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4"/>
    <p:sldMasterId id="2147483760" r:id="rId5"/>
  </p:sldMasterIdLst>
  <p:notesMasterIdLst>
    <p:notesMasterId r:id="rId24"/>
  </p:notesMasterIdLst>
  <p:handoutMasterIdLst>
    <p:handoutMasterId r:id="rId25"/>
  </p:handoutMasterIdLst>
  <p:sldIdLst>
    <p:sldId id="272" r:id="rId6"/>
    <p:sldId id="308" r:id="rId7"/>
    <p:sldId id="304" r:id="rId8"/>
    <p:sldId id="306" r:id="rId9"/>
    <p:sldId id="307" r:id="rId10"/>
    <p:sldId id="310" r:id="rId11"/>
    <p:sldId id="313" r:id="rId12"/>
    <p:sldId id="311" r:id="rId13"/>
    <p:sldId id="312" r:id="rId14"/>
    <p:sldId id="305" r:id="rId15"/>
    <p:sldId id="309" r:id="rId16"/>
    <p:sldId id="317" r:id="rId17"/>
    <p:sldId id="314" r:id="rId18"/>
    <p:sldId id="315" r:id="rId19"/>
    <p:sldId id="316" r:id="rId20"/>
    <p:sldId id="318" r:id="rId21"/>
    <p:sldId id="319" r:id="rId22"/>
    <p:sldId id="320" r:id="rId23"/>
  </p:sldIdLst>
  <p:sldSz cx="12192000" cy="6858000"/>
  <p:notesSz cx="9144000" cy="6858000"/>
  <p:defaultTextStyle>
    <a:defPPr>
      <a:defRPr lang="fr-FR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ヒラギノ角ゴ Pro W3" panose="020B0300000000000000" pitchFamily="34" charset="-128"/>
        <a:cs typeface="ヒラギノ角ゴ Pro W3" panose="020B0300000000000000" pitchFamily="34" charset="-128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663300"/>
    <a:srgbClr val="11AB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21E4AEA4-8DFA-4A89-87EB-49C32662AFE0}">
  <a:tblStyle styleId="{5C22544A-7EE6-4342-B048-85BDC9FD1C3A}" styleName="Style moyen 2 - Accentuation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84E427A-3D55-4303-BF80-6455036E1DE7}" styleName="Style à thème 1 - Accentuation 2">
    <a:tblBg>
      <a:fillRef idx="2">
        <a:schemeClr val="accent2"/>
      </a:fillRef>
      <a:effectRef idx="1">
        <a:schemeClr val="accent2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Ref idx="1">
              <a:schemeClr val="accent2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  <a:fill>
          <a:solidFill>
            <a:schemeClr val="accent2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2"/>
            </a:lnRef>
          </a:left>
          <a:right>
            <a:lnRef idx="2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Ref idx="1">
              <a:schemeClr val="accent2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2">
              <a:schemeClr val="accent2"/>
            </a:lnRef>
          </a:top>
          <a:bottom>
            <a:lnRef idx="2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2"/>
          </a:solidFill>
        </a:fill>
      </a:tcStyle>
    </a:firstRow>
  </a:tblStyle>
  <a:tblStyle styleId="{21E4AEA4-8DFA-4A89-87EB-49C32662AFE0}" styleName="Style moyen 2 - Accentuation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35" autoAdjust="0"/>
    <p:restoredTop sz="74338" autoAdjust="0"/>
  </p:normalViewPr>
  <p:slideViewPr>
    <p:cSldViewPr>
      <p:cViewPr>
        <p:scale>
          <a:sx n="100" d="100"/>
          <a:sy n="100" d="100"/>
        </p:scale>
        <p:origin x="936" y="-78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1224" y="-90"/>
      </p:cViewPr>
      <p:guideLst>
        <p:guide orient="horz" pos="2160"/>
        <p:guide pos="288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notesMaster" Target="notesMasters/notesMaster1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theme" Target="theme/theme1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>
            <a:extLst>
              <a:ext uri="{FF2B5EF4-FFF2-40B4-BE49-F238E27FC236}">
                <a16:creationId xmlns="" xmlns:a16="http://schemas.microsoft.com/office/drawing/2014/main" id="{90000FB4-732C-304F-ABAC-DF5E79C70A33}"/>
              </a:ext>
            </a:extLst>
          </p:cNvPr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099" name="Rectangle 3">
            <a:extLst>
              <a:ext uri="{FF2B5EF4-FFF2-40B4-BE49-F238E27FC236}">
                <a16:creationId xmlns="" xmlns:a16="http://schemas.microsoft.com/office/drawing/2014/main" id="{24B32E97-02BD-1046-B274-E90FCC0FE720}"/>
              </a:ext>
            </a:extLst>
          </p:cNvPr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181600" y="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70DDE7C0-83E3-5245-AB39-287A3A59A4B9}" type="datetime1">
              <a:rPr lang="fr-CA" altLang="fr-FR"/>
              <a:pPr>
                <a:defRPr/>
              </a:pPr>
              <a:t>2022-03-11</a:t>
            </a:fld>
            <a:endParaRPr lang="fr-FR" altLang="fr-FR"/>
          </a:p>
        </p:txBody>
      </p:sp>
      <p:sp>
        <p:nvSpPr>
          <p:cNvPr id="4100" name="Rectangle 4">
            <a:extLst>
              <a:ext uri="{FF2B5EF4-FFF2-40B4-BE49-F238E27FC236}">
                <a16:creationId xmlns="" xmlns:a16="http://schemas.microsoft.com/office/drawing/2014/main" id="{F2031963-01E9-DA4D-8753-FC566AD7D859}"/>
              </a:ext>
            </a:extLst>
          </p:cNvPr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4101" name="Rectangle 5">
            <a:extLst>
              <a:ext uri="{FF2B5EF4-FFF2-40B4-BE49-F238E27FC236}">
                <a16:creationId xmlns="" xmlns:a16="http://schemas.microsoft.com/office/drawing/2014/main" id="{206707E7-D6C2-404A-A462-E3EAC5A3F62D}"/>
              </a:ext>
            </a:extLst>
          </p:cNvPr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181600" y="6515100"/>
            <a:ext cx="3962400" cy="3429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891AA675-3914-8B4E-8749-A98EA0A3A1FC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>
            <a:extLst>
              <a:ext uri="{FF2B5EF4-FFF2-40B4-BE49-F238E27FC236}">
                <a16:creationId xmlns="" xmlns:a16="http://schemas.microsoft.com/office/drawing/2014/main" id="{AD31334D-A344-1848-8B76-4D4A38D8E8D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3" name="Espace réservé de la date 2">
            <a:extLst>
              <a:ext uri="{FF2B5EF4-FFF2-40B4-BE49-F238E27FC236}">
                <a16:creationId xmlns="" xmlns:a16="http://schemas.microsoft.com/office/drawing/2014/main" id="{56C2149E-975F-0A4E-AAFA-F24C18D34B2C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5179484" y="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ヒラギノ角ゴ Pro W3"/>
                <a:cs typeface="ヒラギノ角ゴ Pro W3"/>
              </a:defRPr>
            </a:lvl1pPr>
          </a:lstStyle>
          <a:p>
            <a:pPr>
              <a:defRPr/>
            </a:pPr>
            <a:fld id="{0C0008A0-6E73-E94A-B977-6C79B7A80947}" type="datetime1">
              <a:rPr lang="fr-CA" altLang="fr-FR"/>
              <a:pPr>
                <a:defRPr/>
              </a:pPr>
              <a:t>2022-03-11</a:t>
            </a:fld>
            <a:endParaRPr lang="fr-FR" altLang="fr-FR"/>
          </a:p>
        </p:txBody>
      </p:sp>
      <p:sp>
        <p:nvSpPr>
          <p:cNvPr id="4" name="Espace réservé de l'image des diapositives 3">
            <a:extLst>
              <a:ext uri="{FF2B5EF4-FFF2-40B4-BE49-F238E27FC236}">
                <a16:creationId xmlns="" xmlns:a16="http://schemas.microsoft.com/office/drawing/2014/main" id="{235D1E7E-1754-3641-878F-BE774999673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2286000" y="514350"/>
            <a:ext cx="4572000" cy="25717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fr-FR" noProof="0"/>
          </a:p>
        </p:txBody>
      </p:sp>
      <p:sp>
        <p:nvSpPr>
          <p:cNvPr id="5" name="Espace réservé des commentaires 4">
            <a:extLst>
              <a:ext uri="{FF2B5EF4-FFF2-40B4-BE49-F238E27FC236}">
                <a16:creationId xmlns="" xmlns:a16="http://schemas.microsoft.com/office/drawing/2014/main" id="{4A046B4D-F677-3A4A-9A54-2108A90395A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914400" y="3257550"/>
            <a:ext cx="7315200" cy="30861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altLang="fr-FR" noProof="0"/>
              <a:t>Cliquez pour modifier les styles du texte du masque</a:t>
            </a:r>
          </a:p>
          <a:p>
            <a:pPr lvl="1"/>
            <a:r>
              <a:rPr lang="fr-CA" altLang="fr-FR" noProof="0"/>
              <a:t>Deuxième niveau</a:t>
            </a:r>
          </a:p>
          <a:p>
            <a:pPr lvl="2"/>
            <a:r>
              <a:rPr lang="fr-CA" altLang="fr-FR" noProof="0"/>
              <a:t>Troisième niveau</a:t>
            </a:r>
          </a:p>
          <a:p>
            <a:pPr lvl="3"/>
            <a:r>
              <a:rPr lang="fr-CA" altLang="fr-FR" noProof="0"/>
              <a:t>Quatrième niveau</a:t>
            </a:r>
          </a:p>
          <a:p>
            <a:pPr lvl="4"/>
            <a:r>
              <a:rPr lang="fr-CA" altLang="fr-FR" noProof="0"/>
              <a:t>Cinquième niveau</a:t>
            </a:r>
            <a:endParaRPr lang="fr-FR" altLang="fr-FR" noProof="0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="" xmlns:a16="http://schemas.microsoft.com/office/drawing/2014/main" id="{C64E5D71-4987-744A-AA33-959CF89890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6513910"/>
            <a:ext cx="3962400" cy="3429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Arial" charset="0"/>
                <a:ea typeface="ヒラギノ角ゴ Pro W3" charset="0"/>
                <a:cs typeface="ヒラギノ角ゴ Pro W3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="" xmlns:a16="http://schemas.microsoft.com/office/drawing/2014/main" id="{605EF121-2A48-9645-BD74-2E892ADA1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5179484" y="6513910"/>
            <a:ext cx="3962400" cy="3429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33A6FAD4-B2FC-6945-B32A-0A037BAFBAE2}" type="slidenum">
              <a:rPr lang="fr-FR" altLang="fr-FR"/>
              <a:pPr>
                <a:defRPr/>
              </a:pPr>
              <a:t>‹N°›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373694006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 charset="0"/>
        <a:cs typeface="ヒラギノ角ゴ Pro W3"/>
      </a:defRPr>
    </a:lvl1pPr>
    <a:lvl2pPr marL="4572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2pPr>
    <a:lvl3pPr marL="9144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3pPr>
    <a:lvl4pPr marL="13716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4pPr>
    <a:lvl5pPr marL="1828800" algn="l" defTabSz="457200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ヒラギノ角ゴ Pro W3"/>
        <a:cs typeface="ヒラギノ角ゴ Pro W3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dirty="0" smtClean="0"/>
              <a:t>Mettre temps de travail +</a:t>
            </a:r>
          </a:p>
          <a:p>
            <a:r>
              <a:rPr lang="fr-CA" dirty="0" smtClean="0"/>
              <a:t>Temps de calcul</a:t>
            </a:r>
          </a:p>
          <a:p>
            <a:r>
              <a:rPr lang="fr-CA" dirty="0" smtClean="0"/>
              <a:t>Attendre longtemps</a:t>
            </a:r>
            <a:endParaRPr lang="en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33A6FAD4-B2FC-6945-B32A-0A037BAFBAE2}" type="slidenum">
              <a:rPr lang="fr-FR" altLang="fr-FR" smtClean="0"/>
              <a:pPr>
                <a:defRPr/>
              </a:pPr>
              <a:t>6</a:t>
            </a:fld>
            <a:endParaRPr lang="fr-FR" altLang="fr-FR"/>
          </a:p>
        </p:txBody>
      </p:sp>
    </p:spTree>
    <p:extLst>
      <p:ext uri="{BB962C8B-B14F-4D97-AF65-F5344CB8AC3E}">
        <p14:creationId xmlns:p14="http://schemas.microsoft.com/office/powerpoint/2010/main" val="6738728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2109192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342900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11085795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">
            <a:extLst>
              <a:ext uri="{FF2B5EF4-FFF2-40B4-BE49-F238E27FC236}">
                <a16:creationId xmlns="" xmlns:a16="http://schemas.microsoft.com/office/drawing/2014/main" id="{805280BA-D4E5-884B-BA08-3871D8D5E3DF}"/>
              </a:ext>
            </a:extLst>
          </p:cNvPr>
          <p:cNvSpPr>
            <a:spLocks noGrp="1" noChangeArrowheads="1"/>
          </p:cNvSpPr>
          <p:nvPr>
            <p:ph type="ctrTitle" hasCustomPrompt="1"/>
          </p:nvPr>
        </p:nvSpPr>
        <p:spPr>
          <a:xfrm>
            <a:off x="1631504" y="1103784"/>
            <a:ext cx="8136904" cy="1461120"/>
          </a:xfrm>
          <a:prstGeom prst="rect">
            <a:avLst/>
          </a:prstGeom>
        </p:spPr>
        <p:txBody>
          <a:bodyPr lIns="72000" anchor="t" anchorCtr="0"/>
          <a:lstStyle>
            <a:lvl1pPr>
              <a:defRPr sz="4000" b="1" i="0" cap="none">
                <a:solidFill>
                  <a:schemeClr val="bg1"/>
                </a:solidFill>
              </a:defRPr>
            </a:lvl1pPr>
          </a:lstStyle>
          <a:p>
            <a:pPr lvl="0"/>
            <a:r>
              <a:rPr lang="fr-CA" noProof="0" dirty="0"/>
              <a:t>Titre</a:t>
            </a:r>
            <a:endParaRPr lang="fr-FR" noProof="0" dirty="0"/>
          </a:p>
        </p:txBody>
      </p:sp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E4DD9B8A-C579-D043-A90E-F85E3BAAF117}"/>
              </a:ext>
            </a:extLst>
          </p:cNvPr>
          <p:cNvSpPr>
            <a:spLocks noGrp="1" noChangeArrowheads="1"/>
          </p:cNvSpPr>
          <p:nvPr>
            <p:ph type="subTitle" idx="1" hasCustomPrompt="1"/>
          </p:nvPr>
        </p:nvSpPr>
        <p:spPr>
          <a:xfrm>
            <a:off x="1632507" y="2708920"/>
            <a:ext cx="8135901" cy="1172692"/>
          </a:xfrm>
          <a:prstGeom prst="rect">
            <a:avLst/>
          </a:prstGeom>
        </p:spPr>
        <p:txBody>
          <a:bodyPr lIns="72000"/>
          <a:lstStyle>
            <a:lvl1pPr marL="0" indent="0">
              <a:spcBef>
                <a:spcPts val="200"/>
              </a:spcBef>
              <a:buFontTx/>
              <a:buNone/>
              <a:defRPr sz="2800">
                <a:solidFill>
                  <a:schemeClr val="bg1"/>
                </a:solidFill>
                <a:latin typeface="Helvetica" charset="0"/>
              </a:defRPr>
            </a:lvl1pPr>
          </a:lstStyle>
          <a:p>
            <a:pPr lvl="0"/>
            <a:r>
              <a:rPr lang="fr-CA" noProof="0" dirty="0"/>
              <a:t>Cliquez pour modifier le style des </a:t>
            </a:r>
            <a:br>
              <a:rPr lang="fr-CA" noProof="0" dirty="0"/>
            </a:br>
            <a:r>
              <a:rPr lang="fr-CA" noProof="0" dirty="0"/>
              <a:t>sous-titres du masque</a:t>
            </a:r>
            <a:endParaRPr lang="fr-FR" noProof="0" dirty="0"/>
          </a:p>
        </p:txBody>
      </p:sp>
    </p:spTree>
    <p:extLst>
      <p:ext uri="{BB962C8B-B14F-4D97-AF65-F5344CB8AC3E}">
        <p14:creationId xmlns:p14="http://schemas.microsoft.com/office/powerpoint/2010/main" val="22106250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666737" y="74712"/>
            <a:ext cx="10363200" cy="762000"/>
          </a:xfrm>
        </p:spPr>
        <p:txBody>
          <a:bodyPr/>
          <a:lstStyle>
            <a:lvl1pPr>
              <a:defRPr sz="3200">
                <a:solidFill>
                  <a:srgbClr val="11AB90"/>
                </a:solidFill>
              </a:defRPr>
            </a:lvl1pPr>
          </a:lstStyle>
          <a:p>
            <a:r>
              <a:rPr lang="fr-CA" dirty="0"/>
              <a:t>Modifier le style du titre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666737" y="1052736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4" name="Rectangle 6">
            <a:extLst>
              <a:ext uri="{FF2B5EF4-FFF2-40B4-BE49-F238E27FC236}">
                <a16:creationId xmlns="" xmlns:a16="http://schemas.microsoft.com/office/drawing/2014/main" id="{FD95D089-71B6-2049-A638-C5ACEFE2B0E2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D9ECDEA-D1E7-3A4F-B5AB-FCA5F697E351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82613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6">
            <a:extLst>
              <a:ext uri="{FF2B5EF4-FFF2-40B4-BE49-F238E27FC236}">
                <a16:creationId xmlns="" xmlns:a16="http://schemas.microsoft.com/office/drawing/2014/main" id="{EAD6387B-1425-7047-931A-4FF9D6AFC3F4}"/>
              </a:ext>
            </a:extLst>
          </p:cNvPr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CD849D-739E-7947-B0B4-941043DCE72F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  <p:sp>
        <p:nvSpPr>
          <p:cNvPr id="4" name="Espace réservé du contenu 2">
            <a:extLst>
              <a:ext uri="{FF2B5EF4-FFF2-40B4-BE49-F238E27FC236}">
                <a16:creationId xmlns="" xmlns:a16="http://schemas.microsoft.com/office/drawing/2014/main" id="{D9694374-1ECE-D046-BA62-7CFF281555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37" y="1268760"/>
            <a:ext cx="10363200" cy="3733800"/>
          </a:xfrm>
        </p:spPr>
        <p:txBody>
          <a:bodyPr/>
          <a:lstStyle>
            <a:lvl2pPr>
              <a:buClr>
                <a:srgbClr val="018FB9"/>
              </a:buClr>
              <a:buSzPct val="100000"/>
              <a:buFont typeface="Police système"/>
              <a:buChar char="▸"/>
              <a:defRPr/>
            </a:lvl2pPr>
            <a:lvl3pPr>
              <a:buClr>
                <a:srgbClr val="11AB90"/>
              </a:buClr>
              <a:buSzPct val="100000"/>
              <a:buFont typeface="Police système"/>
              <a:buChar char="▸"/>
              <a:defRPr/>
            </a:lvl3pPr>
          </a:lstStyle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="" xmlns:a16="http://schemas.microsoft.com/office/drawing/2014/main" id="{5E98F860-71BA-C849-9614-EDA80DF350E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</p:spTree>
    <p:extLst>
      <p:ext uri="{BB962C8B-B14F-4D97-AF65-F5344CB8AC3E}">
        <p14:creationId xmlns:p14="http://schemas.microsoft.com/office/powerpoint/2010/main" val="36029203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Disposition personnalisé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3">
            <a:extLst>
              <a:ext uri="{FF2B5EF4-FFF2-40B4-BE49-F238E27FC236}">
                <a16:creationId xmlns="" xmlns:a16="http://schemas.microsoft.com/office/drawing/2014/main" id="{3F91709A-AC11-BE4A-A166-6E75E802938F}"/>
              </a:ext>
            </a:extLst>
          </p:cNvPr>
          <p:cNvSpPr>
            <a:spLocks noGrp="1" noChangeArrowheads="1"/>
          </p:cNvSpPr>
          <p:nvPr>
            <p:ph type="title" hasCustomPrompt="1"/>
          </p:nvPr>
        </p:nvSpPr>
        <p:spPr bwMode="auto">
          <a:xfrm>
            <a:off x="1055439" y="3789040"/>
            <a:ext cx="10122677" cy="1152128"/>
          </a:xfrm>
          <a:prstGeom prst="rect">
            <a:avLst/>
          </a:prstGeom>
          <a:noFill/>
          <a:ln>
            <a:noFill/>
          </a:ln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normAutofit/>
          </a:bodyPr>
          <a:lstStyle>
            <a:lvl1pPr algn="l">
              <a:lnSpc>
                <a:spcPct val="100000"/>
              </a:lnSpc>
              <a:defRPr sz="5400" baseline="0"/>
            </a:lvl1pPr>
          </a:lstStyle>
          <a:p>
            <a:pPr lvl="0"/>
            <a:r>
              <a:rPr lang="fr-FR" dirty="0"/>
              <a:t>titre</a:t>
            </a:r>
          </a:p>
        </p:txBody>
      </p:sp>
    </p:spTree>
    <p:extLst>
      <p:ext uri="{BB962C8B-B14F-4D97-AF65-F5344CB8AC3E}">
        <p14:creationId xmlns:p14="http://schemas.microsoft.com/office/powerpoint/2010/main" val="2074609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4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55" r:id="rId2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5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Rectangle 2">
            <a:extLst>
              <a:ext uri="{FF2B5EF4-FFF2-40B4-BE49-F238E27FC236}">
                <a16:creationId xmlns="" xmlns:a16="http://schemas.microsoft.com/office/drawing/2014/main" id="{988116C6-1EEC-AB49-8F6C-0D2306B519A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666750" y="333375"/>
            <a:ext cx="10363200" cy="762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 dirty="0"/>
              <a:t>Cliquez et modifiez le titre</a:t>
            </a:r>
            <a:br>
              <a:rPr lang="fr-FR" altLang="fr-FR" dirty="0"/>
            </a:br>
            <a:r>
              <a:rPr lang="fr-FR" altLang="fr-FR" dirty="0"/>
              <a:t>sur 2 lignes au besoin</a:t>
            </a:r>
          </a:p>
        </p:txBody>
      </p:sp>
      <p:sp>
        <p:nvSpPr>
          <p:cNvPr id="1028" name="Rectangle 3">
            <a:extLst>
              <a:ext uri="{FF2B5EF4-FFF2-40B4-BE49-F238E27FC236}">
                <a16:creationId xmlns="" xmlns:a16="http://schemas.microsoft.com/office/drawing/2014/main" id="{DFF316A8-DEA8-6649-ACFC-8CE1338F38CE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666750" y="1562100"/>
            <a:ext cx="10363200" cy="3733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CA" dirty="0"/>
              <a:t>Cliquez pour modifier les styles du texte du masque</a:t>
            </a:r>
          </a:p>
          <a:p>
            <a:pPr lvl="1"/>
            <a:r>
              <a:rPr lang="fr-CA" dirty="0"/>
              <a:t>Deuxième niveau</a:t>
            </a:r>
          </a:p>
          <a:p>
            <a:pPr lvl="2"/>
            <a:r>
              <a:rPr lang="fr-CA" dirty="0"/>
              <a:t>Troisième niveau</a:t>
            </a:r>
          </a:p>
        </p:txBody>
      </p:sp>
      <p:sp>
        <p:nvSpPr>
          <p:cNvPr id="1030" name="Rectangle 6">
            <a:extLst>
              <a:ext uri="{FF2B5EF4-FFF2-40B4-BE49-F238E27FC236}">
                <a16:creationId xmlns="" xmlns:a16="http://schemas.microsoft.com/office/drawing/2014/main" id="{015A9C91-5968-1B46-9629-80463EDB329F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5764212" y="6237312"/>
            <a:ext cx="663575" cy="36004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300">
                <a:solidFill>
                  <a:srgbClr val="5F5F5F"/>
                </a:solidFill>
              </a:defRPr>
            </a:lvl1pPr>
          </a:lstStyle>
          <a:p>
            <a:pPr>
              <a:defRPr/>
            </a:pPr>
            <a:fld id="{4CCCB708-3E1D-DC46-9E93-5CDDFB22F0DB}" type="slidenum">
              <a:rPr lang="fr-FR" altLang="fr-FR"/>
              <a:pPr>
                <a:defRPr/>
              </a:pPr>
              <a:t>‹N°›</a:t>
            </a:fld>
            <a:endParaRPr lang="fr-FR" altLang="fr-FR" sz="11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33906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2" r:id="rId1"/>
    <p:sldLayoutId id="2147483763" r:id="rId2"/>
    <p:sldLayoutId id="2147483764" r:id="rId3"/>
  </p:sldLayoutIdLst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2400" b="1">
          <a:solidFill>
            <a:srgbClr val="11AB90"/>
          </a:solidFill>
          <a:latin typeface="Arial" panose="020B0604020202020204" pitchFamily="34" charset="0"/>
          <a:ea typeface="ヒラギノ角ゴ Pro W3" charset="0"/>
          <a:cs typeface="ヒラギノ角ゴ Pro W3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100" b="1">
          <a:solidFill>
            <a:srgbClr val="11AB90"/>
          </a:solidFill>
          <a:latin typeface="Helvetica" charset="0"/>
          <a:ea typeface="ヒラギノ角ゴ Pro W3" charset="0"/>
          <a:cs typeface="ヒラギノ角ゴ Pro W3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defRPr sz="24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rgbClr val="018FB9"/>
        </a:buClr>
        <a:buSzPct val="140000"/>
        <a:buFont typeface="Police système"/>
        <a:buChar char="‣"/>
        <a:defRPr sz="22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2pPr>
      <a:lvl3pPr marL="1000125" indent="-228600" algn="l" rtl="0" eaLnBrk="0" fontAlgn="base" hangingPunct="0">
        <a:spcBef>
          <a:spcPct val="20000"/>
        </a:spcBef>
        <a:spcAft>
          <a:spcPct val="0"/>
        </a:spcAft>
        <a:buClr>
          <a:srgbClr val="11AB90"/>
        </a:buClr>
        <a:buSzPct val="100000"/>
        <a:buFont typeface="Police système"/>
        <a:buChar char="▸"/>
        <a:defRPr sz="2000">
          <a:solidFill>
            <a:srgbClr val="000000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Helvetica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Helvetica"/>
          <a:ea typeface="+mn-ea"/>
          <a:cs typeface="+mn-cs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="" xmlns:a16="http://schemas.microsoft.com/office/drawing/2014/main" id="{B25FEF62-DBB7-2A48-8198-C132DC947F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67408" y="5085184"/>
            <a:ext cx="8424936" cy="504056"/>
          </a:xfrm>
        </p:spPr>
        <p:txBody>
          <a:bodyPr/>
          <a:lstStyle/>
          <a:p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Bureau du forestier en chef </a:t>
            </a: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/>
              <a:t/>
            </a:r>
            <a:br>
              <a:rPr lang="fr-FR" sz="2800" dirty="0" smtClean="0"/>
            </a:br>
            <a: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fr-FR" sz="28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endParaRPr lang="fr-FR" sz="2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6" name="ZoneTexte 5"/>
          <p:cNvSpPr txBox="1"/>
          <p:nvPr/>
        </p:nvSpPr>
        <p:spPr>
          <a:xfrm>
            <a:off x="1775520" y="764704"/>
            <a:ext cx="9145016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4400" b="1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Planification forestière à l’aide Machine Learning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1919536" y="3068960"/>
            <a:ext cx="7056784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Guillaume 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Cyr,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ing.f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., </a:t>
            </a:r>
            <a:r>
              <a:rPr lang="fr-CA" dirty="0" err="1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M.Sc</a:t>
            </a:r>
            <a:r>
              <a:rPr lang="fr-CA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.</a:t>
            </a:r>
          </a:p>
          <a:p>
            <a:endParaRPr lang="fr-CA" sz="800" dirty="0" smtClean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r>
              <a:rPr lang="fr-CA" dirty="0" smtClean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Date: 23 février 2022 </a:t>
            </a:r>
            <a:endParaRPr lang="fr-CA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9901871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10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610713" y="2727506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" name="Rectangle 5"/>
          <p:cNvSpPr/>
          <p:nvPr/>
        </p:nvSpPr>
        <p:spPr bwMode="auto">
          <a:xfrm>
            <a:off x="1470344" y="28583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" name="Triangle isocèle 6"/>
          <p:cNvSpPr/>
          <p:nvPr/>
        </p:nvSpPr>
        <p:spPr bwMode="auto">
          <a:xfrm>
            <a:off x="1326328" y="20741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" name="Triangle isocèle 7"/>
          <p:cNvSpPr/>
          <p:nvPr/>
        </p:nvSpPr>
        <p:spPr bwMode="auto">
          <a:xfrm>
            <a:off x="1315582" y="23621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Rectangle 8"/>
          <p:cNvSpPr/>
          <p:nvPr/>
        </p:nvSpPr>
        <p:spPr bwMode="auto">
          <a:xfrm>
            <a:off x="1110304" y="318857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Triangle isocèle 9"/>
          <p:cNvSpPr/>
          <p:nvPr/>
        </p:nvSpPr>
        <p:spPr bwMode="auto">
          <a:xfrm>
            <a:off x="955542" y="24043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Triangle isocèle 10"/>
          <p:cNvSpPr/>
          <p:nvPr/>
        </p:nvSpPr>
        <p:spPr bwMode="auto">
          <a:xfrm>
            <a:off x="966288" y="269234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Rectangle 11"/>
          <p:cNvSpPr/>
          <p:nvPr/>
        </p:nvSpPr>
        <p:spPr bwMode="auto">
          <a:xfrm>
            <a:off x="1757956" y="327632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" name="Triangle isocèle 12"/>
          <p:cNvSpPr/>
          <p:nvPr/>
        </p:nvSpPr>
        <p:spPr bwMode="auto">
          <a:xfrm>
            <a:off x="1603194" y="249206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Triangle isocèle 13"/>
          <p:cNvSpPr/>
          <p:nvPr/>
        </p:nvSpPr>
        <p:spPr bwMode="auto">
          <a:xfrm>
            <a:off x="1613940" y="27800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1416308" y="36942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" name="Triangle isocèle 15"/>
          <p:cNvSpPr/>
          <p:nvPr/>
        </p:nvSpPr>
        <p:spPr bwMode="auto">
          <a:xfrm>
            <a:off x="1272292" y="29100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" name="Triangle isocèle 16"/>
          <p:cNvSpPr/>
          <p:nvPr/>
        </p:nvSpPr>
        <p:spPr bwMode="auto">
          <a:xfrm>
            <a:off x="1272292" y="31980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" name="Rectangle 17"/>
          <p:cNvSpPr/>
          <p:nvPr/>
        </p:nvSpPr>
        <p:spPr bwMode="auto">
          <a:xfrm>
            <a:off x="786268" y="34344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" name="Triangle isocèle 18"/>
          <p:cNvSpPr/>
          <p:nvPr/>
        </p:nvSpPr>
        <p:spPr bwMode="auto">
          <a:xfrm>
            <a:off x="642252" y="26501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0" name="Triangle isocèle 19"/>
          <p:cNvSpPr/>
          <p:nvPr/>
        </p:nvSpPr>
        <p:spPr bwMode="auto">
          <a:xfrm>
            <a:off x="642252" y="29382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205635" y="33188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2" name="Triangle isocèle 21"/>
          <p:cNvSpPr/>
          <p:nvPr/>
        </p:nvSpPr>
        <p:spPr bwMode="auto">
          <a:xfrm>
            <a:off x="2061619" y="25345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061619" y="28225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5" name="Flèche vers le bas 24"/>
          <p:cNvSpPr/>
          <p:nvPr/>
        </p:nvSpPr>
        <p:spPr bwMode="auto">
          <a:xfrm rot="14328406">
            <a:off x="3161521" y="1697860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6" name="Flèche vers le bas 25"/>
          <p:cNvSpPr/>
          <p:nvPr/>
        </p:nvSpPr>
        <p:spPr bwMode="auto">
          <a:xfrm rot="17698686">
            <a:off x="7052495" y="1508202"/>
            <a:ext cx="490509" cy="1748130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7" name="ZoneTexte 26"/>
          <p:cNvSpPr txBox="1"/>
          <p:nvPr/>
        </p:nvSpPr>
        <p:spPr>
          <a:xfrm>
            <a:off x="7786236" y="2604621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  <p:pic>
        <p:nvPicPr>
          <p:cNvPr id="28" name="Image 2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9884" y="952306"/>
            <a:ext cx="1905000" cy="1562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2495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2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2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2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 Son utilisation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11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7025" y="1339814"/>
            <a:ext cx="1464840" cy="1201169"/>
          </a:xfrm>
          <a:prstGeom prst="rect">
            <a:avLst/>
          </a:prstGeom>
        </p:spPr>
      </p:pic>
      <p:sp>
        <p:nvSpPr>
          <p:cNvPr id="8" name="Nuage 7"/>
          <p:cNvSpPr/>
          <p:nvPr/>
        </p:nvSpPr>
        <p:spPr bwMode="auto">
          <a:xfrm>
            <a:off x="4424314" y="3404094"/>
            <a:ext cx="3127346" cy="90499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Bilan de carbone</a:t>
            </a:r>
            <a:endParaRPr kumimoji="0" lang="en-CA" sz="16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" name="ZoneTexte 1"/>
          <p:cNvSpPr txBox="1"/>
          <p:nvPr/>
        </p:nvSpPr>
        <p:spPr>
          <a:xfrm>
            <a:off x="5015880" y="1700807"/>
            <a:ext cx="6350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dirty="0" smtClean="0"/>
              <a:t>+</a:t>
            </a:r>
            <a:endParaRPr lang="en-CA" dirty="0"/>
          </a:p>
        </p:txBody>
      </p:sp>
      <p:sp>
        <p:nvSpPr>
          <p:cNvPr id="3" name="Rectangle 2"/>
          <p:cNvSpPr/>
          <p:nvPr/>
        </p:nvSpPr>
        <p:spPr bwMode="auto">
          <a:xfrm>
            <a:off x="3071664" y="1196752"/>
            <a:ext cx="5832648" cy="1440160"/>
          </a:xfrm>
          <a:prstGeom prst="rect">
            <a:avLst/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" name="Flèche vers le bas 9"/>
          <p:cNvSpPr/>
          <p:nvPr/>
        </p:nvSpPr>
        <p:spPr bwMode="auto">
          <a:xfrm>
            <a:off x="5742733" y="2636911"/>
            <a:ext cx="490509" cy="772513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" name="Nuage 10"/>
          <p:cNvSpPr/>
          <p:nvPr/>
        </p:nvSpPr>
        <p:spPr bwMode="auto">
          <a:xfrm>
            <a:off x="5756993" y="1616735"/>
            <a:ext cx="3127346" cy="90499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16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Multilayer</a:t>
            </a:r>
            <a:r>
              <a:rPr kumimoji="0" lang="fr-CA" sz="16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 perceptron</a:t>
            </a:r>
            <a:endParaRPr kumimoji="0" lang="en-CA" sz="16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" name="Flèche vers le bas 11"/>
          <p:cNvSpPr/>
          <p:nvPr/>
        </p:nvSpPr>
        <p:spPr bwMode="auto">
          <a:xfrm rot="3619873">
            <a:off x="3618592" y="3666268"/>
            <a:ext cx="490509" cy="1597667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Flèche vers le bas 13"/>
          <p:cNvSpPr/>
          <p:nvPr/>
        </p:nvSpPr>
        <p:spPr bwMode="auto">
          <a:xfrm rot="18672921">
            <a:off x="7843170" y="3649881"/>
            <a:ext cx="490509" cy="1469371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69526" y="4814754"/>
            <a:ext cx="527401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Solution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Spatialement explicite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Spatialement référencée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6600056" y="4888582"/>
            <a:ext cx="527401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Optimisation du bilan de carbone</a:t>
            </a:r>
          </a:p>
        </p:txBody>
      </p:sp>
    </p:spTree>
    <p:extLst>
      <p:ext uri="{BB962C8B-B14F-4D97-AF65-F5344CB8AC3E}">
        <p14:creationId xmlns:p14="http://schemas.microsoft.com/office/powerpoint/2010/main" val="16949159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 Concrètement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5" name="ZoneTexte 14"/>
          <p:cNvSpPr txBox="1"/>
          <p:nvPr/>
        </p:nvSpPr>
        <p:spPr>
          <a:xfrm>
            <a:off x="-131877" y="2214485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Deux modèles sont disponibles: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Prédictions de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Prédictions de la productivité nette </a:t>
            </a:r>
          </a:p>
        </p:txBody>
      </p:sp>
      <p:sp>
        <p:nvSpPr>
          <p:cNvPr id="17" name="ZoneTexte 16"/>
          <p:cNvSpPr txBox="1"/>
          <p:nvPr/>
        </p:nvSpPr>
        <p:spPr>
          <a:xfrm>
            <a:off x="0" y="998547"/>
            <a:ext cx="799288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endParaRPr lang="fr-CA" dirty="0"/>
          </a:p>
          <a:p>
            <a:pPr lvl="1"/>
            <a:r>
              <a:rPr lang="fr-CA" dirty="0"/>
              <a:t>*YM ? ? ?</a:t>
            </a:r>
          </a:p>
          <a:p>
            <a:pPr lvl="1"/>
            <a:r>
              <a:rPr lang="fr-CA" dirty="0" err="1" smtClean="0"/>
              <a:t>ycarbone</a:t>
            </a:r>
            <a:r>
              <a:rPr lang="fr-CA" dirty="0" smtClean="0"/>
              <a:t> </a:t>
            </a:r>
            <a:r>
              <a:rPr lang="fr-CA" dirty="0"/>
              <a:t>_</a:t>
            </a:r>
            <a:r>
              <a:rPr lang="fr-CA" dirty="0" smtClean="0"/>
              <a:t>PRED(</a:t>
            </a:r>
            <a:r>
              <a:rPr lang="fr-CA" dirty="0" err="1" smtClean="0"/>
              <a:t>model_carbone</a:t>
            </a:r>
            <a:r>
              <a:rPr lang="fr-CA" dirty="0" smtClean="0"/>
              <a:t>)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-160312" y="989112"/>
            <a:ext cx="799288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bilan est accessible sous forme de </a:t>
            </a:r>
            <a:r>
              <a:rPr lang="fr-CA" dirty="0" err="1" smtClean="0"/>
              <a:t>yields</a:t>
            </a:r>
            <a:endParaRPr lang="fr-CA" dirty="0" smtClean="0"/>
          </a:p>
        </p:txBody>
      </p:sp>
    </p:spTree>
    <p:extLst>
      <p:ext uri="{BB962C8B-B14F-4D97-AF65-F5344CB8AC3E}">
        <p14:creationId xmlns:p14="http://schemas.microsoft.com/office/powerpoint/2010/main" val="18273886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Optimisation spatialement explicit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Pratiquement impossible avec nos modèles.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Utilisations d’un heuristique pour placer la récolte.</a:t>
            </a:r>
          </a:p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Difficile à obtenir à moins d’implémenter une heuristique: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err="1" smtClean="0"/>
              <a:t>Simulated</a:t>
            </a:r>
            <a:r>
              <a:rPr lang="fr-CA" dirty="0" smtClean="0"/>
              <a:t> </a:t>
            </a:r>
            <a:r>
              <a:rPr lang="fr-CA" dirty="0" err="1" smtClean="0"/>
              <a:t>Annealing</a:t>
            </a:r>
            <a:endParaRPr lang="fr-CA" dirty="0" smtClean="0"/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Tabou </a:t>
            </a:r>
            <a:r>
              <a:rPr lang="fr-CA" dirty="0" err="1" smtClean="0"/>
              <a:t>Search</a:t>
            </a:r>
            <a:endParaRPr lang="fr-CA" dirty="0" smtClean="0"/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3242436"/>
            <a:ext cx="1094521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On peut donc difficilement répondre à la question du ou doit t’on faire telle ou telle traitement pour améliorer notre bilan de carbone. </a:t>
            </a:r>
          </a:p>
        </p:txBody>
      </p:sp>
    </p:spTree>
    <p:extLst>
      <p:ext uri="{BB962C8B-B14F-4D97-AF65-F5344CB8AC3E}">
        <p14:creationId xmlns:p14="http://schemas.microsoft.com/office/powerpoint/2010/main" val="25542598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Méthode actuelle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d’une cédule de récolte de planification spatialement référencé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226157" y="292494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Utilisation de la programmation mixte intégrale.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26157" y="1567371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Approche heur</a:t>
            </a:r>
          </a:p>
        </p:txBody>
      </p:sp>
    </p:spTree>
    <p:extLst>
      <p:ext uri="{BB962C8B-B14F-4D97-AF65-F5344CB8AC3E}">
        <p14:creationId xmlns:p14="http://schemas.microsoft.com/office/powerpoint/2010/main" val="4108008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92" name="Rectangle 291"/>
          <p:cNvSpPr/>
          <p:nvPr/>
        </p:nvSpPr>
        <p:spPr bwMode="auto">
          <a:xfrm>
            <a:off x="10266784" y="315005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8847417" y="32656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4" name="Rectangle 293"/>
          <p:cNvSpPr/>
          <p:nvPr/>
        </p:nvSpPr>
        <p:spPr bwMode="auto">
          <a:xfrm>
            <a:off x="8207178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5" name="Triangle isocèle 294"/>
          <p:cNvSpPr/>
          <p:nvPr/>
        </p:nvSpPr>
        <p:spPr bwMode="auto">
          <a:xfrm>
            <a:off x="8063162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6" name="Rectangle 295"/>
          <p:cNvSpPr/>
          <p:nvPr/>
        </p:nvSpPr>
        <p:spPr bwMode="auto">
          <a:xfrm>
            <a:off x="8671978" y="404583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7401583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9933976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671862" y="255875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9477573" y="501261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Triangle isocèle 300"/>
          <p:cNvSpPr/>
          <p:nvPr/>
        </p:nvSpPr>
        <p:spPr bwMode="auto">
          <a:xfrm>
            <a:off x="9401323" y="481939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9853505" y="485497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9777255" y="466175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9629551" y="458745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9553301" y="439423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10251952" y="467521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10175702" y="448199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9964443" y="440930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9888193" y="421608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9350862" y="4349600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9274612" y="4156380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9172982" y="470965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9096732" y="451643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8815584" y="4607439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8739334" y="4414219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>
            <a:off x="9617149" y="420468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Triangle isocèle 337"/>
          <p:cNvSpPr/>
          <p:nvPr/>
        </p:nvSpPr>
        <p:spPr bwMode="auto">
          <a:xfrm>
            <a:off x="9540899" y="401146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10793607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Triangle isocèle 357"/>
          <p:cNvSpPr/>
          <p:nvPr/>
        </p:nvSpPr>
        <p:spPr bwMode="auto">
          <a:xfrm>
            <a:off x="10649591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Triangle isocèle 358"/>
          <p:cNvSpPr/>
          <p:nvPr/>
        </p:nvSpPr>
        <p:spPr bwMode="auto">
          <a:xfrm>
            <a:off x="10638845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10433567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Triangle isocèle 360"/>
          <p:cNvSpPr/>
          <p:nvPr/>
        </p:nvSpPr>
        <p:spPr bwMode="auto">
          <a:xfrm>
            <a:off x="10278805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Triangle isocèle 361"/>
          <p:cNvSpPr/>
          <p:nvPr/>
        </p:nvSpPr>
        <p:spPr bwMode="auto">
          <a:xfrm>
            <a:off x="10289551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11081219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Triangle isocèle 363"/>
          <p:cNvSpPr/>
          <p:nvPr/>
        </p:nvSpPr>
        <p:spPr bwMode="auto">
          <a:xfrm>
            <a:off x="10926457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Triangle isocèle 364"/>
          <p:cNvSpPr/>
          <p:nvPr/>
        </p:nvSpPr>
        <p:spPr bwMode="auto">
          <a:xfrm>
            <a:off x="10937203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10739571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Triangle isocèle 366"/>
          <p:cNvSpPr/>
          <p:nvPr/>
        </p:nvSpPr>
        <p:spPr bwMode="auto">
          <a:xfrm>
            <a:off x="10595555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Triangle isocèle 367"/>
          <p:cNvSpPr/>
          <p:nvPr/>
        </p:nvSpPr>
        <p:spPr bwMode="auto">
          <a:xfrm>
            <a:off x="10595555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10109531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Triangle isocèle 369"/>
          <p:cNvSpPr/>
          <p:nvPr/>
        </p:nvSpPr>
        <p:spPr bwMode="auto">
          <a:xfrm>
            <a:off x="9965515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Triangle isocèle 370"/>
          <p:cNvSpPr/>
          <p:nvPr/>
        </p:nvSpPr>
        <p:spPr bwMode="auto">
          <a:xfrm>
            <a:off x="9965515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1528898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Triangle isocèle 372"/>
          <p:cNvSpPr/>
          <p:nvPr/>
        </p:nvSpPr>
        <p:spPr bwMode="auto">
          <a:xfrm>
            <a:off x="11384882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Triangle isocèle 373"/>
          <p:cNvSpPr/>
          <p:nvPr/>
        </p:nvSpPr>
        <p:spPr bwMode="auto">
          <a:xfrm>
            <a:off x="11384882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5" name="Rectangle 374"/>
          <p:cNvSpPr/>
          <p:nvPr/>
        </p:nvSpPr>
        <p:spPr bwMode="auto">
          <a:xfrm>
            <a:off x="8261214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6" name="Triangle isocèle 375"/>
          <p:cNvSpPr/>
          <p:nvPr/>
        </p:nvSpPr>
        <p:spPr bwMode="auto">
          <a:xfrm>
            <a:off x="8117198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7" name="Triangle isocèle 376"/>
          <p:cNvSpPr/>
          <p:nvPr/>
        </p:nvSpPr>
        <p:spPr bwMode="auto">
          <a:xfrm>
            <a:off x="8106452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8" name="Rectangle 377"/>
          <p:cNvSpPr/>
          <p:nvPr/>
        </p:nvSpPr>
        <p:spPr bwMode="auto">
          <a:xfrm>
            <a:off x="7901174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9" name="Triangle isocèle 378"/>
          <p:cNvSpPr/>
          <p:nvPr/>
        </p:nvSpPr>
        <p:spPr bwMode="auto">
          <a:xfrm>
            <a:off x="7746412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0" name="Triangle isocèle 379"/>
          <p:cNvSpPr/>
          <p:nvPr/>
        </p:nvSpPr>
        <p:spPr bwMode="auto">
          <a:xfrm>
            <a:off x="7757158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1" name="Rectangle 380"/>
          <p:cNvSpPr/>
          <p:nvPr/>
        </p:nvSpPr>
        <p:spPr bwMode="auto">
          <a:xfrm>
            <a:off x="8548826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2" name="Triangle isocèle 381"/>
          <p:cNvSpPr/>
          <p:nvPr/>
        </p:nvSpPr>
        <p:spPr bwMode="auto">
          <a:xfrm>
            <a:off x="8394064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3" name="Triangle isocèle 382"/>
          <p:cNvSpPr/>
          <p:nvPr/>
        </p:nvSpPr>
        <p:spPr bwMode="auto">
          <a:xfrm>
            <a:off x="8404810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4" name="Triangle isocèle 383"/>
          <p:cNvSpPr/>
          <p:nvPr/>
        </p:nvSpPr>
        <p:spPr bwMode="auto">
          <a:xfrm>
            <a:off x="8063162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5" name="Rectangle 384"/>
          <p:cNvSpPr/>
          <p:nvPr/>
        </p:nvSpPr>
        <p:spPr bwMode="auto">
          <a:xfrm>
            <a:off x="7577138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6" name="Triangle isocèle 385"/>
          <p:cNvSpPr/>
          <p:nvPr/>
        </p:nvSpPr>
        <p:spPr bwMode="auto">
          <a:xfrm>
            <a:off x="7433122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7" name="Triangle isocèle 386"/>
          <p:cNvSpPr/>
          <p:nvPr/>
        </p:nvSpPr>
        <p:spPr bwMode="auto">
          <a:xfrm>
            <a:off x="7433122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8" name="Rectangle 387"/>
          <p:cNvSpPr/>
          <p:nvPr/>
        </p:nvSpPr>
        <p:spPr bwMode="auto">
          <a:xfrm>
            <a:off x="8996505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9" name="Triangle isocèle 388"/>
          <p:cNvSpPr/>
          <p:nvPr/>
        </p:nvSpPr>
        <p:spPr bwMode="auto">
          <a:xfrm>
            <a:off x="8852489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0" name="Triangle isocèle 389"/>
          <p:cNvSpPr/>
          <p:nvPr/>
        </p:nvSpPr>
        <p:spPr bwMode="auto">
          <a:xfrm>
            <a:off x="8852489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9531493" y="268961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Triangle isocèle 391"/>
          <p:cNvSpPr/>
          <p:nvPr/>
        </p:nvSpPr>
        <p:spPr bwMode="auto">
          <a:xfrm>
            <a:off x="9387477" y="19053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Triangle isocèle 392"/>
          <p:cNvSpPr/>
          <p:nvPr/>
        </p:nvSpPr>
        <p:spPr bwMode="auto">
          <a:xfrm>
            <a:off x="9376731" y="219338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>
            <a:off x="9171453" y="301981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Triangle isocèle 394"/>
          <p:cNvSpPr/>
          <p:nvPr/>
        </p:nvSpPr>
        <p:spPr bwMode="auto">
          <a:xfrm>
            <a:off x="9016691" y="223555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Triangle isocèle 395"/>
          <p:cNvSpPr/>
          <p:nvPr/>
        </p:nvSpPr>
        <p:spPr bwMode="auto">
          <a:xfrm>
            <a:off x="9027437" y="2523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>
            <a:off x="9819105" y="310757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Triangle isocèle 397"/>
          <p:cNvSpPr/>
          <p:nvPr/>
        </p:nvSpPr>
        <p:spPr bwMode="auto">
          <a:xfrm>
            <a:off x="9664343" y="23233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Triangle isocèle 398"/>
          <p:cNvSpPr/>
          <p:nvPr/>
        </p:nvSpPr>
        <p:spPr bwMode="auto">
          <a:xfrm>
            <a:off x="9675089" y="26113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>
            <a:off x="9477457" y="35255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Triangle isocèle 400"/>
          <p:cNvSpPr/>
          <p:nvPr/>
        </p:nvSpPr>
        <p:spPr bwMode="auto">
          <a:xfrm>
            <a:off x="9333441" y="27412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Triangle isocèle 401"/>
          <p:cNvSpPr/>
          <p:nvPr/>
        </p:nvSpPr>
        <p:spPr bwMode="auto">
          <a:xfrm>
            <a:off x="9333441" y="30293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Triangle isocèle 402"/>
          <p:cNvSpPr/>
          <p:nvPr/>
        </p:nvSpPr>
        <p:spPr bwMode="auto">
          <a:xfrm>
            <a:off x="8703401" y="248141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Triangle isocèle 403"/>
          <p:cNvSpPr/>
          <p:nvPr/>
        </p:nvSpPr>
        <p:spPr bwMode="auto">
          <a:xfrm>
            <a:off x="8703401" y="2769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Triangle isocèle 404"/>
          <p:cNvSpPr/>
          <p:nvPr/>
        </p:nvSpPr>
        <p:spPr bwMode="auto">
          <a:xfrm>
            <a:off x="10122768" y="236579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Triangle isocèle 405"/>
          <p:cNvSpPr/>
          <p:nvPr/>
        </p:nvSpPr>
        <p:spPr bwMode="auto">
          <a:xfrm>
            <a:off x="10122768" y="265382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3296622" y="31858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>
            <a:off x="1877255" y="33014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1237016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Triangle isocèle 409"/>
          <p:cNvSpPr/>
          <p:nvPr/>
        </p:nvSpPr>
        <p:spPr bwMode="auto">
          <a:xfrm>
            <a:off x="1093000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>
            <a:off x="1701816" y="40816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>
            <a:off x="431421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2963814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Rectangle 413"/>
          <p:cNvSpPr/>
          <p:nvPr/>
        </p:nvSpPr>
        <p:spPr bwMode="auto">
          <a:xfrm>
            <a:off x="1701700" y="259454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3823445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3679429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Triangle isocèle 434"/>
          <p:cNvSpPr/>
          <p:nvPr/>
        </p:nvSpPr>
        <p:spPr bwMode="auto">
          <a:xfrm>
            <a:off x="3668683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Rectangle 435"/>
          <p:cNvSpPr/>
          <p:nvPr/>
        </p:nvSpPr>
        <p:spPr bwMode="auto">
          <a:xfrm>
            <a:off x="3463405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Triangle isocèle 436"/>
          <p:cNvSpPr/>
          <p:nvPr/>
        </p:nvSpPr>
        <p:spPr bwMode="auto">
          <a:xfrm>
            <a:off x="3308643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3319389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4111057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956295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Triangle isocèle 440"/>
          <p:cNvSpPr/>
          <p:nvPr/>
        </p:nvSpPr>
        <p:spPr bwMode="auto">
          <a:xfrm>
            <a:off x="3967041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Rectangle 441"/>
          <p:cNvSpPr/>
          <p:nvPr/>
        </p:nvSpPr>
        <p:spPr bwMode="auto">
          <a:xfrm>
            <a:off x="3769409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Triangle isocèle 442"/>
          <p:cNvSpPr/>
          <p:nvPr/>
        </p:nvSpPr>
        <p:spPr bwMode="auto">
          <a:xfrm>
            <a:off x="3625393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625393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139369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2995353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Triangle isocèle 446"/>
          <p:cNvSpPr/>
          <p:nvPr/>
        </p:nvSpPr>
        <p:spPr bwMode="auto">
          <a:xfrm>
            <a:off x="2995353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Rectangle 447"/>
          <p:cNvSpPr/>
          <p:nvPr/>
        </p:nvSpPr>
        <p:spPr bwMode="auto">
          <a:xfrm>
            <a:off x="4558736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Triangle isocèle 448"/>
          <p:cNvSpPr/>
          <p:nvPr/>
        </p:nvSpPr>
        <p:spPr bwMode="auto">
          <a:xfrm>
            <a:off x="4414720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4414720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1" name="Rectangle 450"/>
          <p:cNvSpPr/>
          <p:nvPr/>
        </p:nvSpPr>
        <p:spPr bwMode="auto">
          <a:xfrm>
            <a:off x="1291052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2" name="Triangle isocèle 451"/>
          <p:cNvSpPr/>
          <p:nvPr/>
        </p:nvSpPr>
        <p:spPr bwMode="auto">
          <a:xfrm>
            <a:off x="1147036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Triangle isocèle 452"/>
          <p:cNvSpPr/>
          <p:nvPr/>
        </p:nvSpPr>
        <p:spPr bwMode="auto">
          <a:xfrm>
            <a:off x="1136290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31012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Triangle isocèle 454"/>
          <p:cNvSpPr/>
          <p:nvPr/>
        </p:nvSpPr>
        <p:spPr bwMode="auto">
          <a:xfrm>
            <a:off x="776250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786996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578664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1423902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Triangle isocèle 458"/>
          <p:cNvSpPr/>
          <p:nvPr/>
        </p:nvSpPr>
        <p:spPr bwMode="auto">
          <a:xfrm>
            <a:off x="1434648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1093000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606976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2" name="Triangle isocèle 461"/>
          <p:cNvSpPr/>
          <p:nvPr/>
        </p:nvSpPr>
        <p:spPr bwMode="auto">
          <a:xfrm>
            <a:off x="462960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Triangle isocèle 462"/>
          <p:cNvSpPr/>
          <p:nvPr/>
        </p:nvSpPr>
        <p:spPr bwMode="auto">
          <a:xfrm>
            <a:off x="462960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2026343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Triangle isocèle 464"/>
          <p:cNvSpPr/>
          <p:nvPr/>
        </p:nvSpPr>
        <p:spPr bwMode="auto">
          <a:xfrm>
            <a:off x="1882327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882327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>
            <a:off x="2561331" y="272540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2417315" y="19411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Triangle isocèle 468"/>
          <p:cNvSpPr/>
          <p:nvPr/>
        </p:nvSpPr>
        <p:spPr bwMode="auto">
          <a:xfrm>
            <a:off x="2406569" y="222917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Rectangle 469"/>
          <p:cNvSpPr/>
          <p:nvPr/>
        </p:nvSpPr>
        <p:spPr bwMode="auto">
          <a:xfrm>
            <a:off x="2201291" y="30556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Triangle isocèle 470"/>
          <p:cNvSpPr/>
          <p:nvPr/>
        </p:nvSpPr>
        <p:spPr bwMode="auto">
          <a:xfrm>
            <a:off x="2046529" y="22713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2057275" y="25593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2848943" y="314336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2694181" y="235910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Triangle isocèle 474"/>
          <p:cNvSpPr/>
          <p:nvPr/>
        </p:nvSpPr>
        <p:spPr bwMode="auto">
          <a:xfrm>
            <a:off x="2704927" y="264713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Rectangle 475"/>
          <p:cNvSpPr/>
          <p:nvPr/>
        </p:nvSpPr>
        <p:spPr bwMode="auto">
          <a:xfrm>
            <a:off x="2507295" y="35613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Triangle isocèle 476"/>
          <p:cNvSpPr/>
          <p:nvPr/>
        </p:nvSpPr>
        <p:spPr bwMode="auto">
          <a:xfrm>
            <a:off x="2363279" y="27770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2363279" y="30650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Triangle isocèle 478"/>
          <p:cNvSpPr/>
          <p:nvPr/>
        </p:nvSpPr>
        <p:spPr bwMode="auto">
          <a:xfrm>
            <a:off x="1733239" y="25172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733239" y="28052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Triangle isocèle 480"/>
          <p:cNvSpPr/>
          <p:nvPr/>
        </p:nvSpPr>
        <p:spPr bwMode="auto">
          <a:xfrm>
            <a:off x="3152606" y="2401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3152606" y="26896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>
            <a:off x="2044758" y="399909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Rectangle 483"/>
          <p:cNvSpPr/>
          <p:nvPr/>
        </p:nvSpPr>
        <p:spPr bwMode="auto">
          <a:xfrm>
            <a:off x="2571581" y="42967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Triangle isocèle 484"/>
          <p:cNvSpPr/>
          <p:nvPr/>
        </p:nvSpPr>
        <p:spPr bwMode="auto">
          <a:xfrm>
            <a:off x="2416819" y="38005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Rectangle 485"/>
          <p:cNvSpPr/>
          <p:nvPr/>
        </p:nvSpPr>
        <p:spPr bwMode="auto">
          <a:xfrm>
            <a:off x="2211541" y="462698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Triangle isocèle 486"/>
          <p:cNvSpPr/>
          <p:nvPr/>
        </p:nvSpPr>
        <p:spPr bwMode="auto">
          <a:xfrm>
            <a:off x="2056779" y="38427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2067525" y="41307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>
            <a:off x="2859193" y="471473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2704431" y="39304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Triangle isocèle 490"/>
          <p:cNvSpPr/>
          <p:nvPr/>
        </p:nvSpPr>
        <p:spPr bwMode="auto">
          <a:xfrm>
            <a:off x="2715177" y="421850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Rectangle 491"/>
          <p:cNvSpPr/>
          <p:nvPr/>
        </p:nvSpPr>
        <p:spPr bwMode="auto">
          <a:xfrm>
            <a:off x="2517545" y="51326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Triangle isocèle 492"/>
          <p:cNvSpPr/>
          <p:nvPr/>
        </p:nvSpPr>
        <p:spPr bwMode="auto">
          <a:xfrm>
            <a:off x="2373529" y="43484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2373529" y="4636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1887505" y="48728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1743489" y="40885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Triangle isocèle 496"/>
          <p:cNvSpPr/>
          <p:nvPr/>
        </p:nvSpPr>
        <p:spPr bwMode="auto">
          <a:xfrm>
            <a:off x="1743489" y="43766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Rectangle 497"/>
          <p:cNvSpPr/>
          <p:nvPr/>
        </p:nvSpPr>
        <p:spPr bwMode="auto">
          <a:xfrm>
            <a:off x="3306872" y="475721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Triangle isocèle 498"/>
          <p:cNvSpPr/>
          <p:nvPr/>
        </p:nvSpPr>
        <p:spPr bwMode="auto">
          <a:xfrm>
            <a:off x="3162856" y="397295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3162856" y="42609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Flèche courbée vers le haut 2"/>
          <p:cNvSpPr/>
          <p:nvPr/>
        </p:nvSpPr>
        <p:spPr bwMode="auto">
          <a:xfrm>
            <a:off x="3450888" y="5277138"/>
            <a:ext cx="5418732" cy="719854"/>
          </a:xfrm>
          <a:prstGeom prst="curvedUpArrow">
            <a:avLst/>
          </a:prstGeom>
          <a:solidFill>
            <a:srgbClr val="FF000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Flèche vers le bas 159"/>
          <p:cNvSpPr/>
          <p:nvPr/>
        </p:nvSpPr>
        <p:spPr bwMode="auto">
          <a:xfrm>
            <a:off x="5708711" y="4201548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Flèche vers le bas 160"/>
          <p:cNvSpPr/>
          <p:nvPr/>
        </p:nvSpPr>
        <p:spPr bwMode="auto">
          <a:xfrm rot="10800000">
            <a:off x="6174875" y="3850907"/>
            <a:ext cx="447679" cy="144424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Nuage 161"/>
          <p:cNvSpPr/>
          <p:nvPr/>
        </p:nvSpPr>
        <p:spPr bwMode="auto">
          <a:xfrm>
            <a:off x="5338694" y="2941854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858183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lèche courbée vers le haut 2"/>
          <p:cNvSpPr/>
          <p:nvPr/>
        </p:nvSpPr>
        <p:spPr bwMode="auto">
          <a:xfrm flipV="1">
            <a:off x="4287032" y="2740805"/>
            <a:ext cx="3741872" cy="805523"/>
          </a:xfrm>
          <a:prstGeom prst="curvedUpArrow">
            <a:avLst/>
          </a:prstGeom>
          <a:solidFill>
            <a:srgbClr val="00B050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97730" y="12739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Objectif: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92" name="Rectangle 291"/>
          <p:cNvSpPr/>
          <p:nvPr/>
        </p:nvSpPr>
        <p:spPr bwMode="auto">
          <a:xfrm>
            <a:off x="10266784" y="315005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3" name="Rectangle 292"/>
          <p:cNvSpPr/>
          <p:nvPr/>
        </p:nvSpPr>
        <p:spPr bwMode="auto">
          <a:xfrm>
            <a:off x="8847417" y="32656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6" name="Rectangle 295"/>
          <p:cNvSpPr/>
          <p:nvPr/>
        </p:nvSpPr>
        <p:spPr bwMode="auto">
          <a:xfrm>
            <a:off x="8671978" y="404583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7" name="Rectangle 296"/>
          <p:cNvSpPr/>
          <p:nvPr/>
        </p:nvSpPr>
        <p:spPr bwMode="auto">
          <a:xfrm>
            <a:off x="7401583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8" name="Rectangle 297"/>
          <p:cNvSpPr/>
          <p:nvPr/>
        </p:nvSpPr>
        <p:spPr bwMode="auto">
          <a:xfrm>
            <a:off x="9933976" y="331687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99" name="Rectangle 298"/>
          <p:cNvSpPr/>
          <p:nvPr/>
        </p:nvSpPr>
        <p:spPr bwMode="auto">
          <a:xfrm>
            <a:off x="8671862" y="255875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0" name="Rectangle 299"/>
          <p:cNvSpPr/>
          <p:nvPr/>
        </p:nvSpPr>
        <p:spPr bwMode="auto">
          <a:xfrm>
            <a:off x="8218551" y="43538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1" name="Triangle isocèle 300"/>
          <p:cNvSpPr/>
          <p:nvPr/>
        </p:nvSpPr>
        <p:spPr bwMode="auto">
          <a:xfrm>
            <a:off x="8142301" y="41605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3" name="Rectangle 322"/>
          <p:cNvSpPr/>
          <p:nvPr/>
        </p:nvSpPr>
        <p:spPr bwMode="auto">
          <a:xfrm>
            <a:off x="8594483" y="419617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4" name="Triangle isocèle 323"/>
          <p:cNvSpPr/>
          <p:nvPr/>
        </p:nvSpPr>
        <p:spPr bwMode="auto">
          <a:xfrm>
            <a:off x="8518233" y="400295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5" name="Rectangle 324"/>
          <p:cNvSpPr/>
          <p:nvPr/>
        </p:nvSpPr>
        <p:spPr bwMode="auto">
          <a:xfrm>
            <a:off x="8370529" y="39286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6" name="Triangle isocèle 325"/>
          <p:cNvSpPr/>
          <p:nvPr/>
        </p:nvSpPr>
        <p:spPr bwMode="auto">
          <a:xfrm>
            <a:off x="8294279" y="37354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7" name="Rectangle 326"/>
          <p:cNvSpPr/>
          <p:nvPr/>
        </p:nvSpPr>
        <p:spPr bwMode="auto">
          <a:xfrm>
            <a:off x="8992930" y="401640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8" name="Triangle isocèle 327"/>
          <p:cNvSpPr/>
          <p:nvPr/>
        </p:nvSpPr>
        <p:spPr bwMode="auto">
          <a:xfrm>
            <a:off x="8916680" y="382318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9" name="Rectangle 328"/>
          <p:cNvSpPr/>
          <p:nvPr/>
        </p:nvSpPr>
        <p:spPr bwMode="auto">
          <a:xfrm>
            <a:off x="8705421" y="375050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0" name="Triangle isocèle 329"/>
          <p:cNvSpPr/>
          <p:nvPr/>
        </p:nvSpPr>
        <p:spPr bwMode="auto">
          <a:xfrm>
            <a:off x="8629171" y="355728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1" name="Rectangle 330"/>
          <p:cNvSpPr/>
          <p:nvPr/>
        </p:nvSpPr>
        <p:spPr bwMode="auto">
          <a:xfrm>
            <a:off x="8091840" y="36907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2" name="Triangle isocèle 331"/>
          <p:cNvSpPr/>
          <p:nvPr/>
        </p:nvSpPr>
        <p:spPr bwMode="auto">
          <a:xfrm>
            <a:off x="8015590" y="34975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3" name="Rectangle 332"/>
          <p:cNvSpPr/>
          <p:nvPr/>
        </p:nvSpPr>
        <p:spPr bwMode="auto">
          <a:xfrm>
            <a:off x="7913960" y="405085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4" name="Triangle isocèle 333"/>
          <p:cNvSpPr/>
          <p:nvPr/>
        </p:nvSpPr>
        <p:spPr bwMode="auto">
          <a:xfrm>
            <a:off x="7837710" y="385763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5" name="Rectangle 334"/>
          <p:cNvSpPr/>
          <p:nvPr/>
        </p:nvSpPr>
        <p:spPr bwMode="auto">
          <a:xfrm>
            <a:off x="7556562" y="39486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6" name="Triangle isocèle 335"/>
          <p:cNvSpPr/>
          <p:nvPr/>
        </p:nvSpPr>
        <p:spPr bwMode="auto">
          <a:xfrm>
            <a:off x="7480312" y="37554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7" name="Rectangle 336"/>
          <p:cNvSpPr/>
          <p:nvPr/>
        </p:nvSpPr>
        <p:spPr bwMode="auto">
          <a:xfrm>
            <a:off x="8358127" y="354588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8" name="Triangle isocèle 337"/>
          <p:cNvSpPr/>
          <p:nvPr/>
        </p:nvSpPr>
        <p:spPr bwMode="auto">
          <a:xfrm>
            <a:off x="8281877" y="335266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7" name="Rectangle 356"/>
          <p:cNvSpPr/>
          <p:nvPr/>
        </p:nvSpPr>
        <p:spPr bwMode="auto">
          <a:xfrm>
            <a:off x="10793607" y="34477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8" name="Triangle isocèle 357"/>
          <p:cNvSpPr/>
          <p:nvPr/>
        </p:nvSpPr>
        <p:spPr bwMode="auto">
          <a:xfrm>
            <a:off x="10649591" y="26634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9" name="Triangle isocèle 358"/>
          <p:cNvSpPr/>
          <p:nvPr/>
        </p:nvSpPr>
        <p:spPr bwMode="auto">
          <a:xfrm>
            <a:off x="10638845" y="29515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0" name="Rectangle 359"/>
          <p:cNvSpPr/>
          <p:nvPr/>
        </p:nvSpPr>
        <p:spPr bwMode="auto">
          <a:xfrm>
            <a:off x="10433567" y="377793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1" name="Triangle isocèle 360"/>
          <p:cNvSpPr/>
          <p:nvPr/>
        </p:nvSpPr>
        <p:spPr bwMode="auto">
          <a:xfrm>
            <a:off x="10278805" y="299367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2" name="Triangle isocèle 361"/>
          <p:cNvSpPr/>
          <p:nvPr/>
        </p:nvSpPr>
        <p:spPr bwMode="auto">
          <a:xfrm>
            <a:off x="10289551" y="328170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3" name="Rectangle 362"/>
          <p:cNvSpPr/>
          <p:nvPr/>
        </p:nvSpPr>
        <p:spPr bwMode="auto">
          <a:xfrm>
            <a:off x="11081219" y="386568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4" name="Triangle isocèle 363"/>
          <p:cNvSpPr/>
          <p:nvPr/>
        </p:nvSpPr>
        <p:spPr bwMode="auto">
          <a:xfrm>
            <a:off x="10926457" y="30814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5" name="Triangle isocèle 364"/>
          <p:cNvSpPr/>
          <p:nvPr/>
        </p:nvSpPr>
        <p:spPr bwMode="auto">
          <a:xfrm>
            <a:off x="10937203" y="33694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6" name="Rectangle 365"/>
          <p:cNvSpPr/>
          <p:nvPr/>
        </p:nvSpPr>
        <p:spPr bwMode="auto">
          <a:xfrm>
            <a:off x="10739571" y="428364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7" name="Triangle isocèle 366"/>
          <p:cNvSpPr/>
          <p:nvPr/>
        </p:nvSpPr>
        <p:spPr bwMode="auto">
          <a:xfrm>
            <a:off x="10595555" y="34993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8" name="Triangle isocèle 367"/>
          <p:cNvSpPr/>
          <p:nvPr/>
        </p:nvSpPr>
        <p:spPr bwMode="auto">
          <a:xfrm>
            <a:off x="10595555" y="37874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9" name="Rectangle 368"/>
          <p:cNvSpPr/>
          <p:nvPr/>
        </p:nvSpPr>
        <p:spPr bwMode="auto">
          <a:xfrm>
            <a:off x="10109531" y="40237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0" name="Triangle isocèle 369"/>
          <p:cNvSpPr/>
          <p:nvPr/>
        </p:nvSpPr>
        <p:spPr bwMode="auto">
          <a:xfrm>
            <a:off x="9965515" y="32395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1" name="Triangle isocèle 370"/>
          <p:cNvSpPr/>
          <p:nvPr/>
        </p:nvSpPr>
        <p:spPr bwMode="auto">
          <a:xfrm>
            <a:off x="9965515" y="35275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2" name="Rectangle 371"/>
          <p:cNvSpPr/>
          <p:nvPr/>
        </p:nvSpPr>
        <p:spPr bwMode="auto">
          <a:xfrm>
            <a:off x="11528898" y="39081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3" name="Triangle isocèle 372"/>
          <p:cNvSpPr/>
          <p:nvPr/>
        </p:nvSpPr>
        <p:spPr bwMode="auto">
          <a:xfrm>
            <a:off x="11384882" y="31239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4" name="Triangle isocèle 373"/>
          <p:cNvSpPr/>
          <p:nvPr/>
        </p:nvSpPr>
        <p:spPr bwMode="auto">
          <a:xfrm>
            <a:off x="11384882" y="34119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1" name="Rectangle 390"/>
          <p:cNvSpPr/>
          <p:nvPr/>
        </p:nvSpPr>
        <p:spPr bwMode="auto">
          <a:xfrm>
            <a:off x="9531493" y="268961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2" name="Triangle isocèle 391"/>
          <p:cNvSpPr/>
          <p:nvPr/>
        </p:nvSpPr>
        <p:spPr bwMode="auto">
          <a:xfrm>
            <a:off x="9387477" y="19053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3" name="Triangle isocèle 392"/>
          <p:cNvSpPr/>
          <p:nvPr/>
        </p:nvSpPr>
        <p:spPr bwMode="auto">
          <a:xfrm>
            <a:off x="9376731" y="219338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4" name="Rectangle 393"/>
          <p:cNvSpPr/>
          <p:nvPr/>
        </p:nvSpPr>
        <p:spPr bwMode="auto">
          <a:xfrm>
            <a:off x="9171453" y="301981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5" name="Triangle isocèle 394"/>
          <p:cNvSpPr/>
          <p:nvPr/>
        </p:nvSpPr>
        <p:spPr bwMode="auto">
          <a:xfrm>
            <a:off x="9016691" y="223555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6" name="Triangle isocèle 395"/>
          <p:cNvSpPr/>
          <p:nvPr/>
        </p:nvSpPr>
        <p:spPr bwMode="auto">
          <a:xfrm>
            <a:off x="9027437" y="252358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7" name="Rectangle 396"/>
          <p:cNvSpPr/>
          <p:nvPr/>
        </p:nvSpPr>
        <p:spPr bwMode="auto">
          <a:xfrm>
            <a:off x="9819105" y="310757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8" name="Triangle isocèle 397"/>
          <p:cNvSpPr/>
          <p:nvPr/>
        </p:nvSpPr>
        <p:spPr bwMode="auto">
          <a:xfrm>
            <a:off x="9664343" y="23233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9" name="Triangle isocèle 398"/>
          <p:cNvSpPr/>
          <p:nvPr/>
        </p:nvSpPr>
        <p:spPr bwMode="auto">
          <a:xfrm>
            <a:off x="9675089" y="26113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0" name="Rectangle 399"/>
          <p:cNvSpPr/>
          <p:nvPr/>
        </p:nvSpPr>
        <p:spPr bwMode="auto">
          <a:xfrm>
            <a:off x="9477457" y="352553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1" name="Triangle isocèle 400"/>
          <p:cNvSpPr/>
          <p:nvPr/>
        </p:nvSpPr>
        <p:spPr bwMode="auto">
          <a:xfrm>
            <a:off x="9333441" y="27412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2" name="Triangle isocèle 401"/>
          <p:cNvSpPr/>
          <p:nvPr/>
        </p:nvSpPr>
        <p:spPr bwMode="auto">
          <a:xfrm>
            <a:off x="9333441" y="302930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3" name="Triangle isocèle 402"/>
          <p:cNvSpPr/>
          <p:nvPr/>
        </p:nvSpPr>
        <p:spPr bwMode="auto">
          <a:xfrm>
            <a:off x="8703401" y="248141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4" name="Triangle isocèle 403"/>
          <p:cNvSpPr/>
          <p:nvPr/>
        </p:nvSpPr>
        <p:spPr bwMode="auto">
          <a:xfrm>
            <a:off x="8703401" y="2769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5" name="Triangle isocèle 404"/>
          <p:cNvSpPr/>
          <p:nvPr/>
        </p:nvSpPr>
        <p:spPr bwMode="auto">
          <a:xfrm>
            <a:off x="10122768" y="236579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6" name="Triangle isocèle 405"/>
          <p:cNvSpPr/>
          <p:nvPr/>
        </p:nvSpPr>
        <p:spPr bwMode="auto">
          <a:xfrm>
            <a:off x="10122768" y="265382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7" name="Rectangle 406"/>
          <p:cNvSpPr/>
          <p:nvPr/>
        </p:nvSpPr>
        <p:spPr bwMode="auto">
          <a:xfrm>
            <a:off x="3296622" y="31858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8" name="Rectangle 407"/>
          <p:cNvSpPr/>
          <p:nvPr/>
        </p:nvSpPr>
        <p:spPr bwMode="auto">
          <a:xfrm>
            <a:off x="1877255" y="330146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9" name="Rectangle 408"/>
          <p:cNvSpPr/>
          <p:nvPr/>
        </p:nvSpPr>
        <p:spPr bwMode="auto">
          <a:xfrm>
            <a:off x="1237016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0" name="Triangle isocèle 409"/>
          <p:cNvSpPr/>
          <p:nvPr/>
        </p:nvSpPr>
        <p:spPr bwMode="auto">
          <a:xfrm>
            <a:off x="1093000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1" name="Rectangle 410"/>
          <p:cNvSpPr/>
          <p:nvPr/>
        </p:nvSpPr>
        <p:spPr bwMode="auto">
          <a:xfrm>
            <a:off x="1701816" y="40816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2" name="Rectangle 411"/>
          <p:cNvSpPr/>
          <p:nvPr/>
        </p:nvSpPr>
        <p:spPr bwMode="auto">
          <a:xfrm>
            <a:off x="431421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3" name="Rectangle 412"/>
          <p:cNvSpPr/>
          <p:nvPr/>
        </p:nvSpPr>
        <p:spPr bwMode="auto">
          <a:xfrm>
            <a:off x="2963814" y="335266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4" name="Rectangle 413"/>
          <p:cNvSpPr/>
          <p:nvPr/>
        </p:nvSpPr>
        <p:spPr bwMode="auto">
          <a:xfrm>
            <a:off x="1701700" y="2594542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3" name="Rectangle 432"/>
          <p:cNvSpPr/>
          <p:nvPr/>
        </p:nvSpPr>
        <p:spPr bwMode="auto">
          <a:xfrm>
            <a:off x="3823445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4" name="Triangle isocèle 433"/>
          <p:cNvSpPr/>
          <p:nvPr/>
        </p:nvSpPr>
        <p:spPr bwMode="auto">
          <a:xfrm>
            <a:off x="3679429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5" name="Triangle isocèle 434"/>
          <p:cNvSpPr/>
          <p:nvPr/>
        </p:nvSpPr>
        <p:spPr bwMode="auto">
          <a:xfrm>
            <a:off x="3668683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6" name="Rectangle 435"/>
          <p:cNvSpPr/>
          <p:nvPr/>
        </p:nvSpPr>
        <p:spPr bwMode="auto">
          <a:xfrm>
            <a:off x="3463405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7" name="Triangle isocèle 436"/>
          <p:cNvSpPr/>
          <p:nvPr/>
        </p:nvSpPr>
        <p:spPr bwMode="auto">
          <a:xfrm>
            <a:off x="3308643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8" name="Triangle isocèle 437"/>
          <p:cNvSpPr/>
          <p:nvPr/>
        </p:nvSpPr>
        <p:spPr bwMode="auto">
          <a:xfrm>
            <a:off x="3319389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9" name="Rectangle 438"/>
          <p:cNvSpPr/>
          <p:nvPr/>
        </p:nvSpPr>
        <p:spPr bwMode="auto">
          <a:xfrm>
            <a:off x="4111057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0" name="Triangle isocèle 439"/>
          <p:cNvSpPr/>
          <p:nvPr/>
        </p:nvSpPr>
        <p:spPr bwMode="auto">
          <a:xfrm>
            <a:off x="3956295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1" name="Triangle isocèle 440"/>
          <p:cNvSpPr/>
          <p:nvPr/>
        </p:nvSpPr>
        <p:spPr bwMode="auto">
          <a:xfrm>
            <a:off x="3967041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2" name="Rectangle 441"/>
          <p:cNvSpPr/>
          <p:nvPr/>
        </p:nvSpPr>
        <p:spPr bwMode="auto">
          <a:xfrm>
            <a:off x="3769409" y="431943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3" name="Triangle isocèle 442"/>
          <p:cNvSpPr/>
          <p:nvPr/>
        </p:nvSpPr>
        <p:spPr bwMode="auto">
          <a:xfrm>
            <a:off x="3625393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4" name="Triangle isocèle 443"/>
          <p:cNvSpPr/>
          <p:nvPr/>
        </p:nvSpPr>
        <p:spPr bwMode="auto">
          <a:xfrm>
            <a:off x="3625393" y="38232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5" name="Rectangle 444"/>
          <p:cNvSpPr/>
          <p:nvPr/>
        </p:nvSpPr>
        <p:spPr bwMode="auto">
          <a:xfrm>
            <a:off x="3139369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6" name="Triangle isocèle 445"/>
          <p:cNvSpPr/>
          <p:nvPr/>
        </p:nvSpPr>
        <p:spPr bwMode="auto">
          <a:xfrm>
            <a:off x="2995353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7" name="Triangle isocèle 446"/>
          <p:cNvSpPr/>
          <p:nvPr/>
        </p:nvSpPr>
        <p:spPr bwMode="auto">
          <a:xfrm>
            <a:off x="2995353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8" name="Rectangle 447"/>
          <p:cNvSpPr/>
          <p:nvPr/>
        </p:nvSpPr>
        <p:spPr bwMode="auto">
          <a:xfrm>
            <a:off x="4558736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9" name="Triangle isocèle 448"/>
          <p:cNvSpPr/>
          <p:nvPr/>
        </p:nvSpPr>
        <p:spPr bwMode="auto">
          <a:xfrm>
            <a:off x="4414720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0" name="Triangle isocèle 449"/>
          <p:cNvSpPr/>
          <p:nvPr/>
        </p:nvSpPr>
        <p:spPr bwMode="auto">
          <a:xfrm>
            <a:off x="4414720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1" name="Rectangle 450"/>
          <p:cNvSpPr/>
          <p:nvPr/>
        </p:nvSpPr>
        <p:spPr bwMode="auto">
          <a:xfrm>
            <a:off x="1291052" y="34835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2" name="Triangle isocèle 451"/>
          <p:cNvSpPr/>
          <p:nvPr/>
        </p:nvSpPr>
        <p:spPr bwMode="auto">
          <a:xfrm>
            <a:off x="1147036" y="26992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3" name="Triangle isocèle 452"/>
          <p:cNvSpPr/>
          <p:nvPr/>
        </p:nvSpPr>
        <p:spPr bwMode="auto">
          <a:xfrm>
            <a:off x="1136290" y="29872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4" name="Rectangle 453"/>
          <p:cNvSpPr/>
          <p:nvPr/>
        </p:nvSpPr>
        <p:spPr bwMode="auto">
          <a:xfrm>
            <a:off x="931012" y="381372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5" name="Triangle isocèle 454"/>
          <p:cNvSpPr/>
          <p:nvPr/>
        </p:nvSpPr>
        <p:spPr bwMode="auto">
          <a:xfrm>
            <a:off x="776250" y="3029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6" name="Triangle isocèle 455"/>
          <p:cNvSpPr/>
          <p:nvPr/>
        </p:nvSpPr>
        <p:spPr bwMode="auto">
          <a:xfrm>
            <a:off x="786996" y="331749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7" name="Rectangle 456"/>
          <p:cNvSpPr/>
          <p:nvPr/>
        </p:nvSpPr>
        <p:spPr bwMode="auto">
          <a:xfrm>
            <a:off x="1578664" y="390147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8" name="Triangle isocèle 457"/>
          <p:cNvSpPr/>
          <p:nvPr/>
        </p:nvSpPr>
        <p:spPr bwMode="auto">
          <a:xfrm>
            <a:off x="1423902" y="31172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9" name="Triangle isocèle 458"/>
          <p:cNvSpPr/>
          <p:nvPr/>
        </p:nvSpPr>
        <p:spPr bwMode="auto">
          <a:xfrm>
            <a:off x="1434648" y="340525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0" name="Triangle isocèle 459"/>
          <p:cNvSpPr/>
          <p:nvPr/>
        </p:nvSpPr>
        <p:spPr bwMode="auto">
          <a:xfrm>
            <a:off x="1093000" y="353517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1" name="Rectangle 460"/>
          <p:cNvSpPr/>
          <p:nvPr/>
        </p:nvSpPr>
        <p:spPr bwMode="auto">
          <a:xfrm>
            <a:off x="606976" y="405958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2" name="Triangle isocèle 461"/>
          <p:cNvSpPr/>
          <p:nvPr/>
        </p:nvSpPr>
        <p:spPr bwMode="auto">
          <a:xfrm>
            <a:off x="462960" y="327532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3" name="Triangle isocèle 462"/>
          <p:cNvSpPr/>
          <p:nvPr/>
        </p:nvSpPr>
        <p:spPr bwMode="auto">
          <a:xfrm>
            <a:off x="462960" y="35633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4" name="Rectangle 463"/>
          <p:cNvSpPr/>
          <p:nvPr/>
        </p:nvSpPr>
        <p:spPr bwMode="auto">
          <a:xfrm>
            <a:off x="2026343" y="39439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5" name="Triangle isocèle 464"/>
          <p:cNvSpPr/>
          <p:nvPr/>
        </p:nvSpPr>
        <p:spPr bwMode="auto">
          <a:xfrm>
            <a:off x="1882327" y="31596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6" name="Triangle isocèle 465"/>
          <p:cNvSpPr/>
          <p:nvPr/>
        </p:nvSpPr>
        <p:spPr bwMode="auto">
          <a:xfrm>
            <a:off x="1882327" y="34477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7" name="Rectangle 466"/>
          <p:cNvSpPr/>
          <p:nvPr/>
        </p:nvSpPr>
        <p:spPr bwMode="auto">
          <a:xfrm>
            <a:off x="2561331" y="272540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8" name="Triangle isocèle 467"/>
          <p:cNvSpPr/>
          <p:nvPr/>
        </p:nvSpPr>
        <p:spPr bwMode="auto">
          <a:xfrm>
            <a:off x="2417315" y="19411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9" name="Triangle isocèle 468"/>
          <p:cNvSpPr/>
          <p:nvPr/>
        </p:nvSpPr>
        <p:spPr bwMode="auto">
          <a:xfrm>
            <a:off x="2406569" y="222917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0" name="Rectangle 469"/>
          <p:cNvSpPr/>
          <p:nvPr/>
        </p:nvSpPr>
        <p:spPr bwMode="auto">
          <a:xfrm>
            <a:off x="2201291" y="30556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1" name="Triangle isocèle 470"/>
          <p:cNvSpPr/>
          <p:nvPr/>
        </p:nvSpPr>
        <p:spPr bwMode="auto">
          <a:xfrm>
            <a:off x="2046529" y="22713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2" name="Triangle isocèle 471"/>
          <p:cNvSpPr/>
          <p:nvPr/>
        </p:nvSpPr>
        <p:spPr bwMode="auto">
          <a:xfrm>
            <a:off x="2057275" y="25593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3" name="Rectangle 472"/>
          <p:cNvSpPr/>
          <p:nvPr/>
        </p:nvSpPr>
        <p:spPr bwMode="auto">
          <a:xfrm>
            <a:off x="2848943" y="314336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4" name="Triangle isocèle 473"/>
          <p:cNvSpPr/>
          <p:nvPr/>
        </p:nvSpPr>
        <p:spPr bwMode="auto">
          <a:xfrm>
            <a:off x="2694181" y="235910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5" name="Triangle isocèle 474"/>
          <p:cNvSpPr/>
          <p:nvPr/>
        </p:nvSpPr>
        <p:spPr bwMode="auto">
          <a:xfrm>
            <a:off x="2704927" y="264713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6" name="Rectangle 475"/>
          <p:cNvSpPr/>
          <p:nvPr/>
        </p:nvSpPr>
        <p:spPr bwMode="auto">
          <a:xfrm>
            <a:off x="2507295" y="35613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7" name="Triangle isocèle 476"/>
          <p:cNvSpPr/>
          <p:nvPr/>
        </p:nvSpPr>
        <p:spPr bwMode="auto">
          <a:xfrm>
            <a:off x="2363279" y="27770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8" name="Triangle isocèle 477"/>
          <p:cNvSpPr/>
          <p:nvPr/>
        </p:nvSpPr>
        <p:spPr bwMode="auto">
          <a:xfrm>
            <a:off x="2363279" y="30650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9" name="Triangle isocèle 478"/>
          <p:cNvSpPr/>
          <p:nvPr/>
        </p:nvSpPr>
        <p:spPr bwMode="auto">
          <a:xfrm>
            <a:off x="1733239" y="251720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0" name="Triangle isocèle 479"/>
          <p:cNvSpPr/>
          <p:nvPr/>
        </p:nvSpPr>
        <p:spPr bwMode="auto">
          <a:xfrm>
            <a:off x="1733239" y="28052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1" name="Triangle isocèle 480"/>
          <p:cNvSpPr/>
          <p:nvPr/>
        </p:nvSpPr>
        <p:spPr bwMode="auto">
          <a:xfrm>
            <a:off x="3152606" y="24015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2" name="Triangle isocèle 481"/>
          <p:cNvSpPr/>
          <p:nvPr/>
        </p:nvSpPr>
        <p:spPr bwMode="auto">
          <a:xfrm>
            <a:off x="3152606" y="26896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3" name="Rectangle 482"/>
          <p:cNvSpPr/>
          <p:nvPr/>
        </p:nvSpPr>
        <p:spPr bwMode="auto">
          <a:xfrm>
            <a:off x="2044758" y="399909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4" name="Rectangle 483"/>
          <p:cNvSpPr/>
          <p:nvPr/>
        </p:nvSpPr>
        <p:spPr bwMode="auto">
          <a:xfrm>
            <a:off x="2571581" y="429677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5" name="Triangle isocèle 484"/>
          <p:cNvSpPr/>
          <p:nvPr/>
        </p:nvSpPr>
        <p:spPr bwMode="auto">
          <a:xfrm>
            <a:off x="2416819" y="38005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6" name="Rectangle 485"/>
          <p:cNvSpPr/>
          <p:nvPr/>
        </p:nvSpPr>
        <p:spPr bwMode="auto">
          <a:xfrm>
            <a:off x="2211541" y="4626982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7" name="Triangle isocèle 486"/>
          <p:cNvSpPr/>
          <p:nvPr/>
        </p:nvSpPr>
        <p:spPr bwMode="auto">
          <a:xfrm>
            <a:off x="2056779" y="384272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8" name="Triangle isocèle 487"/>
          <p:cNvSpPr/>
          <p:nvPr/>
        </p:nvSpPr>
        <p:spPr bwMode="auto">
          <a:xfrm>
            <a:off x="2067525" y="413075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9" name="Rectangle 488"/>
          <p:cNvSpPr/>
          <p:nvPr/>
        </p:nvSpPr>
        <p:spPr bwMode="auto">
          <a:xfrm>
            <a:off x="2859193" y="471473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0" name="Triangle isocèle 489"/>
          <p:cNvSpPr/>
          <p:nvPr/>
        </p:nvSpPr>
        <p:spPr bwMode="auto">
          <a:xfrm>
            <a:off x="2704431" y="39304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1" name="Triangle isocèle 490"/>
          <p:cNvSpPr/>
          <p:nvPr/>
        </p:nvSpPr>
        <p:spPr bwMode="auto">
          <a:xfrm>
            <a:off x="2715177" y="421850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2" name="Rectangle 491"/>
          <p:cNvSpPr/>
          <p:nvPr/>
        </p:nvSpPr>
        <p:spPr bwMode="auto">
          <a:xfrm>
            <a:off x="2517545" y="5132694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3" name="Triangle isocèle 492"/>
          <p:cNvSpPr/>
          <p:nvPr/>
        </p:nvSpPr>
        <p:spPr bwMode="auto">
          <a:xfrm>
            <a:off x="2373529" y="4348433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4" name="Triangle isocèle 493"/>
          <p:cNvSpPr/>
          <p:nvPr/>
        </p:nvSpPr>
        <p:spPr bwMode="auto">
          <a:xfrm>
            <a:off x="2373529" y="463646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5" name="Rectangle 494"/>
          <p:cNvSpPr/>
          <p:nvPr/>
        </p:nvSpPr>
        <p:spPr bwMode="auto">
          <a:xfrm>
            <a:off x="1887505" y="48728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6" name="Triangle isocèle 495"/>
          <p:cNvSpPr/>
          <p:nvPr/>
        </p:nvSpPr>
        <p:spPr bwMode="auto">
          <a:xfrm>
            <a:off x="1743489" y="40885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7" name="Triangle isocèle 496"/>
          <p:cNvSpPr/>
          <p:nvPr/>
        </p:nvSpPr>
        <p:spPr bwMode="auto">
          <a:xfrm>
            <a:off x="1743489" y="43766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8" name="Rectangle 497"/>
          <p:cNvSpPr/>
          <p:nvPr/>
        </p:nvSpPr>
        <p:spPr bwMode="auto">
          <a:xfrm>
            <a:off x="3306872" y="475721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9" name="Triangle isocèle 498"/>
          <p:cNvSpPr/>
          <p:nvPr/>
        </p:nvSpPr>
        <p:spPr bwMode="auto">
          <a:xfrm>
            <a:off x="3162856" y="397295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00" name="Triangle isocèle 499"/>
          <p:cNvSpPr/>
          <p:nvPr/>
        </p:nvSpPr>
        <p:spPr bwMode="auto">
          <a:xfrm>
            <a:off x="3162856" y="42609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Flèche vers le bas 159"/>
          <p:cNvSpPr/>
          <p:nvPr/>
        </p:nvSpPr>
        <p:spPr bwMode="auto">
          <a:xfrm>
            <a:off x="5724835" y="1640154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Flèche vers le bas 160"/>
          <p:cNvSpPr/>
          <p:nvPr/>
        </p:nvSpPr>
        <p:spPr bwMode="auto">
          <a:xfrm rot="10800000">
            <a:off x="6268984" y="2093547"/>
            <a:ext cx="447679" cy="576064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Nuage 161"/>
          <p:cNvSpPr/>
          <p:nvPr/>
        </p:nvSpPr>
        <p:spPr bwMode="auto">
          <a:xfrm>
            <a:off x="5278303" y="765970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9518616" y="426778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4" name="Triangle isocèle 163"/>
          <p:cNvSpPr/>
          <p:nvPr/>
        </p:nvSpPr>
        <p:spPr bwMode="auto">
          <a:xfrm>
            <a:off x="9374600" y="348352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5" name="Triangle isocèle 164"/>
          <p:cNvSpPr/>
          <p:nvPr/>
        </p:nvSpPr>
        <p:spPr bwMode="auto">
          <a:xfrm>
            <a:off x="9363854" y="377155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9158576" y="459798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7" name="Triangle isocèle 166"/>
          <p:cNvSpPr/>
          <p:nvPr/>
        </p:nvSpPr>
        <p:spPr bwMode="auto">
          <a:xfrm>
            <a:off x="9003814" y="381372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8" name="Triangle isocèle 167"/>
          <p:cNvSpPr/>
          <p:nvPr/>
        </p:nvSpPr>
        <p:spPr bwMode="auto">
          <a:xfrm>
            <a:off x="9014560" y="410175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9806228" y="468574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0" name="Triangle isocèle 169"/>
          <p:cNvSpPr/>
          <p:nvPr/>
        </p:nvSpPr>
        <p:spPr bwMode="auto">
          <a:xfrm>
            <a:off x="9651466" y="39014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1" name="Triangle isocèle 170"/>
          <p:cNvSpPr/>
          <p:nvPr/>
        </p:nvSpPr>
        <p:spPr bwMode="auto">
          <a:xfrm>
            <a:off x="9662212" y="418951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9464580" y="510369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3" name="Triangle isocèle 172"/>
          <p:cNvSpPr/>
          <p:nvPr/>
        </p:nvSpPr>
        <p:spPr bwMode="auto">
          <a:xfrm>
            <a:off x="9320564" y="431943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4" name="Triangle isocèle 173"/>
          <p:cNvSpPr/>
          <p:nvPr/>
        </p:nvSpPr>
        <p:spPr bwMode="auto">
          <a:xfrm>
            <a:off x="9320564" y="460747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5" name="Rectangle 174"/>
          <p:cNvSpPr/>
          <p:nvPr/>
        </p:nvSpPr>
        <p:spPr bwMode="auto">
          <a:xfrm>
            <a:off x="8834540" y="484384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6" name="Triangle isocèle 175"/>
          <p:cNvSpPr/>
          <p:nvPr/>
        </p:nvSpPr>
        <p:spPr bwMode="auto">
          <a:xfrm>
            <a:off x="8690524" y="405958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7" name="Triangle isocèle 176"/>
          <p:cNvSpPr/>
          <p:nvPr/>
        </p:nvSpPr>
        <p:spPr bwMode="auto">
          <a:xfrm>
            <a:off x="8690524" y="434761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8" name="Rectangle 177"/>
          <p:cNvSpPr/>
          <p:nvPr/>
        </p:nvSpPr>
        <p:spPr bwMode="auto">
          <a:xfrm>
            <a:off x="10253907" y="472822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9" name="Triangle isocèle 178"/>
          <p:cNvSpPr/>
          <p:nvPr/>
        </p:nvSpPr>
        <p:spPr bwMode="auto">
          <a:xfrm>
            <a:off x="10109891" y="394395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0" name="Triangle isocèle 179"/>
          <p:cNvSpPr/>
          <p:nvPr/>
        </p:nvSpPr>
        <p:spPr bwMode="auto">
          <a:xfrm>
            <a:off x="10109891" y="423199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6926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Son utilisation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7" name="ZoneTexte 106"/>
          <p:cNvSpPr txBox="1"/>
          <p:nvPr/>
        </p:nvSpPr>
        <p:spPr>
          <a:xfrm>
            <a:off x="0" y="836712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Générer des solutions spatialement explicits</a:t>
            </a:r>
          </a:p>
        </p:txBody>
      </p:sp>
      <p:sp>
        <p:nvSpPr>
          <p:cNvPr id="6" name="ZoneTexte 5"/>
          <p:cNvSpPr txBox="1"/>
          <p:nvPr/>
        </p:nvSpPr>
        <p:spPr>
          <a:xfrm>
            <a:off x="433305" y="2412591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Respecte des superficies par traitements.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407368" y="1268760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Respecte des contraintes spatiales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Adjacences des bloques de coupes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Taille des bloques de coupes</a:t>
            </a:r>
          </a:p>
        </p:txBody>
      </p:sp>
      <p:sp>
        <p:nvSpPr>
          <p:cNvPr id="8" name="ZoneTexte 7"/>
          <p:cNvSpPr txBox="1"/>
          <p:nvPr/>
        </p:nvSpPr>
        <p:spPr>
          <a:xfrm>
            <a:off x="67791" y="2874256"/>
            <a:ext cx="1094521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Pour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Produire des solutions spatiales réaliste.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Améliorer notre approche heuristique de spatialisation</a:t>
            </a:r>
          </a:p>
        </p:txBody>
      </p:sp>
    </p:spTree>
    <p:extLst>
      <p:ext uri="{BB962C8B-B14F-4D97-AF65-F5344CB8AC3E}">
        <p14:creationId xmlns:p14="http://schemas.microsoft.com/office/powerpoint/2010/main" val="29764506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7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9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0" dur="indefinite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1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2" dur="indefinite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4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5" dur="indefinite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27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28" dur="indefinite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Dans notre processus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18</a:t>
            </a:fld>
            <a:endParaRPr lang="fr-FR" altLang="fr-FR" sz="1100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001766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2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Notre Bilan de carbone est difficile à obtenir rapidement: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38467322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66737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3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1" name="ZoneTexte 30"/>
          <p:cNvSpPr txBox="1"/>
          <p:nvPr/>
        </p:nvSpPr>
        <p:spPr>
          <a:xfrm>
            <a:off x="84721" y="9807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localisation des activités sylvicoles pouvant améliorer le bilan carbone est un enjeux complexe: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Le calcul du bilan de carbone forestier pour un modèle de planification est complexe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L’optimisation spatialement explicit de localisation travaux sylvicoles peut être très difficile à réaliser avec un modèle mathématique classique</a:t>
            </a:r>
          </a:p>
        </p:txBody>
      </p:sp>
    </p:spTree>
    <p:extLst>
      <p:ext uri="{BB962C8B-B14F-4D97-AF65-F5344CB8AC3E}">
        <p14:creationId xmlns:p14="http://schemas.microsoft.com/office/powerpoint/2010/main" val="3609714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 Productivité nette de l’écosystème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4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5221158" y="36452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026753" y="461200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5950503" y="441878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120349" y="386353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1260718" y="373267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976333" y="307927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976333" y="33673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760309" y="419373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616293" y="34094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616293" y="36975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2407961" y="428149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2263945" y="349722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2263945" y="378526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066313" y="469944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922297" y="391518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922297" y="420322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1436273" y="443959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1292257" y="36553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1292257" y="394336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855640" y="432397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711624" y="353970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711624" y="382774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059705" y="368101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9865300" y="464779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9787212" y="413290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9757288" y="437535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6402685" y="445436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6326435" y="426114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6178731" y="41868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102481" y="39936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6801132" y="42745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6724882" y="40813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6513623" y="400869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6437373" y="381547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5900042" y="39489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5823792" y="37557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5722162" y="430904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5645912" y="411582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5364764" y="420682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5288514" y="401360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6166329" y="380407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090079" y="361085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0266384" y="453241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0188296" y="401752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0158372" y="425997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9461176" y="441021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9383088" y="389532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9353164" y="413777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9748688" y="420866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9670600" y="369377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9640676" y="393622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0641234" y="423206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0563146" y="371717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0533222" y="395962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072078" y="396523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9993990" y="345034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9964066" y="369280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103908" y="423143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025820" y="371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8995896" y="395899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" name="Flèche vers le bas 8"/>
          <p:cNvSpPr/>
          <p:nvPr/>
        </p:nvSpPr>
        <p:spPr bwMode="auto">
          <a:xfrm>
            <a:off x="1580289" y="1945014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Flèche vers le bas 105"/>
          <p:cNvSpPr/>
          <p:nvPr/>
        </p:nvSpPr>
        <p:spPr bwMode="auto">
          <a:xfrm rot="10800000">
            <a:off x="2067953" y="1937187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Flèche vers le bas 106"/>
          <p:cNvSpPr/>
          <p:nvPr/>
        </p:nvSpPr>
        <p:spPr bwMode="auto">
          <a:xfrm>
            <a:off x="5530360" y="2483496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Flèche vers le bas 107"/>
          <p:cNvSpPr/>
          <p:nvPr/>
        </p:nvSpPr>
        <p:spPr bwMode="auto">
          <a:xfrm rot="10800000">
            <a:off x="5996524" y="2132855"/>
            <a:ext cx="447679" cy="1444247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Flèche vers le bas 108"/>
          <p:cNvSpPr/>
          <p:nvPr/>
        </p:nvSpPr>
        <p:spPr bwMode="auto">
          <a:xfrm>
            <a:off x="9269915" y="2276872"/>
            <a:ext cx="447679" cy="1106457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Flèche vers le bas 109"/>
          <p:cNvSpPr/>
          <p:nvPr/>
        </p:nvSpPr>
        <p:spPr bwMode="auto">
          <a:xfrm rot="10800000">
            <a:off x="9818705" y="2671105"/>
            <a:ext cx="447679" cy="703493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4" name="Nuage 13"/>
          <p:cNvSpPr/>
          <p:nvPr/>
        </p:nvSpPr>
        <p:spPr bwMode="auto">
          <a:xfrm>
            <a:off x="1292257" y="1124744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Nuage 111"/>
          <p:cNvSpPr/>
          <p:nvPr/>
        </p:nvSpPr>
        <p:spPr bwMode="auto">
          <a:xfrm>
            <a:off x="5160343" y="1223802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Nuage 112"/>
          <p:cNvSpPr/>
          <p:nvPr/>
        </p:nvSpPr>
        <p:spPr bwMode="auto">
          <a:xfrm>
            <a:off x="8833233" y="1220378"/>
            <a:ext cx="1635391" cy="812443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CO</a:t>
            </a:r>
            <a:r>
              <a:rPr kumimoji="0" lang="fr-CA" sz="2400" b="0" i="0" u="none" strike="noStrike" cap="none" normalizeH="0" baseline="-2500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2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64609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21" grpId="0" animBg="1"/>
      <p:bldP spid="23" grpId="0" animBg="1"/>
      <p:bldP spid="51" grpId="0" animBg="1"/>
      <p:bldP spid="60" grpId="0" animBg="1"/>
      <p:bldP spid="61" grpId="0" animBg="1"/>
      <p:bldP spid="62" grpId="0" animBg="1"/>
      <p:bldP spid="69" grpId="0" animBg="1"/>
      <p:bldP spid="70" grpId="0" animBg="1"/>
      <p:bldP spid="71" grpId="0" animBg="1"/>
      <p:bldP spid="72" grpId="0" animBg="1"/>
      <p:bldP spid="73" grpId="0" animBg="1"/>
      <p:bldP spid="74" grpId="0" animBg="1"/>
      <p:bldP spid="75" grpId="0" animBg="1"/>
      <p:bldP spid="76" grpId="0" animBg="1"/>
      <p:bldP spid="77" grpId="0" animBg="1"/>
      <p:bldP spid="78" grpId="0" animBg="1"/>
      <p:bldP spid="79" grpId="0" animBg="1"/>
      <p:bldP spid="80" grpId="0" animBg="1"/>
      <p:bldP spid="81" grpId="0" animBg="1"/>
      <p:bldP spid="82" grpId="0" animBg="1"/>
      <p:bldP spid="83" grpId="0" animBg="1"/>
      <p:bldP spid="84" grpId="0" animBg="1"/>
      <p:bldP spid="85" grpId="0" animBg="1"/>
      <p:bldP spid="86" grpId="0" animBg="1"/>
      <p:bldP spid="87" grpId="0" animBg="1"/>
      <p:bldP spid="88" grpId="0" animBg="1"/>
      <p:bldP spid="89" grpId="0" animBg="1"/>
      <p:bldP spid="90" grpId="0" animBg="1"/>
      <p:bldP spid="91" grpId="0" animBg="1"/>
      <p:bldP spid="92" grpId="0" animBg="1"/>
      <p:bldP spid="93" grpId="0" animBg="1"/>
      <p:bldP spid="94" grpId="0" animBg="1"/>
      <p:bldP spid="95" grpId="0" animBg="1"/>
      <p:bldP spid="96" grpId="0" animBg="1"/>
      <p:bldP spid="97" grpId="0" animBg="1"/>
      <p:bldP spid="98" grpId="0" animBg="1"/>
      <p:bldP spid="99" grpId="0" animBg="1"/>
      <p:bldP spid="100" grpId="0" animBg="1"/>
      <p:bldP spid="101" grpId="0" animBg="1"/>
      <p:bldP spid="102" grpId="0" animBg="1"/>
      <p:bldP spid="9" grpId="0" animBg="1"/>
      <p:bldP spid="106" grpId="0" animBg="1"/>
      <p:bldP spid="107" grpId="0" animBg="1"/>
      <p:bldP spid="108" grpId="0" animBg="1"/>
      <p:bldP spid="109" grpId="0" animBg="1"/>
      <p:bldP spid="110" grpId="0" animBg="1"/>
      <p:bldP spid="14" grpId="0" animBg="1"/>
      <p:bldP spid="112" grpId="0" animBg="1"/>
      <p:bldP spid="11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-9939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 États des réservoirs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5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6065404" y="111463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6870999" y="20814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6794749" y="18881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2964595" y="133294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2104964" y="1202081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2820579" y="54868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2809833" y="83671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2604555" y="166314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2449793" y="87888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2460539" y="116691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3252207" y="175090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3097445" y="96663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3108191" y="125467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2910559" y="216885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2766543" y="138459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2766543" y="167263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2280519" y="190900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2136503" y="112474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2136503" y="141277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3699886" y="1793380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3555870" y="100911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3555870" y="1297151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9903951" y="1150424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10709546" y="2117201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10631458" y="1602313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10601534" y="1844765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7246931" y="192377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7170681" y="173055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7022977" y="165625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6946727" y="146303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7645378" y="174400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7569128" y="155078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7357869" y="147810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7281619" y="128488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6744288" y="141839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6668038" y="122517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6566408" y="177845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6490158" y="158523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6209010" y="1676235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6132760" y="1483015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7010575" y="1273481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6934325" y="1080261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11110630" y="200182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11032542" y="148693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11002618" y="172938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10305422" y="187962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10227334" y="136473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10197410" y="160718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10592934" y="1678072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10514846" y="1163184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10484922" y="1405636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11485480" y="1701473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11407392" y="1186585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11377468" y="1429037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10916324" y="143464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10841803" y="88654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10808312" y="116221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9948154" y="170084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9870066" y="1185952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9840142" y="142840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" name="Rectangle 4"/>
          <p:cNvSpPr/>
          <p:nvPr/>
        </p:nvSpPr>
        <p:spPr bwMode="auto">
          <a:xfrm>
            <a:off x="191344" y="4982031"/>
            <a:ext cx="1273241" cy="681061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Sol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3" name="Flèche vers le bas 102"/>
          <p:cNvSpPr/>
          <p:nvPr/>
        </p:nvSpPr>
        <p:spPr bwMode="auto">
          <a:xfrm>
            <a:off x="2422895" y="4832892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4" name="Flèche vers le bas 103"/>
          <p:cNvSpPr/>
          <p:nvPr/>
        </p:nvSpPr>
        <p:spPr bwMode="auto">
          <a:xfrm rot="10800000">
            <a:off x="2910559" y="4825065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5" name="Rectangle 104"/>
          <p:cNvSpPr/>
          <p:nvPr/>
        </p:nvSpPr>
        <p:spPr bwMode="auto">
          <a:xfrm>
            <a:off x="191344" y="3501008"/>
            <a:ext cx="1800200" cy="57606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Bois mort</a:t>
            </a:r>
            <a:endParaRPr kumimoji="0" lang="en-CA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1" name="Flèche vers le bas 110"/>
          <p:cNvSpPr/>
          <p:nvPr/>
        </p:nvSpPr>
        <p:spPr bwMode="auto">
          <a:xfrm>
            <a:off x="2396687" y="3297017"/>
            <a:ext cx="447679" cy="854051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4" name="Flèche vers le bas 113"/>
          <p:cNvSpPr/>
          <p:nvPr/>
        </p:nvSpPr>
        <p:spPr bwMode="auto">
          <a:xfrm rot="10800000">
            <a:off x="2884351" y="328919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5" name="Flèche vers le bas 114"/>
          <p:cNvSpPr/>
          <p:nvPr/>
        </p:nvSpPr>
        <p:spPr bwMode="auto">
          <a:xfrm>
            <a:off x="10439087" y="3264100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6" name="Flèche vers le bas 115"/>
          <p:cNvSpPr/>
          <p:nvPr/>
        </p:nvSpPr>
        <p:spPr bwMode="auto">
          <a:xfrm rot="10800000">
            <a:off x="6903543" y="3084883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7" name="Flèche vers le bas 116"/>
          <p:cNvSpPr/>
          <p:nvPr/>
        </p:nvSpPr>
        <p:spPr bwMode="auto">
          <a:xfrm>
            <a:off x="6422526" y="5103365"/>
            <a:ext cx="447679" cy="44575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8" name="Flèche vers le bas 117"/>
          <p:cNvSpPr/>
          <p:nvPr/>
        </p:nvSpPr>
        <p:spPr bwMode="auto">
          <a:xfrm rot="10800000">
            <a:off x="6910190" y="4687240"/>
            <a:ext cx="447679" cy="854051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9" name="Flèche vers le bas 118"/>
          <p:cNvSpPr/>
          <p:nvPr/>
        </p:nvSpPr>
        <p:spPr bwMode="auto">
          <a:xfrm rot="10800000">
            <a:off x="10916324" y="3716216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0" name="Flèche vers le bas 119"/>
          <p:cNvSpPr/>
          <p:nvPr/>
        </p:nvSpPr>
        <p:spPr bwMode="auto">
          <a:xfrm>
            <a:off x="10468645" y="4819177"/>
            <a:ext cx="447679" cy="686023"/>
          </a:xfrm>
          <a:prstGeom prst="downArrow">
            <a:avLst/>
          </a:prstGeom>
          <a:solidFill>
            <a:srgbClr val="00B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1" name="Flèche vers le bas 120"/>
          <p:cNvSpPr/>
          <p:nvPr/>
        </p:nvSpPr>
        <p:spPr bwMode="auto">
          <a:xfrm rot="10800000">
            <a:off x="10959713" y="5206921"/>
            <a:ext cx="447679" cy="239455"/>
          </a:xfrm>
          <a:prstGeom prst="downArrow">
            <a:avLst/>
          </a:prstGeom>
          <a:solidFill>
            <a:srgbClr val="FF00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65244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3" grpId="0" animBg="1"/>
      <p:bldP spid="104" grpId="0" animBg="1"/>
      <p:bldP spid="111" grpId="0" animBg="1"/>
      <p:bldP spid="114" grpId="0" animBg="1"/>
      <p:bldP spid="115" grpId="0" animBg="1"/>
      <p:bldP spid="116" grpId="0" animBg="1"/>
      <p:bldP spid="117" grpId="0" animBg="1"/>
      <p:bldP spid="118" grpId="0" animBg="1"/>
      <p:bldP spid="119" grpId="0" animBg="1"/>
      <p:bldP spid="120" grpId="0" animBg="1"/>
      <p:bldP spid="121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Rectangle 187"/>
          <p:cNvSpPr/>
          <p:nvPr/>
        </p:nvSpPr>
        <p:spPr bwMode="auto">
          <a:xfrm>
            <a:off x="3586550" y="249557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5" name="Rectangle 184"/>
          <p:cNvSpPr/>
          <p:nvPr/>
        </p:nvSpPr>
        <p:spPr bwMode="auto">
          <a:xfrm>
            <a:off x="2167183" y="261120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3" name="Rectangle 162"/>
          <p:cNvSpPr/>
          <p:nvPr/>
        </p:nvSpPr>
        <p:spPr bwMode="auto">
          <a:xfrm>
            <a:off x="1526944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5" name="Triangle isocèle 164"/>
          <p:cNvSpPr/>
          <p:nvPr/>
        </p:nvSpPr>
        <p:spPr bwMode="auto">
          <a:xfrm>
            <a:off x="1382928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" name="Rectangle 2"/>
          <p:cNvSpPr/>
          <p:nvPr/>
        </p:nvSpPr>
        <p:spPr bwMode="auto">
          <a:xfrm>
            <a:off x="1991744" y="3391365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4" name="Rectangle 153"/>
          <p:cNvSpPr/>
          <p:nvPr/>
        </p:nvSpPr>
        <p:spPr bwMode="auto">
          <a:xfrm>
            <a:off x="721349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3" name="Rectangle 172"/>
          <p:cNvSpPr/>
          <p:nvPr/>
        </p:nvSpPr>
        <p:spPr bwMode="auto">
          <a:xfrm>
            <a:off x="1991628" y="1904279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Problématique:…Pour chaque période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3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3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6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1" name="Rectangle 20"/>
          <p:cNvSpPr/>
          <p:nvPr/>
        </p:nvSpPr>
        <p:spPr bwMode="auto">
          <a:xfrm>
            <a:off x="2797339" y="4358143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23" name="Triangle isocèle 22"/>
          <p:cNvSpPr/>
          <p:nvPr/>
        </p:nvSpPr>
        <p:spPr bwMode="auto">
          <a:xfrm>
            <a:off x="2721089" y="4164923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0" name="Rectangle 29"/>
          <p:cNvSpPr/>
          <p:nvPr/>
        </p:nvSpPr>
        <p:spPr bwMode="auto">
          <a:xfrm>
            <a:off x="1568035" y="428526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Rectangle 31"/>
          <p:cNvSpPr/>
          <p:nvPr/>
        </p:nvSpPr>
        <p:spPr bwMode="auto">
          <a:xfrm>
            <a:off x="708404" y="4149280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3" name="Triangle isocèle 32"/>
          <p:cNvSpPr/>
          <p:nvPr/>
        </p:nvSpPr>
        <p:spPr bwMode="auto">
          <a:xfrm>
            <a:off x="1424019" y="350100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4" name="Triangle isocèle 33"/>
          <p:cNvSpPr/>
          <p:nvPr/>
        </p:nvSpPr>
        <p:spPr bwMode="auto">
          <a:xfrm>
            <a:off x="1413273" y="378904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5" name="Rectangle 34"/>
          <p:cNvSpPr/>
          <p:nvPr/>
        </p:nvSpPr>
        <p:spPr bwMode="auto">
          <a:xfrm>
            <a:off x="1207995" y="46154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6" name="Triangle isocèle 35"/>
          <p:cNvSpPr/>
          <p:nvPr/>
        </p:nvSpPr>
        <p:spPr bwMode="auto">
          <a:xfrm>
            <a:off x="1053233" y="38312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7" name="Triangle isocèle 36"/>
          <p:cNvSpPr/>
          <p:nvPr/>
        </p:nvSpPr>
        <p:spPr bwMode="auto">
          <a:xfrm>
            <a:off x="1063979" y="41192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8" name="Rectangle 37"/>
          <p:cNvSpPr/>
          <p:nvPr/>
        </p:nvSpPr>
        <p:spPr bwMode="auto">
          <a:xfrm>
            <a:off x="1855647" y="470322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9" name="Triangle isocèle 38"/>
          <p:cNvSpPr/>
          <p:nvPr/>
        </p:nvSpPr>
        <p:spPr bwMode="auto">
          <a:xfrm>
            <a:off x="1700885" y="39189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0" name="Triangle isocèle 39"/>
          <p:cNvSpPr/>
          <p:nvPr/>
        </p:nvSpPr>
        <p:spPr bwMode="auto">
          <a:xfrm>
            <a:off x="1711631" y="420699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1" name="Rectangle 40"/>
          <p:cNvSpPr/>
          <p:nvPr/>
        </p:nvSpPr>
        <p:spPr bwMode="auto">
          <a:xfrm>
            <a:off x="1513999" y="512118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2" name="Triangle isocèle 41"/>
          <p:cNvSpPr/>
          <p:nvPr/>
        </p:nvSpPr>
        <p:spPr bwMode="auto">
          <a:xfrm>
            <a:off x="1369983" y="433692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3" name="Triangle isocèle 42"/>
          <p:cNvSpPr/>
          <p:nvPr/>
        </p:nvSpPr>
        <p:spPr bwMode="auto">
          <a:xfrm>
            <a:off x="1369983" y="462495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4" name="Rectangle 43"/>
          <p:cNvSpPr/>
          <p:nvPr/>
        </p:nvSpPr>
        <p:spPr bwMode="auto">
          <a:xfrm>
            <a:off x="883959" y="486133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5" name="Triangle isocèle 44"/>
          <p:cNvSpPr/>
          <p:nvPr/>
        </p:nvSpPr>
        <p:spPr bwMode="auto">
          <a:xfrm>
            <a:off x="739943" y="407707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6" name="Triangle isocèle 45"/>
          <p:cNvSpPr/>
          <p:nvPr/>
        </p:nvSpPr>
        <p:spPr bwMode="auto">
          <a:xfrm>
            <a:off x="739943" y="436510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7" name="Rectangle 46"/>
          <p:cNvSpPr/>
          <p:nvPr/>
        </p:nvSpPr>
        <p:spPr bwMode="auto">
          <a:xfrm>
            <a:off x="2303326" y="474570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8" name="Triangle isocèle 47"/>
          <p:cNvSpPr/>
          <p:nvPr/>
        </p:nvSpPr>
        <p:spPr bwMode="auto">
          <a:xfrm>
            <a:off x="2159310" y="396144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49" name="Triangle isocèle 48"/>
          <p:cNvSpPr/>
          <p:nvPr/>
        </p:nvSpPr>
        <p:spPr bwMode="auto">
          <a:xfrm>
            <a:off x="2159310" y="424947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3269288" y="4133528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0" name="Rectangle 59"/>
          <p:cNvSpPr/>
          <p:nvPr/>
        </p:nvSpPr>
        <p:spPr bwMode="auto">
          <a:xfrm>
            <a:off x="4074883" y="5100305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1" name="Triangle isocèle 60"/>
          <p:cNvSpPr/>
          <p:nvPr/>
        </p:nvSpPr>
        <p:spPr bwMode="auto">
          <a:xfrm>
            <a:off x="3996795" y="4585417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2" name="Triangle isocèle 61"/>
          <p:cNvSpPr/>
          <p:nvPr/>
        </p:nvSpPr>
        <p:spPr bwMode="auto">
          <a:xfrm>
            <a:off x="3966871" y="4827869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69" name="Rectangle 68"/>
          <p:cNvSpPr/>
          <p:nvPr/>
        </p:nvSpPr>
        <p:spPr bwMode="auto">
          <a:xfrm>
            <a:off x="3173271" y="420050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0" name="Triangle isocèle 69"/>
          <p:cNvSpPr/>
          <p:nvPr/>
        </p:nvSpPr>
        <p:spPr bwMode="auto">
          <a:xfrm>
            <a:off x="3097021" y="400728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1" name="Rectangle 70"/>
          <p:cNvSpPr/>
          <p:nvPr/>
        </p:nvSpPr>
        <p:spPr bwMode="auto">
          <a:xfrm>
            <a:off x="2949317" y="393298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2" name="Triangle isocèle 71"/>
          <p:cNvSpPr/>
          <p:nvPr/>
        </p:nvSpPr>
        <p:spPr bwMode="auto">
          <a:xfrm>
            <a:off x="2873067" y="373976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3" name="Rectangle 72"/>
          <p:cNvSpPr/>
          <p:nvPr/>
        </p:nvSpPr>
        <p:spPr bwMode="auto">
          <a:xfrm>
            <a:off x="3571718" y="402073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4" name="Triangle isocèle 73"/>
          <p:cNvSpPr/>
          <p:nvPr/>
        </p:nvSpPr>
        <p:spPr bwMode="auto">
          <a:xfrm>
            <a:off x="3495468" y="382751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3284209" y="3754834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6" name="Triangle isocèle 75"/>
          <p:cNvSpPr/>
          <p:nvPr/>
        </p:nvSpPr>
        <p:spPr bwMode="auto">
          <a:xfrm>
            <a:off x="3207959" y="3561614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7" name="Rectangle 76"/>
          <p:cNvSpPr/>
          <p:nvPr/>
        </p:nvSpPr>
        <p:spPr bwMode="auto">
          <a:xfrm>
            <a:off x="2670628" y="3695127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8" name="Triangle isocèle 77"/>
          <p:cNvSpPr/>
          <p:nvPr/>
        </p:nvSpPr>
        <p:spPr bwMode="auto">
          <a:xfrm>
            <a:off x="2594378" y="3501907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79" name="Rectangle 78"/>
          <p:cNvSpPr/>
          <p:nvPr/>
        </p:nvSpPr>
        <p:spPr bwMode="auto">
          <a:xfrm>
            <a:off x="2492748" y="405518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0" name="Triangle isocèle 79"/>
          <p:cNvSpPr/>
          <p:nvPr/>
        </p:nvSpPr>
        <p:spPr bwMode="auto">
          <a:xfrm>
            <a:off x="2416498" y="386196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1" name="Rectangle 80"/>
          <p:cNvSpPr/>
          <p:nvPr/>
        </p:nvSpPr>
        <p:spPr bwMode="auto">
          <a:xfrm>
            <a:off x="2135350" y="3952966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2" name="Triangle isocèle 81"/>
          <p:cNvSpPr/>
          <p:nvPr/>
        </p:nvSpPr>
        <p:spPr bwMode="auto">
          <a:xfrm>
            <a:off x="2059100" y="3759746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3" name="Rectangle 82"/>
          <p:cNvSpPr/>
          <p:nvPr/>
        </p:nvSpPr>
        <p:spPr bwMode="auto">
          <a:xfrm>
            <a:off x="2936915" y="3550212"/>
            <a:ext cx="54036" cy="315277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4" name="Triangle isocèle 83"/>
          <p:cNvSpPr/>
          <p:nvPr/>
        </p:nvSpPr>
        <p:spPr bwMode="auto">
          <a:xfrm>
            <a:off x="2860665" y="3356992"/>
            <a:ext cx="198052" cy="401665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5" name="Rectangle 84"/>
          <p:cNvSpPr/>
          <p:nvPr/>
        </p:nvSpPr>
        <p:spPr bwMode="auto">
          <a:xfrm>
            <a:off x="4475967" y="4984929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6" name="Triangle isocèle 85"/>
          <p:cNvSpPr/>
          <p:nvPr/>
        </p:nvSpPr>
        <p:spPr bwMode="auto">
          <a:xfrm>
            <a:off x="4397879" y="4470041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7" name="Triangle isocèle 86"/>
          <p:cNvSpPr/>
          <p:nvPr/>
        </p:nvSpPr>
        <p:spPr bwMode="auto">
          <a:xfrm>
            <a:off x="4367955" y="4712493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3670759" y="486272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89" name="Triangle isocèle 88"/>
          <p:cNvSpPr/>
          <p:nvPr/>
        </p:nvSpPr>
        <p:spPr bwMode="auto">
          <a:xfrm>
            <a:off x="3592671" y="434783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0" name="Triangle isocèle 89"/>
          <p:cNvSpPr/>
          <p:nvPr/>
        </p:nvSpPr>
        <p:spPr bwMode="auto">
          <a:xfrm>
            <a:off x="3562747" y="459029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1" name="Rectangle 90"/>
          <p:cNvSpPr/>
          <p:nvPr/>
        </p:nvSpPr>
        <p:spPr bwMode="auto">
          <a:xfrm>
            <a:off x="3958271" y="4661176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2" name="Triangle isocèle 91"/>
          <p:cNvSpPr/>
          <p:nvPr/>
        </p:nvSpPr>
        <p:spPr bwMode="auto">
          <a:xfrm>
            <a:off x="3880183" y="4146288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3" name="Triangle isocèle 92"/>
          <p:cNvSpPr/>
          <p:nvPr/>
        </p:nvSpPr>
        <p:spPr bwMode="auto">
          <a:xfrm>
            <a:off x="3850259" y="4388740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4" name="Rectangle 93"/>
          <p:cNvSpPr/>
          <p:nvPr/>
        </p:nvSpPr>
        <p:spPr bwMode="auto">
          <a:xfrm>
            <a:off x="4850817" y="4684577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5" name="Triangle isocèle 94"/>
          <p:cNvSpPr/>
          <p:nvPr/>
        </p:nvSpPr>
        <p:spPr bwMode="auto">
          <a:xfrm>
            <a:off x="4772729" y="4169689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6" name="Triangle isocèle 95"/>
          <p:cNvSpPr/>
          <p:nvPr/>
        </p:nvSpPr>
        <p:spPr bwMode="auto">
          <a:xfrm>
            <a:off x="4742805" y="4412141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7" name="Rectangle 96"/>
          <p:cNvSpPr/>
          <p:nvPr/>
        </p:nvSpPr>
        <p:spPr bwMode="auto">
          <a:xfrm>
            <a:off x="4281661" y="4417750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8" name="Triangle isocèle 97"/>
          <p:cNvSpPr/>
          <p:nvPr/>
        </p:nvSpPr>
        <p:spPr bwMode="auto">
          <a:xfrm>
            <a:off x="4207140" y="386964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99" name="Triangle isocèle 98"/>
          <p:cNvSpPr/>
          <p:nvPr/>
        </p:nvSpPr>
        <p:spPr bwMode="auto">
          <a:xfrm>
            <a:off x="4173649" y="4145314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0" name="Rectangle 99"/>
          <p:cNvSpPr/>
          <p:nvPr/>
        </p:nvSpPr>
        <p:spPr bwMode="auto">
          <a:xfrm>
            <a:off x="3313491" y="4683944"/>
            <a:ext cx="94405" cy="411698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1" name="Triangle isocèle 100"/>
          <p:cNvSpPr/>
          <p:nvPr/>
        </p:nvSpPr>
        <p:spPr bwMode="auto">
          <a:xfrm>
            <a:off x="3235403" y="4169056"/>
            <a:ext cx="263148" cy="49779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" name="Triangle isocèle 101"/>
          <p:cNvSpPr/>
          <p:nvPr/>
        </p:nvSpPr>
        <p:spPr bwMode="auto">
          <a:xfrm>
            <a:off x="3205479" y="4411508"/>
            <a:ext cx="335156" cy="515021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3" name="Rectangle 152"/>
          <p:cNvSpPr/>
          <p:nvPr/>
        </p:nvSpPr>
        <p:spPr bwMode="auto">
          <a:xfrm>
            <a:off x="1580980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5" name="Triangle isocèle 154"/>
          <p:cNvSpPr/>
          <p:nvPr/>
        </p:nvSpPr>
        <p:spPr bwMode="auto">
          <a:xfrm>
            <a:off x="1436964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6" name="Triangle isocèle 155"/>
          <p:cNvSpPr/>
          <p:nvPr/>
        </p:nvSpPr>
        <p:spPr bwMode="auto">
          <a:xfrm>
            <a:off x="1426218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7" name="Rectangle 156"/>
          <p:cNvSpPr/>
          <p:nvPr/>
        </p:nvSpPr>
        <p:spPr bwMode="auto">
          <a:xfrm>
            <a:off x="1220940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8" name="Triangle isocèle 157"/>
          <p:cNvSpPr/>
          <p:nvPr/>
        </p:nvSpPr>
        <p:spPr bwMode="auto">
          <a:xfrm>
            <a:off x="1066178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59" name="Triangle isocèle 158"/>
          <p:cNvSpPr/>
          <p:nvPr/>
        </p:nvSpPr>
        <p:spPr bwMode="auto">
          <a:xfrm>
            <a:off x="1076924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1868592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1" name="Triangle isocèle 160"/>
          <p:cNvSpPr/>
          <p:nvPr/>
        </p:nvSpPr>
        <p:spPr bwMode="auto">
          <a:xfrm>
            <a:off x="1713830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2" name="Triangle isocèle 161"/>
          <p:cNvSpPr/>
          <p:nvPr/>
        </p:nvSpPr>
        <p:spPr bwMode="auto">
          <a:xfrm>
            <a:off x="1724576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4" name="Triangle isocèle 163"/>
          <p:cNvSpPr/>
          <p:nvPr/>
        </p:nvSpPr>
        <p:spPr bwMode="auto">
          <a:xfrm>
            <a:off x="1382928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6" name="Rectangle 165"/>
          <p:cNvSpPr/>
          <p:nvPr/>
        </p:nvSpPr>
        <p:spPr bwMode="auto">
          <a:xfrm>
            <a:off x="896904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7" name="Triangle isocèle 166"/>
          <p:cNvSpPr/>
          <p:nvPr/>
        </p:nvSpPr>
        <p:spPr bwMode="auto">
          <a:xfrm>
            <a:off x="752888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8" name="Triangle isocèle 167"/>
          <p:cNvSpPr/>
          <p:nvPr/>
        </p:nvSpPr>
        <p:spPr bwMode="auto">
          <a:xfrm>
            <a:off x="752888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69" name="Rectangle 168"/>
          <p:cNvSpPr/>
          <p:nvPr/>
        </p:nvSpPr>
        <p:spPr bwMode="auto">
          <a:xfrm>
            <a:off x="2316271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0" name="Triangle isocèle 169"/>
          <p:cNvSpPr/>
          <p:nvPr/>
        </p:nvSpPr>
        <p:spPr bwMode="auto">
          <a:xfrm>
            <a:off x="2172255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1" name="Triangle isocèle 170"/>
          <p:cNvSpPr/>
          <p:nvPr/>
        </p:nvSpPr>
        <p:spPr bwMode="auto">
          <a:xfrm>
            <a:off x="2172255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2851259" y="2035139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4" name="Triangle isocèle 173"/>
          <p:cNvSpPr/>
          <p:nvPr/>
        </p:nvSpPr>
        <p:spPr bwMode="auto">
          <a:xfrm>
            <a:off x="2707243" y="125087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5" name="Triangle isocèle 174"/>
          <p:cNvSpPr/>
          <p:nvPr/>
        </p:nvSpPr>
        <p:spPr bwMode="auto">
          <a:xfrm>
            <a:off x="2696497" y="153891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6" name="Rectangle 175"/>
          <p:cNvSpPr/>
          <p:nvPr/>
        </p:nvSpPr>
        <p:spPr bwMode="auto">
          <a:xfrm>
            <a:off x="2491219" y="236534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7" name="Triangle isocèle 176"/>
          <p:cNvSpPr/>
          <p:nvPr/>
        </p:nvSpPr>
        <p:spPr bwMode="auto">
          <a:xfrm>
            <a:off x="2336457" y="158108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8" name="Triangle isocèle 177"/>
          <p:cNvSpPr/>
          <p:nvPr/>
        </p:nvSpPr>
        <p:spPr bwMode="auto">
          <a:xfrm>
            <a:off x="2347203" y="186911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79" name="Rectangle 178"/>
          <p:cNvSpPr/>
          <p:nvPr/>
        </p:nvSpPr>
        <p:spPr bwMode="auto">
          <a:xfrm>
            <a:off x="3138871" y="2453098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0" name="Triangle isocèle 179"/>
          <p:cNvSpPr/>
          <p:nvPr/>
        </p:nvSpPr>
        <p:spPr bwMode="auto">
          <a:xfrm>
            <a:off x="2984109" y="166883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1" name="Triangle isocèle 180"/>
          <p:cNvSpPr/>
          <p:nvPr/>
        </p:nvSpPr>
        <p:spPr bwMode="auto">
          <a:xfrm>
            <a:off x="2994855" y="195686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2" name="Rectangle 181"/>
          <p:cNvSpPr/>
          <p:nvPr/>
        </p:nvSpPr>
        <p:spPr bwMode="auto">
          <a:xfrm>
            <a:off x="2797223" y="28710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3" name="Triangle isocèle 182"/>
          <p:cNvSpPr/>
          <p:nvPr/>
        </p:nvSpPr>
        <p:spPr bwMode="auto">
          <a:xfrm>
            <a:off x="2653207" y="20867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4" name="Triangle isocèle 183"/>
          <p:cNvSpPr/>
          <p:nvPr/>
        </p:nvSpPr>
        <p:spPr bwMode="auto">
          <a:xfrm>
            <a:off x="2653207" y="23748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6" name="Triangle isocèle 185"/>
          <p:cNvSpPr/>
          <p:nvPr/>
        </p:nvSpPr>
        <p:spPr bwMode="auto">
          <a:xfrm>
            <a:off x="2023167" y="182694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7" name="Triangle isocèle 186"/>
          <p:cNvSpPr/>
          <p:nvPr/>
        </p:nvSpPr>
        <p:spPr bwMode="auto">
          <a:xfrm>
            <a:off x="2023167" y="211497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89" name="Triangle isocèle 188"/>
          <p:cNvSpPr/>
          <p:nvPr/>
        </p:nvSpPr>
        <p:spPr bwMode="auto">
          <a:xfrm>
            <a:off x="3442534" y="171131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0" name="Triangle isocèle 189"/>
          <p:cNvSpPr/>
          <p:nvPr/>
        </p:nvSpPr>
        <p:spPr bwMode="auto">
          <a:xfrm>
            <a:off x="3442534" y="1999349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</p:spTree>
    <p:extLst>
      <p:ext uri="{BB962C8B-B14F-4D97-AF65-F5344CB8AC3E}">
        <p14:creationId xmlns:p14="http://schemas.microsoft.com/office/powerpoint/2010/main" val="819103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26368" y="74712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altLang="fr-FR" dirty="0" smtClean="0"/>
              <a:t>Objectif</a:t>
            </a:r>
            <a:r>
              <a:rPr lang="fr-CA" dirty="0" smtClean="0"/>
              <a:t>: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7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ZoneTexte 105"/>
          <p:cNvSpPr txBox="1"/>
          <p:nvPr/>
        </p:nvSpPr>
        <p:spPr>
          <a:xfrm>
            <a:off x="237121" y="3810784"/>
            <a:ext cx="1094521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La productivité nette de l’écosystème</a:t>
            </a:r>
          </a:p>
        </p:txBody>
      </p:sp>
      <p:sp>
        <p:nvSpPr>
          <p:cNvPr id="107" name="ZoneTexte 106"/>
          <p:cNvSpPr txBox="1"/>
          <p:nvPr/>
        </p:nvSpPr>
        <p:spPr>
          <a:xfrm>
            <a:off x="237121" y="1133128"/>
            <a:ext cx="10945216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Obtention du bilan de carbone rapidement: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 de l’écosystème: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Carbone du sol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sous-terraine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Litière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Bois mort</a:t>
            </a:r>
          </a:p>
          <a:p>
            <a:pPr marL="1714500" lvl="3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Biomasse aérienne</a:t>
            </a:r>
            <a:endParaRPr lang="fr-CA" dirty="0"/>
          </a:p>
        </p:txBody>
      </p:sp>
    </p:spTree>
    <p:extLst>
      <p:ext uri="{BB962C8B-B14F-4D97-AF65-F5344CB8AC3E}">
        <p14:creationId xmlns:p14="http://schemas.microsoft.com/office/powerpoint/2010/main" val="1502554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8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9" dur="indefinite"/>
                                        <p:tgtEl>
                                          <p:spTgt spid="1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5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6" dur="indefinite"/>
                                        <p:tgtEl>
                                          <p:spTgt spid="10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38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39" dur="indefinite"/>
                                        <p:tgtEl>
                                          <p:spTgt spid="10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1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2" dur="indefinite"/>
                                        <p:tgtEl>
                                          <p:spTgt spid="10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4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5" dur="indefinite"/>
                                        <p:tgtEl>
                                          <p:spTgt spid="10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47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48" dur="indefinite"/>
                                        <p:tgtEl>
                                          <p:spTgt spid="10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0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1" dur="indefinite"/>
                                        <p:tgtEl>
                                          <p:spTgt spid="10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53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54" dur="indefinite"/>
                                        <p:tgtEl>
                                          <p:spTgt spid="10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Rectangle 106"/>
          <p:cNvSpPr/>
          <p:nvPr/>
        </p:nvSpPr>
        <p:spPr bwMode="auto">
          <a:xfrm>
            <a:off x="3253742" y="2662397"/>
            <a:ext cx="1800000" cy="1800000"/>
          </a:xfrm>
          <a:prstGeom prst="rect">
            <a:avLst/>
          </a:prstGeom>
          <a:noFill/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>
            <a:outerShdw blurRad="127000" dist="38100" dir="2700000" algn="ctr">
              <a:srgbClr val="000000">
                <a:alpha val="45000"/>
              </a:srgbClr>
            </a:outerShdw>
          </a:effectLst>
          <a:scene3d>
            <a:camera prst="isometricTopUp"/>
            <a:lightRig rig="threePt" dir="t"/>
          </a:scene3d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 historique:…Pour chaque période/cellule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8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106" name="Rectangle 105"/>
          <p:cNvSpPr/>
          <p:nvPr/>
        </p:nvSpPr>
        <p:spPr bwMode="auto">
          <a:xfrm>
            <a:off x="4113373" y="2793257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8" name="Triangle isocèle 107"/>
          <p:cNvSpPr/>
          <p:nvPr/>
        </p:nvSpPr>
        <p:spPr bwMode="auto">
          <a:xfrm>
            <a:off x="3969357" y="200899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09" name="Triangle isocèle 108"/>
          <p:cNvSpPr/>
          <p:nvPr/>
        </p:nvSpPr>
        <p:spPr bwMode="auto">
          <a:xfrm>
            <a:off x="3958611" y="2297028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3753333" y="3123463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2" name="Triangle isocèle 111"/>
          <p:cNvSpPr/>
          <p:nvPr/>
        </p:nvSpPr>
        <p:spPr bwMode="auto">
          <a:xfrm>
            <a:off x="3598571" y="233920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13" name="Triangle isocèle 112"/>
          <p:cNvSpPr/>
          <p:nvPr/>
        </p:nvSpPr>
        <p:spPr bwMode="auto">
          <a:xfrm>
            <a:off x="3609317" y="262723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2" name="Rectangle 121"/>
          <p:cNvSpPr/>
          <p:nvPr/>
        </p:nvSpPr>
        <p:spPr bwMode="auto">
          <a:xfrm>
            <a:off x="4400985" y="321121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3" name="Triangle isocèle 122"/>
          <p:cNvSpPr/>
          <p:nvPr/>
        </p:nvSpPr>
        <p:spPr bwMode="auto">
          <a:xfrm>
            <a:off x="4246223" y="242695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4" name="Triangle isocèle 123"/>
          <p:cNvSpPr/>
          <p:nvPr/>
        </p:nvSpPr>
        <p:spPr bwMode="auto">
          <a:xfrm>
            <a:off x="4256969" y="271498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5" name="Rectangle 124"/>
          <p:cNvSpPr/>
          <p:nvPr/>
        </p:nvSpPr>
        <p:spPr bwMode="auto">
          <a:xfrm>
            <a:off x="4059337" y="3629175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6" name="Triangle isocèle 125"/>
          <p:cNvSpPr/>
          <p:nvPr/>
        </p:nvSpPr>
        <p:spPr bwMode="auto">
          <a:xfrm>
            <a:off x="3915321" y="2844914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7" name="Triangle isocèle 126"/>
          <p:cNvSpPr/>
          <p:nvPr/>
        </p:nvSpPr>
        <p:spPr bwMode="auto">
          <a:xfrm>
            <a:off x="3915321" y="3132946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8" name="Rectangle 127"/>
          <p:cNvSpPr/>
          <p:nvPr/>
        </p:nvSpPr>
        <p:spPr bwMode="auto">
          <a:xfrm>
            <a:off x="3429297" y="3369321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29" name="Triangle isocèle 128"/>
          <p:cNvSpPr/>
          <p:nvPr/>
        </p:nvSpPr>
        <p:spPr bwMode="auto">
          <a:xfrm>
            <a:off x="3285281" y="2585060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0" name="Triangle isocèle 129"/>
          <p:cNvSpPr/>
          <p:nvPr/>
        </p:nvSpPr>
        <p:spPr bwMode="auto">
          <a:xfrm>
            <a:off x="3285281" y="2873092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1" name="Rectangle 130"/>
          <p:cNvSpPr/>
          <p:nvPr/>
        </p:nvSpPr>
        <p:spPr bwMode="auto">
          <a:xfrm>
            <a:off x="4848664" y="3253696"/>
            <a:ext cx="144016" cy="360040"/>
          </a:xfrm>
          <a:prstGeom prst="rect">
            <a:avLst/>
          </a:prstGeom>
          <a:solidFill>
            <a:srgbClr val="66330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2" name="Triangle isocèle 131"/>
          <p:cNvSpPr/>
          <p:nvPr/>
        </p:nvSpPr>
        <p:spPr bwMode="auto">
          <a:xfrm>
            <a:off x="4704648" y="2469435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33" name="Triangle isocèle 132"/>
          <p:cNvSpPr/>
          <p:nvPr/>
        </p:nvSpPr>
        <p:spPr bwMode="auto">
          <a:xfrm>
            <a:off x="4704648" y="2757467"/>
            <a:ext cx="432048" cy="576064"/>
          </a:xfrm>
          <a:prstGeom prst="triangle">
            <a:avLst/>
          </a:prstGeom>
          <a:solidFill>
            <a:srgbClr val="92D05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1" name="Nuage 190"/>
          <p:cNvSpPr/>
          <p:nvPr/>
        </p:nvSpPr>
        <p:spPr bwMode="auto">
          <a:xfrm>
            <a:off x="6723186" y="751259"/>
            <a:ext cx="2808312" cy="999237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GCBM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2" name="Flèche vers le bas 191"/>
          <p:cNvSpPr/>
          <p:nvPr/>
        </p:nvSpPr>
        <p:spPr bwMode="auto">
          <a:xfrm rot="14328406">
            <a:off x="5773988" y="1198032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3" name="Flèche vers le bas 192"/>
          <p:cNvSpPr/>
          <p:nvPr/>
        </p:nvSpPr>
        <p:spPr bwMode="auto">
          <a:xfrm rot="20861241">
            <a:off x="8739325" y="1623651"/>
            <a:ext cx="490509" cy="1738789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194" name="ZoneTexte 193"/>
          <p:cNvSpPr txBox="1"/>
          <p:nvPr/>
        </p:nvSpPr>
        <p:spPr>
          <a:xfrm>
            <a:off x="7320995" y="3455460"/>
            <a:ext cx="4421006" cy="12432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Wingdings" panose="05000000000000000000" pitchFamily="2" charset="2"/>
              <a:buChar char="Ø"/>
            </a:pPr>
            <a:r>
              <a:rPr lang="fr-CA" dirty="0" smtClean="0"/>
              <a:t>Bilan de l’écosystème: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Tous les réservoirs</a:t>
            </a:r>
          </a:p>
          <a:p>
            <a:pPr marL="1257300" lvl="2" indent="-342900">
              <a:buFont typeface="Wingdings" panose="05000000000000000000" pitchFamily="2" charset="2"/>
              <a:buChar char="Ø"/>
            </a:pPr>
            <a:r>
              <a:rPr lang="fr-CA" dirty="0" smtClean="0"/>
              <a:t>Productivité net</a:t>
            </a:r>
          </a:p>
        </p:txBody>
      </p:sp>
    </p:spTree>
    <p:extLst>
      <p:ext uri="{BB962C8B-B14F-4D97-AF65-F5344CB8AC3E}">
        <p14:creationId xmlns:p14="http://schemas.microsoft.com/office/powerpoint/2010/main" val="21021100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2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3" dur="indefinite"/>
                                        <p:tgtEl>
                                          <p:spTgt spid="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5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6" dur="indefinite"/>
                                        <p:tgtEl>
                                          <p:spTgt spid="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mph" presetSubtype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 rctx="PPT">
                                        <p:cTn id="18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style.opacity</p:attrName>
                                        </p:attrNameLst>
                                      </p:cBhvr>
                                      <p:to>
                                        <p:strVal val="0.5"/>
                                      </p:to>
                                    </p:set>
                                    <p:animEffect filter="image" prLst="opacity: 0.5">
                                      <p:cBhvr rctx="IE">
                                        <p:cTn id="19" dur="indefinite"/>
                                        <p:tgtEl>
                                          <p:spTgt spid="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Rectangle 2">
            <a:extLst>
              <a:ext uri="{FF2B5EF4-FFF2-40B4-BE49-F238E27FC236}">
                <a16:creationId xmlns="" xmlns:a16="http://schemas.microsoft.com/office/drawing/2014/main" id="{2C64CE8F-6DC1-7B46-AA41-065734F9FFF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639418" y="105614"/>
            <a:ext cx="10363200" cy="762000"/>
          </a:xfrm>
          <a:prstGeom prst="rect">
            <a:avLst/>
          </a:prstGeom>
        </p:spPr>
        <p:txBody>
          <a:bodyPr/>
          <a:lstStyle/>
          <a:p>
            <a:pPr eaLnBrk="1" hangingPunct="1"/>
            <a:r>
              <a:rPr lang="fr-CA" altLang="fr-FR" dirty="0"/>
              <a:t/>
            </a:r>
            <a:br>
              <a:rPr lang="fr-CA" altLang="fr-FR" dirty="0"/>
            </a:br>
            <a:r>
              <a:rPr lang="fr-CA" dirty="0" smtClean="0"/>
              <a:t>Méthode: Apprentissage du MLP</a:t>
            </a:r>
            <a:endParaRPr lang="fr-CA" altLang="fr-FR" dirty="0"/>
          </a:p>
        </p:txBody>
      </p:sp>
      <p:sp>
        <p:nvSpPr>
          <p:cNvPr id="10243" name="Espace réservé du numéro de diapositive 1">
            <a:extLst>
              <a:ext uri="{FF2B5EF4-FFF2-40B4-BE49-F238E27FC236}">
                <a16:creationId xmlns="" xmlns:a16="http://schemas.microsoft.com/office/drawing/2014/main" id="{A32D7E7E-5EC9-B640-8806-5F060AD25E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defRPr sz="2400">
                <a:solidFill>
                  <a:schemeClr val="tx1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1pPr>
            <a:lvl2pPr marL="742950" indent="-285750">
              <a:spcBef>
                <a:spcPct val="20000"/>
              </a:spcBef>
              <a:buSzPct val="90000"/>
              <a:buFont typeface="Courier New" panose="02070309020205020404" pitchFamily="49" charset="0"/>
              <a:buBlip>
                <a:blip r:embed="rId2"/>
              </a:buBlip>
              <a:defRPr sz="22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2pPr>
            <a:lvl3pPr marL="1143000" indent="-228600">
              <a:spcBef>
                <a:spcPct val="20000"/>
              </a:spcBef>
              <a:buSzPct val="70000"/>
              <a:buBlip>
                <a:blip r:embed="rId2"/>
              </a:buBlip>
              <a:defRPr sz="2000">
                <a:solidFill>
                  <a:srgbClr val="000000"/>
                </a:solidFill>
                <a:latin typeface="Arial" panose="020B0604020202020204" pitchFamily="34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Helvetica" pitchFamily="2" charset="0"/>
                <a:ea typeface="ヒラギノ角ゴ Pro W3" panose="020B0300000000000000" pitchFamily="34" charset="-128"/>
                <a:cs typeface="ヒラギノ角ゴ Pro W3" panose="020B0300000000000000" pitchFamily="34" charset="-128"/>
              </a:defRPr>
            </a:lvl9pPr>
          </a:lstStyle>
          <a:p>
            <a:pPr>
              <a:spcBef>
                <a:spcPct val="0"/>
              </a:spcBef>
            </a:pPr>
            <a:fld id="{9FBA7238-3D46-9545-868D-82165EA7AAB4}" type="slidenum">
              <a:rPr lang="fr-FR" altLang="fr-FR" sz="1300" smtClean="0">
                <a:solidFill>
                  <a:srgbClr val="000000"/>
                </a:solidFill>
              </a:rPr>
              <a:pPr>
                <a:spcBef>
                  <a:spcPct val="0"/>
                </a:spcBef>
              </a:pPr>
              <a:t>9</a:t>
            </a:fld>
            <a:endParaRPr lang="fr-FR" altLang="fr-FR" sz="1100">
              <a:solidFill>
                <a:srgbClr val="000000"/>
              </a:solidFill>
            </a:endParaRPr>
          </a:p>
        </p:txBody>
      </p:sp>
      <p:sp>
        <p:nvSpPr>
          <p:cNvPr id="28" name="Nuage 27"/>
          <p:cNvSpPr/>
          <p:nvPr/>
        </p:nvSpPr>
        <p:spPr bwMode="auto">
          <a:xfrm>
            <a:off x="911424" y="4149080"/>
            <a:ext cx="3384376" cy="1152128"/>
          </a:xfrm>
          <a:prstGeom prst="cloud">
            <a:avLst/>
          </a:prstGeom>
          <a:solidFill>
            <a:schemeClr val="bg1"/>
          </a:solidFill>
          <a:ln w="9525" cap="flat" cmpd="sng" algn="ctr">
            <a:solidFill>
              <a:schemeClr val="tx1">
                <a:lumMod val="65000"/>
                <a:lumOff val="35000"/>
              </a:schemeClr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fr-CA" sz="2400" b="0" i="0" u="none" strike="noStrike" cap="none" normalizeH="0" baseline="0" dirty="0" err="1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Multilayer</a:t>
            </a:r>
            <a:r>
              <a:rPr kumimoji="0" lang="fr-CA" sz="2400" b="0" i="0" u="none" strike="noStrike" cap="none" normalizeH="0" baseline="0" dirty="0" smtClean="0">
                <a:ln>
                  <a:noFill/>
                </a:ln>
                <a:solidFill>
                  <a:srgbClr val="000000"/>
                </a:solidFill>
                <a:effectLst/>
                <a:latin typeface="Arial" charset="0"/>
                <a:ea typeface="ヒラギノ角ゴ Pro W3" charset="0"/>
                <a:cs typeface="ヒラギノ角ゴ Pro W3" charset="0"/>
              </a:rPr>
              <a:t> perceptron</a:t>
            </a:r>
            <a:endParaRPr kumimoji="0" lang="en-CA" sz="2400" b="0" i="0" u="none" strike="noStrike" cap="none" normalizeH="0" baseline="-25000" dirty="0">
              <a:ln>
                <a:noFill/>
              </a:ln>
              <a:solidFill>
                <a:srgbClr val="00000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pic>
        <p:nvPicPr>
          <p:cNvPr id="29" name="Image 2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9856" y="1052736"/>
            <a:ext cx="4002244" cy="1833089"/>
          </a:xfrm>
          <a:prstGeom prst="rect">
            <a:avLst/>
          </a:prstGeom>
        </p:spPr>
      </p:pic>
      <p:sp>
        <p:nvSpPr>
          <p:cNvPr id="31" name="Flèche vers le bas 30"/>
          <p:cNvSpPr/>
          <p:nvPr/>
        </p:nvSpPr>
        <p:spPr bwMode="auto">
          <a:xfrm rot="13505620">
            <a:off x="4843713" y="2953352"/>
            <a:ext cx="490509" cy="1873545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  <p:sp>
        <p:nvSpPr>
          <p:cNvPr id="32" name="Flèche vers le bas 31"/>
          <p:cNvSpPr/>
          <p:nvPr/>
        </p:nvSpPr>
        <p:spPr bwMode="auto">
          <a:xfrm rot="3732111">
            <a:off x="3691903" y="1910276"/>
            <a:ext cx="490509" cy="2756442"/>
          </a:xfrm>
          <a:prstGeom prst="downArrow">
            <a:avLst/>
          </a:prstGeom>
          <a:solidFill>
            <a:srgbClr val="0070C0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 xmlns="">
                <a:effectLst>
                  <a:outerShdw blurRad="63500" dist="38099" dir="2700000" algn="ctr" rotWithShape="0">
                    <a:schemeClr val="bg2">
                      <a:alpha val="74998"/>
                    </a:schemeClr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CA" sz="2400" b="0" i="0" u="none" strike="noStrike" cap="none" normalizeH="0" baseline="0">
              <a:ln>
                <a:noFill/>
              </a:ln>
              <a:solidFill>
                <a:srgbClr val="00B0F0"/>
              </a:solidFill>
              <a:effectLst/>
              <a:latin typeface="Arial" charset="0"/>
              <a:ea typeface="ヒラギノ角ゴ Pro W3" charset="0"/>
              <a:cs typeface="ヒラギノ角ゴ Pro W3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83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="" xmlns:a14="http://schemas.microsoft.com/office/drawing/2010/main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1_Nouvelle présentation">
  <a:themeElements>
    <a:clrScheme name="Nouvelle présentatio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Nouvelle présentation">
      <a:majorFont>
        <a:latin typeface="Helvetica"/>
        <a:ea typeface="ヒラギノ角ゴ Pro W3"/>
        <a:cs typeface="ヒラギノ角ゴ Pro W3"/>
      </a:majorFont>
      <a:minorFont>
        <a:latin typeface="Arial"/>
        <a:ea typeface="ヒラギノ角ゴ Pro W3"/>
        <a:cs typeface="ヒラギノ角ゴ Pro W3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  <a:extLst>
          <a:ext uri="{AF507438-7753-43e0-B8FC-AC1667EBCBE1}">
            <a14:hiddenEffects xmlns:a14="http://schemas.microsoft.com/office/drawing/2010/main" xmlns="">
              <a:effectLst>
                <a:outerShdw blurRad="63500" dist="38099" dir="2700000" algn="ctr" rotWithShape="0">
                  <a:schemeClr val="bg2">
                    <a:alpha val="74998"/>
                  </a:schemeClr>
                </a:outerShdw>
              </a:effectLst>
            </a14:hiddenEffects>
          </a:ext>
        </a:extLst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>
            <a:ln>
              <a:noFill/>
            </a:ln>
            <a:solidFill>
              <a:srgbClr val="000000"/>
            </a:solidFill>
            <a:effectLst/>
            <a:latin typeface="Arial" charset="0"/>
            <a:ea typeface="ヒラギノ角ゴ Pro W3" charset="0"/>
            <a:cs typeface="ヒラギノ角ゴ Pro W3" charset="0"/>
          </a:defRPr>
        </a:defPPr>
      </a:lstStyle>
    </a:lnDef>
  </a:objectDefaults>
  <a:extraClrSchemeLst>
    <a:extraClrScheme>
      <a:clrScheme name="Nouvelle présentatio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ouvelle présentatio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ouvelle présentatio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Thème Office">
  <a:themeElements>
    <a:clrScheme name="Bureau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Bureau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Bureau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308D8C7535AC984C954409E86008B6B1" ma:contentTypeVersion="5" ma:contentTypeDescription="Crée un document." ma:contentTypeScope="" ma:versionID="b98d606db1d8981b42c20d29caab754c">
  <xsd:schema xmlns:xsd="http://www.w3.org/2001/XMLSchema" xmlns:xs="http://www.w3.org/2001/XMLSchema" xmlns:p="http://schemas.microsoft.com/office/2006/metadata/properties" xmlns:ns2="785701b4-08d1-402f-a497-f2f813221731" targetNamespace="http://schemas.microsoft.com/office/2006/metadata/properties" ma:root="true" ma:fieldsID="77ff28afb2ad7804448e564e5d4b2614" ns2:_="">
    <xsd:import namespace="785701b4-08d1-402f-a497-f2f813221731"/>
    <xsd:element name="properties">
      <xsd:complexType>
        <xsd:sequence>
          <xsd:element name="documentManagement">
            <xsd:complexType>
              <xsd:all>
                <xsd:element ref="ns2:Sujet"/>
                <xsd:element ref="ns2:Dat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85701b4-08d1-402f-a497-f2f813221731" elementFormDefault="qualified">
    <xsd:import namespace="http://schemas.microsoft.com/office/2006/documentManagement/types"/>
    <xsd:import namespace="http://schemas.microsoft.com/office/infopath/2007/PartnerControls"/>
    <xsd:element name="Sujet" ma:index="8" ma:displayName="Sujet" ma:format="Dropdown" ma:internalName="Sujet">
      <xsd:simpleType>
        <xsd:union memberTypes="dms:Text">
          <xsd:simpleType>
            <xsd:restriction base="dms:Choice">
              <xsd:enumeration value="Administratif BFEC"/>
              <xsd:enumeration value="Cartes de noël"/>
              <xsd:enumeration value="Cartables CPF 2008-2013"/>
              <xsd:enumeration value="Couvertures"/>
              <xsd:enumeration value="Fiches"/>
              <xsd:enumeration value="Logos"/>
              <xsd:enumeration value="Modèles d'entente"/>
              <xsd:enumeration value="Powerpoint"/>
              <xsd:enumeration value="Archives"/>
            </xsd:restriction>
          </xsd:simpleType>
        </xsd:union>
      </xsd:simpleType>
    </xsd:element>
    <xsd:element name="Date" ma:index="9" nillable="true" ma:displayName="Date" ma:format="DateOnly" ma:internalName="Date">
      <xsd:simpleType>
        <xsd:restriction base="dms:DateTim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e de contenu"/>
        <xsd:element ref="dc:title" minOccurs="0" maxOccurs="1" ma:index="4" ma:displayName="Titr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ujet xmlns="785701b4-08d1-402f-a497-f2f813221731">Fiche, rapport et PowerPoint génériques</Sujet>
    <Date xmlns="785701b4-08d1-402f-a497-f2f813221731">2021-01-14T05:00:00+00:00</Date>
  </documentManagement>
</p:properties>
</file>

<file path=customXml/itemProps1.xml><?xml version="1.0" encoding="utf-8"?>
<ds:datastoreItem xmlns:ds="http://schemas.openxmlformats.org/officeDocument/2006/customXml" ds:itemID="{05EA8467-0C25-4D82-95B8-4F4EEEE26B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85701b4-08d1-402f-a497-f2f81322173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36B87F5F-D7D2-4A03-9569-C00D818199E2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F15BDF4D-C324-48A5-91B7-E22D7BB1F0AC}">
  <ds:schemaRefs>
    <ds:schemaRef ds:uri="http://schemas.microsoft.com/office/2006/documentManagement/types"/>
    <ds:schemaRef ds:uri="http://schemas.microsoft.com/office/2006/metadata/properties"/>
    <ds:schemaRef ds:uri="http://schemas.openxmlformats.org/package/2006/metadata/core-properties"/>
    <ds:schemaRef ds:uri="http://purl.org/dc/terms/"/>
    <ds:schemaRef ds:uri="http://purl.org/dc/dcmitype/"/>
    <ds:schemaRef ds:uri="http://schemas.microsoft.com/office/infopath/2007/PartnerControls"/>
    <ds:schemaRef ds:uri="http://purl.org/dc/elements/1.1/"/>
    <ds:schemaRef ds:uri="785701b4-08d1-402f-a497-f2f813221731"/>
    <ds:schemaRef ds:uri="http://www.w3.org/XML/1998/namespac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14645</TotalTime>
  <Words>356</Words>
  <Application>Microsoft Office PowerPoint</Application>
  <PresentationFormat>Grand écran</PresentationFormat>
  <Paragraphs>113</Paragraphs>
  <Slides>18</Slides>
  <Notes>1</Notes>
  <HiddenSlides>0</HiddenSlides>
  <MMClips>0</MMClips>
  <ScaleCrop>false</ScaleCrop>
  <HeadingPairs>
    <vt:vector size="6" baseType="variant">
      <vt:variant>
        <vt:lpstr>Polices utilisées</vt:lpstr>
      </vt:variant>
      <vt:variant>
        <vt:i4>6</vt:i4>
      </vt:variant>
      <vt:variant>
        <vt:lpstr>Thème</vt:lpstr>
      </vt:variant>
      <vt:variant>
        <vt:i4>2</vt:i4>
      </vt:variant>
      <vt:variant>
        <vt:lpstr>Titres des diapositives</vt:lpstr>
      </vt:variant>
      <vt:variant>
        <vt:i4>18</vt:i4>
      </vt:variant>
    </vt:vector>
  </HeadingPairs>
  <TitlesOfParts>
    <vt:vector size="26" baseType="lpstr">
      <vt:lpstr>Arial</vt:lpstr>
      <vt:lpstr>Calibri</vt:lpstr>
      <vt:lpstr>Helvetica</vt:lpstr>
      <vt:lpstr>Police système</vt:lpstr>
      <vt:lpstr>Wingdings</vt:lpstr>
      <vt:lpstr>ヒラギノ角ゴ Pro W3</vt:lpstr>
      <vt:lpstr>Nouvelle présentation</vt:lpstr>
      <vt:lpstr>1_Nouvelle présentation</vt:lpstr>
      <vt:lpstr>Bureau du forestier en chef    </vt:lpstr>
      <vt:lpstr> Problématique:</vt:lpstr>
      <vt:lpstr> Problématique:</vt:lpstr>
      <vt:lpstr> Problématique: Productivité nette de l’écosystème</vt:lpstr>
      <vt:lpstr> Problématique: États des réservoirs</vt:lpstr>
      <vt:lpstr> Problématique:…Pour chaque période</vt:lpstr>
      <vt:lpstr> Objectif:</vt:lpstr>
      <vt:lpstr> Méthode historique:…Pour chaque période/cellule</vt:lpstr>
      <vt:lpstr> Méthode: Apprentissage du MLP</vt:lpstr>
      <vt:lpstr> Méthode:</vt:lpstr>
      <vt:lpstr> Objectif: Son utilisation</vt:lpstr>
      <vt:lpstr> Objectif: Concrètement</vt:lpstr>
      <vt:lpstr> Optimisation spatialement explicit:</vt:lpstr>
      <vt:lpstr> Méthode actuelle:</vt:lpstr>
      <vt:lpstr> Objectif:</vt:lpstr>
      <vt:lpstr> Objectif:</vt:lpstr>
      <vt:lpstr> Son utilisation:</vt:lpstr>
      <vt:lpstr> Dans notre processus:</vt:lpstr>
    </vt:vector>
  </TitlesOfParts>
  <Company>Ocelot communication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Bureau du forestier en chef</dc:title>
  <dc:creator>Christine Pouliot</dc:creator>
  <cp:lastModifiedBy>Cyr, Guillaume (FEC)</cp:lastModifiedBy>
  <cp:revision>552</cp:revision>
  <cp:lastPrinted>2021-03-10T21:22:00Z</cp:lastPrinted>
  <dcterms:created xsi:type="dcterms:W3CDTF">2012-05-29T17:36:30Z</dcterms:created>
  <dcterms:modified xsi:type="dcterms:W3CDTF">2022-03-11T16:00:21Z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Sujet">
    <vt:lpwstr>Powerpoint</vt:lpwstr>
  </property>
  <property fmtid="{D5CDD505-2E9C-101B-9397-08002B2CF9AE}" pid="3" name="ContentType">
    <vt:lpwstr>Document</vt:lpwstr>
  </property>
  <property fmtid="{D5CDD505-2E9C-101B-9397-08002B2CF9AE}" pid="4" name="ContentTypeId">
    <vt:lpwstr>0x010100308D8C7535AC984C954409E86008B6B1</vt:lpwstr>
  </property>
</Properties>
</file>