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57" r:id="rId4"/>
    <p:sldId id="258" r:id="rId5"/>
    <p:sldId id="261" r:id="rId6"/>
    <p:sldId id="259" r:id="rId7"/>
    <p:sldId id="262" r:id="rId8"/>
    <p:sldId id="260" r:id="rId9"/>
    <p:sldId id="263" r:id="rId10"/>
    <p:sldId id="266" r:id="rId11"/>
    <p:sldId id="268" r:id="rId12"/>
    <p:sldId id="269" r:id="rId13"/>
    <p:sldId id="270" r:id="rId14"/>
  </p:sldIdLst>
  <p:sldSz cx="12192000" cy="6858000"/>
  <p:notesSz cx="6858000" cy="9144000"/>
  <p:defaultTextStyle>
    <a:defPPr>
      <a:defRPr lang="sl-S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diapozitiv"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solidFill>
            <a:schemeClr val="bg1">
              <a:alpha val="40000"/>
            </a:schemeClr>
          </a:solidFill>
        </p:spPr>
        <p:txBody>
          <a:bodyPr anchor="b"/>
          <a:lstStyle>
            <a:lvl1pPr algn="ctr">
              <a:defRPr sz="6000"/>
            </a:lvl1pPr>
          </a:lstStyle>
          <a:p>
            <a:r>
              <a:rPr lang="sl-SI" dirty="0" smtClean="0"/>
              <a:t>Uredite slog naslova matrice</a:t>
            </a:r>
            <a:endParaRPr lang="sl-SI" dirty="0"/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solidFill>
            <a:schemeClr val="bg1">
              <a:alpha val="31000"/>
            </a:schemeClr>
          </a:solidFill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l-SI" dirty="0" smtClean="0"/>
              <a:t>Kliknite, da uredite slog podnaslova matrice</a:t>
            </a:r>
            <a:endParaRPr lang="sl-SI" dirty="0"/>
          </a:p>
        </p:txBody>
      </p:sp>
      <p:sp>
        <p:nvSpPr>
          <p:cNvPr id="4" name="Označba mesta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A9954-89D3-4C01-B7FC-C672AB043307}" type="datetimeFigureOut">
              <a:rPr lang="sl-SI" smtClean="0"/>
              <a:t>24. 04. 2022</a:t>
            </a:fld>
            <a:endParaRPr lang="sl-SI"/>
          </a:p>
        </p:txBody>
      </p:sp>
      <p:sp>
        <p:nvSpPr>
          <p:cNvPr id="5" name="Označba mesta no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Označba mesta številke diapoz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9AEE3-7A9B-4970-A6CB-8B5ED385D26F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9899704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n navpično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smtClean="0"/>
              <a:t>Uredite slog naslova matrice</a:t>
            </a:r>
            <a:endParaRPr lang="sl-SI"/>
          </a:p>
        </p:txBody>
      </p:sp>
      <p:sp>
        <p:nvSpPr>
          <p:cNvPr id="3" name="Označba mesta navpičnega besedila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sl-SI"/>
          </a:p>
        </p:txBody>
      </p:sp>
      <p:sp>
        <p:nvSpPr>
          <p:cNvPr id="4" name="Označba mesta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A9954-89D3-4C01-B7FC-C672AB043307}" type="datetimeFigureOut">
              <a:rPr lang="sl-SI" smtClean="0"/>
              <a:t>24. 04. 2022</a:t>
            </a:fld>
            <a:endParaRPr lang="sl-SI"/>
          </a:p>
        </p:txBody>
      </p:sp>
      <p:sp>
        <p:nvSpPr>
          <p:cNvPr id="5" name="Označba mesta no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Označba mesta številke diapoz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9AEE3-7A9B-4970-A6CB-8B5ED385D26F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565658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Navpični naslov in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vpični naslov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l-SI" smtClean="0"/>
              <a:t>Uredite slog naslova matrice</a:t>
            </a:r>
            <a:endParaRPr lang="sl-SI"/>
          </a:p>
        </p:txBody>
      </p:sp>
      <p:sp>
        <p:nvSpPr>
          <p:cNvPr id="3" name="Označba mesta navpičnega besedila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sl-SI"/>
          </a:p>
        </p:txBody>
      </p:sp>
      <p:sp>
        <p:nvSpPr>
          <p:cNvPr id="4" name="Označba mesta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A9954-89D3-4C01-B7FC-C672AB043307}" type="datetimeFigureOut">
              <a:rPr lang="sl-SI" smtClean="0"/>
              <a:t>24. 04. 2022</a:t>
            </a:fld>
            <a:endParaRPr lang="sl-SI"/>
          </a:p>
        </p:txBody>
      </p:sp>
      <p:sp>
        <p:nvSpPr>
          <p:cNvPr id="5" name="Označba mesta no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Označba mesta številke diapoz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9AEE3-7A9B-4970-A6CB-8B5ED385D26F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843478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n vsebina"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solidFill>
            <a:schemeClr val="bg1">
              <a:alpha val="32000"/>
            </a:schemeClr>
          </a:solidFill>
        </p:spPr>
        <p:txBody>
          <a:bodyPr/>
          <a:lstStyle/>
          <a:p>
            <a:r>
              <a:rPr lang="sl-SI" dirty="0" smtClean="0"/>
              <a:t>Uredite slog naslova matrice</a:t>
            </a:r>
            <a:endParaRPr lang="sl-SI" dirty="0"/>
          </a:p>
        </p:txBody>
      </p:sp>
      <p:sp>
        <p:nvSpPr>
          <p:cNvPr id="3" name="Označba mesta vsebine 2"/>
          <p:cNvSpPr>
            <a:spLocks noGrp="1"/>
          </p:cNvSpPr>
          <p:nvPr>
            <p:ph idx="1"/>
          </p:nvPr>
        </p:nvSpPr>
        <p:spPr>
          <a:solidFill>
            <a:schemeClr val="bg1">
              <a:alpha val="36000"/>
            </a:schemeClr>
          </a:solidFill>
        </p:spPr>
        <p:txBody>
          <a:bodyPr/>
          <a:lstStyle/>
          <a:p>
            <a:pPr lvl="0"/>
            <a:r>
              <a:rPr lang="sl-SI" dirty="0" smtClean="0"/>
              <a:t>Uredite sloge besedila matrice</a:t>
            </a:r>
          </a:p>
          <a:p>
            <a:pPr lvl="1"/>
            <a:r>
              <a:rPr lang="sl-SI" dirty="0" smtClean="0"/>
              <a:t>Druga raven</a:t>
            </a:r>
          </a:p>
          <a:p>
            <a:pPr lvl="2"/>
            <a:r>
              <a:rPr lang="sl-SI" dirty="0" smtClean="0"/>
              <a:t>Tretja raven</a:t>
            </a:r>
          </a:p>
          <a:p>
            <a:pPr lvl="3"/>
            <a:r>
              <a:rPr lang="sl-SI" dirty="0" smtClean="0"/>
              <a:t>Četrta raven</a:t>
            </a:r>
          </a:p>
          <a:p>
            <a:pPr lvl="4"/>
            <a:r>
              <a:rPr lang="sl-SI" dirty="0" smtClean="0"/>
              <a:t>Peta raven</a:t>
            </a:r>
            <a:endParaRPr lang="sl-SI" dirty="0"/>
          </a:p>
        </p:txBody>
      </p:sp>
      <p:sp>
        <p:nvSpPr>
          <p:cNvPr id="4" name="Označba mesta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A9954-89D3-4C01-B7FC-C672AB043307}" type="datetimeFigureOut">
              <a:rPr lang="sl-SI" smtClean="0"/>
              <a:t>24. 04. 2022</a:t>
            </a:fld>
            <a:endParaRPr lang="sl-SI"/>
          </a:p>
        </p:txBody>
      </p:sp>
      <p:sp>
        <p:nvSpPr>
          <p:cNvPr id="5" name="Označba mesta no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Označba mesta številke diapoz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9AEE3-7A9B-4970-A6CB-8B5ED385D26F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5244830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Glava odse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l-SI" smtClean="0"/>
              <a:t>Uredite slog naslova matrice</a:t>
            </a:r>
            <a:endParaRPr lang="sl-SI"/>
          </a:p>
        </p:txBody>
      </p:sp>
      <p:sp>
        <p:nvSpPr>
          <p:cNvPr id="3" name="Označba mesta besedila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4" name="Označba mesta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A9954-89D3-4C01-B7FC-C672AB043307}" type="datetimeFigureOut">
              <a:rPr lang="sl-SI" smtClean="0"/>
              <a:t>24. 04. 2022</a:t>
            </a:fld>
            <a:endParaRPr lang="sl-SI"/>
          </a:p>
        </p:txBody>
      </p:sp>
      <p:sp>
        <p:nvSpPr>
          <p:cNvPr id="5" name="Označba mesta no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Označba mesta številke diapoz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9AEE3-7A9B-4970-A6CB-8B5ED385D26F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8381391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e vsebin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smtClean="0"/>
              <a:t>Uredite slog naslova matrice</a:t>
            </a:r>
            <a:endParaRPr lang="sl-SI"/>
          </a:p>
        </p:txBody>
      </p:sp>
      <p:sp>
        <p:nvSpPr>
          <p:cNvPr id="3" name="Označba mesta vsebin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sl-SI"/>
          </a:p>
        </p:txBody>
      </p:sp>
      <p:sp>
        <p:nvSpPr>
          <p:cNvPr id="4" name="Označba mesta vsebin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sl-SI"/>
          </a:p>
        </p:txBody>
      </p:sp>
      <p:sp>
        <p:nvSpPr>
          <p:cNvPr id="5" name="Označba mesta datum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A9954-89D3-4C01-B7FC-C672AB043307}" type="datetimeFigureOut">
              <a:rPr lang="sl-SI" smtClean="0"/>
              <a:t>24. 04. 2022</a:t>
            </a:fld>
            <a:endParaRPr lang="sl-SI"/>
          </a:p>
        </p:txBody>
      </p:sp>
      <p:sp>
        <p:nvSpPr>
          <p:cNvPr id="6" name="Označba mesta no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Označba mesta številke diapoz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9AEE3-7A9B-4970-A6CB-8B5ED385D26F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528763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rimerja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l-SI" smtClean="0"/>
              <a:t>Uredite slog naslova matrice</a:t>
            </a:r>
            <a:endParaRPr lang="sl-SI"/>
          </a:p>
        </p:txBody>
      </p:sp>
      <p:sp>
        <p:nvSpPr>
          <p:cNvPr id="3" name="Označba mesta besedila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4" name="Označba mesta vsebin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sl-SI"/>
          </a:p>
        </p:txBody>
      </p:sp>
      <p:sp>
        <p:nvSpPr>
          <p:cNvPr id="5" name="Označba mesta besedila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6" name="Označba mesta vsebin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sl-SI"/>
          </a:p>
        </p:txBody>
      </p:sp>
      <p:sp>
        <p:nvSpPr>
          <p:cNvPr id="7" name="Označba mesta datum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A9954-89D3-4C01-B7FC-C672AB043307}" type="datetimeFigureOut">
              <a:rPr lang="sl-SI" smtClean="0"/>
              <a:t>24. 04. 2022</a:t>
            </a:fld>
            <a:endParaRPr lang="sl-SI"/>
          </a:p>
        </p:txBody>
      </p:sp>
      <p:sp>
        <p:nvSpPr>
          <p:cNvPr id="8" name="Označba mesta no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9" name="Označba mesta številke diapoz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9AEE3-7A9B-4970-A6CB-8B5ED385D26F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436402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smtClean="0"/>
              <a:t>Uredite slog naslova matrice</a:t>
            </a:r>
            <a:endParaRPr lang="sl-SI"/>
          </a:p>
        </p:txBody>
      </p:sp>
      <p:sp>
        <p:nvSpPr>
          <p:cNvPr id="3" name="Označba mesta datum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A9954-89D3-4C01-B7FC-C672AB043307}" type="datetimeFigureOut">
              <a:rPr lang="sl-SI" smtClean="0"/>
              <a:t>24. 04. 2022</a:t>
            </a:fld>
            <a:endParaRPr lang="sl-SI"/>
          </a:p>
        </p:txBody>
      </p:sp>
      <p:sp>
        <p:nvSpPr>
          <p:cNvPr id="4" name="Označba mesta no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5" name="Označba mesta številke diapoz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9AEE3-7A9B-4970-A6CB-8B5ED385D26F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00757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značba mesta datum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A9954-89D3-4C01-B7FC-C672AB043307}" type="datetimeFigureOut">
              <a:rPr lang="sl-SI" smtClean="0"/>
              <a:t>24. 04. 2022</a:t>
            </a:fld>
            <a:endParaRPr lang="sl-SI"/>
          </a:p>
        </p:txBody>
      </p:sp>
      <p:sp>
        <p:nvSpPr>
          <p:cNvPr id="3" name="Označba mesta no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4" name="Označba mesta številke diapoz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9AEE3-7A9B-4970-A6CB-8B5ED385D26F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684993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Vsebina z naslo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l-SI" smtClean="0"/>
              <a:t>Uredite slog naslova matrice</a:t>
            </a:r>
            <a:endParaRPr lang="sl-SI"/>
          </a:p>
        </p:txBody>
      </p:sp>
      <p:sp>
        <p:nvSpPr>
          <p:cNvPr id="3" name="Označba mesta vsebin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sl-SI"/>
          </a:p>
        </p:txBody>
      </p:sp>
      <p:sp>
        <p:nvSpPr>
          <p:cNvPr id="4" name="Označba mesta besedila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5" name="Označba mesta datum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A9954-89D3-4C01-B7FC-C672AB043307}" type="datetimeFigureOut">
              <a:rPr lang="sl-SI" smtClean="0"/>
              <a:t>24. 04. 2022</a:t>
            </a:fld>
            <a:endParaRPr lang="sl-SI"/>
          </a:p>
        </p:txBody>
      </p:sp>
      <p:sp>
        <p:nvSpPr>
          <p:cNvPr id="6" name="Označba mesta no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Označba mesta številke diapoz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9AEE3-7A9B-4970-A6CB-8B5ED385D26F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850585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Naslov in sli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l-SI" smtClean="0"/>
              <a:t>Uredite slog naslova matrice</a:t>
            </a:r>
            <a:endParaRPr lang="sl-SI"/>
          </a:p>
        </p:txBody>
      </p:sp>
      <p:sp>
        <p:nvSpPr>
          <p:cNvPr id="3" name="Označba mesta slik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l-SI"/>
          </a:p>
        </p:txBody>
      </p:sp>
      <p:sp>
        <p:nvSpPr>
          <p:cNvPr id="4" name="Označba mesta besedila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5" name="Označba mesta datum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A9954-89D3-4C01-B7FC-C672AB043307}" type="datetimeFigureOut">
              <a:rPr lang="sl-SI" smtClean="0"/>
              <a:t>24. 04. 2022</a:t>
            </a:fld>
            <a:endParaRPr lang="sl-SI"/>
          </a:p>
        </p:txBody>
      </p:sp>
      <p:sp>
        <p:nvSpPr>
          <p:cNvPr id="6" name="Označba mesta no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Označba mesta številke diapoz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9AEE3-7A9B-4970-A6CB-8B5ED385D26F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527612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značba mesta naslova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l-SI" smtClean="0"/>
              <a:t>Uredite slog naslova matrice</a:t>
            </a:r>
            <a:endParaRPr lang="sl-SI"/>
          </a:p>
        </p:txBody>
      </p:sp>
      <p:sp>
        <p:nvSpPr>
          <p:cNvPr id="3" name="Označba mesta besedila 2"/>
          <p:cNvSpPr>
            <a:spLocks noGrp="1"/>
          </p:cNvSpPr>
          <p:nvPr>
            <p:ph type="body" idx="1"/>
          </p:nvPr>
        </p:nvSpPr>
        <p:spPr>
          <a:xfrm>
            <a:off x="838200" y="1959018"/>
            <a:ext cx="7599003" cy="25378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l-SI" dirty="0" smtClean="0"/>
              <a:t>Uredite sloge besedila matrice</a:t>
            </a:r>
          </a:p>
          <a:p>
            <a:pPr lvl="1"/>
            <a:r>
              <a:rPr lang="sl-SI" dirty="0" smtClean="0"/>
              <a:t>Druga raven</a:t>
            </a:r>
          </a:p>
          <a:p>
            <a:pPr lvl="2"/>
            <a:r>
              <a:rPr lang="sl-SI" dirty="0" smtClean="0"/>
              <a:t>Tretja raven</a:t>
            </a:r>
          </a:p>
          <a:p>
            <a:pPr lvl="3"/>
            <a:r>
              <a:rPr lang="sl-SI" dirty="0" smtClean="0"/>
              <a:t>Četrta raven</a:t>
            </a:r>
          </a:p>
          <a:p>
            <a:pPr lvl="4"/>
            <a:r>
              <a:rPr lang="sl-SI" dirty="0" smtClean="0"/>
              <a:t>Peta raven</a:t>
            </a:r>
            <a:endParaRPr lang="sl-SI" dirty="0"/>
          </a:p>
        </p:txBody>
      </p:sp>
      <p:sp>
        <p:nvSpPr>
          <p:cNvPr id="4" name="Označba mesta datum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FA9954-89D3-4C01-B7FC-C672AB043307}" type="datetimeFigureOut">
              <a:rPr lang="sl-SI" smtClean="0"/>
              <a:t>24. 04. 2022</a:t>
            </a:fld>
            <a:endParaRPr lang="sl-SI" dirty="0"/>
          </a:p>
        </p:txBody>
      </p:sp>
      <p:sp>
        <p:nvSpPr>
          <p:cNvPr id="5" name="Označba mesta no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l-SI" dirty="0"/>
          </a:p>
        </p:txBody>
      </p:sp>
      <p:sp>
        <p:nvSpPr>
          <p:cNvPr id="6" name="Označba mesta številke diapoz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69AEE3-7A9B-4970-A6CB-8B5ED385D26F}" type="slidenum">
              <a:rPr lang="sl-SI" smtClean="0"/>
              <a:t>‹#›</a:t>
            </a:fld>
            <a:endParaRPr lang="sl-SI"/>
          </a:p>
        </p:txBody>
      </p:sp>
      <p:pic>
        <p:nvPicPr>
          <p:cNvPr id="1028" name="Picture 4" descr="https://cdn.discordapp.com/attachments/857230736368861208/916805116940664882/unknown.png"/>
          <p:cNvPicPr>
            <a:picLocks noChangeAspect="1" noChangeArrowheads="1"/>
          </p:cNvPicPr>
          <p:nvPr userDrawn="1"/>
        </p:nvPicPr>
        <p:blipFill rotWithShape="1">
          <a:blip r:embed="rId1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artisticGlowEdges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339" r="7339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0263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l-S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hostgator.com/web-hosting?utm_source=bing&amp;utm_medium=brandsearch&amp;msclkid=e1f60307bc4f1c67777561626117f40b" TargetMode="External"/><Relationship Id="rId3" Type="http://schemas.openxmlformats.org/officeDocument/2006/relationships/hyperlink" Target="https://www.geeksforgeeks.org/p5-js/" TargetMode="External"/><Relationship Id="rId7" Type="http://schemas.openxmlformats.org/officeDocument/2006/relationships/hyperlink" Target="https://www.codewars.com/kata/5c5abf56052d1c0001b22ce5" TargetMode="External"/><Relationship Id="rId2" Type="http://schemas.openxmlformats.org/officeDocument/2006/relationships/hyperlink" Target="https://www.echopointbooks.com/physical-science-math/the-fractal-geometry-of-natur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geeksforgeeks.org/koch-curve-koch-snowflake/" TargetMode="External"/><Relationship Id="rId5" Type="http://schemas.openxmlformats.org/officeDocument/2006/relationships/hyperlink" Target="https://en.wikipedia.org/wiki/Fractal_canopy" TargetMode="External"/><Relationship Id="rId4" Type="http://schemas.openxmlformats.org/officeDocument/2006/relationships/hyperlink" Target="https://coderdojoathenry.org/2016/11/06/text-based-coding-with-p5-js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SI" dirty="0" smtClean="0"/>
              <a:t>Spletna stran za urejanje fraktalov</a:t>
            </a:r>
            <a:br>
              <a:rPr lang="en-SI" dirty="0" smtClean="0"/>
            </a:br>
            <a:r>
              <a:rPr lang="sl-SI" sz="2700" dirty="0"/>
              <a:t>(Maturitetna seminarska naloga)</a:t>
            </a:r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18362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sl-SI" dirty="0"/>
              <a:t>Avtor: Jure </a:t>
            </a:r>
            <a:r>
              <a:rPr lang="sl-SI" dirty="0" err="1"/>
              <a:t>Vajs</a:t>
            </a:r>
            <a:r>
              <a:rPr lang="sl-SI" dirty="0"/>
              <a:t>, T4B</a:t>
            </a:r>
            <a:br>
              <a:rPr lang="sl-SI" dirty="0"/>
            </a:br>
            <a:r>
              <a:rPr lang="sl-SI" dirty="0"/>
              <a:t>Mentor: Gregor Mede, univ. dipl. inž. rač. in inf.</a:t>
            </a:r>
          </a:p>
          <a:p>
            <a:pPr>
              <a:lnSpc>
                <a:spcPct val="100000"/>
              </a:lnSpc>
            </a:pPr>
            <a:r>
              <a:rPr lang="sl-SI" dirty="0"/>
              <a:t>Predmet: </a:t>
            </a:r>
            <a:r>
              <a:rPr lang="en-SI" dirty="0" smtClean="0"/>
              <a:t>Računalništvo</a:t>
            </a:r>
          </a:p>
          <a:p>
            <a:pPr>
              <a:lnSpc>
                <a:spcPct val="100000"/>
              </a:lnSpc>
            </a:pPr>
            <a:r>
              <a:rPr lang="sl-SI" dirty="0"/>
              <a:t>Novo mesto, </a:t>
            </a:r>
            <a:r>
              <a:rPr lang="en-SI" dirty="0"/>
              <a:t>april 2022</a:t>
            </a:r>
            <a:endParaRPr lang="sl-SI" dirty="0"/>
          </a:p>
          <a:p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3805299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O</a:t>
            </a:r>
            <a:r>
              <a:rPr lang="en-SI" dirty="0" smtClean="0"/>
              <a:t>bjava spletne strani</a:t>
            </a:r>
            <a:endParaRPr lang="sl-SI" dirty="0"/>
          </a:p>
        </p:txBody>
      </p:sp>
      <p:sp>
        <p:nvSpPr>
          <p:cNvPr id="3" name="Označba mesta vsebine 2"/>
          <p:cNvSpPr>
            <a:spLocks noGrp="1"/>
          </p:cNvSpPr>
          <p:nvPr>
            <p:ph idx="1"/>
          </p:nvPr>
        </p:nvSpPr>
        <p:spPr>
          <a:xfrm>
            <a:off x="838201" y="1959018"/>
            <a:ext cx="4407568" cy="2227971"/>
          </a:xfrm>
        </p:spPr>
        <p:txBody>
          <a:bodyPr/>
          <a:lstStyle/>
          <a:p>
            <a:endParaRPr lang="sl-SI" dirty="0"/>
          </a:p>
        </p:txBody>
      </p:sp>
      <p:pic>
        <p:nvPicPr>
          <p:cNvPr id="4" name="Slika 3"/>
          <p:cNvPicPr/>
          <p:nvPr/>
        </p:nvPicPr>
        <p:blipFill>
          <a:blip r:embed="rId2"/>
          <a:stretch>
            <a:fillRect/>
          </a:stretch>
        </p:blipFill>
        <p:spPr>
          <a:xfrm>
            <a:off x="838200" y="1959018"/>
            <a:ext cx="4888832" cy="3142372"/>
          </a:xfrm>
          <a:prstGeom prst="rect">
            <a:avLst/>
          </a:prstGeom>
        </p:spPr>
      </p:pic>
      <p:pic>
        <p:nvPicPr>
          <p:cNvPr id="5" name="Slika 4"/>
          <p:cNvPicPr/>
          <p:nvPr/>
        </p:nvPicPr>
        <p:blipFill>
          <a:blip r:embed="rId3"/>
          <a:stretch>
            <a:fillRect/>
          </a:stretch>
        </p:blipFill>
        <p:spPr>
          <a:xfrm>
            <a:off x="5931568" y="1959018"/>
            <a:ext cx="5422232" cy="3142372"/>
          </a:xfrm>
          <a:prstGeom prst="rect">
            <a:avLst/>
          </a:prstGeom>
        </p:spPr>
      </p:pic>
      <p:sp>
        <p:nvSpPr>
          <p:cNvPr id="6" name="Pravokotnik 5"/>
          <p:cNvSpPr/>
          <p:nvPr/>
        </p:nvSpPr>
        <p:spPr>
          <a:xfrm>
            <a:off x="6159731" y="4497186"/>
            <a:ext cx="723207" cy="3657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/>
          </a:p>
        </p:txBody>
      </p:sp>
      <p:sp>
        <p:nvSpPr>
          <p:cNvPr id="7" name="Pravokotnik 6"/>
          <p:cNvSpPr/>
          <p:nvPr/>
        </p:nvSpPr>
        <p:spPr>
          <a:xfrm>
            <a:off x="838199" y="5101390"/>
            <a:ext cx="62549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l-SI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en-SI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7)</a:t>
            </a:r>
            <a:endParaRPr lang="sl-SI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27574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Z</a:t>
            </a:r>
            <a:r>
              <a:rPr lang="en-SI" dirty="0" smtClean="0"/>
              <a:t>aključek </a:t>
            </a:r>
            <a:endParaRPr lang="sl-SI" dirty="0"/>
          </a:p>
        </p:txBody>
      </p:sp>
      <p:sp>
        <p:nvSpPr>
          <p:cNvPr id="3" name="Označba mesta vsebin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I" dirty="0" smtClean="0"/>
              <a:t>Uporabnost</a:t>
            </a:r>
          </a:p>
          <a:p>
            <a:r>
              <a:rPr lang="en-SI" dirty="0" smtClean="0"/>
              <a:t>Izboljšava (približevanje)</a:t>
            </a:r>
          </a:p>
          <a:p>
            <a:r>
              <a:rPr lang="sl-SI" dirty="0" smtClean="0"/>
              <a:t>P</a:t>
            </a:r>
            <a:r>
              <a:rPr lang="en-SI" dirty="0" smtClean="0"/>
              <a:t>roblemi z ponudnikom</a:t>
            </a:r>
          </a:p>
        </p:txBody>
      </p:sp>
    </p:spTree>
    <p:extLst>
      <p:ext uri="{BB962C8B-B14F-4D97-AF65-F5344CB8AC3E}">
        <p14:creationId xmlns:p14="http://schemas.microsoft.com/office/powerpoint/2010/main" val="826460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I" dirty="0" smtClean="0"/>
              <a:t>Zahvala</a:t>
            </a:r>
            <a:endParaRPr lang="sl-SI" dirty="0"/>
          </a:p>
        </p:txBody>
      </p:sp>
      <p:sp>
        <p:nvSpPr>
          <p:cNvPr id="3" name="Označba mesta vsebin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I" dirty="0" smtClean="0"/>
              <a:t>Mentorju</a:t>
            </a:r>
          </a:p>
          <a:p>
            <a:r>
              <a:rPr lang="en-SI" dirty="0" smtClean="0"/>
              <a:t>Družini</a:t>
            </a:r>
          </a:p>
          <a:p>
            <a:r>
              <a:rPr lang="en-SI" dirty="0" smtClean="0"/>
              <a:t>Prijateljem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42735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I" dirty="0" smtClean="0"/>
              <a:t>Viri in literatura</a:t>
            </a:r>
            <a:endParaRPr lang="sl-SI"/>
          </a:p>
        </p:txBody>
      </p:sp>
      <p:sp>
        <p:nvSpPr>
          <p:cNvPr id="3" name="Označba mesta vsebine 2"/>
          <p:cNvSpPr>
            <a:spLocks noGrp="1"/>
          </p:cNvSpPr>
          <p:nvPr>
            <p:ph idx="1"/>
          </p:nvPr>
        </p:nvSpPr>
        <p:spPr>
          <a:xfrm>
            <a:off x="838200" y="1959017"/>
            <a:ext cx="10515600" cy="4323250"/>
          </a:xfrm>
        </p:spPr>
        <p:txBody>
          <a:bodyPr>
            <a:normAutofit/>
          </a:bodyPr>
          <a:lstStyle/>
          <a:p>
            <a:r>
              <a:rPr lang="en-SI" sz="2400" dirty="0" smtClean="0"/>
              <a:t>1: </a:t>
            </a:r>
            <a:r>
              <a:rPr lang="en-US" sz="2400" dirty="0" smtClean="0">
                <a:hlinkClick r:id="rId2"/>
              </a:rPr>
              <a:t>The Fractal Geometry of Nature — Echo Point Books &amp; Media, LLC.</a:t>
            </a:r>
            <a:endParaRPr lang="en-SI" sz="2400" dirty="0" smtClean="0"/>
          </a:p>
          <a:p>
            <a:r>
              <a:rPr lang="en-SI" sz="2400" dirty="0" smtClean="0"/>
              <a:t>2: </a:t>
            </a:r>
            <a:r>
              <a:rPr lang="sl-SI" sz="2400" dirty="0">
                <a:hlinkClick r:id="rId3"/>
              </a:rPr>
              <a:t>https://www.geeksforgeeks.org/p5-js</a:t>
            </a:r>
            <a:r>
              <a:rPr lang="sl-SI" sz="2400" dirty="0" smtClean="0">
                <a:hlinkClick r:id="rId3"/>
              </a:rPr>
              <a:t>/</a:t>
            </a:r>
            <a:endParaRPr lang="en-SI" sz="2400" dirty="0" smtClean="0"/>
          </a:p>
          <a:p>
            <a:r>
              <a:rPr lang="en-SI" sz="2400" dirty="0" smtClean="0"/>
              <a:t>3: </a:t>
            </a:r>
            <a:r>
              <a:rPr lang="en-US" sz="2400" dirty="0" smtClean="0">
                <a:hlinkClick r:id="rId4"/>
              </a:rPr>
              <a:t>Advancers – Text based coding with p5.js | </a:t>
            </a:r>
            <a:r>
              <a:rPr lang="en-US" sz="2400" dirty="0" err="1" smtClean="0">
                <a:hlinkClick r:id="rId4"/>
              </a:rPr>
              <a:t>CoderDojo</a:t>
            </a:r>
            <a:r>
              <a:rPr lang="en-US" sz="2400" dirty="0" smtClean="0">
                <a:hlinkClick r:id="rId4"/>
              </a:rPr>
              <a:t> </a:t>
            </a:r>
            <a:r>
              <a:rPr lang="en-US" sz="2400" dirty="0" err="1" smtClean="0">
                <a:hlinkClick r:id="rId4"/>
              </a:rPr>
              <a:t>Athenry</a:t>
            </a:r>
            <a:endParaRPr lang="en-SI" sz="2400" dirty="0" smtClean="0"/>
          </a:p>
          <a:p>
            <a:r>
              <a:rPr lang="en-SI" sz="2400" dirty="0" smtClean="0"/>
              <a:t>4: </a:t>
            </a:r>
            <a:r>
              <a:rPr lang="sl-SI" sz="2400" dirty="0" err="1" smtClean="0">
                <a:hlinkClick r:id="rId5"/>
              </a:rPr>
              <a:t>Fractal</a:t>
            </a:r>
            <a:r>
              <a:rPr lang="sl-SI" sz="2400" dirty="0" smtClean="0">
                <a:hlinkClick r:id="rId5"/>
              </a:rPr>
              <a:t> </a:t>
            </a:r>
            <a:r>
              <a:rPr lang="sl-SI" sz="2400" dirty="0" err="1" smtClean="0">
                <a:hlinkClick r:id="rId5"/>
              </a:rPr>
              <a:t>canopy</a:t>
            </a:r>
            <a:r>
              <a:rPr lang="sl-SI" sz="2400" dirty="0" smtClean="0">
                <a:hlinkClick r:id="rId5"/>
              </a:rPr>
              <a:t> </a:t>
            </a:r>
            <a:r>
              <a:rPr lang="en-SI" sz="2400" dirty="0" smtClean="0">
                <a:hlinkClick r:id="rId5"/>
              </a:rPr>
              <a:t>–</a:t>
            </a:r>
            <a:r>
              <a:rPr lang="sl-SI" sz="2400" dirty="0" smtClean="0">
                <a:hlinkClick r:id="rId5"/>
              </a:rPr>
              <a:t> </a:t>
            </a:r>
            <a:r>
              <a:rPr lang="sl-SI" sz="2400" dirty="0" err="1" smtClean="0">
                <a:hlinkClick r:id="rId5"/>
              </a:rPr>
              <a:t>Wikipedia</a:t>
            </a:r>
            <a:endParaRPr lang="en-SI" sz="2400" dirty="0" smtClean="0"/>
          </a:p>
          <a:p>
            <a:r>
              <a:rPr lang="en-SI" sz="2400" dirty="0" smtClean="0"/>
              <a:t>5: </a:t>
            </a:r>
            <a:r>
              <a:rPr lang="sl-SI" sz="2400" dirty="0">
                <a:hlinkClick r:id="rId6"/>
              </a:rPr>
              <a:t>https://www.geeksforgeeks.org/koch-curve-koch-snowflake</a:t>
            </a:r>
            <a:r>
              <a:rPr lang="sl-SI" sz="2400" dirty="0" smtClean="0">
                <a:hlinkClick r:id="rId6"/>
              </a:rPr>
              <a:t>/</a:t>
            </a:r>
            <a:endParaRPr lang="en-SI" sz="2400" dirty="0" smtClean="0"/>
          </a:p>
          <a:p>
            <a:r>
              <a:rPr lang="en-SI" sz="2400" dirty="0" smtClean="0"/>
              <a:t>6: </a:t>
            </a:r>
            <a:r>
              <a:rPr lang="sl-SI" sz="2400" dirty="0">
                <a:hlinkClick r:id="rId7"/>
              </a:rPr>
              <a:t>https://</a:t>
            </a:r>
            <a:r>
              <a:rPr lang="sl-SI" sz="2400" dirty="0" smtClean="0">
                <a:hlinkClick r:id="rId7"/>
              </a:rPr>
              <a:t>www.codewars.com/kata/5c5abf56052d1c0001b22ce5</a:t>
            </a:r>
            <a:endParaRPr lang="en-SI" sz="2400" dirty="0" smtClean="0"/>
          </a:p>
          <a:p>
            <a:r>
              <a:rPr lang="en-SI" sz="2400" dirty="0" smtClean="0"/>
              <a:t>7: </a:t>
            </a:r>
            <a:r>
              <a:rPr lang="sl-SI" sz="2400" dirty="0" smtClean="0">
                <a:hlinkClick r:id="rId8"/>
              </a:rPr>
              <a:t>https://www.hostgator.com/web-</a:t>
            </a:r>
            <a:r>
              <a:rPr lang="en-SI" sz="2400" dirty="0" smtClean="0">
                <a:hlinkClick r:id="rId8"/>
              </a:rPr>
              <a:t>  </a:t>
            </a:r>
            <a:r>
              <a:rPr lang="sl-SI" sz="2400" dirty="0" err="1" smtClean="0">
                <a:hlinkClick r:id="rId8"/>
              </a:rPr>
              <a:t>hosting?utm_source</a:t>
            </a:r>
            <a:r>
              <a:rPr lang="sl-SI" sz="2400" dirty="0" smtClean="0">
                <a:hlinkClick r:id="rId8"/>
              </a:rPr>
              <a:t>=</a:t>
            </a:r>
            <a:r>
              <a:rPr lang="sl-SI" sz="2400" dirty="0" err="1" smtClean="0">
                <a:hlinkClick r:id="rId8"/>
              </a:rPr>
              <a:t>bing&amp;utm_medium</a:t>
            </a:r>
            <a:r>
              <a:rPr lang="sl-SI" sz="2400" dirty="0" smtClean="0">
                <a:hlinkClick r:id="rId8"/>
              </a:rPr>
              <a:t>=</a:t>
            </a:r>
            <a:r>
              <a:rPr lang="sl-SI" sz="2400" dirty="0" err="1" smtClean="0">
                <a:hlinkClick r:id="rId8"/>
              </a:rPr>
              <a:t>brandsearch&amp;msclkid</a:t>
            </a:r>
            <a:r>
              <a:rPr lang="sl-SI" sz="2400" dirty="0" smtClean="0">
                <a:hlinkClick r:id="rId8"/>
              </a:rPr>
              <a:t>=e1f60307bc4f1c67777561626117f40b</a:t>
            </a:r>
            <a:endParaRPr lang="en-SI" sz="2400" dirty="0" smtClean="0"/>
          </a:p>
          <a:p>
            <a:endParaRPr lang="en-SI" sz="2400" dirty="0" smtClean="0"/>
          </a:p>
          <a:p>
            <a:endParaRPr lang="en-SI" sz="2400" dirty="0" smtClean="0"/>
          </a:p>
          <a:p>
            <a:endParaRPr lang="en-SI" sz="2400" dirty="0" smtClean="0"/>
          </a:p>
        </p:txBody>
      </p:sp>
    </p:spTree>
    <p:extLst>
      <p:ext uri="{BB962C8B-B14F-4D97-AF65-F5344CB8AC3E}">
        <p14:creationId xmlns:p14="http://schemas.microsoft.com/office/powerpoint/2010/main" val="350239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I</a:t>
            </a:r>
            <a:r>
              <a:rPr lang="en-SI" dirty="0" smtClean="0"/>
              <a:t>deja</a:t>
            </a:r>
            <a:endParaRPr lang="sl-SI" dirty="0"/>
          </a:p>
        </p:txBody>
      </p:sp>
      <p:sp>
        <p:nvSpPr>
          <p:cNvPr id="3" name="Označba mesta vsebine 2"/>
          <p:cNvSpPr>
            <a:spLocks noGrp="1"/>
          </p:cNvSpPr>
          <p:nvPr>
            <p:ph idx="1"/>
          </p:nvPr>
        </p:nvSpPr>
        <p:spPr>
          <a:xfrm>
            <a:off x="838200" y="1959018"/>
            <a:ext cx="7299959" cy="2396851"/>
          </a:xfrm>
        </p:spPr>
        <p:txBody>
          <a:bodyPr/>
          <a:lstStyle/>
          <a:p>
            <a:r>
              <a:rPr lang="en-SI" dirty="0" smtClean="0"/>
              <a:t>The Fractal Geometry of Nature</a:t>
            </a:r>
          </a:p>
          <a:p>
            <a:r>
              <a:rPr lang="en-SI" dirty="0" smtClean="0"/>
              <a:t>Zanimive oblike</a:t>
            </a:r>
          </a:p>
          <a:p>
            <a:r>
              <a:rPr lang="sl-SI" dirty="0" smtClean="0"/>
              <a:t>S</a:t>
            </a:r>
            <a:r>
              <a:rPr lang="en-SI" dirty="0" smtClean="0"/>
              <a:t>istemi barvanja</a:t>
            </a:r>
          </a:p>
        </p:txBody>
      </p:sp>
      <p:pic>
        <p:nvPicPr>
          <p:cNvPr id="6" name="Slika 5"/>
          <p:cNvPicPr>
            <a:picLocks noChangeAspect="1"/>
          </p:cNvPicPr>
          <p:nvPr/>
        </p:nvPicPr>
        <p:blipFill rotWithShape="1">
          <a:blip r:embed="rId2"/>
          <a:srcRect l="14014" t="8570" r="17752" b="8118"/>
          <a:stretch/>
        </p:blipFill>
        <p:spPr>
          <a:xfrm>
            <a:off x="8419408" y="1959018"/>
            <a:ext cx="2934392" cy="3582785"/>
          </a:xfrm>
          <a:prstGeom prst="rect">
            <a:avLst/>
          </a:prstGeom>
        </p:spPr>
      </p:pic>
      <p:sp>
        <p:nvSpPr>
          <p:cNvPr id="7" name="Pravokotnik 6"/>
          <p:cNvSpPr/>
          <p:nvPr/>
        </p:nvSpPr>
        <p:spPr>
          <a:xfrm>
            <a:off x="8419408" y="5541803"/>
            <a:ext cx="62549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SI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(1)</a:t>
            </a:r>
            <a:endParaRPr lang="sl-SI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95934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P</a:t>
            </a:r>
            <a:r>
              <a:rPr lang="en-SI" dirty="0" smtClean="0"/>
              <a:t>5.js</a:t>
            </a:r>
            <a:endParaRPr lang="sl-SI" dirty="0"/>
          </a:p>
        </p:txBody>
      </p:sp>
      <p:sp>
        <p:nvSpPr>
          <p:cNvPr id="3" name="Označba mesta vsebine 2"/>
          <p:cNvSpPr>
            <a:spLocks noGrp="1"/>
          </p:cNvSpPr>
          <p:nvPr>
            <p:ph idx="1"/>
          </p:nvPr>
        </p:nvSpPr>
        <p:spPr>
          <a:xfrm>
            <a:off x="838200" y="1959018"/>
            <a:ext cx="8289758" cy="4136982"/>
          </a:xfrm>
        </p:spPr>
        <p:txBody>
          <a:bodyPr>
            <a:normAutofit/>
          </a:bodyPr>
          <a:lstStyle/>
          <a:p>
            <a:pPr algn="just"/>
            <a:r>
              <a:rPr lang="en-SI" dirty="0" smtClean="0"/>
              <a:t>JavaScript knjižnica</a:t>
            </a:r>
          </a:p>
          <a:p>
            <a:pPr algn="just"/>
            <a:r>
              <a:rPr lang="sl-SI" dirty="0" smtClean="0"/>
              <a:t>K</a:t>
            </a:r>
            <a:r>
              <a:rPr lang="en-SI" dirty="0" smtClean="0"/>
              <a:t>oda dostopna in vključujoča za umetnike</a:t>
            </a:r>
          </a:p>
          <a:p>
            <a:pPr algn="just"/>
            <a:r>
              <a:rPr lang="sl-SI" dirty="0" smtClean="0"/>
              <a:t>T</a:t>
            </a:r>
            <a:r>
              <a:rPr lang="en-SI" dirty="0" smtClean="0"/>
              <a:t>emelji na okolju Processing</a:t>
            </a:r>
          </a:p>
          <a:p>
            <a:pPr algn="just"/>
            <a:r>
              <a:rPr lang="sl-SI" dirty="0" smtClean="0"/>
              <a:t>P</a:t>
            </a:r>
            <a:r>
              <a:rPr lang="en-SI" dirty="0" smtClean="0"/>
              <a:t>rogrami skice (angl. </a:t>
            </a:r>
            <a:r>
              <a:rPr lang="sl-SI" dirty="0" smtClean="0"/>
              <a:t>S</a:t>
            </a:r>
            <a:r>
              <a:rPr lang="en-SI" dirty="0" smtClean="0"/>
              <a:t>ketches)</a:t>
            </a:r>
          </a:p>
          <a:p>
            <a:pPr marL="0" indent="0" algn="just">
              <a:buNone/>
            </a:pPr>
            <a:r>
              <a:rPr lang="en-SI" dirty="0" smtClean="0"/>
              <a:t>(2)</a:t>
            </a:r>
          </a:p>
        </p:txBody>
      </p:sp>
      <p:sp>
        <p:nvSpPr>
          <p:cNvPr id="4" name="AutoShape 2" descr="Advancers – Text based coding with p5.js | CoderDojo Athenr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l-SI"/>
          </a:p>
        </p:txBody>
      </p:sp>
      <p:sp>
        <p:nvSpPr>
          <p:cNvPr id="5" name="AutoShape 4" descr="Advancers – Text based coding with p5.js | CoderDojo Athenry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l-SI"/>
          </a:p>
        </p:txBody>
      </p:sp>
      <p:pic>
        <p:nvPicPr>
          <p:cNvPr id="6" name="Slika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0462" y="2905502"/>
            <a:ext cx="2608533" cy="2596940"/>
          </a:xfrm>
          <a:prstGeom prst="rect">
            <a:avLst/>
          </a:prstGeom>
        </p:spPr>
      </p:pic>
      <p:sp>
        <p:nvSpPr>
          <p:cNvPr id="8" name="Pravokotnik 7"/>
          <p:cNvSpPr/>
          <p:nvPr/>
        </p:nvSpPr>
        <p:spPr>
          <a:xfrm>
            <a:off x="9320462" y="5502442"/>
            <a:ext cx="65772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SI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(3)</a:t>
            </a:r>
            <a:endParaRPr lang="sl-SI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90849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I" dirty="0" smtClean="0"/>
              <a:t>Fraktalno drevo</a:t>
            </a:r>
            <a:endParaRPr lang="sl-SI" dirty="0"/>
          </a:p>
        </p:txBody>
      </p:sp>
      <p:sp>
        <p:nvSpPr>
          <p:cNvPr id="3" name="Označba mesta vsebine 2"/>
          <p:cNvSpPr>
            <a:spLocks noGrp="1"/>
          </p:cNvSpPr>
          <p:nvPr>
            <p:ph idx="1"/>
          </p:nvPr>
        </p:nvSpPr>
        <p:spPr>
          <a:xfrm>
            <a:off x="838200" y="1959017"/>
            <a:ext cx="8450179" cy="2997993"/>
          </a:xfrm>
        </p:spPr>
        <p:txBody>
          <a:bodyPr/>
          <a:lstStyle/>
          <a:p>
            <a:r>
              <a:rPr lang="sl-SI" dirty="0" smtClean="0"/>
              <a:t>E</a:t>
            </a:r>
            <a:r>
              <a:rPr lang="en-SI" dirty="0" smtClean="0"/>
              <a:t>den najpreprostejših primerov fraktala</a:t>
            </a:r>
          </a:p>
          <a:p>
            <a:r>
              <a:rPr lang="sl-SI" dirty="0" smtClean="0"/>
              <a:t>D</a:t>
            </a:r>
            <a:r>
              <a:rPr lang="en-SI" dirty="0" smtClean="0"/>
              <a:t>efinirano rekurzivno s razvejanjem</a:t>
            </a:r>
          </a:p>
          <a:p>
            <a:r>
              <a:rPr lang="sl-SI" dirty="0" smtClean="0"/>
              <a:t>V</a:t>
            </a:r>
            <a:r>
              <a:rPr lang="en-SI" dirty="0" smtClean="0"/>
              <a:t>saka generacija procent dolžine predhodne</a:t>
            </a:r>
            <a:endParaRPr lang="sl-SI" dirty="0"/>
          </a:p>
        </p:txBody>
      </p:sp>
      <p:sp>
        <p:nvSpPr>
          <p:cNvPr id="4" name="AutoShape 2" descr="Earth's Most Stunning Natural Fractal Patterns | WIRE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l-SI"/>
          </a:p>
        </p:txBody>
      </p:sp>
      <p:pic>
        <p:nvPicPr>
          <p:cNvPr id="8" name="Slika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0666" y="2269048"/>
            <a:ext cx="3522996" cy="3522996"/>
          </a:xfrm>
          <a:prstGeom prst="rect">
            <a:avLst/>
          </a:prstGeom>
        </p:spPr>
      </p:pic>
      <p:sp>
        <p:nvSpPr>
          <p:cNvPr id="9" name="Pravokotnik 8"/>
          <p:cNvSpPr/>
          <p:nvPr/>
        </p:nvSpPr>
        <p:spPr>
          <a:xfrm>
            <a:off x="9989418" y="5847184"/>
            <a:ext cx="62549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SI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(4)</a:t>
            </a:r>
            <a:endParaRPr lang="sl-SI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87457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F</a:t>
            </a:r>
            <a:r>
              <a:rPr lang="en-SI" dirty="0" smtClean="0"/>
              <a:t>raktalno drevo (algoritem)</a:t>
            </a:r>
            <a:endParaRPr lang="sl-SI" dirty="0"/>
          </a:p>
        </p:txBody>
      </p:sp>
      <p:sp>
        <p:nvSpPr>
          <p:cNvPr id="3" name="Označba mesta vsebine 2"/>
          <p:cNvSpPr>
            <a:spLocks noGrp="1"/>
          </p:cNvSpPr>
          <p:nvPr>
            <p:ph idx="1"/>
          </p:nvPr>
        </p:nvSpPr>
        <p:spPr>
          <a:xfrm>
            <a:off x="838200" y="1959018"/>
            <a:ext cx="3525253" cy="2612982"/>
          </a:xfrm>
        </p:spPr>
        <p:txBody>
          <a:bodyPr/>
          <a:lstStyle/>
          <a:p>
            <a:endParaRPr lang="sl-SI" dirty="0"/>
          </a:p>
        </p:txBody>
      </p:sp>
      <p:pic>
        <p:nvPicPr>
          <p:cNvPr id="4" name="Slika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7856" y="1905068"/>
            <a:ext cx="5535944" cy="4363181"/>
          </a:xfrm>
          <a:prstGeom prst="rect">
            <a:avLst/>
          </a:prstGeom>
        </p:spPr>
      </p:pic>
      <p:pic>
        <p:nvPicPr>
          <p:cNvPr id="5" name="Slika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834" y="1905068"/>
            <a:ext cx="4970029" cy="437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930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I" dirty="0" smtClean="0"/>
              <a:t>Kochova ravnina</a:t>
            </a:r>
            <a:endParaRPr lang="sl-SI" dirty="0"/>
          </a:p>
        </p:txBody>
      </p:sp>
      <p:sp>
        <p:nvSpPr>
          <p:cNvPr id="3" name="Označba mesta vsebine 2"/>
          <p:cNvSpPr>
            <a:spLocks noGrp="1"/>
          </p:cNvSpPr>
          <p:nvPr>
            <p:ph idx="1"/>
          </p:nvPr>
        </p:nvSpPr>
        <p:spPr>
          <a:xfrm>
            <a:off x="838200" y="1959018"/>
            <a:ext cx="7247021" cy="2537881"/>
          </a:xfrm>
        </p:spPr>
        <p:txBody>
          <a:bodyPr/>
          <a:lstStyle/>
          <a:p>
            <a:r>
              <a:rPr lang="sl-SI" dirty="0" smtClean="0"/>
              <a:t>E</a:t>
            </a:r>
            <a:r>
              <a:rPr lang="en-SI" dirty="0" smtClean="0"/>
              <a:t>na najstarejših krivulj</a:t>
            </a:r>
          </a:p>
          <a:p>
            <a:r>
              <a:rPr lang="en-SI" dirty="0" smtClean="0"/>
              <a:t>1904 (Helg </a:t>
            </a:r>
            <a:r>
              <a:rPr lang="en-SI" dirty="0"/>
              <a:t>von </a:t>
            </a:r>
            <a:r>
              <a:rPr lang="en-SI" dirty="0" smtClean="0"/>
              <a:t>Koch)</a:t>
            </a:r>
          </a:p>
          <a:p>
            <a:r>
              <a:rPr lang="en-SI" dirty="0" smtClean="0"/>
              <a:t>(5)</a:t>
            </a:r>
            <a:endParaRPr lang="sl-SI" dirty="0"/>
          </a:p>
        </p:txBody>
      </p:sp>
      <p:pic>
        <p:nvPicPr>
          <p:cNvPr id="4" name="Slika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5194" y="3234908"/>
            <a:ext cx="4053669" cy="2523982"/>
          </a:xfrm>
          <a:prstGeom prst="rect">
            <a:avLst/>
          </a:prstGeom>
        </p:spPr>
      </p:pic>
      <p:sp>
        <p:nvSpPr>
          <p:cNvPr id="7" name="Pravokotnik 6"/>
          <p:cNvSpPr/>
          <p:nvPr/>
        </p:nvSpPr>
        <p:spPr>
          <a:xfrm>
            <a:off x="7673110" y="5779509"/>
            <a:ext cx="62549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SI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(6)</a:t>
            </a:r>
            <a:endParaRPr lang="sl-SI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72306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K</a:t>
            </a:r>
            <a:r>
              <a:rPr lang="en-SI" dirty="0" smtClean="0"/>
              <a:t>ochova ravnina (algoritem)</a:t>
            </a:r>
            <a:endParaRPr lang="sl-SI"/>
          </a:p>
        </p:txBody>
      </p:sp>
      <p:sp>
        <p:nvSpPr>
          <p:cNvPr id="3" name="Označba mesta vsebine 2"/>
          <p:cNvSpPr>
            <a:spLocks noGrp="1"/>
          </p:cNvSpPr>
          <p:nvPr>
            <p:ph idx="1"/>
          </p:nvPr>
        </p:nvSpPr>
        <p:spPr>
          <a:xfrm>
            <a:off x="838200" y="1959018"/>
            <a:ext cx="1808747" cy="2537881"/>
          </a:xfrm>
        </p:spPr>
        <p:txBody>
          <a:bodyPr/>
          <a:lstStyle/>
          <a:p>
            <a:endParaRPr lang="sl-SI" dirty="0"/>
          </a:p>
        </p:txBody>
      </p:sp>
      <p:pic>
        <p:nvPicPr>
          <p:cNvPr id="4" name="Slika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59018"/>
            <a:ext cx="5639587" cy="4229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839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M</a:t>
            </a:r>
            <a:r>
              <a:rPr lang="en-SI" dirty="0" smtClean="0"/>
              <a:t>andelbrotov niz</a:t>
            </a:r>
            <a:endParaRPr lang="sl-SI" dirty="0"/>
          </a:p>
        </p:txBody>
      </p:sp>
      <p:sp>
        <p:nvSpPr>
          <p:cNvPr id="3" name="Označba mesta vsebine 2"/>
          <p:cNvSpPr>
            <a:spLocks noGrp="1"/>
          </p:cNvSpPr>
          <p:nvPr>
            <p:ph idx="1"/>
          </p:nvPr>
        </p:nvSpPr>
        <p:spPr>
          <a:xfrm>
            <a:off x="838200" y="1959019"/>
            <a:ext cx="6900949" cy="2405960"/>
          </a:xfrm>
        </p:spPr>
        <p:txBody>
          <a:bodyPr/>
          <a:lstStyle/>
          <a:p>
            <a:r>
              <a:rPr lang="sl-SI" dirty="0" smtClean="0"/>
              <a:t>M</a:t>
            </a:r>
            <a:r>
              <a:rPr lang="en-SI" dirty="0" smtClean="0"/>
              <a:t>nožica kompleksnih števil</a:t>
            </a:r>
          </a:p>
          <a:p>
            <a:r>
              <a:rPr lang="en-SI" dirty="0" smtClean="0"/>
              <a:t>Števila ki ne zdrsnejo v neskončnost predstavljajo osrednji del</a:t>
            </a:r>
          </a:p>
          <a:p>
            <a:r>
              <a:rPr lang="sl-SI" dirty="0" smtClean="0"/>
              <a:t>Š</a:t>
            </a:r>
            <a:r>
              <a:rPr lang="en-SI" dirty="0" smtClean="0"/>
              <a:t>tevila ki zdrsnejo obarvamo glede na iteracijo v kateri zdrsnejo</a:t>
            </a:r>
            <a:endParaRPr lang="sl-SI" dirty="0"/>
          </a:p>
        </p:txBody>
      </p:sp>
      <p:pic>
        <p:nvPicPr>
          <p:cNvPr id="4" name="Slika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9621" y="4496899"/>
            <a:ext cx="4854179" cy="2154661"/>
          </a:xfrm>
          <a:prstGeom prst="rect">
            <a:avLst/>
          </a:prstGeom>
        </p:spPr>
      </p:pic>
      <p:pic>
        <p:nvPicPr>
          <p:cNvPr id="5" name="Slika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0958" y="1959019"/>
            <a:ext cx="3232842" cy="2405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46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M</a:t>
            </a:r>
            <a:r>
              <a:rPr lang="en-SI" dirty="0" smtClean="0"/>
              <a:t>andelbrotov niz (algoritem)</a:t>
            </a:r>
            <a:endParaRPr lang="sl-SI"/>
          </a:p>
        </p:txBody>
      </p:sp>
      <p:sp>
        <p:nvSpPr>
          <p:cNvPr id="3" name="Označba mesta vsebine 2"/>
          <p:cNvSpPr>
            <a:spLocks noGrp="1"/>
          </p:cNvSpPr>
          <p:nvPr>
            <p:ph idx="1"/>
          </p:nvPr>
        </p:nvSpPr>
        <p:spPr>
          <a:xfrm>
            <a:off x="838200" y="1959018"/>
            <a:ext cx="2707105" cy="2436519"/>
          </a:xfrm>
        </p:spPr>
        <p:txBody>
          <a:bodyPr/>
          <a:lstStyle/>
          <a:p>
            <a:endParaRPr lang="sl-SI"/>
          </a:p>
        </p:txBody>
      </p:sp>
      <p:pic>
        <p:nvPicPr>
          <p:cNvPr id="4" name="Slika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768" y="1959018"/>
            <a:ext cx="4629796" cy="4058216"/>
          </a:xfrm>
          <a:prstGeom prst="rect">
            <a:avLst/>
          </a:prstGeom>
        </p:spPr>
      </p:pic>
      <p:pic>
        <p:nvPicPr>
          <p:cNvPr id="5" name="Slika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4782" y="1959018"/>
            <a:ext cx="4131431" cy="4058216"/>
          </a:xfrm>
          <a:prstGeom prst="rect">
            <a:avLst/>
          </a:prstGeom>
        </p:spPr>
      </p:pic>
      <p:pic>
        <p:nvPicPr>
          <p:cNvPr id="6" name="Slika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8431" y="1959018"/>
            <a:ext cx="2323014" cy="464085"/>
          </a:xfrm>
          <a:prstGeom prst="rect">
            <a:avLst/>
          </a:prstGeom>
        </p:spPr>
      </p:pic>
      <p:pic>
        <p:nvPicPr>
          <p:cNvPr id="7" name="Slika 6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8431" y="2482258"/>
            <a:ext cx="2483435" cy="418349"/>
          </a:xfrm>
          <a:prstGeom prst="rect">
            <a:avLst/>
          </a:prstGeom>
        </p:spPr>
      </p:pic>
      <p:pic>
        <p:nvPicPr>
          <p:cNvPr id="8" name="Slika 7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8431" y="2959762"/>
            <a:ext cx="1161508" cy="457206"/>
          </a:xfrm>
          <a:prstGeom prst="rect">
            <a:avLst/>
          </a:prstGeom>
        </p:spPr>
      </p:pic>
      <p:pic>
        <p:nvPicPr>
          <p:cNvPr id="9" name="Slika 8"/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8432" y="3476123"/>
            <a:ext cx="944558" cy="438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336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ova tema">
  <a:themeElements>
    <a:clrScheme name="Pisarn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isarn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437</TotalTime>
  <Words>223</Words>
  <Application>Microsoft Office PowerPoint</Application>
  <PresentationFormat>Širokozaslonsko</PresentationFormat>
  <Paragraphs>52</Paragraphs>
  <Slides>13</Slides>
  <Notes>0</Notes>
  <HiddenSlides>0</HiddenSlides>
  <MMClips>0</MMClips>
  <ScaleCrop>false</ScaleCrop>
  <HeadingPairs>
    <vt:vector size="6" baseType="variant">
      <vt:variant>
        <vt:lpstr>Uporabljene pisave</vt:lpstr>
      </vt:variant>
      <vt:variant>
        <vt:i4>1</vt:i4>
      </vt:variant>
      <vt:variant>
        <vt:lpstr>Tema</vt:lpstr>
      </vt:variant>
      <vt:variant>
        <vt:i4>1</vt:i4>
      </vt:variant>
      <vt:variant>
        <vt:lpstr>Naslovi diapozitivov</vt:lpstr>
      </vt:variant>
      <vt:variant>
        <vt:i4>13</vt:i4>
      </vt:variant>
    </vt:vector>
  </HeadingPairs>
  <TitlesOfParts>
    <vt:vector size="15" baseType="lpstr">
      <vt:lpstr>Arial</vt:lpstr>
      <vt:lpstr>Officeova tema</vt:lpstr>
      <vt:lpstr>Spletna stran za urejanje fraktalov (Maturitetna seminarska naloga)</vt:lpstr>
      <vt:lpstr>Ideja</vt:lpstr>
      <vt:lpstr>P5.js</vt:lpstr>
      <vt:lpstr>Fraktalno drevo</vt:lpstr>
      <vt:lpstr>Fraktalno drevo (algoritem)</vt:lpstr>
      <vt:lpstr>Kochova ravnina</vt:lpstr>
      <vt:lpstr>Kochova ravnina (algoritem)</vt:lpstr>
      <vt:lpstr>Mandelbrotov niz</vt:lpstr>
      <vt:lpstr>Mandelbrotov niz (algoritem)</vt:lpstr>
      <vt:lpstr>Objava spletne strani</vt:lpstr>
      <vt:lpstr>Zaključek </vt:lpstr>
      <vt:lpstr>Zahvala</vt:lpstr>
      <vt:lpstr>Viri in literatura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PowerPointova predstavitev</dc:title>
  <dc:creator>Uporabnik</dc:creator>
  <cp:lastModifiedBy>Uporabnik</cp:lastModifiedBy>
  <cp:revision>24</cp:revision>
  <dcterms:created xsi:type="dcterms:W3CDTF">2022-04-24T16:23:20Z</dcterms:created>
  <dcterms:modified xsi:type="dcterms:W3CDTF">2022-04-24T23:40:35Z</dcterms:modified>
</cp:coreProperties>
</file>