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987" y="-6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traceFormat>
        <inkml:channelProperties>
          <inkml:channelProperty channel="X" name="resolution" value="369.51501" units="1/cm"/>
          <inkml:channelProperty channel="Y" name="resolution" value="415.70438" units="1/cm"/>
        </inkml:channelProperties>
      </inkml:inkSource>
      <inkml:timestamp xml:id="ts0" timeString="2020-09-03T16:22:08.485"/>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C3B5A343-AD6E-4CF9-938D-729E9ABEE2D0}" emma:medium="tactile" emma:mode="ink">
          <msink:context xmlns:msink="http://schemas.microsoft.com/ink/2010/main" type="writingRegion" rotatedBoundingBox="9723,13576 3907,13424 4031,8669 9847,8821"/>
        </emma:interpretation>
      </emma:emma>
    </inkml:annotationXML>
    <inkml:traceGroup>
      <inkml:annotationXML>
        <emma:emma xmlns:emma="http://www.w3.org/2003/04/emma" version="1.0">
          <emma:interpretation id="{F3A81126-314E-4E1A-9D61-E17226213A17}" emma:medium="tactile" emma:mode="ink">
            <msink:context xmlns:msink="http://schemas.microsoft.com/ink/2010/main" type="paragraph" rotatedBoundingBox="8419,12110 9737,12110 9737,13568 8419,13568" alignmentLevel="1"/>
          </emma:interpretation>
        </emma:emma>
      </inkml:annotationXML>
      <inkml:traceGroup>
        <inkml:annotationXML>
          <emma:emma xmlns:emma="http://www.w3.org/2003/04/emma" version="1.0">
            <emma:interpretation id="{9BADEA22-83AE-4ADA-B646-0AE0969662EE}" emma:medium="tactile" emma:mode="ink">
              <msink:context xmlns:msink="http://schemas.microsoft.com/ink/2010/main" type="inkBullet" rotatedBoundingBox="8809,13844 8213,12495 9405,11968 10001,13317"/>
            </emma:interpretation>
            <emma:one-of disjunction-type="recognition" id="oneOf0">
              <emma:interpretation id="interp0" emma:lang="zh-TW" emma:confidence="0">
                <emma:literal>〇</emma:literal>
              </emma:interpretation>
              <emma:interpretation id="interp1" emma:lang="zh-TW" emma:confidence="0">
                <emma:literal>O</emma:literal>
              </emma:interpretation>
              <emma:interpretation id="interp2" emma:lang="zh-TW" emma:confidence="0">
                <emma:literal>o</emma:literal>
              </emma:interpretation>
              <emma:interpretation id="interp3" emma:lang="zh-TW" emma:confidence="0">
                <emma:literal>°</emma:literal>
              </emma:interpretation>
              <emma:interpretation id="interp4" emma:lang="zh-TW" emma:confidence="0">
                <emma:literal>0</emma:literal>
              </emma:interpretation>
            </emma:one-of>
          </emma:emma>
        </inkml:annotationXML>
        <inkml:trace contextRef="#ctx0" brushRef="#br0">381 742,'0'0,"0"0,0 0,-41 112,32-84,18 16,-4-8,8 4,10 16,22-12,0 20,9-4,0 0,18-8,9-4,9-8,-5-13,-13-23,-5-20,1-15,-14-25,9-12,-27-28,-9-16,-9-20,-32-24,-4-4,-18 8,-13 16,-1 24,-4 25,-18 19,-22 16,-9 28,-19 32,1 20,4 32,4 24,1 15,18 1,17-4,32 4,23-4,17-8,14 24</inkml:trace>
      </inkml:traceGroup>
    </inkml:traceGroup>
    <inkml:traceGroup>
      <inkml:annotationXML>
        <emma:emma xmlns:emma="http://www.w3.org/2003/04/emma" version="1.0">
          <emma:interpretation id="{0B13DC6D-F653-48A2-A509-206F32D64499}" emma:medium="tactile" emma:mode="ink">
            <msink:context xmlns:msink="http://schemas.microsoft.com/ink/2010/main" type="paragraph" rotatedBoundingBox="9750,10245 3994,10095 4031,8669 9787,8819" alignmentLevel="1"/>
          </emma:interpretation>
        </emma:emma>
      </inkml:annotationXML>
      <inkml:traceGroup>
        <inkml:annotationXML>
          <emma:emma xmlns:emma="http://www.w3.org/2003/04/emma" version="1.0">
            <emma:interpretation id="{E03E7EAF-7F36-40AA-9D82-A66E7DBE333F}" emma:medium="tactile" emma:mode="ink">
              <msink:context xmlns:msink="http://schemas.microsoft.com/ink/2010/main" type="line" rotatedBoundingBox="9750,10245 3994,10095 4031,8669 9787,8819">
                <msink:destinationLink direction="with" ref="{00A25ABC-00D8-43FB-99CE-6A138F4D1CF9}"/>
              </msink:context>
            </emma:interpretation>
          </emma:emma>
        </inkml:annotationXML>
        <inkml:traceGroup>
          <inkml:annotationXML>
            <emma:emma xmlns:emma="http://www.w3.org/2003/04/emma" version="1.0">
              <emma:interpretation id="{A89E5C31-C038-4480-8986-B10B5CDD1E6E}" emma:medium="tactile" emma:mode="ink">
                <msink:context xmlns:msink="http://schemas.microsoft.com/ink/2010/main" type="inkWord" rotatedBoundingBox="9750,10245 8720,10219 8751,9023 9781,9049"/>
              </emma:interpretation>
              <emma:one-of disjunction-type="recognition" id="oneOf1">
                <emma:interpretation id="interp5" emma:lang="zh-TW" emma:confidence="0">
                  <emma:literal>〇</emma:literal>
                </emma:interpretation>
                <emma:interpretation id="interp6" emma:lang="zh-TW" emma:confidence="0">
                  <emma:literal>/</emma:literal>
                </emma:interpretation>
                <emma:interpretation id="interp7" emma:lang="zh-TW" emma:confidence="0">
                  <emma:literal>〖</emma:literal>
                </emma:interpretation>
                <emma:interpretation id="interp8" emma:lang="zh-TW" emma:confidence="0">
                  <emma:literal>匕</emma:literal>
                </emma:interpretation>
                <emma:interpretation id="interp9" emma:lang="zh-TW" emma:confidence="0">
                  <emma:literal>七</emma:literal>
                </emma:interpretation>
              </emma:one-of>
            </emma:emma>
          </inkml:annotationXML>
          <inkml:trace contextRef="#ctx0" brushRef="#br0" timeOffset="5791.4532">583-3063,'0'0,"0"0,0 0,0 0,0 0,0 0,0 0,0 0,0 0,0 0,0 0,86-16,-10 28,5 0,4 4,1 4,-5 16,-9-8,-72-28,67 40,-13-4,-13 0,-23-4,-5 0,-8 8,-10 4,1-4,-14-4,-14-4,-4 16,-13-8,-14-8,4 16,-8-12,-5 0,-13 16,-5-8,13 0,-8-17,13 9,18-4,0 4,13 8,1-4,13 20,4-20</inkml:trace>
        </inkml:traceGroup>
        <inkml:traceGroup>
          <inkml:annotationXML>
            <emma:emma xmlns:emma="http://www.w3.org/2003/04/emma" version="1.0">
              <emma:interpretation id="{F7591781-2800-4EA2-B797-BA159B81695E}" emma:medium="tactile" emma:mode="ink">
                <msink:context xmlns:msink="http://schemas.microsoft.com/ink/2010/main" type="inkWord" rotatedBoundingBox="4705,9979 3997,9960 4031,8669 4738,8687"/>
              </emma:interpretation>
              <emma:one-of disjunction-type="recognition" id="oneOf2">
                <emma:interpretation id="interp10" emma:lang="zh-TW" emma:confidence="0">
                  <emma:literal>。</emma:literal>
                </emma:interpretation>
                <emma:interpretation id="interp11" emma:lang="zh-TW" emma:confidence="0">
                  <emma:literal>〇</emma:literal>
                </emma:interpretation>
                <emma:interpretation id="interp12" emma:lang="zh-TW" emma:confidence="0">
                  <emma:literal>°</emma:literal>
                </emma:interpretation>
                <emma:interpretation id="interp13" emma:lang="zh-TW" emma:confidence="0">
                  <emma:literal>O</emma:literal>
                </emma:interpretation>
                <emma:interpretation id="interp14" emma:lang="zh-TW" emma:confidence="0">
                  <emma:literal>0</emma:literal>
                </emma:interpretation>
              </emma:one-of>
            </emma:emma>
          </inkml:annotationXML>
          <inkml:trace contextRef="#ctx0" brushRef="#br0" timeOffset="7025.7135">-3751-3303,'-50'-123,"50"123,0 0,0 0,0 0,0 0,0 0,-67 83,49-35,0 8,-14-4,-21 8,-1 0,0-12,-5 0,-4-12,9 8,5-4,8-12,14 8,14-4,4-8,13-8,1 12,8 0,5-12,9 4,0 20,9 0,9-8,0 4,9 4,0 4,-9 0,0-8,9 4,0-8,-9-4,0-1,-9-3,4 4,-40-28,0 0,0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traceFormat>
        <inkml:channelProperties>
          <inkml:channelProperty channel="X" name="resolution" value="369.51501" units="1/cm"/>
          <inkml:channelProperty channel="Y" name="resolution" value="415.70438" units="1/cm"/>
        </inkml:channelProperties>
      </inkml:inkSource>
      <inkml:timestamp xml:id="ts0" timeString="2020-09-03T16:22:13.747"/>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00A25ABC-00D8-43FB-99CE-6A138F4D1CF9}" emma:medium="tactile" emma:mode="ink">
          <msink:context xmlns:msink="http://schemas.microsoft.com/ink/2010/main" type="inkDrawing" rotatedBoundingBox="4123,9110 9441,9343 9431,9584 4113,9351" semanticType="strikethrough" shapeName="Other">
            <msink:sourceLink direction="with" ref="{E03E7EAF-7F36-40AA-9D82-A66E7DBE333F}"/>
          </msink:context>
        </emma:interpretation>
      </emma:emma>
    </inkml:annotationXML>
    <inkml:trace contextRef="#ctx0" brushRef="#br0">9 178,'-9'-64,"9"64,0 0,0 0,0 0,0 0,0 0,0 0,0 0,63-20,-27 36,0 0,5-12,13 12,9-4,-1-24,10-4,5 4,-5-8,4-4,14 4,0 8,5 0,-1 0,9 0,1 8,-10 0,1 4,-5 12,4 0,0-4,1 8,-1-4,1-12,-5-4,-14 0,5-4,0 12,-5 0,14 4,0-8,-13 0,4 4,-14 0,9 12,-4-12,0 8,0-4,0 0,0-8,0 4,-5 8,10 8,8 8,5-4,14-8,-1-8,19 4,-6 0,-8-8,5-4,-5 4,-9-12,-1 12,6 0,-5-4,-9 0,-9 4,-5 0,1 4,-19 0,0 0,-22-4,-9 0,-9 0,-9 12,-9-8,0-12,0 4,0 0,0 0,0 0,0 0</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traceFormat>
        <inkml:channelProperties>
          <inkml:channelProperty channel="X" name="resolution" value="369.51501" units="1/cm"/>
          <inkml:channelProperty channel="Y" name="resolution" value="415.70438" units="1/cm"/>
        </inkml:channelProperties>
      </inkml:inkSource>
      <inkml:timestamp xml:id="ts0" timeString="2020-09-03T16:22:20.374"/>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D1884C39-6AF4-4169-9145-EDCA1F3E46CC}" emma:medium="tactile" emma:mode="ink">
          <msink:context xmlns:msink="http://schemas.microsoft.com/ink/2010/main" type="writingRegion" rotatedBoundingBox="26494,8073 26517,8073 26517,8189 26494,8189"/>
        </emma:interpretation>
      </emma:emma>
    </inkml:annotationXML>
    <inkml:traceGroup>
      <inkml:annotationXML>
        <emma:emma xmlns:emma="http://www.w3.org/2003/04/emma" version="1.0">
          <emma:interpretation id="{1ED49BB3-9520-4A05-A3A0-CA54E4DFADCA}" emma:medium="tactile" emma:mode="ink">
            <msink:context xmlns:msink="http://schemas.microsoft.com/ink/2010/main" type="paragraph" rotatedBoundingBox="26494,8073 26517,8073 26517,8189 26494,8189" alignmentLevel="1"/>
          </emma:interpretation>
        </emma:emma>
      </inkml:annotationXML>
      <inkml:traceGroup>
        <inkml:annotationXML>
          <emma:emma xmlns:emma="http://www.w3.org/2003/04/emma" version="1.0">
            <emma:interpretation id="{F16F39C0-3411-441C-A592-7DA78F933FED}" emma:medium="tactile" emma:mode="ink">
              <msink:context xmlns:msink="http://schemas.microsoft.com/ink/2010/main" type="line" rotatedBoundingBox="26494,8073 26517,8073 26517,8189 26494,8189"/>
            </emma:interpretation>
          </emma:emma>
        </inkml:annotationXML>
        <inkml:traceGroup>
          <inkml:annotationXML>
            <emma:emma xmlns:emma="http://www.w3.org/2003/04/emma" version="1.0">
              <emma:interpretation id="{A3C9A91A-CF0A-43BD-8F79-8CEE17FAB216}" emma:medium="tactile" emma:mode="ink">
                <msink:context xmlns:msink="http://schemas.microsoft.com/ink/2010/main" type="inkWord" rotatedBoundingBox="26494,8073 26517,8073 26517,8189 26494,8189"/>
              </emma:interpretation>
              <emma:one-of disjunction-type="recognition" id="oneOf0">
                <emma:interpretation id="interp0" emma:lang="zh-TW" emma:confidence="0">
                  <emma:literal>〔</emma:literal>
                </emma:interpretation>
                <emma:interpretation id="interp1" emma:lang="zh-TW" emma:confidence="0">
                  <emma:literal>(</emma:literal>
                </emma:interpretation>
                <emma:interpretation id="interp2" emma:lang="zh-TW" emma:confidence="0">
                  <emma:literal>l</emma:literal>
                </emma:interpretation>
                <emma:interpretation id="interp3" emma:lang="zh-TW" emma:confidence="0">
                  <emma:literal>1</emma:literal>
                </emma:interpretation>
                <emma:interpretation id="interp4" emma:lang="zh-TW" emma:confidence="0">
                  <emma:literal>/</emma:literal>
                </emma:interpretation>
              </emma:one-of>
            </emma:emma>
          </inkml:annotationXML>
          <inkml:trace contextRef="#ctx0" brushRef="#br0">24 0,'0'0,"0"0,0 0,0 0,0 0,0 0,0 0,-23 92,32-80,0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traceFormat>
        <inkml:channelProperties>
          <inkml:channelProperty channel="X" name="resolution" value="369.51501" units="1/cm"/>
          <inkml:channelProperty channel="Y" name="resolution" value="415.70438" units="1/cm"/>
        </inkml:channelProperties>
      </inkml:inkSource>
      <inkml:timestamp xml:id="ts0" timeString="2020-09-03T16:36:41.762"/>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1C36D8FB-8A2F-41A7-AA06-3D23249F19E5}" emma:medium="tactile" emma:mode="ink">
          <msink:context xmlns:msink="http://schemas.microsoft.com/ink/2010/main" type="inkDrawing" rotatedBoundingBox="8510,7527 9991,7872 9677,9221 8195,8876" hotPoints="9804,8427 9094,9137 8385,8427 9094,7718" semanticType="enclosure" shapeName="Circle"/>
        </emma:interpretation>
      </emma:emma>
    </inkml:annotationXML>
    <inkml:trace contextRef="#ctx0" brushRef="#br0">221 100,'-54'28,"54"-28,0 0,0 0,-85 96,58-52,9 0,4 8,1 4,4-12,4 16,10-4,8 16,5 4,5 0,8 0,-4-8,5-8,-1-1,-4-15,5-4,-1-4,10-8,-1 0,5-8,4 4,-4-4,9 0,-4-4,4-12,-5-12,1 8,4-4,-5 8,1-20,-10 8,5-12,0-4,-5 12,-8-12,4-4,-5 0,5-8,0 4,0-12,0 4,0 1,0 7,-4-8,-1 8,-8-4,-10 4,-8 0,-1-8,-8-12,-5 4,-14-4,5 8,-9-12,-4 0,4 8,-5-12,-4 4,0 0,-4 12,-5 0,-14-4,14 12,0 16,-4 4,-5 8,-4 20,-19 16,-8 12,-10 8,5 8,0 4,9-8,28 4,17-8,13-16,23 0,18-20,18-28</inkml:trace>
  </inkml:traceGroup>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EC4548BB-1744-4674-8D78-CCC8E0154C3B}" type="datetimeFigureOut">
              <a:rPr lang="zh-TW" altLang="en-US" smtClean="0"/>
              <a:t>2020/9/3</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CA94C8E9-9473-4853-869F-D3397FC057EA}"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EC4548BB-1744-4674-8D78-CCC8E0154C3B}" type="datetimeFigureOut">
              <a:rPr lang="zh-TW" altLang="en-US" smtClean="0"/>
              <a:t>2020/9/3</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EC4548BB-1744-4674-8D78-CCC8E0154C3B}" type="datetimeFigureOut">
              <a:rPr lang="zh-TW" altLang="en-US" smtClean="0"/>
              <a:t>2020/9/3</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CA94C8E9-9473-4853-869F-D3397FC057EA}"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EC4548BB-1744-4674-8D78-CCC8E0154C3B}" type="datetimeFigureOut">
              <a:rPr lang="zh-TW" altLang="en-US" smtClean="0"/>
              <a:t>2020/9/3</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CA94C8E9-9473-4853-869F-D3397FC057EA}" type="slidenum">
              <a:rPr lang="zh-TW" altLang="en-US" smtClean="0"/>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C4548BB-1744-4674-8D78-CCC8E0154C3B}" type="datetimeFigureOut">
              <a:rPr lang="zh-TW" altLang="en-US" smtClean="0"/>
              <a:t>2020/9/3</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94C8E9-9473-4853-869F-D3397FC057EA}"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customXml" Target="../ink/ink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Prediction of Traffic Accident Severity</a:t>
            </a:r>
            <a:endParaRPr lang="zh-TW" altLang="en-US" dirty="0"/>
          </a:p>
        </p:txBody>
      </p:sp>
      <p:sp>
        <p:nvSpPr>
          <p:cNvPr id="3" name="副標題 2"/>
          <p:cNvSpPr>
            <a:spLocks noGrp="1"/>
          </p:cNvSpPr>
          <p:nvPr>
            <p:ph type="subTitle" idx="1"/>
          </p:nvPr>
        </p:nvSpPr>
        <p:spPr/>
        <p:txBody>
          <a:bodyPr>
            <a:normAutofit/>
          </a:bodyPr>
          <a:lstStyle/>
          <a:p>
            <a:endParaRPr lang="en-US" altLang="zh-TW" dirty="0" smtClean="0"/>
          </a:p>
          <a:p>
            <a:r>
              <a:rPr lang="en-US" altLang="zh-TW" dirty="0" smtClean="0"/>
              <a:t>Burger Wu</a:t>
            </a:r>
          </a:p>
          <a:p>
            <a:endParaRPr lang="zh-TW" altLang="en-US" dirty="0"/>
          </a:p>
        </p:txBody>
      </p:sp>
    </p:spTree>
    <p:extLst>
      <p:ext uri="{BB962C8B-B14F-4D97-AF65-F5344CB8AC3E}">
        <p14:creationId xmlns:p14="http://schemas.microsoft.com/office/powerpoint/2010/main" val="3192968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Change K neighbors</a:t>
            </a:r>
          </a:p>
          <a:p>
            <a:r>
              <a:rPr lang="en-US" altLang="zh-TW" dirty="0" smtClean="0"/>
              <a:t>Max at 15 </a:t>
            </a:r>
            <a:endParaRPr lang="zh-TW" altLang="en-US" dirty="0"/>
          </a:p>
        </p:txBody>
      </p:sp>
      <p:sp>
        <p:nvSpPr>
          <p:cNvPr id="3" name="標題 2"/>
          <p:cNvSpPr>
            <a:spLocks noGrp="1"/>
          </p:cNvSpPr>
          <p:nvPr>
            <p:ph type="title"/>
          </p:nvPr>
        </p:nvSpPr>
        <p:spPr/>
        <p:txBody>
          <a:bodyPr/>
          <a:lstStyle/>
          <a:p>
            <a:r>
              <a:rPr lang="en-US" altLang="zh-TW" dirty="0" smtClean="0"/>
              <a:t>Exploration-KNN</a:t>
            </a:r>
            <a:endParaRPr lang="zh-TW" altLang="en-US" dirty="0"/>
          </a:p>
        </p:txBody>
      </p:sp>
      <p:pic>
        <p:nvPicPr>
          <p:cNvPr id="4" name="圖片 3"/>
          <p:cNvPicPr/>
          <p:nvPr/>
        </p:nvPicPr>
        <p:blipFill>
          <a:blip r:embed="rId2"/>
          <a:stretch>
            <a:fillRect/>
          </a:stretch>
        </p:blipFill>
        <p:spPr>
          <a:xfrm>
            <a:off x="1066800" y="2819400"/>
            <a:ext cx="7391400" cy="28956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3009803" y="2775490"/>
              <a:ext cx="536760" cy="485280"/>
            </p14:xfrm>
          </p:contentPart>
        </mc:Choice>
        <mc:Fallback>
          <p:pic>
            <p:nvPicPr>
              <p:cNvPr id="6" name="筆跡 5"/>
              <p:cNvPicPr/>
              <p:nvPr/>
            </p:nvPicPr>
            <p:blipFill>
              <a:blip r:embed="rId4"/>
              <a:stretch>
                <a:fillRect/>
              </a:stretch>
            </p:blipFill>
            <p:spPr>
              <a:xfrm>
                <a:off x="2985683" y="2751370"/>
                <a:ext cx="585000" cy="533520"/>
              </a:xfrm>
              <a:prstGeom prst="rect">
                <a:avLst/>
              </a:prstGeom>
            </p:spPr>
          </p:pic>
        </mc:Fallback>
      </mc:AlternateContent>
    </p:spTree>
    <p:extLst>
      <p:ext uri="{BB962C8B-B14F-4D97-AF65-F5344CB8AC3E}">
        <p14:creationId xmlns:p14="http://schemas.microsoft.com/office/powerpoint/2010/main" val="1548047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Confusion Matrix-</a:t>
            </a:r>
            <a:r>
              <a:rPr lang="en-US" altLang="zh-TW" dirty="0" err="1" smtClean="0"/>
              <a:t>Heatmap</a:t>
            </a:r>
            <a:endParaRPr lang="zh-TW" altLang="en-US" dirty="0"/>
          </a:p>
        </p:txBody>
      </p:sp>
      <p:pic>
        <p:nvPicPr>
          <p:cNvPr id="6148" name="圖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066800"/>
            <a:ext cx="2995613" cy="2338388"/>
          </a:xfrm>
          <a:prstGeom prst="rect">
            <a:avLst/>
          </a:prstGeom>
          <a:noFill/>
          <a:extLst>
            <a:ext uri="{909E8E84-426E-40DD-AFC4-6F175D3DCCD1}">
              <a14:hiddenFill xmlns:a14="http://schemas.microsoft.com/office/drawing/2010/main">
                <a:solidFill>
                  <a:srgbClr val="FFFFFF"/>
                </a:solidFill>
              </a14:hiddenFill>
            </a:ext>
          </a:extLst>
        </p:spPr>
      </p:pic>
      <p:pic>
        <p:nvPicPr>
          <p:cNvPr id="6147" name="圖片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1143000"/>
            <a:ext cx="2757488" cy="23431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圖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12" y="3276600"/>
            <a:ext cx="2643188" cy="2371725"/>
          </a:xfrm>
          <a:prstGeom prst="rect">
            <a:avLst/>
          </a:prstGeom>
          <a:noFill/>
          <a:extLst>
            <a:ext uri="{909E8E84-426E-40DD-AFC4-6F175D3DCCD1}">
              <a14:hiddenFill xmlns:a14="http://schemas.microsoft.com/office/drawing/2010/main">
                <a:solidFill>
                  <a:srgbClr val="FFFFFF"/>
                </a:solidFill>
              </a14:hiddenFill>
            </a:ext>
          </a:extLst>
        </p:spPr>
      </p:pic>
      <p:pic>
        <p:nvPicPr>
          <p:cNvPr id="6145" name="圖片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1487" y="3352800"/>
            <a:ext cx="2652713" cy="2371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7" name="Rectangle 6"/>
          <p:cNvSpPr>
            <a:spLocks noChangeArrowheads="1"/>
          </p:cNvSpPr>
          <p:nvPr/>
        </p:nvSpPr>
        <p:spPr bwMode="auto">
          <a:xfrm>
            <a:off x="235744"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Times New Roman" pitchFamily="18" charset="0"/>
              </a:rPr>
              <a:t> </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8" name="Rectangle 7"/>
          <p:cNvSpPr>
            <a:spLocks noChangeArrowheads="1"/>
          </p:cNvSpPr>
          <p:nvPr/>
        </p:nvSpPr>
        <p:spPr bwMode="auto">
          <a:xfrm>
            <a:off x="0" y="5138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8"/>
          <p:cNvSpPr>
            <a:spLocks noChangeArrowheads="1"/>
          </p:cNvSpPr>
          <p:nvPr/>
        </p:nvSpPr>
        <p:spPr bwMode="auto">
          <a:xfrm>
            <a:off x="0" y="796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Times New Roman" pitchFamily="18" charset="0"/>
              </a:rPr>
              <a:t>  </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 name="Rectangle 9"/>
          <p:cNvSpPr>
            <a:spLocks noChangeArrowheads="1"/>
          </p:cNvSpPr>
          <p:nvPr/>
        </p:nvSpPr>
        <p:spPr bwMode="auto">
          <a:xfrm>
            <a:off x="0" y="1033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 name="文字方塊 10"/>
          <p:cNvSpPr txBox="1"/>
          <p:nvPr/>
        </p:nvSpPr>
        <p:spPr>
          <a:xfrm>
            <a:off x="1752600" y="5692914"/>
            <a:ext cx="6172200" cy="707886"/>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sz="2000" dirty="0" smtClean="0"/>
              <a:t>Most algorithms do not bad job</a:t>
            </a:r>
          </a:p>
          <a:p>
            <a:pPr marL="285750" indent="-285750" algn="just">
              <a:buFont typeface="Arial" panose="020B0604020202020204" pitchFamily="34" charset="0"/>
              <a:buChar char="•"/>
            </a:pPr>
            <a:r>
              <a:rPr lang="en-US" altLang="zh-TW" sz="2000" dirty="0" smtClean="0"/>
              <a:t>SVM has higher false positive rate</a:t>
            </a:r>
            <a:endParaRPr lang="zh-TW" altLang="en-US" sz="2000" dirty="0"/>
          </a:p>
        </p:txBody>
      </p:sp>
    </p:spTree>
    <p:extLst>
      <p:ext uri="{BB962C8B-B14F-4D97-AF65-F5344CB8AC3E}">
        <p14:creationId xmlns:p14="http://schemas.microsoft.com/office/powerpoint/2010/main" val="1801504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2971800"/>
            <a:ext cx="8305800" cy="3035491"/>
          </a:xfrm>
        </p:spPr>
        <p:txBody>
          <a:bodyPr>
            <a:normAutofit fontScale="92500" lnSpcReduction="20000"/>
          </a:bodyPr>
          <a:lstStyle/>
          <a:p>
            <a:pPr algn="just">
              <a:lnSpc>
                <a:spcPct val="150000"/>
              </a:lnSpc>
            </a:pPr>
            <a:r>
              <a:rPr lang="en-US" altLang="zh-TW" sz="2000" b="1" dirty="0" smtClean="0"/>
              <a:t>KNN</a:t>
            </a:r>
            <a:r>
              <a:rPr lang="en-US" altLang="zh-TW" sz="2000" dirty="0" smtClean="0"/>
              <a:t>-high accuracy and precision, but lower computation efficiency</a:t>
            </a:r>
          </a:p>
          <a:p>
            <a:pPr algn="just">
              <a:lnSpc>
                <a:spcPct val="150000"/>
              </a:lnSpc>
            </a:pPr>
            <a:r>
              <a:rPr lang="en-US" altLang="zh-TW" sz="2000" b="1" dirty="0" smtClean="0"/>
              <a:t>Decision Tree</a:t>
            </a:r>
            <a:r>
              <a:rPr lang="en-US" altLang="zh-TW" sz="2000" dirty="0" smtClean="0"/>
              <a:t>-Middle class in every term, good as a comparable algorithm</a:t>
            </a:r>
          </a:p>
          <a:p>
            <a:pPr algn="just">
              <a:lnSpc>
                <a:spcPct val="150000"/>
              </a:lnSpc>
            </a:pPr>
            <a:r>
              <a:rPr lang="en-US" altLang="zh-TW" sz="2000" b="1" dirty="0" smtClean="0"/>
              <a:t>SVM</a:t>
            </a:r>
            <a:r>
              <a:rPr lang="en-US" altLang="zh-TW" sz="2000" dirty="0" smtClean="0"/>
              <a:t>-Bad accuracy, low precision, low computation efficiency</a:t>
            </a:r>
          </a:p>
          <a:p>
            <a:pPr algn="just">
              <a:lnSpc>
                <a:spcPct val="150000"/>
              </a:lnSpc>
            </a:pPr>
            <a:r>
              <a:rPr lang="en-US" altLang="zh-TW" sz="2000" b="1" dirty="0" smtClean="0"/>
              <a:t>Logistic</a:t>
            </a:r>
            <a:r>
              <a:rPr lang="en-US" altLang="zh-TW" sz="2000" dirty="0" smtClean="0"/>
              <a:t>-Decent accuracy, good f1-score, higher computation efficiency</a:t>
            </a:r>
            <a:endParaRPr lang="zh-TW" altLang="en-US" sz="2000" dirty="0"/>
          </a:p>
        </p:txBody>
      </p:sp>
      <p:sp>
        <p:nvSpPr>
          <p:cNvPr id="3" name="標題 2"/>
          <p:cNvSpPr>
            <a:spLocks noGrp="1"/>
          </p:cNvSpPr>
          <p:nvPr>
            <p:ph type="title"/>
          </p:nvPr>
        </p:nvSpPr>
        <p:spPr/>
        <p:txBody>
          <a:bodyPr/>
          <a:lstStyle/>
          <a:p>
            <a:r>
              <a:rPr lang="en-US" altLang="zh-TW" dirty="0" smtClean="0"/>
              <a:t>Classification Report</a:t>
            </a:r>
            <a:endParaRPr lang="zh-TW" altLang="en-US" dirty="0"/>
          </a:p>
        </p:txBody>
      </p:sp>
      <p:pic>
        <p:nvPicPr>
          <p:cNvPr id="4" name="圖片 3"/>
          <p:cNvPicPr/>
          <p:nvPr/>
        </p:nvPicPr>
        <p:blipFill>
          <a:blip r:embed="rId2"/>
          <a:stretch>
            <a:fillRect/>
          </a:stretch>
        </p:blipFill>
        <p:spPr>
          <a:xfrm>
            <a:off x="533400" y="1066800"/>
            <a:ext cx="5676900" cy="1857375"/>
          </a:xfrm>
          <a:prstGeom prst="rect">
            <a:avLst/>
          </a:prstGeom>
        </p:spPr>
      </p:pic>
    </p:spTree>
    <p:extLst>
      <p:ext uri="{BB962C8B-B14F-4D97-AF65-F5344CB8AC3E}">
        <p14:creationId xmlns:p14="http://schemas.microsoft.com/office/powerpoint/2010/main" val="2013128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81000" y="1295400"/>
            <a:ext cx="8229600" cy="4525963"/>
          </a:xfrm>
        </p:spPr>
        <p:txBody>
          <a:bodyPr>
            <a:normAutofit fontScale="92500" lnSpcReduction="10000"/>
          </a:bodyPr>
          <a:lstStyle/>
          <a:p>
            <a:pPr>
              <a:lnSpc>
                <a:spcPct val="150000"/>
              </a:lnSpc>
            </a:pPr>
            <a:r>
              <a:rPr lang="en-US" altLang="zh-TW" sz="2000" dirty="0" smtClean="0"/>
              <a:t>SVM </a:t>
            </a:r>
            <a:r>
              <a:rPr lang="en-US" altLang="zh-TW" sz="2000" dirty="0"/>
              <a:t>seems not a good choice for this </a:t>
            </a:r>
            <a:r>
              <a:rPr lang="en-US" altLang="zh-TW" sz="2000" dirty="0" smtClean="0"/>
              <a:t>application</a:t>
            </a:r>
          </a:p>
          <a:p>
            <a:pPr>
              <a:lnSpc>
                <a:spcPct val="150000"/>
              </a:lnSpc>
            </a:pPr>
            <a:r>
              <a:rPr lang="en-US" altLang="zh-TW" sz="2000" dirty="0" smtClean="0"/>
              <a:t>KNN </a:t>
            </a:r>
            <a:r>
              <a:rPr lang="en-US" altLang="zh-TW" sz="2000" dirty="0"/>
              <a:t>has best accuracy but somehow a bit lower </a:t>
            </a:r>
            <a:r>
              <a:rPr lang="en-US" altLang="zh-TW" sz="2000" dirty="0" smtClean="0"/>
              <a:t>recall. KNN </a:t>
            </a:r>
            <a:r>
              <a:rPr lang="en-US" altLang="zh-TW" sz="2000" dirty="0"/>
              <a:t>could be a good choice for relatively small dataset</a:t>
            </a:r>
            <a:r>
              <a:rPr lang="en-US" altLang="zh-TW" sz="2000" dirty="0" smtClean="0"/>
              <a:t>.</a:t>
            </a:r>
          </a:p>
          <a:p>
            <a:pPr>
              <a:lnSpc>
                <a:spcPct val="150000"/>
              </a:lnSpc>
            </a:pPr>
            <a:r>
              <a:rPr lang="en-US" altLang="zh-TW" sz="2000" dirty="0" smtClean="0"/>
              <a:t>Logistic </a:t>
            </a:r>
            <a:r>
              <a:rPr lang="en-US" altLang="zh-TW" sz="2000" dirty="0"/>
              <a:t>regression has decent accuracy as well as good recall. Besides, logistic regression is relatively computation efficient, it may be good for larger dataset</a:t>
            </a:r>
            <a:r>
              <a:rPr lang="en-US" altLang="zh-TW" sz="2000" dirty="0" smtClean="0"/>
              <a:t>.</a:t>
            </a:r>
          </a:p>
          <a:p>
            <a:pPr>
              <a:lnSpc>
                <a:spcPct val="150000"/>
              </a:lnSpc>
            </a:pPr>
            <a:r>
              <a:rPr lang="en-US" altLang="zh-TW" sz="2000" dirty="0" smtClean="0"/>
              <a:t>Decision </a:t>
            </a:r>
            <a:r>
              <a:rPr lang="en-US" altLang="zh-TW" sz="2000" dirty="0"/>
              <a:t>tree has middle class performance at every term, thus it may be a safe choice if you do not know which algorithm to apply or you want an algorithm to compare with another. Also, decision tree may be good at larger dataset as well.</a:t>
            </a:r>
            <a:endParaRPr lang="zh-TW" altLang="zh-TW" sz="2000" dirty="0"/>
          </a:p>
          <a:p>
            <a:pPr>
              <a:lnSpc>
                <a:spcPct val="150000"/>
              </a:lnSpc>
            </a:pPr>
            <a:endParaRPr lang="zh-TW" altLang="en-US" sz="2000" dirty="0"/>
          </a:p>
        </p:txBody>
      </p:sp>
      <p:sp>
        <p:nvSpPr>
          <p:cNvPr id="3" name="標題 2"/>
          <p:cNvSpPr>
            <a:spLocks noGrp="1"/>
          </p:cNvSpPr>
          <p:nvPr>
            <p:ph type="title"/>
          </p:nvPr>
        </p:nvSpPr>
        <p:spPr/>
        <p:txBody>
          <a:bodyPr/>
          <a:lstStyle/>
          <a:p>
            <a:r>
              <a:rPr lang="en-US" altLang="zh-TW" dirty="0" smtClean="0"/>
              <a:t>Conclusion 1</a:t>
            </a:r>
            <a:endParaRPr lang="zh-TW" altLang="en-US" dirty="0"/>
          </a:p>
        </p:txBody>
      </p:sp>
    </p:spTree>
    <p:extLst>
      <p:ext uri="{BB962C8B-B14F-4D97-AF65-F5344CB8AC3E}">
        <p14:creationId xmlns:p14="http://schemas.microsoft.com/office/powerpoint/2010/main" val="3467356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71600"/>
            <a:ext cx="8229600" cy="4525963"/>
          </a:xfrm>
        </p:spPr>
        <p:txBody>
          <a:bodyPr>
            <a:normAutofit/>
          </a:bodyPr>
          <a:lstStyle/>
          <a:p>
            <a:pPr>
              <a:lnSpc>
                <a:spcPct val="150000"/>
              </a:lnSpc>
            </a:pPr>
            <a:r>
              <a:rPr lang="en-US" altLang="zh-TW" sz="2000" dirty="0" smtClean="0"/>
              <a:t>1. Computation efficiency may affect the performance. It will restricts us from having more training samples.</a:t>
            </a:r>
          </a:p>
          <a:p>
            <a:pPr>
              <a:lnSpc>
                <a:spcPct val="150000"/>
              </a:lnSpc>
            </a:pPr>
            <a:r>
              <a:rPr lang="en-US" altLang="zh-TW" sz="2000" dirty="0" smtClean="0"/>
              <a:t>2. Nan or null values in categorical dataset may affect the real performance of our model. In our case, we assume those Nan or null cells to be 0 in every dummy variable.</a:t>
            </a:r>
          </a:p>
        </p:txBody>
      </p:sp>
      <p:sp>
        <p:nvSpPr>
          <p:cNvPr id="3" name="標題 2"/>
          <p:cNvSpPr>
            <a:spLocks noGrp="1"/>
          </p:cNvSpPr>
          <p:nvPr>
            <p:ph type="title"/>
          </p:nvPr>
        </p:nvSpPr>
        <p:spPr/>
        <p:txBody>
          <a:bodyPr/>
          <a:lstStyle/>
          <a:p>
            <a:r>
              <a:rPr lang="en-US" altLang="zh-TW" dirty="0" smtClean="0"/>
              <a:t>Conclusion 2</a:t>
            </a:r>
            <a:endParaRPr lang="zh-TW" altLang="en-US" dirty="0"/>
          </a:p>
        </p:txBody>
      </p:sp>
    </p:spTree>
    <p:extLst>
      <p:ext uri="{BB962C8B-B14F-4D97-AF65-F5344CB8AC3E}">
        <p14:creationId xmlns:p14="http://schemas.microsoft.com/office/powerpoint/2010/main" val="3548007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Introduction-Dataset</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072438" cy="217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732598" y="3701534"/>
            <a:ext cx="7924800" cy="369332"/>
          </a:xfrm>
          <a:prstGeom prst="rect">
            <a:avLst/>
          </a:prstGeom>
          <a:noFill/>
        </p:spPr>
        <p:txBody>
          <a:bodyPr wrap="square" rtlCol="0">
            <a:spAutoFit/>
          </a:bodyPr>
          <a:lstStyle/>
          <a:p>
            <a:r>
              <a:rPr lang="en-US" altLang="zh-TW" dirty="0" smtClean="0"/>
              <a:t>Our dataset contains 194673 labeled samples and 38 features</a:t>
            </a:r>
            <a:endParaRPr lang="zh-TW" altLang="en-US" dirty="0"/>
          </a:p>
        </p:txBody>
      </p:sp>
      <p:pic>
        <p:nvPicPr>
          <p:cNvPr id="7" name="圖片 6"/>
          <p:cNvPicPr/>
          <p:nvPr/>
        </p:nvPicPr>
        <p:blipFill>
          <a:blip r:embed="rId3"/>
          <a:stretch>
            <a:fillRect/>
          </a:stretch>
        </p:blipFill>
        <p:spPr>
          <a:xfrm>
            <a:off x="1650841" y="4343400"/>
            <a:ext cx="5989955" cy="1976438"/>
          </a:xfrm>
          <a:prstGeom prst="rect">
            <a:avLst/>
          </a:prstGeom>
        </p:spPr>
      </p:pic>
    </p:spTree>
    <p:extLst>
      <p:ext uri="{BB962C8B-B14F-4D97-AF65-F5344CB8AC3E}">
        <p14:creationId xmlns:p14="http://schemas.microsoft.com/office/powerpoint/2010/main" val="2749737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265237"/>
            <a:ext cx="8229600" cy="4525963"/>
          </a:xfrm>
        </p:spPr>
        <p:txBody>
          <a:bodyPr>
            <a:normAutofit/>
          </a:bodyPr>
          <a:lstStyle/>
          <a:p>
            <a:r>
              <a:rPr lang="en-US" altLang="zh-TW" sz="2000" dirty="0" smtClean="0"/>
              <a:t>1.Dataset Split-numerical and categorical</a:t>
            </a:r>
          </a:p>
          <a:p>
            <a:endParaRPr lang="en-US" altLang="zh-TW" sz="2000" dirty="0" smtClean="0"/>
          </a:p>
          <a:p>
            <a:r>
              <a:rPr lang="en-US" altLang="zh-TW" sz="2000" dirty="0" smtClean="0"/>
              <a:t>2.Data Cleaning(numerical)-deleting non-relevant columns</a:t>
            </a:r>
          </a:p>
          <a:p>
            <a:endParaRPr lang="en-US" altLang="zh-TW" sz="2000" dirty="0" smtClean="0"/>
          </a:p>
          <a:p>
            <a:r>
              <a:rPr lang="en-US" altLang="zh-TW" sz="2000" dirty="0" smtClean="0"/>
              <a:t>3.Data Cleaning(numerical)-detecting Nan or null values</a:t>
            </a:r>
            <a:endParaRPr lang="zh-TW" altLang="en-US" sz="2000" dirty="0"/>
          </a:p>
        </p:txBody>
      </p:sp>
      <p:sp>
        <p:nvSpPr>
          <p:cNvPr id="3" name="標題 2"/>
          <p:cNvSpPr>
            <a:spLocks noGrp="1"/>
          </p:cNvSpPr>
          <p:nvPr>
            <p:ph type="title"/>
          </p:nvPr>
        </p:nvSpPr>
        <p:spPr/>
        <p:txBody>
          <a:bodyPr/>
          <a:lstStyle/>
          <a:p>
            <a:r>
              <a:rPr lang="en-US" altLang="zh-TW" dirty="0" smtClean="0"/>
              <a:t>Introduction-Data Cleaning</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738994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5462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219200"/>
            <a:ext cx="8229600" cy="4525963"/>
          </a:xfrm>
        </p:spPr>
        <p:txBody>
          <a:bodyPr>
            <a:normAutofit/>
          </a:bodyPr>
          <a:lstStyle/>
          <a:p>
            <a:r>
              <a:rPr lang="en-US" altLang="zh-TW" sz="2000" dirty="0" smtClean="0"/>
              <a:t>4.Data Cleaning(categorical)-deleting non-relevant columns</a:t>
            </a:r>
          </a:p>
          <a:p>
            <a:endParaRPr lang="en-US" altLang="zh-TW" sz="2000" dirty="0" smtClean="0"/>
          </a:p>
          <a:p>
            <a:r>
              <a:rPr lang="en-US" altLang="zh-TW" sz="2000" dirty="0" smtClean="0"/>
              <a:t>5.If Nan or null </a:t>
            </a:r>
            <a:r>
              <a:rPr lang="en-US" altLang="zh-TW" sz="2000" dirty="0" smtClean="0">
                <a:sym typeface="Wingdings" panose="05000000000000000000" pitchFamily="2" charset="2"/>
              </a:rPr>
              <a:t> assume 0 in every dummy variables</a:t>
            </a:r>
          </a:p>
          <a:p>
            <a:endParaRPr lang="en-US" altLang="zh-TW" sz="2000" dirty="0" smtClean="0">
              <a:sym typeface="Wingdings" panose="05000000000000000000" pitchFamily="2" charset="2"/>
            </a:endParaRPr>
          </a:p>
          <a:p>
            <a:r>
              <a:rPr lang="en-US" altLang="zh-TW" sz="2000" dirty="0" smtClean="0">
                <a:sym typeface="Wingdings" panose="05000000000000000000" pitchFamily="2" charset="2"/>
              </a:rPr>
              <a:t>6.Transform into dummy variables</a:t>
            </a:r>
          </a:p>
          <a:p>
            <a:endParaRPr lang="zh-TW" altLang="en-US" sz="2000" dirty="0"/>
          </a:p>
        </p:txBody>
      </p:sp>
      <p:sp>
        <p:nvSpPr>
          <p:cNvPr id="3" name="標題 2"/>
          <p:cNvSpPr>
            <a:spLocks noGrp="1"/>
          </p:cNvSpPr>
          <p:nvPr>
            <p:ph type="title"/>
          </p:nvPr>
        </p:nvSpPr>
        <p:spPr/>
        <p:txBody>
          <a:bodyPr/>
          <a:lstStyle/>
          <a:p>
            <a:r>
              <a:rPr lang="en-US" altLang="zh-TW" dirty="0" smtClean="0"/>
              <a:t>Introduction-Data Cleaning</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3581400"/>
            <a:ext cx="887730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12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189037"/>
            <a:ext cx="8534400" cy="4525963"/>
          </a:xfrm>
        </p:spPr>
        <p:txBody>
          <a:bodyPr>
            <a:normAutofit/>
          </a:bodyPr>
          <a:lstStyle/>
          <a:p>
            <a:r>
              <a:rPr lang="en-US" altLang="zh-TW" sz="1800" dirty="0" smtClean="0"/>
              <a:t>According to correlation coefficient analysis, the correlation coefficient is reasonably not too low thus we choose all as modeling features.</a:t>
            </a:r>
          </a:p>
          <a:p>
            <a:endParaRPr lang="en-US" altLang="zh-TW" sz="1800" dirty="0" smtClean="0"/>
          </a:p>
          <a:p>
            <a:r>
              <a:rPr lang="en-US" altLang="zh-TW" sz="1800" dirty="0" smtClean="0"/>
              <a:t>For categorical dataset, we use </a:t>
            </a:r>
            <a:r>
              <a:rPr lang="en-US" altLang="zh-TW" sz="1800" dirty="0" err="1" smtClean="0"/>
              <a:t>selectKBest</a:t>
            </a:r>
            <a:r>
              <a:rPr lang="en-US" altLang="zh-TW" sz="1800" dirty="0" smtClean="0"/>
              <a:t> function to use scores to evaluate feature importance. There is a apparent </a:t>
            </a:r>
            <a:r>
              <a:rPr lang="en-US" altLang="zh-TW" sz="1800" dirty="0" err="1" smtClean="0"/>
              <a:t>turnign</a:t>
            </a:r>
            <a:r>
              <a:rPr lang="en-US" altLang="zh-TW" sz="1800" dirty="0" smtClean="0"/>
              <a:t> point, thus we choose features with scores higher than that point.</a:t>
            </a:r>
          </a:p>
          <a:p>
            <a:endParaRPr lang="en-US" altLang="zh-TW" sz="1800" dirty="0"/>
          </a:p>
          <a:p>
            <a:endParaRPr lang="zh-TW" altLang="en-US" sz="1800" dirty="0"/>
          </a:p>
        </p:txBody>
      </p:sp>
      <p:sp>
        <p:nvSpPr>
          <p:cNvPr id="3" name="標題 2"/>
          <p:cNvSpPr>
            <a:spLocks noGrp="1"/>
          </p:cNvSpPr>
          <p:nvPr>
            <p:ph type="title"/>
          </p:nvPr>
        </p:nvSpPr>
        <p:spPr/>
        <p:txBody>
          <a:bodyPr/>
          <a:lstStyle/>
          <a:p>
            <a:r>
              <a:rPr lang="en-US" altLang="zh-TW" dirty="0" smtClean="0"/>
              <a:t>Introduction-Data Selection</a:t>
            </a:r>
            <a:endParaRPr lang="zh-TW" altLang="en-US" dirty="0"/>
          </a:p>
        </p:txBody>
      </p:sp>
      <p:pic>
        <p:nvPicPr>
          <p:cNvPr id="4" name="圖片 3"/>
          <p:cNvPicPr/>
          <p:nvPr/>
        </p:nvPicPr>
        <p:blipFill>
          <a:blip r:embed="rId2"/>
          <a:stretch>
            <a:fillRect/>
          </a:stretch>
        </p:blipFill>
        <p:spPr>
          <a:xfrm>
            <a:off x="1066800" y="3287486"/>
            <a:ext cx="7395660" cy="2914058"/>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筆跡 7"/>
              <p14:cNvContentPartPr/>
              <p14:nvPr/>
            </p14:nvContentPartPr>
            <p14:xfrm>
              <a:off x="1446323" y="3126850"/>
              <a:ext cx="2072880" cy="1757520"/>
            </p14:xfrm>
          </p:contentPart>
        </mc:Choice>
        <mc:Fallback>
          <p:pic>
            <p:nvPicPr>
              <p:cNvPr id="8" name="筆跡 7"/>
              <p:cNvPicPr/>
              <p:nvPr/>
            </p:nvPicPr>
            <p:blipFill>
              <a:blip r:embed="rId4"/>
              <a:stretch>
                <a:fillRect/>
              </a:stretch>
            </p:blipFill>
            <p:spPr>
              <a:xfrm>
                <a:off x="1422203" y="3102730"/>
                <a:ext cx="2121120" cy="1805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筆跡 11"/>
              <p14:cNvContentPartPr/>
              <p14:nvPr/>
            </p14:nvContentPartPr>
            <p14:xfrm>
              <a:off x="1481963" y="3302890"/>
              <a:ext cx="1915200" cy="116280"/>
            </p14:xfrm>
          </p:contentPart>
        </mc:Choice>
        <mc:Fallback>
          <p:pic>
            <p:nvPicPr>
              <p:cNvPr id="12" name="筆跡 11"/>
              <p:cNvPicPr/>
              <p:nvPr/>
            </p:nvPicPr>
            <p:blipFill>
              <a:blip r:embed="rId6"/>
              <a:stretch>
                <a:fillRect/>
              </a:stretch>
            </p:blipFill>
            <p:spPr>
              <a:xfrm>
                <a:off x="1457843" y="3278770"/>
                <a:ext cx="19634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筆跡 13"/>
              <p14:cNvContentPartPr/>
              <p14:nvPr/>
            </p14:nvContentPartPr>
            <p14:xfrm>
              <a:off x="9537683" y="2906530"/>
              <a:ext cx="9000" cy="42120"/>
            </p14:xfrm>
          </p:contentPart>
        </mc:Choice>
        <mc:Fallback>
          <p:pic>
            <p:nvPicPr>
              <p:cNvPr id="14" name="筆跡 13"/>
              <p:cNvPicPr/>
              <p:nvPr/>
            </p:nvPicPr>
            <p:blipFill>
              <a:blip r:embed="rId8"/>
              <a:stretch>
                <a:fillRect/>
              </a:stretch>
            </p:blipFill>
            <p:spPr>
              <a:xfrm>
                <a:off x="9513563" y="2882410"/>
                <a:ext cx="57240" cy="90360"/>
              </a:xfrm>
              <a:prstGeom prst="rect">
                <a:avLst/>
              </a:prstGeom>
            </p:spPr>
          </p:pic>
        </mc:Fallback>
      </mc:AlternateContent>
    </p:spTree>
    <p:extLst>
      <p:ext uri="{BB962C8B-B14F-4D97-AF65-F5344CB8AC3E}">
        <p14:creationId xmlns:p14="http://schemas.microsoft.com/office/powerpoint/2010/main" val="334979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We normalize the numerical dataset to make sure all features are with same scale.</a:t>
            </a:r>
            <a:endParaRPr lang="zh-TW" altLang="en-US" sz="2000" dirty="0"/>
          </a:p>
        </p:txBody>
      </p:sp>
      <p:sp>
        <p:nvSpPr>
          <p:cNvPr id="3" name="標題 2"/>
          <p:cNvSpPr>
            <a:spLocks noGrp="1"/>
          </p:cNvSpPr>
          <p:nvPr>
            <p:ph type="title"/>
          </p:nvPr>
        </p:nvSpPr>
        <p:spPr/>
        <p:txBody>
          <a:bodyPr>
            <a:normAutofit fontScale="90000"/>
          </a:bodyPr>
          <a:lstStyle/>
          <a:p>
            <a:r>
              <a:rPr lang="en-US" altLang="zh-TW" dirty="0" smtClean="0"/>
              <a:t>Introduction-Data Normalization</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77" y="3048000"/>
            <a:ext cx="6982523" cy="3063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5877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Change regularization term</a:t>
            </a:r>
          </a:p>
          <a:p>
            <a:r>
              <a:rPr lang="en-US" altLang="zh-TW" dirty="0" smtClean="0"/>
              <a:t>Regularization not so influential in this case </a:t>
            </a:r>
            <a:endParaRPr lang="zh-TW" altLang="en-US" dirty="0"/>
          </a:p>
        </p:txBody>
      </p:sp>
      <p:sp>
        <p:nvSpPr>
          <p:cNvPr id="3" name="標題 2"/>
          <p:cNvSpPr>
            <a:spLocks noGrp="1"/>
          </p:cNvSpPr>
          <p:nvPr>
            <p:ph type="title"/>
          </p:nvPr>
        </p:nvSpPr>
        <p:spPr/>
        <p:txBody>
          <a:bodyPr>
            <a:normAutofit fontScale="90000"/>
          </a:bodyPr>
          <a:lstStyle/>
          <a:p>
            <a:r>
              <a:rPr lang="en-US" altLang="zh-TW" dirty="0" smtClean="0"/>
              <a:t>Exploration-Logistic Regression</a:t>
            </a:r>
            <a:endParaRPr lang="zh-TW" altLang="en-US" dirty="0"/>
          </a:p>
        </p:txBody>
      </p:sp>
      <p:pic>
        <p:nvPicPr>
          <p:cNvPr id="4" name="圖片 3"/>
          <p:cNvPicPr/>
          <p:nvPr/>
        </p:nvPicPr>
        <p:blipFill>
          <a:blip r:embed="rId2"/>
          <a:stretch>
            <a:fillRect/>
          </a:stretch>
        </p:blipFill>
        <p:spPr>
          <a:xfrm>
            <a:off x="5486400" y="2438400"/>
            <a:ext cx="2228850" cy="3819526"/>
          </a:xfrm>
          <a:prstGeom prst="rect">
            <a:avLst/>
          </a:prstGeom>
        </p:spPr>
      </p:pic>
    </p:spTree>
    <p:extLst>
      <p:ext uri="{BB962C8B-B14F-4D97-AF65-F5344CB8AC3E}">
        <p14:creationId xmlns:p14="http://schemas.microsoft.com/office/powerpoint/2010/main" val="2230592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Change </a:t>
            </a:r>
            <a:r>
              <a:rPr lang="en-US" altLang="zh-TW" sz="2000" dirty="0" err="1" smtClean="0"/>
              <a:t>n_informative</a:t>
            </a:r>
            <a:r>
              <a:rPr lang="en-US" altLang="zh-TW" sz="2000" dirty="0" smtClean="0"/>
              <a:t>, </a:t>
            </a:r>
            <a:r>
              <a:rPr lang="en-US" altLang="zh-TW" sz="2000" dirty="0" err="1" smtClean="0"/>
              <a:t>n_estimator</a:t>
            </a:r>
            <a:r>
              <a:rPr lang="en-US" altLang="zh-TW" sz="2000" dirty="0" smtClean="0"/>
              <a:t> and </a:t>
            </a:r>
            <a:r>
              <a:rPr lang="en-US" altLang="zh-TW" sz="2000" dirty="0" err="1" smtClean="0"/>
              <a:t>n_samples</a:t>
            </a:r>
            <a:endParaRPr lang="en-US" altLang="zh-TW" sz="2000" dirty="0" smtClean="0"/>
          </a:p>
          <a:p>
            <a:r>
              <a:rPr lang="en-US" altLang="zh-TW" sz="2000" dirty="0" err="1"/>
              <a:t>n</a:t>
            </a:r>
            <a:r>
              <a:rPr lang="en-US" altLang="zh-TW" sz="2000" dirty="0" err="1" smtClean="0"/>
              <a:t>_informative</a:t>
            </a:r>
            <a:r>
              <a:rPr lang="en-US" altLang="zh-TW" sz="2000" dirty="0" smtClean="0"/>
              <a:t>, </a:t>
            </a:r>
            <a:r>
              <a:rPr lang="en-US" altLang="zh-TW" sz="2000" dirty="0" err="1" smtClean="0"/>
              <a:t>n_samples</a:t>
            </a:r>
            <a:r>
              <a:rPr lang="en-US" altLang="zh-TW" sz="2000" dirty="0" smtClean="0"/>
              <a:t> not trended.</a:t>
            </a:r>
          </a:p>
          <a:p>
            <a:r>
              <a:rPr lang="en-US" altLang="zh-TW" sz="2000" dirty="0" err="1" smtClean="0"/>
              <a:t>N_estimator</a:t>
            </a:r>
            <a:r>
              <a:rPr lang="en-US" altLang="zh-TW" sz="2000" dirty="0" smtClean="0"/>
              <a:t> not influential</a:t>
            </a:r>
            <a:endParaRPr lang="zh-TW" altLang="en-US" sz="2000" dirty="0"/>
          </a:p>
        </p:txBody>
      </p:sp>
      <p:sp>
        <p:nvSpPr>
          <p:cNvPr id="3" name="標題 2"/>
          <p:cNvSpPr>
            <a:spLocks noGrp="1"/>
          </p:cNvSpPr>
          <p:nvPr>
            <p:ph type="title"/>
          </p:nvPr>
        </p:nvSpPr>
        <p:spPr/>
        <p:txBody>
          <a:bodyPr/>
          <a:lstStyle/>
          <a:p>
            <a:r>
              <a:rPr lang="en-US" altLang="zh-TW" dirty="0" smtClean="0"/>
              <a:t>Exploration-SVM</a:t>
            </a:r>
            <a:endParaRPr lang="zh-TW" altLang="en-US" dirty="0"/>
          </a:p>
        </p:txBody>
      </p:sp>
      <p:pic>
        <p:nvPicPr>
          <p:cNvPr id="5123" name="圖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34" y="3815878"/>
            <a:ext cx="2286000" cy="1908647"/>
          </a:xfrm>
          <a:prstGeom prst="rect">
            <a:avLst/>
          </a:prstGeom>
          <a:noFill/>
          <a:extLst>
            <a:ext uri="{909E8E84-426E-40DD-AFC4-6F175D3DCCD1}">
              <a14:hiddenFill xmlns:a14="http://schemas.microsoft.com/office/drawing/2010/main">
                <a:solidFill>
                  <a:srgbClr val="FFFFFF"/>
                </a:solidFill>
              </a14:hiddenFill>
            </a:ext>
          </a:extLst>
        </p:spPr>
      </p:pic>
      <p:pic>
        <p:nvPicPr>
          <p:cNvPr id="5122" name="圖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066" y="3786188"/>
            <a:ext cx="2211734" cy="1852612"/>
          </a:xfrm>
          <a:prstGeom prst="rect">
            <a:avLst/>
          </a:prstGeom>
          <a:noFill/>
          <a:extLst>
            <a:ext uri="{909E8E84-426E-40DD-AFC4-6F175D3DCCD1}">
              <a14:hiddenFill xmlns:a14="http://schemas.microsoft.com/office/drawing/2010/main">
                <a:solidFill>
                  <a:srgbClr val="FFFFFF"/>
                </a:solidFill>
              </a14:hiddenFill>
            </a:ext>
          </a:extLst>
        </p:spPr>
      </p:pic>
      <p:pic>
        <p:nvPicPr>
          <p:cNvPr id="5121" name="圖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6934" y="3733800"/>
            <a:ext cx="2209800" cy="19592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5" name="Rectangle 5"/>
          <p:cNvSpPr>
            <a:spLocks noChangeArrowheads="1"/>
          </p:cNvSpPr>
          <p:nvPr/>
        </p:nvSpPr>
        <p:spPr bwMode="auto">
          <a:xfrm>
            <a:off x="228600" y="530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extLst>
      <p:ext uri="{BB962C8B-B14F-4D97-AF65-F5344CB8AC3E}">
        <p14:creationId xmlns:p14="http://schemas.microsoft.com/office/powerpoint/2010/main" val="977641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Change max depth</a:t>
            </a:r>
          </a:p>
          <a:p>
            <a:r>
              <a:rPr lang="en-US" altLang="zh-TW" sz="2000" dirty="0" smtClean="0"/>
              <a:t>Score gradually grows and get stable as </a:t>
            </a:r>
            <a:r>
              <a:rPr lang="en-US" altLang="zh-TW" sz="2000" dirty="0" err="1" smtClean="0"/>
              <a:t>max_depth</a:t>
            </a:r>
            <a:r>
              <a:rPr lang="en-US" altLang="zh-TW" sz="2000" dirty="0" smtClean="0"/>
              <a:t> </a:t>
            </a:r>
            <a:r>
              <a:rPr lang="en-US" altLang="zh-TW" sz="2000" dirty="0" err="1" smtClean="0"/>
              <a:t>incraese</a:t>
            </a:r>
            <a:endParaRPr lang="en-US" altLang="zh-TW" sz="2000" dirty="0" smtClean="0"/>
          </a:p>
          <a:p>
            <a:pPr marL="109728" indent="0">
              <a:buNone/>
            </a:pPr>
            <a:endParaRPr lang="zh-TW" altLang="en-US" sz="2000" dirty="0"/>
          </a:p>
        </p:txBody>
      </p:sp>
      <p:sp>
        <p:nvSpPr>
          <p:cNvPr id="3" name="標題 2"/>
          <p:cNvSpPr>
            <a:spLocks noGrp="1"/>
          </p:cNvSpPr>
          <p:nvPr>
            <p:ph type="title"/>
          </p:nvPr>
        </p:nvSpPr>
        <p:spPr/>
        <p:txBody>
          <a:bodyPr/>
          <a:lstStyle/>
          <a:p>
            <a:r>
              <a:rPr lang="en-US" altLang="zh-TW" dirty="0" smtClean="0"/>
              <a:t>Exploration-Decision Tree</a:t>
            </a:r>
            <a:endParaRPr lang="zh-TW" altLang="en-US" dirty="0"/>
          </a:p>
        </p:txBody>
      </p:sp>
      <p:pic>
        <p:nvPicPr>
          <p:cNvPr id="4" name="圖片 3"/>
          <p:cNvPicPr/>
          <p:nvPr/>
        </p:nvPicPr>
        <p:blipFill>
          <a:blip r:embed="rId2"/>
          <a:stretch>
            <a:fillRect/>
          </a:stretch>
        </p:blipFill>
        <p:spPr>
          <a:xfrm>
            <a:off x="3733800" y="2209800"/>
            <a:ext cx="1918970" cy="4185920"/>
          </a:xfrm>
          <a:prstGeom prst="rect">
            <a:avLst/>
          </a:prstGeom>
        </p:spPr>
      </p:pic>
    </p:spTree>
    <p:extLst>
      <p:ext uri="{BB962C8B-B14F-4D97-AF65-F5344CB8AC3E}">
        <p14:creationId xmlns:p14="http://schemas.microsoft.com/office/powerpoint/2010/main" val="42517305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409</Words>
  <Application>Microsoft Office PowerPoint</Application>
  <PresentationFormat>如螢幕大小 (4:3)</PresentationFormat>
  <Paragraphs>54</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匯合</vt:lpstr>
      <vt:lpstr>Prediction of Traffic Accident Severity</vt:lpstr>
      <vt:lpstr>Introduction-Dataset</vt:lpstr>
      <vt:lpstr>Introduction-Data Cleaning</vt:lpstr>
      <vt:lpstr>Introduction-Data Cleaning</vt:lpstr>
      <vt:lpstr>Introduction-Data Selection</vt:lpstr>
      <vt:lpstr>Introduction-Data Normalization</vt:lpstr>
      <vt:lpstr>Exploration-Logistic Regression</vt:lpstr>
      <vt:lpstr>Exploration-SVM</vt:lpstr>
      <vt:lpstr>Exploration-Decision Tree</vt:lpstr>
      <vt:lpstr>Exploration-KNN</vt:lpstr>
      <vt:lpstr>Confusion Matrix-Heatmap</vt:lpstr>
      <vt:lpstr>Classification Report</vt:lpstr>
      <vt:lpstr>Conclusion 1</vt:lpstr>
      <vt:lpstr>Conclusion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Traffic Accident Severity</dc:title>
  <dc:creator>BurgerWu</dc:creator>
  <cp:lastModifiedBy>BurgerWu</cp:lastModifiedBy>
  <cp:revision>9</cp:revision>
  <dcterms:created xsi:type="dcterms:W3CDTF">2020-09-03T15:55:12Z</dcterms:created>
  <dcterms:modified xsi:type="dcterms:W3CDTF">2020-09-03T16:49:11Z</dcterms:modified>
</cp:coreProperties>
</file>