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Lst>
  <p:notesMasterIdLst>
    <p:notesMasterId r:id="rId31"/>
  </p:notesMasterIdLst>
  <p:handoutMasterIdLst>
    <p:handoutMasterId r:id="rId32"/>
  </p:handoutMasterIdLst>
  <p:sldIdLst>
    <p:sldId id="256" r:id="rId3"/>
    <p:sldId id="322" r:id="rId4"/>
    <p:sldId id="312" r:id="rId5"/>
    <p:sldId id="311" r:id="rId6"/>
    <p:sldId id="330" r:id="rId7"/>
    <p:sldId id="344" r:id="rId8"/>
    <p:sldId id="327" r:id="rId9"/>
    <p:sldId id="332" r:id="rId10"/>
    <p:sldId id="339" r:id="rId11"/>
    <p:sldId id="323" r:id="rId12"/>
    <p:sldId id="325" r:id="rId13"/>
    <p:sldId id="333" r:id="rId14"/>
    <p:sldId id="334" r:id="rId15"/>
    <p:sldId id="326" r:id="rId16"/>
    <p:sldId id="329" r:id="rId17"/>
    <p:sldId id="345" r:id="rId18"/>
    <p:sldId id="313" r:id="rId19"/>
    <p:sldId id="331" r:id="rId20"/>
    <p:sldId id="324" r:id="rId21"/>
    <p:sldId id="335" r:id="rId22"/>
    <p:sldId id="315" r:id="rId23"/>
    <p:sldId id="338" r:id="rId24"/>
    <p:sldId id="340" r:id="rId25"/>
    <p:sldId id="341" r:id="rId26"/>
    <p:sldId id="342" r:id="rId27"/>
    <p:sldId id="316" r:id="rId28"/>
    <p:sldId id="328" r:id="rId29"/>
    <p:sldId id="343" r:id="rId30"/>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SimSun" panose="02010600030101010101" pitchFamily="2" charset="-122"/>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34"/>
            <p14:sldId id="326"/>
            <p14:sldId id="329"/>
            <p14:sldId id="345"/>
          </p14:sldIdLst>
        </p14:section>
        <p14:section name="Multi-site" id="{C6B6578B-F5CF-418D-991A-F24A0340D180}">
          <p14:sldIdLst>
            <p14:sldId id="313"/>
            <p14:sldId id="331"/>
            <p14:sldId id="324"/>
            <p14:sldId id="335"/>
          </p14:sldIdLst>
        </p14:section>
        <p14:section name="ARM Networking" id="{B92904DA-AD65-48A7-82FB-BA4D438E899A}">
          <p14:sldIdLst>
            <p14:sldId id="315"/>
            <p14:sldId id="338"/>
            <p14:sldId id="340"/>
            <p14:sldId id="341"/>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70938" autoAdjust="0"/>
  </p:normalViewPr>
  <p:slideViewPr>
    <p:cSldViewPr snapToGrid="0">
      <p:cViewPr varScale="1">
        <p:scale>
          <a:sx n="58" d="100"/>
          <a:sy n="58" d="100"/>
        </p:scale>
        <p:origin x="1767" y="45"/>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err="1">
                <a:latin typeface="Arial"/>
                <a:ea typeface="Calibri"/>
                <a:cs typeface="Times New Roman"/>
              </a:rPr>
              <a:t>tp</a:t>
            </a:r>
            <a:r>
              <a:rPr lang="en-US" sz="1000" b="1" dirty="0">
                <a:latin typeface="Arial"/>
                <a:ea typeface="Calibri"/>
                <a:cs typeface="Times New Roman"/>
              </a:rPr>
              <a:t> 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provider 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318695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23</a:t>
            </a:fld>
            <a:endParaRPr lang="en-US"/>
          </a:p>
        </p:txBody>
      </p:sp>
    </p:spTree>
    <p:extLst>
      <p:ext uri="{BB962C8B-B14F-4D97-AF65-F5344CB8AC3E}">
        <p14:creationId xmlns:p14="http://schemas.microsoft.com/office/powerpoint/2010/main" val="27232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842236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9374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24.06.2018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6/24/2018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load-balancer/load-balancer-custom-probe-over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23.jpg"/><Relationship Id="rId4" Type="http://schemas.openxmlformats.org/officeDocument/2006/relationships/hyperlink" Target="https://docs.microsoft.com/en-us/azure/virtual-network/virtual-networks-ns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555880"/>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
        <p:nvSpPr>
          <p:cNvPr id="6" name="Subtitle 2">
            <a:extLst>
              <a:ext uri="{FF2B5EF4-FFF2-40B4-BE49-F238E27FC236}">
                <a16:creationId xmlns:a16="http://schemas.microsoft.com/office/drawing/2014/main" id="{0DDD1D14-6FBB-4204-8CB9-BFBBAF152BF3}"/>
              </a:ext>
            </a:extLst>
          </p:cNvPr>
          <p:cNvSpPr txBox="1">
            <a:spLocks/>
          </p:cNvSpPr>
          <p:nvPr/>
        </p:nvSpPr>
        <p:spPr bwMode="auto">
          <a:xfrm>
            <a:off x="373148" y="2260957"/>
            <a:ext cx="3241675" cy="2851150"/>
          </a:xfrm>
          <a:prstGeom prst="rect">
            <a:avLst/>
          </a:prstGeom>
          <a:solidFill>
            <a:schemeClr val="bg1"/>
          </a:solid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000">
                <a:solidFill>
                  <a:schemeClr val="bg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Clr>
                <a:schemeClr val="bg1"/>
              </a:buClr>
              <a:buFont typeface="Arial" pitchFamily="34" charset="0"/>
              <a:buNone/>
            </a:pPr>
            <a:endParaRPr lang="en-US" sz="2400" b="1" kern="0" dirty="0">
              <a:solidFill>
                <a:schemeClr val="tx1"/>
              </a:solidFill>
            </a:endParaRPr>
          </a:p>
          <a:p>
            <a:pPr marL="0" indent="0">
              <a:buClr>
                <a:schemeClr val="bg1"/>
              </a:buClr>
              <a:buFont typeface="Arial" pitchFamily="34" charset="0"/>
              <a:buNone/>
            </a:pPr>
            <a:endParaRPr lang="en-US" sz="2400" b="1" kern="0" dirty="0">
              <a:solidFill>
                <a:schemeClr val="tx1"/>
              </a:solidFill>
            </a:endParaRPr>
          </a:p>
          <a:p>
            <a:pPr marL="0" indent="0" algn="ctr">
              <a:buClr>
                <a:schemeClr val="bg1"/>
              </a:buClr>
              <a:buFont typeface="Arial" pitchFamily="34" charset="0"/>
              <a:buNone/>
            </a:pPr>
            <a:r>
              <a:rPr lang="en-US" sz="2400" b="1" kern="0" dirty="0">
                <a:solidFill>
                  <a:schemeClr val="tx1"/>
                </a:solidFill>
              </a:rPr>
              <a:t>Gerald Parish</a:t>
            </a:r>
          </a:p>
          <a:p>
            <a:pPr marL="0" indent="0" algn="ctr">
              <a:buClr>
                <a:schemeClr val="bg1"/>
              </a:buClr>
              <a:buFont typeface="Arial" pitchFamily="34" charset="0"/>
              <a:buNone/>
            </a:pPr>
            <a:r>
              <a:rPr lang="en-US" sz="2400" b="1" kern="0" dirty="0">
                <a:solidFill>
                  <a:schemeClr val="tx1"/>
                </a:solidFill>
              </a:rPr>
              <a:t>Azure Architect </a:t>
            </a:r>
          </a:p>
          <a:p>
            <a:pPr marL="0" indent="0" algn="ctr">
              <a:buClr>
                <a:schemeClr val="bg1"/>
              </a:buClr>
              <a:buFont typeface="Arial" pitchFamily="34" charset="0"/>
              <a:buNone/>
            </a:pPr>
            <a:r>
              <a:rPr lang="en-US" sz="2400" b="1" kern="0" dirty="0">
                <a:solidFill>
                  <a:schemeClr val="tx1"/>
                </a:solidFill>
              </a:rPr>
              <a:t>MCT</a:t>
            </a:r>
          </a:p>
          <a:p>
            <a:pPr marL="0" indent="0">
              <a:buClr>
                <a:schemeClr val="bg1"/>
              </a:buClr>
              <a:buFont typeface="Arial" pitchFamily="34" charset="0"/>
              <a:buNone/>
            </a:pPr>
            <a:endParaRPr lang="en-US" sz="1400" b="0" kern="0" dirty="0">
              <a:solidFill>
                <a:schemeClr val="tx1"/>
              </a:solidFill>
            </a:endParaRP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a16="http://schemas.microsoft.com/office/drawing/2014/main"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10990"/>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515428">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US" dirty="0"/>
              <a:t>https://docs.microsoft.com/en-us/azure/load-balancer/load-balancer-get-started-ilb-arm-portal</a:t>
            </a:r>
          </a:p>
        </p:txBody>
      </p:sp>
    </p:spTree>
    <p:extLst>
      <p:ext uri="{BB962C8B-B14F-4D97-AF65-F5344CB8AC3E}">
        <p14:creationId xmlns:p14="http://schemas.microsoft.com/office/powerpoint/2010/main" val="58395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275230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r>
              <a:rPr lang="en-US" dirty="0"/>
              <a:t>Covered in computer section</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5" y="2042445"/>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3927388" y="1819627"/>
            <a:ext cx="4768516" cy="3218747"/>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486697" y="1329200"/>
            <a:ext cx="2629121" cy="731699"/>
          </a:xfrm>
        </p:spPr>
        <p:txBody>
          <a:bodyPr vert="horz" wrap="square" lIns="68580" tIns="34290" rIns="68580" bIns="34290" numCol="1" rtlCol="0" anchor="ctr" anchorCtr="0" compatLnSpc="1">
            <a:prstTxWarp prst="textNoShape">
              <a:avLst/>
            </a:prstTxWarp>
            <a:normAutofit/>
          </a:bodyPr>
          <a:lstStyle/>
          <a:p>
            <a:r>
              <a:rPr lang="en-US"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486697" y="2060899"/>
            <a:ext cx="2844330" cy="3464216"/>
          </a:xfrm>
        </p:spPr>
        <p:txBody>
          <a:bodyPr vert="horz" wrap="square" lIns="68580" tIns="34290" rIns="68580" bIns="34290" numCol="1" rtlCol="0" anchor="t" anchorCtr="0" compatLnSpc="1">
            <a:prstTxWarp prst="textNoShape">
              <a:avLst/>
            </a:prstTxWarp>
            <a:noAutofit/>
          </a:bodyPr>
          <a:lstStyle/>
          <a:p>
            <a:r>
              <a:rPr lang="en-US" sz="1150" dirty="0">
                <a:uFill>
                  <a:solidFill>
                    <a:srgbClr val="0070C0"/>
                  </a:solidFill>
                </a:uFill>
              </a:rPr>
              <a:t>User defined routes</a:t>
            </a:r>
          </a:p>
          <a:p>
            <a:r>
              <a:rPr lang="en-US" sz="1150" dirty="0">
                <a:uFill>
                  <a:solidFill>
                    <a:srgbClr val="0070C0"/>
                  </a:solidFill>
                </a:uFill>
              </a:rPr>
              <a:t>Routes to overwrite Azure system routes</a:t>
            </a:r>
          </a:p>
          <a:p>
            <a:r>
              <a:rPr lang="en-US" sz="1150" dirty="0">
                <a:uFill>
                  <a:solidFill>
                    <a:srgbClr val="0070C0"/>
                  </a:solidFill>
                </a:uFill>
              </a:rPr>
              <a:t>Associated to subnets </a:t>
            </a:r>
          </a:p>
          <a:p>
            <a:r>
              <a:rPr lang="en-US" sz="1150" dirty="0">
                <a:uFill>
                  <a:solidFill>
                    <a:srgbClr val="0070C0"/>
                  </a:solidFill>
                </a:uFill>
              </a:rPr>
              <a:t>Specify next hop</a:t>
            </a:r>
          </a:p>
          <a:p>
            <a:pPr lvl="1"/>
            <a:r>
              <a:rPr lang="en-US" sz="1150" dirty="0">
                <a:uFill>
                  <a:solidFill>
                    <a:srgbClr val="0070C0"/>
                  </a:solidFill>
                </a:uFill>
              </a:rPr>
              <a:t>Virtual Appliance</a:t>
            </a:r>
          </a:p>
          <a:p>
            <a:pPr lvl="1"/>
            <a:r>
              <a:rPr lang="en-US" sz="1150" dirty="0">
                <a:uFill>
                  <a:solidFill>
                    <a:srgbClr val="0070C0"/>
                  </a:solidFill>
                </a:uFill>
              </a:rPr>
              <a:t>Virtual Network Gateway</a:t>
            </a:r>
          </a:p>
          <a:p>
            <a:pPr lvl="1"/>
            <a:r>
              <a:rPr lang="en-US" sz="1150" dirty="0">
                <a:uFill>
                  <a:solidFill>
                    <a:srgbClr val="0070C0"/>
                  </a:solidFill>
                </a:uFill>
              </a:rPr>
              <a:t>None</a:t>
            </a:r>
          </a:p>
          <a:p>
            <a:pPr lvl="1"/>
            <a:r>
              <a:rPr lang="en-US" sz="1150" dirty="0">
                <a:uFill>
                  <a:solidFill>
                    <a:srgbClr val="0070C0"/>
                  </a:solidFill>
                </a:uFill>
              </a:rPr>
              <a:t>Virtual Network</a:t>
            </a:r>
          </a:p>
          <a:p>
            <a:pPr lvl="1"/>
            <a:r>
              <a:rPr lang="en-US" sz="1150" dirty="0">
                <a:uFill>
                  <a:solidFill>
                    <a:srgbClr val="0070C0"/>
                  </a:solidFill>
                </a:uFill>
              </a:rPr>
              <a:t>Internet</a:t>
            </a:r>
          </a:p>
          <a:p>
            <a:r>
              <a:rPr lang="en-US" sz="1150" dirty="0">
                <a:uFill>
                  <a:solidFill>
                    <a:srgbClr val="0070C0"/>
                  </a:solidFill>
                </a:uFill>
              </a:rPr>
              <a:t>Configure routes in route table</a:t>
            </a:r>
          </a:p>
          <a:p>
            <a:pPr lvl="1"/>
            <a:r>
              <a:rPr lang="en-US" sz="1150" dirty="0">
                <a:uFill>
                  <a:solidFill>
                    <a:srgbClr val="0070C0"/>
                  </a:solidFill>
                </a:uFill>
              </a:rPr>
              <a:t>Route Name</a:t>
            </a:r>
          </a:p>
          <a:p>
            <a:pPr lvl="1"/>
            <a:r>
              <a:rPr lang="en-US" sz="1150" dirty="0">
                <a:uFill>
                  <a:solidFill>
                    <a:srgbClr val="0070C0"/>
                  </a:solidFill>
                </a:uFill>
              </a:rPr>
              <a:t>Address Prefix (Destination Address)</a:t>
            </a:r>
          </a:p>
          <a:p>
            <a:pPr lvl="1"/>
            <a:r>
              <a:rPr lang="en-US" sz="1150" dirty="0">
                <a:uFill>
                  <a:solidFill>
                    <a:srgbClr val="0070C0"/>
                  </a:solidFill>
                </a:uFill>
              </a:rPr>
              <a:t>Next hop type</a:t>
            </a:r>
          </a:p>
          <a:p>
            <a:pPr lvl="1"/>
            <a:r>
              <a:rPr lang="en-US" sz="1150" dirty="0">
                <a:uFill>
                  <a:solidFill>
                    <a:srgbClr val="0070C0"/>
                  </a:solidFill>
                </a:uFill>
              </a:rPr>
              <a:t>Next hop address (Virtual Appliance)</a:t>
            </a:r>
          </a:p>
          <a:p>
            <a:r>
              <a:rPr lang="en-US" sz="1150" dirty="0">
                <a:uFill>
                  <a:solidFill>
                    <a:srgbClr val="0070C0"/>
                  </a:solidFill>
                </a:uFill>
              </a:rPr>
              <a:t>100/200 Route Tables per subscription</a:t>
            </a:r>
          </a:p>
          <a:p>
            <a:r>
              <a:rPr lang="en-US" sz="115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F7F8B8-0082-48A0-82D6-F98781755BCD}"/>
              </a:ext>
            </a:extLst>
          </p:cNvPr>
          <p:cNvSpPr>
            <a:spLocks noGrp="1"/>
          </p:cNvSpPr>
          <p:nvPr>
            <p:ph type="title"/>
          </p:nvPr>
        </p:nvSpPr>
        <p:spPr/>
        <p:txBody>
          <a:bodyPr/>
          <a:lstStyle/>
          <a:p>
            <a:r>
              <a:rPr lang="en-US" dirty="0"/>
              <a:t>Health Probes</a:t>
            </a:r>
          </a:p>
        </p:txBody>
      </p:sp>
      <p:sp>
        <p:nvSpPr>
          <p:cNvPr id="6" name="Text Placeholder 5">
            <a:extLst>
              <a:ext uri="{FF2B5EF4-FFF2-40B4-BE49-F238E27FC236}">
                <a16:creationId xmlns:a16="http://schemas.microsoft.com/office/drawing/2014/main" id="{D6A483AB-A842-4FE2-887F-BE723357E872}"/>
              </a:ext>
            </a:extLst>
          </p:cNvPr>
          <p:cNvSpPr>
            <a:spLocks noGrp="1"/>
          </p:cNvSpPr>
          <p:nvPr>
            <p:ph type="body" idx="1"/>
          </p:nvPr>
        </p:nvSpPr>
        <p:spPr/>
        <p:txBody>
          <a:bodyPr/>
          <a:lstStyle/>
          <a:p>
            <a:r>
              <a:rPr lang="en-US" dirty="0"/>
              <a:t>Capability of load balancer</a:t>
            </a:r>
          </a:p>
          <a:p>
            <a:r>
              <a:rPr lang="en-US" dirty="0"/>
              <a:t>Probe count and timeout</a:t>
            </a:r>
          </a:p>
          <a:p>
            <a:pPr lvl="1"/>
            <a:r>
              <a:rPr lang="en-US" dirty="0"/>
              <a:t>Default 15 seconds</a:t>
            </a:r>
          </a:p>
          <a:p>
            <a:pPr lvl="1"/>
            <a:r>
              <a:rPr lang="en-US" dirty="0"/>
              <a:t>Custom default 30 seconds</a:t>
            </a:r>
          </a:p>
          <a:p>
            <a:pPr lvl="1"/>
            <a:r>
              <a:rPr lang="en-US" dirty="0"/>
              <a:t>Definable</a:t>
            </a:r>
          </a:p>
          <a:p>
            <a:r>
              <a:rPr lang="en-US" dirty="0"/>
              <a:t>Guest agent probe</a:t>
            </a:r>
          </a:p>
          <a:p>
            <a:pPr lvl="1"/>
            <a:r>
              <a:rPr lang="en-US" b="1" dirty="0"/>
              <a:t>Guest running in VM </a:t>
            </a:r>
            <a:r>
              <a:rPr lang="en-US" dirty="0"/>
              <a:t>HTTP 200 OK response</a:t>
            </a:r>
          </a:p>
          <a:p>
            <a:r>
              <a:rPr lang="en-US" dirty="0"/>
              <a:t> Custom probe allows greater flexibility (</a:t>
            </a:r>
            <a:r>
              <a:rPr lang="en-US" dirty="0" err="1"/>
              <a:t>eg.</a:t>
            </a:r>
            <a:r>
              <a:rPr lang="en-US" dirty="0"/>
              <a:t> monitor CPU or anything else.  Your app returns 200 for success, anything else failure</a:t>
            </a:r>
          </a:p>
          <a:p>
            <a:r>
              <a:rPr lang="en-US" dirty="0"/>
              <a:t>TCP custom probe – three way handshake with port</a:t>
            </a:r>
          </a:p>
          <a:p>
            <a:endParaRPr lang="en-US" dirty="0"/>
          </a:p>
          <a:p>
            <a:endParaRPr lang="en-US" b="1" dirty="0"/>
          </a:p>
          <a:p>
            <a:endParaRPr lang="en-US" dirty="0"/>
          </a:p>
        </p:txBody>
      </p:sp>
      <p:sp>
        <p:nvSpPr>
          <p:cNvPr id="7" name="Text Placeholder 6">
            <a:extLst>
              <a:ext uri="{FF2B5EF4-FFF2-40B4-BE49-F238E27FC236}">
                <a16:creationId xmlns:a16="http://schemas.microsoft.com/office/drawing/2014/main" id="{B6443A15-2440-4B1D-8495-D8E6DD56C96D}"/>
              </a:ext>
            </a:extLst>
          </p:cNvPr>
          <p:cNvSpPr>
            <a:spLocks noGrp="1"/>
          </p:cNvSpPr>
          <p:nvPr>
            <p:ph type="body" sz="quarter" idx="10"/>
          </p:nvPr>
        </p:nvSpPr>
        <p:spPr/>
        <p:txBody>
          <a:bodyPr/>
          <a:lstStyle/>
          <a:p>
            <a:r>
              <a:rPr lang="en-US" dirty="0">
                <a:hlinkClick r:id="rId3"/>
              </a:rPr>
              <a:t>https://docs.microsoft.com/en-us/azure/load-balancer/load-balancer-custom-probe-overview</a:t>
            </a:r>
            <a:r>
              <a:rPr lang="en-US" dirty="0"/>
              <a:t> </a:t>
            </a:r>
          </a:p>
        </p:txBody>
      </p:sp>
    </p:spTree>
    <p:extLst>
      <p:ext uri="{BB962C8B-B14F-4D97-AF65-F5344CB8AC3E}">
        <p14:creationId xmlns:p14="http://schemas.microsoft.com/office/powerpoint/2010/main" val="1524262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a:t>100/400 NSGs per region per sub</a:t>
            </a:r>
          </a:p>
          <a:p>
            <a:r>
              <a:rPr lang="en-US" sz="1800" dirty="0"/>
              <a:t>Rules per NSG: 200/500</a:t>
            </a:r>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614D52CF-F25D-4C41-9775-2C827D916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Hybrid Connections to access data sources on-premises; leverage S2S VPN to connect to an on-premises infrastructure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5A98F-0134-4A08-BD4F-4AF829E9F1E2}"/>
              </a:ext>
            </a:extLst>
          </p:cNvPr>
          <p:cNvSpPr>
            <a:spLocks noGrp="1"/>
          </p:cNvSpPr>
          <p:nvPr>
            <p:ph type="title"/>
          </p:nvPr>
        </p:nvSpPr>
        <p:spPr/>
        <p:txBody>
          <a:bodyPr/>
          <a:lstStyle/>
          <a:p>
            <a:r>
              <a:rPr lang="en-US" sz="3200" dirty="0"/>
              <a:t>Create a Site-to-Site connection in the Azure portal</a:t>
            </a:r>
          </a:p>
        </p:txBody>
      </p:sp>
      <p:sp>
        <p:nvSpPr>
          <p:cNvPr id="5" name="Content Placeholder 4">
            <a:extLst>
              <a:ext uri="{FF2B5EF4-FFF2-40B4-BE49-F238E27FC236}">
                <a16:creationId xmlns:a16="http://schemas.microsoft.com/office/drawing/2014/main" id="{243E516A-8FB7-4F0F-B7A8-C819D340E292}"/>
              </a:ext>
            </a:extLst>
          </p:cNvPr>
          <p:cNvSpPr>
            <a:spLocks noGrp="1"/>
          </p:cNvSpPr>
          <p:nvPr>
            <p:ph idx="1"/>
          </p:nvPr>
        </p:nvSpPr>
        <p:spPr/>
        <p:txBody>
          <a:bodyPr/>
          <a:lstStyle/>
          <a:p>
            <a:r>
              <a:rPr lang="en-US" dirty="0"/>
              <a:t>HINT:  You can setup a SIMULATED on-premises environment by setting up another system in a different region.</a:t>
            </a:r>
          </a:p>
        </p:txBody>
      </p:sp>
      <p:sp>
        <p:nvSpPr>
          <p:cNvPr id="6" name="Text Placeholder 5">
            <a:extLst>
              <a:ext uri="{FF2B5EF4-FFF2-40B4-BE49-F238E27FC236}">
                <a16:creationId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 virtual network</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0536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r>
              <a:rPr lang="en-US" sz="1500" dirty="0">
                <a:latin typeface="Segoe UI" panose="020B0502040204020203" pitchFamily="34" charset="0"/>
                <a:cs typeface="Segoe UI" panose="020B0502040204020203" pitchFamily="34" charset="0"/>
              </a:rPr>
              <a:t>10/50 Vnet Peering per Virtual network</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E6274302-7D8A-47F4-8445-DC8C91B1EE44}"/>
              </a:ext>
            </a:extLst>
          </p:cNvPr>
          <p:cNvSpPr txBox="1"/>
          <p:nvPr/>
        </p:nvSpPr>
        <p:spPr>
          <a:xfrm>
            <a:off x="5124251" y="3874892"/>
            <a:ext cx="3631621" cy="2063614"/>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link</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Public preview – Global Vnet Peering</a:t>
            </a:r>
          </a:p>
          <a:p>
            <a:pPr>
              <a:lnSpc>
                <a:spcPct val="90000"/>
              </a:lnSpc>
              <a:spcAft>
                <a:spcPts val="450"/>
              </a:spcAft>
            </a:pPr>
            <a:endParaRPr lang="en-US" dirty="0" err="1">
              <a:solidFill>
                <a:schemeClr val="bg1"/>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
        <p:nvSpPr>
          <p:cNvPr id="2" name="Rectangle 1">
            <a:extLst>
              <a:ext uri="{FF2B5EF4-FFF2-40B4-BE49-F238E27FC236}">
                <a16:creationId xmlns:a16="http://schemas.microsoft.com/office/drawing/2014/main" id="{4A2495E8-56ED-4F77-848D-B9BDE21D2996}"/>
              </a:ext>
            </a:extLst>
          </p:cNvPr>
          <p:cNvSpPr/>
          <p:nvPr/>
        </p:nvSpPr>
        <p:spPr>
          <a:xfrm>
            <a:off x="6343650" y="5551785"/>
            <a:ext cx="2114550" cy="861774"/>
          </a:xfrm>
          <a:prstGeom prst="rect">
            <a:avLst/>
          </a:prstGeom>
        </p:spPr>
        <p:txBody>
          <a:bodyPr wrap="square">
            <a:spAutoFit/>
          </a:bodyPr>
          <a:lstStyle/>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Canada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2</a:t>
            </a:r>
            <a:endParaRPr lang="en-US" sz="1600" b="0" i="0" u="none" strike="noStrike" dirty="0">
              <a:solidFill>
                <a:srgbClr val="50505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9205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3631</Words>
  <Application>Microsoft Office PowerPoint</Application>
  <PresentationFormat>On-screen Show (4:3)</PresentationFormat>
  <Paragraphs>441</Paragraphs>
  <Slides>28</Slides>
  <Notes>28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Consolas</vt:lpstr>
      <vt:lpstr>Wingdings</vt:lpstr>
      <vt:lpstr>Arial</vt:lpstr>
      <vt:lpstr>Calibri</vt:lpstr>
      <vt:lpstr>Segoe UI</vt:lpstr>
      <vt:lpstr>Verdana</vt:lpstr>
      <vt:lpstr>Segoe UI Light</vt:lpstr>
      <vt:lpstr>SimSun</vt:lpstr>
      <vt:lpstr>Symbol</vt:lpstr>
      <vt:lpstr>Courier New</vt:lpstr>
      <vt:lpstr>Times New Roman</vt:lpstr>
      <vt:lpstr>NG_MOC_Core_ModuleNew2</vt:lpstr>
      <vt:lpstr>1_NG_MOC_Core_ModuleNew2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Creating a virtual network</vt:lpstr>
      <vt:lpstr>Load balancers</vt:lpstr>
      <vt:lpstr>Application Gateway </vt:lpstr>
      <vt:lpstr>Azure Virtual Network Peering</vt:lpstr>
      <vt:lpstr>IP Addresses</vt:lpstr>
      <vt:lpstr>Private IP addresses</vt:lpstr>
      <vt:lpstr>Configuring network security groups</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Virtual network connectivity</vt:lpstr>
      <vt:lpstr>Configure ARM VM networking  </vt:lpstr>
      <vt:lpstr>Network Services: Azure DNS</vt:lpstr>
      <vt:lpstr>Route Tables</vt:lpstr>
      <vt:lpstr>Health Probes</vt:lpstr>
      <vt:lpstr>Networking: Network Security Groups</vt:lpstr>
      <vt:lpstr>Design and implement a connection strategy   </vt:lpstr>
      <vt:lpstr>Hybrid Connectivity</vt:lpstr>
      <vt:lpstr>Create a Site-to-Site connection in the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2018-06-25T02:06:23Z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