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1.xml" ContentType="application/vnd.openxmlformats-officedocument.presentationml.tags+xml"/>
  <Override PartName="/ppt/notesSlides/notesSlide61.xml" ContentType="application/vnd.openxmlformats-officedocument.presentationml.notesSlide+xml"/>
  <Override PartName="/ppt/tags/tag2.xml" ContentType="application/vnd.openxmlformats-officedocument.presentationml.tags+xml"/>
  <Override PartName="/ppt/notesSlides/notesSlide62.xml" ContentType="application/vnd.openxmlformats-officedocument.presentationml.notesSlide+xml"/>
  <Override PartName="/ppt/tags/tag3.xml" ContentType="application/vnd.openxmlformats-officedocument.presentationml.tags+xml"/>
  <Override PartName="/ppt/notesSlides/notesSlide63.xml" ContentType="application/vnd.openxmlformats-officedocument.presentationml.notesSlide+xml"/>
  <Override PartName="/ppt/tags/tag4.xml" ContentType="application/vnd.openxmlformats-officedocument.presentationml.tags+xml"/>
  <Override PartName="/ppt/notesSlides/notesSlide64.xml" ContentType="application/vnd.openxmlformats-officedocument.presentationml.notesSlide+xml"/>
  <Override PartName="/ppt/tags/tag5.xml" ContentType="application/vnd.openxmlformats-officedocument.presentationml.tags+xml"/>
  <Override PartName="/ppt/notesSlides/notesSlide65.xml" ContentType="application/vnd.openxmlformats-officedocument.presentationml.notesSlide+xml"/>
  <Override PartName="/ppt/tags/tag6.xml" ContentType="application/vnd.openxmlformats-officedocument.presentationml.tags+xml"/>
  <Override PartName="/ppt/notesSlides/notesSlide66.xml" ContentType="application/vnd.openxmlformats-officedocument.presentationml.notesSlide+xml"/>
  <Override PartName="/ppt/tags/tag7.xml" ContentType="application/vnd.openxmlformats-officedocument.presentationml.tags+xml"/>
  <Override PartName="/ppt/notesSlides/notesSlide67.xml" ContentType="application/vnd.openxmlformats-officedocument.presentationml.notesSlide+xml"/>
  <Override PartName="/ppt/tags/tag8.xml" ContentType="application/vnd.openxmlformats-officedocument.presentationml.tags+xml"/>
  <Override PartName="/ppt/notesSlides/notesSlide68.xml" ContentType="application/vnd.openxmlformats-officedocument.presentationml.notesSlide+xml"/>
  <Override PartName="/ppt/tags/tag9.xml" ContentType="application/vnd.openxmlformats-officedocument.presentationml.tags+xml"/>
  <Override PartName="/ppt/notesSlides/notesSlide69.xml" ContentType="application/vnd.openxmlformats-officedocument.presentationml.notesSlide+xml"/>
  <Override PartName="/ppt/tags/tag10.xml" ContentType="application/vnd.openxmlformats-officedocument.presentationml.tags+xml"/>
  <Override PartName="/ppt/notesSlides/notesSlide70.xml" ContentType="application/vnd.openxmlformats-officedocument.presentationml.notesSlide+xml"/>
  <Override PartName="/ppt/tags/tag11.xml" ContentType="application/vnd.openxmlformats-officedocument.presentationml.tags+xml"/>
  <Override PartName="/ppt/notesSlides/notesSlide71.xml" ContentType="application/vnd.openxmlformats-officedocument.presentationml.notesSlide+xml"/>
  <Override PartName="/ppt/tags/tag12.xml" ContentType="application/vnd.openxmlformats-officedocument.presentationml.tags+xml"/>
  <Override PartName="/ppt/notesSlides/notesSlide72.xml" ContentType="application/vnd.openxmlformats-officedocument.presentationml.notesSlide+xml"/>
  <Override PartName="/ppt/tags/tag13.xml" ContentType="application/vnd.openxmlformats-officedocument.presentationml.tags+xml"/>
  <Override PartName="/ppt/notesSlides/notesSlide73.xml" ContentType="application/vnd.openxmlformats-officedocument.presentationml.notesSlide+xml"/>
  <Override PartName="/ppt/tags/tag14.xml" ContentType="application/vnd.openxmlformats-officedocument.presentationml.tags+xml"/>
  <Override PartName="/ppt/notesSlides/notesSlide74.xml" ContentType="application/vnd.openxmlformats-officedocument.presentationml.notesSlide+xml"/>
  <Override PartName="/ppt/tags/tag15.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78"/>
  </p:notesMasterIdLst>
  <p:handoutMasterIdLst>
    <p:handoutMasterId r:id="rId79"/>
  </p:handoutMasterIdLst>
  <p:sldIdLst>
    <p:sldId id="256" r:id="rId2"/>
    <p:sldId id="311" r:id="rId3"/>
    <p:sldId id="397" r:id="rId4"/>
    <p:sldId id="312" r:id="rId5"/>
    <p:sldId id="313" r:id="rId6"/>
    <p:sldId id="402" r:id="rId7"/>
    <p:sldId id="403" r:id="rId8"/>
    <p:sldId id="329" r:id="rId9"/>
    <p:sldId id="340" r:id="rId10"/>
    <p:sldId id="341" r:id="rId11"/>
    <p:sldId id="342" r:id="rId12"/>
    <p:sldId id="348" r:id="rId13"/>
    <p:sldId id="349" r:id="rId14"/>
    <p:sldId id="350" r:id="rId15"/>
    <p:sldId id="351" r:id="rId16"/>
    <p:sldId id="352" r:id="rId17"/>
    <p:sldId id="353" r:id="rId18"/>
    <p:sldId id="398" r:id="rId19"/>
    <p:sldId id="354" r:id="rId20"/>
    <p:sldId id="355" r:id="rId21"/>
    <p:sldId id="400" r:id="rId22"/>
    <p:sldId id="358" r:id="rId23"/>
    <p:sldId id="359" r:id="rId24"/>
    <p:sldId id="315" r:id="rId25"/>
    <p:sldId id="330" r:id="rId26"/>
    <p:sldId id="331" r:id="rId27"/>
    <p:sldId id="332" r:id="rId28"/>
    <p:sldId id="333" r:id="rId29"/>
    <p:sldId id="401" r:id="rId30"/>
    <p:sldId id="334" r:id="rId31"/>
    <p:sldId id="335" r:id="rId32"/>
    <p:sldId id="336" r:id="rId33"/>
    <p:sldId id="363" r:id="rId34"/>
    <p:sldId id="364" r:id="rId35"/>
    <p:sldId id="365" r:id="rId36"/>
    <p:sldId id="367" r:id="rId37"/>
    <p:sldId id="368" r:id="rId38"/>
    <p:sldId id="369" r:id="rId39"/>
    <p:sldId id="370" r:id="rId40"/>
    <p:sldId id="371" r:id="rId41"/>
    <p:sldId id="372" r:id="rId42"/>
    <p:sldId id="373" r:id="rId43"/>
    <p:sldId id="374" r:id="rId44"/>
    <p:sldId id="375" r:id="rId45"/>
    <p:sldId id="376" r:id="rId46"/>
    <p:sldId id="377" r:id="rId47"/>
    <p:sldId id="316" r:id="rId48"/>
    <p:sldId id="337" r:id="rId49"/>
    <p:sldId id="346" r:id="rId50"/>
    <p:sldId id="347" r:id="rId51"/>
    <p:sldId id="360" r:id="rId52"/>
    <p:sldId id="361" r:id="rId53"/>
    <p:sldId id="362" r:id="rId54"/>
    <p:sldId id="318" r:id="rId55"/>
    <p:sldId id="366" r:id="rId56"/>
    <p:sldId id="323" r:id="rId57"/>
    <p:sldId id="324" r:id="rId58"/>
    <p:sldId id="356" r:id="rId59"/>
    <p:sldId id="357" r:id="rId60"/>
    <p:sldId id="326" r:id="rId61"/>
    <p:sldId id="378" r:id="rId62"/>
    <p:sldId id="379" r:id="rId63"/>
    <p:sldId id="380" r:id="rId64"/>
    <p:sldId id="382" r:id="rId65"/>
    <p:sldId id="383" r:id="rId66"/>
    <p:sldId id="384" r:id="rId67"/>
    <p:sldId id="385" r:id="rId68"/>
    <p:sldId id="386" r:id="rId69"/>
    <p:sldId id="387" r:id="rId70"/>
    <p:sldId id="388" r:id="rId71"/>
    <p:sldId id="392" r:id="rId72"/>
    <p:sldId id="393" r:id="rId73"/>
    <p:sldId id="394" r:id="rId74"/>
    <p:sldId id="395" r:id="rId75"/>
    <p:sldId id="396" r:id="rId76"/>
    <p:sldId id="399" r:id="rId77"/>
  </p:sldIdLst>
  <p:sldSz cx="9144000" cy="6858000" type="screen4x3"/>
  <p:notesSz cx="6858000" cy="9144000"/>
  <p:embeddedFontLst>
    <p:embeddedFont>
      <p:font typeface="Calibri" panose="020F0502020204030204" pitchFamily="34" charset="0"/>
      <p:regular r:id="rId80"/>
      <p:bold r:id="rId81"/>
      <p:italic r:id="rId82"/>
      <p:boldItalic r:id="rId83"/>
    </p:embeddedFont>
    <p:embeddedFont>
      <p:font typeface="Consolas" panose="020B0609020204030204" pitchFamily="49" charset="0"/>
      <p:regular r:id="rId84"/>
      <p:bold r:id="rId85"/>
      <p:italic r:id="rId86"/>
      <p:boldItalic r:id="rId87"/>
    </p:embeddedFont>
    <p:embeddedFont>
      <p:font typeface="Segoe UI" panose="020B0502040204020203" pitchFamily="34" charset="0"/>
      <p:regular r:id="rId88"/>
      <p:bold r:id="rId89"/>
      <p:italic r:id="rId90"/>
      <p:boldItalic r:id="rId91"/>
    </p:embeddedFont>
    <p:embeddedFont>
      <p:font typeface="Segoe UI Light" panose="020B0502040204020203" pitchFamily="34" charset="0"/>
      <p:regular r:id="rId92"/>
      <p:italic r:id="rId93"/>
    </p:embeddedFont>
    <p:embeddedFont>
      <p:font typeface="Verdana" panose="020B0604030504040204" pitchFamily="34" charset="0"/>
      <p:regular r:id="rId94"/>
      <p:bold r:id="rId95"/>
      <p:italic r:id="rId96"/>
      <p:boldItalic r:id="rId9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402"/>
            <p14:sldId id="403"/>
            <p14:sldId id="329"/>
            <p14:sldId id="340"/>
            <p14:sldId id="341"/>
            <p14:sldId id="342"/>
            <p14:sldId id="348"/>
            <p14:sldId id="349"/>
            <p14:sldId id="350"/>
            <p14:sldId id="351"/>
            <p14:sldId id="352"/>
            <p14:sldId id="353"/>
            <p14:sldId id="398"/>
            <p14:sldId id="354"/>
            <p14:sldId id="355"/>
            <p14:sldId id="400"/>
            <p14:sldId id="358"/>
            <p14:sldId id="359"/>
          </p14:sldIdLst>
        </p14:section>
        <p14:section name="Configuration Managment" id="{B92904DA-AD65-48A7-82FB-BA4D438E899A}">
          <p14:sldIdLst>
            <p14:sldId id="315"/>
            <p14:sldId id="330"/>
            <p14:sldId id="331"/>
            <p14:sldId id="332"/>
            <p14:sldId id="333"/>
            <p14:sldId id="401"/>
            <p14:sldId id="334"/>
            <p14:sldId id="335"/>
            <p14:sldId id="336"/>
            <p14:sldId id="363"/>
            <p14:sldId id="364"/>
            <p14:sldId id="365"/>
            <p14:sldId id="367"/>
            <p14:sldId id="368"/>
            <p14:sldId id="369"/>
            <p14:sldId id="370"/>
            <p14:sldId id="371"/>
            <p14:sldId id="372"/>
            <p14:sldId id="373"/>
            <p14:sldId id="374"/>
            <p14:sldId id="375"/>
            <p14:sldId id="376"/>
            <p14:sldId id="377"/>
          </p14:sldIdLst>
        </p14:section>
        <p14:section name="VM storage" id="{CA5ED27E-6529-4197-AC63-77A7AD34E2E9}">
          <p14:sldIdLst>
            <p14:sldId id="316"/>
            <p14:sldId id="337"/>
            <p14:sldId id="346"/>
            <p14:sldId id="347"/>
            <p14:sldId id="360"/>
            <p14:sldId id="361"/>
            <p14:sldId id="362"/>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Lst>
        </p14:section>
        <p14:section name="Manage Containers with Azure Container Services (ACS)" id="{8462B454-DCB7-4718-BC7C-16D8C399AB26}">
          <p14:sldIdLst>
            <p14:sldId id="326"/>
            <p14:sldId id="378"/>
            <p14:sldId id="379"/>
            <p14:sldId id="380"/>
            <p14:sldId id="382"/>
            <p14:sldId id="383"/>
            <p14:sldId id="384"/>
            <p14:sldId id="385"/>
            <p14:sldId id="386"/>
            <p14:sldId id="387"/>
            <p14:sldId id="388"/>
            <p14:sldId id="392"/>
            <p14:sldId id="393"/>
            <p14:sldId id="394"/>
            <p14:sldId id="395"/>
            <p14:sldId id="396"/>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3923" autoAdjust="0"/>
  </p:normalViewPr>
  <p:slideViewPr>
    <p:cSldViewPr snapToGrid="0">
      <p:cViewPr varScale="1">
        <p:scale>
          <a:sx n="78" d="100"/>
          <a:sy n="78" d="100"/>
        </p:scale>
        <p:origin x="1587" y="33"/>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font" Target="fonts/font10.fntdata"/><Relationship Id="rId97"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font" Target="fonts/font11.fntdata"/><Relationship Id="rId95"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font" Target="fonts/font14.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6/26/2018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ka.ms/x1beh6"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aka.ms/qu1kh3"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Azure/azure-quickstart-templates/tree/master/101-storage-account-creat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process of creating an Azure VM with a managed disk from a Marketplace image with Azure PowerShell. Compare this process to using a custom image. Mention the </a:t>
            </a:r>
            <a:r>
              <a:rPr lang="en-US" sz="1000" b="1" dirty="0">
                <a:latin typeface="Segoe UI" panose="020B0502040204020203" pitchFamily="34" charset="0"/>
                <a:ea typeface="Calibri"/>
                <a:cs typeface="Segoe UI" panose="020B0502040204020203" pitchFamily="34" charset="0"/>
              </a:rPr>
              <a:t>Quick Start </a:t>
            </a:r>
            <a:r>
              <a:rPr lang="en-US" sz="1000" dirty="0">
                <a:latin typeface="Segoe UI" panose="020B0502040204020203" pitchFamily="34" charset="0"/>
                <a:ea typeface="Calibri"/>
                <a:cs typeface="Segoe UI" panose="020B0502040204020203" pitchFamily="34" charset="0"/>
              </a:rPr>
              <a:t>option.</a:t>
            </a:r>
          </a:p>
        </p:txBody>
      </p:sp>
      <p:sp>
        <p:nvSpPr>
          <p:cNvPr id="4" name="Slide Number Placeholder 3"/>
          <p:cNvSpPr>
            <a:spLocks noGrp="1"/>
          </p:cNvSpPr>
          <p:nvPr>
            <p:ph type="sldNum" sz="quarter" idx="10"/>
          </p:nvPr>
        </p:nvSpPr>
        <p:spPr/>
        <p:txBody>
          <a:bodyPr/>
          <a:lstStyle/>
          <a:p>
            <a:fld id="{8CA0A914-6441-46D3-A4D9-FB6C6AD14F5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25894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different options available when deploying Azure VMs via Azure Command-Line Interface (CLI). Point out that they match the options available when using Azure PowerShell.</a:t>
            </a: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479821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methods of deploying Azure VMs defined by using Azure Resource Manager templates.</a:t>
            </a:r>
          </a:p>
        </p:txBody>
      </p:sp>
      <p:sp>
        <p:nvSpPr>
          <p:cNvPr id="4" name="Slide Number Placeholder 3"/>
          <p:cNvSpPr>
            <a:spLocks noGrp="1"/>
          </p:cNvSpPr>
          <p:nvPr>
            <p:ph type="sldNum" sz="quarter" idx="10"/>
          </p:nvPr>
        </p:nvSpPr>
        <p:spPr/>
        <p:txBody>
          <a:bodyPr/>
          <a:lstStyle/>
          <a:p>
            <a:fld id="{8CA0A914-6441-46D3-A4D9-FB6C6AD14F5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768978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179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74564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Segoe UI" panose="020B0502040204020203" pitchFamily="34" charset="0"/>
                <a:ea typeface="Calibri" panose="020F0502020204030204" pitchFamily="34" charset="0"/>
                <a:cs typeface="Segoe UI" panose="020B0502040204020203" pitchFamily="34" charset="0"/>
              </a:rPr>
              <a:t>Describe the </a:t>
            </a:r>
            <a:r>
              <a:rPr lang="en-US" sz="1000" dirty="0">
                <a:latin typeface="Segoe UI" panose="020B0502040204020203" pitchFamily="34" charset="0"/>
                <a:ea typeface="Calibri" panose="020F0502020204030204" pitchFamily="34" charset="0"/>
                <a:cs typeface="Segoe UI" panose="020B0502040204020203" pitchFamily="34"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19</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Use the procedure described at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https://aka.ms/x1beh6</a:t>
            </a:r>
            <a:r>
              <a:rPr lang="en-US" sz="1000" dirty="0">
                <a:latin typeface="Segoe UI" panose="020B0502040204020203" pitchFamily="34" charset="0"/>
                <a:ea typeface="Times New Roman" panose="02020603050405020304" pitchFamily="18" charset="0"/>
                <a:cs typeface="Segoe UI" panose="020B0502040204020203" pitchFamily="34" charset="0"/>
              </a:rPr>
              <a:t> to create an Secure Shell (SSH) certificate for a PuTTY to a Linux Azure VM.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Create a new Linux Ubuntu Azure VM named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20533D04DemoVM1</a:t>
            </a:r>
            <a:r>
              <a:rPr lang="en-US" sz="1000" dirty="0">
                <a:latin typeface="Segoe UI" panose="020B0502040204020203" pitchFamily="34" charset="0"/>
                <a:ea typeface="Times New Roman" panose="02020603050405020304" pitchFamily="18" charset="0"/>
                <a:cs typeface="Segoe UI" panose="020B0502040204020203" pitchFamily="34" charset="0"/>
              </a:rPr>
              <a:t> in a new resource group named </a:t>
            </a:r>
            <a:r>
              <a:rPr lang="en-US" sz="1000" b="1" dirty="0">
                <a:latin typeface="Segoe UI" panose="020B0502040204020203" pitchFamily="34" charset="0"/>
                <a:ea typeface="Times New Roman" panose="02020603050405020304" pitchFamily="18" charset="0"/>
                <a:cs typeface="Segoe UI" panose="020B0502040204020203" pitchFamily="34" charset="0"/>
              </a:rPr>
              <a:t> 20533D0401-DemoRG.</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Connect to </a:t>
            </a:r>
            <a:r>
              <a:rPr lang="en-US" sz="1000" b="1" dirty="0">
                <a:latin typeface="Segoe UI" panose="020B0502040204020203" pitchFamily="34" charset="0"/>
                <a:ea typeface="Times New Roman" panose="02020603050405020304" pitchFamily="18" charset="0"/>
                <a:cs typeface="Segoe UI" panose="020B0502040204020203" pitchFamily="34" charset="0"/>
              </a:rPr>
              <a:t>20533D04DemoVM1</a:t>
            </a:r>
            <a:r>
              <a:rPr lang="en-US" sz="1000" dirty="0">
                <a:latin typeface="Segoe UI" panose="020B0502040204020203" pitchFamily="34" charset="0"/>
                <a:ea typeface="Times New Roman" panose="02020603050405020304" pitchFamily="18" charset="0"/>
                <a:cs typeface="Segoe UI" panose="020B0502040204020203" pitchFamily="34" charset="0"/>
              </a:rPr>
              <a:t> via PuTTY by using certificate-based authentication.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20</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A4141D4-525D-4E83-95B0-46D1854C94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CE45D008-59CC-49D5-A446-CAB39D6AB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377247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802532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22</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Introduce the modules available for Azure administration by using Windows PowerShell, and their installation methods.</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25</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333628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902390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Too many Azure cmdlets exist to discuss all of them in detail. The rest of the course will introduce the students to many of them. The key points in this topic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Azure Resource Manager cmdlets have </a:t>
            </a:r>
            <a:r>
              <a:rPr lang="en-US" sz="1000" i="1" dirty="0">
                <a:latin typeface="Segoe UI" panose="020B0502040204020203" pitchFamily="34" charset="0"/>
                <a:ea typeface="Times New Roman" panose="02020603050405020304" pitchFamily="18" charset="0"/>
                <a:cs typeface="Segoe UI" panose="020B0502040204020203" pitchFamily="34" charset="0"/>
              </a:rPr>
              <a:t>Rm</a:t>
            </a:r>
            <a:r>
              <a:rPr lang="en-US" sz="1000" dirty="0">
                <a:latin typeface="Segoe UI" panose="020B0502040204020203" pitchFamily="34" charset="0"/>
                <a:ea typeface="Times New Roman" panose="02020603050405020304" pitchFamily="18" charset="0"/>
                <a:cs typeface="Segoe UI" panose="020B0502040204020203" pitchFamily="34" charset="0"/>
              </a:rPr>
              <a:t> in the cmdlet name; for example,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New-AzureRmVM</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You can use standard Windows PowerShell commands like </a:t>
            </a:r>
            <a:r>
              <a:rPr lang="en-US" sz="1000" b="1" dirty="0">
                <a:latin typeface="Segoe UI" panose="020B0502040204020203" pitchFamily="34" charset="0"/>
                <a:ea typeface="Times New Roman" panose="02020603050405020304" pitchFamily="18" charset="0"/>
                <a:cs typeface="Segoe UI" panose="020B0502040204020203" pitchFamily="34" charset="0"/>
              </a:rPr>
              <a:t>Get-Command</a:t>
            </a:r>
            <a:r>
              <a:rPr lang="en-US" sz="1000" dirty="0">
                <a:latin typeface="Segoe UI" panose="020B0502040204020203" pitchFamily="34" charset="0"/>
                <a:ea typeface="Times New Roman" panose="02020603050405020304" pitchFamily="18" charset="0"/>
                <a:cs typeface="Segoe UI" panose="020B0502040204020203" pitchFamily="34" charset="0"/>
              </a:rPr>
              <a:t> and </a:t>
            </a:r>
            <a:r>
              <a:rPr lang="en-US" sz="1000" b="1" dirty="0">
                <a:latin typeface="Segoe UI" panose="020B0502040204020203" pitchFamily="34" charset="0"/>
                <a:ea typeface="Times New Roman" panose="02020603050405020304" pitchFamily="18" charset="0"/>
                <a:cs typeface="Segoe UI" panose="020B0502040204020203" pitchFamily="34" charset="0"/>
              </a:rPr>
              <a:t>Get-Help</a:t>
            </a:r>
            <a:r>
              <a:rPr lang="en-US" sz="1000" dirty="0">
                <a:latin typeface="Segoe UI" panose="020B0502040204020203" pitchFamily="34" charset="0"/>
                <a:ea typeface="Times New Roman" panose="02020603050405020304" pitchFamily="18" charset="0"/>
                <a:cs typeface="Segoe UI" panose="020B0502040204020203" pitchFamily="34" charset="0"/>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841592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Create a resource group</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Open the </a:t>
            </a:r>
            <a:r>
              <a:rPr lang="en-US" sz="1000" b="1" dirty="0">
                <a:latin typeface="Segoe UI" panose="020B0502040204020203" pitchFamily="34" charset="0"/>
                <a:ea typeface="Times New Roman" panose="02020603050405020304" pitchFamily="18" charset="0"/>
                <a:cs typeface="Segoe UI" panose="020B0502040204020203" pitchFamily="34" charset="0"/>
              </a:rPr>
              <a:t>Windows PowerShell Integrated Scripting Environment</a:t>
            </a:r>
            <a:r>
              <a:rPr lang="en-US" sz="1000" dirty="0">
                <a:latin typeface="Segoe UI" panose="020B0502040204020203" pitchFamily="34" charset="0"/>
                <a:ea typeface="Times New Roman" panose="02020603050405020304" pitchFamily="18" charset="0"/>
                <a:cs typeface="Segoe UI" panose="020B0502040204020203" pitchFamily="34" charset="0"/>
              </a:rPr>
              <a:t> (Windows PowerShell ISE) as an </a:t>
            </a:r>
            <a:r>
              <a:rPr lang="en-US" sz="1000" b="1" dirty="0">
                <a:latin typeface="Segoe UI" panose="020B0502040204020203" pitchFamily="34" charset="0"/>
                <a:ea typeface="Times New Roman" panose="02020603050405020304" pitchFamily="18" charset="0"/>
                <a:cs typeface="Segoe UI" panose="020B0502040204020203" pitchFamily="34" charset="0"/>
              </a:rPr>
              <a:t>Administrator</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From the Windows PowerShell ISE console, sign in to your Azure subscription by running the following command:</a:t>
            </a:r>
          </a:p>
          <a:p>
            <a:pPr lvl="1">
              <a:lnSpc>
                <a:spcPct val="115000"/>
              </a:lnSpc>
              <a:spcBef>
                <a:spcPts val="600"/>
              </a:spcBef>
              <a:spcAft>
                <a:spcPts val="995"/>
              </a:spcAft>
            </a:pPr>
            <a:r>
              <a:rPr lang="en-US" sz="1000" dirty="0">
                <a:effectLst/>
                <a:latin typeface="Segoe UI" panose="020B0502040204020203" pitchFamily="34" charset="0"/>
                <a:ea typeface="Times New Roman" panose="02020603050405020304" pitchFamily="18" charset="0"/>
                <a:cs typeface="Segoe UI" panose="020B0502040204020203" pitchFamily="34" charset="0"/>
              </a:rPr>
              <a:t>Add-AzureRmAccount</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From the </a:t>
            </a:r>
            <a:r>
              <a:rPr lang="en-US" sz="1000" b="1" dirty="0">
                <a:latin typeface="Segoe UI" panose="020B0502040204020203" pitchFamily="34" charset="0"/>
                <a:ea typeface="Times New Roman" panose="02020603050405020304" pitchFamily="18" charset="0"/>
                <a:cs typeface="Segoe UI" panose="020B0502040204020203" pitchFamily="34" charset="0"/>
              </a:rPr>
              <a:t>Windows PowerShell ISE </a:t>
            </a:r>
            <a:r>
              <a:rPr lang="en-US" sz="1000" dirty="0">
                <a:latin typeface="Segoe UI" panose="020B0502040204020203" pitchFamily="34" charset="0"/>
                <a:ea typeface="Times New Roman" panose="02020603050405020304" pitchFamily="18" charset="0"/>
                <a:cs typeface="Segoe UI" panose="020B0502040204020203" pitchFamily="34" charset="0"/>
              </a:rPr>
              <a:t>console, use the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New-AzureRmResourceGroup </a:t>
            </a:r>
            <a:r>
              <a:rPr lang="en-US" sz="1000" dirty="0">
                <a:latin typeface="Segoe UI" panose="020B0502040204020203" pitchFamily="34" charset="0"/>
                <a:ea typeface="Times New Roman" panose="02020603050405020304" pitchFamily="18" charset="0"/>
                <a:cs typeface="Segoe UI" panose="020B0502040204020203" pitchFamily="34" charset="0"/>
              </a:rPr>
              <a:t>cmdlet to create a new storage group called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20533D0101-DemoRG </a:t>
            </a:r>
            <a:r>
              <a:rPr lang="en-US" sz="1000" dirty="0">
                <a:latin typeface="Segoe UI" panose="020B0502040204020203" pitchFamily="34" charset="0"/>
                <a:ea typeface="Times New Roman" panose="02020603050405020304" pitchFamily="18" charset="0"/>
                <a:cs typeface="Segoe UI" panose="020B0502040204020203" pitchFamily="34" charset="0"/>
              </a:rPr>
              <a:t>in the Azure region that is closest to the classroom location and that is available in your subscription.</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Use the </a:t>
            </a:r>
            <a:r>
              <a:rPr lang="en-US" sz="1000" b="1" dirty="0">
                <a:latin typeface="Segoe UI" panose="020B0502040204020203" pitchFamily="34" charset="0"/>
                <a:ea typeface="Times New Roman" panose="02020603050405020304" pitchFamily="18" charset="0"/>
                <a:cs typeface="Segoe UI" panose="020B0502040204020203" pitchFamily="34" charset="0"/>
              </a:rPr>
              <a:t>Get-AzureRmResourceGroup </a:t>
            </a:r>
            <a:r>
              <a:rPr lang="en-US" sz="1000" dirty="0">
                <a:latin typeface="Segoe UI" panose="020B0502040204020203" pitchFamily="34" charset="0"/>
                <a:ea typeface="Times New Roman" panose="02020603050405020304" pitchFamily="18" charset="0"/>
                <a:cs typeface="Segoe UI" panose="020B0502040204020203" pitchFamily="34" charset="0"/>
              </a:rPr>
              <a:t>to verify that the new resource group was successfully created.</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Create a storage account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From the Windows PowerShell ISE console, create a new storage account by using the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New-AzureRmStorageAccount </a:t>
            </a:r>
            <a:r>
              <a:rPr lang="en-US" sz="1000" dirty="0">
                <a:latin typeface="Segoe UI" panose="020B0502040204020203" pitchFamily="34" charset="0"/>
                <a:ea typeface="Times New Roman" panose="02020603050405020304" pitchFamily="18" charset="0"/>
                <a:cs typeface="Segoe UI" panose="020B0502040204020203" pitchFamily="34" charset="0"/>
              </a:rPr>
              <a:t>cmdlet with the following settings:</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Resource group name: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20533D0101-DemoRG</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Location: the same location as the resource group</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Storage account name: a unique name between three and 24 characters, consisting of lower-case letters, digits, or dashes and starting with a letter.</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SkuName: </a:t>
            </a:r>
            <a:r>
              <a:rPr lang="en-US" sz="1000" b="1" dirty="0">
                <a:latin typeface="Segoe UI" panose="020B0502040204020203" pitchFamily="34" charset="0"/>
                <a:ea typeface="Times New Roman" panose="02020603050405020304" pitchFamily="18" charset="0"/>
                <a:cs typeface="Segoe UI" panose="020B0502040204020203" pitchFamily="34" charset="0"/>
              </a:rPr>
              <a:t>Standard_LRS</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startAt="2"/>
            </a:pPr>
            <a:r>
              <a:rPr lang="en-US" sz="1000" dirty="0">
                <a:latin typeface="Segoe UI" panose="020B0502040204020203" pitchFamily="34" charset="0"/>
                <a:ea typeface="Times New Roman" panose="02020603050405020304" pitchFamily="18" charset="0"/>
                <a:cs typeface="Segoe UI" panose="020B0502040204020203" pitchFamily="34" charset="0"/>
              </a:rPr>
              <a:t>Use the </a:t>
            </a:r>
            <a:r>
              <a:rPr lang="en-US" sz="1000" b="1" dirty="0">
                <a:latin typeface="Segoe UI" panose="020B0502040204020203" pitchFamily="34" charset="0"/>
                <a:ea typeface="Times New Roman" panose="02020603050405020304" pitchFamily="18" charset="0"/>
                <a:cs typeface="Segoe UI" panose="020B0502040204020203" pitchFamily="34" charset="0"/>
              </a:rPr>
              <a:t>Get-AzureRmStorageAccount </a:t>
            </a:r>
            <a:r>
              <a:rPr lang="en-US" sz="1000" dirty="0">
                <a:latin typeface="Segoe UI" panose="020B0502040204020203" pitchFamily="34" charset="0"/>
                <a:ea typeface="Times New Roman" panose="02020603050405020304" pitchFamily="18" charset="0"/>
                <a:cs typeface="Segoe UI" panose="020B0502040204020203" pitchFamily="34" charset="0"/>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313653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307728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Introduce both Azure Command-Line Interface (CLI) versions and explain the differences between them.</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30</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69631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methods of installing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31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2949919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basic steps to access an Azure subscription by using both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32</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1232484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role of VM Agent and the most common VM Extensions. Point out that the extensions discussed in this topic are just a few of those available to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33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015B125-F50A-40E8-AB73-D0E00D5A47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BA26639A-B80F-4E87-87D0-CE59738FA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601099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ways of implementing the Custom Script extension.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34</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8E08146A-E2D9-4798-85F9-65B23AE4DA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E870F6D-4A5B-47F9-AD44-4A75960445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695896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basic characteristics of Desired State Configuration (DSC) on Windows and Linux Azure VMs. Explain the process of implementing DSC-based configurations on both platforms.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35</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94D264E3-96CE-435D-BBC7-D97F70D988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8F983E14-80C9-4F4D-9107-48A404C8D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343816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Segoe UI" panose="020B0502040204020203" pitchFamily="34" charset="0"/>
                <a:ea typeface="Calibri"/>
                <a:cs typeface="Segoe UI" panose="020B0502040204020203" pitchFamily="34" charset="0"/>
              </a:rPr>
              <a:t>Question</a:t>
            </a:r>
            <a:endParaRPr lang="en-IN"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You need to be able to execute Azure Automation runbooks on your on-premises computers. What additional Azure service do you need to configure?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1: ExpressRoute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2: OMS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3: Service Bus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4: Cloud service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5: App Service</a:t>
            </a:r>
          </a:p>
          <a:p>
            <a:pPr>
              <a:lnSpc>
                <a:spcPct val="115000"/>
              </a:lnSpc>
              <a:spcAft>
                <a:spcPts val="1000"/>
              </a:spcAft>
            </a:pPr>
            <a:r>
              <a:rPr lang="en-IN" sz="1000" b="1" dirty="0">
                <a:latin typeface="Segoe UI" panose="020B0502040204020203" pitchFamily="34" charset="0"/>
                <a:ea typeface="Calibri"/>
                <a:cs typeface="Segoe UI" panose="020B0502040204020203" pitchFamily="34" charset="0"/>
              </a:rPr>
              <a:t>Answer</a:t>
            </a:r>
            <a:endParaRPr lang="en-IN"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1: ExpressRoute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2: OMS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3: Service Bus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4: Cloud service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5: App Service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Feedback</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B8BA401F-B88A-4E10-B52D-EBA08B33E2A9}"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5302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2178914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Use this slide to describe the relationship of Azure Automation to other Azure services. The principal subject of this topic (Azure Automation) has been highlighted in red. </a:t>
            </a:r>
          </a:p>
        </p:txBody>
      </p:sp>
      <p:sp>
        <p:nvSpPr>
          <p:cNvPr id="4" name="Slide Number Placeholder 3"/>
          <p:cNvSpPr>
            <a:spLocks noGrp="1"/>
          </p:cNvSpPr>
          <p:nvPr>
            <p:ph type="sldNum" sz="quarter" idx="10"/>
          </p:nvPr>
        </p:nvSpPr>
        <p:spPr/>
        <p:txBody>
          <a:bodyPr/>
          <a:lstStyle/>
          <a:p>
            <a:fld id="{B8BA401F-B88A-4E10-B52D-EBA08B33E2A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2550105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736340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670057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267078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018708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43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0513100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Segoe UI" panose="020B0502040204020203" pitchFamily="34" charset="0"/>
                <a:ea typeface="Calibri"/>
                <a:cs typeface="Segoe UI" panose="020B0502040204020203" pitchFamily="34" charset="0"/>
              </a:rPr>
              <a:t>InlineScript</a:t>
            </a:r>
            <a:r>
              <a:rPr lang="en-IN" sz="1000" dirty="0">
                <a:latin typeface="Segoe UI" panose="020B0502040204020203" pitchFamily="34" charset="0"/>
                <a:ea typeface="Calibri"/>
                <a:cs typeface="Segoe UI" panose="020B0502040204020203" pitchFamily="34" charset="0"/>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44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537261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45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714368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46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135051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51</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52</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Depending on the students’ preference, focus on Storage Spaces–based Windows multidisk configuration or on Logical Volume Manager (LVM)/mdadm multidisk configuration on Linux. </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Point out that, in either case, the steps to configure a multidisk volume are identical to those applicable to on-premises computers.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C0E4F163-B237-4C07-B4D7-0FCC80DADD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56261329-B468-4C5A-9993-D58582031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757321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54</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55</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58</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59</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25033739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a:t>
            </a:r>
          </a:p>
        </p:txBody>
      </p:sp>
      <p:sp>
        <p:nvSpPr>
          <p:cNvPr id="4" name="Slide Number Placeholder 3"/>
          <p:cNvSpPr>
            <a:spLocks noGrp="1"/>
          </p:cNvSpPr>
          <p:nvPr>
            <p:ph type="sldNum" sz="quarter" idx="10"/>
          </p:nvPr>
        </p:nvSpPr>
        <p:spPr/>
        <p:txBody>
          <a:bodyPr/>
          <a:lstStyle/>
          <a:p>
            <a:fld id="{CBE61729-146C-42F0-B148-60E9E19DB23A}" type="slidenum">
              <a:rPr lang="en-IN" smtClean="0"/>
              <a:t>61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2408918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Question</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What is the default image that Docker Machine deploys?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Windows Server 2016</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Ubuntu Server</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3: Red Hat Enterprise Linux</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SUSE Linux Enterprise Server</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5: CoreOS Linux</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Answer</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1: Windows Server 2016</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Ubuntu Server</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3: Red Hat Enterprise Linux</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4: SUSE Linux Enterprise Server</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5: CoreOS Linux</a:t>
            </a:r>
          </a:p>
          <a:p>
            <a:pPr>
              <a:lnSpc>
                <a:spcPct val="107000"/>
              </a:lnSpc>
              <a:spcAft>
                <a:spcPts val="800"/>
              </a:spcAft>
            </a:pPr>
            <a:r>
              <a:rPr lang="en-IN" sz="1000" b="1" dirty="0">
                <a:latin typeface="Segoe UI" panose="020B0502040204020203" pitchFamily="34" charset="0"/>
                <a:ea typeface="Calibri" panose="020F0502020204030204" pitchFamily="34" charset="0"/>
                <a:cs typeface="Segoe UI" panose="020B0502040204020203" pitchFamily="34" charset="0"/>
              </a:rPr>
              <a:t>Feedback</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By default, Docker Machine deploys the Canonical Ubuntu Server 16.04.0-LTS image. You can modify this default by including the </a:t>
            </a:r>
            <a:r>
              <a:rPr lang="en-US" sz="1000" i="1" dirty="0">
                <a:latin typeface="Segoe UI" panose="020B0502040204020203" pitchFamily="34" charset="0"/>
                <a:ea typeface="Calibri" panose="020F0502020204030204" pitchFamily="34" charset="0"/>
                <a:cs typeface="Segoe UI" panose="020B0502040204020203" pitchFamily="34" charset="0"/>
              </a:rPr>
              <a:t>--azure-image </a:t>
            </a:r>
            <a:r>
              <a:rPr lang="en-US" sz="1000" dirty="0">
                <a:latin typeface="Segoe UI" panose="020B0502040204020203" pitchFamily="34" charset="0"/>
                <a:ea typeface="Calibri" panose="020F0502020204030204" pitchFamily="34" charset="0"/>
                <a:cs typeface="Segoe UI" panose="020B0502040204020203" pitchFamily="34" charset="0"/>
              </a:rPr>
              <a:t>parameter with the value representing the intended image.</a:t>
            </a:r>
            <a:endParaRPr lang="en-IN" sz="1000"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endParaRPr lang="en-IN"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62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7514297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You must perform this task to prepare the lab environment for the demonstrations in this module.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Have the students perform the steps with you so that they will also configure the lab environment correctly for the labs in this module. </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This course relies on custom Azure PowerShell modules, including </a:t>
            </a:r>
            <a:r>
              <a:rPr lang="en-IN" sz="1000" b="1" dirty="0">
                <a:effectLst/>
                <a:latin typeface="Segoe UI" panose="020B0502040204020203" pitchFamily="34" charset="0"/>
                <a:ea typeface="Calibri" panose="020F0502020204030204" pitchFamily="34" charset="0"/>
                <a:cs typeface="Segoe UI" panose="020B0502040204020203" pitchFamily="34" charset="0"/>
              </a:rPr>
              <a:t>Add-20533DEnvironment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to prepare the lab environment for demonstrations and labs, and </a:t>
            </a:r>
            <a:r>
              <a:rPr lang="en-IN" sz="1000" b="1" dirty="0">
                <a:effectLst/>
                <a:latin typeface="Segoe UI" panose="020B0502040204020203" pitchFamily="34" charset="0"/>
                <a:ea typeface="Calibri" panose="020F0502020204030204" pitchFamily="34" charset="0"/>
                <a:cs typeface="Segoe UI" panose="020B0502040204020203" pitchFamily="34" charset="0"/>
              </a:rPr>
              <a:t>Remove-20533DEnvironment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to perform clean-up tasks at the end of the module. </a:t>
            </a:r>
            <a:r>
              <a:rPr lang="en-IN" sz="10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The modules are in </a:t>
            </a:r>
            <a:r>
              <a:rPr lang="en-IN" sz="1000" b="1" dirty="0">
                <a:effectLst/>
                <a:latin typeface="Segoe UI" panose="020B0502040204020203" pitchFamily="34" charset="0"/>
                <a:ea typeface="Calibri" panose="020F0502020204030204" pitchFamily="34" charset="0"/>
                <a:cs typeface="Segoe UI" panose="020B0502040204020203" pitchFamily="34" charset="0"/>
              </a:rPr>
              <a:t>E:\Modules</a:t>
            </a:r>
            <a:r>
              <a:rPr lang="en-IN" sz="10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 on the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VM.</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Important:</a:t>
            </a:r>
            <a:r>
              <a:rPr lang="en-IN" sz="1000" dirty="0">
                <a:effectLst/>
                <a:latin typeface="Segoe UI" panose="020B0502040204020203" pitchFamily="34" charset="0"/>
                <a:ea typeface="Calibri" panose="020F0502020204030204" pitchFamily="34" charset="0"/>
                <a:cs typeface="Segoe UI" panose="020B0502040204020203" pitchFamily="34" charset="0"/>
              </a:rPr>
              <a:t> Note that the </a:t>
            </a:r>
            <a:r>
              <a:rPr lang="en-IN" sz="1000" b="1" dirty="0">
                <a:effectLst/>
                <a:latin typeface="Segoe UI" panose="020B0502040204020203" pitchFamily="34" charset="0"/>
                <a:ea typeface="Calibri" panose="020F0502020204030204" pitchFamily="34" charset="0"/>
                <a:cs typeface="Segoe UI" panose="020B0502040204020203" pitchFamily="34" charset="0"/>
              </a:rPr>
              <a:t>Remove-20533DEnvironment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script will delete the Azure subscription resources that you provisioned when running </a:t>
            </a:r>
            <a:r>
              <a:rPr lang="en-IN" sz="1000" b="1" dirty="0">
                <a:effectLst/>
                <a:latin typeface="Segoe UI" panose="020B0502040204020203" pitchFamily="34" charset="0"/>
                <a:ea typeface="Calibri" panose="020F0502020204030204" pitchFamily="34" charset="0"/>
                <a:cs typeface="Segoe UI" panose="020B0502040204020203" pitchFamily="34" charset="0"/>
              </a:rPr>
              <a:t>Add-20533DEnvironment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Preparation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Start the </a:t>
            </a:r>
            <a:r>
              <a:rPr lang="en-IN" sz="1000" b="1" dirty="0">
                <a:effectLst/>
                <a:latin typeface="Segoe UI" panose="020B0502040204020203" pitchFamily="34" charset="0"/>
                <a:ea typeface="Calibri" panose="020F0502020204030204" pitchFamily="34" charset="0"/>
                <a:cs typeface="Segoe UI" panose="020B0502040204020203" pitchFamily="34" charset="0"/>
              </a:rPr>
              <a:t>MSL-TMG1</a:t>
            </a:r>
            <a:r>
              <a:rPr lang="en-IN" sz="1000" dirty="0">
                <a:effectLst/>
                <a:latin typeface="Segoe UI" panose="020B0502040204020203" pitchFamily="34" charset="0"/>
                <a:ea typeface="Calibri" panose="020F0502020204030204" pitchFamily="34" charset="0"/>
                <a:cs typeface="Segoe UI" panose="020B0502040204020203" pitchFamily="34" charset="0"/>
              </a:rPr>
              <a:t> and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VMs, and then sign in to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as </a:t>
            </a:r>
            <a:r>
              <a:rPr lang="en-IN" sz="1000" b="1" dirty="0">
                <a:effectLst/>
                <a:latin typeface="Segoe UI" panose="020B0502040204020203" pitchFamily="34" charset="0"/>
                <a:ea typeface="Calibri" panose="020F0502020204030204" pitchFamily="34" charset="0"/>
                <a:cs typeface="Segoe UI" panose="020B0502040204020203" pitchFamily="34" charset="0"/>
              </a:rPr>
              <a:t>Student</a:t>
            </a:r>
            <a:r>
              <a:rPr lang="en-IN" sz="1000" dirty="0">
                <a:effectLst/>
                <a:latin typeface="Segoe UI" panose="020B0502040204020203" pitchFamily="34" charset="0"/>
                <a:ea typeface="Calibri" panose="020F0502020204030204" pitchFamily="34" charset="0"/>
                <a:cs typeface="Segoe UI" panose="020B0502040204020203" pitchFamily="34" charset="0"/>
              </a:rPr>
              <a:t> with the password </a:t>
            </a:r>
            <a:r>
              <a:rPr lang="en-IN" sz="1000" b="1" dirty="0">
                <a:effectLst/>
                <a:latin typeface="Segoe UI" panose="020B0502040204020203" pitchFamily="34" charset="0"/>
                <a:ea typeface="Calibri" panose="020F0502020204030204" pitchFamily="34" charset="0"/>
                <a:cs typeface="Segoe UI" panose="020B0502040204020203" pitchFamily="34" charset="0"/>
              </a:rPr>
              <a:t>Pa55w.rd</a:t>
            </a:r>
            <a:r>
              <a:rPr lang="en-IN" sz="1000" dirty="0">
                <a:effectLst/>
                <a:latin typeface="Segoe UI" panose="020B0502040204020203" pitchFamily="34" charset="0"/>
                <a:ea typeface="Calibri" panose="020F0502020204030204" pitchFamily="34" charset="0"/>
                <a:cs typeface="Segoe UI" panose="020B0502040204020203" pitchFamily="34" charset="0"/>
              </a:rPr>
              <a:t>. You should have provisioned an Azure subscription ahead of time.</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Demonstration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Prepare the lab and demonstration environment</a:t>
            </a:r>
            <a:endParaRPr lang="en-IN" sz="1000" b="1"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On the taskbar, right-click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Windows PowerShell</a:t>
            </a:r>
            <a:r>
              <a:rPr lang="en-US" sz="1000" dirty="0">
                <a:effectLst/>
                <a:latin typeface="Segoe UI" panose="020B0502040204020203" pitchFamily="34" charset="0"/>
                <a:ea typeface="Times New Roman" panose="02020603050405020304" pitchFamily="18" charset="0"/>
                <a:cs typeface="Segoe UI" panose="020B0502040204020203" pitchFamily="34" charset="0"/>
              </a:rPr>
              <a:t>, and then 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Run as administrator</a:t>
            </a:r>
            <a:r>
              <a:rPr lang="en-US" sz="1000" dirty="0">
                <a:effectLst/>
                <a:latin typeface="Segoe UI" panose="020B0502040204020203" pitchFamily="34" charset="0"/>
                <a:ea typeface="Times New Roman" panose="02020603050405020304" pitchFamily="18" charset="0"/>
                <a:cs typeface="Segoe UI" panose="020B0502040204020203" pitchFamily="34" charset="0"/>
              </a:rPr>
              <a:t>. In the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User Account Control</a:t>
            </a:r>
            <a:r>
              <a:rPr lang="en-US" sz="1000" dirty="0">
                <a:effectLst/>
                <a:latin typeface="Segoe UI" panose="020B0502040204020203" pitchFamily="34" charset="0"/>
                <a:ea typeface="Times New Roman" panose="02020603050405020304" pitchFamily="18" charset="0"/>
                <a:cs typeface="Segoe UI" panose="020B0502040204020203" pitchFamily="34" charset="0"/>
              </a:rPr>
              <a:t> dialog box, 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Yes</a:t>
            </a:r>
            <a:r>
              <a:rPr lang="en-US" sz="1000" dirty="0">
                <a:effectLst/>
                <a:latin typeface="Segoe UI" panose="020B0502040204020203" pitchFamily="34" charset="0"/>
                <a:ea typeface="Times New Roman" panose="02020603050405020304" pitchFamily="18" charset="0"/>
                <a:cs typeface="Segoe UI" panose="020B0502040204020203" pitchFamily="34" charset="0"/>
              </a:rPr>
              <a:t>.</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Type the following command, and then press Enter:</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ct val="115000"/>
              </a:lnSpc>
              <a:spcBef>
                <a:spcPts val="600"/>
              </a:spcBef>
              <a:spcAft>
                <a:spcPts val="995"/>
              </a:spcAft>
            </a:pPr>
            <a:r>
              <a:rPr lang="en-US" sz="1000" dirty="0">
                <a:effectLst/>
                <a:latin typeface="Segoe UI" panose="020B0502040204020203" pitchFamily="34" charset="0"/>
                <a:ea typeface="Times New Roman" panose="02020603050405020304" pitchFamily="18" charset="0"/>
                <a:cs typeface="Segoe UI" panose="020B0502040204020203" pitchFamily="34" charset="0"/>
              </a:rPr>
              <a:t>Add-20533DEnvironment</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the prompt, type the module number, and then press Enter.</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Confirm your selection, and then press Enter. </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995"/>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Note:</a:t>
            </a:r>
            <a:r>
              <a:rPr lang="en-IN" sz="1000" dirty="0">
                <a:effectLst/>
                <a:latin typeface="Segoe UI" panose="020B0502040204020203" pitchFamily="34" charset="0"/>
                <a:ea typeface="Calibri" panose="020F0502020204030204" pitchFamily="34" charset="0"/>
                <a:cs typeface="Segoe UI" panose="020B0502040204020203" pitchFamily="34" charset="0"/>
              </a:rPr>
              <a:t> This script might affect existing Azure services in your subscription. We recommend that you use an Azure subscription that was provisioned specifically for this course.</a:t>
            </a:r>
          </a:p>
        </p:txBody>
      </p:sp>
      <p:sp>
        <p:nvSpPr>
          <p:cNvPr id="4" name="Slide Number Placeholder 3"/>
          <p:cNvSpPr>
            <a:spLocks noGrp="1"/>
          </p:cNvSpPr>
          <p:nvPr>
            <p:ph type="sldNum" sz="quarter" idx="10"/>
          </p:nvPr>
        </p:nvSpPr>
        <p:spPr/>
        <p:txBody>
          <a:bodyPr/>
          <a:lstStyle/>
          <a:p>
            <a:fld id="{CBE61729-146C-42F0-B148-60E9E19DB23A}" type="slidenum">
              <a:rPr lang="en-IN" smtClean="0"/>
              <a:t>63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IN" sz="100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28021789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concept of containers. Explain their primary purpose and point out the key differences between containers and virtual machines (VMs).</a:t>
            </a:r>
          </a:p>
        </p:txBody>
      </p:sp>
      <p:sp>
        <p:nvSpPr>
          <p:cNvPr id="4" name="Slide Number Placeholder 3"/>
          <p:cNvSpPr>
            <a:spLocks noGrp="1"/>
          </p:cNvSpPr>
          <p:nvPr>
            <p:ph type="sldNum" sz="quarter" idx="10"/>
          </p:nvPr>
        </p:nvSpPr>
        <p:spPr/>
        <p:txBody>
          <a:bodyPr/>
          <a:lstStyle/>
          <a:p>
            <a:fld id="{CBE61729-146C-42F0-B148-60E9E19DB23A}" type="slidenum">
              <a:rPr lang="en-IN" smtClean="0"/>
              <a:t>64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5062525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Explain the basic Docker terminology.</a:t>
            </a:r>
          </a:p>
        </p:txBody>
      </p:sp>
      <p:sp>
        <p:nvSpPr>
          <p:cNvPr id="4" name="Slide Number Placeholder 3"/>
          <p:cNvSpPr>
            <a:spLocks noGrp="1"/>
          </p:cNvSpPr>
          <p:nvPr>
            <p:ph type="sldNum" sz="quarter" idx="10"/>
          </p:nvPr>
        </p:nvSpPr>
        <p:spPr/>
        <p:txBody>
          <a:bodyPr/>
          <a:lstStyle/>
          <a:p>
            <a:fld id="{CBE61729-146C-42F0-B148-60E9E19DB23A}" type="slidenum">
              <a:rPr lang="en-IN" smtClean="0"/>
              <a:t>65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845036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different methods of implementing Docker hosts in Azure.</a:t>
            </a:r>
          </a:p>
        </p:txBody>
      </p:sp>
      <p:sp>
        <p:nvSpPr>
          <p:cNvPr id="4" name="Slide Number Placeholder 3"/>
          <p:cNvSpPr>
            <a:spLocks noGrp="1"/>
          </p:cNvSpPr>
          <p:nvPr>
            <p:ph type="sldNum" sz="quarter" idx="10"/>
          </p:nvPr>
        </p:nvSpPr>
        <p:spPr/>
        <p:txBody>
          <a:bodyPr/>
          <a:lstStyle/>
          <a:p>
            <a:fld id="{CBE61729-146C-42F0-B148-60E9E19DB23A}" type="slidenum">
              <a:rPr lang="en-IN" smtClean="0"/>
              <a:t>66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668480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different ways to connect to Azure VM Docker hosts. Explain how you can use the Docker client to manage containers. Point out that Azure Container Instances simplifies deployment of individual containers by eliminating the need to explicitly provision the underlying Docker hosts.</a:t>
            </a:r>
          </a:p>
        </p:txBody>
      </p:sp>
      <p:sp>
        <p:nvSpPr>
          <p:cNvPr id="4" name="Slide Number Placeholder 3"/>
          <p:cNvSpPr>
            <a:spLocks noGrp="1"/>
          </p:cNvSpPr>
          <p:nvPr>
            <p:ph type="sldNum" sz="quarter" idx="10"/>
          </p:nvPr>
        </p:nvSpPr>
        <p:spPr/>
        <p:txBody>
          <a:bodyPr/>
          <a:lstStyle/>
          <a:p>
            <a:fld id="{CBE61729-146C-42F0-B148-60E9E19DB23A}" type="slidenum">
              <a:rPr lang="en-IN" smtClean="0"/>
              <a:t>67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9820940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Preparation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Make sure to complete the</a:t>
            </a:r>
            <a:r>
              <a:rPr lang="en-IN" sz="1000" i="1" dirty="0">
                <a:effectLst/>
                <a:latin typeface="Segoe UI" panose="020B0502040204020203" pitchFamily="34" charset="0"/>
                <a:ea typeface="Calibri" panose="020F0502020204030204" pitchFamily="34" charset="0"/>
                <a:cs typeface="Segoe UI" panose="020B0502040204020203" pitchFamily="34" charset="0"/>
              </a:rPr>
              <a:t> </a:t>
            </a:r>
            <a:r>
              <a:rPr lang="en-IN" sz="1000" dirty="0">
                <a:effectLst/>
                <a:latin typeface="Segoe UI" panose="020B0502040204020203" pitchFamily="34" charset="0"/>
                <a:ea typeface="Calibri" panose="020F0502020204030204" pitchFamily="34" charset="0"/>
                <a:cs typeface="Segoe UI" panose="020B0502040204020203" pitchFamily="34" charset="0"/>
              </a:rPr>
              <a:t>“Prepare the lab environment for the remainder of this module” demonstration.</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Demonstration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Follow the instructions provided in </a:t>
            </a:r>
            <a:r>
              <a:rPr lang="en-IN" sz="1000" u="sng" dirty="0">
                <a:effectLst/>
                <a:latin typeface="Segoe UI" panose="020B0502040204020203" pitchFamily="34" charset="0"/>
                <a:ea typeface="Calibri" panose="020F0502020204030204" pitchFamily="34" charset="0"/>
                <a:cs typeface="Segoe UI" panose="020B0502040204020203" pitchFamily="34" charset="0"/>
                <a:hlinkClick r:id="rId3"/>
              </a:rPr>
              <a:t>https://aka.ms/qu1kh3</a:t>
            </a:r>
            <a:r>
              <a:rPr lang="en-IN" sz="1000" dirty="0">
                <a:effectLst/>
                <a:latin typeface="Segoe UI" panose="020B0502040204020203" pitchFamily="34" charset="0"/>
                <a:ea typeface="Calibri" panose="020F0502020204030204" pitchFamily="34" charset="0"/>
                <a:cs typeface="Segoe UI" panose="020B0502040204020203" pitchFamily="34" charset="0"/>
              </a:rPr>
              <a:t>. When running </a:t>
            </a:r>
            <a:r>
              <a:rPr lang="en-IN" sz="1000" b="1" dirty="0">
                <a:effectLst/>
                <a:latin typeface="Segoe UI" panose="020B0502040204020203" pitchFamily="34" charset="0"/>
                <a:ea typeface="Calibri" panose="020F0502020204030204" pitchFamily="34" charset="0"/>
                <a:cs typeface="Segoe UI" panose="020B0502040204020203" pitchFamily="34" charset="0"/>
              </a:rPr>
              <a:t>docker-machine</a:t>
            </a:r>
            <a:r>
              <a:rPr lang="en-IN" sz="1000" dirty="0">
                <a:effectLst/>
                <a:latin typeface="Segoe UI" panose="020B0502040204020203" pitchFamily="34" charset="0"/>
                <a:ea typeface="Calibri" panose="020F0502020204030204" pitchFamily="34" charset="0"/>
                <a:cs typeface="Segoe UI" panose="020B0502040204020203" pitchFamily="34" charset="0"/>
              </a:rPr>
              <a:t> to provision an Azure VM, include the </a:t>
            </a:r>
            <a:r>
              <a:rPr lang="en-IN" sz="1000" b="1" dirty="0">
                <a:effectLst/>
                <a:latin typeface="Segoe UI" panose="020B0502040204020203" pitchFamily="34" charset="0"/>
                <a:ea typeface="Calibri" panose="020F0502020204030204" pitchFamily="34" charset="0"/>
                <a:cs typeface="Segoe UI" panose="020B0502040204020203" pitchFamily="34" charset="0"/>
              </a:rPr>
              <a:t>--azure-resource-group</a:t>
            </a:r>
            <a:r>
              <a:rPr lang="en-IN" sz="1000" dirty="0">
                <a:effectLst/>
                <a:latin typeface="Segoe UI" panose="020B0502040204020203" pitchFamily="34" charset="0"/>
                <a:ea typeface="Calibri" panose="020F0502020204030204" pitchFamily="34" charset="0"/>
                <a:cs typeface="Segoe UI" panose="020B0502040204020203" pitchFamily="34" charset="0"/>
              </a:rPr>
              <a:t> parameter and set its value to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20533D0701-DemoRG</a:t>
            </a:r>
            <a:r>
              <a:rPr lang="en-IN" sz="1000" dirty="0">
                <a:effectLst/>
                <a:latin typeface="Segoe UI" panose="020B0502040204020203" pitchFamily="34" charset="0"/>
                <a:ea typeface="Calibri" panose="020F0502020204030204" pitchFamily="34" charset="0"/>
                <a:cs typeface="Segoe UI" panose="020B0502040204020203" pitchFamily="34" charset="0"/>
              </a:rPr>
              <a:t>.</a:t>
            </a:r>
          </a:p>
        </p:txBody>
      </p:sp>
      <p:sp>
        <p:nvSpPr>
          <p:cNvPr id="4" name="Slide Number Placeholder 3"/>
          <p:cNvSpPr>
            <a:spLocks noGrp="1"/>
          </p:cNvSpPr>
          <p:nvPr>
            <p:ph type="sldNum" sz="quarter" idx="10"/>
          </p:nvPr>
        </p:nvSpPr>
        <p:spPr/>
        <p:txBody>
          <a:bodyPr/>
          <a:lstStyle/>
          <a:p>
            <a:fld id="{CBE61729-146C-42F0-B148-60E9E19DB23A}" type="slidenum">
              <a:rPr lang="en-IN" smtClean="0"/>
              <a:t>68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3287856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implementing multicontainer applications by using Docker Compose.</a:t>
            </a:r>
          </a:p>
        </p:txBody>
      </p:sp>
      <p:sp>
        <p:nvSpPr>
          <p:cNvPr id="4" name="Slide Number Placeholder 3"/>
          <p:cNvSpPr>
            <a:spLocks noGrp="1"/>
          </p:cNvSpPr>
          <p:nvPr>
            <p:ph type="sldNum" sz="quarter" idx="10"/>
          </p:nvPr>
        </p:nvSpPr>
        <p:spPr/>
        <p:txBody>
          <a:bodyPr/>
          <a:lstStyle/>
          <a:p>
            <a:fld id="{CBE61729-146C-42F0-B148-60E9E19DB23A}" type="slidenum">
              <a:rPr lang="en-IN" smtClean="0"/>
              <a:t>69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93999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41310108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two types of Azure Container Registry services–classic and managed–and explain the differences between them. Point out that there are two authentication and authorization methods, but emphasize that students should use the Admin user method only for single-user scenarios.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steps to upload and download images when using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7600916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Question</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What are the primary characteristics of Docker Swarm–based ACS deployments?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Support for Docker APIs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YAML-based container deployments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3: Cluster management via a web-based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Cluster management via a command-line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5: Requirement to create an Azure AD service principal</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Answer</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Support for Docker APIs</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2: YAML-based container deployments</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3: Cluster management via a web-based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Cluster management via a command-line interface</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5: Requirement to create an Azure AD service principal</a:t>
            </a:r>
          </a:p>
          <a:p>
            <a:pPr>
              <a:lnSpc>
                <a:spcPct val="107000"/>
              </a:lnSpc>
              <a:spcAft>
                <a:spcPts val="800"/>
              </a:spcAft>
            </a:pPr>
            <a:r>
              <a:rPr lang="en-IN" sz="1000" b="1" dirty="0">
                <a:latin typeface="Segoe UI" panose="020B0502040204020203" pitchFamily="34" charset="0"/>
                <a:ea typeface="Calibri" panose="020F0502020204030204" pitchFamily="34" charset="0"/>
                <a:cs typeface="Segoe UI" panose="020B0502040204020203" pitchFamily="34" charset="0"/>
              </a:rPr>
              <a:t>Feedback</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Docker Swarm–based ACS deployments offer full support for Docker APIs, including management via Docker client command-line tools. YAML-based container deployments are part of Kubernetes and DC/OS-based container clustering. An Azure AD service principal is necessary when deploying Kubernetes-based clusters.</a:t>
            </a:r>
          </a:p>
          <a:p>
            <a:pPr>
              <a:lnSpc>
                <a:spcPct val="107000"/>
              </a:lnSpc>
              <a:spcAft>
                <a:spcPts val="800"/>
              </a:spcAft>
            </a:pPr>
            <a:endParaRPr lang="en-IN"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5704731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Explain the primary differences and similarities between the three orchestrators available when deploying ACS clusters.</a:t>
            </a:r>
          </a:p>
        </p:txBody>
      </p:sp>
      <p:sp>
        <p:nvSpPr>
          <p:cNvPr id="4" name="Slide Number Placeholder 3"/>
          <p:cNvSpPr>
            <a:spLocks noGrp="1"/>
          </p:cNvSpPr>
          <p:nvPr>
            <p:ph type="sldNum" sz="quarter" idx="10"/>
          </p:nvPr>
        </p:nvSpPr>
        <p:spPr/>
        <p:txBody>
          <a:bodyPr/>
          <a:lstStyle/>
          <a:p>
            <a:fld id="{CBE61729-146C-42F0-B148-60E9E19DB23A}" type="slidenum">
              <a:rPr lang="en-IN" smtClean="0"/>
              <a:t>72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5157922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Docker Swarm–based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259441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Kubernetes-based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7565903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Datacenter Operating System (DC/OS)–based ACS clusters and deploying containers in them.</a:t>
            </a:r>
          </a:p>
        </p:txBody>
      </p:sp>
      <p:sp>
        <p:nvSpPr>
          <p:cNvPr id="4" name="Slide Number Placeholder 3"/>
          <p:cNvSpPr>
            <a:spLocks noGrp="1"/>
          </p:cNvSpPr>
          <p:nvPr>
            <p:ph type="sldNum" sz="quarter" idx="10"/>
          </p:nvPr>
        </p:nvSpPr>
        <p:spPr/>
        <p:txBody>
          <a:bodyPr/>
          <a:lstStyle/>
          <a:p>
            <a:fld id="{CBE61729-146C-42F0-B148-60E9E19DB23A}" type="slidenum">
              <a:rPr lang="en-IN" smtClean="0"/>
              <a:t>75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8552122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76</a:t>
            </a:fld>
            <a:endParaRPr lang="en-US" dirty="0"/>
          </a:p>
        </p:txBody>
      </p:sp>
    </p:spTree>
    <p:extLst>
      <p:ext uri="{BB962C8B-B14F-4D97-AF65-F5344CB8AC3E}">
        <p14:creationId xmlns:p14="http://schemas.microsoft.com/office/powerpoint/2010/main" val="406011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Visualize an Azure Resource Manager template</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Start a web browser and navigate to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r>
              <a:rPr lang="en-US" sz="1000" u="sng" dirty="0">
                <a:latin typeface="Segoe UI" panose="020B0502040204020203" pitchFamily="34" charset="0"/>
                <a:ea typeface="Times New Roman" panose="02020603050405020304" pitchFamily="18" charset="0"/>
                <a:cs typeface="Segoe UI" panose="020B0502040204020203" pitchFamily="34" charset="0"/>
              </a:rPr>
              <a:t>.</a:t>
            </a:r>
            <a:r>
              <a:rPr lang="en-US" sz="1000" dirty="0">
                <a:latin typeface="Segoe UI" panose="020B0502040204020203" pitchFamily="34" charset="0"/>
                <a:ea typeface="Times New Roman" panose="02020603050405020304" pitchFamily="18" charset="0"/>
                <a:cs typeface="Segoe UI" panose="020B0502040204020203" pitchFamily="34" charset="0"/>
              </a:rPr>
              <a:t>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Visualize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457200" marR="0">
              <a:lnSpc>
                <a:spcPct val="115000"/>
              </a:lnSpc>
              <a:spcBef>
                <a:spcPts val="0"/>
              </a:spcBef>
              <a:spcAft>
                <a:spcPts val="995"/>
              </a:spcAft>
            </a:pPr>
            <a:r>
              <a:rPr lang="en-US" sz="1000" dirty="0">
                <a:latin typeface="Segoe UI" panose="020B0502040204020203" pitchFamily="34" charset="0"/>
                <a:ea typeface="Times New Roman" panose="02020603050405020304" pitchFamily="18" charset="0"/>
                <a:cs typeface="Segoe UI" panose="020B0502040204020203" pitchFamily="34" charset="0"/>
              </a:rPr>
              <a:t>Point out that this example is extremely simple, so the diagram consists of only a single storage account. However, with more complex templates, the ability to visualize their components can clarify their architecture.</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Click the rectangle representing the storage account. Point out that this displays the corresponding element of the JavaScript Object Notation (JSON) template.</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Deploy an Azure Resource Manager template from GitHub</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In the web browser, navigate back to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Deploy to Azure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If prompted, authenticate with the user account that is the System Administrator of your Azure subscription.</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On the </a:t>
            </a:r>
            <a:r>
              <a:rPr lang="en-US" sz="1000" b="1" dirty="0">
                <a:latin typeface="Segoe UI" panose="020B0502040204020203" pitchFamily="34" charset="0"/>
                <a:ea typeface="Times New Roman" panose="02020603050405020304" pitchFamily="18" charset="0"/>
                <a:cs typeface="Segoe UI" panose="020B0502040204020203" pitchFamily="34" charset="0"/>
              </a:rPr>
              <a:t>Create a Standard Storage Account </a:t>
            </a:r>
            <a:r>
              <a:rPr lang="en-US" sz="1000" dirty="0">
                <a:latin typeface="Segoe UI" panose="020B0502040204020203" pitchFamily="34" charset="0"/>
                <a:ea typeface="Times New Roman" panose="02020603050405020304" pitchFamily="18" charset="0"/>
                <a:cs typeface="Segoe UI" panose="020B0502040204020203" pitchFamily="34" charset="0"/>
              </a:rPr>
              <a:t>blade, point out the text boxes representing template parameters.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Edit template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On the </a:t>
            </a:r>
            <a:r>
              <a:rPr lang="en-US" sz="1000" b="1" dirty="0">
                <a:latin typeface="Segoe UI" panose="020B0502040204020203" pitchFamily="34" charset="0"/>
                <a:ea typeface="Times New Roman" panose="02020603050405020304" pitchFamily="18" charset="0"/>
                <a:cs typeface="Segoe UI" panose="020B0502040204020203" pitchFamily="34" charset="0"/>
              </a:rPr>
              <a:t>Edit template </a:t>
            </a:r>
            <a:r>
              <a:rPr lang="en-US" sz="1000" dirty="0">
                <a:latin typeface="Segoe UI" panose="020B0502040204020203" pitchFamily="34" charset="0"/>
                <a:ea typeface="Times New Roman" panose="02020603050405020304" pitchFamily="18" charset="0"/>
                <a:cs typeface="Segoe UI" panose="020B0502040204020203" pitchFamily="34" charset="0"/>
              </a:rPr>
              <a:t>blade, review the structure of the template, including the template components described in the earlier topics of this lesson.</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Discard</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Deploy the template into a new resource group named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20533D0103-DemoRG </a:t>
            </a:r>
            <a:r>
              <a:rPr lang="en-US" sz="1000" dirty="0">
                <a:latin typeface="Segoe UI" panose="020B0502040204020203" pitchFamily="34" charset="0"/>
                <a:ea typeface="Times New Roman" panose="02020603050405020304" pitchFamily="18" charset="0"/>
                <a:cs typeface="Segoe UI" panose="020B0502040204020203" pitchFamily="34" charset="0"/>
              </a:rPr>
              <a:t>in the Azure region that is closest to the classroom location and that is available in your subscription.</a:t>
            </a:r>
          </a:p>
          <a:p>
            <a:pPr marL="34290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Segoe UI" panose="020B0502040204020203" pitchFamily="34" charset="0"/>
              </a:rPr>
              <a:t>Wait until the deployment successfully completes.</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R="0" lvl="0">
              <a:lnSpc>
                <a:spcPct val="115000"/>
              </a:lnSpc>
              <a:spcBef>
                <a:spcPts val="0"/>
              </a:spcBef>
              <a:spcAft>
                <a:spcPts val="995"/>
              </a:spcAft>
            </a:pPr>
            <a:endParaRPr lang="en-US"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1304912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Segoe UI" panose="020B0502040204020203" pitchFamily="34" charset="0"/>
                <a:cs typeface="Segoe UI" panose="020B0502040204020203" pitchFamily="34" charset="0"/>
              </a:defRPr>
            </a:lvl1pPr>
            <a:lvl2pPr marL="342900" indent="0" defTabSz="0">
              <a:buFont typeface="Arial" panose="020B0604020202020204" pitchFamily="34" charset="0"/>
              <a:buNone/>
              <a:defRPr sz="1200">
                <a:latin typeface="Segoe UI" panose="020B0502040204020203" pitchFamily="34" charset="0"/>
                <a:cs typeface="Segoe UI" panose="020B0502040204020203" pitchFamily="34" charset="0"/>
              </a:defRPr>
            </a:lvl2pPr>
            <a:lvl3pPr marL="685800" indent="0" defTabSz="0">
              <a:buFont typeface="Arial" panose="020B0604020202020204" pitchFamily="34" charset="0"/>
              <a:buNone/>
              <a:defRPr sz="1200">
                <a:latin typeface="Segoe UI" panose="020B0502040204020203" pitchFamily="34" charset="0"/>
                <a:cs typeface="Segoe UI" panose="020B0502040204020203" pitchFamily="34" charset="0"/>
              </a:defRPr>
            </a:lvl3pPr>
            <a:lvl4pPr marL="1028700" indent="0" defTabSz="0">
              <a:buFont typeface="Arial" panose="020B0604020202020204" pitchFamily="34" charset="0"/>
              <a:buNone/>
              <a:defRPr sz="1200">
                <a:latin typeface="Segoe UI" panose="020B0502040204020203" pitchFamily="34" charset="0"/>
                <a:cs typeface="Segoe UI" panose="020B0502040204020203" pitchFamily="34" charset="0"/>
              </a:defRPr>
            </a:lvl4pPr>
            <a:lvl5pPr marL="1371600" indent="0" defTabSz="0">
              <a:buFont typeface="Arial" panose="020B0604020202020204" pitchFamily="34" charset="0"/>
              <a:buNone/>
              <a:defRPr sz="1200">
                <a:latin typeface="Segoe UI" panose="020B0502040204020203" pitchFamily="34" charset="0"/>
                <a:cs typeface="Segoe UI" panose="020B0502040204020203" pitchFamily="34"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2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Segoe UI" panose="020B0502040204020203" pitchFamily="34" charset="0"/>
              </a:defRPr>
            </a:lvl1pPr>
            <a:lvl2pPr marL="288925" indent="0">
              <a:buNone/>
              <a:defRPr sz="2000">
                <a:latin typeface="Segoe UI" panose="020B0502040204020203" pitchFamily="34" charset="0"/>
              </a:defRPr>
            </a:lvl2pPr>
            <a:lvl3pPr marL="681037" indent="0">
              <a:buNone/>
              <a:defRPr sz="1800">
                <a:latin typeface="Segoe UI" panose="020B0502040204020203" pitchFamily="34" charset="0"/>
              </a:defRPr>
            </a:lvl3pPr>
            <a:lvl4pPr marL="1089025" indent="0">
              <a:buNone/>
              <a:defRPr sz="1600">
                <a:latin typeface="Segoe UI" panose="020B0502040204020203" pitchFamily="34" charset="0"/>
              </a:defRPr>
            </a:lvl4pPr>
            <a:lvl5pPr marL="1376363" indent="0">
              <a:buNone/>
              <a:defRPr sz="1600">
                <a:latin typeface="Segoe UI" panose="020B0502040204020203" pitchFamily="34"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6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697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26.06.2018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4845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8493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2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8385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4096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6877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03"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07" r:id="rId22"/>
    <p:sldLayoutId id="2147483708" r:id="rId23"/>
    <p:sldLayoutId id="2147483710"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cloud-services/cloud-services-sizes-specs" TargetMode="External"/><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buildazure.com/2016/11/24/single-instance-vms-now-with-99-9-sla/" TargetMode="External"/><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windows-powershell-sample-create-vm-from-managed-os-disks" TargetMode="External"/><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hyperlink" Target="https://docs.microsoft.com/en-us/azure/virtual-machines/windows/upload-generalized-manage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linux-cli-sample-create-managed-disk-from-snapshot"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hyperlink" Target="https://docs.microsoft.com/en-us/azure/virtual-machines/linux/quick-create-cli"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s://docs.microsoft.com/en-us/azure/virtual-machines/windows/quick-create-porta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hyperlink" Target="https://docs.microsoft.com/en-us/azure/virtual-machines/windows/quick-create-porta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virtual-machines/linux/mac-create-ssh-keys"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12.emf"/><Relationship Id="rId5" Type="http://schemas.openxmlformats.org/officeDocument/2006/relationships/image" Target="../media/image15.png"/><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powershell/azure/get-started-azureps"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31.xml"/><Relationship Id="rId1" Type="http://schemas.openxmlformats.org/officeDocument/2006/relationships/slideLayout" Target="../slideLayouts/slideLayout22.xml"/><Relationship Id="rId5" Type="http://schemas.openxmlformats.org/officeDocument/2006/relationships/hyperlink" Target="http://aka.ms/InstallAzureCli" TargetMode="External"/><Relationship Id="rId4" Type="http://schemas.openxmlformats.org/officeDocument/2006/relationships/hyperlink" Target="https://www.python.org/download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e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4.png"/><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9.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oring-templates"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docs.microsoft.com/en-us/azure/azure-resource-manager/resource-group-template-functions" TargetMode="Externa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3.xml"/><Relationship Id="rId1" Type="http://schemas.openxmlformats.org/officeDocument/2006/relationships/tags" Target="../tags/tag1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39.png"/><Relationship Id="rId2" Type="http://schemas.openxmlformats.org/officeDocument/2006/relationships/slideLayout" Target="../slideLayouts/slideLayout22.xml"/><Relationship Id="rId1" Type="http://schemas.openxmlformats.org/officeDocument/2006/relationships/tags" Target="../tags/tag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e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76.xml.rels><?xml version="1.0" encoding="UTF-8" standalone="yes"?>
<Relationships xmlns="http://schemas.openxmlformats.org/package/2006/relationships"><Relationship Id="rId3" Type="http://schemas.openxmlformats.org/officeDocument/2006/relationships/hyperlink" Target="http://github.com/guruskill/70-533" TargetMode="External"/><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
        <p:nvSpPr>
          <p:cNvPr id="5" name="Text Placeholder 4">
            <a:extLst>
              <a:ext uri="{FF2B5EF4-FFF2-40B4-BE49-F238E27FC236}">
                <a16:creationId xmlns:a16="http://schemas.microsoft.com/office/drawing/2014/main" id="{10A1B5F8-1B43-4FF3-9AC4-452483BDA516}"/>
              </a:ext>
            </a:extLst>
          </p:cNvPr>
          <p:cNvSpPr>
            <a:spLocks noGrp="1"/>
          </p:cNvSpPr>
          <p:nvPr>
            <p:ph type="body" sz="quarter" idx="10"/>
          </p:nvPr>
        </p:nvSpPr>
        <p:spPr>
          <a:solidFill>
            <a:schemeClr val="bg1"/>
          </a:solidFill>
        </p:spPr>
        <p:txBody>
          <a:bodyPr/>
          <a:lstStyle/>
          <a:p>
            <a:pPr marL="0" lvl="0" indent="0">
              <a:spcBef>
                <a:spcPct val="0"/>
              </a:spcBef>
              <a:buClr>
                <a:srgbClr val="FFFFFF"/>
              </a:buClr>
              <a:buSzTx/>
              <a:buNone/>
            </a:pPr>
            <a:endParaRPr lang="en-US" sz="2400" b="1" dirty="0">
              <a:latin typeface="Verdana" pitchFamily="34" charset="0"/>
              <a:ea typeface="+mn-ea"/>
              <a:cs typeface="Arial" charset="0"/>
            </a:endParaRPr>
          </a:p>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Gerald Parish</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Azure Architect </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MCT</a:t>
            </a:r>
          </a:p>
          <a:p>
            <a:pPr marL="0" lvl="0" indent="0">
              <a:spcBef>
                <a:spcPct val="0"/>
              </a:spcBef>
              <a:buClr>
                <a:srgbClr val="FFFFFF"/>
              </a:buClr>
              <a:buSzTx/>
              <a:buNone/>
            </a:pPr>
            <a:endParaRPr lang="en-US" sz="1400" dirty="0">
              <a:solidFill>
                <a:srgbClr val="000000"/>
              </a:solidFill>
              <a:latin typeface="Verdana" pitchFamily="34" charset="0"/>
              <a:ea typeface="+mn-ea"/>
              <a:cs typeface="Arial" charset="0"/>
            </a:endParaRPr>
          </a:p>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General purpose:</a:t>
            </a:r>
          </a:p>
          <a:p>
            <a:pPr lvl="1"/>
            <a:r>
              <a:rPr lang="en-US" sz="1600" b="0" dirty="0"/>
              <a:t>Balanced CPU-to-memory ratio</a:t>
            </a:r>
          </a:p>
          <a:p>
            <a:pPr lvl="1"/>
            <a:r>
              <a:rPr lang="en-US" sz="1600" b="0" dirty="0"/>
              <a:t>A0-A7, Av2, D, Dv2, Dv3, DS, DSv2, Dsv3 series</a:t>
            </a:r>
          </a:p>
          <a:p>
            <a:r>
              <a:rPr lang="en-US" sz="2000" b="0" dirty="0"/>
              <a:t>Compute optimized:</a:t>
            </a:r>
          </a:p>
          <a:p>
            <a:pPr lvl="1"/>
            <a:r>
              <a:rPr lang="en-US" sz="1600" b="0" dirty="0"/>
              <a:t>High CPU-to-memory ratio</a:t>
            </a:r>
          </a:p>
          <a:p>
            <a:pPr lvl="1"/>
            <a:r>
              <a:rPr lang="en-US" sz="1600" b="0" dirty="0"/>
              <a:t>Fs and F series</a:t>
            </a:r>
          </a:p>
          <a:p>
            <a:r>
              <a:rPr lang="en-US" sz="2000" b="0" dirty="0"/>
              <a:t>Memory optimized:</a:t>
            </a:r>
          </a:p>
          <a:p>
            <a:pPr lvl="1"/>
            <a:r>
              <a:rPr lang="en-US" sz="1600" b="0" dirty="0"/>
              <a:t>High memory-to-CPU ratio</a:t>
            </a:r>
          </a:p>
          <a:p>
            <a:pPr lvl="1"/>
            <a:r>
              <a:rPr lang="en-US" sz="1600" b="0" dirty="0"/>
              <a:t>D, Dv2, DS, DSv2, Ev3, Esv3, Ms, G, and GS series</a:t>
            </a:r>
          </a:p>
          <a:p>
            <a:r>
              <a:rPr lang="en-US" sz="2000" b="0" dirty="0"/>
              <a:t>Storage optimized:</a:t>
            </a:r>
          </a:p>
          <a:p>
            <a:pPr lvl="1"/>
            <a:r>
              <a:rPr lang="en-US" sz="1600" b="0" dirty="0"/>
              <a:t>High-performance disk I/O</a:t>
            </a:r>
          </a:p>
          <a:p>
            <a:pPr lvl="1"/>
            <a:r>
              <a:rPr lang="en-US" sz="1600" b="0" dirty="0"/>
              <a:t>Ls series</a:t>
            </a:r>
          </a:p>
          <a:p>
            <a:r>
              <a:rPr lang="en-US" sz="2000" b="0" dirty="0"/>
              <a:t>GPU:</a:t>
            </a:r>
          </a:p>
          <a:p>
            <a:pPr lvl="1"/>
            <a:r>
              <a:rPr lang="en-US" sz="1600" b="0" dirty="0"/>
              <a:t>Graphic Processing Unit support</a:t>
            </a:r>
          </a:p>
          <a:p>
            <a:pPr lvl="1"/>
            <a:r>
              <a:rPr lang="en-US" sz="1600" b="0" dirty="0"/>
              <a:t>NV and NC series</a:t>
            </a:r>
          </a:p>
          <a:p>
            <a:r>
              <a:rPr lang="en-US" sz="2000" b="0" dirty="0"/>
              <a:t>High performance compute:</a:t>
            </a:r>
          </a:p>
          <a:p>
            <a:pPr lvl="1"/>
            <a:r>
              <a:rPr lang="en-US" sz="1600" b="0" dirty="0"/>
              <a:t>Fastest CPUs and optional high-throughput RDMA</a:t>
            </a:r>
          </a:p>
          <a:p>
            <a:pPr lvl="1"/>
            <a:r>
              <a:rPr lang="en-US" sz="1600" b="0" dirty="0"/>
              <a:t>H series and A8-A11</a:t>
            </a:r>
          </a:p>
          <a:p>
            <a:endParaRPr lang="en-US" b="0" dirty="0"/>
          </a:p>
        </p:txBody>
      </p:sp>
      <p:sp>
        <p:nvSpPr>
          <p:cNvPr id="3" name="Rectangle 2">
            <a:extLst>
              <a:ext uri="{FF2B5EF4-FFF2-40B4-BE49-F238E27FC236}">
                <a16:creationId xmlns:a16="http://schemas.microsoft.com/office/drawing/2014/main" id="{C1CC35E9-167C-4B87-94A9-1948F9A82FA4}"/>
              </a:ext>
            </a:extLst>
          </p:cNvPr>
          <p:cNvSpPr/>
          <p:nvPr/>
        </p:nvSpPr>
        <p:spPr>
          <a:xfrm>
            <a:off x="4670981" y="2090643"/>
            <a:ext cx="4572000" cy="923330"/>
          </a:xfrm>
          <a:prstGeom prst="rect">
            <a:avLst/>
          </a:prstGeom>
        </p:spPr>
        <p:txBody>
          <a:bodyPr>
            <a:spAutoFit/>
          </a:bodyPr>
          <a:lstStyle/>
          <a:p>
            <a:r>
              <a:rPr lang="en-US" dirty="0">
                <a:latin typeface="Segoe UI" panose="020B0502040204020203" pitchFamily="34" charset="0"/>
                <a:cs typeface="Segoe UI" panose="020B0502040204020203" pitchFamily="34" charset="0"/>
                <a:hlinkClick r:id="rId3"/>
              </a:rPr>
              <a:t>https://docs.microsoft.com/en-us/azure/cloud-services/cloud-services-sizes-specs</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37710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VMs in an availability set:</a:t>
            </a:r>
          </a:p>
          <a:p>
            <a:pPr marL="365760" lvl="1"/>
            <a:r>
              <a:rPr lang="en-US" b="0" dirty="0"/>
              <a:t>Logical grouping of two or more Azure VMs</a:t>
            </a:r>
          </a:p>
          <a:p>
            <a:pPr marL="365760" lvl="1"/>
            <a:r>
              <a:rPr lang="en-US" b="0" dirty="0"/>
              <a:t>Must be assigned during Azure VM deployment</a:t>
            </a:r>
          </a:p>
          <a:p>
            <a:pPr marL="365760" lvl="1"/>
            <a:r>
              <a:rPr lang="en-US" b="0" dirty="0"/>
              <a:t>Up to 3 fault domains</a:t>
            </a:r>
          </a:p>
          <a:p>
            <a:pPr marL="365760" lvl="1"/>
            <a:r>
              <a:rPr lang="en-US" b="0" dirty="0"/>
              <a:t>Up to 20 update domains</a:t>
            </a:r>
          </a:p>
          <a:p>
            <a:pPr marL="365760" lvl="1"/>
            <a:r>
              <a:rPr lang="en-US" b="0" dirty="0"/>
              <a:t>99.95% availability SLA</a:t>
            </a:r>
          </a:p>
          <a:p>
            <a:pPr marL="365760" lvl="1"/>
            <a:r>
              <a:rPr lang="en-US" b="0" dirty="0"/>
              <a:t>Considerations:</a:t>
            </a:r>
          </a:p>
          <a:p>
            <a:pPr marL="761047" lvl="2"/>
            <a:r>
              <a:rPr lang="en-US" b="0" dirty="0"/>
              <a:t>Add multiple virtual machines to the same availability set</a:t>
            </a:r>
          </a:p>
          <a:p>
            <a:pPr marL="761047" lvl="2"/>
            <a:r>
              <a:rPr lang="en-US" b="0" dirty="0"/>
              <a:t>Place application tiers in separate availability sets</a:t>
            </a:r>
          </a:p>
          <a:p>
            <a:pPr marL="761047" lvl="2"/>
            <a:r>
              <a:rPr lang="en-US" b="0" dirty="0"/>
              <a:t>Combine availability sets with load balancing</a:t>
            </a:r>
          </a:p>
          <a:p>
            <a:r>
              <a:rPr lang="en-US" b="0" dirty="0"/>
              <a:t>Standalone VMs:</a:t>
            </a:r>
          </a:p>
          <a:p>
            <a:pPr marL="365760" lvl="1"/>
            <a:r>
              <a:rPr lang="en-US" b="0" dirty="0"/>
              <a:t>99.9% availability SLA if using Premium storage disks </a:t>
            </a:r>
            <a:r>
              <a:rPr lang="en-US" sz="1800" b="0" dirty="0">
                <a:hlinkClick r:id="rId3"/>
              </a:rPr>
              <a:t>https://buildazure.com/2016/11/24/single-instance-vms-now-with-99-9-sla/</a:t>
            </a:r>
            <a:r>
              <a:rPr lang="en-US" sz="1800" b="0" dirty="0"/>
              <a:t> </a:t>
            </a:r>
          </a:p>
          <a:p>
            <a:pPr marL="0" indent="0">
              <a:buNone/>
            </a:pPr>
            <a:endParaRPr lang="en-US" b="0" dirty="0"/>
          </a:p>
          <a:p>
            <a:endParaRPr lang="en-US" b="0" dirty="0"/>
          </a:p>
        </p:txBody>
      </p:sp>
    </p:spTree>
    <p:extLst>
      <p:ext uri="{BB962C8B-B14F-4D97-AF65-F5344CB8AC3E}">
        <p14:creationId xmlns:p14="http://schemas.microsoft.com/office/powerpoint/2010/main" val="62424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Tools for deploying Azure VMs:</a:t>
            </a:r>
          </a:p>
          <a:p>
            <a:pPr lvl="1"/>
            <a:r>
              <a:rPr lang="en-US" b="0" dirty="0"/>
              <a:t>Azure portal</a:t>
            </a:r>
          </a:p>
          <a:p>
            <a:pPr lvl="1"/>
            <a:r>
              <a:rPr lang="en-US" b="0" dirty="0"/>
              <a:t>Azure PowerShell</a:t>
            </a:r>
          </a:p>
          <a:p>
            <a:pPr lvl="1"/>
            <a:r>
              <a:rPr lang="en-US" b="0" dirty="0"/>
              <a:t>Azure CLI</a:t>
            </a:r>
          </a:p>
          <a:p>
            <a:pPr lvl="1"/>
            <a:r>
              <a:rPr lang="en-US" b="0" dirty="0"/>
              <a:t>Azure Resource Manager templates</a:t>
            </a:r>
          </a:p>
          <a:p>
            <a:r>
              <a:rPr lang="en-US" b="0" dirty="0"/>
              <a:t>Create Azure VMs from:</a:t>
            </a:r>
          </a:p>
          <a:p>
            <a:pPr lvl="1"/>
            <a:r>
              <a:rPr lang="en-US" b="0" dirty="0"/>
              <a:t>Azure Marketplace images</a:t>
            </a:r>
          </a:p>
          <a:p>
            <a:pPr lvl="1"/>
            <a:r>
              <a:rPr lang="en-US" b="0" dirty="0"/>
              <a:t>Custom images</a:t>
            </a:r>
          </a:p>
          <a:p>
            <a:pPr lvl="2"/>
            <a:r>
              <a:rPr lang="en-US" b="0" dirty="0"/>
              <a:t>Managed</a:t>
            </a:r>
          </a:p>
          <a:p>
            <a:pPr lvl="2"/>
            <a:r>
              <a:rPr lang="en-US" b="0" dirty="0"/>
              <a:t>Unmanaged </a:t>
            </a:r>
          </a:p>
        </p:txBody>
      </p:sp>
    </p:spTree>
    <p:extLst>
      <p:ext uri="{BB962C8B-B14F-4D97-AF65-F5344CB8AC3E}">
        <p14:creationId xmlns:p14="http://schemas.microsoft.com/office/powerpoint/2010/main" val="3579298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PowerShell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Marketplace image–based deployment</a:t>
            </a:r>
          </a:p>
          <a:p>
            <a:pPr marL="342900" indent="-342900">
              <a:buFont typeface="+mj-lt"/>
              <a:buAutoNum type="arabicPeriod"/>
            </a:pPr>
            <a:r>
              <a:rPr lang="en-US" sz="1800" b="0" dirty="0"/>
              <a:t>Authenticate and select the target subscription</a:t>
            </a:r>
          </a:p>
          <a:p>
            <a:pPr marL="342900" indent="-342900">
              <a:buFont typeface="+mj-lt"/>
              <a:buAutoNum type="arabicPeriod"/>
            </a:pPr>
            <a:r>
              <a:rPr lang="en-US" sz="1800" b="0" dirty="0"/>
              <a:t>Create a resource group</a:t>
            </a:r>
          </a:p>
          <a:p>
            <a:pPr marL="342900" indent="-342900">
              <a:buFont typeface="+mj-lt"/>
              <a:buAutoNum type="arabicPeriod"/>
            </a:pPr>
            <a:r>
              <a:rPr lang="en-US" sz="1800" b="0" dirty="0"/>
              <a:t>Create a virtual network and a subnet</a:t>
            </a:r>
          </a:p>
          <a:p>
            <a:pPr marL="342900" indent="-342900">
              <a:buFont typeface="+mj-lt"/>
              <a:buAutoNum type="arabicPeriod"/>
            </a:pPr>
            <a:r>
              <a:rPr lang="en-US" sz="1800" b="0" dirty="0"/>
              <a:t>Create a public IP address</a:t>
            </a:r>
          </a:p>
          <a:p>
            <a:pPr marL="342900" indent="-342900">
              <a:buFont typeface="+mj-lt"/>
              <a:buAutoNum type="arabicPeriod"/>
            </a:pPr>
            <a:r>
              <a:rPr lang="en-US" sz="1800" b="0" dirty="0"/>
              <a:t>Create a NIC</a:t>
            </a:r>
          </a:p>
          <a:p>
            <a:pPr marL="342900" indent="-342900">
              <a:buFont typeface="+mj-lt"/>
              <a:buAutoNum type="arabicPeriod"/>
            </a:pPr>
            <a:r>
              <a:rPr lang="en-US" sz="1800" b="0" dirty="0"/>
              <a:t>Create a NSG and associate it with the subnet</a:t>
            </a:r>
          </a:p>
          <a:p>
            <a:pPr marL="342900" indent="-342900">
              <a:buFont typeface="+mj-lt"/>
              <a:buAutoNum type="arabicPeriod"/>
            </a:pPr>
            <a:r>
              <a:rPr lang="en-US" sz="1800" b="0" dirty="0"/>
              <a:t>Set admin credentials for the OS</a:t>
            </a:r>
          </a:p>
          <a:p>
            <a:pPr marL="342900" indent="-342900">
              <a:buFont typeface="+mj-lt"/>
              <a:buAutoNum type="arabicPeriod"/>
            </a:pPr>
            <a:r>
              <a:rPr lang="en-US" sz="1800" b="0" dirty="0"/>
              <a:t>Assign the OS to the VM configuration</a:t>
            </a:r>
          </a:p>
          <a:p>
            <a:pPr marL="342900" indent="-342900">
              <a:buFont typeface="+mj-lt"/>
              <a:buAutoNum type="arabicPeriod"/>
            </a:pPr>
            <a:r>
              <a:rPr lang="en-US" sz="1800" b="0" dirty="0"/>
              <a:t>Assign the image to the VM configuration</a:t>
            </a:r>
          </a:p>
          <a:p>
            <a:pPr marL="342900" indent="-342900">
              <a:buFont typeface="+mj-lt"/>
              <a:buAutoNum type="arabicPeriod"/>
            </a:pPr>
            <a:r>
              <a:rPr lang="en-US" sz="1800" b="0" dirty="0"/>
              <a:t>Add the OS settings to the VM configuration</a:t>
            </a:r>
          </a:p>
          <a:p>
            <a:pPr marL="342900" indent="-342900">
              <a:buFont typeface="+mj-lt"/>
              <a:buAutoNum type="arabicPeriod"/>
            </a:pPr>
            <a:r>
              <a:rPr lang="en-US" sz="1800" b="0" dirty="0"/>
              <a:t>Add the NIC to the VM configuration</a:t>
            </a:r>
          </a:p>
          <a:p>
            <a:pPr marL="342900" indent="-342900">
              <a:buFont typeface="+mj-lt"/>
              <a:buAutoNum type="arabicPeriod"/>
            </a:pPr>
            <a:r>
              <a:rPr lang="en-US" sz="1800" b="0" dirty="0"/>
              <a:t>Create the virtual machine</a:t>
            </a:r>
            <a:br>
              <a:rPr lang="en-US" sz="1800" b="0" dirty="0"/>
            </a:br>
            <a:endParaRPr lang="en-US" sz="1800" b="0" dirty="0"/>
          </a:p>
          <a:p>
            <a:r>
              <a:rPr lang="en-US" b="0" dirty="0"/>
              <a:t>Custom image–based deployment</a:t>
            </a:r>
          </a:p>
          <a:p>
            <a:pPr marL="0" indent="0">
              <a:buNone/>
            </a:pPr>
            <a:endParaRPr lang="en-US" sz="1400" b="0" dirty="0"/>
          </a:p>
        </p:txBody>
      </p:sp>
      <p:sp>
        <p:nvSpPr>
          <p:cNvPr id="3" name="Rectangle 2">
            <a:extLst>
              <a:ext uri="{FF2B5EF4-FFF2-40B4-BE49-F238E27FC236}">
                <a16:creationId xmlns:a16="http://schemas.microsoft.com/office/drawing/2014/main" id="{33167D32-FB5E-4FE1-9E50-D5DD5A3B9EF1}"/>
              </a:ext>
            </a:extLst>
          </p:cNvPr>
          <p:cNvSpPr/>
          <p:nvPr/>
        </p:nvSpPr>
        <p:spPr>
          <a:xfrm>
            <a:off x="362931" y="5587269"/>
            <a:ext cx="8460557" cy="461665"/>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3"/>
              </a:rPr>
              <a:t>https://docs.microsoft.com/en-us/azure/virtual-machines/scripts/virtual-machines-windows-powershell-sample-create-vm-from-managed-os-disks</a:t>
            </a:r>
            <a:r>
              <a:rPr lang="en-US" sz="1200" b="0" dirty="0">
                <a:latin typeface="Segoe UI" panose="020B0502040204020203" pitchFamily="34" charset="0"/>
                <a:cs typeface="Segoe UI" panose="020B0502040204020203" pitchFamily="34" charset="0"/>
              </a:rPr>
              <a:t> </a:t>
            </a:r>
          </a:p>
        </p:txBody>
      </p:sp>
      <p:sp>
        <p:nvSpPr>
          <p:cNvPr id="5" name="Rectangle 4">
            <a:extLst>
              <a:ext uri="{FF2B5EF4-FFF2-40B4-BE49-F238E27FC236}">
                <a16:creationId xmlns:a16="http://schemas.microsoft.com/office/drawing/2014/main" id="{2227A796-1F27-4C45-9C9D-C495846AF18D}"/>
              </a:ext>
            </a:extLst>
          </p:cNvPr>
          <p:cNvSpPr/>
          <p:nvPr/>
        </p:nvSpPr>
        <p:spPr>
          <a:xfrm>
            <a:off x="395927" y="6396335"/>
            <a:ext cx="8333294" cy="276999"/>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4"/>
              </a:rPr>
              <a:t>https://docs.microsoft.com/en-us/azure/virtual-machines/windows/upload-generalized-managed</a:t>
            </a:r>
            <a:r>
              <a:rPr lang="en-US" sz="1200" b="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40441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CLI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Quick start</a:t>
            </a:r>
            <a:endParaRPr lang="en-US" sz="16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r>
              <a:rPr lang="en-US" b="0" dirty="0"/>
              <a:t>Complete deployment</a:t>
            </a:r>
          </a:p>
          <a:p>
            <a:r>
              <a:rPr lang="en-US" b="0" dirty="0"/>
              <a:t>Custom image–based deployment</a:t>
            </a:r>
            <a:endParaRPr lang="en-US" sz="2000" b="0" dirty="0"/>
          </a:p>
        </p:txBody>
      </p:sp>
      <p:sp>
        <p:nvSpPr>
          <p:cNvPr id="5" name="Rectangle 4"/>
          <p:cNvSpPr/>
          <p:nvPr/>
        </p:nvSpPr>
        <p:spPr bwMode="auto">
          <a:xfrm>
            <a:off x="576944" y="1658680"/>
            <a:ext cx="8001000" cy="3169252"/>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az login</a:t>
            </a:r>
          </a:p>
          <a:p>
            <a:pPr marL="0" indent="0">
              <a:buNone/>
            </a:pPr>
            <a:r>
              <a:rPr lang="en-US" b="0" dirty="0">
                <a:latin typeface="Segoe UI" panose="020B0502040204020203" pitchFamily="34" charset="0"/>
                <a:cs typeface="Segoe UI" panose="020B0502040204020203" pitchFamily="34" charset="0"/>
              </a:rPr>
              <a:t>az account set –subscription &lt;subscription name&gt;</a:t>
            </a:r>
          </a:p>
          <a:p>
            <a:pPr marL="0" indent="0">
              <a:buNone/>
            </a:pPr>
            <a:r>
              <a:rPr lang="en-US" b="0" dirty="0">
                <a:latin typeface="Segoe UI" panose="020B0502040204020203" pitchFamily="34" charset="0"/>
                <a:cs typeface="Segoe UI" panose="020B0502040204020203" pitchFamily="34" charset="0"/>
              </a:rPr>
              <a:t>az group create --name &lt;resource group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--location &lt;Azure region&gt;</a:t>
            </a:r>
          </a:p>
          <a:p>
            <a:pPr marL="0" indent="0">
              <a:buNone/>
            </a:pPr>
            <a:r>
              <a:rPr lang="en-US" b="0" dirty="0">
                <a:latin typeface="Segoe UI" panose="020B0502040204020203" pitchFamily="34" charset="0"/>
                <a:cs typeface="Segoe UI" panose="020B0502040204020203" pitchFamily="34" charset="0"/>
              </a:rPr>
              <a:t>az vm create --resource-group &lt;resource group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--name &lt;VM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--image &lt;Azure Marketplace image&gt;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--generate-ssh-keys</a:t>
            </a:r>
          </a:p>
        </p:txBody>
      </p:sp>
      <p:sp>
        <p:nvSpPr>
          <p:cNvPr id="3" name="Rectangle 2">
            <a:extLst>
              <a:ext uri="{FF2B5EF4-FFF2-40B4-BE49-F238E27FC236}">
                <a16:creationId xmlns:a16="http://schemas.microsoft.com/office/drawing/2014/main" id="{7337C431-244E-4F2E-8BB5-045F9F7C5E2D}"/>
              </a:ext>
            </a:extLst>
          </p:cNvPr>
          <p:cNvSpPr/>
          <p:nvPr/>
        </p:nvSpPr>
        <p:spPr>
          <a:xfrm>
            <a:off x="282804" y="6011473"/>
            <a:ext cx="8861196" cy="523220"/>
          </a:xfrm>
          <a:prstGeom prst="rect">
            <a:avLst/>
          </a:prstGeom>
        </p:spPr>
        <p:txBody>
          <a:bodyPr wrap="square">
            <a:spAutoFit/>
          </a:bodyPr>
          <a:lstStyle/>
          <a:p>
            <a:r>
              <a:rPr lang="en-US" sz="1400" b="0" dirty="0">
                <a:latin typeface="Segoe UI" panose="020B0502040204020203" pitchFamily="34" charset="0"/>
                <a:cs typeface="Segoe UI" panose="020B0502040204020203" pitchFamily="34" charset="0"/>
                <a:hlinkClick r:id="rId3"/>
              </a:rPr>
              <a:t>https://docs.microsoft.com/en-us/azure/virtual-machines/scripts/virtual-machines-linux-cli-sample-create-managed-disk-from-snapshot</a:t>
            </a:r>
            <a:r>
              <a:rPr lang="en-US" sz="1400" b="0" dirty="0">
                <a:latin typeface="Segoe UI" panose="020B0502040204020203" pitchFamily="34" charset="0"/>
                <a:cs typeface="Segoe UI" panose="020B0502040204020203" pitchFamily="34" charset="0"/>
              </a:rPr>
              <a:t> </a:t>
            </a:r>
          </a:p>
        </p:txBody>
      </p:sp>
      <p:sp>
        <p:nvSpPr>
          <p:cNvPr id="6" name="Rectangle 5">
            <a:extLst>
              <a:ext uri="{FF2B5EF4-FFF2-40B4-BE49-F238E27FC236}">
                <a16:creationId xmlns:a16="http://schemas.microsoft.com/office/drawing/2014/main" id="{3168665E-A26C-4BAB-B3D0-75EBE4B4C2D6}"/>
              </a:ext>
            </a:extLst>
          </p:cNvPr>
          <p:cNvSpPr/>
          <p:nvPr/>
        </p:nvSpPr>
        <p:spPr>
          <a:xfrm>
            <a:off x="523188" y="4400209"/>
            <a:ext cx="8403996" cy="276999"/>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4"/>
              </a:rPr>
              <a:t>https://docs.microsoft.com/en-us/azure/virtual-machines/linux/quick-create-cli</a:t>
            </a:r>
            <a:r>
              <a:rPr lang="en-US" sz="1200" b="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14070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VMs by using a deployment template</a:t>
            </a:r>
            <a:endParaRPr lang="en-US" dirty="0"/>
          </a:p>
        </p:txBody>
      </p:sp>
      <p:sp>
        <p:nvSpPr>
          <p:cNvPr id="4" name="Content Placeholder 2"/>
          <p:cNvSpPr>
            <a:spLocks noGrp="1"/>
          </p:cNvSpPr>
          <p:nvPr/>
        </p:nvSpPr>
        <p:spPr bwMode="auto">
          <a:xfrm>
            <a:off x="460375" y="85240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Deploy a template by using:</a:t>
            </a:r>
            <a:endParaRPr lang="en-US" sz="1600" b="0" dirty="0"/>
          </a:p>
          <a:p>
            <a:pPr lvl="1"/>
            <a:r>
              <a:rPr lang="en-US" b="0" dirty="0"/>
              <a:t>Azure PowerShell</a:t>
            </a:r>
          </a:p>
          <a:p>
            <a:pPr lvl="1"/>
            <a:endParaRPr lang="en-US" sz="2000" b="0" dirty="0"/>
          </a:p>
          <a:p>
            <a:pPr lvl="1"/>
            <a:endParaRPr lang="en-US" sz="2000" b="0" dirty="0"/>
          </a:p>
          <a:p>
            <a:pPr lvl="1"/>
            <a:endParaRPr lang="en-US" sz="2000" b="0" dirty="0"/>
          </a:p>
          <a:p>
            <a:pPr lvl="1"/>
            <a:endParaRPr lang="en-US" sz="2000" b="0" dirty="0"/>
          </a:p>
          <a:p>
            <a:pPr lvl="1"/>
            <a:r>
              <a:rPr lang="en-US" b="0" dirty="0"/>
              <a:t>Azure CLI</a:t>
            </a:r>
          </a:p>
          <a:p>
            <a:pPr lvl="1"/>
            <a:endParaRPr lang="en-US" sz="2000" b="0" dirty="0"/>
          </a:p>
          <a:p>
            <a:pPr lvl="1"/>
            <a:endParaRPr lang="en-US" sz="2000" b="0" dirty="0"/>
          </a:p>
          <a:p>
            <a:pPr lvl="1"/>
            <a:r>
              <a:rPr lang="en-US" b="0" dirty="0"/>
              <a:t>Deploy to Azure link on GitHub</a:t>
            </a:r>
          </a:p>
          <a:p>
            <a:pPr lvl="1"/>
            <a:r>
              <a:rPr lang="en-US" b="0" dirty="0"/>
              <a:t>Custom deployment blade in the Azure portal</a:t>
            </a:r>
          </a:p>
          <a:p>
            <a:pPr lvl="1"/>
            <a:r>
              <a:rPr lang="en-US" b="0" dirty="0"/>
              <a:t>Visual Studio</a:t>
            </a:r>
          </a:p>
          <a:p>
            <a:r>
              <a:rPr lang="en-US" b="0" dirty="0"/>
              <a:t>Visualize a template by using:</a:t>
            </a:r>
          </a:p>
          <a:p>
            <a:pPr lvl="1"/>
            <a:r>
              <a:rPr lang="en-US" b="0" dirty="0"/>
              <a:t>Azure Resource Manage Template Visualizer</a:t>
            </a:r>
          </a:p>
          <a:p>
            <a:pPr marL="288925" lvl="1" indent="0">
              <a:buNone/>
            </a:pPr>
            <a:endParaRPr lang="en-US" sz="2000" b="0" dirty="0"/>
          </a:p>
        </p:txBody>
      </p:sp>
      <p:sp>
        <p:nvSpPr>
          <p:cNvPr id="5" name="Rectangle 4"/>
          <p:cNvSpPr/>
          <p:nvPr/>
        </p:nvSpPr>
        <p:spPr bwMode="auto">
          <a:xfrm>
            <a:off x="756138" y="1892866"/>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New-AzureRmResourceGroupDeployment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-Name &lt;DeploymentName&gt;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-ResourceGroupName &lt;ResourceGroupName `</a:t>
            </a:r>
          </a:p>
          <a:p>
            <a:pPr marL="0" indent="0">
              <a:buNone/>
            </a:pPr>
            <a:r>
              <a:rPr lang="en-US" b="0" dirty="0">
                <a:latin typeface="Segoe UI" panose="020B0502040204020203" pitchFamily="34" charset="0"/>
                <a:cs typeface="Segoe UI" panose="020B0502040204020203" pitchFamily="34" charset="0"/>
              </a:rPr>
              <a:t>    -TemplateUri &lt;TemplateUri&gt;</a:t>
            </a:r>
          </a:p>
        </p:txBody>
      </p:sp>
      <p:sp>
        <p:nvSpPr>
          <p:cNvPr id="6" name="Rectangle 5"/>
          <p:cNvSpPr/>
          <p:nvPr/>
        </p:nvSpPr>
        <p:spPr bwMode="auto">
          <a:xfrm>
            <a:off x="756138" y="3804884"/>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azure group deployment create</a:t>
            </a:r>
          </a:p>
        </p:txBody>
      </p:sp>
    </p:spTree>
    <p:extLst>
      <p:ext uri="{BB962C8B-B14F-4D97-AF65-F5344CB8AC3E}">
        <p14:creationId xmlns:p14="http://schemas.microsoft.com/office/powerpoint/2010/main" val="1295818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Creating a VM by using the Azure portal</a:t>
            </a:r>
            <a:endParaRPr lang="en-US" dirty="0"/>
          </a:p>
        </p:txBody>
      </p:sp>
      <p:sp>
        <p:nvSpPr>
          <p:cNvPr id="3" name="Subtitle 2">
            <a:extLst>
              <a:ext uri="{FF2B5EF4-FFF2-40B4-BE49-F238E27FC236}">
                <a16:creationId xmlns:a16="http://schemas.microsoft.com/office/drawing/2014/main" id="{5764891A-0362-45E4-ABCA-C26366734E8E}"/>
              </a:ext>
            </a:extLst>
          </p:cNvPr>
          <p:cNvSpPr>
            <a:spLocks noGrp="1"/>
          </p:cNvSpPr>
          <p:nvPr>
            <p:ph type="subTitle" sz="quarter" idx="1"/>
          </p:nvPr>
        </p:nvSpPr>
        <p:spPr/>
        <p:txBody>
          <a:bodyPr/>
          <a:lstStyle/>
          <a:p>
            <a:r>
              <a:rPr lang="en-US" dirty="0"/>
              <a:t>Log in to the Azure portal at </a:t>
            </a:r>
            <a:r>
              <a:rPr lang="en-US" dirty="0">
                <a:hlinkClick r:id="rId3"/>
              </a:rPr>
              <a:t>http://portal.azure.com</a:t>
            </a:r>
            <a:endParaRPr lang="en-US" dirty="0"/>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a:p>
            <a:endParaRPr lang="en-US" dirty="0"/>
          </a:p>
        </p:txBody>
      </p:sp>
      <p:sp>
        <p:nvSpPr>
          <p:cNvPr id="5" name="Text Placeholder 4">
            <a:extLst>
              <a:ext uri="{FF2B5EF4-FFF2-40B4-BE49-F238E27FC236}">
                <a16:creationId xmlns:a16="http://schemas.microsoft.com/office/drawing/2014/main" id="{7CE82C1F-655B-43B1-B218-0994A8E0CFE8}"/>
              </a:ext>
            </a:extLst>
          </p:cNvPr>
          <p:cNvSpPr>
            <a:spLocks noGrp="1"/>
          </p:cNvSpPr>
          <p:nvPr>
            <p:ph type="body" sz="quarter" idx="10"/>
          </p:nvPr>
        </p:nvSpPr>
        <p:spPr/>
        <p:txBody>
          <a:bodyPr/>
          <a:lstStyle/>
          <a:p>
            <a:r>
              <a:rPr lang="en-US" dirty="0"/>
              <a:t>In this demonstration, you will see how to create a VM from the Azure portal by using a Marketplace image</a:t>
            </a:r>
          </a:p>
          <a:p>
            <a:endParaRPr lang="en-US" dirty="0"/>
          </a:p>
        </p:txBody>
      </p:sp>
      <p:sp>
        <p:nvSpPr>
          <p:cNvPr id="6" name="Text Placeholder 5">
            <a:extLst>
              <a:ext uri="{FF2B5EF4-FFF2-40B4-BE49-F238E27FC236}">
                <a16:creationId xmlns:a16="http://schemas.microsoft.com/office/drawing/2014/main" id="{A61EA4D0-83F8-4510-8DA8-EDF14AD15FFA}"/>
              </a:ext>
            </a:extLst>
          </p:cNvPr>
          <p:cNvSpPr>
            <a:spLocks noGrp="1"/>
          </p:cNvSpPr>
          <p:nvPr>
            <p:ph type="body" sz="quarter" idx="11"/>
          </p:nvPr>
        </p:nvSpPr>
        <p:spPr/>
        <p:txBody>
          <a:bodyPr/>
          <a:lstStyle/>
          <a:p>
            <a:r>
              <a:rPr lang="en-US" dirty="0">
                <a:hlinkClick r:id="rId4"/>
              </a:rPr>
              <a:t>https://docs.microsoft.com/en-us/azure/virtual-machines/windows/quick-create-portal</a:t>
            </a:r>
            <a:r>
              <a:rPr lang="en-US" dirty="0"/>
              <a:t>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62729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53C96-B8BB-435D-A2DE-225B32C58742}"/>
              </a:ext>
            </a:extLst>
          </p:cNvPr>
          <p:cNvSpPr>
            <a:spLocks noGrp="1"/>
          </p:cNvSpPr>
          <p:nvPr>
            <p:ph type="title"/>
          </p:nvPr>
        </p:nvSpPr>
        <p:spPr/>
        <p:txBody>
          <a:bodyPr/>
          <a:lstStyle/>
          <a:p>
            <a:r>
              <a:rPr lang="en-CA" dirty="0"/>
              <a:t>Creating a VM by using the Azure portal</a:t>
            </a:r>
            <a:endParaRPr lang="en-US" dirty="0"/>
          </a:p>
        </p:txBody>
      </p:sp>
      <p:sp>
        <p:nvSpPr>
          <p:cNvPr id="7" name="Content Placeholder 6">
            <a:extLst>
              <a:ext uri="{FF2B5EF4-FFF2-40B4-BE49-F238E27FC236}">
                <a16:creationId xmlns:a16="http://schemas.microsoft.com/office/drawing/2014/main" id="{88BB3D06-6911-48A2-A49C-15848AAB5A2F}"/>
              </a:ext>
            </a:extLst>
          </p:cNvPr>
          <p:cNvSpPr>
            <a:spLocks noGrp="1"/>
          </p:cNvSpPr>
          <p:nvPr>
            <p:ph idx="1"/>
          </p:nvPr>
        </p:nvSpPr>
        <p:spPr/>
        <p:txBody>
          <a:bodyPr/>
          <a:lstStyle/>
          <a:p>
            <a:r>
              <a:rPr lang="en-US" dirty="0"/>
              <a:t>Log in to the Azure portal at </a:t>
            </a:r>
            <a:r>
              <a:rPr lang="en-US" dirty="0">
                <a:hlinkClick r:id="rId3"/>
              </a:rPr>
              <a:t>http://portal.azure.com</a:t>
            </a:r>
            <a:r>
              <a:rPr lang="en-US" dirty="0"/>
              <a:t> </a:t>
            </a:r>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p:txBody>
      </p:sp>
      <p:sp>
        <p:nvSpPr>
          <p:cNvPr id="8" name="Text Placeholder 7">
            <a:extLst>
              <a:ext uri="{FF2B5EF4-FFF2-40B4-BE49-F238E27FC236}">
                <a16:creationId xmlns:a16="http://schemas.microsoft.com/office/drawing/2014/main" id="{B8F02C4A-3C31-41C0-9CF7-A175DF620569}"/>
              </a:ext>
            </a:extLst>
          </p:cNvPr>
          <p:cNvSpPr>
            <a:spLocks noGrp="1"/>
          </p:cNvSpPr>
          <p:nvPr>
            <p:ph type="body" sz="quarter" idx="10"/>
          </p:nvPr>
        </p:nvSpPr>
        <p:spPr/>
        <p:txBody>
          <a:bodyPr/>
          <a:lstStyle/>
          <a:p>
            <a:r>
              <a:rPr lang="en-US" dirty="0">
                <a:hlinkClick r:id="rId4"/>
              </a:rPr>
              <a:t>https://docs.microsoft.com/en-us/azure/virtual-machines/windows/quick-create-portal</a:t>
            </a:r>
            <a:r>
              <a:rPr lang="en-US" dirty="0"/>
              <a:t> </a:t>
            </a:r>
          </a:p>
          <a:p>
            <a:endParaRPr lang="en-US" dirty="0"/>
          </a:p>
        </p:txBody>
      </p:sp>
    </p:spTree>
    <p:extLst>
      <p:ext uri="{BB962C8B-B14F-4D97-AF65-F5344CB8AC3E}">
        <p14:creationId xmlns:p14="http://schemas.microsoft.com/office/powerpoint/2010/main" val="3842723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id="{4105E6FC-8B28-42D9-8B3F-7E44BE50323A}"/>
              </a:ext>
            </a:extLst>
          </p:cNvPr>
          <p:cNvSpPr>
            <a:spLocks noGrp="1"/>
          </p:cNvSpPr>
          <p:nvPr/>
        </p:nvSpPr>
        <p:spPr bwMode="auto">
          <a:xfrm>
            <a:off x="460375" y="740662"/>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b="0" dirty="0"/>
              <a:t>Windows VMs:</a:t>
            </a:r>
            <a:endParaRPr lang="bs-Latn-BA" b="0" dirty="0"/>
          </a:p>
          <a:p>
            <a:pPr lvl="1">
              <a:spcBef>
                <a:spcPts val="0"/>
              </a:spcBef>
              <a:buSzPct val="100000"/>
            </a:pPr>
            <a:r>
              <a:rPr lang="en-US" b="0" dirty="0"/>
              <a:t>RDP:</a:t>
            </a:r>
          </a:p>
          <a:p>
            <a:pPr marL="685800" lvl="2">
              <a:spcBef>
                <a:spcPts val="0"/>
              </a:spcBef>
              <a:buSzPct val="100000"/>
            </a:pPr>
            <a:r>
              <a:rPr lang="en-US" b="0" dirty="0"/>
              <a:t>User-based authentication</a:t>
            </a:r>
          </a:p>
          <a:p>
            <a:pPr marL="1085850" lvl="3">
              <a:spcBef>
                <a:spcPts val="0"/>
              </a:spcBef>
              <a:buSzPct val="100000"/>
            </a:pPr>
            <a:r>
              <a:rPr lang="en-US" b="0" dirty="0"/>
              <a:t>Generates .rdp file from the Azure portal or via Azure PowerShell</a:t>
            </a:r>
          </a:p>
          <a:p>
            <a:pPr marL="514350" lvl="2">
              <a:spcBef>
                <a:spcPts val="0"/>
              </a:spcBef>
              <a:buSzPct val="100000"/>
            </a:pPr>
            <a:r>
              <a:rPr lang="en-US" sz="24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b="0" dirty="0"/>
              <a:t>Linux VMs:</a:t>
            </a:r>
          </a:p>
          <a:p>
            <a:pPr lvl="1">
              <a:spcBef>
                <a:spcPts val="0"/>
              </a:spcBef>
              <a:buSzPct val="100000"/>
            </a:pPr>
            <a:r>
              <a:rPr lang="bs-Latn-BA" b="0" dirty="0"/>
              <a:t>SSH</a:t>
            </a:r>
            <a:r>
              <a:rPr lang="en-US" b="0" dirty="0"/>
              <a:t>:</a:t>
            </a:r>
          </a:p>
          <a:p>
            <a:pPr marL="685800" lvl="2">
              <a:spcBef>
                <a:spcPts val="0"/>
              </a:spcBef>
              <a:buSzPct val="100000"/>
            </a:pPr>
            <a:r>
              <a:rPr lang="en-US" b="0" dirty="0"/>
              <a:t>User based or certificate-based authentication</a:t>
            </a:r>
          </a:p>
          <a:p>
            <a:pPr marL="685800" lvl="2">
              <a:spcBef>
                <a:spcPts val="0"/>
              </a:spcBef>
              <a:buSzPct val="100000"/>
            </a:pPr>
            <a:r>
              <a:rPr lang="en-US" b="0" dirty="0"/>
              <a:t>Use an SSH client</a:t>
            </a:r>
          </a:p>
          <a:p>
            <a:pPr marL="514350" lvl="2">
              <a:spcBef>
                <a:spcPts val="0"/>
              </a:spcBef>
              <a:buSzPct val="100000"/>
            </a:pPr>
            <a:r>
              <a:rPr lang="en-US" sz="2400" b="0" dirty="0"/>
              <a:t>Remote Desktop:</a:t>
            </a:r>
          </a:p>
          <a:p>
            <a:pPr marL="685800" lvl="2">
              <a:spcBef>
                <a:spcPts val="0"/>
              </a:spcBef>
              <a:buSzPct val="100000"/>
            </a:pPr>
            <a:r>
              <a:rPr lang="en-US" b="0" dirty="0"/>
              <a:t>xfce4 – desktop environment</a:t>
            </a:r>
          </a:p>
          <a:p>
            <a:pPr marL="685800" lvl="2">
              <a:spcBef>
                <a:spcPts val="0"/>
              </a:spcBef>
              <a:buSzPct val="100000"/>
            </a:pPr>
            <a:r>
              <a:rPr lang="en-US" b="0" dirty="0"/>
              <a:t>xrdp – RDP server</a:t>
            </a:r>
          </a:p>
          <a:p>
            <a:pPr marL="685800" lvl="2">
              <a:spcBef>
                <a:spcPts val="0"/>
              </a:spcBef>
              <a:buSzPct val="100000"/>
            </a:pPr>
            <a:r>
              <a:rPr lang="en-US" b="0" dirty="0"/>
              <a:t>When using  SSH key to authenticate, assign a password to the admin user</a:t>
            </a:r>
            <a:endParaRPr lang="en-US" sz="2400" b="0" dirty="0"/>
          </a:p>
        </p:txBody>
      </p:sp>
    </p:spTree>
    <p:extLst>
      <p:ext uri="{BB962C8B-B14F-4D97-AF65-F5344CB8AC3E}">
        <p14:creationId xmlns:p14="http://schemas.microsoft.com/office/powerpoint/2010/main" val="223797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61938" y="6018240"/>
            <a:ext cx="8714421" cy="770342"/>
          </a:xfrm>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120 min </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489-6A2C-40D5-9C58-0B797FC0BC6B}"/>
              </a:ext>
            </a:extLst>
          </p:cNvPr>
          <p:cNvSpPr>
            <a:spLocks noGrp="1"/>
          </p:cNvSpPr>
          <p:nvPr>
            <p:ph type="ctrTitle" sz="quarter"/>
          </p:nvPr>
        </p:nvSpPr>
        <p:spPr>
          <a:xfrm>
            <a:off x="307911" y="770219"/>
            <a:ext cx="8379200" cy="1011928"/>
          </a:xfrm>
        </p:spPr>
        <p:txBody>
          <a:bodyPr/>
          <a:lstStyle/>
          <a:p>
            <a:r>
              <a:rPr lang="en-US" dirty="0"/>
              <a:t>Demonstration: Connecting to a Linux Azure VM via SSH</a:t>
            </a:r>
          </a:p>
        </p:txBody>
      </p:sp>
      <p:sp>
        <p:nvSpPr>
          <p:cNvPr id="3" name="Subtitle 2">
            <a:extLst>
              <a:ext uri="{FF2B5EF4-FFF2-40B4-BE49-F238E27FC236}">
                <a16:creationId xmlns:a16="http://schemas.microsoft.com/office/drawing/2014/main" id="{1D892DED-2676-4E28-91D4-3EB55DCB37B3}"/>
              </a:ext>
            </a:extLst>
          </p:cNvPr>
          <p:cNvSpPr>
            <a:spLocks noGrp="1"/>
          </p:cNvSpPr>
          <p:nvPr>
            <p:ph type="subTitle" sz="quarter" idx="1"/>
          </p:nvPr>
        </p:nvSpPr>
        <p:spPr/>
        <p:txBody>
          <a:bodyPr/>
          <a:lstStyle/>
          <a:p>
            <a:r>
              <a:rPr lang="en-US" dirty="0">
                <a:solidFill>
                  <a:schemeClr val="bg1"/>
                </a:solidFill>
              </a:rPr>
              <a:t>Connect to a Linux Azure VM via SSH</a:t>
            </a:r>
          </a:p>
          <a:p>
            <a:endParaRPr lang="en-US" dirty="0"/>
          </a:p>
        </p:txBody>
      </p:sp>
      <p:sp>
        <p:nvSpPr>
          <p:cNvPr id="5" name="Text Placeholder 4">
            <a:extLst>
              <a:ext uri="{FF2B5EF4-FFF2-40B4-BE49-F238E27FC236}">
                <a16:creationId xmlns:a16="http://schemas.microsoft.com/office/drawing/2014/main" id="{AACC8707-000A-4CEC-9F62-BF57D9C27B05}"/>
              </a:ext>
            </a:extLst>
          </p:cNvPr>
          <p:cNvSpPr>
            <a:spLocks noGrp="1"/>
          </p:cNvSpPr>
          <p:nvPr>
            <p:ph type="body" sz="quarter" idx="10"/>
          </p:nvPr>
        </p:nvSpPr>
        <p:spPr/>
        <p:txBody>
          <a:bodyPr/>
          <a:lstStyle/>
          <a:p>
            <a:r>
              <a:rPr lang="en-US" dirty="0"/>
              <a:t>In this demonstration, you will see how to:</a:t>
            </a:r>
          </a:p>
        </p:txBody>
      </p:sp>
      <p:sp>
        <p:nvSpPr>
          <p:cNvPr id="6" name="Text Placeholder 5">
            <a:extLst>
              <a:ext uri="{FF2B5EF4-FFF2-40B4-BE49-F238E27FC236}">
                <a16:creationId xmlns:a16="http://schemas.microsoft.com/office/drawing/2014/main" id="{EA54009B-AF34-4918-9395-939610CF55FB}"/>
              </a:ext>
            </a:extLst>
          </p:cNvPr>
          <p:cNvSpPr>
            <a:spLocks noGrp="1"/>
          </p:cNvSpPr>
          <p:nvPr>
            <p:ph type="body" sz="quarter" idx="11"/>
          </p:nvPr>
        </p:nvSpPr>
        <p:spPr/>
        <p:txBody>
          <a:bodyPr/>
          <a:lstStyle/>
          <a:p>
            <a:r>
              <a:rPr lang="en-US" dirty="0"/>
              <a:t>https://docs.microsoft.com/en-us/azure/virtual-machines/linux/mac-create-ssh-keys</a:t>
            </a:r>
          </a:p>
        </p:txBody>
      </p:sp>
    </p:spTree>
    <p:extLst>
      <p:ext uri="{BB962C8B-B14F-4D97-AF65-F5344CB8AC3E}">
        <p14:creationId xmlns:p14="http://schemas.microsoft.com/office/powerpoint/2010/main" val="261134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CCD7D-5BC9-424D-870B-E0C8E7D5A3C1}"/>
              </a:ext>
            </a:extLst>
          </p:cNvPr>
          <p:cNvSpPr>
            <a:spLocks noGrp="1"/>
          </p:cNvSpPr>
          <p:nvPr>
            <p:ph type="title"/>
          </p:nvPr>
        </p:nvSpPr>
        <p:spPr/>
        <p:txBody>
          <a:bodyPr/>
          <a:lstStyle/>
          <a:p>
            <a:r>
              <a:rPr lang="en-US" dirty="0"/>
              <a:t>Connecting to a Linux Azure VM via SSH</a:t>
            </a:r>
          </a:p>
        </p:txBody>
      </p:sp>
      <p:sp>
        <p:nvSpPr>
          <p:cNvPr id="7" name="Content Placeholder 6">
            <a:extLst>
              <a:ext uri="{FF2B5EF4-FFF2-40B4-BE49-F238E27FC236}">
                <a16:creationId xmlns:a16="http://schemas.microsoft.com/office/drawing/2014/main" id="{AE042732-B7D5-476A-A9B5-CAB4EAEB6AB8}"/>
              </a:ext>
            </a:extLst>
          </p:cNvPr>
          <p:cNvSpPr>
            <a:spLocks noGrp="1"/>
          </p:cNvSpPr>
          <p:nvPr>
            <p:ph idx="1"/>
          </p:nvPr>
        </p:nvSpPr>
        <p:spPr/>
        <p:txBody>
          <a:bodyPr/>
          <a:lstStyle/>
          <a:p>
            <a:r>
              <a:rPr lang="en-US" dirty="0"/>
              <a:t>Connect to a Linux Azure VM via SSH</a:t>
            </a:r>
          </a:p>
          <a:p>
            <a:endParaRPr lang="en-US" dirty="0"/>
          </a:p>
        </p:txBody>
      </p:sp>
      <p:sp>
        <p:nvSpPr>
          <p:cNvPr id="8" name="Text Placeholder 7">
            <a:extLst>
              <a:ext uri="{FF2B5EF4-FFF2-40B4-BE49-F238E27FC236}">
                <a16:creationId xmlns:a16="http://schemas.microsoft.com/office/drawing/2014/main" id="{ABE3E5EC-F54C-4E9E-BD94-58149EF1EE49}"/>
              </a:ext>
            </a:extLst>
          </p:cNvPr>
          <p:cNvSpPr>
            <a:spLocks noGrp="1"/>
          </p:cNvSpPr>
          <p:nvPr>
            <p:ph type="body" sz="quarter" idx="10"/>
          </p:nvPr>
        </p:nvSpPr>
        <p:spPr>
          <a:xfrm>
            <a:off x="242335" y="5383310"/>
            <a:ext cx="8574837" cy="410903"/>
          </a:xfrm>
        </p:spPr>
        <p:txBody>
          <a:bodyPr/>
          <a:lstStyle/>
          <a:p>
            <a:r>
              <a:rPr lang="en-US" sz="2400" dirty="0">
                <a:hlinkClick r:id="rId3"/>
              </a:rPr>
              <a:t>https://docs.microsoft.com/en-us/azure/virtual-machines/linux/mac-create-ssh-keys</a:t>
            </a:r>
            <a:r>
              <a:rPr lang="en-US" sz="2400" dirty="0"/>
              <a:t> </a:t>
            </a:r>
          </a:p>
          <a:p>
            <a:endParaRPr lang="en-US" sz="2400" dirty="0"/>
          </a:p>
        </p:txBody>
      </p:sp>
    </p:spTree>
    <p:extLst>
      <p:ext uri="{BB962C8B-B14F-4D97-AF65-F5344CB8AC3E}">
        <p14:creationId xmlns:p14="http://schemas.microsoft.com/office/powerpoint/2010/main" val="537066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id="{1FF67BA9-A500-4CAF-A489-45478E2A5912}"/>
              </a:ext>
            </a:extLst>
          </p:cNvPr>
          <p:cNvSpPr txBox="1">
            <a:spLocks/>
          </p:cNvSpPr>
          <p:nvPr/>
        </p:nvSpPr>
        <p:spPr>
          <a:xfrm>
            <a:off x="460375" y="740662"/>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55" name="Freeform 5">
                <a:extLst>
                  <a:ext uri="{FF2B5EF4-FFF2-40B4-BE49-F238E27FC236}">
                    <a16:creationId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sp>
          <p:nvSpPr>
            <p:cNvPr id="6" name="Rounded Rectangle 5">
              <a:extLst>
                <a:ext uri="{FF2B5EF4-FFF2-40B4-BE49-F238E27FC236}">
                  <a16:creationId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8" name="Left-Right Arrow 7">
              <a:extLst>
                <a:ext uri="{FF2B5EF4-FFF2-40B4-BE49-F238E27FC236}">
                  <a16:creationId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9" name="Group 8">
              <a:extLst>
                <a:ext uri="{FF2B5EF4-FFF2-40B4-BE49-F238E27FC236}">
                  <a16:creationId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41" name="Group 40">
                <a:extLst>
                  <a:ext uri="{FF2B5EF4-FFF2-40B4-BE49-F238E27FC236}">
                    <a16:creationId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3" name="Rectangle 52">
                    <a:extLst>
                      <a:ext uri="{FF2B5EF4-FFF2-40B4-BE49-F238E27FC236}">
                        <a16:creationId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sp>
              <p:nvSpPr>
                <p:cNvPr id="43" name="Rectangle 42">
                  <a:extLst>
                    <a:ext uri="{FF2B5EF4-FFF2-40B4-BE49-F238E27FC236}">
                      <a16:creationId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4" name="Rectangle 43">
                  <a:extLst>
                    <a:ext uri="{FF2B5EF4-FFF2-40B4-BE49-F238E27FC236}">
                      <a16:creationId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5" name="Rectangle 44">
                  <a:extLst>
                    <a:ext uri="{FF2B5EF4-FFF2-40B4-BE49-F238E27FC236}">
                      <a16:creationId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6" name="Rectangle 45">
                  <a:extLst>
                    <a:ext uri="{FF2B5EF4-FFF2-40B4-BE49-F238E27FC236}">
                      <a16:creationId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7" name="Rectangle 46">
                  <a:extLst>
                    <a:ext uri="{FF2B5EF4-FFF2-40B4-BE49-F238E27FC236}">
                      <a16:creationId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8" name="Rectangle 47">
                  <a:extLst>
                    <a:ext uri="{FF2B5EF4-FFF2-40B4-BE49-F238E27FC236}">
                      <a16:creationId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9" name="Rectangle 48">
                  <a:extLst>
                    <a:ext uri="{FF2B5EF4-FFF2-40B4-BE49-F238E27FC236}">
                      <a16:creationId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0" name="Rectangle 49">
                  <a:extLst>
                    <a:ext uri="{FF2B5EF4-FFF2-40B4-BE49-F238E27FC236}">
                      <a16:creationId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1" name="Rectangle 50">
                  <a:extLst>
                    <a:ext uri="{FF2B5EF4-FFF2-40B4-BE49-F238E27FC236}">
                      <a16:creationId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0" name="Picture 9">
              <a:extLst>
                <a:ext uri="{FF2B5EF4-FFF2-40B4-BE49-F238E27FC236}">
                  <a16:creationId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4" name="Rectangle 6">
                  <a:extLst>
                    <a:ext uri="{FF2B5EF4-FFF2-40B4-BE49-F238E27FC236}">
                      <a16:creationId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5" name="Rectangle 7">
                  <a:extLst>
                    <a:ext uri="{FF2B5EF4-FFF2-40B4-BE49-F238E27FC236}">
                      <a16:creationId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6" name="Freeform 9">
                  <a:extLst>
                    <a:ext uri="{FF2B5EF4-FFF2-40B4-BE49-F238E27FC236}">
                      <a16:creationId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7" name="Rectangle 10">
                  <a:extLst>
                    <a:ext uri="{FF2B5EF4-FFF2-40B4-BE49-F238E27FC236}">
                      <a16:creationId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8" name="Rectangle 11">
                  <a:extLst>
                    <a:ext uri="{FF2B5EF4-FFF2-40B4-BE49-F238E27FC236}">
                      <a16:creationId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9" name="Oval 13">
                  <a:extLst>
                    <a:ext uri="{FF2B5EF4-FFF2-40B4-BE49-F238E27FC236}">
                      <a16:creationId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1" name="Freeform 30">
                  <a:extLst>
                    <a:ext uri="{FF2B5EF4-FFF2-40B4-BE49-F238E27FC236}">
                      <a16:creationId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2" name="Freeform 31">
                  <a:extLst>
                    <a:ext uri="{FF2B5EF4-FFF2-40B4-BE49-F238E27FC236}">
                      <a16:creationId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5" name="Picture 14">
              <a:extLst>
                <a:ext uri="{FF2B5EF4-FFF2-40B4-BE49-F238E27FC236}">
                  <a16:creationId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7" name="Freeform 16">
              <a:extLst>
                <a:ext uri="{FF2B5EF4-FFF2-40B4-BE49-F238E27FC236}">
                  <a16:creationId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8" name="Freeform 8">
              <a:extLst>
                <a:ext uri="{FF2B5EF4-FFF2-40B4-BE49-F238E27FC236}">
                  <a16:creationId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pic>
        <p:nvPicPr>
          <p:cNvPr id="56" name="Picture 4">
            <a:extLst>
              <a:ext uri="{FF2B5EF4-FFF2-40B4-BE49-F238E27FC236}">
                <a16:creationId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1533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14387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PowerShell modules for Azure include:</a:t>
            </a:r>
          </a:p>
          <a:p>
            <a:pPr lvl="1"/>
            <a:r>
              <a:rPr lang="en-US" b="0" kern="0" dirty="0">
                <a:solidFill>
                  <a:srgbClr val="000000"/>
                </a:solidFill>
              </a:rPr>
              <a:t>Azure PowerShell (Azure Resource Manager) </a:t>
            </a:r>
          </a:p>
          <a:p>
            <a:pPr lvl="1"/>
            <a:r>
              <a:rPr lang="en-US" b="0" kern="0" dirty="0">
                <a:solidFill>
                  <a:srgbClr val="000000"/>
                </a:solidFill>
              </a:rPr>
              <a:t>Azure Service Management PowerShell (classic)</a:t>
            </a:r>
          </a:p>
          <a:p>
            <a:pPr lvl="1"/>
            <a:r>
              <a:rPr lang="en-US" b="0" kern="0" dirty="0">
                <a:solidFill>
                  <a:srgbClr val="000000"/>
                </a:solidFill>
              </a:rPr>
              <a:t>Azure Active Directory PowerShell</a:t>
            </a:r>
          </a:p>
          <a:p>
            <a:pPr lvl="1"/>
            <a:r>
              <a:rPr lang="en-US" b="0" kern="0" dirty="0">
                <a:solidFill>
                  <a:srgbClr val="000000"/>
                </a:solidFill>
              </a:rPr>
              <a:t>Azure Information Protection PowerShell</a:t>
            </a:r>
          </a:p>
          <a:p>
            <a:pPr lvl="1"/>
            <a:r>
              <a:rPr lang="en-US" b="0" kern="0" dirty="0">
                <a:solidFill>
                  <a:srgbClr val="000000"/>
                </a:solidFill>
              </a:rPr>
              <a:t>Azure Service Fabric PowerShell</a:t>
            </a:r>
          </a:p>
          <a:p>
            <a:pPr lvl="1"/>
            <a:r>
              <a:rPr lang="en-US" b="0" kern="0" dirty="0">
                <a:solidFill>
                  <a:srgbClr val="000000"/>
                </a:solidFill>
              </a:rPr>
              <a:t>Azure ElasticDB PowerShell</a:t>
            </a:r>
          </a:p>
          <a:p>
            <a:pPr lvl="0"/>
            <a:r>
              <a:rPr lang="en-US" b="0" kern="0" dirty="0">
                <a:solidFill>
                  <a:srgbClr val="000000"/>
                </a:solidFill>
              </a:rPr>
              <a:t>Available via:</a:t>
            </a:r>
          </a:p>
          <a:p>
            <a:pPr lvl="1"/>
            <a:r>
              <a:rPr lang="en-US" b="0" kern="0" dirty="0">
                <a:solidFill>
                  <a:srgbClr val="000000"/>
                </a:solidFill>
              </a:rPr>
              <a:t>Web Platform Installer</a:t>
            </a:r>
          </a:p>
          <a:p>
            <a:pPr lvl="1"/>
            <a:r>
              <a:rPr lang="en-US" b="0" kern="0" dirty="0">
                <a:solidFill>
                  <a:srgbClr val="000000"/>
                </a:solidFill>
              </a:rPr>
              <a:t>PowerShell Gallery</a:t>
            </a:r>
          </a:p>
          <a:p>
            <a:pPr lvl="1"/>
            <a:r>
              <a:rPr lang="en-US" b="0" kern="0" dirty="0">
                <a:solidFill>
                  <a:srgbClr val="000000"/>
                </a:solidFill>
              </a:rPr>
              <a:t>MSI packages (GitHub)</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2222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txBox="1">
            <a:spLocks/>
          </p:cNvSpPr>
          <p:nvPr/>
        </p:nvSpPr>
        <p:spPr>
          <a:xfrm>
            <a:off x="174171" y="1021215"/>
            <a:ext cx="88391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AD user authentication:</a:t>
            </a:r>
          </a:p>
          <a:p>
            <a:pPr marL="365760" lvl="1"/>
            <a:r>
              <a:rPr lang="en-GB" b="0" kern="0" dirty="0">
                <a:solidFill>
                  <a:srgbClr val="000000"/>
                </a:solidFill>
              </a:rPr>
              <a:t>A Microsoft account</a:t>
            </a:r>
          </a:p>
          <a:p>
            <a:pPr marL="365760" lvl="1"/>
            <a:r>
              <a:rPr lang="en-GB" b="0" kern="0" dirty="0">
                <a:solidFill>
                  <a:srgbClr val="000000"/>
                </a:solidFill>
              </a:rPr>
              <a:t>A work or school account</a:t>
            </a:r>
          </a:p>
          <a:p>
            <a:pPr marL="365760" lvl="1"/>
            <a:r>
              <a:rPr lang="en-GB" b="0" kern="0" dirty="0">
                <a:solidFill>
                  <a:srgbClr val="000000"/>
                </a:solidFill>
              </a:rPr>
              <a:t>An Azure AD security principal (</a:t>
            </a:r>
            <a:r>
              <a:rPr lang="en-GB" kern="0" dirty="0">
                <a:solidFill>
                  <a:srgbClr val="000000"/>
                </a:solidFill>
              </a:rPr>
              <a:t>Add-AzureRmAccount</a:t>
            </a:r>
            <a:r>
              <a:rPr lang="en-GB" b="0" kern="0" dirty="0">
                <a:solidFill>
                  <a:srgbClr val="000000"/>
                </a:solidFill>
              </a:rPr>
              <a:t>)</a:t>
            </a:r>
          </a:p>
          <a:p>
            <a:pPr lvl="0"/>
            <a:r>
              <a:rPr lang="en-GB" b="0" kern="0" dirty="0">
                <a:solidFill>
                  <a:srgbClr val="000000"/>
                </a:solidFill>
              </a:rPr>
              <a:t>Certificate-based authentication:</a:t>
            </a:r>
          </a:p>
          <a:p>
            <a:pPr marL="365760" lvl="1"/>
            <a:r>
              <a:rPr lang="en-GB" b="0" kern="0" dirty="0">
                <a:solidFill>
                  <a:srgbClr val="000000"/>
                </a:solidFill>
              </a:rPr>
              <a:t>Azure Resource Manager:</a:t>
            </a:r>
          </a:p>
          <a:p>
            <a:pPr marL="576072" lvl="2"/>
            <a:r>
              <a:rPr lang="en-GB" sz="1800" b="0" kern="0" dirty="0">
                <a:solidFill>
                  <a:srgbClr val="000000"/>
                </a:solidFill>
              </a:rPr>
              <a:t>Obtain a certificate (self-signed or CA-issued)</a:t>
            </a:r>
          </a:p>
          <a:p>
            <a:pPr marL="576072" lvl="2"/>
            <a:r>
              <a:rPr lang="en-GB" sz="1800" b="0" kern="0" dirty="0">
                <a:solidFill>
                  <a:srgbClr val="000000"/>
                </a:solidFill>
              </a:rPr>
              <a:t>Create a service principal associated with the certificate</a:t>
            </a:r>
          </a:p>
          <a:p>
            <a:pPr marL="576072" lvl="2"/>
            <a:r>
              <a:rPr lang="en-GB" sz="1800" b="0" kern="0" dirty="0">
                <a:solidFill>
                  <a:srgbClr val="000000"/>
                </a:solidFill>
              </a:rPr>
              <a:t>Delegate permissions to the service principal through RBAC</a:t>
            </a:r>
          </a:p>
          <a:p>
            <a:pPr marL="365760" lvl="1"/>
            <a:r>
              <a:rPr lang="en-GB" b="0" kern="0" dirty="0">
                <a:solidFill>
                  <a:srgbClr val="000000"/>
                </a:solidFill>
              </a:rPr>
              <a:t>Classic:</a:t>
            </a:r>
          </a:p>
          <a:p>
            <a:pPr marL="576072" lvl="2"/>
            <a:r>
              <a:rPr lang="en-GB" sz="1800" b="0" kern="0" dirty="0">
                <a:solidFill>
                  <a:srgbClr val="000000"/>
                </a:solidFill>
              </a:rPr>
              <a:t>Obtain a management certificate in Azure or issue one on-premises</a:t>
            </a:r>
          </a:p>
          <a:p>
            <a:pPr marL="576072" lvl="2"/>
            <a:r>
              <a:rPr lang="en-GB" sz="1800" b="0" kern="0" dirty="0">
                <a:solidFill>
                  <a:srgbClr val="000000"/>
                </a:solidFill>
              </a:rPr>
              <a:t>Store the private key on the local computer and the public key in Azure</a:t>
            </a:r>
          </a:p>
          <a:p>
            <a:pPr marL="576072" lvl="2"/>
            <a:r>
              <a:rPr lang="en-GB" sz="1800" b="0" kern="0" dirty="0">
                <a:solidFill>
                  <a:srgbClr val="000000"/>
                </a:solidFill>
              </a:rPr>
              <a:t>The certificate grants full permissions to the subscription</a:t>
            </a:r>
          </a:p>
          <a:p>
            <a:pPr lvl="1"/>
            <a:endParaRPr lang="en-US" sz="2000" b="0" kern="0" dirty="0">
              <a:solidFill>
                <a:srgbClr val="000000"/>
              </a:solidFill>
            </a:endParaRPr>
          </a:p>
        </p:txBody>
      </p:sp>
    </p:spTree>
    <p:extLst>
      <p:ext uri="{BB962C8B-B14F-4D97-AF65-F5344CB8AC3E}">
        <p14:creationId xmlns:p14="http://schemas.microsoft.com/office/powerpoint/2010/main" val="25239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Azure PowerShell cmdlets for Azure classic deployment model and Azure Resource Manager</a:t>
            </a:r>
          </a:p>
        </p:txBody>
      </p:sp>
      <p:graphicFrame>
        <p:nvGraphicFramePr>
          <p:cNvPr id="4" name="Content Placeholder 2"/>
          <p:cNvGraphicFramePr>
            <a:graphicFrameLocks/>
          </p:cNvGraphicFramePr>
          <p:nvPr>
            <p:extLst/>
          </p:nvPr>
        </p:nvGraphicFramePr>
        <p:xfrm>
          <a:off x="178904" y="1533310"/>
          <a:ext cx="8823607" cy="3555524"/>
        </p:xfrm>
        <a:graphic>
          <a:graphicData uri="http://schemas.openxmlformats.org/drawingml/2006/table">
            <a:tbl>
              <a:tblPr firstRow="1" bandRow="1">
                <a:tableStyleId>{5C22544A-7EE6-4342-B048-85BDC9FD1C3A}</a:tableStyleId>
              </a:tblPr>
              <a:tblGrid>
                <a:gridCol w="2196972">
                  <a:extLst>
                    <a:ext uri="{9D8B030D-6E8A-4147-A177-3AD203B41FA5}">
                      <a16:colId xmlns:a16="http://schemas.microsoft.com/office/drawing/2014/main" val="20000"/>
                    </a:ext>
                  </a:extLst>
                </a:gridCol>
                <a:gridCol w="3125772">
                  <a:extLst>
                    <a:ext uri="{9D8B030D-6E8A-4147-A177-3AD203B41FA5}">
                      <a16:colId xmlns:a16="http://schemas.microsoft.com/office/drawing/2014/main" val="20001"/>
                    </a:ext>
                  </a:extLst>
                </a:gridCol>
                <a:gridCol w="3500863">
                  <a:extLst>
                    <a:ext uri="{9D8B030D-6E8A-4147-A177-3AD203B41FA5}">
                      <a16:colId xmlns:a16="http://schemas.microsoft.com/office/drawing/2014/main" val="20002"/>
                    </a:ext>
                  </a:extLst>
                </a:gridCol>
              </a:tblGrid>
              <a:tr h="888881">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Functionality</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Add-</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Login-</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153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Using Azure PowerShell</a:t>
            </a:r>
          </a:p>
        </p:txBody>
      </p:sp>
      <p:sp>
        <p:nvSpPr>
          <p:cNvPr id="3" name="Subtitle 2">
            <a:extLst>
              <a:ext uri="{FF2B5EF4-FFF2-40B4-BE49-F238E27FC236}">
                <a16:creationId xmlns:a16="http://schemas.microsoft.com/office/drawing/2014/main" id="{5BFFBCE1-4993-4BB5-A89E-BDD035158872}"/>
              </a:ext>
            </a:extLst>
          </p:cNvPr>
          <p:cNvSpPr>
            <a:spLocks noGrp="1"/>
          </p:cNvSpPr>
          <p:nvPr>
            <p:ph type="subTitle" sz="quarter" idx="1"/>
          </p:nvPr>
        </p:nvSpPr>
        <p:spPr/>
        <p:txBody>
          <a:bodyPr/>
          <a:lstStyle/>
          <a:p>
            <a:r>
              <a:rPr lang="en-US" dirty="0">
                <a:solidFill>
                  <a:schemeClr val="bg1"/>
                </a:solidFill>
              </a:rPr>
              <a:t>Create a resource group</a:t>
            </a:r>
          </a:p>
          <a:p>
            <a:r>
              <a:rPr lang="en-US" dirty="0">
                <a:solidFill>
                  <a:schemeClr val="bg1"/>
                </a:solidFill>
              </a:rPr>
              <a:t>Create a storage account</a:t>
            </a:r>
          </a:p>
          <a:p>
            <a:r>
              <a:rPr lang="en-US" dirty="0">
                <a:solidFill>
                  <a:schemeClr val="bg1"/>
                </a:solidFill>
              </a:rPr>
              <a:t>Create Virtual Machine and Network resources</a:t>
            </a:r>
          </a:p>
          <a:p>
            <a:r>
              <a:rPr lang="en-US" dirty="0">
                <a:solidFill>
                  <a:schemeClr val="bg1"/>
                </a:solidFill>
              </a:rPr>
              <a:t>Delete a resource group with its resources</a:t>
            </a:r>
          </a:p>
          <a:p>
            <a:endParaRPr lang="en-US" dirty="0"/>
          </a:p>
        </p:txBody>
      </p:sp>
      <p:sp>
        <p:nvSpPr>
          <p:cNvPr id="5" name="Text Placeholder 4">
            <a:extLst>
              <a:ext uri="{FF2B5EF4-FFF2-40B4-BE49-F238E27FC236}">
                <a16:creationId xmlns:a16="http://schemas.microsoft.com/office/drawing/2014/main" id="{3FA60BA1-341A-4CE1-B832-640CB6891C54}"/>
              </a:ext>
            </a:extLst>
          </p:cNvPr>
          <p:cNvSpPr>
            <a:spLocks noGrp="1"/>
          </p:cNvSpPr>
          <p:nvPr>
            <p:ph type="body" sz="quarter" idx="10"/>
          </p:nvPr>
        </p:nvSpPr>
        <p:spPr/>
        <p:txBody>
          <a:bodyPr/>
          <a:lstStyle/>
          <a:p>
            <a:r>
              <a:rPr lang="en-US" dirty="0"/>
              <a:t>In this demonstration, you will see how to use Azure PowerShell to:</a:t>
            </a:r>
          </a:p>
          <a:p>
            <a:endParaRPr lang="en-US" dirty="0"/>
          </a:p>
        </p:txBody>
      </p:sp>
      <p:sp>
        <p:nvSpPr>
          <p:cNvPr id="6" name="Text Placeholder 5">
            <a:extLst>
              <a:ext uri="{FF2B5EF4-FFF2-40B4-BE49-F238E27FC236}">
                <a16:creationId xmlns:a16="http://schemas.microsoft.com/office/drawing/2014/main" id="{F5B316C1-6432-4D8E-BC07-CF82537ED341}"/>
              </a:ext>
            </a:extLst>
          </p:cNvPr>
          <p:cNvSpPr>
            <a:spLocks noGrp="1"/>
          </p:cNvSpPr>
          <p:nvPr>
            <p:ph type="body" sz="quarter" idx="11"/>
          </p:nvPr>
        </p:nvSpPr>
        <p:spPr/>
        <p:txBody>
          <a:bodyPr/>
          <a:lstStyle/>
          <a:p>
            <a:r>
              <a:rPr lang="en-US" dirty="0">
                <a:hlinkClick r:id="rId3"/>
              </a:rPr>
              <a:t>https://docs.microsoft.com/en-us/powershell/azure/get-started-azureps</a:t>
            </a:r>
            <a:r>
              <a:rPr lang="en-US" dirty="0"/>
              <a:t> </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b="0" kern="0" dirty="0">
              <a:solidFill>
                <a:srgbClr val="000000"/>
              </a:solidFill>
            </a:endParaRPr>
          </a:p>
        </p:txBody>
      </p:sp>
    </p:spTree>
    <p:extLst>
      <p:ext uri="{BB962C8B-B14F-4D97-AF65-F5344CB8AC3E}">
        <p14:creationId xmlns:p14="http://schemas.microsoft.com/office/powerpoint/2010/main" val="2733578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0A3859-2691-4D77-B998-DC719E5C74A7}"/>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C5616477-9D73-4B77-A16E-B3DF0537190E}"/>
              </a:ext>
            </a:extLst>
          </p:cNvPr>
          <p:cNvSpPr>
            <a:spLocks noGrp="1"/>
          </p:cNvSpPr>
          <p:nvPr>
            <p:ph idx="1"/>
          </p:nvPr>
        </p:nvSpPr>
        <p:spPr/>
        <p:txBody>
          <a:bodyPr/>
          <a:lstStyle/>
          <a:p>
            <a:r>
              <a:rPr lang="en-US" dirty="0"/>
              <a:t>Create a resource group</a:t>
            </a:r>
          </a:p>
          <a:p>
            <a:r>
              <a:rPr lang="en-US" dirty="0"/>
              <a:t>Create a storage account</a:t>
            </a:r>
          </a:p>
          <a:p>
            <a:r>
              <a:rPr lang="en-US" dirty="0"/>
              <a:t>Create Virtual Machine and Network resources</a:t>
            </a:r>
          </a:p>
          <a:p>
            <a:r>
              <a:rPr lang="en-US" dirty="0"/>
              <a:t>Delete a resource group with its resources</a:t>
            </a:r>
          </a:p>
        </p:txBody>
      </p:sp>
      <p:sp>
        <p:nvSpPr>
          <p:cNvPr id="8" name="Text Placeholder 7">
            <a:extLst>
              <a:ext uri="{FF2B5EF4-FFF2-40B4-BE49-F238E27FC236}">
                <a16:creationId xmlns:a16="http://schemas.microsoft.com/office/drawing/2014/main" id="{81492859-8BB9-4CB2-BC6A-84C299FDD411}"/>
              </a:ext>
            </a:extLst>
          </p:cNvPr>
          <p:cNvSpPr>
            <a:spLocks noGrp="1"/>
          </p:cNvSpPr>
          <p:nvPr>
            <p:ph type="body" sz="quarter" idx="10"/>
          </p:nvPr>
        </p:nvSpPr>
        <p:spPr/>
        <p:txBody>
          <a:bodyPr/>
          <a:lstStyle/>
          <a:p>
            <a:r>
              <a:rPr lang="en-US" dirty="0"/>
              <a:t>https://docs.microsoft.com/en-us/powershell/azure/get-started-azureps</a:t>
            </a:r>
          </a:p>
        </p:txBody>
      </p:sp>
    </p:spTree>
    <p:extLst>
      <p:ext uri="{BB962C8B-B14F-4D97-AF65-F5344CB8AC3E}">
        <p14:creationId xmlns:p14="http://schemas.microsoft.com/office/powerpoint/2010/main" val="200006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versions</a:t>
            </a:r>
          </a:p>
        </p:txBody>
      </p:sp>
      <p:sp>
        <p:nvSpPr>
          <p:cNvPr id="4" name="Content Placeholder 2"/>
          <p:cNvSpPr txBox="1">
            <a:spLocks/>
          </p:cNvSpPr>
          <p:nvPr/>
        </p:nvSpPr>
        <p:spPr>
          <a:xfrm>
            <a:off x="458788" y="102121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Available in two versions:</a:t>
            </a:r>
          </a:p>
          <a:p>
            <a:pPr lvl="1"/>
            <a:r>
              <a:rPr lang="en-US" b="0" kern="0" dirty="0">
                <a:solidFill>
                  <a:srgbClr val="000000"/>
                </a:solidFill>
              </a:rPr>
              <a:t>Azure CLI 1.0:</a:t>
            </a:r>
          </a:p>
          <a:p>
            <a:pPr lvl="2"/>
            <a:r>
              <a:rPr lang="en-US" b="0" kern="0" dirty="0">
                <a:solidFill>
                  <a:srgbClr val="000000"/>
                </a:solidFill>
              </a:rPr>
              <a:t>Supports azure resource manager and classic deployment model</a:t>
            </a:r>
          </a:p>
          <a:p>
            <a:pPr lvl="2"/>
            <a:r>
              <a:rPr lang="en-US" kern="0" dirty="0">
                <a:solidFill>
                  <a:srgbClr val="000000"/>
                </a:solidFill>
              </a:rPr>
              <a:t>Azure</a:t>
            </a:r>
            <a:r>
              <a:rPr lang="en-US" b="0" kern="0" dirty="0">
                <a:solidFill>
                  <a:srgbClr val="000000"/>
                </a:solidFill>
              </a:rPr>
              <a:t> commands</a:t>
            </a:r>
          </a:p>
          <a:p>
            <a:pPr lvl="2"/>
            <a:r>
              <a:rPr lang="en-US" b="0" kern="0" dirty="0">
                <a:solidFill>
                  <a:srgbClr val="000000"/>
                </a:solidFill>
              </a:rPr>
              <a:t>Based on node.Js</a:t>
            </a:r>
          </a:p>
          <a:p>
            <a:pPr lvl="1"/>
            <a:r>
              <a:rPr lang="en-US" b="0" kern="0" dirty="0">
                <a:solidFill>
                  <a:srgbClr val="000000"/>
                </a:solidFill>
              </a:rPr>
              <a:t>Azure CLI 2.0:</a:t>
            </a:r>
          </a:p>
          <a:p>
            <a:pPr lvl="2"/>
            <a:r>
              <a:rPr lang="en-US" b="0" kern="0" dirty="0">
                <a:solidFill>
                  <a:srgbClr val="000000"/>
                </a:solidFill>
              </a:rPr>
              <a:t>Supports azure resource manager deployment model only</a:t>
            </a:r>
          </a:p>
          <a:p>
            <a:pPr lvl="2"/>
            <a:r>
              <a:rPr lang="en-US" kern="0" dirty="0">
                <a:solidFill>
                  <a:srgbClr val="000000"/>
                </a:solidFill>
              </a:rPr>
              <a:t>Az</a:t>
            </a:r>
            <a:r>
              <a:rPr lang="en-US" b="0" kern="0" dirty="0">
                <a:solidFill>
                  <a:srgbClr val="000000"/>
                </a:solidFill>
              </a:rPr>
              <a:t> commands</a:t>
            </a:r>
          </a:p>
          <a:p>
            <a:pPr lvl="2"/>
            <a:r>
              <a:rPr lang="en-US" b="0" kern="0" dirty="0">
                <a:solidFill>
                  <a:srgbClr val="000000"/>
                </a:solidFill>
              </a:rPr>
              <a:t>Based on python</a:t>
            </a:r>
          </a:p>
          <a:p>
            <a:pPr lvl="0"/>
            <a:r>
              <a:rPr lang="en-US" b="0" kern="0" dirty="0">
                <a:solidFill>
                  <a:srgbClr val="000000"/>
                </a:solidFill>
              </a:rPr>
              <a:t>Can be installed on Windows, Linux, and OS X</a:t>
            </a:r>
          </a:p>
          <a:p>
            <a:pPr lvl="0"/>
            <a:r>
              <a:rPr lang="en-US" b="0" kern="0" dirty="0">
                <a:solidFill>
                  <a:srgbClr val="000000"/>
                </a:solidFill>
              </a:rPr>
              <a:t>Integrates with Linux shell scripting tools</a:t>
            </a:r>
          </a:p>
          <a:p>
            <a:pPr lvl="0"/>
            <a:r>
              <a:rPr lang="en-US" b="0" kern="0" dirty="0">
                <a:solidFill>
                  <a:srgbClr val="000000"/>
                </a:solidFill>
              </a:rPr>
              <a:t>Included in the Azure Cloud Shell</a:t>
            </a:r>
          </a:p>
        </p:txBody>
      </p:sp>
    </p:spTree>
    <p:extLst>
      <p:ext uri="{BB962C8B-B14F-4D97-AF65-F5344CB8AC3E}">
        <p14:creationId xmlns:p14="http://schemas.microsoft.com/office/powerpoint/2010/main" val="1309689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Azure CLI</a:t>
            </a:r>
          </a:p>
        </p:txBody>
      </p:sp>
      <p:sp>
        <p:nvSpPr>
          <p:cNvPr id="4" name="Content Placeholder 1"/>
          <p:cNvSpPr txBox="1">
            <a:spLocks/>
          </p:cNvSpPr>
          <p:nvPr/>
        </p:nvSpPr>
        <p:spPr>
          <a:xfrm>
            <a:off x="460375" y="740662"/>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Installation process depends on:</a:t>
            </a:r>
          </a:p>
          <a:p>
            <a:pPr lvl="2"/>
            <a:r>
              <a:rPr lang="en-US" b="0" kern="0" dirty="0">
                <a:solidFill>
                  <a:srgbClr val="000000"/>
                </a:solidFill>
              </a:rPr>
              <a:t>The azure CLI version</a:t>
            </a:r>
          </a:p>
          <a:p>
            <a:pPr lvl="2"/>
            <a:r>
              <a:rPr lang="en-US" b="0" kern="0" dirty="0">
                <a:solidFill>
                  <a:srgbClr val="000000"/>
                </a:solidFill>
              </a:rPr>
              <a:t>The target operating system</a:t>
            </a:r>
          </a:p>
          <a:p>
            <a:pPr lvl="1"/>
            <a:r>
              <a:rPr lang="en-US" b="0" kern="0" dirty="0">
                <a:solidFill>
                  <a:srgbClr val="000000"/>
                </a:solidFill>
              </a:rPr>
              <a:t>Prerequisites:</a:t>
            </a:r>
          </a:p>
          <a:p>
            <a:pPr lvl="2"/>
            <a:r>
              <a:rPr lang="en-US" b="0" kern="0" dirty="0">
                <a:solidFill>
                  <a:srgbClr val="000000"/>
                </a:solidFill>
              </a:rPr>
              <a:t>Azure CLI 1.0: Node.js </a:t>
            </a:r>
            <a:r>
              <a:rPr lang="en-US" b="0" kern="0" dirty="0">
                <a:solidFill>
                  <a:srgbClr val="000000"/>
                </a:solidFill>
                <a:hlinkClick r:id="rId3"/>
              </a:rPr>
              <a:t>https://nodejs.org/en/download/</a:t>
            </a:r>
            <a:r>
              <a:rPr lang="en-US" b="0" kern="0" dirty="0">
                <a:solidFill>
                  <a:srgbClr val="000000"/>
                </a:solidFill>
              </a:rPr>
              <a:t> </a:t>
            </a:r>
          </a:p>
          <a:p>
            <a:pPr lvl="2"/>
            <a:r>
              <a:rPr lang="en-US" b="0" kern="0" dirty="0">
                <a:solidFill>
                  <a:srgbClr val="000000"/>
                </a:solidFill>
              </a:rPr>
              <a:t>Azure CLI 2.0: Python </a:t>
            </a:r>
            <a:r>
              <a:rPr lang="en-US" b="0" kern="0" dirty="0">
                <a:solidFill>
                  <a:srgbClr val="000000"/>
                </a:solidFill>
                <a:hlinkClick r:id="rId4"/>
              </a:rPr>
              <a:t>https://www.python.org/downloads/</a:t>
            </a:r>
            <a:r>
              <a:rPr lang="en-US" b="0" kern="0" dirty="0">
                <a:solidFill>
                  <a:srgbClr val="000000"/>
                </a:solidFill>
              </a:rPr>
              <a:t> </a:t>
            </a:r>
          </a:p>
          <a:p>
            <a:pPr lvl="1"/>
            <a:r>
              <a:rPr lang="en-US" b="0" kern="0" dirty="0">
                <a:solidFill>
                  <a:srgbClr val="000000"/>
                </a:solidFill>
              </a:rPr>
              <a:t>Installation: </a:t>
            </a:r>
          </a:p>
          <a:p>
            <a:pPr lvl="2"/>
            <a:r>
              <a:rPr lang="en-US" b="0" kern="0" dirty="0">
                <a:solidFill>
                  <a:srgbClr val="000000"/>
                </a:solidFill>
              </a:rPr>
              <a:t>Azure CLI 1.0</a:t>
            </a:r>
          </a:p>
          <a:p>
            <a:pPr lvl="3"/>
            <a:r>
              <a:rPr lang="en-US" b="0" kern="0" dirty="0">
                <a:solidFill>
                  <a:srgbClr val="000000"/>
                </a:solidFill>
              </a:rPr>
              <a:t>Node package manager  - </a:t>
            </a:r>
            <a:r>
              <a:rPr lang="en-US" kern="0" dirty="0">
                <a:solidFill>
                  <a:srgbClr val="000000"/>
                </a:solidFill>
              </a:rPr>
              <a:t>npm install –g azure-cli</a:t>
            </a:r>
          </a:p>
          <a:p>
            <a:pPr lvl="3"/>
            <a:r>
              <a:rPr lang="en-US" b="0" kern="0" dirty="0">
                <a:solidFill>
                  <a:srgbClr val="000000"/>
                </a:solidFill>
              </a:rPr>
              <a:t>Docker host - </a:t>
            </a:r>
            <a:r>
              <a:rPr lang="en-US" kern="0" dirty="0">
                <a:solidFill>
                  <a:srgbClr val="000000"/>
                </a:solidFill>
              </a:rPr>
              <a:t>docker run it microsoft/azure-cli</a:t>
            </a:r>
          </a:p>
          <a:p>
            <a:pPr lvl="3"/>
            <a:r>
              <a:rPr lang="en-US" b="0" kern="0" dirty="0">
                <a:solidFill>
                  <a:srgbClr val="000000"/>
                </a:solidFill>
              </a:rPr>
              <a:t>GitHub-based installers</a:t>
            </a:r>
          </a:p>
          <a:p>
            <a:pPr lvl="2"/>
            <a:r>
              <a:rPr lang="en-US" b="0" kern="0" dirty="0">
                <a:solidFill>
                  <a:srgbClr val="000000"/>
                </a:solidFill>
              </a:rPr>
              <a:t>Azure CLI 2.0</a:t>
            </a:r>
          </a:p>
          <a:p>
            <a:pPr lvl="3"/>
            <a:r>
              <a:rPr lang="en-US" b="0" kern="0" dirty="0">
                <a:solidFill>
                  <a:srgbClr val="000000"/>
                </a:solidFill>
              </a:rPr>
              <a:t>Ubuntu, Debian, Bash on Windows - apt-get tool</a:t>
            </a:r>
          </a:p>
          <a:p>
            <a:pPr lvl="3"/>
            <a:r>
              <a:rPr lang="en-US" b="0" kern="0" dirty="0">
                <a:solidFill>
                  <a:srgbClr val="000000"/>
                </a:solidFill>
              </a:rPr>
              <a:t>Linux and Mac OS – curl </a:t>
            </a:r>
            <a:r>
              <a:rPr lang="en-US" b="0" kern="0" dirty="0">
                <a:solidFill>
                  <a:srgbClr val="000000"/>
                </a:solidFill>
                <a:hlinkClick r:id="rId5"/>
              </a:rPr>
              <a:t>http://aka.ms/InstallAzureCli</a:t>
            </a:r>
            <a:r>
              <a:rPr lang="en-US" b="0" kern="0" dirty="0">
                <a:solidFill>
                  <a:srgbClr val="000000"/>
                </a:solidFill>
              </a:rPr>
              <a:t> </a:t>
            </a:r>
          </a:p>
          <a:p>
            <a:pPr lvl="3"/>
            <a:r>
              <a:rPr lang="en-US" b="0" kern="0" dirty="0">
                <a:solidFill>
                  <a:srgbClr val="000000"/>
                </a:solidFill>
              </a:rPr>
              <a:t>Windows, Linux, Mac OS – GitHub-based installers</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27962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0161" cy="740664"/>
          </a:xfrm>
        </p:spPr>
        <p:txBody>
          <a:bodyPr/>
          <a:lstStyle/>
          <a:p>
            <a:r>
              <a:rPr lang="en-US" dirty="0"/>
              <a:t>Using Azure CLI to access your Azure subscription</a:t>
            </a:r>
          </a:p>
        </p:txBody>
      </p:sp>
      <p:sp>
        <p:nvSpPr>
          <p:cNvPr id="4" name="Content Placeholder 1"/>
          <p:cNvSpPr txBox="1">
            <a:spLocks/>
          </p:cNvSpPr>
          <p:nvPr/>
        </p:nvSpPr>
        <p:spPr>
          <a:xfrm>
            <a:off x="458788" y="1021215"/>
            <a:ext cx="84517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 authenticate:</a:t>
            </a:r>
          </a:p>
          <a:p>
            <a:pPr marL="746125" lvl="1" indent="-457200">
              <a:buFont typeface="+mj-lt"/>
              <a:buAutoNum type="arabicPeriod"/>
            </a:pPr>
            <a:r>
              <a:rPr lang="en-US" b="0" kern="0" dirty="0">
                <a:solidFill>
                  <a:srgbClr val="000000"/>
                </a:solidFill>
              </a:rPr>
              <a:t>run: </a:t>
            </a:r>
          </a:p>
          <a:p>
            <a:pPr marL="1138237" lvl="2" indent="-457200">
              <a:buFont typeface="+mj-lt"/>
              <a:buAutoNum type="alphaLcPeriod"/>
            </a:pPr>
            <a:r>
              <a:rPr lang="en-US" kern="0" dirty="0">
                <a:solidFill>
                  <a:srgbClr val="000000"/>
                </a:solidFill>
              </a:rPr>
              <a:t>az login </a:t>
            </a:r>
            <a:r>
              <a:rPr lang="en-US" b="0" kern="0" dirty="0">
                <a:solidFill>
                  <a:srgbClr val="000000"/>
                </a:solidFill>
              </a:rPr>
              <a:t>(Azure CLI 2.0)</a:t>
            </a:r>
          </a:p>
          <a:p>
            <a:pPr marL="1138237" lvl="2" indent="-457200">
              <a:buFont typeface="+mj-lt"/>
              <a:buAutoNum type="alphaLcPeriod"/>
            </a:pPr>
            <a:r>
              <a:rPr lang="en-US" kern="0" dirty="0">
                <a:solidFill>
                  <a:srgbClr val="000000"/>
                </a:solidFill>
              </a:rPr>
              <a:t>azure login </a:t>
            </a:r>
            <a:r>
              <a:rPr lang="en-US" b="0" kern="0" dirty="0">
                <a:solidFill>
                  <a:srgbClr val="000000"/>
                </a:solidFill>
              </a:rPr>
              <a:t>(Azure CLI 1.0)</a:t>
            </a:r>
          </a:p>
          <a:p>
            <a:pPr marL="746125" lvl="1" indent="-457200">
              <a:buFont typeface="+mj-lt"/>
              <a:buAutoNum type="arabicPeriod"/>
            </a:pPr>
            <a:r>
              <a:rPr lang="en-US" b="0" kern="0" dirty="0">
                <a:solidFill>
                  <a:srgbClr val="000000"/>
                </a:solidFill>
              </a:rPr>
              <a:t>type autogenerated code at http://aka.ms/devicelogin</a:t>
            </a:r>
          </a:p>
          <a:p>
            <a:pPr lvl="0"/>
            <a:r>
              <a:rPr lang="en-US" sz="2400" b="0" kern="0" dirty="0">
                <a:solidFill>
                  <a:srgbClr val="000000"/>
                </a:solidFill>
              </a:rPr>
              <a:t>To select a target subscription, run: </a:t>
            </a:r>
          </a:p>
          <a:p>
            <a:pPr marL="742950" lvl="1" indent="-457200">
              <a:buFont typeface="+mj-lt"/>
              <a:buAutoNum type="arabicPeriod"/>
            </a:pPr>
            <a:r>
              <a:rPr lang="en-US" kern="0" dirty="0">
                <a:solidFill>
                  <a:srgbClr val="000000"/>
                </a:solidFill>
              </a:rPr>
              <a:t>az account set</a:t>
            </a:r>
            <a:r>
              <a:rPr lang="en-US" b="0" kern="0" dirty="0">
                <a:solidFill>
                  <a:srgbClr val="000000"/>
                </a:solidFill>
              </a:rPr>
              <a:t> (Azure CLI 2.0)</a:t>
            </a:r>
          </a:p>
          <a:p>
            <a:pPr marL="742950" lvl="1" indent="-457200">
              <a:buFont typeface="+mj-lt"/>
              <a:buAutoNum type="arabicPeriod"/>
            </a:pPr>
            <a:r>
              <a:rPr lang="en-US" kern="0" dirty="0">
                <a:solidFill>
                  <a:srgbClr val="000000"/>
                </a:solidFill>
              </a:rPr>
              <a:t>azure account set</a:t>
            </a:r>
            <a:r>
              <a:rPr lang="en-US" b="0" kern="0" dirty="0">
                <a:solidFill>
                  <a:srgbClr val="000000"/>
                </a:solidFill>
              </a:rPr>
              <a:t> (Azure CLI 1.0)</a:t>
            </a:r>
          </a:p>
          <a:p>
            <a:pPr lvl="0"/>
            <a:r>
              <a:rPr lang="en-US" sz="2400" b="0" kern="0" dirty="0">
                <a:solidFill>
                  <a:srgbClr val="000000"/>
                </a:solidFill>
              </a:rPr>
              <a:t>To switch between deployment models (Azure CLI 1.0), run:</a:t>
            </a:r>
          </a:p>
          <a:p>
            <a:pPr lvl="1"/>
            <a:r>
              <a:rPr lang="en-US" sz="2000" kern="0" dirty="0">
                <a:solidFill>
                  <a:srgbClr val="000000"/>
                </a:solidFill>
              </a:rPr>
              <a:t>azure config mode arm </a:t>
            </a:r>
            <a:r>
              <a:rPr lang="en-US" sz="2000" b="0" kern="0" dirty="0">
                <a:solidFill>
                  <a:srgbClr val="000000"/>
                </a:solidFill>
              </a:rPr>
              <a:t>(default)</a:t>
            </a:r>
            <a:endParaRPr lang="en-US" sz="2000" kern="0" dirty="0">
              <a:solidFill>
                <a:srgbClr val="000000"/>
              </a:solidFill>
            </a:endParaRPr>
          </a:p>
          <a:p>
            <a:pPr lvl="1"/>
            <a:r>
              <a:rPr lang="en-US" sz="2000" kern="0" dirty="0">
                <a:solidFill>
                  <a:srgbClr val="000000"/>
                </a:solidFill>
              </a:rPr>
              <a:t>azure config mode asm</a:t>
            </a:r>
          </a:p>
          <a:p>
            <a:pPr lvl="0"/>
            <a:endParaRPr lang="en-US" b="0" kern="0" dirty="0">
              <a:solidFill>
                <a:srgbClr val="000000"/>
              </a:solidFill>
            </a:endParaRPr>
          </a:p>
        </p:txBody>
      </p:sp>
    </p:spTree>
    <p:extLst>
      <p:ext uri="{BB962C8B-B14F-4D97-AF65-F5344CB8AC3E}">
        <p14:creationId xmlns:p14="http://schemas.microsoft.com/office/powerpoint/2010/main" val="150486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9564-4E74-4CC2-8C2F-C45560898DE3}"/>
              </a:ext>
            </a:extLst>
          </p:cNvPr>
          <p:cNvSpPr>
            <a:spLocks noGrp="1"/>
          </p:cNvSpPr>
          <p:nvPr>
            <p:ph type="title"/>
          </p:nvPr>
        </p:nvSpPr>
        <p:spPr/>
        <p:txBody>
          <a:bodyPr/>
          <a:lstStyle/>
          <a:p>
            <a:r>
              <a:rPr lang="en-US" dirty="0"/>
              <a:t>Overview of VM Agent and VM extensions</a:t>
            </a:r>
          </a:p>
        </p:txBody>
      </p:sp>
      <p:sp>
        <p:nvSpPr>
          <p:cNvPr id="4" name="Content Placeholder 2">
            <a:extLst>
              <a:ext uri="{FF2B5EF4-FFF2-40B4-BE49-F238E27FC236}">
                <a16:creationId xmlns:a16="http://schemas.microsoft.com/office/drawing/2014/main" id="{3CD33FEF-EB89-4E37-869B-D7620E480874}"/>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VM Agent:</a:t>
            </a:r>
          </a:p>
          <a:p>
            <a:pPr lvl="1"/>
            <a:r>
              <a:rPr lang="en-US" b="0" kern="0" dirty="0">
                <a:solidFill>
                  <a:srgbClr val="000000"/>
                </a:solidFill>
              </a:rPr>
              <a:t>Recommended but optional for Azure VMs</a:t>
            </a:r>
          </a:p>
          <a:p>
            <a:pPr lvl="1"/>
            <a:r>
              <a:rPr lang="en-US" b="0" kern="0" dirty="0">
                <a:solidFill>
                  <a:srgbClr val="000000"/>
                </a:solidFill>
              </a:rPr>
              <a:t>Mandatory for Linux</a:t>
            </a:r>
          </a:p>
          <a:p>
            <a:pPr lvl="0"/>
            <a:r>
              <a:rPr lang="en-US" b="0" kern="0" dirty="0">
                <a:solidFill>
                  <a:srgbClr val="000000"/>
                </a:solidFill>
              </a:rPr>
              <a:t>VM Extensions:</a:t>
            </a:r>
          </a:p>
          <a:p>
            <a:pPr lvl="1"/>
            <a:r>
              <a:rPr lang="en-US" b="0" kern="0" dirty="0">
                <a:solidFill>
                  <a:srgbClr val="000000"/>
                </a:solidFill>
              </a:rPr>
              <a:t>Azure VM Access Extension</a:t>
            </a:r>
          </a:p>
          <a:p>
            <a:pPr lvl="1"/>
            <a:r>
              <a:rPr lang="en-US" b="0" kern="0" dirty="0">
                <a:solidFill>
                  <a:srgbClr val="000000"/>
                </a:solidFill>
              </a:rPr>
              <a:t>Chef Client and Puppet Enterprise Agent</a:t>
            </a:r>
          </a:p>
          <a:p>
            <a:pPr lvl="1"/>
            <a:r>
              <a:rPr lang="en-US" b="0" kern="0" dirty="0">
                <a:solidFill>
                  <a:srgbClr val="000000"/>
                </a:solidFill>
              </a:rPr>
              <a:t>Custom Script extension for Windows and Linux</a:t>
            </a:r>
          </a:p>
          <a:p>
            <a:pPr lvl="1"/>
            <a:r>
              <a:rPr lang="en-US" b="0" kern="0" dirty="0">
                <a:solidFill>
                  <a:srgbClr val="000000"/>
                </a:solidFill>
              </a:rPr>
              <a:t>DSC extension for Windows and Linux</a:t>
            </a:r>
          </a:p>
          <a:p>
            <a:pPr lvl="1"/>
            <a:r>
              <a:rPr lang="en-US" b="0" kern="0" dirty="0">
                <a:solidFill>
                  <a:srgbClr val="000000"/>
                </a:solidFill>
              </a:rPr>
              <a:t>Azure Diagnostics extension for Windows and Linux</a:t>
            </a:r>
          </a:p>
          <a:p>
            <a:pPr lvl="1"/>
            <a:r>
              <a:rPr lang="en-US" b="0" kern="0" dirty="0">
                <a:solidFill>
                  <a:srgbClr val="000000"/>
                </a:solidFill>
              </a:rPr>
              <a:t>Docker extension</a:t>
            </a:r>
          </a:p>
          <a:p>
            <a:pPr lvl="1"/>
            <a:r>
              <a:rPr lang="en-US" b="0" kern="0" dirty="0">
                <a:solidFill>
                  <a:srgbClr val="000000"/>
                </a:solidFill>
              </a:rPr>
              <a:t>Microsoft Antimalware extension and many others </a:t>
            </a:r>
          </a:p>
        </p:txBody>
      </p:sp>
    </p:spTree>
    <p:extLst>
      <p:ext uri="{BB962C8B-B14F-4D97-AF65-F5344CB8AC3E}">
        <p14:creationId xmlns:p14="http://schemas.microsoft.com/office/powerpoint/2010/main" val="1816364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301-7E4B-4538-A9C8-7E5BC66811DC}"/>
              </a:ext>
            </a:extLst>
          </p:cNvPr>
          <p:cNvSpPr>
            <a:spLocks noGrp="1"/>
          </p:cNvSpPr>
          <p:nvPr>
            <p:ph type="title"/>
          </p:nvPr>
        </p:nvSpPr>
        <p:spPr/>
        <p:txBody>
          <a:bodyPr/>
          <a:lstStyle/>
          <a:p>
            <a:r>
              <a:rPr lang="en-US" dirty="0"/>
              <a:t>What is the VM Agent Custom Script extension?</a:t>
            </a:r>
          </a:p>
        </p:txBody>
      </p:sp>
      <p:sp>
        <p:nvSpPr>
          <p:cNvPr id="4" name="Content Placeholder 2">
            <a:extLst>
              <a:ext uri="{FF2B5EF4-FFF2-40B4-BE49-F238E27FC236}">
                <a16:creationId xmlns:a16="http://schemas.microsoft.com/office/drawing/2014/main" id="{A00EA18C-D003-4BAB-96D8-7FBD8B229A84}"/>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 Script VM Agent extension enables to run:</a:t>
            </a:r>
          </a:p>
          <a:p>
            <a:pPr marL="365760" lvl="1"/>
            <a:r>
              <a:rPr lang="en-US" b="0" kern="0" dirty="0">
                <a:solidFill>
                  <a:srgbClr val="000000"/>
                </a:solidFill>
              </a:rPr>
              <a:t>Windows PowerShell scripts</a:t>
            </a:r>
          </a:p>
          <a:p>
            <a:pPr marL="365760" lvl="1"/>
            <a:r>
              <a:rPr lang="en-US" b="0" kern="0" dirty="0">
                <a:solidFill>
                  <a:srgbClr val="000000"/>
                </a:solidFill>
              </a:rPr>
              <a:t>Linux shell scripts</a:t>
            </a:r>
          </a:p>
          <a:p>
            <a:pPr marL="81597" lvl="0"/>
            <a:r>
              <a:rPr lang="en-US" b="0" kern="0" dirty="0">
                <a:solidFill>
                  <a:srgbClr val="000000"/>
                </a:solidFill>
              </a:rPr>
              <a:t>Implement by:</a:t>
            </a:r>
          </a:p>
          <a:p>
            <a:pPr marL="365760" lvl="1"/>
            <a:r>
              <a:rPr lang="en-US" b="0" kern="0" dirty="0">
                <a:solidFill>
                  <a:srgbClr val="000000"/>
                </a:solidFill>
              </a:rPr>
              <a:t>Azure portal</a:t>
            </a:r>
          </a:p>
          <a:p>
            <a:pPr marL="365760" lvl="1"/>
            <a:r>
              <a:rPr lang="en-US" b="0" kern="0" dirty="0">
                <a:solidFill>
                  <a:srgbClr val="000000"/>
                </a:solidFill>
              </a:rPr>
              <a:t>Azure PowerShell</a:t>
            </a:r>
          </a:p>
          <a:p>
            <a:pPr marL="761047" lvl="2"/>
            <a:r>
              <a:rPr lang="en-US" kern="0" dirty="0">
                <a:solidFill>
                  <a:srgbClr val="000000"/>
                </a:solidFill>
              </a:rPr>
              <a:t>Set-AzureRmVMCustomScriptExtension</a:t>
            </a:r>
          </a:p>
          <a:p>
            <a:pPr marL="761047" lvl="2"/>
            <a:r>
              <a:rPr lang="en-US" kern="0" dirty="0">
                <a:solidFill>
                  <a:srgbClr val="000000"/>
                </a:solidFill>
              </a:rPr>
              <a:t>Set-AzureRMVMExtension</a:t>
            </a:r>
          </a:p>
          <a:p>
            <a:pPr marL="365760" lvl="1"/>
            <a:r>
              <a:rPr lang="en-US" b="0" kern="0" dirty="0">
                <a:solidFill>
                  <a:srgbClr val="000000"/>
                </a:solidFill>
              </a:rPr>
              <a:t>Azure CLI</a:t>
            </a:r>
          </a:p>
          <a:p>
            <a:pPr marL="761047" lvl="2"/>
            <a:r>
              <a:rPr lang="en-US" kern="0" dirty="0">
                <a:solidFill>
                  <a:srgbClr val="000000"/>
                </a:solidFill>
              </a:rPr>
              <a:t>az vm extension set</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649926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139-4078-44A1-B091-80C0B7B1D53C}"/>
              </a:ext>
            </a:extLst>
          </p:cNvPr>
          <p:cNvSpPr>
            <a:spLocks noGrp="1"/>
          </p:cNvSpPr>
          <p:nvPr>
            <p:ph type="title"/>
          </p:nvPr>
        </p:nvSpPr>
        <p:spPr/>
        <p:txBody>
          <a:bodyPr/>
          <a:lstStyle/>
          <a:p>
            <a:r>
              <a:rPr lang="en-US" dirty="0"/>
              <a:t>What is the VM Agent DSC extension?</a:t>
            </a:r>
          </a:p>
        </p:txBody>
      </p:sp>
      <p:sp>
        <p:nvSpPr>
          <p:cNvPr id="4" name="Content Placeholder 2">
            <a:extLst>
              <a:ext uri="{FF2B5EF4-FFF2-40B4-BE49-F238E27FC236}">
                <a16:creationId xmlns:a16="http://schemas.microsoft.com/office/drawing/2014/main" id="{E4746DE6-0322-46E1-8ECE-36699CC26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Leverages Windows DSC and DSC for Linux:</a:t>
            </a:r>
          </a:p>
          <a:p>
            <a:pPr marL="365760" lvl="1"/>
            <a:r>
              <a:rPr lang="en-US" b="0" kern="0" dirty="0">
                <a:solidFill>
                  <a:srgbClr val="000000"/>
                </a:solidFill>
              </a:rPr>
              <a:t>Windows Management Framework–based (Windows)</a:t>
            </a:r>
          </a:p>
          <a:p>
            <a:pPr marL="365760" lvl="1"/>
            <a:r>
              <a:rPr lang="en-US" b="0" kern="0" dirty="0">
                <a:solidFill>
                  <a:srgbClr val="000000"/>
                </a:solidFill>
              </a:rPr>
              <a:t>Open Management Infrastructure–based (Linux)</a:t>
            </a:r>
          </a:p>
          <a:p>
            <a:pPr lvl="0"/>
            <a:r>
              <a:rPr lang="en-US" b="0" kern="0" dirty="0">
                <a:solidFill>
                  <a:srgbClr val="000000"/>
                </a:solidFill>
              </a:rPr>
              <a:t>Implemented as VM Agent extensions:</a:t>
            </a:r>
          </a:p>
          <a:p>
            <a:pPr marL="365760" lvl="1"/>
            <a:r>
              <a:rPr lang="en-US" b="0" kern="0" dirty="0">
                <a:solidFill>
                  <a:srgbClr val="000000"/>
                </a:solidFill>
              </a:rPr>
              <a:t>DSC extension for Windows Azure VMs</a:t>
            </a:r>
          </a:p>
          <a:p>
            <a:pPr marL="365760" lvl="1"/>
            <a:r>
              <a:rPr lang="en-US" b="0" kern="0" dirty="0">
                <a:solidFill>
                  <a:srgbClr val="000000"/>
                </a:solidFill>
              </a:rPr>
              <a:t>Azure DSCForLinux extension for Linux Azure VMs</a:t>
            </a:r>
          </a:p>
          <a:p>
            <a:pPr lvl="0"/>
            <a:r>
              <a:rPr lang="en-US" b="0" kern="0" dirty="0">
                <a:solidFill>
                  <a:srgbClr val="000000"/>
                </a:solidFill>
              </a:rPr>
              <a:t>Deployment support:</a:t>
            </a:r>
          </a:p>
          <a:p>
            <a:pPr marL="365760" lvl="1"/>
            <a:r>
              <a:rPr lang="en-US" b="0" kern="0" dirty="0">
                <a:solidFill>
                  <a:srgbClr val="000000"/>
                </a:solidFill>
              </a:rPr>
              <a:t>Azure portal</a:t>
            </a:r>
          </a:p>
          <a:p>
            <a:pPr marL="365760" lvl="1"/>
            <a:r>
              <a:rPr lang="en-US" b="0" kern="0" dirty="0">
                <a:solidFill>
                  <a:srgbClr val="000000"/>
                </a:solidFill>
              </a:rPr>
              <a:t>Windows PowerShell</a:t>
            </a:r>
          </a:p>
          <a:p>
            <a:pPr marL="365760" lvl="1"/>
            <a:r>
              <a:rPr lang="en-US" b="0" kern="0" dirty="0">
                <a:solidFill>
                  <a:srgbClr val="000000"/>
                </a:solidFill>
              </a:rPr>
              <a:t>Azure CLI</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3587412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Implementing</a:t>
            </a:r>
            <a:r>
              <a:rPr lang="fr-FR" dirty="0"/>
              <a:t> Azure Automation</a:t>
            </a:r>
            <a:endParaRPr lang="en-IN" dirty="0"/>
          </a:p>
        </p:txBody>
      </p:sp>
      <p:sp>
        <p:nvSpPr>
          <p:cNvPr id="3" name="Text Placeholder 2"/>
          <p:cNvSpPr>
            <a:spLocks noGrp="1"/>
          </p:cNvSpPr>
          <p:nvPr>
            <p:ph type="body" idx="1"/>
          </p:nvPr>
        </p:nvSpPr>
        <p:spPr/>
        <p:txBody>
          <a:bodyPr/>
          <a:lstStyle/>
          <a:p>
            <a:r>
              <a:rPr lang="en-IN" dirty="0"/>
              <a:t>Introducing Azure Automation
Azure Automation as a component of Azure
Creating Azure Automation accounts and assets
Using Automation runbooks on-premises
Demonstration: Creating an Azure Automation account and assets</a:t>
            </a:r>
          </a:p>
        </p:txBody>
      </p:sp>
    </p:spTree>
    <p:extLst>
      <p:ext uri="{BB962C8B-B14F-4D97-AF65-F5344CB8AC3E}">
        <p14:creationId xmlns:p14="http://schemas.microsoft.com/office/powerpoint/2010/main" val="34655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spTree>
    <p:extLst>
      <p:ext uri="{BB962C8B-B14F-4D97-AF65-F5344CB8AC3E}">
        <p14:creationId xmlns:p14="http://schemas.microsoft.com/office/powerpoint/2010/main" val="2520087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Automation as a component of Azure</a:t>
            </a:r>
          </a:p>
        </p:txBody>
      </p:sp>
      <p:grpSp>
        <p:nvGrpSpPr>
          <p:cNvPr id="5" name="Group 4" descr="Illustration depicting the Azure services in five boxes labeled Compute, Networking, Data &amp; Storage, Web &amp; Mobile, and Other services. &#10;The services in the Compute box are:&#10;• Virtual Machines&#10;• Virtual Machine Scale Sets&#10;• Cloud Services&#10;• Containers&#10;• Container Registry&#10;• Container Service&#10;The services in the Networking box are:&#10;• Virtual Network&#10;• Azure DNS&#10;• Application Gateway&#10;• Traffic Manager&#10;• ExpressRoute&#10;• Load Balancer&#10;The services in the Data &amp; Storage box are:&#10;• Disk Storage&#10;• Blob Storage&#10;• File Storage&#10;• Queue Storage&#10;• Table Storage&#10;• StorSimple&#10;The services in the Web &amp; Mobile box are:&#10;• Web Apps&#10;• Mobile Apps&#10;• Logic Apps&#10;• Content Delivery Network&#10;The services in the Other services box are:&#10;• Azure AD&#10;• Azure AD DS&#10;• Azure B2C&#10;• MFA&#10;• Automation&#10;• Backup &#10;• Site Recovery&#10;• Log Analytics&#10;• Azure Monitor&#10;• Azure Advisor&#10;• Key Vault&#10;• Network Watcher &#10;• Azure Security Center&#10; The Automation box is highlighted.&#10;"/>
          <p:cNvGrpSpPr/>
          <p:nvPr/>
        </p:nvGrpSpPr>
        <p:grpSpPr>
          <a:xfrm>
            <a:off x="64029" y="963431"/>
            <a:ext cx="9010704" cy="5480305"/>
            <a:chOff x="64029" y="963431"/>
            <a:chExt cx="9010704" cy="5480305"/>
          </a:xfrm>
        </p:grpSpPr>
        <p:sp>
          <p:nvSpPr>
            <p:cNvPr id="6" name="Rounded Rectangle 5"/>
            <p:cNvSpPr/>
            <p:nvPr/>
          </p:nvSpPr>
          <p:spPr bwMode="auto">
            <a:xfrm>
              <a:off x="6899066" y="963431"/>
              <a:ext cx="2175667" cy="3632919"/>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7" name="Rounded Rectangle 6"/>
            <p:cNvSpPr/>
            <p:nvPr/>
          </p:nvSpPr>
          <p:spPr bwMode="auto">
            <a:xfrm>
              <a:off x="64029" y="968081"/>
              <a:ext cx="2174479" cy="3628270"/>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anose="020B0502040204020203" pitchFamily="34" charset="0"/>
                  <a:cs typeface="Segoe UI" panose="020B0502040204020203" pitchFamily="34" charset="0"/>
                </a:rPr>
                <a:t>Compute</a:t>
              </a:r>
            </a:p>
          </p:txBody>
        </p:sp>
        <p:sp>
          <p:nvSpPr>
            <p:cNvPr id="8" name="Rounded Rectangle 7"/>
            <p:cNvSpPr/>
            <p:nvPr/>
          </p:nvSpPr>
          <p:spPr bwMode="auto">
            <a:xfrm>
              <a:off x="170695" y="1339138"/>
              <a:ext cx="1991623" cy="375956"/>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Virtual Machines</a:t>
              </a:r>
            </a:p>
          </p:txBody>
        </p:sp>
        <p:sp>
          <p:nvSpPr>
            <p:cNvPr id="9" name="Rounded Rectangle 8"/>
            <p:cNvSpPr/>
            <p:nvPr/>
          </p:nvSpPr>
          <p:spPr bwMode="auto">
            <a:xfrm>
              <a:off x="166817" y="2470383"/>
              <a:ext cx="1990750" cy="35306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Cloud Services</a:t>
              </a:r>
            </a:p>
          </p:txBody>
        </p:sp>
        <p:sp>
          <p:nvSpPr>
            <p:cNvPr id="10" name="Rounded Rectangle 9"/>
            <p:cNvSpPr/>
            <p:nvPr/>
          </p:nvSpPr>
          <p:spPr bwMode="auto">
            <a:xfrm>
              <a:off x="6975648" y="231121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81543" y="3559852"/>
              <a:ext cx="1990750" cy="860991"/>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Content Delivery Network</a:t>
              </a:r>
            </a:p>
          </p:txBody>
        </p:sp>
        <p:sp>
          <p:nvSpPr>
            <p:cNvPr id="12" name="Rounded Rectangle 11"/>
            <p:cNvSpPr/>
            <p:nvPr/>
          </p:nvSpPr>
          <p:spPr bwMode="auto">
            <a:xfrm>
              <a:off x="2342484" y="966573"/>
              <a:ext cx="2175667" cy="3629778"/>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00287" y="2955418"/>
              <a:ext cx="1990750" cy="39156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00287" y="3477108"/>
              <a:ext cx="1990750" cy="383115"/>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00287" y="1346151"/>
              <a:ext cx="1974223" cy="368943"/>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966573"/>
              <a:ext cx="2175667" cy="3629778"/>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12253" y="2452821"/>
              <a:ext cx="1992711" cy="30591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File Storage</a:t>
              </a:r>
            </a:p>
          </p:txBody>
        </p:sp>
        <p:sp>
          <p:nvSpPr>
            <p:cNvPr id="18" name="Rounded Rectangle 17"/>
            <p:cNvSpPr/>
            <p:nvPr/>
          </p:nvSpPr>
          <p:spPr bwMode="auto">
            <a:xfrm>
              <a:off x="4712253" y="3575533"/>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Table Storage</a:t>
              </a:r>
            </a:p>
          </p:txBody>
        </p:sp>
        <p:sp>
          <p:nvSpPr>
            <p:cNvPr id="19" name="Rounded Rectangle 18"/>
            <p:cNvSpPr/>
            <p:nvPr/>
          </p:nvSpPr>
          <p:spPr bwMode="auto">
            <a:xfrm>
              <a:off x="4712253" y="3014178"/>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r>
                <a:rPr lang="en-GB" sz="1600" b="0" spc="20" dirty="0">
                  <a:solidFill>
                    <a:schemeClr val="tx1"/>
                  </a:solidFill>
                  <a:latin typeface="Segoe UI" panose="020B0502040204020203" pitchFamily="34" charset="0"/>
                  <a:cs typeface="Segoe UI" panose="020B0502040204020203" pitchFamily="34" charset="0"/>
                </a:rPr>
                <a:t>Queue Storage</a:t>
              </a:r>
            </a:p>
          </p:txBody>
        </p:sp>
        <p:sp>
          <p:nvSpPr>
            <p:cNvPr id="20" name="Rounded Rectangle 19"/>
            <p:cNvSpPr/>
            <p:nvPr/>
          </p:nvSpPr>
          <p:spPr bwMode="auto">
            <a:xfrm>
              <a:off x="4712253" y="4136887"/>
              <a:ext cx="1991837" cy="283956"/>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18084" y="3990347"/>
              <a:ext cx="1990750" cy="470569"/>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65944" y="2938379"/>
              <a:ext cx="1991623" cy="321692"/>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Containers</a:t>
              </a:r>
            </a:p>
          </p:txBody>
        </p:sp>
        <p:sp>
          <p:nvSpPr>
            <p:cNvPr id="23" name="Rounded Rectangle 22"/>
            <p:cNvSpPr/>
            <p:nvPr/>
          </p:nvSpPr>
          <p:spPr bwMode="auto">
            <a:xfrm>
              <a:off x="165943" y="3375004"/>
              <a:ext cx="1991623" cy="547827"/>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Registry</a:t>
              </a:r>
            </a:p>
          </p:txBody>
        </p:sp>
        <p:sp>
          <p:nvSpPr>
            <p:cNvPr id="24" name="Rounded Rectangle 23"/>
            <p:cNvSpPr/>
            <p:nvPr/>
          </p:nvSpPr>
          <p:spPr bwMode="auto">
            <a:xfrm>
              <a:off x="2400287" y="1845217"/>
              <a:ext cx="1974223" cy="39443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00287" y="2369777"/>
              <a:ext cx="1990750" cy="455518"/>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694858"/>
              <a:ext cx="9010704" cy="1748878"/>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282176" y="5978477"/>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Backup</a:t>
              </a:r>
            </a:p>
          </p:txBody>
        </p:sp>
        <p:sp>
          <p:nvSpPr>
            <p:cNvPr id="28" name="Rounded Rectangle 27"/>
            <p:cNvSpPr/>
            <p:nvPr/>
          </p:nvSpPr>
          <p:spPr bwMode="auto">
            <a:xfrm>
              <a:off x="166817" y="5018753"/>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4396937" y="5005094"/>
              <a:ext cx="1972953" cy="2943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92049"/>
              <a:ext cx="1990750" cy="3824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2281877" y="5005094"/>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6585706" y="5910436"/>
              <a:ext cx="2380691" cy="4736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6566590" y="5044489"/>
              <a:ext cx="2399807" cy="302920"/>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6581832" y="5468440"/>
              <a:ext cx="2384566" cy="34893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 Watcher</a:t>
              </a:r>
            </a:p>
          </p:txBody>
        </p:sp>
        <p:sp>
          <p:nvSpPr>
            <p:cNvPr id="35" name="Rounded Rectangle 34"/>
            <p:cNvSpPr/>
            <p:nvPr/>
          </p:nvSpPr>
          <p:spPr bwMode="auto">
            <a:xfrm>
              <a:off x="2282812" y="5493968"/>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a:extLst>
                <a:ext uri="{FF2B5EF4-FFF2-40B4-BE49-F238E27FC236}">
                  <a16:creationId xmlns:a16="http://schemas.microsoft.com/office/drawing/2014/main" id="{67C81678-081B-4FAD-82C9-B7B09A1FC7F7}"/>
                </a:ext>
              </a:extLst>
            </p:cNvPr>
            <p:cNvSpPr/>
            <p:nvPr/>
          </p:nvSpPr>
          <p:spPr bwMode="auto">
            <a:xfrm>
              <a:off x="165944" y="1830027"/>
              <a:ext cx="1991623" cy="52542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Machine Scale Sets</a:t>
              </a:r>
            </a:p>
          </p:txBody>
        </p:sp>
        <p:sp>
          <p:nvSpPr>
            <p:cNvPr id="37" name="Rounded Rectangle 36">
              <a:extLst>
                <a:ext uri="{FF2B5EF4-FFF2-40B4-BE49-F238E27FC236}">
                  <a16:creationId xmlns:a16="http://schemas.microsoft.com/office/drawing/2014/main" id="{8DE3847F-C8B8-48D2-A994-1CF503182FBC}"/>
                </a:ext>
              </a:extLst>
            </p:cNvPr>
            <p:cNvSpPr/>
            <p:nvPr/>
          </p:nvSpPr>
          <p:spPr bwMode="auto">
            <a:xfrm>
              <a:off x="165942" y="4037762"/>
              <a:ext cx="1991623" cy="50378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Container Service</a:t>
              </a:r>
            </a:p>
          </p:txBody>
        </p:sp>
        <p:sp>
          <p:nvSpPr>
            <p:cNvPr id="38" name="Rounded Rectangle 37">
              <a:extLst>
                <a:ext uri="{FF2B5EF4-FFF2-40B4-BE49-F238E27FC236}">
                  <a16:creationId xmlns:a16="http://schemas.microsoft.com/office/drawing/2014/main" id="{1C623E95-013B-4492-8AFC-1B25D45BB0A1}"/>
                </a:ext>
              </a:extLst>
            </p:cNvPr>
            <p:cNvSpPr/>
            <p:nvPr/>
          </p:nvSpPr>
          <p:spPr bwMode="auto">
            <a:xfrm>
              <a:off x="4712253" y="1903985"/>
              <a:ext cx="1992711" cy="293396"/>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Blob Storage</a:t>
              </a:r>
            </a:p>
          </p:txBody>
        </p:sp>
        <p:sp>
          <p:nvSpPr>
            <p:cNvPr id="39" name="Rounded Rectangle 38">
              <a:extLst>
                <a:ext uri="{FF2B5EF4-FFF2-40B4-BE49-F238E27FC236}">
                  <a16:creationId xmlns:a16="http://schemas.microsoft.com/office/drawing/2014/main" id="{1958C23B-3375-405B-8F9E-4034C34BE691}"/>
                </a:ext>
              </a:extLst>
            </p:cNvPr>
            <p:cNvSpPr/>
            <p:nvPr/>
          </p:nvSpPr>
          <p:spPr bwMode="auto">
            <a:xfrm>
              <a:off x="4712253" y="1377238"/>
              <a:ext cx="1992711" cy="27130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Disk Storage</a:t>
              </a:r>
            </a:p>
          </p:txBody>
        </p:sp>
        <p:sp>
          <p:nvSpPr>
            <p:cNvPr id="40" name="Rounded Rectangle 39">
              <a:extLst>
                <a:ext uri="{FF2B5EF4-FFF2-40B4-BE49-F238E27FC236}">
                  <a16:creationId xmlns:a16="http://schemas.microsoft.com/office/drawing/2014/main" id="{1F8766E2-30C0-40F2-B874-F472A62D328D}"/>
                </a:ext>
              </a:extLst>
            </p:cNvPr>
            <p:cNvSpPr/>
            <p:nvPr/>
          </p:nvSpPr>
          <p:spPr bwMode="auto">
            <a:xfrm>
              <a:off x="6987438" y="1715094"/>
              <a:ext cx="1990750" cy="408173"/>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41" name="Rounded Rectangle 40">
              <a:extLst>
                <a:ext uri="{FF2B5EF4-FFF2-40B4-BE49-F238E27FC236}">
                  <a16:creationId xmlns:a16="http://schemas.microsoft.com/office/drawing/2014/main" id="{3F095514-A17A-4E64-8649-CC4EB03C796C}"/>
                </a:ext>
              </a:extLst>
            </p:cNvPr>
            <p:cNvSpPr/>
            <p:nvPr/>
          </p:nvSpPr>
          <p:spPr bwMode="auto">
            <a:xfrm>
              <a:off x="6993334" y="293553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Logic Apps</a:t>
              </a:r>
            </a:p>
          </p:txBody>
        </p:sp>
        <p:sp>
          <p:nvSpPr>
            <p:cNvPr id="42" name="Rounded Rectangle 41">
              <a:extLst>
                <a:ext uri="{FF2B5EF4-FFF2-40B4-BE49-F238E27FC236}">
                  <a16:creationId xmlns:a16="http://schemas.microsoft.com/office/drawing/2014/main" id="{D71412D5-0811-4B4F-92CF-8136A8172EBC}"/>
                </a:ext>
              </a:extLst>
            </p:cNvPr>
            <p:cNvSpPr/>
            <p:nvPr/>
          </p:nvSpPr>
          <p:spPr bwMode="auto">
            <a:xfrm>
              <a:off x="154734" y="596789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kern="0" spc="20" dirty="0">
                  <a:solidFill>
                    <a:srgbClr val="000000"/>
                  </a:solidFill>
                  <a:latin typeface="Segoe UI" panose="020B0502040204020203" pitchFamily="34" charset="0"/>
                  <a:cs typeface="Segoe UI" panose="020B0502040204020203" pitchFamily="34" charset="0"/>
                </a:rPr>
                <a:t>Azure B2C</a:t>
              </a:r>
            </a:p>
          </p:txBody>
        </p:sp>
        <p:sp>
          <p:nvSpPr>
            <p:cNvPr id="43" name="Rounded Rectangle 42">
              <a:extLst>
                <a:ext uri="{FF2B5EF4-FFF2-40B4-BE49-F238E27FC236}">
                  <a16:creationId xmlns:a16="http://schemas.microsoft.com/office/drawing/2014/main" id="{664D438B-374B-46D4-85BB-9D8605399FDC}"/>
                </a:ext>
              </a:extLst>
            </p:cNvPr>
            <p:cNvSpPr/>
            <p:nvPr/>
          </p:nvSpPr>
          <p:spPr bwMode="auto">
            <a:xfrm>
              <a:off x="4410891" y="5351486"/>
              <a:ext cx="1958999" cy="320565"/>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Log Analytics</a:t>
              </a:r>
            </a:p>
          </p:txBody>
        </p:sp>
        <p:sp>
          <p:nvSpPr>
            <p:cNvPr id="44" name="Rounded Rectangle 43">
              <a:extLst>
                <a:ext uri="{FF2B5EF4-FFF2-40B4-BE49-F238E27FC236}">
                  <a16:creationId xmlns:a16="http://schemas.microsoft.com/office/drawing/2014/main" id="{5FB6D108-5968-402E-A4AA-BFCA363DB291}"/>
                </a:ext>
              </a:extLst>
            </p:cNvPr>
            <p:cNvSpPr/>
            <p:nvPr/>
          </p:nvSpPr>
          <p:spPr bwMode="auto">
            <a:xfrm>
              <a:off x="4382740" y="6073727"/>
              <a:ext cx="1990750" cy="3027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Advisor</a:t>
              </a:r>
            </a:p>
          </p:txBody>
        </p:sp>
        <p:sp>
          <p:nvSpPr>
            <p:cNvPr id="45" name="Rounded Rectangle 44">
              <a:extLst>
                <a:ext uri="{FF2B5EF4-FFF2-40B4-BE49-F238E27FC236}">
                  <a16:creationId xmlns:a16="http://schemas.microsoft.com/office/drawing/2014/main" id="{613F2B6B-2049-4FF3-BF27-10BF11DC9BA2}"/>
                </a:ext>
              </a:extLst>
            </p:cNvPr>
            <p:cNvSpPr/>
            <p:nvPr/>
          </p:nvSpPr>
          <p:spPr bwMode="auto">
            <a:xfrm>
              <a:off x="4398675" y="5724122"/>
              <a:ext cx="1990750" cy="29753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Monitor</a:t>
              </a:r>
            </a:p>
          </p:txBody>
        </p:sp>
      </p:grpSp>
    </p:spTree>
    <p:extLst>
      <p:ext uri="{BB962C8B-B14F-4D97-AF65-F5344CB8AC3E}">
        <p14:creationId xmlns:p14="http://schemas.microsoft.com/office/powerpoint/2010/main" val="787719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a:t>Modules</a:t>
            </a:r>
          </a:p>
          <a:p>
            <a:pPr lvl="1"/>
            <a:r>
              <a:rPr lang="en-US" b="0" dirty="0"/>
              <a:t>Schedules</a:t>
            </a:r>
          </a:p>
          <a:p>
            <a:pPr lvl="1"/>
            <a:r>
              <a:rPr lang="en-US" b="0" dirty="0"/>
              <a:t>Certificates</a:t>
            </a:r>
            <a:endParaRPr lang="en-CA" b="0" dirty="0"/>
          </a:p>
          <a:p>
            <a:pPr lvl="1"/>
            <a:r>
              <a:rPr lang="en-US" b="0" dirty="0"/>
              <a:t>Connections</a:t>
            </a:r>
          </a:p>
          <a:p>
            <a:pPr lvl="1"/>
            <a:r>
              <a:rPr lang="en-US" b="0" dirty="0"/>
              <a:t>Variables</a:t>
            </a:r>
          </a:p>
          <a:p>
            <a:pPr lvl="1"/>
            <a:r>
              <a:rPr lang="en-US" b="0" dirty="0"/>
              <a:t>Credentials</a:t>
            </a:r>
          </a:p>
        </p:txBody>
      </p:sp>
    </p:spTree>
    <p:extLst>
      <p:ext uri="{BB962C8B-B14F-4D97-AF65-F5344CB8AC3E}">
        <p14:creationId xmlns:p14="http://schemas.microsoft.com/office/powerpoint/2010/main" val="359128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1800" dirty="0"/>
              <a:t>Deploy workloads on Azure Resource Manager (ARM) virtual machines (VMs) </a:t>
            </a:r>
          </a:p>
          <a:p>
            <a:pPr lvl="1"/>
            <a:r>
              <a:rPr lang="en-US" sz="120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200" dirty="0"/>
              <a:t>Automate configuration management by using PowerShell Desired State Configuration (DSC) and VM Agent (custom script extensions); enable remote debugging </a:t>
            </a:r>
          </a:p>
          <a:p>
            <a:r>
              <a:rPr lang="en-US" sz="1800" dirty="0"/>
              <a:t> Design and implement VM storage </a:t>
            </a:r>
          </a:p>
          <a:p>
            <a:pPr lvl="1"/>
            <a:r>
              <a:rPr lang="en-US" sz="12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200" dirty="0"/>
              <a:t>Configure ARM VM monitoring; configure alerts; configure diagnostic and monitoring storage location  </a:t>
            </a:r>
          </a:p>
          <a:p>
            <a:r>
              <a:rPr lang="en-US" sz="1800" dirty="0"/>
              <a:t> Manage ARM VM availability </a:t>
            </a:r>
          </a:p>
          <a:p>
            <a:pPr lvl="1"/>
            <a:r>
              <a:rPr lang="en-US" sz="120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200" dirty="0"/>
              <a:t>Scale up and scale down VM sizes; deploy ARM VM Scale Sets (VMSS); configure ARM VMSS auto-scale </a:t>
            </a:r>
          </a:p>
          <a:p>
            <a:r>
              <a:rPr lang="en-US" sz="1800" dirty="0"/>
              <a:t> Manage Containers with Azure Container Services (ACS)  </a:t>
            </a:r>
          </a:p>
          <a:p>
            <a:pPr lvl="1"/>
            <a:r>
              <a:rPr lang="en-US" sz="12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4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400930"/>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latin typeface="Segoe UI" panose="020B0502040204020203" pitchFamily="34" charset="0"/>
              <a:cs typeface="Segoe UI" panose="020B0502040204020203" pitchFamily="34" charset="0"/>
            </a:endParaRPr>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Consolas" panose="020B0609020204030204" pitchFamily="49" charset="0"/>
                <a:cs typeface="Segoe UI" panose="020B0502040204020203" pitchFamily="34" charset="0"/>
              </a:rPr>
              <a:t>workflow test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InlineScript { Code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parallel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A</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B</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sequence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C</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D</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a:t>
            </a:r>
            <a:endParaRPr lang="en-GB" sz="2000" b="0" kern="0" dirty="0">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Disk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Virtual machine disks:</a:t>
            </a:r>
          </a:p>
          <a:p>
            <a:pPr lvl="1"/>
            <a:r>
              <a:rPr lang="en-US" b="0" dirty="0"/>
              <a:t>Size limit: 4TB</a:t>
            </a:r>
          </a:p>
          <a:p>
            <a:pPr lvl="1"/>
            <a:r>
              <a:rPr lang="en-US" b="0" dirty="0"/>
              <a:t>Performance</a:t>
            </a:r>
            <a:r>
              <a:rPr lang="en-US" sz="2000" b="0" dirty="0"/>
              <a:t> </a:t>
            </a:r>
            <a:r>
              <a:rPr lang="en-US" b="0" dirty="0"/>
              <a:t>limit</a:t>
            </a:r>
            <a:r>
              <a:rPr lang="en-US" sz="2000" b="0" dirty="0"/>
              <a:t>: </a:t>
            </a:r>
          </a:p>
          <a:p>
            <a:pPr lvl="2"/>
            <a:r>
              <a:rPr lang="en-US" b="0" dirty="0"/>
              <a:t>Standard. 60 MBps or 500 8-KB IOPS per disk</a:t>
            </a:r>
          </a:p>
          <a:p>
            <a:pPr lvl="2"/>
            <a:r>
              <a:rPr lang="en-US" b="0" dirty="0"/>
              <a:t>Premium. 250 MBps or 7500 256-KB IOPS per disk</a:t>
            </a:r>
          </a:p>
          <a:p>
            <a:pPr lvl="1"/>
            <a:r>
              <a:rPr lang="en-US" b="0" dirty="0"/>
              <a:t>Disk type and format: .vhd fixed only</a:t>
            </a:r>
          </a:p>
          <a:p>
            <a:endParaRPr lang="en-US" sz="2400" b="0" dirty="0"/>
          </a:p>
        </p:txBody>
      </p:sp>
    </p:spTree>
    <p:extLst>
      <p:ext uri="{BB962C8B-B14F-4D97-AF65-F5344CB8AC3E}">
        <p14:creationId xmlns:p14="http://schemas.microsoft.com/office/powerpoint/2010/main" val="896642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76026"/>
            <a:chOff x="2024025" y="1219200"/>
            <a:chExt cx="8224875" cy="4676026"/>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064229"/>
              <a:ext cx="1851993"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anose="020B0502040204020203" pitchFamily="34" charset="0"/>
                  <a:ea typeface="Segoe UI" panose="020B0502040204020203" pitchFamily="34" charset="0"/>
                  <a:cs typeface="Segoe UI" panose="020B0502040204020203" pitchFamily="34" charset="0"/>
                </a:rPr>
                <a:t>Azure page blob</a:t>
              </a:r>
            </a:p>
          </p:txBody>
        </p:sp>
      </p:grpSp>
    </p:spTree>
    <p:extLst>
      <p:ext uri="{BB962C8B-B14F-4D97-AF65-F5344CB8AC3E}">
        <p14:creationId xmlns:p14="http://schemas.microsoft.com/office/powerpoint/2010/main" val="157268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740662"/>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Unmanaged disks:</a:t>
            </a:r>
          </a:p>
          <a:p>
            <a:pPr lvl="1"/>
            <a:r>
              <a:rPr lang="en-US" b="0" dirty="0"/>
              <a:t>Up to 200 storage accounts per region</a:t>
            </a:r>
          </a:p>
          <a:p>
            <a:pPr lvl="1"/>
            <a:r>
              <a:rPr lang="en-US" b="0" dirty="0"/>
              <a:t>Up to 40 disks per Standard storage account</a:t>
            </a:r>
          </a:p>
          <a:p>
            <a:pPr lvl="1"/>
            <a:r>
              <a:rPr lang="en-US" b="0" dirty="0"/>
              <a:t>Storage accounts for VMs in the same availability set might be in the same storage stamp</a:t>
            </a:r>
          </a:p>
          <a:p>
            <a:pPr lvl="1"/>
            <a:r>
              <a:rPr lang="en-US" b="0" dirty="0"/>
              <a:t>A custom image must be in the same storage account as VM disks</a:t>
            </a:r>
          </a:p>
          <a:p>
            <a:r>
              <a:rPr lang="en-US" b="0" dirty="0"/>
              <a:t>Managed disks:</a:t>
            </a:r>
          </a:p>
          <a:p>
            <a:pPr lvl="1"/>
            <a:r>
              <a:rPr lang="en-US" b="0" dirty="0"/>
              <a:t>Up to 10,000 disks per region</a:t>
            </a:r>
          </a:p>
          <a:p>
            <a:pPr lvl="1"/>
            <a:r>
              <a:rPr lang="en-US" b="0" dirty="0"/>
              <a:t>Storage account performance limits not relevant</a:t>
            </a:r>
          </a:p>
          <a:p>
            <a:pPr lvl="1"/>
            <a:r>
              <a:rPr lang="en-US" b="0" dirty="0"/>
              <a:t>Disks of VMs in the same availability set in different stamps</a:t>
            </a:r>
          </a:p>
          <a:p>
            <a:pPr lvl="1"/>
            <a:r>
              <a:rPr lang="en-US" b="0"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id="{9412280D-4550-406A-AED7-B363A9042A40}"/>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400" b="0" kern="0" dirty="0">
                <a:solidFill>
                  <a:srgbClr val="000000"/>
                </a:solidFill>
              </a:rPr>
              <a:t>Attach an OS or data disk:</a:t>
            </a:r>
          </a:p>
          <a:p>
            <a:pPr marL="365760" lvl="1"/>
            <a:r>
              <a:rPr lang="en-US" sz="2000" b="0" kern="0" dirty="0">
                <a:solidFill>
                  <a:srgbClr val="000000"/>
                </a:solidFill>
              </a:rPr>
              <a:t>Unmanaged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365760" lvl="1"/>
            <a:r>
              <a:rPr lang="en-US" sz="2000" b="0" kern="0" dirty="0">
                <a:solidFill>
                  <a:srgbClr val="000000"/>
                </a:solidFill>
              </a:rPr>
              <a:t>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761047" lvl="2"/>
            <a:r>
              <a:rPr lang="en-US" sz="1800" b="0" kern="0" dirty="0">
                <a:solidFill>
                  <a:srgbClr val="000000"/>
                </a:solidFill>
              </a:rPr>
              <a:t>Snapshot</a:t>
            </a:r>
          </a:p>
          <a:p>
            <a:pPr marL="81597" lvl="0"/>
            <a:r>
              <a:rPr lang="en-US" sz="2400" b="0" kern="0" dirty="0">
                <a:solidFill>
                  <a:srgbClr val="000000"/>
                </a:solidFill>
              </a:rPr>
              <a:t>Detach a data disk</a:t>
            </a:r>
          </a:p>
          <a:p>
            <a:pPr marL="81597" lvl="0"/>
            <a:r>
              <a:rPr lang="en-US" sz="24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id="{AF9650E7-C716-4821-A681-894A385CA864}"/>
              </a:ext>
            </a:extLst>
          </p:cNvPr>
          <p:cNvSpPr txBox="1">
            <a:spLocks/>
          </p:cNvSpPr>
          <p:nvPr/>
        </p:nvSpPr>
        <p:spPr>
          <a:xfrm>
            <a:off x="221886" y="740662"/>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1F-668F-4793-A0EE-71D2116F4347}"/>
              </a:ext>
            </a:extLst>
          </p:cNvPr>
          <p:cNvSpPr>
            <a:spLocks noGrp="1"/>
          </p:cNvSpPr>
          <p:nvPr>
            <p:ph type="title"/>
          </p:nvPr>
        </p:nvSpPr>
        <p:spPr/>
        <p:txBody>
          <a:bodyPr/>
          <a:lstStyle/>
          <a:p>
            <a:r>
              <a:rPr lang="en-US" dirty="0"/>
              <a:t>Managing disk volumes in Azure VMs</a:t>
            </a:r>
          </a:p>
        </p:txBody>
      </p:sp>
      <p:sp>
        <p:nvSpPr>
          <p:cNvPr id="4" name="Content Placeholder 2">
            <a:extLst>
              <a:ext uri="{FF2B5EF4-FFF2-40B4-BE49-F238E27FC236}">
                <a16:creationId xmlns:a16="http://schemas.microsoft.com/office/drawing/2014/main" id="{39BA4B8C-86F0-43B1-8449-516F2D3D938C}"/>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CA" b="0" kern="0" dirty="0">
                <a:solidFill>
                  <a:srgbClr val="000000"/>
                </a:solidFill>
              </a:rPr>
              <a:t>OS </a:t>
            </a:r>
            <a:r>
              <a:rPr lang="en-US" b="0" kern="0" dirty="0">
                <a:solidFill>
                  <a:srgbClr val="000000"/>
                </a:solidFill>
              </a:rPr>
              <a:t>multi-</a:t>
            </a:r>
            <a:r>
              <a:rPr lang="bs-Latn-BA" b="0" kern="0" dirty="0">
                <a:solidFill>
                  <a:srgbClr val="000000"/>
                </a:solidFill>
              </a:rPr>
              <a:t>disk management tools</a:t>
            </a:r>
            <a:r>
              <a:rPr lang="en-CA" b="0" kern="0" dirty="0">
                <a:solidFill>
                  <a:srgbClr val="000000"/>
                </a:solidFill>
              </a:rPr>
              <a:t>:</a:t>
            </a:r>
          </a:p>
          <a:p>
            <a:pPr lvl="1">
              <a:spcAft>
                <a:spcPts val="600"/>
              </a:spcAft>
            </a:pPr>
            <a:r>
              <a:rPr lang="en-CA" b="0" kern="0" dirty="0">
                <a:solidFill>
                  <a:srgbClr val="000000"/>
                </a:solidFill>
              </a:rPr>
              <a:t>Server Manager (Storage Spaces)</a:t>
            </a:r>
          </a:p>
          <a:p>
            <a:pPr lvl="1">
              <a:spcAft>
                <a:spcPts val="600"/>
              </a:spcAft>
            </a:pPr>
            <a:r>
              <a:rPr lang="en-CA" b="0" kern="0" dirty="0">
                <a:solidFill>
                  <a:srgbClr val="000000"/>
                </a:solidFill>
              </a:rPr>
              <a:t>Windows PowerShell (Storage Spaces)</a:t>
            </a:r>
          </a:p>
          <a:p>
            <a:pPr lvl="1">
              <a:spcAft>
                <a:spcPts val="600"/>
              </a:spcAft>
            </a:pPr>
            <a:r>
              <a:rPr lang="en-CA" b="0" kern="0" dirty="0">
                <a:solidFill>
                  <a:srgbClr val="000000"/>
                </a:solidFill>
              </a:rPr>
              <a:t>LVM (Linux)</a:t>
            </a:r>
          </a:p>
          <a:p>
            <a:pPr lvl="1">
              <a:spcAft>
                <a:spcPts val="600"/>
              </a:spcAft>
            </a:pPr>
            <a:r>
              <a:rPr lang="en-CA" b="0" kern="0" dirty="0">
                <a:solidFill>
                  <a:srgbClr val="000000"/>
                </a:solidFill>
              </a:rPr>
              <a:t>mdadm (Linux)</a:t>
            </a:r>
          </a:p>
          <a:p>
            <a:pPr lvl="0">
              <a:spcAft>
                <a:spcPts val="600"/>
              </a:spcAft>
            </a:pPr>
            <a:r>
              <a:rPr lang="en-US" b="0" kern="0" dirty="0">
                <a:solidFill>
                  <a:srgbClr val="000000"/>
                </a:solidFill>
              </a:rPr>
              <a:t>Multidisk volumes considerations:</a:t>
            </a:r>
          </a:p>
          <a:p>
            <a:pPr lvl="1">
              <a:spcAft>
                <a:spcPts val="600"/>
              </a:spcAft>
            </a:pPr>
            <a:r>
              <a:rPr lang="en-US" b="0" kern="0" dirty="0">
                <a:solidFill>
                  <a:srgbClr val="000000"/>
                </a:solidFill>
              </a:rPr>
              <a:t>Aggregate I/O throughput</a:t>
            </a:r>
          </a:p>
          <a:p>
            <a:pPr lvl="1">
              <a:spcAft>
                <a:spcPts val="600"/>
              </a:spcAft>
            </a:pPr>
            <a:r>
              <a:rPr lang="en-US" b="0" kern="0" dirty="0">
                <a:solidFill>
                  <a:srgbClr val="000000"/>
                </a:solidFill>
              </a:rPr>
              <a:t>Support for volumes larger than 4-TB disk size limit</a:t>
            </a:r>
          </a:p>
          <a:p>
            <a:pPr lvl="1">
              <a:spcAft>
                <a:spcPts val="600"/>
              </a:spcAft>
            </a:pPr>
            <a:r>
              <a:rPr lang="en-US" b="0" kern="0" dirty="0">
                <a:solidFill>
                  <a:srgbClr val="000000"/>
                </a:solidFill>
              </a:rPr>
              <a:t>Maximum number of data disks depends on VM size</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91553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Monitor ARM VMs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logs, ETW, crash 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800" b="0" kern="0" dirty="0">
                <a:solidFill>
                  <a:srgbClr val="000000"/>
                </a:solidFill>
              </a:rPr>
              <a:t>Email notification</a:t>
            </a:r>
          </a:p>
          <a:p>
            <a:pPr marL="761047" lvl="2">
              <a:spcBef>
                <a:spcPts val="0"/>
              </a:spcBef>
            </a:pPr>
            <a:r>
              <a:rPr lang="en-US" sz="1800" b="0" kern="0" dirty="0">
                <a:solidFill>
                  <a:srgbClr val="000000"/>
                </a:solidFill>
              </a:rPr>
              <a:t>Webhook</a:t>
            </a:r>
          </a:p>
          <a:p>
            <a:pPr marL="761047" lvl="2">
              <a:spcBef>
                <a:spcPts val="0"/>
              </a:spcBef>
            </a:pPr>
            <a:r>
              <a:rPr lang="en-US" sz="1800" b="0" kern="0" dirty="0">
                <a:solidFill>
                  <a:srgbClr val="000000"/>
                </a:solidFill>
              </a:rPr>
              <a:t>Azure Automation runbook</a:t>
            </a:r>
          </a:p>
          <a:p>
            <a:pPr marL="761047" lvl="2">
              <a:spcBef>
                <a:spcPts val="0"/>
              </a:spcBef>
            </a:pPr>
            <a:r>
              <a:rPr lang="en-US" sz="18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Manage ARM VM availability </a:t>
            </a:r>
            <a:br>
              <a:rPr lang="en-US" dirty="0"/>
            </a:b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multiple ARM VMs in an availability set for redundancy; configure each application tier into separate availability sets; combine the Load Balancer with availability sets; configure fault domains and update domains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Scale ARM VMs  </a:t>
            </a:r>
            <a:br>
              <a:rPr lang="en-US" dirty="0"/>
            </a:b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Scale up and scale down VM sizes; deploy ARM VM Scale Sets (VMSS); configure ARM VMSS auto-scale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id="{6EFBEC25-ECAC-4A32-B6EF-74C9ACAC4C4E}"/>
              </a:ext>
            </a:extLst>
          </p:cNvPr>
          <p:cNvSpPr txBox="1">
            <a:spLocks/>
          </p:cNvSpPr>
          <p:nvPr/>
        </p:nvSpPr>
        <p:spPr>
          <a:xfrm>
            <a:off x="360314" y="740662"/>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b="0" kern="0" dirty="0">
                <a:solidFill>
                  <a:srgbClr val="000000"/>
                </a:solidFill>
              </a:rPr>
              <a:t>With managed disks:</a:t>
            </a:r>
          </a:p>
          <a:p>
            <a:pPr marL="576072" lvl="2"/>
            <a:r>
              <a:rPr lang="en-US" sz="1800" b="0" kern="0" dirty="0">
                <a:solidFill>
                  <a:srgbClr val="000000"/>
                </a:solidFill>
              </a:rPr>
              <a:t>Up to 1000 VMs when using VM Marketplace image</a:t>
            </a:r>
          </a:p>
          <a:p>
            <a:pPr marL="576072" lvl="2"/>
            <a:r>
              <a:rPr lang="en-US" sz="1800" b="0" kern="0" dirty="0">
                <a:solidFill>
                  <a:srgbClr val="000000"/>
                </a:solidFill>
              </a:rPr>
              <a:t>Up to 100 VMs when using custom images</a:t>
            </a:r>
            <a:endParaRPr lang="en-US" b="0" kern="0" dirty="0">
              <a:solidFill>
                <a:srgbClr val="000000"/>
              </a:solidFill>
            </a:endParaRPr>
          </a:p>
          <a:p>
            <a:pPr marL="365760" lvl="1"/>
            <a:r>
              <a:rPr lang="en-US" b="0" kern="0" dirty="0">
                <a:solidFill>
                  <a:srgbClr val="000000"/>
                </a:solidFill>
              </a:rPr>
              <a:t>With unmanaged disks:</a:t>
            </a:r>
          </a:p>
          <a:p>
            <a:pPr marL="576072" lvl="2"/>
            <a:r>
              <a:rPr lang="en-US" sz="1800" b="0" kern="0" dirty="0">
                <a:solidFill>
                  <a:srgbClr val="000000"/>
                </a:solidFill>
              </a:rPr>
              <a:t>Up to 100 VMs when using VM Marketplace image</a:t>
            </a:r>
          </a:p>
          <a:p>
            <a:pPr marL="576072" lvl="2"/>
            <a:r>
              <a:rPr lang="en-US" sz="1800" b="0" kern="0" dirty="0">
                <a:solidFill>
                  <a:srgbClr val="000000"/>
                </a:solidFill>
              </a:rPr>
              <a:t>Up to 40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$true</a:t>
            </a:r>
            <a:r>
              <a:rPr lang="en-US" sz="1800" b="0" kern="0" dirty="0">
                <a:solidFill>
                  <a:srgbClr val="000000"/>
                </a:solidFill>
              </a:rPr>
              <a:t>)</a:t>
            </a:r>
          </a:p>
          <a:p>
            <a:pPr marL="576072" lvl="2"/>
            <a:r>
              <a:rPr lang="en-US" sz="1800" b="0" kern="0" dirty="0">
                <a:solidFill>
                  <a:srgbClr val="000000"/>
                </a:solidFill>
              </a:rPr>
              <a:t>Up to 20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$false</a:t>
            </a:r>
            <a:r>
              <a:rPr lang="en-US" sz="1800" b="0" kern="0" dirty="0">
                <a:solidFill>
                  <a:srgbClr val="000000"/>
                </a:solidFill>
              </a:rPr>
              <a:t>)</a:t>
            </a:r>
            <a:endParaRPr lang="en-US" b="0" kern="0" dirty="0">
              <a:solidFill>
                <a:srgbClr val="000000"/>
              </a:solidFill>
            </a:endParaRPr>
          </a:p>
          <a:p>
            <a:pPr marL="365760" lvl="1"/>
            <a:r>
              <a:rPr lang="en-US" b="0" kern="0" dirty="0">
                <a:solidFill>
                  <a:srgbClr val="000000"/>
                </a:solidFill>
              </a:rPr>
              <a:t>5 fault domains and 5 update domains</a:t>
            </a:r>
          </a:p>
          <a:p>
            <a:pPr marL="365760" lvl="1"/>
            <a:r>
              <a:rPr lang="en-US" b="0" kern="0" dirty="0">
                <a:solidFill>
                  <a:srgbClr val="000000"/>
                </a:solidFill>
              </a:rPr>
              <a:t>Stateless workloads</a:t>
            </a:r>
          </a:p>
          <a:p>
            <a:pPr lvl="0"/>
            <a:r>
              <a:rPr lang="en-US" b="0" kern="0" dirty="0">
                <a:solidFill>
                  <a:srgbClr val="000000"/>
                </a:solidFill>
              </a:rPr>
              <a:t>Implement by using:</a:t>
            </a:r>
          </a:p>
          <a:p>
            <a:pPr marL="365760" lvl="1"/>
            <a:r>
              <a:rPr lang="en-US" kern="0" dirty="0">
                <a:solidFill>
                  <a:srgbClr val="000000"/>
                </a:solidFill>
              </a:rPr>
              <a:t>Microsoft.Compute</a:t>
            </a:r>
            <a:r>
              <a:rPr lang="en-US" b="0" kern="0" dirty="0">
                <a:solidFill>
                  <a:srgbClr val="000000"/>
                </a:solidFill>
              </a:rPr>
              <a:t> resource provider</a:t>
            </a:r>
          </a:p>
          <a:p>
            <a:pPr marL="365760" lvl="1"/>
            <a:r>
              <a:rPr lang="en-US" kern="0" dirty="0">
                <a:solidFill>
                  <a:srgbClr val="000000"/>
                </a:solidFill>
              </a:rPr>
              <a:t>Microsoft.Insights</a:t>
            </a:r>
            <a:r>
              <a:rPr lang="en-US"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id="{C5C5DD8E-D816-4706-8FE6-A92F0A912F5F}"/>
              </a:ext>
            </a:extLst>
          </p:cNvPr>
          <p:cNvSpPr txBox="1">
            <a:spLocks/>
          </p:cNvSpPr>
          <p:nvPr/>
        </p:nvSpPr>
        <p:spPr>
          <a:xfrm>
            <a:off x="458788" y="74066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b="0" kern="0" dirty="0">
                <a:solidFill>
                  <a:srgbClr val="000000"/>
                </a:solidFill>
              </a:rPr>
              <a:t>Hardware characteristics</a:t>
            </a:r>
          </a:p>
          <a:p>
            <a:pPr lvl="2"/>
            <a:r>
              <a:rPr lang="en-US" b="0" kern="0" dirty="0">
                <a:solidFill>
                  <a:srgbClr val="000000"/>
                </a:solidFill>
              </a:rPr>
              <a:t>Maximum number of network adapters or disks</a:t>
            </a:r>
          </a:p>
          <a:p>
            <a:pPr lvl="1"/>
            <a:r>
              <a:rPr lang="en-US" b="0" kern="0" dirty="0">
                <a:solidFill>
                  <a:srgbClr val="000000"/>
                </a:solidFill>
              </a:rPr>
              <a:t>Requires temporary downtime:</a:t>
            </a:r>
          </a:p>
          <a:p>
            <a:pPr lvl="2"/>
            <a:r>
              <a:rPr lang="en-US" b="0" kern="0" dirty="0">
                <a:solidFill>
                  <a:srgbClr val="000000"/>
                </a:solidFill>
              </a:rPr>
              <a:t>Restart if resizing within the same cluster</a:t>
            </a:r>
          </a:p>
          <a:p>
            <a:pPr lvl="2"/>
            <a:r>
              <a:rPr lang="en-US"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latin typeface="Segoe UI" panose="020B0502040204020203" pitchFamily="34" charset="0"/>
              <a:cs typeface="Segoe UI" panose="020B0502040204020203" pitchFamily="34" charset="0"/>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rPr>
              <a:t>{</a:t>
            </a:r>
            <a:endParaRPr lang="en-IN" sz="1500" b="0" kern="0" dirty="0">
              <a:solidFill>
                <a:srgbClr val="000000"/>
              </a:solidFill>
            </a:endParaRPr>
          </a:p>
          <a:p>
            <a:pPr marL="679450" lvl="2" indent="0">
              <a:buNone/>
            </a:pPr>
            <a:r>
              <a:rPr lang="en-US" sz="1500" b="0" kern="0" dirty="0">
                <a:solidFill>
                  <a:srgbClr val="000000"/>
                </a:solidFill>
              </a:rPr>
              <a:t>   "$schema": "http://schema.management.azure.com/schemas/2015-01-01/deploymentTemplate.json#",</a:t>
            </a:r>
            <a:endParaRPr lang="en-IN" sz="1500" b="0" kern="0" dirty="0">
              <a:solidFill>
                <a:srgbClr val="000000"/>
              </a:solidFill>
            </a:endParaRPr>
          </a:p>
          <a:p>
            <a:pPr marL="679450" lvl="2" indent="0">
              <a:buNone/>
            </a:pPr>
            <a:r>
              <a:rPr lang="en-US" sz="1500" b="0" kern="0" dirty="0">
                <a:solidFill>
                  <a:srgbClr val="000000"/>
                </a:solidFill>
              </a:rPr>
              <a:t>   "contentVersion": "",</a:t>
            </a:r>
            <a:endParaRPr lang="en-IN" sz="1500" b="0" kern="0" dirty="0">
              <a:solidFill>
                <a:srgbClr val="000000"/>
              </a:solidFill>
            </a:endParaRPr>
          </a:p>
          <a:p>
            <a:pPr marL="679450" lvl="2" indent="0">
              <a:buNone/>
            </a:pPr>
            <a:r>
              <a:rPr lang="en-US" sz="1500" b="0" kern="0" dirty="0">
                <a:solidFill>
                  <a:srgbClr val="000000"/>
                </a:solidFill>
              </a:rPr>
              <a:t>   "parameters": {  },</a:t>
            </a:r>
            <a:endParaRPr lang="en-IN" sz="1500" b="0" kern="0" dirty="0">
              <a:solidFill>
                <a:srgbClr val="000000"/>
              </a:solidFill>
            </a:endParaRPr>
          </a:p>
          <a:p>
            <a:pPr marL="679450" lvl="2" indent="0">
              <a:buNone/>
            </a:pPr>
            <a:r>
              <a:rPr lang="en-US" sz="1500" b="0" kern="0" dirty="0">
                <a:solidFill>
                  <a:srgbClr val="000000"/>
                </a:solidFill>
              </a:rPr>
              <a:t>   "variables": {  },</a:t>
            </a:r>
            <a:endParaRPr lang="en-IN" sz="1500" b="0" kern="0" dirty="0">
              <a:solidFill>
                <a:srgbClr val="000000"/>
              </a:solidFill>
            </a:endParaRPr>
          </a:p>
          <a:p>
            <a:pPr marL="679450" lvl="2" indent="0">
              <a:buNone/>
            </a:pPr>
            <a:r>
              <a:rPr lang="en-US" sz="1500" b="0" kern="0" dirty="0">
                <a:solidFill>
                  <a:srgbClr val="000000"/>
                </a:solidFill>
              </a:rPr>
              <a:t>   "resources": [  ],</a:t>
            </a:r>
            <a:endParaRPr lang="en-IN" sz="1500" b="0" kern="0" dirty="0">
              <a:solidFill>
                <a:srgbClr val="000000"/>
              </a:solidFill>
            </a:endParaRPr>
          </a:p>
          <a:p>
            <a:pPr marL="679450" lvl="2" indent="0">
              <a:buNone/>
            </a:pPr>
            <a:r>
              <a:rPr lang="en-US" sz="1500" b="0" kern="0" dirty="0">
                <a:solidFill>
                  <a:srgbClr val="000000"/>
                </a:solidFill>
              </a:rPr>
              <a:t>   "outputs": {  }</a:t>
            </a:r>
            <a:endParaRPr lang="en-IN" sz="1500" b="0" kern="0" dirty="0">
              <a:solidFill>
                <a:srgbClr val="000000"/>
              </a:solidFill>
            </a:endParaRPr>
          </a:p>
          <a:p>
            <a:pPr marL="679450" lvl="2" indent="0">
              <a:buNone/>
            </a:pPr>
            <a:r>
              <a:rPr lang="en-US" sz="1500" b="0" kern="0" dirty="0">
                <a:solidFill>
                  <a:srgbClr val="000000"/>
                </a:solidFill>
              </a:rPr>
              <a:t>}</a:t>
            </a:r>
            <a:endParaRPr lang="en-IN" sz="1500" b="0" kern="0" dirty="0">
              <a:solidFill>
                <a:srgbClr val="000000"/>
              </a:solidFill>
            </a:endParaRPr>
          </a:p>
        </p:txBody>
      </p:sp>
    </p:spTree>
    <p:extLst>
      <p:ext uri="{BB962C8B-B14F-4D97-AF65-F5344CB8AC3E}">
        <p14:creationId xmlns:p14="http://schemas.microsoft.com/office/powerpoint/2010/main" val="170676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Implementing Windows and Linux containers in Azure
Implementing ACS</a:t>
            </a:r>
          </a:p>
        </p:txBody>
      </p:sp>
    </p:spTree>
    <p:custDataLst>
      <p:tags r:id="rId1"/>
    </p:custDataLst>
    <p:extLst>
      <p:ext uri="{BB962C8B-B14F-4D97-AF65-F5344CB8AC3E}">
        <p14:creationId xmlns:p14="http://schemas.microsoft.com/office/powerpoint/2010/main" val="581161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Windows and Linux containers in Azure</a:t>
            </a:r>
          </a:p>
        </p:txBody>
      </p:sp>
      <p:sp>
        <p:nvSpPr>
          <p:cNvPr id="3" name="Text Placeholder 2"/>
          <p:cNvSpPr>
            <a:spLocks noGrp="1"/>
          </p:cNvSpPr>
          <p:nvPr>
            <p:ph type="body" idx="1"/>
          </p:nvPr>
        </p:nvSpPr>
        <p:spPr/>
        <p:txBody>
          <a:bodyPr/>
          <a:lstStyle/>
          <a:p>
            <a:r>
              <a:rPr lang="en-IN" dirty="0"/>
              <a:t>Introduction to containers
Introduction to Docker
Implementing Docker hosts in Azure
Deploying containers on Azure VMs
</a:t>
            </a:r>
            <a:r>
              <a:rPr lang="en-IN" strike="sngStrike" dirty="0"/>
              <a:t>Demonstration: Installing a Docker host and containers on an Azure VM</a:t>
            </a:r>
            <a:r>
              <a:rPr lang="en-IN" dirty="0"/>
              <a:t>
Creating multicontainer applications with Docker Compose
Implementing Azure Container Registry</a:t>
            </a:r>
          </a:p>
        </p:txBody>
      </p:sp>
    </p:spTree>
    <p:custDataLst>
      <p:tags r:id="rId1"/>
    </p:custDataLst>
    <p:extLst>
      <p:ext uri="{BB962C8B-B14F-4D97-AF65-F5344CB8AC3E}">
        <p14:creationId xmlns:p14="http://schemas.microsoft.com/office/powerpoint/2010/main" val="20779388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Preparing the lab environment for the remainder of this module</a:t>
            </a:r>
          </a:p>
        </p:txBody>
      </p:sp>
      <p:sp>
        <p:nvSpPr>
          <p:cNvPr id="3" name="Subtitle 2">
            <a:extLst>
              <a:ext uri="{FF2B5EF4-FFF2-40B4-BE49-F238E27FC236}">
                <a16:creationId xmlns:a16="http://schemas.microsoft.com/office/drawing/2014/main" id="{DD35D7DE-CF93-4C80-A072-6C014E182DAF}"/>
              </a:ext>
            </a:extLst>
          </p:cNvPr>
          <p:cNvSpPr>
            <a:spLocks noGrp="1"/>
          </p:cNvSpPr>
          <p:nvPr>
            <p:ph type="subTitle" sz="quarter" idx="1"/>
          </p:nvPr>
        </p:nvSpPr>
        <p:spPr/>
        <p:txBody>
          <a:bodyPr/>
          <a:lstStyle/>
          <a:p>
            <a:endParaRPr lang="en-US" dirty="0"/>
          </a:p>
        </p:txBody>
      </p:sp>
      <p:sp>
        <p:nvSpPr>
          <p:cNvPr id="5" name="Text Placeholder 4">
            <a:extLst>
              <a:ext uri="{FF2B5EF4-FFF2-40B4-BE49-F238E27FC236}">
                <a16:creationId xmlns:a16="http://schemas.microsoft.com/office/drawing/2014/main" id="{5C794CED-63E7-4869-80B1-CF078531D364}"/>
              </a:ext>
            </a:extLst>
          </p:cNvPr>
          <p:cNvSpPr>
            <a:spLocks noGrp="1"/>
          </p:cNvSpPr>
          <p:nvPr>
            <p:ph type="body" sz="quarter" idx="10"/>
          </p:nvPr>
        </p:nvSpPr>
        <p:spPr/>
        <p:txBody>
          <a:bodyPr/>
          <a:lstStyle/>
          <a:p>
            <a:r>
              <a:rPr lang="en-GB" dirty="0"/>
              <a:t>In this demonstration, you will learn how to prepare the lab environment for the remainder of this module</a:t>
            </a:r>
          </a:p>
          <a:p>
            <a:endParaRPr lang="en-US" dirty="0"/>
          </a:p>
        </p:txBody>
      </p:sp>
      <p:sp>
        <p:nvSpPr>
          <p:cNvPr id="6" name="Text Placeholder 5">
            <a:extLst>
              <a:ext uri="{FF2B5EF4-FFF2-40B4-BE49-F238E27FC236}">
                <a16:creationId xmlns:a16="http://schemas.microsoft.com/office/drawing/2014/main" id="{1808324C-74EE-4C6F-B53A-9266D2DDBAA6}"/>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2248460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containers</a:t>
            </a:r>
          </a:p>
        </p:txBody>
      </p:sp>
      <p:grpSp>
        <p:nvGrpSpPr>
          <p:cNvPr id="4" name="Group 3" descr="The diagram has three boxes across the top of the slide, labeled App 1, App 2, and App 3. Below each App box is another box labeled Binaries/libraries. Below the three Binaries/libraries boxes is a large box labeled Container Engine. Below that are three large boxes labeled Operating system, VM, and Hardware, respectively.&#10;&#10;">
            <a:extLst>
              <a:ext uri="{FF2B5EF4-FFF2-40B4-BE49-F238E27FC236}">
                <a16:creationId xmlns:a16="http://schemas.microsoft.com/office/drawing/2014/main" id="{100CA4D8-9E59-4994-95BF-25F586B291CD}"/>
              </a:ext>
            </a:extLst>
          </p:cNvPr>
          <p:cNvGrpSpPr/>
          <p:nvPr/>
        </p:nvGrpSpPr>
        <p:grpSpPr>
          <a:xfrm>
            <a:off x="638020" y="975360"/>
            <a:ext cx="8221500" cy="5454518"/>
            <a:chOff x="638020" y="975360"/>
            <a:chExt cx="8221500" cy="5454518"/>
          </a:xfrm>
        </p:grpSpPr>
        <p:sp>
          <p:nvSpPr>
            <p:cNvPr id="5" name="Rectangle 4"/>
            <p:cNvSpPr/>
            <p:nvPr/>
          </p:nvSpPr>
          <p:spPr bwMode="auto">
            <a:xfrm>
              <a:off x="638020" y="5604244"/>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Hardware</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sp>
          <p:nvSpPr>
            <p:cNvPr id="6" name="Rectangle 5"/>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1</a:t>
              </a:r>
            </a:p>
          </p:txBody>
        </p:sp>
        <p:sp>
          <p:nvSpPr>
            <p:cNvPr id="7" name="Rectangle 6"/>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2</a:t>
              </a:r>
            </a:p>
          </p:txBody>
        </p:sp>
        <p:sp>
          <p:nvSpPr>
            <p:cNvPr id="8" name="Rectangle 7"/>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3</a:t>
              </a:r>
            </a:p>
          </p:txBody>
        </p:sp>
        <p:sp>
          <p:nvSpPr>
            <p:cNvPr id="9" name="Rectangle 8"/>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0" name="Rectangle 9"/>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1" name="Rectangle 10"/>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2" name="Rectangle 11"/>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Container engine</a:t>
              </a:r>
            </a:p>
          </p:txBody>
        </p:sp>
        <p:sp>
          <p:nvSpPr>
            <p:cNvPr id="13" name="Rectangle 12"/>
            <p:cNvSpPr/>
            <p:nvPr/>
          </p:nvSpPr>
          <p:spPr bwMode="auto">
            <a:xfrm>
              <a:off x="638020" y="376936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Operating system</a:t>
              </a:r>
            </a:p>
          </p:txBody>
        </p:sp>
        <p:sp>
          <p:nvSpPr>
            <p:cNvPr id="14" name="Rectangle 13"/>
            <p:cNvSpPr/>
            <p:nvPr/>
          </p:nvSpPr>
          <p:spPr bwMode="auto">
            <a:xfrm>
              <a:off x="650240" y="4612640"/>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VM</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7489408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Docker</a:t>
            </a:r>
          </a:p>
        </p:txBody>
      </p:sp>
      <p:sp>
        <p:nvSpPr>
          <p:cNvPr id="4" name="Content Placeholder 2"/>
          <p:cNvSpPr txBox="1">
            <a:spLocks/>
          </p:cNvSpPr>
          <p:nvPr/>
        </p:nvSpPr>
        <p:spPr>
          <a:xfrm>
            <a:off x="458788" y="88740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Docker terminology:</a:t>
            </a:r>
          </a:p>
          <a:p>
            <a:pPr lvl="1"/>
            <a:r>
              <a:rPr lang="en-US" b="0" kern="0" dirty="0">
                <a:solidFill>
                  <a:srgbClr val="000000"/>
                </a:solidFill>
              </a:rPr>
              <a:t>Image</a:t>
            </a:r>
          </a:p>
          <a:p>
            <a:pPr lvl="1"/>
            <a:r>
              <a:rPr lang="en-US" b="0" kern="0" dirty="0">
                <a:solidFill>
                  <a:srgbClr val="000000"/>
                </a:solidFill>
              </a:rPr>
              <a:t>Container</a:t>
            </a:r>
          </a:p>
          <a:p>
            <a:pPr lvl="1"/>
            <a:r>
              <a:rPr lang="en-US" b="0" kern="0" dirty="0">
                <a:solidFill>
                  <a:srgbClr val="000000"/>
                </a:solidFill>
              </a:rPr>
              <a:t>Dockerfile</a:t>
            </a:r>
          </a:p>
          <a:p>
            <a:pPr lvl="1"/>
            <a:r>
              <a:rPr lang="en-US" b="0" kern="0" dirty="0">
                <a:solidFill>
                  <a:srgbClr val="000000"/>
                </a:solidFill>
              </a:rPr>
              <a:t>Build</a:t>
            </a:r>
          </a:p>
          <a:p>
            <a:pPr marL="271463" lvl="0" indent="-268288">
              <a:buSzPct val="100000"/>
            </a:pPr>
            <a:r>
              <a:rPr lang="en-US" b="0" kern="0" dirty="0">
                <a:solidFill>
                  <a:srgbClr val="000000"/>
                </a:solidFill>
              </a:rPr>
              <a:t>Docker toolbox:</a:t>
            </a:r>
          </a:p>
          <a:p>
            <a:pPr lvl="1"/>
            <a:r>
              <a:rPr lang="en-US" b="0" kern="0" dirty="0">
                <a:solidFill>
                  <a:srgbClr val="000000"/>
                </a:solidFill>
              </a:rPr>
              <a:t>Docker client</a:t>
            </a:r>
          </a:p>
          <a:p>
            <a:pPr lvl="1"/>
            <a:r>
              <a:rPr lang="en-US" b="0" kern="0" dirty="0">
                <a:solidFill>
                  <a:srgbClr val="000000"/>
                </a:solidFill>
              </a:rPr>
              <a:t>Docker Engine</a:t>
            </a:r>
          </a:p>
          <a:p>
            <a:pPr lvl="1"/>
            <a:r>
              <a:rPr lang="en-US" b="0" kern="0" dirty="0">
                <a:solidFill>
                  <a:srgbClr val="000000"/>
                </a:solidFill>
              </a:rPr>
              <a:t>Docker Compose</a:t>
            </a:r>
          </a:p>
          <a:p>
            <a:pPr lvl="1"/>
            <a:r>
              <a:rPr lang="en-US" b="0" kern="0" dirty="0">
                <a:solidFill>
                  <a:srgbClr val="000000"/>
                </a:solidFill>
              </a:rPr>
              <a:t>Docker Machine</a:t>
            </a:r>
          </a:p>
          <a:p>
            <a:pPr lvl="1"/>
            <a:r>
              <a:rPr lang="en-US" b="0" kern="0" dirty="0">
                <a:solidFill>
                  <a:srgbClr val="000000"/>
                </a:solidFill>
              </a:rPr>
              <a:t>Docker Registry</a:t>
            </a:r>
          </a:p>
          <a:p>
            <a:pPr lvl="1"/>
            <a:r>
              <a:rPr lang="en-US" b="0" kern="0" dirty="0">
                <a:solidFill>
                  <a:srgbClr val="000000"/>
                </a:solidFill>
              </a:rPr>
              <a:t>Kitematic</a:t>
            </a:r>
          </a:p>
          <a:p>
            <a:pPr lvl="1"/>
            <a:r>
              <a:rPr lang="en-US" b="0" kern="0" dirty="0">
                <a:solidFill>
                  <a:srgbClr val="000000"/>
                </a:solidFill>
              </a:rPr>
              <a:t>Docker Swarm</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233735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Docker hosts in Azure</a:t>
            </a:r>
          </a:p>
        </p:txBody>
      </p:sp>
      <p:sp>
        <p:nvSpPr>
          <p:cNvPr id="4" name="Content Placeholder 2"/>
          <p:cNvSpPr txBox="1">
            <a:spLocks/>
          </p:cNvSpPr>
          <p:nvPr/>
        </p:nvSpPr>
        <p:spPr>
          <a:xfrm>
            <a:off x="218661" y="982305"/>
            <a:ext cx="86868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Install the Docker VM extension:</a:t>
            </a:r>
          </a:p>
          <a:p>
            <a:pPr lvl="1"/>
            <a:r>
              <a:rPr lang="en-US" sz="1800" b="0" kern="0" dirty="0">
                <a:solidFill>
                  <a:srgbClr val="000000"/>
                </a:solidFill>
              </a:rPr>
              <a:t>Use an Azure Resource Manager template, Azure PowerShell, or Azure CLI</a:t>
            </a:r>
          </a:p>
          <a:p>
            <a:pPr lvl="1"/>
            <a:r>
              <a:rPr lang="en-US" sz="1800" b="0" kern="0" dirty="0">
                <a:solidFill>
                  <a:srgbClr val="000000"/>
                </a:solidFill>
              </a:rPr>
              <a:t>Intended for Windows or Linux Azure VMs</a:t>
            </a:r>
          </a:p>
          <a:p>
            <a:pPr lvl="0"/>
            <a:r>
              <a:rPr lang="en-US" sz="2400" b="0" kern="0" dirty="0">
                <a:solidFill>
                  <a:srgbClr val="000000"/>
                </a:solidFill>
              </a:rPr>
              <a:t>Provision a Docker Azure VM from Azure Marketplace:</a:t>
            </a:r>
          </a:p>
          <a:p>
            <a:pPr lvl="1"/>
            <a:r>
              <a:rPr lang="en-US" sz="1800" b="0" kern="0" dirty="0">
                <a:solidFill>
                  <a:srgbClr val="000000"/>
                </a:solidFill>
              </a:rPr>
              <a:t>Intended for Windows or Linux Azure VMs</a:t>
            </a:r>
          </a:p>
          <a:p>
            <a:pPr lvl="0"/>
            <a:r>
              <a:rPr lang="en-US" sz="2400" b="0" kern="0" dirty="0">
                <a:solidFill>
                  <a:srgbClr val="000000"/>
                </a:solidFill>
              </a:rPr>
              <a:t>Run the Docker Machine Azure driver:</a:t>
            </a:r>
          </a:p>
          <a:p>
            <a:pPr lvl="1"/>
            <a:r>
              <a:rPr lang="en-US" sz="1800" b="0" kern="0" dirty="0">
                <a:solidFill>
                  <a:srgbClr val="000000"/>
                </a:solidFill>
              </a:rPr>
              <a:t>Download from docker.com (Windows, Linux, or Mac OS X)</a:t>
            </a:r>
          </a:p>
          <a:p>
            <a:pPr lvl="1"/>
            <a:r>
              <a:rPr lang="en-US" sz="1800" b="0" kern="0" dirty="0">
                <a:solidFill>
                  <a:srgbClr val="000000"/>
                </a:solidFill>
              </a:rPr>
              <a:t>Run docker-machine create --driver azure</a:t>
            </a:r>
            <a:endParaRPr lang="en-GB" sz="1800" b="0" kern="0" dirty="0">
              <a:solidFill>
                <a:srgbClr val="000000"/>
              </a:solidFill>
            </a:endParaRPr>
          </a:p>
          <a:p>
            <a:pPr lvl="1"/>
            <a:r>
              <a:rPr lang="en-GB" sz="1800" b="0" kern="0" dirty="0">
                <a:solidFill>
                  <a:srgbClr val="000000"/>
                </a:solidFill>
              </a:rPr>
              <a:t>Use the </a:t>
            </a:r>
            <a:r>
              <a:rPr lang="en-GB" sz="1800" b="0" i="1" kern="0" dirty="0">
                <a:solidFill>
                  <a:srgbClr val="000000"/>
                </a:solidFill>
              </a:rPr>
              <a:t>--azure image </a:t>
            </a:r>
            <a:r>
              <a:rPr lang="en-GB" sz="1800" b="0" kern="0" dirty="0">
                <a:solidFill>
                  <a:srgbClr val="000000"/>
                </a:solidFill>
              </a:rPr>
              <a:t>parameter to specify the intended image</a:t>
            </a:r>
          </a:p>
          <a:p>
            <a:pPr lvl="1"/>
            <a:r>
              <a:rPr lang="en-GB" sz="1800" b="0" kern="0" dirty="0">
                <a:solidFill>
                  <a:srgbClr val="000000"/>
                </a:solidFill>
              </a:rPr>
              <a:t>Intended for Windows and Linux Azure VMs</a:t>
            </a:r>
            <a:endParaRPr lang="en-US" sz="2000" b="0" kern="0" dirty="0">
              <a:solidFill>
                <a:srgbClr val="000000"/>
              </a:solidFill>
            </a:endParaRPr>
          </a:p>
          <a:p>
            <a:pPr lvl="0"/>
            <a:r>
              <a:rPr lang="en-US" sz="2400" b="0" kern="0" dirty="0">
                <a:solidFill>
                  <a:srgbClr val="000000"/>
                </a:solidFill>
              </a:rPr>
              <a:t>Use NuGet provider:</a:t>
            </a:r>
          </a:p>
          <a:p>
            <a:pPr lvl="1"/>
            <a:r>
              <a:rPr lang="en-US" sz="1800" b="0" kern="0" dirty="0">
                <a:solidFill>
                  <a:srgbClr val="000000"/>
                </a:solidFill>
              </a:rPr>
              <a:t>Intended for Windows Azure VMs</a:t>
            </a:r>
          </a:p>
          <a:p>
            <a:pPr lvl="0"/>
            <a:r>
              <a:rPr lang="en-US" sz="2400" b="0" kern="0" dirty="0">
                <a:solidFill>
                  <a:srgbClr val="000000"/>
                </a:solidFill>
              </a:rPr>
              <a:t>Deploy an ACS cluster:</a:t>
            </a:r>
          </a:p>
          <a:p>
            <a:pPr lvl="1"/>
            <a:r>
              <a:rPr lang="en-US" sz="1800" b="0" kern="0" dirty="0">
                <a:solidFill>
                  <a:srgbClr val="000000"/>
                </a:solidFill>
              </a:rPr>
              <a:t>Intended for clusters of Docker Windows or Linux hosts and containers </a:t>
            </a:r>
          </a:p>
        </p:txBody>
      </p:sp>
    </p:spTree>
    <p:custDataLst>
      <p:tags r:id="rId1"/>
    </p:custDataLst>
    <p:extLst>
      <p:ext uri="{BB962C8B-B14F-4D97-AF65-F5344CB8AC3E}">
        <p14:creationId xmlns:p14="http://schemas.microsoft.com/office/powerpoint/2010/main" val="3348557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containers on Azure VMs</a:t>
            </a:r>
          </a:p>
        </p:txBody>
      </p:sp>
      <p:sp>
        <p:nvSpPr>
          <p:cNvPr id="4" name="Content Placeholder 2"/>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 to an Azure VM Docker host:</a:t>
            </a:r>
          </a:p>
          <a:p>
            <a:pPr lvl="1"/>
            <a:r>
              <a:rPr lang="en-US" b="0" kern="0" dirty="0">
                <a:solidFill>
                  <a:srgbClr val="000000"/>
                </a:solidFill>
              </a:rPr>
              <a:t>Docker Machine</a:t>
            </a:r>
          </a:p>
          <a:p>
            <a:pPr lvl="1"/>
            <a:r>
              <a:rPr lang="en-US" b="0" kern="0" dirty="0">
                <a:solidFill>
                  <a:srgbClr val="000000"/>
                </a:solidFill>
              </a:rPr>
              <a:t>RDP</a:t>
            </a:r>
          </a:p>
          <a:p>
            <a:pPr lvl="1"/>
            <a:r>
              <a:rPr lang="en-US" b="0" kern="0" dirty="0">
                <a:solidFill>
                  <a:srgbClr val="000000"/>
                </a:solidFill>
              </a:rPr>
              <a:t>SSH</a:t>
            </a:r>
          </a:p>
          <a:p>
            <a:pPr lvl="0"/>
            <a:r>
              <a:rPr lang="en-US" b="0" kern="0" dirty="0">
                <a:solidFill>
                  <a:srgbClr val="000000"/>
                </a:solidFill>
              </a:rPr>
              <a:t>Use the Docker client to:</a:t>
            </a:r>
          </a:p>
          <a:p>
            <a:pPr lvl="1"/>
            <a:r>
              <a:rPr lang="en-US" b="0" kern="0" dirty="0">
                <a:solidFill>
                  <a:srgbClr val="000000"/>
                </a:solidFill>
              </a:rPr>
              <a:t>Create containers</a:t>
            </a:r>
          </a:p>
          <a:p>
            <a:pPr lvl="1"/>
            <a:r>
              <a:rPr lang="en-US" b="0" kern="0" dirty="0">
                <a:solidFill>
                  <a:srgbClr val="000000"/>
                </a:solidFill>
              </a:rPr>
              <a:t>Stop containers</a:t>
            </a:r>
          </a:p>
          <a:p>
            <a:pPr lvl="1"/>
            <a:r>
              <a:rPr lang="en-US" b="0" kern="0" dirty="0">
                <a:solidFill>
                  <a:srgbClr val="000000"/>
                </a:solidFill>
              </a:rPr>
              <a:t>Remove containers</a:t>
            </a:r>
          </a:p>
          <a:p>
            <a:pPr lvl="1"/>
            <a:r>
              <a:rPr lang="en-US" b="0" kern="0" dirty="0">
                <a:solidFill>
                  <a:srgbClr val="000000"/>
                </a:solidFill>
              </a:rPr>
              <a:t>Create images</a:t>
            </a:r>
          </a:p>
          <a:p>
            <a:pPr lvl="1"/>
            <a:r>
              <a:rPr lang="en-US" b="0" kern="0" dirty="0">
                <a:solidFill>
                  <a:srgbClr val="000000"/>
                </a:solidFill>
              </a:rPr>
              <a:t>Browse for images</a:t>
            </a:r>
          </a:p>
        </p:txBody>
      </p:sp>
    </p:spTree>
    <p:custDataLst>
      <p:tags r:id="rId1"/>
    </p:custDataLst>
    <p:extLst>
      <p:ext uri="{BB962C8B-B14F-4D97-AF65-F5344CB8AC3E}">
        <p14:creationId xmlns:p14="http://schemas.microsoft.com/office/powerpoint/2010/main" val="2811755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Installing a Docker host and containers on an Azure VM</a:t>
            </a:r>
          </a:p>
        </p:txBody>
      </p:sp>
      <p:sp>
        <p:nvSpPr>
          <p:cNvPr id="3" name="Subtitle 2">
            <a:extLst>
              <a:ext uri="{FF2B5EF4-FFF2-40B4-BE49-F238E27FC236}">
                <a16:creationId xmlns:a16="http://schemas.microsoft.com/office/drawing/2014/main" id="{D0C36533-EE3D-4D8A-9A07-39C2E10BD1D1}"/>
              </a:ext>
            </a:extLst>
          </p:cNvPr>
          <p:cNvSpPr>
            <a:spLocks noGrp="1"/>
          </p:cNvSpPr>
          <p:nvPr>
            <p:ph type="subTitle" sz="quarter" idx="1"/>
          </p:nvPr>
        </p:nvSpPr>
        <p:spPr/>
        <p:txBody>
          <a:bodyPr/>
          <a:lstStyle/>
          <a:p>
            <a:r>
              <a:rPr lang="en-US" dirty="0"/>
              <a:t> install a Docker host and containers on an Azure VM</a:t>
            </a:r>
          </a:p>
          <a:p>
            <a:endParaRPr lang="en-US" dirty="0"/>
          </a:p>
        </p:txBody>
      </p:sp>
      <p:sp>
        <p:nvSpPr>
          <p:cNvPr id="5" name="Text Placeholder 4">
            <a:extLst>
              <a:ext uri="{FF2B5EF4-FFF2-40B4-BE49-F238E27FC236}">
                <a16:creationId xmlns:a16="http://schemas.microsoft.com/office/drawing/2014/main" id="{BF202CCF-5E92-4F98-AC7B-777C20163BB5}"/>
              </a:ext>
            </a:extLst>
          </p:cNvPr>
          <p:cNvSpPr>
            <a:spLocks noGrp="1"/>
          </p:cNvSpPr>
          <p:nvPr>
            <p:ph type="body" sz="quarter" idx="10"/>
          </p:nvPr>
        </p:nvSpPr>
        <p:spPr/>
        <p:txBody>
          <a:bodyPr/>
          <a:lstStyle/>
          <a:p>
            <a:r>
              <a:rPr lang="en-US" dirty="0"/>
              <a:t>In this demonstration, you will learn how to</a:t>
            </a:r>
          </a:p>
        </p:txBody>
      </p:sp>
      <p:sp>
        <p:nvSpPr>
          <p:cNvPr id="6" name="Text Placeholder 5">
            <a:extLst>
              <a:ext uri="{FF2B5EF4-FFF2-40B4-BE49-F238E27FC236}">
                <a16:creationId xmlns:a16="http://schemas.microsoft.com/office/drawing/2014/main" id="{02ACA5BF-782C-4368-B9E3-7E2099165462}"/>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15242323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multicontainer applications with Docker Compose</a:t>
            </a:r>
          </a:p>
        </p:txBody>
      </p:sp>
      <p:sp>
        <p:nvSpPr>
          <p:cNvPr id="4" name="Content Placeholder 2"/>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Install Docker Compose:</a:t>
            </a:r>
          </a:p>
          <a:p>
            <a:pPr lvl="1"/>
            <a:r>
              <a:rPr lang="en-US" b="0" kern="0" dirty="0">
                <a:solidFill>
                  <a:srgbClr val="000000"/>
                </a:solidFill>
              </a:rPr>
              <a:t>Included by default when using:</a:t>
            </a:r>
          </a:p>
          <a:p>
            <a:pPr lvl="2"/>
            <a:r>
              <a:rPr lang="en-US" b="0" kern="0" dirty="0">
                <a:solidFill>
                  <a:srgbClr val="000000"/>
                </a:solidFill>
              </a:rPr>
              <a:t>Azure Marketplace Docker images</a:t>
            </a:r>
          </a:p>
          <a:p>
            <a:pPr lvl="2"/>
            <a:r>
              <a:rPr lang="en-US" b="0" kern="0" dirty="0">
                <a:solidFill>
                  <a:srgbClr val="000000"/>
                </a:solidFill>
              </a:rPr>
              <a:t>The Azure VM Docker extension</a:t>
            </a:r>
          </a:p>
          <a:p>
            <a:pPr lvl="2"/>
            <a:r>
              <a:rPr lang="en-US" b="0" kern="0" dirty="0">
                <a:solidFill>
                  <a:srgbClr val="000000"/>
                </a:solidFill>
              </a:rPr>
              <a:t>Docker Machine</a:t>
            </a:r>
          </a:p>
          <a:p>
            <a:pPr lvl="0"/>
            <a:r>
              <a:rPr lang="en-US" b="0" kern="0" dirty="0">
                <a:solidFill>
                  <a:srgbClr val="000000"/>
                </a:solidFill>
              </a:rPr>
              <a:t>Create docker-compose.yml:</a:t>
            </a:r>
          </a:p>
          <a:p>
            <a:pPr lvl="1"/>
            <a:r>
              <a:rPr lang="en-US" b="0" kern="0" dirty="0">
                <a:solidFill>
                  <a:srgbClr val="000000"/>
                </a:solidFill>
              </a:rPr>
              <a:t>Include all containers</a:t>
            </a:r>
          </a:p>
          <a:p>
            <a:pPr lvl="1"/>
            <a:r>
              <a:rPr lang="en-US" b="0" kern="0" dirty="0">
                <a:solidFill>
                  <a:srgbClr val="000000"/>
                </a:solidFill>
              </a:rPr>
              <a:t>Specify container dependencies</a:t>
            </a:r>
          </a:p>
          <a:p>
            <a:pPr lvl="1"/>
            <a:r>
              <a:rPr lang="en-US" b="0" kern="0" dirty="0">
                <a:solidFill>
                  <a:srgbClr val="000000"/>
                </a:solidFill>
              </a:rPr>
              <a:t>Specify deployment parameters</a:t>
            </a:r>
          </a:p>
          <a:p>
            <a:pPr lvl="0"/>
            <a:r>
              <a:rPr lang="en-US" b="0" kern="0" dirty="0">
                <a:solidFill>
                  <a:srgbClr val="000000"/>
                </a:solidFill>
              </a:rPr>
              <a:t>Run docker-compose up</a:t>
            </a:r>
          </a:p>
        </p:txBody>
      </p:sp>
    </p:spTree>
    <p:custDataLst>
      <p:tags r:id="rId1"/>
    </p:custDataLst>
    <p:extLst>
      <p:ext uri="{BB962C8B-B14F-4D97-AF65-F5344CB8AC3E}">
        <p14:creationId xmlns:p14="http://schemas.microsoft.com/office/powerpoint/2010/main" val="319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60375" y="740662"/>
            <a:ext cx="8302827" cy="558072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sz="2000" b="0" kern="0" dirty="0">
                <a:solidFill>
                  <a:srgbClr val="000000"/>
                </a:solidFill>
              </a:rPr>
              <a:t>Parameters</a:t>
            </a:r>
          </a:p>
          <a:p>
            <a:pPr lvl="1"/>
            <a:r>
              <a:rPr lang="en-US" sz="2000" b="0" kern="0" dirty="0">
                <a:solidFill>
                  <a:srgbClr val="000000"/>
                </a:solidFill>
              </a:rPr>
              <a:t>Variables</a:t>
            </a:r>
          </a:p>
          <a:p>
            <a:pPr lvl="1"/>
            <a:r>
              <a:rPr lang="en-US" sz="2000" b="0" kern="0" dirty="0">
                <a:solidFill>
                  <a:srgbClr val="000000"/>
                </a:solidFill>
              </a:rPr>
              <a:t>Resources</a:t>
            </a:r>
          </a:p>
          <a:p>
            <a:pPr lvl="1"/>
            <a:r>
              <a:rPr lang="en-US" sz="2000" b="0" kern="0" dirty="0">
                <a:solidFill>
                  <a:srgbClr val="000000"/>
                </a:solidFill>
              </a:rPr>
              <a:t>Outputs</a:t>
            </a:r>
          </a:p>
          <a:p>
            <a:pPr lvl="1"/>
            <a:r>
              <a:rPr lang="en-US" sz="2000" b="0" kern="0" dirty="0">
                <a:solidFill>
                  <a:srgbClr val="000000"/>
                </a:solidFill>
                <a:hlinkClick r:id="rId3"/>
              </a:rPr>
              <a:t>https://docs.microsoft.com/en-us/azure/azure-resource-manager/resource-group-authoring-templates</a:t>
            </a:r>
            <a:r>
              <a:rPr lang="en-US" sz="2000" b="0" kern="0" dirty="0">
                <a:solidFill>
                  <a:srgbClr val="000000"/>
                </a:solidFill>
              </a:rPr>
              <a:t> </a:t>
            </a:r>
            <a:endParaRPr lang="en-US" b="0" kern="0" dirty="0">
              <a:solidFill>
                <a:srgbClr val="000000"/>
              </a:solidFill>
            </a:endParaRPr>
          </a:p>
          <a:p>
            <a:pPr lvl="0"/>
            <a:r>
              <a:rPr lang="en-US" b="0" kern="0" dirty="0">
                <a:solidFill>
                  <a:srgbClr val="000000"/>
                </a:solidFill>
              </a:rPr>
              <a:t>Azure Resource Manager template function types:</a:t>
            </a:r>
          </a:p>
          <a:p>
            <a:pPr lvl="1"/>
            <a:r>
              <a:rPr lang="en-US" sz="2000" b="0" kern="0" dirty="0">
                <a:solidFill>
                  <a:srgbClr val="000000"/>
                </a:solidFill>
              </a:rPr>
              <a:t>Numeric</a:t>
            </a:r>
          </a:p>
          <a:p>
            <a:pPr lvl="1"/>
            <a:r>
              <a:rPr lang="en-US" sz="2000" b="0" kern="0" dirty="0">
                <a:solidFill>
                  <a:srgbClr val="000000"/>
                </a:solidFill>
              </a:rPr>
              <a:t>String</a:t>
            </a:r>
          </a:p>
          <a:p>
            <a:pPr lvl="1"/>
            <a:r>
              <a:rPr lang="en-US" sz="2000" b="0" kern="0" dirty="0">
                <a:solidFill>
                  <a:srgbClr val="000000"/>
                </a:solidFill>
              </a:rPr>
              <a:t>Array</a:t>
            </a:r>
          </a:p>
          <a:p>
            <a:pPr lvl="1"/>
            <a:r>
              <a:rPr lang="en-US" sz="2000" b="0" kern="0" dirty="0">
                <a:solidFill>
                  <a:srgbClr val="000000"/>
                </a:solidFill>
              </a:rPr>
              <a:t>Deployment value</a:t>
            </a:r>
          </a:p>
          <a:p>
            <a:pPr lvl="1"/>
            <a:r>
              <a:rPr lang="en-US" sz="2000" b="0" kern="0" dirty="0">
                <a:solidFill>
                  <a:srgbClr val="000000"/>
                </a:solidFill>
              </a:rPr>
              <a:t>Resource</a:t>
            </a:r>
          </a:p>
          <a:p>
            <a:pPr lvl="1"/>
            <a:r>
              <a:rPr lang="en-US" sz="2000" b="0" kern="0" dirty="0">
                <a:solidFill>
                  <a:srgbClr val="000000"/>
                </a:solidFill>
                <a:hlinkClick r:id="rId4"/>
              </a:rPr>
              <a:t>https://docs.microsoft.com/en-us/azure/azure-resource-manager/resource-group-template-functions</a:t>
            </a:r>
            <a:r>
              <a:rPr lang="en-US" sz="2000" b="0" kern="0" dirty="0">
                <a:solidFill>
                  <a:srgbClr val="000000"/>
                </a:solidFill>
              </a:rPr>
              <a:t> </a:t>
            </a:r>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Azure Container Registry</a:t>
            </a:r>
          </a:p>
        </p:txBody>
      </p:sp>
      <p:sp>
        <p:nvSpPr>
          <p:cNvPr id="4" name="Content Placeholder 2"/>
          <p:cNvSpPr txBox="1">
            <a:spLocks/>
          </p:cNvSpPr>
          <p:nvPr/>
        </p:nvSpPr>
        <p:spPr>
          <a:xfrm>
            <a:off x="136187" y="740662"/>
            <a:ext cx="88554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the Azure Container Registry service:</a:t>
            </a:r>
          </a:p>
          <a:p>
            <a:pPr lvl="1"/>
            <a:r>
              <a:rPr lang="en-US" b="0" kern="0" dirty="0">
                <a:solidFill>
                  <a:srgbClr val="000000"/>
                </a:solidFill>
              </a:rPr>
              <a:t>Classic:</a:t>
            </a:r>
          </a:p>
          <a:p>
            <a:pPr lvl="2"/>
            <a:r>
              <a:rPr lang="en-US" b="0" kern="0" dirty="0">
                <a:solidFill>
                  <a:srgbClr val="000000"/>
                </a:solidFill>
              </a:rPr>
              <a:t>Requires a separate storage account</a:t>
            </a:r>
          </a:p>
          <a:p>
            <a:pPr lvl="2"/>
            <a:r>
              <a:rPr lang="en-US" b="0" kern="0" dirty="0">
                <a:solidFill>
                  <a:srgbClr val="000000"/>
                </a:solidFill>
              </a:rPr>
              <a:t>Configurable via the Azure portal</a:t>
            </a:r>
          </a:p>
          <a:p>
            <a:pPr lvl="1"/>
            <a:r>
              <a:rPr lang="en-US" b="0" kern="0" dirty="0">
                <a:solidFill>
                  <a:srgbClr val="000000"/>
                </a:solidFill>
              </a:rPr>
              <a:t>Managed: Basic, Standard, and Premium</a:t>
            </a:r>
          </a:p>
          <a:p>
            <a:pPr lvl="2"/>
            <a:r>
              <a:rPr lang="en-US" b="0" kern="0" dirty="0">
                <a:solidFill>
                  <a:srgbClr val="000000"/>
                </a:solidFill>
              </a:rPr>
              <a:t>Configurable via the Azure portal and Azure CLI</a:t>
            </a:r>
          </a:p>
          <a:p>
            <a:pPr lvl="0"/>
            <a:r>
              <a:rPr lang="en-US" b="0" kern="0" dirty="0">
                <a:solidFill>
                  <a:srgbClr val="000000"/>
                </a:solidFill>
              </a:rPr>
              <a:t>Use the Azure Container Registry service:</a:t>
            </a:r>
          </a:p>
          <a:p>
            <a:pPr lvl="1"/>
            <a:r>
              <a:rPr lang="en-US" b="0" kern="0" dirty="0">
                <a:solidFill>
                  <a:srgbClr val="000000"/>
                </a:solidFill>
              </a:rPr>
              <a:t>docker login </a:t>
            </a:r>
          </a:p>
          <a:p>
            <a:pPr lvl="1"/>
            <a:r>
              <a:rPr lang="en-US" b="0" kern="0" dirty="0">
                <a:solidFill>
                  <a:srgbClr val="000000"/>
                </a:solidFill>
              </a:rPr>
              <a:t>docker pull</a:t>
            </a:r>
          </a:p>
          <a:p>
            <a:pPr lvl="1"/>
            <a:r>
              <a:rPr lang="en-US" b="0" kern="0" dirty="0">
                <a:solidFill>
                  <a:srgbClr val="000000"/>
                </a:solidFill>
              </a:rPr>
              <a:t>docker tag</a:t>
            </a:r>
          </a:p>
          <a:p>
            <a:pPr lvl="1"/>
            <a:r>
              <a:rPr lang="en-US" b="0" kern="0" dirty="0">
                <a:solidFill>
                  <a:srgbClr val="000000"/>
                </a:solidFill>
              </a:rPr>
              <a:t>docker push</a:t>
            </a:r>
          </a:p>
          <a:p>
            <a:pPr lvl="1"/>
            <a:r>
              <a:rPr lang="en-US" b="0" kern="0" dirty="0">
                <a:solidFill>
                  <a:srgbClr val="000000"/>
                </a:solidFill>
              </a:rPr>
              <a:t>docker pull or docker run</a:t>
            </a:r>
          </a:p>
          <a:p>
            <a:pPr lvl="1"/>
            <a:endParaRPr lang="en-US" sz="2000" b="0" kern="0" dirty="0">
              <a:solidFill>
                <a:srgbClr val="000000"/>
              </a:solidFill>
            </a:endParaRP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459860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ACS</a:t>
            </a:r>
          </a:p>
        </p:txBody>
      </p:sp>
      <p:sp>
        <p:nvSpPr>
          <p:cNvPr id="3" name="Text Placeholder 2"/>
          <p:cNvSpPr>
            <a:spLocks noGrp="1"/>
          </p:cNvSpPr>
          <p:nvPr>
            <p:ph type="body" idx="1"/>
          </p:nvPr>
        </p:nvSpPr>
        <p:spPr/>
        <p:txBody>
          <a:bodyPr/>
          <a:lstStyle/>
          <a:p>
            <a:r>
              <a:rPr lang="en-IN" dirty="0"/>
              <a:t>Overview of container-clustering solutions in Azure
Creating and managing an ACS Docker Swarm cluster
Creating and managing an AKS Kubernetes cluster
Creating and managing an ACS DC/OS cluster
Demonstration: Creating an ACS DC/OS cluster</a:t>
            </a:r>
          </a:p>
        </p:txBody>
      </p:sp>
    </p:spTree>
    <p:custDataLst>
      <p:tags r:id="rId1"/>
    </p:custDataLst>
    <p:extLst>
      <p:ext uri="{BB962C8B-B14F-4D97-AF65-F5344CB8AC3E}">
        <p14:creationId xmlns:p14="http://schemas.microsoft.com/office/powerpoint/2010/main" val="4141757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4833" cy="740664"/>
          </a:xfrm>
        </p:spPr>
        <p:txBody>
          <a:bodyPr/>
          <a:lstStyle/>
          <a:p>
            <a:r>
              <a:rPr lang="en-IN" dirty="0"/>
              <a:t>Overview of container-clustering solutions in Azure</a:t>
            </a:r>
          </a:p>
        </p:txBody>
      </p:sp>
      <p:grpSp>
        <p:nvGrpSpPr>
          <p:cNvPr id="4" name="Group 3" descr="Image of the high-level architecture of Azure Container Service (ACS). The service is represented as three clouds. Each cloud, contains one large server icon and three smaller server icons. A bidirectional arrow is placed between each cloud and a rectangular box that contains three icons representing Docker Swarm, Kubernetes, and the Mesosphere Datacenter Operating System (DC/OS). Another bidirectional arrow is placed between a computer icon and the rectangular box.">
            <a:extLst>
              <a:ext uri="{FF2B5EF4-FFF2-40B4-BE49-F238E27FC236}">
                <a16:creationId xmlns:a16="http://schemas.microsoft.com/office/drawing/2014/main" id="{5AF334F1-402C-423D-9488-561AF9FE03FF}"/>
              </a:ext>
            </a:extLst>
          </p:cNvPr>
          <p:cNvGrpSpPr/>
          <p:nvPr/>
        </p:nvGrpSpPr>
        <p:grpSpPr>
          <a:xfrm>
            <a:off x="726824" y="1016238"/>
            <a:ext cx="7690353" cy="5483416"/>
            <a:chOff x="601031" y="1016238"/>
            <a:chExt cx="7690353" cy="5483416"/>
          </a:xfrm>
        </p:grpSpPr>
        <p:sp>
          <p:nvSpPr>
            <p:cNvPr id="5" name="Rectangle 4">
              <a:extLst>
                <a:ext uri="{FF2B5EF4-FFF2-40B4-BE49-F238E27FC236}">
                  <a16:creationId xmlns:a16="http://schemas.microsoft.com/office/drawing/2014/main" id="{7102A836-7E92-4ED8-86BE-BD4DD8B14757}"/>
                </a:ext>
              </a:extLst>
            </p:cNvPr>
            <p:cNvSpPr/>
            <p:nvPr/>
          </p:nvSpPr>
          <p:spPr bwMode="auto">
            <a:xfrm>
              <a:off x="2300069" y="2387915"/>
              <a:ext cx="5991315" cy="4111739"/>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6" name="Group 4">
              <a:extLst>
                <a:ext uri="{FF2B5EF4-FFF2-40B4-BE49-F238E27FC236}">
                  <a16:creationId xmlns:a16="http://schemas.microsoft.com/office/drawing/2014/main" id="{012A8C6B-D4B2-4A81-BA5B-8607B38CE3B9}"/>
                </a:ext>
              </a:extLst>
            </p:cNvPr>
            <p:cNvGrpSpPr>
              <a:grpSpLocks noChangeAspect="1"/>
            </p:cNvGrpSpPr>
            <p:nvPr/>
          </p:nvGrpSpPr>
          <p:grpSpPr bwMode="auto">
            <a:xfrm>
              <a:off x="5384958" y="2603627"/>
              <a:ext cx="2839245" cy="1601354"/>
              <a:chOff x="6696" y="1934"/>
              <a:chExt cx="539" cy="304"/>
            </a:xfrm>
          </p:grpSpPr>
          <p:sp>
            <p:nvSpPr>
              <p:cNvPr id="220" name="AutoShape 3">
                <a:extLst>
                  <a:ext uri="{FF2B5EF4-FFF2-40B4-BE49-F238E27FC236}">
                    <a16:creationId xmlns:a16="http://schemas.microsoft.com/office/drawing/2014/main" id="{65F35E1E-CA8E-4F16-8A37-8E803A87DC0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21" name="Freeform 5">
                <a:extLst>
                  <a:ext uri="{FF2B5EF4-FFF2-40B4-BE49-F238E27FC236}">
                    <a16:creationId xmlns:a16="http://schemas.microsoft.com/office/drawing/2014/main" id="{BBA9FD6B-CDCA-46ED-AF39-F516B11C2F6A}"/>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7" name="Group 4">
              <a:extLst>
                <a:ext uri="{FF2B5EF4-FFF2-40B4-BE49-F238E27FC236}">
                  <a16:creationId xmlns:a16="http://schemas.microsoft.com/office/drawing/2014/main" id="{64EA8AF2-F6AF-4DC8-8E5C-259027AEE533}"/>
                </a:ext>
              </a:extLst>
            </p:cNvPr>
            <p:cNvGrpSpPr>
              <a:grpSpLocks noChangeAspect="1"/>
            </p:cNvGrpSpPr>
            <p:nvPr/>
          </p:nvGrpSpPr>
          <p:grpSpPr bwMode="auto">
            <a:xfrm>
              <a:off x="4032379" y="4800343"/>
              <a:ext cx="2839245" cy="1601354"/>
              <a:chOff x="6696" y="1934"/>
              <a:chExt cx="539" cy="304"/>
            </a:xfrm>
          </p:grpSpPr>
          <p:sp>
            <p:nvSpPr>
              <p:cNvPr id="218" name="AutoShape 3">
                <a:extLst>
                  <a:ext uri="{FF2B5EF4-FFF2-40B4-BE49-F238E27FC236}">
                    <a16:creationId xmlns:a16="http://schemas.microsoft.com/office/drawing/2014/main" id="{CC030421-C36C-4848-A468-BE705E776BC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9" name="Freeform 5">
                <a:extLst>
                  <a:ext uri="{FF2B5EF4-FFF2-40B4-BE49-F238E27FC236}">
                    <a16:creationId xmlns:a16="http://schemas.microsoft.com/office/drawing/2014/main" id="{26214825-55EC-4CA6-96C5-16E96113F050}"/>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8" name="Group 4">
              <a:extLst>
                <a:ext uri="{FF2B5EF4-FFF2-40B4-BE49-F238E27FC236}">
                  <a16:creationId xmlns:a16="http://schemas.microsoft.com/office/drawing/2014/main" id="{39D8EA0A-EB2E-4611-B65E-E51BBA026E9B}"/>
                </a:ext>
              </a:extLst>
            </p:cNvPr>
            <p:cNvGrpSpPr>
              <a:grpSpLocks noChangeAspect="1"/>
            </p:cNvGrpSpPr>
            <p:nvPr/>
          </p:nvGrpSpPr>
          <p:grpSpPr bwMode="auto">
            <a:xfrm>
              <a:off x="2354143" y="3152755"/>
              <a:ext cx="2839245" cy="1601354"/>
              <a:chOff x="6696" y="1934"/>
              <a:chExt cx="539" cy="304"/>
            </a:xfrm>
          </p:grpSpPr>
          <p:sp>
            <p:nvSpPr>
              <p:cNvPr id="216" name="AutoShape 3">
                <a:extLst>
                  <a:ext uri="{FF2B5EF4-FFF2-40B4-BE49-F238E27FC236}">
                    <a16:creationId xmlns:a16="http://schemas.microsoft.com/office/drawing/2014/main" id="{04F618D1-6F12-4666-B4E9-678B43A7FE8F}"/>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7" name="Freeform 5">
                <a:extLst>
                  <a:ext uri="{FF2B5EF4-FFF2-40B4-BE49-F238E27FC236}">
                    <a16:creationId xmlns:a16="http://schemas.microsoft.com/office/drawing/2014/main" id="{5655E6B5-B496-44BD-B8EF-4D655E1E278C}"/>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9" name="Rectangle 8">
              <a:extLst>
                <a:ext uri="{FF2B5EF4-FFF2-40B4-BE49-F238E27FC236}">
                  <a16:creationId xmlns:a16="http://schemas.microsoft.com/office/drawing/2014/main" id="{27F93F0D-B1EC-4866-B13C-34C21E75C323}"/>
                </a:ext>
              </a:extLst>
            </p:cNvPr>
            <p:cNvSpPr/>
            <p:nvPr/>
          </p:nvSpPr>
          <p:spPr bwMode="auto">
            <a:xfrm>
              <a:off x="2295949" y="1016238"/>
              <a:ext cx="5991315" cy="1100885"/>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958BE057-BCE9-4E6C-9916-FC73DBF05FE1}"/>
                </a:ext>
              </a:extLst>
            </p:cNvPr>
            <p:cNvPicPr>
              <a:picLocks noChangeAspect="1"/>
            </p:cNvPicPr>
            <p:nvPr/>
          </p:nvPicPr>
          <p:blipFill>
            <a:blip r:embed="rId4"/>
            <a:stretch>
              <a:fillRect/>
            </a:stretch>
          </p:blipFill>
          <p:spPr>
            <a:xfrm>
              <a:off x="601031" y="1287031"/>
              <a:ext cx="1376050" cy="812755"/>
            </a:xfrm>
            <a:prstGeom prst="rect">
              <a:avLst/>
            </a:prstGeom>
          </p:spPr>
        </p:pic>
        <p:cxnSp>
          <p:nvCxnSpPr>
            <p:cNvPr id="11" name="Straight Arrow Connector 10">
              <a:extLst>
                <a:ext uri="{FF2B5EF4-FFF2-40B4-BE49-F238E27FC236}">
                  <a16:creationId xmlns:a16="http://schemas.microsoft.com/office/drawing/2014/main" id="{84610158-D489-4169-A790-14B26D5FCCD2}"/>
                </a:ext>
              </a:extLst>
            </p:cNvPr>
            <p:cNvCxnSpPr/>
            <p:nvPr/>
          </p:nvCxnSpPr>
          <p:spPr bwMode="auto">
            <a:xfrm>
              <a:off x="1853514" y="1566327"/>
              <a:ext cx="442435" cy="0"/>
            </a:xfrm>
            <a:prstGeom prst="straightConnector1">
              <a:avLst/>
            </a:prstGeom>
            <a:gradFill rotWithShape="1">
              <a:gsLst>
                <a:gs pos="0">
                  <a:srgbClr val="E4CD9A"/>
                </a:gs>
                <a:gs pos="100000">
                  <a:srgbClr val="EEEFD7"/>
                </a:gs>
              </a:gsLst>
              <a:lin ang="2700000" scaled="1"/>
            </a:gradFill>
            <a:ln w="28575" cap="flat" cmpd="sng" algn="ctr">
              <a:solidFill>
                <a:srgbClr val="4668C5"/>
              </a:solidFill>
              <a:prstDash val="solid"/>
              <a:round/>
              <a:headEnd type="triangle"/>
              <a:tailEnd type="triangle"/>
            </a:ln>
            <a:effectLst/>
          </p:spPr>
        </p:cxnSp>
        <p:cxnSp>
          <p:nvCxnSpPr>
            <p:cNvPr id="12" name="Straight Arrow Connector 11">
              <a:extLst>
                <a:ext uri="{FF2B5EF4-FFF2-40B4-BE49-F238E27FC236}">
                  <a16:creationId xmlns:a16="http://schemas.microsoft.com/office/drawing/2014/main" id="{EE77A3F1-5A85-46EA-9073-49D9C219676E}"/>
                </a:ext>
              </a:extLst>
            </p:cNvPr>
            <p:cNvCxnSpPr>
              <a:stCxn id="217" idx="5"/>
              <a:endCxn id="23" idx="2"/>
            </p:cNvCxnSpPr>
            <p:nvPr/>
          </p:nvCxnSpPr>
          <p:spPr bwMode="auto">
            <a:xfrm flipV="1">
              <a:off x="3453946" y="2003214"/>
              <a:ext cx="9602" cy="1393189"/>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3" name="Straight Arrow Connector 12">
              <a:extLst>
                <a:ext uri="{FF2B5EF4-FFF2-40B4-BE49-F238E27FC236}">
                  <a16:creationId xmlns:a16="http://schemas.microsoft.com/office/drawing/2014/main" id="{26AA2F97-100F-46A4-BDDA-1C999F92EC34}"/>
                </a:ext>
              </a:extLst>
            </p:cNvPr>
            <p:cNvCxnSpPr/>
            <p:nvPr/>
          </p:nvCxnSpPr>
          <p:spPr bwMode="auto">
            <a:xfrm flipV="1">
              <a:off x="5304611" y="1946103"/>
              <a:ext cx="0" cy="3085765"/>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4" name="Straight Arrow Connector 13">
              <a:extLst>
                <a:ext uri="{FF2B5EF4-FFF2-40B4-BE49-F238E27FC236}">
                  <a16:creationId xmlns:a16="http://schemas.microsoft.com/office/drawing/2014/main" id="{42EE3228-B697-473C-BB33-EDC06C95190F}"/>
                </a:ext>
              </a:extLst>
            </p:cNvPr>
            <p:cNvCxnSpPr/>
            <p:nvPr/>
          </p:nvCxnSpPr>
          <p:spPr bwMode="auto">
            <a:xfrm flipV="1">
              <a:off x="7242139" y="1857653"/>
              <a:ext cx="0" cy="1133222"/>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sp>
          <p:nvSpPr>
            <p:cNvPr id="15" name="Rectangle 14">
              <a:extLst>
                <a:ext uri="{FF2B5EF4-FFF2-40B4-BE49-F238E27FC236}">
                  <a16:creationId xmlns:a16="http://schemas.microsoft.com/office/drawing/2014/main" id="{B239ED84-6768-4EEF-B256-9F9E02DA69E9}"/>
                </a:ext>
              </a:extLst>
            </p:cNvPr>
            <p:cNvSpPr/>
            <p:nvPr/>
          </p:nvSpPr>
          <p:spPr bwMode="auto">
            <a:xfrm>
              <a:off x="3069186" y="3673659"/>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E12855A2-888F-4689-9715-6CED8E82512A}"/>
                </a:ext>
              </a:extLst>
            </p:cNvPr>
            <p:cNvSpPr/>
            <p:nvPr/>
          </p:nvSpPr>
          <p:spPr bwMode="auto">
            <a:xfrm>
              <a:off x="6159573" y="3056872"/>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AE910097-FD7F-4FF5-9113-0419F97685B0}"/>
                </a:ext>
              </a:extLst>
            </p:cNvPr>
            <p:cNvSpPr/>
            <p:nvPr/>
          </p:nvSpPr>
          <p:spPr bwMode="auto">
            <a:xfrm>
              <a:off x="4803073" y="5276535"/>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3C7620F6-F491-4F7F-AA9C-71C6CF924288}"/>
                </a:ext>
              </a:extLst>
            </p:cNvPr>
            <p:cNvGrpSpPr/>
            <p:nvPr/>
          </p:nvGrpSpPr>
          <p:grpSpPr>
            <a:xfrm>
              <a:off x="3201003" y="3669355"/>
              <a:ext cx="1206239" cy="1006184"/>
              <a:chOff x="3266907" y="3786551"/>
              <a:chExt cx="966981" cy="806607"/>
            </a:xfrm>
          </p:grpSpPr>
          <p:grpSp>
            <p:nvGrpSpPr>
              <p:cNvPr id="168" name="Group 167">
                <a:extLst>
                  <a:ext uri="{FF2B5EF4-FFF2-40B4-BE49-F238E27FC236}">
                    <a16:creationId xmlns:a16="http://schemas.microsoft.com/office/drawing/2014/main" id="{817FF27E-D5B2-4709-92D8-5A49A4BEE0F9}"/>
                  </a:ext>
                </a:extLst>
              </p:cNvPr>
              <p:cNvGrpSpPr>
                <a:grpSpLocks noChangeAspect="1"/>
              </p:cNvGrpSpPr>
              <p:nvPr/>
            </p:nvGrpSpPr>
            <p:grpSpPr>
              <a:xfrm>
                <a:off x="3573905" y="3786551"/>
                <a:ext cx="294337" cy="469425"/>
                <a:chOff x="8822083" y="2100326"/>
                <a:chExt cx="914400" cy="1458337"/>
              </a:xfrm>
            </p:grpSpPr>
            <p:grpSp>
              <p:nvGrpSpPr>
                <p:cNvPr id="201" name="Group 4">
                  <a:extLst>
                    <a:ext uri="{FF2B5EF4-FFF2-40B4-BE49-F238E27FC236}">
                      <a16:creationId xmlns:a16="http://schemas.microsoft.com/office/drawing/2014/main" id="{2F7754F1-DE55-4030-8FCA-1E9DB0853756}"/>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2EAB4386-736B-42B6-8AD6-DAEFBB9F61A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4" name="Freeform 5">
                    <a:extLst>
                      <a:ext uri="{FF2B5EF4-FFF2-40B4-BE49-F238E27FC236}">
                        <a16:creationId xmlns:a16="http://schemas.microsoft.com/office/drawing/2014/main" id="{BD64F369-0DCA-43AA-A45B-1CFD9DC8DB8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5" name="Rectangle 6">
                    <a:extLst>
                      <a:ext uri="{FF2B5EF4-FFF2-40B4-BE49-F238E27FC236}">
                        <a16:creationId xmlns:a16="http://schemas.microsoft.com/office/drawing/2014/main" id="{A68050DE-F2B2-45A6-AFC0-969E98E36F7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6" name="Freeform 7">
                    <a:extLst>
                      <a:ext uri="{FF2B5EF4-FFF2-40B4-BE49-F238E27FC236}">
                        <a16:creationId xmlns:a16="http://schemas.microsoft.com/office/drawing/2014/main" id="{FFAB3F85-FD3F-4410-8B93-6FC7A8DB93C7}"/>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7" name="Rectangle 8">
                    <a:extLst>
                      <a:ext uri="{FF2B5EF4-FFF2-40B4-BE49-F238E27FC236}">
                        <a16:creationId xmlns:a16="http://schemas.microsoft.com/office/drawing/2014/main" id="{656322FA-05B8-47FF-B397-F28C2AC66DD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8" name="Freeform 9">
                    <a:extLst>
                      <a:ext uri="{FF2B5EF4-FFF2-40B4-BE49-F238E27FC236}">
                        <a16:creationId xmlns:a16="http://schemas.microsoft.com/office/drawing/2014/main" id="{B15CE7E9-379E-4FC5-803B-072255F18E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9" name="Rectangle 10">
                    <a:extLst>
                      <a:ext uri="{FF2B5EF4-FFF2-40B4-BE49-F238E27FC236}">
                        <a16:creationId xmlns:a16="http://schemas.microsoft.com/office/drawing/2014/main" id="{2D9CF673-45DF-4CBA-B522-6C5A0BBA516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0" name="Freeform 11">
                    <a:extLst>
                      <a:ext uri="{FF2B5EF4-FFF2-40B4-BE49-F238E27FC236}">
                        <a16:creationId xmlns:a16="http://schemas.microsoft.com/office/drawing/2014/main" id="{1AA44CDD-5718-41DA-95A2-D1BEBA014B7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1" name="Rectangle 12">
                    <a:extLst>
                      <a:ext uri="{FF2B5EF4-FFF2-40B4-BE49-F238E27FC236}">
                        <a16:creationId xmlns:a16="http://schemas.microsoft.com/office/drawing/2014/main" id="{14B34C33-810E-44A2-9C82-D2EB448988E2}"/>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2" name="Freeform 13">
                    <a:extLst>
                      <a:ext uri="{FF2B5EF4-FFF2-40B4-BE49-F238E27FC236}">
                        <a16:creationId xmlns:a16="http://schemas.microsoft.com/office/drawing/2014/main" id="{E773F035-E30A-4478-BC28-AD87B6E909BF}"/>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3" name="Oval 14">
                    <a:extLst>
                      <a:ext uri="{FF2B5EF4-FFF2-40B4-BE49-F238E27FC236}">
                        <a16:creationId xmlns:a16="http://schemas.microsoft.com/office/drawing/2014/main" id="{6A5BE761-E8EB-4A2C-ACD9-4EFEF226AD8A}"/>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4" name="Freeform 15">
                    <a:extLst>
                      <a:ext uri="{FF2B5EF4-FFF2-40B4-BE49-F238E27FC236}">
                        <a16:creationId xmlns:a16="http://schemas.microsoft.com/office/drawing/2014/main" id="{A9949A97-4215-4827-89F4-8611695043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5" name="Rectangle 16">
                    <a:extLst>
                      <a:ext uri="{FF2B5EF4-FFF2-40B4-BE49-F238E27FC236}">
                        <a16:creationId xmlns:a16="http://schemas.microsoft.com/office/drawing/2014/main" id="{0DC82E97-FD7B-487F-9FC5-C38E1FB155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202" name="Rectangle 201">
                  <a:extLst>
                    <a:ext uri="{FF2B5EF4-FFF2-40B4-BE49-F238E27FC236}">
                      <a16:creationId xmlns:a16="http://schemas.microsoft.com/office/drawing/2014/main" id="{769D5DA3-D5D4-4722-977B-C839ED46C8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69" name="Group 168">
                <a:extLst>
                  <a:ext uri="{FF2B5EF4-FFF2-40B4-BE49-F238E27FC236}">
                    <a16:creationId xmlns:a16="http://schemas.microsoft.com/office/drawing/2014/main" id="{F9545170-544F-4892-8CB0-E6727145E45A}"/>
                  </a:ext>
                </a:extLst>
              </p:cNvPr>
              <p:cNvGrpSpPr>
                <a:grpSpLocks noChangeAspect="1"/>
              </p:cNvGrpSpPr>
              <p:nvPr/>
            </p:nvGrpSpPr>
            <p:grpSpPr>
              <a:xfrm>
                <a:off x="3939551" y="4121564"/>
                <a:ext cx="294337" cy="469425"/>
                <a:chOff x="8822083" y="2100326"/>
                <a:chExt cx="914400" cy="1458337"/>
              </a:xfrm>
            </p:grpSpPr>
            <p:grpSp>
              <p:nvGrpSpPr>
                <p:cNvPr id="186" name="Group 4">
                  <a:extLst>
                    <a:ext uri="{FF2B5EF4-FFF2-40B4-BE49-F238E27FC236}">
                      <a16:creationId xmlns:a16="http://schemas.microsoft.com/office/drawing/2014/main" id="{E6EFCFEE-90A2-4A2F-9BB5-9ACE8D6485E5}"/>
                    </a:ext>
                  </a:extLst>
                </p:cNvPr>
                <p:cNvGrpSpPr>
                  <a:grpSpLocks noChangeAspect="1"/>
                </p:cNvGrpSpPr>
                <p:nvPr/>
              </p:nvGrpSpPr>
              <p:grpSpPr bwMode="auto">
                <a:xfrm>
                  <a:off x="9068949" y="2230438"/>
                  <a:ext cx="530226" cy="1174751"/>
                  <a:chOff x="5855" y="1405"/>
                  <a:chExt cx="334" cy="740"/>
                </a:xfrm>
              </p:grpSpPr>
              <p:sp>
                <p:nvSpPr>
                  <p:cNvPr id="188" name="AutoShape 3">
                    <a:extLst>
                      <a:ext uri="{FF2B5EF4-FFF2-40B4-BE49-F238E27FC236}">
                        <a16:creationId xmlns:a16="http://schemas.microsoft.com/office/drawing/2014/main" id="{36551905-3186-42A6-B260-E8BBC7DF7061}"/>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9" name="Freeform 5">
                    <a:extLst>
                      <a:ext uri="{FF2B5EF4-FFF2-40B4-BE49-F238E27FC236}">
                        <a16:creationId xmlns:a16="http://schemas.microsoft.com/office/drawing/2014/main" id="{0C08644A-9E18-41CF-B38A-8BE2D2598C8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0" name="Rectangle 6">
                    <a:extLst>
                      <a:ext uri="{FF2B5EF4-FFF2-40B4-BE49-F238E27FC236}">
                        <a16:creationId xmlns:a16="http://schemas.microsoft.com/office/drawing/2014/main" id="{6BF8268D-CED0-4E4B-A081-0C5740A622A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1" name="Freeform 7">
                    <a:extLst>
                      <a:ext uri="{FF2B5EF4-FFF2-40B4-BE49-F238E27FC236}">
                        <a16:creationId xmlns:a16="http://schemas.microsoft.com/office/drawing/2014/main" id="{47079EDE-8766-4CDF-8140-B0731264656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2" name="Rectangle 8">
                    <a:extLst>
                      <a:ext uri="{FF2B5EF4-FFF2-40B4-BE49-F238E27FC236}">
                        <a16:creationId xmlns:a16="http://schemas.microsoft.com/office/drawing/2014/main" id="{3A3AE50B-1FBD-463A-A20F-30C7B2CB378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3" name="Freeform 9">
                    <a:extLst>
                      <a:ext uri="{FF2B5EF4-FFF2-40B4-BE49-F238E27FC236}">
                        <a16:creationId xmlns:a16="http://schemas.microsoft.com/office/drawing/2014/main" id="{7FA9850E-FA00-4D90-8BAB-4E6AE87AD55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4" name="Rectangle 10">
                    <a:extLst>
                      <a:ext uri="{FF2B5EF4-FFF2-40B4-BE49-F238E27FC236}">
                        <a16:creationId xmlns:a16="http://schemas.microsoft.com/office/drawing/2014/main" id="{BC581243-86A5-494E-95A9-4C9EBA67E526}"/>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5" name="Freeform 11">
                    <a:extLst>
                      <a:ext uri="{FF2B5EF4-FFF2-40B4-BE49-F238E27FC236}">
                        <a16:creationId xmlns:a16="http://schemas.microsoft.com/office/drawing/2014/main" id="{50B68D71-6566-4DAA-AE01-3F3E3EA409EF}"/>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6" name="Rectangle 12">
                    <a:extLst>
                      <a:ext uri="{FF2B5EF4-FFF2-40B4-BE49-F238E27FC236}">
                        <a16:creationId xmlns:a16="http://schemas.microsoft.com/office/drawing/2014/main" id="{FF8921CA-C327-4A34-AC3B-497CD7B2371B}"/>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7" name="Freeform 13">
                    <a:extLst>
                      <a:ext uri="{FF2B5EF4-FFF2-40B4-BE49-F238E27FC236}">
                        <a16:creationId xmlns:a16="http://schemas.microsoft.com/office/drawing/2014/main" id="{E2336E0F-ADC4-4B08-9437-55580EF303C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8" name="Oval 14">
                    <a:extLst>
                      <a:ext uri="{FF2B5EF4-FFF2-40B4-BE49-F238E27FC236}">
                        <a16:creationId xmlns:a16="http://schemas.microsoft.com/office/drawing/2014/main" id="{B135BB8D-FD4B-4677-89CF-A21CA02D3172}"/>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9" name="Freeform 15">
                    <a:extLst>
                      <a:ext uri="{FF2B5EF4-FFF2-40B4-BE49-F238E27FC236}">
                        <a16:creationId xmlns:a16="http://schemas.microsoft.com/office/drawing/2014/main" id="{21EED1F3-7F4E-4D58-AF99-B29257FB7B3B}"/>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0" name="Rectangle 16">
                    <a:extLst>
                      <a:ext uri="{FF2B5EF4-FFF2-40B4-BE49-F238E27FC236}">
                        <a16:creationId xmlns:a16="http://schemas.microsoft.com/office/drawing/2014/main" id="{B8A0DF31-480F-4A34-A124-34981BC41F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87" name="Rectangle 186">
                  <a:extLst>
                    <a:ext uri="{FF2B5EF4-FFF2-40B4-BE49-F238E27FC236}">
                      <a16:creationId xmlns:a16="http://schemas.microsoft.com/office/drawing/2014/main" id="{A526A2CF-0545-4A1F-9A1C-73F50FF445B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F86EDBEB-2809-46C4-A76A-C5B2B9950751}"/>
                  </a:ext>
                </a:extLst>
              </p:cNvPr>
              <p:cNvGrpSpPr>
                <a:grpSpLocks noChangeAspect="1"/>
              </p:cNvGrpSpPr>
              <p:nvPr/>
            </p:nvGrpSpPr>
            <p:grpSpPr>
              <a:xfrm>
                <a:off x="3266907" y="4123733"/>
                <a:ext cx="294337" cy="469425"/>
                <a:chOff x="8822083" y="2100326"/>
                <a:chExt cx="914400" cy="1458337"/>
              </a:xfrm>
            </p:grpSpPr>
            <p:grpSp>
              <p:nvGrpSpPr>
                <p:cNvPr id="171" name="Group 4">
                  <a:extLst>
                    <a:ext uri="{FF2B5EF4-FFF2-40B4-BE49-F238E27FC236}">
                      <a16:creationId xmlns:a16="http://schemas.microsoft.com/office/drawing/2014/main" id="{86B04F97-B231-4DE1-999A-E3EC14228F25}"/>
                    </a:ext>
                  </a:extLst>
                </p:cNvPr>
                <p:cNvGrpSpPr>
                  <a:grpSpLocks noChangeAspect="1"/>
                </p:cNvGrpSpPr>
                <p:nvPr/>
              </p:nvGrpSpPr>
              <p:grpSpPr bwMode="auto">
                <a:xfrm>
                  <a:off x="9068949" y="2230438"/>
                  <a:ext cx="530226" cy="1174751"/>
                  <a:chOff x="5855" y="1405"/>
                  <a:chExt cx="334" cy="740"/>
                </a:xfrm>
              </p:grpSpPr>
              <p:sp>
                <p:nvSpPr>
                  <p:cNvPr id="173" name="AutoShape 3">
                    <a:extLst>
                      <a:ext uri="{FF2B5EF4-FFF2-40B4-BE49-F238E27FC236}">
                        <a16:creationId xmlns:a16="http://schemas.microsoft.com/office/drawing/2014/main" id="{C6D4C443-12C8-4D5E-B38D-13D55C406A6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4" name="Freeform 5">
                    <a:extLst>
                      <a:ext uri="{FF2B5EF4-FFF2-40B4-BE49-F238E27FC236}">
                        <a16:creationId xmlns:a16="http://schemas.microsoft.com/office/drawing/2014/main" id="{152D0C68-57D1-40BF-AC9A-120EA5F7284C}"/>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5" name="Rectangle 6">
                    <a:extLst>
                      <a:ext uri="{FF2B5EF4-FFF2-40B4-BE49-F238E27FC236}">
                        <a16:creationId xmlns:a16="http://schemas.microsoft.com/office/drawing/2014/main" id="{870EE111-AB6B-4F79-9568-0929ECF6876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6" name="Freeform 7">
                    <a:extLst>
                      <a:ext uri="{FF2B5EF4-FFF2-40B4-BE49-F238E27FC236}">
                        <a16:creationId xmlns:a16="http://schemas.microsoft.com/office/drawing/2014/main" id="{2291228E-BF6D-4955-A1AE-25E848B245FC}"/>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7" name="Rectangle 8">
                    <a:extLst>
                      <a:ext uri="{FF2B5EF4-FFF2-40B4-BE49-F238E27FC236}">
                        <a16:creationId xmlns:a16="http://schemas.microsoft.com/office/drawing/2014/main" id="{81F5BC38-D74E-4D14-B937-6D888EC7872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8" name="Freeform 9">
                    <a:extLst>
                      <a:ext uri="{FF2B5EF4-FFF2-40B4-BE49-F238E27FC236}">
                        <a16:creationId xmlns:a16="http://schemas.microsoft.com/office/drawing/2014/main" id="{3789A293-F8E1-414A-9C0D-AF52FBA3BE4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9" name="Rectangle 10">
                    <a:extLst>
                      <a:ext uri="{FF2B5EF4-FFF2-40B4-BE49-F238E27FC236}">
                        <a16:creationId xmlns:a16="http://schemas.microsoft.com/office/drawing/2014/main" id="{C7DE1C9A-B535-4856-BA5D-0F93C3BF66E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0" name="Freeform 11">
                    <a:extLst>
                      <a:ext uri="{FF2B5EF4-FFF2-40B4-BE49-F238E27FC236}">
                        <a16:creationId xmlns:a16="http://schemas.microsoft.com/office/drawing/2014/main" id="{2F7A4921-FF3D-4084-B774-EC2BF796C38C}"/>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1" name="Rectangle 12">
                    <a:extLst>
                      <a:ext uri="{FF2B5EF4-FFF2-40B4-BE49-F238E27FC236}">
                        <a16:creationId xmlns:a16="http://schemas.microsoft.com/office/drawing/2014/main" id="{56115D55-6EE7-4C2F-8CA9-B990A0AA07C9}"/>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2" name="Freeform 13">
                    <a:extLst>
                      <a:ext uri="{FF2B5EF4-FFF2-40B4-BE49-F238E27FC236}">
                        <a16:creationId xmlns:a16="http://schemas.microsoft.com/office/drawing/2014/main" id="{CF3A374B-1438-4FC1-81F2-CFDE95C066EE}"/>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3" name="Oval 14">
                    <a:extLst>
                      <a:ext uri="{FF2B5EF4-FFF2-40B4-BE49-F238E27FC236}">
                        <a16:creationId xmlns:a16="http://schemas.microsoft.com/office/drawing/2014/main" id="{943B0C71-20A6-4566-A515-2DCD97A88D3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4" name="Freeform 15">
                    <a:extLst>
                      <a:ext uri="{FF2B5EF4-FFF2-40B4-BE49-F238E27FC236}">
                        <a16:creationId xmlns:a16="http://schemas.microsoft.com/office/drawing/2014/main" id="{31D2336C-17AE-4659-AFAF-EFB30A293A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5" name="Rectangle 16">
                    <a:extLst>
                      <a:ext uri="{FF2B5EF4-FFF2-40B4-BE49-F238E27FC236}">
                        <a16:creationId xmlns:a16="http://schemas.microsoft.com/office/drawing/2014/main" id="{84585868-430E-477A-B319-34DB213AC8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72" name="Rectangle 171">
                  <a:extLst>
                    <a:ext uri="{FF2B5EF4-FFF2-40B4-BE49-F238E27FC236}">
                      <a16:creationId xmlns:a16="http://schemas.microsoft.com/office/drawing/2014/main" id="{B9D43923-6996-4BE6-92C3-4A8CA6B0745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grpSp>
          <p:nvGrpSpPr>
            <p:cNvPr id="19" name="Group 18">
              <a:extLst>
                <a:ext uri="{FF2B5EF4-FFF2-40B4-BE49-F238E27FC236}">
                  <a16:creationId xmlns:a16="http://schemas.microsoft.com/office/drawing/2014/main" id="{1A65870F-A513-446E-9CEF-02618467AD54}"/>
                </a:ext>
              </a:extLst>
            </p:cNvPr>
            <p:cNvGrpSpPr>
              <a:grpSpLocks noChangeAspect="1"/>
            </p:cNvGrpSpPr>
            <p:nvPr/>
          </p:nvGrpSpPr>
          <p:grpSpPr>
            <a:xfrm>
              <a:off x="5514606" y="2611824"/>
              <a:ext cx="580939" cy="926514"/>
              <a:chOff x="8822083" y="2100326"/>
              <a:chExt cx="914400" cy="1458337"/>
            </a:xfrm>
          </p:grpSpPr>
          <p:grpSp>
            <p:nvGrpSpPr>
              <p:cNvPr id="153" name="Group 4">
                <a:extLst>
                  <a:ext uri="{FF2B5EF4-FFF2-40B4-BE49-F238E27FC236}">
                    <a16:creationId xmlns:a16="http://schemas.microsoft.com/office/drawing/2014/main" id="{B5F8A099-60C4-4778-93EC-36B4F02A018D}"/>
                  </a:ext>
                </a:extLst>
              </p:cNvPr>
              <p:cNvGrpSpPr>
                <a:grpSpLocks noChangeAspect="1"/>
              </p:cNvGrpSpPr>
              <p:nvPr/>
            </p:nvGrpSpPr>
            <p:grpSpPr bwMode="auto">
              <a:xfrm>
                <a:off x="9068949" y="2230438"/>
                <a:ext cx="530226" cy="1174751"/>
                <a:chOff x="5855" y="1405"/>
                <a:chExt cx="334" cy="740"/>
              </a:xfrm>
            </p:grpSpPr>
            <p:sp>
              <p:nvSpPr>
                <p:cNvPr id="155" name="AutoShape 3">
                  <a:extLst>
                    <a:ext uri="{FF2B5EF4-FFF2-40B4-BE49-F238E27FC236}">
                      <a16:creationId xmlns:a16="http://schemas.microsoft.com/office/drawing/2014/main" id="{BEFB2ED8-8AE2-4BB8-8818-20222F840483}"/>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6" name="Freeform 5">
                  <a:extLst>
                    <a:ext uri="{FF2B5EF4-FFF2-40B4-BE49-F238E27FC236}">
                      <a16:creationId xmlns:a16="http://schemas.microsoft.com/office/drawing/2014/main" id="{6CD2FBCB-56BF-4D17-ACAB-612EFF30F3D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7" name="Rectangle 6">
                  <a:extLst>
                    <a:ext uri="{FF2B5EF4-FFF2-40B4-BE49-F238E27FC236}">
                      <a16:creationId xmlns:a16="http://schemas.microsoft.com/office/drawing/2014/main" id="{446A2AD2-4A1B-4F62-B8B2-A7601954FAD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8" name="Freeform 7">
                  <a:extLst>
                    <a:ext uri="{FF2B5EF4-FFF2-40B4-BE49-F238E27FC236}">
                      <a16:creationId xmlns:a16="http://schemas.microsoft.com/office/drawing/2014/main" id="{E5466413-ED8B-465C-8524-A548C145DD4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9" name="Rectangle 8">
                  <a:extLst>
                    <a:ext uri="{FF2B5EF4-FFF2-40B4-BE49-F238E27FC236}">
                      <a16:creationId xmlns:a16="http://schemas.microsoft.com/office/drawing/2014/main" id="{72472942-9CA5-471A-98BB-D5D293DD995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0" name="Freeform 9">
                  <a:extLst>
                    <a:ext uri="{FF2B5EF4-FFF2-40B4-BE49-F238E27FC236}">
                      <a16:creationId xmlns:a16="http://schemas.microsoft.com/office/drawing/2014/main" id="{9F132D0E-F226-4826-8BDD-05C6B59F96E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1" name="Rectangle 10">
                  <a:extLst>
                    <a:ext uri="{FF2B5EF4-FFF2-40B4-BE49-F238E27FC236}">
                      <a16:creationId xmlns:a16="http://schemas.microsoft.com/office/drawing/2014/main" id="{352603AE-B720-4E6D-B15B-5634794B1F6A}"/>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2" name="Freeform 11">
                  <a:extLst>
                    <a:ext uri="{FF2B5EF4-FFF2-40B4-BE49-F238E27FC236}">
                      <a16:creationId xmlns:a16="http://schemas.microsoft.com/office/drawing/2014/main" id="{98E51EBA-6EC4-4F71-A29D-66BEF167E943}"/>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3" name="Rectangle 12">
                  <a:extLst>
                    <a:ext uri="{FF2B5EF4-FFF2-40B4-BE49-F238E27FC236}">
                      <a16:creationId xmlns:a16="http://schemas.microsoft.com/office/drawing/2014/main" id="{DAFD3E98-910C-4CB6-9999-196B2B94B96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4" name="Freeform 13">
                  <a:extLst>
                    <a:ext uri="{FF2B5EF4-FFF2-40B4-BE49-F238E27FC236}">
                      <a16:creationId xmlns:a16="http://schemas.microsoft.com/office/drawing/2014/main" id="{32E8FA62-F916-4AC9-868D-CB26079A8190}"/>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5" name="Oval 14">
                  <a:extLst>
                    <a:ext uri="{FF2B5EF4-FFF2-40B4-BE49-F238E27FC236}">
                      <a16:creationId xmlns:a16="http://schemas.microsoft.com/office/drawing/2014/main" id="{8AF70A31-FF88-4A37-AC00-EED91288B4C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6" name="Freeform 15">
                  <a:extLst>
                    <a:ext uri="{FF2B5EF4-FFF2-40B4-BE49-F238E27FC236}">
                      <a16:creationId xmlns:a16="http://schemas.microsoft.com/office/drawing/2014/main" id="{7363BA2C-1772-4B6F-9B68-24609CCBE05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7" name="Rectangle 16">
                  <a:extLst>
                    <a:ext uri="{FF2B5EF4-FFF2-40B4-BE49-F238E27FC236}">
                      <a16:creationId xmlns:a16="http://schemas.microsoft.com/office/drawing/2014/main" id="{11507BD9-59DF-4C68-94BD-93560F9901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54" name="Rectangle 153">
                <a:extLst>
                  <a:ext uri="{FF2B5EF4-FFF2-40B4-BE49-F238E27FC236}">
                    <a16:creationId xmlns:a16="http://schemas.microsoft.com/office/drawing/2014/main" id="{3E530CD6-C4BF-4385-88E4-FF5653004A2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FB88060B-7800-427C-A916-4A7967D7E747}"/>
                </a:ext>
              </a:extLst>
            </p:cNvPr>
            <p:cNvGrpSpPr/>
            <p:nvPr/>
          </p:nvGrpSpPr>
          <p:grpSpPr>
            <a:xfrm>
              <a:off x="6326228" y="3050754"/>
              <a:ext cx="1206239" cy="1006184"/>
              <a:chOff x="3266907" y="3786551"/>
              <a:chExt cx="966981" cy="806607"/>
            </a:xfrm>
          </p:grpSpPr>
          <p:grpSp>
            <p:nvGrpSpPr>
              <p:cNvPr id="105" name="Group 104">
                <a:extLst>
                  <a:ext uri="{FF2B5EF4-FFF2-40B4-BE49-F238E27FC236}">
                    <a16:creationId xmlns:a16="http://schemas.microsoft.com/office/drawing/2014/main" id="{00E548AF-039D-4DC2-A128-0D99E4C0EBBB}"/>
                  </a:ext>
                </a:extLst>
              </p:cNvPr>
              <p:cNvGrpSpPr>
                <a:grpSpLocks noChangeAspect="1"/>
              </p:cNvGrpSpPr>
              <p:nvPr/>
            </p:nvGrpSpPr>
            <p:grpSpPr>
              <a:xfrm>
                <a:off x="3573905" y="3786551"/>
                <a:ext cx="294337" cy="469425"/>
                <a:chOff x="8822083" y="2100326"/>
                <a:chExt cx="914400" cy="1458337"/>
              </a:xfrm>
            </p:grpSpPr>
            <p:grpSp>
              <p:nvGrpSpPr>
                <p:cNvPr id="138" name="Group 4">
                  <a:extLst>
                    <a:ext uri="{FF2B5EF4-FFF2-40B4-BE49-F238E27FC236}">
                      <a16:creationId xmlns:a16="http://schemas.microsoft.com/office/drawing/2014/main" id="{C002C5AA-5587-45AC-8DDA-FDE5EBB78D38}"/>
                    </a:ext>
                  </a:extLst>
                </p:cNvPr>
                <p:cNvGrpSpPr>
                  <a:grpSpLocks noChangeAspect="1"/>
                </p:cNvGrpSpPr>
                <p:nvPr/>
              </p:nvGrpSpPr>
              <p:grpSpPr bwMode="auto">
                <a:xfrm>
                  <a:off x="9068949" y="2230438"/>
                  <a:ext cx="530226" cy="1174751"/>
                  <a:chOff x="5855" y="1405"/>
                  <a:chExt cx="334" cy="740"/>
                </a:xfrm>
              </p:grpSpPr>
              <p:sp>
                <p:nvSpPr>
                  <p:cNvPr id="140" name="AutoShape 3">
                    <a:extLst>
                      <a:ext uri="{FF2B5EF4-FFF2-40B4-BE49-F238E27FC236}">
                        <a16:creationId xmlns:a16="http://schemas.microsoft.com/office/drawing/2014/main" id="{99968A82-81E0-4983-A96B-1669523E926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1" name="Freeform 5">
                    <a:extLst>
                      <a:ext uri="{FF2B5EF4-FFF2-40B4-BE49-F238E27FC236}">
                        <a16:creationId xmlns:a16="http://schemas.microsoft.com/office/drawing/2014/main" id="{403C9BDE-BDAA-4BBA-94AF-B9488963CDC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2" name="Rectangle 6">
                    <a:extLst>
                      <a:ext uri="{FF2B5EF4-FFF2-40B4-BE49-F238E27FC236}">
                        <a16:creationId xmlns:a16="http://schemas.microsoft.com/office/drawing/2014/main" id="{35B44ACA-99B3-4118-8407-83CC391B59CA}"/>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3" name="Freeform 7">
                    <a:extLst>
                      <a:ext uri="{FF2B5EF4-FFF2-40B4-BE49-F238E27FC236}">
                        <a16:creationId xmlns:a16="http://schemas.microsoft.com/office/drawing/2014/main" id="{FA64816F-0A66-407E-8DA5-22F6BB726E72}"/>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4" name="Rectangle 8">
                    <a:extLst>
                      <a:ext uri="{FF2B5EF4-FFF2-40B4-BE49-F238E27FC236}">
                        <a16:creationId xmlns:a16="http://schemas.microsoft.com/office/drawing/2014/main" id="{8B0B37C4-F877-4291-B69D-9F89D0B8296A}"/>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5" name="Freeform 9">
                    <a:extLst>
                      <a:ext uri="{FF2B5EF4-FFF2-40B4-BE49-F238E27FC236}">
                        <a16:creationId xmlns:a16="http://schemas.microsoft.com/office/drawing/2014/main" id="{61DC58C3-7D53-4827-B6EC-A7BE46B1497A}"/>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6" name="Rectangle 10">
                    <a:extLst>
                      <a:ext uri="{FF2B5EF4-FFF2-40B4-BE49-F238E27FC236}">
                        <a16:creationId xmlns:a16="http://schemas.microsoft.com/office/drawing/2014/main" id="{7B3BA801-719F-45D7-BD38-185D1C3E69CC}"/>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7" name="Freeform 11">
                    <a:extLst>
                      <a:ext uri="{FF2B5EF4-FFF2-40B4-BE49-F238E27FC236}">
                        <a16:creationId xmlns:a16="http://schemas.microsoft.com/office/drawing/2014/main" id="{42217D15-C573-455A-B897-B596406E545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8" name="Rectangle 12">
                    <a:extLst>
                      <a:ext uri="{FF2B5EF4-FFF2-40B4-BE49-F238E27FC236}">
                        <a16:creationId xmlns:a16="http://schemas.microsoft.com/office/drawing/2014/main" id="{9C8C239F-34C1-4689-B495-27C89CC84AD3}"/>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9" name="Freeform 13">
                    <a:extLst>
                      <a:ext uri="{FF2B5EF4-FFF2-40B4-BE49-F238E27FC236}">
                        <a16:creationId xmlns:a16="http://schemas.microsoft.com/office/drawing/2014/main" id="{CA454637-0176-44E3-98A0-F6E693E35B19}"/>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0" name="Oval 14">
                    <a:extLst>
                      <a:ext uri="{FF2B5EF4-FFF2-40B4-BE49-F238E27FC236}">
                        <a16:creationId xmlns:a16="http://schemas.microsoft.com/office/drawing/2014/main" id="{07E0884B-7420-4210-9908-251129E5F99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1" name="Freeform 15">
                    <a:extLst>
                      <a:ext uri="{FF2B5EF4-FFF2-40B4-BE49-F238E27FC236}">
                        <a16:creationId xmlns:a16="http://schemas.microsoft.com/office/drawing/2014/main" id="{E7FB9053-37BA-4021-A77D-4BEC30BFE84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2" name="Rectangle 16">
                    <a:extLst>
                      <a:ext uri="{FF2B5EF4-FFF2-40B4-BE49-F238E27FC236}">
                        <a16:creationId xmlns:a16="http://schemas.microsoft.com/office/drawing/2014/main" id="{E6747F9C-8DD9-4AC7-8E55-0768FBF8781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39" name="Rectangle 138">
                  <a:extLst>
                    <a:ext uri="{FF2B5EF4-FFF2-40B4-BE49-F238E27FC236}">
                      <a16:creationId xmlns:a16="http://schemas.microsoft.com/office/drawing/2014/main" id="{FD49906A-2E8D-438E-899A-A2C2C8FEF8F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B8F86B1-558D-4FAB-99C8-2DD8DDF3ACD5}"/>
                  </a:ext>
                </a:extLst>
              </p:cNvPr>
              <p:cNvGrpSpPr>
                <a:grpSpLocks noChangeAspect="1"/>
              </p:cNvGrpSpPr>
              <p:nvPr/>
            </p:nvGrpSpPr>
            <p:grpSpPr>
              <a:xfrm>
                <a:off x="3939551" y="4121564"/>
                <a:ext cx="294337" cy="469425"/>
                <a:chOff x="8822083" y="2100326"/>
                <a:chExt cx="914400" cy="1458337"/>
              </a:xfrm>
            </p:grpSpPr>
            <p:grpSp>
              <p:nvGrpSpPr>
                <p:cNvPr id="123" name="Group 4">
                  <a:extLst>
                    <a:ext uri="{FF2B5EF4-FFF2-40B4-BE49-F238E27FC236}">
                      <a16:creationId xmlns:a16="http://schemas.microsoft.com/office/drawing/2014/main" id="{61D8A425-D217-4CEE-A4A2-85F35F202D6D}"/>
                    </a:ext>
                  </a:extLst>
                </p:cNvPr>
                <p:cNvGrpSpPr>
                  <a:grpSpLocks noChangeAspect="1"/>
                </p:cNvGrpSpPr>
                <p:nvPr/>
              </p:nvGrpSpPr>
              <p:grpSpPr bwMode="auto">
                <a:xfrm>
                  <a:off x="9068949" y="2230438"/>
                  <a:ext cx="530226" cy="1174751"/>
                  <a:chOff x="5855" y="1405"/>
                  <a:chExt cx="334" cy="740"/>
                </a:xfrm>
              </p:grpSpPr>
              <p:sp>
                <p:nvSpPr>
                  <p:cNvPr id="125" name="AutoShape 3">
                    <a:extLst>
                      <a:ext uri="{FF2B5EF4-FFF2-40B4-BE49-F238E27FC236}">
                        <a16:creationId xmlns:a16="http://schemas.microsoft.com/office/drawing/2014/main" id="{249A5A47-1177-4D3A-B5ED-95ED0913AC1A}"/>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6" name="Freeform 5">
                    <a:extLst>
                      <a:ext uri="{FF2B5EF4-FFF2-40B4-BE49-F238E27FC236}">
                        <a16:creationId xmlns:a16="http://schemas.microsoft.com/office/drawing/2014/main" id="{A6F16A0E-BB59-44DB-828B-2462720C920B}"/>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7" name="Rectangle 6">
                    <a:extLst>
                      <a:ext uri="{FF2B5EF4-FFF2-40B4-BE49-F238E27FC236}">
                        <a16:creationId xmlns:a16="http://schemas.microsoft.com/office/drawing/2014/main" id="{66720CB0-EA9D-4269-B50B-69CE89054331}"/>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8" name="Freeform 7">
                    <a:extLst>
                      <a:ext uri="{FF2B5EF4-FFF2-40B4-BE49-F238E27FC236}">
                        <a16:creationId xmlns:a16="http://schemas.microsoft.com/office/drawing/2014/main" id="{0B9BA66D-0B79-4C53-A469-C67E17C4E87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9" name="Rectangle 8">
                    <a:extLst>
                      <a:ext uri="{FF2B5EF4-FFF2-40B4-BE49-F238E27FC236}">
                        <a16:creationId xmlns:a16="http://schemas.microsoft.com/office/drawing/2014/main" id="{A8B97D63-576F-475B-A3BC-DEFE5A00D25B}"/>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0" name="Freeform 9">
                    <a:extLst>
                      <a:ext uri="{FF2B5EF4-FFF2-40B4-BE49-F238E27FC236}">
                        <a16:creationId xmlns:a16="http://schemas.microsoft.com/office/drawing/2014/main" id="{ABAE4BB7-3482-445A-9B54-12DD3855AA81}"/>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1" name="Rectangle 10">
                    <a:extLst>
                      <a:ext uri="{FF2B5EF4-FFF2-40B4-BE49-F238E27FC236}">
                        <a16:creationId xmlns:a16="http://schemas.microsoft.com/office/drawing/2014/main" id="{BD68E29E-98B4-4887-880C-6A5E91CE8B0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2" name="Freeform 11">
                    <a:extLst>
                      <a:ext uri="{FF2B5EF4-FFF2-40B4-BE49-F238E27FC236}">
                        <a16:creationId xmlns:a16="http://schemas.microsoft.com/office/drawing/2014/main" id="{7D748258-58DB-4A9F-9BEE-D472CAADF26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3" name="Rectangle 12">
                    <a:extLst>
                      <a:ext uri="{FF2B5EF4-FFF2-40B4-BE49-F238E27FC236}">
                        <a16:creationId xmlns:a16="http://schemas.microsoft.com/office/drawing/2014/main" id="{2291D5E5-5B22-45E9-AEF4-4F95E0F4CCA1}"/>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4" name="Freeform 13">
                    <a:extLst>
                      <a:ext uri="{FF2B5EF4-FFF2-40B4-BE49-F238E27FC236}">
                        <a16:creationId xmlns:a16="http://schemas.microsoft.com/office/drawing/2014/main" id="{1DB369F8-501F-42A8-A1C4-4B1D19BCB20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5" name="Oval 14">
                    <a:extLst>
                      <a:ext uri="{FF2B5EF4-FFF2-40B4-BE49-F238E27FC236}">
                        <a16:creationId xmlns:a16="http://schemas.microsoft.com/office/drawing/2014/main" id="{1EE261E8-5013-45F0-BD86-395530EB203D}"/>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6" name="Freeform 15">
                    <a:extLst>
                      <a:ext uri="{FF2B5EF4-FFF2-40B4-BE49-F238E27FC236}">
                        <a16:creationId xmlns:a16="http://schemas.microsoft.com/office/drawing/2014/main" id="{2AD602E9-ADA7-40D3-8E11-387B0A70B93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7" name="Rectangle 16">
                    <a:extLst>
                      <a:ext uri="{FF2B5EF4-FFF2-40B4-BE49-F238E27FC236}">
                        <a16:creationId xmlns:a16="http://schemas.microsoft.com/office/drawing/2014/main" id="{5A28584E-8C61-41AA-B147-15722DAF5FE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24" name="Rectangle 123">
                  <a:extLst>
                    <a:ext uri="{FF2B5EF4-FFF2-40B4-BE49-F238E27FC236}">
                      <a16:creationId xmlns:a16="http://schemas.microsoft.com/office/drawing/2014/main" id="{8983894E-9819-4AFB-86D1-96A2D3D50AB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07" name="Group 106">
                <a:extLst>
                  <a:ext uri="{FF2B5EF4-FFF2-40B4-BE49-F238E27FC236}">
                    <a16:creationId xmlns:a16="http://schemas.microsoft.com/office/drawing/2014/main" id="{17ACF5A5-BC5D-4815-83AE-1D6720489C0B}"/>
                  </a:ext>
                </a:extLst>
              </p:cNvPr>
              <p:cNvGrpSpPr>
                <a:grpSpLocks noChangeAspect="1"/>
              </p:cNvGrpSpPr>
              <p:nvPr/>
            </p:nvGrpSpPr>
            <p:grpSpPr>
              <a:xfrm>
                <a:off x="3266907" y="4123733"/>
                <a:ext cx="294337" cy="469425"/>
                <a:chOff x="8822083" y="2100326"/>
                <a:chExt cx="914400" cy="1458337"/>
              </a:xfrm>
            </p:grpSpPr>
            <p:grpSp>
              <p:nvGrpSpPr>
                <p:cNvPr id="108" name="Group 4">
                  <a:extLst>
                    <a:ext uri="{FF2B5EF4-FFF2-40B4-BE49-F238E27FC236}">
                      <a16:creationId xmlns:a16="http://schemas.microsoft.com/office/drawing/2014/main" id="{CE37030D-31B7-48F7-BFC4-4777EE87442F}"/>
                    </a:ext>
                  </a:extLst>
                </p:cNvPr>
                <p:cNvGrpSpPr>
                  <a:grpSpLocks noChangeAspect="1"/>
                </p:cNvGrpSpPr>
                <p:nvPr/>
              </p:nvGrpSpPr>
              <p:grpSpPr bwMode="auto">
                <a:xfrm>
                  <a:off x="9068949" y="2230438"/>
                  <a:ext cx="530226" cy="1174751"/>
                  <a:chOff x="5855" y="1405"/>
                  <a:chExt cx="334" cy="740"/>
                </a:xfrm>
              </p:grpSpPr>
              <p:sp>
                <p:nvSpPr>
                  <p:cNvPr id="110" name="AutoShape 3">
                    <a:extLst>
                      <a:ext uri="{FF2B5EF4-FFF2-40B4-BE49-F238E27FC236}">
                        <a16:creationId xmlns:a16="http://schemas.microsoft.com/office/drawing/2014/main" id="{17FF21AF-C772-4CCD-8865-5167E118D1B0}"/>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1" name="Freeform 5">
                    <a:extLst>
                      <a:ext uri="{FF2B5EF4-FFF2-40B4-BE49-F238E27FC236}">
                        <a16:creationId xmlns:a16="http://schemas.microsoft.com/office/drawing/2014/main" id="{803E8382-8B14-43AE-AA00-C5F304137832}"/>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2" name="Rectangle 6">
                    <a:extLst>
                      <a:ext uri="{FF2B5EF4-FFF2-40B4-BE49-F238E27FC236}">
                        <a16:creationId xmlns:a16="http://schemas.microsoft.com/office/drawing/2014/main" id="{86B6F475-398F-4F42-9A6E-6BCA8526FFE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3" name="Freeform 7">
                    <a:extLst>
                      <a:ext uri="{FF2B5EF4-FFF2-40B4-BE49-F238E27FC236}">
                        <a16:creationId xmlns:a16="http://schemas.microsoft.com/office/drawing/2014/main" id="{E9D586A7-C990-43C3-8E49-564ACDACB2D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4" name="Rectangle 8">
                    <a:extLst>
                      <a:ext uri="{FF2B5EF4-FFF2-40B4-BE49-F238E27FC236}">
                        <a16:creationId xmlns:a16="http://schemas.microsoft.com/office/drawing/2014/main" id="{5CD78A5D-54DA-40CE-A401-21F4100DDDC3}"/>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5" name="Freeform 9">
                    <a:extLst>
                      <a:ext uri="{FF2B5EF4-FFF2-40B4-BE49-F238E27FC236}">
                        <a16:creationId xmlns:a16="http://schemas.microsoft.com/office/drawing/2014/main" id="{BA9322F9-8035-403E-A587-3671E2B941C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6" name="Rectangle 10">
                    <a:extLst>
                      <a:ext uri="{FF2B5EF4-FFF2-40B4-BE49-F238E27FC236}">
                        <a16:creationId xmlns:a16="http://schemas.microsoft.com/office/drawing/2014/main" id="{A5EA075D-942F-4D06-B609-856E0DAD5F3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7" name="Freeform 11">
                    <a:extLst>
                      <a:ext uri="{FF2B5EF4-FFF2-40B4-BE49-F238E27FC236}">
                        <a16:creationId xmlns:a16="http://schemas.microsoft.com/office/drawing/2014/main" id="{B48AF446-0268-4DC5-9EC5-6387D6978549}"/>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8" name="Rectangle 12">
                    <a:extLst>
                      <a:ext uri="{FF2B5EF4-FFF2-40B4-BE49-F238E27FC236}">
                        <a16:creationId xmlns:a16="http://schemas.microsoft.com/office/drawing/2014/main" id="{ABB67EF7-A56E-4AC2-8151-C57FA7647E2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9" name="Freeform 13">
                    <a:extLst>
                      <a:ext uri="{FF2B5EF4-FFF2-40B4-BE49-F238E27FC236}">
                        <a16:creationId xmlns:a16="http://schemas.microsoft.com/office/drawing/2014/main" id="{118C5314-DF68-4033-BD5D-CEA5264FEFA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0" name="Oval 14">
                    <a:extLst>
                      <a:ext uri="{FF2B5EF4-FFF2-40B4-BE49-F238E27FC236}">
                        <a16:creationId xmlns:a16="http://schemas.microsoft.com/office/drawing/2014/main" id="{93B6E66C-2325-441D-BEFD-53B5F09F949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1" name="Freeform 15">
                    <a:extLst>
                      <a:ext uri="{FF2B5EF4-FFF2-40B4-BE49-F238E27FC236}">
                        <a16:creationId xmlns:a16="http://schemas.microsoft.com/office/drawing/2014/main" id="{5F4AFB06-4049-4A02-94CA-83DA952BD3A0}"/>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2" name="Rectangle 16">
                    <a:extLst>
                      <a:ext uri="{FF2B5EF4-FFF2-40B4-BE49-F238E27FC236}">
                        <a16:creationId xmlns:a16="http://schemas.microsoft.com/office/drawing/2014/main" id="{6878A1F7-331D-411F-9DDF-2E3B8406EDD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09" name="Rectangle 108">
                  <a:extLst>
                    <a:ext uri="{FF2B5EF4-FFF2-40B4-BE49-F238E27FC236}">
                      <a16:creationId xmlns:a16="http://schemas.microsoft.com/office/drawing/2014/main" id="{8FC5FBC0-BE62-4246-AEAC-93C8448ADD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grpSp>
          <p:nvGrpSpPr>
            <p:cNvPr id="21" name="Group 20">
              <a:extLst>
                <a:ext uri="{FF2B5EF4-FFF2-40B4-BE49-F238E27FC236}">
                  <a16:creationId xmlns:a16="http://schemas.microsoft.com/office/drawing/2014/main" id="{B4B0B433-1221-4558-BEF5-5BD4F3004E3F}"/>
                </a:ext>
              </a:extLst>
            </p:cNvPr>
            <p:cNvGrpSpPr/>
            <p:nvPr/>
          </p:nvGrpSpPr>
          <p:grpSpPr>
            <a:xfrm>
              <a:off x="4941265" y="5271949"/>
              <a:ext cx="1206239" cy="1006184"/>
              <a:chOff x="3266907" y="3786551"/>
              <a:chExt cx="966981" cy="806607"/>
            </a:xfrm>
          </p:grpSpPr>
          <p:grpSp>
            <p:nvGrpSpPr>
              <p:cNvPr id="57" name="Group 56">
                <a:extLst>
                  <a:ext uri="{FF2B5EF4-FFF2-40B4-BE49-F238E27FC236}">
                    <a16:creationId xmlns:a16="http://schemas.microsoft.com/office/drawing/2014/main" id="{07D2CFFE-5FE3-4EF1-B0B8-AD18F1BD7ADD}"/>
                  </a:ext>
                </a:extLst>
              </p:cNvPr>
              <p:cNvGrpSpPr>
                <a:grpSpLocks noChangeAspect="1"/>
              </p:cNvGrpSpPr>
              <p:nvPr/>
            </p:nvGrpSpPr>
            <p:grpSpPr>
              <a:xfrm>
                <a:off x="3573905" y="3786551"/>
                <a:ext cx="294337" cy="469425"/>
                <a:chOff x="8822083" y="2100326"/>
                <a:chExt cx="914400" cy="1458337"/>
              </a:xfrm>
            </p:grpSpPr>
            <p:grpSp>
              <p:nvGrpSpPr>
                <p:cNvPr id="90" name="Group 4">
                  <a:extLst>
                    <a:ext uri="{FF2B5EF4-FFF2-40B4-BE49-F238E27FC236}">
                      <a16:creationId xmlns:a16="http://schemas.microsoft.com/office/drawing/2014/main" id="{9C90F53A-A4CE-4048-9AE7-F91C69160958}"/>
                    </a:ext>
                  </a:extLst>
                </p:cNvPr>
                <p:cNvGrpSpPr>
                  <a:grpSpLocks noChangeAspect="1"/>
                </p:cNvGrpSpPr>
                <p:nvPr/>
              </p:nvGrpSpPr>
              <p:grpSpPr bwMode="auto">
                <a:xfrm>
                  <a:off x="9068949" y="2230438"/>
                  <a:ext cx="530226" cy="1174751"/>
                  <a:chOff x="5855" y="1405"/>
                  <a:chExt cx="334" cy="740"/>
                </a:xfrm>
              </p:grpSpPr>
              <p:sp>
                <p:nvSpPr>
                  <p:cNvPr id="92" name="AutoShape 3">
                    <a:extLst>
                      <a:ext uri="{FF2B5EF4-FFF2-40B4-BE49-F238E27FC236}">
                        <a16:creationId xmlns:a16="http://schemas.microsoft.com/office/drawing/2014/main" id="{2889E8FF-17F4-491B-97C8-0AF90DDDEF6C}"/>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3" name="Freeform 5">
                    <a:extLst>
                      <a:ext uri="{FF2B5EF4-FFF2-40B4-BE49-F238E27FC236}">
                        <a16:creationId xmlns:a16="http://schemas.microsoft.com/office/drawing/2014/main" id="{DD9A9BEF-9214-48F1-822F-47C5FAD767B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4" name="Rectangle 6">
                    <a:extLst>
                      <a:ext uri="{FF2B5EF4-FFF2-40B4-BE49-F238E27FC236}">
                        <a16:creationId xmlns:a16="http://schemas.microsoft.com/office/drawing/2014/main" id="{D2783C55-050C-4B8D-98F2-C4C867FA945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5" name="Freeform 7">
                    <a:extLst>
                      <a:ext uri="{FF2B5EF4-FFF2-40B4-BE49-F238E27FC236}">
                        <a16:creationId xmlns:a16="http://schemas.microsoft.com/office/drawing/2014/main" id="{C8434E49-2328-48E5-A3AA-7CCAFFDB3F7E}"/>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6" name="Rectangle 8">
                    <a:extLst>
                      <a:ext uri="{FF2B5EF4-FFF2-40B4-BE49-F238E27FC236}">
                        <a16:creationId xmlns:a16="http://schemas.microsoft.com/office/drawing/2014/main" id="{D99B1184-95ED-4FAB-9501-AAF89C0A304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7" name="Freeform 9">
                    <a:extLst>
                      <a:ext uri="{FF2B5EF4-FFF2-40B4-BE49-F238E27FC236}">
                        <a16:creationId xmlns:a16="http://schemas.microsoft.com/office/drawing/2014/main" id="{F017B13C-7C76-4477-A482-87B4012B8D9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8" name="Rectangle 10">
                    <a:extLst>
                      <a:ext uri="{FF2B5EF4-FFF2-40B4-BE49-F238E27FC236}">
                        <a16:creationId xmlns:a16="http://schemas.microsoft.com/office/drawing/2014/main" id="{AA3F1CD5-D35C-4DDD-A4A4-C351DE8D488E}"/>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9" name="Freeform 11">
                    <a:extLst>
                      <a:ext uri="{FF2B5EF4-FFF2-40B4-BE49-F238E27FC236}">
                        <a16:creationId xmlns:a16="http://schemas.microsoft.com/office/drawing/2014/main" id="{31A6885F-1DC7-4EB0-B1DB-B7F3D95347E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0" name="Rectangle 12">
                    <a:extLst>
                      <a:ext uri="{FF2B5EF4-FFF2-40B4-BE49-F238E27FC236}">
                        <a16:creationId xmlns:a16="http://schemas.microsoft.com/office/drawing/2014/main" id="{8E4D938D-B82E-4B55-A022-D1A3C72C38B7}"/>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1" name="Freeform 13">
                    <a:extLst>
                      <a:ext uri="{FF2B5EF4-FFF2-40B4-BE49-F238E27FC236}">
                        <a16:creationId xmlns:a16="http://schemas.microsoft.com/office/drawing/2014/main" id="{2BF71CB0-851B-44A0-A179-F1768D8999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2" name="Oval 14">
                    <a:extLst>
                      <a:ext uri="{FF2B5EF4-FFF2-40B4-BE49-F238E27FC236}">
                        <a16:creationId xmlns:a16="http://schemas.microsoft.com/office/drawing/2014/main" id="{EDA91378-B20A-4299-9F4E-6A22D9B9912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3" name="Freeform 15">
                    <a:extLst>
                      <a:ext uri="{FF2B5EF4-FFF2-40B4-BE49-F238E27FC236}">
                        <a16:creationId xmlns:a16="http://schemas.microsoft.com/office/drawing/2014/main" id="{6C35942E-A399-4457-82EE-AEB14FE7667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4" name="Rectangle 16">
                    <a:extLst>
                      <a:ext uri="{FF2B5EF4-FFF2-40B4-BE49-F238E27FC236}">
                        <a16:creationId xmlns:a16="http://schemas.microsoft.com/office/drawing/2014/main" id="{7B7FB5C3-25DE-43D6-925B-6498594DFB85}"/>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91" name="Rectangle 90">
                  <a:extLst>
                    <a:ext uri="{FF2B5EF4-FFF2-40B4-BE49-F238E27FC236}">
                      <a16:creationId xmlns:a16="http://schemas.microsoft.com/office/drawing/2014/main" id="{8291DF49-731F-4C7D-801C-A247D06F37FF}"/>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E37CD7DC-092A-41B4-9784-B415B0AE5AA2}"/>
                  </a:ext>
                </a:extLst>
              </p:cNvPr>
              <p:cNvGrpSpPr>
                <a:grpSpLocks noChangeAspect="1"/>
              </p:cNvGrpSpPr>
              <p:nvPr/>
            </p:nvGrpSpPr>
            <p:grpSpPr>
              <a:xfrm>
                <a:off x="3939551" y="4121564"/>
                <a:ext cx="294337" cy="469425"/>
                <a:chOff x="8822083" y="2100326"/>
                <a:chExt cx="914400" cy="1458337"/>
              </a:xfrm>
            </p:grpSpPr>
            <p:grpSp>
              <p:nvGrpSpPr>
                <p:cNvPr id="75" name="Group 4">
                  <a:extLst>
                    <a:ext uri="{FF2B5EF4-FFF2-40B4-BE49-F238E27FC236}">
                      <a16:creationId xmlns:a16="http://schemas.microsoft.com/office/drawing/2014/main" id="{7F7DCC38-99A0-4F95-9A2B-E36528DB535E}"/>
                    </a:ext>
                  </a:extLst>
                </p:cNvPr>
                <p:cNvGrpSpPr>
                  <a:grpSpLocks noChangeAspect="1"/>
                </p:cNvGrpSpPr>
                <p:nvPr/>
              </p:nvGrpSpPr>
              <p:grpSpPr bwMode="auto">
                <a:xfrm>
                  <a:off x="9068949" y="2230438"/>
                  <a:ext cx="530226" cy="1174751"/>
                  <a:chOff x="5855" y="1405"/>
                  <a:chExt cx="334" cy="740"/>
                </a:xfrm>
              </p:grpSpPr>
              <p:sp>
                <p:nvSpPr>
                  <p:cNvPr id="77" name="AutoShape 3">
                    <a:extLst>
                      <a:ext uri="{FF2B5EF4-FFF2-40B4-BE49-F238E27FC236}">
                        <a16:creationId xmlns:a16="http://schemas.microsoft.com/office/drawing/2014/main" id="{0BAE31BA-6B1E-4F29-A438-9936100DAA4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8" name="Freeform 5">
                    <a:extLst>
                      <a:ext uri="{FF2B5EF4-FFF2-40B4-BE49-F238E27FC236}">
                        <a16:creationId xmlns:a16="http://schemas.microsoft.com/office/drawing/2014/main" id="{33B97931-888A-4A34-90C0-4E55F25367FA}"/>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9" name="Rectangle 6">
                    <a:extLst>
                      <a:ext uri="{FF2B5EF4-FFF2-40B4-BE49-F238E27FC236}">
                        <a16:creationId xmlns:a16="http://schemas.microsoft.com/office/drawing/2014/main" id="{760FE138-ABEC-4CCD-AFB1-6FEC06D76D9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0" name="Freeform 7">
                    <a:extLst>
                      <a:ext uri="{FF2B5EF4-FFF2-40B4-BE49-F238E27FC236}">
                        <a16:creationId xmlns:a16="http://schemas.microsoft.com/office/drawing/2014/main" id="{8897FDA4-2D27-4744-91D8-33DFAD0FE039}"/>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1" name="Rectangle 8">
                    <a:extLst>
                      <a:ext uri="{FF2B5EF4-FFF2-40B4-BE49-F238E27FC236}">
                        <a16:creationId xmlns:a16="http://schemas.microsoft.com/office/drawing/2014/main" id="{33C28C17-4A85-4840-AF55-CB793E8DBC3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2" name="Freeform 9">
                    <a:extLst>
                      <a:ext uri="{FF2B5EF4-FFF2-40B4-BE49-F238E27FC236}">
                        <a16:creationId xmlns:a16="http://schemas.microsoft.com/office/drawing/2014/main" id="{9AC536EE-7D33-437C-86E1-B22C852C355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3" name="Rectangle 10">
                    <a:extLst>
                      <a:ext uri="{FF2B5EF4-FFF2-40B4-BE49-F238E27FC236}">
                        <a16:creationId xmlns:a16="http://schemas.microsoft.com/office/drawing/2014/main" id="{46A469F2-9D7E-4F61-B01F-A3180848A07F}"/>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4" name="Freeform 11">
                    <a:extLst>
                      <a:ext uri="{FF2B5EF4-FFF2-40B4-BE49-F238E27FC236}">
                        <a16:creationId xmlns:a16="http://schemas.microsoft.com/office/drawing/2014/main" id="{AB38B1DE-1F77-4258-9620-0E7268A824E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5" name="Rectangle 12">
                    <a:extLst>
                      <a:ext uri="{FF2B5EF4-FFF2-40B4-BE49-F238E27FC236}">
                        <a16:creationId xmlns:a16="http://schemas.microsoft.com/office/drawing/2014/main" id="{CEC07847-1915-4BE1-9AFA-47C3B9B6AC8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6" name="Freeform 13">
                    <a:extLst>
                      <a:ext uri="{FF2B5EF4-FFF2-40B4-BE49-F238E27FC236}">
                        <a16:creationId xmlns:a16="http://schemas.microsoft.com/office/drawing/2014/main" id="{DD2E2B4B-2C6E-48F5-9F88-6E7D3303805D}"/>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7" name="Oval 14">
                    <a:extLst>
                      <a:ext uri="{FF2B5EF4-FFF2-40B4-BE49-F238E27FC236}">
                        <a16:creationId xmlns:a16="http://schemas.microsoft.com/office/drawing/2014/main" id="{8EE1CF25-2836-4257-A9CB-18CB1CA64E9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8" name="Freeform 15">
                    <a:extLst>
                      <a:ext uri="{FF2B5EF4-FFF2-40B4-BE49-F238E27FC236}">
                        <a16:creationId xmlns:a16="http://schemas.microsoft.com/office/drawing/2014/main" id="{EFE92603-86AB-454D-88D1-2527812A0A22}"/>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9" name="Rectangle 16">
                    <a:extLst>
                      <a:ext uri="{FF2B5EF4-FFF2-40B4-BE49-F238E27FC236}">
                        <a16:creationId xmlns:a16="http://schemas.microsoft.com/office/drawing/2014/main" id="{1CCE6F2E-FEA5-4024-A82A-9860AAF6F05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76" name="Rectangle 75">
                  <a:extLst>
                    <a:ext uri="{FF2B5EF4-FFF2-40B4-BE49-F238E27FC236}">
                      <a16:creationId xmlns:a16="http://schemas.microsoft.com/office/drawing/2014/main" id="{21EB9413-3EC2-4686-9B44-2C40A6275C9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DAB6B53F-7295-4261-9B59-0CAECD5C3268}"/>
                  </a:ext>
                </a:extLst>
              </p:cNvPr>
              <p:cNvGrpSpPr>
                <a:grpSpLocks noChangeAspect="1"/>
              </p:cNvGrpSpPr>
              <p:nvPr/>
            </p:nvGrpSpPr>
            <p:grpSpPr>
              <a:xfrm>
                <a:off x="3266907" y="4123733"/>
                <a:ext cx="294337" cy="469425"/>
                <a:chOff x="8822083" y="2100326"/>
                <a:chExt cx="914400" cy="1458337"/>
              </a:xfrm>
            </p:grpSpPr>
            <p:grpSp>
              <p:nvGrpSpPr>
                <p:cNvPr id="60" name="Group 4">
                  <a:extLst>
                    <a:ext uri="{FF2B5EF4-FFF2-40B4-BE49-F238E27FC236}">
                      <a16:creationId xmlns:a16="http://schemas.microsoft.com/office/drawing/2014/main" id="{9F362D95-1BA4-49F1-8D3C-F29FB95BDD92}"/>
                    </a:ext>
                  </a:extLst>
                </p:cNvPr>
                <p:cNvGrpSpPr>
                  <a:grpSpLocks noChangeAspect="1"/>
                </p:cNvGrpSpPr>
                <p:nvPr/>
              </p:nvGrpSpPr>
              <p:grpSpPr bwMode="auto">
                <a:xfrm>
                  <a:off x="9068949" y="2230438"/>
                  <a:ext cx="530226" cy="1174751"/>
                  <a:chOff x="5855" y="1405"/>
                  <a:chExt cx="334" cy="740"/>
                </a:xfrm>
              </p:grpSpPr>
              <p:sp>
                <p:nvSpPr>
                  <p:cNvPr id="62" name="AutoShape 3">
                    <a:extLst>
                      <a:ext uri="{FF2B5EF4-FFF2-40B4-BE49-F238E27FC236}">
                        <a16:creationId xmlns:a16="http://schemas.microsoft.com/office/drawing/2014/main" id="{8163C0BD-82C2-4745-8E32-BD748956A03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3" name="Freeform 5">
                    <a:extLst>
                      <a:ext uri="{FF2B5EF4-FFF2-40B4-BE49-F238E27FC236}">
                        <a16:creationId xmlns:a16="http://schemas.microsoft.com/office/drawing/2014/main" id="{929D394A-C709-4B14-9F28-5629A835E80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4" name="Rectangle 6">
                    <a:extLst>
                      <a:ext uri="{FF2B5EF4-FFF2-40B4-BE49-F238E27FC236}">
                        <a16:creationId xmlns:a16="http://schemas.microsoft.com/office/drawing/2014/main" id="{921D43D6-DAD8-47F8-B530-A4E2F1BCD66E}"/>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5" name="Freeform 7">
                    <a:extLst>
                      <a:ext uri="{FF2B5EF4-FFF2-40B4-BE49-F238E27FC236}">
                        <a16:creationId xmlns:a16="http://schemas.microsoft.com/office/drawing/2014/main" id="{0861E41B-3E00-4DA0-BBFF-1AC0FB71A77F}"/>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6" name="Rectangle 8">
                    <a:extLst>
                      <a:ext uri="{FF2B5EF4-FFF2-40B4-BE49-F238E27FC236}">
                        <a16:creationId xmlns:a16="http://schemas.microsoft.com/office/drawing/2014/main" id="{C96F5C42-5E80-452A-BCA9-003F9E461398}"/>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7" name="Freeform 9">
                    <a:extLst>
                      <a:ext uri="{FF2B5EF4-FFF2-40B4-BE49-F238E27FC236}">
                        <a16:creationId xmlns:a16="http://schemas.microsoft.com/office/drawing/2014/main" id="{33D4CC61-5846-4CDB-8CD5-AACA53D2910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8" name="Rectangle 10">
                    <a:extLst>
                      <a:ext uri="{FF2B5EF4-FFF2-40B4-BE49-F238E27FC236}">
                        <a16:creationId xmlns:a16="http://schemas.microsoft.com/office/drawing/2014/main" id="{BDB05AFC-2CBC-4570-9B5A-951F15616DA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9" name="Freeform 11">
                    <a:extLst>
                      <a:ext uri="{FF2B5EF4-FFF2-40B4-BE49-F238E27FC236}">
                        <a16:creationId xmlns:a16="http://schemas.microsoft.com/office/drawing/2014/main" id="{DAF0A6E2-47F7-459F-8739-8708D684917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0" name="Rectangle 12">
                    <a:extLst>
                      <a:ext uri="{FF2B5EF4-FFF2-40B4-BE49-F238E27FC236}">
                        <a16:creationId xmlns:a16="http://schemas.microsoft.com/office/drawing/2014/main" id="{C58AB95A-2003-42D0-8961-100AFE2854C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1" name="Freeform 13">
                    <a:extLst>
                      <a:ext uri="{FF2B5EF4-FFF2-40B4-BE49-F238E27FC236}">
                        <a16:creationId xmlns:a16="http://schemas.microsoft.com/office/drawing/2014/main" id="{08AA3FBB-CCE7-4458-A04C-1D2F6AFE304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2" name="Oval 14">
                    <a:extLst>
                      <a:ext uri="{FF2B5EF4-FFF2-40B4-BE49-F238E27FC236}">
                        <a16:creationId xmlns:a16="http://schemas.microsoft.com/office/drawing/2014/main" id="{AD7C2CD1-A72A-41EB-9158-35913BDB5F0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3" name="Freeform 15">
                    <a:extLst>
                      <a:ext uri="{FF2B5EF4-FFF2-40B4-BE49-F238E27FC236}">
                        <a16:creationId xmlns:a16="http://schemas.microsoft.com/office/drawing/2014/main" id="{2156B96D-7F68-41D0-B5C3-9F09E28B4ED8}"/>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4" name="Rectangle 16">
                    <a:extLst>
                      <a:ext uri="{FF2B5EF4-FFF2-40B4-BE49-F238E27FC236}">
                        <a16:creationId xmlns:a16="http://schemas.microsoft.com/office/drawing/2014/main" id="{11D69DAC-6611-442B-AD82-0DB6E7015BF8}"/>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61" name="Rectangle 60">
                  <a:extLst>
                    <a:ext uri="{FF2B5EF4-FFF2-40B4-BE49-F238E27FC236}">
                      <a16:creationId xmlns:a16="http://schemas.microsoft.com/office/drawing/2014/main" id="{0239E427-0C59-4CD5-8F02-FB508F4E180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pic>
          <p:nvPicPr>
            <p:cNvPr id="22" name="Picture 21">
              <a:extLst>
                <a:ext uri="{FF2B5EF4-FFF2-40B4-BE49-F238E27FC236}">
                  <a16:creationId xmlns:a16="http://schemas.microsoft.com/office/drawing/2014/main" id="{1FCB899D-CF53-44DB-AF00-577BED2AD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2622" y="1167757"/>
              <a:ext cx="796069" cy="778346"/>
            </a:xfrm>
            <a:prstGeom prst="rect">
              <a:avLst/>
            </a:prstGeom>
          </p:spPr>
        </p:pic>
        <p:pic>
          <p:nvPicPr>
            <p:cNvPr id="23" name="Picture 22">
              <a:extLst>
                <a:ext uri="{FF2B5EF4-FFF2-40B4-BE49-F238E27FC236}">
                  <a16:creationId xmlns:a16="http://schemas.microsoft.com/office/drawing/2014/main" id="{D7538626-5954-47B6-8EE0-FF4843F68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7431" y="1110647"/>
              <a:ext cx="1112233" cy="892567"/>
            </a:xfrm>
            <a:prstGeom prst="rect">
              <a:avLst/>
            </a:prstGeom>
          </p:spPr>
        </p:pic>
        <p:pic>
          <p:nvPicPr>
            <p:cNvPr id="24" name="Picture 23">
              <a:extLst>
                <a:ext uri="{FF2B5EF4-FFF2-40B4-BE49-F238E27FC236}">
                  <a16:creationId xmlns:a16="http://schemas.microsoft.com/office/drawing/2014/main" id="{8C3A149D-8DFB-452C-9214-294D672A50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40" y="1256208"/>
              <a:ext cx="1456593" cy="601445"/>
            </a:xfrm>
            <a:prstGeom prst="rect">
              <a:avLst/>
            </a:prstGeom>
          </p:spPr>
        </p:pic>
        <p:grpSp>
          <p:nvGrpSpPr>
            <p:cNvPr id="25" name="Group 24">
              <a:extLst>
                <a:ext uri="{FF2B5EF4-FFF2-40B4-BE49-F238E27FC236}">
                  <a16:creationId xmlns:a16="http://schemas.microsoft.com/office/drawing/2014/main" id="{A586D507-5FDE-4EED-8C2B-491E815BE6DA}"/>
                </a:ext>
              </a:extLst>
            </p:cNvPr>
            <p:cNvGrpSpPr>
              <a:grpSpLocks noChangeAspect="1"/>
            </p:cNvGrpSpPr>
            <p:nvPr/>
          </p:nvGrpSpPr>
          <p:grpSpPr>
            <a:xfrm>
              <a:off x="2407288" y="3237909"/>
              <a:ext cx="580939" cy="926514"/>
              <a:chOff x="8822083" y="2100326"/>
              <a:chExt cx="914400" cy="1458337"/>
            </a:xfrm>
          </p:grpSpPr>
          <p:grpSp>
            <p:nvGrpSpPr>
              <p:cNvPr id="42" name="Group 4">
                <a:extLst>
                  <a:ext uri="{FF2B5EF4-FFF2-40B4-BE49-F238E27FC236}">
                    <a16:creationId xmlns:a16="http://schemas.microsoft.com/office/drawing/2014/main" id="{3F5B04DD-B454-4980-BACD-175E5E27B168}"/>
                  </a:ext>
                </a:extLst>
              </p:cNvPr>
              <p:cNvGrpSpPr>
                <a:grpSpLocks noChangeAspect="1"/>
              </p:cNvGrpSpPr>
              <p:nvPr/>
            </p:nvGrpSpPr>
            <p:grpSpPr bwMode="auto">
              <a:xfrm>
                <a:off x="9068949" y="2230438"/>
                <a:ext cx="530226" cy="1174751"/>
                <a:chOff x="5855" y="1405"/>
                <a:chExt cx="334" cy="740"/>
              </a:xfrm>
            </p:grpSpPr>
            <p:sp>
              <p:nvSpPr>
                <p:cNvPr id="44" name="AutoShape 3">
                  <a:extLst>
                    <a:ext uri="{FF2B5EF4-FFF2-40B4-BE49-F238E27FC236}">
                      <a16:creationId xmlns:a16="http://schemas.microsoft.com/office/drawing/2014/main" id="{7A119BEF-D2DA-4B68-874D-D1E210FF6F5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5" name="Freeform 5">
                  <a:extLst>
                    <a:ext uri="{FF2B5EF4-FFF2-40B4-BE49-F238E27FC236}">
                      <a16:creationId xmlns:a16="http://schemas.microsoft.com/office/drawing/2014/main" id="{348893FA-823D-47ED-860D-0B55B3F56674}"/>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6" name="Rectangle 6">
                  <a:extLst>
                    <a:ext uri="{FF2B5EF4-FFF2-40B4-BE49-F238E27FC236}">
                      <a16:creationId xmlns:a16="http://schemas.microsoft.com/office/drawing/2014/main" id="{D9873474-C39B-4A36-BFA6-D0743D2604D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7" name="Freeform 7">
                  <a:extLst>
                    <a:ext uri="{FF2B5EF4-FFF2-40B4-BE49-F238E27FC236}">
                      <a16:creationId xmlns:a16="http://schemas.microsoft.com/office/drawing/2014/main" id="{F3C38733-6DD1-4BDD-A15E-4153C1BDE24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8" name="Rectangle 8">
                  <a:extLst>
                    <a:ext uri="{FF2B5EF4-FFF2-40B4-BE49-F238E27FC236}">
                      <a16:creationId xmlns:a16="http://schemas.microsoft.com/office/drawing/2014/main" id="{E89F6FA3-0B1D-4C85-A3AD-56A7D4832AB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9" name="Freeform 9">
                  <a:extLst>
                    <a:ext uri="{FF2B5EF4-FFF2-40B4-BE49-F238E27FC236}">
                      <a16:creationId xmlns:a16="http://schemas.microsoft.com/office/drawing/2014/main" id="{D7CE4818-9DD2-4C55-A2C4-17ECB5E6EEB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0" name="Rectangle 10">
                  <a:extLst>
                    <a:ext uri="{FF2B5EF4-FFF2-40B4-BE49-F238E27FC236}">
                      <a16:creationId xmlns:a16="http://schemas.microsoft.com/office/drawing/2014/main" id="{9D2DA63D-B311-4B0A-BF3C-EDBB907B03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1" name="Freeform 11">
                  <a:extLst>
                    <a:ext uri="{FF2B5EF4-FFF2-40B4-BE49-F238E27FC236}">
                      <a16:creationId xmlns:a16="http://schemas.microsoft.com/office/drawing/2014/main" id="{D7E12075-4214-4DF1-8435-3B34D331CAF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2" name="Rectangle 12">
                  <a:extLst>
                    <a:ext uri="{FF2B5EF4-FFF2-40B4-BE49-F238E27FC236}">
                      <a16:creationId xmlns:a16="http://schemas.microsoft.com/office/drawing/2014/main" id="{6D048C6B-F0CC-4F23-8EAE-D17D583B6954}"/>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3" name="Freeform 13">
                  <a:extLst>
                    <a:ext uri="{FF2B5EF4-FFF2-40B4-BE49-F238E27FC236}">
                      <a16:creationId xmlns:a16="http://schemas.microsoft.com/office/drawing/2014/main" id="{A98A56EC-CB58-432B-87CD-D024E8E690A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4" name="Oval 14">
                  <a:extLst>
                    <a:ext uri="{FF2B5EF4-FFF2-40B4-BE49-F238E27FC236}">
                      <a16:creationId xmlns:a16="http://schemas.microsoft.com/office/drawing/2014/main" id="{D8538F56-3016-48E4-8D8E-F0A70BBF592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5" name="Freeform 15">
                  <a:extLst>
                    <a:ext uri="{FF2B5EF4-FFF2-40B4-BE49-F238E27FC236}">
                      <a16:creationId xmlns:a16="http://schemas.microsoft.com/office/drawing/2014/main" id="{F04EC0E7-0312-43DC-9E55-7120204DD00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6" name="Rectangle 16">
                  <a:extLst>
                    <a:ext uri="{FF2B5EF4-FFF2-40B4-BE49-F238E27FC236}">
                      <a16:creationId xmlns:a16="http://schemas.microsoft.com/office/drawing/2014/main" id="{2DF77691-997A-428C-A56B-E09487EC80E7}"/>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43" name="Rectangle 42">
                <a:extLst>
                  <a:ext uri="{FF2B5EF4-FFF2-40B4-BE49-F238E27FC236}">
                    <a16:creationId xmlns:a16="http://schemas.microsoft.com/office/drawing/2014/main" id="{4FE1378C-A8A8-4BF0-9DB9-3FB4C712811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BCC8F044-0D29-4BEF-8241-B6A2A706488E}"/>
                </a:ext>
              </a:extLst>
            </p:cNvPr>
            <p:cNvGrpSpPr>
              <a:grpSpLocks noChangeAspect="1"/>
            </p:cNvGrpSpPr>
            <p:nvPr/>
          </p:nvGrpSpPr>
          <p:grpSpPr>
            <a:xfrm>
              <a:off x="4157597" y="4815855"/>
              <a:ext cx="580939" cy="926514"/>
              <a:chOff x="8822083" y="2100326"/>
              <a:chExt cx="914400" cy="1458337"/>
            </a:xfrm>
          </p:grpSpPr>
          <p:grpSp>
            <p:nvGrpSpPr>
              <p:cNvPr id="27" name="Group 4">
                <a:extLst>
                  <a:ext uri="{FF2B5EF4-FFF2-40B4-BE49-F238E27FC236}">
                    <a16:creationId xmlns:a16="http://schemas.microsoft.com/office/drawing/2014/main" id="{40256DEB-C3BC-4978-A5E3-83AAD44E84AA}"/>
                  </a:ext>
                </a:extLst>
              </p:cNvPr>
              <p:cNvGrpSpPr>
                <a:grpSpLocks noChangeAspect="1"/>
              </p:cNvGrpSpPr>
              <p:nvPr/>
            </p:nvGrpSpPr>
            <p:grpSpPr bwMode="auto">
              <a:xfrm>
                <a:off x="9068949" y="2230438"/>
                <a:ext cx="530226" cy="1174751"/>
                <a:chOff x="5855" y="1405"/>
                <a:chExt cx="334" cy="740"/>
              </a:xfrm>
            </p:grpSpPr>
            <p:sp>
              <p:nvSpPr>
                <p:cNvPr id="29" name="AutoShape 3">
                  <a:extLst>
                    <a:ext uri="{FF2B5EF4-FFF2-40B4-BE49-F238E27FC236}">
                      <a16:creationId xmlns:a16="http://schemas.microsoft.com/office/drawing/2014/main" id="{9F6AAC63-DEF4-4AE0-B942-BB96DD5912D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0" name="Freeform 5">
                  <a:extLst>
                    <a:ext uri="{FF2B5EF4-FFF2-40B4-BE49-F238E27FC236}">
                      <a16:creationId xmlns:a16="http://schemas.microsoft.com/office/drawing/2014/main" id="{ED863035-ABE1-4369-B5E0-02BB43B7FD7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1" name="Rectangle 6">
                  <a:extLst>
                    <a:ext uri="{FF2B5EF4-FFF2-40B4-BE49-F238E27FC236}">
                      <a16:creationId xmlns:a16="http://schemas.microsoft.com/office/drawing/2014/main" id="{10916EA9-EF95-4D53-8659-42382499EC63}"/>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2" name="Freeform 7">
                  <a:extLst>
                    <a:ext uri="{FF2B5EF4-FFF2-40B4-BE49-F238E27FC236}">
                      <a16:creationId xmlns:a16="http://schemas.microsoft.com/office/drawing/2014/main" id="{533DC5B0-BF93-41E0-AA6A-70F4B3C8F9F8}"/>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3" name="Rectangle 8">
                  <a:extLst>
                    <a:ext uri="{FF2B5EF4-FFF2-40B4-BE49-F238E27FC236}">
                      <a16:creationId xmlns:a16="http://schemas.microsoft.com/office/drawing/2014/main" id="{8D94E57A-FC76-454B-88A9-A94ED10713E9}"/>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4" name="Freeform 9">
                  <a:extLst>
                    <a:ext uri="{FF2B5EF4-FFF2-40B4-BE49-F238E27FC236}">
                      <a16:creationId xmlns:a16="http://schemas.microsoft.com/office/drawing/2014/main" id="{2FD2616A-316E-436B-A215-F9510017EBE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5" name="Rectangle 10">
                  <a:extLst>
                    <a:ext uri="{FF2B5EF4-FFF2-40B4-BE49-F238E27FC236}">
                      <a16:creationId xmlns:a16="http://schemas.microsoft.com/office/drawing/2014/main" id="{33958AE9-2D53-4B25-BAA3-AF02A64251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6" name="Freeform 11">
                  <a:extLst>
                    <a:ext uri="{FF2B5EF4-FFF2-40B4-BE49-F238E27FC236}">
                      <a16:creationId xmlns:a16="http://schemas.microsoft.com/office/drawing/2014/main" id="{206A14E3-5A73-491A-BB2C-891E8301E4F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7" name="Rectangle 12">
                  <a:extLst>
                    <a:ext uri="{FF2B5EF4-FFF2-40B4-BE49-F238E27FC236}">
                      <a16:creationId xmlns:a16="http://schemas.microsoft.com/office/drawing/2014/main" id="{0165BB96-8FFB-4F73-B61C-668E320DBEC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8" name="Freeform 13">
                  <a:extLst>
                    <a:ext uri="{FF2B5EF4-FFF2-40B4-BE49-F238E27FC236}">
                      <a16:creationId xmlns:a16="http://schemas.microsoft.com/office/drawing/2014/main" id="{7D8F3940-B3C9-4AA1-84B3-E1ABEA618A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9" name="Oval 14">
                  <a:extLst>
                    <a:ext uri="{FF2B5EF4-FFF2-40B4-BE49-F238E27FC236}">
                      <a16:creationId xmlns:a16="http://schemas.microsoft.com/office/drawing/2014/main" id="{20F13779-6147-4749-A250-79AC1F4EF3E4}"/>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0" name="Freeform 15">
                  <a:extLst>
                    <a:ext uri="{FF2B5EF4-FFF2-40B4-BE49-F238E27FC236}">
                      <a16:creationId xmlns:a16="http://schemas.microsoft.com/office/drawing/2014/main" id="{B75C1140-6A78-406D-B629-2CA3E5EABCC1}"/>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1" name="Rectangle 16">
                  <a:extLst>
                    <a:ext uri="{FF2B5EF4-FFF2-40B4-BE49-F238E27FC236}">
                      <a16:creationId xmlns:a16="http://schemas.microsoft.com/office/drawing/2014/main" id="{973C81C9-6C5F-40E1-B0BC-13180A8878CF}"/>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28" name="Rectangle 27">
                <a:extLst>
                  <a:ext uri="{FF2B5EF4-FFF2-40B4-BE49-F238E27FC236}">
                    <a16:creationId xmlns:a16="http://schemas.microsoft.com/office/drawing/2014/main" id="{DC98C952-C322-4F69-919E-040A0BD4203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462593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Docker Swarm cluster</a:t>
            </a:r>
          </a:p>
        </p:txBody>
      </p:sp>
      <p:sp>
        <p:nvSpPr>
          <p:cNvPr id="4" name="Content Placeholder 2"/>
          <p:cNvSpPr txBox="1">
            <a:spLocks/>
          </p:cNvSpPr>
          <p:nvPr/>
        </p:nvSpPr>
        <p:spPr>
          <a:xfrm>
            <a:off x="263427"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Docker Swarm cluster in ACS:</a:t>
            </a:r>
          </a:p>
          <a:p>
            <a:pPr lvl="2"/>
            <a:r>
              <a:rPr lang="en-US" sz="2400" b="0" kern="0" dirty="0">
                <a:solidFill>
                  <a:srgbClr val="000000"/>
                </a:solidFill>
              </a:rPr>
              <a:t>Requires an SSH RSA key</a:t>
            </a:r>
          </a:p>
          <a:p>
            <a:pPr lvl="2"/>
            <a:r>
              <a:rPr lang="en-US" sz="2400" b="0" kern="0" dirty="0">
                <a:solidFill>
                  <a:srgbClr val="000000"/>
                </a:solidFill>
              </a:rPr>
              <a:t>Specify the master and agent counts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Docker Swarm cluster:</a:t>
            </a:r>
          </a:p>
          <a:p>
            <a:pPr lvl="2"/>
            <a:r>
              <a:rPr lang="en-US" sz="2400" b="0" kern="0" dirty="0">
                <a:solidFill>
                  <a:srgbClr val="000000"/>
                </a:solidFill>
              </a:rPr>
              <a:t>Establish an SSH tunnel to the master FQDN</a:t>
            </a:r>
          </a:p>
          <a:p>
            <a:pPr lvl="2"/>
            <a:r>
              <a:rPr lang="en-US" sz="2400" b="0" kern="0" dirty="0">
                <a:solidFill>
                  <a:srgbClr val="000000"/>
                </a:solidFill>
              </a:rPr>
              <a:t>Set DOCKER_HOST to 172.16.0.5:2375</a:t>
            </a:r>
          </a:p>
          <a:p>
            <a:pPr marL="514350" lvl="0" indent="-514350">
              <a:buFont typeface="+mj-lt"/>
              <a:buAutoNum type="arabicPeriod"/>
            </a:pPr>
            <a:r>
              <a:rPr lang="en-US" b="0" kern="0" dirty="0">
                <a:solidFill>
                  <a:srgbClr val="000000"/>
                </a:solidFill>
              </a:rPr>
              <a:t>Deploy containers to the Docker Swarm cluster:</a:t>
            </a:r>
          </a:p>
          <a:p>
            <a:pPr lvl="2"/>
            <a:r>
              <a:rPr lang="en-US" sz="2400" b="0" kern="0" dirty="0">
                <a:solidFill>
                  <a:srgbClr val="000000"/>
                </a:solidFill>
              </a:rPr>
              <a:t>Use docker run for individual containers</a:t>
            </a:r>
          </a:p>
          <a:p>
            <a:pPr lvl="2"/>
            <a:r>
              <a:rPr lang="en-US" sz="2400" b="0" kern="0" dirty="0">
                <a:solidFill>
                  <a:srgbClr val="000000"/>
                </a:solidFill>
              </a:rPr>
              <a:t>Use docker-compose for multicontainer applications</a:t>
            </a:r>
          </a:p>
        </p:txBody>
      </p:sp>
    </p:spTree>
    <p:custDataLst>
      <p:tags r:id="rId1"/>
    </p:custDataLst>
    <p:extLst>
      <p:ext uri="{BB962C8B-B14F-4D97-AF65-F5344CB8AC3E}">
        <p14:creationId xmlns:p14="http://schemas.microsoft.com/office/powerpoint/2010/main" val="3940630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Kubernetes cluster</a:t>
            </a:r>
          </a:p>
        </p:txBody>
      </p:sp>
      <p:sp>
        <p:nvSpPr>
          <p:cNvPr id="4" name="Content Placeholder 2"/>
          <p:cNvSpPr txBox="1">
            <a:spLocks/>
          </p:cNvSpPr>
          <p:nvPr/>
        </p:nvSpPr>
        <p:spPr>
          <a:xfrm>
            <a:off x="233465" y="740662"/>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Kubernetes cluster in ACS:</a:t>
            </a:r>
          </a:p>
          <a:p>
            <a:pPr lvl="2"/>
            <a:r>
              <a:rPr lang="en-US" sz="2400" b="0" kern="0" dirty="0">
                <a:solidFill>
                  <a:srgbClr val="000000"/>
                </a:solidFill>
              </a:rPr>
              <a:t>Requires an SSH RSA key</a:t>
            </a:r>
          </a:p>
          <a:p>
            <a:pPr lvl="2"/>
            <a:r>
              <a:rPr lang="en-US" sz="2400" b="0" kern="0" dirty="0">
                <a:solidFill>
                  <a:srgbClr val="000000"/>
                </a:solidFill>
              </a:rPr>
              <a:t>Requires an Azure AD service principal with the Contributor role to cluster resources</a:t>
            </a:r>
          </a:p>
          <a:p>
            <a:pPr lvl="2"/>
            <a:r>
              <a:rPr lang="en-US" sz="2400" b="0" kern="0" dirty="0">
                <a:solidFill>
                  <a:srgbClr val="000000"/>
                </a:solidFill>
              </a:rPr>
              <a:t>Specify the number of master and agent nodes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Kubernetes cluster:</a:t>
            </a:r>
          </a:p>
          <a:p>
            <a:pPr lvl="2"/>
            <a:r>
              <a:rPr lang="en-US" sz="2400" b="0" kern="0" dirty="0">
                <a:solidFill>
                  <a:srgbClr val="000000"/>
                </a:solidFill>
              </a:rPr>
              <a:t>Install kubectl</a:t>
            </a:r>
          </a:p>
          <a:p>
            <a:pPr lvl="2"/>
            <a:r>
              <a:rPr lang="en-US" sz="2400" b="0" kern="0" dirty="0">
                <a:solidFill>
                  <a:srgbClr val="000000"/>
                </a:solidFill>
              </a:rPr>
              <a:t>Authenticate via SSH and download Kubernetes credentials</a:t>
            </a:r>
          </a:p>
          <a:p>
            <a:pPr marL="514350" lvl="0" indent="-514350">
              <a:buFont typeface="+mj-lt"/>
              <a:buAutoNum type="arabicPeriod"/>
            </a:pPr>
            <a:r>
              <a:rPr lang="en-US" b="0" kern="0" dirty="0">
                <a:solidFill>
                  <a:srgbClr val="000000"/>
                </a:solidFill>
              </a:rPr>
              <a:t>Deploy containers to the Kubernetes cluster:</a:t>
            </a:r>
          </a:p>
          <a:p>
            <a:pPr lvl="2"/>
            <a:r>
              <a:rPr lang="en-US" sz="2400" b="0" kern="0" dirty="0">
                <a:solidFill>
                  <a:srgbClr val="000000"/>
                </a:solidFill>
              </a:rPr>
              <a:t>Create a YAML-formatted manifest file</a:t>
            </a:r>
          </a:p>
          <a:p>
            <a:pPr lvl="2"/>
            <a:r>
              <a:rPr lang="en-US" sz="2400" b="0" kern="0" dirty="0">
                <a:solidFill>
                  <a:srgbClr val="000000"/>
                </a:solidFill>
              </a:rPr>
              <a:t>Run kubectl create and reference the manifest file name</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3836219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managing an ACS DC/OS cluster</a:t>
            </a:r>
          </a:p>
        </p:txBody>
      </p:sp>
      <p:sp>
        <p:nvSpPr>
          <p:cNvPr id="4" name="Content Placeholder 2"/>
          <p:cNvSpPr txBox="1">
            <a:spLocks/>
          </p:cNvSpPr>
          <p:nvPr/>
        </p:nvSpPr>
        <p:spPr>
          <a:xfrm>
            <a:off x="233465" y="740662"/>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DC/OS cluster in ACS:</a:t>
            </a:r>
          </a:p>
          <a:p>
            <a:pPr lvl="2"/>
            <a:r>
              <a:rPr lang="en-US" sz="2400" b="0" kern="0" dirty="0">
                <a:solidFill>
                  <a:srgbClr val="000000"/>
                </a:solidFill>
              </a:rPr>
              <a:t>Requires an SSH RSA key</a:t>
            </a:r>
          </a:p>
          <a:p>
            <a:pPr lvl="2"/>
            <a:r>
              <a:rPr lang="en-US" sz="2400" b="0" kern="0" dirty="0">
                <a:solidFill>
                  <a:srgbClr val="000000"/>
                </a:solidFill>
              </a:rPr>
              <a:t>Specify the number of master and agent nodes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DC/OS cluster:</a:t>
            </a:r>
          </a:p>
          <a:p>
            <a:pPr lvl="2"/>
            <a:r>
              <a:rPr lang="en-US" sz="2400" b="0" kern="0" dirty="0">
                <a:solidFill>
                  <a:srgbClr val="000000"/>
                </a:solidFill>
              </a:rPr>
              <a:t>Establish an SSH tunnel</a:t>
            </a:r>
          </a:p>
          <a:p>
            <a:pPr lvl="2"/>
            <a:r>
              <a:rPr lang="en-US" sz="2400" b="0" kern="0" dirty="0">
                <a:solidFill>
                  <a:srgbClr val="000000"/>
                </a:solidFill>
              </a:rPr>
              <a:t>Connect to the DC/OS web portal via http://localhost</a:t>
            </a:r>
          </a:p>
          <a:p>
            <a:pPr lvl="2"/>
            <a:r>
              <a:rPr lang="en-US" sz="2400" b="0" kern="0" dirty="0">
                <a:solidFill>
                  <a:srgbClr val="000000"/>
                </a:solidFill>
              </a:rPr>
              <a:t>Install DC/OS CLI</a:t>
            </a:r>
          </a:p>
          <a:p>
            <a:pPr marL="514350" lvl="0" indent="-514350">
              <a:buFont typeface="+mj-lt"/>
              <a:buAutoNum type="arabicPeriod"/>
            </a:pPr>
            <a:r>
              <a:rPr lang="en-US" b="0" kern="0" dirty="0">
                <a:solidFill>
                  <a:srgbClr val="000000"/>
                </a:solidFill>
              </a:rPr>
              <a:t>Deploy containers to the DC/OS cluster:</a:t>
            </a:r>
          </a:p>
          <a:p>
            <a:pPr lvl="2"/>
            <a:r>
              <a:rPr lang="en-US" sz="2400" b="0" kern="0" dirty="0">
                <a:solidFill>
                  <a:srgbClr val="000000"/>
                </a:solidFill>
              </a:rPr>
              <a:t>Create a YAML-formatted Marathon configuration file</a:t>
            </a:r>
          </a:p>
          <a:p>
            <a:pPr lvl="2"/>
            <a:r>
              <a:rPr lang="en-US" sz="2400" b="0" kern="0" dirty="0">
                <a:solidFill>
                  <a:srgbClr val="000000"/>
                </a:solidFill>
              </a:rPr>
              <a:t>Run dcos marathon app add and reference the file name</a:t>
            </a:r>
          </a:p>
        </p:txBody>
      </p:sp>
    </p:spTree>
    <p:custDataLst>
      <p:tags r:id="rId1"/>
    </p:custDataLst>
    <p:extLst>
      <p:ext uri="{BB962C8B-B14F-4D97-AF65-F5344CB8AC3E}">
        <p14:creationId xmlns:p14="http://schemas.microsoft.com/office/powerpoint/2010/main" val="10921037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49-BFFC-421D-B829-2780DED1AF25}"/>
              </a:ext>
            </a:extLst>
          </p:cNvPr>
          <p:cNvSpPr>
            <a:spLocks noGrp="1"/>
          </p:cNvSpPr>
          <p:nvPr>
            <p:ph type="title"/>
          </p:nvPr>
        </p:nvSpPr>
        <p:spPr/>
        <p:txBody>
          <a:bodyPr/>
          <a:lstStyle/>
          <a:p>
            <a:r>
              <a:rPr lang="en-US" sz="4000" dirty="0"/>
              <a:t>Deploy an Azure Resource Manager template from GitHub</a:t>
            </a:r>
            <a:endParaRPr lang="en-US" dirty="0"/>
          </a:p>
        </p:txBody>
      </p:sp>
      <p:sp>
        <p:nvSpPr>
          <p:cNvPr id="3" name="Subtitle 2">
            <a:extLst>
              <a:ext uri="{FF2B5EF4-FFF2-40B4-BE49-F238E27FC236}">
                <a16:creationId xmlns:a16="http://schemas.microsoft.com/office/drawing/2014/main" id="{FD417ACB-A506-458D-9419-F29EE848383A}"/>
              </a:ext>
            </a:extLst>
          </p:cNvPr>
          <p:cNvSpPr>
            <a:spLocks noGrp="1"/>
          </p:cNvSpPr>
          <p:nvPr>
            <p:ph idx="1"/>
          </p:nvPr>
        </p:nvSpPr>
        <p:spPr/>
        <p:txBody>
          <a:bodyPr/>
          <a:lstStyle/>
          <a:p>
            <a:r>
              <a:rPr lang="en-US" dirty="0"/>
              <a:t>Deploy an Azure Resource Manager template from GitHub</a:t>
            </a:r>
          </a:p>
          <a:p>
            <a:r>
              <a:rPr lang="en-US" dirty="0"/>
              <a:t>Review Automation Script &amp;  ARM Template: Resource Group -&gt; Automation Script</a:t>
            </a:r>
          </a:p>
          <a:p>
            <a:endParaRPr lang="en-US" sz="2800" dirty="0"/>
          </a:p>
        </p:txBody>
      </p:sp>
      <p:sp>
        <p:nvSpPr>
          <p:cNvPr id="6" name="Text Placeholder 5">
            <a:extLst>
              <a:ext uri="{FF2B5EF4-FFF2-40B4-BE49-F238E27FC236}">
                <a16:creationId xmlns:a16="http://schemas.microsoft.com/office/drawing/2014/main" id="{D4B95C92-D969-4C08-94B1-811EB54464DA}"/>
              </a:ext>
            </a:extLst>
          </p:cNvPr>
          <p:cNvSpPr>
            <a:spLocks noGrp="1"/>
          </p:cNvSpPr>
          <p:nvPr>
            <p:ph type="body" sz="quarter" idx="10"/>
          </p:nvPr>
        </p:nvSpPr>
        <p:spPr>
          <a:xfrm>
            <a:off x="328212" y="3394292"/>
            <a:ext cx="8574837" cy="810346"/>
          </a:xfrm>
        </p:spPr>
        <p:txBody>
          <a:bodyPr/>
          <a:lstStyle/>
          <a:p>
            <a:r>
              <a:rPr lang="en-US" sz="2400" b="1" dirty="0"/>
              <a:t>https://github.com/Azure/azure-quickstart-templates/tree/master/201-2-vms-loadbalancer-lbrules</a:t>
            </a:r>
          </a:p>
          <a:p>
            <a:endParaRPr lang="en-US" b="1" dirty="0"/>
          </a:p>
        </p:txBody>
      </p:sp>
      <p:sp>
        <p:nvSpPr>
          <p:cNvPr id="4" name="TextBox 3">
            <a:extLst>
              <a:ext uri="{FF2B5EF4-FFF2-40B4-BE49-F238E27FC236}">
                <a16:creationId xmlns:a16="http://schemas.microsoft.com/office/drawing/2014/main" id="{88360512-2E42-4403-A8C4-AA483935C017}"/>
              </a:ext>
            </a:extLst>
          </p:cNvPr>
          <p:cNvSpPr txBox="1"/>
          <p:nvPr/>
        </p:nvSpPr>
        <p:spPr>
          <a:xfrm>
            <a:off x="239372" y="4696474"/>
            <a:ext cx="7975865" cy="156966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More Labs: </a:t>
            </a:r>
          </a:p>
          <a:p>
            <a:r>
              <a:rPr lang="en-US" sz="2400" dirty="0">
                <a:latin typeface="Segoe UI" panose="020B0502040204020203" pitchFamily="34" charset="0"/>
                <a:cs typeface="Segoe UI" panose="020B0502040204020203" pitchFamily="34" charset="0"/>
                <a:hlinkClick r:id="rId3"/>
              </a:rPr>
              <a:t>http://github.com/guruskill/70-533</a:t>
            </a:r>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Or search: </a:t>
            </a:r>
          </a:p>
          <a:p>
            <a:r>
              <a:rPr lang="en-US" sz="2400" dirty="0">
                <a:latin typeface="Segoe UI" panose="020B0502040204020203" pitchFamily="34" charset="0"/>
                <a:cs typeface="Segoe UI" panose="020B0502040204020203" pitchFamily="34" charset="0"/>
              </a:rPr>
              <a:t>Azure Quick Start Templates</a:t>
            </a:r>
          </a:p>
        </p:txBody>
      </p:sp>
    </p:spTree>
    <p:extLst>
      <p:ext uri="{BB962C8B-B14F-4D97-AF65-F5344CB8AC3E}">
        <p14:creationId xmlns:p14="http://schemas.microsoft.com/office/powerpoint/2010/main" val="328168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Viewing and deploying a GitHub Azure Quickstart template</a:t>
            </a:r>
          </a:p>
        </p:txBody>
      </p:sp>
      <p:sp>
        <p:nvSpPr>
          <p:cNvPr id="3" name="Subtitle 2">
            <a:extLst>
              <a:ext uri="{FF2B5EF4-FFF2-40B4-BE49-F238E27FC236}">
                <a16:creationId xmlns:a16="http://schemas.microsoft.com/office/drawing/2014/main" id="{0B088148-DCC8-4F71-B2F1-000F5745FBD4}"/>
              </a:ext>
            </a:extLst>
          </p:cNvPr>
          <p:cNvSpPr>
            <a:spLocks noGrp="1"/>
          </p:cNvSpPr>
          <p:nvPr>
            <p:ph type="subTitle" sz="quarter" idx="1"/>
          </p:nvPr>
        </p:nvSpPr>
        <p:spPr/>
        <p:txBody>
          <a:bodyPr/>
          <a:lstStyle/>
          <a:p>
            <a:pPr marL="631825" lvl="1" indent="-342900">
              <a:buFont typeface="Wingdings" panose="05000000000000000000" pitchFamily="2" charset="2"/>
              <a:buChar char="Ø"/>
            </a:pPr>
            <a:r>
              <a:rPr lang="en-US" sz="1800" dirty="0">
                <a:solidFill>
                  <a:schemeClr val="bg1"/>
                </a:solidFill>
              </a:rPr>
              <a:t>Visualize an Azure Resource Manager template</a:t>
            </a:r>
          </a:p>
          <a:p>
            <a:pPr marL="631825" lvl="1" indent="-342900">
              <a:buFont typeface="Wingdings" panose="05000000000000000000" pitchFamily="2" charset="2"/>
              <a:buChar char="Ø"/>
            </a:pPr>
            <a:r>
              <a:rPr lang="en-US" sz="1800" dirty="0">
                <a:solidFill>
                  <a:schemeClr val="bg1"/>
                </a:solidFill>
              </a:rPr>
              <a:t>Deploy an Azure Resource Manager template from GitHub</a:t>
            </a:r>
          </a:p>
          <a:p>
            <a:pPr marL="631825" lvl="1" indent="-342900">
              <a:buFont typeface="Wingdings" panose="05000000000000000000" pitchFamily="2" charset="2"/>
              <a:buChar char="Ø"/>
            </a:pPr>
            <a:r>
              <a:rPr lang="en-US" sz="1800" dirty="0">
                <a:solidFill>
                  <a:schemeClr val="bg1"/>
                </a:solidFill>
              </a:rPr>
              <a:t>Review Automation Script &amp;  ARM Template</a:t>
            </a:r>
          </a:p>
          <a:p>
            <a:endParaRPr lang="en-US" sz="1200" dirty="0"/>
          </a:p>
        </p:txBody>
      </p:sp>
      <p:sp>
        <p:nvSpPr>
          <p:cNvPr id="5" name="Text Placeholder 4">
            <a:extLst>
              <a:ext uri="{FF2B5EF4-FFF2-40B4-BE49-F238E27FC236}">
                <a16:creationId xmlns:a16="http://schemas.microsoft.com/office/drawing/2014/main" id="{4F0D0903-99BD-4AB2-8E1A-5885FE2836E9}"/>
              </a:ext>
            </a:extLst>
          </p:cNvPr>
          <p:cNvSpPr>
            <a:spLocks noGrp="1"/>
          </p:cNvSpPr>
          <p:nvPr>
            <p:ph type="body" sz="quarter" idx="10"/>
          </p:nvPr>
        </p:nvSpPr>
        <p:spPr/>
        <p:txBody>
          <a:bodyPr/>
          <a:lstStyle/>
          <a:p>
            <a:pPr marL="0" indent="0">
              <a:buNone/>
            </a:pPr>
            <a:r>
              <a:rPr lang="en-US" dirty="0"/>
              <a:t>In this demonstration, you will see how to:</a:t>
            </a:r>
          </a:p>
          <a:p>
            <a:pPr marL="0" indent="0">
              <a:buNone/>
            </a:pPr>
            <a:endParaRPr lang="en-US" dirty="0"/>
          </a:p>
          <a:p>
            <a:pPr marL="0" indent="0">
              <a:buNone/>
            </a:pPr>
            <a:r>
              <a:rPr lang="en-US" dirty="0"/>
              <a:t>https://github.com/Azure/azure-quickstart-templates/tree/master/201-2-vms-loadbalancer-lbrules</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49F7FAA8-CE91-44B5-9A41-3867A92A9269}"/>
              </a:ext>
            </a:extLst>
          </p:cNvPr>
          <p:cNvSpPr>
            <a:spLocks noGrp="1"/>
          </p:cNvSpPr>
          <p:nvPr>
            <p:ph type="body" sz="quarter" idx="11"/>
          </p:nvPr>
        </p:nvSpPr>
        <p:spPr>
          <a:xfrm>
            <a:off x="261938" y="6018239"/>
            <a:ext cx="8714421" cy="552243"/>
          </a:xfrm>
        </p:spPr>
        <p:txBody>
          <a:bodyPr/>
          <a:lstStyle/>
          <a:p>
            <a:r>
              <a:rPr lang="en-US" dirty="0">
                <a:hlinkClick r:id="rId3"/>
              </a:rPr>
              <a:t>https://github.com/Azure/azure-quickstart-templates</a:t>
            </a:r>
            <a:endParaRPr lang="en-US" dirty="0"/>
          </a:p>
          <a:p>
            <a:r>
              <a:rPr lang="en-US" dirty="0">
                <a:solidFill>
                  <a:srgbClr val="0070C0"/>
                </a:solidFill>
                <a:highlight>
                  <a:srgbClr val="FFFF00"/>
                </a:highlight>
              </a:rPr>
              <a:t>https://github.com/Azure/azure-quickstart-templates/tree/master/201-2-vms-loadbalancer-lbrules</a:t>
            </a:r>
          </a:p>
          <a:p>
            <a:endParaRPr lang="en-US" dirty="0"/>
          </a:p>
        </p:txBody>
      </p:sp>
    </p:spTree>
    <p:extLst>
      <p:ext uri="{BB962C8B-B14F-4D97-AF65-F5344CB8AC3E}">
        <p14:creationId xmlns:p14="http://schemas.microsoft.com/office/powerpoint/2010/main" val="346280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Azure virtual machines support:</a:t>
            </a:r>
          </a:p>
          <a:p>
            <a:pPr lvl="1"/>
            <a:r>
              <a:rPr lang="en-US" b="0" dirty="0"/>
              <a:t>Windows Server: </a:t>
            </a:r>
          </a:p>
          <a:p>
            <a:pPr lvl="2"/>
            <a:r>
              <a:rPr lang="en-US" b="0" dirty="0"/>
              <a:t>All currently supported versions (CSA required for older ones)</a:t>
            </a:r>
          </a:p>
          <a:p>
            <a:pPr lvl="2"/>
            <a:r>
              <a:rPr lang="en-US" b="0" dirty="0"/>
              <a:t>All roles and features, except:</a:t>
            </a:r>
          </a:p>
          <a:p>
            <a:pPr lvl="3"/>
            <a:r>
              <a:rPr lang="en-US" b="0" dirty="0"/>
              <a:t>DHCP, Direct Access, RMS, Windows DS</a:t>
            </a:r>
          </a:p>
          <a:p>
            <a:pPr lvl="3"/>
            <a:r>
              <a:rPr lang="en-US" b="0" dirty="0"/>
              <a:t>iSNS, MPIO, NLB, PNRP, SNMP, Storage Manager for SANs, WINS, Wireless LAN Service</a:t>
            </a:r>
          </a:p>
          <a:p>
            <a:pPr lvl="1"/>
            <a:r>
              <a:rPr lang="en-US" b="0" dirty="0"/>
              <a:t>Linux:</a:t>
            </a:r>
          </a:p>
          <a:p>
            <a:pPr lvl="2"/>
            <a:r>
              <a:rPr lang="en-US" b="0" dirty="0"/>
              <a:t>CentOS, CoreOS, Debian, Oracle Linux, Red Hat, SUSE, openSUSE, and Ubuntu</a:t>
            </a:r>
          </a:p>
          <a:p>
            <a:pPr lvl="1"/>
            <a:r>
              <a:rPr lang="en-US" b="0" dirty="0"/>
              <a:t>Windows Server software:</a:t>
            </a:r>
          </a:p>
          <a:p>
            <a:pPr lvl="2"/>
            <a:r>
              <a:rPr lang="en-US" b="0" dirty="0"/>
              <a:t>FIM, MIM, SharePoint Server, SQL Server, System Center, and more</a:t>
            </a:r>
          </a:p>
          <a:p>
            <a:pPr lvl="1"/>
            <a:r>
              <a:rPr lang="en-US" b="0" dirty="0"/>
              <a:t>Virtual machine generations: Generation 1 only</a:t>
            </a:r>
          </a:p>
          <a:p>
            <a:pPr lvl="2"/>
            <a:endParaRPr lang="en-US" b="0" dirty="0"/>
          </a:p>
        </p:txBody>
      </p:sp>
    </p:spTree>
    <p:extLst>
      <p:ext uri="{BB962C8B-B14F-4D97-AF65-F5344CB8AC3E}">
        <p14:creationId xmlns:p14="http://schemas.microsoft.com/office/powerpoint/2010/main" val="3148226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7966</Words>
  <Application>Microsoft Office PowerPoint</Application>
  <PresentationFormat>On-screen Show (4:3)</PresentationFormat>
  <Paragraphs>1257</Paragraphs>
  <Slides>76</Slides>
  <Notes>76</Notes>
  <HiddenSlides>12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Consolas</vt:lpstr>
      <vt:lpstr>Wingdings</vt:lpstr>
      <vt:lpstr>Arial</vt:lpstr>
      <vt:lpstr>Calibri</vt:lpstr>
      <vt:lpstr>Segoe UI</vt:lpstr>
      <vt:lpstr>Segoe UI Light</vt:lpstr>
      <vt:lpstr>Verdana</vt:lpstr>
      <vt:lpstr>Symbol</vt:lpstr>
      <vt:lpstr>Courier New</vt:lpstr>
      <vt:lpstr>Times New Roman</vt:lpstr>
      <vt:lpstr>NG_MOC_Core_ModuleNew2</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Introduction to Azure Resource Manager templates</vt:lpstr>
      <vt:lpstr>Exploring the syntax of Azure Resource Manager templates</vt:lpstr>
      <vt:lpstr>Demonstration: Viewing and deploying a GitHub Azure Quickstart template</vt:lpstr>
      <vt:lpstr>Identifying workloads for Azure VMs</vt:lpstr>
      <vt:lpstr>Virtual machine sizing</vt:lpstr>
      <vt:lpstr>Azure VM availability</vt:lpstr>
      <vt:lpstr>Determining the deployment method</vt:lpstr>
      <vt:lpstr>Using the Azure portal to create virtual machines</vt:lpstr>
      <vt:lpstr>Using Azure PowerShell to create an Azure VM with managed disks</vt:lpstr>
      <vt:lpstr>Using Azure CLI to create an Azure VM with managed disks</vt:lpstr>
      <vt:lpstr>Creating VMs by using a deployment template</vt:lpstr>
      <vt:lpstr>Demonstration: Creating a VM by using the Azure portal</vt:lpstr>
      <vt:lpstr>Creating a VM by using the Azure portal</vt:lpstr>
      <vt:lpstr>Connecting to an Azure VM</vt:lpstr>
      <vt:lpstr>Demonstration: Connecting to a Linux Azure VM via SSH</vt:lpstr>
      <vt:lpstr>Connecting to a Linux Azure VM via SSH</vt:lpstr>
      <vt:lpstr>Configuring security of Azure VMs</vt:lpstr>
      <vt:lpstr>Configuring VM security</vt:lpstr>
      <vt:lpstr>Perform Configuration Management </vt:lpstr>
      <vt:lpstr>Azure PowerShell modules</vt:lpstr>
      <vt:lpstr>Authenticating to Azure by using Windows PowerShell</vt:lpstr>
      <vt:lpstr>Azure PowerShell cmdlets for Azure classic deployment model and Azure Resource Manager</vt:lpstr>
      <vt:lpstr>Demonstration: Using Azure PowerShell</vt:lpstr>
      <vt:lpstr>PowerPoint Presentation</vt:lpstr>
      <vt:lpstr>Azure CLI versions</vt:lpstr>
      <vt:lpstr>Installing Azure CLI</vt:lpstr>
      <vt:lpstr>Using Azure CLI to access your Azure subscription</vt:lpstr>
      <vt:lpstr>Overview of VM Agent and VM extensions</vt:lpstr>
      <vt:lpstr>What is the VM Agent Custom Script extension?</vt:lpstr>
      <vt:lpstr>What is the VM Agent DSC extension?</vt:lpstr>
      <vt:lpstr>Configuration Management: Implementing Azure Automation</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Design and implement VM storage  </vt:lpstr>
      <vt:lpstr>Azure VM Disk Sizing</vt:lpstr>
      <vt:lpstr>Virtual machine storage</vt:lpstr>
      <vt:lpstr>Overview of unmanaged and managed disks</vt:lpstr>
      <vt:lpstr>Managing VM disks</vt:lpstr>
      <vt:lpstr>Azure VM disk mobility</vt:lpstr>
      <vt:lpstr>Managing disk volumes in Azure VMs</vt:lpstr>
      <vt:lpstr>Monitor ARM VMs  </vt:lpstr>
      <vt:lpstr>Monitoring Azure VMs</vt:lpstr>
      <vt:lpstr>Manage ARM VM availability   </vt:lpstr>
      <vt:lpstr>Scale ARM VMs    </vt:lpstr>
      <vt:lpstr>Scaling Azure VMs</vt:lpstr>
      <vt:lpstr>Vertical scaling of Azure VMs</vt:lpstr>
      <vt:lpstr>Manage Containers with Azure Container Services (ACS) </vt:lpstr>
      <vt:lpstr>Module Overview</vt:lpstr>
      <vt:lpstr>Implementing Windows and Linux containers in Azure</vt:lpstr>
      <vt:lpstr>Demonstration: Preparing the lab environment for the remainder of this module</vt:lpstr>
      <vt:lpstr>Introduction to containers</vt:lpstr>
      <vt:lpstr>Introduction to Docker</vt:lpstr>
      <vt:lpstr>Implementing Docker hosts in Azure</vt:lpstr>
      <vt:lpstr>Deploying containers on Azure VMs</vt:lpstr>
      <vt:lpstr>Demonstration: Installing a Docker host and containers on an Azure VM</vt:lpstr>
      <vt:lpstr>Creating multicontainer applications with Docker Compose</vt:lpstr>
      <vt:lpstr>Implementing Azure Container Registry</vt:lpstr>
      <vt:lpstr>Implementing ACS</vt:lpstr>
      <vt:lpstr>Overview of container-clustering solutions in Azure</vt:lpstr>
      <vt:lpstr>Creating and managing an ACS Docker Swarm cluster</vt:lpstr>
      <vt:lpstr>Creating and managing an ACS Kubernetes cluster</vt:lpstr>
      <vt:lpstr>Creating and managing an ACS DC/OS cluster</vt:lpstr>
      <vt:lpstr>Deploy an Azure Resource Manager template from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2018-06-26T23:20:15Z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