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8"/>
  </p:notesMasterIdLst>
  <p:handoutMasterIdLst>
    <p:handoutMasterId r:id="rId49"/>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 id="356" r:id="rId47"/>
  </p:sldIdLst>
  <p:sldSz cx="9144000" cy="6858000" type="screen4x3"/>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Segoe UI Light" panose="020B0502040204020203" pitchFamily="34" charset="0"/>
      <p:regular r:id="rId62"/>
      <p:italic r:id="rId63"/>
    </p:embeddedFont>
    <p:embeddedFont>
      <p:font typeface="Verdana" panose="020B0604030504040204"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4" autoAdjust="0"/>
  </p:normalViewPr>
  <p:slideViewPr>
    <p:cSldViewPr snapToGrid="0">
      <p:cViewPr varScale="1">
        <p:scale>
          <a:sx n="83" d="100"/>
          <a:sy n="83" d="100"/>
        </p:scale>
        <p:origin x="1380" y="30"/>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latin typeface="Segoe UI" panose="020B0502040204020203" pitchFamily="34" charset="0"/>
              <a:cs typeface="Segoe UI" panose="020B0502040204020203" pitchFamily="34" charset="0"/>
            </a:rPr>
            <a:t>Can be locked </a:t>
          </a:r>
        </a:p>
      </dgm:t>
    </dgm:pt>
    <dgm:pt modelId="{F9FB2170-C31C-45D9-8075-8E36EDFB524A}" type="par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9C7533A0-5344-4F55-8564-641B92BDA2D5}" type="sib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B7BAF12D-4D2F-44FB-9A47-23DD67BE7A24}">
      <dgm:prSet/>
      <dgm:spPr/>
      <dgm:t>
        <a:bodyPr/>
        <a:lstStyle/>
        <a:p>
          <a:r>
            <a:rPr lang="en-US">
              <a:latin typeface="Segoe UI" panose="020B0502040204020203" pitchFamily="34" charset="0"/>
              <a:cs typeface="Segoe UI" panose="020B0502040204020203" pitchFamily="34" charset="0"/>
            </a:rPr>
            <a:t>Subscription </a:t>
          </a:r>
        </a:p>
      </dgm:t>
    </dgm:pt>
    <dgm:pt modelId="{97B63D7E-1B32-4235-88B6-6C2998CCE89A}" type="par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5958F054-E5A5-419C-A957-DAB80954D9DF}" type="sib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338375BA-D262-4CB0-986E-F29D26010375}">
      <dgm:prSet/>
      <dgm:spPr/>
      <dgm:t>
        <a:bodyPr/>
        <a:lstStyle/>
        <a:p>
          <a:r>
            <a:rPr lang="en-US">
              <a:latin typeface="Segoe UI" panose="020B0502040204020203" pitchFamily="34" charset="0"/>
              <a:cs typeface="Segoe UI" panose="020B0502040204020203" pitchFamily="34" charset="0"/>
            </a:rPr>
            <a:t>Resource group </a:t>
          </a:r>
        </a:p>
      </dgm:t>
    </dgm:pt>
    <dgm:pt modelId="{DB51D441-D7A7-44D1-BFDA-A01A92B8313B}" type="par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578F1CF-1BC4-4779-BC26-828A09B7F01C}" type="sib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6823737-9D13-4C20-90CB-B9FECB99A353}">
      <dgm:prSet/>
      <dgm:spPr/>
      <dgm:t>
        <a:bodyPr/>
        <a:lstStyle/>
        <a:p>
          <a:r>
            <a:rPr lang="en-US">
              <a:latin typeface="Segoe UI" panose="020B0502040204020203" pitchFamily="34" charset="0"/>
              <a:cs typeface="Segoe UI" panose="020B0502040204020203" pitchFamily="34" charset="0"/>
            </a:rPr>
            <a:t>Resource </a:t>
          </a:r>
        </a:p>
      </dgm:t>
    </dgm:pt>
    <dgm:pt modelId="{95C87DD6-A514-4958-9136-3CEB1CE54C96}" type="par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2800BAE4-B410-4FB5-BC0F-DC89F7CFA302}" type="sib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8B2D13A1-7B07-49DD-BEAA-7D398DB5C9D6}">
      <dgm:prSet/>
      <dgm:spPr/>
      <dgm:t>
        <a:bodyPr/>
        <a:lstStyle/>
        <a:p>
          <a:r>
            <a:rPr lang="en-US">
              <a:latin typeface="Segoe UI" panose="020B0502040204020203" pitchFamily="34" charset="0"/>
              <a:cs typeface="Segoe UI" panose="020B0502040204020203" pitchFamily="34" charset="0"/>
            </a:rPr>
            <a:t>Lock Level </a:t>
          </a:r>
        </a:p>
      </dgm:t>
    </dgm:pt>
    <dgm:pt modelId="{B537D279-0E20-4F89-8DDD-02E4D56CA37F}" type="par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86B10288-A7C0-4B29-A614-F0AD80FC331C}" type="sib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B31969B6-20C5-4C56-AE64-6900BD905BD6}">
      <dgm:prSet/>
      <dgm:spPr/>
      <dgm:t>
        <a:bodyPr/>
        <a:lstStyle/>
        <a:p>
          <a:r>
            <a:rPr lang="en-US">
              <a:latin typeface="Segoe UI" panose="020B0502040204020203" pitchFamily="34" charset="0"/>
              <a:cs typeface="Segoe UI" panose="020B0502040204020203" pitchFamily="34" charset="0"/>
            </a:rPr>
            <a:t>CanNotDelete </a:t>
          </a:r>
        </a:p>
      </dgm:t>
    </dgm:pt>
    <dgm:pt modelId="{C6040EE7-CA42-4D28-AF94-4254247DD296}" type="par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44D3ACFA-F4B2-4E2F-913A-D1B5502A108C}" type="sib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8DE91AE7-CFCC-49F6-B8F9-83629183982E}">
      <dgm:prSet/>
      <dgm:spPr/>
      <dgm:t>
        <a:bodyPr/>
        <a:lstStyle/>
        <a:p>
          <a:r>
            <a:rPr lang="en-US">
              <a:latin typeface="Segoe UI" panose="020B0502040204020203" pitchFamily="34" charset="0"/>
              <a:cs typeface="Segoe UI" panose="020B0502040204020203" pitchFamily="34" charset="0"/>
            </a:rPr>
            <a:t>ReadOnly </a:t>
          </a:r>
        </a:p>
      </dgm:t>
    </dgm:pt>
    <dgm:pt modelId="{B17220CB-CE52-40EA-B5FC-8979F9716A49}" type="par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64B2C611-11C5-4FBD-8447-A8B0183A4CF3}" type="sib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27561"/>
          <a:ext cx="5667596" cy="6949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Can be applied </a:t>
          </a:r>
        </a:p>
      </dsp:txBody>
      <dsp:txXfrm>
        <a:off x="33926" y="61487"/>
        <a:ext cx="5599744" cy="627128"/>
      </dsp:txXfrm>
    </dsp:sp>
    <dsp:sp modelId="{AFE88EF1-D0D7-4DCC-B13A-45E5CDC7FC38}">
      <dsp:nvSpPr>
        <dsp:cNvPr id="0" name=""/>
        <dsp:cNvSpPr/>
      </dsp:nvSpPr>
      <dsp:spPr>
        <a:xfrm>
          <a:off x="0" y="722541"/>
          <a:ext cx="566759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Azure AD users, groups, applications </a:t>
          </a:r>
        </a:p>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Virtual Machines</a:t>
          </a:r>
        </a:p>
      </dsp:txBody>
      <dsp:txXfrm>
        <a:off x="0" y="722541"/>
        <a:ext cx="5667596"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503613" y="1646755"/>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sz="16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55454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b="0" dirty="0">
                <a:latin typeface="Segoe UI" panose="020B0502040204020203" pitchFamily="34" charset="0"/>
                <a:cs typeface="Segoe UI" panose="020B0502040204020203" pitchFamily="34" charset="0"/>
              </a:rPr>
              <a:t>Things to remember about Cloud 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Runs on a temporary host provided on a per-session, per-user-basis</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Times out after 20 minutes of inactivity</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Requires an Azure file share to be mounted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Uses the same Azure file share for Bash or PowerShell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Is assigned one machine per user account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Bash persists $Home using a 5GB image held in your file share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a:xfrm>
            <a:off x="270196" y="740662"/>
            <a:ext cx="8574837" cy="5147356"/>
          </a:xfrm>
        </p:spPr>
        <p:txBody>
          <a:bodyPr/>
          <a:lstStyle/>
          <a:p>
            <a:pPr marL="514350" indent="-514350">
              <a:buFont typeface="+mj-lt"/>
              <a:buAutoNum type="arabicParenR"/>
            </a:pPr>
            <a:r>
              <a:rPr lang="en-US" dirty="0"/>
              <a:t>Login to Azure portal </a:t>
            </a:r>
          </a:p>
          <a:p>
            <a:pPr marL="514350" indent="-514350">
              <a:buFont typeface="+mj-lt"/>
              <a:buAutoNum type="arabicParenR"/>
            </a:pPr>
            <a:r>
              <a:rPr lang="en-US" dirty="0"/>
              <a:t>Select Resource Group </a:t>
            </a:r>
          </a:p>
          <a:p>
            <a:pPr marL="514350" indent="-514350">
              <a:buFont typeface="+mj-lt"/>
              <a:buAutoNum type="arabicParenR"/>
            </a:pPr>
            <a:r>
              <a:rPr lang="en-US" dirty="0"/>
              <a:t>Select Storage Account </a:t>
            </a:r>
          </a:p>
          <a:p>
            <a:pPr marL="514350" indent="-514350">
              <a:buFont typeface="+mj-lt"/>
              <a:buAutoNum type="arabicParenR"/>
            </a:pPr>
            <a:r>
              <a:rPr lang="en-US" dirty="0"/>
              <a:t>Select Files </a:t>
            </a:r>
          </a:p>
          <a:p>
            <a:pPr marL="514350" indent="-514350">
              <a:buFont typeface="+mj-lt"/>
              <a:buAutoNum type="arabicParenR"/>
            </a:pPr>
            <a:r>
              <a:rPr lang="en-US" dirty="0"/>
              <a:t>Select the file share for Cloud Shell </a:t>
            </a:r>
          </a:p>
          <a:p>
            <a:pPr marL="514350" indent="-514350">
              <a:buFont typeface="+mj-lt"/>
              <a:buAutoNum type="arabicParenR"/>
            </a:pPr>
            <a:r>
              <a:rPr lang="en-US" dirty="0"/>
              <a:t>Add a Directory </a:t>
            </a:r>
          </a:p>
          <a:p>
            <a:pPr marL="514350" indent="-514350">
              <a:buFont typeface="+mj-lt"/>
              <a:buAutoNum type="arabicParenR"/>
            </a:pPr>
            <a:r>
              <a:rPr lang="en-US" dirty="0"/>
              <a:t>Select your directory </a:t>
            </a:r>
          </a:p>
          <a:p>
            <a:pPr marL="514350" indent="-514350">
              <a:buFont typeface="+mj-lt"/>
              <a:buAutoNum type="arabicParenR"/>
            </a:pPr>
            <a:r>
              <a:rPr lang="en-US" dirty="0"/>
              <a:t>Select Upload </a:t>
            </a:r>
          </a:p>
          <a:p>
            <a:pPr marL="514350" indent="-514350">
              <a:buFont typeface="+mj-lt"/>
              <a:buAutoNum type="arabicParenR"/>
            </a:pPr>
            <a:r>
              <a:rPr lang="en-US" dirty="0"/>
              <a:t>Find and upload your template file </a:t>
            </a:r>
          </a:p>
          <a:p>
            <a:pPr marL="514350" indent="-514350">
              <a:buFont typeface="+mj-lt"/>
              <a:buAutoNum type="arabicParenR"/>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t>            "copy": {</a:t>
            </a:r>
          </a:p>
          <a:p>
            <a:pPr marL="0" indent="0">
              <a:buNone/>
            </a:pPr>
            <a:r>
              <a:rPr lang="en-US" sz="1100" dirty="0"/>
              <a:t>                "name": "</a:t>
            </a:r>
            <a:r>
              <a:rPr lang="en-US" sz="1100" dirty="0" err="1"/>
              <a:t>storagecopy</a:t>
            </a:r>
            <a:r>
              <a:rPr lang="en-US" sz="1100" dirty="0"/>
              <a:t>",</a:t>
            </a:r>
          </a:p>
          <a:p>
            <a:pPr marL="0" indent="0">
              <a:buNone/>
            </a:pPr>
            <a:r>
              <a:rPr lang="en-US" sz="1100" dirty="0"/>
              <a:t>                "count":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a:xfrm>
            <a:off x="261188" y="740662"/>
            <a:ext cx="8574837" cy="5147356"/>
          </a:xfrm>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173227083"/>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Secure resource scopes such as the ability to create VMs and Azure Web Apps; Implement Azure RBAC standard roles; design Azure RBAC custom roles</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dirty="0"/>
              <a:t>Implement ARM templates</a:t>
            </a:r>
          </a:p>
          <a:p>
            <a:pPr lvl="1"/>
            <a:r>
              <a:rPr lang="en-US" sz="2000" dirty="0"/>
              <a:t>Author ARM templates; create ARM templates to deploy multiple ARM Resource Providers resources of different types with count loops and Marketplace items; deploy templates with PowerShell; Azure CLI; Azure Portal and REST API</a:t>
            </a:r>
          </a:p>
          <a:p>
            <a:r>
              <a:rPr lang="en-US" dirty="0"/>
              <a:t>Control access</a:t>
            </a:r>
          </a:p>
          <a:p>
            <a:pPr lvl="1"/>
            <a:r>
              <a:rPr lang="en-US" sz="2000" dirty="0"/>
              <a:t>Leverage service principals with ARM authentication; use Azure Active Directory Authentication with ARM; set management policies; lock resources  </a:t>
            </a:r>
          </a:p>
          <a:p>
            <a:r>
              <a:rPr lang="en-US" dirty="0"/>
              <a:t>Design role-based access control (RBAC)</a:t>
            </a:r>
          </a:p>
          <a:p>
            <a:pPr lvl="1"/>
            <a:r>
              <a:rPr lang="en-US" sz="200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626908" cy="4893647"/>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a:latin typeface="Segoe UI" panose="020B0502040204020203" pitchFamily="34" charset="0"/>
                <a:cs typeface="Segoe UI" panose="020B0502040204020203" pitchFamily="34" charset="0"/>
              </a:rPr>
              <a:t>": [</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0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t>
            </a:r>
            <a:r>
              <a:rPr lang="en-US" sz="2800" b="1" dirty="0">
                <a:solidFill>
                  <a:srgbClr val="0070C0"/>
                </a:solidFill>
              </a:rPr>
              <a:t>an application </a:t>
            </a:r>
            <a:r>
              <a:rPr lang="en-US" sz="2800" dirty="0"/>
              <a:t>that needs access to </a:t>
            </a:r>
            <a:r>
              <a:rPr lang="en-US" sz="2800" b="1" dirty="0">
                <a:solidFill>
                  <a:srgbClr val="0070C0"/>
                </a:solidFill>
              </a:rPr>
              <a:t>external resources</a:t>
            </a:r>
            <a:r>
              <a:rPr lang="en-US" sz="2800" dirty="0"/>
              <a:t>.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a:xfrm>
            <a:off x="261187" y="2066387"/>
            <a:ext cx="8574837" cy="4133984"/>
          </a:xfrm>
        </p:spPr>
        <p:txBody>
          <a:bodyPr/>
          <a:lstStyle/>
          <a:p>
            <a:r>
              <a:rPr lang="en-US" sz="2400" dirty="0"/>
              <a:t>You need to use Azure Command-Line Interface (CLI) to </a:t>
            </a:r>
            <a:r>
              <a:rPr lang="en-US" sz="2400" b="1" dirty="0">
                <a:solidFill>
                  <a:srgbClr val="0070C0"/>
                </a:solidFill>
              </a:rPr>
              <a:t>create </a:t>
            </a:r>
            <a:r>
              <a:rPr lang="en-US" sz="2400" dirty="0"/>
              <a:t>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dirty="0"/>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85907" y="4116004"/>
            <a:ext cx="1939211"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400328"/>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sz="3200" dirty="0"/>
            </a:br>
            <a:endParaRPr lang="en-US" sz="3200"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t>REST API </a:t>
            </a:r>
          </a:p>
          <a:p>
            <a:r>
              <a:rPr lang="en-US" dirty="0"/>
              <a:t>Python</a:t>
            </a:r>
          </a:p>
          <a:p>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solidFill>
                  <a:schemeClr val="bg1">
                    <a:lumMod val="75000"/>
                  </a:schemeClr>
                </a:solidFill>
              </a:rPr>
              <a:t>REST API </a:t>
            </a:r>
          </a:p>
          <a:p>
            <a:r>
              <a:rPr lang="en-US" dirty="0">
                <a:solidFill>
                  <a:schemeClr val="bg1">
                    <a:lumMod val="75000"/>
                  </a:schemeClr>
                </a:solidFill>
              </a:rPr>
              <a:t>Python</a:t>
            </a:r>
          </a:p>
          <a:p>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536-9794-49F9-8E21-7DCC1E331BC9}"/>
              </a:ext>
            </a:extLst>
          </p:cNvPr>
          <p:cNvSpPr>
            <a:spLocks noGrp="1"/>
          </p:cNvSpPr>
          <p:nvPr>
            <p:ph type="title"/>
          </p:nvPr>
        </p:nvSpPr>
        <p:spPr>
          <a:xfrm>
            <a:off x="1771683" y="68825"/>
            <a:ext cx="7511614" cy="1231901"/>
          </a:xfrm>
        </p:spPr>
        <p:txBody>
          <a:bodyPr/>
          <a:lstStyle/>
          <a:p>
            <a:r>
              <a:rPr lang="en-US" dirty="0"/>
              <a:t>Create and deploy your first Azure Resource Manager template</a:t>
            </a:r>
          </a:p>
        </p:txBody>
      </p:sp>
      <p:sp>
        <p:nvSpPr>
          <p:cNvPr id="3" name="Content Placeholder 2">
            <a:extLst>
              <a:ext uri="{FF2B5EF4-FFF2-40B4-BE49-F238E27FC236}">
                <a16:creationId xmlns:a16="http://schemas.microsoft.com/office/drawing/2014/main" id="{368C1EDF-5B73-4F5B-A79F-418D737C2C5D}"/>
              </a:ext>
            </a:extLst>
          </p:cNvPr>
          <p:cNvSpPr>
            <a:spLocks noGrp="1"/>
          </p:cNvSpPr>
          <p:nvPr>
            <p:ph idx="1"/>
          </p:nvPr>
        </p:nvSpPr>
        <p:spPr/>
        <p:txBody>
          <a:bodyPr/>
          <a:lstStyle/>
          <a:p>
            <a:pPr marL="0" indent="0">
              <a:buNone/>
            </a:pPr>
            <a:endParaRPr lang="en-US" dirty="0">
              <a:hlinkClick r:id="rId2"/>
            </a:endParaRPr>
          </a:p>
          <a:p>
            <a:pPr marL="0" indent="0">
              <a:buNone/>
            </a:pPr>
            <a:r>
              <a:rPr lang="en-US" dirty="0"/>
              <a:t>Visual Studio Code. If needed, install it from </a:t>
            </a:r>
            <a:r>
              <a:rPr lang="en-US" dirty="0">
                <a:hlinkClick r:id="rId3"/>
              </a:rPr>
              <a:t>https://code.visualstudio.com/</a:t>
            </a:r>
            <a:r>
              <a:rPr lang="en-US" dirty="0"/>
              <a:t>.</a:t>
            </a:r>
          </a:p>
          <a:p>
            <a:pPr marL="0" indent="0">
              <a:buNone/>
            </a:pPr>
            <a:endParaRPr lang="en-US" dirty="0">
              <a:hlinkClick r:id="rId2"/>
            </a:endParaRPr>
          </a:p>
          <a:p>
            <a:pPr marL="0" indent="0">
              <a:buNone/>
            </a:pPr>
            <a:r>
              <a:rPr lang="en-US" dirty="0">
                <a:hlinkClick r:id="rId2"/>
              </a:rPr>
              <a:t>https://docs.microsoft.com/en-us/azure/azure-resource-manager/resource-manager-create-first-template</a:t>
            </a:r>
            <a:endParaRPr lang="en-US" dirty="0"/>
          </a:p>
          <a:p>
            <a:endParaRPr lang="en-US" dirty="0"/>
          </a:p>
        </p:txBody>
      </p:sp>
      <p:sp>
        <p:nvSpPr>
          <p:cNvPr id="4" name="Text Placeholder 3">
            <a:extLst>
              <a:ext uri="{FF2B5EF4-FFF2-40B4-BE49-F238E27FC236}">
                <a16:creationId xmlns:a16="http://schemas.microsoft.com/office/drawing/2014/main" id="{70C096DB-E28C-49F7-9ED6-DA79CAB823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70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–location </a:t>
            </a:r>
            <a:r>
              <a:rPr lang="en-US" sz="1600" dirty="0" err="1"/>
              <a:t>webapp</a:t>
            </a:r>
            <a:r>
              <a:rPr lang="en-US" sz="1600" dirty="0"/>
              <a:t> –</a:t>
            </a:r>
            <a:r>
              <a:rPr lang="en-US" sz="1600" dirty="0" err="1"/>
              <a:t>TemplateFile</a:t>
            </a:r>
            <a:r>
              <a:rPr lang="en-US" sz="1600" dirty="0"/>
              <a:t> </a:t>
            </a:r>
            <a:r>
              <a:rPr lang="en-US" sz="1600" dirty="0" err="1"/>
              <a:t>azuredeploy.json</a:t>
            </a:r>
            <a:endParaRPr lang="en-US" sz="1600"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–template-file </a:t>
            </a:r>
            <a:r>
              <a:rPr lang="en-US" sz="1800" dirty="0" err="1"/>
              <a:t>azuredeploy.json</a:t>
            </a:r>
            <a:endParaRPr lang="en-US" sz="18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2717</Words>
  <Application>Microsoft Office PowerPoint</Application>
  <PresentationFormat>On-screen Show (4:3)</PresentationFormat>
  <Paragraphs>501</Paragraphs>
  <Slides>46</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lpstr>Create and deploy your first Azure Resource Manager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