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6"/>
    <p:sldMasterId id="2147483707" r:id="rId7"/>
  </p:sldMasterIdLst>
  <p:notesMasterIdLst>
    <p:notesMasterId r:id="rId28"/>
  </p:notesMasterIdLst>
  <p:handoutMasterIdLst>
    <p:handoutMasterId r:id="rId29"/>
  </p:handoutMasterIdLst>
  <p:sldIdLst>
    <p:sldId id="256" r:id="rId8"/>
    <p:sldId id="311" r:id="rId9"/>
    <p:sldId id="312" r:id="rId10"/>
    <p:sldId id="313" r:id="rId11"/>
    <p:sldId id="319" r:id="rId12"/>
    <p:sldId id="320" r:id="rId13"/>
    <p:sldId id="383"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Lst>
  <p:sldSz cx="9144000" cy="6858000" type="screen4x3"/>
  <p:notesSz cx="6858000" cy="9144000"/>
  <p:embeddedFontLst>
    <p:embeddedFont>
      <p:font typeface="Calibri" panose="020F0502020204030204" pitchFamily="34" charset="0"/>
      <p:regular r:id="rId30"/>
      <p:bold r:id="rId31"/>
      <p:italic r:id="rId32"/>
      <p:boldItalic r:id="rId33"/>
    </p:embeddedFont>
    <p:embeddedFont>
      <p:font typeface="Consolas" panose="020B0609020204030204" pitchFamily="49" charset="0"/>
      <p:regular r:id="rId34"/>
      <p:bold r:id="rId35"/>
      <p:italic r:id="rId36"/>
      <p:boldItalic r:id="rId37"/>
    </p:embeddedFont>
    <p:embeddedFont>
      <p:font typeface="Segoe UI" panose="020B0502040204020203" pitchFamily="34" charset="0"/>
      <p:regular r:id="rId38"/>
      <p:bold r:id="rId39"/>
      <p:italic r:id="rId40"/>
      <p:boldItalic r:id="rId41"/>
    </p:embeddedFont>
    <p:embeddedFont>
      <p:font typeface="Segoe UI Light" panose="020B0502040204020203" pitchFamily="34" charset="0"/>
      <p:regular r:id="rId42"/>
      <p:italic r:id="rId43"/>
    </p:embeddedFont>
    <p:embeddedFont>
      <p:font typeface="Verdana" panose="020B0604030504040204" pitchFamily="34" charset="0"/>
      <p:regular r:id="rId44"/>
      <p:bold r:id="rId45"/>
      <p:italic r:id="rId46"/>
      <p:boldItalic r:id="rId4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11"/>
            <p14:sldId id="312"/>
          </p14:sldIdLst>
        </p14:section>
        <p14:section name="Manage data protection and security compliance" id="{C6B6578B-F5CF-418D-991A-F24A0340D180}">
          <p14:sldIdLst>
            <p14:sldId id="313"/>
            <p14:sldId id="319"/>
            <p14:sldId id="320"/>
            <p14:sldId id="383"/>
            <p14:sldId id="321"/>
            <p14:sldId id="322"/>
            <p14:sldId id="323"/>
            <p14:sldId id="324"/>
            <p14:sldId id="325"/>
            <p14:sldId id="326"/>
            <p14:sldId id="327"/>
            <p14:sldId id="328"/>
            <p14:sldId id="329"/>
            <p14:sldId id="330"/>
            <p14:sldId id="331"/>
            <p14:sldId id="332"/>
            <p14:sldId id="33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BFEEFB"/>
    <a:srgbClr val="CCECFF"/>
    <a:srgbClr val="CCFFFF"/>
    <a:srgbClr val="66FFFF"/>
    <a:srgbClr val="00CCFF"/>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70387" autoAdjust="0"/>
  </p:normalViewPr>
  <p:slideViewPr>
    <p:cSldViewPr snapToGrid="0">
      <p:cViewPr varScale="1">
        <p:scale>
          <a:sx n="58" d="100"/>
          <a:sy n="58" d="100"/>
        </p:scale>
        <p:origin x="1950" y="36"/>
      </p:cViewPr>
      <p:guideLst/>
    </p:cSldViewPr>
  </p:slideViewPr>
  <p:notesTextViewPr>
    <p:cViewPr>
      <p:scale>
        <a:sx n="1" d="1"/>
        <a:sy n="1" d="1"/>
      </p:scale>
      <p:origin x="0" y="-1080"/>
    </p:cViewPr>
  </p:notesTextViewPr>
  <p:sorterViewPr>
    <p:cViewPr varScale="1">
      <p:scale>
        <a:sx n="100" d="100"/>
        <a:sy n="100" d="100"/>
      </p:scale>
      <p:origin x="0" y="-1744"/>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font" Target="fonts/font10.fntdata"/><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theme" Target="theme/theme1.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handoutMaster" Target="handoutMasters/handoutMaster1.xml"/><Relationship Id="rId41"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36" Type="http://schemas.openxmlformats.org/officeDocument/2006/relationships/font" Target="fonts/font7.fntdata"/><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6/24/2018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6/24/2018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3950710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2299132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374193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3205492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268371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615061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3107967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663625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291973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881194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146783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623163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278185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0134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2612064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2209045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1.png"/><Relationship Id="rId2" Type="http://schemas.openxmlformats.org/officeDocument/2006/relationships/customXml" Target="../../customXml/item3.xml"/><Relationship Id="rId1" Type="http://schemas.openxmlformats.org/officeDocument/2006/relationships/customXml" Target="../../customXml/item5.xml"/><Relationship Id="rId6" Type="http://schemas.openxmlformats.org/officeDocument/2006/relationships/slideMaster" Target="../slideMasters/slideMaster2.xml"/><Relationship Id="rId5" Type="http://schemas.openxmlformats.org/officeDocument/2006/relationships/customXml" Target="../../customXml/item2.xml"/><Relationship Id="rId4" Type="http://schemas.openxmlformats.org/officeDocument/2006/relationships/customXml" Target="../../customXml/item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6019" name="Rectangle 3"/>
          <p:cNvSpPr>
            <a:spLocks noGrp="1" noChangeArrowheads="1"/>
          </p:cNvSpPr>
          <p:nvPr>
            <p:ph type="ctrTitle" sz="quarter" hasCustomPrompt="1"/>
          </p:nvPr>
        </p:nvSpPr>
        <p:spPr>
          <a:xfrm>
            <a:off x="3200401" y="1907283"/>
            <a:ext cx="5732417" cy="470898"/>
          </a:xfrm>
          <a:solidFill>
            <a:srgbClr val="3399FF"/>
          </a:solidFill>
          <a:ln algn="ctr"/>
        </p:spPr>
        <p:txBody>
          <a:bodyPr wrap="square" tIns="0" rIns="0" bIns="0">
            <a:spAutoFit/>
          </a:bodyPr>
          <a:lstStyle>
            <a:lvl1pPr algn="l">
              <a:spcBef>
                <a:spcPct val="60000"/>
              </a:spcBef>
              <a:buClr>
                <a:schemeClr val="hlink"/>
              </a:buClr>
              <a:buSzPct val="90000"/>
              <a:buFontTx/>
              <a:buNone/>
              <a:defRPr sz="36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1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45877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6540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2555744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824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0270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5642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66902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solidFill>
                  <a:schemeClr val="bg1"/>
                </a:solidFill>
              </a:defRPr>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5495499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2629610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059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075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20934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21312478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57956" y="6023859"/>
            <a:ext cx="1679023" cy="365780"/>
          </a:xfrm>
          <a:prstGeom prst="rect">
            <a:avLst/>
          </a:prstGeom>
        </p:spPr>
      </p:pic>
      <p:sp>
        <p:nvSpPr>
          <p:cNvPr id="2" name="Rectangle 1"/>
          <p:cNvSpPr/>
          <p:nvPr userDrawn="1"/>
        </p:nvSpPr>
        <p:spPr bwMode="auto">
          <a:xfrm>
            <a:off x="6476903" y="0"/>
            <a:ext cx="2667097"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01930" y="2720520"/>
            <a:ext cx="6202880" cy="896552"/>
          </a:xfrm>
          <a:noFill/>
        </p:spPr>
        <p:txBody>
          <a:bodyPr lIns="91440" tIns="91440" rIns="91440" bIns="91440">
            <a:noAutofit/>
          </a:bodyPr>
          <a:lstStyle>
            <a:lvl1pPr marL="0" indent="0">
              <a:spcBef>
                <a:spcPts val="0"/>
              </a:spcBef>
              <a:buNone/>
              <a:defRPr sz="2059"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01929" y="1644658"/>
            <a:ext cx="6202880" cy="1075862"/>
          </a:xfrm>
          <a:noFill/>
        </p:spPr>
        <p:txBody>
          <a:bodyPr lIns="91440" tIns="91440" rIns="91440" bIns="91440" anchor="t" anchorCtr="0"/>
          <a:lstStyle>
            <a:lvl1pPr>
              <a:defRPr sz="4412" spc="-59" baseline="0">
                <a:solidFill>
                  <a:schemeClr val="bg1"/>
                </a:solidFill>
              </a:defRPr>
            </a:lvl1pPr>
          </a:lstStyle>
          <a:p>
            <a:r>
              <a:rPr lang="en-US" dirty="0"/>
              <a:t>Presentation title</a:t>
            </a:r>
          </a:p>
        </p:txBody>
      </p:sp>
      <p:grpSp>
        <p:nvGrpSpPr>
          <p:cNvPr id="49" name="Group 48"/>
          <p:cNvGrpSpPr/>
          <p:nvPr userDrawn="1"/>
        </p:nvGrpSpPr>
        <p:grpSpPr>
          <a:xfrm>
            <a:off x="6807055" y="1662046"/>
            <a:ext cx="2062820"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3935801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2.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hangingPunct="0">
              <a:defRPr/>
            </a:pPr>
            <a:endParaRPr lang="en-US" sz="1350" dirty="0">
              <a:cs typeface="+mn-cs"/>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795664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Lst>
  <p:txStyles>
    <p:titleStyle>
      <a:lvl1pPr algn="l" rtl="0" eaLnBrk="1" fontAlgn="base" hangingPunct="1">
        <a:lnSpc>
          <a:spcPct val="85000"/>
        </a:lnSpc>
        <a:spcBef>
          <a:spcPct val="0"/>
        </a:spcBef>
        <a:spcAft>
          <a:spcPct val="0"/>
        </a:spcAft>
        <a:buClr>
          <a:srgbClr val="DC0081"/>
        </a:buClr>
        <a:buFont typeface="Wingdings" pitchFamily="2" charset="2"/>
        <a:defRPr sz="21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5pPr>
      <a:lvl6pPr marL="3429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6pPr>
      <a:lvl7pPr marL="6858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7pPr>
      <a:lvl8pPr marL="10287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8pPr>
      <a:lvl9pPr marL="13716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9pPr>
    </p:titleStyle>
    <p:bodyStyle>
      <a:lvl1pPr marL="130969" indent="-130969" algn="l" rtl="0" eaLnBrk="1" fontAlgn="base" hangingPunct="1">
        <a:lnSpc>
          <a:spcPct val="100000"/>
        </a:lnSpc>
        <a:spcBef>
          <a:spcPts val="450"/>
        </a:spcBef>
        <a:spcAft>
          <a:spcPct val="0"/>
        </a:spcAft>
        <a:buClr>
          <a:srgbClr val="0070C0"/>
        </a:buClr>
        <a:buSzPct val="90000"/>
        <a:buFont typeface="Arial" pitchFamily="34" charset="0"/>
        <a:buChar char="•"/>
        <a:defRPr sz="2100">
          <a:solidFill>
            <a:schemeClr val="tx1"/>
          </a:solidFill>
          <a:latin typeface="Segoe UI" pitchFamily="34" charset="0"/>
          <a:ea typeface="Segoe UI" pitchFamily="34" charset="0"/>
          <a:cs typeface="Segoe UI" pitchFamily="34" charset="0"/>
        </a:defRPr>
      </a:lvl1pPr>
      <a:lvl2pPr marL="344091" indent="-127397" algn="l" rtl="0" eaLnBrk="1" fontAlgn="base" hangingPunct="1">
        <a:lnSpc>
          <a:spcPct val="100000"/>
        </a:lnSpc>
        <a:spcBef>
          <a:spcPts val="450"/>
        </a:spcBef>
        <a:spcAft>
          <a:spcPct val="0"/>
        </a:spcAft>
        <a:buClr>
          <a:srgbClr val="0070C0"/>
        </a:buClr>
        <a:buSzPct val="80000"/>
        <a:buFont typeface="Arial" pitchFamily="34" charset="0"/>
        <a:buChar char="•"/>
        <a:defRPr sz="1800">
          <a:solidFill>
            <a:schemeClr val="tx1"/>
          </a:solidFill>
          <a:latin typeface="Segoe UI" pitchFamily="34" charset="0"/>
          <a:ea typeface="Segoe UI" pitchFamily="34" charset="0"/>
          <a:cs typeface="Segoe UI" pitchFamily="34" charset="0"/>
        </a:defRPr>
      </a:lvl2pPr>
      <a:lvl3pPr marL="640556" indent="-129779" algn="l" rtl="0" eaLnBrk="1" fontAlgn="base" hangingPunct="1">
        <a:lnSpc>
          <a:spcPct val="100000"/>
        </a:lnSpc>
        <a:spcBef>
          <a:spcPts val="450"/>
        </a:spcBef>
        <a:spcAft>
          <a:spcPct val="0"/>
        </a:spcAft>
        <a:buClr>
          <a:srgbClr val="0070C0"/>
        </a:buClr>
        <a:buSzPct val="80000"/>
        <a:buFont typeface="Arial" pitchFamily="34" charset="0"/>
        <a:buChar char="•"/>
        <a:defRPr sz="1500">
          <a:solidFill>
            <a:schemeClr val="tx1"/>
          </a:solidFill>
          <a:latin typeface="Segoe UI" pitchFamily="34" charset="0"/>
          <a:ea typeface="Segoe UI" pitchFamily="34" charset="0"/>
          <a:cs typeface="Segoe UI" pitchFamily="34" charset="0"/>
        </a:defRPr>
      </a:lvl3pPr>
      <a:lvl4pPr marL="940594" indent="-123825"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4pPr>
      <a:lvl5pPr marL="1158479" indent="-126206"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5pPr>
      <a:lvl6pPr marL="15013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6pPr>
      <a:lvl7pPr marL="18442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7pPr>
      <a:lvl8pPr marL="21871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8pPr>
      <a:lvl9pPr marL="25300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3685591" y="1660007"/>
            <a:ext cx="5290768"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t>Implement virtual networks (15–20%)</a:t>
            </a:r>
          </a:p>
          <a:p>
            <a:r>
              <a:rPr lang="en-US" dirty="0"/>
              <a:t>Design and Deploy ARM Templates (10-15%)</a:t>
            </a:r>
          </a:p>
          <a:p>
            <a:r>
              <a:rPr lang="en-US" dirty="0">
                <a:solidFill>
                  <a:srgbClr val="FFC000"/>
                </a:solidFill>
              </a:rPr>
              <a:t>Manage Azure Security, and Recovery Services (25-30%) </a:t>
            </a:r>
          </a:p>
          <a:p>
            <a:r>
              <a:rPr lang="en-US" dirty="0"/>
              <a:t>Manage Azure Operations (5-10%)</a:t>
            </a:r>
          </a:p>
          <a:p>
            <a:r>
              <a:rPr lang="en-US" dirty="0"/>
              <a:t>Manage Azure Identities (5-10%)</a:t>
            </a: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
        <p:nvSpPr>
          <p:cNvPr id="9" name="Subtitle 2">
            <a:extLst>
              <a:ext uri="{FF2B5EF4-FFF2-40B4-BE49-F238E27FC236}">
                <a16:creationId xmlns:a16="http://schemas.microsoft.com/office/drawing/2014/main" id="{73C9342F-2C3D-4299-B19A-E50C2B5BB6C5}"/>
              </a:ext>
            </a:extLst>
          </p:cNvPr>
          <p:cNvSpPr txBox="1">
            <a:spLocks/>
          </p:cNvSpPr>
          <p:nvPr/>
        </p:nvSpPr>
        <p:spPr bwMode="auto">
          <a:xfrm>
            <a:off x="369888" y="2343990"/>
            <a:ext cx="3241675" cy="2851150"/>
          </a:xfrm>
          <a:prstGeom prst="rect">
            <a:avLst/>
          </a:prstGeom>
          <a:solidFill>
            <a:schemeClr val="bg1"/>
          </a:solid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000">
                <a:solidFill>
                  <a:schemeClr val="bg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Clr>
                <a:schemeClr val="bg1"/>
              </a:buClr>
              <a:buNone/>
            </a:pPr>
            <a:endParaRPr lang="en-US" sz="2400" kern="0" dirty="0">
              <a:solidFill>
                <a:schemeClr val="tx1"/>
              </a:solidFill>
            </a:endParaRPr>
          </a:p>
          <a:p>
            <a:pPr marL="0" indent="0">
              <a:buClr>
                <a:schemeClr val="bg1"/>
              </a:buClr>
              <a:buNone/>
            </a:pPr>
            <a:endParaRPr lang="en-US" sz="2400" kern="0" dirty="0">
              <a:solidFill>
                <a:schemeClr val="tx1"/>
              </a:solidFill>
            </a:endParaRPr>
          </a:p>
          <a:p>
            <a:pPr marL="0" indent="0" algn="ctr">
              <a:buClr>
                <a:schemeClr val="bg1"/>
              </a:buClr>
              <a:buNone/>
            </a:pPr>
            <a:r>
              <a:rPr lang="en-US" sz="2400" kern="0" dirty="0">
                <a:solidFill>
                  <a:schemeClr val="tx1"/>
                </a:solidFill>
              </a:rPr>
              <a:t>Gerald Parish</a:t>
            </a:r>
          </a:p>
          <a:p>
            <a:pPr marL="0" indent="0" algn="ctr">
              <a:buClr>
                <a:schemeClr val="bg1"/>
              </a:buClr>
              <a:buNone/>
            </a:pPr>
            <a:r>
              <a:rPr lang="en-US" sz="2400" kern="0" dirty="0">
                <a:solidFill>
                  <a:schemeClr val="tx1"/>
                </a:solidFill>
              </a:rPr>
              <a:t>Azure Architect </a:t>
            </a:r>
          </a:p>
          <a:p>
            <a:pPr marL="0" indent="0" algn="ctr">
              <a:buClr>
                <a:schemeClr val="bg1"/>
              </a:buClr>
              <a:buNone/>
            </a:pPr>
            <a:r>
              <a:rPr lang="en-US" sz="2400" kern="0" dirty="0">
                <a:solidFill>
                  <a:schemeClr val="tx1"/>
                </a:solidFill>
              </a:rPr>
              <a:t>MCT</a:t>
            </a:r>
          </a:p>
          <a:p>
            <a:pPr marL="0" indent="0">
              <a:buClr>
                <a:schemeClr val="bg1"/>
              </a:buClr>
              <a:buNone/>
            </a:pPr>
            <a:endParaRPr lang="en-US" sz="1400" b="0" kern="0" dirty="0">
              <a:solidFill>
                <a:schemeClr val="tx1"/>
              </a:solidFill>
            </a:endParaRP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4A1D-8CF5-411C-8586-28F2EE5CAC57}"/>
              </a:ext>
            </a:extLst>
          </p:cNvPr>
          <p:cNvSpPr>
            <a:spLocks noGrp="1"/>
          </p:cNvSpPr>
          <p:nvPr>
            <p:ph type="title"/>
          </p:nvPr>
        </p:nvSpPr>
        <p:spPr/>
        <p:txBody>
          <a:bodyPr/>
          <a:lstStyle/>
          <a:p>
            <a:r>
              <a:rPr lang="en-US" dirty="0"/>
              <a:t>Create a Key Vault (CLI)</a:t>
            </a:r>
          </a:p>
        </p:txBody>
      </p:sp>
      <p:sp>
        <p:nvSpPr>
          <p:cNvPr id="3" name="Text Placeholder 2">
            <a:extLst>
              <a:ext uri="{FF2B5EF4-FFF2-40B4-BE49-F238E27FC236}">
                <a16:creationId xmlns:a16="http://schemas.microsoft.com/office/drawing/2014/main" id="{6D57742D-A436-4A86-84BB-D783C5EF7BC1}"/>
              </a:ext>
            </a:extLst>
          </p:cNvPr>
          <p:cNvSpPr>
            <a:spLocks noGrp="1"/>
          </p:cNvSpPr>
          <p:nvPr>
            <p:ph type="body" idx="1"/>
          </p:nvPr>
        </p:nvSpPr>
        <p:spPr/>
        <p:txBody>
          <a:bodyPr/>
          <a:lstStyle/>
          <a:p>
            <a:r>
              <a:rPr lang="en-US" dirty="0"/>
              <a:t>Create Resource group </a:t>
            </a:r>
          </a:p>
          <a:p>
            <a:pPr marL="0" indent="0">
              <a:buNone/>
            </a:pPr>
            <a:r>
              <a:rPr lang="en-US" sz="2400" dirty="0" err="1"/>
              <a:t>az</a:t>
            </a:r>
            <a:r>
              <a:rPr lang="en-US" sz="2400" dirty="0"/>
              <a:t> group create --name “</a:t>
            </a:r>
            <a:r>
              <a:rPr lang="en-US" sz="2400" dirty="0" err="1"/>
              <a:t>MyKeyValutRG</a:t>
            </a:r>
            <a:r>
              <a:rPr lang="en-US" sz="2400" dirty="0"/>
              <a:t>” --location “East US” </a:t>
            </a:r>
          </a:p>
          <a:p>
            <a:pPr marL="0" indent="0">
              <a:buNone/>
            </a:pPr>
            <a:endParaRPr lang="en-US" dirty="0"/>
          </a:p>
          <a:p>
            <a:r>
              <a:rPr lang="en-US" dirty="0"/>
              <a:t>Create Key Vault </a:t>
            </a:r>
          </a:p>
          <a:p>
            <a:pPr marL="0" indent="0">
              <a:buNone/>
            </a:pPr>
            <a:r>
              <a:rPr lang="en-US" sz="2400" dirty="0" err="1"/>
              <a:t>Az</a:t>
            </a:r>
            <a:r>
              <a:rPr lang="en-US" sz="2400" dirty="0"/>
              <a:t> </a:t>
            </a:r>
            <a:r>
              <a:rPr lang="en-US" sz="2400" dirty="0" err="1"/>
              <a:t>keyvault</a:t>
            </a:r>
            <a:r>
              <a:rPr lang="en-US" sz="2400" dirty="0"/>
              <a:t> create –name “MyKeyVault-0” –resource-group “</a:t>
            </a:r>
            <a:r>
              <a:rPr lang="en-US" sz="2400" dirty="0" err="1"/>
              <a:t>MyKeyVaultRG</a:t>
            </a:r>
            <a:r>
              <a:rPr lang="en-US" sz="2400" dirty="0"/>
              <a:t>” --location “East US”</a:t>
            </a:r>
          </a:p>
        </p:txBody>
      </p:sp>
      <p:sp>
        <p:nvSpPr>
          <p:cNvPr id="4" name="Text Placeholder 3">
            <a:extLst>
              <a:ext uri="{FF2B5EF4-FFF2-40B4-BE49-F238E27FC236}">
                <a16:creationId xmlns:a16="http://schemas.microsoft.com/office/drawing/2014/main" id="{D37336D3-173E-48DE-BA80-FA8A972059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2181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C65A-E012-46D0-896B-6F06D6A0FAF4}"/>
              </a:ext>
            </a:extLst>
          </p:cNvPr>
          <p:cNvSpPr>
            <a:spLocks noGrp="1"/>
          </p:cNvSpPr>
          <p:nvPr>
            <p:ph type="title"/>
          </p:nvPr>
        </p:nvSpPr>
        <p:spPr/>
        <p:txBody>
          <a:bodyPr/>
          <a:lstStyle/>
          <a:p>
            <a:r>
              <a:rPr lang="en-US" dirty="0"/>
              <a:t>Create a Key (Azure Portal)</a:t>
            </a:r>
          </a:p>
        </p:txBody>
      </p:sp>
      <p:sp>
        <p:nvSpPr>
          <p:cNvPr id="3" name="Text Placeholder 2">
            <a:extLst>
              <a:ext uri="{FF2B5EF4-FFF2-40B4-BE49-F238E27FC236}">
                <a16:creationId xmlns:a16="http://schemas.microsoft.com/office/drawing/2014/main" id="{EB026B05-DF8A-4C40-9F6B-F9A4CCC4E1AA}"/>
              </a:ext>
            </a:extLst>
          </p:cNvPr>
          <p:cNvSpPr>
            <a:spLocks noGrp="1"/>
          </p:cNvSpPr>
          <p:nvPr>
            <p:ph type="body" idx="1"/>
          </p:nvPr>
        </p:nvSpPr>
        <p:spPr>
          <a:xfrm>
            <a:off x="261254" y="1021215"/>
            <a:ext cx="4106030" cy="5147356"/>
          </a:xfrm>
        </p:spPr>
        <p:txBody>
          <a:bodyPr/>
          <a:lstStyle/>
          <a:p>
            <a:r>
              <a:rPr lang="en-US" sz="2000" dirty="0"/>
              <a:t>Keys stored </a:t>
            </a:r>
          </a:p>
          <a:p>
            <a:pPr lvl="1"/>
            <a:r>
              <a:rPr lang="en-US" sz="1800" dirty="0"/>
              <a:t>Encrypting </a:t>
            </a:r>
          </a:p>
          <a:p>
            <a:pPr lvl="1"/>
            <a:r>
              <a:rPr lang="en-US" sz="1800" dirty="0"/>
              <a:t>Decrypting </a:t>
            </a:r>
          </a:p>
          <a:p>
            <a:pPr lvl="1"/>
            <a:r>
              <a:rPr lang="en-US" sz="1800" dirty="0"/>
              <a:t>Secrets such as passwords</a:t>
            </a:r>
          </a:p>
          <a:p>
            <a:pPr lvl="1"/>
            <a:r>
              <a:rPr lang="en-US" sz="1800" dirty="0"/>
              <a:t>.</a:t>
            </a:r>
            <a:r>
              <a:rPr lang="en-US" sz="1800" dirty="0" err="1"/>
              <a:t>pfx</a:t>
            </a:r>
            <a:r>
              <a:rPr lang="en-US" sz="1800" dirty="0"/>
              <a:t> or .</a:t>
            </a:r>
            <a:r>
              <a:rPr lang="en-US" sz="1800" dirty="0" err="1"/>
              <a:t>pem</a:t>
            </a:r>
            <a:r>
              <a:rPr lang="en-US" sz="1800" dirty="0"/>
              <a:t> </a:t>
            </a:r>
          </a:p>
          <a:p>
            <a:r>
              <a:rPr lang="en-US" sz="2000" dirty="0"/>
              <a:t>Referenced through a URI</a:t>
            </a:r>
          </a:p>
          <a:p>
            <a:r>
              <a:rPr lang="en-US" sz="2000" dirty="0"/>
              <a:t>Authenticated by Azure AD</a:t>
            </a:r>
          </a:p>
          <a:p>
            <a:r>
              <a:rPr lang="en-US" sz="2000" dirty="0"/>
              <a:t>Steps </a:t>
            </a:r>
          </a:p>
          <a:p>
            <a:pPr marL="746125" lvl="1" indent="-457200">
              <a:buFont typeface="+mj-lt"/>
              <a:buAutoNum type="arabicPeriod"/>
            </a:pPr>
            <a:r>
              <a:rPr lang="en-US" sz="1800" dirty="0"/>
              <a:t>Select Key Vault from resource group </a:t>
            </a:r>
          </a:p>
          <a:p>
            <a:pPr marL="746125" lvl="1" indent="-457200">
              <a:buFont typeface="+mj-lt"/>
              <a:buAutoNum type="arabicPeriod"/>
            </a:pPr>
            <a:r>
              <a:rPr lang="en-US" sz="1800" dirty="0"/>
              <a:t>Click Keys </a:t>
            </a:r>
          </a:p>
          <a:p>
            <a:pPr marL="746125" lvl="1" indent="-457200">
              <a:buFont typeface="+mj-lt"/>
              <a:buAutoNum type="arabicPeriod"/>
            </a:pPr>
            <a:r>
              <a:rPr lang="en-US" sz="1800" dirty="0"/>
              <a:t>Click Add </a:t>
            </a:r>
          </a:p>
          <a:p>
            <a:pPr marL="746125" lvl="1" indent="-457200">
              <a:buFont typeface="+mj-lt"/>
              <a:buAutoNum type="arabicPeriod"/>
            </a:pPr>
            <a:r>
              <a:rPr lang="en-US" sz="1800" dirty="0"/>
              <a:t>Enter name </a:t>
            </a:r>
          </a:p>
          <a:p>
            <a:pPr marL="1141412" lvl="2" indent="-457200"/>
            <a:r>
              <a:rPr lang="en-US" sz="1400" dirty="0"/>
              <a:t>If P1 key then can be protected using HSM</a:t>
            </a:r>
          </a:p>
          <a:p>
            <a:pPr lvl="1"/>
            <a:endParaRPr lang="en-US" sz="1800" dirty="0"/>
          </a:p>
          <a:p>
            <a:r>
              <a:rPr lang="en-US" sz="2000" dirty="0"/>
              <a:t> </a:t>
            </a:r>
          </a:p>
        </p:txBody>
      </p:sp>
      <p:sp>
        <p:nvSpPr>
          <p:cNvPr id="4" name="Text Placeholder 3">
            <a:extLst>
              <a:ext uri="{FF2B5EF4-FFF2-40B4-BE49-F238E27FC236}">
                <a16:creationId xmlns:a16="http://schemas.microsoft.com/office/drawing/2014/main" id="{331DC738-F06B-411C-9873-EC6611E4A984}"/>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31BD6B3-FF00-4B1B-8420-A8812B8D310E}"/>
              </a:ext>
            </a:extLst>
          </p:cNvPr>
          <p:cNvPicPr>
            <a:picLocks noChangeAspect="1"/>
          </p:cNvPicPr>
          <p:nvPr/>
        </p:nvPicPr>
        <p:blipFill>
          <a:blip r:embed="rId3"/>
          <a:stretch>
            <a:fillRect/>
          </a:stretch>
        </p:blipFill>
        <p:spPr>
          <a:xfrm>
            <a:off x="4548606" y="740662"/>
            <a:ext cx="4457700" cy="2886075"/>
          </a:xfrm>
          <a:prstGeom prst="rect">
            <a:avLst/>
          </a:prstGeom>
        </p:spPr>
      </p:pic>
      <p:pic>
        <p:nvPicPr>
          <p:cNvPr id="6" name="Picture 5">
            <a:extLst>
              <a:ext uri="{FF2B5EF4-FFF2-40B4-BE49-F238E27FC236}">
                <a16:creationId xmlns:a16="http://schemas.microsoft.com/office/drawing/2014/main" id="{CDA70082-F3CC-4E70-A523-25EA9680C0A1}"/>
              </a:ext>
            </a:extLst>
          </p:cNvPr>
          <p:cNvPicPr>
            <a:picLocks noChangeAspect="1"/>
          </p:cNvPicPr>
          <p:nvPr/>
        </p:nvPicPr>
        <p:blipFill>
          <a:blip r:embed="rId4"/>
          <a:stretch>
            <a:fillRect/>
          </a:stretch>
        </p:blipFill>
        <p:spPr>
          <a:xfrm>
            <a:off x="4534318" y="740662"/>
            <a:ext cx="4486275" cy="3057525"/>
          </a:xfrm>
          <a:prstGeom prst="rect">
            <a:avLst/>
          </a:prstGeom>
        </p:spPr>
      </p:pic>
      <p:pic>
        <p:nvPicPr>
          <p:cNvPr id="7" name="Picture 6">
            <a:extLst>
              <a:ext uri="{FF2B5EF4-FFF2-40B4-BE49-F238E27FC236}">
                <a16:creationId xmlns:a16="http://schemas.microsoft.com/office/drawing/2014/main" id="{B3CFDA3A-91E3-4575-99FB-CD7D09F18007}"/>
              </a:ext>
            </a:extLst>
          </p:cNvPr>
          <p:cNvPicPr>
            <a:picLocks noChangeAspect="1"/>
          </p:cNvPicPr>
          <p:nvPr/>
        </p:nvPicPr>
        <p:blipFill>
          <a:blip r:embed="rId5"/>
          <a:stretch>
            <a:fillRect/>
          </a:stretch>
        </p:blipFill>
        <p:spPr>
          <a:xfrm>
            <a:off x="4534318" y="740662"/>
            <a:ext cx="4467225" cy="3800475"/>
          </a:xfrm>
          <a:prstGeom prst="rect">
            <a:avLst/>
          </a:prstGeom>
        </p:spPr>
      </p:pic>
    </p:spTree>
    <p:extLst>
      <p:ext uri="{BB962C8B-B14F-4D97-AF65-F5344CB8AC3E}">
        <p14:creationId xmlns:p14="http://schemas.microsoft.com/office/powerpoint/2010/main" val="252608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71A7-51E5-41FF-9CC8-C14C55CD12E0}"/>
              </a:ext>
            </a:extLst>
          </p:cNvPr>
          <p:cNvSpPr>
            <a:spLocks noGrp="1"/>
          </p:cNvSpPr>
          <p:nvPr>
            <p:ph type="title"/>
          </p:nvPr>
        </p:nvSpPr>
        <p:spPr/>
        <p:txBody>
          <a:bodyPr/>
          <a:lstStyle/>
          <a:p>
            <a:r>
              <a:rPr lang="en-US" dirty="0"/>
              <a:t>Create a Key (PowerShell)</a:t>
            </a:r>
          </a:p>
        </p:txBody>
      </p:sp>
      <p:sp>
        <p:nvSpPr>
          <p:cNvPr id="3" name="Text Placeholder 2">
            <a:extLst>
              <a:ext uri="{FF2B5EF4-FFF2-40B4-BE49-F238E27FC236}">
                <a16:creationId xmlns:a16="http://schemas.microsoft.com/office/drawing/2014/main" id="{1C873091-26DD-415F-B4DC-871D5EEE932E}"/>
              </a:ext>
            </a:extLst>
          </p:cNvPr>
          <p:cNvSpPr>
            <a:spLocks noGrp="1"/>
          </p:cNvSpPr>
          <p:nvPr>
            <p:ph type="body" idx="1"/>
          </p:nvPr>
        </p:nvSpPr>
        <p:spPr/>
        <p:txBody>
          <a:bodyPr/>
          <a:lstStyle/>
          <a:p>
            <a:r>
              <a:rPr lang="en-US" dirty="0"/>
              <a:t>Create a key </a:t>
            </a:r>
          </a:p>
          <a:p>
            <a:pPr marL="0" indent="0">
              <a:buNone/>
            </a:pPr>
            <a:r>
              <a:rPr lang="en-US" sz="2400" dirty="0"/>
              <a:t>Add-</a:t>
            </a:r>
            <a:r>
              <a:rPr lang="en-US" sz="2400" dirty="0" err="1"/>
              <a:t>AzureRmKeyVaultKey</a:t>
            </a:r>
            <a:r>
              <a:rPr lang="en-US" sz="2400" dirty="0"/>
              <a:t> –</a:t>
            </a:r>
            <a:r>
              <a:rPr lang="en-US" sz="2400" dirty="0" err="1"/>
              <a:t>VaultName</a:t>
            </a:r>
            <a:r>
              <a:rPr lang="en-US" sz="2400" dirty="0"/>
              <a:t> “MyKeyVault-0” –Name “</a:t>
            </a:r>
            <a:r>
              <a:rPr lang="en-US" sz="2400" dirty="0" err="1"/>
              <a:t>MyFirstKey</a:t>
            </a:r>
            <a:r>
              <a:rPr lang="en-US" sz="2400" dirty="0"/>
              <a:t>” –Destination “Software”</a:t>
            </a:r>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6587815C-5CBC-48C8-97B1-D7CC26054E4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89733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A817-0A37-4980-B3DD-A845FAE9A404}"/>
              </a:ext>
            </a:extLst>
          </p:cNvPr>
          <p:cNvSpPr>
            <a:spLocks noGrp="1"/>
          </p:cNvSpPr>
          <p:nvPr>
            <p:ph type="title"/>
          </p:nvPr>
        </p:nvSpPr>
        <p:spPr/>
        <p:txBody>
          <a:bodyPr/>
          <a:lstStyle/>
          <a:p>
            <a:r>
              <a:rPr lang="en-US" dirty="0"/>
              <a:t>Create a Key (Azure CLI)</a:t>
            </a:r>
          </a:p>
        </p:txBody>
      </p:sp>
      <p:sp>
        <p:nvSpPr>
          <p:cNvPr id="3" name="Text Placeholder 2">
            <a:extLst>
              <a:ext uri="{FF2B5EF4-FFF2-40B4-BE49-F238E27FC236}">
                <a16:creationId xmlns:a16="http://schemas.microsoft.com/office/drawing/2014/main" id="{94D52618-491E-4F7D-8377-B2CD301EE9B1}"/>
              </a:ext>
            </a:extLst>
          </p:cNvPr>
          <p:cNvSpPr>
            <a:spLocks noGrp="1"/>
          </p:cNvSpPr>
          <p:nvPr>
            <p:ph type="body" idx="1"/>
          </p:nvPr>
        </p:nvSpPr>
        <p:spPr/>
        <p:txBody>
          <a:bodyPr/>
          <a:lstStyle/>
          <a:p>
            <a:r>
              <a:rPr lang="en-US" dirty="0"/>
              <a:t>Create a key </a:t>
            </a:r>
          </a:p>
          <a:p>
            <a:pPr marL="0" indent="0">
              <a:buNone/>
            </a:pPr>
            <a:r>
              <a:rPr lang="en-US" sz="2400" dirty="0" err="1"/>
              <a:t>az</a:t>
            </a:r>
            <a:r>
              <a:rPr lang="en-US" sz="2400" dirty="0"/>
              <a:t> </a:t>
            </a:r>
            <a:r>
              <a:rPr lang="en-US" sz="2400" dirty="0" err="1"/>
              <a:t>keyvault</a:t>
            </a:r>
            <a:r>
              <a:rPr lang="en-US" sz="2400" dirty="0"/>
              <a:t> key create --vault-name ‘MyKeyVault-0’ –name ‘</a:t>
            </a:r>
            <a:r>
              <a:rPr lang="en-US" sz="2400" dirty="0" err="1"/>
              <a:t>MyThirdKey</a:t>
            </a:r>
            <a:r>
              <a:rPr lang="en-US" sz="2400" dirty="0"/>
              <a:t>’ --protection ‘software’</a:t>
            </a:r>
          </a:p>
        </p:txBody>
      </p:sp>
      <p:sp>
        <p:nvSpPr>
          <p:cNvPr id="4" name="Text Placeholder 3">
            <a:extLst>
              <a:ext uri="{FF2B5EF4-FFF2-40B4-BE49-F238E27FC236}">
                <a16:creationId xmlns:a16="http://schemas.microsoft.com/office/drawing/2014/main" id="{44021C6A-845D-41CB-A513-EC1322502C6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90800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B0D8-D033-42F4-9D13-349B565F869D}"/>
              </a:ext>
            </a:extLst>
          </p:cNvPr>
          <p:cNvSpPr>
            <a:spLocks noGrp="1"/>
          </p:cNvSpPr>
          <p:nvPr>
            <p:ph type="title"/>
          </p:nvPr>
        </p:nvSpPr>
        <p:spPr/>
        <p:txBody>
          <a:bodyPr/>
          <a:lstStyle/>
          <a:p>
            <a:r>
              <a:rPr lang="en-US" dirty="0"/>
              <a:t>Create secrets (Azure Portal)</a:t>
            </a:r>
          </a:p>
        </p:txBody>
      </p:sp>
      <p:sp>
        <p:nvSpPr>
          <p:cNvPr id="3" name="Text Placeholder 2">
            <a:extLst>
              <a:ext uri="{FF2B5EF4-FFF2-40B4-BE49-F238E27FC236}">
                <a16:creationId xmlns:a16="http://schemas.microsoft.com/office/drawing/2014/main" id="{2C109273-1957-4A44-98E4-C843F4A5EA4F}"/>
              </a:ext>
            </a:extLst>
          </p:cNvPr>
          <p:cNvSpPr>
            <a:spLocks noGrp="1"/>
          </p:cNvSpPr>
          <p:nvPr>
            <p:ph type="body" idx="1"/>
          </p:nvPr>
        </p:nvSpPr>
        <p:spPr>
          <a:xfrm>
            <a:off x="261253" y="1021215"/>
            <a:ext cx="3969553" cy="5147356"/>
          </a:xfrm>
        </p:spPr>
        <p:txBody>
          <a:bodyPr/>
          <a:lstStyle/>
          <a:p>
            <a:r>
              <a:rPr lang="en-US" dirty="0"/>
              <a:t>Click Secrets </a:t>
            </a:r>
          </a:p>
          <a:p>
            <a:r>
              <a:rPr lang="en-US" dirty="0"/>
              <a:t>Steps </a:t>
            </a:r>
          </a:p>
          <a:p>
            <a:pPr marL="746125" lvl="1" indent="-457200">
              <a:buFont typeface="+mj-lt"/>
              <a:buAutoNum type="arabicPeriod"/>
            </a:pPr>
            <a:r>
              <a:rPr lang="en-US" dirty="0"/>
              <a:t>Set upload to manual </a:t>
            </a:r>
          </a:p>
          <a:p>
            <a:pPr marL="746125" lvl="1" indent="-457200">
              <a:buFont typeface="+mj-lt"/>
              <a:buAutoNum type="arabicPeriod"/>
            </a:pPr>
            <a:r>
              <a:rPr lang="en-US" dirty="0"/>
              <a:t>Add a content type (optional)</a:t>
            </a:r>
          </a:p>
          <a:p>
            <a:pPr marL="746125" lvl="1" indent="-457200">
              <a:buFont typeface="+mj-lt"/>
              <a:buAutoNum type="arabicPeriod"/>
            </a:pPr>
            <a:r>
              <a:rPr lang="en-US" dirty="0"/>
              <a:t>Enter activation and expiration date </a:t>
            </a:r>
          </a:p>
          <a:p>
            <a:pPr marL="746125" lvl="1" indent="-457200">
              <a:buFont typeface="+mj-lt"/>
              <a:buAutoNum type="arabicPeriod"/>
            </a:pPr>
            <a:r>
              <a:rPr lang="en-US" dirty="0"/>
              <a:t>Enable the secret </a:t>
            </a:r>
          </a:p>
        </p:txBody>
      </p:sp>
      <p:sp>
        <p:nvSpPr>
          <p:cNvPr id="4" name="Text Placeholder 3">
            <a:extLst>
              <a:ext uri="{FF2B5EF4-FFF2-40B4-BE49-F238E27FC236}">
                <a16:creationId xmlns:a16="http://schemas.microsoft.com/office/drawing/2014/main" id="{17978C08-9656-4B4A-8AFA-4046CFFC7307}"/>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018A8E3D-FF22-4529-AE34-C3547B04C666}"/>
              </a:ext>
            </a:extLst>
          </p:cNvPr>
          <p:cNvPicPr>
            <a:picLocks noChangeAspect="1"/>
          </p:cNvPicPr>
          <p:nvPr/>
        </p:nvPicPr>
        <p:blipFill>
          <a:blip r:embed="rId3"/>
          <a:stretch>
            <a:fillRect/>
          </a:stretch>
        </p:blipFill>
        <p:spPr>
          <a:xfrm>
            <a:off x="4548606" y="639667"/>
            <a:ext cx="4467225" cy="4295775"/>
          </a:xfrm>
          <a:prstGeom prst="rect">
            <a:avLst/>
          </a:prstGeom>
        </p:spPr>
      </p:pic>
    </p:spTree>
    <p:extLst>
      <p:ext uri="{BB962C8B-B14F-4D97-AF65-F5344CB8AC3E}">
        <p14:creationId xmlns:p14="http://schemas.microsoft.com/office/powerpoint/2010/main" val="360204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C0EF-917A-417B-A4AB-D5C9A4379998}"/>
              </a:ext>
            </a:extLst>
          </p:cNvPr>
          <p:cNvSpPr>
            <a:spLocks noGrp="1"/>
          </p:cNvSpPr>
          <p:nvPr>
            <p:ph type="title"/>
          </p:nvPr>
        </p:nvSpPr>
        <p:spPr/>
        <p:txBody>
          <a:bodyPr/>
          <a:lstStyle/>
          <a:p>
            <a:r>
              <a:rPr lang="en-US" dirty="0"/>
              <a:t>Add a Secret (PowerShell)</a:t>
            </a:r>
          </a:p>
        </p:txBody>
      </p:sp>
      <p:sp>
        <p:nvSpPr>
          <p:cNvPr id="3" name="Text Placeholder 2">
            <a:extLst>
              <a:ext uri="{FF2B5EF4-FFF2-40B4-BE49-F238E27FC236}">
                <a16:creationId xmlns:a16="http://schemas.microsoft.com/office/drawing/2014/main" id="{1F1858C2-6A31-4092-91CA-25A5DBD8FE60}"/>
              </a:ext>
            </a:extLst>
          </p:cNvPr>
          <p:cNvSpPr>
            <a:spLocks noGrp="1"/>
          </p:cNvSpPr>
          <p:nvPr>
            <p:ph type="body" idx="1"/>
          </p:nvPr>
        </p:nvSpPr>
        <p:spPr/>
        <p:txBody>
          <a:bodyPr/>
          <a:lstStyle/>
          <a:p>
            <a:r>
              <a:rPr lang="en-US" dirty="0"/>
              <a:t>Convert to a secure string</a:t>
            </a:r>
          </a:p>
          <a:p>
            <a:pPr marL="0" indent="0">
              <a:buNone/>
            </a:pPr>
            <a:r>
              <a:rPr lang="en-US" sz="2400" dirty="0"/>
              <a:t>$</a:t>
            </a:r>
            <a:r>
              <a:rPr lang="en-US" sz="2400" dirty="0" err="1"/>
              <a:t>mysecret</a:t>
            </a:r>
            <a:r>
              <a:rPr lang="en-US" sz="2400" dirty="0"/>
              <a:t> = </a:t>
            </a:r>
            <a:r>
              <a:rPr lang="en-US" sz="2400" dirty="0" err="1"/>
              <a:t>ConvertTo-SecureString</a:t>
            </a:r>
            <a:r>
              <a:rPr lang="en-US" sz="2400" dirty="0"/>
              <a:t> –String ‘P@55w,rd’ –Force –</a:t>
            </a:r>
            <a:r>
              <a:rPr lang="en-US" sz="2400" dirty="0" err="1"/>
              <a:t>AsPlainText</a:t>
            </a:r>
            <a:r>
              <a:rPr lang="en-US" sz="2400" dirty="0"/>
              <a:t> </a:t>
            </a:r>
          </a:p>
          <a:p>
            <a:pPr marL="0" indent="0">
              <a:buNone/>
            </a:pPr>
            <a:endParaRPr lang="en-US" dirty="0"/>
          </a:p>
          <a:p>
            <a:r>
              <a:rPr lang="en-US" dirty="0"/>
              <a:t>Add secret to vault </a:t>
            </a:r>
          </a:p>
          <a:p>
            <a:pPr marL="0" indent="0">
              <a:buNone/>
            </a:pPr>
            <a:r>
              <a:rPr lang="en-US" sz="2400" dirty="0"/>
              <a:t>Set-</a:t>
            </a:r>
            <a:r>
              <a:rPr lang="en-US" sz="2400" dirty="0" err="1"/>
              <a:t>AzureKeyValutSecret</a:t>
            </a:r>
            <a:r>
              <a:rPr lang="en-US" sz="2400" dirty="0"/>
              <a:t> –</a:t>
            </a:r>
            <a:r>
              <a:rPr lang="en-US" sz="2400" dirty="0" err="1"/>
              <a:t>VaultName</a:t>
            </a:r>
            <a:r>
              <a:rPr lang="en-US" sz="2400" dirty="0"/>
              <a:t> ‘MyKeyVault-0’ –Name ‘</a:t>
            </a:r>
            <a:r>
              <a:rPr lang="en-US" sz="2400" dirty="0" err="1"/>
              <a:t>MyFirstSecret</a:t>
            </a:r>
            <a:r>
              <a:rPr lang="en-US" sz="2400" dirty="0"/>
              <a:t>’ –</a:t>
            </a:r>
            <a:r>
              <a:rPr lang="en-US" sz="2400" dirty="0" err="1"/>
              <a:t>SecretValue</a:t>
            </a:r>
            <a:r>
              <a:rPr lang="en-US" sz="2400" dirty="0"/>
              <a:t> $</a:t>
            </a:r>
            <a:r>
              <a:rPr lang="en-US" sz="2400" dirty="0" err="1"/>
              <a:t>mysecret</a:t>
            </a:r>
            <a:endParaRPr lang="en-US" sz="2400" dirty="0"/>
          </a:p>
        </p:txBody>
      </p:sp>
      <p:sp>
        <p:nvSpPr>
          <p:cNvPr id="4" name="Text Placeholder 3">
            <a:extLst>
              <a:ext uri="{FF2B5EF4-FFF2-40B4-BE49-F238E27FC236}">
                <a16:creationId xmlns:a16="http://schemas.microsoft.com/office/drawing/2014/main" id="{36D47206-D9CE-4465-B4F6-3E550F4F180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5889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4DCE-45CE-4AE1-BA12-188400DB3333}"/>
              </a:ext>
            </a:extLst>
          </p:cNvPr>
          <p:cNvSpPr>
            <a:spLocks noGrp="1"/>
          </p:cNvSpPr>
          <p:nvPr>
            <p:ph type="title"/>
          </p:nvPr>
        </p:nvSpPr>
        <p:spPr/>
        <p:txBody>
          <a:bodyPr/>
          <a:lstStyle/>
          <a:p>
            <a:r>
              <a:rPr lang="en-US" dirty="0"/>
              <a:t>Add Secret (Azure CLI)</a:t>
            </a:r>
          </a:p>
        </p:txBody>
      </p:sp>
      <p:sp>
        <p:nvSpPr>
          <p:cNvPr id="3" name="Text Placeholder 2">
            <a:extLst>
              <a:ext uri="{FF2B5EF4-FFF2-40B4-BE49-F238E27FC236}">
                <a16:creationId xmlns:a16="http://schemas.microsoft.com/office/drawing/2014/main" id="{CBD47F5A-745C-465D-95D7-BB20F5F366A2}"/>
              </a:ext>
            </a:extLst>
          </p:cNvPr>
          <p:cNvSpPr>
            <a:spLocks noGrp="1"/>
          </p:cNvSpPr>
          <p:nvPr>
            <p:ph type="body" idx="1"/>
          </p:nvPr>
        </p:nvSpPr>
        <p:spPr/>
        <p:txBody>
          <a:bodyPr/>
          <a:lstStyle/>
          <a:p>
            <a:r>
              <a:rPr lang="en-US" dirty="0"/>
              <a:t>Add a secret </a:t>
            </a:r>
          </a:p>
          <a:p>
            <a:pPr marL="0" indent="0">
              <a:buNone/>
            </a:pPr>
            <a:r>
              <a:rPr lang="en-US" sz="2400" dirty="0" err="1"/>
              <a:t>az</a:t>
            </a:r>
            <a:r>
              <a:rPr lang="en-US" sz="2400" dirty="0"/>
              <a:t> </a:t>
            </a:r>
            <a:r>
              <a:rPr lang="en-US" sz="2400" dirty="0" err="1"/>
              <a:t>keyvault</a:t>
            </a:r>
            <a:r>
              <a:rPr lang="en-US" sz="2400" dirty="0"/>
              <a:t> secret set --vault-name ‘MyKeyVault-01’ --name ‘</a:t>
            </a:r>
            <a:r>
              <a:rPr lang="en-US" sz="2400" dirty="0" err="1"/>
              <a:t>MySecondSecret</a:t>
            </a:r>
            <a:r>
              <a:rPr lang="en-US" sz="2400" dirty="0"/>
              <a:t>’ –value ‘P@ssw0rd’ </a:t>
            </a:r>
          </a:p>
        </p:txBody>
      </p:sp>
      <p:sp>
        <p:nvSpPr>
          <p:cNvPr id="4" name="Text Placeholder 3">
            <a:extLst>
              <a:ext uri="{FF2B5EF4-FFF2-40B4-BE49-F238E27FC236}">
                <a16:creationId xmlns:a16="http://schemas.microsoft.com/office/drawing/2014/main" id="{2360EC6B-7852-4A2F-BE88-2E32BF13FD3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36841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CD2C-82D8-43D9-814A-D9F3784B7FE3}"/>
              </a:ext>
            </a:extLst>
          </p:cNvPr>
          <p:cNvSpPr>
            <a:spLocks noGrp="1"/>
          </p:cNvSpPr>
          <p:nvPr>
            <p:ph type="title"/>
          </p:nvPr>
        </p:nvSpPr>
        <p:spPr/>
        <p:txBody>
          <a:bodyPr/>
          <a:lstStyle/>
          <a:p>
            <a:r>
              <a:rPr lang="en-US" dirty="0"/>
              <a:t>Azure Key Vault Certificate Management</a:t>
            </a:r>
          </a:p>
        </p:txBody>
      </p:sp>
      <p:sp>
        <p:nvSpPr>
          <p:cNvPr id="3" name="Text Placeholder 2">
            <a:extLst>
              <a:ext uri="{FF2B5EF4-FFF2-40B4-BE49-F238E27FC236}">
                <a16:creationId xmlns:a16="http://schemas.microsoft.com/office/drawing/2014/main" id="{2EDADB35-F016-4D51-ACF4-BB9B8556CB3D}"/>
              </a:ext>
            </a:extLst>
          </p:cNvPr>
          <p:cNvSpPr>
            <a:spLocks noGrp="1"/>
          </p:cNvSpPr>
          <p:nvPr>
            <p:ph type="body" idx="1"/>
          </p:nvPr>
        </p:nvSpPr>
        <p:spPr/>
        <p:txBody>
          <a:bodyPr/>
          <a:lstStyle/>
          <a:p>
            <a:r>
              <a:rPr lang="en-US" dirty="0"/>
              <a:t>Azure Key Vault  provides management of x509 certificates with the following features: </a:t>
            </a:r>
          </a:p>
          <a:p>
            <a:pPr lvl="1"/>
            <a:r>
              <a:rPr lang="en-US" dirty="0"/>
              <a:t>Segregation of duties</a:t>
            </a:r>
          </a:p>
          <a:p>
            <a:pPr lvl="1"/>
            <a:r>
              <a:rPr lang="en-US" dirty="0"/>
              <a:t>Use of policies </a:t>
            </a:r>
          </a:p>
          <a:p>
            <a:pPr lvl="1"/>
            <a:r>
              <a:rPr lang="en-US" dirty="0"/>
              <a:t>Settings of contacts </a:t>
            </a:r>
          </a:p>
          <a:p>
            <a:pPr lvl="1"/>
            <a:r>
              <a:rPr lang="en-US" dirty="0"/>
              <a:t>Automatic enrollment</a:t>
            </a:r>
          </a:p>
        </p:txBody>
      </p:sp>
      <p:sp>
        <p:nvSpPr>
          <p:cNvPr id="4" name="Text Placeholder 3">
            <a:extLst>
              <a:ext uri="{FF2B5EF4-FFF2-40B4-BE49-F238E27FC236}">
                <a16:creationId xmlns:a16="http://schemas.microsoft.com/office/drawing/2014/main" id="{6EAEB60C-25A8-4155-9301-C928F06A538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60682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D2EA-436D-4D61-B9F8-4E68BE9661B3}"/>
              </a:ext>
            </a:extLst>
          </p:cNvPr>
          <p:cNvSpPr>
            <a:spLocks noGrp="1"/>
          </p:cNvSpPr>
          <p:nvPr>
            <p:ph type="title"/>
          </p:nvPr>
        </p:nvSpPr>
        <p:spPr/>
        <p:txBody>
          <a:bodyPr/>
          <a:lstStyle/>
          <a:p>
            <a:r>
              <a:rPr lang="en-US" dirty="0"/>
              <a:t>Importing Certificates </a:t>
            </a:r>
          </a:p>
        </p:txBody>
      </p:sp>
      <p:sp>
        <p:nvSpPr>
          <p:cNvPr id="3" name="Text Placeholder 2">
            <a:extLst>
              <a:ext uri="{FF2B5EF4-FFF2-40B4-BE49-F238E27FC236}">
                <a16:creationId xmlns:a16="http://schemas.microsoft.com/office/drawing/2014/main" id="{559E4F1A-5981-4417-AD4E-857518BFCF1F}"/>
              </a:ext>
            </a:extLst>
          </p:cNvPr>
          <p:cNvSpPr>
            <a:spLocks noGrp="1"/>
          </p:cNvSpPr>
          <p:nvPr>
            <p:ph type="body" idx="1"/>
          </p:nvPr>
        </p:nvSpPr>
        <p:spPr/>
        <p:txBody>
          <a:bodyPr/>
          <a:lstStyle/>
          <a:p>
            <a:r>
              <a:rPr lang="en-US" dirty="0"/>
              <a:t>Not available in Azure portal </a:t>
            </a:r>
          </a:p>
          <a:p>
            <a:r>
              <a:rPr lang="en-US" dirty="0"/>
              <a:t>Done using PowerShell </a:t>
            </a:r>
          </a:p>
          <a:p>
            <a:pPr lvl="1"/>
            <a:r>
              <a:rPr lang="en-US" dirty="0"/>
              <a:t>.PFX or .PEM format </a:t>
            </a:r>
          </a:p>
          <a:p>
            <a:r>
              <a:rPr lang="en-US" dirty="0"/>
              <a:t>Convert the private key password to a secure string</a:t>
            </a:r>
          </a:p>
          <a:p>
            <a:pPr marL="288925" lvl="1" indent="0">
              <a:buNone/>
            </a:pPr>
            <a:r>
              <a:rPr lang="en-US" dirty="0"/>
              <a:t>$</a:t>
            </a:r>
            <a:r>
              <a:rPr lang="en-US" dirty="0" err="1"/>
              <a:t>CertPwd</a:t>
            </a:r>
            <a:r>
              <a:rPr lang="en-US" dirty="0"/>
              <a:t> = Convert-To-</a:t>
            </a:r>
            <a:r>
              <a:rPr lang="en-US" dirty="0" err="1"/>
              <a:t>SecureString</a:t>
            </a:r>
            <a:r>
              <a:rPr lang="en-US" dirty="0"/>
              <a:t> –String “</a:t>
            </a:r>
            <a:r>
              <a:rPr lang="en-US" dirty="0" err="1"/>
              <a:t>certP@ssword</a:t>
            </a:r>
            <a:r>
              <a:rPr lang="en-US" dirty="0"/>
              <a:t>” –Force –</a:t>
            </a:r>
            <a:r>
              <a:rPr lang="en-US" dirty="0" err="1"/>
              <a:t>AsplainText</a:t>
            </a:r>
            <a:r>
              <a:rPr lang="en-US" dirty="0"/>
              <a:t> </a:t>
            </a:r>
          </a:p>
          <a:p>
            <a:r>
              <a:rPr lang="en-US" dirty="0"/>
              <a:t>Import the certificate </a:t>
            </a:r>
          </a:p>
          <a:p>
            <a:pPr marL="288925" lvl="1" indent="0">
              <a:buNone/>
            </a:pPr>
            <a:r>
              <a:rPr lang="en-US" dirty="0"/>
              <a:t>Import-</a:t>
            </a:r>
            <a:r>
              <a:rPr lang="en-US" dirty="0" err="1"/>
              <a:t>AzureKeyVaultCertificate</a:t>
            </a:r>
            <a:r>
              <a:rPr lang="en-US" dirty="0"/>
              <a:t> –</a:t>
            </a:r>
            <a:r>
              <a:rPr lang="en-US" dirty="0" err="1"/>
              <a:t>VaultName</a:t>
            </a:r>
            <a:r>
              <a:rPr lang="en-US" dirty="0"/>
              <a:t> ‘MyKeyVault-0’ –Name ‘</a:t>
            </a:r>
            <a:r>
              <a:rPr lang="en-US" dirty="0" err="1"/>
              <a:t>MyFirstCert</a:t>
            </a:r>
            <a:r>
              <a:rPr lang="en-US" dirty="0"/>
              <a:t>’ –</a:t>
            </a:r>
            <a:r>
              <a:rPr lang="en-US" dirty="0" err="1"/>
              <a:t>FilePath</a:t>
            </a:r>
            <a:r>
              <a:rPr lang="en-US" dirty="0"/>
              <a:t> ‘c:\certs\</a:t>
            </a:r>
            <a:r>
              <a:rPr lang="en-US" dirty="0" err="1"/>
              <a:t>mycerts.pfx</a:t>
            </a:r>
            <a:r>
              <a:rPr lang="en-US" dirty="0"/>
              <a:t>’ –Password $</a:t>
            </a:r>
            <a:r>
              <a:rPr lang="en-US" dirty="0" err="1"/>
              <a:t>CertPwd</a:t>
            </a:r>
            <a:br>
              <a:rPr lang="en-US" dirty="0"/>
            </a:br>
            <a:r>
              <a:rPr lang="en-US" dirty="0"/>
              <a:t>	</a:t>
            </a:r>
          </a:p>
          <a:p>
            <a:pPr marL="288925" lvl="1" indent="0">
              <a:buNone/>
            </a:pPr>
            <a:endParaRPr lang="en-US" dirty="0"/>
          </a:p>
        </p:txBody>
      </p:sp>
      <p:sp>
        <p:nvSpPr>
          <p:cNvPr id="4" name="Text Placeholder 3">
            <a:extLst>
              <a:ext uri="{FF2B5EF4-FFF2-40B4-BE49-F238E27FC236}">
                <a16:creationId xmlns:a16="http://schemas.microsoft.com/office/drawing/2014/main" id="{031D3539-4355-4925-8BB6-1CEDA6573CA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51560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2B43-4773-4777-B95B-16D24CE4A73F}"/>
              </a:ext>
            </a:extLst>
          </p:cNvPr>
          <p:cNvSpPr>
            <a:spLocks noGrp="1"/>
          </p:cNvSpPr>
          <p:nvPr>
            <p:ph type="title"/>
          </p:nvPr>
        </p:nvSpPr>
        <p:spPr/>
        <p:txBody>
          <a:bodyPr/>
          <a:lstStyle/>
          <a:p>
            <a:r>
              <a:rPr lang="en-US" dirty="0"/>
              <a:t>Creating Certificates</a:t>
            </a:r>
          </a:p>
        </p:txBody>
      </p:sp>
      <p:sp>
        <p:nvSpPr>
          <p:cNvPr id="3" name="Text Placeholder 2">
            <a:extLst>
              <a:ext uri="{FF2B5EF4-FFF2-40B4-BE49-F238E27FC236}">
                <a16:creationId xmlns:a16="http://schemas.microsoft.com/office/drawing/2014/main" id="{01C2B9B2-7809-4E48-A466-C00A78B245AF}"/>
              </a:ext>
            </a:extLst>
          </p:cNvPr>
          <p:cNvSpPr>
            <a:spLocks noGrp="1"/>
          </p:cNvSpPr>
          <p:nvPr>
            <p:ph type="body" idx="1"/>
          </p:nvPr>
        </p:nvSpPr>
        <p:spPr>
          <a:xfrm>
            <a:off x="261253" y="914400"/>
            <a:ext cx="8574837" cy="5254171"/>
          </a:xfrm>
        </p:spPr>
        <p:txBody>
          <a:bodyPr/>
          <a:lstStyle/>
          <a:p>
            <a:r>
              <a:rPr lang="en-US" sz="2400" dirty="0"/>
              <a:t>Define a Key Vault Policy</a:t>
            </a:r>
          </a:p>
          <a:p>
            <a:r>
              <a:rPr lang="en-US" sz="2400" dirty="0"/>
              <a:t>New-</a:t>
            </a:r>
            <a:r>
              <a:rPr lang="en-US" sz="2400" dirty="0" err="1"/>
              <a:t>AzureKeyVaultCertificatePolicy</a:t>
            </a:r>
            <a:r>
              <a:rPr lang="en-US" sz="2400" dirty="0"/>
              <a:t> </a:t>
            </a:r>
          </a:p>
          <a:p>
            <a:pPr lvl="1"/>
            <a:r>
              <a:rPr lang="en-US" sz="2000" dirty="0"/>
              <a:t>Creates a in-memory structure </a:t>
            </a:r>
          </a:p>
          <a:p>
            <a:pPr lvl="1"/>
            <a:r>
              <a:rPr lang="en-US" sz="2000" dirty="0"/>
              <a:t>Not a permanent policy </a:t>
            </a:r>
          </a:p>
          <a:p>
            <a:pPr marL="288925" lvl="1" indent="0">
              <a:buNone/>
            </a:pPr>
            <a:r>
              <a:rPr lang="en-US" sz="2000" dirty="0"/>
              <a:t>New-</a:t>
            </a:r>
            <a:r>
              <a:rPr lang="en-US" sz="2000" dirty="0" err="1"/>
              <a:t>AzureKeyVaultCertificatePolicy</a:t>
            </a:r>
            <a:r>
              <a:rPr lang="en-US" sz="2000" dirty="0"/>
              <a:t> –</a:t>
            </a:r>
            <a:r>
              <a:rPr lang="en-US" sz="2000" dirty="0" err="1"/>
              <a:t>SecretContentType</a:t>
            </a:r>
            <a:r>
              <a:rPr lang="en-US" sz="2000" dirty="0"/>
              <a:t> “application/x-pkscs12” –</a:t>
            </a:r>
            <a:r>
              <a:rPr lang="en-US" sz="2000" dirty="0" err="1"/>
              <a:t>SubjectName</a:t>
            </a:r>
            <a:r>
              <a:rPr lang="en-US" sz="2000" dirty="0"/>
              <a:t> “CN=newvisions.com” –</a:t>
            </a:r>
            <a:r>
              <a:rPr lang="en-US" sz="2000" dirty="0" err="1"/>
              <a:t>IssuerName</a:t>
            </a:r>
            <a:r>
              <a:rPr lang="en-US" sz="2000" dirty="0"/>
              <a:t> “Self” –</a:t>
            </a:r>
            <a:r>
              <a:rPr lang="en-US" sz="2000" dirty="0" err="1"/>
              <a:t>ValidityInMonths</a:t>
            </a:r>
            <a:r>
              <a:rPr lang="en-US" sz="2000" dirty="0"/>
              <a:t> 6 –</a:t>
            </a:r>
            <a:r>
              <a:rPr lang="en-US" sz="2000" dirty="0" err="1"/>
              <a:t>ReuseKeyOnRenewal</a:t>
            </a:r>
            <a:endParaRPr lang="en-US" sz="2000" dirty="0"/>
          </a:p>
          <a:p>
            <a:r>
              <a:rPr lang="en-US" sz="2400" dirty="0"/>
              <a:t>Create Certificate </a:t>
            </a:r>
          </a:p>
          <a:p>
            <a:pPr marL="288925" lvl="1" indent="0">
              <a:buNone/>
            </a:pPr>
            <a:r>
              <a:rPr lang="en-US" sz="2000" dirty="0"/>
              <a:t>Add-</a:t>
            </a:r>
            <a:r>
              <a:rPr lang="en-US" sz="2000" dirty="0" err="1"/>
              <a:t>AzureKeyVaultCertificate</a:t>
            </a:r>
            <a:r>
              <a:rPr lang="en-US" sz="2000" dirty="0"/>
              <a:t> –</a:t>
            </a:r>
            <a:r>
              <a:rPr lang="en-US" sz="2000" dirty="0" err="1"/>
              <a:t>VaultName</a:t>
            </a:r>
            <a:r>
              <a:rPr lang="en-US" sz="2000" dirty="0"/>
              <a:t> ‘MyKeyVault-0’ –Name ‘TestCert01’ –</a:t>
            </a:r>
            <a:r>
              <a:rPr lang="en-US" sz="2000" dirty="0" err="1"/>
              <a:t>CertificatePolicy</a:t>
            </a:r>
            <a:r>
              <a:rPr lang="en-US" sz="2000" dirty="0"/>
              <a:t> = $Policy</a:t>
            </a:r>
          </a:p>
          <a:p>
            <a:r>
              <a:rPr lang="en-US" sz="2400" dirty="0"/>
              <a:t>Submits a job </a:t>
            </a:r>
          </a:p>
          <a:p>
            <a:r>
              <a:rPr lang="en-US" sz="2400" dirty="0"/>
              <a:t>Get the status of the job </a:t>
            </a:r>
          </a:p>
          <a:p>
            <a:pPr lvl="1"/>
            <a:r>
              <a:rPr lang="en-US" sz="2000" dirty="0"/>
              <a:t>Get-</a:t>
            </a:r>
            <a:r>
              <a:rPr lang="en-US" sz="2000" dirty="0" err="1"/>
              <a:t>AzureKeyVaultCertificateOperation</a:t>
            </a:r>
            <a:r>
              <a:rPr lang="en-US" sz="2000" dirty="0"/>
              <a:t> –</a:t>
            </a:r>
            <a:r>
              <a:rPr lang="en-US" sz="2000" dirty="0" err="1"/>
              <a:t>VaultName</a:t>
            </a:r>
            <a:r>
              <a:rPr lang="en-US" sz="2000" dirty="0"/>
              <a:t> ‘MyKeyVault-0’ –Name “TestCert01”</a:t>
            </a:r>
          </a:p>
        </p:txBody>
      </p:sp>
      <p:sp>
        <p:nvSpPr>
          <p:cNvPr id="4" name="Text Placeholder 3">
            <a:extLst>
              <a:ext uri="{FF2B5EF4-FFF2-40B4-BE49-F238E27FC236}">
                <a16:creationId xmlns:a16="http://schemas.microsoft.com/office/drawing/2014/main" id="{A121119D-6F68-482E-9A4F-DBC79C813AC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77595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Manage Azure Security and Recovery Services (25-30%)</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Manage data protection and security compliance </a:t>
            </a:r>
          </a:p>
          <a:p>
            <a:r>
              <a:rPr lang="en-US" dirty="0"/>
              <a:t>Implement recovery services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D657-CBA3-46FD-8246-2613A7BAEBA3}"/>
              </a:ext>
            </a:extLst>
          </p:cNvPr>
          <p:cNvSpPr>
            <a:spLocks noGrp="1"/>
          </p:cNvSpPr>
          <p:nvPr>
            <p:ph type="title"/>
          </p:nvPr>
        </p:nvSpPr>
        <p:spPr/>
        <p:txBody>
          <a:bodyPr/>
          <a:lstStyle/>
          <a:p>
            <a:r>
              <a:rPr lang="en-US" dirty="0"/>
              <a:t>Azure App Service Certificate</a:t>
            </a:r>
          </a:p>
        </p:txBody>
      </p:sp>
      <p:sp>
        <p:nvSpPr>
          <p:cNvPr id="3" name="Text Placeholder 2">
            <a:extLst>
              <a:ext uri="{FF2B5EF4-FFF2-40B4-BE49-F238E27FC236}">
                <a16:creationId xmlns:a16="http://schemas.microsoft.com/office/drawing/2014/main" id="{51BD42A6-26E9-4879-A73B-377100A30D1F}"/>
              </a:ext>
            </a:extLst>
          </p:cNvPr>
          <p:cNvSpPr>
            <a:spLocks noGrp="1"/>
          </p:cNvSpPr>
          <p:nvPr>
            <p:ph type="body" idx="1"/>
          </p:nvPr>
        </p:nvSpPr>
        <p:spPr>
          <a:xfrm>
            <a:off x="261254" y="1021215"/>
            <a:ext cx="4122488" cy="5147356"/>
          </a:xfrm>
        </p:spPr>
        <p:txBody>
          <a:bodyPr/>
          <a:lstStyle/>
          <a:p>
            <a:r>
              <a:rPr lang="en-US" sz="2000" dirty="0"/>
              <a:t>Service used with </a:t>
            </a:r>
          </a:p>
          <a:p>
            <a:pPr lvl="1"/>
            <a:r>
              <a:rPr lang="en-US" sz="1800" dirty="0" err="1"/>
              <a:t>WebApps</a:t>
            </a:r>
            <a:endParaRPr lang="en-US" sz="1800" dirty="0"/>
          </a:p>
          <a:p>
            <a:r>
              <a:rPr lang="en-US" sz="2000" dirty="0"/>
              <a:t>Uses Azure Key Vault for certificate storage </a:t>
            </a:r>
          </a:p>
          <a:p>
            <a:r>
              <a:rPr lang="en-US" sz="2000" dirty="0"/>
              <a:t>Two Certificates </a:t>
            </a:r>
          </a:p>
          <a:p>
            <a:pPr lvl="1"/>
            <a:r>
              <a:rPr lang="en-US" sz="1800" dirty="0"/>
              <a:t>S1 Standard – provides SSL bindings to the root and www subdomain – </a:t>
            </a:r>
          </a:p>
          <a:p>
            <a:pPr lvl="1"/>
            <a:r>
              <a:rPr lang="en-US" sz="1800" dirty="0"/>
              <a:t>W1 Wildcard – need SSL bindings for root and any first level subdomain</a:t>
            </a:r>
          </a:p>
          <a:p>
            <a:r>
              <a:rPr lang="en-US" sz="2000" dirty="0"/>
              <a:t>Eliminates human error</a:t>
            </a:r>
          </a:p>
          <a:p>
            <a:r>
              <a:rPr lang="en-US" sz="2000" dirty="0"/>
              <a:t>Reduces time required to be done manually </a:t>
            </a:r>
          </a:p>
          <a:p>
            <a:r>
              <a:rPr lang="en-US" sz="2000" dirty="0"/>
              <a:t>Can set to </a:t>
            </a:r>
            <a:r>
              <a:rPr lang="en-US" sz="2000" dirty="0" err="1"/>
              <a:t>autorenew</a:t>
            </a:r>
            <a:r>
              <a:rPr lang="en-US" sz="2000" dirty="0"/>
              <a:t> </a:t>
            </a:r>
          </a:p>
        </p:txBody>
      </p:sp>
      <p:sp>
        <p:nvSpPr>
          <p:cNvPr id="4" name="Text Placeholder 3">
            <a:extLst>
              <a:ext uri="{FF2B5EF4-FFF2-40B4-BE49-F238E27FC236}">
                <a16:creationId xmlns:a16="http://schemas.microsoft.com/office/drawing/2014/main" id="{DE6970A0-4DFC-4649-AE1E-A73935CC067A}"/>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AFDE55B0-E009-45A2-A59F-8B77E8344DDC}"/>
              </a:ext>
            </a:extLst>
          </p:cNvPr>
          <p:cNvPicPr>
            <a:picLocks noChangeAspect="1"/>
          </p:cNvPicPr>
          <p:nvPr/>
        </p:nvPicPr>
        <p:blipFill>
          <a:blip r:embed="rId3"/>
          <a:stretch>
            <a:fillRect/>
          </a:stretch>
        </p:blipFill>
        <p:spPr>
          <a:xfrm>
            <a:off x="5058335" y="879228"/>
            <a:ext cx="3615450" cy="3249019"/>
          </a:xfrm>
          <a:prstGeom prst="rect">
            <a:avLst/>
          </a:prstGeom>
        </p:spPr>
      </p:pic>
      <p:pic>
        <p:nvPicPr>
          <p:cNvPr id="6" name="Picture 5">
            <a:extLst>
              <a:ext uri="{FF2B5EF4-FFF2-40B4-BE49-F238E27FC236}">
                <a16:creationId xmlns:a16="http://schemas.microsoft.com/office/drawing/2014/main" id="{F15DE6F5-A75C-4D1B-BB6A-453B856363FB}"/>
              </a:ext>
            </a:extLst>
          </p:cNvPr>
          <p:cNvPicPr>
            <a:picLocks noChangeAspect="1"/>
          </p:cNvPicPr>
          <p:nvPr/>
        </p:nvPicPr>
        <p:blipFill>
          <a:blip r:embed="rId4"/>
          <a:stretch>
            <a:fillRect/>
          </a:stretch>
        </p:blipFill>
        <p:spPr>
          <a:xfrm>
            <a:off x="5432547" y="4288191"/>
            <a:ext cx="2867025" cy="1628775"/>
          </a:xfrm>
          <a:prstGeom prst="rect">
            <a:avLst/>
          </a:prstGeom>
        </p:spPr>
      </p:pic>
    </p:spTree>
    <p:extLst>
      <p:ext uri="{BB962C8B-B14F-4D97-AF65-F5344CB8AC3E}">
        <p14:creationId xmlns:p14="http://schemas.microsoft.com/office/powerpoint/2010/main" val="370404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Manage data protection and services compliance</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2400" dirty="0"/>
              <a:t>Manage data protection and security compliance</a:t>
            </a:r>
          </a:p>
          <a:p>
            <a:pPr lvl="1"/>
            <a:r>
              <a:rPr lang="en-US" sz="2000" dirty="0"/>
              <a:t>Create and import encryption keys with Key Vault; automate tasks for SSL/TLS certificates; prevent and respond to security threats with Azure Security Center; Configure single sign-on with SaaS applications using federation and password based; add users and groups to applications; revoke access to SaaS applications; configure access; configure federation with public consumer identity providers such as Facebook and Google</a:t>
            </a:r>
          </a:p>
          <a:p>
            <a:r>
              <a:rPr lang="en-US" sz="2400" dirty="0"/>
              <a:t>Implement recovery services </a:t>
            </a:r>
          </a:p>
          <a:p>
            <a:pPr lvl="1"/>
            <a:r>
              <a:rPr lang="en-US" sz="2000" dirty="0"/>
              <a:t>Create a backup vault; deploy a backup agent; backup and restore data; using of snapshots and Geo-replication for recovery; implement DR as service; Deploy Azure Site Recovery (ASR) agent; configure ASR; configure ASR one-click failover</a:t>
            </a:r>
          </a:p>
          <a:p>
            <a:endParaRPr lang="en-US" sz="105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Manage data protection and security compliance</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Create and import encryption keys with Key Vault; automate tasks for SSL/TLS certificates; prevent and respond to security threats with Azure Security Center; Configure single sign-on with SaaS applications using federation and password based; add users and groups to applications; revoke access to SaaS applications; configure access; configure federation with public consumer identity providers such as Facebook and Google</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776C-1464-4430-A1C8-1EA0E587A38F}"/>
              </a:ext>
            </a:extLst>
          </p:cNvPr>
          <p:cNvSpPr>
            <a:spLocks noGrp="1"/>
          </p:cNvSpPr>
          <p:nvPr>
            <p:ph type="title"/>
          </p:nvPr>
        </p:nvSpPr>
        <p:spPr/>
        <p:txBody>
          <a:bodyPr/>
          <a:lstStyle/>
          <a:p>
            <a:r>
              <a:rPr lang="en-US" dirty="0"/>
              <a:t>Create and import keys with Key Vault</a:t>
            </a:r>
          </a:p>
        </p:txBody>
      </p:sp>
      <p:sp>
        <p:nvSpPr>
          <p:cNvPr id="3" name="Text Placeholder 2">
            <a:extLst>
              <a:ext uri="{FF2B5EF4-FFF2-40B4-BE49-F238E27FC236}">
                <a16:creationId xmlns:a16="http://schemas.microsoft.com/office/drawing/2014/main" id="{2CBF67D1-73A6-495B-BEAB-6B677F45DF04}"/>
              </a:ext>
            </a:extLst>
          </p:cNvPr>
          <p:cNvSpPr>
            <a:spLocks noGrp="1"/>
          </p:cNvSpPr>
          <p:nvPr>
            <p:ph type="body" idx="1"/>
          </p:nvPr>
        </p:nvSpPr>
        <p:spPr/>
        <p:txBody>
          <a:bodyPr/>
          <a:lstStyle/>
          <a:p>
            <a:r>
              <a:rPr lang="en-US" sz="2400" dirty="0"/>
              <a:t>Secure storage of cryptographic keys </a:t>
            </a:r>
          </a:p>
          <a:p>
            <a:r>
              <a:rPr lang="en-US" sz="2400" dirty="0"/>
              <a:t>Uses FIPS 140-2 Level 2 validated hardware security modules (HSM)</a:t>
            </a:r>
          </a:p>
          <a:p>
            <a:r>
              <a:rPr lang="en-US" sz="2400" dirty="0"/>
              <a:t>Keys can be accessed using Azure AD </a:t>
            </a:r>
          </a:p>
          <a:p>
            <a:r>
              <a:rPr lang="en-US" sz="2400" dirty="0"/>
              <a:t>Two pricing tiers </a:t>
            </a:r>
          </a:p>
          <a:p>
            <a:pPr lvl="1"/>
            <a:r>
              <a:rPr lang="en-US" sz="2000" dirty="0"/>
              <a:t>A1 Standard </a:t>
            </a:r>
          </a:p>
          <a:p>
            <a:pPr lvl="2"/>
            <a:r>
              <a:rPr lang="en-US" sz="1800" dirty="0"/>
              <a:t>Allows for software-protected </a:t>
            </a:r>
          </a:p>
          <a:p>
            <a:pPr lvl="1"/>
            <a:r>
              <a:rPr lang="en-US" sz="2000" dirty="0"/>
              <a:t>P1 Premium </a:t>
            </a:r>
          </a:p>
          <a:p>
            <a:pPr lvl="2"/>
            <a:r>
              <a:rPr lang="en-US" sz="1800" dirty="0"/>
              <a:t>Allows keys to protected by Hardware Security Modules (HSM)</a:t>
            </a:r>
          </a:p>
          <a:p>
            <a:r>
              <a:rPr lang="en-US" sz="2400" dirty="0"/>
              <a:t>Created by </a:t>
            </a:r>
          </a:p>
          <a:p>
            <a:pPr lvl="1"/>
            <a:r>
              <a:rPr lang="en-US" sz="2000" dirty="0"/>
              <a:t>Azure portal </a:t>
            </a:r>
          </a:p>
          <a:p>
            <a:pPr lvl="1"/>
            <a:r>
              <a:rPr lang="en-US" sz="2000" dirty="0"/>
              <a:t>PowerShell </a:t>
            </a:r>
          </a:p>
          <a:p>
            <a:pPr lvl="1"/>
            <a:r>
              <a:rPr lang="en-US" sz="2000" dirty="0"/>
              <a:t>Azure CLI</a:t>
            </a:r>
          </a:p>
        </p:txBody>
      </p:sp>
      <p:sp>
        <p:nvSpPr>
          <p:cNvPr id="4" name="Text Placeholder 3">
            <a:extLst>
              <a:ext uri="{FF2B5EF4-FFF2-40B4-BE49-F238E27FC236}">
                <a16:creationId xmlns:a16="http://schemas.microsoft.com/office/drawing/2014/main" id="{BFF0F6CF-463A-443D-871B-C39FFA27BE9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7102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9385-E80A-4D8A-B19E-0C46B04BE201}"/>
              </a:ext>
            </a:extLst>
          </p:cNvPr>
          <p:cNvSpPr>
            <a:spLocks noGrp="1"/>
          </p:cNvSpPr>
          <p:nvPr>
            <p:ph type="title"/>
          </p:nvPr>
        </p:nvSpPr>
        <p:spPr/>
        <p:txBody>
          <a:bodyPr/>
          <a:lstStyle/>
          <a:p>
            <a:r>
              <a:rPr lang="en-US" dirty="0"/>
              <a:t>Create a Key Vault (Azure portal)</a:t>
            </a:r>
          </a:p>
        </p:txBody>
      </p:sp>
      <p:sp>
        <p:nvSpPr>
          <p:cNvPr id="3" name="Text Placeholder 2">
            <a:extLst>
              <a:ext uri="{FF2B5EF4-FFF2-40B4-BE49-F238E27FC236}">
                <a16:creationId xmlns:a16="http://schemas.microsoft.com/office/drawing/2014/main" id="{E898AAF1-D270-4596-AFEE-2E4BEC5E8D65}"/>
              </a:ext>
            </a:extLst>
          </p:cNvPr>
          <p:cNvSpPr>
            <a:spLocks noGrp="1"/>
          </p:cNvSpPr>
          <p:nvPr>
            <p:ph type="body" idx="1"/>
          </p:nvPr>
        </p:nvSpPr>
        <p:spPr>
          <a:xfrm>
            <a:off x="261254" y="1021215"/>
            <a:ext cx="3778484" cy="5147356"/>
          </a:xfrm>
        </p:spPr>
        <p:txBody>
          <a:bodyPr/>
          <a:lstStyle/>
          <a:p>
            <a:r>
              <a:rPr lang="en-US" sz="2000" dirty="0"/>
              <a:t>Marketplace </a:t>
            </a:r>
          </a:p>
          <a:p>
            <a:r>
              <a:rPr lang="en-US" sz="2000" dirty="0"/>
              <a:t>Specify name </a:t>
            </a:r>
          </a:p>
          <a:p>
            <a:pPr lvl="1"/>
            <a:r>
              <a:rPr lang="en-US" sz="1800" dirty="0"/>
              <a:t>Only alphanumeric characters </a:t>
            </a:r>
          </a:p>
          <a:p>
            <a:pPr lvl="1"/>
            <a:r>
              <a:rPr lang="en-US" sz="1800" dirty="0"/>
              <a:t>Must start with a letter and end with a letter or digit </a:t>
            </a:r>
          </a:p>
          <a:p>
            <a:pPr lvl="1"/>
            <a:r>
              <a:rPr lang="en-US" sz="1800" dirty="0"/>
              <a:t>Must be 3-24 characters in length </a:t>
            </a:r>
          </a:p>
          <a:p>
            <a:pPr lvl="1"/>
            <a:r>
              <a:rPr lang="en-US" sz="1800" dirty="0"/>
              <a:t>Cannot contain consecutive hyphens </a:t>
            </a:r>
          </a:p>
          <a:p>
            <a:r>
              <a:rPr lang="en-US" sz="2000" dirty="0"/>
              <a:t>Specify an Azure AD user or group and permission they have </a:t>
            </a:r>
          </a:p>
          <a:p>
            <a:pPr lvl="1"/>
            <a:r>
              <a:rPr lang="en-US" sz="1800" dirty="0"/>
              <a:t>Access Policy </a:t>
            </a:r>
          </a:p>
        </p:txBody>
      </p:sp>
      <p:sp>
        <p:nvSpPr>
          <p:cNvPr id="4" name="Text Placeholder 3">
            <a:extLst>
              <a:ext uri="{FF2B5EF4-FFF2-40B4-BE49-F238E27FC236}">
                <a16:creationId xmlns:a16="http://schemas.microsoft.com/office/drawing/2014/main" id="{300E3EE9-8E58-40CA-8CCD-04C6EA838076}"/>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FA56F798-7FA9-45ED-BC91-99D1BF7B31EE}"/>
              </a:ext>
            </a:extLst>
          </p:cNvPr>
          <p:cNvPicPr>
            <a:picLocks noChangeAspect="1"/>
          </p:cNvPicPr>
          <p:nvPr/>
        </p:nvPicPr>
        <p:blipFill>
          <a:blip r:embed="rId3"/>
          <a:stretch>
            <a:fillRect/>
          </a:stretch>
        </p:blipFill>
        <p:spPr>
          <a:xfrm>
            <a:off x="5513696" y="777009"/>
            <a:ext cx="3002506" cy="5460845"/>
          </a:xfrm>
          <a:prstGeom prst="rect">
            <a:avLst/>
          </a:prstGeom>
        </p:spPr>
      </p:pic>
    </p:spTree>
    <p:extLst>
      <p:ext uri="{BB962C8B-B14F-4D97-AF65-F5344CB8AC3E}">
        <p14:creationId xmlns:p14="http://schemas.microsoft.com/office/powerpoint/2010/main" val="339648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ctrTitle" sz="quarter"/>
          </p:nvPr>
        </p:nvSpPr>
        <p:spPr/>
        <p:txBody>
          <a:bodyPr/>
          <a:lstStyle/>
          <a:p>
            <a:r>
              <a:rPr lang="en-US" dirty="0"/>
              <a:t>Managing </a:t>
            </a:r>
            <a:r>
              <a:rPr lang="en-US" dirty="0" err="1"/>
              <a:t>Secuirty</a:t>
            </a:r>
            <a:endParaRPr lang="en-US" dirty="0"/>
          </a:p>
        </p:txBody>
      </p:sp>
      <p:sp>
        <p:nvSpPr>
          <p:cNvPr id="4" name="Subtitle 3">
            <a:extLst>
              <a:ext uri="{FF2B5EF4-FFF2-40B4-BE49-F238E27FC236}">
                <a16:creationId xmlns:a16="http://schemas.microsoft.com/office/drawing/2014/main" id="{7D07E0F1-6D44-4173-AA7B-25558381481B}"/>
              </a:ext>
            </a:extLst>
          </p:cNvPr>
          <p:cNvSpPr>
            <a:spLocks noGrp="1"/>
          </p:cNvSpPr>
          <p:nvPr>
            <p:ph type="subTitle" sz="quarter" idx="1"/>
          </p:nvPr>
        </p:nvSpPr>
        <p:spPr>
          <a:xfrm>
            <a:off x="3685593" y="2076451"/>
            <a:ext cx="5290768" cy="3155456"/>
          </a:xfrm>
        </p:spPr>
        <p:txBody>
          <a:bodyPr/>
          <a:lstStyle/>
          <a:p>
            <a:r>
              <a:rPr lang="en-US" sz="2100" dirty="0"/>
              <a:t>Create an Azure key Vault</a:t>
            </a:r>
          </a:p>
          <a:p>
            <a:endParaRPr lang="en-US" sz="2100" dirty="0"/>
          </a:p>
        </p:txBody>
      </p:sp>
      <p:sp>
        <p:nvSpPr>
          <p:cNvPr id="5" name="Text Placeholder 4">
            <a:extLst>
              <a:ext uri="{FF2B5EF4-FFF2-40B4-BE49-F238E27FC236}">
                <a16:creationId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162255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A83A-D054-42E2-93E6-E658C5BBC839}"/>
              </a:ext>
            </a:extLst>
          </p:cNvPr>
          <p:cNvSpPr>
            <a:spLocks noGrp="1"/>
          </p:cNvSpPr>
          <p:nvPr>
            <p:ph type="title"/>
          </p:nvPr>
        </p:nvSpPr>
        <p:spPr/>
        <p:txBody>
          <a:bodyPr/>
          <a:lstStyle/>
          <a:p>
            <a:r>
              <a:rPr lang="en-US" dirty="0"/>
              <a:t>Access Policy</a:t>
            </a:r>
          </a:p>
        </p:txBody>
      </p:sp>
      <p:pic>
        <p:nvPicPr>
          <p:cNvPr id="5" name="Picture 4">
            <a:extLst>
              <a:ext uri="{FF2B5EF4-FFF2-40B4-BE49-F238E27FC236}">
                <a16:creationId xmlns:a16="http://schemas.microsoft.com/office/drawing/2014/main" id="{E3FDBB1E-D788-46D6-9154-D2E84F9E07E7}"/>
              </a:ext>
            </a:extLst>
          </p:cNvPr>
          <p:cNvPicPr>
            <a:picLocks noChangeAspect="1"/>
          </p:cNvPicPr>
          <p:nvPr/>
        </p:nvPicPr>
        <p:blipFill>
          <a:blip r:embed="rId3"/>
          <a:stretch>
            <a:fillRect/>
          </a:stretch>
        </p:blipFill>
        <p:spPr>
          <a:xfrm>
            <a:off x="261188" y="895917"/>
            <a:ext cx="8535302" cy="4290231"/>
          </a:xfrm>
          <a:prstGeom prst="rect">
            <a:avLst/>
          </a:prstGeom>
        </p:spPr>
      </p:pic>
      <p:sp>
        <p:nvSpPr>
          <p:cNvPr id="4" name="Text Placeholder 3">
            <a:extLst>
              <a:ext uri="{FF2B5EF4-FFF2-40B4-BE49-F238E27FC236}">
                <a16:creationId xmlns:a16="http://schemas.microsoft.com/office/drawing/2014/main" id="{D10028C0-6E77-4BDB-8ACA-1EA2BB27701A}"/>
              </a:ext>
            </a:extLst>
          </p:cNvPr>
          <p:cNvSpPr>
            <a:spLocks noGrp="1"/>
          </p:cNvSpPr>
          <p:nvPr>
            <p:ph type="body" sz="quarter" idx="10"/>
          </p:nvPr>
        </p:nvSpPr>
        <p:spPr/>
        <p:txBody>
          <a:bodyPr/>
          <a:lstStyle/>
          <a:p>
            <a:endParaRPr lang="en-US"/>
          </a:p>
        </p:txBody>
      </p:sp>
      <p:pic>
        <p:nvPicPr>
          <p:cNvPr id="7" name="Picture 6">
            <a:extLst>
              <a:ext uri="{FF2B5EF4-FFF2-40B4-BE49-F238E27FC236}">
                <a16:creationId xmlns:a16="http://schemas.microsoft.com/office/drawing/2014/main" id="{C795780B-14AC-427C-A917-0812253AF818}"/>
              </a:ext>
            </a:extLst>
          </p:cNvPr>
          <p:cNvPicPr>
            <a:picLocks noChangeAspect="1"/>
          </p:cNvPicPr>
          <p:nvPr/>
        </p:nvPicPr>
        <p:blipFill>
          <a:blip r:embed="rId4"/>
          <a:stretch>
            <a:fillRect/>
          </a:stretch>
        </p:blipFill>
        <p:spPr>
          <a:xfrm>
            <a:off x="6124006" y="1433442"/>
            <a:ext cx="2433139" cy="2571750"/>
          </a:xfrm>
          <a:prstGeom prst="rect">
            <a:avLst/>
          </a:prstGeom>
        </p:spPr>
      </p:pic>
      <p:pic>
        <p:nvPicPr>
          <p:cNvPr id="8" name="Picture 7">
            <a:extLst>
              <a:ext uri="{FF2B5EF4-FFF2-40B4-BE49-F238E27FC236}">
                <a16:creationId xmlns:a16="http://schemas.microsoft.com/office/drawing/2014/main" id="{B0F18BFC-22B0-4C36-B47E-464CEF8B7AB1}"/>
              </a:ext>
            </a:extLst>
          </p:cNvPr>
          <p:cNvPicPr>
            <a:picLocks noChangeAspect="1"/>
          </p:cNvPicPr>
          <p:nvPr/>
        </p:nvPicPr>
        <p:blipFill>
          <a:blip r:embed="rId5"/>
          <a:stretch>
            <a:fillRect/>
          </a:stretch>
        </p:blipFill>
        <p:spPr>
          <a:xfrm>
            <a:off x="6167438" y="1899951"/>
            <a:ext cx="2389707" cy="3876675"/>
          </a:xfrm>
          <a:prstGeom prst="rect">
            <a:avLst/>
          </a:prstGeom>
        </p:spPr>
      </p:pic>
      <p:pic>
        <p:nvPicPr>
          <p:cNvPr id="9" name="Picture 8">
            <a:extLst>
              <a:ext uri="{FF2B5EF4-FFF2-40B4-BE49-F238E27FC236}">
                <a16:creationId xmlns:a16="http://schemas.microsoft.com/office/drawing/2014/main" id="{F3080E95-B596-480A-85F1-0B793E3F7115}"/>
              </a:ext>
            </a:extLst>
          </p:cNvPr>
          <p:cNvPicPr>
            <a:picLocks noChangeAspect="1"/>
          </p:cNvPicPr>
          <p:nvPr/>
        </p:nvPicPr>
        <p:blipFill>
          <a:blip r:embed="rId6"/>
          <a:stretch>
            <a:fillRect/>
          </a:stretch>
        </p:blipFill>
        <p:spPr>
          <a:xfrm>
            <a:off x="6167437" y="2458658"/>
            <a:ext cx="2420111" cy="2295525"/>
          </a:xfrm>
          <a:prstGeom prst="rect">
            <a:avLst/>
          </a:prstGeom>
        </p:spPr>
      </p:pic>
      <p:pic>
        <p:nvPicPr>
          <p:cNvPr id="10" name="Picture 9">
            <a:extLst>
              <a:ext uri="{FF2B5EF4-FFF2-40B4-BE49-F238E27FC236}">
                <a16:creationId xmlns:a16="http://schemas.microsoft.com/office/drawing/2014/main" id="{B81B362D-9AD2-40B4-B46A-6EFB8AD549F2}"/>
              </a:ext>
            </a:extLst>
          </p:cNvPr>
          <p:cNvPicPr>
            <a:picLocks noChangeAspect="1"/>
          </p:cNvPicPr>
          <p:nvPr/>
        </p:nvPicPr>
        <p:blipFill>
          <a:blip r:embed="rId7"/>
          <a:stretch>
            <a:fillRect/>
          </a:stretch>
        </p:blipFill>
        <p:spPr>
          <a:xfrm>
            <a:off x="6197841" y="3064538"/>
            <a:ext cx="2433139" cy="3448050"/>
          </a:xfrm>
          <a:prstGeom prst="rect">
            <a:avLst/>
          </a:prstGeom>
        </p:spPr>
      </p:pic>
      <p:sp>
        <p:nvSpPr>
          <p:cNvPr id="11" name="Rectangle 10">
            <a:extLst>
              <a:ext uri="{FF2B5EF4-FFF2-40B4-BE49-F238E27FC236}">
                <a16:creationId xmlns:a16="http://schemas.microsoft.com/office/drawing/2014/main" id="{0D1041AF-F749-4E66-AAB0-6996F069498E}"/>
              </a:ext>
            </a:extLst>
          </p:cNvPr>
          <p:cNvSpPr/>
          <p:nvPr/>
        </p:nvSpPr>
        <p:spPr bwMode="auto">
          <a:xfrm>
            <a:off x="3712748" y="2183642"/>
            <a:ext cx="1269242" cy="275016"/>
          </a:xfrm>
          <a:prstGeom prst="rect">
            <a:avLst/>
          </a:prstGeom>
          <a:solidFill>
            <a:srgbClr val="BFEEFB"/>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30620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8403-4C3D-45AC-BC86-025ADE5ADB29}"/>
              </a:ext>
            </a:extLst>
          </p:cNvPr>
          <p:cNvSpPr>
            <a:spLocks noGrp="1"/>
          </p:cNvSpPr>
          <p:nvPr>
            <p:ph type="title"/>
          </p:nvPr>
        </p:nvSpPr>
        <p:spPr/>
        <p:txBody>
          <a:bodyPr/>
          <a:lstStyle/>
          <a:p>
            <a:r>
              <a:rPr lang="en-US" dirty="0"/>
              <a:t>Create Key Vault (PowerShell)</a:t>
            </a:r>
          </a:p>
        </p:txBody>
      </p:sp>
      <p:sp>
        <p:nvSpPr>
          <p:cNvPr id="3" name="Text Placeholder 2">
            <a:extLst>
              <a:ext uri="{FF2B5EF4-FFF2-40B4-BE49-F238E27FC236}">
                <a16:creationId xmlns:a16="http://schemas.microsoft.com/office/drawing/2014/main" id="{A6D19C6F-FF0B-4B50-9FE7-6A22CB77262F}"/>
              </a:ext>
            </a:extLst>
          </p:cNvPr>
          <p:cNvSpPr>
            <a:spLocks noGrp="1"/>
          </p:cNvSpPr>
          <p:nvPr>
            <p:ph type="body" idx="1"/>
          </p:nvPr>
        </p:nvSpPr>
        <p:spPr/>
        <p:txBody>
          <a:bodyPr/>
          <a:lstStyle/>
          <a:p>
            <a:r>
              <a:rPr lang="en-US" dirty="0"/>
              <a:t>Create Resource Group</a:t>
            </a:r>
          </a:p>
          <a:p>
            <a:pPr marL="0" indent="0">
              <a:buNone/>
            </a:pPr>
            <a:r>
              <a:rPr lang="en-US" sz="2400" dirty="0"/>
              <a:t>$</a:t>
            </a:r>
            <a:r>
              <a:rPr lang="en-US" sz="2400" dirty="0" err="1"/>
              <a:t>rg</a:t>
            </a:r>
            <a:r>
              <a:rPr lang="en-US" sz="2400" dirty="0"/>
              <a:t> = New-</a:t>
            </a:r>
            <a:r>
              <a:rPr lang="en-US" sz="2400" dirty="0" err="1"/>
              <a:t>AzureRmResourceGroup</a:t>
            </a:r>
            <a:r>
              <a:rPr lang="en-US" sz="2400" dirty="0"/>
              <a:t> –name “</a:t>
            </a:r>
            <a:r>
              <a:rPr lang="en-US" sz="2400" dirty="0" err="1"/>
              <a:t>MyKeyValutRG</a:t>
            </a:r>
            <a:r>
              <a:rPr lang="en-US" sz="2400" dirty="0"/>
              <a:t>” –Location “East US” </a:t>
            </a:r>
          </a:p>
          <a:p>
            <a:pPr marL="0" indent="0">
              <a:buNone/>
            </a:pPr>
            <a:endParaRPr lang="en-US" sz="2400" dirty="0"/>
          </a:p>
          <a:p>
            <a:r>
              <a:rPr lang="en-US" dirty="0"/>
              <a:t>Create Key Vault </a:t>
            </a:r>
          </a:p>
          <a:p>
            <a:pPr marL="0" indent="0">
              <a:buNone/>
            </a:pPr>
            <a:r>
              <a:rPr lang="en-US" sz="2400" dirty="0"/>
              <a:t>New-</a:t>
            </a:r>
            <a:r>
              <a:rPr lang="en-US" sz="2400" dirty="0" err="1"/>
              <a:t>AzureRmKeyVault</a:t>
            </a:r>
            <a:r>
              <a:rPr lang="en-US" sz="2400" dirty="0"/>
              <a:t> – </a:t>
            </a:r>
            <a:r>
              <a:rPr lang="en-US" sz="2400" dirty="0" err="1"/>
              <a:t>ValutName</a:t>
            </a:r>
            <a:r>
              <a:rPr lang="en-US" sz="2400" dirty="0"/>
              <a:t> “MyKeyVault-0” –</a:t>
            </a:r>
            <a:r>
              <a:rPr lang="en-US" sz="2400" dirty="0" err="1"/>
              <a:t>ResourceGroupName</a:t>
            </a:r>
            <a:r>
              <a:rPr lang="en-US" sz="2400" dirty="0"/>
              <a:t> $</a:t>
            </a:r>
            <a:r>
              <a:rPr lang="en-US" sz="2400" dirty="0" err="1"/>
              <a:t>rg.ResourceGroupName</a:t>
            </a:r>
            <a:r>
              <a:rPr lang="en-US" sz="2400" dirty="0"/>
              <a:t> –Location “East US” </a:t>
            </a:r>
          </a:p>
          <a:p>
            <a:pPr marL="0" indent="0">
              <a:buNone/>
            </a:pPr>
            <a:endParaRPr lang="en-US" sz="2400" dirty="0"/>
          </a:p>
          <a:p>
            <a:pPr marL="0" indent="0">
              <a:buNone/>
            </a:pPr>
            <a:endParaRPr lang="en-US" sz="2400" dirty="0"/>
          </a:p>
        </p:txBody>
      </p:sp>
      <p:sp>
        <p:nvSpPr>
          <p:cNvPr id="4" name="Text Placeholder 3">
            <a:extLst>
              <a:ext uri="{FF2B5EF4-FFF2-40B4-BE49-F238E27FC236}">
                <a16:creationId xmlns:a16="http://schemas.microsoft.com/office/drawing/2014/main" id="{59851897-F433-4EE0-8A0E-BD24B62337E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364106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701CC48D-4B35-40F8-97A7-C2F62BCE66A2}">
  <ds:schemaRefs>
    <ds:schemaRef ds:uri="http://schemas.microsoft.com/VisualStudio/2011/storyboarding/control"/>
  </ds:schemaRefs>
</ds:datastoreItem>
</file>

<file path=customXml/itemProps2.xml><?xml version="1.0" encoding="utf-8"?>
<ds:datastoreItem xmlns:ds="http://schemas.openxmlformats.org/officeDocument/2006/customXml" ds:itemID="{7BCC68CA-332B-4F88-9AAB-BFB65A4864A9}">
  <ds:schemaRefs>
    <ds:schemaRef ds:uri="http://schemas.microsoft.com/VisualStudio/2011/storyboarding/control"/>
  </ds:schemaRefs>
</ds:datastoreItem>
</file>

<file path=customXml/itemProps3.xml><?xml version="1.0" encoding="utf-8"?>
<ds:datastoreItem xmlns:ds="http://schemas.openxmlformats.org/officeDocument/2006/customXml" ds:itemID="{68250852-F930-49CF-BF2A-3F68F4D1FE95}">
  <ds:schemaRefs>
    <ds:schemaRef ds:uri="http://schemas.microsoft.com/VisualStudio/2011/storyboarding/control"/>
  </ds:schemaRefs>
</ds:datastoreItem>
</file>

<file path=customXml/itemProps4.xml><?xml version="1.0" encoding="utf-8"?>
<ds:datastoreItem xmlns:ds="http://schemas.openxmlformats.org/officeDocument/2006/customXml" ds:itemID="{0F3EFC51-332B-45E5-98FA-5FEFDD6BF6ED}">
  <ds:schemaRefs>
    <ds:schemaRef ds:uri="http://schemas.microsoft.com/VisualStudio/2011/storyboarding/control"/>
  </ds:schemaRefs>
</ds:datastoreItem>
</file>

<file path=customXml/itemProps5.xml><?xml version="1.0" encoding="utf-8"?>
<ds:datastoreItem xmlns:ds="http://schemas.openxmlformats.org/officeDocument/2006/customXml" ds:itemID="{3B5DA55E-0B69-4CBB-A079-6126461ABBA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0</TotalTime>
  <Words>1276</Words>
  <Application>Microsoft Office PowerPoint</Application>
  <PresentationFormat>On-screen Show (4:3)</PresentationFormat>
  <Paragraphs>178</Paragraphs>
  <Slides>20</Slides>
  <Notes>20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20</vt:i4>
      </vt:variant>
    </vt:vector>
  </HeadingPairs>
  <TitlesOfParts>
    <vt:vector size="32" baseType="lpstr">
      <vt:lpstr>Consolas</vt:lpstr>
      <vt:lpstr>Wingdings</vt:lpstr>
      <vt:lpstr>Arial</vt:lpstr>
      <vt:lpstr>Calibri</vt:lpstr>
      <vt:lpstr>Segoe UI</vt:lpstr>
      <vt:lpstr>Segoe UI Light</vt:lpstr>
      <vt:lpstr>Verdana</vt:lpstr>
      <vt:lpstr>Symbol</vt:lpstr>
      <vt:lpstr>Courier New</vt:lpstr>
      <vt:lpstr>Times New Roman</vt:lpstr>
      <vt:lpstr>NG_MOC_Core_ModuleNew2</vt:lpstr>
      <vt:lpstr>1_NG_MOC_Core_ModuleNew2</vt:lpstr>
      <vt:lpstr>Exam 70-533 Implementing Microsoft Azure Infrastructure Solutions</vt:lpstr>
      <vt:lpstr>Manage Azure Security and Recovery Services (25-30%)</vt:lpstr>
      <vt:lpstr>Manage data protection and services compliance</vt:lpstr>
      <vt:lpstr>Manage data protection and security compliance</vt:lpstr>
      <vt:lpstr>Create and import keys with Key Vault</vt:lpstr>
      <vt:lpstr>Create a Key Vault (Azure portal)</vt:lpstr>
      <vt:lpstr>Managing Secuirty</vt:lpstr>
      <vt:lpstr>Access Policy</vt:lpstr>
      <vt:lpstr>Create Key Vault (PowerShell)</vt:lpstr>
      <vt:lpstr>Create a Key Vault (CLI)</vt:lpstr>
      <vt:lpstr>Create a Key (Azure Portal)</vt:lpstr>
      <vt:lpstr>Create a Key (PowerShell)</vt:lpstr>
      <vt:lpstr>Create a Key (Azure CLI)</vt:lpstr>
      <vt:lpstr>Create secrets (Azure Portal)</vt:lpstr>
      <vt:lpstr>Add a Secret (PowerShell)</vt:lpstr>
      <vt:lpstr>Add Secret (Azure CLI)</vt:lpstr>
      <vt:lpstr>Azure Key Vault Certificate Management</vt:lpstr>
      <vt:lpstr>Importing Certificates </vt:lpstr>
      <vt:lpstr>Creating Certificates</vt:lpstr>
      <vt:lpstr>Azure App Service Certificate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2018-06-25T11:44:26Z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