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3" r:id="rId2"/>
    <p:sldMasterId id="2147483726" r:id="rId3"/>
    <p:sldMasterId id="2147483742" r:id="rId4"/>
  </p:sldMasterIdLst>
  <p:notesMasterIdLst>
    <p:notesMasterId r:id="rId41"/>
  </p:notesMasterIdLst>
  <p:handoutMasterIdLst>
    <p:handoutMasterId r:id="rId42"/>
  </p:handoutMasterIdLst>
  <p:sldIdLst>
    <p:sldId id="256" r:id="rId5"/>
    <p:sldId id="311" r:id="rId6"/>
    <p:sldId id="321" r:id="rId7"/>
    <p:sldId id="312" r:id="rId8"/>
    <p:sldId id="313" r:id="rId9"/>
    <p:sldId id="322" r:id="rId10"/>
    <p:sldId id="332" r:id="rId11"/>
    <p:sldId id="328" r:id="rId12"/>
    <p:sldId id="345" r:id="rId13"/>
    <p:sldId id="324" r:id="rId14"/>
    <p:sldId id="320" r:id="rId15"/>
    <p:sldId id="330" r:id="rId16"/>
    <p:sldId id="333" r:id="rId17"/>
    <p:sldId id="327" r:id="rId18"/>
    <p:sldId id="334" r:id="rId19"/>
    <p:sldId id="351" r:id="rId20"/>
    <p:sldId id="315" r:id="rId21"/>
    <p:sldId id="344" r:id="rId22"/>
    <p:sldId id="343" r:id="rId23"/>
    <p:sldId id="346" r:id="rId24"/>
    <p:sldId id="348" r:id="rId25"/>
    <p:sldId id="350" r:id="rId26"/>
    <p:sldId id="347" r:id="rId27"/>
    <p:sldId id="316" r:id="rId28"/>
    <p:sldId id="339" r:id="rId29"/>
    <p:sldId id="340" r:id="rId30"/>
    <p:sldId id="341" r:id="rId31"/>
    <p:sldId id="342" r:id="rId32"/>
    <p:sldId id="318" r:id="rId33"/>
    <p:sldId id="335" r:id="rId34"/>
    <p:sldId id="336" r:id="rId35"/>
    <p:sldId id="337" r:id="rId36"/>
    <p:sldId id="338" r:id="rId37"/>
    <p:sldId id="349" r:id="rId38"/>
    <p:sldId id="353" r:id="rId39"/>
    <p:sldId id="354" r:id="rId40"/>
  </p:sldIdLst>
  <p:sldSz cx="9144000" cy="6858000" type="screen4x3"/>
  <p:notesSz cx="6858000" cy="9144000"/>
  <p:embeddedFontLst>
    <p:embeddedFont>
      <p:font typeface="Calibri" panose="020F0502020204030204" pitchFamily="34" charset="0"/>
      <p:regular r:id="rId43"/>
      <p:bold r:id="rId44"/>
      <p:italic r:id="rId45"/>
      <p:boldItalic r:id="rId46"/>
    </p:embeddedFont>
    <p:embeddedFont>
      <p:font typeface="Calibri Light" panose="020F0302020204030204" pitchFamily="34" charset="0"/>
      <p:regular r:id="rId47"/>
      <p:italic r:id="rId48"/>
    </p:embeddedFont>
    <p:embeddedFont>
      <p:font typeface="Consolas" panose="020B0609020204030204" pitchFamily="49" charset="0"/>
      <p:regular r:id="rId49"/>
      <p:bold r:id="rId50"/>
      <p:italic r:id="rId51"/>
      <p:boldItalic r:id="rId52"/>
    </p:embeddedFont>
    <p:embeddedFont>
      <p:font typeface="Segoe UI" panose="020B0502040204020203" pitchFamily="34" charset="0"/>
      <p:regular r:id="rId53"/>
      <p:bold r:id="rId54"/>
      <p:italic r:id="rId55"/>
      <p:boldItalic r:id="rId56"/>
    </p:embeddedFont>
    <p:embeddedFont>
      <p:font typeface="Segoe UI Light" panose="020B0502040204020203" pitchFamily="34" charset="0"/>
      <p:regular r:id="rId57"/>
      <p:italic r:id="rId58"/>
    </p:embeddedFont>
    <p:embeddedFont>
      <p:font typeface="Verdana" panose="020B0604030504040204" pitchFamily="34" charset="0"/>
      <p:regular r:id="rId59"/>
      <p:bold r:id="rId60"/>
      <p:italic r:id="rId61"/>
      <p:boldItalic r:id="rId6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21"/>
            <p14:sldId id="312"/>
          </p14:sldIdLst>
        </p14:section>
        <p14:section name="Deploy Web Apps" id="{C6B6578B-F5CF-418D-991A-F24A0340D180}">
          <p14:sldIdLst>
            <p14:sldId id="313"/>
            <p14:sldId id="322"/>
            <p14:sldId id="332"/>
            <p14:sldId id="328"/>
            <p14:sldId id="345"/>
            <p14:sldId id="324"/>
            <p14:sldId id="320"/>
            <p14:sldId id="330"/>
            <p14:sldId id="333"/>
            <p14:sldId id="327"/>
            <p14:sldId id="334"/>
            <p14:sldId id="351"/>
          </p14:sldIdLst>
        </p14:section>
        <p14:section name="Configure Web Apps" id="{B92904DA-AD65-48A7-82FB-BA4D438E899A}">
          <p14:sldIdLst>
            <p14:sldId id="315"/>
            <p14:sldId id="344"/>
            <p14:sldId id="343"/>
            <p14:sldId id="346"/>
            <p14:sldId id="348"/>
            <p14:sldId id="350"/>
            <p14:sldId id="347"/>
          </p14:sldIdLst>
        </p14:section>
        <p14:section name="Configure Diagnostics, Monitoring, and analytics" id="{CA5ED27E-6529-4197-AC63-77A7AD34E2E9}">
          <p14:sldIdLst>
            <p14:sldId id="316"/>
            <p14:sldId id="339"/>
            <p14:sldId id="340"/>
            <p14:sldId id="341"/>
            <p14:sldId id="342"/>
          </p14:sldIdLst>
        </p14:section>
        <p14:section name="Configure Web Apps for scale and resilience" id="{4192427E-7B5C-4B75-BE21-14FA26E9ABFE}">
          <p14:sldIdLst>
            <p14:sldId id="318"/>
            <p14:sldId id="335"/>
            <p14:sldId id="336"/>
            <p14:sldId id="337"/>
            <p14:sldId id="338"/>
            <p14:sldId id="349"/>
            <p14:sldId id="353"/>
            <p14:sldId id="35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61439" autoAdjust="0"/>
  </p:normalViewPr>
  <p:slideViewPr>
    <p:cSldViewPr snapToGrid="0">
      <p:cViewPr varScale="1">
        <p:scale>
          <a:sx n="51" d="100"/>
          <a:sy n="51" d="100"/>
        </p:scale>
        <p:origin x="2160" y="30"/>
      </p:cViewPr>
      <p:guideLst/>
    </p:cSldViewPr>
  </p:slideViewPr>
  <p:outlineViewPr>
    <p:cViewPr>
      <p:scale>
        <a:sx n="33" d="100"/>
        <a:sy n="33" d="100"/>
      </p:scale>
      <p:origin x="0" y="-3702"/>
    </p:cViewPr>
  </p:outlineViewPr>
  <p:notesTextViewPr>
    <p:cViewPr>
      <p:scale>
        <a:sx n="1" d="1"/>
        <a:sy n="1" d="1"/>
      </p:scale>
      <p:origin x="0" y="0"/>
    </p:cViewPr>
  </p:notesTextViewPr>
  <p:sorterViewPr>
    <p:cViewPr varScale="1">
      <p:scale>
        <a:sx n="100" d="100"/>
        <a:sy n="100" d="100"/>
      </p:scale>
      <p:origin x="0" y="-13496"/>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54" Type="http://schemas.openxmlformats.org/officeDocument/2006/relationships/font" Target="fonts/font12.fntdata"/><Relationship Id="rId62"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 Id="rId57" Type="http://schemas.openxmlformats.org/officeDocument/2006/relationships/font" Target="fonts/font15.fntdata"/><Relationship Id="rId61" Type="http://schemas.openxmlformats.org/officeDocument/2006/relationships/font" Target="fonts/font1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9.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59" Type="http://schemas.openxmlformats.org/officeDocument/2006/relationships/font" Target="fonts/font1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latin typeface="Segoe UI" panose="020B0502040204020203" pitchFamily="34" charset="0"/>
                <a:cs typeface="Segoe UI" panose="020B0502040204020203" pitchFamily="34" charset="0"/>
              </a:rPr>
              <a:t>6/24/2018</a:t>
            </a:fld>
            <a:endParaRPr lang="en-US"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latin typeface="Segoe UI" panose="020B0502040204020203" pitchFamily="34" charset="0"/>
                <a:cs typeface="Segoe UI" panose="020B0502040204020203" pitchFamily="34" charset="0"/>
              </a:rPr>
              <a:t>‹#›</a:t>
            </a:fld>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cs typeface="Segoe UI" panose="020B0502040204020203" pitchFamily="34" charset="0"/>
              </a:defRPr>
            </a:lvl1pPr>
          </a:lstStyle>
          <a:p>
            <a:fld id="{9933EFA3-31EF-403B-8080-9776000D59FF}" type="datetimeFigureOut">
              <a:rPr lang="en-US" smtClean="0"/>
              <a:pPr/>
              <a:t>6/24/2018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cs typeface="Segoe UI" panose="020B0502040204020203" pitchFamily="34" charset="0"/>
              </a:defRPr>
            </a:lvl1pPr>
          </a:lstStyle>
          <a:p>
            <a:fld id="{F19E9337-0361-41F3-9C17-1F4FFD1214BA}" type="slidenum">
              <a:rPr lang="en-US" smtClean="0"/>
              <a:pPr/>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app-service/web-sites-configur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activity-log-alert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Presentation:</a:t>
            </a:r>
            <a:r>
              <a:rPr lang="en-US" sz="1000" b="1" dirty="0">
                <a:effectLst/>
                <a:latin typeface="Segoe UI" panose="020B0502040204020203" pitchFamily="34" charset="0"/>
                <a:ea typeface="Calibri" panose="020F0502020204030204" pitchFamily="34" charset="0"/>
                <a:cs typeface="Segoe UI" panose="020B0502040204020203" pitchFamily="34" charset="0"/>
              </a:rPr>
              <a:t> 105 minutes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Lab:</a:t>
            </a:r>
            <a:r>
              <a:rPr lang="en-US" sz="1000" b="1" dirty="0">
                <a:effectLst/>
                <a:latin typeface="Segoe UI" panose="020B0502040204020203" pitchFamily="34" charset="0"/>
                <a:ea typeface="Calibri" panose="020F0502020204030204" pitchFamily="34" charset="0"/>
                <a:cs typeface="Segoe UI" panose="020B0502040204020203" pitchFamily="34" charset="0"/>
              </a:rPr>
              <a:t> 50 minutes </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Describe the primary characteristics of Azure Resource Manager.</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Use Azure services to enhance management and monitoring of Azure.</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teach this module, you need the Microsoft PowerPoint file </a:t>
            </a:r>
            <a:r>
              <a:rPr lang="en-US" sz="1000" b="1" dirty="0">
                <a:effectLst/>
                <a:latin typeface="Segoe UI" panose="020B0502040204020203" pitchFamily="34" charset="0"/>
                <a:ea typeface="Calibri" panose="020F0502020204030204" pitchFamily="34" charset="0"/>
                <a:cs typeface="Segoe UI" panose="020B0502040204020203" pitchFamily="34" charset="0"/>
              </a:rPr>
              <a:t>20533D_01.pptx</a:t>
            </a:r>
            <a:r>
              <a:rPr lang="en-US" sz="1000" dirty="0">
                <a:effectLst/>
                <a:latin typeface="Segoe UI" panose="020B0502040204020203" pitchFamily="34" charset="0"/>
                <a:ea typeface="Calibri" panose="020F0502020204030204" pitchFamily="34" charset="0"/>
                <a:cs typeface="Segoe UI" panose="020B0502040204020203" pitchFamily="34" charset="0"/>
              </a:rPr>
              <a:t>.</a:t>
            </a:r>
          </a:p>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Preparation tasks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Read all this module’s materials.</a:t>
            </a:r>
            <a:endParaRPr lang="en-US" sz="1000" dirty="0">
              <a:effectLst/>
              <a:latin typeface="Segoe UI" panose="020B0502040204020203" pitchFamily="34" charset="0"/>
              <a:cs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Practice performing the demonstrations and labs.</a:t>
            </a:r>
            <a:endParaRPr lang="en-US" sz="1000" dirty="0">
              <a:effectLst/>
              <a:latin typeface="Segoe UI" panose="020B0502040204020203" pitchFamily="34" charset="0"/>
              <a:cs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Work through the Module Review and Takeaways section to determine how you will use the information to reinforce student learning and promote knowledge transfer to on-the-job performance.</a:t>
            </a:r>
            <a:endParaRPr lang="en-US" sz="1000" dirty="0">
              <a:effectLst/>
              <a:latin typeface="Segoe UI" panose="020B0502040204020203"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Segoe UI" panose="020B0502040204020203" pitchFamily="34" charset="0"/>
              </a:rPr>
              <a:t>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887343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1109696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3524596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1286186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the scenarios for which App Service Environment is suitable. Explain its implementation via the Azure portal.</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Question</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 work as a developer for your organization, and management asks you to list the major benefits of using App Service. How would you answer?</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Answer</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cs typeface="Times New Roman" panose="02020603050405020304" pitchFamily="18" charset="0"/>
              </a:rPr>
              <a:t>Major benefits of App Service include: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Enables you to deploy web and mobile apps rapidly.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Allows you to integrate authentication with Azure AD and other cloud-identity providers.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Supports both production and development environments.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Supports most common development platforms.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14</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552412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974252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18575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This slide includes many of the settings that appear in a web app’s </a:t>
            </a:r>
            <a:r>
              <a:rPr lang="en-US" sz="1000" b="1" dirty="0">
                <a:latin typeface="Segoe UI" panose="020B0502040204020203" pitchFamily="34" charset="0"/>
                <a:ea typeface="Calibri" panose="020F0502020204030204" pitchFamily="34" charset="0"/>
                <a:cs typeface="Times New Roman" panose="02020603050405020304" pitchFamily="18" charset="0"/>
              </a:rPr>
              <a:t>Application settings</a:t>
            </a:r>
            <a:r>
              <a:rPr lang="en-US" sz="1000" dirty="0">
                <a:latin typeface="Segoe UI" panose="020B0502040204020203" pitchFamily="34" charset="0"/>
                <a:ea typeface="Calibri" panose="020F0502020204030204" pitchFamily="34" charset="0"/>
                <a:cs typeface="Times New Roman" panose="02020603050405020304" pitchFamily="18" charset="0"/>
              </a:rPr>
              <a:t> blade. </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Consider showing this blade to students as you talk about each setting. Also mention diagnostic logs as well as authentication and authorization settings.</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r>
              <a:rPr lang="en-US" sz="1200" b="0" i="0" kern="1200" dirty="0">
                <a:solidFill>
                  <a:schemeClr val="tx1"/>
                </a:solidFill>
                <a:effectLst/>
                <a:ea typeface="+mn-ea"/>
                <a:cs typeface="+mn-cs"/>
              </a:rPr>
              <a:t>Handler mappings</a:t>
            </a:r>
          </a:p>
          <a:p>
            <a:r>
              <a:rPr lang="en-US" sz="1200" b="0" i="0" kern="1200" dirty="0">
                <a:solidFill>
                  <a:schemeClr val="tx1"/>
                </a:solidFill>
                <a:effectLst/>
                <a:ea typeface="+mn-ea"/>
                <a:cs typeface="+mn-cs"/>
              </a:rPr>
              <a:t>Use this area to add custom script processors to handle requests for specific file extensions</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r>
              <a:rPr lang="en-US" sz="1200" b="0" i="0" kern="1200" dirty="0">
                <a:solidFill>
                  <a:schemeClr val="tx1"/>
                </a:solidFill>
                <a:effectLst/>
                <a:ea typeface="+mn-ea"/>
                <a:cs typeface="+mn-cs"/>
              </a:rPr>
              <a:t>Virtual applications and directories</a:t>
            </a:r>
          </a:p>
          <a:p>
            <a:r>
              <a:rPr lang="en-US" sz="1200" b="0" i="0" kern="1200" dirty="0">
                <a:solidFill>
                  <a:schemeClr val="tx1"/>
                </a:solidFill>
                <a:effectLst/>
                <a:ea typeface="+mn-ea"/>
                <a:cs typeface="+mn-cs"/>
              </a:rPr>
              <a:t>To configure virtual applications and directories, specify each virtual directory and its corresponding physical path relative to the website root. Optionally, you can select the </a:t>
            </a:r>
            <a:r>
              <a:rPr lang="en-US" sz="1200" b="1" i="0" kern="1200" dirty="0">
                <a:solidFill>
                  <a:schemeClr val="tx1"/>
                </a:solidFill>
                <a:effectLst/>
                <a:ea typeface="+mn-ea"/>
                <a:cs typeface="+mn-cs"/>
              </a:rPr>
              <a:t>Application</a:t>
            </a:r>
            <a:r>
              <a:rPr lang="en-US" sz="1200" b="0" i="0" kern="1200" dirty="0">
                <a:solidFill>
                  <a:schemeClr val="tx1"/>
                </a:solidFill>
                <a:effectLst/>
                <a:ea typeface="+mn-ea"/>
                <a:cs typeface="+mn-cs"/>
              </a:rPr>
              <a:t> checkbox to mark a virtual directory as an application.</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hlinkClick r:id="rId3"/>
              </a:rPr>
              <a:t>https://docs.microsoft.com/en-us/azure/app-service/web-sites-configure</a:t>
            </a:r>
            <a:endParaRPr lang="en-US" sz="1000" dirty="0"/>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18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064939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302693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3372495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820250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123115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303985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Application and site logging are useful for generating data to help diagnose faults and poor performance. However, you should emphasize that web apps run faster when you are logging less diagnostic information. Therefore, when you investigate a specific problem, increase the application or site diagnostic levels, but when you are tuning for performance, log as little information as necessary. </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25</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969984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different ways of managing and viewing diagnostic logs. Explain how to configure alerts.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pPr/>
              <a:t>26</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047780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gn="l">
              <a:buFont typeface="Arial" panose="020B0604020202020204" pitchFamily="34" charset="0"/>
              <a:buChar char="•"/>
            </a:pPr>
            <a:r>
              <a:rPr lang="en-US" sz="1000" b="0" i="0" u="none" strike="noStrike" dirty="0">
                <a:solidFill>
                  <a:srgbClr val="111111"/>
                </a:solidFill>
                <a:effectLst/>
                <a:latin typeface="Segoe UI" panose="020B0502040204020203" pitchFamily="34" charset="0"/>
                <a:cs typeface="Segoe UI" panose="020B0502040204020203" pitchFamily="34" charset="0"/>
              </a:rPr>
              <a:t>Web Server might have gone down</a:t>
            </a:r>
          </a:p>
          <a:p>
            <a:pPr algn="l">
              <a:buFont typeface="Arial" panose="020B0604020202020204" pitchFamily="34" charset="0"/>
              <a:buChar char="•"/>
            </a:pPr>
            <a:r>
              <a:rPr lang="en-US" sz="1000" b="0" i="0" u="none" strike="noStrike" dirty="0">
                <a:solidFill>
                  <a:srgbClr val="111111"/>
                </a:solidFill>
                <a:effectLst/>
                <a:latin typeface="Segoe UI" panose="020B0502040204020203" pitchFamily="34" charset="0"/>
                <a:cs typeface="Segoe UI" panose="020B0502040204020203" pitchFamily="34" charset="0"/>
              </a:rPr>
              <a:t>Database server might also have gone down.</a:t>
            </a:r>
          </a:p>
          <a:p>
            <a:pPr algn="l">
              <a:buFont typeface="Arial" panose="020B0604020202020204" pitchFamily="34" charset="0"/>
              <a:buChar char="•"/>
            </a:pPr>
            <a:r>
              <a:rPr lang="en-US" sz="1000" b="0" i="0" u="none" strike="noStrike" dirty="0">
                <a:solidFill>
                  <a:srgbClr val="111111"/>
                </a:solidFill>
                <a:effectLst/>
                <a:latin typeface="Segoe UI" panose="020B0502040204020203" pitchFamily="34" charset="0"/>
                <a:cs typeface="Segoe UI" panose="020B0502040204020203" pitchFamily="34" charset="0"/>
              </a:rPr>
              <a:t>Network issues</a:t>
            </a:r>
          </a:p>
          <a:p>
            <a:pPr algn="l">
              <a:buFont typeface="Arial" panose="020B0604020202020204" pitchFamily="34" charset="0"/>
              <a:buChar char="•"/>
            </a:pPr>
            <a:r>
              <a:rPr lang="en-US" sz="1000" b="0" i="0" u="none" strike="noStrike" dirty="0">
                <a:solidFill>
                  <a:srgbClr val="111111"/>
                </a:solidFill>
                <a:effectLst/>
                <a:latin typeface="Segoe UI" panose="020B0502040204020203" pitchFamily="34" charset="0"/>
                <a:cs typeface="Segoe UI" panose="020B0502040204020203" pitchFamily="34" charset="0"/>
              </a:rPr>
              <a:t>DNS issues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27</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3866089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gn="l"/>
            <a:r>
              <a:rPr lang="en-US" sz="1000" b="0" i="0" u="none" strike="noStrike" dirty="0">
                <a:solidFill>
                  <a:srgbClr val="000000"/>
                </a:solidFill>
                <a:effectLst/>
                <a:latin typeface="Segoe UI" panose="020B0502040204020203" pitchFamily="34" charset="0"/>
                <a:cs typeface="Segoe UI" panose="020B0502040204020203" pitchFamily="34" charset="0"/>
              </a:rPr>
              <a:t>You can receive an alert based on monitoring metrics for, or events on, your Azure services. </a:t>
            </a:r>
          </a:p>
          <a:p>
            <a:pPr algn="l">
              <a:buFont typeface="Arial" panose="020B0604020202020204" pitchFamily="34" charset="0"/>
              <a:buChar char="•"/>
            </a:pPr>
            <a:r>
              <a:rPr lang="en-US" sz="1000" b="1" i="0" u="none" strike="noStrike" dirty="0">
                <a:solidFill>
                  <a:srgbClr val="000000"/>
                </a:solidFill>
                <a:effectLst/>
                <a:latin typeface="Segoe UI" panose="020B0502040204020203" pitchFamily="34" charset="0"/>
                <a:cs typeface="Segoe UI" panose="020B0502040204020203" pitchFamily="34" charset="0"/>
              </a:rPr>
              <a:t>Metric values</a:t>
            </a:r>
            <a:r>
              <a:rPr lang="en-US" sz="1000" b="0" i="0" u="none" strike="noStrike" dirty="0">
                <a:solidFill>
                  <a:srgbClr val="000000"/>
                </a:solidFill>
                <a:effectLst/>
                <a:latin typeface="Segoe UI" panose="020B0502040204020203" pitchFamily="34" charset="0"/>
                <a:cs typeface="Segoe UI" panose="020B0502040204020203" pitchFamily="34" charset="0"/>
              </a:rPr>
              <a:t> - The alert triggers when the value of a specified metric crosses a threshold you assign in either direction. That is, it triggers both when the condition is first met and then afterwards when that condition is no longer being met. </a:t>
            </a:r>
          </a:p>
          <a:p>
            <a:pPr algn="l">
              <a:buFont typeface="Arial" panose="020B0604020202020204" pitchFamily="34" charset="0"/>
              <a:buChar char="•"/>
            </a:pPr>
            <a:r>
              <a:rPr lang="en-US" sz="1000" b="1" i="0" u="none" strike="noStrike" dirty="0">
                <a:solidFill>
                  <a:srgbClr val="000000"/>
                </a:solidFill>
                <a:effectLst/>
                <a:latin typeface="Segoe UI" panose="020B0502040204020203" pitchFamily="34" charset="0"/>
                <a:cs typeface="Segoe UI" panose="020B0502040204020203" pitchFamily="34" charset="0"/>
              </a:rPr>
              <a:t>Activity log events</a:t>
            </a:r>
            <a:r>
              <a:rPr lang="en-US" sz="1000" b="0" i="0" u="none" strike="noStrike" dirty="0">
                <a:solidFill>
                  <a:srgbClr val="000000"/>
                </a:solidFill>
                <a:effectLst/>
                <a:latin typeface="Segoe UI" panose="020B0502040204020203" pitchFamily="34" charset="0"/>
                <a:cs typeface="Segoe UI" panose="020B0502040204020203" pitchFamily="34" charset="0"/>
              </a:rPr>
              <a:t> - An alert can trigger on </a:t>
            </a:r>
            <a:r>
              <a:rPr lang="en-US" sz="1000" b="0" i="1" u="none" strike="noStrike" dirty="0">
                <a:solidFill>
                  <a:srgbClr val="000000"/>
                </a:solidFill>
                <a:effectLst/>
                <a:latin typeface="Segoe UI" panose="020B0502040204020203" pitchFamily="34" charset="0"/>
                <a:cs typeface="Segoe UI" panose="020B0502040204020203" pitchFamily="34" charset="0"/>
              </a:rPr>
              <a:t>every</a:t>
            </a:r>
            <a:r>
              <a:rPr lang="en-US" sz="1000" b="0" i="0" u="none" strike="noStrike" dirty="0">
                <a:solidFill>
                  <a:srgbClr val="000000"/>
                </a:solidFill>
                <a:effectLst/>
                <a:latin typeface="Segoe UI" panose="020B0502040204020203" pitchFamily="34" charset="0"/>
                <a:cs typeface="Segoe UI" panose="020B0502040204020203" pitchFamily="34" charset="0"/>
              </a:rPr>
              <a:t> event, or, only when certain events occurs. Learn more about </a:t>
            </a:r>
            <a:r>
              <a:rPr lang="en-US" sz="1000" b="0" i="0" u="none" strike="noStrike" dirty="0">
                <a:solidFill>
                  <a:srgbClr val="0050C5"/>
                </a:solidFill>
                <a:effectLst/>
                <a:latin typeface="Segoe UI" panose="020B0502040204020203" pitchFamily="34" charset="0"/>
                <a:cs typeface="Segoe UI" panose="020B0502040204020203" pitchFamily="34" charset="0"/>
                <a:hlinkClick r:id="rId3"/>
              </a:rPr>
              <a:t>activity log alerts</a:t>
            </a:r>
            <a:r>
              <a:rPr lang="en-US" sz="1000" b="0" i="0" u="none" strike="noStrike" dirty="0">
                <a:solidFill>
                  <a:srgbClr val="000000"/>
                </a:solidFill>
                <a:effectLst/>
                <a:latin typeface="Segoe UI" panose="020B0502040204020203" pitchFamily="34" charset="0"/>
                <a:cs typeface="Segoe UI" panose="020B0502040204020203" pitchFamily="34" charset="0"/>
              </a:rPr>
              <a:t>.</a:t>
            </a:r>
          </a:p>
          <a:p>
            <a:pPr algn="l"/>
            <a:r>
              <a:rPr lang="en-US" sz="1000" b="0" i="0" u="none" strike="noStrike" dirty="0">
                <a:solidFill>
                  <a:srgbClr val="000000"/>
                </a:solidFill>
                <a:effectLst/>
                <a:latin typeface="Segoe UI" panose="020B0502040204020203" pitchFamily="34" charset="0"/>
                <a:cs typeface="Segoe UI" panose="020B0502040204020203" pitchFamily="34" charset="0"/>
              </a:rPr>
              <a:t>You can configure a metric alert to do the following when it triggers: </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send email notifications to the service administrator and co-administrators</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send email to additional emails that you specify.</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call a </a:t>
            </a:r>
            <a:r>
              <a:rPr lang="en-US" sz="1000" b="0" i="0" u="none" strike="noStrike" dirty="0" err="1">
                <a:solidFill>
                  <a:srgbClr val="000000"/>
                </a:solidFill>
                <a:effectLst/>
                <a:latin typeface="Segoe UI" panose="020B0502040204020203" pitchFamily="34" charset="0"/>
                <a:cs typeface="Segoe UI" panose="020B0502040204020203" pitchFamily="34" charset="0"/>
              </a:rPr>
              <a:t>webhook</a:t>
            </a:r>
            <a:endParaRPr lang="en-US" sz="1000" b="0" i="0" u="none" strike="noStrike" dirty="0">
              <a:solidFill>
                <a:srgbClr val="000000"/>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start execution of an Azure runbook (only from the Azure portal)</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28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3627904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810576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38942264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5302034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28358965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86297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129900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Arial"/>
                <a:ea typeface="Calibri"/>
                <a:cs typeface="Times New Roman"/>
              </a:rPr>
              <a:t>Review the steps in Lab A: Exercise 1 for guidance when performing this demonstration. </a:t>
            </a:r>
          </a:p>
          <a:p>
            <a:r>
              <a:rPr lang="en-US" dirty="0"/>
              <a:t>https://github.com/MicrosoftLearning/10979-MicrosoftAzureFundamentals/blob/master/Instructions/10979D_LAB_04.md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23446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pPr/>
              <a:t>36</a:t>
            </a:fld>
            <a:endParaRPr lang="en-US" dirty="0"/>
          </a:p>
        </p:txBody>
      </p:sp>
    </p:spTree>
    <p:extLst>
      <p:ext uri="{BB962C8B-B14F-4D97-AF65-F5344CB8AC3E}">
        <p14:creationId xmlns:p14="http://schemas.microsoft.com/office/powerpoint/2010/main" val="2727364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3152415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different ways of creating Azure web apps.</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C38C5E-9C40-474C-BE02-53505E4C2CF0}" type="slidenum">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panose="020B0502040204020203" pitchFamily="34" charset="0"/>
                <a:ea typeface="+mn-ea"/>
                <a:cs typeface="+mn-cs"/>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Segoe UI" panose="020B0502040204020203" pitchFamily="34" charset="0"/>
                <a:ea typeface="+mn-ea"/>
                <a:cs typeface="+mn-cs"/>
              </a:rPr>
              <a:t>5: Implementing Azure App Service</a:t>
            </a:r>
          </a:p>
        </p:txBody>
      </p:sp>
    </p:spTree>
    <p:extLst>
      <p:ext uri="{BB962C8B-B14F-4D97-AF65-F5344CB8AC3E}">
        <p14:creationId xmlns:p14="http://schemas.microsoft.com/office/powerpoint/2010/main" val="4147347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different deployment options for App Service apps.</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Question</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Given the flexibility that you have when choosing an app-hosting model in Azure, what key factors will influence your decision?</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Answer</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 can run your apps in Azure by using: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An app service.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 cloud service.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An Azure virtual machine (VM).</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Your choice of hosting model depends on several factors, such as the level of control you want to maintain over the hosting environment and your ability to customize apps. You get full control of apps when they run in an Azure VM. App services are optimized for running web-based applications. As an example of a PaaS service, they eliminate the need to maintain virtual machines and web server software. By using App Service, you can quickly provision apps and integrate them with Visual Studio. This option is generally more economical than Azure VMs. However, in more complex scenarios, PaaS cloud services provide better scalability because they can scale web and worker roles independently.</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1247730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Compare Web Deploy and FTP. Describe different methods of automating deployments. </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pPr/>
              <a:t>9</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221010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latin typeface="Segoe UI" panose="020B0502040204020203" pitchFamily="34" charset="0"/>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A503EBAF-BB52-4FEC-9EE9-8BBEE62A6D43}" type="datetimeFigureOut">
              <a:rPr lang="de-DE" smtClean="0">
                <a:solidFill>
                  <a:prstClr val="black">
                    <a:tint val="75000"/>
                  </a:prstClr>
                </a:solidFill>
              </a:rPr>
              <a:pPr/>
              <a:t>24.06.2018</a:t>
            </a:fld>
            <a:endParaRPr lang="de-DE" dirty="0">
              <a:solidFill>
                <a:prstClr val="black">
                  <a:tint val="75000"/>
                </a:prstClr>
              </a:solidFill>
            </a:endParaRPr>
          </a:p>
        </p:txBody>
      </p:sp>
      <p:sp>
        <p:nvSpPr>
          <p:cNvPr id="3" name="Footer Placeholder 2"/>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de-DE" dirty="0">
              <a:solidFill>
                <a:prstClr val="black">
                  <a:tint val="75000"/>
                </a:prstClr>
              </a:solidFill>
            </a:endParaRPr>
          </a:p>
        </p:txBody>
      </p:sp>
      <p:sp>
        <p:nvSpPr>
          <p:cNvPr id="4" name="Slide Number Placeholder 3"/>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8737CF5-2D32-48D6-9100-749DEC1D6F62}" type="slidenum">
              <a:rPr lang="de-DE" smtClean="0">
                <a:solidFill>
                  <a:prstClr val="black">
                    <a:tint val="75000"/>
                  </a:prstClr>
                </a:solidFill>
              </a:rPr>
              <a:pPr/>
              <a:t>‹#›</a:t>
            </a:fld>
            <a:endParaRPr lang="de-DE" dirty="0">
              <a:solidFill>
                <a:prstClr val="black">
                  <a:tint val="75000"/>
                </a:prstClr>
              </a:solidFill>
            </a:endParaRPr>
          </a:p>
        </p:txBody>
      </p:sp>
    </p:spTree>
    <p:extLst>
      <p:ext uri="{BB962C8B-B14F-4D97-AF65-F5344CB8AC3E}">
        <p14:creationId xmlns:p14="http://schemas.microsoft.com/office/powerpoint/2010/main" val="2259680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lvl1pPr>
              <a:defRPr>
                <a:latin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2830D52A-5F20-49F5-B0E2-4E520F8A6D94}" type="datetimeFigureOut">
              <a:rPr lang="en-US" smtClean="0"/>
              <a:pPr/>
              <a:t>6/24/2018</a:t>
            </a:fld>
            <a:endParaRPr lang="en-US" dirty="0"/>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02693DF-7BA8-4423-8E15-3CEC68EDFBE7}" type="slidenum">
              <a:rPr lang="en-US" smtClean="0"/>
              <a:pPr/>
              <a:t>‹#›</a:t>
            </a:fld>
            <a:endParaRPr lang="en-US" dirty="0"/>
          </a:p>
        </p:txBody>
      </p:sp>
    </p:spTree>
    <p:extLst>
      <p:ext uri="{BB962C8B-B14F-4D97-AF65-F5344CB8AC3E}">
        <p14:creationId xmlns:p14="http://schemas.microsoft.com/office/powerpoint/2010/main" val="3247225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1031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748270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792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0634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5682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201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82234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8648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323878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889737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56709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70812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11938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Exam-Tip">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59380" y="347874"/>
            <a:ext cx="6088380" cy="800207"/>
          </a:xfrm>
        </p:spPr>
        <p:txBody>
          <a:bodyPr>
            <a:normAutofit/>
          </a:bodyPr>
          <a:lstStyle>
            <a:lvl1pPr algn="l" defTabSz="685800" rtl="0" eaLnBrk="1" latinLnBrk="0" hangingPunct="1">
              <a:lnSpc>
                <a:spcPct val="90000"/>
              </a:lnSpc>
              <a:spcBef>
                <a:spcPct val="0"/>
              </a:spcBef>
              <a:buNone/>
              <a:defRPr lang="en-US" sz="4050" b="1" i="1" u="none" kern="1200" baseline="0" dirty="0">
                <a:solidFill>
                  <a:schemeClr val="tx1"/>
                </a:solidFill>
                <a:latin typeface="Segoe UI" panose="020B0502040204020203" pitchFamily="34" charset="0"/>
                <a:ea typeface="+mj-ea"/>
                <a:cs typeface="Segoe UI" panose="020B0502040204020203" pitchFamily="34" charset="0"/>
              </a:defRPr>
            </a:lvl1pPr>
          </a:lstStyle>
          <a:p>
            <a:endParaRPr lang="en-US" dirty="0"/>
          </a:p>
        </p:txBody>
      </p:sp>
      <p:sp>
        <p:nvSpPr>
          <p:cNvPr id="4" name="Text Placeholder 3"/>
          <p:cNvSpPr>
            <a:spLocks noGrp="1"/>
          </p:cNvSpPr>
          <p:nvPr>
            <p:ph type="body" sz="quarter" idx="11"/>
          </p:nvPr>
        </p:nvSpPr>
        <p:spPr>
          <a:xfrm>
            <a:off x="201060" y="1361440"/>
            <a:ext cx="8741880" cy="4704080"/>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endParaRPr lang="en-US" dirty="0"/>
          </a:p>
        </p:txBody>
      </p:sp>
      <p:sp>
        <p:nvSpPr>
          <p:cNvPr id="3" name="Rectangle 2"/>
          <p:cNvSpPr/>
          <p:nvPr userDrawn="1"/>
        </p:nvSpPr>
        <p:spPr>
          <a:xfrm>
            <a:off x="201060" y="286312"/>
            <a:ext cx="2774286" cy="715581"/>
          </a:xfrm>
          <a:prstGeom prst="rect">
            <a:avLst/>
          </a:prstGeom>
        </p:spPr>
        <p:txBody>
          <a:bodyPr wrap="none">
            <a:spAutoFit/>
          </a:bodyPr>
          <a:lstStyle/>
          <a:p>
            <a:r>
              <a:rPr lang="en-US" sz="4050" dirty="0">
                <a:latin typeface="Segoe UI" panose="020B0502040204020203" pitchFamily="34" charset="0"/>
                <a:cs typeface="Segoe UI" panose="020B0502040204020203" pitchFamily="34" charset="0"/>
              </a:rPr>
              <a:t>EXAM TIP!</a:t>
            </a:r>
          </a:p>
        </p:txBody>
      </p:sp>
    </p:spTree>
    <p:extLst>
      <p:ext uri="{BB962C8B-B14F-4D97-AF65-F5344CB8AC3E}">
        <p14:creationId xmlns:p14="http://schemas.microsoft.com/office/powerpoint/2010/main" val="26641833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3" y="220717"/>
            <a:ext cx="8833654" cy="1308538"/>
          </a:xfrm>
          <a:solidFill>
            <a:schemeClr val="accent4">
              <a:lumMod val="40000"/>
              <a:lumOff val="60000"/>
            </a:schemeClr>
          </a:solidFill>
        </p:spPr>
        <p:txBody>
          <a:bodyPr>
            <a:normAutofit/>
          </a:bodyPr>
          <a:lstStyle>
            <a:lvl1pPr>
              <a:defRPr sz="27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151194" y="1529256"/>
            <a:ext cx="8833654" cy="5123793"/>
          </a:xfrm>
        </p:spPr>
        <p:txBody>
          <a:bodyPr>
            <a:normAutofit/>
          </a:bodyPr>
          <a:lstStyle>
            <a:lvl1pPr marL="557213" indent="-557213">
              <a:buFont typeface="+mj-lt"/>
              <a:buAutoNum type="arabicParenR"/>
              <a:defRPr sz="2700"/>
            </a:lvl1pPr>
            <a:lvl2pPr marL="728663" indent="-385763">
              <a:buFont typeface="+mj-lt"/>
              <a:buAutoNum type="alphaUcPeriod"/>
              <a:defRPr sz="2400"/>
            </a:lvl2pPr>
            <a:lvl3pPr marL="1114425" indent="-428625">
              <a:buFont typeface="+mj-lt"/>
              <a:buAutoNum type="romanLcPeriod"/>
              <a:defRPr sz="2100"/>
            </a:lvl3pPr>
            <a:lvl4pPr marL="1371600" indent="-342900">
              <a:buFont typeface="+mj-lt"/>
              <a:buAutoNum type="alphaLcPeriod"/>
              <a:defRPr sz="1800"/>
            </a:lvl4pPr>
            <a:lvl5pPr marL="1714500" indent="-342900">
              <a:buFont typeface="+mj-lt"/>
              <a:buAutoNum type="arabicPeriod"/>
              <a:defRPr sz="18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350627" y="1843936"/>
            <a:ext cx="8833654" cy="5123793"/>
          </a:xfrm>
        </p:spPr>
        <p:txBody>
          <a:bodyPr>
            <a:normAutofit/>
          </a:bodyPr>
          <a:lstStyle>
            <a:lvl1pPr marL="557213" indent="-557213">
              <a:buFont typeface="+mj-lt"/>
              <a:buAutoNum type="arabicParenR"/>
              <a:defRPr sz="2700"/>
            </a:lvl1pPr>
            <a:lvl2pPr marL="728663" indent="-385763">
              <a:buFont typeface="+mj-lt"/>
              <a:buAutoNum type="alphaUcPeriod"/>
              <a:defRPr sz="2400"/>
            </a:lvl2pPr>
            <a:lvl3pPr marL="1114425" indent="-428625">
              <a:buFont typeface="+mj-lt"/>
              <a:buAutoNum type="romanLcPeriod"/>
              <a:defRPr sz="2100"/>
            </a:lvl3pPr>
            <a:lvl4pPr marL="1371600" indent="-342900">
              <a:buFont typeface="+mj-lt"/>
              <a:buAutoNum type="alphaLcPeriod"/>
              <a:defRPr sz="1800"/>
            </a:lvl4pPr>
            <a:lvl5pPr marL="1714500" indent="-342900">
              <a:buFont typeface="+mj-lt"/>
              <a:buAutoNum type="arabicPeriod"/>
              <a:defRPr sz="18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796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151194" y="353551"/>
            <a:ext cx="8833654" cy="878350"/>
          </a:xfrm>
        </p:spPr>
        <p:txBody>
          <a:bodyPr/>
          <a:lstStyle/>
          <a:p>
            <a:r>
              <a:rPr lang="en-US" dirty="0"/>
              <a:t>Click to edit Master title style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p:spPr>
        <p:txBody>
          <a:bodyPr>
            <a:normAutofit/>
          </a:bodyPr>
          <a:lstStyle>
            <a:lvl1pPr marL="0" indent="0" defTabSz="0">
              <a:buFont typeface="Arial" panose="020B0604020202020204" pitchFamily="34" charset="0"/>
              <a:buNone/>
              <a:defRPr sz="75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75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75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75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75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064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Segoe UI" panose="020B0502040204020203" pitchFamily="34" charset="0"/>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6/24/2018</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321741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lvl1pPr>
              <a:defRPr>
                <a:latin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6/24/2018</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726475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6/24/2018</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7492586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6/24/2018</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296709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6/24/2018</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2354894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6/24/2018</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8203528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6/24/2018</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0578795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6/24/2018</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7455593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6/24/2018</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192320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6/24/2018</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12253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52557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6/24/2018</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919533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3" y="2110583"/>
            <a:ext cx="5290768" cy="3722293"/>
          </a:xfrm>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8" y="6512894"/>
            <a:ext cx="2388641" cy="253916"/>
          </a:xfrm>
          <a:prstGeom prst="rect">
            <a:avLst/>
          </a:prstGeom>
          <a:noFill/>
        </p:spPr>
        <p:txBody>
          <a:bodyPr wrap="square" rtlCol="0">
            <a:spAutoFit/>
          </a:bodyPr>
          <a:lstStyle/>
          <a:p>
            <a:r>
              <a:rPr lang="en-US" sz="1050" dirty="0"/>
              <a:t>#70-533 @ITProGuru</a:t>
            </a:r>
          </a:p>
        </p:txBody>
      </p:sp>
    </p:spTree>
    <p:extLst>
      <p:ext uri="{BB962C8B-B14F-4D97-AF65-F5344CB8AC3E}">
        <p14:creationId xmlns:p14="http://schemas.microsoft.com/office/powerpoint/2010/main" val="28870960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29055210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828003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201061" y="639603"/>
            <a:ext cx="8741879" cy="715581"/>
          </a:xfrm>
        </p:spPr>
        <p:txBody>
          <a:bodyPr>
            <a:normAutofit/>
          </a:bodyPr>
          <a:lstStyle>
            <a:lvl1pPr algn="l" defTabSz="514350" rtl="0" eaLnBrk="1" latinLnBrk="0" hangingPunct="1">
              <a:lnSpc>
                <a:spcPct val="90000"/>
              </a:lnSpc>
              <a:spcBef>
                <a:spcPct val="0"/>
              </a:spcBef>
              <a:buNone/>
              <a:defRPr lang="en-US" sz="24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2250"/>
            </a:lvl1pPr>
            <a:lvl2pPr marL="15757" indent="0">
              <a:buNone/>
              <a:defRPr sz="1103"/>
            </a:lvl2pPr>
            <a:lvl3pPr marL="123428" indent="0">
              <a:buNone/>
              <a:defRPr sz="1103"/>
            </a:lvl3pPr>
            <a:lvl4pPr marL="262613" indent="0">
              <a:buNone/>
              <a:defRPr sz="993"/>
            </a:lvl4pPr>
            <a:lvl5pPr marL="407926" indent="0">
              <a:buNone/>
              <a:defRPr sz="993"/>
            </a:lvl5pPr>
          </a:lstStyle>
          <a:p>
            <a:pPr lvl="0"/>
            <a:r>
              <a:rPr lang="en-US" dirty="0"/>
              <a:t>Click to edit</a:t>
            </a:r>
          </a:p>
        </p:txBody>
      </p:sp>
      <p:sp>
        <p:nvSpPr>
          <p:cNvPr id="5" name="Rectangle 4"/>
          <p:cNvSpPr/>
          <p:nvPr userDrawn="1"/>
        </p:nvSpPr>
        <p:spPr>
          <a:xfrm>
            <a:off x="201061" y="86613"/>
            <a:ext cx="2475358" cy="559833"/>
          </a:xfrm>
          <a:prstGeom prst="rect">
            <a:avLst/>
          </a:prstGeom>
        </p:spPr>
        <p:txBody>
          <a:bodyPr wrap="none">
            <a:spAutoFit/>
          </a:bodyPr>
          <a:lstStyle/>
          <a:p>
            <a:pPr algn="l"/>
            <a:r>
              <a:rPr lang="en-US" sz="3038"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5" y="5987143"/>
            <a:ext cx="8784586" cy="823460"/>
          </a:xfrm>
          <a:solidFill>
            <a:srgbClr val="00B050"/>
          </a:solidFill>
        </p:spPr>
        <p:txBody>
          <a:bodyPr>
            <a:noAutofit/>
          </a:bodyPr>
          <a:lstStyle>
            <a:lvl1pPr marL="0" indent="0">
              <a:buFontTx/>
              <a:buNone/>
              <a:defRPr sz="1125" u="sng">
                <a:solidFill>
                  <a:schemeClr val="tx1">
                    <a:lumMod val="95000"/>
                    <a:lumOff val="5000"/>
                  </a:schemeClr>
                </a:solidFill>
              </a:defRPr>
            </a:lvl1pPr>
            <a:lvl2pPr marL="257175" indent="0">
              <a:buFontTx/>
              <a:buNone/>
              <a:defRPr sz="1125" u="sng">
                <a:solidFill>
                  <a:schemeClr val="tx1">
                    <a:lumMod val="95000"/>
                    <a:lumOff val="5000"/>
                  </a:schemeClr>
                </a:solidFill>
              </a:defRPr>
            </a:lvl2pPr>
            <a:lvl3pPr marL="514350" indent="0">
              <a:buFontTx/>
              <a:buNone/>
              <a:defRPr sz="1125" u="sng">
                <a:solidFill>
                  <a:schemeClr val="tx1">
                    <a:lumMod val="95000"/>
                    <a:lumOff val="5000"/>
                  </a:schemeClr>
                </a:solidFill>
              </a:defRPr>
            </a:lvl3pPr>
            <a:lvl4pPr marL="771525" indent="0">
              <a:buFontTx/>
              <a:buNone/>
              <a:defRPr sz="1125" u="sng">
                <a:solidFill>
                  <a:schemeClr val="tx1">
                    <a:lumMod val="95000"/>
                    <a:lumOff val="5000"/>
                  </a:schemeClr>
                </a:solidFill>
              </a:defRPr>
            </a:lvl4pPr>
            <a:lvl5pPr marL="1028700" indent="0">
              <a:buFontTx/>
              <a:buNone/>
              <a:defRPr sz="1125"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157754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60376"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1482873"/>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3519547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60376"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8" y="1482873"/>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89859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8435136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1473233" y="3"/>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2"/>
            <a:ext cx="8833654" cy="4793789"/>
          </a:xfrm>
        </p:spPr>
        <p:txBody>
          <a:bodyPr>
            <a:normAutofit/>
          </a:bodyPr>
          <a:lstStyle>
            <a:lvl1pPr marL="0" indent="0">
              <a:buFontTx/>
              <a:buNone/>
              <a:defRPr sz="2025"/>
            </a:lvl1pPr>
            <a:lvl2pPr marL="257175" indent="0">
              <a:buFontTx/>
              <a:buNone/>
              <a:defRPr sz="1800"/>
            </a:lvl2pPr>
            <a:lvl3pPr marL="514350" indent="0">
              <a:buFontTx/>
              <a:buNone/>
              <a:defRPr sz="1575"/>
            </a:lvl3pPr>
            <a:lvl4pPr marL="771525" indent="0">
              <a:buFontTx/>
              <a:buNone/>
              <a:defRPr sz="1350"/>
            </a:lvl4pPr>
            <a:lvl5pPr marL="1028700" indent="0">
              <a:buFontTx/>
              <a:buNone/>
              <a:defRPr sz="135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50" y="117611"/>
            <a:ext cx="1032655" cy="559833"/>
          </a:xfrm>
          <a:prstGeom prst="rect">
            <a:avLst/>
          </a:prstGeom>
        </p:spPr>
        <p:txBody>
          <a:bodyPr wrap="none">
            <a:spAutoFit/>
          </a:bodyPr>
          <a:lstStyle/>
          <a:p>
            <a:r>
              <a:rPr lang="en-US" sz="3038" dirty="0">
                <a:solidFill>
                  <a:srgbClr val="00B0F0"/>
                </a:solidFill>
              </a:rPr>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4"/>
            <a:ext cx="8833654" cy="587829"/>
          </a:xfrm>
          <a:prstGeom prst="rect">
            <a:avLst/>
          </a:prstGeom>
          <a:solidFill>
            <a:schemeClr val="bg1"/>
          </a:solidFill>
        </p:spPr>
        <p:txBody>
          <a:bodyPr vert="horz" lIns="51435" tIns="25718" rIns="51435" bIns="25718"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125" u="sng" dirty="0">
                <a:solidFill>
                  <a:srgbClr val="0070C0"/>
                </a:solidFill>
              </a:rPr>
              <a:t>Click to edit Lab URL</a:t>
            </a:r>
          </a:p>
        </p:txBody>
      </p:sp>
    </p:spTree>
    <p:extLst>
      <p:ext uri="{BB962C8B-B14F-4D97-AF65-F5344CB8AC3E}">
        <p14:creationId xmlns:p14="http://schemas.microsoft.com/office/powerpoint/2010/main" val="13055165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1575"/>
            </a:lvl1pPr>
            <a:lvl2pPr marL="257175" indent="0">
              <a:buFont typeface="Arial" panose="020B0604020202020204" pitchFamily="34" charset="0"/>
              <a:buNone/>
              <a:defRPr sz="1350"/>
            </a:lvl2pPr>
            <a:lvl3pPr marL="514350" indent="0">
              <a:buFont typeface="Arial" panose="020B0604020202020204" pitchFamily="34" charset="0"/>
              <a:buNone/>
              <a:defRPr sz="1125"/>
            </a:lvl3pPr>
            <a:lvl4pPr marL="771525" indent="0">
              <a:buFont typeface="Arial" panose="020B0604020202020204" pitchFamily="34" charset="0"/>
              <a:buNone/>
              <a:defRPr sz="1013"/>
            </a:lvl4pPr>
            <a:lvl5pPr marL="1028700" indent="0">
              <a:buFont typeface="Arial" panose="020B0604020202020204" pitchFamily="34" charset="0"/>
              <a:buNone/>
              <a:defRPr sz="101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50" y="3653110"/>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5718" rIns="0" bIns="25718" numCol="1" rtlCol="0" anchor="ctr" anchorCtr="0" compatLnSpc="1">
            <a:prstTxWarp prst="textNoShape">
              <a:avLst/>
            </a:prstTxWarp>
          </a:bodyPr>
          <a:lstStyle/>
          <a:p>
            <a:pPr algn="ctr" defTabSz="514183" fontAlgn="base">
              <a:spcBef>
                <a:spcPct val="0"/>
              </a:spcBef>
              <a:spcAft>
                <a:spcPct val="0"/>
              </a:spcAft>
            </a:pPr>
            <a:endParaRPr lang="en-US" sz="1103"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900">
                <a:latin typeface="Courier New" panose="02070309020205020404" pitchFamily="49" charset="0"/>
                <a:cs typeface="Courier New" panose="02070309020205020404" pitchFamily="49" charset="0"/>
              </a:defRPr>
            </a:lvl1pPr>
            <a:lvl2pPr marL="257175" indent="0" defTabSz="0">
              <a:buFont typeface="Arial" panose="020B0604020202020204" pitchFamily="34" charset="0"/>
              <a:buNone/>
              <a:defRPr sz="900">
                <a:latin typeface="Courier New" panose="02070309020205020404" pitchFamily="49" charset="0"/>
                <a:cs typeface="Courier New" panose="02070309020205020404" pitchFamily="49" charset="0"/>
              </a:defRPr>
            </a:lvl2pPr>
            <a:lvl3pPr marL="514350" indent="0" defTabSz="0">
              <a:buFont typeface="Arial" panose="020B0604020202020204" pitchFamily="34" charset="0"/>
              <a:buNone/>
              <a:defRPr sz="900">
                <a:latin typeface="Courier New" panose="02070309020205020404" pitchFamily="49" charset="0"/>
                <a:cs typeface="Courier New" panose="02070309020205020404" pitchFamily="49" charset="0"/>
              </a:defRPr>
            </a:lvl3pPr>
            <a:lvl4pPr marL="771525" indent="0" defTabSz="0">
              <a:buFont typeface="Arial" panose="020B0604020202020204" pitchFamily="34" charset="0"/>
              <a:buNone/>
              <a:defRPr sz="900">
                <a:latin typeface="Courier New" panose="02070309020205020404" pitchFamily="49" charset="0"/>
                <a:cs typeface="Courier New" panose="02070309020205020404" pitchFamily="49" charset="0"/>
              </a:defRPr>
            </a:lvl4pPr>
            <a:lvl5pPr marL="1028700" indent="0" defTabSz="0">
              <a:buFont typeface="Arial" panose="020B0604020202020204" pitchFamily="34" charset="0"/>
              <a:buNone/>
              <a:defRPr sz="9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863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723472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5"/>
            <a:ext cx="8929396" cy="5859625"/>
          </a:xfrm>
        </p:spPr>
        <p:txBody>
          <a:bodyPr/>
          <a:lstStyle>
            <a:lvl1pPr marL="0" indent="0">
              <a:buNone/>
              <a:defRPr sz="1800">
                <a:latin typeface="Consolas" panose="020B0609020204030204" pitchFamily="49" charset="0"/>
              </a:defRPr>
            </a:lvl1pPr>
            <a:lvl2pPr marL="216694" indent="0">
              <a:buNone/>
              <a:defRPr sz="1500">
                <a:latin typeface="Consolas" panose="020B0609020204030204" pitchFamily="49" charset="0"/>
              </a:defRPr>
            </a:lvl2pPr>
            <a:lvl3pPr marL="510778" indent="0">
              <a:buNone/>
              <a:defRPr sz="1350">
                <a:latin typeface="Consolas" panose="020B0609020204030204" pitchFamily="49" charset="0"/>
              </a:defRPr>
            </a:lvl3pPr>
            <a:lvl4pPr marL="816769" indent="0">
              <a:buNone/>
              <a:defRPr sz="1200">
                <a:latin typeface="Consolas" panose="020B0609020204030204" pitchFamily="49" charset="0"/>
              </a:defRPr>
            </a:lvl4pPr>
            <a:lvl5pPr marL="1032272" indent="0">
              <a:buNone/>
              <a:defRPr sz="12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9117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1" y="1189180"/>
            <a:ext cx="8740142" cy="4801075"/>
          </a:xfrm>
          <a:prstGeom prst="rect">
            <a:avLst/>
          </a:prstGeom>
        </p:spPr>
        <p:txBody>
          <a:bodyPr/>
          <a:lstStyle>
            <a:lvl1pPr marL="160195" indent="-160195">
              <a:buClr>
                <a:schemeClr val="tx1"/>
              </a:buClr>
              <a:buSzPct val="90000"/>
              <a:buFont typeface="Arial" pitchFamily="34" charset="0"/>
              <a:buChar char="•"/>
              <a:defRPr sz="1985">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315136" indent="-15494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475330" indent="-160195">
              <a:buClr>
                <a:schemeClr val="tx1"/>
              </a:buClr>
              <a:buSzPct val="90000"/>
              <a:buFont typeface="Arial" pitchFamily="34" charset="0"/>
              <a:buChar char="•"/>
              <a:defRPr sz="15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601385" indent="-126055">
              <a:buClr>
                <a:schemeClr val="tx1"/>
              </a:buClr>
              <a:buSzPct val="90000"/>
              <a:buFont typeface="Arial" pitchFamily="34" charset="0"/>
              <a:buChar char="•"/>
              <a:defRPr sz="1324">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727439" indent="-126055">
              <a:buClr>
                <a:schemeClr val="tx1"/>
              </a:buClr>
              <a:buSzPct val="90000"/>
              <a:buFont typeface="Arial" pitchFamily="34" charset="0"/>
              <a:buChar char="•"/>
              <a:defRPr sz="110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9"/>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040" spc="-2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2610777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7" y="2054745"/>
            <a:ext cx="1568243"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1"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7" y="2026752"/>
            <a:ext cx="1568243"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5" y="5514819"/>
            <a:ext cx="8799331" cy="1065841"/>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1" y="2301875"/>
            <a:ext cx="4263572" cy="2826552"/>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8" y="814020"/>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02856" tIns="82285" rIns="102856" bIns="82285" numCol="1" spcCol="0" rtlCol="0" fromWordArt="0" anchor="t" anchorCtr="0" forceAA="0" compatLnSpc="1">
            <a:prstTxWarp prst="textNoShape">
              <a:avLst/>
            </a:prstTxWarp>
            <a:noAutofit/>
          </a:bodyPr>
          <a:lstStyle/>
          <a:p>
            <a:pPr algn="ctr" defTabSz="524415" fontAlgn="base">
              <a:lnSpc>
                <a:spcPct val="90000"/>
              </a:lnSpc>
              <a:spcBef>
                <a:spcPct val="0"/>
              </a:spcBef>
              <a:spcAft>
                <a:spcPct val="0"/>
              </a:spcAft>
              <a:defRPr/>
            </a:pPr>
            <a:endParaRPr lang="en-US" sz="135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68063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3303710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83208454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2507277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41645028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1412503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40731264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706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460375" y="2011680"/>
            <a:ext cx="8574837"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80659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40735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78162936"/>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1473233" y="3"/>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2"/>
            <a:ext cx="8833654" cy="4793789"/>
          </a:xfrm>
        </p:spPr>
        <p:txBody>
          <a:bodyPr>
            <a:normAutofit/>
          </a:bodyPr>
          <a:lstStyle>
            <a:lvl1pPr marL="0" indent="0">
              <a:buFontTx/>
              <a:buNone/>
              <a:defRPr sz="2025"/>
            </a:lvl1pPr>
            <a:lvl2pPr marL="257175" indent="0">
              <a:buFontTx/>
              <a:buNone/>
              <a:defRPr sz="1800"/>
            </a:lvl2pPr>
            <a:lvl3pPr marL="514350" indent="0">
              <a:buFontTx/>
              <a:buNone/>
              <a:defRPr sz="1575"/>
            </a:lvl3pPr>
            <a:lvl4pPr marL="771525" indent="0">
              <a:buFontTx/>
              <a:buNone/>
              <a:defRPr sz="1350"/>
            </a:lvl4pPr>
            <a:lvl5pPr marL="1028700" indent="0">
              <a:buFontTx/>
              <a:buNone/>
              <a:defRPr sz="135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50" y="117611"/>
            <a:ext cx="1032655" cy="559833"/>
          </a:xfrm>
          <a:prstGeom prst="rect">
            <a:avLst/>
          </a:prstGeom>
        </p:spPr>
        <p:txBody>
          <a:bodyPr wrap="none">
            <a:spAutoFit/>
          </a:bodyPr>
          <a:lstStyle/>
          <a:p>
            <a:r>
              <a:rPr lang="en-US" sz="3038" dirty="0"/>
              <a:t>LAB</a:t>
            </a:r>
          </a:p>
        </p:txBody>
      </p:sp>
      <p:sp>
        <p:nvSpPr>
          <p:cNvPr id="10" name="Text Placeholder 4">
            <a:extLst>
              <a:ext uri="{FF2B5EF4-FFF2-40B4-BE49-F238E27FC236}">
                <a16:creationId xmlns:a16="http://schemas.microsoft.com/office/drawing/2014/main" id="{A221B66F-2E32-4BE4-B954-973DAFD6A051}"/>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280685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79045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a16="http://schemas.microsoft.com/office/drawing/2014/main" id="{A8629BB7-A734-4BF1-9C8D-41955C6FB3E9}"/>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3.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theme" Target="../theme/theme4.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707" r:id="rId5"/>
    <p:sldLayoutId id="2147483708" r:id="rId6"/>
    <p:sldLayoutId id="2147483709" r:id="rId7"/>
    <p:sldLayoutId id="2147483741" r:id="rId8"/>
    <p:sldLayoutId id="2147483702"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710" r:id="rId22"/>
    <p:sldLayoutId id="2147483711" r:id="rId23"/>
    <p:sldLayoutId id="2147483712"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957389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Segoe UI" panose="020B0502040204020203" pitchFamily="34" charset="0"/>
                <a:cs typeface="Segoe UI" panose="020B0502040204020203" pitchFamily="34" charset="0"/>
              </a:defRPr>
            </a:lvl1pPr>
          </a:lstStyle>
          <a:p>
            <a:fld id="{2830D52A-5F20-49F5-B0E2-4E520F8A6D94}" type="datetimeFigureOut">
              <a:rPr lang="en-US" smtClean="0"/>
              <a:pPr/>
              <a:t>6/24/2018</a:t>
            </a:fld>
            <a:endParaRPr lang="en-US" dirty="0"/>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Segoe UI" panose="020B0502040204020203" pitchFamily="34" charset="0"/>
                <a:cs typeface="Segoe UI" panose="020B05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Segoe UI" panose="020B0502040204020203" pitchFamily="34" charset="0"/>
                <a:cs typeface="Segoe UI" panose="020B0502040204020203" pitchFamily="34" charset="0"/>
              </a:defRPr>
            </a:lvl1pPr>
          </a:lstStyle>
          <a:p>
            <a:fld id="{702693DF-7BA8-4423-8E15-3CEC68EDFBE7}" type="slidenum">
              <a:rPr lang="en-US" smtClean="0"/>
              <a:pPr/>
              <a:t>‹#›</a:t>
            </a:fld>
            <a:endParaRPr lang="en-US" dirty="0"/>
          </a:p>
        </p:txBody>
      </p:sp>
    </p:spTree>
    <p:extLst>
      <p:ext uri="{BB962C8B-B14F-4D97-AF65-F5344CB8AC3E}">
        <p14:creationId xmlns:p14="http://schemas.microsoft.com/office/powerpoint/2010/main" val="315759825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Segoe UI" panose="020B0502040204020203"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Segoe UI" panose="020B0502040204020203"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Segoe UI" panose="020B0502040204020203"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egoe UI" panose="020B0502040204020203"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egoe UI" panose="020B05020402040202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4"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7" y="6566715"/>
            <a:ext cx="2388641" cy="230832"/>
          </a:xfrm>
          <a:prstGeom prst="rect">
            <a:avLst/>
          </a:prstGeom>
          <a:noFill/>
        </p:spPr>
        <p:txBody>
          <a:bodyPr wrap="square" rtlCol="0">
            <a:spAutoFit/>
          </a:bodyPr>
          <a:lstStyle/>
          <a:p>
            <a:pPr algn="r"/>
            <a:r>
              <a:rPr lang="en-US" sz="900" b="0" dirty="0">
                <a:solidFill>
                  <a:schemeClr val="bg2">
                    <a:lumMod val="75000"/>
                  </a:schemeClr>
                </a:solidFill>
              </a:rPr>
              <a:t>#70-533 @ITProGuru</a:t>
            </a:r>
          </a:p>
        </p:txBody>
      </p:sp>
    </p:spTree>
    <p:extLst>
      <p:ext uri="{BB962C8B-B14F-4D97-AF65-F5344CB8AC3E}">
        <p14:creationId xmlns:p14="http://schemas.microsoft.com/office/powerpoint/2010/main" val="251214600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pp-service/web-sites-backup"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guruskill/70-534/blob/master/Labs/WebAppsLab.md" TargetMode="External"/><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hyperlink" Target="https://azure.microsoft.com/en-us/pricing/details/app-service/plan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700" b="1" dirty="0">
                <a:solidFill>
                  <a:srgbClr val="FFC000"/>
                </a:solidFill>
              </a:rPr>
              <a:t>Design and Implement Azure App Service Apps (10-15%) </a:t>
            </a:r>
          </a:p>
          <a:p>
            <a:r>
              <a:rPr lang="en-US" sz="1700" dirty="0"/>
              <a:t>Create and Manage Compute Resources (20-25%)</a:t>
            </a:r>
          </a:p>
          <a:p>
            <a:r>
              <a:rPr lang="en-US" sz="1700" dirty="0"/>
              <a:t>Design and Implement a Storage Strategy (10-15%) </a:t>
            </a:r>
          </a:p>
          <a:p>
            <a:r>
              <a:rPr lang="en-US" sz="1700" dirty="0"/>
              <a:t>Implement virtual networks (15–20%)</a:t>
            </a:r>
          </a:p>
          <a:p>
            <a:r>
              <a:rPr lang="en-US" sz="1700" dirty="0"/>
              <a:t>Design and Deploy ARM Templates (10-15%)</a:t>
            </a:r>
          </a:p>
          <a:p>
            <a:r>
              <a:rPr lang="en-US" sz="1700" dirty="0"/>
              <a:t>Manage Azure Security, and Recovery Services (25-30%) </a:t>
            </a:r>
          </a:p>
          <a:p>
            <a:r>
              <a:rPr lang="en-US" sz="1700" dirty="0"/>
              <a:t>Manage Azure Operations (5-10%)</a:t>
            </a:r>
          </a:p>
          <a:p>
            <a:r>
              <a:rPr lang="en-US" sz="1700" dirty="0"/>
              <a:t>Manage Azure Identities (5-10%)</a:t>
            </a:r>
          </a:p>
        </p:txBody>
      </p:sp>
      <p:sp>
        <p:nvSpPr>
          <p:cNvPr id="3" name="Subtitle 2"/>
          <p:cNvSpPr>
            <a:spLocks noGrp="1"/>
          </p:cNvSpPr>
          <p:nvPr>
            <p:ph type="body" sz="quarter" idx="10"/>
          </p:nvPr>
        </p:nvSpPr>
        <p:spPr>
          <a:solidFill>
            <a:schemeClr val="bg1"/>
          </a:solidFill>
        </p:spPr>
        <p:txBody>
          <a:bodyPr/>
          <a:lstStyle/>
          <a:p>
            <a:pPr marL="0" indent="0">
              <a:buClr>
                <a:schemeClr val="bg1"/>
              </a:buClr>
              <a:buNone/>
            </a:pPr>
            <a:endParaRPr lang="en-US" sz="2400" b="1" dirty="0">
              <a:solidFill>
                <a:schemeClr val="tx1"/>
              </a:solidFill>
            </a:endParaRPr>
          </a:p>
          <a:p>
            <a:pPr marL="0" indent="0">
              <a:buClr>
                <a:schemeClr val="bg1"/>
              </a:buClr>
              <a:buNone/>
            </a:pPr>
            <a:endParaRPr lang="en-US" sz="2400" b="1" dirty="0">
              <a:solidFill>
                <a:schemeClr val="tx1"/>
              </a:solidFill>
            </a:endParaRPr>
          </a:p>
          <a:p>
            <a:pPr marL="0" indent="0" algn="ctr">
              <a:buClr>
                <a:schemeClr val="bg1"/>
              </a:buClr>
              <a:buNone/>
            </a:pPr>
            <a:r>
              <a:rPr lang="en-US" sz="2400" b="1" dirty="0">
                <a:solidFill>
                  <a:schemeClr val="tx1"/>
                </a:solidFill>
              </a:rPr>
              <a:t>Gerald Parish</a:t>
            </a:r>
          </a:p>
          <a:p>
            <a:pPr marL="0" indent="0" algn="ctr">
              <a:buClr>
                <a:schemeClr val="bg1"/>
              </a:buClr>
              <a:buNone/>
            </a:pPr>
            <a:r>
              <a:rPr lang="en-US" sz="2400" b="1" dirty="0">
                <a:solidFill>
                  <a:schemeClr val="tx1"/>
                </a:solidFill>
              </a:rPr>
              <a:t>Azure Architect </a:t>
            </a:r>
          </a:p>
          <a:p>
            <a:pPr marL="0" indent="0" algn="ctr">
              <a:buClr>
                <a:schemeClr val="bg1"/>
              </a:buClr>
              <a:buNone/>
            </a:pPr>
            <a:r>
              <a:rPr lang="en-US" sz="2400" b="1" dirty="0">
                <a:solidFill>
                  <a:schemeClr val="tx1"/>
                </a:solidFill>
              </a:rPr>
              <a:t>MCT</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a:t>
            </a:r>
            <a:r>
              <a:rPr lang="en-US" sz="2400" dirty="0"/>
              <a:t>Region (West US, East US, etc.)</a:t>
            </a:r>
          </a:p>
          <a:p>
            <a:pPr marL="0" indent="0">
              <a:buNone/>
            </a:pPr>
            <a:r>
              <a:rPr lang="en-US" sz="2400" dirty="0"/>
              <a:t>    Scale count (one, two, three instances, etc.)</a:t>
            </a:r>
          </a:p>
          <a:p>
            <a:pPr marL="0" indent="0">
              <a:buNone/>
            </a:pPr>
            <a:r>
              <a:rPr lang="en-US" sz="2400" dirty="0"/>
              <a:t>    Instance size (Small, Medium, Large)</a:t>
            </a:r>
          </a:p>
          <a:p>
            <a:pPr marL="0" indent="0">
              <a:buNone/>
            </a:pPr>
            <a:r>
              <a:rPr lang="en-US" sz="2400" dirty="0"/>
              <a:t>    SKU (Free, Shared, Basic, Standard, Premium)</a:t>
            </a:r>
          </a:p>
          <a:p>
            <a:pPr marL="0" indent="0">
              <a:buNone/>
            </a:pPr>
            <a:endParaRPr lang="en-US" sz="2400"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EF6E-9165-416D-AC8F-BE1239D69C20}"/>
              </a:ext>
            </a:extLst>
          </p:cNvPr>
          <p:cNvSpPr>
            <a:spLocks noGrp="1"/>
          </p:cNvSpPr>
          <p:nvPr>
            <p:ph type="title"/>
          </p:nvPr>
        </p:nvSpPr>
        <p:spPr/>
        <p:txBody>
          <a:bodyPr/>
          <a:lstStyle/>
          <a:p>
            <a:r>
              <a:rPr lang="en-US" dirty="0"/>
              <a:t>Migrate Apps</a:t>
            </a:r>
          </a:p>
        </p:txBody>
      </p:sp>
      <p:sp>
        <p:nvSpPr>
          <p:cNvPr id="3" name="Text Placeholder 2">
            <a:extLst>
              <a:ext uri="{FF2B5EF4-FFF2-40B4-BE49-F238E27FC236}">
                <a16:creationId xmlns:a16="http://schemas.microsoft.com/office/drawing/2014/main" id="{C8568429-14E4-4119-94DD-1A782E9B94E2}"/>
              </a:ext>
            </a:extLst>
          </p:cNvPr>
          <p:cNvSpPr>
            <a:spLocks noGrp="1"/>
          </p:cNvSpPr>
          <p:nvPr>
            <p:ph type="body" idx="1"/>
          </p:nvPr>
        </p:nvSpPr>
        <p:spPr>
          <a:xfrm>
            <a:off x="261187" y="4443760"/>
            <a:ext cx="8574837" cy="2739571"/>
          </a:xfrm>
        </p:spPr>
        <p:txBody>
          <a:bodyPr/>
          <a:lstStyle/>
          <a:p>
            <a:pPr marL="0" indent="0">
              <a:buNone/>
            </a:pPr>
            <a:r>
              <a:rPr lang="en-US" dirty="0"/>
              <a:t>You can move an app to another App Service plan as long as the source plan and the target plan are in the </a:t>
            </a:r>
            <a:r>
              <a:rPr lang="en-US" i="1" dirty="0"/>
              <a:t>same resource group and geographical region</a:t>
            </a:r>
            <a:r>
              <a:rPr lang="en-US" dirty="0"/>
              <a:t>.</a:t>
            </a:r>
          </a:p>
        </p:txBody>
      </p:sp>
      <p:pic>
        <p:nvPicPr>
          <p:cNvPr id="3074" name="Picture 2" descr="Create an App Service plan.">
            <a:extLst>
              <a:ext uri="{FF2B5EF4-FFF2-40B4-BE49-F238E27FC236}">
                <a16:creationId xmlns:a16="http://schemas.microsoft.com/office/drawing/2014/main" id="{2B5BB7BC-6467-4461-9061-8E493741E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888" y="879229"/>
            <a:ext cx="5252224" cy="295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94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Deployment Slots</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r>
              <a:rPr lang="en-US" dirty="0"/>
              <a:t>Deployment Slots are live apps with their own hostnames</a:t>
            </a:r>
          </a:p>
          <a:p>
            <a:pPr lvl="1"/>
            <a:r>
              <a:rPr lang="en-US" dirty="0"/>
              <a:t>Only available for Standard or Premium App Service plans</a:t>
            </a:r>
          </a:p>
          <a:p>
            <a:pPr lvl="1"/>
            <a:r>
              <a:rPr lang="en-US" dirty="0"/>
              <a:t>Number of slots available depend on App Service Plan</a:t>
            </a:r>
          </a:p>
          <a:p>
            <a:r>
              <a:rPr lang="en-US" dirty="0"/>
              <a:t>App content and configurations can be swapped between two deployment slots</a:t>
            </a:r>
          </a:p>
          <a:p>
            <a:pPr lvl="1"/>
            <a:r>
              <a:rPr lang="en-US" dirty="0"/>
              <a:t>Not all settings and configurations are swapped</a:t>
            </a:r>
          </a:p>
          <a:p>
            <a:pPr lvl="1"/>
            <a:r>
              <a:rPr lang="en-US" dirty="0"/>
              <a:t>Some settings can be marked to not swap</a:t>
            </a:r>
          </a:p>
          <a:p>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525696018"/>
              </p:ext>
            </p:extLst>
          </p:nvPr>
        </p:nvGraphicFramePr>
        <p:xfrm>
          <a:off x="628650" y="2226468"/>
          <a:ext cx="8029576" cy="2727246"/>
        </p:xfrm>
        <a:graphic>
          <a:graphicData uri="http://schemas.openxmlformats.org/drawingml/2006/table">
            <a:tbl>
              <a:tblPr firstRow="1" bandRow="1">
                <a:tableStyleId>{21E4AEA4-8DFA-4A89-87EB-49C32662AFE0}</a:tableStyleId>
              </a:tblPr>
              <a:tblGrid>
                <a:gridCol w="4014788">
                  <a:extLst>
                    <a:ext uri="{9D8B030D-6E8A-4147-A177-3AD203B41FA5}">
                      <a16:colId xmlns:a16="http://schemas.microsoft.com/office/drawing/2014/main" val="205592187"/>
                    </a:ext>
                  </a:extLst>
                </a:gridCol>
                <a:gridCol w="4014788">
                  <a:extLst>
                    <a:ext uri="{9D8B030D-6E8A-4147-A177-3AD203B41FA5}">
                      <a16:colId xmlns:a16="http://schemas.microsoft.com/office/drawing/2014/main" val="2062387511"/>
                    </a:ext>
                  </a:extLst>
                </a:gridCol>
              </a:tblGrid>
              <a:tr h="383302">
                <a:tc>
                  <a:txBody>
                    <a:bodyPr/>
                    <a:lstStyle/>
                    <a:p>
                      <a:r>
                        <a:rPr lang="en-US" sz="1500" dirty="0">
                          <a:latin typeface="Segoe UI" panose="020B0502040204020203" pitchFamily="34" charset="0"/>
                        </a:rPr>
                        <a:t>Swapped</a:t>
                      </a:r>
                    </a:p>
                  </a:txBody>
                  <a:tcPr marL="68580" marR="68580" marT="34290" marB="34290"/>
                </a:tc>
                <a:tc>
                  <a:txBody>
                    <a:bodyPr/>
                    <a:lstStyle/>
                    <a:p>
                      <a:r>
                        <a:rPr lang="en-US" sz="1500" dirty="0">
                          <a:latin typeface="Segoe UI" panose="020B0502040204020203" pitchFamily="34" charset="0"/>
                        </a:rPr>
                        <a:t>Not Swapped</a:t>
                      </a:r>
                    </a:p>
                  </a:txBody>
                  <a:tcPr marL="68580" marR="68580" marT="34290" marB="34290"/>
                </a:tc>
                <a:extLst>
                  <a:ext uri="{0D108BD9-81ED-4DB2-BD59-A6C34878D82A}">
                    <a16:rowId xmlns:a16="http://schemas.microsoft.com/office/drawing/2014/main" val="1054934108"/>
                  </a:ext>
                </a:extLst>
              </a:tr>
              <a:tr h="525780">
                <a:tc>
                  <a:txBody>
                    <a:bodyPr/>
                    <a:lstStyle/>
                    <a:p>
                      <a:r>
                        <a:rPr lang="en-US" sz="1500" dirty="0">
                          <a:latin typeface="Segoe UI" panose="020B0502040204020203" pitchFamily="34" charset="0"/>
                        </a:rPr>
                        <a:t>App Settings – can be configured to not swap</a:t>
                      </a:r>
                    </a:p>
                  </a:txBody>
                  <a:tcPr marL="68580" marR="68580" marT="34290" marB="34290"/>
                </a:tc>
                <a:tc>
                  <a:txBody>
                    <a:bodyPr/>
                    <a:lstStyle/>
                    <a:p>
                      <a:r>
                        <a:rPr lang="en-US" sz="1500" dirty="0">
                          <a:latin typeface="Segoe UI" panose="020B0502040204020203" pitchFamily="34" charset="0"/>
                        </a:rPr>
                        <a:t>Custom Domain Names</a:t>
                      </a:r>
                    </a:p>
                  </a:txBody>
                  <a:tcPr marL="68580" marR="68580" marT="34290" marB="34290"/>
                </a:tc>
                <a:extLst>
                  <a:ext uri="{0D108BD9-81ED-4DB2-BD59-A6C34878D82A}">
                    <a16:rowId xmlns:a16="http://schemas.microsoft.com/office/drawing/2014/main" val="259655956"/>
                  </a:ext>
                </a:extLst>
              </a:tr>
              <a:tr h="525780">
                <a:tc>
                  <a:txBody>
                    <a:bodyPr/>
                    <a:lstStyle/>
                    <a:p>
                      <a:r>
                        <a:rPr lang="en-US" sz="1500" dirty="0">
                          <a:latin typeface="Segoe UI" panose="020B0502040204020203" pitchFamily="34" charset="0"/>
                        </a:rPr>
                        <a:t>Connection Strings – can be configured to not swap</a:t>
                      </a:r>
                    </a:p>
                  </a:txBody>
                  <a:tcPr marL="68580" marR="68580" marT="34290" marB="34290"/>
                </a:tc>
                <a:tc>
                  <a:txBody>
                    <a:bodyPr/>
                    <a:lstStyle/>
                    <a:p>
                      <a:r>
                        <a:rPr lang="en-US" sz="1500" dirty="0">
                          <a:latin typeface="Segoe UI" panose="020B0502040204020203" pitchFamily="34" charset="0"/>
                        </a:rPr>
                        <a:t>SSL certificates and bindings</a:t>
                      </a:r>
                    </a:p>
                  </a:txBody>
                  <a:tcPr marL="68580" marR="68580" marT="34290" marB="34290"/>
                </a:tc>
                <a:extLst>
                  <a:ext uri="{0D108BD9-81ED-4DB2-BD59-A6C34878D82A}">
                    <a16:rowId xmlns:a16="http://schemas.microsoft.com/office/drawing/2014/main" val="2433537931"/>
                  </a:ext>
                </a:extLst>
              </a:tr>
              <a:tr h="525780">
                <a:tc>
                  <a:txBody>
                    <a:bodyPr/>
                    <a:lstStyle/>
                    <a:p>
                      <a:r>
                        <a:rPr lang="en-US" sz="1500" dirty="0">
                          <a:latin typeface="Segoe UI" panose="020B0502040204020203" pitchFamily="34" charset="0"/>
                        </a:rPr>
                        <a:t>General settings</a:t>
                      </a:r>
                    </a:p>
                  </a:txBody>
                  <a:tcPr marL="68580" marR="68580" marT="34290" marB="34290"/>
                </a:tc>
                <a:tc>
                  <a:txBody>
                    <a:bodyPr/>
                    <a:lstStyle/>
                    <a:p>
                      <a:r>
                        <a:rPr lang="en-US" sz="1500" dirty="0">
                          <a:latin typeface="Segoe UI" panose="020B0502040204020203" pitchFamily="34" charset="0"/>
                        </a:rPr>
                        <a:t>Scale settings (only production slots are scalable)</a:t>
                      </a:r>
                    </a:p>
                  </a:txBody>
                  <a:tcPr marL="68580" marR="68580" marT="34290" marB="34290"/>
                </a:tc>
                <a:extLst>
                  <a:ext uri="{0D108BD9-81ED-4DB2-BD59-A6C34878D82A}">
                    <a16:rowId xmlns:a16="http://schemas.microsoft.com/office/drawing/2014/main" val="1498419463"/>
                  </a:ext>
                </a:extLst>
              </a:tr>
              <a:tr h="383302">
                <a:tc>
                  <a:txBody>
                    <a:bodyPr/>
                    <a:lstStyle/>
                    <a:p>
                      <a:r>
                        <a:rPr lang="en-US" sz="1500" dirty="0">
                          <a:latin typeface="Segoe UI" panose="020B0502040204020203" pitchFamily="34" charset="0"/>
                        </a:rPr>
                        <a:t>Handler mappings</a:t>
                      </a:r>
                    </a:p>
                  </a:txBody>
                  <a:tcPr marL="68580" marR="68580" marT="34290" marB="34290"/>
                </a:tc>
                <a:tc>
                  <a:txBody>
                    <a:bodyPr/>
                    <a:lstStyle/>
                    <a:p>
                      <a:r>
                        <a:rPr lang="en-US" sz="1500" dirty="0">
                          <a:latin typeface="Segoe UI" panose="020B0502040204020203" pitchFamily="34" charset="0"/>
                        </a:rPr>
                        <a:t>Publishing endpoints</a:t>
                      </a:r>
                    </a:p>
                  </a:txBody>
                  <a:tcPr marL="68580" marR="68580" marT="34290" marB="34290"/>
                </a:tc>
                <a:extLst>
                  <a:ext uri="{0D108BD9-81ED-4DB2-BD59-A6C34878D82A}">
                    <a16:rowId xmlns:a16="http://schemas.microsoft.com/office/drawing/2014/main" val="820869244"/>
                  </a:ext>
                </a:extLst>
              </a:tr>
              <a:tr h="383302">
                <a:tc>
                  <a:txBody>
                    <a:bodyPr/>
                    <a:lstStyle/>
                    <a:p>
                      <a:r>
                        <a:rPr lang="en-US" sz="1500" dirty="0">
                          <a:latin typeface="Segoe UI" panose="020B0502040204020203" pitchFamily="34" charset="0"/>
                        </a:rPr>
                        <a:t>Diagnostic logs settings</a:t>
                      </a:r>
                    </a:p>
                  </a:txBody>
                  <a:tcPr marL="68580" marR="68580" marT="34290" marB="34290"/>
                </a:tc>
                <a:tc>
                  <a:txBody>
                    <a:bodyPr/>
                    <a:lstStyle/>
                    <a:p>
                      <a:endParaRPr lang="en-US" sz="1500" dirty="0">
                        <a:latin typeface="Segoe UI" panose="020B0502040204020203" pitchFamily="34" charset="0"/>
                      </a:endParaRPr>
                    </a:p>
                  </a:txBody>
                  <a:tcPr marL="68580" marR="68580" marT="34290" marB="34290"/>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App Service Environment</a:t>
            </a:r>
          </a:p>
        </p:txBody>
      </p:sp>
      <p:sp>
        <p:nvSpPr>
          <p:cNvPr id="4" name="Content Placeholder 2"/>
          <p:cNvSpPr txBox="1">
            <a:spLocks/>
          </p:cNvSpPr>
          <p:nvPr/>
        </p:nvSpPr>
        <p:spPr>
          <a:xfrm>
            <a:off x="458788" y="1021214"/>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Front-end and worker instances</a:t>
            </a:r>
          </a:p>
          <a:p>
            <a:pPr lvl="0"/>
            <a:r>
              <a:rPr lang="en-US" sz="2400" b="0" kern="0" dirty="0">
                <a:solidFill>
                  <a:srgbClr val="000000"/>
                </a:solidFill>
              </a:rPr>
              <a:t>Direct virtual network connectivity (a single subnet)</a:t>
            </a:r>
          </a:p>
          <a:p>
            <a:pPr lvl="0"/>
            <a:r>
              <a:rPr lang="en-US" sz="2400" b="0" kern="0" dirty="0">
                <a:solidFill>
                  <a:srgbClr val="000000"/>
                </a:solidFill>
              </a:rPr>
              <a:t>External or internal VIP</a:t>
            </a:r>
          </a:p>
          <a:p>
            <a:pPr lvl="0"/>
            <a:r>
              <a:rPr lang="en-US" sz="2400" b="0" kern="0" dirty="0">
                <a:solidFill>
                  <a:srgbClr val="000000"/>
                </a:solidFill>
              </a:rPr>
              <a:t>Two versions:</a:t>
            </a:r>
          </a:p>
          <a:p>
            <a:pPr lvl="1"/>
            <a:r>
              <a:rPr lang="en-US" sz="2000" b="0" kern="0" dirty="0">
                <a:solidFill>
                  <a:srgbClr val="000000"/>
                </a:solidFill>
              </a:rPr>
              <a:t>ASEv1:</a:t>
            </a:r>
          </a:p>
          <a:p>
            <a:pPr lvl="2"/>
            <a:r>
              <a:rPr lang="en-US" sz="1800" b="0" kern="0" dirty="0">
                <a:solidFill>
                  <a:srgbClr val="000000"/>
                </a:solidFill>
              </a:rPr>
              <a:t>Classic and Azure Resource Manager deployment models</a:t>
            </a:r>
          </a:p>
          <a:p>
            <a:pPr lvl="2"/>
            <a:r>
              <a:rPr lang="en-US" sz="1800" b="0" kern="0" dirty="0">
                <a:solidFill>
                  <a:srgbClr val="000000"/>
                </a:solidFill>
              </a:rPr>
              <a:t>Up to 55 instances</a:t>
            </a:r>
          </a:p>
          <a:p>
            <a:pPr lvl="2"/>
            <a:r>
              <a:rPr lang="en-US" sz="1800" b="0" kern="0" dirty="0">
                <a:solidFill>
                  <a:srgbClr val="000000"/>
                </a:solidFill>
              </a:rPr>
              <a:t>Requires instance–level and Service Plan–level scaling</a:t>
            </a:r>
          </a:p>
          <a:p>
            <a:pPr lvl="2"/>
            <a:r>
              <a:rPr lang="en-US" sz="1800" b="0" kern="0" dirty="0">
                <a:solidFill>
                  <a:srgbClr val="000000"/>
                </a:solidFill>
              </a:rPr>
              <a:t>Core-based pricing model</a:t>
            </a:r>
          </a:p>
          <a:p>
            <a:pPr lvl="1"/>
            <a:r>
              <a:rPr lang="en-US" sz="2000" b="0" kern="0" dirty="0">
                <a:solidFill>
                  <a:srgbClr val="000000"/>
                </a:solidFill>
              </a:rPr>
              <a:t>ASEv2:</a:t>
            </a:r>
          </a:p>
          <a:p>
            <a:pPr lvl="2"/>
            <a:r>
              <a:rPr lang="en-US" sz="1800" b="0" kern="0" dirty="0">
                <a:solidFill>
                  <a:srgbClr val="000000"/>
                </a:solidFill>
              </a:rPr>
              <a:t>Azure Resource Manager deployment model</a:t>
            </a:r>
          </a:p>
          <a:p>
            <a:pPr lvl="2"/>
            <a:r>
              <a:rPr lang="en-US" sz="1800" b="0" kern="0" dirty="0">
                <a:solidFill>
                  <a:srgbClr val="000000"/>
                </a:solidFill>
              </a:rPr>
              <a:t>Up to 100 instances</a:t>
            </a:r>
          </a:p>
          <a:p>
            <a:pPr lvl="2"/>
            <a:r>
              <a:rPr lang="en-US" sz="1800" b="0" kern="0" dirty="0">
                <a:solidFill>
                  <a:srgbClr val="000000"/>
                </a:solidFill>
              </a:rPr>
              <a:t>Service Plan–level scaling</a:t>
            </a:r>
          </a:p>
          <a:p>
            <a:pPr lvl="2"/>
            <a:r>
              <a:rPr lang="en-US" sz="1800" b="0" kern="0" dirty="0">
                <a:solidFill>
                  <a:srgbClr val="000000"/>
                </a:solidFill>
              </a:rPr>
              <a:t>Core-based plus flat monthly cost pricing model </a:t>
            </a: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929830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5873" y="340960"/>
            <a:ext cx="7773988" cy="1296957"/>
          </a:xfrm>
        </p:spPr>
        <p:txBody>
          <a:bodyPr>
            <a:noAutofit/>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3" name="Text Placeholder 2">
            <a:extLst>
              <a:ext uri="{FF2B5EF4-FFF2-40B4-BE49-F238E27FC236}">
                <a16:creationId xmlns:a16="http://schemas.microsoft.com/office/drawing/2014/main" id="{2745F1BD-CAF2-46FE-B6EB-F2B9A3DEAA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41965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0375" y="294143"/>
            <a:ext cx="7773988" cy="1296957"/>
          </a:xfrm>
        </p:spPr>
        <p:txBody>
          <a:bodyPr>
            <a:noAutofit/>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a:xfrm>
            <a:off x="194280" y="2417736"/>
            <a:ext cx="8574837" cy="4146121"/>
          </a:xfrm>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a:p>
            <a:endParaRPr lang="en-US" dirty="0"/>
          </a:p>
          <a:p>
            <a:endParaRPr lang="en-US" dirty="0"/>
          </a:p>
        </p:txBody>
      </p:sp>
    </p:spTree>
    <p:extLst>
      <p:ext uri="{BB962C8B-B14F-4D97-AF65-F5344CB8AC3E}">
        <p14:creationId xmlns:p14="http://schemas.microsoft.com/office/powerpoint/2010/main" val="3091218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Configure Web Apps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Define and use app settings, connection strings, handlers, and virtual directories; configure certificates and custom domains; configure SSL bindings and runtime configurations; manage Web Apps by using Azure PowerShell and Azure-CLI; manage App Service backups; configure authentication and authorization for Web Apps; configure Web App notifications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web app’s application and authentication settings</a:t>
            </a:r>
          </a:p>
        </p:txBody>
      </p:sp>
      <p:sp>
        <p:nvSpPr>
          <p:cNvPr id="4" name="Content Placeholder 2"/>
          <p:cNvSpPr txBox="1">
            <a:spLocks/>
          </p:cNvSpPr>
          <p:nvPr/>
        </p:nvSpPr>
        <p:spPr>
          <a:xfrm>
            <a:off x="222040" y="1021215"/>
            <a:ext cx="488693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200" b="0" kern="0" dirty="0">
                <a:solidFill>
                  <a:srgbClr val="000000"/>
                </a:solidFill>
              </a:rPr>
              <a:t>Framework versions</a:t>
            </a:r>
          </a:p>
          <a:p>
            <a:pPr lvl="0"/>
            <a:r>
              <a:rPr lang="en-US" sz="2200" b="0" kern="0" dirty="0">
                <a:solidFill>
                  <a:srgbClr val="000000"/>
                </a:solidFill>
              </a:rPr>
              <a:t>Platform and Web sockets</a:t>
            </a:r>
          </a:p>
          <a:p>
            <a:pPr lvl="0"/>
            <a:r>
              <a:rPr lang="en-US" sz="2200" b="0" kern="0" dirty="0">
                <a:solidFill>
                  <a:srgbClr val="000000"/>
                </a:solidFill>
              </a:rPr>
              <a:t>Always On</a:t>
            </a:r>
          </a:p>
          <a:p>
            <a:pPr lvl="0"/>
            <a:r>
              <a:rPr lang="en-US" sz="2200" b="0" kern="0" dirty="0">
                <a:solidFill>
                  <a:srgbClr val="000000"/>
                </a:solidFill>
              </a:rPr>
              <a:t>Managed Pipeline Version</a:t>
            </a:r>
          </a:p>
          <a:p>
            <a:pPr lvl="0"/>
            <a:r>
              <a:rPr lang="en-US" sz="2200" b="0" kern="0" dirty="0">
                <a:solidFill>
                  <a:srgbClr val="000000"/>
                </a:solidFill>
              </a:rPr>
              <a:t>ARR Affinity</a:t>
            </a:r>
          </a:p>
          <a:p>
            <a:pPr lvl="0"/>
            <a:r>
              <a:rPr lang="en-US" sz="2200" b="0" kern="0" dirty="0">
                <a:solidFill>
                  <a:srgbClr val="000000"/>
                </a:solidFill>
              </a:rPr>
              <a:t>Auto Swap</a:t>
            </a:r>
          </a:p>
          <a:p>
            <a:pPr lvl="0"/>
            <a:r>
              <a:rPr lang="en-US" sz="2200" b="0" kern="0" dirty="0">
                <a:solidFill>
                  <a:srgbClr val="000000"/>
                </a:solidFill>
              </a:rPr>
              <a:t>Debugging</a:t>
            </a:r>
          </a:p>
          <a:p>
            <a:pPr lvl="0"/>
            <a:r>
              <a:rPr lang="en-US" sz="2200" b="0" kern="0" dirty="0">
                <a:solidFill>
                  <a:srgbClr val="000000"/>
                </a:solidFill>
              </a:rPr>
              <a:t>Certificates, Domain Names, and SSL Bindings</a:t>
            </a:r>
          </a:p>
          <a:p>
            <a:pPr lvl="0"/>
            <a:r>
              <a:rPr lang="en-US" sz="2200" b="0" kern="0" dirty="0">
                <a:solidFill>
                  <a:srgbClr val="000000"/>
                </a:solidFill>
              </a:rPr>
              <a:t>App Settings</a:t>
            </a:r>
          </a:p>
          <a:p>
            <a:pPr lvl="0"/>
            <a:r>
              <a:rPr lang="en-US" sz="2200" b="0" kern="0" dirty="0">
                <a:solidFill>
                  <a:srgbClr val="000000"/>
                </a:solidFill>
              </a:rPr>
              <a:t>Connection Strings</a:t>
            </a:r>
          </a:p>
          <a:p>
            <a:pPr lvl="0"/>
            <a:r>
              <a:rPr lang="en-US" sz="2200" b="0" kern="0" dirty="0">
                <a:solidFill>
                  <a:srgbClr val="000000"/>
                </a:solidFill>
              </a:rPr>
              <a:t>Default Documents</a:t>
            </a:r>
          </a:p>
          <a:p>
            <a:pPr lvl="0"/>
            <a:r>
              <a:rPr lang="en-US" sz="2200" b="0" kern="0" dirty="0">
                <a:solidFill>
                  <a:srgbClr val="000000"/>
                </a:solidFill>
              </a:rPr>
              <a:t>Diagnostic logs</a:t>
            </a:r>
          </a:p>
          <a:p>
            <a:pPr lvl="0"/>
            <a:r>
              <a:rPr lang="en-US" sz="2200" b="0" kern="0" dirty="0">
                <a:solidFill>
                  <a:srgbClr val="000000"/>
                </a:solidFill>
              </a:rPr>
              <a:t>Authentication and Authorization</a:t>
            </a:r>
          </a:p>
          <a:p>
            <a:pPr lvl="0"/>
            <a:endParaRPr lang="en-US" sz="2200" b="0" kern="0" dirty="0">
              <a:solidFill>
                <a:srgbClr val="000000"/>
              </a:solidFill>
            </a:endParaRPr>
          </a:p>
        </p:txBody>
      </p:sp>
      <p:pic>
        <p:nvPicPr>
          <p:cNvPr id="5" name="Picture 4" descr="Screenshot of the General settings. The settings displayed are: .Net Framework version - v4.6, PHP version - 5.4, Java version – off, Python version – off, Platform – 32 Bit, Web sockets – off, Always on – Off, Managed Pipeline Version – Integrated.&#10;&#10;"/>
          <p:cNvPicPr>
            <a:picLocks noChangeAspect="1"/>
          </p:cNvPicPr>
          <p:nvPr/>
        </p:nvPicPr>
        <p:blipFill>
          <a:blip r:embed="rId3"/>
          <a:stretch>
            <a:fillRect/>
          </a:stretch>
        </p:blipFill>
        <p:spPr>
          <a:xfrm>
            <a:off x="5125563" y="1021215"/>
            <a:ext cx="3767123" cy="5539887"/>
          </a:xfrm>
          <a:prstGeom prst="rect">
            <a:avLst/>
          </a:prstGeom>
        </p:spPr>
      </p:pic>
    </p:spTree>
    <p:extLst>
      <p:ext uri="{BB962C8B-B14F-4D97-AF65-F5344CB8AC3E}">
        <p14:creationId xmlns:p14="http://schemas.microsoft.com/office/powerpoint/2010/main" val="1815051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Web App and </a:t>
            </a:r>
            <a:r>
              <a:rPr lang="en-US" dirty="0" err="1"/>
              <a:t>Powershell</a:t>
            </a:r>
            <a:endParaRPr lang="en-US" dirty="0"/>
          </a:p>
        </p:txBody>
      </p:sp>
      <p:sp>
        <p:nvSpPr>
          <p:cNvPr id="7" name="Text Placeholder 6">
            <a:extLst>
              <a:ext uri="{FF2B5EF4-FFF2-40B4-BE49-F238E27FC236}">
                <a16:creationId xmlns:a16="http://schemas.microsoft.com/office/drawing/2014/main" id="{05D9D23C-8DF7-4E74-92E2-EF8ABE1E55B7}"/>
              </a:ext>
            </a:extLst>
          </p:cNvPr>
          <p:cNvSpPr>
            <a:spLocks noGrp="1"/>
          </p:cNvSpPr>
          <p:nvPr>
            <p:ph type="body" sz="quarter" idx="10"/>
          </p:nvPr>
        </p:nvSpPr>
        <p:spPr/>
        <p:txBody>
          <a:bodyPr/>
          <a:lstStyle/>
          <a:p>
            <a:endParaRPr lang="en-US" dirty="0"/>
          </a:p>
        </p:txBody>
      </p:sp>
      <p:pic>
        <p:nvPicPr>
          <p:cNvPr id="1026" name="Picture 2" descr="Install custom extension">
            <a:extLst>
              <a:ext uri="{FF2B5EF4-FFF2-40B4-BE49-F238E27FC236}">
                <a16:creationId xmlns:a16="http://schemas.microsoft.com/office/drawing/2014/main" id="{E499E5ED-3AF3-4886-8029-42D085278D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902" y="909824"/>
            <a:ext cx="3712195" cy="30721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3FD3535-F7D8-4FAB-B405-8806E2D98A19}"/>
              </a:ext>
            </a:extLst>
          </p:cNvPr>
          <p:cNvSpPr/>
          <p:nvPr/>
        </p:nvSpPr>
        <p:spPr>
          <a:xfrm>
            <a:off x="261188" y="4412095"/>
            <a:ext cx="8459066" cy="738664"/>
          </a:xfrm>
          <a:prstGeom prst="rect">
            <a:avLst/>
          </a:prstGeom>
        </p:spPr>
        <p:txBody>
          <a:bodyPr wrap="square">
            <a:spAutoFit/>
          </a:bodyPr>
          <a:lstStyle/>
          <a:p>
            <a:r>
              <a:rPr lang="en-US" sz="1400" b="0" dirty="0">
                <a:solidFill>
                  <a:srgbClr val="0101FD"/>
                </a:solidFill>
                <a:latin typeface="Segoe UI" panose="020B0502040204020203" pitchFamily="34" charset="0"/>
                <a:cs typeface="Segoe UI" panose="020B0502040204020203" pitchFamily="34" charset="0"/>
              </a:rPr>
              <a:t>New-</a:t>
            </a:r>
            <a:r>
              <a:rPr lang="en-US" sz="1400" b="0" dirty="0" err="1">
                <a:solidFill>
                  <a:srgbClr val="0101FD"/>
                </a:solidFill>
                <a:latin typeface="Segoe UI" panose="020B0502040204020203" pitchFamily="34" charset="0"/>
                <a:cs typeface="Segoe UI" panose="020B0502040204020203" pitchFamily="34" charset="0"/>
              </a:rPr>
              <a:t>AzureRmWebApp</a:t>
            </a:r>
            <a:r>
              <a:rPr lang="en-US" sz="1400" b="0" dirty="0">
                <a:solidFill>
                  <a:srgbClr val="007D9A"/>
                </a:solidFill>
                <a:latin typeface="Segoe UI" panose="020B0502040204020203" pitchFamily="34" charset="0"/>
                <a:cs typeface="Segoe UI" panose="020B0502040204020203" pitchFamily="34" charset="0"/>
              </a:rPr>
              <a:t> -Name</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webappname</a:t>
            </a:r>
            <a:r>
              <a:rPr lang="en-US" sz="1400" b="0" dirty="0">
                <a:solidFill>
                  <a:srgbClr val="007D9A"/>
                </a:solidFill>
                <a:latin typeface="Segoe UI" panose="020B0502040204020203" pitchFamily="34" charset="0"/>
                <a:cs typeface="Segoe UI" panose="020B0502040204020203" pitchFamily="34" charset="0"/>
              </a:rPr>
              <a:t> -Location</a:t>
            </a:r>
            <a:r>
              <a:rPr lang="en-US" sz="1400" b="0" dirty="0">
                <a:solidFill>
                  <a:srgbClr val="000000"/>
                </a:solidFill>
                <a:latin typeface="Segoe UI" panose="020B0502040204020203" pitchFamily="34" charset="0"/>
                <a:cs typeface="Segoe UI" panose="020B0502040204020203" pitchFamily="34" charset="0"/>
              </a:rPr>
              <a:t> $location -</a:t>
            </a:r>
            <a:r>
              <a:rPr lang="en-US" sz="1400" b="0" dirty="0" err="1">
                <a:solidFill>
                  <a:srgbClr val="000000"/>
                </a:solidFill>
                <a:latin typeface="Segoe UI" panose="020B0502040204020203" pitchFamily="34" charset="0"/>
                <a:cs typeface="Segoe UI" panose="020B0502040204020203" pitchFamily="34" charset="0"/>
              </a:rPr>
              <a:t>AppServicePlan</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webappname</a:t>
            </a:r>
            <a:r>
              <a:rPr lang="en-US" sz="1400" b="0" dirty="0">
                <a:solidFill>
                  <a:srgbClr val="000000"/>
                </a:solidFill>
                <a:latin typeface="Segoe UI" panose="020B0502040204020203" pitchFamily="34" charset="0"/>
                <a:cs typeface="Segoe UI" panose="020B0502040204020203" pitchFamily="34" charset="0"/>
              </a:rPr>
              <a:t> </a:t>
            </a:r>
            <a:r>
              <a:rPr lang="en-US" sz="1400" b="0" dirty="0">
                <a:solidFill>
                  <a:srgbClr val="007D9A"/>
                </a:solidFill>
                <a:latin typeface="Segoe UI" panose="020B0502040204020203" pitchFamily="34" charset="0"/>
                <a:cs typeface="Segoe UI" panose="020B0502040204020203" pitchFamily="34" charset="0"/>
              </a:rPr>
              <a:t> -</a:t>
            </a:r>
            <a:r>
              <a:rPr lang="en-US" sz="1400" b="0" dirty="0" err="1">
                <a:solidFill>
                  <a:srgbClr val="007D9A"/>
                </a:solidFill>
                <a:latin typeface="Segoe UI" panose="020B0502040204020203" pitchFamily="34" charset="0"/>
                <a:cs typeface="Segoe UI" panose="020B0502040204020203" pitchFamily="34" charset="0"/>
              </a:rPr>
              <a:t>ResourceGroupName</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myResourceGroup</a:t>
            </a:r>
            <a:r>
              <a:rPr lang="en-US" sz="1400" b="0" dirty="0">
                <a:solidFill>
                  <a:srgbClr val="000000"/>
                </a:solidFill>
                <a:latin typeface="Segoe UI" panose="020B0502040204020203" pitchFamily="34" charset="0"/>
                <a:cs typeface="Segoe UI" panose="020B0502040204020203" pitchFamily="34" charset="0"/>
              </a:rPr>
              <a:t> </a:t>
            </a:r>
            <a:br>
              <a:rPr lang="en-US" sz="1400" dirty="0">
                <a:latin typeface="Segoe UI" panose="020B0502040204020203" pitchFamily="34" charset="0"/>
                <a:cs typeface="Segoe UI" panose="020B0502040204020203" pitchFamily="34" charset="0"/>
              </a:rPr>
            </a:br>
            <a:endParaRPr lang="en-US" sz="140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9C23282C-FBD7-4B2A-9AF9-93697EB0FDB7}"/>
              </a:ext>
            </a:extLst>
          </p:cNvPr>
          <p:cNvSpPr/>
          <p:nvPr/>
        </p:nvSpPr>
        <p:spPr>
          <a:xfrm>
            <a:off x="261189" y="5057649"/>
            <a:ext cx="8459065" cy="523220"/>
          </a:xfrm>
          <a:prstGeom prst="rect">
            <a:avLst/>
          </a:prstGeom>
        </p:spPr>
        <p:txBody>
          <a:bodyPr wrap="square">
            <a:spAutoFit/>
          </a:bodyPr>
          <a:lstStyle/>
          <a:p>
            <a:r>
              <a:rPr lang="en-US" sz="1400" b="0" dirty="0" err="1">
                <a:solidFill>
                  <a:srgbClr val="0101FD"/>
                </a:solidFill>
                <a:latin typeface="Segoe UI" panose="020B0502040204020203" pitchFamily="34" charset="0"/>
                <a:cs typeface="Segoe UI" panose="020B0502040204020203" pitchFamily="34" charset="0"/>
              </a:rPr>
              <a:t>az</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101FD"/>
                </a:solidFill>
                <a:latin typeface="Segoe UI" panose="020B0502040204020203" pitchFamily="34" charset="0"/>
                <a:cs typeface="Segoe UI" panose="020B0502040204020203" pitchFamily="34" charset="0"/>
              </a:rPr>
              <a:t>webapp</a:t>
            </a:r>
            <a:r>
              <a:rPr lang="en-US" sz="1400" b="0" dirty="0">
                <a:solidFill>
                  <a:srgbClr val="000000"/>
                </a:solidFill>
                <a:latin typeface="Segoe UI" panose="020B0502040204020203" pitchFamily="34" charset="0"/>
                <a:cs typeface="Segoe UI" panose="020B0502040204020203" pitchFamily="34" charset="0"/>
              </a:rPr>
              <a:t> </a:t>
            </a:r>
            <a:r>
              <a:rPr lang="en-US" sz="1400" b="0" dirty="0">
                <a:solidFill>
                  <a:srgbClr val="0101FD"/>
                </a:solidFill>
                <a:latin typeface="Segoe UI" panose="020B0502040204020203" pitchFamily="34" charset="0"/>
                <a:cs typeface="Segoe UI" panose="020B0502040204020203" pitchFamily="34" charset="0"/>
              </a:rPr>
              <a:t>create</a:t>
            </a:r>
            <a:r>
              <a:rPr lang="en-US" sz="1400" b="0" dirty="0">
                <a:solidFill>
                  <a:srgbClr val="007D9A"/>
                </a:solidFill>
                <a:latin typeface="Segoe UI" panose="020B0502040204020203" pitchFamily="34" charset="0"/>
                <a:cs typeface="Segoe UI" panose="020B0502040204020203" pitchFamily="34" charset="0"/>
              </a:rPr>
              <a:t> --name</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webappname</a:t>
            </a:r>
            <a:r>
              <a:rPr lang="en-US" sz="1400" b="0" dirty="0">
                <a:solidFill>
                  <a:srgbClr val="007D9A"/>
                </a:solidFill>
                <a:latin typeface="Segoe UI" panose="020B0502040204020203" pitchFamily="34" charset="0"/>
                <a:cs typeface="Segoe UI" panose="020B0502040204020203" pitchFamily="34" charset="0"/>
              </a:rPr>
              <a:t> --resource-group</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myResourceGroup</a:t>
            </a:r>
            <a:r>
              <a:rPr lang="en-US" sz="1400" b="0" dirty="0">
                <a:solidFill>
                  <a:srgbClr val="000000"/>
                </a:solidFill>
                <a:latin typeface="Segoe UI" panose="020B0502040204020203" pitchFamily="34" charset="0"/>
                <a:cs typeface="Segoe UI" panose="020B0502040204020203" pitchFamily="34" charset="0"/>
              </a:rPr>
              <a:t> \</a:t>
            </a:r>
          </a:p>
          <a:p>
            <a:r>
              <a:rPr lang="en-US" sz="1400" b="0" dirty="0">
                <a:solidFill>
                  <a:srgbClr val="000000"/>
                </a:solidFill>
                <a:latin typeface="Segoe UI" panose="020B0502040204020203" pitchFamily="34" charset="0"/>
                <a:cs typeface="Segoe UI" panose="020B0502040204020203" pitchFamily="34" charset="0"/>
              </a:rPr>
              <a:t> </a:t>
            </a:r>
            <a:r>
              <a:rPr lang="en-US" sz="1400" b="0" dirty="0">
                <a:solidFill>
                  <a:srgbClr val="007D9A"/>
                </a:solidFill>
                <a:latin typeface="Segoe UI" panose="020B0502040204020203" pitchFamily="34" charset="0"/>
                <a:cs typeface="Segoe UI" panose="020B0502040204020203" pitchFamily="34" charset="0"/>
              </a:rPr>
              <a:t>--plan</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webappname</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4097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Implement Azure App Service Apps (10-15%)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Web Apps  </a:t>
            </a:r>
          </a:p>
          <a:p>
            <a:r>
              <a:rPr lang="en-US" dirty="0"/>
              <a:t>Configure Web Apps  </a:t>
            </a:r>
          </a:p>
          <a:p>
            <a:r>
              <a:rPr lang="en-US" dirty="0"/>
              <a:t>Configure diagnostics, monitoring, and analytics </a:t>
            </a:r>
          </a:p>
          <a:p>
            <a:r>
              <a:rPr lang="en-US" dirty="0"/>
              <a:t>Configure Web Apps for scale and resilience</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Backup Apps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pPr marL="0" indent="0">
              <a:buNone/>
            </a:pPr>
            <a:r>
              <a:rPr lang="en-US" dirty="0">
                <a:solidFill>
                  <a:srgbClr val="000000"/>
                </a:solidFill>
              </a:rPr>
              <a:t>App Service can back up the following information to an Azure storage account and container that you have configured your app to use:</a:t>
            </a:r>
          </a:p>
          <a:p>
            <a:pPr marL="0" indent="0">
              <a:buNone/>
            </a:pPr>
            <a:endParaRPr lang="en-US" sz="2000" dirty="0">
              <a:solidFill>
                <a:srgbClr val="000000"/>
              </a:solidFill>
            </a:endParaRPr>
          </a:p>
          <a:p>
            <a:pPr>
              <a:buFont typeface="Courier New" panose="02070309020205020404" pitchFamily="49" charset="0"/>
              <a:buChar char="o"/>
            </a:pPr>
            <a:r>
              <a:rPr lang="en-US" sz="2400" dirty="0">
                <a:solidFill>
                  <a:srgbClr val="000000"/>
                </a:solidFill>
              </a:rPr>
              <a:t>  App configuration</a:t>
            </a:r>
          </a:p>
          <a:p>
            <a:pPr>
              <a:buFont typeface="Courier New" panose="02070309020205020404" pitchFamily="49" charset="0"/>
              <a:buChar char="o"/>
            </a:pPr>
            <a:r>
              <a:rPr lang="en-US" sz="2400" dirty="0">
                <a:solidFill>
                  <a:srgbClr val="000000"/>
                </a:solidFill>
              </a:rPr>
              <a:t>  File content</a:t>
            </a:r>
          </a:p>
          <a:p>
            <a:pPr>
              <a:buFont typeface="Courier New" panose="02070309020205020404" pitchFamily="49" charset="0"/>
              <a:buChar char="o"/>
            </a:pPr>
            <a:r>
              <a:rPr lang="en-US" sz="2400" dirty="0">
                <a:solidFill>
                  <a:srgbClr val="000000"/>
                </a:solidFill>
              </a:rPr>
              <a:t>  Database connected to your app</a:t>
            </a:r>
          </a:p>
        </p:txBody>
      </p:sp>
      <p:sp>
        <p:nvSpPr>
          <p:cNvPr id="7" name="Text Placeholder 6">
            <a:extLst>
              <a:ext uri="{FF2B5EF4-FFF2-40B4-BE49-F238E27FC236}">
                <a16:creationId xmlns:a16="http://schemas.microsoft.com/office/drawing/2014/main" id="{05D9D23C-8DF7-4E74-92E2-EF8ABE1E55B7}"/>
              </a:ext>
            </a:extLst>
          </p:cNvPr>
          <p:cNvSpPr>
            <a:spLocks noGrp="1"/>
          </p:cNvSpPr>
          <p:nvPr>
            <p:ph type="body" sz="quarter" idx="10"/>
          </p:nvPr>
        </p:nvSpPr>
        <p:spPr/>
        <p:txBody>
          <a:bodyPr/>
          <a:lstStyle/>
          <a:p>
            <a:r>
              <a:rPr lang="en-US" dirty="0">
                <a:hlinkClick r:id="rId3"/>
              </a:rPr>
              <a:t>https://docs.microsoft.com/en-us/azure/app-service/web-sites-backup</a:t>
            </a:r>
            <a:endParaRPr lang="en-US" dirty="0"/>
          </a:p>
          <a:p>
            <a:endParaRPr lang="en-US" dirty="0"/>
          </a:p>
        </p:txBody>
      </p:sp>
      <p:pic>
        <p:nvPicPr>
          <p:cNvPr id="2050" name="Picture 2" descr="Backups page">
            <a:extLst>
              <a:ext uri="{FF2B5EF4-FFF2-40B4-BE49-F238E27FC236}">
                <a16:creationId xmlns:a16="http://schemas.microsoft.com/office/drawing/2014/main" id="{FCEEA96B-661E-4D60-9EC4-42BDA79CF4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6520" y="2026785"/>
            <a:ext cx="24193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518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05" y="74643"/>
            <a:ext cx="7773988" cy="1296957"/>
          </a:xfrm>
        </p:spPr>
        <p:txBody>
          <a:bodyPr>
            <a:noAutofit/>
          </a:bodyPr>
          <a:lstStyle/>
          <a:p>
            <a:r>
              <a:rPr lang="en-US" sz="2500" dirty="0"/>
              <a:t>You are launching a beta site and have little budget to spend.  You need to be ready in case the site or </a:t>
            </a:r>
            <a:r>
              <a:rPr lang="en-US" sz="2500" dirty="0" err="1"/>
              <a:t>db</a:t>
            </a:r>
            <a:r>
              <a:rPr lang="en-US" sz="2500"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2" name="Text Placeholder 1">
            <a:extLst>
              <a:ext uri="{FF2B5EF4-FFF2-40B4-BE49-F238E27FC236}">
                <a16:creationId xmlns:a16="http://schemas.microsoft.com/office/drawing/2014/main" id="{CB324262-8C61-420F-A567-5507398AC71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53455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336297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Configure diagnostics, monitoring and analytics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Retrieve diagnostics data; view streaming logs; configure endpoint monitoring; configure alerts; configure diagnostics; use remote debugging; monitor Web App resources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application and site diagnostics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Configure the following application logging settings:</a:t>
            </a:r>
          </a:p>
          <a:p>
            <a:pPr marL="365760" lvl="1"/>
            <a:r>
              <a:rPr lang="en-US" b="0" kern="0" dirty="0">
                <a:solidFill>
                  <a:srgbClr val="000000"/>
                </a:solidFill>
              </a:rPr>
              <a:t>Log storage location</a:t>
            </a:r>
          </a:p>
          <a:p>
            <a:pPr marL="365760" lvl="1"/>
            <a:r>
              <a:rPr lang="en-US" b="0" kern="0" dirty="0">
                <a:solidFill>
                  <a:srgbClr val="000000"/>
                </a:solidFill>
              </a:rPr>
              <a:t>Logging level</a:t>
            </a:r>
          </a:p>
          <a:p>
            <a:pPr marL="365760" lvl="1"/>
            <a:r>
              <a:rPr lang="en-US" b="0" kern="0" dirty="0">
                <a:solidFill>
                  <a:srgbClr val="000000"/>
                </a:solidFill>
              </a:rPr>
              <a:t>Retention period</a:t>
            </a:r>
          </a:p>
          <a:p>
            <a:pPr lvl="0"/>
            <a:r>
              <a:rPr lang="en-US" b="0" kern="0" dirty="0">
                <a:solidFill>
                  <a:srgbClr val="000000"/>
                </a:solidFill>
              </a:rPr>
              <a:t>Configure the following site diagnostics settings:</a:t>
            </a:r>
          </a:p>
          <a:p>
            <a:pPr marL="365760" lvl="1"/>
            <a:r>
              <a:rPr lang="en-US" b="0" kern="0" dirty="0">
                <a:solidFill>
                  <a:srgbClr val="000000"/>
                </a:solidFill>
              </a:rPr>
              <a:t>Web server logging</a:t>
            </a:r>
          </a:p>
          <a:p>
            <a:pPr marL="365760" lvl="1"/>
            <a:r>
              <a:rPr lang="en-US" b="0" kern="0" dirty="0">
                <a:solidFill>
                  <a:srgbClr val="000000"/>
                </a:solidFill>
              </a:rPr>
              <a:t>Detailed error messages</a:t>
            </a:r>
          </a:p>
          <a:p>
            <a:pPr marL="365760" lvl="1"/>
            <a:r>
              <a:rPr lang="en-US" b="0" kern="0" dirty="0">
                <a:solidFill>
                  <a:srgbClr val="000000"/>
                </a:solidFill>
              </a:rPr>
              <a:t>Failed request tracing</a:t>
            </a:r>
          </a:p>
        </p:txBody>
      </p:sp>
    </p:spTree>
    <p:extLst>
      <p:ext uri="{BB962C8B-B14F-4D97-AF65-F5344CB8AC3E}">
        <p14:creationId xmlns:p14="http://schemas.microsoft.com/office/powerpoint/2010/main" val="901416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web apps</a:t>
            </a:r>
          </a:p>
        </p:txBody>
      </p:sp>
      <p:sp>
        <p:nvSpPr>
          <p:cNvPr id="4" name="Content Placeholder 2"/>
          <p:cNvSpPr txBox="1">
            <a:spLocks/>
          </p:cNvSpPr>
          <p:nvPr/>
        </p:nvSpPr>
        <p:spPr>
          <a:xfrm>
            <a:off x="291829" y="1021214"/>
            <a:ext cx="8657617" cy="54176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Access diagnostic logs by using:</a:t>
            </a:r>
          </a:p>
          <a:p>
            <a:pPr marL="365760" lvl="1"/>
            <a:r>
              <a:rPr lang="en-US" b="0" kern="0" dirty="0">
                <a:solidFill>
                  <a:srgbClr val="000000"/>
                </a:solidFill>
              </a:rPr>
              <a:t>FTP</a:t>
            </a:r>
          </a:p>
          <a:p>
            <a:pPr marL="365760" lvl="1"/>
            <a:r>
              <a:rPr lang="en-US" b="0" kern="0" dirty="0">
                <a:solidFill>
                  <a:srgbClr val="000000"/>
                </a:solidFill>
              </a:rPr>
              <a:t>Azure PowerShell</a:t>
            </a:r>
          </a:p>
          <a:p>
            <a:pPr marL="365760" lvl="1"/>
            <a:r>
              <a:rPr lang="en-US" b="0" kern="0" dirty="0">
                <a:solidFill>
                  <a:srgbClr val="000000"/>
                </a:solidFill>
              </a:rPr>
              <a:t>Azure CLI</a:t>
            </a:r>
          </a:p>
          <a:p>
            <a:pPr lvl="0"/>
            <a:r>
              <a:rPr lang="en-US" b="0" kern="0" dirty="0">
                <a:solidFill>
                  <a:srgbClr val="000000"/>
                </a:solidFill>
              </a:rPr>
              <a:t>View logs in Visual Studio by using Application Insights</a:t>
            </a:r>
          </a:p>
          <a:p>
            <a:pPr lvl="0"/>
            <a:r>
              <a:rPr lang="en-US" b="0" kern="0" dirty="0">
                <a:solidFill>
                  <a:srgbClr val="000000"/>
                </a:solidFill>
              </a:rPr>
              <a:t>Monitor web apps in the Azure portal by:</a:t>
            </a:r>
          </a:p>
          <a:p>
            <a:pPr marL="365760" lvl="1"/>
            <a:r>
              <a:rPr lang="en-US" b="0" kern="0" dirty="0">
                <a:solidFill>
                  <a:srgbClr val="000000"/>
                </a:solidFill>
              </a:rPr>
              <a:t>Adding metrics</a:t>
            </a:r>
          </a:p>
          <a:p>
            <a:pPr marL="365760" lvl="1"/>
            <a:r>
              <a:rPr lang="en-US" b="0" kern="0" dirty="0">
                <a:solidFill>
                  <a:srgbClr val="000000"/>
                </a:solidFill>
              </a:rPr>
              <a:t>Configuring alerts:</a:t>
            </a:r>
          </a:p>
          <a:p>
            <a:pPr marL="761047" lvl="2"/>
            <a:r>
              <a:rPr lang="en-US" b="0" kern="0" dirty="0">
                <a:solidFill>
                  <a:srgbClr val="000000"/>
                </a:solidFill>
              </a:rPr>
              <a:t>Email notifications</a:t>
            </a:r>
          </a:p>
          <a:p>
            <a:pPr marL="761047" lvl="2"/>
            <a:r>
              <a:rPr lang="en-US" b="0" kern="0" dirty="0">
                <a:solidFill>
                  <a:srgbClr val="000000"/>
                </a:solidFill>
              </a:rPr>
              <a:t>Webhooks</a:t>
            </a:r>
          </a:p>
          <a:p>
            <a:pPr marL="761047" lvl="2"/>
            <a:r>
              <a:rPr lang="en-US" b="0" kern="0" dirty="0">
                <a:solidFill>
                  <a:srgbClr val="000000"/>
                </a:solidFill>
              </a:rPr>
              <a:t>Logic apps</a:t>
            </a:r>
          </a:p>
        </p:txBody>
      </p:sp>
    </p:spTree>
    <p:extLst>
      <p:ext uri="{BB962C8B-B14F-4D97-AF65-F5344CB8AC3E}">
        <p14:creationId xmlns:p14="http://schemas.microsoft.com/office/powerpoint/2010/main" val="1941031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App Service endpoint monitoring</a:t>
            </a:r>
          </a:p>
        </p:txBody>
      </p:sp>
      <p:pic>
        <p:nvPicPr>
          <p:cNvPr id="9" name="Picture 8">
            <a:extLst>
              <a:ext uri="{FF2B5EF4-FFF2-40B4-BE49-F238E27FC236}">
                <a16:creationId xmlns:a16="http://schemas.microsoft.com/office/drawing/2014/main" id="{8142ABCE-F243-4DF9-9584-53B0EC12D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028700"/>
            <a:ext cx="7924800" cy="2400300"/>
          </a:xfrm>
          <a:prstGeom prst="rect">
            <a:avLst/>
          </a:prstGeom>
        </p:spPr>
      </p:pic>
    </p:spTree>
    <p:extLst>
      <p:ext uri="{BB962C8B-B14F-4D97-AF65-F5344CB8AC3E}">
        <p14:creationId xmlns:p14="http://schemas.microsoft.com/office/powerpoint/2010/main" val="3831120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Alerts</a:t>
            </a:r>
          </a:p>
        </p:txBody>
      </p:sp>
      <p:pic>
        <p:nvPicPr>
          <p:cNvPr id="4" name="Picture 3">
            <a:extLst>
              <a:ext uri="{FF2B5EF4-FFF2-40B4-BE49-F238E27FC236}">
                <a16:creationId xmlns:a16="http://schemas.microsoft.com/office/drawing/2014/main" id="{691917C3-2DA7-4CDE-BED5-027473B76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638" y="740662"/>
            <a:ext cx="1718239" cy="5553307"/>
          </a:xfrm>
          <a:prstGeom prst="rect">
            <a:avLst/>
          </a:prstGeom>
        </p:spPr>
      </p:pic>
      <p:sp>
        <p:nvSpPr>
          <p:cNvPr id="5" name="TextBox 4">
            <a:extLst>
              <a:ext uri="{FF2B5EF4-FFF2-40B4-BE49-F238E27FC236}">
                <a16:creationId xmlns:a16="http://schemas.microsoft.com/office/drawing/2014/main" id="{E6A556AC-D2C2-47E7-B1C6-0EC648034568}"/>
              </a:ext>
            </a:extLst>
          </p:cNvPr>
          <p:cNvSpPr txBox="1"/>
          <p:nvPr/>
        </p:nvSpPr>
        <p:spPr>
          <a:xfrm>
            <a:off x="565079" y="3609782"/>
            <a:ext cx="5540073" cy="2000548"/>
          </a:xfrm>
          <a:prstGeom prst="rect">
            <a:avLst/>
          </a:prstGeom>
          <a:noFill/>
        </p:spPr>
        <p:txBody>
          <a:bodyPr wrap="square" rtlCol="0">
            <a:spAutoFit/>
          </a:bodyPr>
          <a:lstStyle>
            <a:defPPr>
              <a:defRPr lang="en-US"/>
            </a:defPPr>
            <a:lvl1pPr>
              <a:defRPr sz="2000">
                <a:solidFill>
                  <a:srgbClr val="000000"/>
                </a:solidFill>
                <a:latin typeface="segoe-ui_bold"/>
              </a:defRPr>
            </a:lvl1pPr>
          </a:lstStyle>
          <a:p>
            <a:r>
              <a:rPr lang="en-US" sz="2800" dirty="0">
                <a:latin typeface="Segoe UI" panose="020B0502040204020203" pitchFamily="34" charset="0"/>
                <a:cs typeface="Segoe UI" panose="020B0502040204020203" pitchFamily="34" charset="0"/>
              </a:rPr>
              <a:t>Actions:</a:t>
            </a: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send email notifications </a:t>
            </a: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call a </a:t>
            </a:r>
            <a:r>
              <a:rPr lang="en-US" sz="2400" dirty="0" err="1">
                <a:latin typeface="Segoe UI" panose="020B0502040204020203" pitchFamily="34" charset="0"/>
                <a:cs typeface="Segoe UI" panose="020B0502040204020203" pitchFamily="34" charset="0"/>
              </a:rPr>
              <a:t>webhook</a:t>
            </a: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start execution of an Azure runbook </a:t>
            </a:r>
          </a:p>
        </p:txBody>
      </p:sp>
      <p:sp>
        <p:nvSpPr>
          <p:cNvPr id="7" name="TextBox 6">
            <a:extLst>
              <a:ext uri="{FF2B5EF4-FFF2-40B4-BE49-F238E27FC236}">
                <a16:creationId xmlns:a16="http://schemas.microsoft.com/office/drawing/2014/main" id="{96EF0F29-BDEE-47AE-A55C-6E80FF3CFFE1}"/>
              </a:ext>
            </a:extLst>
          </p:cNvPr>
          <p:cNvSpPr txBox="1"/>
          <p:nvPr/>
        </p:nvSpPr>
        <p:spPr>
          <a:xfrm>
            <a:off x="565079" y="1749670"/>
            <a:ext cx="4777484" cy="1261884"/>
          </a:xfrm>
          <a:prstGeom prst="rect">
            <a:avLst/>
          </a:prstGeom>
          <a:noFill/>
        </p:spPr>
        <p:txBody>
          <a:bodyPr wrap="square" rtlCol="0">
            <a:spAutoFit/>
          </a:bodyPr>
          <a:lstStyle/>
          <a:p>
            <a:r>
              <a:rPr lang="en-US" sz="2800" dirty="0">
                <a:solidFill>
                  <a:srgbClr val="000000"/>
                </a:solidFill>
                <a:latin typeface="Segoe UI" panose="020B0502040204020203" pitchFamily="34" charset="0"/>
                <a:cs typeface="Segoe UI" panose="020B0502040204020203" pitchFamily="34" charset="0"/>
              </a:rPr>
              <a:t>Triggers:</a:t>
            </a:r>
          </a:p>
          <a:p>
            <a:pPr marL="342900" indent="-342900">
              <a:buFont typeface="Arial" panose="020B0604020202020204" pitchFamily="34" charset="0"/>
              <a:buChar char="•"/>
            </a:pPr>
            <a:r>
              <a:rPr lang="en-US" sz="2400" dirty="0">
                <a:solidFill>
                  <a:srgbClr val="000000"/>
                </a:solidFill>
                <a:latin typeface="Segoe UI" panose="020B0502040204020203" pitchFamily="34" charset="0"/>
                <a:cs typeface="Segoe UI" panose="020B0502040204020203" pitchFamily="34" charset="0"/>
              </a:rPr>
              <a:t>Metric values </a:t>
            </a:r>
            <a:endParaRPr lang="en-US" sz="2400" kern="0" dirty="0">
              <a:solidFill>
                <a:srgbClr val="000000"/>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solidFill>
                  <a:srgbClr val="000000"/>
                </a:solidFill>
                <a:latin typeface="Segoe UI" panose="020B0502040204020203" pitchFamily="34" charset="0"/>
                <a:cs typeface="Segoe UI" panose="020B0502040204020203" pitchFamily="34" charset="0"/>
              </a:rPr>
              <a:t>Activity log events </a:t>
            </a:r>
            <a:endParaRPr lang="en-US" sz="2400" kern="0" dirty="0">
              <a:solidFill>
                <a:srgbClr val="000000"/>
              </a:solidFill>
              <a:latin typeface="Segoe UI" panose="020B0502040204020203" pitchFamily="34" charset="0"/>
              <a:cs typeface="Segoe UI" pitchFamily="34" charset="0"/>
            </a:endParaRPr>
          </a:p>
        </p:txBody>
      </p:sp>
    </p:spTree>
    <p:extLst>
      <p:ext uri="{BB962C8B-B14F-4D97-AF65-F5344CB8AC3E}">
        <p14:creationId xmlns:p14="http://schemas.microsoft.com/office/powerpoint/2010/main" val="4021118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Configure Web Apps for scale and resilience</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Configure auto-scale using built-in and custom schedules; configure by metric; change the size of an instance; configure Traffic Manager </a:t>
            </a:r>
          </a:p>
        </p:txBody>
      </p:sp>
    </p:spTree>
    <p:extLst>
      <p:ext uri="{BB962C8B-B14F-4D97-AF65-F5344CB8AC3E}">
        <p14:creationId xmlns:p14="http://schemas.microsoft.com/office/powerpoint/2010/main" val="175833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cs typeface="Segoe UI" panose="020B0502040204020203" pitchFamily="34" charset="0"/>
              </a:rPr>
              <a:t>http://azureplatform.azurewebsites.net/</a:t>
            </a:r>
            <a:endParaRPr lang="en-US" sz="2100" dirty="0">
              <a:solidFill>
                <a:srgbClr val="FFFFFF">
                  <a:lumMod val="50000"/>
                </a:srgbClr>
              </a:solidFill>
              <a:latin typeface="Segoe UI Light"/>
              <a:cs typeface="Segoe UI" panose="020B0502040204020203" pitchFamily="34" charset="0"/>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cs typeface="Segoe UI" panose="020B0502040204020203" pitchFamily="34" charset="0"/>
              </a:rPr>
              <a:t>* Preview Services</a:t>
            </a:r>
            <a:endParaRPr lang="en-US" sz="900" dirty="0">
              <a:solidFill>
                <a:srgbClr val="FFFFFF">
                  <a:lumMod val="50000"/>
                </a:srgbClr>
              </a:solidFill>
              <a:latin typeface="Segoe UI Light"/>
              <a:cs typeface="Segoe UI" panose="020B0502040204020203" pitchFamily="34" charset="0"/>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3474765" y="936931"/>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5678008" y="3282108"/>
            <a:ext cx="3158082" cy="1831854"/>
          </a:xfrm>
          <a:prstGeom prst="rect">
            <a:avLst/>
          </a:prstGeom>
        </p:spPr>
      </p:pic>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spTree>
    <p:extLst>
      <p:ext uri="{BB962C8B-B14F-4D97-AF65-F5344CB8AC3E}">
        <p14:creationId xmlns:p14="http://schemas.microsoft.com/office/powerpoint/2010/main" val="2216942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sz="2400" dirty="0"/>
              <a:t>    Move towards stateless or at least distributed session/cache</a:t>
            </a:r>
          </a:p>
          <a:p>
            <a:pPr marL="0" indent="0">
              <a:buNone/>
            </a:pPr>
            <a:r>
              <a:rPr lang="en-US" sz="2000" dirty="0"/>
              <a:t>        </a:t>
            </a:r>
            <a:r>
              <a:rPr lang="en-US" sz="2000" dirty="0" err="1"/>
              <a:t>Redis</a:t>
            </a:r>
            <a:r>
              <a:rPr lang="en-US" sz="2000" dirty="0"/>
              <a:t> Cache for any Session/Cache needed</a:t>
            </a:r>
          </a:p>
          <a:p>
            <a:pPr marL="0" indent="0">
              <a:buNone/>
            </a:pPr>
            <a:r>
              <a:rPr lang="en-US" sz="2400" dirty="0"/>
              <a:t>    Move towards asynchronous UI</a:t>
            </a:r>
          </a:p>
          <a:p>
            <a:pPr marL="0" indent="0">
              <a:buNone/>
            </a:pPr>
            <a:r>
              <a:rPr lang="en-US" sz="2000"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5273698" y="3402710"/>
            <a:ext cx="2900000" cy="2264286"/>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4023665" y="3457722"/>
            <a:ext cx="4885715" cy="2342857"/>
          </a:xfrm>
          <a:prstGeom prst="rect">
            <a:avLst/>
          </a:prstGeom>
        </p:spPr>
      </p:pic>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sz="2400" dirty="0"/>
              <a:t>    Performance – for directing user to closest region</a:t>
            </a:r>
            <a:br>
              <a:rPr lang="en-US" sz="2400" dirty="0"/>
            </a:br>
            <a:r>
              <a:rPr lang="en-US" sz="2400" dirty="0"/>
              <a:t>    Failover – for secondary site</a:t>
            </a:r>
            <a:br>
              <a:rPr lang="en-US" sz="2400" dirty="0"/>
            </a:br>
            <a:r>
              <a:rPr lang="en-US" sz="2400" dirty="0"/>
              <a:t>    Round Robin – for balancing traffic</a:t>
            </a:r>
          </a:p>
          <a:p>
            <a:pPr marL="0" indent="0">
              <a:buNone/>
            </a:pPr>
            <a:r>
              <a:rPr lang="en-US" dirty="0"/>
              <a:t>CDN</a:t>
            </a:r>
          </a:p>
          <a:p>
            <a:pPr marL="0" indent="0">
              <a:buNone/>
            </a:pPr>
            <a:r>
              <a:rPr lang="en-US" sz="2400" dirty="0"/>
              <a:t>    Places static content close</a:t>
            </a:r>
            <a:br>
              <a:rPr lang="en-US" sz="2400" dirty="0"/>
            </a:br>
            <a:r>
              <a:rPr lang="en-US" sz="2400" dirty="0"/>
              <a:t>    to user (images, media, </a:t>
            </a:r>
            <a:r>
              <a:rPr lang="en-US" sz="2400" dirty="0" err="1"/>
              <a:t>etc</a:t>
            </a:r>
            <a:r>
              <a:rPr lang="en-US" dirty="0"/>
              <a:t>)</a:t>
            </a:r>
          </a:p>
        </p:txBody>
      </p:sp>
    </p:spTree>
    <p:extLst>
      <p:ext uri="{BB962C8B-B14F-4D97-AF65-F5344CB8AC3E}">
        <p14:creationId xmlns:p14="http://schemas.microsoft.com/office/powerpoint/2010/main" val="2331064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188" y="326569"/>
            <a:ext cx="7773988" cy="1296957"/>
          </a:xfrm>
        </p:spPr>
        <p:txBody>
          <a:bodyPr>
            <a:noAutofit/>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Add configure the endpoints in Traffic Manager</a:t>
            </a:r>
          </a:p>
        </p:txBody>
      </p:sp>
      <p:sp>
        <p:nvSpPr>
          <p:cNvPr id="3" name="Text Placeholder 2">
            <a:extLst>
              <a:ext uri="{FF2B5EF4-FFF2-40B4-BE49-F238E27FC236}">
                <a16:creationId xmlns:a16="http://schemas.microsoft.com/office/drawing/2014/main" id="{D587AA6B-69FE-47D8-88C8-78D7C9D4FC6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61128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0375" y="348339"/>
            <a:ext cx="7773988" cy="1296957"/>
          </a:xfrm>
        </p:spPr>
        <p:txBody>
          <a:bodyPr>
            <a:noAutofit/>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pPr marL="0" indent="0">
              <a:buNone/>
            </a:pPr>
            <a:endParaRPr lang="en-US" dirty="0"/>
          </a:p>
          <a:p>
            <a:pPr>
              <a:buFont typeface="+mj-lt"/>
              <a:buAutoNum type="arabicParenR" startAt="3"/>
            </a:pPr>
            <a:r>
              <a:rPr lang="en-US" dirty="0"/>
              <a:t>Set the Routing method to performance</a:t>
            </a:r>
          </a:p>
          <a:p>
            <a:pPr marL="0" indent="0">
              <a:buNone/>
            </a:pPr>
            <a:endParaRPr lang="en-US" dirty="0"/>
          </a:p>
          <a:p>
            <a:pPr>
              <a:buFont typeface="+mj-lt"/>
              <a:buAutoNum type="arabicParenR" startAt="5"/>
            </a:pPr>
            <a:r>
              <a:rPr lang="en-US" dirty="0"/>
              <a:t>Add configure the endpoints in Traffic Manager</a:t>
            </a:r>
          </a:p>
        </p:txBody>
      </p:sp>
      <p:sp>
        <p:nvSpPr>
          <p:cNvPr id="2" name="Text Placeholder 1">
            <a:extLst>
              <a:ext uri="{FF2B5EF4-FFF2-40B4-BE49-F238E27FC236}">
                <a16:creationId xmlns:a16="http://schemas.microsoft.com/office/drawing/2014/main" id="{35C930FF-3883-4FE1-A65C-940C5487F14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56523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IN" dirty="0"/>
              <a:t>Creating and configuring a web app</a:t>
            </a:r>
            <a:endParaRPr lang="en-US" dirty="0"/>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p:txBody>
          <a:bodyPr/>
          <a:lstStyle/>
          <a:p>
            <a:r>
              <a:rPr lang="en-US" dirty="0"/>
              <a:t>Create a new web app in Azure by using the Azure portal</a:t>
            </a:r>
          </a:p>
          <a:p>
            <a:r>
              <a:rPr lang="en-US" dirty="0"/>
              <a:t>Browse the new web app</a:t>
            </a:r>
          </a:p>
          <a:p>
            <a:r>
              <a:rPr lang="en-US" dirty="0"/>
              <a:t>View scaling and configuration options in the  Azure portal</a:t>
            </a:r>
          </a:p>
          <a:p>
            <a:endParaRPr lang="en-US" dirty="0"/>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232087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19CD-786D-44BE-BF67-ACE0D38F9C44}"/>
              </a:ext>
            </a:extLst>
          </p:cNvPr>
          <p:cNvSpPr>
            <a:spLocks noGrp="1"/>
          </p:cNvSpPr>
          <p:nvPr>
            <p:ph type="title"/>
          </p:nvPr>
        </p:nvSpPr>
        <p:spPr/>
        <p:txBody>
          <a:bodyPr/>
          <a:lstStyle/>
          <a:p>
            <a:r>
              <a:rPr lang="en-US" dirty="0"/>
              <a:t>Creating and Configuring a Web App</a:t>
            </a:r>
          </a:p>
        </p:txBody>
      </p:sp>
      <p:sp>
        <p:nvSpPr>
          <p:cNvPr id="3" name="Content Placeholder 2">
            <a:extLst>
              <a:ext uri="{FF2B5EF4-FFF2-40B4-BE49-F238E27FC236}">
                <a16:creationId xmlns:a16="http://schemas.microsoft.com/office/drawing/2014/main" id="{4000DF17-7892-42EA-BAF2-47BF1C3EEFD7}"/>
              </a:ext>
            </a:extLst>
          </p:cNvPr>
          <p:cNvSpPr>
            <a:spLocks noGrp="1"/>
          </p:cNvSpPr>
          <p:nvPr>
            <p:ph idx="1"/>
          </p:nvPr>
        </p:nvSpPr>
        <p:spPr/>
        <p:txBody>
          <a:bodyPr/>
          <a:lstStyle/>
          <a:p>
            <a:pPr marL="457200" indent="-457200">
              <a:buFont typeface="Wingdings" panose="05000000000000000000" pitchFamily="2" charset="2"/>
              <a:buChar char="Ø"/>
            </a:pPr>
            <a:r>
              <a:rPr lang="en-US" b="1" dirty="0"/>
              <a:t>Create a Web App</a:t>
            </a:r>
          </a:p>
          <a:p>
            <a:pPr marL="457200" indent="-457200">
              <a:buFont typeface="Wingdings" panose="05000000000000000000" pitchFamily="2" charset="2"/>
              <a:buChar char="Ø"/>
            </a:pPr>
            <a:r>
              <a:rPr lang="en-US" b="1" dirty="0"/>
              <a:t>Managing allocated resources</a:t>
            </a:r>
          </a:p>
          <a:p>
            <a:pPr marL="457200" indent="-457200">
              <a:buFont typeface="Wingdings" panose="05000000000000000000" pitchFamily="2" charset="2"/>
              <a:buChar char="Ø"/>
            </a:pPr>
            <a:r>
              <a:rPr lang="en-US" b="1" dirty="0"/>
              <a:t>Explore features and services available</a:t>
            </a:r>
          </a:p>
          <a:p>
            <a:endParaRPr lang="en-US" dirty="0"/>
          </a:p>
        </p:txBody>
      </p:sp>
      <p:sp>
        <p:nvSpPr>
          <p:cNvPr id="4" name="Text Placeholder 3">
            <a:extLst>
              <a:ext uri="{FF2B5EF4-FFF2-40B4-BE49-F238E27FC236}">
                <a16:creationId xmlns:a16="http://schemas.microsoft.com/office/drawing/2014/main" id="{7498E863-E61F-44AA-A33E-9816E4B6C001}"/>
              </a:ext>
            </a:extLst>
          </p:cNvPr>
          <p:cNvSpPr>
            <a:spLocks noGrp="1"/>
          </p:cNvSpPr>
          <p:nvPr>
            <p:ph type="body" sz="quarter" idx="10"/>
          </p:nvPr>
        </p:nvSpPr>
        <p:spPr/>
        <p:txBody>
          <a:bodyPr/>
          <a:lstStyle/>
          <a:p>
            <a:r>
              <a:rPr lang="en-US" dirty="0">
                <a:hlinkClick r:id="rId3"/>
              </a:rPr>
              <a:t>https://github.com/guruskill/70-534/blob/master/Labs/WebAppsLab.md</a:t>
            </a:r>
            <a:endParaRPr lang="en-US" dirty="0"/>
          </a:p>
          <a:p>
            <a:endParaRPr lang="en-US" dirty="0"/>
          </a:p>
        </p:txBody>
      </p:sp>
    </p:spTree>
    <p:extLst>
      <p:ext uri="{BB962C8B-B14F-4D97-AF65-F5344CB8AC3E}">
        <p14:creationId xmlns:p14="http://schemas.microsoft.com/office/powerpoint/2010/main" val="53586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Implement Azure App Service Apps (10-15%)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000" dirty="0"/>
              <a:t>Design and Implement Azure App Service Apps (10-15%) </a:t>
            </a:r>
          </a:p>
          <a:p>
            <a:pPr lvl="1"/>
            <a:r>
              <a:rPr lang="en-US" sz="1600" dirty="0"/>
              <a:t>Deploy Web Apps  Define deployment slots; roll back deployments; implement pre- and post deployment actions; create, configure, and deploy packages; create App Service plans; migrate Web Apps between App Service plans; create a Web App within an App Service plan; determine when to use App Service Environment (ASE); select and use appropriate deployment methods including Git, FTP, and cloud sync </a:t>
            </a:r>
          </a:p>
          <a:p>
            <a:r>
              <a:rPr lang="en-US" sz="2000" dirty="0"/>
              <a:t> Configure Web Apps  </a:t>
            </a:r>
          </a:p>
          <a:p>
            <a:pPr lvl="1"/>
            <a:r>
              <a:rPr lang="en-US" sz="1600" dirty="0"/>
              <a:t>Define and use app settings, connection strings, handlers, and virtual directories; configure certificates and custom domains; configure SSL bindings and runtime configurations; manage Web Apps by using Azure PowerShell and Azure-CLI; manage App Service backups; configure authentication and authorization for Web Apps; configure Web App notifications </a:t>
            </a:r>
          </a:p>
          <a:p>
            <a:r>
              <a:rPr lang="en-US" sz="2000" dirty="0"/>
              <a:t> Configure diagnostics, monitoring, and analytics  </a:t>
            </a:r>
          </a:p>
          <a:p>
            <a:pPr lvl="1"/>
            <a:r>
              <a:rPr lang="en-US" sz="1600" dirty="0"/>
              <a:t>Retrieve diagnostics data; view streaming logs; configure endpoint monitoring; configure alerts; configure diagnostics; use remote debugging; monitor Web App resources </a:t>
            </a:r>
          </a:p>
          <a:p>
            <a:r>
              <a:rPr lang="en-US" sz="2000" dirty="0"/>
              <a:t> Configure Web Apps for scale and resilience </a:t>
            </a:r>
          </a:p>
          <a:p>
            <a:pPr lvl="1"/>
            <a:r>
              <a:rPr lang="en-US" sz="1600" dirty="0"/>
              <a:t>Configure auto-scale using built-in and custom schedules; configure by metric; change the size of an instance; configure Traffic Manager </a:t>
            </a:r>
            <a:endParaRPr lang="en-US" sz="1200" dirty="0"/>
          </a:p>
        </p:txBody>
      </p:sp>
      <p:sp>
        <p:nvSpPr>
          <p:cNvPr id="7" name="Text Placeholder 6">
            <a:extLst>
              <a:ext uri="{FF2B5EF4-FFF2-40B4-BE49-F238E27FC236}">
                <a16:creationId xmlns:a16="http://schemas.microsoft.com/office/drawing/2014/main" id="{05D9D23C-8DF7-4E74-92E2-EF8ABE1E55B7}"/>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41315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Web Apps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Define deployment slots; roll back deployments; implement pre- and post deployment actions; create, configure, and deploy packages; create App Service plans; migrate Web Apps between App Service plans; create a Web App within an App Service plan; determine when to use App Service Environment (ASE); select and use appropriate deployment methods including Git, FTP, and cloud sync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 y="807513"/>
            <a:ext cx="9144000" cy="5686837"/>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312234" y="6494350"/>
            <a:ext cx="8831766"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hlinkClick r:id="rId4"/>
              </a:rPr>
              <a:t>https://azure.microsoft.com/en-us/pricing/details/app-service/plans/</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web apps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Create an Azure web app by using:</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The Azure portal</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rPr>
              <a:t>New-AzureRmWebApp</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rPr>
              <a:t>az webapp create</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An Azure Resource Manager template</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Visual Studio</a:t>
            </a:r>
          </a:p>
        </p:txBody>
      </p:sp>
    </p:spTree>
    <p:extLst>
      <p:ext uri="{BB962C8B-B14F-4D97-AF65-F5344CB8AC3E}">
        <p14:creationId xmlns:p14="http://schemas.microsoft.com/office/powerpoint/2010/main" val="66279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524234" cy="740664"/>
          </a:xfrm>
        </p:spPr>
        <p:txBody>
          <a:bodyPr/>
          <a:lstStyle/>
          <a:p>
            <a:r>
              <a:rPr lang="en-US" dirty="0"/>
              <a:t>Comparing app deployment methods in App Service</a:t>
            </a:r>
          </a:p>
        </p:txBody>
      </p:sp>
      <p:grpSp>
        <p:nvGrpSpPr>
          <p:cNvPr id="4" name="Group 3" descr="Illustration that depicts web app code deploying from cloud source-control systems, such as Visual Studio Team Services and GitHub; on-premises source-control systems, such as TFS and Git; and from on-premises deployment tools, including Visual Studio, FTP clients, Web Matrix, and MS Build.&#10;&#10;"/>
          <p:cNvGrpSpPr/>
          <p:nvPr/>
        </p:nvGrpSpPr>
        <p:grpSpPr>
          <a:xfrm>
            <a:off x="236858" y="1095289"/>
            <a:ext cx="8521430" cy="5380734"/>
            <a:chOff x="236858" y="1095289"/>
            <a:chExt cx="8521430" cy="5380734"/>
          </a:xfrm>
        </p:grpSpPr>
        <p:cxnSp>
          <p:nvCxnSpPr>
            <p:cNvPr id="5" name="Straight Connector 4"/>
            <p:cNvCxnSpPr/>
            <p:nvPr/>
          </p:nvCxnSpPr>
          <p:spPr bwMode="auto">
            <a:xfrm>
              <a:off x="236858" y="4310743"/>
              <a:ext cx="8471713" cy="1"/>
            </a:xfrm>
            <a:prstGeom prst="line">
              <a:avLst/>
            </a:prstGeom>
            <a:ln>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36858" y="4576344"/>
              <a:ext cx="1554336"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On-premises</a:t>
              </a:r>
            </a:p>
          </p:txBody>
        </p:sp>
        <p:sp>
          <p:nvSpPr>
            <p:cNvPr id="7" name="TextBox 6"/>
            <p:cNvSpPr txBox="1"/>
            <p:nvPr/>
          </p:nvSpPr>
          <p:spPr>
            <a:xfrm>
              <a:off x="236858" y="1095289"/>
              <a:ext cx="817853"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Cloud</a:t>
              </a:r>
            </a:p>
          </p:txBody>
        </p:sp>
        <p:sp>
          <p:nvSpPr>
            <p:cNvPr id="8" name="Rounded Rectangle 15"/>
            <p:cNvSpPr/>
            <p:nvPr/>
          </p:nvSpPr>
          <p:spPr bwMode="auto">
            <a:xfrm>
              <a:off x="6157983" y="1216142"/>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a:solidFill>
                    <a:srgbClr val="FFFFFF"/>
                  </a:solidFill>
                  <a:latin typeface="Segoe UI" panose="020B0502040204020203" pitchFamily="34" charset="0"/>
                  <a:cs typeface="Segoe UI" panose="020B0502040204020203" pitchFamily="34" charset="0"/>
                </a:rPr>
                <a:t>VSTS</a:t>
              </a:r>
            </a:p>
          </p:txBody>
        </p:sp>
        <p:sp>
          <p:nvSpPr>
            <p:cNvPr id="9" name="Rounded Rectangle 16"/>
            <p:cNvSpPr/>
            <p:nvPr/>
          </p:nvSpPr>
          <p:spPr bwMode="auto">
            <a:xfrm>
              <a:off x="6128426" y="2203588"/>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a:solidFill>
                    <a:srgbClr val="FFFFFF"/>
                  </a:solidFill>
                  <a:latin typeface="Segoe UI" panose="020B0502040204020203" pitchFamily="34" charset="0"/>
                  <a:cs typeface="Segoe UI" panose="020B0502040204020203" pitchFamily="34" charset="0"/>
                </a:rPr>
                <a:t>GitHub</a:t>
              </a:r>
            </a:p>
          </p:txBody>
        </p:sp>
        <p:cxnSp>
          <p:nvCxnSpPr>
            <p:cNvPr id="10" name="Straight Arrow Connector 9"/>
            <p:cNvCxnSpPr/>
            <p:nvPr/>
          </p:nvCxnSpPr>
          <p:spPr bwMode="auto">
            <a:xfrm flipH="1">
              <a:off x="3832698" y="1833576"/>
              <a:ext cx="1984441" cy="370012"/>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1" name="Straight Arrow Connector 10"/>
            <p:cNvCxnSpPr/>
            <p:nvPr/>
          </p:nvCxnSpPr>
          <p:spPr bwMode="auto">
            <a:xfrm flipH="1" flipV="1">
              <a:off x="2349580" y="3577305"/>
              <a:ext cx="270227" cy="135425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bwMode="auto">
            <a:xfrm flipH="1" flipV="1">
              <a:off x="3587249" y="3191034"/>
              <a:ext cx="2570734" cy="1563191"/>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p:nvPr/>
          </p:nvCxnSpPr>
          <p:spPr bwMode="auto">
            <a:xfrm flipH="1">
              <a:off x="3832698" y="2640787"/>
              <a:ext cx="2136842" cy="3383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sp>
          <p:nvSpPr>
            <p:cNvPr id="14" name="TextBox 13"/>
            <p:cNvSpPr txBox="1"/>
            <p:nvPr/>
          </p:nvSpPr>
          <p:spPr>
            <a:xfrm>
              <a:off x="7642895" y="4837943"/>
              <a:ext cx="537519" cy="646331"/>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TFS</a:t>
              </a:r>
            </a:p>
            <a:p>
              <a:pPr lvl="0"/>
              <a:r>
                <a:rPr lang="en-GB" b="0" dirty="0">
                  <a:solidFill>
                    <a:srgbClr val="000000"/>
                  </a:solidFill>
                  <a:latin typeface="Segoe UI" panose="020B0502040204020203" pitchFamily="34" charset="0"/>
                  <a:cs typeface="Segoe UI" panose="020B0502040204020203" pitchFamily="34" charset="0"/>
                </a:rPr>
                <a:t>Git</a:t>
              </a:r>
            </a:p>
          </p:txBody>
        </p:sp>
        <p:sp>
          <p:nvSpPr>
            <p:cNvPr id="15" name="TextBox 14"/>
            <p:cNvSpPr txBox="1"/>
            <p:nvPr/>
          </p:nvSpPr>
          <p:spPr>
            <a:xfrm>
              <a:off x="3559944" y="5128384"/>
              <a:ext cx="1913473" cy="1200329"/>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FTP, Web Deploy,</a:t>
              </a:r>
            </a:p>
            <a:p>
              <a:pPr lvl="0"/>
              <a:r>
                <a:rPr lang="en-GB" b="0" dirty="0">
                  <a:solidFill>
                    <a:srgbClr val="000000"/>
                  </a:solidFill>
                  <a:latin typeface="Segoe UI" panose="020B0502040204020203" pitchFamily="34" charset="0"/>
                  <a:cs typeface="Segoe UI" panose="020B0502040204020203" pitchFamily="34" charset="0"/>
                </a:rPr>
                <a:t>Visual Studio,</a:t>
              </a:r>
            </a:p>
            <a:p>
              <a:pPr lvl="0"/>
              <a:r>
                <a:rPr lang="en-GB" b="0" dirty="0">
                  <a:solidFill>
                    <a:srgbClr val="000000"/>
                  </a:solidFill>
                  <a:latin typeface="Segoe UI" panose="020B0502040204020203" pitchFamily="34" charset="0"/>
                  <a:cs typeface="Segoe UI" panose="020B0502040204020203" pitchFamily="34" charset="0"/>
                </a:rPr>
                <a:t>Web Matrix,</a:t>
              </a:r>
            </a:p>
            <a:p>
              <a:pPr lvl="0"/>
              <a:r>
                <a:rPr lang="en-GB" b="0" dirty="0">
                  <a:solidFill>
                    <a:srgbClr val="000000"/>
                  </a:solidFill>
                  <a:latin typeface="Segoe UI" panose="020B0502040204020203" pitchFamily="34" charset="0"/>
                  <a:cs typeface="Segoe UI" panose="020B0502040204020203" pitchFamily="34" charset="0"/>
                </a:rPr>
                <a:t>MSBuild</a:t>
              </a:r>
            </a:p>
          </p:txBody>
        </p:sp>
        <p:pic>
          <p:nvPicPr>
            <p:cNvPr id="16" name="Picture 15"/>
            <p:cNvPicPr>
              <a:picLocks noChangeAspect="1"/>
            </p:cNvPicPr>
            <p:nvPr/>
          </p:nvPicPr>
          <p:blipFill>
            <a:blip r:embed="rId3"/>
            <a:stretch>
              <a:fillRect/>
            </a:stretch>
          </p:blipFill>
          <p:spPr>
            <a:xfrm>
              <a:off x="6573454" y="4866379"/>
              <a:ext cx="855124" cy="1609644"/>
            </a:xfrm>
            <a:prstGeom prst="rect">
              <a:avLst/>
            </a:prstGeom>
          </p:spPr>
        </p:pic>
        <p:grpSp>
          <p:nvGrpSpPr>
            <p:cNvPr id="17" name="Group 16"/>
            <p:cNvGrpSpPr>
              <a:grpSpLocks noChangeAspect="1"/>
            </p:cNvGrpSpPr>
            <p:nvPr/>
          </p:nvGrpSpPr>
          <p:grpSpPr>
            <a:xfrm>
              <a:off x="986944" y="1649016"/>
              <a:ext cx="2266996" cy="1768446"/>
              <a:chOff x="1507436" y="1799127"/>
              <a:chExt cx="3681068" cy="2752581"/>
            </a:xfrm>
          </p:grpSpPr>
          <p:sp>
            <p:nvSpPr>
              <p:cNvPr id="19" name="Rectangle 18"/>
              <p:cNvSpPr/>
              <p:nvPr/>
            </p:nvSpPr>
            <p:spPr bwMode="auto">
              <a:xfrm>
                <a:off x="1507436" y="1808507"/>
                <a:ext cx="3657599" cy="2743201"/>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br>
                  <a:rPr lang="en-US" sz="2000" b="0" dirty="0">
                    <a:solidFill>
                      <a:srgbClr val="000000"/>
                    </a:solidFill>
                    <a:latin typeface="Segoe UI" panose="020B0502040204020203" pitchFamily="34" charset="0"/>
                    <a:ea typeface="Segoe UI" panose="020B0502040204020203" pitchFamily="34" charset="0"/>
                    <a:cs typeface="Segoe UI" panose="020B0502040204020203" pitchFamily="34" charset="0"/>
                  </a:rPr>
                </a:br>
                <a:r>
                  <a:rPr lang="en-US" sz="2000" b="0" dirty="0">
                    <a:solidFill>
                      <a:srgbClr val="000000"/>
                    </a:solidFill>
                    <a:latin typeface="Segoe UI" panose="020B0502040204020203" pitchFamily="34" charset="0"/>
                    <a:ea typeface="Segoe UI" panose="020B0502040204020203" pitchFamily="34" charset="0"/>
                    <a:cs typeface="Segoe UI" panose="020B0502040204020203" pitchFamily="34" charset="0"/>
                  </a:rPr>
                  <a:t>Web app</a:t>
                </a:r>
              </a:p>
            </p:txBody>
          </p:sp>
          <p:sp>
            <p:nvSpPr>
              <p:cNvPr id="20" name="Rectangle 1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1" name="Rectangle 2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2" name="Isosceles Triangle 2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3" name="Rectangle 2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4" name="Freeform 37"/>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5" name="5-Point Star 38"/>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pic>
          <p:nvPicPr>
            <p:cNvPr id="18" name="Picture 17"/>
            <p:cNvPicPr>
              <a:picLocks noChangeAspect="1"/>
            </p:cNvPicPr>
            <p:nvPr/>
          </p:nvPicPr>
          <p:blipFill>
            <a:blip r:embed="rId4"/>
            <a:stretch>
              <a:fillRect/>
            </a:stretch>
          </p:blipFill>
          <p:spPr>
            <a:xfrm>
              <a:off x="1462927" y="5204831"/>
              <a:ext cx="1979911" cy="1169421"/>
            </a:xfrm>
            <a:prstGeom prst="rect">
              <a:avLst/>
            </a:prstGeom>
          </p:spPr>
        </p:pic>
      </p:grpSp>
    </p:spTree>
    <p:extLst>
      <p:ext uri="{BB962C8B-B14F-4D97-AF65-F5344CB8AC3E}">
        <p14:creationId xmlns:p14="http://schemas.microsoft.com/office/powerpoint/2010/main" val="233720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web apps</a:t>
            </a:r>
          </a:p>
        </p:txBody>
      </p:sp>
      <p:sp>
        <p:nvSpPr>
          <p:cNvPr id="4" name="Content Placeholder 2"/>
          <p:cNvSpPr txBox="1">
            <a:spLocks/>
          </p:cNvSpPr>
          <p:nvPr/>
        </p:nvSpPr>
        <p:spPr>
          <a:xfrm>
            <a:off x="94947" y="1008993"/>
            <a:ext cx="6498657" cy="584900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Advantages of Web Deploy:</a:t>
            </a:r>
          </a:p>
          <a:p>
            <a:pPr marL="365760" lvl="1"/>
            <a:r>
              <a:rPr lang="en-US" sz="2000" b="0" kern="0" dirty="0">
                <a:solidFill>
                  <a:srgbClr val="000000"/>
                </a:solidFill>
              </a:rPr>
              <a:t>Uploads only modified files</a:t>
            </a:r>
          </a:p>
          <a:p>
            <a:pPr marL="365760" lvl="1"/>
            <a:r>
              <a:rPr lang="en-US" sz="2000" b="0" kern="0" dirty="0">
                <a:solidFill>
                  <a:srgbClr val="000000"/>
                </a:solidFill>
              </a:rPr>
              <a:t>Supports HTTPS</a:t>
            </a:r>
          </a:p>
          <a:p>
            <a:pPr marL="365760" lvl="1"/>
            <a:r>
              <a:rPr lang="en-US" sz="2000" b="0" kern="0" dirty="0">
                <a:solidFill>
                  <a:srgbClr val="000000"/>
                </a:solidFill>
              </a:rPr>
              <a:t>Allows setting NTFS permissions</a:t>
            </a:r>
          </a:p>
          <a:p>
            <a:pPr marL="365760" lvl="1"/>
            <a:r>
              <a:rPr lang="en-US" sz="2000" b="0" kern="0" dirty="0">
                <a:solidFill>
                  <a:srgbClr val="000000"/>
                </a:solidFill>
              </a:rPr>
              <a:t>Supports database publishing</a:t>
            </a:r>
          </a:p>
          <a:p>
            <a:pPr marL="365760" lvl="1"/>
            <a:r>
              <a:rPr lang="en-US" sz="2000" b="0" kern="0" dirty="0">
                <a:solidFill>
                  <a:srgbClr val="000000"/>
                </a:solidFill>
              </a:rPr>
              <a:t>Allows setting connection strings </a:t>
            </a:r>
          </a:p>
          <a:p>
            <a:pPr marL="81597" lvl="0"/>
            <a:r>
              <a:rPr lang="en-US" sz="2400" b="0" kern="0" dirty="0">
                <a:solidFill>
                  <a:srgbClr val="000000"/>
                </a:solidFill>
              </a:rPr>
              <a:t>Scripted deployment with:</a:t>
            </a:r>
          </a:p>
          <a:p>
            <a:pPr marL="365760" lvl="1"/>
            <a:r>
              <a:rPr lang="en-US" sz="2000" b="0" kern="0" dirty="0">
                <a:solidFill>
                  <a:srgbClr val="000000"/>
                </a:solidFill>
              </a:rPr>
              <a:t>MSDeploy.exe</a:t>
            </a:r>
          </a:p>
          <a:p>
            <a:pPr marL="365760" lvl="1"/>
            <a:r>
              <a:rPr lang="en-US" sz="2000" b="0" kern="0" dirty="0">
                <a:solidFill>
                  <a:srgbClr val="000000"/>
                </a:solidFill>
              </a:rPr>
              <a:t>Azure PowerShell</a:t>
            </a:r>
          </a:p>
          <a:p>
            <a:pPr marL="365760" lvl="1"/>
            <a:r>
              <a:rPr lang="en-US" sz="2000" b="0" kern="0" dirty="0">
                <a:solidFill>
                  <a:srgbClr val="000000"/>
                </a:solidFill>
              </a:rPr>
              <a:t>Azure CLI </a:t>
            </a:r>
          </a:p>
          <a:p>
            <a:pPr marL="365760" lvl="1"/>
            <a:r>
              <a:rPr lang="en-US" sz="2000" b="0" kern="0" dirty="0">
                <a:solidFill>
                  <a:srgbClr val="000000"/>
                </a:solidFill>
              </a:rPr>
              <a:t>Git</a:t>
            </a:r>
          </a:p>
          <a:p>
            <a:pPr marL="81597" lvl="0"/>
            <a:r>
              <a:rPr lang="en-US" sz="2400" b="0" kern="0" dirty="0">
                <a:solidFill>
                  <a:srgbClr val="000000"/>
                </a:solidFill>
              </a:rPr>
              <a:t>FTP:</a:t>
            </a:r>
          </a:p>
          <a:p>
            <a:pPr marL="365760" lvl="1"/>
            <a:r>
              <a:rPr lang="en-US" sz="2000" b="0" kern="0" dirty="0">
                <a:solidFill>
                  <a:srgbClr val="000000"/>
                </a:solidFill>
              </a:rPr>
              <a:t>Passive vs active</a:t>
            </a:r>
          </a:p>
          <a:p>
            <a:pPr marL="365760" lvl="1"/>
            <a:r>
              <a:rPr lang="en-US" sz="2000" b="0" kern="0" dirty="0">
                <a:solidFill>
                  <a:srgbClr val="000000"/>
                </a:solidFill>
              </a:rPr>
              <a:t>Limitations in comparison with Web Deploy</a:t>
            </a:r>
          </a:p>
        </p:txBody>
      </p:sp>
      <p:grpSp>
        <p:nvGrpSpPr>
          <p:cNvPr id="5" name="Group 4" descr="The slide graphic shows developer’s laptop using Web Deploy to deploy a web application to an Azure website."/>
          <p:cNvGrpSpPr/>
          <p:nvPr/>
        </p:nvGrpSpPr>
        <p:grpSpPr>
          <a:xfrm>
            <a:off x="5391848" y="1364537"/>
            <a:ext cx="3604287" cy="5096300"/>
            <a:chOff x="5297255" y="1364537"/>
            <a:chExt cx="3604287" cy="5096300"/>
          </a:xfrm>
        </p:grpSpPr>
        <p:grpSp>
          <p:nvGrpSpPr>
            <p:cNvPr id="6" name="Group 5"/>
            <p:cNvGrpSpPr>
              <a:grpSpLocks noChangeAspect="1"/>
            </p:cNvGrpSpPr>
            <p:nvPr/>
          </p:nvGrpSpPr>
          <p:grpSpPr bwMode="auto">
            <a:xfrm>
              <a:off x="5297255" y="1364537"/>
              <a:ext cx="3604287" cy="2046218"/>
              <a:chOff x="6696" y="1932"/>
              <a:chExt cx="539" cy="306"/>
            </a:xfrm>
          </p:grpSpPr>
          <p:sp>
            <p:nvSpPr>
              <p:cNvPr id="65"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6" name="Freeform 17"/>
              <p:cNvSpPr>
                <a:spLocks/>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grpSp>
          <p:nvGrpSpPr>
            <p:cNvPr id="7" name="Group 6"/>
            <p:cNvGrpSpPr>
              <a:grpSpLocks noChangeAspect="1"/>
            </p:cNvGrpSpPr>
            <p:nvPr/>
          </p:nvGrpSpPr>
          <p:grpSpPr>
            <a:xfrm>
              <a:off x="6258762" y="2449824"/>
              <a:ext cx="1519884" cy="1185636"/>
              <a:chOff x="1507436" y="1799127"/>
              <a:chExt cx="3681068" cy="2752580"/>
            </a:xfrm>
          </p:grpSpPr>
          <p:sp>
            <p:nvSpPr>
              <p:cNvPr id="58" name="Rectangle 57"/>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59" name="Rectangle 5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0" name="Rectangle 5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1" name="Isosceles Triangle 6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2" name="Rectangle 6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3" name="Freeform 13"/>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4" name="5-Point Star 1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8" name="Group 7"/>
            <p:cNvGrpSpPr>
              <a:grpSpLocks noChangeAspect="1"/>
            </p:cNvGrpSpPr>
            <p:nvPr/>
          </p:nvGrpSpPr>
          <p:grpSpPr bwMode="auto">
            <a:xfrm>
              <a:off x="6000139" y="5220014"/>
              <a:ext cx="2154481" cy="1240823"/>
              <a:chOff x="102" y="1145"/>
              <a:chExt cx="3049" cy="1756"/>
            </a:xfrm>
          </p:grpSpPr>
          <p:sp>
            <p:nvSpPr>
              <p:cNvPr id="28" name="AutoShape 3"/>
              <p:cNvSpPr>
                <a:spLocks noChangeAspect="1" noChangeArrowheads="1" noTextEdit="1"/>
              </p:cNvSpPr>
              <p:nvPr/>
            </p:nvSpPr>
            <p:spPr bwMode="auto">
              <a:xfrm>
                <a:off x="102" y="1147"/>
                <a:ext cx="3047" cy="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29" name="Rectangle 28"/>
              <p:cNvSpPr>
                <a:spLocks noChangeArrowheads="1"/>
              </p:cNvSpPr>
              <p:nvPr/>
            </p:nvSpPr>
            <p:spPr bwMode="auto">
              <a:xfrm>
                <a:off x="468" y="1145"/>
                <a:ext cx="2361" cy="16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0" name="Oval 29"/>
              <p:cNvSpPr>
                <a:spLocks noChangeArrowheads="1"/>
              </p:cNvSpPr>
              <p:nvPr/>
            </p:nvSpPr>
            <p:spPr bwMode="auto">
              <a:xfrm>
                <a:off x="1628" y="1181"/>
                <a:ext cx="42"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1" name="Rectangle 30"/>
              <p:cNvSpPr>
                <a:spLocks noChangeArrowheads="1"/>
              </p:cNvSpPr>
              <p:nvPr/>
            </p:nvSpPr>
            <p:spPr bwMode="auto">
              <a:xfrm>
                <a:off x="548" y="1271"/>
                <a:ext cx="2201" cy="140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2" name="Freeform 24"/>
              <p:cNvSpPr>
                <a:spLocks/>
              </p:cNvSpPr>
              <p:nvPr/>
            </p:nvSpPr>
            <p:spPr bwMode="auto">
              <a:xfrm>
                <a:off x="104" y="2779"/>
                <a:ext cx="3047" cy="120"/>
              </a:xfrm>
              <a:custGeom>
                <a:avLst/>
                <a:gdLst>
                  <a:gd name="T0" fmla="*/ 0 w 1524"/>
                  <a:gd name="T1" fmla="*/ 0 h 60"/>
                  <a:gd name="T2" fmla="*/ 0 w 1524"/>
                  <a:gd name="T3" fmla="*/ 4 h 60"/>
                  <a:gd name="T4" fmla="*/ 56 w 1524"/>
                  <a:gd name="T5" fmla="*/ 60 h 60"/>
                  <a:gd name="T6" fmla="*/ 1468 w 1524"/>
                  <a:gd name="T7" fmla="*/ 60 h 60"/>
                  <a:gd name="T8" fmla="*/ 1524 w 1524"/>
                  <a:gd name="T9" fmla="*/ 4 h 60"/>
                  <a:gd name="T10" fmla="*/ 1524 w 1524"/>
                  <a:gd name="T11" fmla="*/ 0 h 60"/>
                  <a:gd name="T12" fmla="*/ 0 w 152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1524" h="60">
                    <a:moveTo>
                      <a:pt x="0" y="0"/>
                    </a:moveTo>
                    <a:cubicBezTo>
                      <a:pt x="0" y="4"/>
                      <a:pt x="0" y="4"/>
                      <a:pt x="0" y="4"/>
                    </a:cubicBezTo>
                    <a:cubicBezTo>
                      <a:pt x="0" y="35"/>
                      <a:pt x="25" y="60"/>
                      <a:pt x="56" y="60"/>
                    </a:cubicBezTo>
                    <a:cubicBezTo>
                      <a:pt x="1468" y="60"/>
                      <a:pt x="1468" y="60"/>
                      <a:pt x="1468" y="60"/>
                    </a:cubicBezTo>
                    <a:cubicBezTo>
                      <a:pt x="1499" y="60"/>
                      <a:pt x="1524" y="35"/>
                      <a:pt x="1524" y="4"/>
                    </a:cubicBezTo>
                    <a:cubicBezTo>
                      <a:pt x="1524" y="0"/>
                      <a:pt x="1524" y="0"/>
                      <a:pt x="1524" y="0"/>
                    </a:cubicBez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3" name="Rectangle 32"/>
              <p:cNvSpPr>
                <a:spLocks noChangeArrowheads="1"/>
              </p:cNvSpPr>
              <p:nvPr/>
            </p:nvSpPr>
            <p:spPr bwMode="auto">
              <a:xfrm>
                <a:off x="648" y="1645"/>
                <a:ext cx="528" cy="257"/>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4" name="Rectangle 33"/>
              <p:cNvSpPr>
                <a:spLocks noChangeArrowheads="1"/>
              </p:cNvSpPr>
              <p:nvPr/>
            </p:nvSpPr>
            <p:spPr bwMode="auto">
              <a:xfrm>
                <a:off x="1196" y="1645"/>
                <a:ext cx="530" cy="257"/>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5" name="Rectangle 34"/>
              <p:cNvSpPr>
                <a:spLocks noChangeArrowheads="1"/>
              </p:cNvSpPr>
              <p:nvPr/>
            </p:nvSpPr>
            <p:spPr bwMode="auto">
              <a:xfrm>
                <a:off x="1742" y="1645"/>
                <a:ext cx="256" cy="257"/>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6" name="Rectangle 35"/>
              <p:cNvSpPr>
                <a:spLocks noChangeArrowheads="1"/>
              </p:cNvSpPr>
              <p:nvPr/>
            </p:nvSpPr>
            <p:spPr bwMode="auto">
              <a:xfrm>
                <a:off x="2012" y="1645"/>
                <a:ext cx="255" cy="257"/>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7" name="Rectangle 36"/>
              <p:cNvSpPr>
                <a:spLocks noChangeArrowheads="1"/>
              </p:cNvSpPr>
              <p:nvPr/>
            </p:nvSpPr>
            <p:spPr bwMode="auto">
              <a:xfrm>
                <a:off x="1742" y="1918"/>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8" name="Rectangle 37"/>
              <p:cNvSpPr>
                <a:spLocks noChangeArrowheads="1"/>
              </p:cNvSpPr>
              <p:nvPr/>
            </p:nvSpPr>
            <p:spPr bwMode="auto">
              <a:xfrm>
                <a:off x="648" y="1918"/>
                <a:ext cx="256" cy="256"/>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9" name="Rectangle 38"/>
              <p:cNvSpPr>
                <a:spLocks noChangeArrowheads="1"/>
              </p:cNvSpPr>
              <p:nvPr/>
            </p:nvSpPr>
            <p:spPr bwMode="auto">
              <a:xfrm>
                <a:off x="648" y="2192"/>
                <a:ext cx="256" cy="256"/>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0" name="Rectangle 39"/>
              <p:cNvSpPr>
                <a:spLocks noChangeArrowheads="1"/>
              </p:cNvSpPr>
              <p:nvPr/>
            </p:nvSpPr>
            <p:spPr bwMode="auto">
              <a:xfrm>
                <a:off x="924" y="2192"/>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1" name="Rectangle 40"/>
              <p:cNvSpPr>
                <a:spLocks noChangeArrowheads="1"/>
              </p:cNvSpPr>
              <p:nvPr/>
            </p:nvSpPr>
            <p:spPr bwMode="auto">
              <a:xfrm>
                <a:off x="1196" y="1918"/>
                <a:ext cx="530" cy="256"/>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2" name="Rectangle 41"/>
              <p:cNvSpPr>
                <a:spLocks noChangeArrowheads="1"/>
              </p:cNvSpPr>
              <p:nvPr/>
            </p:nvSpPr>
            <p:spPr bwMode="auto">
              <a:xfrm>
                <a:off x="1196" y="2192"/>
                <a:ext cx="530" cy="256"/>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3" name="Rectangle 42"/>
              <p:cNvSpPr>
                <a:spLocks noChangeArrowheads="1"/>
              </p:cNvSpPr>
              <p:nvPr/>
            </p:nvSpPr>
            <p:spPr bwMode="auto">
              <a:xfrm>
                <a:off x="1740" y="2362"/>
                <a:ext cx="527" cy="86"/>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4" name="Rectangle 43"/>
              <p:cNvSpPr>
                <a:spLocks noChangeArrowheads="1"/>
              </p:cNvSpPr>
              <p:nvPr/>
            </p:nvSpPr>
            <p:spPr bwMode="auto">
              <a:xfrm>
                <a:off x="1740" y="2192"/>
                <a:ext cx="527" cy="170"/>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5" name="Rectangle 44"/>
              <p:cNvSpPr>
                <a:spLocks noChangeArrowheads="1"/>
              </p:cNvSpPr>
              <p:nvPr/>
            </p:nvSpPr>
            <p:spPr bwMode="auto">
              <a:xfrm>
                <a:off x="2012" y="1918"/>
                <a:ext cx="255" cy="256"/>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6" name="Rectangle 45"/>
              <p:cNvSpPr>
                <a:spLocks noChangeArrowheads="1"/>
              </p:cNvSpPr>
              <p:nvPr/>
            </p:nvSpPr>
            <p:spPr bwMode="auto">
              <a:xfrm>
                <a:off x="2391" y="1918"/>
                <a:ext cx="256" cy="256"/>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7" name="Rectangle 46"/>
              <p:cNvSpPr>
                <a:spLocks noChangeArrowheads="1"/>
              </p:cNvSpPr>
              <p:nvPr/>
            </p:nvSpPr>
            <p:spPr bwMode="auto">
              <a:xfrm>
                <a:off x="2391" y="2190"/>
                <a:ext cx="256" cy="254"/>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8" name="Rectangle 47"/>
              <p:cNvSpPr>
                <a:spLocks noChangeArrowheads="1"/>
              </p:cNvSpPr>
              <p:nvPr/>
            </p:nvSpPr>
            <p:spPr bwMode="auto">
              <a:xfrm>
                <a:off x="2657" y="1918"/>
                <a:ext cx="92" cy="256"/>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9" name="Rectangle 48"/>
              <p:cNvSpPr>
                <a:spLocks noChangeArrowheads="1"/>
              </p:cNvSpPr>
              <p:nvPr/>
            </p:nvSpPr>
            <p:spPr bwMode="auto">
              <a:xfrm>
                <a:off x="2657" y="2190"/>
                <a:ext cx="92" cy="254"/>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0" name="Rectangle 49"/>
              <p:cNvSpPr>
                <a:spLocks noChangeArrowheads="1"/>
              </p:cNvSpPr>
              <p:nvPr/>
            </p:nvSpPr>
            <p:spPr bwMode="auto">
              <a:xfrm>
                <a:off x="2391" y="1645"/>
                <a:ext cx="358" cy="257"/>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1" name="Freeform 43"/>
              <p:cNvSpPr>
                <a:spLocks/>
              </p:cNvSpPr>
              <p:nvPr/>
            </p:nvSpPr>
            <p:spPr bwMode="auto">
              <a:xfrm>
                <a:off x="922" y="1918"/>
                <a:ext cx="258" cy="256"/>
              </a:xfrm>
              <a:custGeom>
                <a:avLst/>
                <a:gdLst>
                  <a:gd name="T0" fmla="*/ 130 w 258"/>
                  <a:gd name="T1" fmla="*/ 0 h 256"/>
                  <a:gd name="T2" fmla="*/ 0 w 258"/>
                  <a:gd name="T3" fmla="*/ 0 h 256"/>
                  <a:gd name="T4" fmla="*/ 0 w 258"/>
                  <a:gd name="T5" fmla="*/ 128 h 256"/>
                  <a:gd name="T6" fmla="*/ 0 w 258"/>
                  <a:gd name="T7" fmla="*/ 256 h 256"/>
                  <a:gd name="T8" fmla="*/ 130 w 258"/>
                  <a:gd name="T9" fmla="*/ 256 h 256"/>
                  <a:gd name="T10" fmla="*/ 258 w 258"/>
                  <a:gd name="T11" fmla="*/ 256 h 256"/>
                  <a:gd name="T12" fmla="*/ 258 w 258"/>
                  <a:gd name="T13" fmla="*/ 128 h 256"/>
                  <a:gd name="T14" fmla="*/ 258 w 258"/>
                  <a:gd name="T15" fmla="*/ 0 h 256"/>
                  <a:gd name="T16" fmla="*/ 130 w 258"/>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256">
                    <a:moveTo>
                      <a:pt x="130" y="0"/>
                    </a:moveTo>
                    <a:lnTo>
                      <a:pt x="0" y="0"/>
                    </a:lnTo>
                    <a:lnTo>
                      <a:pt x="0" y="128"/>
                    </a:lnTo>
                    <a:lnTo>
                      <a:pt x="0" y="256"/>
                    </a:lnTo>
                    <a:lnTo>
                      <a:pt x="130" y="256"/>
                    </a:lnTo>
                    <a:lnTo>
                      <a:pt x="258" y="256"/>
                    </a:lnTo>
                    <a:lnTo>
                      <a:pt x="258" y="128"/>
                    </a:lnTo>
                    <a:lnTo>
                      <a:pt x="258" y="0"/>
                    </a:lnTo>
                    <a:lnTo>
                      <a:pt x="130"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2" name="Rectangle 51"/>
              <p:cNvSpPr>
                <a:spLocks noChangeArrowheads="1"/>
              </p:cNvSpPr>
              <p:nvPr/>
            </p:nvSpPr>
            <p:spPr bwMode="auto">
              <a:xfrm>
                <a:off x="2627" y="1441"/>
                <a:ext cx="70" cy="66"/>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3" name="Freeform 45"/>
              <p:cNvSpPr>
                <a:spLocks/>
              </p:cNvSpPr>
              <p:nvPr/>
            </p:nvSpPr>
            <p:spPr bwMode="auto">
              <a:xfrm>
                <a:off x="654" y="1445"/>
                <a:ext cx="34" cy="66"/>
              </a:xfrm>
              <a:custGeom>
                <a:avLst/>
                <a:gdLst>
                  <a:gd name="T0" fmla="*/ 0 w 17"/>
                  <a:gd name="T1" fmla="*/ 32 h 33"/>
                  <a:gd name="T2" fmla="*/ 0 w 17"/>
                  <a:gd name="T3" fmla="*/ 29 h 33"/>
                  <a:gd name="T4" fmla="*/ 7 w 17"/>
                  <a:gd name="T5" fmla="*/ 31 h 33"/>
                  <a:gd name="T6" fmla="*/ 13 w 17"/>
                  <a:gd name="T7" fmla="*/ 30 h 33"/>
                  <a:gd name="T8" fmla="*/ 15 w 17"/>
                  <a:gd name="T9" fmla="*/ 25 h 33"/>
                  <a:gd name="T10" fmla="*/ 13 w 17"/>
                  <a:gd name="T11" fmla="*/ 21 h 33"/>
                  <a:gd name="T12" fmla="*/ 8 w 17"/>
                  <a:gd name="T13" fmla="*/ 17 h 33"/>
                  <a:gd name="T14" fmla="*/ 1 w 17"/>
                  <a:gd name="T15" fmla="*/ 12 h 33"/>
                  <a:gd name="T16" fmla="*/ 0 w 17"/>
                  <a:gd name="T17" fmla="*/ 8 h 33"/>
                  <a:gd name="T18" fmla="*/ 3 w 17"/>
                  <a:gd name="T19" fmla="*/ 2 h 33"/>
                  <a:gd name="T20" fmla="*/ 10 w 17"/>
                  <a:gd name="T21" fmla="*/ 0 h 33"/>
                  <a:gd name="T22" fmla="*/ 16 w 17"/>
                  <a:gd name="T23" fmla="*/ 1 h 33"/>
                  <a:gd name="T24" fmla="*/ 16 w 17"/>
                  <a:gd name="T25" fmla="*/ 3 h 33"/>
                  <a:gd name="T26" fmla="*/ 10 w 17"/>
                  <a:gd name="T27" fmla="*/ 2 h 33"/>
                  <a:gd name="T28" fmla="*/ 4 w 17"/>
                  <a:gd name="T29" fmla="*/ 3 h 33"/>
                  <a:gd name="T30" fmla="*/ 2 w 17"/>
                  <a:gd name="T31" fmla="*/ 8 h 33"/>
                  <a:gd name="T32" fmla="*/ 4 w 17"/>
                  <a:gd name="T33" fmla="*/ 12 h 33"/>
                  <a:gd name="T34" fmla="*/ 9 w 17"/>
                  <a:gd name="T35" fmla="*/ 16 h 33"/>
                  <a:gd name="T36" fmla="*/ 16 w 17"/>
                  <a:gd name="T37" fmla="*/ 20 h 33"/>
                  <a:gd name="T38" fmla="*/ 17 w 17"/>
                  <a:gd name="T39" fmla="*/ 25 h 33"/>
                  <a:gd name="T40" fmla="*/ 14 w 17"/>
                  <a:gd name="T41" fmla="*/ 31 h 33"/>
                  <a:gd name="T42" fmla="*/ 7 w 17"/>
                  <a:gd name="T43" fmla="*/ 33 h 33"/>
                  <a:gd name="T44" fmla="*/ 3 w 17"/>
                  <a:gd name="T45" fmla="*/ 33 h 33"/>
                  <a:gd name="T46" fmla="*/ 0 w 17"/>
                  <a:gd name="T4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33">
                    <a:moveTo>
                      <a:pt x="0" y="32"/>
                    </a:moveTo>
                    <a:cubicBezTo>
                      <a:pt x="0" y="29"/>
                      <a:pt x="0" y="29"/>
                      <a:pt x="0" y="29"/>
                    </a:cubicBezTo>
                    <a:cubicBezTo>
                      <a:pt x="2" y="31"/>
                      <a:pt x="5" y="31"/>
                      <a:pt x="7" y="31"/>
                    </a:cubicBezTo>
                    <a:cubicBezTo>
                      <a:pt x="10" y="31"/>
                      <a:pt x="11" y="31"/>
                      <a:pt x="13" y="30"/>
                    </a:cubicBezTo>
                    <a:cubicBezTo>
                      <a:pt x="14" y="29"/>
                      <a:pt x="15" y="27"/>
                      <a:pt x="15" y="25"/>
                    </a:cubicBezTo>
                    <a:cubicBezTo>
                      <a:pt x="15" y="24"/>
                      <a:pt x="14" y="22"/>
                      <a:pt x="13" y="21"/>
                    </a:cubicBezTo>
                    <a:cubicBezTo>
                      <a:pt x="13" y="20"/>
                      <a:pt x="11" y="19"/>
                      <a:pt x="8" y="17"/>
                    </a:cubicBezTo>
                    <a:cubicBezTo>
                      <a:pt x="4" y="15"/>
                      <a:pt x="2" y="14"/>
                      <a:pt x="1" y="12"/>
                    </a:cubicBezTo>
                    <a:cubicBezTo>
                      <a:pt x="1" y="11"/>
                      <a:pt x="0" y="10"/>
                      <a:pt x="0" y="8"/>
                    </a:cubicBezTo>
                    <a:cubicBezTo>
                      <a:pt x="0" y="6"/>
                      <a:pt x="1" y="4"/>
                      <a:pt x="3" y="2"/>
                    </a:cubicBezTo>
                    <a:cubicBezTo>
                      <a:pt x="5" y="0"/>
                      <a:pt x="7" y="0"/>
                      <a:pt x="10" y="0"/>
                    </a:cubicBezTo>
                    <a:cubicBezTo>
                      <a:pt x="12" y="0"/>
                      <a:pt x="14" y="0"/>
                      <a:pt x="16" y="1"/>
                    </a:cubicBezTo>
                    <a:cubicBezTo>
                      <a:pt x="16" y="3"/>
                      <a:pt x="16" y="3"/>
                      <a:pt x="16" y="3"/>
                    </a:cubicBezTo>
                    <a:cubicBezTo>
                      <a:pt x="14" y="2"/>
                      <a:pt x="12" y="2"/>
                      <a:pt x="10" y="2"/>
                    </a:cubicBezTo>
                    <a:cubicBezTo>
                      <a:pt x="7" y="2"/>
                      <a:pt x="6" y="2"/>
                      <a:pt x="4" y="3"/>
                    </a:cubicBezTo>
                    <a:cubicBezTo>
                      <a:pt x="3" y="5"/>
                      <a:pt x="2" y="6"/>
                      <a:pt x="2" y="8"/>
                    </a:cubicBezTo>
                    <a:cubicBezTo>
                      <a:pt x="2" y="9"/>
                      <a:pt x="3" y="11"/>
                      <a:pt x="4" y="12"/>
                    </a:cubicBezTo>
                    <a:cubicBezTo>
                      <a:pt x="5" y="13"/>
                      <a:pt x="7" y="14"/>
                      <a:pt x="9" y="16"/>
                    </a:cubicBezTo>
                    <a:cubicBezTo>
                      <a:pt x="13" y="17"/>
                      <a:pt x="15" y="19"/>
                      <a:pt x="16" y="20"/>
                    </a:cubicBezTo>
                    <a:cubicBezTo>
                      <a:pt x="17" y="22"/>
                      <a:pt x="17" y="23"/>
                      <a:pt x="17" y="25"/>
                    </a:cubicBezTo>
                    <a:cubicBezTo>
                      <a:pt x="17" y="27"/>
                      <a:pt x="16" y="29"/>
                      <a:pt x="14" y="31"/>
                    </a:cubicBezTo>
                    <a:cubicBezTo>
                      <a:pt x="13" y="33"/>
                      <a:pt x="10" y="33"/>
                      <a:pt x="7" y="33"/>
                    </a:cubicBezTo>
                    <a:cubicBezTo>
                      <a:pt x="6" y="33"/>
                      <a:pt x="5" y="33"/>
                      <a:pt x="3" y="33"/>
                    </a:cubicBezTo>
                    <a:cubicBezTo>
                      <a:pt x="2" y="32"/>
                      <a:pt x="1"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4" name="Freeform 46"/>
              <p:cNvSpPr>
                <a:spLocks/>
              </p:cNvSpPr>
              <p:nvPr/>
            </p:nvSpPr>
            <p:spPr bwMode="auto">
              <a:xfrm>
                <a:off x="694" y="1451"/>
                <a:ext cx="26" cy="60"/>
              </a:xfrm>
              <a:custGeom>
                <a:avLst/>
                <a:gdLst>
                  <a:gd name="T0" fmla="*/ 13 w 13"/>
                  <a:gd name="T1" fmla="*/ 29 h 30"/>
                  <a:gd name="T2" fmla="*/ 10 w 13"/>
                  <a:gd name="T3" fmla="*/ 30 h 30"/>
                  <a:gd name="T4" fmla="*/ 5 w 13"/>
                  <a:gd name="T5" fmla="*/ 24 h 30"/>
                  <a:gd name="T6" fmla="*/ 5 w 13"/>
                  <a:gd name="T7" fmla="*/ 8 h 30"/>
                  <a:gd name="T8" fmla="*/ 0 w 13"/>
                  <a:gd name="T9" fmla="*/ 8 h 30"/>
                  <a:gd name="T10" fmla="*/ 0 w 13"/>
                  <a:gd name="T11" fmla="*/ 7 h 30"/>
                  <a:gd name="T12" fmla="*/ 5 w 13"/>
                  <a:gd name="T13" fmla="*/ 7 h 30"/>
                  <a:gd name="T14" fmla="*/ 5 w 13"/>
                  <a:gd name="T15" fmla="*/ 0 h 30"/>
                  <a:gd name="T16" fmla="*/ 6 w 13"/>
                  <a:gd name="T17" fmla="*/ 0 h 30"/>
                  <a:gd name="T18" fmla="*/ 7 w 13"/>
                  <a:gd name="T19" fmla="*/ 0 h 30"/>
                  <a:gd name="T20" fmla="*/ 7 w 13"/>
                  <a:gd name="T21" fmla="*/ 7 h 30"/>
                  <a:gd name="T22" fmla="*/ 13 w 13"/>
                  <a:gd name="T23" fmla="*/ 7 h 30"/>
                  <a:gd name="T24" fmla="*/ 13 w 13"/>
                  <a:gd name="T25" fmla="*/ 8 h 30"/>
                  <a:gd name="T26" fmla="*/ 7 w 13"/>
                  <a:gd name="T27" fmla="*/ 8 h 30"/>
                  <a:gd name="T28" fmla="*/ 7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2" y="30"/>
                      <a:pt x="11" y="30"/>
                      <a:pt x="10" y="30"/>
                    </a:cubicBezTo>
                    <a:cubicBezTo>
                      <a:pt x="6" y="30"/>
                      <a:pt x="5" y="28"/>
                      <a:pt x="5" y="24"/>
                    </a:cubicBezTo>
                    <a:cubicBezTo>
                      <a:pt x="5" y="8"/>
                      <a:pt x="5" y="8"/>
                      <a:pt x="5" y="8"/>
                    </a:cubicBezTo>
                    <a:cubicBezTo>
                      <a:pt x="0" y="8"/>
                      <a:pt x="0" y="8"/>
                      <a:pt x="0" y="8"/>
                    </a:cubicBezTo>
                    <a:cubicBezTo>
                      <a:pt x="0" y="7"/>
                      <a:pt x="0" y="7"/>
                      <a:pt x="0" y="7"/>
                    </a:cubicBezTo>
                    <a:cubicBezTo>
                      <a:pt x="5" y="7"/>
                      <a:pt x="5" y="7"/>
                      <a:pt x="5" y="7"/>
                    </a:cubicBezTo>
                    <a:cubicBezTo>
                      <a:pt x="5" y="0"/>
                      <a:pt x="5" y="0"/>
                      <a:pt x="5" y="0"/>
                    </a:cubicBezTo>
                    <a:cubicBezTo>
                      <a:pt x="5" y="0"/>
                      <a:pt x="5" y="0"/>
                      <a:pt x="6" y="0"/>
                    </a:cubicBezTo>
                    <a:cubicBezTo>
                      <a:pt x="6" y="0"/>
                      <a:pt x="6" y="0"/>
                      <a:pt x="7" y="0"/>
                    </a:cubicBezTo>
                    <a:cubicBezTo>
                      <a:pt x="7" y="7"/>
                      <a:pt x="7" y="7"/>
                      <a:pt x="7" y="7"/>
                    </a:cubicBezTo>
                    <a:cubicBezTo>
                      <a:pt x="13" y="7"/>
                      <a:pt x="13" y="7"/>
                      <a:pt x="13" y="7"/>
                    </a:cubicBezTo>
                    <a:cubicBezTo>
                      <a:pt x="13" y="8"/>
                      <a:pt x="13" y="8"/>
                      <a:pt x="13" y="8"/>
                    </a:cubicBezTo>
                    <a:cubicBezTo>
                      <a:pt x="7" y="8"/>
                      <a:pt x="7" y="8"/>
                      <a:pt x="7" y="8"/>
                    </a:cubicBezTo>
                    <a:cubicBezTo>
                      <a:pt x="7" y="24"/>
                      <a:pt x="7" y="24"/>
                      <a:pt x="7" y="24"/>
                    </a:cubicBezTo>
                    <a:cubicBezTo>
                      <a:pt x="7"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5" name="Freeform 47"/>
              <p:cNvSpPr>
                <a:spLocks noEditPoints="1"/>
              </p:cNvSpPr>
              <p:nvPr/>
            </p:nvSpPr>
            <p:spPr bwMode="auto">
              <a:xfrm>
                <a:off x="728" y="1463"/>
                <a:ext cx="36" cy="48"/>
              </a:xfrm>
              <a:custGeom>
                <a:avLst/>
                <a:gdLst>
                  <a:gd name="T0" fmla="*/ 15 w 18"/>
                  <a:gd name="T1" fmla="*/ 24 h 24"/>
                  <a:gd name="T2" fmla="*/ 15 w 18"/>
                  <a:gd name="T3" fmla="*/ 19 h 24"/>
                  <a:gd name="T4" fmla="*/ 15 w 18"/>
                  <a:gd name="T5" fmla="*/ 19 h 24"/>
                  <a:gd name="T6" fmla="*/ 12 w 18"/>
                  <a:gd name="T7" fmla="*/ 23 h 24"/>
                  <a:gd name="T8" fmla="*/ 7 w 18"/>
                  <a:gd name="T9" fmla="*/ 24 h 24"/>
                  <a:gd name="T10" fmla="*/ 2 w 18"/>
                  <a:gd name="T11" fmla="*/ 22 h 24"/>
                  <a:gd name="T12" fmla="*/ 0 w 18"/>
                  <a:gd name="T13" fmla="*/ 18 h 24"/>
                  <a:gd name="T14" fmla="*/ 8 w 18"/>
                  <a:gd name="T15" fmla="*/ 10 h 24"/>
                  <a:gd name="T16" fmla="*/ 15 w 18"/>
                  <a:gd name="T17" fmla="*/ 9 h 24"/>
                  <a:gd name="T18" fmla="*/ 10 w 18"/>
                  <a:gd name="T19" fmla="*/ 2 h 24"/>
                  <a:gd name="T20" fmla="*/ 2 w 18"/>
                  <a:gd name="T21" fmla="*/ 5 h 24"/>
                  <a:gd name="T22" fmla="*/ 2 w 18"/>
                  <a:gd name="T23" fmla="*/ 2 h 24"/>
                  <a:gd name="T24" fmla="*/ 6 w 18"/>
                  <a:gd name="T25" fmla="*/ 1 h 24"/>
                  <a:gd name="T26" fmla="*/ 10 w 18"/>
                  <a:gd name="T27" fmla="*/ 0 h 24"/>
                  <a:gd name="T28" fmla="*/ 16 w 18"/>
                  <a:gd name="T29" fmla="*/ 2 h 24"/>
                  <a:gd name="T30" fmla="*/ 18 w 18"/>
                  <a:gd name="T31" fmla="*/ 9 h 24"/>
                  <a:gd name="T32" fmla="*/ 18 w 18"/>
                  <a:gd name="T33" fmla="*/ 24 h 24"/>
                  <a:gd name="T34" fmla="*/ 15 w 18"/>
                  <a:gd name="T35" fmla="*/ 24 h 24"/>
                  <a:gd name="T36" fmla="*/ 9 w 18"/>
                  <a:gd name="T37" fmla="*/ 12 h 24"/>
                  <a:gd name="T38" fmla="*/ 4 w 18"/>
                  <a:gd name="T39" fmla="*/ 14 h 24"/>
                  <a:gd name="T40" fmla="*/ 3 w 18"/>
                  <a:gd name="T41" fmla="*/ 18 h 24"/>
                  <a:gd name="T42" fmla="*/ 4 w 18"/>
                  <a:gd name="T43" fmla="*/ 21 h 24"/>
                  <a:gd name="T44" fmla="*/ 8 w 18"/>
                  <a:gd name="T45" fmla="*/ 22 h 24"/>
                  <a:gd name="T46" fmla="*/ 13 w 18"/>
                  <a:gd name="T47" fmla="*/ 20 h 24"/>
                  <a:gd name="T48" fmla="*/ 15 w 18"/>
                  <a:gd name="T49" fmla="*/ 14 h 24"/>
                  <a:gd name="T50" fmla="*/ 15 w 18"/>
                  <a:gd name="T51" fmla="*/ 11 h 24"/>
                  <a:gd name="T52" fmla="*/ 9 w 18"/>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24">
                    <a:moveTo>
                      <a:pt x="15" y="24"/>
                    </a:moveTo>
                    <a:cubicBezTo>
                      <a:pt x="15" y="19"/>
                      <a:pt x="15" y="19"/>
                      <a:pt x="15" y="19"/>
                    </a:cubicBezTo>
                    <a:cubicBezTo>
                      <a:pt x="15" y="19"/>
                      <a:pt x="15" y="19"/>
                      <a:pt x="15" y="19"/>
                    </a:cubicBezTo>
                    <a:cubicBezTo>
                      <a:pt x="15" y="21"/>
                      <a:pt x="14" y="22"/>
                      <a:pt x="12" y="23"/>
                    </a:cubicBezTo>
                    <a:cubicBezTo>
                      <a:pt x="11" y="24"/>
                      <a:pt x="9" y="24"/>
                      <a:pt x="7" y="24"/>
                    </a:cubicBezTo>
                    <a:cubicBezTo>
                      <a:pt x="5" y="24"/>
                      <a:pt x="4" y="24"/>
                      <a:pt x="2" y="22"/>
                    </a:cubicBezTo>
                    <a:cubicBezTo>
                      <a:pt x="1" y="21"/>
                      <a:pt x="0" y="20"/>
                      <a:pt x="0" y="18"/>
                    </a:cubicBezTo>
                    <a:cubicBezTo>
                      <a:pt x="0" y="14"/>
                      <a:pt x="3" y="11"/>
                      <a:pt x="8" y="10"/>
                    </a:cubicBezTo>
                    <a:cubicBezTo>
                      <a:pt x="15" y="9"/>
                      <a:pt x="15" y="9"/>
                      <a:pt x="15" y="9"/>
                    </a:cubicBezTo>
                    <a:cubicBezTo>
                      <a:pt x="15" y="4"/>
                      <a:pt x="14" y="2"/>
                      <a:pt x="10" y="2"/>
                    </a:cubicBezTo>
                    <a:cubicBezTo>
                      <a:pt x="7" y="2"/>
                      <a:pt x="5" y="3"/>
                      <a:pt x="2" y="5"/>
                    </a:cubicBezTo>
                    <a:cubicBezTo>
                      <a:pt x="2" y="2"/>
                      <a:pt x="2" y="2"/>
                      <a:pt x="2" y="2"/>
                    </a:cubicBezTo>
                    <a:cubicBezTo>
                      <a:pt x="3" y="2"/>
                      <a:pt x="4" y="1"/>
                      <a:pt x="6" y="1"/>
                    </a:cubicBezTo>
                    <a:cubicBezTo>
                      <a:pt x="7" y="0"/>
                      <a:pt x="9" y="0"/>
                      <a:pt x="10" y="0"/>
                    </a:cubicBezTo>
                    <a:cubicBezTo>
                      <a:pt x="12" y="0"/>
                      <a:pt x="14" y="1"/>
                      <a:pt x="16" y="2"/>
                    </a:cubicBezTo>
                    <a:cubicBezTo>
                      <a:pt x="17" y="4"/>
                      <a:pt x="18" y="6"/>
                      <a:pt x="18" y="9"/>
                    </a:cubicBezTo>
                    <a:cubicBezTo>
                      <a:pt x="18" y="24"/>
                      <a:pt x="18" y="24"/>
                      <a:pt x="18" y="24"/>
                    </a:cubicBezTo>
                    <a:lnTo>
                      <a:pt x="15" y="24"/>
                    </a:lnTo>
                    <a:close/>
                    <a:moveTo>
                      <a:pt x="9" y="12"/>
                    </a:moveTo>
                    <a:cubicBezTo>
                      <a:pt x="7" y="13"/>
                      <a:pt x="5" y="13"/>
                      <a:pt x="4" y="14"/>
                    </a:cubicBezTo>
                    <a:cubicBezTo>
                      <a:pt x="3" y="15"/>
                      <a:pt x="3" y="16"/>
                      <a:pt x="3" y="18"/>
                    </a:cubicBezTo>
                    <a:cubicBezTo>
                      <a:pt x="3" y="19"/>
                      <a:pt x="3" y="20"/>
                      <a:pt x="4" y="21"/>
                    </a:cubicBezTo>
                    <a:cubicBezTo>
                      <a:pt x="5" y="22"/>
                      <a:pt x="6" y="22"/>
                      <a:pt x="8" y="22"/>
                    </a:cubicBezTo>
                    <a:cubicBezTo>
                      <a:pt x="10" y="22"/>
                      <a:pt x="12" y="22"/>
                      <a:pt x="13" y="20"/>
                    </a:cubicBezTo>
                    <a:cubicBezTo>
                      <a:pt x="15" y="18"/>
                      <a:pt x="15" y="16"/>
                      <a:pt x="15" y="14"/>
                    </a:cubicBezTo>
                    <a:cubicBezTo>
                      <a:pt x="15" y="11"/>
                      <a:pt x="15" y="11"/>
                      <a:pt x="15" y="11"/>
                    </a:cubicBezTo>
                    <a:lnTo>
                      <a:pt x="9"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6" name="Freeform 48"/>
              <p:cNvSpPr>
                <a:spLocks/>
              </p:cNvSpPr>
              <p:nvPr/>
            </p:nvSpPr>
            <p:spPr bwMode="auto">
              <a:xfrm>
                <a:off x="778" y="1463"/>
                <a:ext cx="22" cy="48"/>
              </a:xfrm>
              <a:custGeom>
                <a:avLst/>
                <a:gdLst>
                  <a:gd name="T0" fmla="*/ 11 w 11"/>
                  <a:gd name="T1" fmla="*/ 3 h 24"/>
                  <a:gd name="T2" fmla="*/ 9 w 11"/>
                  <a:gd name="T3" fmla="*/ 2 h 24"/>
                  <a:gd name="T4" fmla="*/ 4 w 11"/>
                  <a:gd name="T5" fmla="*/ 5 h 24"/>
                  <a:gd name="T6" fmla="*/ 3 w 11"/>
                  <a:gd name="T7" fmla="*/ 13 h 24"/>
                  <a:gd name="T8" fmla="*/ 3 w 11"/>
                  <a:gd name="T9" fmla="*/ 24 h 24"/>
                  <a:gd name="T10" fmla="*/ 0 w 11"/>
                  <a:gd name="T11" fmla="*/ 24 h 24"/>
                  <a:gd name="T12" fmla="*/ 0 w 11"/>
                  <a:gd name="T13" fmla="*/ 1 h 24"/>
                  <a:gd name="T14" fmla="*/ 3 w 11"/>
                  <a:gd name="T15" fmla="*/ 1 h 24"/>
                  <a:gd name="T16" fmla="*/ 3 w 11"/>
                  <a:gd name="T17" fmla="*/ 6 h 24"/>
                  <a:gd name="T18" fmla="*/ 3 w 11"/>
                  <a:gd name="T19" fmla="*/ 6 h 24"/>
                  <a:gd name="T20" fmla="*/ 5 w 11"/>
                  <a:gd name="T21" fmla="*/ 2 h 24"/>
                  <a:gd name="T22" fmla="*/ 9 w 11"/>
                  <a:gd name="T23" fmla="*/ 0 h 24"/>
                  <a:gd name="T24" fmla="*/ 11 w 11"/>
                  <a:gd name="T25" fmla="*/ 0 h 24"/>
                  <a:gd name="T26" fmla="*/ 11 w 11"/>
                  <a:gd name="T2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4">
                    <a:moveTo>
                      <a:pt x="11" y="3"/>
                    </a:moveTo>
                    <a:cubicBezTo>
                      <a:pt x="11" y="2"/>
                      <a:pt x="10" y="2"/>
                      <a:pt x="9" y="2"/>
                    </a:cubicBezTo>
                    <a:cubicBezTo>
                      <a:pt x="7" y="2"/>
                      <a:pt x="6" y="3"/>
                      <a:pt x="4" y="5"/>
                    </a:cubicBezTo>
                    <a:cubicBezTo>
                      <a:pt x="3" y="7"/>
                      <a:pt x="3" y="9"/>
                      <a:pt x="3" y="13"/>
                    </a:cubicBezTo>
                    <a:cubicBezTo>
                      <a:pt x="3" y="24"/>
                      <a:pt x="3" y="24"/>
                      <a:pt x="3" y="24"/>
                    </a:cubicBezTo>
                    <a:cubicBezTo>
                      <a:pt x="0" y="24"/>
                      <a:pt x="0" y="24"/>
                      <a:pt x="0" y="24"/>
                    </a:cubicBezTo>
                    <a:cubicBezTo>
                      <a:pt x="0" y="1"/>
                      <a:pt x="0" y="1"/>
                      <a:pt x="0" y="1"/>
                    </a:cubicBezTo>
                    <a:cubicBezTo>
                      <a:pt x="3" y="1"/>
                      <a:pt x="3" y="1"/>
                      <a:pt x="3" y="1"/>
                    </a:cubicBezTo>
                    <a:cubicBezTo>
                      <a:pt x="3" y="6"/>
                      <a:pt x="3" y="6"/>
                      <a:pt x="3" y="6"/>
                    </a:cubicBezTo>
                    <a:cubicBezTo>
                      <a:pt x="3" y="6"/>
                      <a:pt x="3" y="6"/>
                      <a:pt x="3" y="6"/>
                    </a:cubicBezTo>
                    <a:cubicBezTo>
                      <a:pt x="3" y="4"/>
                      <a:pt x="4" y="3"/>
                      <a:pt x="5" y="2"/>
                    </a:cubicBezTo>
                    <a:cubicBezTo>
                      <a:pt x="6" y="1"/>
                      <a:pt x="8" y="0"/>
                      <a:pt x="9" y="0"/>
                    </a:cubicBezTo>
                    <a:cubicBezTo>
                      <a:pt x="10" y="0"/>
                      <a:pt x="11" y="0"/>
                      <a:pt x="11" y="0"/>
                    </a:cubicBez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7" name="Freeform 49"/>
              <p:cNvSpPr>
                <a:spLocks/>
              </p:cNvSpPr>
              <p:nvPr/>
            </p:nvSpPr>
            <p:spPr bwMode="auto">
              <a:xfrm>
                <a:off x="808" y="1451"/>
                <a:ext cx="26" cy="60"/>
              </a:xfrm>
              <a:custGeom>
                <a:avLst/>
                <a:gdLst>
                  <a:gd name="T0" fmla="*/ 13 w 13"/>
                  <a:gd name="T1" fmla="*/ 29 h 30"/>
                  <a:gd name="T2" fmla="*/ 9 w 13"/>
                  <a:gd name="T3" fmla="*/ 30 h 30"/>
                  <a:gd name="T4" fmla="*/ 4 w 13"/>
                  <a:gd name="T5" fmla="*/ 24 h 30"/>
                  <a:gd name="T6" fmla="*/ 4 w 13"/>
                  <a:gd name="T7" fmla="*/ 8 h 30"/>
                  <a:gd name="T8" fmla="*/ 0 w 13"/>
                  <a:gd name="T9" fmla="*/ 8 h 30"/>
                  <a:gd name="T10" fmla="*/ 0 w 13"/>
                  <a:gd name="T11" fmla="*/ 7 h 30"/>
                  <a:gd name="T12" fmla="*/ 4 w 13"/>
                  <a:gd name="T13" fmla="*/ 7 h 30"/>
                  <a:gd name="T14" fmla="*/ 4 w 13"/>
                  <a:gd name="T15" fmla="*/ 0 h 30"/>
                  <a:gd name="T16" fmla="*/ 5 w 13"/>
                  <a:gd name="T17" fmla="*/ 0 h 30"/>
                  <a:gd name="T18" fmla="*/ 6 w 13"/>
                  <a:gd name="T19" fmla="*/ 0 h 30"/>
                  <a:gd name="T20" fmla="*/ 6 w 13"/>
                  <a:gd name="T21" fmla="*/ 7 h 30"/>
                  <a:gd name="T22" fmla="*/ 13 w 13"/>
                  <a:gd name="T23" fmla="*/ 7 h 30"/>
                  <a:gd name="T24" fmla="*/ 13 w 13"/>
                  <a:gd name="T25" fmla="*/ 8 h 30"/>
                  <a:gd name="T26" fmla="*/ 6 w 13"/>
                  <a:gd name="T27" fmla="*/ 8 h 30"/>
                  <a:gd name="T28" fmla="*/ 6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1" y="30"/>
                      <a:pt x="10" y="30"/>
                      <a:pt x="9" y="30"/>
                    </a:cubicBezTo>
                    <a:cubicBezTo>
                      <a:pt x="6" y="30"/>
                      <a:pt x="4" y="28"/>
                      <a:pt x="4" y="24"/>
                    </a:cubicBezTo>
                    <a:cubicBezTo>
                      <a:pt x="4" y="8"/>
                      <a:pt x="4" y="8"/>
                      <a:pt x="4" y="8"/>
                    </a:cubicBezTo>
                    <a:cubicBezTo>
                      <a:pt x="0" y="8"/>
                      <a:pt x="0" y="8"/>
                      <a:pt x="0" y="8"/>
                    </a:cubicBezTo>
                    <a:cubicBezTo>
                      <a:pt x="0" y="7"/>
                      <a:pt x="0" y="7"/>
                      <a:pt x="0" y="7"/>
                    </a:cubicBezTo>
                    <a:cubicBezTo>
                      <a:pt x="4" y="7"/>
                      <a:pt x="4" y="7"/>
                      <a:pt x="4" y="7"/>
                    </a:cubicBezTo>
                    <a:cubicBezTo>
                      <a:pt x="4" y="0"/>
                      <a:pt x="4" y="0"/>
                      <a:pt x="4" y="0"/>
                    </a:cubicBezTo>
                    <a:cubicBezTo>
                      <a:pt x="5" y="0"/>
                      <a:pt x="5" y="0"/>
                      <a:pt x="5" y="0"/>
                    </a:cubicBezTo>
                    <a:cubicBezTo>
                      <a:pt x="6" y="0"/>
                      <a:pt x="6" y="0"/>
                      <a:pt x="6" y="0"/>
                    </a:cubicBezTo>
                    <a:cubicBezTo>
                      <a:pt x="6" y="7"/>
                      <a:pt x="6" y="7"/>
                      <a:pt x="6" y="7"/>
                    </a:cubicBezTo>
                    <a:cubicBezTo>
                      <a:pt x="13" y="7"/>
                      <a:pt x="13" y="7"/>
                      <a:pt x="13" y="7"/>
                    </a:cubicBezTo>
                    <a:cubicBezTo>
                      <a:pt x="13" y="8"/>
                      <a:pt x="13" y="8"/>
                      <a:pt x="13" y="8"/>
                    </a:cubicBezTo>
                    <a:cubicBezTo>
                      <a:pt x="6" y="8"/>
                      <a:pt x="6" y="8"/>
                      <a:pt x="6" y="8"/>
                    </a:cubicBezTo>
                    <a:cubicBezTo>
                      <a:pt x="6" y="24"/>
                      <a:pt x="6" y="24"/>
                      <a:pt x="6" y="24"/>
                    </a:cubicBezTo>
                    <a:cubicBezTo>
                      <a:pt x="6"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grpSp>
        <p:sp>
          <p:nvSpPr>
            <p:cNvPr id="9" name="Freeform 18"/>
            <p:cNvSpPr>
              <a:spLocks noChangeAspect="1"/>
            </p:cNvSpPr>
            <p:nvPr/>
          </p:nvSpPr>
          <p:spPr bwMode="black">
            <a:xfrm>
              <a:off x="6893236" y="2954680"/>
              <a:ext cx="366873" cy="370036"/>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000000"/>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32742"/>
              <a:endParaRPr lang="en-US" sz="1800" dirty="0">
                <a:solidFill>
                  <a:srgbClr val="000000"/>
                </a:solidFill>
                <a:latin typeface="Segoe UI" panose="020B0502040204020203" pitchFamily="34" charset="0"/>
                <a:cs typeface="Segoe UI" panose="020B0502040204020203" pitchFamily="34" charset="0"/>
              </a:endParaRPr>
            </a:p>
          </p:txBody>
        </p:sp>
        <p:sp>
          <p:nvSpPr>
            <p:cNvPr id="10" name="Up Arrow 67"/>
            <p:cNvSpPr/>
            <p:nvPr/>
          </p:nvSpPr>
          <p:spPr bwMode="auto">
            <a:xfrm>
              <a:off x="6442275" y="3524868"/>
              <a:ext cx="1181113" cy="1600458"/>
            </a:xfrm>
            <a:prstGeom prst="upArrow">
              <a:avLst>
                <a:gd name="adj1" fmla="val 50000"/>
                <a:gd name="adj2" fmla="val 32183"/>
              </a:avLst>
            </a:prstGeom>
            <a:solidFill>
              <a:srgbClr val="4668C5"/>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grpSp>
          <p:nvGrpSpPr>
            <p:cNvPr id="11" name="Group 10"/>
            <p:cNvGrpSpPr>
              <a:grpSpLocks noChangeAspect="1"/>
            </p:cNvGrpSpPr>
            <p:nvPr/>
          </p:nvGrpSpPr>
          <p:grpSpPr>
            <a:xfrm>
              <a:off x="6646730" y="4159856"/>
              <a:ext cx="793145" cy="790003"/>
              <a:chOff x="7296944" y="5021262"/>
              <a:chExt cx="801688" cy="798513"/>
            </a:xfrm>
          </p:grpSpPr>
          <p:sp>
            <p:nvSpPr>
              <p:cNvPr id="12" name="Rectangle 11"/>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3" name="Freeform 52"/>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4" name="Freeform 53"/>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5" name="Freeform 54"/>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6" name="Freeform 55"/>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7" name="Freeform 56"/>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8" name="Freeform 57"/>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9" name="Freeform 58"/>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0" name="Freeform 59"/>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1" name="Freeform 60"/>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2" name="Freeform 61"/>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3" name="Freeform 62"/>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4" name="Freeform 63"/>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5" name="Freeform 64"/>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6" name="Freeform 65"/>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7" name="Freeform 66"/>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301195543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3150</Words>
  <Application>Microsoft Office PowerPoint</Application>
  <PresentationFormat>On-screen Show (4:3)</PresentationFormat>
  <Paragraphs>395</Paragraphs>
  <Slides>36</Slides>
  <Notes>36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36</vt:i4>
      </vt:variant>
    </vt:vector>
  </HeadingPairs>
  <TitlesOfParts>
    <vt:vector size="51" baseType="lpstr">
      <vt:lpstr>Calibri Light</vt:lpstr>
      <vt:lpstr>Consolas</vt:lpstr>
      <vt:lpstr>Wingdings</vt:lpstr>
      <vt:lpstr>Arial</vt:lpstr>
      <vt:lpstr>Calibri</vt:lpstr>
      <vt:lpstr>Segoe UI</vt:lpstr>
      <vt:lpstr>Verdana</vt:lpstr>
      <vt:lpstr>Segoe UI Light</vt:lpstr>
      <vt:lpstr>Courier New</vt:lpstr>
      <vt:lpstr>Symbol</vt:lpstr>
      <vt:lpstr>Times New Roman</vt:lpstr>
      <vt:lpstr>NG_MOC_Core_ModuleNew2</vt:lpstr>
      <vt:lpstr>1_NG_MOC_Core_ModuleNew2</vt:lpstr>
      <vt:lpstr>Office Theme</vt:lpstr>
      <vt:lpstr>2_NG_MOC_Core_ModuleNew2</vt:lpstr>
      <vt:lpstr>Exam 70-533 Implementing Microsoft Azure Infrastructure Solutions</vt:lpstr>
      <vt:lpstr>Design and Implement Azure App Service Apps (10-15%) </vt:lpstr>
      <vt:lpstr>PowerPoint Presentation</vt:lpstr>
      <vt:lpstr>Design and Implement Azure App Service Apps (10-15%) </vt:lpstr>
      <vt:lpstr>Deploy Web Apps</vt:lpstr>
      <vt:lpstr>App Service Plan Tiers</vt:lpstr>
      <vt:lpstr>Creating web apps</vt:lpstr>
      <vt:lpstr>Comparing app deployment methods in App Service</vt:lpstr>
      <vt:lpstr>Deploying web apps</vt:lpstr>
      <vt:lpstr>App Service Plan</vt:lpstr>
      <vt:lpstr>Migrate Apps</vt:lpstr>
      <vt:lpstr>Deployment Slots</vt:lpstr>
      <vt:lpstr>What gets Swapped with a Deployment Slot?</vt:lpstr>
      <vt:lpstr>Overview of the App Service Environment</vt:lpstr>
      <vt:lpstr>You have a Web App and want to create a staging deployment slot in order to test a release before moving to production.  Your app service plan is currently a Shared plan.  What two things do you need to do?</vt:lpstr>
      <vt:lpstr>You have a Web App and want to create a staging deployment slot in order to test a release before moving to production.  Your app service plan is currently a Shared plan.  What two things do you need to do?</vt:lpstr>
      <vt:lpstr>Configure Web Apps </vt:lpstr>
      <vt:lpstr>Configuring a web app’s application and authentication settings</vt:lpstr>
      <vt:lpstr>Web App and Powershell</vt:lpstr>
      <vt:lpstr>Backup Apps </vt:lpstr>
      <vt:lpstr>You are launching a beta site and have little budget to spend.  You need to be ready in case the site or db goes down and are ok with some downtime.  What is the best thing to do?</vt:lpstr>
      <vt:lpstr>You are launching a beta site and have little budget to spend.  You need to be ready in case the site or db goes down and are ok with some downtime.  What is the best thing to do?</vt:lpstr>
      <vt:lpstr>PowerPoint Presentation</vt:lpstr>
      <vt:lpstr>Configure diagnostics, monitoring and analytics</vt:lpstr>
      <vt:lpstr>Configuring application and site diagnostics</vt:lpstr>
      <vt:lpstr>Monitoring web apps</vt:lpstr>
      <vt:lpstr>Configure App Service endpoint monitoring</vt:lpstr>
      <vt:lpstr>Configure Alerts</vt:lpstr>
      <vt:lpstr>Configure Web Apps for scale and resilience</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You are going to deploy your web application on the east coast and west coast.  You also want to make sure your users are sent to the closest location.  What three things do you need to do?</vt:lpstr>
      <vt:lpstr>Creating and configuring a web app</vt:lpstr>
      <vt:lpstr>Creating and Configuring a Web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2018-06-25T02:03:48Z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