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28"/>
  </p:notesMasterIdLst>
  <p:handoutMasterIdLst>
    <p:handoutMasterId r:id="rId29"/>
  </p:handoutMasterIdLst>
  <p:sldIdLst>
    <p:sldId id="256" r:id="rId8"/>
    <p:sldId id="311" r:id="rId9"/>
    <p:sldId id="312" r:id="rId10"/>
    <p:sldId id="318"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2" r:id="rId27"/>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Verdana" panose="020B0604030504040204" pitchFamily="34" charset="0"/>
      <p:regular r:id="rId44"/>
      <p:bold r:id="rId45"/>
      <p:italic r:id="rId46"/>
      <p:boldItalic r:id="rId4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58" d="100"/>
          <a:sy n="58" d="100"/>
        </p:scale>
        <p:origin x="1914" y="3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04788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86597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415275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18307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52441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21776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48041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xml"/><Relationship Id="rId6" Type="http://schemas.openxmlformats.org/officeDocument/2006/relationships/slideMaster" Target="../slideMasters/slideMaster2.xml"/><Relationship Id="rId5" Type="http://schemas.openxmlformats.org/officeDocument/2006/relationships/customXml" Target="../../customXml/item2.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1"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iticalserverrgddisks810.blob.core.windows.net/vhds/CriticalServer.vh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torage/blobs/storage-dotnet-shared-access-signature-part-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3"/>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4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4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4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a:xfrm>
            <a:off x="261188" y="740662"/>
            <a:ext cx="8574837" cy="5147356"/>
          </a:xfrm>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2000" dirty="0"/>
              <a:t>$</a:t>
            </a:r>
            <a:r>
              <a:rPr lang="en-US" sz="2000" dirty="0" err="1"/>
              <a:t>resourceGroupName</a:t>
            </a:r>
            <a:r>
              <a:rPr lang="en-US" sz="2000" dirty="0"/>
              <a:t> = “</a:t>
            </a:r>
            <a:r>
              <a:rPr lang="en-US" sz="2000" dirty="0" err="1"/>
              <a:t>CriticalServerRG</a:t>
            </a:r>
            <a:r>
              <a:rPr lang="en-US" sz="2000" dirty="0"/>
              <a:t>”</a:t>
            </a:r>
          </a:p>
          <a:p>
            <a:r>
              <a:rPr lang="en-US" sz="2400" dirty="0"/>
              <a:t>Store name of the snapshot </a:t>
            </a:r>
          </a:p>
          <a:p>
            <a:pPr marL="288925" lvl="1" indent="0">
              <a:buNone/>
            </a:pPr>
            <a:r>
              <a:rPr lang="en-US" sz="1800" dirty="0"/>
              <a:t>$</a:t>
            </a:r>
            <a:r>
              <a:rPr lang="en-US" sz="2000" dirty="0" err="1"/>
              <a:t>snapShotName</a:t>
            </a:r>
            <a:r>
              <a:rPr lang="en-US" sz="1800" dirty="0"/>
              <a:t> = “</a:t>
            </a:r>
            <a:r>
              <a:rPr lang="en-US" sz="1800" dirty="0" err="1"/>
              <a:t>MyCriticalServerDiskSnapshot</a:t>
            </a:r>
            <a:r>
              <a:rPr lang="en-US" sz="1800" dirty="0"/>
              <a:t>”</a:t>
            </a:r>
          </a:p>
          <a:p>
            <a:r>
              <a:rPr lang="en-US" sz="2400" dirty="0"/>
              <a:t>Create SAS (Shared Access Signature) and expiration time </a:t>
            </a:r>
          </a:p>
          <a:p>
            <a:pPr marL="288925" lvl="1" indent="0">
              <a:buNone/>
            </a:pPr>
            <a:r>
              <a:rPr lang="en-US" sz="2000" dirty="0"/>
              <a:t>$</a:t>
            </a:r>
            <a:r>
              <a:rPr lang="en-US" sz="2000" dirty="0" err="1"/>
              <a:t>sasExpiryDuration</a:t>
            </a:r>
            <a:r>
              <a:rPr lang="en-US" sz="2000" dirty="0"/>
              <a:t> = “3600”</a:t>
            </a:r>
          </a:p>
          <a:p>
            <a:pPr marL="288925" lvl="1" indent="0">
              <a:buNone/>
            </a:pPr>
            <a:r>
              <a:rPr lang="en-US" sz="2000" dirty="0"/>
              <a:t>$</a:t>
            </a:r>
            <a:r>
              <a:rPr lang="en-US" sz="2000" dirty="0" err="1"/>
              <a:t>sas</a:t>
            </a:r>
            <a:r>
              <a:rPr lang="en-US" sz="2000" dirty="0"/>
              <a:t> = Grant-</a:t>
            </a:r>
            <a:r>
              <a:rPr lang="en-US" sz="2000" dirty="0" err="1"/>
              <a:t>AzureRmSnapshotAccess</a:t>
            </a:r>
            <a:r>
              <a:rPr lang="en-US" sz="2000" dirty="0"/>
              <a:t> –</a:t>
            </a:r>
            <a:r>
              <a:rPr lang="en-US" sz="2000" dirty="0" err="1"/>
              <a:t>ResourceGroupName</a:t>
            </a:r>
            <a:r>
              <a:rPr lang="en-US" sz="2000" dirty="0"/>
              <a:t> $</a:t>
            </a:r>
            <a:r>
              <a:rPr lang="en-US" sz="2000" dirty="0" err="1"/>
              <a:t>resourceGroupName</a:t>
            </a:r>
            <a:r>
              <a:rPr lang="en-US" sz="2000" dirty="0"/>
              <a:t> –</a:t>
            </a:r>
            <a:r>
              <a:rPr lang="en-US" sz="2000" dirty="0" err="1"/>
              <a:t>SnapSHotName</a:t>
            </a:r>
            <a:r>
              <a:rPr lang="en-US" sz="2000" dirty="0"/>
              <a:t> $</a:t>
            </a:r>
            <a:r>
              <a:rPr lang="en-US" sz="2000" dirty="0" err="1"/>
              <a:t>snapShotName</a:t>
            </a:r>
            <a:r>
              <a:rPr lang="en-US" sz="2000" dirty="0"/>
              <a:t> –</a:t>
            </a:r>
            <a:r>
              <a:rPr lang="en-US" sz="2000" dirty="0" err="1"/>
              <a:t>DurationInSecond</a:t>
            </a:r>
            <a:r>
              <a:rPr lang="en-US" sz="2000" dirty="0"/>
              <a:t> $</a:t>
            </a:r>
            <a:r>
              <a:rPr lang="en-US" sz="2000" dirty="0" err="1"/>
              <a:t>sasExpiryDuration</a:t>
            </a:r>
            <a:r>
              <a:rPr lang="en-US" sz="2000" dirty="0"/>
              <a:t> –Access Read </a:t>
            </a:r>
          </a:p>
          <a:p>
            <a:r>
              <a:rPr lang="en-US" sz="2400" dirty="0"/>
              <a:t>Create the destination storage </a:t>
            </a:r>
          </a:p>
          <a:p>
            <a:pPr marL="288925" lvl="1" indent="0">
              <a:buNone/>
            </a:pPr>
            <a:r>
              <a:rPr lang="en-US" sz="2000" dirty="0"/>
              <a:t>$</a:t>
            </a:r>
            <a:r>
              <a:rPr lang="en-US" sz="2000" dirty="0" err="1"/>
              <a:t>destinationContext</a:t>
            </a:r>
            <a:r>
              <a:rPr lang="en-US" sz="2000" dirty="0"/>
              <a:t> = New-</a:t>
            </a:r>
            <a:r>
              <a:rPr lang="en-US" sz="2000" dirty="0" err="1"/>
              <a:t>AzureStorageContext</a:t>
            </a:r>
            <a:r>
              <a:rPr lang="en-US" sz="2000" dirty="0"/>
              <a:t> –</a:t>
            </a:r>
            <a:r>
              <a:rPr lang="en-US" sz="2000" dirty="0" err="1"/>
              <a:t>StorageAccountName</a:t>
            </a:r>
            <a:r>
              <a:rPr lang="en-US" sz="2000" dirty="0"/>
              <a:t>  $</a:t>
            </a:r>
            <a:r>
              <a:rPr lang="en-US" sz="2000" dirty="0" err="1"/>
              <a:t>storageAcct.StorageAccountName</a:t>
            </a:r>
            <a:r>
              <a:rPr lang="en-US" sz="2000" dirty="0"/>
              <a:t> –</a:t>
            </a:r>
            <a:r>
              <a:rPr lang="en-US" sz="2000" dirty="0" err="1"/>
              <a:t>StorageAccountKey</a:t>
            </a:r>
            <a:r>
              <a:rPr lang="en-US" sz="2000" dirty="0"/>
              <a:t> $</a:t>
            </a:r>
            <a:r>
              <a:rPr lang="en-US" sz="2000" dirty="0" err="1"/>
              <a:t>storageAccountKey</a:t>
            </a:r>
            <a:endParaRPr lang="en-US" sz="20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a:xfrm>
            <a:off x="261188" y="6320389"/>
            <a:ext cx="8574837" cy="410903"/>
          </a:xfrm>
        </p:spPr>
        <p:txBody>
          <a:bodyPr/>
          <a:lstStyle/>
          <a:p>
            <a:endParaRPr lang="en-US" dirty="0"/>
          </a:p>
        </p:txBody>
      </p:sp>
    </p:spTree>
    <p:extLst>
      <p:ext uri="{BB962C8B-B14F-4D97-AF65-F5344CB8AC3E}">
        <p14:creationId xmlns:p14="http://schemas.microsoft.com/office/powerpoint/2010/main" val="19381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a:xfrm>
            <a:off x="261188" y="835684"/>
            <a:ext cx="8574837" cy="5147356"/>
          </a:xfrm>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305B-DA7C-465F-AD81-BD9AF3039883}"/>
              </a:ext>
            </a:extLst>
          </p:cNvPr>
          <p:cNvSpPr>
            <a:spLocks noGrp="1"/>
          </p:cNvSpPr>
          <p:nvPr>
            <p:ph type="title"/>
          </p:nvPr>
        </p:nvSpPr>
        <p:spPr/>
        <p:txBody>
          <a:bodyPr/>
          <a:lstStyle/>
          <a:p>
            <a:r>
              <a:rPr lang="en-US" dirty="0"/>
              <a:t>Create and use a SAS with Blob storage</a:t>
            </a:r>
          </a:p>
        </p:txBody>
      </p:sp>
      <p:sp>
        <p:nvSpPr>
          <p:cNvPr id="3" name="Content Placeholder 2">
            <a:extLst>
              <a:ext uri="{FF2B5EF4-FFF2-40B4-BE49-F238E27FC236}">
                <a16:creationId xmlns:a16="http://schemas.microsoft.com/office/drawing/2014/main" id="{3B00916D-EF6F-4E99-B06F-04403352234B}"/>
              </a:ext>
            </a:extLst>
          </p:cNvPr>
          <p:cNvSpPr>
            <a:spLocks noGrp="1"/>
          </p:cNvSpPr>
          <p:nvPr>
            <p:ph idx="1"/>
          </p:nvPr>
        </p:nvSpPr>
        <p:spPr/>
        <p:txBody>
          <a:bodyPr>
            <a:normAutofit lnSpcReduction="10000"/>
          </a:bodyPr>
          <a:lstStyle/>
          <a:p>
            <a:pPr marL="457200" indent="-457200">
              <a:buFont typeface="Wingdings" panose="05000000000000000000" pitchFamily="2" charset="2"/>
              <a:buChar char="Ø"/>
            </a:pPr>
            <a:r>
              <a:rPr lang="en-US" dirty="0"/>
              <a:t>Generate a shared access signature on a container</a:t>
            </a:r>
          </a:p>
          <a:p>
            <a:pPr marL="457200" indent="-457200">
              <a:buFont typeface="Wingdings" panose="05000000000000000000" pitchFamily="2" charset="2"/>
              <a:buChar char="Ø"/>
            </a:pPr>
            <a:r>
              <a:rPr lang="en-US" dirty="0"/>
              <a:t>Generate a shared access signature on a blob</a:t>
            </a:r>
          </a:p>
          <a:p>
            <a:pPr marL="457200" indent="-457200">
              <a:buFont typeface="Wingdings" panose="05000000000000000000" pitchFamily="2" charset="2"/>
              <a:buChar char="Ø"/>
            </a:pPr>
            <a:r>
              <a:rPr lang="en-US" dirty="0"/>
              <a:t>Create a stored access policy to manage signatures on a container's resources</a:t>
            </a:r>
          </a:p>
          <a:p>
            <a:pPr marL="457200" indent="-457200">
              <a:buFont typeface="Wingdings" panose="05000000000000000000" pitchFamily="2" charset="2"/>
              <a:buChar char="Ø"/>
            </a:pPr>
            <a:r>
              <a:rPr lang="en-US" dirty="0"/>
              <a:t>Test the shared access signatures in a client application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https://docs.microsoft.com/en-us/azure/storage/blobs/storage-dotnet-shared-access-signature-part-2</a:t>
            </a:r>
            <a:endParaRPr lang="en-US" dirty="0"/>
          </a:p>
          <a:p>
            <a:endParaRPr lang="en-US" dirty="0"/>
          </a:p>
        </p:txBody>
      </p:sp>
    </p:spTree>
    <p:extLst>
      <p:ext uri="{BB962C8B-B14F-4D97-AF65-F5344CB8AC3E}">
        <p14:creationId xmlns:p14="http://schemas.microsoft.com/office/powerpoint/2010/main" val="308634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2.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3.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4.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5.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1518</Words>
  <Application>Microsoft Office PowerPoint</Application>
  <PresentationFormat>On-screen Show (4:3)</PresentationFormat>
  <Paragraphs>212</Paragraphs>
  <Slides>20</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lpstr>Create and use a SAS with Blob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