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6"/>
    <p:sldMasterId id="2147483707" r:id="rId7"/>
  </p:sldMasterIdLst>
  <p:notesMasterIdLst>
    <p:notesMasterId r:id="rId26"/>
  </p:notesMasterIdLst>
  <p:handoutMasterIdLst>
    <p:handoutMasterId r:id="rId27"/>
  </p:handoutMasterIdLst>
  <p:sldIdLst>
    <p:sldId id="256" r:id="rId8"/>
    <p:sldId id="311" r:id="rId9"/>
    <p:sldId id="312"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Lst>
  <p:sldSz cx="9144000" cy="6858000" type="screen4x3"/>
  <p:notesSz cx="6858000" cy="9144000"/>
  <p:embeddedFontLst>
    <p:embeddedFont>
      <p:font typeface="Calibri" panose="020F0502020204030204" pitchFamily="34" charset="0"/>
      <p:regular r:id="rId28"/>
      <p:bold r:id="rId29"/>
      <p:italic r:id="rId30"/>
      <p:boldItalic r:id="rId31"/>
    </p:embeddedFont>
    <p:embeddedFont>
      <p:font typeface="Consolas" panose="020B0609020204030204" pitchFamily="49" charset="0"/>
      <p:regular r:id="rId32"/>
      <p:bold r:id="rId33"/>
      <p:italic r:id="rId34"/>
      <p:boldItalic r:id="rId35"/>
    </p:embeddedFont>
    <p:embeddedFont>
      <p:font typeface="Segoe UI" panose="020B0502040204020203" pitchFamily="34" charset="0"/>
      <p:regular r:id="rId36"/>
      <p:bold r:id="rId37"/>
      <p:italic r:id="rId38"/>
      <p:boldItalic r:id="rId39"/>
    </p:embeddedFont>
    <p:embeddedFont>
      <p:font typeface="Segoe UI Light" panose="020B0502040204020203" pitchFamily="34" charset="0"/>
      <p:regular r:id="rId40"/>
      <p:italic r:id="rId41"/>
    </p:embeddedFont>
    <p:embeddedFont>
      <p:font typeface="Verdana" panose="020B0604030504040204" pitchFamily="34" charset="0"/>
      <p:regular r:id="rId42"/>
      <p:bold r:id="rId43"/>
      <p:italic r:id="rId44"/>
      <p:boldItalic r:id="rId45"/>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11"/>
            <p14:sldId id="312"/>
          </p14:sldIdLst>
        </p14:section>
        <p14:section name="SSO" id="{2B08A945-876D-4917-A1CB-36A1A097CED3}">
          <p14:sldIdLst>
            <p14:sldId id="351"/>
            <p14:sldId id="352"/>
            <p14:sldId id="353"/>
            <p14:sldId id="354"/>
            <p14:sldId id="355"/>
            <p14:sldId id="356"/>
            <p14:sldId id="357"/>
            <p14:sldId id="358"/>
            <p14:sldId id="359"/>
            <p14:sldId id="360"/>
            <p14:sldId id="361"/>
            <p14:sldId id="362"/>
            <p14:sldId id="363"/>
            <p14:sldId id="364"/>
            <p14:sldId id="3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BFEEFB"/>
    <a:srgbClr val="CCECFF"/>
    <a:srgbClr val="CCFFFF"/>
    <a:srgbClr val="66FFFF"/>
    <a:srgbClr val="00CCFF"/>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70387" autoAdjust="0"/>
  </p:normalViewPr>
  <p:slideViewPr>
    <p:cSldViewPr snapToGrid="0">
      <p:cViewPr varScale="1">
        <p:scale>
          <a:sx n="58" d="100"/>
          <a:sy n="58" d="100"/>
        </p:scale>
        <p:origin x="1914" y="36"/>
      </p:cViewPr>
      <p:guideLst/>
    </p:cSldViewPr>
  </p:slideViewPr>
  <p:notesTextViewPr>
    <p:cViewPr>
      <p:scale>
        <a:sx n="1" d="1"/>
        <a:sy n="1" d="1"/>
      </p:scale>
      <p:origin x="0" y="0"/>
    </p:cViewPr>
  </p:notesTextViewPr>
  <p:sorterViewPr>
    <p:cViewPr varScale="1">
      <p:scale>
        <a:sx n="100" d="100"/>
        <a:sy n="100" d="100"/>
      </p:scale>
      <p:origin x="0" y="-1744"/>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9" Type="http://schemas.openxmlformats.org/officeDocument/2006/relationships/font" Target="fonts/font12.fntdata"/><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6/26/2018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6/26/2018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4078426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2635804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1613559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2736615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1097709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1770201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1010623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2736161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815070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3838670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2037426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2099574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1077260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3650186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3475435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1.png"/><Relationship Id="rId2" Type="http://schemas.openxmlformats.org/officeDocument/2006/relationships/customXml" Target="../../customXml/item4.xml"/><Relationship Id="rId1" Type="http://schemas.openxmlformats.org/officeDocument/2006/relationships/customXml" Target="../../customXml/item3.xml"/><Relationship Id="rId6" Type="http://schemas.openxmlformats.org/officeDocument/2006/relationships/slideMaster" Target="../slideMasters/slideMaster2.xml"/><Relationship Id="rId5" Type="http://schemas.openxmlformats.org/officeDocument/2006/relationships/customXml" Target="../../customXml/item2.xml"/><Relationship Id="rId4" Type="http://schemas.openxmlformats.org/officeDocument/2006/relationships/customXml" Target="../../customXml/item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6019" name="Rectangle 3"/>
          <p:cNvSpPr>
            <a:spLocks noGrp="1" noChangeArrowheads="1"/>
          </p:cNvSpPr>
          <p:nvPr>
            <p:ph type="ctrTitle" sz="quarter" hasCustomPrompt="1"/>
          </p:nvPr>
        </p:nvSpPr>
        <p:spPr>
          <a:xfrm>
            <a:off x="3200401" y="1907283"/>
            <a:ext cx="5732417" cy="470898"/>
          </a:xfrm>
          <a:solidFill>
            <a:srgbClr val="3399FF"/>
          </a:solidFill>
          <a:ln algn="ctr"/>
        </p:spPr>
        <p:txBody>
          <a:bodyPr wrap="square" tIns="0" rIns="0" bIns="0">
            <a:spAutoFit/>
          </a:bodyPr>
          <a:lstStyle>
            <a:lvl1pPr algn="l">
              <a:spcBef>
                <a:spcPct val="60000"/>
              </a:spcBef>
              <a:buClr>
                <a:schemeClr val="hlink"/>
              </a:buClr>
              <a:buSzPct val="90000"/>
              <a:buFontTx/>
              <a:buNone/>
              <a:defRPr sz="36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1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45877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6540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2555744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824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0270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5642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66902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solidFill>
                  <a:schemeClr val="bg1"/>
                </a:solidFill>
              </a:defRPr>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5495499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2629610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059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075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20934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57956" y="6023859"/>
            <a:ext cx="1679023" cy="365780"/>
          </a:xfrm>
          <a:prstGeom prst="rect">
            <a:avLst/>
          </a:prstGeom>
        </p:spPr>
      </p:pic>
      <p:sp>
        <p:nvSpPr>
          <p:cNvPr id="2" name="Rectangle 1"/>
          <p:cNvSpPr/>
          <p:nvPr userDrawn="1"/>
        </p:nvSpPr>
        <p:spPr bwMode="auto">
          <a:xfrm>
            <a:off x="6476903" y="0"/>
            <a:ext cx="2667097"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01930" y="2720520"/>
            <a:ext cx="6202880" cy="896552"/>
          </a:xfrm>
          <a:noFill/>
        </p:spPr>
        <p:txBody>
          <a:bodyPr lIns="91440" tIns="91440" rIns="91440" bIns="91440">
            <a:noAutofit/>
          </a:bodyPr>
          <a:lstStyle>
            <a:lvl1pPr marL="0" indent="0">
              <a:spcBef>
                <a:spcPts val="0"/>
              </a:spcBef>
              <a:buNone/>
              <a:defRPr sz="2059"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01929" y="1644658"/>
            <a:ext cx="6202880" cy="1075862"/>
          </a:xfrm>
          <a:noFill/>
        </p:spPr>
        <p:txBody>
          <a:bodyPr lIns="91440" tIns="91440" rIns="91440" bIns="91440" anchor="t" anchorCtr="0"/>
          <a:lstStyle>
            <a:lvl1pPr>
              <a:defRPr sz="4412" spc="-59" baseline="0">
                <a:solidFill>
                  <a:schemeClr val="bg1"/>
                </a:solidFill>
              </a:defRPr>
            </a:lvl1pPr>
          </a:lstStyle>
          <a:p>
            <a:r>
              <a:rPr lang="en-US" dirty="0"/>
              <a:t>Presentation title</a:t>
            </a:r>
          </a:p>
        </p:txBody>
      </p:sp>
      <p:grpSp>
        <p:nvGrpSpPr>
          <p:cNvPr id="49" name="Group 48"/>
          <p:cNvGrpSpPr/>
          <p:nvPr userDrawn="1"/>
        </p:nvGrpSpPr>
        <p:grpSpPr>
          <a:xfrm>
            <a:off x="6807055" y="1662046"/>
            <a:ext cx="2062820"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3935801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hangingPunct="0">
              <a:defRPr/>
            </a:pPr>
            <a:endParaRPr lang="en-US" sz="1350" dirty="0">
              <a:cs typeface="+mn-cs"/>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795664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1" r:id="rId13"/>
  </p:sldLayoutIdLst>
  <p:txStyles>
    <p:titleStyle>
      <a:lvl1pPr algn="l" rtl="0" eaLnBrk="1" fontAlgn="base" hangingPunct="1">
        <a:lnSpc>
          <a:spcPct val="85000"/>
        </a:lnSpc>
        <a:spcBef>
          <a:spcPct val="0"/>
        </a:spcBef>
        <a:spcAft>
          <a:spcPct val="0"/>
        </a:spcAft>
        <a:buClr>
          <a:srgbClr val="DC0081"/>
        </a:buClr>
        <a:buFont typeface="Wingdings" pitchFamily="2" charset="2"/>
        <a:defRPr sz="21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5pPr>
      <a:lvl6pPr marL="3429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6pPr>
      <a:lvl7pPr marL="6858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7pPr>
      <a:lvl8pPr marL="10287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8pPr>
      <a:lvl9pPr marL="13716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9pPr>
    </p:titleStyle>
    <p:bodyStyle>
      <a:lvl1pPr marL="130969" indent="-130969" algn="l" rtl="0" eaLnBrk="1" fontAlgn="base" hangingPunct="1">
        <a:lnSpc>
          <a:spcPct val="100000"/>
        </a:lnSpc>
        <a:spcBef>
          <a:spcPts val="450"/>
        </a:spcBef>
        <a:spcAft>
          <a:spcPct val="0"/>
        </a:spcAft>
        <a:buClr>
          <a:srgbClr val="0070C0"/>
        </a:buClr>
        <a:buSzPct val="90000"/>
        <a:buFont typeface="Arial" pitchFamily="34" charset="0"/>
        <a:buChar char="•"/>
        <a:defRPr sz="2100">
          <a:solidFill>
            <a:schemeClr val="tx1"/>
          </a:solidFill>
          <a:latin typeface="Segoe UI" pitchFamily="34" charset="0"/>
          <a:ea typeface="Segoe UI" pitchFamily="34" charset="0"/>
          <a:cs typeface="Segoe UI" pitchFamily="34" charset="0"/>
        </a:defRPr>
      </a:lvl1pPr>
      <a:lvl2pPr marL="344091" indent="-127397" algn="l" rtl="0" eaLnBrk="1" fontAlgn="base" hangingPunct="1">
        <a:lnSpc>
          <a:spcPct val="100000"/>
        </a:lnSpc>
        <a:spcBef>
          <a:spcPts val="450"/>
        </a:spcBef>
        <a:spcAft>
          <a:spcPct val="0"/>
        </a:spcAft>
        <a:buClr>
          <a:srgbClr val="0070C0"/>
        </a:buClr>
        <a:buSzPct val="80000"/>
        <a:buFont typeface="Arial" pitchFamily="34" charset="0"/>
        <a:buChar char="•"/>
        <a:defRPr sz="1800">
          <a:solidFill>
            <a:schemeClr val="tx1"/>
          </a:solidFill>
          <a:latin typeface="Segoe UI" pitchFamily="34" charset="0"/>
          <a:ea typeface="Segoe UI" pitchFamily="34" charset="0"/>
          <a:cs typeface="Segoe UI" pitchFamily="34" charset="0"/>
        </a:defRPr>
      </a:lvl2pPr>
      <a:lvl3pPr marL="640556" indent="-129779" algn="l" rtl="0" eaLnBrk="1" fontAlgn="base" hangingPunct="1">
        <a:lnSpc>
          <a:spcPct val="100000"/>
        </a:lnSpc>
        <a:spcBef>
          <a:spcPts val="450"/>
        </a:spcBef>
        <a:spcAft>
          <a:spcPct val="0"/>
        </a:spcAft>
        <a:buClr>
          <a:srgbClr val="0070C0"/>
        </a:buClr>
        <a:buSzPct val="80000"/>
        <a:buFont typeface="Arial" pitchFamily="34" charset="0"/>
        <a:buChar char="•"/>
        <a:defRPr sz="1500">
          <a:solidFill>
            <a:schemeClr val="tx1"/>
          </a:solidFill>
          <a:latin typeface="Segoe UI" pitchFamily="34" charset="0"/>
          <a:ea typeface="Segoe UI" pitchFamily="34" charset="0"/>
          <a:cs typeface="Segoe UI" pitchFamily="34" charset="0"/>
        </a:defRPr>
      </a:lvl3pPr>
      <a:lvl4pPr marL="940594" indent="-123825"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4pPr>
      <a:lvl5pPr marL="1158479" indent="-126206"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5pPr>
      <a:lvl6pPr marL="15013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6pPr>
      <a:lvl7pPr marL="18442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7pPr>
      <a:lvl8pPr marL="21871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8pPr>
      <a:lvl9pPr marL="25300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3685591" y="1660007"/>
            <a:ext cx="5290768"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t>Implement virtual networks (15–20%)</a:t>
            </a:r>
          </a:p>
          <a:p>
            <a:r>
              <a:rPr lang="en-US" dirty="0"/>
              <a:t>Design and Deploy ARM Templates (10-15%)</a:t>
            </a:r>
          </a:p>
          <a:p>
            <a:r>
              <a:rPr lang="en-US" dirty="0">
                <a:solidFill>
                  <a:srgbClr val="FFC000"/>
                </a:solidFill>
              </a:rPr>
              <a:t>Manage Azure Security, and Recovery Services (25-30%) </a:t>
            </a:r>
          </a:p>
          <a:p>
            <a:r>
              <a:rPr lang="en-US" dirty="0"/>
              <a:t>Manage Azure Operations (5-10%)</a:t>
            </a:r>
          </a:p>
          <a:p>
            <a:r>
              <a:rPr lang="en-US" dirty="0"/>
              <a:t>Manage Azure Identities (5-10%)</a:t>
            </a:r>
          </a:p>
        </p:txBody>
      </p:sp>
      <p:sp>
        <p:nvSpPr>
          <p:cNvPr id="3" name="Subtitle 2"/>
          <p:cNvSpPr>
            <a:spLocks noGrp="1"/>
          </p:cNvSpPr>
          <p:nvPr>
            <p:ph type="body" sz="quarter" idx="10"/>
          </p:nvPr>
        </p:nvSpPr>
        <p:spPr>
          <a:solidFill>
            <a:schemeClr val="bg1"/>
          </a:solidFill>
        </p:spPr>
        <p:txBody>
          <a:bodyPr/>
          <a:lstStyle/>
          <a:p>
            <a:pPr marL="0" lvl="0" indent="0">
              <a:spcBef>
                <a:spcPct val="0"/>
              </a:spcBef>
              <a:buClr>
                <a:srgbClr val="FFFFFF"/>
              </a:buClr>
              <a:buSzTx/>
              <a:buNone/>
            </a:pPr>
            <a:endParaRPr lang="en-US" sz="2400" b="1" dirty="0">
              <a:solidFill>
                <a:srgbClr val="000000"/>
              </a:solidFill>
              <a:latin typeface="Verdana" pitchFamily="34" charset="0"/>
              <a:ea typeface="+mn-ea"/>
              <a:cs typeface="Arial" charset="0"/>
            </a:endParaRPr>
          </a:p>
          <a:p>
            <a:pPr marL="0" lvl="0" indent="0">
              <a:spcBef>
                <a:spcPct val="0"/>
              </a:spcBef>
              <a:buClr>
                <a:srgbClr val="FFFFFF"/>
              </a:buClr>
              <a:buSzTx/>
              <a:buNone/>
            </a:pPr>
            <a:endParaRPr lang="en-US" sz="2400" b="1" dirty="0">
              <a:solidFill>
                <a:srgbClr val="000000"/>
              </a:solidFill>
              <a:latin typeface="Verdana" pitchFamily="34" charset="0"/>
              <a:ea typeface="+mn-ea"/>
              <a:cs typeface="Arial" charset="0"/>
            </a:endParaRPr>
          </a:p>
          <a:p>
            <a:pPr marL="0" lvl="0" indent="0" algn="ctr">
              <a:spcBef>
                <a:spcPct val="0"/>
              </a:spcBef>
              <a:buClr>
                <a:srgbClr val="FFFFFF"/>
              </a:buClr>
              <a:buSzTx/>
              <a:buNone/>
            </a:pPr>
            <a:r>
              <a:rPr lang="en-US" sz="2400" b="1" dirty="0">
                <a:solidFill>
                  <a:srgbClr val="000000"/>
                </a:solidFill>
                <a:latin typeface="Verdana" pitchFamily="34" charset="0"/>
                <a:ea typeface="+mn-ea"/>
                <a:cs typeface="Arial" charset="0"/>
              </a:rPr>
              <a:t>Gerald Parish</a:t>
            </a:r>
          </a:p>
          <a:p>
            <a:pPr marL="0" lvl="0" indent="0" algn="ctr">
              <a:spcBef>
                <a:spcPct val="0"/>
              </a:spcBef>
              <a:buClr>
                <a:srgbClr val="FFFFFF"/>
              </a:buClr>
              <a:buSzTx/>
              <a:buNone/>
            </a:pPr>
            <a:r>
              <a:rPr lang="en-US" sz="2400" b="1" dirty="0">
                <a:solidFill>
                  <a:srgbClr val="000000"/>
                </a:solidFill>
                <a:latin typeface="Verdana" pitchFamily="34" charset="0"/>
                <a:ea typeface="+mn-ea"/>
                <a:cs typeface="Arial" charset="0"/>
              </a:rPr>
              <a:t>Azure Architect </a:t>
            </a:r>
          </a:p>
          <a:p>
            <a:pPr marL="0" lvl="0" indent="0" algn="ctr">
              <a:spcBef>
                <a:spcPct val="0"/>
              </a:spcBef>
              <a:buClr>
                <a:srgbClr val="FFFFFF"/>
              </a:buClr>
              <a:buSzTx/>
              <a:buNone/>
            </a:pPr>
            <a:r>
              <a:rPr lang="en-US" sz="2400" b="1" dirty="0">
                <a:solidFill>
                  <a:srgbClr val="000000"/>
                </a:solidFill>
                <a:latin typeface="Verdana" pitchFamily="34" charset="0"/>
                <a:ea typeface="+mn-ea"/>
                <a:cs typeface="Arial" charset="0"/>
              </a:rPr>
              <a:t>MCT</a:t>
            </a:r>
          </a:p>
          <a:p>
            <a:pPr marL="0" lvl="0" indent="0">
              <a:spcBef>
                <a:spcPct val="0"/>
              </a:spcBef>
              <a:buClr>
                <a:srgbClr val="FFFFFF"/>
              </a:buClr>
              <a:buSzTx/>
              <a:buNone/>
            </a:pPr>
            <a:endParaRPr lang="en-US" sz="1400" dirty="0">
              <a:solidFill>
                <a:srgbClr val="000000"/>
              </a:solidFill>
              <a:latin typeface="Verdana" pitchFamily="34" charset="0"/>
              <a:ea typeface="+mn-ea"/>
              <a:cs typeface="Arial" charset="0"/>
            </a:endParaRPr>
          </a:p>
          <a:p>
            <a:pPr marL="0" indent="0">
              <a:buClr>
                <a:schemeClr val="bg1"/>
              </a:buClr>
              <a:buNone/>
            </a:pPr>
            <a:endParaRPr lang="en-US"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5B3F-D2F3-45EC-B40C-BF869B33B54F}"/>
              </a:ext>
            </a:extLst>
          </p:cNvPr>
          <p:cNvSpPr>
            <a:spLocks noGrp="1"/>
          </p:cNvSpPr>
          <p:nvPr>
            <p:ph type="title"/>
          </p:nvPr>
        </p:nvSpPr>
        <p:spPr/>
        <p:txBody>
          <a:bodyPr/>
          <a:lstStyle/>
          <a:p>
            <a:r>
              <a:rPr lang="en-US" dirty="0"/>
              <a:t>SAML 2.0 Sections</a:t>
            </a:r>
          </a:p>
        </p:txBody>
      </p:sp>
      <p:pic>
        <p:nvPicPr>
          <p:cNvPr id="5" name="Picture 4">
            <a:extLst>
              <a:ext uri="{FF2B5EF4-FFF2-40B4-BE49-F238E27FC236}">
                <a16:creationId xmlns:a16="http://schemas.microsoft.com/office/drawing/2014/main" id="{FBC7A3C6-E770-4F79-A625-BA599A9B72C2}"/>
              </a:ext>
            </a:extLst>
          </p:cNvPr>
          <p:cNvPicPr>
            <a:picLocks noChangeAspect="1"/>
          </p:cNvPicPr>
          <p:nvPr/>
        </p:nvPicPr>
        <p:blipFill>
          <a:blip r:embed="rId3"/>
          <a:stretch>
            <a:fillRect/>
          </a:stretch>
        </p:blipFill>
        <p:spPr>
          <a:xfrm>
            <a:off x="360623" y="1250576"/>
            <a:ext cx="8475402" cy="4116833"/>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B48A1FBE-6F95-4489-86B7-52FA033D867F}"/>
              </a:ext>
            </a:extLst>
          </p:cNvPr>
          <p:cNvSpPr>
            <a:spLocks noGrp="1"/>
          </p:cNvSpPr>
          <p:nvPr>
            <p:ph type="body" sz="quarter" idx="10"/>
          </p:nvPr>
        </p:nvSpPr>
        <p:spPr/>
        <p:txBody>
          <a:bodyPr/>
          <a:lstStyle/>
          <a:p>
            <a:endParaRPr lang="en-US"/>
          </a:p>
        </p:txBody>
      </p:sp>
      <p:sp>
        <p:nvSpPr>
          <p:cNvPr id="6" name="Rectangle 5">
            <a:extLst>
              <a:ext uri="{FF2B5EF4-FFF2-40B4-BE49-F238E27FC236}">
                <a16:creationId xmlns:a16="http://schemas.microsoft.com/office/drawing/2014/main" id="{2A2732CD-A700-45EA-9BF4-8DE89192C61C}"/>
              </a:ext>
            </a:extLst>
          </p:cNvPr>
          <p:cNvSpPr/>
          <p:nvPr/>
        </p:nvSpPr>
        <p:spPr bwMode="auto">
          <a:xfrm>
            <a:off x="1963271" y="3308992"/>
            <a:ext cx="6820106" cy="617549"/>
          </a:xfrm>
          <a:prstGeom prst="rect">
            <a:avLst/>
          </a:prstGeom>
          <a:noFill/>
          <a:ln w="19050"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33724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3EF1-CBA3-4F8C-9776-681DD90B43F5}"/>
              </a:ext>
            </a:extLst>
          </p:cNvPr>
          <p:cNvSpPr>
            <a:spLocks noGrp="1"/>
          </p:cNvSpPr>
          <p:nvPr>
            <p:ph type="title"/>
          </p:nvPr>
        </p:nvSpPr>
        <p:spPr/>
        <p:txBody>
          <a:bodyPr/>
          <a:lstStyle/>
          <a:p>
            <a:r>
              <a:rPr lang="en-US" dirty="0"/>
              <a:t>SAML Certificate</a:t>
            </a:r>
          </a:p>
        </p:txBody>
      </p:sp>
      <p:sp>
        <p:nvSpPr>
          <p:cNvPr id="4" name="Text Placeholder 3">
            <a:extLst>
              <a:ext uri="{FF2B5EF4-FFF2-40B4-BE49-F238E27FC236}">
                <a16:creationId xmlns:a16="http://schemas.microsoft.com/office/drawing/2014/main" id="{EA970251-1EB6-4435-8AEC-FF539CD4460D}"/>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B0A270D5-A467-4C8D-AAA1-35C292892633}"/>
              </a:ext>
            </a:extLst>
          </p:cNvPr>
          <p:cNvPicPr>
            <a:picLocks noChangeAspect="1"/>
          </p:cNvPicPr>
          <p:nvPr/>
        </p:nvPicPr>
        <p:blipFill>
          <a:blip r:embed="rId3"/>
          <a:stretch>
            <a:fillRect/>
          </a:stretch>
        </p:blipFill>
        <p:spPr>
          <a:xfrm>
            <a:off x="460375" y="1333863"/>
            <a:ext cx="7995116" cy="3073735"/>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E264EE27-0128-4845-81B3-19C33D8AB7EA}"/>
              </a:ext>
            </a:extLst>
          </p:cNvPr>
          <p:cNvSpPr txBox="1"/>
          <p:nvPr/>
        </p:nvSpPr>
        <p:spPr>
          <a:xfrm>
            <a:off x="645459" y="5015753"/>
            <a:ext cx="7588904"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t>https://docs.mcirosoft.com/en-us/azure/active-directory/</a:t>
            </a:r>
            <a:r>
              <a:rPr lang="en-US" dirty="0">
                <a:latin typeface="Segoe UI" panose="020B0502040204020203" pitchFamily="34" charset="0"/>
                <a:cs typeface="Segoe UI" panose="020B0502040204020203" pitchFamily="34" charset="0"/>
              </a:rPr>
              <a:t>active-directory-saas-tutorial-list</a:t>
            </a:r>
          </a:p>
        </p:txBody>
      </p:sp>
    </p:spTree>
    <p:extLst>
      <p:ext uri="{BB962C8B-B14F-4D97-AF65-F5344CB8AC3E}">
        <p14:creationId xmlns:p14="http://schemas.microsoft.com/office/powerpoint/2010/main" val="564192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3767-5661-4361-AE44-33B3DE75F228}"/>
              </a:ext>
            </a:extLst>
          </p:cNvPr>
          <p:cNvSpPr>
            <a:spLocks noGrp="1"/>
          </p:cNvSpPr>
          <p:nvPr>
            <p:ph type="title"/>
          </p:nvPr>
        </p:nvSpPr>
        <p:spPr/>
        <p:txBody>
          <a:bodyPr/>
          <a:lstStyle/>
          <a:p>
            <a:r>
              <a:rPr lang="en-US" dirty="0"/>
              <a:t>Password-based SSO</a:t>
            </a:r>
          </a:p>
        </p:txBody>
      </p:sp>
      <p:sp>
        <p:nvSpPr>
          <p:cNvPr id="3" name="Text Placeholder 2">
            <a:extLst>
              <a:ext uri="{FF2B5EF4-FFF2-40B4-BE49-F238E27FC236}">
                <a16:creationId xmlns:a16="http://schemas.microsoft.com/office/drawing/2014/main" id="{B5967841-B3B9-4D09-8271-040589456EA0}"/>
              </a:ext>
            </a:extLst>
          </p:cNvPr>
          <p:cNvSpPr>
            <a:spLocks noGrp="1"/>
          </p:cNvSpPr>
          <p:nvPr>
            <p:ph type="body" idx="1"/>
          </p:nvPr>
        </p:nvSpPr>
        <p:spPr/>
        <p:txBody>
          <a:bodyPr/>
          <a:lstStyle/>
          <a:p>
            <a:r>
              <a:rPr lang="en-US" sz="2400" dirty="0"/>
              <a:t>Use their own identity present HTML page</a:t>
            </a:r>
          </a:p>
          <a:p>
            <a:r>
              <a:rPr lang="en-US" sz="2400" dirty="0"/>
              <a:t>Password-based SSO </a:t>
            </a:r>
          </a:p>
          <a:p>
            <a:r>
              <a:rPr lang="en-US" sz="2400" dirty="0"/>
              <a:t>Securely stores user account information </a:t>
            </a:r>
          </a:p>
          <a:p>
            <a:r>
              <a:rPr lang="en-US" sz="2400" dirty="0"/>
              <a:t>Presents it on behalf of the user </a:t>
            </a:r>
          </a:p>
          <a:p>
            <a:r>
              <a:rPr lang="en-US" sz="2400" dirty="0"/>
              <a:t>Two methods </a:t>
            </a:r>
          </a:p>
          <a:p>
            <a:pPr lvl="1"/>
            <a:r>
              <a:rPr lang="en-US" sz="2000" dirty="0"/>
              <a:t>Administrator managing the credentials </a:t>
            </a:r>
          </a:p>
          <a:p>
            <a:pPr lvl="1"/>
            <a:r>
              <a:rPr lang="en-US" sz="2000" dirty="0"/>
              <a:t>Enabling password-based SSO – user manages the credentials </a:t>
            </a:r>
          </a:p>
          <a:p>
            <a:r>
              <a:rPr lang="en-US" sz="2400" dirty="0"/>
              <a:t>Add an application within Azure AD like before but selecting password-based SSO </a:t>
            </a:r>
          </a:p>
          <a:p>
            <a:r>
              <a:rPr lang="en-US" sz="2400" dirty="0"/>
              <a:t>Requires web browser extension or plugin</a:t>
            </a:r>
          </a:p>
          <a:p>
            <a:pPr lvl="1"/>
            <a:r>
              <a:rPr lang="en-US" sz="2000" dirty="0"/>
              <a:t>Installed at first usage</a:t>
            </a:r>
          </a:p>
        </p:txBody>
      </p:sp>
      <p:sp>
        <p:nvSpPr>
          <p:cNvPr id="4" name="Text Placeholder 3">
            <a:extLst>
              <a:ext uri="{FF2B5EF4-FFF2-40B4-BE49-F238E27FC236}">
                <a16:creationId xmlns:a16="http://schemas.microsoft.com/office/drawing/2014/main" id="{F7213997-F385-4C83-ABE8-2421BC7A6D6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44022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2603-8D53-4C39-A351-2B4029B71A22}"/>
              </a:ext>
            </a:extLst>
          </p:cNvPr>
          <p:cNvSpPr>
            <a:spLocks noGrp="1"/>
          </p:cNvSpPr>
          <p:nvPr>
            <p:ph type="title"/>
          </p:nvPr>
        </p:nvSpPr>
        <p:spPr/>
        <p:txBody>
          <a:bodyPr/>
          <a:lstStyle/>
          <a:p>
            <a:r>
              <a:rPr lang="en-US" dirty="0"/>
              <a:t>Add users and groups to applications</a:t>
            </a:r>
          </a:p>
        </p:txBody>
      </p:sp>
      <p:sp>
        <p:nvSpPr>
          <p:cNvPr id="3" name="Text Placeholder 2">
            <a:extLst>
              <a:ext uri="{FF2B5EF4-FFF2-40B4-BE49-F238E27FC236}">
                <a16:creationId xmlns:a16="http://schemas.microsoft.com/office/drawing/2014/main" id="{FCCF3FEE-E026-4A17-B049-D6B1BB1C6997}"/>
              </a:ext>
            </a:extLst>
          </p:cNvPr>
          <p:cNvSpPr>
            <a:spLocks noGrp="1"/>
          </p:cNvSpPr>
          <p:nvPr>
            <p:ph type="body" idx="1"/>
          </p:nvPr>
        </p:nvSpPr>
        <p:spPr>
          <a:xfrm>
            <a:off x="261253" y="1021215"/>
            <a:ext cx="3678735" cy="5147356"/>
          </a:xfrm>
        </p:spPr>
        <p:txBody>
          <a:bodyPr/>
          <a:lstStyle/>
          <a:p>
            <a:r>
              <a:rPr lang="en-US" dirty="0"/>
              <a:t>Adding groups to an application requires Azure AD Premium (at least P1) </a:t>
            </a:r>
          </a:p>
          <a:p>
            <a:r>
              <a:rPr lang="en-US" dirty="0"/>
              <a:t>Enterprise apps in the Azure AD blade </a:t>
            </a:r>
          </a:p>
        </p:txBody>
      </p:sp>
      <p:sp>
        <p:nvSpPr>
          <p:cNvPr id="4" name="Text Placeholder 3">
            <a:extLst>
              <a:ext uri="{FF2B5EF4-FFF2-40B4-BE49-F238E27FC236}">
                <a16:creationId xmlns:a16="http://schemas.microsoft.com/office/drawing/2014/main" id="{6C89DC61-ADE6-41FB-B8E3-CAE2D23DA6A0}"/>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149E5B34-F242-414D-B012-705F09D5D3C4}"/>
              </a:ext>
            </a:extLst>
          </p:cNvPr>
          <p:cNvPicPr>
            <a:picLocks noChangeAspect="1"/>
          </p:cNvPicPr>
          <p:nvPr/>
        </p:nvPicPr>
        <p:blipFill>
          <a:blip r:embed="rId3"/>
          <a:stretch>
            <a:fillRect/>
          </a:stretch>
        </p:blipFill>
        <p:spPr>
          <a:xfrm>
            <a:off x="401566" y="3765069"/>
            <a:ext cx="8530206" cy="1900971"/>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B400863C-EDE5-49F1-ACF0-16A8EEDC7A79}"/>
              </a:ext>
            </a:extLst>
          </p:cNvPr>
          <p:cNvPicPr>
            <a:picLocks noChangeAspect="1"/>
          </p:cNvPicPr>
          <p:nvPr/>
        </p:nvPicPr>
        <p:blipFill>
          <a:blip r:embed="rId4"/>
          <a:stretch>
            <a:fillRect/>
          </a:stretch>
        </p:blipFill>
        <p:spPr>
          <a:xfrm>
            <a:off x="1229143" y="3765069"/>
            <a:ext cx="6638925" cy="1914525"/>
          </a:xfrm>
          <a:prstGeom prst="rect">
            <a:avLst/>
          </a:prstGeom>
        </p:spPr>
      </p:pic>
    </p:spTree>
    <p:extLst>
      <p:ext uri="{BB962C8B-B14F-4D97-AF65-F5344CB8AC3E}">
        <p14:creationId xmlns:p14="http://schemas.microsoft.com/office/powerpoint/2010/main" val="172230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ACC99-D677-4CDB-8453-7C38835CE4D1}"/>
              </a:ext>
            </a:extLst>
          </p:cNvPr>
          <p:cNvSpPr>
            <a:spLocks noGrp="1"/>
          </p:cNvSpPr>
          <p:nvPr>
            <p:ph type="title"/>
          </p:nvPr>
        </p:nvSpPr>
        <p:spPr/>
        <p:txBody>
          <a:bodyPr/>
          <a:lstStyle/>
          <a:p>
            <a:r>
              <a:rPr lang="en-US" dirty="0"/>
              <a:t>Revoke access to SaaS applications</a:t>
            </a:r>
          </a:p>
        </p:txBody>
      </p:sp>
      <p:sp>
        <p:nvSpPr>
          <p:cNvPr id="3" name="Text Placeholder 2">
            <a:extLst>
              <a:ext uri="{FF2B5EF4-FFF2-40B4-BE49-F238E27FC236}">
                <a16:creationId xmlns:a16="http://schemas.microsoft.com/office/drawing/2014/main" id="{BBC9F912-31C2-4956-B4BE-D08C4EEA49DD}"/>
              </a:ext>
            </a:extLst>
          </p:cNvPr>
          <p:cNvSpPr>
            <a:spLocks noGrp="1"/>
          </p:cNvSpPr>
          <p:nvPr>
            <p:ph type="body" idx="1"/>
          </p:nvPr>
        </p:nvSpPr>
        <p:spPr>
          <a:xfrm>
            <a:off x="261253" y="1021215"/>
            <a:ext cx="8574837" cy="3322185"/>
          </a:xfrm>
        </p:spPr>
        <p:txBody>
          <a:bodyPr/>
          <a:lstStyle/>
          <a:p>
            <a:r>
              <a:rPr lang="en-US" dirty="0"/>
              <a:t>Revoke access to a user in a group</a:t>
            </a:r>
          </a:p>
          <a:p>
            <a:pPr lvl="1"/>
            <a:r>
              <a:rPr lang="en-US" dirty="0"/>
              <a:t>Remove user from a group</a:t>
            </a:r>
          </a:p>
          <a:p>
            <a:pPr lvl="1"/>
            <a:r>
              <a:rPr lang="en-US" dirty="0"/>
              <a:t>Azure AD </a:t>
            </a:r>
          </a:p>
          <a:p>
            <a:r>
              <a:rPr lang="en-US" dirty="0"/>
              <a:t>Remove access to a single user </a:t>
            </a:r>
          </a:p>
          <a:p>
            <a:pPr lvl="1"/>
            <a:r>
              <a:rPr lang="en-US" dirty="0"/>
              <a:t>Enterprise applications </a:t>
            </a:r>
          </a:p>
          <a:p>
            <a:pPr lvl="1"/>
            <a:r>
              <a:rPr lang="en-US" dirty="0"/>
              <a:t>All applications </a:t>
            </a:r>
          </a:p>
          <a:p>
            <a:pPr lvl="1"/>
            <a:r>
              <a:rPr lang="en-US" dirty="0"/>
              <a:t>Select affected app and remove user access </a:t>
            </a:r>
          </a:p>
          <a:p>
            <a:endParaRPr lang="en-US" dirty="0"/>
          </a:p>
        </p:txBody>
      </p:sp>
      <p:sp>
        <p:nvSpPr>
          <p:cNvPr id="4" name="Text Placeholder 3">
            <a:extLst>
              <a:ext uri="{FF2B5EF4-FFF2-40B4-BE49-F238E27FC236}">
                <a16:creationId xmlns:a16="http://schemas.microsoft.com/office/drawing/2014/main" id="{6A8E3926-BCB6-4656-B291-37F08201219C}"/>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1BDE9276-E9B7-4699-B84E-2AA56223E8D9}"/>
              </a:ext>
            </a:extLst>
          </p:cNvPr>
          <p:cNvSpPr txBox="1"/>
          <p:nvPr/>
        </p:nvSpPr>
        <p:spPr>
          <a:xfrm>
            <a:off x="1546413" y="5109882"/>
            <a:ext cx="6373906" cy="923330"/>
          </a:xfrm>
          <a:prstGeom prst="rect">
            <a:avLst/>
          </a:prstGeom>
          <a:solidFill>
            <a:srgbClr val="FF3300"/>
          </a:solidFill>
          <a:effectLst>
            <a:outerShdw blurRad="50800" dist="38100" dir="5400000" algn="t"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latin typeface="Segoe UI" panose="020B0502040204020203" pitchFamily="34" charset="0"/>
                <a:cs typeface="Segoe UI" panose="020B0502040204020203" pitchFamily="34" charset="0"/>
              </a:rPr>
              <a:t>Source of Authority – synchronization from on-premise, who is in charge.  Make changes on-premise and allow to sync with cloud identities.</a:t>
            </a:r>
          </a:p>
        </p:txBody>
      </p:sp>
    </p:spTree>
    <p:extLst>
      <p:ext uri="{BB962C8B-B14F-4D97-AF65-F5344CB8AC3E}">
        <p14:creationId xmlns:p14="http://schemas.microsoft.com/office/powerpoint/2010/main" val="73467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9B26-8E69-44B6-987D-F41AD0DAC34C}"/>
              </a:ext>
            </a:extLst>
          </p:cNvPr>
          <p:cNvSpPr>
            <a:spLocks noGrp="1"/>
          </p:cNvSpPr>
          <p:nvPr>
            <p:ph type="title"/>
          </p:nvPr>
        </p:nvSpPr>
        <p:spPr/>
        <p:txBody>
          <a:bodyPr/>
          <a:lstStyle/>
          <a:p>
            <a:r>
              <a:rPr lang="en-US" dirty="0"/>
              <a:t>Configure federation with public consumer identity providers </a:t>
            </a:r>
          </a:p>
        </p:txBody>
      </p:sp>
      <p:sp>
        <p:nvSpPr>
          <p:cNvPr id="3" name="Text Placeholder 2">
            <a:extLst>
              <a:ext uri="{FF2B5EF4-FFF2-40B4-BE49-F238E27FC236}">
                <a16:creationId xmlns:a16="http://schemas.microsoft.com/office/drawing/2014/main" id="{9767C248-764A-43ED-A93F-82D1276A4D71}"/>
              </a:ext>
            </a:extLst>
          </p:cNvPr>
          <p:cNvSpPr>
            <a:spLocks noGrp="1"/>
          </p:cNvSpPr>
          <p:nvPr>
            <p:ph type="body" idx="1"/>
          </p:nvPr>
        </p:nvSpPr>
        <p:spPr>
          <a:xfrm>
            <a:off x="261253" y="1021215"/>
            <a:ext cx="8574837" cy="3107032"/>
          </a:xfrm>
        </p:spPr>
        <p:txBody>
          <a:bodyPr/>
          <a:lstStyle/>
          <a:p>
            <a:r>
              <a:rPr lang="en-US" dirty="0"/>
              <a:t>Common feature among mobile apps is authentication </a:t>
            </a:r>
          </a:p>
          <a:p>
            <a:r>
              <a:rPr lang="en-US" dirty="0"/>
              <a:t>Azure AD B2C </a:t>
            </a:r>
          </a:p>
          <a:p>
            <a:pPr lvl="1"/>
            <a:r>
              <a:rPr lang="en-US" dirty="0"/>
              <a:t>Provide reliable scalable authentication experience </a:t>
            </a:r>
          </a:p>
          <a:p>
            <a:pPr lvl="1"/>
            <a:r>
              <a:rPr lang="en-US" dirty="0"/>
              <a:t>Users can use third parties as Identity providers (</a:t>
            </a:r>
            <a:r>
              <a:rPr lang="en-US" dirty="0" err="1"/>
              <a:t>FaceBook</a:t>
            </a:r>
            <a:r>
              <a:rPr lang="en-US" dirty="0"/>
              <a:t>, Google, Twitter and more) </a:t>
            </a:r>
          </a:p>
          <a:p>
            <a:r>
              <a:rPr lang="en-US" dirty="0"/>
              <a:t>Create a Azure AD B2C tenant </a:t>
            </a:r>
          </a:p>
          <a:p>
            <a:endParaRPr lang="en-US" dirty="0"/>
          </a:p>
        </p:txBody>
      </p:sp>
      <p:sp>
        <p:nvSpPr>
          <p:cNvPr id="4" name="Text Placeholder 3">
            <a:extLst>
              <a:ext uri="{FF2B5EF4-FFF2-40B4-BE49-F238E27FC236}">
                <a16:creationId xmlns:a16="http://schemas.microsoft.com/office/drawing/2014/main" id="{425B3CC4-BF81-4438-8E78-72F3CCFD8856}"/>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15462836-24C5-4D3A-A5A0-6FA8CB5B53F7}"/>
              </a:ext>
            </a:extLst>
          </p:cNvPr>
          <p:cNvPicPr>
            <a:picLocks noChangeAspect="1"/>
          </p:cNvPicPr>
          <p:nvPr/>
        </p:nvPicPr>
        <p:blipFill>
          <a:blip r:embed="rId3"/>
          <a:stretch>
            <a:fillRect/>
          </a:stretch>
        </p:blipFill>
        <p:spPr>
          <a:xfrm>
            <a:off x="1679622" y="4128247"/>
            <a:ext cx="5541450" cy="22995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711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DB6B-31EF-4A0D-BA1C-A13031A369C7}"/>
              </a:ext>
            </a:extLst>
          </p:cNvPr>
          <p:cNvSpPr>
            <a:spLocks noGrp="1"/>
          </p:cNvSpPr>
          <p:nvPr>
            <p:ph type="title"/>
          </p:nvPr>
        </p:nvSpPr>
        <p:spPr/>
        <p:txBody>
          <a:bodyPr/>
          <a:lstStyle/>
          <a:p>
            <a:r>
              <a:rPr lang="en-US" dirty="0"/>
              <a:t>Configuring Azure AD B2C </a:t>
            </a:r>
          </a:p>
        </p:txBody>
      </p:sp>
      <p:sp>
        <p:nvSpPr>
          <p:cNvPr id="4" name="Text Placeholder 3">
            <a:extLst>
              <a:ext uri="{FF2B5EF4-FFF2-40B4-BE49-F238E27FC236}">
                <a16:creationId xmlns:a16="http://schemas.microsoft.com/office/drawing/2014/main" id="{123CD57B-3572-492C-B147-516ABCA1EDA7}"/>
              </a:ext>
            </a:extLst>
          </p:cNvPr>
          <p:cNvSpPr>
            <a:spLocks noGrp="1"/>
          </p:cNvSpPr>
          <p:nvPr>
            <p:ph type="body" sz="quarter" idx="10"/>
          </p:nvPr>
        </p:nvSpPr>
        <p:spPr/>
        <p:txBody>
          <a:bodyPr/>
          <a:lstStyle/>
          <a:p>
            <a:endParaRPr lang="en-US"/>
          </a:p>
        </p:txBody>
      </p:sp>
      <p:pic>
        <p:nvPicPr>
          <p:cNvPr id="7" name="Picture 6">
            <a:extLst>
              <a:ext uri="{FF2B5EF4-FFF2-40B4-BE49-F238E27FC236}">
                <a16:creationId xmlns:a16="http://schemas.microsoft.com/office/drawing/2014/main" id="{1030066A-B556-45B0-8D6D-C393DE6B9462}"/>
              </a:ext>
            </a:extLst>
          </p:cNvPr>
          <p:cNvPicPr>
            <a:picLocks noChangeAspect="1"/>
          </p:cNvPicPr>
          <p:nvPr/>
        </p:nvPicPr>
        <p:blipFill>
          <a:blip r:embed="rId3"/>
          <a:stretch>
            <a:fillRect/>
          </a:stretch>
        </p:blipFill>
        <p:spPr>
          <a:xfrm>
            <a:off x="460375" y="1056546"/>
            <a:ext cx="8375649" cy="4832846"/>
          </a:xfrm>
          <a:prstGeom prst="rect">
            <a:avLst/>
          </a:prstGeom>
        </p:spPr>
      </p:pic>
      <p:sp>
        <p:nvSpPr>
          <p:cNvPr id="8" name="TextBox 7">
            <a:extLst>
              <a:ext uri="{FF2B5EF4-FFF2-40B4-BE49-F238E27FC236}">
                <a16:creationId xmlns:a16="http://schemas.microsoft.com/office/drawing/2014/main" id="{CCDBE4BD-3907-4E75-B104-2A856929A6DE}"/>
              </a:ext>
            </a:extLst>
          </p:cNvPr>
          <p:cNvSpPr txBox="1"/>
          <p:nvPr/>
        </p:nvSpPr>
        <p:spPr>
          <a:xfrm>
            <a:off x="4921623" y="4007223"/>
            <a:ext cx="3576917" cy="92333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latin typeface="Segoe UI" panose="020B0502040204020203" pitchFamily="34" charset="0"/>
                <a:cs typeface="Segoe UI" panose="020B0502040204020203" pitchFamily="34" charset="0"/>
              </a:rPr>
              <a:t>Can be used with serval types of applications, including web, mobile, and API apps.</a:t>
            </a:r>
          </a:p>
        </p:txBody>
      </p:sp>
    </p:spTree>
    <p:extLst>
      <p:ext uri="{BB962C8B-B14F-4D97-AF65-F5344CB8AC3E}">
        <p14:creationId xmlns:p14="http://schemas.microsoft.com/office/powerpoint/2010/main" val="1626166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FBA8-D2EC-4ED3-96AD-D746A39DC41C}"/>
              </a:ext>
            </a:extLst>
          </p:cNvPr>
          <p:cNvSpPr>
            <a:spLocks noGrp="1"/>
          </p:cNvSpPr>
          <p:nvPr>
            <p:ph type="title"/>
          </p:nvPr>
        </p:nvSpPr>
        <p:spPr/>
        <p:txBody>
          <a:bodyPr/>
          <a:lstStyle/>
          <a:p>
            <a:r>
              <a:rPr lang="en-US" dirty="0"/>
              <a:t>Registering a web application</a:t>
            </a:r>
          </a:p>
        </p:txBody>
      </p:sp>
      <p:pic>
        <p:nvPicPr>
          <p:cNvPr id="5" name="Picture 4">
            <a:extLst>
              <a:ext uri="{FF2B5EF4-FFF2-40B4-BE49-F238E27FC236}">
                <a16:creationId xmlns:a16="http://schemas.microsoft.com/office/drawing/2014/main" id="{389162D0-0524-4611-93C8-C030D009F2C8}"/>
              </a:ext>
            </a:extLst>
          </p:cNvPr>
          <p:cNvPicPr>
            <a:picLocks noChangeAspect="1"/>
          </p:cNvPicPr>
          <p:nvPr/>
        </p:nvPicPr>
        <p:blipFill>
          <a:blip r:embed="rId3"/>
          <a:stretch>
            <a:fillRect/>
          </a:stretch>
        </p:blipFill>
        <p:spPr>
          <a:xfrm>
            <a:off x="460375" y="930555"/>
            <a:ext cx="2996654" cy="5376582"/>
          </a:xfrm>
          <a:prstGeom prst="rect">
            <a:avLst/>
          </a:prstGeom>
        </p:spPr>
      </p:pic>
      <p:sp>
        <p:nvSpPr>
          <p:cNvPr id="4" name="Text Placeholder 3">
            <a:extLst>
              <a:ext uri="{FF2B5EF4-FFF2-40B4-BE49-F238E27FC236}">
                <a16:creationId xmlns:a16="http://schemas.microsoft.com/office/drawing/2014/main" id="{7FFCC3A3-F4F7-4650-935E-4276A01140C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9651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7823-DB93-4122-BAA7-448B33DFB674}"/>
              </a:ext>
            </a:extLst>
          </p:cNvPr>
          <p:cNvSpPr>
            <a:spLocks noGrp="1"/>
          </p:cNvSpPr>
          <p:nvPr>
            <p:ph type="title"/>
          </p:nvPr>
        </p:nvSpPr>
        <p:spPr/>
        <p:txBody>
          <a:bodyPr/>
          <a:lstStyle/>
          <a:p>
            <a:r>
              <a:rPr lang="en-US" dirty="0"/>
              <a:t>Configure Social Identity Providers</a:t>
            </a:r>
          </a:p>
        </p:txBody>
      </p:sp>
      <p:sp>
        <p:nvSpPr>
          <p:cNvPr id="3" name="Text Placeholder 2">
            <a:extLst>
              <a:ext uri="{FF2B5EF4-FFF2-40B4-BE49-F238E27FC236}">
                <a16:creationId xmlns:a16="http://schemas.microsoft.com/office/drawing/2014/main" id="{1F45E17D-AB43-4CC3-B41D-1BB3E8154F0A}"/>
              </a:ext>
            </a:extLst>
          </p:cNvPr>
          <p:cNvSpPr>
            <a:spLocks noGrp="1"/>
          </p:cNvSpPr>
          <p:nvPr>
            <p:ph type="body" idx="1"/>
          </p:nvPr>
        </p:nvSpPr>
        <p:spPr/>
        <p:txBody>
          <a:bodyPr/>
          <a:lstStyle/>
          <a:p>
            <a:r>
              <a:rPr lang="en-US" dirty="0"/>
              <a:t>Web application is registered </a:t>
            </a:r>
          </a:p>
          <a:p>
            <a:r>
              <a:rPr lang="en-US" dirty="0"/>
              <a:t>Identity providers can be added </a:t>
            </a:r>
          </a:p>
          <a:p>
            <a:r>
              <a:rPr lang="en-US" dirty="0"/>
              <a:t>Types </a:t>
            </a:r>
          </a:p>
          <a:p>
            <a:pPr lvl="1"/>
            <a:r>
              <a:rPr lang="en-US" dirty="0"/>
              <a:t>Local identities</a:t>
            </a:r>
          </a:p>
          <a:p>
            <a:pPr lvl="1"/>
            <a:r>
              <a:rPr lang="en-US" dirty="0"/>
              <a:t>Social identities </a:t>
            </a:r>
          </a:p>
          <a:p>
            <a:r>
              <a:rPr lang="en-US" dirty="0"/>
              <a:t>Two steps needed </a:t>
            </a:r>
          </a:p>
          <a:p>
            <a:pPr marL="746125" lvl="1" indent="-457200">
              <a:buFont typeface="+mj-lt"/>
              <a:buAutoNum type="arabicPeriod"/>
            </a:pPr>
            <a:r>
              <a:rPr lang="en-US" dirty="0"/>
              <a:t>Configure the identity provider side </a:t>
            </a:r>
          </a:p>
          <a:p>
            <a:pPr marL="746125" lvl="1" indent="-457200">
              <a:buFont typeface="+mj-lt"/>
              <a:buAutoNum type="arabicPeriod"/>
            </a:pPr>
            <a:r>
              <a:rPr lang="en-US" dirty="0"/>
              <a:t>Add Identity provider to Azure AD B2C tenant</a:t>
            </a:r>
          </a:p>
        </p:txBody>
      </p:sp>
      <p:sp>
        <p:nvSpPr>
          <p:cNvPr id="4" name="Text Placeholder 3">
            <a:extLst>
              <a:ext uri="{FF2B5EF4-FFF2-40B4-BE49-F238E27FC236}">
                <a16:creationId xmlns:a16="http://schemas.microsoft.com/office/drawing/2014/main" id="{2EC11261-0BFA-4AB0-863A-49F05F908E5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95603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Manage Azure Security and Recovery Services (25-30%)</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Manage data protection and security compliance </a:t>
            </a:r>
          </a:p>
          <a:p>
            <a:r>
              <a:rPr lang="en-US" dirty="0"/>
              <a:t>Implement recovery services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Manage data protection and services compliance</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2400" dirty="0"/>
              <a:t>Manage data protection and security compliance</a:t>
            </a:r>
          </a:p>
          <a:p>
            <a:pPr lvl="1"/>
            <a:r>
              <a:rPr lang="en-US" sz="2000" dirty="0"/>
              <a:t>Create and import encryption keys with Key Vault; automate tasks for SSL/TLS certificates; prevent and respond to security threats with Azure Security Center; Configure single sign-on with SaaS applications using federation and password based; add users and groups to applications; revoke access to SaaS applications; configure access; configure federation with public consumer identity providers such as Facebook and Google</a:t>
            </a:r>
          </a:p>
          <a:p>
            <a:r>
              <a:rPr lang="en-US" sz="2400" dirty="0"/>
              <a:t>Implement recovery services </a:t>
            </a:r>
          </a:p>
          <a:p>
            <a:pPr lvl="1"/>
            <a:r>
              <a:rPr lang="en-US" sz="2000" dirty="0"/>
              <a:t>Create a backup vault; deploy a backup agent; backup and restore data; using of snapshots and Geo-replication for recovery; implement DR as service; Deploy Azure Site Recovery (ASR) agent; configure ASR; configure ASR one-click failover</a:t>
            </a:r>
          </a:p>
          <a:p>
            <a:endParaRPr lang="en-US" sz="105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A0DD-1F65-48F3-9902-BEE04466044C}"/>
              </a:ext>
            </a:extLst>
          </p:cNvPr>
          <p:cNvSpPr>
            <a:spLocks noGrp="1"/>
          </p:cNvSpPr>
          <p:nvPr>
            <p:ph type="title"/>
          </p:nvPr>
        </p:nvSpPr>
        <p:spPr/>
        <p:txBody>
          <a:bodyPr/>
          <a:lstStyle/>
          <a:p>
            <a:r>
              <a:rPr lang="en-US" dirty="0"/>
              <a:t>Configure SSO with SaaS application using federation password based </a:t>
            </a:r>
          </a:p>
        </p:txBody>
      </p:sp>
      <p:sp>
        <p:nvSpPr>
          <p:cNvPr id="3" name="Text Placeholder 2">
            <a:extLst>
              <a:ext uri="{FF2B5EF4-FFF2-40B4-BE49-F238E27FC236}">
                <a16:creationId xmlns:a16="http://schemas.microsoft.com/office/drawing/2014/main" id="{B9999D17-DCBC-4B5B-81BD-004343A696EB}"/>
              </a:ext>
            </a:extLst>
          </p:cNvPr>
          <p:cNvSpPr>
            <a:spLocks noGrp="1"/>
          </p:cNvSpPr>
          <p:nvPr>
            <p:ph type="body" idx="1"/>
          </p:nvPr>
        </p:nvSpPr>
        <p:spPr/>
        <p:txBody>
          <a:bodyPr/>
          <a:lstStyle/>
          <a:p>
            <a:r>
              <a:rPr lang="en-US" dirty="0"/>
              <a:t>Authentication of SaaS applications </a:t>
            </a:r>
          </a:p>
          <a:p>
            <a:r>
              <a:rPr lang="en-US" dirty="0"/>
              <a:t>Organizational account </a:t>
            </a:r>
          </a:p>
          <a:p>
            <a:r>
              <a:rPr lang="en-US" dirty="0"/>
              <a:t>Prolonged logon experience </a:t>
            </a:r>
          </a:p>
          <a:p>
            <a:r>
              <a:rPr lang="en-US" dirty="0"/>
              <a:t>Logon is federated or password based </a:t>
            </a:r>
          </a:p>
          <a:p>
            <a:pPr marL="0" indent="0">
              <a:buNone/>
            </a:pPr>
            <a:endParaRPr lang="en-US" dirty="0"/>
          </a:p>
        </p:txBody>
      </p:sp>
      <p:sp>
        <p:nvSpPr>
          <p:cNvPr id="4" name="Text Placeholder 3">
            <a:extLst>
              <a:ext uri="{FF2B5EF4-FFF2-40B4-BE49-F238E27FC236}">
                <a16:creationId xmlns:a16="http://schemas.microsoft.com/office/drawing/2014/main" id="{3C8CF70D-6F3D-412D-B185-B3CE745C6F1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94722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6278D-C36E-4B6C-9686-4240CDB6C909}"/>
              </a:ext>
            </a:extLst>
          </p:cNvPr>
          <p:cNvSpPr>
            <a:spLocks noGrp="1"/>
          </p:cNvSpPr>
          <p:nvPr>
            <p:ph type="title"/>
          </p:nvPr>
        </p:nvSpPr>
        <p:spPr/>
        <p:txBody>
          <a:bodyPr/>
          <a:lstStyle/>
          <a:p>
            <a:r>
              <a:rPr lang="en-US" dirty="0"/>
              <a:t>Federated SSO </a:t>
            </a:r>
          </a:p>
        </p:txBody>
      </p:sp>
      <p:sp>
        <p:nvSpPr>
          <p:cNvPr id="3" name="Text Placeholder 2">
            <a:extLst>
              <a:ext uri="{FF2B5EF4-FFF2-40B4-BE49-F238E27FC236}">
                <a16:creationId xmlns:a16="http://schemas.microsoft.com/office/drawing/2014/main" id="{95ACBC35-FCE0-4234-87AD-4269C83AD194}"/>
              </a:ext>
            </a:extLst>
          </p:cNvPr>
          <p:cNvSpPr>
            <a:spLocks noGrp="1"/>
          </p:cNvSpPr>
          <p:nvPr>
            <p:ph type="body" idx="1"/>
          </p:nvPr>
        </p:nvSpPr>
        <p:spPr/>
        <p:txBody>
          <a:bodyPr/>
          <a:lstStyle/>
          <a:p>
            <a:r>
              <a:rPr lang="en-US" dirty="0"/>
              <a:t>SaaS application redirects authentication to Azure AD </a:t>
            </a:r>
          </a:p>
          <a:p>
            <a:r>
              <a:rPr lang="en-US" dirty="0"/>
              <a:t>Application must have authorization settings for the user </a:t>
            </a:r>
          </a:p>
          <a:p>
            <a:r>
              <a:rPr lang="en-US" dirty="0"/>
              <a:t>Accounts can be created automatically with Azure AD or manually provisioned </a:t>
            </a:r>
          </a:p>
          <a:p>
            <a:r>
              <a:rPr lang="en-US" dirty="0"/>
              <a:t>Available for applications that support</a:t>
            </a:r>
          </a:p>
          <a:p>
            <a:pPr lvl="1"/>
            <a:r>
              <a:rPr lang="en-US" dirty="0"/>
              <a:t>SAML 2.0</a:t>
            </a:r>
          </a:p>
          <a:p>
            <a:pPr lvl="1"/>
            <a:r>
              <a:rPr lang="en-US" dirty="0"/>
              <a:t>WS-Federation </a:t>
            </a:r>
          </a:p>
          <a:p>
            <a:pPr lvl="1"/>
            <a:r>
              <a:rPr lang="en-US" dirty="0"/>
              <a:t>OpenID Connect </a:t>
            </a:r>
          </a:p>
        </p:txBody>
      </p:sp>
      <p:sp>
        <p:nvSpPr>
          <p:cNvPr id="4" name="Text Placeholder 3">
            <a:extLst>
              <a:ext uri="{FF2B5EF4-FFF2-40B4-BE49-F238E27FC236}">
                <a16:creationId xmlns:a16="http://schemas.microsoft.com/office/drawing/2014/main" id="{6C85DA4D-9B47-4CE1-B210-3A0250875EF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5261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6A3637-8777-4D8C-8D7D-015C6E13882F}"/>
              </a:ext>
            </a:extLst>
          </p:cNvPr>
          <p:cNvSpPr>
            <a:spLocks noGrp="1"/>
          </p:cNvSpPr>
          <p:nvPr>
            <p:ph type="title"/>
          </p:nvPr>
        </p:nvSpPr>
        <p:spPr/>
        <p:txBody>
          <a:bodyPr/>
          <a:lstStyle/>
          <a:p>
            <a:endParaRPr lang="en-US" dirty="0"/>
          </a:p>
        </p:txBody>
      </p:sp>
      <p:sp>
        <p:nvSpPr>
          <p:cNvPr id="7" name="Text Placeholder 6">
            <a:extLst>
              <a:ext uri="{FF2B5EF4-FFF2-40B4-BE49-F238E27FC236}">
                <a16:creationId xmlns:a16="http://schemas.microsoft.com/office/drawing/2014/main" id="{5173523D-5590-4FA4-B5E2-43D11791E55E}"/>
              </a:ext>
            </a:extLst>
          </p:cNvPr>
          <p:cNvSpPr>
            <a:spLocks noGrp="1"/>
          </p:cNvSpPr>
          <p:nvPr>
            <p:ph type="body" sz="quarter" idx="11"/>
          </p:nvPr>
        </p:nvSpPr>
        <p:spPr/>
        <p:txBody>
          <a:bodyPr/>
          <a:lstStyle/>
          <a:p>
            <a:r>
              <a:rPr lang="en-US" dirty="0"/>
              <a:t>Be certain that you know the protocols that are supported for use with federated SSO, namely SAML 2.0, WS-Federation or OpenID Connect.</a:t>
            </a:r>
          </a:p>
        </p:txBody>
      </p:sp>
      <p:sp>
        <p:nvSpPr>
          <p:cNvPr id="6" name="Text Placeholder 5">
            <a:extLst>
              <a:ext uri="{FF2B5EF4-FFF2-40B4-BE49-F238E27FC236}">
                <a16:creationId xmlns:a16="http://schemas.microsoft.com/office/drawing/2014/main" id="{46430651-B7B8-4E5B-8D39-B6B6F375E5A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297718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84DA37-C975-4D63-9048-E189ED0CD767}"/>
              </a:ext>
            </a:extLst>
          </p:cNvPr>
          <p:cNvSpPr>
            <a:spLocks noGrp="1"/>
          </p:cNvSpPr>
          <p:nvPr>
            <p:ph type="title"/>
          </p:nvPr>
        </p:nvSpPr>
        <p:spPr/>
        <p:txBody>
          <a:bodyPr/>
          <a:lstStyle/>
          <a:p>
            <a:r>
              <a:rPr lang="en-US" dirty="0"/>
              <a:t>Register application with Azure AD</a:t>
            </a:r>
          </a:p>
        </p:txBody>
      </p:sp>
      <p:sp>
        <p:nvSpPr>
          <p:cNvPr id="6" name="Text Placeholder 5">
            <a:extLst>
              <a:ext uri="{FF2B5EF4-FFF2-40B4-BE49-F238E27FC236}">
                <a16:creationId xmlns:a16="http://schemas.microsoft.com/office/drawing/2014/main" id="{C5291932-EF58-44E4-A914-402E8B90F5F5}"/>
              </a:ext>
            </a:extLst>
          </p:cNvPr>
          <p:cNvSpPr>
            <a:spLocks noGrp="1"/>
          </p:cNvSpPr>
          <p:nvPr>
            <p:ph type="body" idx="1"/>
          </p:nvPr>
        </p:nvSpPr>
        <p:spPr/>
        <p:txBody>
          <a:bodyPr/>
          <a:lstStyle/>
          <a:p>
            <a:pPr marL="514350" indent="-514350">
              <a:buFont typeface="+mj-lt"/>
              <a:buAutoNum type="arabicPeriod"/>
            </a:pPr>
            <a:r>
              <a:rPr lang="en-US" dirty="0"/>
              <a:t>Click the Enterprise applications and new application located in Azure AD blade </a:t>
            </a:r>
          </a:p>
          <a:p>
            <a:pPr marL="514350" indent="-514350">
              <a:buFont typeface="+mj-lt"/>
              <a:buAutoNum type="arabicPeriod"/>
            </a:pPr>
            <a:r>
              <a:rPr lang="en-US" dirty="0"/>
              <a:t>Enter application name to add one from the gallery (2800 SaaS apps)</a:t>
            </a:r>
          </a:p>
          <a:p>
            <a:pPr marL="514350" indent="-514350">
              <a:buFont typeface="+mj-lt"/>
              <a:buAutoNum type="arabicPeriod"/>
            </a:pPr>
            <a:r>
              <a:rPr lang="en-US" dirty="0"/>
              <a:t>Click add </a:t>
            </a:r>
          </a:p>
          <a:p>
            <a:pPr marL="514350" indent="-514350">
              <a:buFont typeface="+mj-lt"/>
              <a:buAutoNum type="arabicPeriod"/>
            </a:pPr>
            <a:r>
              <a:rPr lang="en-US" dirty="0"/>
              <a:t>Go into the properties and select SSO </a:t>
            </a:r>
          </a:p>
          <a:p>
            <a:pPr marL="514350" indent="-514350">
              <a:buFont typeface="+mj-lt"/>
              <a:buAutoNum type="arabicPeriod"/>
            </a:pPr>
            <a:r>
              <a:rPr lang="en-US" dirty="0"/>
              <a:t>Set SSO mode to SAML based SSO</a:t>
            </a:r>
          </a:p>
          <a:p>
            <a:pPr marL="798513" lvl="1" indent="-514350"/>
            <a:endParaRPr lang="en-US" dirty="0"/>
          </a:p>
        </p:txBody>
      </p:sp>
      <p:sp>
        <p:nvSpPr>
          <p:cNvPr id="7" name="Text Placeholder 6">
            <a:extLst>
              <a:ext uri="{FF2B5EF4-FFF2-40B4-BE49-F238E27FC236}">
                <a16:creationId xmlns:a16="http://schemas.microsoft.com/office/drawing/2014/main" id="{DC2D3AFE-F820-4F88-8745-F3E558FDB38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62178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C712-8222-4436-BB7B-9E6296CFD893}"/>
              </a:ext>
            </a:extLst>
          </p:cNvPr>
          <p:cNvSpPr>
            <a:spLocks noGrp="1"/>
          </p:cNvSpPr>
          <p:nvPr>
            <p:ph type="title"/>
          </p:nvPr>
        </p:nvSpPr>
        <p:spPr/>
        <p:txBody>
          <a:bodyPr/>
          <a:lstStyle/>
          <a:p>
            <a:r>
              <a:rPr lang="en-US" dirty="0"/>
              <a:t>Review</a:t>
            </a:r>
          </a:p>
        </p:txBody>
      </p:sp>
      <p:pic>
        <p:nvPicPr>
          <p:cNvPr id="5" name="Picture 4">
            <a:extLst>
              <a:ext uri="{FF2B5EF4-FFF2-40B4-BE49-F238E27FC236}">
                <a16:creationId xmlns:a16="http://schemas.microsoft.com/office/drawing/2014/main" id="{B9A13A77-E695-473D-B8FF-1A3F9A3EB83B}"/>
              </a:ext>
            </a:extLst>
          </p:cNvPr>
          <p:cNvPicPr>
            <a:picLocks noChangeAspect="1"/>
          </p:cNvPicPr>
          <p:nvPr/>
        </p:nvPicPr>
        <p:blipFill>
          <a:blip r:embed="rId3"/>
          <a:stretch>
            <a:fillRect/>
          </a:stretch>
        </p:blipFill>
        <p:spPr>
          <a:xfrm>
            <a:off x="460375" y="1019174"/>
            <a:ext cx="2006678" cy="2786343"/>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9957973F-5A0F-4EDB-BE66-FCF1ABF6C54A}"/>
              </a:ext>
            </a:extLst>
          </p:cNvPr>
          <p:cNvSpPr>
            <a:spLocks noGrp="1"/>
          </p:cNvSpPr>
          <p:nvPr>
            <p:ph type="body" sz="quarter" idx="10"/>
          </p:nvPr>
        </p:nvSpPr>
        <p:spPr/>
        <p:txBody>
          <a:bodyPr/>
          <a:lstStyle/>
          <a:p>
            <a:endParaRPr lang="en-US"/>
          </a:p>
        </p:txBody>
      </p:sp>
      <p:sp>
        <p:nvSpPr>
          <p:cNvPr id="6" name="Rectangle 5">
            <a:extLst>
              <a:ext uri="{FF2B5EF4-FFF2-40B4-BE49-F238E27FC236}">
                <a16:creationId xmlns:a16="http://schemas.microsoft.com/office/drawing/2014/main" id="{60E624D2-0883-4561-9739-6A72AEABA0F8}"/>
              </a:ext>
            </a:extLst>
          </p:cNvPr>
          <p:cNvSpPr/>
          <p:nvPr/>
        </p:nvSpPr>
        <p:spPr bwMode="auto">
          <a:xfrm>
            <a:off x="460375" y="2581835"/>
            <a:ext cx="2006678" cy="403412"/>
          </a:xfrm>
          <a:prstGeom prst="rect">
            <a:avLst/>
          </a:prstGeom>
          <a:noFill/>
          <a:ln w="19050" cap="flat" cmpd="sng" algn="ctr">
            <a:solidFill>
              <a:schemeClr val="bg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7" name="Picture 6">
            <a:extLst>
              <a:ext uri="{FF2B5EF4-FFF2-40B4-BE49-F238E27FC236}">
                <a16:creationId xmlns:a16="http://schemas.microsoft.com/office/drawing/2014/main" id="{8A9BCFF0-17D1-4845-A612-F81B71DF4024}"/>
              </a:ext>
            </a:extLst>
          </p:cNvPr>
          <p:cNvPicPr>
            <a:picLocks noChangeAspect="1"/>
          </p:cNvPicPr>
          <p:nvPr/>
        </p:nvPicPr>
        <p:blipFill>
          <a:blip r:embed="rId4"/>
          <a:stretch>
            <a:fillRect/>
          </a:stretch>
        </p:blipFill>
        <p:spPr>
          <a:xfrm>
            <a:off x="2876549" y="1019174"/>
            <a:ext cx="2233333" cy="2786342"/>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E3FB12E2-9D62-423F-BC45-A7507EDC8149}"/>
              </a:ext>
            </a:extLst>
          </p:cNvPr>
          <p:cNvSpPr/>
          <p:nvPr/>
        </p:nvSpPr>
        <p:spPr bwMode="auto">
          <a:xfrm>
            <a:off x="2876549" y="2985247"/>
            <a:ext cx="2233333" cy="443753"/>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9" name="Picture 8">
            <a:extLst>
              <a:ext uri="{FF2B5EF4-FFF2-40B4-BE49-F238E27FC236}">
                <a16:creationId xmlns:a16="http://schemas.microsoft.com/office/drawing/2014/main" id="{11E3EEBF-B2F1-4103-A2E8-09664935C912}"/>
              </a:ext>
            </a:extLst>
          </p:cNvPr>
          <p:cNvPicPr>
            <a:picLocks noChangeAspect="1"/>
          </p:cNvPicPr>
          <p:nvPr/>
        </p:nvPicPr>
        <p:blipFill>
          <a:blip r:embed="rId5"/>
          <a:stretch>
            <a:fillRect/>
          </a:stretch>
        </p:blipFill>
        <p:spPr>
          <a:xfrm>
            <a:off x="1964399" y="2126920"/>
            <a:ext cx="5456416" cy="3914215"/>
          </a:xfrm>
          <a:prstGeom prst="rect">
            <a:avLst/>
          </a:prstGeom>
        </p:spPr>
      </p:pic>
    </p:spTree>
    <p:extLst>
      <p:ext uri="{BB962C8B-B14F-4D97-AF65-F5344CB8AC3E}">
        <p14:creationId xmlns:p14="http://schemas.microsoft.com/office/powerpoint/2010/main" val="413718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D570-07D8-4818-9D58-D1A079AFF6A4}"/>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96B05E91-8E4F-4EE3-906C-2E78AAE9E997}"/>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C12DA8A7-F724-405E-9761-B8261F522FBB}"/>
              </a:ext>
            </a:extLst>
          </p:cNvPr>
          <p:cNvPicPr>
            <a:picLocks noChangeAspect="1"/>
          </p:cNvPicPr>
          <p:nvPr/>
        </p:nvPicPr>
        <p:blipFill>
          <a:blip r:embed="rId3"/>
          <a:stretch>
            <a:fillRect/>
          </a:stretch>
        </p:blipFill>
        <p:spPr>
          <a:xfrm>
            <a:off x="1481137" y="561975"/>
            <a:ext cx="6181725" cy="5734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204886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0F3EFC51-332B-45E5-98FA-5FEFDD6BF6ED}">
  <ds:schemaRefs>
    <ds:schemaRef ds:uri="http://schemas.microsoft.com/VisualStudio/2011/storyboarding/control"/>
  </ds:schemaRefs>
</ds:datastoreItem>
</file>

<file path=customXml/itemProps2.xml><?xml version="1.0" encoding="utf-8"?>
<ds:datastoreItem xmlns:ds="http://schemas.openxmlformats.org/officeDocument/2006/customXml" ds:itemID="{7BCC68CA-332B-4F88-9AAB-BFB65A4864A9}">
  <ds:schemaRefs>
    <ds:schemaRef ds:uri="http://schemas.microsoft.com/VisualStudio/2011/storyboarding/control"/>
  </ds:schemaRefs>
</ds:datastoreItem>
</file>

<file path=customXml/itemProps3.xml><?xml version="1.0" encoding="utf-8"?>
<ds:datastoreItem xmlns:ds="http://schemas.openxmlformats.org/officeDocument/2006/customXml" ds:itemID="{3B5DA55E-0B69-4CBB-A079-6126461ABBAF}">
  <ds:schemaRefs>
    <ds:schemaRef ds:uri="http://schemas.microsoft.com/VisualStudio/2011/storyboarding/control"/>
  </ds:schemaRefs>
</ds:datastoreItem>
</file>

<file path=customXml/itemProps4.xml><?xml version="1.0" encoding="utf-8"?>
<ds:datastoreItem xmlns:ds="http://schemas.openxmlformats.org/officeDocument/2006/customXml" ds:itemID="{68250852-F930-49CF-BF2A-3F68F4D1FE95}">
  <ds:schemaRefs>
    <ds:schemaRef ds:uri="http://schemas.microsoft.com/VisualStudio/2011/storyboarding/control"/>
  </ds:schemaRefs>
</ds:datastoreItem>
</file>

<file path=customXml/itemProps5.xml><?xml version="1.0" encoding="utf-8"?>
<ds:datastoreItem xmlns:ds="http://schemas.openxmlformats.org/officeDocument/2006/customXml" ds:itemID="{701CC48D-4B35-40F8-97A7-C2F62BCE66A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0</TotalTime>
  <Words>953</Words>
  <Application>Microsoft Office PowerPoint</Application>
  <PresentationFormat>On-screen Show (4:3)</PresentationFormat>
  <Paragraphs>129</Paragraphs>
  <Slides>18</Slides>
  <Notes>18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18</vt:i4>
      </vt:variant>
    </vt:vector>
  </HeadingPairs>
  <TitlesOfParts>
    <vt:vector size="30" baseType="lpstr">
      <vt:lpstr>Consolas</vt:lpstr>
      <vt:lpstr>Wingdings</vt:lpstr>
      <vt:lpstr>Arial</vt:lpstr>
      <vt:lpstr>Calibri</vt:lpstr>
      <vt:lpstr>Segoe UI</vt:lpstr>
      <vt:lpstr>Segoe UI Light</vt:lpstr>
      <vt:lpstr>Verdana</vt:lpstr>
      <vt:lpstr>Symbol</vt:lpstr>
      <vt:lpstr>Courier New</vt:lpstr>
      <vt:lpstr>Times New Roman</vt:lpstr>
      <vt:lpstr>NG_MOC_Core_ModuleNew2</vt:lpstr>
      <vt:lpstr>1_NG_MOC_Core_ModuleNew2</vt:lpstr>
      <vt:lpstr>Exam 70-533 Implementing Microsoft Azure Infrastructure Solutions</vt:lpstr>
      <vt:lpstr>Manage Azure Security and Recovery Services (25-30%)</vt:lpstr>
      <vt:lpstr>Manage data protection and services compliance</vt:lpstr>
      <vt:lpstr>Configure SSO with SaaS application using federation password based </vt:lpstr>
      <vt:lpstr>Federated SSO </vt:lpstr>
      <vt:lpstr>PowerPoint Presentation</vt:lpstr>
      <vt:lpstr>Register application with Azure AD</vt:lpstr>
      <vt:lpstr>Review</vt:lpstr>
      <vt:lpstr>PowerPoint Presentation</vt:lpstr>
      <vt:lpstr>SAML 2.0 Sections</vt:lpstr>
      <vt:lpstr>SAML Certificate</vt:lpstr>
      <vt:lpstr>Password-based SSO</vt:lpstr>
      <vt:lpstr>Add users and groups to applications</vt:lpstr>
      <vt:lpstr>Revoke access to SaaS applications</vt:lpstr>
      <vt:lpstr>Configure federation with public consumer identity providers </vt:lpstr>
      <vt:lpstr>Configuring Azure AD B2C </vt:lpstr>
      <vt:lpstr>Registering a web application</vt:lpstr>
      <vt:lpstr>Configure Social Identity Providers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2018-06-26T23:23:07Z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