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711" r:id="rId2"/>
  </p:sldMasterIdLst>
  <p:notesMasterIdLst>
    <p:notesMasterId r:id="rId35"/>
  </p:notesMasterIdLst>
  <p:handoutMasterIdLst>
    <p:handoutMasterId r:id="rId36"/>
  </p:handoutMasterIdLst>
  <p:sldIdLst>
    <p:sldId id="256" r:id="rId3"/>
    <p:sldId id="311" r:id="rId4"/>
    <p:sldId id="321" r:id="rId5"/>
    <p:sldId id="339" r:id="rId6"/>
    <p:sldId id="313" r:id="rId7"/>
    <p:sldId id="322" r:id="rId8"/>
    <p:sldId id="323" r:id="rId9"/>
    <p:sldId id="324" r:id="rId10"/>
    <p:sldId id="325" r:id="rId11"/>
    <p:sldId id="327" r:id="rId12"/>
    <p:sldId id="328" r:id="rId13"/>
    <p:sldId id="329" r:id="rId14"/>
    <p:sldId id="330" r:id="rId15"/>
    <p:sldId id="331" r:id="rId16"/>
    <p:sldId id="332" r:id="rId17"/>
    <p:sldId id="335" r:id="rId18"/>
    <p:sldId id="336" r:id="rId19"/>
    <p:sldId id="337" r:id="rId20"/>
    <p:sldId id="338" r:id="rId21"/>
    <p:sldId id="315" r:id="rId22"/>
    <p:sldId id="346" r:id="rId23"/>
    <p:sldId id="341" r:id="rId24"/>
    <p:sldId id="344" r:id="rId25"/>
    <p:sldId id="343" r:id="rId26"/>
    <p:sldId id="345" r:id="rId27"/>
    <p:sldId id="347" r:id="rId28"/>
    <p:sldId id="317" r:id="rId29"/>
    <p:sldId id="318" r:id="rId30"/>
    <p:sldId id="319" r:id="rId31"/>
    <p:sldId id="333" r:id="rId32"/>
    <p:sldId id="334" r:id="rId33"/>
    <p:sldId id="342" r:id="rId34"/>
  </p:sldIdLst>
  <p:sldSz cx="9144000" cy="6858000" type="screen4x3"/>
  <p:notesSz cx="6858000" cy="9144000"/>
  <p:embeddedFontLst>
    <p:embeddedFont>
      <p:font typeface="Calibri" panose="020F0502020204030204" pitchFamily="34" charset="0"/>
      <p:regular r:id="rId37"/>
      <p:bold r:id="rId38"/>
      <p:italic r:id="rId39"/>
      <p:boldItalic r:id="rId40"/>
    </p:embeddedFont>
    <p:embeddedFont>
      <p:font typeface="Calibri Light" panose="020F0302020204030204" pitchFamily="34" charset="0"/>
      <p:regular r:id="rId41"/>
      <p:italic r:id="rId42"/>
    </p:embeddedFont>
    <p:embeddedFont>
      <p:font typeface="Consolas" panose="020B0609020204030204" pitchFamily="49" charset="0"/>
      <p:regular r:id="rId43"/>
      <p:bold r:id="rId44"/>
      <p:italic r:id="rId45"/>
      <p:boldItalic r:id="rId46"/>
    </p:embeddedFont>
    <p:embeddedFont>
      <p:font typeface="Segoe UI" panose="020B0502040204020203" pitchFamily="34" charset="0"/>
      <p:regular r:id="rId47"/>
      <p:bold r:id="rId48"/>
      <p:italic r:id="rId49"/>
      <p:boldItalic r:id="rId50"/>
    </p:embeddedFont>
    <p:embeddedFont>
      <p:font typeface="Segoe UI Light" panose="020B0502040204020203" pitchFamily="34" charset="0"/>
      <p:regular r:id="rId51"/>
      <p:italic r:id="rId52"/>
    </p:embeddedFont>
    <p:embeddedFont>
      <p:font typeface="Segoe UI Semilight" panose="020B0402040204020203" pitchFamily="34" charset="0"/>
      <p:regular r:id="rId53"/>
      <p:italic r:id="rId54"/>
    </p:embeddedFont>
    <p:embeddedFont>
      <p:font typeface="Verdana" panose="020B0604030504040204" pitchFamily="34" charset="0"/>
      <p:regular r:id="rId55"/>
      <p:bold r:id="rId56"/>
      <p:italic r:id="rId57"/>
      <p:boldItalic r:id="rId58"/>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Operations" id="{EE7F45B0-A6AD-411D-A512-DBBFEC401377}">
          <p14:sldIdLst>
            <p14:sldId id="311"/>
            <p14:sldId id="321"/>
            <p14:sldId id="339"/>
          </p14:sldIdLst>
        </p14:section>
        <p14:section name="Enhance cloud management with automation" id="{C6B6578B-F5CF-418D-991A-F24A0340D180}">
          <p14:sldIdLst>
            <p14:sldId id="313"/>
            <p14:sldId id="322"/>
            <p14:sldId id="323"/>
            <p14:sldId id="324"/>
            <p14:sldId id="325"/>
            <p14:sldId id="327"/>
            <p14:sldId id="328"/>
            <p14:sldId id="329"/>
            <p14:sldId id="330"/>
            <p14:sldId id="331"/>
            <p14:sldId id="332"/>
            <p14:sldId id="335"/>
            <p14:sldId id="336"/>
            <p14:sldId id="337"/>
            <p14:sldId id="338"/>
          </p14:sldIdLst>
        </p14:section>
        <p14:section name="Collect and analyze data generated by resources in cloud and on-premises environments" id="{B92904DA-AD65-48A7-82FB-BA4D438E899A}">
          <p14:sldIdLst>
            <p14:sldId id="315"/>
            <p14:sldId id="346"/>
            <p14:sldId id="341"/>
            <p14:sldId id="344"/>
            <p14:sldId id="343"/>
            <p14:sldId id="345"/>
          </p14:sldIdLst>
        </p14:section>
        <p14:section name="Labs &amp; Q&amp;A" id="{474D7B6C-CF56-4E4D-B534-95C2D5BEFC34}">
          <p14:sldIdLst>
            <p14:sldId id="347"/>
            <p14:sldId id="317"/>
            <p14:sldId id="318"/>
            <p14:sldId id="319"/>
            <p14:sldId id="333"/>
            <p14:sldId id="334"/>
            <p14:sldId id="342"/>
          </p14:sldIdLst>
        </p14:section>
        <p14:section name="Manage Containers with Azure Container Services (ACS)" id="{8462B454-DCB7-4718-BC7C-16D8C399AB2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B8B8"/>
    <a:srgbClr val="0070C0"/>
    <a:srgbClr val="3399FF"/>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05" autoAdjust="0"/>
    <p:restoredTop sz="86347" autoAdjust="0"/>
  </p:normalViewPr>
  <p:slideViewPr>
    <p:cSldViewPr snapToGrid="0">
      <p:cViewPr varScale="1">
        <p:scale>
          <a:sx n="71" d="100"/>
          <a:sy n="71" d="100"/>
        </p:scale>
        <p:origin x="1098" y="45"/>
      </p:cViewPr>
      <p:guideLst/>
    </p:cSldViewPr>
  </p:slideViewPr>
  <p:outlineViewPr>
    <p:cViewPr>
      <p:scale>
        <a:sx n="33" d="100"/>
        <a:sy n="33" d="100"/>
      </p:scale>
      <p:origin x="0" y="-804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3.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5.fntdata"/><Relationship Id="rId54" Type="http://schemas.openxmlformats.org/officeDocument/2006/relationships/font" Target="fonts/font18.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font" Target="fonts/font22.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49" Type="http://schemas.openxmlformats.org/officeDocument/2006/relationships/font" Target="fonts/font13.fntdata"/><Relationship Id="rId57" Type="http://schemas.openxmlformats.org/officeDocument/2006/relationships/font" Target="fonts/font21.fntdata"/><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8.fntdata"/><Relationship Id="rId52" Type="http://schemas.openxmlformats.org/officeDocument/2006/relationships/font" Target="fonts/font16.fntdata"/><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font" Target="fonts/font20.fntdata"/><Relationship Id="rId8" Type="http://schemas.openxmlformats.org/officeDocument/2006/relationships/slide" Target="slides/slide6.xml"/><Relationship Id="rId51" Type="http://schemas.openxmlformats.org/officeDocument/2006/relationships/font" Target="fonts/font15.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6/26/2018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6/26/2018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azureplatform-dev.azurewebsites.net/Content/release-notes.tx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different types of runbooks and the differences between them.</a:t>
            </a:r>
          </a:p>
        </p:txBody>
      </p:sp>
      <p:sp>
        <p:nvSpPr>
          <p:cNvPr id="4" name="Slide Number Placeholder 3"/>
          <p:cNvSpPr>
            <a:spLocks noGrp="1"/>
          </p:cNvSpPr>
          <p:nvPr>
            <p:ph type="sldNum" sz="quarter" idx="10"/>
          </p:nvPr>
        </p:nvSpPr>
        <p:spPr/>
        <p:txBody>
          <a:bodyPr/>
          <a:lstStyle/>
          <a:p>
            <a:fld id="{B8BA401F-B88A-4E10-B52D-EBA08B33E2A9}" type="slidenum">
              <a:rPr lang="en-IN" smtClean="0"/>
              <a:t>10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907982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Explain the process of authoring a graphical runbook.</a:t>
            </a:r>
          </a:p>
        </p:txBody>
      </p:sp>
      <p:sp>
        <p:nvSpPr>
          <p:cNvPr id="4" name="Slide Number Placeholder 3"/>
          <p:cNvSpPr>
            <a:spLocks noGrp="1"/>
          </p:cNvSpPr>
          <p:nvPr>
            <p:ph type="sldNum" sz="quarter" idx="10"/>
          </p:nvPr>
        </p:nvSpPr>
        <p:spPr/>
        <p:txBody>
          <a:bodyPr/>
          <a:lstStyle/>
          <a:p>
            <a:fld id="{B8BA401F-B88A-4E10-B52D-EBA08B33E2A9}" type="slidenum">
              <a:rPr lang="en-IN" smtClean="0"/>
              <a:t>11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2449685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Point out the differences between workflows and traditional PowerShell scripts, including the ability to perform a set of activities in parallel and automatically restart from the most recent checkpoint.</a:t>
            </a:r>
          </a:p>
        </p:txBody>
      </p:sp>
      <p:sp>
        <p:nvSpPr>
          <p:cNvPr id="4" name="Slide Number Placeholder 3"/>
          <p:cNvSpPr>
            <a:spLocks noGrp="1"/>
          </p:cNvSpPr>
          <p:nvPr>
            <p:ph type="sldNum" sz="quarter" idx="10"/>
          </p:nvPr>
        </p:nvSpPr>
        <p:spPr/>
        <p:txBody>
          <a:bodyPr/>
          <a:lstStyle/>
          <a:p>
            <a:fld id="{B8BA401F-B88A-4E10-B52D-EBA08B33E2A9}" type="slidenum">
              <a:rPr lang="en-IN" smtClean="0"/>
              <a:t>12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504288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While PowerShell workflow activities use the same naming convention as Windows PowerShell cmdlets, there are some syntactical differences between them. In addition, it is possible to include Windows PowerShell cmdlets within a workflow by enclosing them in an </a:t>
            </a:r>
            <a:r>
              <a:rPr lang="en-IN" sz="1000" b="1" dirty="0">
                <a:latin typeface="Arial"/>
                <a:ea typeface="Calibri"/>
                <a:cs typeface="Times New Roman"/>
              </a:rPr>
              <a:t>InlineScript</a:t>
            </a:r>
            <a:r>
              <a:rPr lang="en-IN" sz="1000" dirty="0">
                <a:latin typeface="Arial"/>
                <a:ea typeface="Calibri"/>
                <a:cs typeface="Times New Roman"/>
              </a:rPr>
              <a:t> block. </a:t>
            </a:r>
          </a:p>
        </p:txBody>
      </p:sp>
      <p:sp>
        <p:nvSpPr>
          <p:cNvPr id="4" name="Slide Number Placeholder 3"/>
          <p:cNvSpPr>
            <a:spLocks noGrp="1"/>
          </p:cNvSpPr>
          <p:nvPr>
            <p:ph type="sldNum" sz="quarter" idx="10"/>
          </p:nvPr>
        </p:nvSpPr>
        <p:spPr/>
        <p:txBody>
          <a:bodyPr/>
          <a:lstStyle/>
          <a:p>
            <a:fld id="{B8BA401F-B88A-4E10-B52D-EBA08B33E2A9}" type="slidenum">
              <a:rPr lang="en-IN" smtClean="0"/>
              <a:t>13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884750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basic steps involved in authoring PowerShell runbooks.</a:t>
            </a:r>
          </a:p>
        </p:txBody>
      </p:sp>
      <p:sp>
        <p:nvSpPr>
          <p:cNvPr id="4" name="Slide Number Placeholder 3"/>
          <p:cNvSpPr>
            <a:spLocks noGrp="1"/>
          </p:cNvSpPr>
          <p:nvPr>
            <p:ph type="sldNum" sz="quarter" idx="10"/>
          </p:nvPr>
        </p:nvSpPr>
        <p:spPr/>
        <p:txBody>
          <a:bodyPr/>
          <a:lstStyle/>
          <a:p>
            <a:fld id="{B8BA401F-B88A-4E10-B52D-EBA08B33E2A9}" type="slidenum">
              <a:rPr lang="en-IN" smtClean="0"/>
              <a:t>14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73934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process of implementing Automation Desired State Configuration (DSC).</a:t>
            </a:r>
          </a:p>
        </p:txBody>
      </p:sp>
      <p:sp>
        <p:nvSpPr>
          <p:cNvPr id="4" name="Slide Number Placeholder 3"/>
          <p:cNvSpPr>
            <a:spLocks noGrp="1"/>
          </p:cNvSpPr>
          <p:nvPr>
            <p:ph type="sldNum" sz="quarter" idx="10"/>
          </p:nvPr>
        </p:nvSpPr>
        <p:spPr/>
        <p:txBody>
          <a:bodyPr/>
          <a:lstStyle/>
          <a:p>
            <a:fld id="{B8BA401F-B88A-4E10-B52D-EBA08B33E2A9}" type="slidenum">
              <a:rPr lang="en-IN" smtClean="0"/>
              <a:t>15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87555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concept of the authoring status in the context of Automation runbooks.</a:t>
            </a:r>
          </a:p>
        </p:txBody>
      </p:sp>
      <p:sp>
        <p:nvSpPr>
          <p:cNvPr id="4" name="Slide Number Placeholder 3"/>
          <p:cNvSpPr>
            <a:spLocks noGrp="1"/>
          </p:cNvSpPr>
          <p:nvPr>
            <p:ph type="sldNum" sz="quarter" idx="10"/>
          </p:nvPr>
        </p:nvSpPr>
        <p:spPr/>
        <p:txBody>
          <a:bodyPr/>
          <a:lstStyle/>
          <a:p>
            <a:fld id="{B8BA401F-B88A-4E10-B52D-EBA08B33E2A9}" type="slidenum">
              <a:rPr lang="en-IN" smtClean="0"/>
              <a:t>16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2020056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tasks involved in testing, publishing, and executing Automation runbooks. Emphasize the considerations regarding testing.</a:t>
            </a:r>
          </a:p>
        </p:txBody>
      </p:sp>
      <p:sp>
        <p:nvSpPr>
          <p:cNvPr id="4" name="Slide Number Placeholder 3"/>
          <p:cNvSpPr>
            <a:spLocks noGrp="1"/>
          </p:cNvSpPr>
          <p:nvPr>
            <p:ph type="sldNum" sz="quarter" idx="10"/>
          </p:nvPr>
        </p:nvSpPr>
        <p:spPr/>
        <p:txBody>
          <a:bodyPr/>
          <a:lstStyle/>
          <a:p>
            <a:fld id="{B8BA401F-B88A-4E10-B52D-EBA08B33E2A9}" type="slidenum">
              <a:rPr lang="en-IN" smtClean="0"/>
              <a:t>17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821588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Briefly describe each of the possible job execution states.</a:t>
            </a:r>
          </a:p>
        </p:txBody>
      </p:sp>
      <p:sp>
        <p:nvSpPr>
          <p:cNvPr id="4" name="Slide Number Placeholder 3"/>
          <p:cNvSpPr>
            <a:spLocks noGrp="1"/>
          </p:cNvSpPr>
          <p:nvPr>
            <p:ph type="sldNum" sz="quarter" idx="10"/>
          </p:nvPr>
        </p:nvSpPr>
        <p:spPr/>
        <p:txBody>
          <a:bodyPr/>
          <a:lstStyle/>
          <a:p>
            <a:fld id="{B8BA401F-B88A-4E10-B52D-EBA08B33E2A9}" type="slidenum">
              <a:rPr lang="en-IN" smtClean="0"/>
              <a:t>18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323205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built-in and custom mechanisms that facilitate resiliency of Automation accounts.</a:t>
            </a:r>
          </a:p>
        </p:txBody>
      </p:sp>
      <p:sp>
        <p:nvSpPr>
          <p:cNvPr id="4" name="Slide Number Placeholder 3"/>
          <p:cNvSpPr>
            <a:spLocks noGrp="1"/>
          </p:cNvSpPr>
          <p:nvPr>
            <p:ph type="sldNum" sz="quarter" idx="10"/>
          </p:nvPr>
        </p:nvSpPr>
        <p:spPr/>
        <p:txBody>
          <a:bodyPr/>
          <a:lstStyle/>
          <a:p>
            <a:fld id="{B8BA401F-B88A-4E10-B52D-EBA08B33E2A9}" type="slidenum">
              <a:rPr lang="en-IN" smtClean="0"/>
              <a:t>19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710926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20</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6/26/2018 7:24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3613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Near Real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gradFill>
                  <a:gsLst>
                    <a:gs pos="12360">
                      <a:schemeClr val="bg1"/>
                    </a:gs>
                    <a:gs pos="51000">
                      <a:schemeClr val="bg1"/>
                    </a:gs>
                  </a:gsLst>
                  <a:lin ang="5400000" scaled="0"/>
                </a:gradFill>
                <a:latin typeface="Segoe UI Semilight" panose="020B0402040204020203" pitchFamily="34" charset="0"/>
                <a:cs typeface="Segoe UI Semilight" panose="020B0402040204020203" pitchFamily="34" charset="0"/>
              </a:rPr>
              <a:t>Sub-second end-to-end latency in the </a:t>
            </a:r>
            <a:r>
              <a:rPr lang="en-US" b="1"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99</a:t>
            </a:r>
            <a:r>
              <a:rPr lang="en-US" b="1" baseline="30000"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th</a:t>
            </a:r>
            <a:r>
              <a:rPr lang="en-US" b="1"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 percentile</a:t>
            </a:r>
          </a:p>
          <a:p>
            <a:endParaRPr lang="en-US" dirty="0"/>
          </a:p>
          <a:p>
            <a:r>
              <a:rPr lang="en-US" dirty="0"/>
              <a:t>Massive Scale Out</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10,000,000</a:t>
            </a:r>
            <a:r>
              <a:rPr lang="en-US" dirty="0">
                <a:gradFill>
                  <a:gsLst>
                    <a:gs pos="12360">
                      <a:schemeClr val="bg1"/>
                    </a:gs>
                    <a:gs pos="51000">
                      <a:schemeClr val="bg1"/>
                    </a:gs>
                  </a:gsLst>
                  <a:lin ang="5400000" scaled="0"/>
                </a:gradFill>
                <a:latin typeface="Segoe UI Semilight" panose="020B0402040204020203" pitchFamily="34" charset="0"/>
                <a:cs typeface="Segoe UI Semilight" panose="020B0402040204020203" pitchFamily="34" charset="0"/>
              </a:rPr>
              <a:t> events per second per region</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Highly</a:t>
            </a:r>
            <a:r>
              <a:rPr lang="en-US" baseline="0" dirty="0"/>
              <a:t> Reliability</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24-hour</a:t>
            </a:r>
            <a:r>
              <a:rPr lang="en-US" dirty="0">
                <a:gradFill>
                  <a:gsLst>
                    <a:gs pos="12360">
                      <a:schemeClr val="bg1"/>
                    </a:gs>
                    <a:gs pos="51000">
                      <a:schemeClr val="bg1"/>
                    </a:gs>
                  </a:gsLst>
                  <a:lin ang="5400000" scaled="0"/>
                </a:gradFill>
                <a:latin typeface="Segoe UI Semilight" panose="020B0402040204020203" pitchFamily="34" charset="0"/>
                <a:cs typeface="Segoe UI Semilight" panose="020B0402040204020203" pitchFamily="34" charset="0"/>
              </a:rPr>
              <a:t> retry with exponential back off for events not delivered</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85492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Talk through the investments of what MSFT/Azure sees as important for enterprise cloud management platform</a:t>
            </a:r>
          </a:p>
          <a:p>
            <a:pPr lvl="0"/>
            <a:r>
              <a:rPr lang="en-US" dirty="0"/>
              <a:t>The combination together is powerful. Truly integrated capabilities SaaS management and security.</a:t>
            </a:r>
          </a:p>
          <a:p>
            <a:pPr lvl="0"/>
            <a:r>
              <a:rPr lang="en-US" dirty="0"/>
              <a:t>To be successful in the Cloud era, enterprises must have visibility/metrics and controls on every component to pinpoint issues efficiently, optimize and scale effectively, while having the assurance the security, compliance and polices are in place to ensure the velocity.</a:t>
            </a:r>
          </a:p>
          <a:p>
            <a:pPr lvl="0"/>
            <a:r>
              <a:rPr lang="en-US" b="1" dirty="0"/>
              <a:t>Native Security and Management in Azure</a:t>
            </a:r>
            <a:endParaRPr lang="en-US" dirty="0"/>
          </a:p>
          <a:p>
            <a:pPr lvl="1"/>
            <a:r>
              <a:rPr lang="en-US" dirty="0"/>
              <a:t>Enterprise grade capabilities natively from the cloud provider Azure</a:t>
            </a:r>
          </a:p>
          <a:p>
            <a:pPr lvl="1"/>
            <a:r>
              <a:rPr lang="en-US" dirty="0"/>
              <a:t>Integrated and interconnected across data and experiences</a:t>
            </a:r>
          </a:p>
          <a:p>
            <a:pPr lvl="1"/>
            <a:r>
              <a:rPr lang="en-US" dirty="0"/>
              <a:t>Management capabilities included with the flexibility to increase or choose 3</a:t>
            </a:r>
            <a:r>
              <a:rPr lang="en-US" baseline="30000" dirty="0"/>
              <a:t>rd</a:t>
            </a:r>
            <a:r>
              <a:rPr lang="en-US" dirty="0"/>
              <a:t> party</a:t>
            </a:r>
          </a:p>
          <a:p>
            <a:pPr lvl="0"/>
            <a:endParaRPr lang="en-US" dirty="0"/>
          </a:p>
          <a:p>
            <a:pPr lvl="0"/>
            <a:r>
              <a:rPr lang="en-US" dirty="0"/>
              <a:t>Can make the point that for those familiar with OMS these were the foundation for what we now have natively within Azure.</a:t>
            </a:r>
          </a:p>
          <a:p>
            <a:endParaRPr lang="en-US" dirty="0"/>
          </a:p>
          <a:p>
            <a:r>
              <a:rPr lang="en-US" dirty="0"/>
              <a:t>5 main areas:</a:t>
            </a:r>
          </a:p>
          <a:p>
            <a:pPr marL="232943" indent="-232943">
              <a:buAutoNum type="arabicPeriod"/>
            </a:pPr>
            <a:r>
              <a:rPr lang="en-US" b="1" dirty="0"/>
              <a:t>Secure: </a:t>
            </a:r>
            <a:r>
              <a:rPr lang="en-US" dirty="0"/>
              <a:t>While Azure is trusted and secure platform, you as a customer have your own security settings you need to manage.  You also need to be able to protect your individual machines against threats and monitor the security posture of your system. </a:t>
            </a:r>
          </a:p>
          <a:p>
            <a:pPr marL="232943" indent="-232943">
              <a:buAutoNum type="arabicPeriod"/>
            </a:pPr>
            <a:r>
              <a:rPr lang="en-US" b="1" dirty="0"/>
              <a:t>Protect: </a:t>
            </a:r>
            <a:r>
              <a:rPr lang="en-US" dirty="0"/>
              <a:t>Your VMs and applications in the cloud need to be backed up and protected in the event of data loss. With disaster recovery from on-</a:t>
            </a:r>
            <a:r>
              <a:rPr lang="en-US" dirty="0" err="1"/>
              <a:t>prem</a:t>
            </a:r>
            <a:r>
              <a:rPr lang="en-US" dirty="0"/>
              <a:t> to the cloud, or from one cloud to another, you can avoid downtime and keep your applications up and running.</a:t>
            </a:r>
          </a:p>
          <a:p>
            <a:pPr marL="232943" indent="-232943">
              <a:buAutoNum type="arabicPeriod"/>
            </a:pPr>
            <a:r>
              <a:rPr lang="en-US" b="1" dirty="0"/>
              <a:t>Monitor: </a:t>
            </a:r>
            <a:r>
              <a:rPr lang="en-US" dirty="0"/>
              <a:t>Every operations manager and every developer needs to be able to see the health and performance of their applications, infrastructure, and network. And seeing insights across all three together in a single dashboard can save time and resources in troubleshooting and preventing issues in the future.</a:t>
            </a:r>
          </a:p>
          <a:p>
            <a:pPr marL="232943" indent="-232943">
              <a:buAutoNum type="arabicPeriod"/>
            </a:pPr>
            <a:r>
              <a:rPr lang="en-US" b="1" dirty="0"/>
              <a:t>Configure: </a:t>
            </a:r>
            <a:r>
              <a:rPr lang="en-US" dirty="0"/>
              <a:t>For managing Azure and hybrid workloads at scale, automation and configuration capabilities help you create runbooks to automate tasks, manage the configuration settings and track changes, and monitor and deploy missing updates. Additionally in Azure you can use PowerShell and Cloud Shell for command line scripting.</a:t>
            </a:r>
          </a:p>
          <a:p>
            <a:pPr marL="232943" indent="-232943">
              <a:buAutoNum type="arabicPeriod"/>
            </a:pPr>
            <a:r>
              <a:rPr lang="en-US" b="1" dirty="0"/>
              <a:t>Govern: </a:t>
            </a:r>
            <a:r>
              <a:rPr lang="en-US" b="0" dirty="0"/>
              <a:t>Many customers need a way to look across cloud resources to assess and enforce enterprise-wide standards and policy compliance for security and management. In addition, they need to manage and monitor costs for the cloud. We recently acquired </a:t>
            </a:r>
            <a:r>
              <a:rPr lang="en-US" b="0" dirty="0" err="1"/>
              <a:t>Cloudyn</a:t>
            </a:r>
            <a:r>
              <a:rPr lang="en-US" b="0" dirty="0"/>
              <a:t>, a multi-cloud cost management solution to help our customers with this challenge. </a:t>
            </a:r>
            <a:endParaRPr lang="en-US" b="1" dirty="0"/>
          </a:p>
          <a:p>
            <a:endParaRPr lang="en-US" dirty="0"/>
          </a:p>
          <a:p>
            <a:endParaRPr lang="en-US" dirty="0"/>
          </a:p>
        </p:txBody>
      </p:sp>
      <p:sp>
        <p:nvSpPr>
          <p:cNvPr id="4" name="Slide Number Placeholder 3"/>
          <p:cNvSpPr>
            <a:spLocks noGrp="1"/>
          </p:cNvSpPr>
          <p:nvPr>
            <p:ph type="sldNum" sz="quarter" idx="10"/>
          </p:nvPr>
        </p:nvSpPr>
        <p:spPr/>
        <p:txBody>
          <a:bodyPr/>
          <a:lstStyle/>
          <a:p>
            <a:fld id="{7EF46881-0CD0-4730-B19B-096431EF232C}" type="slidenum">
              <a:rPr lang="en-US" smtClean="0"/>
              <a:t>23</a:t>
            </a:fld>
            <a:endParaRPr lang="en-US"/>
          </a:p>
        </p:txBody>
      </p:sp>
    </p:spTree>
    <p:extLst>
      <p:ext uri="{BB962C8B-B14F-4D97-AF65-F5344CB8AC3E}">
        <p14:creationId xmlns:p14="http://schemas.microsoft.com/office/powerpoint/2010/main" val="38806051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https://docs.microsoft.com/en-us/azure/security-center/security-center-intro</a:t>
            </a:r>
          </a:p>
          <a:p>
            <a:r>
              <a:rPr lang="en-US" sz="1200" b="1" i="0" u="none" strike="noStrike" kern="1200" dirty="0">
                <a:solidFill>
                  <a:schemeClr val="tx1"/>
                </a:solidFill>
                <a:effectLst/>
                <a:latin typeface="+mn-lt"/>
                <a:ea typeface="+mn-ea"/>
                <a:cs typeface="+mn-cs"/>
              </a:rPr>
              <a:t>Centralized policy management</a:t>
            </a:r>
            <a:r>
              <a:rPr lang="en-US" sz="1200" b="0" i="0" u="none" strike="noStrike" kern="1200" dirty="0">
                <a:solidFill>
                  <a:schemeClr val="tx1"/>
                </a:solidFill>
                <a:effectLst/>
                <a:latin typeface="+mn-lt"/>
                <a:ea typeface="+mn-ea"/>
                <a:cs typeface="+mn-cs"/>
              </a:rPr>
              <a:t> – Ensure compliance with company or regulatory security requirements by centrally managing security policies across all your hybrid cloud workloads.</a:t>
            </a:r>
          </a:p>
          <a:p>
            <a:r>
              <a:rPr lang="en-US" sz="1200" b="1" i="0" u="none" strike="noStrike" kern="1200" dirty="0">
                <a:solidFill>
                  <a:schemeClr val="tx1"/>
                </a:solidFill>
                <a:effectLst/>
                <a:latin typeface="+mn-lt"/>
                <a:ea typeface="+mn-ea"/>
                <a:cs typeface="+mn-cs"/>
              </a:rPr>
              <a:t>Continuous security assessment</a:t>
            </a:r>
            <a:r>
              <a:rPr lang="en-US" sz="1200" b="0" i="0" u="none" strike="noStrike" kern="1200" dirty="0">
                <a:solidFill>
                  <a:schemeClr val="tx1"/>
                </a:solidFill>
                <a:effectLst/>
                <a:latin typeface="+mn-lt"/>
                <a:ea typeface="+mn-ea"/>
                <a:cs typeface="+mn-cs"/>
              </a:rPr>
              <a:t> – Monitor the security of machines, networks, storage and data services, and applications to discover potential security issues.</a:t>
            </a:r>
          </a:p>
          <a:p>
            <a:r>
              <a:rPr lang="en-US" sz="1200" b="1" i="0" u="none" strike="noStrike" kern="1200" dirty="0">
                <a:solidFill>
                  <a:schemeClr val="tx1"/>
                </a:solidFill>
                <a:effectLst/>
                <a:latin typeface="+mn-lt"/>
                <a:ea typeface="+mn-ea"/>
                <a:cs typeface="+mn-cs"/>
              </a:rPr>
              <a:t>Actionable recommendations</a:t>
            </a:r>
            <a:r>
              <a:rPr lang="en-US" sz="1200" b="0" i="0" u="none" strike="noStrike" kern="1200" dirty="0">
                <a:solidFill>
                  <a:schemeClr val="tx1"/>
                </a:solidFill>
                <a:effectLst/>
                <a:latin typeface="+mn-lt"/>
                <a:ea typeface="+mn-ea"/>
                <a:cs typeface="+mn-cs"/>
              </a:rPr>
              <a:t> – Remediate security vulnerabilities before they can be exploited by attackers with prioritized and actionable security recommendations.</a:t>
            </a:r>
          </a:p>
          <a:p>
            <a:r>
              <a:rPr lang="en-US" sz="1200" b="1" i="0" u="none" strike="noStrike" kern="1200" dirty="0">
                <a:solidFill>
                  <a:schemeClr val="tx1"/>
                </a:solidFill>
                <a:effectLst/>
                <a:latin typeface="+mn-lt"/>
                <a:ea typeface="+mn-ea"/>
                <a:cs typeface="+mn-cs"/>
              </a:rPr>
              <a:t>Advanced cloud defenses</a:t>
            </a:r>
            <a:r>
              <a:rPr lang="en-US" sz="1200" b="0" i="0" u="none" strike="noStrike" kern="1200" dirty="0">
                <a:solidFill>
                  <a:schemeClr val="tx1"/>
                </a:solidFill>
                <a:effectLst/>
                <a:latin typeface="+mn-lt"/>
                <a:ea typeface="+mn-ea"/>
                <a:cs typeface="+mn-cs"/>
              </a:rPr>
              <a:t> – Reduce threats with just in time access to management ports and whitelisting to control applications running on your VMs.</a:t>
            </a:r>
          </a:p>
          <a:p>
            <a:r>
              <a:rPr lang="en-US" sz="1200" b="1" i="0" u="none" strike="noStrike" kern="1200" dirty="0">
                <a:solidFill>
                  <a:schemeClr val="tx1"/>
                </a:solidFill>
                <a:effectLst/>
                <a:latin typeface="+mn-lt"/>
                <a:ea typeface="+mn-ea"/>
                <a:cs typeface="+mn-cs"/>
              </a:rPr>
              <a:t>Prioritized alerts and incidents</a:t>
            </a:r>
            <a:r>
              <a:rPr lang="en-US" sz="1200" b="0" i="0" u="none" strike="noStrike" kern="1200" dirty="0">
                <a:solidFill>
                  <a:schemeClr val="tx1"/>
                </a:solidFill>
                <a:effectLst/>
                <a:latin typeface="+mn-lt"/>
                <a:ea typeface="+mn-ea"/>
                <a:cs typeface="+mn-cs"/>
              </a:rPr>
              <a:t> - Focus on the most critical threats first with prioritized security alerts and incidents.</a:t>
            </a:r>
          </a:p>
          <a:p>
            <a:r>
              <a:rPr lang="en-US" sz="1200" b="1" i="0" u="none" strike="noStrike" kern="1200" dirty="0">
                <a:solidFill>
                  <a:schemeClr val="tx1"/>
                </a:solidFill>
                <a:effectLst/>
                <a:latin typeface="+mn-lt"/>
                <a:ea typeface="+mn-ea"/>
                <a:cs typeface="+mn-cs"/>
              </a:rPr>
              <a:t>Integrated security solutions</a:t>
            </a:r>
            <a:r>
              <a:rPr lang="en-US" sz="1200" b="0" i="0" u="none" strike="noStrike" kern="1200" dirty="0">
                <a:solidFill>
                  <a:schemeClr val="tx1"/>
                </a:solidFill>
                <a:effectLst/>
                <a:latin typeface="+mn-lt"/>
                <a:ea typeface="+mn-ea"/>
                <a:cs typeface="+mn-cs"/>
              </a:rPr>
              <a:t> - Collect, search, and analyze security data from a variety of sources, including connected partner solutions.</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24</a:t>
            </a:fld>
            <a:endParaRPr lang="en-US"/>
          </a:p>
        </p:txBody>
      </p:sp>
    </p:spTree>
    <p:extLst>
      <p:ext uri="{BB962C8B-B14F-4D97-AF65-F5344CB8AC3E}">
        <p14:creationId xmlns:p14="http://schemas.microsoft.com/office/powerpoint/2010/main" val="10430933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48125" y="850900"/>
            <a:ext cx="2246313" cy="1684338"/>
          </a:xfrm>
        </p:spPr>
      </p:sp>
      <p:sp>
        <p:nvSpPr>
          <p:cNvPr id="3" name="Notes Placeholder 2"/>
          <p:cNvSpPr>
            <a:spLocks noGrp="1"/>
          </p:cNvSpPr>
          <p:nvPr>
            <p:ph type="body" idx="1"/>
          </p:nvPr>
        </p:nvSpPr>
        <p:spPr/>
        <p:txBody>
          <a:bodyPr/>
          <a:lstStyle/>
          <a:p>
            <a:pPr algn="l"/>
            <a:r>
              <a:rPr lang="en-US" b="0" i="0" dirty="0">
                <a:solidFill>
                  <a:srgbClr val="FFFFFF"/>
                </a:solidFill>
                <a:effectLst/>
                <a:latin typeface="Segoe UI" panose="020B0502040204020203" pitchFamily="34" charset="0"/>
              </a:rPr>
              <a:t>Transform your log data into insights and action</a:t>
            </a:r>
          </a:p>
          <a:p>
            <a:pPr algn="l">
              <a:buFont typeface="Arial" panose="020B0604020202020204" pitchFamily="34" charset="0"/>
              <a:buChar char="•"/>
            </a:pPr>
            <a:r>
              <a:rPr lang="en-US" b="0" i="0" dirty="0">
                <a:solidFill>
                  <a:srgbClr val="FFFFFF"/>
                </a:solidFill>
                <a:effectLst/>
                <a:latin typeface="Segoe UI" panose="020B0502040204020203" pitchFamily="34" charset="0"/>
              </a:rPr>
              <a:t>Quickly connect and collect log data from multiple sources</a:t>
            </a:r>
          </a:p>
          <a:p>
            <a:pPr algn="l">
              <a:buFont typeface="Arial" panose="020B0604020202020204" pitchFamily="34" charset="0"/>
              <a:buChar char="•"/>
            </a:pPr>
            <a:r>
              <a:rPr lang="en-US" b="0" i="0" dirty="0">
                <a:solidFill>
                  <a:srgbClr val="FFFFFF"/>
                </a:solidFill>
                <a:effectLst/>
                <a:latin typeface="Segoe UI" panose="020B0502040204020203" pitchFamily="34" charset="0"/>
              </a:rPr>
              <a:t>Correlate and analyze using powerful machine learning constructs</a:t>
            </a:r>
          </a:p>
          <a:p>
            <a:pPr algn="l">
              <a:buFont typeface="Arial" panose="020B0604020202020204" pitchFamily="34" charset="0"/>
              <a:buChar char="•"/>
            </a:pPr>
            <a:r>
              <a:rPr lang="en-US" b="0" i="0" dirty="0">
                <a:solidFill>
                  <a:srgbClr val="FFFFFF"/>
                </a:solidFill>
                <a:effectLst/>
                <a:latin typeface="Segoe UI" panose="020B0502040204020203" pitchFamily="34" charset="0"/>
              </a:rPr>
              <a:t>Search and query interactively using an expressive language</a:t>
            </a:r>
          </a:p>
          <a:p>
            <a:pPr algn="l">
              <a:buFont typeface="Arial" panose="020B0604020202020204" pitchFamily="34" charset="0"/>
              <a:buChar char="•"/>
            </a:pPr>
            <a:r>
              <a:rPr lang="en-US" b="0" i="0" dirty="0">
                <a:solidFill>
                  <a:srgbClr val="FFFFFF"/>
                </a:solidFill>
                <a:effectLst/>
                <a:latin typeface="Segoe UI" panose="020B0502040204020203" pitchFamily="34" charset="0"/>
              </a:rPr>
              <a:t>Develop deep insights using purpose-built management solutions</a:t>
            </a:r>
          </a:p>
          <a:p>
            <a:pPr algn="l">
              <a:buFont typeface="Arial" panose="020B0604020202020204" pitchFamily="34" charset="0"/>
              <a:buNone/>
            </a:pPr>
            <a:endParaRPr lang="en-US" sz="1200" b="0" i="0" kern="1200" dirty="0">
              <a:solidFill>
                <a:schemeClr val="tx1"/>
              </a:solidFill>
              <a:effectLst/>
              <a:latin typeface="+mn-lt"/>
              <a:ea typeface="+mn-ea"/>
              <a:cs typeface="+mn-cs"/>
            </a:endParaRPr>
          </a:p>
          <a:p>
            <a:pPr algn="l">
              <a:buFont typeface="Arial" panose="020B0604020202020204" pitchFamily="34" charset="0"/>
              <a:buNone/>
            </a:pPr>
            <a:r>
              <a:rPr lang="en-US" sz="1200" b="0" i="0" kern="1200" dirty="0">
                <a:solidFill>
                  <a:schemeClr val="tx1"/>
                </a:solidFill>
                <a:effectLst/>
                <a:latin typeface="+mn-lt"/>
                <a:ea typeface="+mn-ea"/>
                <a:cs typeface="+mn-cs"/>
              </a:rPr>
              <a:t>formerly known as OMS Log Analytics, is an Azure service that ingests log and metric data from Azure services (via Azure Monitor), Azure VMs, and on-premises or other cloud infrastructure and offers flexible log search and out-of-the box analytics on top of this data. It provides rich tools to analyze data across sources, allows complex queries across all logs, and can proactively alert on specified conditions. You can even collect custom data into its central repository so you can query and visualize it. You can also take advantage of Log </a:t>
            </a:r>
            <a:r>
              <a:rPr lang="en-US" sz="1200" b="0" i="0" kern="1200" dirty="0" err="1">
                <a:solidFill>
                  <a:schemeClr val="tx1"/>
                </a:solidFill>
                <a:effectLst/>
                <a:latin typeface="+mn-lt"/>
                <a:ea typeface="+mn-ea"/>
                <a:cs typeface="+mn-cs"/>
              </a:rPr>
              <a:t>Analytic's</a:t>
            </a:r>
            <a:r>
              <a:rPr lang="en-US" sz="1200" b="0" i="0" kern="1200" dirty="0">
                <a:solidFill>
                  <a:schemeClr val="tx1"/>
                </a:solidFill>
                <a:effectLst/>
                <a:latin typeface="+mn-lt"/>
                <a:ea typeface="+mn-ea"/>
                <a:cs typeface="+mn-cs"/>
              </a:rPr>
              <a:t> built-in solutions to immediately gain insights into the security and functionality of your infrastructure.</a:t>
            </a:r>
            <a:endParaRPr lang="en-US" b="0" i="0" dirty="0">
              <a:solidFill>
                <a:srgbClr val="FFFFFF"/>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25</a:t>
            </a:fld>
            <a:endParaRPr lang="en-US" dirty="0">
              <a:solidFill>
                <a:prstClr val="black"/>
              </a:solidFill>
            </a:endParaRPr>
          </a:p>
        </p:txBody>
      </p:sp>
      <p:sp>
        <p:nvSpPr>
          <p:cNvPr id="5" name="Footer Placeholder 5"/>
          <p:cNvSpPr>
            <a:spLocks noGrp="1"/>
          </p:cNvSpPr>
          <p:nvPr>
            <p:ph type="ftr" sz="quarter" idx="4"/>
          </p:nvPr>
        </p:nvSpPr>
        <p:spPr>
          <a:xfrm>
            <a:off x="0" y="8686800"/>
            <a:ext cx="5920740" cy="355964"/>
          </a:xfrm>
        </p:spPr>
        <p:txBody>
          <a:bodyPr/>
          <a:lstStyle/>
          <a:p>
            <a:r>
              <a:rPr lang="en-US" sz="400" dirty="0">
                <a:solidFill>
                  <a:srgbClr val="000000"/>
                </a:solidFill>
              </a:rPr>
              <a:t>© 2010 Microsoft Corporation. All rights reserved. Microsoft, Windows, Windows Vista and other product names are or may be registered trademarks and/or trademarks in the U.S. and/or other countries.</a:t>
            </a:r>
          </a:p>
          <a:p>
            <a:r>
              <a:rPr lang="en-US" sz="4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solidFill>
                  <a:srgbClr val="000000"/>
                </a:solidFill>
              </a:rPr>
            </a:br>
            <a:r>
              <a:rPr lang="en-US" sz="400" dirty="0">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5860197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Demonstration Steps</a:t>
            </a:r>
          </a:p>
          <a:p>
            <a:pPr>
              <a:lnSpc>
                <a:spcPts val="1300"/>
              </a:lnSpc>
              <a:spcBef>
                <a:spcPts val="900"/>
              </a:spcBef>
              <a:spcAft>
                <a:spcPts val="300"/>
              </a:spcAft>
            </a:pPr>
            <a:r>
              <a:rPr lang="en-US" sz="1000" b="1" dirty="0">
                <a:effectLst/>
                <a:latin typeface="Arial"/>
                <a:ea typeface="Times New Roman"/>
                <a:cs typeface="Segoe UI"/>
              </a:rPr>
              <a:t>Create an Azure Automation account</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From the Azure portal, create a new Azure Automation account by using the following settings:</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Name: </a:t>
            </a:r>
            <a:r>
              <a:rPr lang="en-US" sz="1000" b="1" dirty="0">
                <a:effectLst/>
                <a:latin typeface="Arial"/>
                <a:ea typeface="Times New Roman"/>
                <a:cs typeface="Times New Roman"/>
              </a:rPr>
              <a:t>DemoAutomationAccount</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Resource group: Create a new resource group named </a:t>
            </a:r>
            <a:r>
              <a:rPr lang="en-US" sz="1000" b="1" dirty="0">
                <a:effectLst/>
                <a:latin typeface="Arial"/>
                <a:ea typeface="Times New Roman"/>
                <a:cs typeface="Times New Roman"/>
              </a:rPr>
              <a:t>20533D1102-DemoRG</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Subscription: Your current subscription</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Location: The same Azure region that you chose while running the provisioning script or another region close to it</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Create Azure Run As account: </a:t>
            </a:r>
            <a:r>
              <a:rPr lang="en-US" sz="1000" b="1" dirty="0">
                <a:effectLst/>
                <a:latin typeface="Arial"/>
                <a:ea typeface="Times New Roman"/>
                <a:cs typeface="Times New Roman"/>
              </a:rPr>
              <a:t>Yes</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Pin to dashboard: Do not select this check box</a:t>
            </a:r>
            <a:endParaRPr lang="en-IN" sz="1000" dirty="0">
              <a:effectLst/>
              <a:latin typeface="Arial"/>
              <a:ea typeface="Times New Roman"/>
              <a:cs typeface="Times New Roman"/>
            </a:endParaRPr>
          </a:p>
          <a:p>
            <a:pPr lvl="1">
              <a:lnSpc>
                <a:spcPct val="115000"/>
              </a:lnSpc>
              <a:spcAft>
                <a:spcPts val="1000"/>
              </a:spcAft>
            </a:pPr>
            <a:r>
              <a:rPr lang="en-IN" sz="1000" b="1" dirty="0">
                <a:latin typeface="Arial"/>
                <a:ea typeface="Calibri"/>
                <a:cs typeface="Times New Roman"/>
              </a:rPr>
              <a:t>Note: </a:t>
            </a:r>
            <a:r>
              <a:rPr lang="en-IN" sz="1000" dirty="0">
                <a:latin typeface="Arial"/>
                <a:ea typeface="Calibri"/>
                <a:cs typeface="Times New Roman"/>
              </a:rPr>
              <a:t>Wait for the Azure Automation account to be provisioned. This should take less than a minute.</a:t>
            </a:r>
          </a:p>
          <a:p>
            <a:pPr>
              <a:lnSpc>
                <a:spcPts val="1300"/>
              </a:lnSpc>
              <a:spcBef>
                <a:spcPts val="900"/>
              </a:spcBef>
              <a:spcAft>
                <a:spcPts val="300"/>
              </a:spcAft>
            </a:pPr>
            <a:r>
              <a:rPr lang="en-US" sz="1000" b="1" dirty="0">
                <a:effectLst/>
                <a:latin typeface="Arial"/>
                <a:ea typeface="Times New Roman"/>
                <a:cs typeface="Segoe UI"/>
              </a:rPr>
              <a:t>Create an Azure Automation Variable asset</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From the Azure portal, navigate to </a:t>
            </a:r>
            <a:r>
              <a:rPr lang="en-US" sz="1000" b="1" dirty="0">
                <a:effectLst/>
                <a:latin typeface="Arial"/>
                <a:ea typeface="Times New Roman"/>
                <a:cs typeface="Times New Roman"/>
              </a:rPr>
              <a:t>DemoAutomationAccount</a:t>
            </a:r>
            <a:r>
              <a:rPr lang="en-US" sz="1000" dirty="0">
                <a:effectLst/>
                <a:latin typeface="Arial"/>
                <a:ea typeface="Times New Roman"/>
                <a:cs typeface="Times New Roman"/>
              </a:rPr>
              <a:t>,</a:t>
            </a:r>
            <a:r>
              <a:rPr lang="en-US" sz="1000" b="1" dirty="0">
                <a:effectLst/>
                <a:latin typeface="Arial"/>
                <a:ea typeface="Times New Roman"/>
                <a:cs typeface="Times New Roman"/>
              </a:rPr>
              <a:t> </a:t>
            </a:r>
            <a:r>
              <a:rPr lang="en-US" sz="1000" dirty="0">
                <a:effectLst/>
                <a:latin typeface="Arial"/>
                <a:ea typeface="Times New Roman"/>
                <a:cs typeface="Times New Roman"/>
              </a:rPr>
              <a:t>and then create a new Automation variable by using the following settings: </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Name: </a:t>
            </a:r>
            <a:r>
              <a:rPr lang="en-US" sz="1000" b="1" dirty="0">
                <a:effectLst/>
                <a:latin typeface="Arial"/>
                <a:ea typeface="Times New Roman"/>
                <a:cs typeface="Times New Roman"/>
              </a:rPr>
              <a:t>SubscriptionId</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Description: </a:t>
            </a:r>
            <a:r>
              <a:rPr lang="en-US" sz="1000" b="1" dirty="0">
                <a:effectLst/>
                <a:latin typeface="Arial"/>
                <a:ea typeface="Times New Roman"/>
                <a:cs typeface="Times New Roman"/>
              </a:rPr>
              <a:t>Subscription Id</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Type: </a:t>
            </a:r>
            <a:r>
              <a:rPr lang="en-US" sz="1000" b="1" dirty="0">
                <a:effectLst/>
                <a:latin typeface="Arial"/>
                <a:ea typeface="Times New Roman"/>
                <a:cs typeface="Times New Roman"/>
              </a:rPr>
              <a:t>String</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Value: ID of your subscription</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Encrypted: </a:t>
            </a:r>
            <a:r>
              <a:rPr lang="en-US" sz="1000" b="1" dirty="0">
                <a:effectLst/>
                <a:latin typeface="Arial"/>
                <a:ea typeface="Times New Roman"/>
                <a:cs typeface="Times New Roman"/>
              </a:rPr>
              <a:t>No</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8BA401F-B88A-4E10-B52D-EBA08B33E2A9}" type="slidenum">
              <a:rPr lang="en-IN" smtClean="0"/>
              <a:t>26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42401500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27</a:t>
            </a:fld>
            <a:endParaRPr lang="en-US" dirty="0"/>
          </a:p>
        </p:txBody>
      </p:sp>
    </p:spTree>
    <p:extLst>
      <p:ext uri="{BB962C8B-B14F-4D97-AF65-F5344CB8AC3E}">
        <p14:creationId xmlns:p14="http://schemas.microsoft.com/office/powerpoint/2010/main" val="15018489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28</a:t>
            </a:fld>
            <a:endParaRPr lang="en-US" dirty="0"/>
          </a:p>
        </p:txBody>
      </p:sp>
    </p:spTree>
    <p:extLst>
      <p:ext uri="{BB962C8B-B14F-4D97-AF65-F5344CB8AC3E}">
        <p14:creationId xmlns:p14="http://schemas.microsoft.com/office/powerpoint/2010/main" val="15054079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29</a:t>
            </a:fld>
            <a:endParaRPr lang="en-US" dirty="0"/>
          </a:p>
        </p:txBody>
      </p:sp>
    </p:spTree>
    <p:extLst>
      <p:ext uri="{BB962C8B-B14F-4D97-AF65-F5344CB8AC3E}">
        <p14:creationId xmlns:p14="http://schemas.microsoft.com/office/powerpoint/2010/main" val="1766654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latin typeface="+mn-lt"/>
                <a:ea typeface="+mn-ea"/>
                <a:cs typeface="+mn-cs"/>
                <a:hlinkClick r:id="rId3"/>
              </a:rPr>
              <a:t>Preview Version 1.7 (2017-04-20)</a:t>
            </a:r>
            <a:endParaRPr lang="de-DE" dirty="0"/>
          </a:p>
        </p:txBody>
      </p:sp>
      <p:sp>
        <p:nvSpPr>
          <p:cNvPr id="4" name="Slide Number Placeholder 3"/>
          <p:cNvSpPr>
            <a:spLocks noGrp="1"/>
          </p:cNvSpPr>
          <p:nvPr>
            <p:ph type="sldNum" sz="quarter" idx="10"/>
          </p:nvPr>
        </p:nvSpPr>
        <p:spPr/>
        <p:txBody>
          <a:bodyPr/>
          <a:lstStyle/>
          <a:p>
            <a:pPr>
              <a:defRPr/>
            </a:pPr>
            <a:fld id="{BC0D98F3-66B1-4734-AFB3-E657E989C9AD}" type="slidenum">
              <a:rPr lang="de-DE" smtClean="0">
                <a:solidFill>
                  <a:prstClr val="black"/>
                </a:solidFill>
              </a:rPr>
              <a:pPr>
                <a:defRPr/>
              </a:pPr>
              <a:t>3</a:t>
            </a:fld>
            <a:endParaRPr lang="de-DE">
              <a:solidFill>
                <a:prstClr val="black"/>
              </a:solidFill>
            </a:endParaRPr>
          </a:p>
        </p:txBody>
      </p:sp>
    </p:spTree>
    <p:extLst>
      <p:ext uri="{BB962C8B-B14F-4D97-AF65-F5344CB8AC3E}">
        <p14:creationId xmlns:p14="http://schemas.microsoft.com/office/powerpoint/2010/main" val="41077739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30</a:t>
            </a:fld>
            <a:endParaRPr lang="en-US" dirty="0"/>
          </a:p>
        </p:txBody>
      </p:sp>
    </p:spTree>
    <p:extLst>
      <p:ext uri="{BB962C8B-B14F-4D97-AF65-F5344CB8AC3E}">
        <p14:creationId xmlns:p14="http://schemas.microsoft.com/office/powerpoint/2010/main" val="12009246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31</a:t>
            </a:fld>
            <a:endParaRPr lang="en-US" dirty="0"/>
          </a:p>
        </p:txBody>
      </p:sp>
    </p:spTree>
    <p:extLst>
      <p:ext uri="{BB962C8B-B14F-4D97-AF65-F5344CB8AC3E}">
        <p14:creationId xmlns:p14="http://schemas.microsoft.com/office/powerpoint/2010/main" val="17415487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32</a:t>
            </a:fld>
            <a:endParaRPr lang="en-US"/>
          </a:p>
        </p:txBody>
      </p:sp>
    </p:spTree>
    <p:extLst>
      <p:ext uri="{BB962C8B-B14F-4D97-AF65-F5344CB8AC3E}">
        <p14:creationId xmlns:p14="http://schemas.microsoft.com/office/powerpoint/2010/main" val="2530870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2868203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high-level architecture of Azure Automation.</a:t>
            </a:r>
          </a:p>
        </p:txBody>
      </p:sp>
      <p:sp>
        <p:nvSpPr>
          <p:cNvPr id="4" name="Slide Number Placeholder 3"/>
          <p:cNvSpPr>
            <a:spLocks noGrp="1"/>
          </p:cNvSpPr>
          <p:nvPr>
            <p:ph type="sldNum" sz="quarter" idx="10"/>
          </p:nvPr>
        </p:nvSpPr>
        <p:spPr/>
        <p:txBody>
          <a:bodyPr/>
          <a:lstStyle/>
          <a:p>
            <a:fld id="{B8BA401F-B88A-4E10-B52D-EBA08B33E2A9}" type="slidenum">
              <a:rPr lang="en-IN" smtClean="0"/>
              <a:t>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966987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methods for creating an Automation account and describe Automation assets.</a:t>
            </a:r>
          </a:p>
        </p:txBody>
      </p:sp>
      <p:sp>
        <p:nvSpPr>
          <p:cNvPr id="4" name="Slide Number Placeholder 3"/>
          <p:cNvSpPr>
            <a:spLocks noGrp="1"/>
          </p:cNvSpPr>
          <p:nvPr>
            <p:ph type="sldNum" sz="quarter" idx="10"/>
          </p:nvPr>
        </p:nvSpPr>
        <p:spPr/>
        <p:txBody>
          <a:bodyPr/>
          <a:lstStyle/>
          <a:p>
            <a:fld id="{B8BA401F-B88A-4E10-B52D-EBA08B33E2A9}" type="slidenum">
              <a:rPr lang="en-IN" smtClean="0"/>
              <a:t>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503915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architecture of cross-premises Azure Automation deployments and the process of implementing Hybrid Runbook Workers.</a:t>
            </a:r>
          </a:p>
        </p:txBody>
      </p:sp>
      <p:sp>
        <p:nvSpPr>
          <p:cNvPr id="4" name="Slide Number Placeholder 3"/>
          <p:cNvSpPr>
            <a:spLocks noGrp="1"/>
          </p:cNvSpPr>
          <p:nvPr>
            <p:ph type="sldNum" sz="quarter" idx="10"/>
          </p:nvPr>
        </p:nvSpPr>
        <p:spPr/>
        <p:txBody>
          <a:bodyPr/>
          <a:lstStyle/>
          <a:p>
            <a:fld id="{B8BA401F-B88A-4E10-B52D-EBA08B33E2A9}" type="slidenum">
              <a:rPr lang="en-IN" smtClean="0"/>
              <a:t>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2779251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Demonstration Steps</a:t>
            </a:r>
          </a:p>
          <a:p>
            <a:pPr>
              <a:lnSpc>
                <a:spcPts val="1300"/>
              </a:lnSpc>
              <a:spcBef>
                <a:spcPts val="900"/>
              </a:spcBef>
              <a:spcAft>
                <a:spcPts val="300"/>
              </a:spcAft>
            </a:pPr>
            <a:r>
              <a:rPr lang="en-US" sz="1000" b="1" dirty="0">
                <a:effectLst/>
                <a:latin typeface="Arial"/>
                <a:ea typeface="Times New Roman"/>
                <a:cs typeface="Segoe UI"/>
              </a:rPr>
              <a:t>Create an Azure Automation account</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From the Azure portal, create a new Azure Automation account by using the following settings:</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Name: </a:t>
            </a:r>
            <a:r>
              <a:rPr lang="en-US" sz="1000" b="1" dirty="0">
                <a:effectLst/>
                <a:latin typeface="Arial"/>
                <a:ea typeface="Times New Roman"/>
                <a:cs typeface="Times New Roman"/>
              </a:rPr>
              <a:t>DemoAutomationAccount</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Resource group: Create a new resource group named </a:t>
            </a:r>
            <a:r>
              <a:rPr lang="en-US" sz="1000" b="1" dirty="0">
                <a:effectLst/>
                <a:latin typeface="Arial"/>
                <a:ea typeface="Times New Roman"/>
                <a:cs typeface="Times New Roman"/>
              </a:rPr>
              <a:t>20533D1102-DemoRG</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Subscription: Your current subscription</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Location: The same Azure region that you chose while running the provisioning script or another region close to it</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Create Azure Run As account: </a:t>
            </a:r>
            <a:r>
              <a:rPr lang="en-US" sz="1000" b="1" dirty="0">
                <a:effectLst/>
                <a:latin typeface="Arial"/>
                <a:ea typeface="Times New Roman"/>
                <a:cs typeface="Times New Roman"/>
              </a:rPr>
              <a:t>Yes</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Pin to dashboard: Do not select this check box</a:t>
            </a:r>
            <a:endParaRPr lang="en-IN" sz="1000" dirty="0">
              <a:effectLst/>
              <a:latin typeface="Arial"/>
              <a:ea typeface="Times New Roman"/>
              <a:cs typeface="Times New Roman"/>
            </a:endParaRPr>
          </a:p>
          <a:p>
            <a:pPr lvl="1">
              <a:lnSpc>
                <a:spcPct val="115000"/>
              </a:lnSpc>
              <a:spcAft>
                <a:spcPts val="1000"/>
              </a:spcAft>
            </a:pPr>
            <a:r>
              <a:rPr lang="en-IN" sz="1000" b="1" dirty="0">
                <a:latin typeface="Arial"/>
                <a:ea typeface="Calibri"/>
                <a:cs typeface="Times New Roman"/>
              </a:rPr>
              <a:t>Note: </a:t>
            </a:r>
            <a:r>
              <a:rPr lang="en-IN" sz="1000" dirty="0">
                <a:latin typeface="Arial"/>
                <a:ea typeface="Calibri"/>
                <a:cs typeface="Times New Roman"/>
              </a:rPr>
              <a:t>Wait for the Azure Automation account to be provisioned. This should take less than a minute.</a:t>
            </a:r>
          </a:p>
          <a:p>
            <a:pPr>
              <a:lnSpc>
                <a:spcPts val="1300"/>
              </a:lnSpc>
              <a:spcBef>
                <a:spcPts val="900"/>
              </a:spcBef>
              <a:spcAft>
                <a:spcPts val="300"/>
              </a:spcAft>
            </a:pPr>
            <a:r>
              <a:rPr lang="en-US" sz="1000" b="1" dirty="0">
                <a:effectLst/>
                <a:latin typeface="Arial"/>
                <a:ea typeface="Times New Roman"/>
                <a:cs typeface="Segoe UI"/>
              </a:rPr>
              <a:t>Create an Azure Automation Variable asset</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From the Azure portal, navigate to </a:t>
            </a:r>
            <a:r>
              <a:rPr lang="en-US" sz="1000" b="1" dirty="0">
                <a:effectLst/>
                <a:latin typeface="Arial"/>
                <a:ea typeface="Times New Roman"/>
                <a:cs typeface="Times New Roman"/>
              </a:rPr>
              <a:t>DemoAutomationAccount</a:t>
            </a:r>
            <a:r>
              <a:rPr lang="en-US" sz="1000" dirty="0">
                <a:effectLst/>
                <a:latin typeface="Arial"/>
                <a:ea typeface="Times New Roman"/>
                <a:cs typeface="Times New Roman"/>
              </a:rPr>
              <a:t>,</a:t>
            </a:r>
            <a:r>
              <a:rPr lang="en-US" sz="1000" b="1" dirty="0">
                <a:effectLst/>
                <a:latin typeface="Arial"/>
                <a:ea typeface="Times New Roman"/>
                <a:cs typeface="Times New Roman"/>
              </a:rPr>
              <a:t> </a:t>
            </a:r>
            <a:r>
              <a:rPr lang="en-US" sz="1000" dirty="0">
                <a:effectLst/>
                <a:latin typeface="Arial"/>
                <a:ea typeface="Times New Roman"/>
                <a:cs typeface="Times New Roman"/>
              </a:rPr>
              <a:t>and then create a new Automation variable by using the following settings: </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Name: </a:t>
            </a:r>
            <a:r>
              <a:rPr lang="en-US" sz="1000" b="1" dirty="0">
                <a:effectLst/>
                <a:latin typeface="Arial"/>
                <a:ea typeface="Times New Roman"/>
                <a:cs typeface="Times New Roman"/>
              </a:rPr>
              <a:t>SubscriptionId</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Description: </a:t>
            </a:r>
            <a:r>
              <a:rPr lang="en-US" sz="1000" b="1" dirty="0">
                <a:effectLst/>
                <a:latin typeface="Arial"/>
                <a:ea typeface="Times New Roman"/>
                <a:cs typeface="Times New Roman"/>
              </a:rPr>
              <a:t>Subscription Id</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Type: </a:t>
            </a:r>
            <a:r>
              <a:rPr lang="en-US" sz="1000" b="1" dirty="0">
                <a:effectLst/>
                <a:latin typeface="Arial"/>
                <a:ea typeface="Times New Roman"/>
                <a:cs typeface="Times New Roman"/>
              </a:rPr>
              <a:t>String</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Value: ID of your subscription</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Encrypted: </a:t>
            </a:r>
            <a:r>
              <a:rPr lang="en-US" sz="1000" b="1" dirty="0">
                <a:effectLst/>
                <a:latin typeface="Arial"/>
                <a:ea typeface="Times New Roman"/>
                <a:cs typeface="Times New Roman"/>
              </a:rPr>
              <a:t>No</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8BA401F-B88A-4E10-B52D-EBA08B33E2A9}" type="slidenum">
              <a:rPr lang="en-IN" smtClean="0"/>
              <a:t>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3678538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b-o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10" name="Text Placeholder 4">
            <a:extLst>
              <a:ext uri="{FF2B5EF4-FFF2-40B4-BE49-F238E27FC236}">
                <a16:creationId xmlns:a16="http://schemas.microsoft.com/office/drawing/2014/main" id="{A221B66F-2E32-4BE4-B954-973DAFD6A051}"/>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26.06.2018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3351390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140314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de-DE"/>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de-DE"/>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26.06.2018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9624417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26.06.2018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5267801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de-DE"/>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26.06.2018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7052312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p:cNvSpPr>
            <a:spLocks noGrp="1"/>
          </p:cNvSpPr>
          <p:nvPr>
            <p:ph type="dt" sz="half" idx="10"/>
          </p:nvPr>
        </p:nvSpPr>
        <p:spPr/>
        <p:txBody>
          <a:bodyPr/>
          <a:lstStyle/>
          <a:p>
            <a:fld id="{A503EBAF-BB52-4FEC-9EE9-8BBEE62A6D43}" type="datetimeFigureOut">
              <a:rPr lang="de-DE" smtClean="0">
                <a:solidFill>
                  <a:prstClr val="black">
                    <a:tint val="75000"/>
                  </a:prstClr>
                </a:solidFill>
              </a:rPr>
              <a:pPr/>
              <a:t>26.06.2018</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8141664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de-DE"/>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p:cNvSpPr>
            <a:spLocks noGrp="1"/>
          </p:cNvSpPr>
          <p:nvPr>
            <p:ph type="dt" sz="half" idx="10"/>
          </p:nvPr>
        </p:nvSpPr>
        <p:spPr/>
        <p:txBody>
          <a:bodyPr/>
          <a:lstStyle/>
          <a:p>
            <a:fld id="{A503EBAF-BB52-4FEC-9EE9-8BBEE62A6D43}" type="datetimeFigureOut">
              <a:rPr lang="de-DE" smtClean="0">
                <a:solidFill>
                  <a:prstClr val="black">
                    <a:tint val="75000"/>
                  </a:prstClr>
                </a:solidFill>
              </a:rPr>
              <a:pPr/>
              <a:t>26.06.2018</a:t>
            </a:fld>
            <a:endParaRPr lang="de-DE">
              <a:solidFill>
                <a:prstClr val="black">
                  <a:tint val="75000"/>
                </a:prstClr>
              </a:solidFill>
            </a:endParaRPr>
          </a:p>
        </p:txBody>
      </p:sp>
      <p:sp>
        <p:nvSpPr>
          <p:cNvPr id="8" name="Footer Placeholder 7"/>
          <p:cNvSpPr>
            <a:spLocks noGrp="1"/>
          </p:cNvSpPr>
          <p:nvPr>
            <p:ph type="ftr" sz="quarter" idx="11"/>
          </p:nvPr>
        </p:nvSpPr>
        <p:spPr/>
        <p:txBody>
          <a:bodyPr/>
          <a:lstStyle/>
          <a:p>
            <a:endParaRPr lang="de-DE">
              <a:solidFill>
                <a:prstClr val="black">
                  <a:tint val="75000"/>
                </a:prstClr>
              </a:solidFill>
            </a:endParaRPr>
          </a:p>
        </p:txBody>
      </p:sp>
      <p:sp>
        <p:nvSpPr>
          <p:cNvPr id="9" name="Slide Number Placeholder 8"/>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281816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Date Placeholder 2"/>
          <p:cNvSpPr>
            <a:spLocks noGrp="1"/>
          </p:cNvSpPr>
          <p:nvPr>
            <p:ph type="dt" sz="half" idx="10"/>
          </p:nvPr>
        </p:nvSpPr>
        <p:spPr/>
        <p:txBody>
          <a:bodyPr/>
          <a:lstStyle/>
          <a:p>
            <a:fld id="{A503EBAF-BB52-4FEC-9EE9-8BBEE62A6D43}" type="datetimeFigureOut">
              <a:rPr lang="de-DE" smtClean="0">
                <a:solidFill>
                  <a:prstClr val="black">
                    <a:tint val="75000"/>
                  </a:prstClr>
                </a:solidFill>
              </a:rPr>
              <a:pPr/>
              <a:t>26.06.2018</a:t>
            </a:fld>
            <a:endParaRPr lang="de-DE">
              <a:solidFill>
                <a:prstClr val="black">
                  <a:tint val="75000"/>
                </a:prstClr>
              </a:solidFill>
            </a:endParaRPr>
          </a:p>
        </p:txBody>
      </p:sp>
      <p:sp>
        <p:nvSpPr>
          <p:cNvPr id="4" name="Footer Placeholder 3"/>
          <p:cNvSpPr>
            <a:spLocks noGrp="1"/>
          </p:cNvSpPr>
          <p:nvPr>
            <p:ph type="ftr" sz="quarter" idx="11"/>
          </p:nvPr>
        </p:nvSpPr>
        <p:spPr/>
        <p:txBody>
          <a:bodyPr/>
          <a:lstStyle/>
          <a:p>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017377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26.06.2018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46777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de-DE"/>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503EBAF-BB52-4FEC-9EE9-8BBEE62A6D43}" type="datetimeFigureOut">
              <a:rPr lang="de-DE" smtClean="0">
                <a:solidFill>
                  <a:prstClr val="black">
                    <a:tint val="75000"/>
                  </a:prstClr>
                </a:solidFill>
              </a:rPr>
              <a:pPr/>
              <a:t>26.06.2018</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4653783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de-DE"/>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de-DE"/>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503EBAF-BB52-4FEC-9EE9-8BBEE62A6D43}" type="datetimeFigureOut">
              <a:rPr lang="de-DE" smtClean="0">
                <a:solidFill>
                  <a:prstClr val="black">
                    <a:tint val="75000"/>
                  </a:prstClr>
                </a:solidFill>
              </a:rPr>
              <a:pPr/>
              <a:t>26.06.2018</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8852742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26.06.2018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037401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de-DE"/>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26.06.2018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2335017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3835702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2774286" cy="715581"/>
          </a:xfrm>
          <a:prstGeom prst="rect">
            <a:avLst/>
          </a:prstGeom>
        </p:spPr>
        <p:txBody>
          <a:bodyPr wrap="none">
            <a:spAutoFit/>
          </a:bodyPr>
          <a:lstStyle/>
          <a:p>
            <a:pPr algn="l"/>
            <a:r>
              <a:rPr lang="en-US" sz="4050" b="1" dirty="0">
                <a:latin typeface="Segoe UI" panose="020B0502040204020203" pitchFamily="34" charset="0"/>
                <a:cs typeface="Segoe UI" panose="020B0502040204020203" pitchFamily="34" charset="0"/>
              </a:rPr>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1168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8" y="2011680"/>
            <a:ext cx="8574836" cy="4184186"/>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1"/>
            <a:ext cx="9144000" cy="6268915"/>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Case Study Question….</a:t>
            </a:r>
          </a:p>
        </p:txBody>
      </p:sp>
      <p:sp>
        <p:nvSpPr>
          <p:cNvPr id="3" name="Content Placeholder 2"/>
          <p:cNvSpPr>
            <a:spLocks noGrp="1"/>
          </p:cNvSpPr>
          <p:nvPr>
            <p:ph idx="1"/>
          </p:nvPr>
        </p:nvSpPr>
        <p:spPr>
          <a:xfrm>
            <a:off x="261187" y="1482871"/>
            <a:ext cx="8574837" cy="4712995"/>
          </a:xfrm>
        </p:spPr>
        <p:txBody>
          <a:bodyPr/>
          <a:lstStyle>
            <a:lvl1pPr marL="0" indent="0">
              <a:buFont typeface="+mj-lt"/>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0297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116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365761" y="2011680"/>
            <a:ext cx="8470264" cy="4184186"/>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6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1284554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180860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707" r:id="rId6"/>
    <p:sldLayoutId id="2147483699" r:id="rId7"/>
    <p:sldLayoutId id="2147483723" r:id="rId8"/>
    <p:sldLayoutId id="2147483724" r:id="rId9"/>
    <p:sldLayoutId id="2147483702" r:id="rId10"/>
    <p:sldLayoutId id="2147483700" r:id="rId11"/>
    <p:sldLayoutId id="2147483705" r:id="rId12"/>
    <p:sldLayoutId id="2147483703" r:id="rId13"/>
    <p:sldLayoutId id="2147483706" r:id="rId14"/>
    <p:sldLayoutId id="2147483663" r:id="rId15"/>
    <p:sldLayoutId id="2147483664" r:id="rId16"/>
    <p:sldLayoutId id="2147483665" r:id="rId17"/>
    <p:sldLayoutId id="2147483667" r:id="rId18"/>
    <p:sldLayoutId id="2147483668" r:id="rId19"/>
    <p:sldLayoutId id="2147483669" r:id="rId20"/>
    <p:sldLayoutId id="2147483670" r:id="rId21"/>
    <p:sldLayoutId id="2147483671" r:id="rId22"/>
    <p:sldLayoutId id="2147483708" r:id="rId23"/>
    <p:sldLayoutId id="2147483709" r:id="rId24"/>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A503EBAF-BB52-4FEC-9EE9-8BBEE62A6D43}" type="datetimeFigureOut">
              <a:rPr lang="de-DE" smtClean="0">
                <a:solidFill>
                  <a:prstClr val="black">
                    <a:tint val="75000"/>
                  </a:prstClr>
                </a:solidFill>
              </a:rPr>
              <a:pPr defTabSz="685800"/>
              <a:t>26.06.2018</a:t>
            </a:fld>
            <a:endParaRPr lang="de-DE">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de-DE">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78737CF5-2D32-48D6-9100-749DEC1D6F62}" type="slidenum">
              <a:rPr lang="de-DE" smtClean="0">
                <a:solidFill>
                  <a:prstClr val="black">
                    <a:tint val="75000"/>
                  </a:prstClr>
                </a:solidFill>
              </a:rPr>
              <a:pPr defTabSz="685800"/>
              <a:t>‹#›</a:t>
            </a:fld>
            <a:endParaRPr lang="de-DE">
              <a:solidFill>
                <a:prstClr val="black">
                  <a:tint val="75000"/>
                </a:prstClr>
              </a:solidFill>
            </a:endParaRPr>
          </a:p>
        </p:txBody>
      </p:sp>
    </p:spTree>
    <p:extLst>
      <p:ext uri="{BB962C8B-B14F-4D97-AF65-F5344CB8AC3E}">
        <p14:creationId xmlns:p14="http://schemas.microsoft.com/office/powerpoint/2010/main" val="179280016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5"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35.emf"/><Relationship Id="rId13" Type="http://schemas.openxmlformats.org/officeDocument/2006/relationships/image" Target="../media/image40.png"/><Relationship Id="rId18" Type="http://schemas.openxmlformats.org/officeDocument/2006/relationships/image" Target="../media/image45.svg"/><Relationship Id="rId3" Type="http://schemas.openxmlformats.org/officeDocument/2006/relationships/image" Target="../media/image31.png"/><Relationship Id="rId7" Type="http://schemas.openxmlformats.org/officeDocument/2006/relationships/image" Target="../media/image34.emf"/><Relationship Id="rId12" Type="http://schemas.openxmlformats.org/officeDocument/2006/relationships/image" Target="../media/image39.png"/><Relationship Id="rId17" Type="http://schemas.openxmlformats.org/officeDocument/2006/relationships/image" Target="../media/image44.png"/><Relationship Id="rId2" Type="http://schemas.openxmlformats.org/officeDocument/2006/relationships/notesSlide" Target="../notesSlides/notesSlide21.xml"/><Relationship Id="rId16" Type="http://schemas.openxmlformats.org/officeDocument/2006/relationships/image" Target="../media/image43.png"/><Relationship Id="rId20" Type="http://schemas.openxmlformats.org/officeDocument/2006/relationships/image" Target="../media/image47.svg"/><Relationship Id="rId1" Type="http://schemas.openxmlformats.org/officeDocument/2006/relationships/slideLayout" Target="../slideLayouts/slideLayout3.xml"/><Relationship Id="rId6" Type="http://schemas.microsoft.com/office/2007/relationships/hdphoto" Target="../media/hdphoto1.wdp"/><Relationship Id="rId11" Type="http://schemas.openxmlformats.org/officeDocument/2006/relationships/image" Target="../media/image38.png"/><Relationship Id="rId5" Type="http://schemas.openxmlformats.org/officeDocument/2006/relationships/image" Target="../media/image33.png"/><Relationship Id="rId15" Type="http://schemas.openxmlformats.org/officeDocument/2006/relationships/image" Target="../media/image42.png"/><Relationship Id="rId10" Type="http://schemas.openxmlformats.org/officeDocument/2006/relationships/image" Target="../media/image37.png"/><Relationship Id="rId19" Type="http://schemas.openxmlformats.org/officeDocument/2006/relationships/image" Target="../media/image46.png"/><Relationship Id="rId4" Type="http://schemas.openxmlformats.org/officeDocument/2006/relationships/image" Target="../media/image32.emf"/><Relationship Id="rId9" Type="http://schemas.openxmlformats.org/officeDocument/2006/relationships/image" Target="../media/image36.png"/><Relationship Id="rId14" Type="http://schemas.openxmlformats.org/officeDocument/2006/relationships/image" Target="../media/image41.png"/></Relationships>
</file>

<file path=ppt/slides/_rels/slide22.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png"/><Relationship Id="rId3" Type="http://schemas.openxmlformats.org/officeDocument/2006/relationships/image" Target="../media/image48.png"/><Relationship Id="rId7" Type="http://schemas.openxmlformats.org/officeDocument/2006/relationships/image" Target="../media/image51.png"/><Relationship Id="rId12" Type="http://schemas.openxmlformats.org/officeDocument/2006/relationships/image" Target="../media/image56.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49.emf"/><Relationship Id="rId10" Type="http://schemas.openxmlformats.org/officeDocument/2006/relationships/image" Target="../media/image54.png"/><Relationship Id="rId4" Type="http://schemas.openxmlformats.org/officeDocument/2006/relationships/hyperlink" Target="https://docs.microsoft.com/en-us/azure/event-grid/overview" TargetMode="External"/><Relationship Id="rId9" Type="http://schemas.openxmlformats.org/officeDocument/2006/relationships/image" Target="../media/image5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4.xml"/><Relationship Id="rId1" Type="http://schemas.openxmlformats.org/officeDocument/2006/relationships/slideLayout" Target="../slideLayouts/slideLayout31.xml"/><Relationship Id="rId4" Type="http://schemas.openxmlformats.org/officeDocument/2006/relationships/image" Target="../media/image59.png"/></Relationships>
</file>

<file path=ppt/slides/_rels/slide2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5.xml"/><Relationship Id="rId1" Type="http://schemas.openxmlformats.org/officeDocument/2006/relationships/slideLayout" Target="../slideLayouts/slideLayout30.xml"/><Relationship Id="rId5" Type="http://schemas.openxmlformats.org/officeDocument/2006/relationships/image" Target="../media/image59.png"/><Relationship Id="rId4" Type="http://schemas.openxmlformats.org/officeDocument/2006/relationships/image" Target="../media/image6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azure/automation/automation-powershell-workflow" TargetMode="External"/><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3.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emf"/><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4.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8" Type="http://schemas.openxmlformats.org/officeDocument/2006/relationships/image" Target="../media/image25.emf"/><Relationship Id="rId13" Type="http://schemas.openxmlformats.org/officeDocument/2006/relationships/image" Target="../media/image28.png"/><Relationship Id="rId3" Type="http://schemas.openxmlformats.org/officeDocument/2006/relationships/image" Target="../media/image22.emf"/><Relationship Id="rId7" Type="http://schemas.openxmlformats.org/officeDocument/2006/relationships/image" Target="../media/image24.emf"/><Relationship Id="rId12"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4.xml"/><Relationship Id="rId6" Type="http://schemas.openxmlformats.org/officeDocument/2006/relationships/image" Target="../media/image13.png"/><Relationship Id="rId11" Type="http://schemas.openxmlformats.org/officeDocument/2006/relationships/image" Target="../media/image17.png"/><Relationship Id="rId5" Type="http://schemas.openxmlformats.org/officeDocument/2006/relationships/image" Target="../media/image19.png"/><Relationship Id="rId10" Type="http://schemas.openxmlformats.org/officeDocument/2006/relationships/image" Target="../media/image26.png"/><Relationship Id="rId4" Type="http://schemas.openxmlformats.org/officeDocument/2006/relationships/image" Target="../media/image23.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a:xfrm>
            <a:off x="3685591" y="1677444"/>
            <a:ext cx="5290768" cy="3722293"/>
          </a:xfrm>
        </p:spPr>
        <p:txBody>
          <a:bodyPr/>
          <a:lstStyle/>
          <a:p>
            <a:r>
              <a:rPr lang="en-US" dirty="0"/>
              <a:t>Design and Implement Azure App Service Apps (10-15%) </a:t>
            </a:r>
          </a:p>
          <a:p>
            <a:r>
              <a:rPr lang="en-US" dirty="0"/>
              <a:t>Create and Manage Compute Resources (20-25%)</a:t>
            </a:r>
          </a:p>
          <a:p>
            <a:r>
              <a:rPr lang="en-US" dirty="0"/>
              <a:t>Design and Implement a Storage Strategy (10-15%) </a:t>
            </a:r>
          </a:p>
          <a:p>
            <a:r>
              <a:rPr lang="en-US" dirty="0"/>
              <a:t>Implement virtual networks (15–20%)</a:t>
            </a:r>
          </a:p>
          <a:p>
            <a:r>
              <a:rPr lang="en-US" dirty="0"/>
              <a:t>Design and Deploy ARM Templates (10-15%)</a:t>
            </a:r>
          </a:p>
          <a:p>
            <a:r>
              <a:rPr lang="en-US" dirty="0"/>
              <a:t>Manage Azure Security, and Recovery Services (25-30%) </a:t>
            </a:r>
          </a:p>
          <a:p>
            <a:r>
              <a:rPr lang="en-US" b="1" dirty="0">
                <a:solidFill>
                  <a:srgbClr val="FFC000"/>
                </a:solidFill>
              </a:rPr>
              <a:t>Manage Azure Operations (5-10%)</a:t>
            </a:r>
          </a:p>
          <a:p>
            <a:r>
              <a:rPr lang="en-US" dirty="0"/>
              <a:t>Manage Azure Identities (5-10%)</a:t>
            </a:r>
          </a:p>
        </p:txBody>
      </p:sp>
      <p:sp>
        <p:nvSpPr>
          <p:cNvPr id="3" name="Subtitle 2"/>
          <p:cNvSpPr>
            <a:spLocks noGrp="1"/>
          </p:cNvSpPr>
          <p:nvPr>
            <p:ph type="body" sz="quarter" idx="10"/>
          </p:nvPr>
        </p:nvSpPr>
        <p:spPr>
          <a:solidFill>
            <a:schemeClr val="bg1"/>
          </a:solidFill>
        </p:spPr>
        <p:txBody>
          <a:bodyPr/>
          <a:lstStyle/>
          <a:p>
            <a:pPr marL="0" lvl="0" indent="0">
              <a:spcBef>
                <a:spcPct val="0"/>
              </a:spcBef>
              <a:buClr>
                <a:srgbClr val="FFFFFF"/>
              </a:buClr>
              <a:buSzTx/>
              <a:buNone/>
            </a:pPr>
            <a:endParaRPr lang="en-US" sz="2400" b="1" dirty="0">
              <a:solidFill>
                <a:srgbClr val="000000"/>
              </a:solidFill>
              <a:latin typeface="Verdana" pitchFamily="34" charset="0"/>
              <a:ea typeface="+mn-ea"/>
              <a:cs typeface="Arial" charset="0"/>
            </a:endParaRPr>
          </a:p>
          <a:p>
            <a:pPr marL="0" lvl="0" indent="0">
              <a:spcBef>
                <a:spcPct val="0"/>
              </a:spcBef>
              <a:buClr>
                <a:srgbClr val="FFFFFF"/>
              </a:buClr>
              <a:buSzTx/>
              <a:buNone/>
            </a:pPr>
            <a:endParaRPr lang="en-US" sz="2400" b="1" dirty="0">
              <a:solidFill>
                <a:srgbClr val="000000"/>
              </a:solidFill>
              <a:latin typeface="Verdana" pitchFamily="34" charset="0"/>
              <a:ea typeface="+mn-ea"/>
              <a:cs typeface="Arial" charset="0"/>
            </a:endParaRPr>
          </a:p>
          <a:p>
            <a:pPr marL="0" lvl="0" indent="0" algn="ctr">
              <a:spcBef>
                <a:spcPct val="0"/>
              </a:spcBef>
              <a:buClr>
                <a:srgbClr val="FFFFFF"/>
              </a:buClr>
              <a:buSzTx/>
              <a:buNone/>
            </a:pPr>
            <a:r>
              <a:rPr lang="en-US" sz="2400" b="1" dirty="0">
                <a:solidFill>
                  <a:srgbClr val="000000"/>
                </a:solidFill>
                <a:latin typeface="Verdana" pitchFamily="34" charset="0"/>
                <a:ea typeface="+mn-ea"/>
                <a:cs typeface="Arial" charset="0"/>
              </a:rPr>
              <a:t>Gerald Parish</a:t>
            </a:r>
          </a:p>
          <a:p>
            <a:pPr marL="0" lvl="0" indent="0" algn="ctr">
              <a:spcBef>
                <a:spcPct val="0"/>
              </a:spcBef>
              <a:buClr>
                <a:srgbClr val="FFFFFF"/>
              </a:buClr>
              <a:buSzTx/>
              <a:buNone/>
            </a:pPr>
            <a:r>
              <a:rPr lang="en-US" sz="2400" b="1" dirty="0">
                <a:solidFill>
                  <a:srgbClr val="000000"/>
                </a:solidFill>
                <a:latin typeface="Verdana" pitchFamily="34" charset="0"/>
                <a:ea typeface="+mn-ea"/>
                <a:cs typeface="Arial" charset="0"/>
              </a:rPr>
              <a:t>Azure Architect </a:t>
            </a:r>
          </a:p>
          <a:p>
            <a:pPr marL="0" lvl="0" indent="0" algn="ctr">
              <a:spcBef>
                <a:spcPct val="0"/>
              </a:spcBef>
              <a:buClr>
                <a:srgbClr val="FFFFFF"/>
              </a:buClr>
              <a:buSzTx/>
              <a:buNone/>
            </a:pPr>
            <a:r>
              <a:rPr lang="en-US" sz="2400" b="1" dirty="0">
                <a:solidFill>
                  <a:srgbClr val="000000"/>
                </a:solidFill>
                <a:latin typeface="Verdana" pitchFamily="34" charset="0"/>
                <a:ea typeface="+mn-ea"/>
                <a:cs typeface="Arial" charset="0"/>
              </a:rPr>
              <a:t>MCT</a:t>
            </a:r>
          </a:p>
          <a:p>
            <a:pPr marL="0" lvl="0" indent="0">
              <a:spcBef>
                <a:spcPct val="0"/>
              </a:spcBef>
              <a:buClr>
                <a:srgbClr val="FFFFFF"/>
              </a:buClr>
              <a:buSzTx/>
              <a:buNone/>
            </a:pPr>
            <a:endParaRPr lang="en-US" sz="1400" dirty="0">
              <a:solidFill>
                <a:srgbClr val="000000"/>
              </a:solidFill>
              <a:latin typeface="Verdana" pitchFamily="34" charset="0"/>
              <a:ea typeface="+mn-ea"/>
              <a:cs typeface="Arial" charset="0"/>
            </a:endParaRP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Azure Automation runbooks</a:t>
            </a:r>
          </a:p>
        </p:txBody>
      </p:sp>
      <p:sp>
        <p:nvSpPr>
          <p:cNvPr id="4" name="Content Placeholder 2"/>
          <p:cNvSpPr>
            <a:spLocks noGrp="1"/>
          </p:cNvSpPr>
          <p:nvPr/>
        </p:nvSpPr>
        <p:spPr bwMode="auto">
          <a:xfrm>
            <a:off x="460375" y="908920"/>
            <a:ext cx="8432293"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b="0" dirty="0"/>
              <a:t>Graphical runbooks:</a:t>
            </a:r>
          </a:p>
          <a:p>
            <a:pPr marL="365760" lvl="1"/>
            <a:r>
              <a:rPr lang="en-CA" b="0" dirty="0"/>
              <a:t>Based on PowerShell workflows or PowerShell scripts</a:t>
            </a:r>
          </a:p>
          <a:p>
            <a:pPr marL="365760" lvl="1"/>
            <a:r>
              <a:rPr lang="en-CA" b="0" dirty="0"/>
              <a:t>Edited by using the graphical editor in the Azure portal</a:t>
            </a:r>
          </a:p>
          <a:p>
            <a:r>
              <a:rPr lang="en-CA" b="0" dirty="0"/>
              <a:t>Textual runbooks:</a:t>
            </a:r>
          </a:p>
          <a:p>
            <a:pPr marL="365760" lvl="1"/>
            <a:r>
              <a:rPr lang="en-CA" b="0" dirty="0"/>
              <a:t>Based on PowerShell workflows or PowerShell scripts</a:t>
            </a:r>
          </a:p>
          <a:p>
            <a:pPr marL="365760" lvl="1"/>
            <a:r>
              <a:rPr lang="en-CA" b="0" dirty="0"/>
              <a:t>Edited by using the textual editor in the Azure portal or imported from workflows and scripts created on-premises</a:t>
            </a:r>
          </a:p>
          <a:p>
            <a:r>
              <a:rPr lang="en-CA" b="0" dirty="0"/>
              <a:t>Converting runbook types:</a:t>
            </a:r>
          </a:p>
          <a:p>
            <a:pPr lvl="1"/>
            <a:r>
              <a:rPr lang="en-CA" b="0" dirty="0"/>
              <a:t>No support for converting between graphical and textual</a:t>
            </a:r>
          </a:p>
          <a:p>
            <a:pPr lvl="1"/>
            <a:r>
              <a:rPr lang="en-CA" b="0" dirty="0"/>
              <a:t>Support for converting between graphical workflows and runbooks during import</a:t>
            </a:r>
          </a:p>
          <a:p>
            <a:endParaRPr lang="en-US" b="0" dirty="0"/>
          </a:p>
        </p:txBody>
      </p:sp>
    </p:spTree>
    <p:extLst>
      <p:ext uri="{BB962C8B-B14F-4D97-AF65-F5344CB8AC3E}">
        <p14:creationId xmlns:p14="http://schemas.microsoft.com/office/powerpoint/2010/main" val="111784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Graphical authoring of Automation runbooks</a:t>
            </a:r>
          </a:p>
        </p:txBody>
      </p:sp>
      <p:pic>
        <p:nvPicPr>
          <p:cNvPr id="4" name="Content Placeholder 1" descr="Screenshot of the Edit Graphical Runbook window, which depicts the graphical editor interface in the Azure portal. On the top, there are six icons labeled Save, Publish, Revert, Input and Output, Test pane, and Feedback. Below these icons are three panes. The left pane has a superimposed Library label, and has a search box on the top, and four options below it, labeled CMDLETS, RUNBOOKS, ASSETS, and RUNBOOK CONTROL. The middle pane has a superimposed Canvas label, and depicts a flowchart of the current workflow. The right pane has a superimposed Configuration label, which displays the name Get-AutomationVariable on top, the label Get Subscription UI below it, and a comment field below the label field. Below the comment, there is a Checkpoint Runbook field, with the options Yes and No. Below this, there is a Parameters field, which displays 1 of 1 configured, and a Retry behavior field, which displays Configure retry behavior.&#10;&#10;"/>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237804" y="1458686"/>
            <a:ext cx="8717921" cy="4659085"/>
          </a:xfrm>
          <a:prstGeom prst="rect">
            <a:avLst/>
          </a:prstGeom>
          <a:noFill/>
          <a:ln w="9525">
            <a:noFill/>
            <a:miter lim="800000"/>
            <a:headEnd/>
            <a:tailEnd/>
          </a:ln>
        </p:spPr>
      </p:pic>
      <p:sp>
        <p:nvSpPr>
          <p:cNvPr id="5" name="Rectangle 4"/>
          <p:cNvSpPr/>
          <p:nvPr/>
        </p:nvSpPr>
        <p:spPr bwMode="auto">
          <a:xfrm>
            <a:off x="413656" y="5333999"/>
            <a:ext cx="1502229"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Library</a:t>
            </a:r>
          </a:p>
        </p:txBody>
      </p:sp>
      <p:sp>
        <p:nvSpPr>
          <p:cNvPr id="6" name="Rectangle 5"/>
          <p:cNvSpPr/>
          <p:nvPr/>
        </p:nvSpPr>
        <p:spPr bwMode="auto">
          <a:xfrm>
            <a:off x="5072742" y="5334001"/>
            <a:ext cx="1502229"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Canvas </a:t>
            </a:r>
          </a:p>
        </p:txBody>
      </p:sp>
      <p:sp>
        <p:nvSpPr>
          <p:cNvPr id="7" name="Rectangle 6"/>
          <p:cNvSpPr/>
          <p:nvPr/>
        </p:nvSpPr>
        <p:spPr bwMode="auto">
          <a:xfrm>
            <a:off x="7206343" y="5334000"/>
            <a:ext cx="1763486"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Configuration </a:t>
            </a:r>
          </a:p>
        </p:txBody>
      </p:sp>
    </p:spTree>
    <p:extLst>
      <p:ext uri="{BB962C8B-B14F-4D97-AF65-F5344CB8AC3E}">
        <p14:creationId xmlns:p14="http://schemas.microsoft.com/office/powerpoint/2010/main" val="1144027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 of PowerShell workflows</a:t>
            </a:r>
          </a:p>
        </p:txBody>
      </p:sp>
      <p:sp>
        <p:nvSpPr>
          <p:cNvPr id="4" name="Content Placeholder 2"/>
          <p:cNvSpPr>
            <a:spLocks noGrp="1"/>
          </p:cNvSpPr>
          <p:nvPr/>
        </p:nvSpPr>
        <p:spPr bwMode="auto">
          <a:xfrm>
            <a:off x="460375" y="876836"/>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b="0" dirty="0"/>
              <a:t>Workflows support:</a:t>
            </a:r>
          </a:p>
          <a:p>
            <a:r>
              <a:rPr lang="en-CA" sz="2400" b="0" dirty="0"/>
              <a:t>Long-running activities</a:t>
            </a:r>
          </a:p>
          <a:p>
            <a:r>
              <a:rPr lang="en-CA" sz="2400" b="0" dirty="0"/>
              <a:t>Repeatable activities</a:t>
            </a:r>
          </a:p>
          <a:p>
            <a:r>
              <a:rPr lang="en-CA" sz="2400" b="0" dirty="0"/>
              <a:t>Frequently executed activities</a:t>
            </a:r>
          </a:p>
          <a:p>
            <a:r>
              <a:rPr lang="en-CA" sz="2400" b="0" dirty="0"/>
              <a:t>Running activities in parallel across one or more machines</a:t>
            </a:r>
          </a:p>
          <a:p>
            <a:r>
              <a:rPr lang="en-CA" sz="2400" b="0" dirty="0"/>
              <a:t>Interruptible activities that you can stop and restart</a:t>
            </a:r>
          </a:p>
          <a:p>
            <a:endParaRPr lang="en-US" b="0" dirty="0"/>
          </a:p>
        </p:txBody>
      </p:sp>
    </p:spTree>
    <p:extLst>
      <p:ext uri="{BB962C8B-B14F-4D97-AF65-F5344CB8AC3E}">
        <p14:creationId xmlns:p14="http://schemas.microsoft.com/office/powerpoint/2010/main" val="589837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78825" cy="740664"/>
          </a:xfrm>
        </p:spPr>
        <p:txBody>
          <a:bodyPr/>
          <a:lstStyle/>
          <a:p>
            <a:r>
              <a:rPr lang="en-IN" dirty="0"/>
              <a:t>Textual authoring of PowerShell workflow runbooks</a:t>
            </a:r>
          </a:p>
        </p:txBody>
      </p:sp>
      <p:sp>
        <p:nvSpPr>
          <p:cNvPr id="4" name="Content Placeholder 2"/>
          <p:cNvSpPr>
            <a:spLocks noGrp="1"/>
          </p:cNvSpPr>
          <p:nvPr/>
        </p:nvSpPr>
        <p:spPr bwMode="auto">
          <a:xfrm>
            <a:off x="524170" y="990600"/>
            <a:ext cx="4482863" cy="1705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sz="2000" dirty="0"/>
              <a:t>Workflow syntax/keywords:</a:t>
            </a:r>
          </a:p>
          <a:p>
            <a:r>
              <a:rPr lang="en-CA" sz="2000" dirty="0"/>
              <a:t>Parallel</a:t>
            </a:r>
          </a:p>
          <a:p>
            <a:r>
              <a:rPr lang="en-CA" sz="2000" dirty="0"/>
              <a:t>Foreach –parallel</a:t>
            </a:r>
          </a:p>
          <a:p>
            <a:r>
              <a:rPr lang="en-CA" sz="2000" dirty="0"/>
              <a:t>Sequence</a:t>
            </a:r>
          </a:p>
          <a:p>
            <a:endParaRPr lang="en-US" sz="2000" dirty="0"/>
          </a:p>
        </p:txBody>
      </p:sp>
      <p:sp>
        <p:nvSpPr>
          <p:cNvPr id="5" name="Content Placeholder 2"/>
          <p:cNvSpPr txBox="1">
            <a:spLocks/>
          </p:cNvSpPr>
          <p:nvPr/>
        </p:nvSpPr>
        <p:spPr bwMode="auto">
          <a:xfrm>
            <a:off x="4051537" y="1302457"/>
            <a:ext cx="4482863" cy="11939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InlineScript</a:t>
            </a:r>
          </a:p>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Checkpoint-workflow</a:t>
            </a:r>
          </a:p>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Suspend-workflow</a:t>
            </a:r>
          </a:p>
          <a:p>
            <a:endParaRPr lang="en-US" sz="2000" b="0" kern="0" dirty="0"/>
          </a:p>
        </p:txBody>
      </p:sp>
      <p:sp>
        <p:nvSpPr>
          <p:cNvPr id="6" name="Content Placeholder 2"/>
          <p:cNvSpPr txBox="1">
            <a:spLocks/>
          </p:cNvSpPr>
          <p:nvPr/>
        </p:nvSpPr>
        <p:spPr bwMode="auto">
          <a:xfrm>
            <a:off x="566261" y="2800400"/>
            <a:ext cx="3626829" cy="3600400"/>
          </a:xfrm>
          <a:prstGeom prst="rect">
            <a:avLst/>
          </a:prstGeom>
          <a:solidFill>
            <a:schemeClr val="bg1">
              <a:lumMod val="85000"/>
            </a:schemeClr>
          </a:solidFill>
          <a:ln w="9525">
            <a:noFill/>
            <a:miter lim="800000"/>
            <a:headEnd/>
            <a:tailEnd/>
          </a:ln>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Font typeface="Arial" pitchFamily="34" charset="0"/>
              <a:buNone/>
            </a:pPr>
            <a:r>
              <a:rPr lang="en-US" sz="2000" b="0" kern="0" dirty="0">
                <a:latin typeface="Segoe UI" panose="020B0502040204020203" pitchFamily="34" charset="0"/>
                <a:cs typeface="Segoe UI" panose="020B0502040204020203" pitchFamily="34" charset="0"/>
              </a:rPr>
              <a:t>workflow test {</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InlineScript { Code }</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parallel {</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Command A</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Command B</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sequence {</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Command C</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Command D</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a:t>
            </a:r>
            <a:endParaRPr lang="en-GB" sz="2000" b="0" kern="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57255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Textual authoring of PowerShell runbooks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dirty="0"/>
              <a:t>To create Automation PowerShell scripts:</a:t>
            </a:r>
            <a:endParaRPr lang="en-CA" b="0" dirty="0"/>
          </a:p>
          <a:p>
            <a:r>
              <a:rPr lang="en-US" sz="2400" b="0" dirty="0"/>
              <a:t>Write code in textual editor</a:t>
            </a:r>
            <a:endParaRPr lang="en-CA" sz="2400" b="0" dirty="0"/>
          </a:p>
          <a:p>
            <a:r>
              <a:rPr lang="en-US" sz="2400" b="0" dirty="0"/>
              <a:t>Add PowerShell cmdlets from integration modules imported into the Automation account</a:t>
            </a:r>
            <a:endParaRPr lang="en-CA" sz="2400" b="0" dirty="0"/>
          </a:p>
          <a:p>
            <a:r>
              <a:rPr lang="en-US" sz="2400" b="0" dirty="0"/>
              <a:t>Reference Automation assets</a:t>
            </a:r>
            <a:endParaRPr lang="en-CA" sz="2400" b="0" dirty="0"/>
          </a:p>
          <a:p>
            <a:r>
              <a:rPr lang="en-US" sz="2400" b="0" dirty="0"/>
              <a:t>Add runbooks</a:t>
            </a:r>
            <a:endParaRPr lang="en-CA" sz="2400" b="0" dirty="0"/>
          </a:p>
          <a:p>
            <a:endParaRPr lang="en-US" b="0" dirty="0"/>
          </a:p>
        </p:txBody>
      </p:sp>
    </p:spTree>
    <p:extLst>
      <p:ext uri="{BB962C8B-B14F-4D97-AF65-F5344CB8AC3E}">
        <p14:creationId xmlns:p14="http://schemas.microsoft.com/office/powerpoint/2010/main" val="458318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Automation DSC</a:t>
            </a:r>
          </a:p>
        </p:txBody>
      </p:sp>
      <p:grpSp>
        <p:nvGrpSpPr>
          <p:cNvPr id="4" name="Group 3" descr="Illustration of the Azure Automation DSC lifecycle. There is a box of code on the left, which depicts the start of the lifecycle with the creation of one or more configurations within the Azure Automation account. An arrow connects the code to three stacked boxes labeled SharePoint.WebService, which represents the process of compiling the code and copying the compiled code to the Azure DSC pull server. An arrow connects these boxes to six servers, which depicts the process of applying the code via the pull process to Azure-resident virtual machines."/>
          <p:cNvGrpSpPr/>
          <p:nvPr/>
        </p:nvGrpSpPr>
        <p:grpSpPr>
          <a:xfrm>
            <a:off x="76200" y="950606"/>
            <a:ext cx="8901434" cy="5675454"/>
            <a:chOff x="76200" y="950606"/>
            <a:chExt cx="8901434" cy="5675454"/>
          </a:xfrm>
        </p:grpSpPr>
        <p:sp>
          <p:nvSpPr>
            <p:cNvPr id="5" name="Rounded Rectangle 4"/>
            <p:cNvSpPr>
              <a:spLocks noChangeArrowheads="1"/>
            </p:cNvSpPr>
            <p:nvPr/>
          </p:nvSpPr>
          <p:spPr bwMode="auto">
            <a:xfrm>
              <a:off x="3429000" y="288845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Compiled,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put on pull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server</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via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compilation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jobs</a:t>
              </a:r>
            </a:p>
          </p:txBody>
        </p:sp>
        <p:sp>
          <p:nvSpPr>
            <p:cNvPr id="6" name="Rounded Rectangle 5"/>
            <p:cNvSpPr>
              <a:spLocks noChangeArrowheads="1"/>
            </p:cNvSpPr>
            <p:nvPr/>
          </p:nvSpPr>
          <p:spPr bwMode="auto">
            <a:xfrm>
              <a:off x="649289" y="600931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per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Automation account</a:t>
              </a:r>
            </a:p>
          </p:txBody>
        </p:sp>
        <p:sp>
          <p:nvSpPr>
            <p:cNvPr id="7" name="Rounded Rectangle 6"/>
            <p:cNvSpPr>
              <a:spLocks noChangeArrowheads="1"/>
            </p:cNvSpPr>
            <p:nvPr/>
          </p:nvSpPr>
          <p:spPr bwMode="auto">
            <a:xfrm>
              <a:off x="649289" y="950606"/>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Configurations </a:t>
              </a:r>
            </a:p>
          </p:txBody>
        </p:sp>
        <p:sp>
          <p:nvSpPr>
            <p:cNvPr id="8" name="Rounded Rectangle 7"/>
            <p:cNvSpPr>
              <a:spLocks noChangeArrowheads="1"/>
            </p:cNvSpPr>
            <p:nvPr/>
          </p:nvSpPr>
          <p:spPr bwMode="auto">
            <a:xfrm>
              <a:off x="4477544" y="6105832"/>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per configuration </a:t>
              </a:r>
            </a:p>
          </p:txBody>
        </p:sp>
        <p:sp>
          <p:nvSpPr>
            <p:cNvPr id="9" name="Rounded Rectangle 8"/>
            <p:cNvSpPr>
              <a:spLocks noChangeArrowheads="1"/>
            </p:cNvSpPr>
            <p:nvPr/>
          </p:nvSpPr>
          <p:spPr bwMode="auto">
            <a:xfrm>
              <a:off x="76200" y="1295400"/>
              <a:ext cx="3429000" cy="4648200"/>
            </a:xfrm>
            <a:prstGeom prst="roundRect">
              <a:avLst>
                <a:gd name="adj" fmla="val 0"/>
              </a:avLst>
            </a:prstGeom>
            <a:solidFill>
              <a:srgbClr val="EEECE1"/>
            </a:solidFill>
            <a:ln w="9525" algn="ctr">
              <a:noFill/>
              <a:round/>
              <a:headEnd/>
              <a:tailEnd/>
            </a:ln>
          </p:spPr>
          <p:txBody>
            <a:bodyPr wrap="none"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Configuration SharePoint {</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Node WebService {</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#Install the IIS Role</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WindowsFeature IIS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Ensure = “Present”</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Name – “Web-Server”</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#Install ASP.NET 4.5</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WindowsFeature ASP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Ensure = “Present”</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Name – “Web-Asp-Net45”</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0" name="Rounded Rectangle 9"/>
            <p:cNvSpPr>
              <a:spLocks noChangeArrowheads="1"/>
            </p:cNvSpPr>
            <p:nvPr/>
          </p:nvSpPr>
          <p:spPr bwMode="auto">
            <a:xfrm>
              <a:off x="6629400" y="611210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per node configuration</a:t>
              </a:r>
            </a:p>
          </p:txBody>
        </p:sp>
        <p:sp>
          <p:nvSpPr>
            <p:cNvPr id="11" name="Rectangle 10"/>
            <p:cNvSpPr/>
            <p:nvPr/>
          </p:nvSpPr>
          <p:spPr>
            <a:xfrm>
              <a:off x="4724400" y="22860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2" name="Rectangle 11"/>
            <p:cNvSpPr/>
            <p:nvPr/>
          </p:nvSpPr>
          <p:spPr>
            <a:xfrm>
              <a:off x="4800600" y="23622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 name="Rectangle 12"/>
            <p:cNvSpPr/>
            <p:nvPr/>
          </p:nvSpPr>
          <p:spPr>
            <a:xfrm>
              <a:off x="4876800" y="24384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white"/>
                  </a:solidFill>
                  <a:effectLst/>
                  <a:uLnTx/>
                  <a:uFillTx/>
                  <a:latin typeface="Segoe UI"/>
                  <a:ea typeface="+mn-ea"/>
                  <a:cs typeface="+mn-cs"/>
                </a:rPr>
                <a:t>SharePoint.WebService</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403" y="2102335"/>
              <a:ext cx="442641" cy="824529"/>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4063" y="2109170"/>
              <a:ext cx="442641" cy="824529"/>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0" y="2109171"/>
              <a:ext cx="442641" cy="824529"/>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1" y="3488676"/>
              <a:ext cx="442641" cy="824529"/>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9864" y="3488676"/>
              <a:ext cx="442641" cy="824529"/>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403" y="3481303"/>
              <a:ext cx="442641" cy="824529"/>
            </a:xfrm>
            <a:prstGeom prst="rect">
              <a:avLst/>
            </a:prstGeom>
          </p:spPr>
        </p:pic>
        <p:cxnSp>
          <p:nvCxnSpPr>
            <p:cNvPr id="20" name="Straight Arrow Connector 19"/>
            <p:cNvCxnSpPr/>
            <p:nvPr/>
          </p:nvCxnSpPr>
          <p:spPr>
            <a:xfrm>
              <a:off x="3495368" y="3200400"/>
              <a:ext cx="1229032" cy="0"/>
            </a:xfrm>
            <a:prstGeom prst="straightConnector1">
              <a:avLst/>
            </a:prstGeom>
            <a:noFill/>
            <a:ln w="28575" cap="flat" cmpd="sng" algn="ctr">
              <a:solidFill>
                <a:srgbClr val="FF0000"/>
              </a:solidFill>
              <a:prstDash val="solid"/>
              <a:tailEnd type="arrow"/>
            </a:ln>
            <a:effectLst/>
          </p:spPr>
        </p:cxnSp>
        <p:cxnSp>
          <p:nvCxnSpPr>
            <p:cNvPr id="21" name="Straight Arrow Connector 20"/>
            <p:cNvCxnSpPr/>
            <p:nvPr/>
          </p:nvCxnSpPr>
          <p:spPr>
            <a:xfrm>
              <a:off x="6238568" y="3200400"/>
              <a:ext cx="1076632" cy="0"/>
            </a:xfrm>
            <a:prstGeom prst="straightConnector1">
              <a:avLst/>
            </a:prstGeom>
            <a:noFill/>
            <a:ln w="28575" cap="flat" cmpd="sng" algn="ctr">
              <a:solidFill>
                <a:srgbClr val="FF0000"/>
              </a:solidFill>
              <a:prstDash val="solid"/>
              <a:tailEnd type="arrow"/>
            </a:ln>
            <a:effectLst/>
          </p:spPr>
        </p:cxnSp>
        <p:sp>
          <p:nvSpPr>
            <p:cNvPr id="22" name="Rounded Rectangle 21"/>
            <p:cNvSpPr>
              <a:spLocks noChangeArrowheads="1"/>
            </p:cNvSpPr>
            <p:nvPr/>
          </p:nvSpPr>
          <p:spPr bwMode="auto">
            <a:xfrm>
              <a:off x="4306888" y="1066800"/>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Node configurations</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(.mof configuration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documents)</a:t>
              </a:r>
            </a:p>
          </p:txBody>
        </p:sp>
        <p:sp>
          <p:nvSpPr>
            <p:cNvPr id="23" name="Rounded Rectangle 22"/>
            <p:cNvSpPr>
              <a:spLocks noChangeArrowheads="1"/>
            </p:cNvSpPr>
            <p:nvPr/>
          </p:nvSpPr>
          <p:spPr bwMode="auto">
            <a:xfrm>
              <a:off x="6211888" y="288845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Applied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via node pulls</a:t>
              </a:r>
            </a:p>
          </p:txBody>
        </p:sp>
        <p:sp>
          <p:nvSpPr>
            <p:cNvPr id="24" name="Rounded Rectangle 23"/>
            <p:cNvSpPr>
              <a:spLocks noChangeArrowheads="1"/>
            </p:cNvSpPr>
            <p:nvPr/>
          </p:nvSpPr>
          <p:spPr bwMode="auto">
            <a:xfrm>
              <a:off x="7264723" y="1169590"/>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Nodes </a:t>
              </a:r>
            </a:p>
          </p:txBody>
        </p:sp>
      </p:grpSp>
    </p:spTree>
    <p:extLst>
      <p:ext uri="{BB962C8B-B14F-4D97-AF65-F5344CB8AC3E}">
        <p14:creationId xmlns:p14="http://schemas.microsoft.com/office/powerpoint/2010/main" val="3388157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Automation runbook lifecycle</a:t>
            </a:r>
          </a:p>
        </p:txBody>
      </p:sp>
      <p:grpSp>
        <p:nvGrpSpPr>
          <p:cNvPr id="57" name="Group 56" descr="Illustration depicting the three different states of a runbook residing in an Automation account. Three rectangles with lines connecting them represent each runbook. To the left, there is a runbook labeled New, which has an icon of a blank document next to it. It connects to a runbook labeled Published on the right, which has a check mark next to it. In the middle, there is a runbook labeled In edit, which has next to it a processing icon with a gear inside it. An arrow from the In edit runbook to the Published runbook is labeled Publish. Another arrow from the Published runbook to the In edit runbook is labeled Revert."/>
          <p:cNvGrpSpPr/>
          <p:nvPr/>
        </p:nvGrpSpPr>
        <p:grpSpPr>
          <a:xfrm>
            <a:off x="515946" y="1471991"/>
            <a:ext cx="7789854" cy="4166809"/>
            <a:chOff x="628657" y="1204063"/>
            <a:chExt cx="7789854" cy="4166809"/>
          </a:xfrm>
        </p:grpSpPr>
        <p:grpSp>
          <p:nvGrpSpPr>
            <p:cNvPr id="58" name="Group 57"/>
            <p:cNvGrpSpPr/>
            <p:nvPr/>
          </p:nvGrpSpPr>
          <p:grpSpPr>
            <a:xfrm>
              <a:off x="786269" y="1460255"/>
              <a:ext cx="1345455" cy="1044988"/>
              <a:chOff x="4191000" y="846803"/>
              <a:chExt cx="462116" cy="382228"/>
            </a:xfrm>
          </p:grpSpPr>
          <p:cxnSp>
            <p:nvCxnSpPr>
              <p:cNvPr id="102" name="Straight Connector 101"/>
              <p:cNvCxnSpPr/>
              <p:nvPr/>
            </p:nvCxnSpPr>
            <p:spPr>
              <a:xfrm>
                <a:off x="4572000" y="1013860"/>
                <a:ext cx="0" cy="114300"/>
              </a:xfrm>
              <a:prstGeom prst="line">
                <a:avLst/>
              </a:prstGeom>
              <a:noFill/>
              <a:ln w="28575" cap="flat" cmpd="sng" algn="ctr">
                <a:solidFill>
                  <a:srgbClr val="0070C0"/>
                </a:solidFill>
                <a:prstDash val="solid"/>
              </a:ln>
              <a:effectLst/>
            </p:spPr>
          </p:cxnSp>
          <p:cxnSp>
            <p:nvCxnSpPr>
              <p:cNvPr id="103" name="Straight Connector 102"/>
              <p:cNvCxnSpPr/>
              <p:nvPr/>
            </p:nvCxnSpPr>
            <p:spPr>
              <a:xfrm>
                <a:off x="4271817" y="1012789"/>
                <a:ext cx="0" cy="114300"/>
              </a:xfrm>
              <a:prstGeom prst="line">
                <a:avLst/>
              </a:prstGeom>
              <a:noFill/>
              <a:ln w="28575" cap="flat" cmpd="sng" algn="ctr">
                <a:solidFill>
                  <a:srgbClr val="0070C0"/>
                </a:solidFill>
                <a:prstDash val="solid"/>
              </a:ln>
              <a:effectLst/>
            </p:spPr>
          </p:cxnSp>
          <p:grpSp>
            <p:nvGrpSpPr>
              <p:cNvPr id="104" name="Group 103"/>
              <p:cNvGrpSpPr/>
              <p:nvPr/>
            </p:nvGrpSpPr>
            <p:grpSpPr>
              <a:xfrm>
                <a:off x="4191000" y="846803"/>
                <a:ext cx="462116" cy="382228"/>
                <a:chOff x="3266768" y="828368"/>
                <a:chExt cx="462116" cy="382228"/>
              </a:xfrm>
            </p:grpSpPr>
            <p:sp>
              <p:nvSpPr>
                <p:cNvPr id="105" name="Rectangle 104"/>
                <p:cNvSpPr/>
                <p:nvPr/>
              </p:nvSpPr>
              <p:spPr>
                <a:xfrm>
                  <a:off x="3427162" y="828368"/>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106" name="Rectangle 105"/>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107" name="Rectangle 10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cxnSp>
              <p:nvCxnSpPr>
                <p:cNvPr id="108" name="Straight Connector 107"/>
                <p:cNvCxnSpPr/>
                <p:nvPr/>
              </p:nvCxnSpPr>
              <p:spPr>
                <a:xfrm>
                  <a:off x="3500284" y="891140"/>
                  <a:ext cx="0" cy="114300"/>
                </a:xfrm>
                <a:prstGeom prst="line">
                  <a:avLst/>
                </a:prstGeom>
                <a:noFill/>
                <a:ln w="28575" cap="flat" cmpd="sng" algn="ctr">
                  <a:solidFill>
                    <a:srgbClr val="0070C0"/>
                  </a:solidFill>
                  <a:prstDash val="solid"/>
                </a:ln>
                <a:effectLst/>
              </p:spPr>
            </p:cxnSp>
            <p:cxnSp>
              <p:nvCxnSpPr>
                <p:cNvPr id="109" name="Straight Connector 108"/>
                <p:cNvCxnSpPr/>
                <p:nvPr/>
              </p:nvCxnSpPr>
              <p:spPr>
                <a:xfrm flipH="1">
                  <a:off x="3347636" y="1000433"/>
                  <a:ext cx="300134" cy="0"/>
                </a:xfrm>
                <a:prstGeom prst="line">
                  <a:avLst/>
                </a:prstGeom>
                <a:noFill/>
                <a:ln w="28575" cap="flat" cmpd="sng" algn="ctr">
                  <a:solidFill>
                    <a:srgbClr val="0070C0"/>
                  </a:solidFill>
                  <a:prstDash val="solid"/>
                </a:ln>
                <a:effectLst/>
              </p:spPr>
            </p:cxnSp>
          </p:grpSp>
        </p:grpSp>
        <p:grpSp>
          <p:nvGrpSpPr>
            <p:cNvPr id="59" name="Group 58"/>
            <p:cNvGrpSpPr/>
            <p:nvPr/>
          </p:nvGrpSpPr>
          <p:grpSpPr>
            <a:xfrm>
              <a:off x="3639344" y="1460255"/>
              <a:ext cx="1345455" cy="1044988"/>
              <a:chOff x="4191000" y="846803"/>
              <a:chExt cx="462116" cy="382228"/>
            </a:xfrm>
          </p:grpSpPr>
          <p:cxnSp>
            <p:nvCxnSpPr>
              <p:cNvPr id="94" name="Straight Connector 93"/>
              <p:cNvCxnSpPr/>
              <p:nvPr/>
            </p:nvCxnSpPr>
            <p:spPr>
              <a:xfrm>
                <a:off x="4572000" y="1013860"/>
                <a:ext cx="0" cy="114300"/>
              </a:xfrm>
              <a:prstGeom prst="line">
                <a:avLst/>
              </a:prstGeom>
              <a:noFill/>
              <a:ln w="28575" cap="flat" cmpd="sng" algn="ctr">
                <a:solidFill>
                  <a:srgbClr val="0070C0"/>
                </a:solidFill>
                <a:prstDash val="solid"/>
              </a:ln>
              <a:effectLst/>
            </p:spPr>
          </p:cxnSp>
          <p:cxnSp>
            <p:nvCxnSpPr>
              <p:cNvPr id="95" name="Straight Connector 94"/>
              <p:cNvCxnSpPr/>
              <p:nvPr/>
            </p:nvCxnSpPr>
            <p:spPr>
              <a:xfrm>
                <a:off x="4271817" y="1012789"/>
                <a:ext cx="0" cy="114300"/>
              </a:xfrm>
              <a:prstGeom prst="line">
                <a:avLst/>
              </a:prstGeom>
              <a:noFill/>
              <a:ln w="28575" cap="flat" cmpd="sng" algn="ctr">
                <a:solidFill>
                  <a:srgbClr val="0070C0"/>
                </a:solidFill>
                <a:prstDash val="solid"/>
              </a:ln>
              <a:effectLst/>
            </p:spPr>
          </p:cxnSp>
          <p:grpSp>
            <p:nvGrpSpPr>
              <p:cNvPr id="96" name="Group 95"/>
              <p:cNvGrpSpPr/>
              <p:nvPr/>
            </p:nvGrpSpPr>
            <p:grpSpPr>
              <a:xfrm>
                <a:off x="4191000" y="846803"/>
                <a:ext cx="462116" cy="382228"/>
                <a:chOff x="3266768" y="828368"/>
                <a:chExt cx="462116" cy="382228"/>
              </a:xfrm>
            </p:grpSpPr>
            <p:sp>
              <p:nvSpPr>
                <p:cNvPr id="97" name="Rectangle 96"/>
                <p:cNvSpPr/>
                <p:nvPr/>
              </p:nvSpPr>
              <p:spPr>
                <a:xfrm>
                  <a:off x="3423785" y="828368"/>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98" name="Rectangle 97"/>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99" name="Rectangle 9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cxnSp>
              <p:nvCxnSpPr>
                <p:cNvPr id="100" name="Straight Connector 99"/>
                <p:cNvCxnSpPr/>
                <p:nvPr/>
              </p:nvCxnSpPr>
              <p:spPr>
                <a:xfrm>
                  <a:off x="3500284" y="891140"/>
                  <a:ext cx="0" cy="114300"/>
                </a:xfrm>
                <a:prstGeom prst="line">
                  <a:avLst/>
                </a:prstGeom>
                <a:noFill/>
                <a:ln w="28575" cap="flat" cmpd="sng" algn="ctr">
                  <a:solidFill>
                    <a:srgbClr val="0070C0"/>
                  </a:solidFill>
                  <a:prstDash val="solid"/>
                </a:ln>
                <a:effectLst/>
              </p:spPr>
            </p:cxnSp>
            <p:cxnSp>
              <p:nvCxnSpPr>
                <p:cNvPr id="101" name="Straight Connector 100"/>
                <p:cNvCxnSpPr/>
                <p:nvPr/>
              </p:nvCxnSpPr>
              <p:spPr>
                <a:xfrm flipH="1">
                  <a:off x="3347636" y="1000433"/>
                  <a:ext cx="300134" cy="0"/>
                </a:xfrm>
                <a:prstGeom prst="line">
                  <a:avLst/>
                </a:prstGeom>
                <a:noFill/>
                <a:ln w="28575" cap="flat" cmpd="sng" algn="ctr">
                  <a:solidFill>
                    <a:srgbClr val="0070C0"/>
                  </a:solidFill>
                  <a:prstDash val="solid"/>
                </a:ln>
                <a:effectLst/>
              </p:spPr>
            </p:cxnSp>
          </p:grpSp>
        </p:grpSp>
        <p:grpSp>
          <p:nvGrpSpPr>
            <p:cNvPr id="60" name="Group 59"/>
            <p:cNvGrpSpPr/>
            <p:nvPr/>
          </p:nvGrpSpPr>
          <p:grpSpPr>
            <a:xfrm>
              <a:off x="6630194" y="1485809"/>
              <a:ext cx="1345455" cy="1044988"/>
              <a:chOff x="4191000" y="846803"/>
              <a:chExt cx="462116" cy="382228"/>
            </a:xfrm>
          </p:grpSpPr>
          <p:cxnSp>
            <p:nvCxnSpPr>
              <p:cNvPr id="86" name="Straight Connector 85"/>
              <p:cNvCxnSpPr/>
              <p:nvPr/>
            </p:nvCxnSpPr>
            <p:spPr>
              <a:xfrm>
                <a:off x="4572000" y="1013860"/>
                <a:ext cx="0" cy="114300"/>
              </a:xfrm>
              <a:prstGeom prst="line">
                <a:avLst/>
              </a:prstGeom>
              <a:noFill/>
              <a:ln w="28575" cap="flat" cmpd="sng" algn="ctr">
                <a:solidFill>
                  <a:srgbClr val="0070C0"/>
                </a:solidFill>
                <a:prstDash val="solid"/>
              </a:ln>
              <a:effectLst/>
            </p:spPr>
          </p:cxnSp>
          <p:cxnSp>
            <p:nvCxnSpPr>
              <p:cNvPr id="87" name="Straight Connector 86"/>
              <p:cNvCxnSpPr/>
              <p:nvPr/>
            </p:nvCxnSpPr>
            <p:spPr>
              <a:xfrm>
                <a:off x="4271817" y="1012789"/>
                <a:ext cx="0" cy="114300"/>
              </a:xfrm>
              <a:prstGeom prst="line">
                <a:avLst/>
              </a:prstGeom>
              <a:noFill/>
              <a:ln w="28575" cap="flat" cmpd="sng" algn="ctr">
                <a:solidFill>
                  <a:srgbClr val="0070C0"/>
                </a:solidFill>
                <a:prstDash val="solid"/>
              </a:ln>
              <a:effectLst/>
            </p:spPr>
          </p:cxnSp>
          <p:grpSp>
            <p:nvGrpSpPr>
              <p:cNvPr id="88" name="Group 87"/>
              <p:cNvGrpSpPr/>
              <p:nvPr/>
            </p:nvGrpSpPr>
            <p:grpSpPr>
              <a:xfrm>
                <a:off x="4191000" y="846803"/>
                <a:ext cx="462116" cy="382228"/>
                <a:chOff x="3266768" y="828368"/>
                <a:chExt cx="462116" cy="382228"/>
              </a:xfrm>
            </p:grpSpPr>
            <p:sp>
              <p:nvSpPr>
                <p:cNvPr id="89" name="Rectangle 88"/>
                <p:cNvSpPr/>
                <p:nvPr/>
              </p:nvSpPr>
              <p:spPr>
                <a:xfrm>
                  <a:off x="3423785" y="828368"/>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90" name="Rectangle 89"/>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91" name="Rectangle 9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cxnSp>
              <p:nvCxnSpPr>
                <p:cNvPr id="92" name="Straight Connector 91"/>
                <p:cNvCxnSpPr/>
                <p:nvPr/>
              </p:nvCxnSpPr>
              <p:spPr>
                <a:xfrm>
                  <a:off x="3500284" y="891140"/>
                  <a:ext cx="0" cy="114300"/>
                </a:xfrm>
                <a:prstGeom prst="line">
                  <a:avLst/>
                </a:prstGeom>
                <a:noFill/>
                <a:ln w="28575" cap="flat" cmpd="sng" algn="ctr">
                  <a:solidFill>
                    <a:srgbClr val="0070C0"/>
                  </a:solidFill>
                  <a:prstDash val="solid"/>
                </a:ln>
                <a:effectLst/>
              </p:spPr>
            </p:cxnSp>
            <p:cxnSp>
              <p:nvCxnSpPr>
                <p:cNvPr id="93" name="Straight Connector 92"/>
                <p:cNvCxnSpPr/>
                <p:nvPr/>
              </p:nvCxnSpPr>
              <p:spPr>
                <a:xfrm flipH="1">
                  <a:off x="3347636" y="1000433"/>
                  <a:ext cx="300134" cy="0"/>
                </a:xfrm>
                <a:prstGeom prst="line">
                  <a:avLst/>
                </a:prstGeom>
                <a:noFill/>
                <a:ln w="28575" cap="flat" cmpd="sng" algn="ctr">
                  <a:solidFill>
                    <a:srgbClr val="0070C0"/>
                  </a:solidFill>
                  <a:prstDash val="solid"/>
                </a:ln>
                <a:effectLst/>
              </p:spPr>
            </p:cxnSp>
          </p:grpSp>
        </p:grpSp>
        <p:grpSp>
          <p:nvGrpSpPr>
            <p:cNvPr id="61" name="Group 20"/>
            <p:cNvGrpSpPr>
              <a:grpSpLocks noChangeAspect="1"/>
            </p:cNvGrpSpPr>
            <p:nvPr/>
          </p:nvGrpSpPr>
          <p:grpSpPr bwMode="auto">
            <a:xfrm>
              <a:off x="1980610" y="1661176"/>
              <a:ext cx="343752" cy="454567"/>
              <a:chOff x="3915" y="2947"/>
              <a:chExt cx="456" cy="603"/>
            </a:xfrm>
            <a:solidFill>
              <a:srgbClr val="8064A2">
                <a:lumMod val="20000"/>
                <a:lumOff val="80000"/>
              </a:srgbClr>
            </a:solidFill>
          </p:grpSpPr>
          <p:sp>
            <p:nvSpPr>
              <p:cNvPr id="84"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ysClr val="window" lastClr="FFFFFF"/>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5"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grpSp>
          <p:nvGrpSpPr>
            <p:cNvPr id="62" name="Group 57"/>
            <p:cNvGrpSpPr>
              <a:grpSpLocks noChangeAspect="1"/>
            </p:cNvGrpSpPr>
            <p:nvPr/>
          </p:nvGrpSpPr>
          <p:grpSpPr bwMode="auto">
            <a:xfrm rot="16200000">
              <a:off x="4933485" y="1681726"/>
              <a:ext cx="384515" cy="497886"/>
              <a:chOff x="2737" y="2380"/>
              <a:chExt cx="407" cy="527"/>
            </a:xfrm>
          </p:grpSpPr>
          <p:sp>
            <p:nvSpPr>
              <p:cNvPr id="80" name="AutoShape 56"/>
              <p:cNvSpPr>
                <a:spLocks noChangeAspect="1" noChangeArrowheads="1" noTextEdit="1"/>
              </p:cNvSpPr>
              <p:nvPr/>
            </p:nvSpPr>
            <p:spPr bwMode="auto">
              <a:xfrm>
                <a:off x="2737" y="2380"/>
                <a:ext cx="407"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b="0" dirty="0">
                  <a:solidFill>
                    <a:prstClr val="black"/>
                  </a:solidFill>
                  <a:latin typeface="Segoe UI"/>
                  <a:cs typeface="+mn-cs"/>
                </a:endParaRPr>
              </a:p>
            </p:txBody>
          </p:sp>
          <p:sp>
            <p:nvSpPr>
              <p:cNvPr id="81" name="Freeform 58"/>
              <p:cNvSpPr>
                <a:spLocks/>
              </p:cNvSpPr>
              <p:nvPr/>
            </p:nvSpPr>
            <p:spPr bwMode="auto">
              <a:xfrm>
                <a:off x="2735" y="2378"/>
                <a:ext cx="407" cy="531"/>
              </a:xfrm>
              <a:custGeom>
                <a:avLst/>
                <a:gdLst>
                  <a:gd name="T0" fmla="*/ 0 w 180"/>
                  <a:gd name="T1" fmla="*/ 89 h 236"/>
                  <a:gd name="T2" fmla="*/ 90 w 180"/>
                  <a:gd name="T3" fmla="*/ 0 h 236"/>
                  <a:gd name="T4" fmla="*/ 180 w 180"/>
                  <a:gd name="T5" fmla="*/ 89 h 236"/>
                  <a:gd name="T6" fmla="*/ 90 w 180"/>
                  <a:gd name="T7" fmla="*/ 179 h 236"/>
                  <a:gd name="T8" fmla="*/ 56 w 180"/>
                  <a:gd name="T9" fmla="*/ 172 h 236"/>
                  <a:gd name="T10" fmla="*/ 0 w 180"/>
                  <a:gd name="T11" fmla="*/ 236 h 236"/>
                  <a:gd name="T12" fmla="*/ 0 w 180"/>
                  <a:gd name="T13" fmla="*/ 89 h 236"/>
                </a:gdLst>
                <a:ahLst/>
                <a:cxnLst>
                  <a:cxn ang="0">
                    <a:pos x="T0" y="T1"/>
                  </a:cxn>
                  <a:cxn ang="0">
                    <a:pos x="T2" y="T3"/>
                  </a:cxn>
                  <a:cxn ang="0">
                    <a:pos x="T4" y="T5"/>
                  </a:cxn>
                  <a:cxn ang="0">
                    <a:pos x="T6" y="T7"/>
                  </a:cxn>
                  <a:cxn ang="0">
                    <a:pos x="T8" y="T9"/>
                  </a:cxn>
                  <a:cxn ang="0">
                    <a:pos x="T10" y="T11"/>
                  </a:cxn>
                  <a:cxn ang="0">
                    <a:pos x="T12" y="T13"/>
                  </a:cxn>
                </a:cxnLst>
                <a:rect l="0" t="0" r="r" b="b"/>
                <a:pathLst>
                  <a:path w="180" h="236">
                    <a:moveTo>
                      <a:pt x="0" y="89"/>
                    </a:moveTo>
                    <a:cubicBezTo>
                      <a:pt x="0" y="40"/>
                      <a:pt x="41" y="0"/>
                      <a:pt x="90" y="0"/>
                    </a:cubicBezTo>
                    <a:cubicBezTo>
                      <a:pt x="140" y="0"/>
                      <a:pt x="180" y="40"/>
                      <a:pt x="180" y="89"/>
                    </a:cubicBezTo>
                    <a:cubicBezTo>
                      <a:pt x="180" y="139"/>
                      <a:pt x="140" y="179"/>
                      <a:pt x="90" y="179"/>
                    </a:cubicBezTo>
                    <a:cubicBezTo>
                      <a:pt x="78" y="179"/>
                      <a:pt x="66" y="177"/>
                      <a:pt x="56" y="172"/>
                    </a:cubicBezTo>
                    <a:cubicBezTo>
                      <a:pt x="0" y="236"/>
                      <a:pt x="0" y="236"/>
                      <a:pt x="0" y="236"/>
                    </a:cubicBezTo>
                    <a:lnTo>
                      <a:pt x="0" y="89"/>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b="0" dirty="0">
                  <a:solidFill>
                    <a:prstClr val="black"/>
                  </a:solidFill>
                  <a:latin typeface="Segoe UI"/>
                  <a:cs typeface="+mn-cs"/>
                </a:endParaRPr>
              </a:p>
            </p:txBody>
          </p:sp>
          <p:sp>
            <p:nvSpPr>
              <p:cNvPr id="82" name="Freeform 59"/>
              <p:cNvSpPr>
                <a:spLocks noEditPoints="1"/>
              </p:cNvSpPr>
              <p:nvPr/>
            </p:nvSpPr>
            <p:spPr bwMode="auto">
              <a:xfrm>
                <a:off x="2791" y="2567"/>
                <a:ext cx="122" cy="124"/>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b="0" dirty="0">
                  <a:solidFill>
                    <a:prstClr val="black"/>
                  </a:solidFill>
                  <a:latin typeface="Segoe UI"/>
                  <a:cs typeface="+mn-cs"/>
                </a:endParaRPr>
              </a:p>
            </p:txBody>
          </p:sp>
          <p:sp>
            <p:nvSpPr>
              <p:cNvPr id="83" name="Freeform 60"/>
              <p:cNvSpPr>
                <a:spLocks noEditPoints="1"/>
              </p:cNvSpPr>
              <p:nvPr/>
            </p:nvSpPr>
            <p:spPr bwMode="auto">
              <a:xfrm>
                <a:off x="2889" y="2470"/>
                <a:ext cx="174" cy="174"/>
              </a:xfrm>
              <a:custGeom>
                <a:avLst/>
                <a:gdLst>
                  <a:gd name="T0" fmla="*/ 69 w 77"/>
                  <a:gd name="T1" fmla="*/ 36 h 77"/>
                  <a:gd name="T2" fmla="*/ 65 w 77"/>
                  <a:gd name="T3" fmla="*/ 33 h 77"/>
                  <a:gd name="T4" fmla="*/ 66 w 77"/>
                  <a:gd name="T5" fmla="*/ 25 h 77"/>
                  <a:gd name="T6" fmla="*/ 71 w 77"/>
                  <a:gd name="T7" fmla="*/ 17 h 77"/>
                  <a:gd name="T8" fmla="*/ 64 w 77"/>
                  <a:gd name="T9" fmla="*/ 12 h 77"/>
                  <a:gd name="T10" fmla="*/ 54 w 77"/>
                  <a:gd name="T11" fmla="*/ 16 h 77"/>
                  <a:gd name="T12" fmla="*/ 48 w 77"/>
                  <a:gd name="T13" fmla="*/ 10 h 77"/>
                  <a:gd name="T14" fmla="*/ 47 w 77"/>
                  <a:gd name="T15" fmla="*/ 1 h 77"/>
                  <a:gd name="T16" fmla="*/ 38 w 77"/>
                  <a:gd name="T17" fmla="*/ 2 h 77"/>
                  <a:gd name="T18" fmla="*/ 34 w 77"/>
                  <a:gd name="T19" fmla="*/ 12 h 77"/>
                  <a:gd name="T20" fmla="*/ 26 w 77"/>
                  <a:gd name="T21" fmla="*/ 12 h 77"/>
                  <a:gd name="T22" fmla="*/ 18 w 77"/>
                  <a:gd name="T23" fmla="*/ 6 h 77"/>
                  <a:gd name="T24" fmla="*/ 13 w 77"/>
                  <a:gd name="T25" fmla="*/ 13 h 77"/>
                  <a:gd name="T26" fmla="*/ 17 w 77"/>
                  <a:gd name="T27" fmla="*/ 23 h 77"/>
                  <a:gd name="T28" fmla="*/ 15 w 77"/>
                  <a:gd name="T29" fmla="*/ 26 h 77"/>
                  <a:gd name="T30" fmla="*/ 11 w 77"/>
                  <a:gd name="T31" fmla="*/ 29 h 77"/>
                  <a:gd name="T32" fmla="*/ 1 w 77"/>
                  <a:gd name="T33" fmla="*/ 31 h 77"/>
                  <a:gd name="T34" fmla="*/ 3 w 77"/>
                  <a:gd name="T35" fmla="*/ 39 h 77"/>
                  <a:gd name="T36" fmla="*/ 13 w 77"/>
                  <a:gd name="T37" fmla="*/ 44 h 77"/>
                  <a:gd name="T38" fmla="*/ 13 w 77"/>
                  <a:gd name="T39" fmla="*/ 47 h 77"/>
                  <a:gd name="T40" fmla="*/ 12 w 77"/>
                  <a:gd name="T41" fmla="*/ 52 h 77"/>
                  <a:gd name="T42" fmla="*/ 7 w 77"/>
                  <a:gd name="T43" fmla="*/ 60 h 77"/>
                  <a:gd name="T44" fmla="*/ 14 w 77"/>
                  <a:gd name="T45" fmla="*/ 64 h 77"/>
                  <a:gd name="T46" fmla="*/ 24 w 77"/>
                  <a:gd name="T47" fmla="*/ 61 h 77"/>
                  <a:gd name="T48" fmla="*/ 27 w 77"/>
                  <a:gd name="T49" fmla="*/ 62 h 77"/>
                  <a:gd name="T50" fmla="*/ 29 w 77"/>
                  <a:gd name="T51" fmla="*/ 67 h 77"/>
                  <a:gd name="T52" fmla="*/ 31 w 77"/>
                  <a:gd name="T53" fmla="*/ 76 h 77"/>
                  <a:gd name="T54" fmla="*/ 39 w 77"/>
                  <a:gd name="T55" fmla="*/ 75 h 77"/>
                  <a:gd name="T56" fmla="*/ 44 w 77"/>
                  <a:gd name="T57" fmla="*/ 65 h 77"/>
                  <a:gd name="T58" fmla="*/ 48 w 77"/>
                  <a:gd name="T59" fmla="*/ 64 h 77"/>
                  <a:gd name="T60" fmla="*/ 52 w 77"/>
                  <a:gd name="T61" fmla="*/ 65 h 77"/>
                  <a:gd name="T62" fmla="*/ 60 w 77"/>
                  <a:gd name="T63" fmla="*/ 70 h 77"/>
                  <a:gd name="T64" fmla="*/ 65 w 77"/>
                  <a:gd name="T65" fmla="*/ 64 h 77"/>
                  <a:gd name="T66" fmla="*/ 61 w 77"/>
                  <a:gd name="T67" fmla="*/ 53 h 77"/>
                  <a:gd name="T68" fmla="*/ 63 w 77"/>
                  <a:gd name="T69" fmla="*/ 50 h 77"/>
                  <a:gd name="T70" fmla="*/ 67 w 77"/>
                  <a:gd name="T71" fmla="*/ 48 h 77"/>
                  <a:gd name="T72" fmla="*/ 77 w 77"/>
                  <a:gd name="T73" fmla="*/ 46 h 77"/>
                  <a:gd name="T74" fmla="*/ 75 w 77"/>
                  <a:gd name="T75" fmla="*/ 38 h 77"/>
                  <a:gd name="T76" fmla="*/ 25 w 77"/>
                  <a:gd name="T77" fmla="*/ 37 h 77"/>
                  <a:gd name="T78" fmla="*/ 53 w 77"/>
                  <a:gd name="T79" fmla="*/ 4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 h="77">
                    <a:moveTo>
                      <a:pt x="75" y="38"/>
                    </a:moveTo>
                    <a:cubicBezTo>
                      <a:pt x="69" y="36"/>
                      <a:pt x="69" y="36"/>
                      <a:pt x="69" y="36"/>
                    </a:cubicBezTo>
                    <a:cubicBezTo>
                      <a:pt x="66" y="36"/>
                      <a:pt x="66" y="34"/>
                      <a:pt x="65" y="33"/>
                    </a:cubicBezTo>
                    <a:cubicBezTo>
                      <a:pt x="65" y="33"/>
                      <a:pt x="65" y="33"/>
                      <a:pt x="65" y="33"/>
                    </a:cubicBezTo>
                    <a:cubicBezTo>
                      <a:pt x="65" y="32"/>
                      <a:pt x="65" y="31"/>
                      <a:pt x="64" y="30"/>
                    </a:cubicBezTo>
                    <a:cubicBezTo>
                      <a:pt x="64" y="28"/>
                      <a:pt x="64" y="27"/>
                      <a:pt x="66" y="25"/>
                    </a:cubicBezTo>
                    <a:cubicBezTo>
                      <a:pt x="71" y="20"/>
                      <a:pt x="71" y="20"/>
                      <a:pt x="71" y="20"/>
                    </a:cubicBezTo>
                    <a:cubicBezTo>
                      <a:pt x="72" y="19"/>
                      <a:pt x="72" y="18"/>
                      <a:pt x="71" y="17"/>
                    </a:cubicBezTo>
                    <a:cubicBezTo>
                      <a:pt x="68" y="13"/>
                      <a:pt x="68" y="13"/>
                      <a:pt x="68" y="13"/>
                    </a:cubicBezTo>
                    <a:cubicBezTo>
                      <a:pt x="67" y="12"/>
                      <a:pt x="66" y="12"/>
                      <a:pt x="64" y="12"/>
                    </a:cubicBezTo>
                    <a:cubicBezTo>
                      <a:pt x="59" y="16"/>
                      <a:pt x="59" y="16"/>
                      <a:pt x="59" y="16"/>
                    </a:cubicBezTo>
                    <a:cubicBezTo>
                      <a:pt x="57" y="17"/>
                      <a:pt x="55" y="17"/>
                      <a:pt x="54" y="16"/>
                    </a:cubicBezTo>
                    <a:cubicBezTo>
                      <a:pt x="53" y="15"/>
                      <a:pt x="52" y="15"/>
                      <a:pt x="50" y="14"/>
                    </a:cubicBezTo>
                    <a:cubicBezTo>
                      <a:pt x="49" y="13"/>
                      <a:pt x="48" y="12"/>
                      <a:pt x="48" y="10"/>
                    </a:cubicBezTo>
                    <a:cubicBezTo>
                      <a:pt x="49" y="3"/>
                      <a:pt x="49" y="3"/>
                      <a:pt x="49" y="3"/>
                    </a:cubicBezTo>
                    <a:cubicBezTo>
                      <a:pt x="49" y="2"/>
                      <a:pt x="48" y="1"/>
                      <a:pt x="47" y="1"/>
                    </a:cubicBezTo>
                    <a:cubicBezTo>
                      <a:pt x="41" y="0"/>
                      <a:pt x="41" y="0"/>
                      <a:pt x="41" y="0"/>
                    </a:cubicBezTo>
                    <a:cubicBezTo>
                      <a:pt x="40" y="0"/>
                      <a:pt x="39" y="1"/>
                      <a:pt x="38" y="2"/>
                    </a:cubicBezTo>
                    <a:cubicBezTo>
                      <a:pt x="37" y="9"/>
                      <a:pt x="37" y="9"/>
                      <a:pt x="37" y="9"/>
                    </a:cubicBezTo>
                    <a:cubicBezTo>
                      <a:pt x="36" y="11"/>
                      <a:pt x="35" y="12"/>
                      <a:pt x="34" y="12"/>
                    </a:cubicBezTo>
                    <a:cubicBezTo>
                      <a:pt x="33" y="12"/>
                      <a:pt x="31" y="13"/>
                      <a:pt x="30" y="13"/>
                    </a:cubicBezTo>
                    <a:cubicBezTo>
                      <a:pt x="29" y="13"/>
                      <a:pt x="27" y="13"/>
                      <a:pt x="26" y="12"/>
                    </a:cubicBezTo>
                    <a:cubicBezTo>
                      <a:pt x="21" y="7"/>
                      <a:pt x="21" y="7"/>
                      <a:pt x="21" y="7"/>
                    </a:cubicBezTo>
                    <a:cubicBezTo>
                      <a:pt x="20" y="6"/>
                      <a:pt x="18" y="6"/>
                      <a:pt x="18" y="6"/>
                    </a:cubicBezTo>
                    <a:cubicBezTo>
                      <a:pt x="13" y="10"/>
                      <a:pt x="13" y="10"/>
                      <a:pt x="13" y="10"/>
                    </a:cubicBezTo>
                    <a:cubicBezTo>
                      <a:pt x="13" y="10"/>
                      <a:pt x="12" y="12"/>
                      <a:pt x="13" y="13"/>
                    </a:cubicBezTo>
                    <a:cubicBezTo>
                      <a:pt x="16" y="19"/>
                      <a:pt x="16" y="19"/>
                      <a:pt x="16" y="19"/>
                    </a:cubicBezTo>
                    <a:cubicBezTo>
                      <a:pt x="18" y="21"/>
                      <a:pt x="17" y="22"/>
                      <a:pt x="17" y="23"/>
                    </a:cubicBezTo>
                    <a:cubicBezTo>
                      <a:pt x="17" y="23"/>
                      <a:pt x="17" y="23"/>
                      <a:pt x="17" y="24"/>
                    </a:cubicBezTo>
                    <a:cubicBezTo>
                      <a:pt x="16" y="24"/>
                      <a:pt x="15" y="25"/>
                      <a:pt x="15" y="26"/>
                    </a:cubicBezTo>
                    <a:cubicBezTo>
                      <a:pt x="15" y="26"/>
                      <a:pt x="15" y="27"/>
                      <a:pt x="15" y="27"/>
                    </a:cubicBezTo>
                    <a:cubicBezTo>
                      <a:pt x="14" y="28"/>
                      <a:pt x="13" y="29"/>
                      <a:pt x="11" y="29"/>
                    </a:cubicBezTo>
                    <a:cubicBezTo>
                      <a:pt x="4" y="29"/>
                      <a:pt x="4" y="29"/>
                      <a:pt x="4" y="29"/>
                    </a:cubicBezTo>
                    <a:cubicBezTo>
                      <a:pt x="3" y="29"/>
                      <a:pt x="1" y="30"/>
                      <a:pt x="1" y="31"/>
                    </a:cubicBezTo>
                    <a:cubicBezTo>
                      <a:pt x="1" y="36"/>
                      <a:pt x="1" y="36"/>
                      <a:pt x="1" y="36"/>
                    </a:cubicBezTo>
                    <a:cubicBezTo>
                      <a:pt x="0" y="37"/>
                      <a:pt x="1" y="38"/>
                      <a:pt x="3" y="39"/>
                    </a:cubicBezTo>
                    <a:cubicBezTo>
                      <a:pt x="9" y="40"/>
                      <a:pt x="9" y="40"/>
                      <a:pt x="9" y="40"/>
                    </a:cubicBezTo>
                    <a:cubicBezTo>
                      <a:pt x="12" y="41"/>
                      <a:pt x="12" y="42"/>
                      <a:pt x="13" y="44"/>
                    </a:cubicBezTo>
                    <a:cubicBezTo>
                      <a:pt x="13" y="44"/>
                      <a:pt x="13" y="44"/>
                      <a:pt x="13" y="44"/>
                    </a:cubicBezTo>
                    <a:cubicBezTo>
                      <a:pt x="13" y="45"/>
                      <a:pt x="13" y="46"/>
                      <a:pt x="13" y="47"/>
                    </a:cubicBezTo>
                    <a:cubicBezTo>
                      <a:pt x="13" y="47"/>
                      <a:pt x="13" y="47"/>
                      <a:pt x="13" y="47"/>
                    </a:cubicBezTo>
                    <a:cubicBezTo>
                      <a:pt x="14" y="48"/>
                      <a:pt x="14" y="50"/>
                      <a:pt x="12" y="52"/>
                    </a:cubicBezTo>
                    <a:cubicBezTo>
                      <a:pt x="7" y="56"/>
                      <a:pt x="7" y="56"/>
                      <a:pt x="7" y="56"/>
                    </a:cubicBezTo>
                    <a:cubicBezTo>
                      <a:pt x="6" y="57"/>
                      <a:pt x="6" y="59"/>
                      <a:pt x="7" y="60"/>
                    </a:cubicBezTo>
                    <a:cubicBezTo>
                      <a:pt x="10" y="64"/>
                      <a:pt x="10" y="64"/>
                      <a:pt x="10" y="64"/>
                    </a:cubicBezTo>
                    <a:cubicBezTo>
                      <a:pt x="11" y="65"/>
                      <a:pt x="12" y="65"/>
                      <a:pt x="14" y="64"/>
                    </a:cubicBezTo>
                    <a:cubicBezTo>
                      <a:pt x="19" y="61"/>
                      <a:pt x="19" y="61"/>
                      <a:pt x="19" y="61"/>
                    </a:cubicBezTo>
                    <a:cubicBezTo>
                      <a:pt x="21" y="60"/>
                      <a:pt x="23" y="60"/>
                      <a:pt x="24" y="61"/>
                    </a:cubicBezTo>
                    <a:cubicBezTo>
                      <a:pt x="24" y="61"/>
                      <a:pt x="24" y="61"/>
                      <a:pt x="24" y="61"/>
                    </a:cubicBezTo>
                    <a:cubicBezTo>
                      <a:pt x="25" y="61"/>
                      <a:pt x="26" y="62"/>
                      <a:pt x="27" y="62"/>
                    </a:cubicBezTo>
                    <a:cubicBezTo>
                      <a:pt x="27" y="62"/>
                      <a:pt x="27" y="63"/>
                      <a:pt x="27" y="63"/>
                    </a:cubicBezTo>
                    <a:cubicBezTo>
                      <a:pt x="28" y="63"/>
                      <a:pt x="29" y="64"/>
                      <a:pt x="29" y="67"/>
                    </a:cubicBezTo>
                    <a:cubicBezTo>
                      <a:pt x="29" y="73"/>
                      <a:pt x="29" y="73"/>
                      <a:pt x="29" y="73"/>
                    </a:cubicBezTo>
                    <a:cubicBezTo>
                      <a:pt x="29" y="75"/>
                      <a:pt x="30" y="76"/>
                      <a:pt x="31" y="76"/>
                    </a:cubicBezTo>
                    <a:cubicBezTo>
                      <a:pt x="37" y="77"/>
                      <a:pt x="37" y="77"/>
                      <a:pt x="37" y="77"/>
                    </a:cubicBezTo>
                    <a:cubicBezTo>
                      <a:pt x="38" y="77"/>
                      <a:pt x="39" y="76"/>
                      <a:pt x="39" y="75"/>
                    </a:cubicBezTo>
                    <a:cubicBezTo>
                      <a:pt x="41" y="68"/>
                      <a:pt x="41" y="68"/>
                      <a:pt x="41" y="68"/>
                    </a:cubicBezTo>
                    <a:cubicBezTo>
                      <a:pt x="42" y="66"/>
                      <a:pt x="43" y="65"/>
                      <a:pt x="44" y="65"/>
                    </a:cubicBezTo>
                    <a:cubicBezTo>
                      <a:pt x="44" y="65"/>
                      <a:pt x="44" y="65"/>
                      <a:pt x="44" y="65"/>
                    </a:cubicBezTo>
                    <a:cubicBezTo>
                      <a:pt x="45" y="64"/>
                      <a:pt x="47" y="64"/>
                      <a:pt x="48" y="64"/>
                    </a:cubicBezTo>
                    <a:cubicBezTo>
                      <a:pt x="48" y="64"/>
                      <a:pt x="48" y="64"/>
                      <a:pt x="48" y="64"/>
                    </a:cubicBezTo>
                    <a:cubicBezTo>
                      <a:pt x="49" y="63"/>
                      <a:pt x="50" y="63"/>
                      <a:pt x="52" y="65"/>
                    </a:cubicBezTo>
                    <a:cubicBezTo>
                      <a:pt x="57" y="70"/>
                      <a:pt x="57" y="70"/>
                      <a:pt x="57" y="70"/>
                    </a:cubicBezTo>
                    <a:cubicBezTo>
                      <a:pt x="58" y="71"/>
                      <a:pt x="59" y="71"/>
                      <a:pt x="60" y="70"/>
                    </a:cubicBezTo>
                    <a:cubicBezTo>
                      <a:pt x="65" y="67"/>
                      <a:pt x="65" y="67"/>
                      <a:pt x="65" y="67"/>
                    </a:cubicBezTo>
                    <a:cubicBezTo>
                      <a:pt x="65" y="66"/>
                      <a:pt x="66" y="65"/>
                      <a:pt x="65" y="64"/>
                    </a:cubicBezTo>
                    <a:cubicBezTo>
                      <a:pt x="61" y="58"/>
                      <a:pt x="61" y="58"/>
                      <a:pt x="61" y="58"/>
                    </a:cubicBezTo>
                    <a:cubicBezTo>
                      <a:pt x="60" y="56"/>
                      <a:pt x="61" y="54"/>
                      <a:pt x="61" y="53"/>
                    </a:cubicBezTo>
                    <a:cubicBezTo>
                      <a:pt x="61" y="53"/>
                      <a:pt x="61" y="53"/>
                      <a:pt x="61" y="53"/>
                    </a:cubicBezTo>
                    <a:cubicBezTo>
                      <a:pt x="62" y="52"/>
                      <a:pt x="63" y="51"/>
                      <a:pt x="63" y="50"/>
                    </a:cubicBezTo>
                    <a:cubicBezTo>
                      <a:pt x="63" y="50"/>
                      <a:pt x="63" y="50"/>
                      <a:pt x="63" y="50"/>
                    </a:cubicBezTo>
                    <a:cubicBezTo>
                      <a:pt x="64" y="49"/>
                      <a:pt x="65" y="48"/>
                      <a:pt x="67" y="48"/>
                    </a:cubicBezTo>
                    <a:cubicBezTo>
                      <a:pt x="74" y="48"/>
                      <a:pt x="74" y="48"/>
                      <a:pt x="74" y="48"/>
                    </a:cubicBezTo>
                    <a:cubicBezTo>
                      <a:pt x="75" y="48"/>
                      <a:pt x="77" y="47"/>
                      <a:pt x="77" y="46"/>
                    </a:cubicBezTo>
                    <a:cubicBezTo>
                      <a:pt x="77" y="40"/>
                      <a:pt x="77" y="40"/>
                      <a:pt x="77" y="40"/>
                    </a:cubicBezTo>
                    <a:cubicBezTo>
                      <a:pt x="77" y="40"/>
                      <a:pt x="77" y="38"/>
                      <a:pt x="75" y="38"/>
                    </a:cubicBezTo>
                    <a:close/>
                    <a:moveTo>
                      <a:pt x="37" y="52"/>
                    </a:moveTo>
                    <a:cubicBezTo>
                      <a:pt x="29" y="51"/>
                      <a:pt x="24" y="44"/>
                      <a:pt x="25" y="37"/>
                    </a:cubicBezTo>
                    <a:cubicBezTo>
                      <a:pt x="26" y="29"/>
                      <a:pt x="33" y="23"/>
                      <a:pt x="41" y="24"/>
                    </a:cubicBezTo>
                    <a:cubicBezTo>
                      <a:pt x="48" y="25"/>
                      <a:pt x="54" y="32"/>
                      <a:pt x="53" y="40"/>
                    </a:cubicBezTo>
                    <a:cubicBezTo>
                      <a:pt x="52" y="48"/>
                      <a:pt x="45" y="53"/>
                      <a:pt x="37"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b="0" dirty="0">
                  <a:solidFill>
                    <a:prstClr val="black"/>
                  </a:solidFill>
                  <a:latin typeface="Segoe UI"/>
                  <a:cs typeface="+mn-cs"/>
                </a:endParaRPr>
              </a:p>
            </p:txBody>
          </p:sp>
        </p:grpSp>
        <p:grpSp>
          <p:nvGrpSpPr>
            <p:cNvPr id="63" name="Group 62"/>
            <p:cNvGrpSpPr>
              <a:grpSpLocks noChangeAspect="1"/>
            </p:cNvGrpSpPr>
            <p:nvPr/>
          </p:nvGrpSpPr>
          <p:grpSpPr>
            <a:xfrm>
              <a:off x="7848600" y="1748981"/>
              <a:ext cx="367293" cy="367293"/>
              <a:chOff x="9659407" y="1948784"/>
              <a:chExt cx="1371600" cy="1371600"/>
            </a:xfrm>
          </p:grpSpPr>
          <p:sp>
            <p:nvSpPr>
              <p:cNvPr id="78" name="Oval 77"/>
              <p:cNvSpPr/>
              <p:nvPr/>
            </p:nvSpPr>
            <p:spPr bwMode="auto">
              <a:xfrm>
                <a:off x="9659407" y="1948784"/>
                <a:ext cx="1371600" cy="1371600"/>
              </a:xfrm>
              <a:prstGeom prst="ellipse">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9" name="Picture 7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926107" y="2242098"/>
                <a:ext cx="838200" cy="760429"/>
              </a:xfrm>
              <a:prstGeom prst="rect">
                <a:avLst/>
              </a:prstGeom>
            </p:spPr>
          </p:pic>
        </p:grpSp>
        <p:sp>
          <p:nvSpPr>
            <p:cNvPr id="64" name="Rounded Rectangle 812107"/>
            <p:cNvSpPr>
              <a:spLocks noChangeArrowheads="1"/>
            </p:cNvSpPr>
            <p:nvPr/>
          </p:nvSpPr>
          <p:spPr bwMode="auto">
            <a:xfrm>
              <a:off x="1106489" y="25146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New </a:t>
              </a:r>
            </a:p>
          </p:txBody>
        </p:sp>
        <p:sp>
          <p:nvSpPr>
            <p:cNvPr id="65" name="Rounded Rectangle 812107"/>
            <p:cNvSpPr>
              <a:spLocks noChangeArrowheads="1"/>
            </p:cNvSpPr>
            <p:nvPr/>
          </p:nvSpPr>
          <p:spPr bwMode="auto">
            <a:xfrm>
              <a:off x="3849689" y="2494936"/>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In edit</a:t>
              </a:r>
            </a:p>
          </p:txBody>
        </p:sp>
        <p:sp>
          <p:nvSpPr>
            <p:cNvPr id="66" name="Rounded Rectangle 812107"/>
            <p:cNvSpPr>
              <a:spLocks noChangeArrowheads="1"/>
            </p:cNvSpPr>
            <p:nvPr/>
          </p:nvSpPr>
          <p:spPr bwMode="auto">
            <a:xfrm>
              <a:off x="6705600" y="24384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Published </a:t>
              </a:r>
            </a:p>
          </p:txBody>
        </p:sp>
        <p:cxnSp>
          <p:nvCxnSpPr>
            <p:cNvPr id="67" name="Straight Arrow Connector 66"/>
            <p:cNvCxnSpPr/>
            <p:nvPr/>
          </p:nvCxnSpPr>
          <p:spPr>
            <a:xfrm>
              <a:off x="5487194" y="2031157"/>
              <a:ext cx="1143000" cy="0"/>
            </a:xfrm>
            <a:prstGeom prst="straightConnector1">
              <a:avLst/>
            </a:prstGeom>
            <a:noFill/>
            <a:ln w="28575" cap="flat" cmpd="sng" algn="ctr">
              <a:solidFill>
                <a:srgbClr val="FF0000"/>
              </a:solidFill>
              <a:prstDash val="solid"/>
              <a:tailEnd type="arrow"/>
            </a:ln>
            <a:effectLst/>
          </p:spPr>
        </p:cxnSp>
        <p:sp>
          <p:nvSpPr>
            <p:cNvPr id="68" name="Rounded Rectangle 812107"/>
            <p:cNvSpPr>
              <a:spLocks noChangeArrowheads="1"/>
            </p:cNvSpPr>
            <p:nvPr/>
          </p:nvSpPr>
          <p:spPr bwMode="auto">
            <a:xfrm>
              <a:off x="5060843" y="1683110"/>
              <a:ext cx="1941511"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Publish </a:t>
              </a:r>
            </a:p>
          </p:txBody>
        </p:sp>
        <p:cxnSp>
          <p:nvCxnSpPr>
            <p:cNvPr id="69" name="Straight Connector 68"/>
            <p:cNvCxnSpPr/>
            <p:nvPr/>
          </p:nvCxnSpPr>
          <p:spPr>
            <a:xfrm flipV="1">
              <a:off x="2089163" y="3041339"/>
              <a:ext cx="4616437" cy="19664"/>
            </a:xfrm>
            <a:prstGeom prst="line">
              <a:avLst/>
            </a:prstGeom>
            <a:noFill/>
            <a:ln w="28575" cap="flat" cmpd="sng" algn="ctr">
              <a:solidFill>
                <a:srgbClr val="FF0000"/>
              </a:solidFill>
              <a:prstDash val="solid"/>
            </a:ln>
            <a:effectLst/>
          </p:spPr>
        </p:cxnSp>
        <p:cxnSp>
          <p:nvCxnSpPr>
            <p:cNvPr id="70" name="Straight Arrow Connector 69"/>
            <p:cNvCxnSpPr/>
            <p:nvPr/>
          </p:nvCxnSpPr>
          <p:spPr>
            <a:xfrm flipV="1">
              <a:off x="6690852" y="2538514"/>
              <a:ext cx="0" cy="500378"/>
            </a:xfrm>
            <a:prstGeom prst="straightConnector1">
              <a:avLst/>
            </a:prstGeom>
            <a:noFill/>
            <a:ln w="28575" cap="flat" cmpd="sng" algn="ctr">
              <a:solidFill>
                <a:srgbClr val="FF0000"/>
              </a:solidFill>
              <a:prstDash val="solid"/>
              <a:tailEnd type="arrow"/>
            </a:ln>
            <a:effectLst/>
          </p:spPr>
        </p:cxnSp>
        <p:cxnSp>
          <p:nvCxnSpPr>
            <p:cNvPr id="71" name="Straight Connector 70"/>
            <p:cNvCxnSpPr/>
            <p:nvPr/>
          </p:nvCxnSpPr>
          <p:spPr>
            <a:xfrm>
              <a:off x="2098995" y="2514600"/>
              <a:ext cx="0" cy="546403"/>
            </a:xfrm>
            <a:prstGeom prst="line">
              <a:avLst/>
            </a:prstGeom>
            <a:noFill/>
            <a:ln w="28575" cap="flat" cmpd="sng" algn="ctr">
              <a:solidFill>
                <a:srgbClr val="FF0000"/>
              </a:solidFill>
              <a:prstDash val="solid"/>
            </a:ln>
            <a:effectLst/>
          </p:spPr>
        </p:cxnSp>
        <p:sp>
          <p:nvSpPr>
            <p:cNvPr id="72" name="Rounded Rectangle 812107"/>
            <p:cNvSpPr>
              <a:spLocks noChangeArrowheads="1"/>
            </p:cNvSpPr>
            <p:nvPr/>
          </p:nvSpPr>
          <p:spPr bwMode="auto">
            <a:xfrm>
              <a:off x="4764089" y="2964473"/>
              <a:ext cx="1941511"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Publish </a:t>
              </a:r>
            </a:p>
          </p:txBody>
        </p:sp>
        <p:cxnSp>
          <p:nvCxnSpPr>
            <p:cNvPr id="73" name="Straight Arrow Connector 72"/>
            <p:cNvCxnSpPr/>
            <p:nvPr/>
          </p:nvCxnSpPr>
          <p:spPr>
            <a:xfrm flipH="1">
              <a:off x="5444409" y="1595448"/>
              <a:ext cx="1174377" cy="0"/>
            </a:xfrm>
            <a:prstGeom prst="straightConnector1">
              <a:avLst/>
            </a:prstGeom>
            <a:noFill/>
            <a:ln w="28575" cap="flat" cmpd="sng" algn="ctr">
              <a:solidFill>
                <a:srgbClr val="FF0000"/>
              </a:solidFill>
              <a:prstDash val="solid"/>
              <a:tailEnd type="arrow"/>
            </a:ln>
            <a:effectLst/>
          </p:spPr>
        </p:cxnSp>
        <p:sp>
          <p:nvSpPr>
            <p:cNvPr id="74" name="Rounded Rectangle 812107"/>
            <p:cNvSpPr>
              <a:spLocks noChangeArrowheads="1"/>
            </p:cNvSpPr>
            <p:nvPr/>
          </p:nvSpPr>
          <p:spPr bwMode="auto">
            <a:xfrm>
              <a:off x="5029200" y="1204063"/>
              <a:ext cx="1941511"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Revert </a:t>
              </a:r>
            </a:p>
          </p:txBody>
        </p:sp>
        <p:sp>
          <p:nvSpPr>
            <p:cNvPr id="75" name="Rounded Rectangle 812107"/>
            <p:cNvSpPr>
              <a:spLocks noChangeArrowheads="1"/>
            </p:cNvSpPr>
            <p:nvPr/>
          </p:nvSpPr>
          <p:spPr bwMode="auto">
            <a:xfrm>
              <a:off x="628657" y="3375635"/>
              <a:ext cx="1712911" cy="1828800"/>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Possible actions in </a:t>
              </a:r>
            </a:p>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the New status:</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Test</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Publish </a:t>
              </a:r>
            </a:p>
          </p:txBody>
        </p:sp>
        <p:sp>
          <p:nvSpPr>
            <p:cNvPr id="76" name="Rounded Rectangle 812107"/>
            <p:cNvSpPr>
              <a:spLocks noChangeArrowheads="1"/>
            </p:cNvSpPr>
            <p:nvPr/>
          </p:nvSpPr>
          <p:spPr bwMode="auto">
            <a:xfrm>
              <a:off x="3505200" y="3542072"/>
              <a:ext cx="1712911" cy="1828800"/>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Possible actions in </a:t>
              </a:r>
            </a:p>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the In edit status:</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Test</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Publish (overwrite </a:t>
              </a:r>
            </a:p>
            <a:p>
              <a:pPr eaLnBrk="0" fontAlgn="auto" hangingPunct="0">
                <a:lnSpc>
                  <a:spcPct val="90000"/>
                </a:lnSpc>
                <a:spcBef>
                  <a:spcPct val="40000"/>
                </a:spcBef>
                <a:spcAft>
                  <a:spcPts val="0"/>
                </a:spcAft>
                <a:buClr>
                  <a:srgbClr val="0070C0"/>
                </a:buClr>
              </a:pPr>
              <a:r>
                <a:rPr lang="en-US" b="0" dirty="0">
                  <a:solidFill>
                    <a:prstClr val="black"/>
                  </a:solidFill>
                  <a:latin typeface="Segoe UI"/>
                  <a:ea typeface="Segoe UI" panose="020B0502040204020203" pitchFamily="34" charset="0"/>
                  <a:cs typeface="Segoe UI" panose="020B0502040204020203" pitchFamily="34" charset="0"/>
                </a:rPr>
                <a:t>     published runbook)</a:t>
              </a:r>
            </a:p>
          </p:txBody>
        </p:sp>
        <p:sp>
          <p:nvSpPr>
            <p:cNvPr id="77" name="Rounded Rectangle 812107"/>
            <p:cNvSpPr>
              <a:spLocks noChangeArrowheads="1"/>
            </p:cNvSpPr>
            <p:nvPr/>
          </p:nvSpPr>
          <p:spPr bwMode="auto">
            <a:xfrm>
              <a:off x="6675479" y="3352800"/>
              <a:ext cx="1712911" cy="1828800"/>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Possible actions in </a:t>
              </a:r>
            </a:p>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the Published status:</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Start via Webhook</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Start on schedule</a:t>
              </a:r>
            </a:p>
          </p:txBody>
        </p:sp>
      </p:grpSp>
    </p:spTree>
    <p:extLst>
      <p:ext uri="{BB962C8B-B14F-4D97-AF65-F5344CB8AC3E}">
        <p14:creationId xmlns:p14="http://schemas.microsoft.com/office/powerpoint/2010/main" val="2651521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Testing, publishing, and executing Automation runbooks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Testing validates a new or newly modified runbook operation before publishing</a:t>
            </a:r>
            <a:endParaRPr lang="en-CA" b="0" dirty="0"/>
          </a:p>
          <a:p>
            <a:pPr marL="365760" lvl="1"/>
            <a:r>
              <a:rPr lang="en-US" b="0" dirty="0"/>
              <a:t>Not equivalent to the PowerShell WhatIf switch</a:t>
            </a:r>
            <a:endParaRPr lang="en-CA" b="0" dirty="0"/>
          </a:p>
          <a:p>
            <a:pPr marL="365760" lvl="1"/>
            <a:r>
              <a:rPr lang="en-US" b="0" dirty="0"/>
              <a:t>Consider running in a dedicated test environment</a:t>
            </a:r>
            <a:endParaRPr lang="en-CA" b="0" dirty="0"/>
          </a:p>
          <a:p>
            <a:r>
              <a:rPr lang="en-US" b="0" dirty="0"/>
              <a:t>Publishing designates runbook as production-ready</a:t>
            </a:r>
            <a:endParaRPr lang="en-CA" b="0" dirty="0"/>
          </a:p>
          <a:p>
            <a:pPr marL="365760" lvl="1"/>
            <a:r>
              <a:rPr lang="en-US" b="0" dirty="0"/>
              <a:t>Can be scheduled</a:t>
            </a:r>
            <a:endParaRPr lang="en-CA" b="0" dirty="0"/>
          </a:p>
          <a:p>
            <a:pPr marL="365760" lvl="1"/>
            <a:r>
              <a:rPr lang="en-US" b="0" dirty="0"/>
              <a:t>Can be called via Webhook</a:t>
            </a:r>
            <a:endParaRPr lang="en-CA" b="0" dirty="0"/>
          </a:p>
        </p:txBody>
      </p:sp>
    </p:spTree>
    <p:extLst>
      <p:ext uri="{BB962C8B-B14F-4D97-AF65-F5344CB8AC3E}">
        <p14:creationId xmlns:p14="http://schemas.microsoft.com/office/powerpoint/2010/main" val="2365535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dirty="0"/>
              <a:t>Monitoring and troubleshooting Automation jobs</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dirty="0"/>
              <a:t>Possible job states:</a:t>
            </a:r>
          </a:p>
          <a:p>
            <a:r>
              <a:rPr lang="en-US" sz="2400" b="0" dirty="0"/>
              <a:t>Completed</a:t>
            </a:r>
            <a:endParaRPr lang="en-CA" sz="2400" b="0" dirty="0"/>
          </a:p>
          <a:p>
            <a:r>
              <a:rPr lang="en-US" sz="2400" b="0" dirty="0"/>
              <a:t>Failed</a:t>
            </a:r>
            <a:endParaRPr lang="en-CA" sz="2400" b="0" dirty="0"/>
          </a:p>
          <a:p>
            <a:r>
              <a:rPr lang="en-US" sz="2400" b="0" dirty="0"/>
              <a:t>Failed, waiting for resources</a:t>
            </a:r>
            <a:endParaRPr lang="en-CA" sz="2400" b="0" dirty="0"/>
          </a:p>
          <a:p>
            <a:r>
              <a:rPr lang="en-US" sz="2400" b="0" dirty="0"/>
              <a:t>Queued</a:t>
            </a:r>
            <a:endParaRPr lang="en-CA" sz="2400" b="0" dirty="0"/>
          </a:p>
          <a:p>
            <a:r>
              <a:rPr lang="en-US" sz="2400" b="0" dirty="0"/>
              <a:t>Starting</a:t>
            </a:r>
            <a:endParaRPr lang="en-CA" sz="2400" b="0" dirty="0"/>
          </a:p>
          <a:p>
            <a:r>
              <a:rPr lang="en-US" sz="2400" b="0" dirty="0"/>
              <a:t>Running</a:t>
            </a:r>
            <a:endParaRPr lang="en-CA" sz="2400" b="0" dirty="0"/>
          </a:p>
          <a:p>
            <a:r>
              <a:rPr lang="en-US" sz="2400" b="0" dirty="0"/>
              <a:t>Running, waiting for resources</a:t>
            </a:r>
            <a:endParaRPr lang="en-CA" sz="2400" b="0" dirty="0"/>
          </a:p>
          <a:p>
            <a:r>
              <a:rPr lang="en-US" sz="2400" b="0" dirty="0"/>
              <a:t>Stopped</a:t>
            </a:r>
            <a:endParaRPr lang="en-CA" sz="2400" b="0" dirty="0"/>
          </a:p>
          <a:p>
            <a:r>
              <a:rPr lang="en-US" sz="2400" b="0" dirty="0"/>
              <a:t>Stopping</a:t>
            </a:r>
            <a:endParaRPr lang="en-CA" sz="2400" b="0" dirty="0"/>
          </a:p>
          <a:p>
            <a:r>
              <a:rPr lang="en-US" sz="2400" b="0" dirty="0"/>
              <a:t>Suspended</a:t>
            </a:r>
            <a:endParaRPr lang="en-CA" sz="2400" b="0" dirty="0"/>
          </a:p>
          <a:p>
            <a:r>
              <a:rPr lang="en-US" sz="2400" b="0" dirty="0"/>
              <a:t>Suspending</a:t>
            </a:r>
            <a:endParaRPr lang="en-CA" sz="2400" b="0" dirty="0"/>
          </a:p>
          <a:p>
            <a:r>
              <a:rPr lang="en-US" sz="2400" b="0" dirty="0"/>
              <a:t>Resuming</a:t>
            </a:r>
            <a:endParaRPr lang="en-CA" sz="2400" b="0" dirty="0"/>
          </a:p>
          <a:p>
            <a:endParaRPr lang="en-US" b="0" dirty="0"/>
          </a:p>
        </p:txBody>
      </p:sp>
    </p:spTree>
    <p:extLst>
      <p:ext uri="{BB962C8B-B14F-4D97-AF65-F5344CB8AC3E}">
        <p14:creationId xmlns:p14="http://schemas.microsoft.com/office/powerpoint/2010/main" val="722884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Protecting the Azure Automation environment</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Built-in geo-replication of Automation accounts</a:t>
            </a:r>
            <a:endParaRPr lang="en-CA" b="0" dirty="0"/>
          </a:p>
          <a:p>
            <a:r>
              <a:rPr lang="en-US" b="0" dirty="0"/>
              <a:t>90-day log retention period</a:t>
            </a:r>
            <a:endParaRPr lang="en-CA" b="0" dirty="0"/>
          </a:p>
          <a:p>
            <a:r>
              <a:rPr lang="en-US" b="0" dirty="0"/>
              <a:t>Custom backup options for:</a:t>
            </a:r>
            <a:endParaRPr lang="en-CA" b="0" dirty="0"/>
          </a:p>
          <a:p>
            <a:pPr marL="365760" lvl="1"/>
            <a:r>
              <a:rPr lang="en-US" b="0" dirty="0"/>
              <a:t>Runbooks</a:t>
            </a:r>
            <a:endParaRPr lang="en-CA" b="0" dirty="0"/>
          </a:p>
          <a:p>
            <a:pPr marL="365760" lvl="1"/>
            <a:r>
              <a:rPr lang="en-US" b="0" dirty="0"/>
              <a:t>Assets</a:t>
            </a:r>
            <a:endParaRPr lang="en-CA" b="0" dirty="0"/>
          </a:p>
          <a:p>
            <a:pPr marL="365760" lvl="1"/>
            <a:r>
              <a:rPr lang="en-US" b="0" dirty="0"/>
              <a:t>DSC configurations</a:t>
            </a:r>
            <a:endParaRPr lang="en-CA" b="0" dirty="0"/>
          </a:p>
          <a:p>
            <a:endParaRPr lang="en-US" b="0" dirty="0"/>
          </a:p>
        </p:txBody>
      </p:sp>
    </p:spTree>
    <p:extLst>
      <p:ext uri="{BB962C8B-B14F-4D97-AF65-F5344CB8AC3E}">
        <p14:creationId xmlns:p14="http://schemas.microsoft.com/office/powerpoint/2010/main" val="4279254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Manage Azure Operations (5-10%)</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Enhance cloud management with automation </a:t>
            </a:r>
          </a:p>
          <a:p>
            <a:r>
              <a:rPr lang="en-US" dirty="0"/>
              <a:t>Collect and analyze data generated by resources in cloud and on-premises environments</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158259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2800" dirty="0"/>
              <a:t>Collect and analyze data generated by resources in cloud and on-premises environments</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a:xfrm>
            <a:off x="3685592" y="1709929"/>
            <a:ext cx="5290768" cy="4122946"/>
          </a:xfrm>
        </p:spPr>
        <p:txBody>
          <a:bodyPr/>
          <a:lstStyle/>
          <a:p>
            <a:r>
              <a:rPr lang="en-US" dirty="0"/>
              <a:t>Collect and search across data sources from multiple systems; build custom visualizations; visualize Azure resources across multiple subscriptions; transform Azure activity data and managed resource data into an insight with flexible search queries; monitor system updates and malware status; track server configuration changes by using Azure Log Analytics</a:t>
            </a:r>
          </a:p>
          <a:p>
            <a:endParaRPr lang="en-US" dirty="0"/>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ectangle 102">
            <a:extLst>
              <a:ext uri="{FF2B5EF4-FFF2-40B4-BE49-F238E27FC236}">
                <a16:creationId xmlns:a16="http://schemas.microsoft.com/office/drawing/2014/main" id="{0C65D312-58AE-4EE7-AEA4-5FC107C07D03}"/>
              </a:ext>
            </a:extLst>
          </p:cNvPr>
          <p:cNvSpPr/>
          <p:nvPr/>
        </p:nvSpPr>
        <p:spPr bwMode="auto">
          <a:xfrm>
            <a:off x="28610" y="1624669"/>
            <a:ext cx="9144000" cy="437608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6" tIns="107556" rIns="134446" bIns="107556" numCol="1" spcCol="0" rtlCol="0" fromWordArt="0" anchor="t" anchorCtr="0" forceAA="0" compatLnSpc="1">
            <a:prstTxWarp prst="textNoShape">
              <a:avLst/>
            </a:prstTxWarp>
            <a:noAutofit/>
          </a:bodyPr>
          <a:lstStyle/>
          <a:p>
            <a:pPr algn="ctr" defTabSz="685512">
              <a:lnSpc>
                <a:spcPct val="90000"/>
              </a:lnSpc>
              <a:defRPr/>
            </a:pPr>
            <a:endParaRPr lang="en-US" b="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7" name="Title 3">
            <a:extLst>
              <a:ext uri="{FF2B5EF4-FFF2-40B4-BE49-F238E27FC236}">
                <a16:creationId xmlns:a16="http://schemas.microsoft.com/office/drawing/2014/main" id="{3B07448D-2061-43B1-8F8C-528E3F8CFE2E}"/>
              </a:ext>
            </a:extLst>
          </p:cNvPr>
          <p:cNvSpPr txBox="1">
            <a:spLocks/>
          </p:cNvSpPr>
          <p:nvPr/>
        </p:nvSpPr>
        <p:spPr>
          <a:xfrm>
            <a:off x="201930" y="1074384"/>
            <a:ext cx="8741880" cy="674749"/>
          </a:xfrm>
          <a:prstGeom prst="rect">
            <a:avLst/>
          </a:prstGeom>
        </p:spPr>
        <p:txBody>
          <a:bodyPr vert="horz" wrap="square" lIns="107556" tIns="67223" rIns="107556" bIns="67223"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685711" fontAlgn="auto">
              <a:spcAft>
                <a:spcPts val="0"/>
              </a:spcAft>
              <a:defRPr/>
            </a:pPr>
            <a:endParaRPr lang="en-US" sz="3600" spc="-77" dirty="0">
              <a:gradFill>
                <a:gsLst>
                  <a:gs pos="1250">
                    <a:srgbClr val="353535"/>
                  </a:gs>
                  <a:gs pos="100000">
                    <a:srgbClr val="353535"/>
                  </a:gs>
                </a:gsLst>
                <a:lin ang="5400000" scaled="0"/>
              </a:gradFill>
              <a:latin typeface="Segoe UI Light"/>
            </a:endParaRPr>
          </a:p>
        </p:txBody>
      </p:sp>
      <p:sp>
        <p:nvSpPr>
          <p:cNvPr id="208" name="Arrow: Pentagon 207">
            <a:extLst>
              <a:ext uri="{FF2B5EF4-FFF2-40B4-BE49-F238E27FC236}">
                <a16:creationId xmlns:a16="http://schemas.microsoft.com/office/drawing/2014/main" id="{1DB74E03-3F68-482A-B5F4-3A732194C1DF}"/>
              </a:ext>
            </a:extLst>
          </p:cNvPr>
          <p:cNvSpPr/>
          <p:nvPr/>
        </p:nvSpPr>
        <p:spPr bwMode="auto">
          <a:xfrm>
            <a:off x="2466272" y="3310703"/>
            <a:ext cx="1545624" cy="610005"/>
          </a:xfrm>
          <a:prstGeom prst="homePlate">
            <a:avLst/>
          </a:prstGeom>
          <a:noFill/>
          <a:ln w="38100" cap="flat" cmpd="sng" algn="ctr">
            <a:noFill/>
            <a:prstDash val="solid"/>
            <a:headEnd type="none" w="med" len="med"/>
            <a:tailEnd type="none" w="med" len="med"/>
          </a:ln>
          <a:effectLst/>
        </p:spPr>
        <p:txBody>
          <a:bodyPr rot="0" spcFirstLastPara="0" vertOverflow="overflow" horzOverflow="overflow" vert="horz" wrap="square" lIns="134446" tIns="107556" rIns="134446" bIns="107556" numCol="1" spcCol="0" rtlCol="0" fromWordArt="0" anchor="b" anchorCtr="0" forceAA="0" compatLnSpc="1">
            <a:prstTxWarp prst="textNoShape">
              <a:avLst/>
            </a:prstTxWarp>
            <a:noAutofit/>
          </a:bodyPr>
          <a:lstStyle/>
          <a:p>
            <a:pPr defTabSz="685512">
              <a:lnSpc>
                <a:spcPct val="90000"/>
              </a:lnSpc>
              <a:defRPr/>
            </a:pPr>
            <a:endParaRPr lang="en-US" b="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39" name="Group 238">
            <a:extLst>
              <a:ext uri="{FF2B5EF4-FFF2-40B4-BE49-F238E27FC236}">
                <a16:creationId xmlns:a16="http://schemas.microsoft.com/office/drawing/2014/main" id="{2692AAEE-5E64-4FC3-99F4-84408E783409}"/>
              </a:ext>
            </a:extLst>
          </p:cNvPr>
          <p:cNvGrpSpPr/>
          <p:nvPr/>
        </p:nvGrpSpPr>
        <p:grpSpPr>
          <a:xfrm>
            <a:off x="2089741" y="2205544"/>
            <a:ext cx="2375452" cy="598974"/>
            <a:chOff x="2842191" y="1833511"/>
            <a:chExt cx="3230779" cy="814531"/>
          </a:xfrm>
        </p:grpSpPr>
        <p:cxnSp>
          <p:nvCxnSpPr>
            <p:cNvPr id="240" name="Straight Connector 239">
              <a:extLst>
                <a:ext uri="{FF2B5EF4-FFF2-40B4-BE49-F238E27FC236}">
                  <a16:creationId xmlns:a16="http://schemas.microsoft.com/office/drawing/2014/main" id="{D93145A2-879F-4C27-9FB9-F2500F439BC8}"/>
                </a:ext>
              </a:extLst>
            </p:cNvPr>
            <p:cNvCxnSpPr>
              <a:cxnSpLocks/>
            </p:cNvCxnSpPr>
            <p:nvPr/>
          </p:nvCxnSpPr>
          <p:spPr>
            <a:xfrm>
              <a:off x="3203531" y="2347224"/>
              <a:ext cx="322965" cy="0"/>
            </a:xfrm>
            <a:prstGeom prst="line">
              <a:avLst/>
            </a:prstGeom>
            <a:noFill/>
            <a:ln w="38100" cap="flat" cmpd="sng" algn="ctr">
              <a:solidFill>
                <a:srgbClr val="E6E6E6">
                  <a:lumMod val="50000"/>
                </a:srgbClr>
              </a:solidFill>
              <a:prstDash val="solid"/>
              <a:headEnd type="none" w="med" len="med"/>
              <a:tailEnd type="triangle" w="med" len="sm"/>
            </a:ln>
            <a:effectLst/>
          </p:spPr>
        </p:cxnSp>
        <p:sp>
          <p:nvSpPr>
            <p:cNvPr id="241" name="TextBox 240">
              <a:extLst>
                <a:ext uri="{FF2B5EF4-FFF2-40B4-BE49-F238E27FC236}">
                  <a16:creationId xmlns:a16="http://schemas.microsoft.com/office/drawing/2014/main" id="{42FAB8E1-39D8-4876-A9C5-F90225F15B5C}"/>
                </a:ext>
              </a:extLst>
            </p:cNvPr>
            <p:cNvSpPr txBox="1"/>
            <p:nvPr/>
          </p:nvSpPr>
          <p:spPr>
            <a:xfrm>
              <a:off x="3526496" y="1833511"/>
              <a:ext cx="1631353" cy="814531"/>
            </a:xfrm>
            <a:prstGeom prst="rect">
              <a:avLst/>
            </a:prstGeom>
            <a:noFill/>
            <a:ln w="38100" cap="flat" cmpd="sng" algn="ctr">
              <a:noFill/>
              <a:prstDash val="solid"/>
            </a:ln>
            <a:effectLst/>
          </p:spPr>
          <p:txBody>
            <a:bodyPr lIns="27000" rIns="68580" bIns="68580" rtlCol="0" anchor="b"/>
            <a:lstStyle>
              <a:defPPr>
                <a:defRPr lang="en-US"/>
              </a:defPPr>
              <a:lvl1pPr algn="ctr">
                <a:defRPr sz="1400">
                  <a:solidFill>
                    <a:schemeClr val="tx1">
                      <a:lumMod val="85000"/>
                      <a:lumOff val="1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672227" fontAlgn="auto">
                <a:spcBef>
                  <a:spcPts val="0"/>
                </a:spcBef>
                <a:spcAft>
                  <a:spcPts val="0"/>
                </a:spcAft>
                <a:defRPr/>
              </a:pPr>
              <a:endParaRPr lang="en-US" sz="1050" b="0" kern="0" cap="all">
                <a:solidFill>
                  <a:srgbClr val="353535">
                    <a:lumMod val="85000"/>
                    <a:lumOff val="15000"/>
                  </a:srgbClr>
                </a:solidFill>
                <a:latin typeface="Segoe UI Semilight"/>
                <a:cs typeface="+mn-cs"/>
              </a:endParaRPr>
            </a:p>
          </p:txBody>
        </p:sp>
        <p:sp>
          <p:nvSpPr>
            <p:cNvPr id="242" name="TextBox 241">
              <a:extLst>
                <a:ext uri="{FF2B5EF4-FFF2-40B4-BE49-F238E27FC236}">
                  <a16:creationId xmlns:a16="http://schemas.microsoft.com/office/drawing/2014/main" id="{F58779AC-E36A-4157-BEEF-508E10C414EC}"/>
                </a:ext>
              </a:extLst>
            </p:cNvPr>
            <p:cNvSpPr txBox="1"/>
            <p:nvPr/>
          </p:nvSpPr>
          <p:spPr>
            <a:xfrm>
              <a:off x="3562875" y="1904907"/>
              <a:ext cx="1685005" cy="643502"/>
            </a:xfrm>
            <a:prstGeom prst="rect">
              <a:avLst/>
            </a:prstGeom>
            <a:noFill/>
            <a:ln>
              <a:noFill/>
            </a:ln>
          </p:spPr>
          <p:txBody>
            <a:bodyPr wrap="square" rtlCol="0">
              <a:spAutoFit/>
            </a:bodyPr>
            <a:lstStyle/>
            <a:p>
              <a:pPr defTabSz="672227" fontAlgn="auto">
                <a:spcBef>
                  <a:spcPts val="0"/>
                </a:spcBef>
                <a:spcAft>
                  <a:spcPts val="0"/>
                </a:spcAft>
                <a:defRPr/>
              </a:pPr>
              <a: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NETWORK &amp; PAAS</a:t>
              </a:r>
              <a:br>
                <a:rPr lang="en-US" sz="900" b="0" kern="0" dirty="0">
                  <a:solidFill>
                    <a:srgbClr val="353535">
                      <a:lumMod val="85000"/>
                      <a:lumOff val="15000"/>
                    </a:srgbClr>
                  </a:solidFill>
                  <a:latin typeface="Calibri" panose="020F0502020204030204"/>
                  <a:cs typeface="+mn-cs"/>
                </a:rPr>
              </a:br>
              <a:r>
                <a:rPr lang="en-US" sz="825" b="0" kern="0" dirty="0" err="1">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Netflow</a:t>
              </a:r>
              <a:r>
                <a:rPr lang="en-US" sz="825" b="0" kern="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 SQL DB </a:t>
              </a:r>
              <a:br>
                <a:rPr lang="en-US" sz="825" b="0" kern="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br>
              <a:r>
                <a:rPr lang="en-US" sz="825" b="0" kern="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and Storage Logs, …</a:t>
              </a:r>
            </a:p>
          </p:txBody>
        </p:sp>
        <p:cxnSp>
          <p:nvCxnSpPr>
            <p:cNvPr id="243" name="Straight Connector 242">
              <a:extLst>
                <a:ext uri="{FF2B5EF4-FFF2-40B4-BE49-F238E27FC236}">
                  <a16:creationId xmlns:a16="http://schemas.microsoft.com/office/drawing/2014/main" id="{C0DA3DCA-6031-4AE1-9922-EB677CB49440}"/>
                </a:ext>
              </a:extLst>
            </p:cNvPr>
            <p:cNvCxnSpPr>
              <a:cxnSpLocks/>
            </p:cNvCxnSpPr>
            <p:nvPr/>
          </p:nvCxnSpPr>
          <p:spPr>
            <a:xfrm>
              <a:off x="2842191" y="2052873"/>
              <a:ext cx="684305" cy="0"/>
            </a:xfrm>
            <a:prstGeom prst="line">
              <a:avLst/>
            </a:prstGeom>
            <a:noFill/>
            <a:ln w="38100" cap="flat" cmpd="sng" algn="ctr">
              <a:solidFill>
                <a:srgbClr val="E6E6E6">
                  <a:lumMod val="50000"/>
                </a:srgbClr>
              </a:solidFill>
              <a:prstDash val="solid"/>
              <a:headEnd type="none" w="med" len="med"/>
              <a:tailEnd type="triangle" w="med" len="sm"/>
            </a:ln>
            <a:effectLst/>
          </p:spPr>
        </p:cxnSp>
        <p:cxnSp>
          <p:nvCxnSpPr>
            <p:cNvPr id="244" name="Straight Connector 243">
              <a:extLst>
                <a:ext uri="{FF2B5EF4-FFF2-40B4-BE49-F238E27FC236}">
                  <a16:creationId xmlns:a16="http://schemas.microsoft.com/office/drawing/2014/main" id="{243F95FE-744F-4267-8856-AE9551D15F81}"/>
                </a:ext>
              </a:extLst>
            </p:cNvPr>
            <p:cNvCxnSpPr>
              <a:cxnSpLocks/>
            </p:cNvCxnSpPr>
            <p:nvPr/>
          </p:nvCxnSpPr>
          <p:spPr>
            <a:xfrm>
              <a:off x="5157849" y="2320080"/>
              <a:ext cx="915121" cy="1"/>
            </a:xfrm>
            <a:prstGeom prst="line">
              <a:avLst/>
            </a:prstGeom>
            <a:noFill/>
            <a:ln w="38100" cap="flat" cmpd="sng" algn="ctr">
              <a:solidFill>
                <a:srgbClr val="E6E6E6">
                  <a:lumMod val="50000"/>
                </a:srgbClr>
              </a:solidFill>
              <a:prstDash val="solid"/>
              <a:headEnd type="none" w="med" len="med"/>
              <a:tailEnd type="triangle" w="med" len="sm"/>
            </a:ln>
            <a:effectLst/>
          </p:spPr>
        </p:cxnSp>
      </p:grpSp>
      <p:grpSp>
        <p:nvGrpSpPr>
          <p:cNvPr id="245" name="Group 244">
            <a:extLst>
              <a:ext uri="{FF2B5EF4-FFF2-40B4-BE49-F238E27FC236}">
                <a16:creationId xmlns:a16="http://schemas.microsoft.com/office/drawing/2014/main" id="{A2CA2D51-EACD-4C54-98D0-AC438F8C596F}"/>
              </a:ext>
            </a:extLst>
          </p:cNvPr>
          <p:cNvGrpSpPr/>
          <p:nvPr/>
        </p:nvGrpSpPr>
        <p:grpSpPr>
          <a:xfrm>
            <a:off x="3806195" y="1512695"/>
            <a:ext cx="2243104" cy="2257621"/>
            <a:chOff x="5247881" y="503377"/>
            <a:chExt cx="3050777" cy="3070085"/>
          </a:xfrm>
        </p:grpSpPr>
        <p:grpSp>
          <p:nvGrpSpPr>
            <p:cNvPr id="246" name="Group 245">
              <a:extLst>
                <a:ext uri="{FF2B5EF4-FFF2-40B4-BE49-F238E27FC236}">
                  <a16:creationId xmlns:a16="http://schemas.microsoft.com/office/drawing/2014/main" id="{F54E9879-4A2C-469F-96FE-5710F19E2F58}"/>
                </a:ext>
              </a:extLst>
            </p:cNvPr>
            <p:cNvGrpSpPr/>
            <p:nvPr/>
          </p:nvGrpSpPr>
          <p:grpSpPr>
            <a:xfrm>
              <a:off x="5247881" y="503377"/>
              <a:ext cx="3050777" cy="3070085"/>
              <a:chOff x="5247881" y="503377"/>
              <a:chExt cx="3050777" cy="3070085"/>
            </a:xfrm>
          </p:grpSpPr>
          <p:grpSp>
            <p:nvGrpSpPr>
              <p:cNvPr id="253" name="Group 252">
                <a:extLst>
                  <a:ext uri="{FF2B5EF4-FFF2-40B4-BE49-F238E27FC236}">
                    <a16:creationId xmlns:a16="http://schemas.microsoft.com/office/drawing/2014/main" id="{5EB8ABDA-56BB-46E0-B515-3EE295DFAE3A}"/>
                  </a:ext>
                </a:extLst>
              </p:cNvPr>
              <p:cNvGrpSpPr/>
              <p:nvPr/>
            </p:nvGrpSpPr>
            <p:grpSpPr>
              <a:xfrm>
                <a:off x="6072970" y="1453831"/>
                <a:ext cx="2225688" cy="1443749"/>
                <a:chOff x="3859322" y="3518834"/>
                <a:chExt cx="2225688" cy="1282163"/>
              </a:xfrm>
              <a:solidFill>
                <a:srgbClr val="FFFFFF"/>
              </a:solidFill>
            </p:grpSpPr>
            <p:sp>
              <p:nvSpPr>
                <p:cNvPr id="258" name="Freeform 95">
                  <a:extLst>
                    <a:ext uri="{FF2B5EF4-FFF2-40B4-BE49-F238E27FC236}">
                      <a16:creationId xmlns:a16="http://schemas.microsoft.com/office/drawing/2014/main" id="{F3E6CB5E-10E1-4F77-B058-5125D33D2D08}"/>
                    </a:ext>
                  </a:extLst>
                </p:cNvPr>
                <p:cNvSpPr>
                  <a:spLocks/>
                </p:cNvSpPr>
                <p:nvPr/>
              </p:nvSpPr>
              <p:spPr bwMode="auto">
                <a:xfrm flipH="1">
                  <a:off x="3859322" y="3518834"/>
                  <a:ext cx="2225688" cy="1138688"/>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solidFill>
                <a:ln w="38100">
                  <a:noFill/>
                  <a:round/>
                  <a:headEnd/>
                  <a:tailEnd/>
                </a:ln>
                <a:extLst/>
              </p:spPr>
              <p:txBody>
                <a:bodyPr vert="horz" wrap="square" lIns="69916" tIns="34958" rIns="69916" bIns="34958" numCol="1" anchor="t" anchorCtr="0" compatLnSpc="1">
                  <a:prstTxWarp prst="textNoShape">
                    <a:avLst/>
                  </a:prstTxWarp>
                </a:bodyPr>
                <a:lstStyle/>
                <a:p>
                  <a:pPr defTabSz="685209" fontAlgn="auto">
                    <a:spcBef>
                      <a:spcPts val="0"/>
                    </a:spcBef>
                    <a:spcAft>
                      <a:spcPts val="0"/>
                    </a:spcAft>
                    <a:defRPr/>
                  </a:pPr>
                  <a:endParaRPr lang="en-US" sz="1350" b="0" kern="0">
                    <a:solidFill>
                      <a:srgbClr val="505050"/>
                    </a:solidFill>
                    <a:latin typeface="Segoe UI"/>
                    <a:cs typeface="+mn-cs"/>
                  </a:endParaRPr>
                </a:p>
              </p:txBody>
            </p:sp>
            <p:sp>
              <p:nvSpPr>
                <p:cNvPr id="259" name="Rectangle 258">
                  <a:extLst>
                    <a:ext uri="{FF2B5EF4-FFF2-40B4-BE49-F238E27FC236}">
                      <a16:creationId xmlns:a16="http://schemas.microsoft.com/office/drawing/2014/main" id="{34FEC5B5-EE06-41B0-B32D-D59CB11AEC85}"/>
                    </a:ext>
                  </a:extLst>
                </p:cNvPr>
                <p:cNvSpPr/>
                <p:nvPr/>
              </p:nvSpPr>
              <p:spPr>
                <a:xfrm>
                  <a:off x="3982638" y="4076192"/>
                  <a:ext cx="2086188" cy="724805"/>
                </a:xfrm>
                <a:prstGeom prst="rect">
                  <a:avLst/>
                </a:prstGeom>
                <a:noFill/>
                <a:ln>
                  <a:noFill/>
                </a:ln>
              </p:spPr>
              <p:txBody>
                <a:bodyPr wrap="square">
                  <a:spAutoFit/>
                </a:bodyPr>
                <a:lstStyle/>
                <a:p>
                  <a:pPr defTabSz="672227" fontAlgn="auto">
                    <a:spcBef>
                      <a:spcPts val="0"/>
                    </a:spcBef>
                    <a:spcAft>
                      <a:spcPts val="0"/>
                    </a:spcAft>
                    <a:defRPr/>
                  </a:pPr>
                  <a: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SECURITY ANALYTICS</a:t>
                  </a:r>
                  <a:endParaRPr lang="en-US" sz="900" b="0" kern="0">
                    <a:solidFill>
                      <a:srgbClr val="353535"/>
                    </a:solidFill>
                    <a:latin typeface="Calibri" panose="020F0502020204030204"/>
                    <a:cs typeface="+mn-cs"/>
                  </a:endParaRPr>
                </a:p>
                <a:p>
                  <a:pPr defTabSz="672227" fontAlgn="auto">
                    <a:spcBef>
                      <a:spcPts val="0"/>
                    </a:spcBef>
                    <a:spcAft>
                      <a:spcPts val="441"/>
                    </a:spcAft>
                    <a:defRPr/>
                  </a:pPr>
                  <a:r>
                    <a:rPr lang="en-US" sz="825" b="0" kern="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Threat Detections, Prescriptive Recommendations</a:t>
                  </a:r>
                </a:p>
              </p:txBody>
            </p:sp>
          </p:grpSp>
          <p:sp>
            <p:nvSpPr>
              <p:cNvPr id="254" name="TextBox 253">
                <a:extLst>
                  <a:ext uri="{FF2B5EF4-FFF2-40B4-BE49-F238E27FC236}">
                    <a16:creationId xmlns:a16="http://schemas.microsoft.com/office/drawing/2014/main" id="{4344CD18-EECB-46FF-A486-A2AB33B410FA}"/>
                  </a:ext>
                </a:extLst>
              </p:cNvPr>
              <p:cNvSpPr txBox="1"/>
              <p:nvPr/>
            </p:nvSpPr>
            <p:spPr>
              <a:xfrm>
                <a:off x="6370637" y="503377"/>
                <a:ext cx="1429224" cy="635800"/>
              </a:xfrm>
              <a:prstGeom prst="rect">
                <a:avLst/>
              </a:prstGeom>
              <a:noFill/>
              <a:ln w="38100" cap="flat" cmpd="sng" algn="ctr">
                <a:noFill/>
                <a:prstDash val="solid"/>
              </a:ln>
              <a:effectLst/>
            </p:spPr>
            <p:txBody>
              <a:bodyPr lIns="68580" rIns="68580" bIns="68580" rtlCol="0" anchor="b"/>
              <a:lstStyle>
                <a:defPPr>
                  <a:defRPr lang="en-US"/>
                </a:defPPr>
                <a:lvl1pPr algn="ctr">
                  <a:defRPr sz="1400">
                    <a:solidFill>
                      <a:schemeClr val="tx1">
                        <a:lumMod val="85000"/>
                        <a:lumOff val="1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838181">
                  <a:spcBef>
                    <a:spcPts val="0"/>
                  </a:spcBef>
                  <a:defRPr/>
                </a:pPr>
                <a: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THREAT</a:t>
                </a:r>
              </a:p>
              <a:p>
                <a:pPr defTabSz="838181">
                  <a:spcBef>
                    <a:spcPts val="0"/>
                  </a:spcBef>
                  <a:defRPr/>
                </a:pPr>
                <a: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INTELLIGENCE</a:t>
                </a:r>
              </a:p>
            </p:txBody>
          </p:sp>
          <p:cxnSp>
            <p:nvCxnSpPr>
              <p:cNvPr id="255" name="Straight Connector 254">
                <a:extLst>
                  <a:ext uri="{FF2B5EF4-FFF2-40B4-BE49-F238E27FC236}">
                    <a16:creationId xmlns:a16="http://schemas.microsoft.com/office/drawing/2014/main" id="{AE0B49A7-6897-4B17-921C-7B3828D94D06}"/>
                  </a:ext>
                </a:extLst>
              </p:cNvPr>
              <p:cNvCxnSpPr>
                <a:cxnSpLocks/>
                <a:endCxn id="258" idx="2"/>
              </p:cNvCxnSpPr>
              <p:nvPr/>
            </p:nvCxnSpPr>
            <p:spPr>
              <a:xfrm>
                <a:off x="7043683" y="1098529"/>
                <a:ext cx="1" cy="355301"/>
              </a:xfrm>
              <a:prstGeom prst="line">
                <a:avLst/>
              </a:prstGeom>
              <a:noFill/>
              <a:ln w="38100" cap="flat" cmpd="sng" algn="ctr">
                <a:solidFill>
                  <a:srgbClr val="E6E6E6">
                    <a:lumMod val="50000"/>
                  </a:srgbClr>
                </a:solidFill>
                <a:prstDash val="solid"/>
                <a:headEnd type="none" w="med" len="med"/>
                <a:tailEnd type="triangle" w="med" len="sm"/>
              </a:ln>
              <a:effectLst/>
            </p:spPr>
          </p:cxnSp>
          <p:cxnSp>
            <p:nvCxnSpPr>
              <p:cNvPr id="256" name="Straight Connector 255">
                <a:extLst>
                  <a:ext uri="{FF2B5EF4-FFF2-40B4-BE49-F238E27FC236}">
                    <a16:creationId xmlns:a16="http://schemas.microsoft.com/office/drawing/2014/main" id="{848E437C-DA75-4E6F-BDB3-D457E08EFD04}"/>
                  </a:ext>
                </a:extLst>
              </p:cNvPr>
              <p:cNvCxnSpPr>
                <a:cxnSpLocks/>
              </p:cNvCxnSpPr>
              <p:nvPr/>
            </p:nvCxnSpPr>
            <p:spPr>
              <a:xfrm>
                <a:off x="7153308" y="2749535"/>
                <a:ext cx="0" cy="252632"/>
              </a:xfrm>
              <a:prstGeom prst="line">
                <a:avLst/>
              </a:prstGeom>
              <a:noFill/>
              <a:ln w="38100" cap="flat" cmpd="sng" algn="ctr">
                <a:solidFill>
                  <a:srgbClr val="E6E6E6">
                    <a:lumMod val="50000"/>
                  </a:srgbClr>
                </a:solidFill>
                <a:prstDash val="solid"/>
                <a:headEnd type="none" w="med" len="med"/>
                <a:tailEnd type="triangle" w="med" len="sm"/>
              </a:ln>
              <a:effectLst/>
            </p:spPr>
          </p:cxnSp>
          <p:cxnSp>
            <p:nvCxnSpPr>
              <p:cNvPr id="257" name="Straight Connector 256">
                <a:extLst>
                  <a:ext uri="{FF2B5EF4-FFF2-40B4-BE49-F238E27FC236}">
                    <a16:creationId xmlns:a16="http://schemas.microsoft.com/office/drawing/2014/main" id="{1FE9E847-7FFC-40B7-9807-FA38A8CD392B}"/>
                  </a:ext>
                </a:extLst>
              </p:cNvPr>
              <p:cNvCxnSpPr>
                <a:cxnSpLocks/>
              </p:cNvCxnSpPr>
              <p:nvPr/>
            </p:nvCxnSpPr>
            <p:spPr>
              <a:xfrm flipV="1">
                <a:off x="5247881" y="2648042"/>
                <a:ext cx="970356" cy="925420"/>
              </a:xfrm>
              <a:prstGeom prst="line">
                <a:avLst/>
              </a:prstGeom>
              <a:noFill/>
              <a:ln w="38100" cap="flat" cmpd="sng" algn="ctr">
                <a:solidFill>
                  <a:srgbClr val="E6E6E6">
                    <a:lumMod val="50000"/>
                  </a:srgbClr>
                </a:solidFill>
                <a:prstDash val="solid"/>
                <a:headEnd type="none" w="med" len="med"/>
                <a:tailEnd type="triangle" w="med" len="sm"/>
              </a:ln>
              <a:effectLst/>
            </p:spPr>
          </p:cxnSp>
        </p:grpSp>
        <p:grpSp>
          <p:nvGrpSpPr>
            <p:cNvPr id="247" name="Group 4">
              <a:extLst>
                <a:ext uri="{FF2B5EF4-FFF2-40B4-BE49-F238E27FC236}">
                  <a16:creationId xmlns:a16="http://schemas.microsoft.com/office/drawing/2014/main" id="{BEBAF64F-CDE2-40A3-837D-D737B79E9097}"/>
                </a:ext>
              </a:extLst>
            </p:cNvPr>
            <p:cNvGrpSpPr>
              <a:grpSpLocks noChangeAspect="1"/>
            </p:cNvGrpSpPr>
            <p:nvPr/>
          </p:nvGrpSpPr>
          <p:grpSpPr bwMode="auto">
            <a:xfrm>
              <a:off x="6871403" y="1721869"/>
              <a:ext cx="344561" cy="316948"/>
              <a:chOff x="490" y="250"/>
              <a:chExt cx="574" cy="528"/>
            </a:xfrm>
            <a:solidFill>
              <a:srgbClr val="0078D7"/>
            </a:solidFill>
          </p:grpSpPr>
          <p:sp>
            <p:nvSpPr>
              <p:cNvPr id="248" name="Freeform 5">
                <a:extLst>
                  <a:ext uri="{FF2B5EF4-FFF2-40B4-BE49-F238E27FC236}">
                    <a16:creationId xmlns:a16="http://schemas.microsoft.com/office/drawing/2014/main" id="{C250636D-DDE5-4DCA-B2D7-306F3C447457}"/>
                  </a:ext>
                </a:extLst>
              </p:cNvPr>
              <p:cNvSpPr>
                <a:spLocks/>
              </p:cNvSpPr>
              <p:nvPr/>
            </p:nvSpPr>
            <p:spPr bwMode="auto">
              <a:xfrm>
                <a:off x="490" y="260"/>
                <a:ext cx="574" cy="518"/>
              </a:xfrm>
              <a:custGeom>
                <a:avLst/>
                <a:gdLst>
                  <a:gd name="T0" fmla="*/ 236 w 240"/>
                  <a:gd name="T1" fmla="*/ 216 h 216"/>
                  <a:gd name="T2" fmla="*/ 0 w 240"/>
                  <a:gd name="T3" fmla="*/ 216 h 216"/>
                  <a:gd name="T4" fmla="*/ 0 w 240"/>
                  <a:gd name="T5" fmla="*/ 4 h 216"/>
                  <a:gd name="T6" fmla="*/ 4 w 240"/>
                  <a:gd name="T7" fmla="*/ 0 h 216"/>
                  <a:gd name="T8" fmla="*/ 8 w 240"/>
                  <a:gd name="T9" fmla="*/ 4 h 216"/>
                  <a:gd name="T10" fmla="*/ 8 w 240"/>
                  <a:gd name="T11" fmla="*/ 208 h 216"/>
                  <a:gd name="T12" fmla="*/ 236 w 240"/>
                  <a:gd name="T13" fmla="*/ 208 h 216"/>
                  <a:gd name="T14" fmla="*/ 240 w 240"/>
                  <a:gd name="T15" fmla="*/ 212 h 216"/>
                  <a:gd name="T16" fmla="*/ 236 w 240"/>
                  <a:gd name="T17"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216">
                    <a:moveTo>
                      <a:pt x="236" y="216"/>
                    </a:moveTo>
                    <a:cubicBezTo>
                      <a:pt x="0" y="216"/>
                      <a:pt x="0" y="216"/>
                      <a:pt x="0" y="216"/>
                    </a:cubicBezTo>
                    <a:cubicBezTo>
                      <a:pt x="0" y="4"/>
                      <a:pt x="0" y="4"/>
                      <a:pt x="0" y="4"/>
                    </a:cubicBezTo>
                    <a:cubicBezTo>
                      <a:pt x="0" y="2"/>
                      <a:pt x="2" y="0"/>
                      <a:pt x="4" y="0"/>
                    </a:cubicBezTo>
                    <a:cubicBezTo>
                      <a:pt x="6" y="0"/>
                      <a:pt x="8" y="2"/>
                      <a:pt x="8" y="4"/>
                    </a:cubicBezTo>
                    <a:cubicBezTo>
                      <a:pt x="8" y="208"/>
                      <a:pt x="8" y="208"/>
                      <a:pt x="8" y="208"/>
                    </a:cubicBezTo>
                    <a:cubicBezTo>
                      <a:pt x="236" y="208"/>
                      <a:pt x="236" y="208"/>
                      <a:pt x="236" y="208"/>
                    </a:cubicBezTo>
                    <a:cubicBezTo>
                      <a:pt x="238" y="208"/>
                      <a:pt x="240" y="210"/>
                      <a:pt x="240" y="212"/>
                    </a:cubicBezTo>
                    <a:cubicBezTo>
                      <a:pt x="240" y="214"/>
                      <a:pt x="238" y="216"/>
                      <a:pt x="236" y="216"/>
                    </a:cubicBezTo>
                    <a:close/>
                  </a:path>
                </a:pathLst>
              </a:custGeom>
              <a:solidFill>
                <a:srgbClr val="0078D7"/>
              </a:solidFill>
              <a:ln w="9525">
                <a:solidFill>
                  <a:srgbClr val="0078D7"/>
                </a:solidFill>
                <a:round/>
                <a:headEnd/>
                <a:tailEnd/>
              </a:ln>
              <a:extLst/>
            </p:spPr>
            <p:txBody>
              <a:bodyPr vert="horz" wrap="square" lIns="68571" tIns="34286" rIns="68571" bIns="34286"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sp>
            <p:nvSpPr>
              <p:cNvPr id="249" name="Freeform 6">
                <a:extLst>
                  <a:ext uri="{FF2B5EF4-FFF2-40B4-BE49-F238E27FC236}">
                    <a16:creationId xmlns:a16="http://schemas.microsoft.com/office/drawing/2014/main" id="{E6B9EE10-5EF3-4D08-99A8-6A8B4C9337CF}"/>
                  </a:ext>
                </a:extLst>
              </p:cNvPr>
              <p:cNvSpPr>
                <a:spLocks noEditPoints="1"/>
              </p:cNvSpPr>
              <p:nvPr/>
            </p:nvSpPr>
            <p:spPr bwMode="auto">
              <a:xfrm>
                <a:off x="547" y="663"/>
                <a:ext cx="96" cy="76"/>
              </a:xfrm>
              <a:custGeom>
                <a:avLst/>
                <a:gdLst>
                  <a:gd name="T0" fmla="*/ 36 w 40"/>
                  <a:gd name="T1" fmla="*/ 32 h 32"/>
                  <a:gd name="T2" fmla="*/ 4 w 40"/>
                  <a:gd name="T3" fmla="*/ 32 h 32"/>
                  <a:gd name="T4" fmla="*/ 0 w 40"/>
                  <a:gd name="T5" fmla="*/ 28 h 32"/>
                  <a:gd name="T6" fmla="*/ 0 w 40"/>
                  <a:gd name="T7" fmla="*/ 4 h 32"/>
                  <a:gd name="T8" fmla="*/ 4 w 40"/>
                  <a:gd name="T9" fmla="*/ 0 h 32"/>
                  <a:gd name="T10" fmla="*/ 36 w 40"/>
                  <a:gd name="T11" fmla="*/ 0 h 32"/>
                  <a:gd name="T12" fmla="*/ 40 w 40"/>
                  <a:gd name="T13" fmla="*/ 4 h 32"/>
                  <a:gd name="T14" fmla="*/ 40 w 40"/>
                  <a:gd name="T15" fmla="*/ 28 h 32"/>
                  <a:gd name="T16" fmla="*/ 36 w 40"/>
                  <a:gd name="T17" fmla="*/ 32 h 32"/>
                  <a:gd name="T18" fmla="*/ 8 w 40"/>
                  <a:gd name="T19" fmla="*/ 24 h 32"/>
                  <a:gd name="T20" fmla="*/ 32 w 40"/>
                  <a:gd name="T21" fmla="*/ 24 h 32"/>
                  <a:gd name="T22" fmla="*/ 32 w 40"/>
                  <a:gd name="T23" fmla="*/ 8 h 32"/>
                  <a:gd name="T24" fmla="*/ 8 w 40"/>
                  <a:gd name="T25" fmla="*/ 8 h 32"/>
                  <a:gd name="T26" fmla="*/ 8 w 40"/>
                  <a:gd name="T27"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32">
                    <a:moveTo>
                      <a:pt x="36" y="32"/>
                    </a:moveTo>
                    <a:cubicBezTo>
                      <a:pt x="4" y="32"/>
                      <a:pt x="4" y="32"/>
                      <a:pt x="4" y="32"/>
                    </a:cubicBezTo>
                    <a:cubicBezTo>
                      <a:pt x="2" y="32"/>
                      <a:pt x="0" y="30"/>
                      <a:pt x="0" y="28"/>
                    </a:cubicBezTo>
                    <a:cubicBezTo>
                      <a:pt x="0" y="4"/>
                      <a:pt x="0" y="4"/>
                      <a:pt x="0" y="4"/>
                    </a:cubicBezTo>
                    <a:cubicBezTo>
                      <a:pt x="0" y="2"/>
                      <a:pt x="2" y="0"/>
                      <a:pt x="4" y="0"/>
                    </a:cubicBezTo>
                    <a:cubicBezTo>
                      <a:pt x="36" y="0"/>
                      <a:pt x="36" y="0"/>
                      <a:pt x="36" y="0"/>
                    </a:cubicBezTo>
                    <a:cubicBezTo>
                      <a:pt x="38" y="0"/>
                      <a:pt x="40" y="2"/>
                      <a:pt x="40" y="4"/>
                    </a:cubicBezTo>
                    <a:cubicBezTo>
                      <a:pt x="40" y="28"/>
                      <a:pt x="40" y="28"/>
                      <a:pt x="40" y="28"/>
                    </a:cubicBezTo>
                    <a:cubicBezTo>
                      <a:pt x="40" y="30"/>
                      <a:pt x="38" y="32"/>
                      <a:pt x="36" y="32"/>
                    </a:cubicBezTo>
                    <a:close/>
                    <a:moveTo>
                      <a:pt x="8" y="24"/>
                    </a:moveTo>
                    <a:cubicBezTo>
                      <a:pt x="32" y="24"/>
                      <a:pt x="32" y="24"/>
                      <a:pt x="32" y="24"/>
                    </a:cubicBezTo>
                    <a:cubicBezTo>
                      <a:pt x="32" y="8"/>
                      <a:pt x="32" y="8"/>
                      <a:pt x="32" y="8"/>
                    </a:cubicBezTo>
                    <a:cubicBezTo>
                      <a:pt x="8" y="8"/>
                      <a:pt x="8" y="8"/>
                      <a:pt x="8" y="8"/>
                    </a:cubicBezTo>
                    <a:lnTo>
                      <a:pt x="8" y="24"/>
                    </a:lnTo>
                    <a:close/>
                  </a:path>
                </a:pathLst>
              </a:custGeom>
              <a:grpFill/>
              <a:ln w="9525">
                <a:solidFill>
                  <a:srgbClr val="0078D7"/>
                </a:solidFill>
                <a:round/>
                <a:headEnd/>
                <a:tailEnd/>
              </a:ln>
              <a:extLst/>
            </p:spPr>
            <p:txBody>
              <a:bodyPr vert="horz" wrap="square" lIns="68571" tIns="34286" rIns="68571" bIns="34286"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sp>
            <p:nvSpPr>
              <p:cNvPr id="250" name="Freeform 7">
                <a:extLst>
                  <a:ext uri="{FF2B5EF4-FFF2-40B4-BE49-F238E27FC236}">
                    <a16:creationId xmlns:a16="http://schemas.microsoft.com/office/drawing/2014/main" id="{2072BC5B-4233-4923-8798-C99895F71ED4}"/>
                  </a:ext>
                </a:extLst>
              </p:cNvPr>
              <p:cNvSpPr>
                <a:spLocks noEditPoints="1"/>
              </p:cNvSpPr>
              <p:nvPr/>
            </p:nvSpPr>
            <p:spPr bwMode="auto">
              <a:xfrm>
                <a:off x="681" y="442"/>
                <a:ext cx="96" cy="297"/>
              </a:xfrm>
              <a:custGeom>
                <a:avLst/>
                <a:gdLst>
                  <a:gd name="T0" fmla="*/ 36 w 40"/>
                  <a:gd name="T1" fmla="*/ 124 h 124"/>
                  <a:gd name="T2" fmla="*/ 4 w 40"/>
                  <a:gd name="T3" fmla="*/ 124 h 124"/>
                  <a:gd name="T4" fmla="*/ 0 w 40"/>
                  <a:gd name="T5" fmla="*/ 120 h 124"/>
                  <a:gd name="T6" fmla="*/ 0 w 40"/>
                  <a:gd name="T7" fmla="*/ 4 h 124"/>
                  <a:gd name="T8" fmla="*/ 4 w 40"/>
                  <a:gd name="T9" fmla="*/ 0 h 124"/>
                  <a:gd name="T10" fmla="*/ 36 w 40"/>
                  <a:gd name="T11" fmla="*/ 0 h 124"/>
                  <a:gd name="T12" fmla="*/ 40 w 40"/>
                  <a:gd name="T13" fmla="*/ 4 h 124"/>
                  <a:gd name="T14" fmla="*/ 40 w 40"/>
                  <a:gd name="T15" fmla="*/ 120 h 124"/>
                  <a:gd name="T16" fmla="*/ 36 w 40"/>
                  <a:gd name="T17" fmla="*/ 124 h 124"/>
                  <a:gd name="T18" fmla="*/ 8 w 40"/>
                  <a:gd name="T19" fmla="*/ 116 h 124"/>
                  <a:gd name="T20" fmla="*/ 32 w 40"/>
                  <a:gd name="T21" fmla="*/ 116 h 124"/>
                  <a:gd name="T22" fmla="*/ 32 w 40"/>
                  <a:gd name="T23" fmla="*/ 8 h 124"/>
                  <a:gd name="T24" fmla="*/ 8 w 40"/>
                  <a:gd name="T25" fmla="*/ 8 h 124"/>
                  <a:gd name="T26" fmla="*/ 8 w 40"/>
                  <a:gd name="T27" fmla="*/ 11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124">
                    <a:moveTo>
                      <a:pt x="36" y="124"/>
                    </a:moveTo>
                    <a:cubicBezTo>
                      <a:pt x="4" y="124"/>
                      <a:pt x="4" y="124"/>
                      <a:pt x="4" y="124"/>
                    </a:cubicBezTo>
                    <a:cubicBezTo>
                      <a:pt x="2" y="124"/>
                      <a:pt x="0" y="122"/>
                      <a:pt x="0" y="120"/>
                    </a:cubicBezTo>
                    <a:cubicBezTo>
                      <a:pt x="0" y="4"/>
                      <a:pt x="0" y="4"/>
                      <a:pt x="0" y="4"/>
                    </a:cubicBezTo>
                    <a:cubicBezTo>
                      <a:pt x="0" y="2"/>
                      <a:pt x="2" y="0"/>
                      <a:pt x="4" y="0"/>
                    </a:cubicBezTo>
                    <a:cubicBezTo>
                      <a:pt x="36" y="0"/>
                      <a:pt x="36" y="0"/>
                      <a:pt x="36" y="0"/>
                    </a:cubicBezTo>
                    <a:cubicBezTo>
                      <a:pt x="38" y="0"/>
                      <a:pt x="40" y="2"/>
                      <a:pt x="40" y="4"/>
                    </a:cubicBezTo>
                    <a:cubicBezTo>
                      <a:pt x="40" y="120"/>
                      <a:pt x="40" y="120"/>
                      <a:pt x="40" y="120"/>
                    </a:cubicBezTo>
                    <a:cubicBezTo>
                      <a:pt x="40" y="122"/>
                      <a:pt x="38" y="124"/>
                      <a:pt x="36" y="124"/>
                    </a:cubicBezTo>
                    <a:close/>
                    <a:moveTo>
                      <a:pt x="8" y="116"/>
                    </a:moveTo>
                    <a:cubicBezTo>
                      <a:pt x="32" y="116"/>
                      <a:pt x="32" y="116"/>
                      <a:pt x="32" y="116"/>
                    </a:cubicBezTo>
                    <a:cubicBezTo>
                      <a:pt x="32" y="8"/>
                      <a:pt x="32" y="8"/>
                      <a:pt x="32" y="8"/>
                    </a:cubicBezTo>
                    <a:cubicBezTo>
                      <a:pt x="8" y="8"/>
                      <a:pt x="8" y="8"/>
                      <a:pt x="8" y="8"/>
                    </a:cubicBezTo>
                    <a:lnTo>
                      <a:pt x="8" y="116"/>
                    </a:lnTo>
                    <a:close/>
                  </a:path>
                </a:pathLst>
              </a:custGeom>
              <a:grpFill/>
              <a:ln w="9525">
                <a:solidFill>
                  <a:srgbClr val="0078D7"/>
                </a:solidFill>
                <a:round/>
                <a:headEnd/>
                <a:tailEnd/>
              </a:ln>
              <a:extLst/>
            </p:spPr>
            <p:txBody>
              <a:bodyPr vert="horz" wrap="square" lIns="68571" tIns="34286" rIns="68571" bIns="34286"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sp>
            <p:nvSpPr>
              <p:cNvPr id="251" name="Freeform 8">
                <a:extLst>
                  <a:ext uri="{FF2B5EF4-FFF2-40B4-BE49-F238E27FC236}">
                    <a16:creationId xmlns:a16="http://schemas.microsoft.com/office/drawing/2014/main" id="{76F052A1-11F1-46B9-B14B-34C405E1F94C}"/>
                  </a:ext>
                </a:extLst>
              </p:cNvPr>
              <p:cNvSpPr>
                <a:spLocks noEditPoints="1"/>
              </p:cNvSpPr>
              <p:nvPr/>
            </p:nvSpPr>
            <p:spPr bwMode="auto">
              <a:xfrm>
                <a:off x="815" y="519"/>
                <a:ext cx="96" cy="220"/>
              </a:xfrm>
              <a:custGeom>
                <a:avLst/>
                <a:gdLst>
                  <a:gd name="T0" fmla="*/ 36 w 40"/>
                  <a:gd name="T1" fmla="*/ 92 h 92"/>
                  <a:gd name="T2" fmla="*/ 4 w 40"/>
                  <a:gd name="T3" fmla="*/ 92 h 92"/>
                  <a:gd name="T4" fmla="*/ 0 w 40"/>
                  <a:gd name="T5" fmla="*/ 88 h 92"/>
                  <a:gd name="T6" fmla="*/ 0 w 40"/>
                  <a:gd name="T7" fmla="*/ 4 h 92"/>
                  <a:gd name="T8" fmla="*/ 4 w 40"/>
                  <a:gd name="T9" fmla="*/ 0 h 92"/>
                  <a:gd name="T10" fmla="*/ 36 w 40"/>
                  <a:gd name="T11" fmla="*/ 0 h 92"/>
                  <a:gd name="T12" fmla="*/ 40 w 40"/>
                  <a:gd name="T13" fmla="*/ 4 h 92"/>
                  <a:gd name="T14" fmla="*/ 40 w 40"/>
                  <a:gd name="T15" fmla="*/ 88 h 92"/>
                  <a:gd name="T16" fmla="*/ 36 w 40"/>
                  <a:gd name="T17" fmla="*/ 92 h 92"/>
                  <a:gd name="T18" fmla="*/ 8 w 40"/>
                  <a:gd name="T19" fmla="*/ 84 h 92"/>
                  <a:gd name="T20" fmla="*/ 32 w 40"/>
                  <a:gd name="T21" fmla="*/ 84 h 92"/>
                  <a:gd name="T22" fmla="*/ 32 w 40"/>
                  <a:gd name="T23" fmla="*/ 8 h 92"/>
                  <a:gd name="T24" fmla="*/ 8 w 40"/>
                  <a:gd name="T25" fmla="*/ 8 h 92"/>
                  <a:gd name="T26" fmla="*/ 8 w 40"/>
                  <a:gd name="T27" fmla="*/ 8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92">
                    <a:moveTo>
                      <a:pt x="36" y="92"/>
                    </a:moveTo>
                    <a:cubicBezTo>
                      <a:pt x="4" y="92"/>
                      <a:pt x="4" y="92"/>
                      <a:pt x="4" y="92"/>
                    </a:cubicBezTo>
                    <a:cubicBezTo>
                      <a:pt x="2" y="92"/>
                      <a:pt x="0" y="90"/>
                      <a:pt x="0" y="88"/>
                    </a:cubicBezTo>
                    <a:cubicBezTo>
                      <a:pt x="0" y="4"/>
                      <a:pt x="0" y="4"/>
                      <a:pt x="0" y="4"/>
                    </a:cubicBezTo>
                    <a:cubicBezTo>
                      <a:pt x="0" y="2"/>
                      <a:pt x="2" y="0"/>
                      <a:pt x="4" y="0"/>
                    </a:cubicBezTo>
                    <a:cubicBezTo>
                      <a:pt x="36" y="0"/>
                      <a:pt x="36" y="0"/>
                      <a:pt x="36" y="0"/>
                    </a:cubicBezTo>
                    <a:cubicBezTo>
                      <a:pt x="38" y="0"/>
                      <a:pt x="40" y="2"/>
                      <a:pt x="40" y="4"/>
                    </a:cubicBezTo>
                    <a:cubicBezTo>
                      <a:pt x="40" y="88"/>
                      <a:pt x="40" y="88"/>
                      <a:pt x="40" y="88"/>
                    </a:cubicBezTo>
                    <a:cubicBezTo>
                      <a:pt x="40" y="90"/>
                      <a:pt x="38" y="92"/>
                      <a:pt x="36" y="92"/>
                    </a:cubicBezTo>
                    <a:close/>
                    <a:moveTo>
                      <a:pt x="8" y="84"/>
                    </a:moveTo>
                    <a:cubicBezTo>
                      <a:pt x="32" y="84"/>
                      <a:pt x="32" y="84"/>
                      <a:pt x="32" y="84"/>
                    </a:cubicBezTo>
                    <a:cubicBezTo>
                      <a:pt x="32" y="8"/>
                      <a:pt x="32" y="8"/>
                      <a:pt x="32" y="8"/>
                    </a:cubicBezTo>
                    <a:cubicBezTo>
                      <a:pt x="8" y="8"/>
                      <a:pt x="8" y="8"/>
                      <a:pt x="8" y="8"/>
                    </a:cubicBezTo>
                    <a:lnTo>
                      <a:pt x="8" y="84"/>
                    </a:lnTo>
                    <a:close/>
                  </a:path>
                </a:pathLst>
              </a:custGeom>
              <a:solidFill>
                <a:srgbClr val="0078D7"/>
              </a:solidFill>
              <a:ln w="9525">
                <a:solidFill>
                  <a:srgbClr val="0078D7"/>
                </a:solidFill>
                <a:round/>
                <a:headEnd/>
                <a:tailEnd/>
              </a:ln>
              <a:extLst/>
            </p:spPr>
            <p:txBody>
              <a:bodyPr vert="horz" wrap="square" lIns="68571" tIns="34286" rIns="68571" bIns="34286"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sp>
            <p:nvSpPr>
              <p:cNvPr id="252" name="Freeform 9">
                <a:extLst>
                  <a:ext uri="{FF2B5EF4-FFF2-40B4-BE49-F238E27FC236}">
                    <a16:creationId xmlns:a16="http://schemas.microsoft.com/office/drawing/2014/main" id="{BC547C0A-4B20-4F44-9BA8-CCD84A901298}"/>
                  </a:ext>
                </a:extLst>
              </p:cNvPr>
              <p:cNvSpPr>
                <a:spLocks noEditPoints="1"/>
              </p:cNvSpPr>
              <p:nvPr/>
            </p:nvSpPr>
            <p:spPr bwMode="auto">
              <a:xfrm>
                <a:off x="949" y="250"/>
                <a:ext cx="96" cy="489"/>
              </a:xfrm>
              <a:custGeom>
                <a:avLst/>
                <a:gdLst>
                  <a:gd name="T0" fmla="*/ 36 w 40"/>
                  <a:gd name="T1" fmla="*/ 204 h 204"/>
                  <a:gd name="T2" fmla="*/ 4 w 40"/>
                  <a:gd name="T3" fmla="*/ 204 h 204"/>
                  <a:gd name="T4" fmla="*/ 0 w 40"/>
                  <a:gd name="T5" fmla="*/ 200 h 204"/>
                  <a:gd name="T6" fmla="*/ 0 w 40"/>
                  <a:gd name="T7" fmla="*/ 4 h 204"/>
                  <a:gd name="T8" fmla="*/ 4 w 40"/>
                  <a:gd name="T9" fmla="*/ 0 h 204"/>
                  <a:gd name="T10" fmla="*/ 36 w 40"/>
                  <a:gd name="T11" fmla="*/ 0 h 204"/>
                  <a:gd name="T12" fmla="*/ 40 w 40"/>
                  <a:gd name="T13" fmla="*/ 4 h 204"/>
                  <a:gd name="T14" fmla="*/ 40 w 40"/>
                  <a:gd name="T15" fmla="*/ 200 h 204"/>
                  <a:gd name="T16" fmla="*/ 36 w 40"/>
                  <a:gd name="T17" fmla="*/ 204 h 204"/>
                  <a:gd name="T18" fmla="*/ 8 w 40"/>
                  <a:gd name="T19" fmla="*/ 196 h 204"/>
                  <a:gd name="T20" fmla="*/ 32 w 40"/>
                  <a:gd name="T21" fmla="*/ 196 h 204"/>
                  <a:gd name="T22" fmla="*/ 32 w 40"/>
                  <a:gd name="T23" fmla="*/ 8 h 204"/>
                  <a:gd name="T24" fmla="*/ 8 w 40"/>
                  <a:gd name="T25" fmla="*/ 8 h 204"/>
                  <a:gd name="T26" fmla="*/ 8 w 40"/>
                  <a:gd name="T27" fmla="*/ 19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204">
                    <a:moveTo>
                      <a:pt x="36" y="204"/>
                    </a:moveTo>
                    <a:cubicBezTo>
                      <a:pt x="4" y="204"/>
                      <a:pt x="4" y="204"/>
                      <a:pt x="4" y="204"/>
                    </a:cubicBezTo>
                    <a:cubicBezTo>
                      <a:pt x="2" y="204"/>
                      <a:pt x="0" y="202"/>
                      <a:pt x="0" y="200"/>
                    </a:cubicBezTo>
                    <a:cubicBezTo>
                      <a:pt x="0" y="4"/>
                      <a:pt x="0" y="4"/>
                      <a:pt x="0" y="4"/>
                    </a:cubicBezTo>
                    <a:cubicBezTo>
                      <a:pt x="0" y="2"/>
                      <a:pt x="2" y="0"/>
                      <a:pt x="4" y="0"/>
                    </a:cubicBezTo>
                    <a:cubicBezTo>
                      <a:pt x="36" y="0"/>
                      <a:pt x="36" y="0"/>
                      <a:pt x="36" y="0"/>
                    </a:cubicBezTo>
                    <a:cubicBezTo>
                      <a:pt x="38" y="0"/>
                      <a:pt x="40" y="2"/>
                      <a:pt x="40" y="4"/>
                    </a:cubicBezTo>
                    <a:cubicBezTo>
                      <a:pt x="40" y="200"/>
                      <a:pt x="40" y="200"/>
                      <a:pt x="40" y="200"/>
                    </a:cubicBezTo>
                    <a:cubicBezTo>
                      <a:pt x="40" y="202"/>
                      <a:pt x="38" y="204"/>
                      <a:pt x="36" y="204"/>
                    </a:cubicBezTo>
                    <a:close/>
                    <a:moveTo>
                      <a:pt x="8" y="196"/>
                    </a:moveTo>
                    <a:cubicBezTo>
                      <a:pt x="32" y="196"/>
                      <a:pt x="32" y="196"/>
                      <a:pt x="32" y="196"/>
                    </a:cubicBezTo>
                    <a:cubicBezTo>
                      <a:pt x="32" y="8"/>
                      <a:pt x="32" y="8"/>
                      <a:pt x="32" y="8"/>
                    </a:cubicBezTo>
                    <a:cubicBezTo>
                      <a:pt x="8" y="8"/>
                      <a:pt x="8" y="8"/>
                      <a:pt x="8" y="8"/>
                    </a:cubicBezTo>
                    <a:lnTo>
                      <a:pt x="8" y="196"/>
                    </a:lnTo>
                    <a:close/>
                  </a:path>
                </a:pathLst>
              </a:custGeom>
              <a:grpFill/>
              <a:ln w="9525">
                <a:solidFill>
                  <a:srgbClr val="0078D7"/>
                </a:solidFill>
                <a:round/>
                <a:headEnd/>
                <a:tailEnd/>
              </a:ln>
              <a:extLst/>
            </p:spPr>
            <p:txBody>
              <a:bodyPr vert="horz" wrap="square" lIns="68571" tIns="34286" rIns="68571" bIns="34286"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grpSp>
      </p:grpSp>
      <p:grpSp>
        <p:nvGrpSpPr>
          <p:cNvPr id="260" name="Group 259">
            <a:extLst>
              <a:ext uri="{FF2B5EF4-FFF2-40B4-BE49-F238E27FC236}">
                <a16:creationId xmlns:a16="http://schemas.microsoft.com/office/drawing/2014/main" id="{1C59ED55-66A6-42F0-80E6-C20D767C557C}"/>
              </a:ext>
            </a:extLst>
          </p:cNvPr>
          <p:cNvGrpSpPr/>
          <p:nvPr/>
        </p:nvGrpSpPr>
        <p:grpSpPr>
          <a:xfrm>
            <a:off x="4682486" y="4275593"/>
            <a:ext cx="1239587" cy="702380"/>
            <a:chOff x="6389213" y="4342652"/>
            <a:chExt cx="1685925" cy="955149"/>
          </a:xfrm>
        </p:grpSpPr>
        <p:sp>
          <p:nvSpPr>
            <p:cNvPr id="261" name="TextBox 260">
              <a:extLst>
                <a:ext uri="{FF2B5EF4-FFF2-40B4-BE49-F238E27FC236}">
                  <a16:creationId xmlns:a16="http://schemas.microsoft.com/office/drawing/2014/main" id="{FC160C47-9244-4B86-ABE7-74511542AC87}"/>
                </a:ext>
              </a:extLst>
            </p:cNvPr>
            <p:cNvSpPr txBox="1"/>
            <p:nvPr/>
          </p:nvSpPr>
          <p:spPr>
            <a:xfrm>
              <a:off x="6389213" y="4609354"/>
              <a:ext cx="1685925" cy="608444"/>
            </a:xfrm>
            <a:prstGeom prst="rect">
              <a:avLst/>
            </a:prstGeom>
            <a:noFill/>
            <a:ln w="38100" cap="flat" cmpd="sng" algn="ctr">
              <a:noFill/>
              <a:prstDash val="solid"/>
            </a:ln>
            <a:effectLst/>
          </p:spPr>
          <p:txBody>
            <a:bodyPr lIns="27000" rIns="68580" bIns="68580" rtlCol="0" anchor="b"/>
            <a:lstStyle>
              <a:defPPr>
                <a:defRPr lang="en-US"/>
              </a:defPPr>
              <a:lvl1pPr algn="ctr">
                <a:defRPr sz="1400">
                  <a:solidFill>
                    <a:schemeClr val="tx1">
                      <a:lumMod val="85000"/>
                      <a:lumOff val="1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672227" fontAlgn="auto">
                <a:spcBef>
                  <a:spcPts val="0"/>
                </a:spcBef>
                <a:spcAft>
                  <a:spcPts val="0"/>
                </a:spcAft>
                <a:defRPr/>
              </a:pPr>
              <a:endParaRPr lang="en-US" sz="1050" b="0" kern="0" cap="all">
                <a:solidFill>
                  <a:srgbClr val="353535">
                    <a:lumMod val="85000"/>
                    <a:lumOff val="15000"/>
                  </a:srgbClr>
                </a:solidFill>
                <a:latin typeface="Segoe UI Semilight"/>
                <a:cs typeface="+mn-cs"/>
              </a:endParaRPr>
            </a:p>
          </p:txBody>
        </p:sp>
        <p:sp>
          <p:nvSpPr>
            <p:cNvPr id="262" name="TextBox 261">
              <a:extLst>
                <a:ext uri="{FF2B5EF4-FFF2-40B4-BE49-F238E27FC236}">
                  <a16:creationId xmlns:a16="http://schemas.microsoft.com/office/drawing/2014/main" id="{C837A818-A9D3-45BF-A487-76415D398BAC}"/>
                </a:ext>
              </a:extLst>
            </p:cNvPr>
            <p:cNvSpPr txBox="1"/>
            <p:nvPr/>
          </p:nvSpPr>
          <p:spPr>
            <a:xfrm>
              <a:off x="6682353" y="4826946"/>
              <a:ext cx="1171100" cy="470855"/>
            </a:xfrm>
            <a:prstGeom prst="rect">
              <a:avLst/>
            </a:prstGeom>
            <a:noFill/>
            <a:ln>
              <a:noFill/>
            </a:ln>
          </p:spPr>
          <p:txBody>
            <a:bodyPr wrap="square" rtlCol="0">
              <a:spAutoFit/>
            </a:bodyPr>
            <a:lstStyle/>
            <a:p>
              <a:pPr defTabSz="672227" fontAlgn="auto">
                <a:spcBef>
                  <a:spcPts val="0"/>
                </a:spcBef>
                <a:spcAft>
                  <a:spcPts val="0"/>
                </a:spcAft>
                <a:defRPr/>
              </a:pPr>
              <a:r>
                <a:rPr lang="en-US" sz="825" b="0" kern="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Export to Excel </a:t>
              </a:r>
              <a:br>
                <a:rPr lang="en-US" sz="825" b="0" kern="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br>
              <a:r>
                <a:rPr lang="en-US" sz="825" b="0" kern="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and Power BI</a:t>
              </a:r>
            </a:p>
          </p:txBody>
        </p:sp>
        <p:cxnSp>
          <p:nvCxnSpPr>
            <p:cNvPr id="263" name="Straight Connector 262">
              <a:extLst>
                <a:ext uri="{FF2B5EF4-FFF2-40B4-BE49-F238E27FC236}">
                  <a16:creationId xmlns:a16="http://schemas.microsoft.com/office/drawing/2014/main" id="{7E6813C2-BFFC-4C6A-A8CE-7D1AED94765B}"/>
                </a:ext>
              </a:extLst>
            </p:cNvPr>
            <p:cNvCxnSpPr>
              <a:cxnSpLocks/>
            </p:cNvCxnSpPr>
            <p:nvPr/>
          </p:nvCxnSpPr>
          <p:spPr>
            <a:xfrm>
              <a:off x="7153308" y="4342652"/>
              <a:ext cx="0" cy="488811"/>
            </a:xfrm>
            <a:prstGeom prst="line">
              <a:avLst/>
            </a:prstGeom>
            <a:noFill/>
            <a:ln w="38100" cap="flat" cmpd="sng" algn="ctr">
              <a:solidFill>
                <a:srgbClr val="E6E6E6">
                  <a:lumMod val="50000"/>
                </a:srgbClr>
              </a:solidFill>
              <a:prstDash val="solid"/>
              <a:headEnd type="none" w="med" len="med"/>
              <a:tailEnd type="triangle" w="med" len="sm"/>
            </a:ln>
            <a:effectLst/>
          </p:spPr>
        </p:cxnSp>
        <p:sp>
          <p:nvSpPr>
            <p:cNvPr id="264" name="arrow_3">
              <a:extLst>
                <a:ext uri="{FF2B5EF4-FFF2-40B4-BE49-F238E27FC236}">
                  <a16:creationId xmlns:a16="http://schemas.microsoft.com/office/drawing/2014/main" id="{F3FB1A79-F1F1-4F3B-88B3-634C1A4765CD}"/>
                </a:ext>
              </a:extLst>
            </p:cNvPr>
            <p:cNvSpPr>
              <a:spLocks noChangeAspect="1" noEditPoints="1"/>
            </p:cNvSpPr>
            <p:nvPr/>
          </p:nvSpPr>
          <p:spPr bwMode="auto">
            <a:xfrm>
              <a:off x="6533088" y="4913855"/>
              <a:ext cx="149265" cy="257067"/>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5875" cap="sq">
              <a:solidFill>
                <a:srgbClr val="0078D7"/>
              </a:solidFill>
              <a:prstDash val="solid"/>
              <a:miter lim="800000"/>
              <a:headEnd/>
              <a:tailEnd/>
            </a:ln>
            <a:extLst/>
          </p:spPr>
          <p:txBody>
            <a:bodyPr vert="horz" wrap="square" lIns="68580" tIns="34290" rIns="68580" bIns="34290" numCol="1" anchor="t" anchorCtr="0" compatLnSpc="1">
              <a:prstTxWarp prst="textNoShape">
                <a:avLst/>
              </a:prstTxWarp>
            </a:bodyPr>
            <a:lstStyle/>
            <a:p>
              <a:pPr defTabSz="672227" fontAlgn="auto">
                <a:spcBef>
                  <a:spcPts val="0"/>
                </a:spcBef>
                <a:spcAft>
                  <a:spcPts val="0"/>
                </a:spcAft>
                <a:defRPr/>
              </a:pPr>
              <a:endParaRPr lang="en-US" sz="675" b="0" kern="0">
                <a:gradFill>
                  <a:gsLst>
                    <a:gs pos="0">
                      <a:srgbClr val="505050"/>
                    </a:gs>
                    <a:gs pos="100000">
                      <a:srgbClr val="505050"/>
                    </a:gs>
                  </a:gsLst>
                  <a:lin ang="5400000" scaled="1"/>
                </a:gradFill>
                <a:latin typeface="Calibri" panose="020F0502020204030204"/>
                <a:cs typeface="+mn-cs"/>
              </a:endParaRPr>
            </a:p>
          </p:txBody>
        </p:sp>
      </p:grpSp>
      <p:grpSp>
        <p:nvGrpSpPr>
          <p:cNvPr id="265" name="Group 264">
            <a:extLst>
              <a:ext uri="{FF2B5EF4-FFF2-40B4-BE49-F238E27FC236}">
                <a16:creationId xmlns:a16="http://schemas.microsoft.com/office/drawing/2014/main" id="{37D582E0-8968-48F2-BB63-BAAB0CCA8055}"/>
              </a:ext>
            </a:extLst>
          </p:cNvPr>
          <p:cNvGrpSpPr/>
          <p:nvPr/>
        </p:nvGrpSpPr>
        <p:grpSpPr>
          <a:xfrm>
            <a:off x="1602535" y="3348729"/>
            <a:ext cx="4624748" cy="977767"/>
            <a:chOff x="2139056" y="3002167"/>
            <a:chExt cx="6289978" cy="1329642"/>
          </a:xfrm>
        </p:grpSpPr>
        <p:grpSp>
          <p:nvGrpSpPr>
            <p:cNvPr id="266" name="Group 265">
              <a:extLst>
                <a:ext uri="{FF2B5EF4-FFF2-40B4-BE49-F238E27FC236}">
                  <a16:creationId xmlns:a16="http://schemas.microsoft.com/office/drawing/2014/main" id="{A3910D06-A934-4147-9F9B-FB1177D854CA}"/>
                </a:ext>
              </a:extLst>
            </p:cNvPr>
            <p:cNvGrpSpPr/>
            <p:nvPr/>
          </p:nvGrpSpPr>
          <p:grpSpPr>
            <a:xfrm>
              <a:off x="2139056" y="3002167"/>
              <a:ext cx="6289978" cy="1329642"/>
              <a:chOff x="2139056" y="3002167"/>
              <a:chExt cx="6289978" cy="1329642"/>
            </a:xfrm>
          </p:grpSpPr>
          <p:sp>
            <p:nvSpPr>
              <p:cNvPr id="268" name="Rectangle 267">
                <a:extLst>
                  <a:ext uri="{FF2B5EF4-FFF2-40B4-BE49-F238E27FC236}">
                    <a16:creationId xmlns:a16="http://schemas.microsoft.com/office/drawing/2014/main" id="{C7B5E9A8-5EC8-45D9-9FD2-1D23E1CE9174}"/>
                  </a:ext>
                </a:extLst>
              </p:cNvPr>
              <p:cNvSpPr/>
              <p:nvPr/>
            </p:nvSpPr>
            <p:spPr>
              <a:xfrm>
                <a:off x="3484684" y="3362016"/>
                <a:ext cx="1656253" cy="643502"/>
              </a:xfrm>
              <a:prstGeom prst="rect">
                <a:avLst/>
              </a:prstGeom>
            </p:spPr>
            <p:txBody>
              <a:bodyPr wrap="square">
                <a:spAutoFit/>
              </a:bodyPr>
              <a:lstStyle/>
              <a:p>
                <a:pPr defTabSz="838181">
                  <a:spcBef>
                    <a:spcPts val="0"/>
                  </a:spcBef>
                  <a:defRPr/>
                </a:pPr>
                <a: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NORMALIZATION </a:t>
                </a:r>
                <a:b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br>
                <a: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&amp; ENRICHMENT</a:t>
                </a:r>
                <a:b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br>
                <a:r>
                  <a:rPr lang="en-US" sz="825" b="0" kern="0" dirty="0">
                    <a:ln>
                      <a:solidFill>
                        <a:srgbClr val="FFFFFF">
                          <a:alpha val="0"/>
                        </a:srgbClr>
                      </a:solidFill>
                    </a:ln>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IP Geotagging, …</a:t>
                </a:r>
                <a:endParaRPr lang="en-US" sz="825" b="0"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endParaRPr>
              </a:p>
            </p:txBody>
          </p:sp>
          <p:cxnSp>
            <p:nvCxnSpPr>
              <p:cNvPr id="269" name="Straight Connector 268">
                <a:extLst>
                  <a:ext uri="{FF2B5EF4-FFF2-40B4-BE49-F238E27FC236}">
                    <a16:creationId xmlns:a16="http://schemas.microsoft.com/office/drawing/2014/main" id="{2FEAD7F7-3A99-4BB8-BE2B-41A766BBE4A1}"/>
                  </a:ext>
                </a:extLst>
              </p:cNvPr>
              <p:cNvCxnSpPr>
                <a:cxnSpLocks/>
                <a:stCxn id="287" idx="3"/>
              </p:cNvCxnSpPr>
              <p:nvPr/>
            </p:nvCxnSpPr>
            <p:spPr>
              <a:xfrm flipV="1">
                <a:off x="2139056" y="3530165"/>
                <a:ext cx="1231139" cy="101357"/>
              </a:xfrm>
              <a:prstGeom prst="line">
                <a:avLst/>
              </a:prstGeom>
              <a:noFill/>
              <a:ln w="38100" cap="flat" cmpd="sng" algn="ctr">
                <a:solidFill>
                  <a:srgbClr val="E6E6E6">
                    <a:lumMod val="50000"/>
                  </a:srgbClr>
                </a:solidFill>
                <a:prstDash val="solid"/>
                <a:headEnd type="none" w="med" len="med"/>
                <a:tailEnd type="triangle" w="med" len="sm"/>
              </a:ln>
              <a:effectLst/>
            </p:spPr>
          </p:cxnSp>
          <p:grpSp>
            <p:nvGrpSpPr>
              <p:cNvPr id="270" name="Group 269">
                <a:extLst>
                  <a:ext uri="{FF2B5EF4-FFF2-40B4-BE49-F238E27FC236}">
                    <a16:creationId xmlns:a16="http://schemas.microsoft.com/office/drawing/2014/main" id="{6B97E5E8-34D9-4CA9-AF6F-7BB6FDCE507C}"/>
                  </a:ext>
                </a:extLst>
              </p:cNvPr>
              <p:cNvGrpSpPr/>
              <p:nvPr/>
            </p:nvGrpSpPr>
            <p:grpSpPr>
              <a:xfrm>
                <a:off x="6052345" y="3002167"/>
                <a:ext cx="2376689" cy="1329642"/>
                <a:chOff x="4418498" y="5280602"/>
                <a:chExt cx="2376689" cy="1329642"/>
              </a:xfrm>
            </p:grpSpPr>
            <p:sp>
              <p:nvSpPr>
                <p:cNvPr id="272" name="Freeform 95">
                  <a:extLst>
                    <a:ext uri="{FF2B5EF4-FFF2-40B4-BE49-F238E27FC236}">
                      <a16:creationId xmlns:a16="http://schemas.microsoft.com/office/drawing/2014/main" id="{3DB56CE6-4A47-4823-B162-701AD3135C79}"/>
                    </a:ext>
                  </a:extLst>
                </p:cNvPr>
                <p:cNvSpPr>
                  <a:spLocks/>
                </p:cNvSpPr>
                <p:nvPr/>
              </p:nvSpPr>
              <p:spPr bwMode="auto">
                <a:xfrm flipH="1">
                  <a:off x="4418498" y="5280602"/>
                  <a:ext cx="2240096" cy="1329642"/>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solidFill>
                <a:ln w="38100">
                  <a:noFill/>
                  <a:round/>
                  <a:headEnd/>
                  <a:tailEnd/>
                </a:ln>
                <a:extLst/>
              </p:spPr>
              <p:txBody>
                <a:bodyPr vert="horz" wrap="square" lIns="69916" tIns="34958" rIns="69916" bIns="34958" numCol="1" anchor="t" anchorCtr="0" compatLnSpc="1">
                  <a:prstTxWarp prst="textNoShape">
                    <a:avLst/>
                  </a:prstTxWarp>
                </a:bodyPr>
                <a:lstStyle/>
                <a:p>
                  <a:pPr defTabSz="685209" fontAlgn="auto">
                    <a:spcBef>
                      <a:spcPts val="0"/>
                    </a:spcBef>
                    <a:spcAft>
                      <a:spcPts val="0"/>
                    </a:spcAft>
                    <a:defRPr/>
                  </a:pPr>
                  <a:endParaRPr lang="en-US" sz="1350" b="0" kern="0">
                    <a:solidFill>
                      <a:srgbClr val="505050"/>
                    </a:solidFill>
                    <a:latin typeface="Segoe UI"/>
                    <a:cs typeface="+mn-cs"/>
                  </a:endParaRPr>
                </a:p>
              </p:txBody>
            </p:sp>
            <p:sp>
              <p:nvSpPr>
                <p:cNvPr id="273" name="Rectangle 272">
                  <a:extLst>
                    <a:ext uri="{FF2B5EF4-FFF2-40B4-BE49-F238E27FC236}">
                      <a16:creationId xmlns:a16="http://schemas.microsoft.com/office/drawing/2014/main" id="{124C7D15-BCDD-421F-B046-EB33AF4B099D}"/>
                    </a:ext>
                  </a:extLst>
                </p:cNvPr>
                <p:cNvSpPr/>
                <p:nvPr/>
              </p:nvSpPr>
              <p:spPr>
                <a:xfrm>
                  <a:off x="4614232" y="6091521"/>
                  <a:ext cx="2180955" cy="470856"/>
                </a:xfrm>
                <a:prstGeom prst="rect">
                  <a:avLst/>
                </a:prstGeom>
                <a:ln>
                  <a:noFill/>
                </a:ln>
              </p:spPr>
              <p:txBody>
                <a:bodyPr wrap="square">
                  <a:spAutoFit/>
                </a:bodyPr>
                <a:lstStyle/>
                <a:p>
                  <a:pPr defTabSz="838181">
                    <a:spcBef>
                      <a:spcPts val="0"/>
                    </a:spcBef>
                    <a:defRPr/>
                  </a:pPr>
                  <a: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SCALABLE LOG ANALYTICS</a:t>
                  </a:r>
                </a:p>
                <a:p>
                  <a:pPr defTabSz="838181">
                    <a:spcBef>
                      <a:spcPts val="0"/>
                    </a:spcBef>
                    <a:defRPr/>
                  </a:pPr>
                  <a: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PLATFORM</a:t>
                  </a:r>
                </a:p>
              </p:txBody>
            </p:sp>
          </p:grpSp>
          <p:cxnSp>
            <p:nvCxnSpPr>
              <p:cNvPr id="271" name="Straight Connector 270">
                <a:extLst>
                  <a:ext uri="{FF2B5EF4-FFF2-40B4-BE49-F238E27FC236}">
                    <a16:creationId xmlns:a16="http://schemas.microsoft.com/office/drawing/2014/main" id="{C187CB89-0889-49B4-8CE3-889CCE3A5364}"/>
                  </a:ext>
                </a:extLst>
              </p:cNvPr>
              <p:cNvCxnSpPr>
                <a:cxnSpLocks/>
              </p:cNvCxnSpPr>
              <p:nvPr/>
            </p:nvCxnSpPr>
            <p:spPr>
              <a:xfrm>
                <a:off x="5247881" y="3764896"/>
                <a:ext cx="825089" cy="0"/>
              </a:xfrm>
              <a:prstGeom prst="line">
                <a:avLst/>
              </a:prstGeom>
              <a:noFill/>
              <a:ln w="38100" cap="flat" cmpd="sng" algn="ctr">
                <a:solidFill>
                  <a:srgbClr val="E6E6E6">
                    <a:lumMod val="50000"/>
                  </a:srgbClr>
                </a:solidFill>
                <a:prstDash val="solid"/>
                <a:headEnd type="none" w="med" len="med"/>
                <a:tailEnd type="triangle" w="med" len="sm"/>
              </a:ln>
              <a:effectLst/>
            </p:spPr>
          </p:cxnSp>
        </p:grpSp>
        <p:pic>
          <p:nvPicPr>
            <p:cNvPr id="267" name="Picture 266">
              <a:extLst>
                <a:ext uri="{FF2B5EF4-FFF2-40B4-BE49-F238E27FC236}">
                  <a16:creationId xmlns:a16="http://schemas.microsoft.com/office/drawing/2014/main" id="{B3C2362E-A8E3-40E8-8CDA-188A9221FA33}"/>
                </a:ext>
              </a:extLst>
            </p:cNvPr>
            <p:cNvPicPr>
              <a:picLocks noChangeAspect="1"/>
            </p:cNvPicPr>
            <p:nvPr/>
          </p:nvPicPr>
          <p:blipFill>
            <a:blip r:embed="rId3">
              <a:duotone>
                <a:srgbClr val="0078D7">
                  <a:shade val="45000"/>
                  <a:satMod val="135000"/>
                </a:srgbClr>
                <a:prstClr val="white"/>
              </a:duotone>
            </a:blip>
            <a:stretch>
              <a:fillRect/>
            </a:stretch>
          </p:blipFill>
          <p:spPr>
            <a:xfrm>
              <a:off x="6860224" y="3278757"/>
              <a:ext cx="470166" cy="470166"/>
            </a:xfrm>
            <a:prstGeom prst="rect">
              <a:avLst/>
            </a:prstGeom>
            <a:ln>
              <a:noFill/>
            </a:ln>
          </p:spPr>
        </p:pic>
      </p:grpSp>
      <p:grpSp>
        <p:nvGrpSpPr>
          <p:cNvPr id="274" name="Group 273">
            <a:extLst>
              <a:ext uri="{FF2B5EF4-FFF2-40B4-BE49-F238E27FC236}">
                <a16:creationId xmlns:a16="http://schemas.microsoft.com/office/drawing/2014/main" id="{ACAC33D2-CAA7-46E0-8B01-6214DAEFA78E}"/>
              </a:ext>
            </a:extLst>
          </p:cNvPr>
          <p:cNvGrpSpPr/>
          <p:nvPr/>
        </p:nvGrpSpPr>
        <p:grpSpPr>
          <a:xfrm>
            <a:off x="222960" y="1774301"/>
            <a:ext cx="2226350" cy="4144528"/>
            <a:chOff x="303319" y="1089632"/>
            <a:chExt cx="3027990" cy="5636046"/>
          </a:xfrm>
        </p:grpSpPr>
        <p:grpSp>
          <p:nvGrpSpPr>
            <p:cNvPr id="275" name="Group 274">
              <a:extLst>
                <a:ext uri="{FF2B5EF4-FFF2-40B4-BE49-F238E27FC236}">
                  <a16:creationId xmlns:a16="http://schemas.microsoft.com/office/drawing/2014/main" id="{2BE2D1B2-E76B-4906-9615-03BC457DFF44}"/>
                </a:ext>
              </a:extLst>
            </p:cNvPr>
            <p:cNvGrpSpPr/>
            <p:nvPr/>
          </p:nvGrpSpPr>
          <p:grpSpPr>
            <a:xfrm>
              <a:off x="303319" y="1089632"/>
              <a:ext cx="3027990" cy="5636046"/>
              <a:chOff x="303319" y="1089632"/>
              <a:chExt cx="3027990" cy="5636046"/>
            </a:xfrm>
          </p:grpSpPr>
          <p:sp>
            <p:nvSpPr>
              <p:cNvPr id="278" name="Freeform 95">
                <a:extLst>
                  <a:ext uri="{FF2B5EF4-FFF2-40B4-BE49-F238E27FC236}">
                    <a16:creationId xmlns:a16="http://schemas.microsoft.com/office/drawing/2014/main" id="{585B7718-F099-45B8-9B6E-5113E3FA6DB1}"/>
                  </a:ext>
                </a:extLst>
              </p:cNvPr>
              <p:cNvSpPr>
                <a:spLocks/>
              </p:cNvSpPr>
              <p:nvPr/>
            </p:nvSpPr>
            <p:spPr bwMode="auto">
              <a:xfrm flipH="1">
                <a:off x="303319" y="1089632"/>
                <a:ext cx="2900212" cy="1788124"/>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8D7"/>
              </a:solidFill>
              <a:ln w="38100">
                <a:solidFill>
                  <a:srgbClr val="0078D7"/>
                </a:solidFill>
                <a:round/>
                <a:headEnd/>
                <a:tailEnd/>
              </a:ln>
              <a:extLst/>
            </p:spPr>
            <p:txBody>
              <a:bodyPr vert="horz" wrap="square" lIns="69916" tIns="34958" rIns="69916" bIns="34958" numCol="1" anchor="t" anchorCtr="0" compatLnSpc="1">
                <a:prstTxWarp prst="textNoShape">
                  <a:avLst/>
                </a:prstTxWarp>
              </a:bodyPr>
              <a:lstStyle/>
              <a:p>
                <a:pPr defTabSz="685209" fontAlgn="auto">
                  <a:spcBef>
                    <a:spcPts val="0"/>
                  </a:spcBef>
                  <a:spcAft>
                    <a:spcPts val="0"/>
                  </a:spcAft>
                  <a:defRPr/>
                </a:pPr>
                <a:endParaRPr lang="en-US" sz="1350" b="0" kern="0">
                  <a:solidFill>
                    <a:srgbClr val="505050"/>
                  </a:solidFill>
                  <a:latin typeface="Segoe UI"/>
                  <a:cs typeface="+mn-cs"/>
                </a:endParaRPr>
              </a:p>
            </p:txBody>
          </p:sp>
          <p:grpSp>
            <p:nvGrpSpPr>
              <p:cNvPr id="279" name="Group 278">
                <a:extLst>
                  <a:ext uri="{FF2B5EF4-FFF2-40B4-BE49-F238E27FC236}">
                    <a16:creationId xmlns:a16="http://schemas.microsoft.com/office/drawing/2014/main" id="{E2CDCFDD-033F-4241-89E7-9528F52C8691}"/>
                  </a:ext>
                </a:extLst>
              </p:cNvPr>
              <p:cNvGrpSpPr/>
              <p:nvPr/>
            </p:nvGrpSpPr>
            <p:grpSpPr>
              <a:xfrm>
                <a:off x="1140713" y="2361499"/>
                <a:ext cx="461215" cy="461215"/>
                <a:chOff x="2789237" y="1642042"/>
                <a:chExt cx="461215" cy="461215"/>
              </a:xfrm>
            </p:grpSpPr>
            <p:sp>
              <p:nvSpPr>
                <p:cNvPr id="307" name="Rectangle 306">
                  <a:extLst>
                    <a:ext uri="{FF2B5EF4-FFF2-40B4-BE49-F238E27FC236}">
                      <a16:creationId xmlns:a16="http://schemas.microsoft.com/office/drawing/2014/main" id="{DEFD094A-86DA-4254-9804-363596B2A453}"/>
                    </a:ext>
                  </a:extLst>
                </p:cNvPr>
                <p:cNvSpPr/>
                <p:nvPr/>
              </p:nvSpPr>
              <p:spPr>
                <a:xfrm>
                  <a:off x="2789237" y="1642042"/>
                  <a:ext cx="461215" cy="461215"/>
                </a:xfrm>
                <a:prstGeom prst="rect">
                  <a:avLst/>
                </a:prstGeom>
                <a:solidFill>
                  <a:srgbClr val="0072C6"/>
                </a:solidFill>
                <a:ln w="10795" cap="flat" cmpd="sng" algn="ctr">
                  <a:noFill/>
                  <a:prstDash val="solid"/>
                </a:ln>
                <a:effectLst/>
              </p:spPr>
              <p:txBody>
                <a:bodyPr rtlCol="0" anchor="ctr"/>
                <a:lstStyle/>
                <a:p>
                  <a:pPr algn="ctr" defTabSz="685209" fontAlgn="auto">
                    <a:spcBef>
                      <a:spcPts val="0"/>
                    </a:spcBef>
                    <a:spcAft>
                      <a:spcPts val="0"/>
                    </a:spcAft>
                    <a:defRPr/>
                  </a:pPr>
                  <a:endParaRPr lang="en-US" sz="1350" b="0" kern="0">
                    <a:solidFill>
                      <a:prstClr val="white"/>
                    </a:solidFill>
                    <a:latin typeface="Segoe UI"/>
                    <a:cs typeface="+mn-cs"/>
                  </a:endParaRPr>
                </a:p>
              </p:txBody>
            </p:sp>
            <p:pic>
              <p:nvPicPr>
                <p:cNvPr id="308" name="Picture 31">
                  <a:extLst>
                    <a:ext uri="{FF2B5EF4-FFF2-40B4-BE49-F238E27FC236}">
                      <a16:creationId xmlns:a16="http://schemas.microsoft.com/office/drawing/2014/main" id="{60881100-881E-4ED2-ABDE-35BCB38A644E}"/>
                    </a:ext>
                  </a:extLst>
                </p:cNvPr>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2822472" y="1744240"/>
                  <a:ext cx="424515" cy="274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0" name="Rectangle 279">
                <a:extLst>
                  <a:ext uri="{FF2B5EF4-FFF2-40B4-BE49-F238E27FC236}">
                    <a16:creationId xmlns:a16="http://schemas.microsoft.com/office/drawing/2014/main" id="{94B5DD20-D55A-4592-A52B-899CD194BA1D}"/>
                  </a:ext>
                </a:extLst>
              </p:cNvPr>
              <p:cNvSpPr/>
              <p:nvPr/>
            </p:nvSpPr>
            <p:spPr>
              <a:xfrm>
                <a:off x="374562" y="1369374"/>
                <a:ext cx="1497939" cy="219733"/>
              </a:xfrm>
              <a:prstGeom prst="rect">
                <a:avLst/>
              </a:prstGeom>
              <a:ln w="19050">
                <a:noFill/>
              </a:ln>
            </p:spPr>
            <p:txBody>
              <a:bodyPr wrap="squar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defTabSz="838181">
                  <a:spcBef>
                    <a:spcPts val="0"/>
                  </a:spcBef>
                  <a:defRPr/>
                </a:pPr>
                <a:r>
                  <a:rPr lang="en-US" sz="1050">
                    <a:ln>
                      <a:solidFill>
                        <a:srgbClr val="FFFFFF">
                          <a:alpha val="0"/>
                        </a:srgbClr>
                      </a:solidFill>
                    </a:ln>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AZURE</a:t>
                </a:r>
              </a:p>
            </p:txBody>
          </p:sp>
          <p:sp>
            <p:nvSpPr>
              <p:cNvPr id="281" name="Rectangle 280">
                <a:extLst>
                  <a:ext uri="{FF2B5EF4-FFF2-40B4-BE49-F238E27FC236}">
                    <a16:creationId xmlns:a16="http://schemas.microsoft.com/office/drawing/2014/main" id="{9795A6C2-62A0-40EA-A8D3-B355C28F289D}"/>
                  </a:ext>
                </a:extLst>
              </p:cNvPr>
              <p:cNvSpPr/>
              <p:nvPr/>
            </p:nvSpPr>
            <p:spPr bwMode="auto">
              <a:xfrm>
                <a:off x="464950" y="1719928"/>
                <a:ext cx="1212822" cy="1243934"/>
              </a:xfrm>
              <a:prstGeom prst="rect">
                <a:avLst/>
              </a:prstGeom>
              <a:solidFill>
                <a:srgbClr val="FFFFFF"/>
              </a:solidFill>
              <a:ln w="38100" cap="flat" cmpd="sng" algn="ctr">
                <a:solidFill>
                  <a:srgbClr val="0078D7"/>
                </a:solid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12">
                  <a:lnSpc>
                    <a:spcPct val="90000"/>
                  </a:lnSpc>
                  <a:defRPr/>
                </a:pPr>
                <a:endParaRPr lang="en-US" b="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82" name="Group 281">
                <a:extLst>
                  <a:ext uri="{FF2B5EF4-FFF2-40B4-BE49-F238E27FC236}">
                    <a16:creationId xmlns:a16="http://schemas.microsoft.com/office/drawing/2014/main" id="{D873632D-25F2-4D96-92C0-F444A9DC3FB6}"/>
                  </a:ext>
                </a:extLst>
              </p:cNvPr>
              <p:cNvGrpSpPr/>
              <p:nvPr/>
            </p:nvGrpSpPr>
            <p:grpSpPr>
              <a:xfrm>
                <a:off x="1084938" y="1896678"/>
                <a:ext cx="501577" cy="457708"/>
                <a:chOff x="6251144" y="971379"/>
                <a:chExt cx="2438400" cy="2225132"/>
              </a:xfrm>
            </p:grpSpPr>
            <p:sp>
              <p:nvSpPr>
                <p:cNvPr id="305" name="Freeform 5">
                  <a:extLst>
                    <a:ext uri="{FF2B5EF4-FFF2-40B4-BE49-F238E27FC236}">
                      <a16:creationId xmlns:a16="http://schemas.microsoft.com/office/drawing/2014/main" id="{C78E2F56-96F6-4CC2-A7C2-1898A8C78C3A}"/>
                    </a:ext>
                  </a:extLst>
                </p:cNvPr>
                <p:cNvSpPr>
                  <a:spLocks noEditPoints="1"/>
                </p:cNvSpPr>
                <p:nvPr/>
              </p:nvSpPr>
              <p:spPr bwMode="auto">
                <a:xfrm>
                  <a:off x="6251144" y="971379"/>
                  <a:ext cx="2438400" cy="2225132"/>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1B67B8"/>
                </a:solidFill>
                <a:ln w="0">
                  <a:solidFill>
                    <a:srgbClr val="1B67B8"/>
                  </a:solidFill>
                  <a:prstDash val="solid"/>
                  <a:round/>
                  <a:headEnd/>
                  <a:tailEnd/>
                </a:ln>
              </p:spPr>
              <p:txBody>
                <a:bodyPr vert="horz" wrap="square" lIns="68580" tIns="34290" rIns="68580" bIns="34290"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pic>
              <p:nvPicPr>
                <p:cNvPr id="306" name="Picture 305">
                  <a:extLst>
                    <a:ext uri="{FF2B5EF4-FFF2-40B4-BE49-F238E27FC236}">
                      <a16:creationId xmlns:a16="http://schemas.microsoft.com/office/drawing/2014/main" id="{080B6B5D-657F-4BFA-BCBA-646A2B251CF0}"/>
                    </a:ext>
                  </a:extLst>
                </p:cNvPr>
                <p:cNvPicPr>
                  <a:picLocks noChangeAspect="1"/>
                </p:cNvPicPr>
                <p:nvPr/>
              </p:nvPicPr>
              <p:blipFill rotWithShape="1">
                <a:blip r:embed="rId5">
                  <a:duotone>
                    <a:srgbClr val="0078D7">
                      <a:shade val="45000"/>
                      <a:satMod val="135000"/>
                    </a:srgbClr>
                    <a:prstClr val="white"/>
                  </a:duotone>
                  <a:extLst>
                    <a:ext uri="{BEBA8EAE-BF5A-486C-A8C5-ECC9F3942E4B}">
                      <a14:imgProps xmlns:a14="http://schemas.microsoft.com/office/drawing/2010/main">
                        <a14:imgLayer r:embed="rId6">
                          <a14:imgEffect>
                            <a14:saturation sat="66000"/>
                          </a14:imgEffect>
                        </a14:imgLayer>
                      </a14:imgProps>
                    </a:ext>
                  </a:extLst>
                </a:blip>
                <a:srcRect l="10169" t="7042" r="3549" b="12982"/>
                <a:stretch/>
              </p:blipFill>
              <p:spPr>
                <a:xfrm>
                  <a:off x="6419011" y="1120583"/>
                  <a:ext cx="2118131" cy="1426894"/>
                </a:xfrm>
                <a:prstGeom prst="rect">
                  <a:avLst/>
                </a:prstGeom>
                <a:solidFill>
                  <a:srgbClr val="0078D7"/>
                </a:solidFill>
              </p:spPr>
            </p:pic>
          </p:grpSp>
          <p:grpSp>
            <p:nvGrpSpPr>
              <p:cNvPr id="283" name="Group 282">
                <a:extLst>
                  <a:ext uri="{FF2B5EF4-FFF2-40B4-BE49-F238E27FC236}">
                    <a16:creationId xmlns:a16="http://schemas.microsoft.com/office/drawing/2014/main" id="{4EA8B3A1-59F1-436D-B80F-EB66EF311EC7}"/>
                  </a:ext>
                </a:extLst>
              </p:cNvPr>
              <p:cNvGrpSpPr/>
              <p:nvPr/>
            </p:nvGrpSpPr>
            <p:grpSpPr>
              <a:xfrm>
                <a:off x="623007" y="2414035"/>
                <a:ext cx="476890" cy="435180"/>
                <a:chOff x="3875698" y="2985881"/>
                <a:chExt cx="1851848" cy="1689881"/>
              </a:xfrm>
            </p:grpSpPr>
            <p:sp>
              <p:nvSpPr>
                <p:cNvPr id="302" name="Rectangle 301">
                  <a:extLst>
                    <a:ext uri="{FF2B5EF4-FFF2-40B4-BE49-F238E27FC236}">
                      <a16:creationId xmlns:a16="http://schemas.microsoft.com/office/drawing/2014/main" id="{51219077-0741-486F-9DBD-D105A60C0116}"/>
                    </a:ext>
                  </a:extLst>
                </p:cNvPr>
                <p:cNvSpPr/>
                <p:nvPr/>
              </p:nvSpPr>
              <p:spPr>
                <a:xfrm>
                  <a:off x="3962136" y="3088676"/>
                  <a:ext cx="1646501" cy="1131196"/>
                </a:xfrm>
                <a:prstGeom prst="rect">
                  <a:avLst/>
                </a:prstGeom>
                <a:solidFill>
                  <a:srgbClr val="0078D7"/>
                </a:solidFill>
                <a:ln w="10795" cap="flat" cmpd="sng" algn="ctr">
                  <a:noFill/>
                  <a:prstDash val="solid"/>
                </a:ln>
                <a:effectLst/>
              </p:spPr>
              <p:txBody>
                <a:bodyPr rtlCol="0" anchor="ctr"/>
                <a:lstStyle/>
                <a:p>
                  <a:pPr algn="ctr" defTabSz="685209" fontAlgn="auto">
                    <a:spcBef>
                      <a:spcPts val="0"/>
                    </a:spcBef>
                    <a:spcAft>
                      <a:spcPts val="0"/>
                    </a:spcAft>
                    <a:defRPr/>
                  </a:pPr>
                  <a:endParaRPr lang="en-US" sz="1350" b="0" kern="0">
                    <a:solidFill>
                      <a:prstClr val="white"/>
                    </a:solidFill>
                    <a:latin typeface="Segoe UI"/>
                    <a:cs typeface="+mn-cs"/>
                  </a:endParaRPr>
                </a:p>
              </p:txBody>
            </p:sp>
            <p:pic>
              <p:nvPicPr>
                <p:cNvPr id="303" name="Picture 46">
                  <a:extLst>
                    <a:ext uri="{FF2B5EF4-FFF2-40B4-BE49-F238E27FC236}">
                      <a16:creationId xmlns:a16="http://schemas.microsoft.com/office/drawing/2014/main" id="{27FBD476-6FA7-4247-A01B-7417E15DF26C}"/>
                    </a:ext>
                  </a:extLst>
                </p:cNvPr>
                <p:cNvPicPr>
                  <a:picLocks noChangeAspect="1"/>
                </p:cNvPicPr>
                <p:nvPr/>
              </p:nvPicPr>
              <p:blipFill rotWithShape="1">
                <a:blip r:embed="rId7">
                  <a:biLevel thresh="50000"/>
                  <a:extLst>
                    <a:ext uri="{28A0092B-C50C-407E-A947-70E740481C1C}">
                      <a14:useLocalDpi xmlns:a14="http://schemas.microsoft.com/office/drawing/2010/main" val="0"/>
                    </a:ext>
                  </a:extLst>
                </a:blip>
                <a:srcRect l="29094" t="18489" r="30580" b="33441"/>
                <a:stretch/>
              </p:blipFill>
              <p:spPr bwMode="auto">
                <a:xfrm>
                  <a:off x="4425998" y="3349098"/>
                  <a:ext cx="779311" cy="726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4" name="Freeform 5">
                  <a:extLst>
                    <a:ext uri="{FF2B5EF4-FFF2-40B4-BE49-F238E27FC236}">
                      <a16:creationId xmlns:a16="http://schemas.microsoft.com/office/drawing/2014/main" id="{3A283FEB-CEC1-425D-B1E5-2396418F6491}"/>
                    </a:ext>
                  </a:extLst>
                </p:cNvPr>
                <p:cNvSpPr>
                  <a:spLocks noEditPoints="1"/>
                </p:cNvSpPr>
                <p:nvPr/>
              </p:nvSpPr>
              <p:spPr bwMode="auto">
                <a:xfrm>
                  <a:off x="3875698" y="2985881"/>
                  <a:ext cx="1851848" cy="1689881"/>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1B67B8"/>
                </a:solidFill>
                <a:ln w="0">
                  <a:solidFill>
                    <a:srgbClr val="1B67B8"/>
                  </a:solidFill>
                  <a:prstDash val="solid"/>
                  <a:round/>
                  <a:headEnd/>
                  <a:tailEnd/>
                </a:ln>
              </p:spPr>
              <p:txBody>
                <a:bodyPr vert="horz" wrap="square" lIns="68580" tIns="34290" rIns="68580" bIns="34290"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grpSp>
          <p:grpSp>
            <p:nvGrpSpPr>
              <p:cNvPr id="284" name="Group 283">
                <a:extLst>
                  <a:ext uri="{FF2B5EF4-FFF2-40B4-BE49-F238E27FC236}">
                    <a16:creationId xmlns:a16="http://schemas.microsoft.com/office/drawing/2014/main" id="{75ECCE66-54E4-48F9-A463-13FEAC2F407D}"/>
                  </a:ext>
                </a:extLst>
              </p:cNvPr>
              <p:cNvGrpSpPr/>
              <p:nvPr/>
            </p:nvGrpSpPr>
            <p:grpSpPr>
              <a:xfrm>
                <a:off x="527848" y="4487862"/>
                <a:ext cx="2803461" cy="2237816"/>
                <a:chOff x="6544492" y="479682"/>
                <a:chExt cx="2803461" cy="2237816"/>
              </a:xfrm>
            </p:grpSpPr>
            <p:grpSp>
              <p:nvGrpSpPr>
                <p:cNvPr id="288" name="Group 287">
                  <a:extLst>
                    <a:ext uri="{FF2B5EF4-FFF2-40B4-BE49-F238E27FC236}">
                      <a16:creationId xmlns:a16="http://schemas.microsoft.com/office/drawing/2014/main" id="{EBFDBE99-E12D-499F-A58C-A286ED368D70}"/>
                    </a:ext>
                  </a:extLst>
                </p:cNvPr>
                <p:cNvGrpSpPr/>
                <p:nvPr/>
              </p:nvGrpSpPr>
              <p:grpSpPr>
                <a:xfrm>
                  <a:off x="6544492" y="479682"/>
                  <a:ext cx="2776513" cy="2237816"/>
                  <a:chOff x="8877619" y="-322895"/>
                  <a:chExt cx="2776513" cy="2237816"/>
                </a:xfrm>
              </p:grpSpPr>
              <p:sp>
                <p:nvSpPr>
                  <p:cNvPr id="290" name="Rectangle 289">
                    <a:extLst>
                      <a:ext uri="{FF2B5EF4-FFF2-40B4-BE49-F238E27FC236}">
                        <a16:creationId xmlns:a16="http://schemas.microsoft.com/office/drawing/2014/main" id="{7C8A7294-1171-4899-8B29-80A586F26FA0}"/>
                      </a:ext>
                    </a:extLst>
                  </p:cNvPr>
                  <p:cNvSpPr/>
                  <p:nvPr/>
                </p:nvSpPr>
                <p:spPr>
                  <a:xfrm>
                    <a:off x="9396234" y="-322895"/>
                    <a:ext cx="2257898" cy="2229091"/>
                  </a:xfrm>
                  <a:prstGeom prst="rect">
                    <a:avLst/>
                  </a:prstGeom>
                  <a:solidFill>
                    <a:srgbClr val="FFFFFF"/>
                  </a:solidFill>
                  <a:ln w="38100" cap="flat" cmpd="sng" algn="ctr">
                    <a:solidFill>
                      <a:srgbClr val="0078D7"/>
                    </a:solidFill>
                    <a:prstDash val="solid"/>
                  </a:ln>
                  <a:effectLst/>
                </p:spPr>
                <p:txBody>
                  <a:bodyPr rtlCol="0" anchor="ctr"/>
                  <a:lstStyle/>
                  <a:p>
                    <a:pPr algn="ctr" defTabSz="685209" fontAlgn="auto">
                      <a:spcBef>
                        <a:spcPts val="0"/>
                      </a:spcBef>
                      <a:spcAft>
                        <a:spcPts val="0"/>
                      </a:spcAft>
                      <a:defRPr/>
                    </a:pPr>
                    <a:endParaRPr lang="en-US" sz="1350" b="0" kern="0">
                      <a:solidFill>
                        <a:prstClr val="white"/>
                      </a:solidFill>
                      <a:latin typeface="Segoe UI"/>
                      <a:cs typeface="+mn-cs"/>
                    </a:endParaRPr>
                  </a:p>
                </p:txBody>
              </p:sp>
              <p:sp>
                <p:nvSpPr>
                  <p:cNvPr id="291" name="Freeform 207">
                    <a:extLst>
                      <a:ext uri="{FF2B5EF4-FFF2-40B4-BE49-F238E27FC236}">
                        <a16:creationId xmlns:a16="http://schemas.microsoft.com/office/drawing/2014/main" id="{A52E9B1A-2E79-4488-A713-508314E3B133}"/>
                      </a:ext>
                    </a:extLst>
                  </p:cNvPr>
                  <p:cNvSpPr>
                    <a:spLocks/>
                  </p:cNvSpPr>
                  <p:nvPr/>
                </p:nvSpPr>
                <p:spPr bwMode="auto">
                  <a:xfrm>
                    <a:off x="11002707" y="20706"/>
                    <a:ext cx="549907" cy="356441"/>
                  </a:xfrm>
                  <a:custGeom>
                    <a:avLst/>
                    <a:gdLst>
                      <a:gd name="T0" fmla="*/ 74 w 88"/>
                      <a:gd name="T1" fmla="*/ 25 h 57"/>
                      <a:gd name="T2" fmla="*/ 74 w 88"/>
                      <a:gd name="T3" fmla="*/ 24 h 57"/>
                      <a:gd name="T4" fmla="*/ 50 w 88"/>
                      <a:gd name="T5" fmla="*/ 0 h 57"/>
                      <a:gd name="T6" fmla="*/ 29 w 88"/>
                      <a:gd name="T7" fmla="*/ 10 h 57"/>
                      <a:gd name="T8" fmla="*/ 23 w 88"/>
                      <a:gd name="T9" fmla="*/ 9 h 57"/>
                      <a:gd name="T10" fmla="*/ 15 w 88"/>
                      <a:gd name="T11" fmla="*/ 11 h 57"/>
                      <a:gd name="T12" fmla="*/ 9 w 88"/>
                      <a:gd name="T13" fmla="*/ 22 h 57"/>
                      <a:gd name="T14" fmla="*/ 0 w 88"/>
                      <a:gd name="T15" fmla="*/ 38 h 57"/>
                      <a:gd name="T16" fmla="*/ 17 w 88"/>
                      <a:gd name="T17" fmla="*/ 57 h 57"/>
                      <a:gd name="T18" fmla="*/ 19 w 88"/>
                      <a:gd name="T19" fmla="*/ 57 h 57"/>
                      <a:gd name="T20" fmla="*/ 21 w 88"/>
                      <a:gd name="T21" fmla="*/ 57 h 57"/>
                      <a:gd name="T22" fmla="*/ 61 w 88"/>
                      <a:gd name="T23" fmla="*/ 57 h 57"/>
                      <a:gd name="T24" fmla="*/ 61 w 88"/>
                      <a:gd name="T25" fmla="*/ 57 h 57"/>
                      <a:gd name="T26" fmla="*/ 62 w 88"/>
                      <a:gd name="T27" fmla="*/ 57 h 57"/>
                      <a:gd name="T28" fmla="*/ 65 w 88"/>
                      <a:gd name="T29" fmla="*/ 57 h 57"/>
                      <a:gd name="T30" fmla="*/ 72 w 88"/>
                      <a:gd name="T31" fmla="*/ 57 h 57"/>
                      <a:gd name="T32" fmla="*/ 88 w 88"/>
                      <a:gd name="T33" fmla="*/ 41 h 57"/>
                      <a:gd name="T34" fmla="*/ 74 w 88"/>
                      <a:gd name="T35" fmla="*/ 2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57">
                        <a:moveTo>
                          <a:pt x="74" y="25"/>
                        </a:moveTo>
                        <a:cubicBezTo>
                          <a:pt x="74" y="24"/>
                          <a:pt x="74" y="24"/>
                          <a:pt x="74" y="24"/>
                        </a:cubicBezTo>
                        <a:cubicBezTo>
                          <a:pt x="74" y="10"/>
                          <a:pt x="63" y="0"/>
                          <a:pt x="50" y="0"/>
                        </a:cubicBezTo>
                        <a:cubicBezTo>
                          <a:pt x="41" y="0"/>
                          <a:pt x="34" y="4"/>
                          <a:pt x="29" y="10"/>
                        </a:cubicBezTo>
                        <a:cubicBezTo>
                          <a:pt x="28" y="9"/>
                          <a:pt x="25" y="9"/>
                          <a:pt x="23" y="9"/>
                        </a:cubicBezTo>
                        <a:cubicBezTo>
                          <a:pt x="20" y="9"/>
                          <a:pt x="17" y="10"/>
                          <a:pt x="15" y="11"/>
                        </a:cubicBezTo>
                        <a:cubicBezTo>
                          <a:pt x="11" y="13"/>
                          <a:pt x="9" y="18"/>
                          <a:pt x="9" y="22"/>
                        </a:cubicBezTo>
                        <a:cubicBezTo>
                          <a:pt x="4" y="26"/>
                          <a:pt x="0" y="32"/>
                          <a:pt x="0" y="38"/>
                        </a:cubicBezTo>
                        <a:cubicBezTo>
                          <a:pt x="0" y="48"/>
                          <a:pt x="7" y="56"/>
                          <a:pt x="17" y="57"/>
                        </a:cubicBezTo>
                        <a:cubicBezTo>
                          <a:pt x="18" y="57"/>
                          <a:pt x="18" y="57"/>
                          <a:pt x="19" y="57"/>
                        </a:cubicBezTo>
                        <a:cubicBezTo>
                          <a:pt x="20" y="57"/>
                          <a:pt x="20" y="57"/>
                          <a:pt x="21" y="57"/>
                        </a:cubicBezTo>
                        <a:cubicBezTo>
                          <a:pt x="30" y="57"/>
                          <a:pt x="51" y="57"/>
                          <a:pt x="61" y="57"/>
                        </a:cubicBezTo>
                        <a:cubicBezTo>
                          <a:pt x="61" y="57"/>
                          <a:pt x="61" y="57"/>
                          <a:pt x="61" y="57"/>
                        </a:cubicBezTo>
                        <a:cubicBezTo>
                          <a:pt x="62" y="57"/>
                          <a:pt x="62" y="57"/>
                          <a:pt x="62" y="57"/>
                        </a:cubicBezTo>
                        <a:cubicBezTo>
                          <a:pt x="63" y="57"/>
                          <a:pt x="64" y="57"/>
                          <a:pt x="65" y="57"/>
                        </a:cubicBezTo>
                        <a:cubicBezTo>
                          <a:pt x="72" y="57"/>
                          <a:pt x="72" y="57"/>
                          <a:pt x="72" y="57"/>
                        </a:cubicBezTo>
                        <a:cubicBezTo>
                          <a:pt x="81" y="57"/>
                          <a:pt x="88" y="50"/>
                          <a:pt x="88" y="41"/>
                        </a:cubicBezTo>
                        <a:cubicBezTo>
                          <a:pt x="88" y="33"/>
                          <a:pt x="82" y="26"/>
                          <a:pt x="74" y="25"/>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6" tIns="34962" rIns="69926" bIns="34962" numCol="1" anchor="t" anchorCtr="0" compatLnSpc="1">
                    <a:prstTxWarp prst="textNoShape">
                      <a:avLst/>
                    </a:prstTxWarp>
                  </a:bodyPr>
                  <a:lstStyle/>
                  <a:p>
                    <a:pPr defTabSz="685316" fontAlgn="auto">
                      <a:spcBef>
                        <a:spcPts val="0"/>
                      </a:spcBef>
                      <a:spcAft>
                        <a:spcPts val="0"/>
                      </a:spcAft>
                      <a:defRPr/>
                    </a:pPr>
                    <a:endParaRPr lang="en-US" sz="1350" b="0" kern="0">
                      <a:solidFill>
                        <a:srgbClr val="000000"/>
                      </a:solidFill>
                      <a:latin typeface="Segoe UI"/>
                      <a:cs typeface="+mn-cs"/>
                    </a:endParaRPr>
                  </a:p>
                </p:txBody>
              </p:sp>
              <p:sp>
                <p:nvSpPr>
                  <p:cNvPr id="292" name="Freeform 206">
                    <a:extLst>
                      <a:ext uri="{FF2B5EF4-FFF2-40B4-BE49-F238E27FC236}">
                        <a16:creationId xmlns:a16="http://schemas.microsoft.com/office/drawing/2014/main" id="{E865F7D2-E60B-4E03-9082-11636978802E}"/>
                      </a:ext>
                    </a:extLst>
                  </p:cNvPr>
                  <p:cNvSpPr>
                    <a:spLocks/>
                  </p:cNvSpPr>
                  <p:nvPr/>
                </p:nvSpPr>
                <p:spPr bwMode="auto">
                  <a:xfrm>
                    <a:off x="10098943" y="248882"/>
                    <a:ext cx="712030" cy="467758"/>
                  </a:xfrm>
                  <a:custGeom>
                    <a:avLst/>
                    <a:gdLst>
                      <a:gd name="T0" fmla="*/ 206 w 245"/>
                      <a:gd name="T1" fmla="*/ 71 h 161"/>
                      <a:gd name="T2" fmla="*/ 206 w 245"/>
                      <a:gd name="T3" fmla="*/ 67 h 161"/>
                      <a:gd name="T4" fmla="*/ 139 w 245"/>
                      <a:gd name="T5" fmla="*/ 0 h 161"/>
                      <a:gd name="T6" fmla="*/ 82 w 245"/>
                      <a:gd name="T7" fmla="*/ 30 h 161"/>
                      <a:gd name="T8" fmla="*/ 64 w 245"/>
                      <a:gd name="T9" fmla="*/ 25 h 161"/>
                      <a:gd name="T10" fmla="*/ 42 w 245"/>
                      <a:gd name="T11" fmla="*/ 32 h 161"/>
                      <a:gd name="T12" fmla="*/ 25 w 245"/>
                      <a:gd name="T13" fmla="*/ 63 h 161"/>
                      <a:gd name="T14" fmla="*/ 0 w 245"/>
                      <a:gd name="T15" fmla="*/ 108 h 161"/>
                      <a:gd name="T16" fmla="*/ 48 w 245"/>
                      <a:gd name="T17" fmla="*/ 161 h 161"/>
                      <a:gd name="T18" fmla="*/ 54 w 245"/>
                      <a:gd name="T19" fmla="*/ 161 h 161"/>
                      <a:gd name="T20" fmla="*/ 59 w 245"/>
                      <a:gd name="T21" fmla="*/ 161 h 161"/>
                      <a:gd name="T22" fmla="*/ 169 w 245"/>
                      <a:gd name="T23" fmla="*/ 161 h 161"/>
                      <a:gd name="T24" fmla="*/ 171 w 245"/>
                      <a:gd name="T25" fmla="*/ 161 h 161"/>
                      <a:gd name="T26" fmla="*/ 174 w 245"/>
                      <a:gd name="T27" fmla="*/ 161 h 161"/>
                      <a:gd name="T28" fmla="*/ 182 w 245"/>
                      <a:gd name="T29" fmla="*/ 161 h 161"/>
                      <a:gd name="T30" fmla="*/ 200 w 245"/>
                      <a:gd name="T31" fmla="*/ 161 h 161"/>
                      <a:gd name="T32" fmla="*/ 245 w 245"/>
                      <a:gd name="T33" fmla="*/ 116 h 161"/>
                      <a:gd name="T34" fmla="*/ 206 w 245"/>
                      <a:gd name="T35" fmla="*/ 7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161">
                        <a:moveTo>
                          <a:pt x="206" y="71"/>
                        </a:moveTo>
                        <a:cubicBezTo>
                          <a:pt x="206" y="70"/>
                          <a:pt x="206" y="68"/>
                          <a:pt x="206" y="67"/>
                        </a:cubicBezTo>
                        <a:cubicBezTo>
                          <a:pt x="206" y="30"/>
                          <a:pt x="176" y="0"/>
                          <a:pt x="139" y="0"/>
                        </a:cubicBezTo>
                        <a:cubicBezTo>
                          <a:pt x="115" y="0"/>
                          <a:pt x="95" y="12"/>
                          <a:pt x="82" y="30"/>
                        </a:cubicBezTo>
                        <a:cubicBezTo>
                          <a:pt x="77" y="27"/>
                          <a:pt x="71" y="25"/>
                          <a:pt x="64" y="25"/>
                        </a:cubicBezTo>
                        <a:cubicBezTo>
                          <a:pt x="56" y="25"/>
                          <a:pt x="48" y="28"/>
                          <a:pt x="42" y="32"/>
                        </a:cubicBezTo>
                        <a:cubicBezTo>
                          <a:pt x="32" y="39"/>
                          <a:pt x="25" y="50"/>
                          <a:pt x="25" y="63"/>
                        </a:cubicBezTo>
                        <a:cubicBezTo>
                          <a:pt x="10" y="73"/>
                          <a:pt x="0" y="90"/>
                          <a:pt x="0" y="108"/>
                        </a:cubicBezTo>
                        <a:cubicBezTo>
                          <a:pt x="0" y="135"/>
                          <a:pt x="21" y="158"/>
                          <a:pt x="48" y="161"/>
                        </a:cubicBezTo>
                        <a:cubicBezTo>
                          <a:pt x="50" y="161"/>
                          <a:pt x="52" y="161"/>
                          <a:pt x="54" y="161"/>
                        </a:cubicBezTo>
                        <a:cubicBezTo>
                          <a:pt x="55" y="161"/>
                          <a:pt x="57" y="161"/>
                          <a:pt x="59" y="161"/>
                        </a:cubicBezTo>
                        <a:cubicBezTo>
                          <a:pt x="84" y="161"/>
                          <a:pt x="142" y="161"/>
                          <a:pt x="169" y="161"/>
                        </a:cubicBezTo>
                        <a:cubicBezTo>
                          <a:pt x="170" y="161"/>
                          <a:pt x="171" y="161"/>
                          <a:pt x="171" y="161"/>
                        </a:cubicBezTo>
                        <a:cubicBezTo>
                          <a:pt x="174" y="161"/>
                          <a:pt x="174" y="161"/>
                          <a:pt x="174" y="161"/>
                        </a:cubicBezTo>
                        <a:cubicBezTo>
                          <a:pt x="176" y="161"/>
                          <a:pt x="180" y="161"/>
                          <a:pt x="182" y="161"/>
                        </a:cubicBezTo>
                        <a:cubicBezTo>
                          <a:pt x="200" y="161"/>
                          <a:pt x="200" y="161"/>
                          <a:pt x="200" y="161"/>
                        </a:cubicBezTo>
                        <a:cubicBezTo>
                          <a:pt x="225" y="161"/>
                          <a:pt x="245" y="140"/>
                          <a:pt x="245" y="116"/>
                        </a:cubicBezTo>
                        <a:cubicBezTo>
                          <a:pt x="245" y="93"/>
                          <a:pt x="228" y="74"/>
                          <a:pt x="206" y="71"/>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6" tIns="34962" rIns="69926" bIns="34962" numCol="1" anchor="t" anchorCtr="0" compatLnSpc="1">
                    <a:prstTxWarp prst="textNoShape">
                      <a:avLst/>
                    </a:prstTxWarp>
                  </a:bodyPr>
                  <a:lstStyle/>
                  <a:p>
                    <a:pPr defTabSz="685316" fontAlgn="auto">
                      <a:spcBef>
                        <a:spcPts val="0"/>
                      </a:spcBef>
                      <a:spcAft>
                        <a:spcPts val="0"/>
                      </a:spcAft>
                      <a:defRPr/>
                    </a:pPr>
                    <a:endParaRPr lang="en-US" sz="1350" b="0" kern="0">
                      <a:solidFill>
                        <a:srgbClr val="000000"/>
                      </a:solidFill>
                      <a:latin typeface="Segoe UI"/>
                      <a:cs typeface="+mn-cs"/>
                    </a:endParaRPr>
                  </a:p>
                </p:txBody>
              </p:sp>
              <p:pic>
                <p:nvPicPr>
                  <p:cNvPr id="293" name="Picture 292">
                    <a:extLst>
                      <a:ext uri="{FF2B5EF4-FFF2-40B4-BE49-F238E27FC236}">
                        <a16:creationId xmlns:a16="http://schemas.microsoft.com/office/drawing/2014/main" id="{833904B2-1559-4BAB-88DA-7B5DC04E50FF}"/>
                      </a:ext>
                    </a:extLst>
                  </p:cNvPr>
                  <p:cNvPicPr>
                    <a:picLocks noChangeAspect="1"/>
                  </p:cNvPicPr>
                  <p:nvPr/>
                </p:nvPicPr>
                <p:blipFill>
                  <a:blip r:embed="rId8">
                    <a:duotone>
                      <a:srgbClr val="E6E6E6">
                        <a:shade val="45000"/>
                        <a:satMod val="135000"/>
                      </a:srgbClr>
                      <a:prstClr val="white"/>
                    </a:duotone>
                  </a:blip>
                  <a:stretch>
                    <a:fillRect/>
                  </a:stretch>
                </p:blipFill>
                <p:spPr>
                  <a:xfrm>
                    <a:off x="10236072" y="231632"/>
                    <a:ext cx="1264406" cy="1683289"/>
                  </a:xfrm>
                  <a:prstGeom prst="rect">
                    <a:avLst/>
                  </a:prstGeom>
                </p:spPr>
              </p:pic>
              <p:sp>
                <p:nvSpPr>
                  <p:cNvPr id="294" name="Rectangle 293">
                    <a:extLst>
                      <a:ext uri="{FF2B5EF4-FFF2-40B4-BE49-F238E27FC236}">
                        <a16:creationId xmlns:a16="http://schemas.microsoft.com/office/drawing/2014/main" id="{8BED44D3-D595-40D0-B6C4-9898EE2BA40E}"/>
                      </a:ext>
                    </a:extLst>
                  </p:cNvPr>
                  <p:cNvSpPr/>
                  <p:nvPr/>
                </p:nvSpPr>
                <p:spPr bwMode="auto">
                  <a:xfrm>
                    <a:off x="8877619" y="340065"/>
                    <a:ext cx="1168404" cy="1252197"/>
                  </a:xfrm>
                  <a:prstGeom prst="rect">
                    <a:avLst/>
                  </a:prstGeom>
                  <a:solidFill>
                    <a:srgbClr val="FFFFFF"/>
                  </a:solidFill>
                  <a:ln w="38100" cap="flat" cmpd="sng" algn="ctr">
                    <a:solidFill>
                      <a:srgbClr val="0078D7"/>
                    </a:solid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12">
                      <a:lnSpc>
                        <a:spcPct val="90000"/>
                      </a:lnSpc>
                      <a:defRPr/>
                    </a:pPr>
                    <a:endParaRPr lang="en-US" b="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95" name="Freeform 5">
                    <a:extLst>
                      <a:ext uri="{FF2B5EF4-FFF2-40B4-BE49-F238E27FC236}">
                        <a16:creationId xmlns:a16="http://schemas.microsoft.com/office/drawing/2014/main" id="{C9BF0629-31B5-41E5-9B14-0CA7CCB67DD8}"/>
                      </a:ext>
                    </a:extLst>
                  </p:cNvPr>
                  <p:cNvSpPr>
                    <a:spLocks noEditPoints="1"/>
                  </p:cNvSpPr>
                  <p:nvPr/>
                </p:nvSpPr>
                <p:spPr bwMode="auto">
                  <a:xfrm>
                    <a:off x="8979175" y="463663"/>
                    <a:ext cx="417059" cy="380582"/>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1B67B8"/>
                  </a:solidFill>
                  <a:ln w="0">
                    <a:solidFill>
                      <a:srgbClr val="1B67B8"/>
                    </a:solidFill>
                    <a:prstDash val="solid"/>
                    <a:round/>
                    <a:headEnd/>
                    <a:tailEnd/>
                  </a:ln>
                </p:spPr>
                <p:txBody>
                  <a:bodyPr vert="horz" wrap="square" lIns="68580" tIns="34290" rIns="68580" bIns="34290"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pic>
                <p:nvPicPr>
                  <p:cNvPr id="296" name="Picture 295">
                    <a:extLst>
                      <a:ext uri="{FF2B5EF4-FFF2-40B4-BE49-F238E27FC236}">
                        <a16:creationId xmlns:a16="http://schemas.microsoft.com/office/drawing/2014/main" id="{71A69A36-BDBF-4CAB-BC07-FA6AA47191BC}"/>
                      </a:ext>
                    </a:extLst>
                  </p:cNvPr>
                  <p:cNvPicPr>
                    <a:picLocks noChangeAspect="1"/>
                  </p:cNvPicPr>
                  <p:nvPr/>
                </p:nvPicPr>
                <p:blipFill>
                  <a:blip r:embed="rId9" cstate="print">
                    <a:duotone>
                      <a:srgbClr val="0078D7">
                        <a:shade val="45000"/>
                        <a:satMod val="135000"/>
                      </a:srgbClr>
                      <a:prstClr val="white"/>
                    </a:duotone>
                    <a:extLst>
                      <a:ext uri="{28A0092B-C50C-407E-A947-70E740481C1C}">
                        <a14:useLocalDpi xmlns:a14="http://schemas.microsoft.com/office/drawing/2010/main" val="0"/>
                      </a:ext>
                    </a:extLst>
                  </a:blip>
                  <a:stretch>
                    <a:fillRect/>
                  </a:stretch>
                </p:blipFill>
                <p:spPr>
                  <a:xfrm>
                    <a:off x="8966175" y="903425"/>
                    <a:ext cx="556407" cy="556407"/>
                  </a:xfrm>
                  <a:prstGeom prst="rect">
                    <a:avLst/>
                  </a:prstGeom>
                </p:spPr>
              </p:pic>
              <p:grpSp>
                <p:nvGrpSpPr>
                  <p:cNvPr id="297" name="Group 296">
                    <a:extLst>
                      <a:ext uri="{FF2B5EF4-FFF2-40B4-BE49-F238E27FC236}">
                        <a16:creationId xmlns:a16="http://schemas.microsoft.com/office/drawing/2014/main" id="{3B8EEF6B-3FD9-4431-A20A-C07208316FD5}"/>
                      </a:ext>
                    </a:extLst>
                  </p:cNvPr>
                  <p:cNvGrpSpPr/>
                  <p:nvPr/>
                </p:nvGrpSpPr>
                <p:grpSpPr>
                  <a:xfrm>
                    <a:off x="9413645" y="643239"/>
                    <a:ext cx="577019" cy="548716"/>
                    <a:chOff x="2315114" y="-301375"/>
                    <a:chExt cx="3166233" cy="3010928"/>
                  </a:xfrm>
                </p:grpSpPr>
                <p:pic>
                  <p:nvPicPr>
                    <p:cNvPr id="298" name="Picture 297">
                      <a:extLst>
                        <a:ext uri="{FF2B5EF4-FFF2-40B4-BE49-F238E27FC236}">
                          <a16:creationId xmlns:a16="http://schemas.microsoft.com/office/drawing/2014/main" id="{7B3B631C-8067-4654-BEA3-1CA7AD717C4A}"/>
                        </a:ext>
                      </a:extLst>
                    </p:cNvPr>
                    <p:cNvPicPr>
                      <a:picLocks noChangeAspect="1"/>
                    </p:cNvPicPr>
                    <p:nvPr/>
                  </p:nvPicPr>
                  <p:blipFill>
                    <a:blip r:embed="rId10" cstate="print">
                      <a:duotone>
                        <a:srgbClr val="0078D7">
                          <a:shade val="45000"/>
                          <a:satMod val="135000"/>
                        </a:srgbClr>
                        <a:prstClr val="white"/>
                      </a:duotone>
                      <a:extLst>
                        <a:ext uri="{28A0092B-C50C-407E-A947-70E740481C1C}">
                          <a14:useLocalDpi xmlns:a14="http://schemas.microsoft.com/office/drawing/2010/main" val="0"/>
                        </a:ext>
                      </a:extLst>
                    </a:blip>
                    <a:stretch>
                      <a:fillRect/>
                    </a:stretch>
                  </p:blipFill>
                  <p:spPr>
                    <a:xfrm>
                      <a:off x="2315114" y="-301375"/>
                      <a:ext cx="3010928" cy="3010928"/>
                    </a:xfrm>
                    <a:prstGeom prst="rect">
                      <a:avLst/>
                    </a:prstGeom>
                  </p:spPr>
                </p:pic>
                <p:grpSp>
                  <p:nvGrpSpPr>
                    <p:cNvPr id="299" name="Group 298">
                      <a:extLst>
                        <a:ext uri="{FF2B5EF4-FFF2-40B4-BE49-F238E27FC236}">
                          <a16:creationId xmlns:a16="http://schemas.microsoft.com/office/drawing/2014/main" id="{78405251-F95B-4039-9EE7-8A833AD8CE62}"/>
                        </a:ext>
                      </a:extLst>
                    </p:cNvPr>
                    <p:cNvGrpSpPr/>
                    <p:nvPr/>
                  </p:nvGrpSpPr>
                  <p:grpSpPr>
                    <a:xfrm>
                      <a:off x="4031538" y="1226142"/>
                      <a:ext cx="1449809" cy="1298655"/>
                      <a:chOff x="5224439" y="951373"/>
                      <a:chExt cx="1449809" cy="1298655"/>
                    </a:xfrm>
                  </p:grpSpPr>
                  <p:sp>
                    <p:nvSpPr>
                      <p:cNvPr id="300" name="Rectangle 299">
                        <a:extLst>
                          <a:ext uri="{FF2B5EF4-FFF2-40B4-BE49-F238E27FC236}">
                            <a16:creationId xmlns:a16="http://schemas.microsoft.com/office/drawing/2014/main" id="{59BE986C-4126-4645-B312-28E261ACF1E9}"/>
                          </a:ext>
                        </a:extLst>
                      </p:cNvPr>
                      <p:cNvSpPr/>
                      <p:nvPr/>
                    </p:nvSpPr>
                    <p:spPr bwMode="auto">
                      <a:xfrm>
                        <a:off x="5224439" y="951373"/>
                        <a:ext cx="1449809" cy="1298655"/>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12">
                          <a:lnSpc>
                            <a:spcPct val="90000"/>
                          </a:lnSpc>
                          <a:defRPr/>
                        </a:pPr>
                        <a:endParaRPr lang="en-US" b="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301" name="Picture 300">
                        <a:extLst>
                          <a:ext uri="{FF2B5EF4-FFF2-40B4-BE49-F238E27FC236}">
                            <a16:creationId xmlns:a16="http://schemas.microsoft.com/office/drawing/2014/main" id="{2BE3F378-9B19-4CDC-BBF7-8A2B80EBB94C}"/>
                          </a:ext>
                        </a:extLst>
                      </p:cNvPr>
                      <p:cNvPicPr>
                        <a:picLocks noChangeAspect="1"/>
                      </p:cNvPicPr>
                      <p:nvPr/>
                    </p:nvPicPr>
                    <p:blipFill>
                      <a:blip r:embed="rId11">
                        <a:duotone>
                          <a:srgbClr val="0078D7">
                            <a:shade val="45000"/>
                            <a:satMod val="135000"/>
                          </a:srgbClr>
                          <a:prstClr val="white"/>
                        </a:duotone>
                      </a:blip>
                      <a:stretch>
                        <a:fillRect/>
                      </a:stretch>
                    </p:blipFill>
                    <p:spPr>
                      <a:xfrm>
                        <a:off x="5315988" y="999918"/>
                        <a:ext cx="1250107" cy="1250110"/>
                      </a:xfrm>
                      <a:prstGeom prst="rect">
                        <a:avLst/>
                      </a:prstGeom>
                    </p:spPr>
                  </p:pic>
                </p:grpSp>
              </p:grpSp>
            </p:grpSp>
            <p:sp>
              <p:nvSpPr>
                <p:cNvPr id="289" name="Rectangle 288">
                  <a:extLst>
                    <a:ext uri="{FF2B5EF4-FFF2-40B4-BE49-F238E27FC236}">
                      <a16:creationId xmlns:a16="http://schemas.microsoft.com/office/drawing/2014/main" id="{27D48CBE-CB91-4954-99BE-143B72D50016}"/>
                    </a:ext>
                  </a:extLst>
                </p:cNvPr>
                <p:cNvSpPr/>
                <p:nvPr/>
              </p:nvSpPr>
              <p:spPr>
                <a:xfrm>
                  <a:off x="6926524" y="566468"/>
                  <a:ext cx="2421429" cy="439465"/>
                </a:xfrm>
                <a:prstGeom prst="rect">
                  <a:avLst/>
                </a:prstGeom>
                <a:ln w="19050">
                  <a:noFill/>
                </a:ln>
              </p:spPr>
              <p:txBody>
                <a:bodyPr wrap="squar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38181">
                    <a:spcBef>
                      <a:spcPts val="0"/>
                    </a:spcBef>
                    <a:defRPr/>
                  </a:pPr>
                  <a:r>
                    <a:rPr lang="en-US" sz="105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ON-PREMISES, PRIVATE </a:t>
                  </a:r>
                  <a:br>
                    <a:rPr lang="en-US" sz="105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br>
                  <a:r>
                    <a:rPr lang="en-US" sz="105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AND PUBLIC CLOUDS</a:t>
                  </a:r>
                </a:p>
              </p:txBody>
            </p:sp>
          </p:grpSp>
          <p:cxnSp>
            <p:nvCxnSpPr>
              <p:cNvPr id="285" name="Straight Connector 284">
                <a:extLst>
                  <a:ext uri="{FF2B5EF4-FFF2-40B4-BE49-F238E27FC236}">
                    <a16:creationId xmlns:a16="http://schemas.microsoft.com/office/drawing/2014/main" id="{DB60AA29-851C-4F43-9B6A-C0E7F56DC117}"/>
                  </a:ext>
                </a:extLst>
              </p:cNvPr>
              <p:cNvCxnSpPr>
                <a:cxnSpLocks/>
              </p:cNvCxnSpPr>
              <p:nvPr/>
            </p:nvCxnSpPr>
            <p:spPr>
              <a:xfrm>
                <a:off x="732824" y="2963862"/>
                <a:ext cx="0" cy="2186959"/>
              </a:xfrm>
              <a:prstGeom prst="line">
                <a:avLst/>
              </a:prstGeom>
              <a:noFill/>
              <a:ln w="38100" cap="flat" cmpd="sng" algn="ctr">
                <a:solidFill>
                  <a:srgbClr val="E6E6E6">
                    <a:lumMod val="50000"/>
                  </a:srgbClr>
                </a:solidFill>
                <a:prstDash val="solid"/>
                <a:headEnd type="none"/>
                <a:tailEnd type="none"/>
              </a:ln>
              <a:effectLst/>
            </p:spPr>
          </p:cxnSp>
          <p:sp>
            <p:nvSpPr>
              <p:cNvPr id="286" name="TextBox 285">
                <a:extLst>
                  <a:ext uri="{FF2B5EF4-FFF2-40B4-BE49-F238E27FC236}">
                    <a16:creationId xmlns:a16="http://schemas.microsoft.com/office/drawing/2014/main" id="{DA4E0A2C-AE0C-44FC-AC6E-55F6DE78242D}"/>
                  </a:ext>
                </a:extLst>
              </p:cNvPr>
              <p:cNvSpPr txBox="1"/>
              <p:nvPr/>
            </p:nvSpPr>
            <p:spPr>
              <a:xfrm>
                <a:off x="493192" y="3351390"/>
                <a:ext cx="1896591" cy="814531"/>
              </a:xfrm>
              <a:prstGeom prst="rect">
                <a:avLst/>
              </a:prstGeom>
              <a:solidFill>
                <a:srgbClr val="E6E6E6"/>
              </a:solidFill>
              <a:ln w="38100" cap="flat" cmpd="sng" algn="ctr">
                <a:noFill/>
                <a:prstDash val="solid"/>
              </a:ln>
              <a:effectLst/>
            </p:spPr>
            <p:txBody>
              <a:bodyPr lIns="27000" rIns="68580" bIns="68580" rtlCol="0" anchor="b"/>
              <a:lstStyle>
                <a:defPPr>
                  <a:defRPr lang="en-US"/>
                </a:defPPr>
                <a:lvl1pPr algn="ctr">
                  <a:defRPr sz="1400">
                    <a:solidFill>
                      <a:schemeClr val="tx1">
                        <a:lumMod val="85000"/>
                        <a:lumOff val="1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672227" fontAlgn="auto">
                  <a:spcBef>
                    <a:spcPts val="0"/>
                  </a:spcBef>
                  <a:spcAft>
                    <a:spcPts val="0"/>
                  </a:spcAft>
                  <a:defRPr/>
                </a:pPr>
                <a:endParaRPr lang="en-US" sz="1050" b="0" kern="0" cap="all">
                  <a:solidFill>
                    <a:srgbClr val="353535">
                      <a:lumMod val="85000"/>
                      <a:lumOff val="15000"/>
                    </a:srgbClr>
                  </a:solidFill>
                  <a:latin typeface="Segoe UI Semilight"/>
                  <a:cs typeface="+mn-cs"/>
                </a:endParaRPr>
              </a:p>
            </p:txBody>
          </p:sp>
          <p:sp>
            <p:nvSpPr>
              <p:cNvPr id="287" name="TextBox 286">
                <a:extLst>
                  <a:ext uri="{FF2B5EF4-FFF2-40B4-BE49-F238E27FC236}">
                    <a16:creationId xmlns:a16="http://schemas.microsoft.com/office/drawing/2014/main" id="{FEC81856-5FC4-44F1-B469-E4ABACAE2E5E}"/>
                  </a:ext>
                </a:extLst>
              </p:cNvPr>
              <p:cNvSpPr txBox="1"/>
              <p:nvPr/>
            </p:nvSpPr>
            <p:spPr>
              <a:xfrm>
                <a:off x="493191" y="3365616"/>
                <a:ext cx="1686445" cy="988796"/>
              </a:xfrm>
              <a:prstGeom prst="rect">
                <a:avLst/>
              </a:prstGeom>
              <a:noFill/>
              <a:ln>
                <a:noFill/>
              </a:ln>
            </p:spPr>
            <p:txBody>
              <a:bodyPr wrap="square" rtlCol="0">
                <a:spAutoFit/>
              </a:bodyPr>
              <a:lstStyle/>
              <a:p>
                <a:pPr defTabSz="838181">
                  <a:spcBef>
                    <a:spcPts val="0"/>
                  </a:spcBef>
                  <a:defRPr/>
                </a:pPr>
                <a: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WINDOWS &amp;</a:t>
                </a:r>
                <a:b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br>
                <a: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LINUX AGENTS</a:t>
                </a:r>
              </a:p>
              <a:p>
                <a:pPr defTabSz="672227" fontAlgn="auto">
                  <a:spcBef>
                    <a:spcPts val="0"/>
                  </a:spcBef>
                  <a:spcAft>
                    <a:spcPts val="0"/>
                  </a:spcAft>
                  <a:defRPr/>
                </a:pPr>
                <a:r>
                  <a:rPr lang="en-US" sz="825" b="0" kern="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Windows Events, Syslog, CEF, Configurations</a:t>
                </a:r>
                <a:endParaRPr lang="en-US" sz="900" b="0" kern="0">
                  <a:gradFill>
                    <a:gsLst>
                      <a:gs pos="0">
                        <a:srgbClr val="353535"/>
                      </a:gs>
                      <a:gs pos="100000">
                        <a:srgbClr val="353535"/>
                      </a:gs>
                    </a:gsLst>
                    <a:lin ang="5400000" scaled="0"/>
                  </a:gradFill>
                  <a:latin typeface="Segoe UI" panose="020B0502040204020203" pitchFamily="34" charset="0"/>
                  <a:cs typeface="Segoe UI" panose="020B0502040204020203" pitchFamily="34" charset="0"/>
                </a:endParaRPr>
              </a:p>
            </p:txBody>
          </p:sp>
        </p:grpSp>
        <p:sp>
          <p:nvSpPr>
            <p:cNvPr id="276" name="Rectangle 275">
              <a:extLst>
                <a:ext uri="{FF2B5EF4-FFF2-40B4-BE49-F238E27FC236}">
                  <a16:creationId xmlns:a16="http://schemas.microsoft.com/office/drawing/2014/main" id="{F3117691-E8DD-4163-9817-5A7E5EDA4BAB}"/>
                </a:ext>
              </a:extLst>
            </p:cNvPr>
            <p:cNvSpPr/>
            <p:nvPr/>
          </p:nvSpPr>
          <p:spPr bwMode="auto">
            <a:xfrm>
              <a:off x="1760671" y="1770266"/>
              <a:ext cx="1094548" cy="1002788"/>
            </a:xfrm>
            <a:prstGeom prst="rect">
              <a:avLst/>
            </a:prstGeom>
            <a:solidFill>
              <a:srgbClr val="0078D7"/>
            </a:solidFill>
            <a:ln w="28575" cap="flat" cmpd="sng" algn="ctr">
              <a:solidFill>
                <a:srgbClr val="FFFFFF"/>
              </a:solid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12">
                <a:lnSpc>
                  <a:spcPct val="90000"/>
                </a:lnSpc>
                <a:defRPr/>
              </a:pPr>
              <a:endParaRPr lang="en-US" b="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277" name="Picture 276">
              <a:extLst>
                <a:ext uri="{FF2B5EF4-FFF2-40B4-BE49-F238E27FC236}">
                  <a16:creationId xmlns:a16="http://schemas.microsoft.com/office/drawing/2014/main" id="{4375FF19-2AEE-465D-BA33-82F6FEA1BD10}"/>
                </a:ext>
              </a:extLst>
            </p:cNvPr>
            <p:cNvPicPr>
              <a:picLocks noChangeAspect="1"/>
            </p:cNvPicPr>
            <p:nvPr/>
          </p:nvPicPr>
          <p:blipFill>
            <a:blip r:embed="rId12"/>
            <a:stretch>
              <a:fillRect/>
            </a:stretch>
          </p:blipFill>
          <p:spPr>
            <a:xfrm>
              <a:off x="1951037" y="1921278"/>
              <a:ext cx="780356" cy="743776"/>
            </a:xfrm>
            <a:prstGeom prst="rect">
              <a:avLst/>
            </a:prstGeom>
          </p:spPr>
        </p:pic>
      </p:grpSp>
      <p:cxnSp>
        <p:nvCxnSpPr>
          <p:cNvPr id="105" name="Straight Connector 104">
            <a:extLst>
              <a:ext uri="{FF2B5EF4-FFF2-40B4-BE49-F238E27FC236}">
                <a16:creationId xmlns:a16="http://schemas.microsoft.com/office/drawing/2014/main" id="{FC15A3F0-A2C3-4A80-9BC9-0ABEDB278188}"/>
              </a:ext>
            </a:extLst>
          </p:cNvPr>
          <p:cNvCxnSpPr>
            <a:cxnSpLocks/>
          </p:cNvCxnSpPr>
          <p:nvPr/>
        </p:nvCxnSpPr>
        <p:spPr>
          <a:xfrm>
            <a:off x="7084760" y="4684935"/>
            <a:ext cx="0" cy="250348"/>
          </a:xfrm>
          <a:prstGeom prst="line">
            <a:avLst/>
          </a:prstGeom>
          <a:noFill/>
          <a:ln w="38100" cap="flat" cmpd="sng" algn="ctr">
            <a:solidFill>
              <a:srgbClr val="737373"/>
            </a:solidFill>
            <a:prstDash val="solid"/>
            <a:headEnd type="none" w="med" len="med"/>
            <a:tailEnd type="triangle" w="med" len="sm"/>
          </a:ln>
          <a:effectLst/>
        </p:spPr>
      </p:cxnSp>
      <p:cxnSp>
        <p:nvCxnSpPr>
          <p:cNvPr id="106" name="Straight Connector 105">
            <a:extLst>
              <a:ext uri="{FF2B5EF4-FFF2-40B4-BE49-F238E27FC236}">
                <a16:creationId xmlns:a16="http://schemas.microsoft.com/office/drawing/2014/main" id="{0513F381-D96B-453A-AB59-A0D47398FE0E}"/>
              </a:ext>
            </a:extLst>
          </p:cNvPr>
          <p:cNvCxnSpPr>
            <a:cxnSpLocks/>
          </p:cNvCxnSpPr>
          <p:nvPr/>
        </p:nvCxnSpPr>
        <p:spPr>
          <a:xfrm>
            <a:off x="7821541" y="4691584"/>
            <a:ext cx="0" cy="250348"/>
          </a:xfrm>
          <a:prstGeom prst="line">
            <a:avLst/>
          </a:prstGeom>
          <a:noFill/>
          <a:ln w="38100" cap="flat" cmpd="sng" algn="ctr">
            <a:solidFill>
              <a:srgbClr val="737373"/>
            </a:solidFill>
            <a:prstDash val="solid"/>
            <a:headEnd type="none" w="med" len="med"/>
            <a:tailEnd type="triangle" w="med" len="sm"/>
          </a:ln>
          <a:effectLst/>
        </p:spPr>
      </p:cxnSp>
      <p:cxnSp>
        <p:nvCxnSpPr>
          <p:cNvPr id="107" name="Straight Connector 106">
            <a:extLst>
              <a:ext uri="{FF2B5EF4-FFF2-40B4-BE49-F238E27FC236}">
                <a16:creationId xmlns:a16="http://schemas.microsoft.com/office/drawing/2014/main" id="{75C271D3-995E-4BF0-98D1-839AF80351B7}"/>
              </a:ext>
            </a:extLst>
          </p:cNvPr>
          <p:cNvCxnSpPr>
            <a:cxnSpLocks/>
          </p:cNvCxnSpPr>
          <p:nvPr/>
        </p:nvCxnSpPr>
        <p:spPr>
          <a:xfrm>
            <a:off x="8605913" y="4688417"/>
            <a:ext cx="0" cy="250348"/>
          </a:xfrm>
          <a:prstGeom prst="line">
            <a:avLst/>
          </a:prstGeom>
          <a:noFill/>
          <a:ln w="38100" cap="flat" cmpd="sng" algn="ctr">
            <a:solidFill>
              <a:srgbClr val="737373"/>
            </a:solidFill>
            <a:prstDash val="solid"/>
            <a:headEnd type="none" w="med" len="med"/>
            <a:tailEnd type="triangle" w="med" len="sm"/>
          </a:ln>
          <a:effectLst/>
        </p:spPr>
      </p:cxnSp>
      <p:cxnSp>
        <p:nvCxnSpPr>
          <p:cNvPr id="108" name="Straight Connector 107">
            <a:extLst>
              <a:ext uri="{FF2B5EF4-FFF2-40B4-BE49-F238E27FC236}">
                <a16:creationId xmlns:a16="http://schemas.microsoft.com/office/drawing/2014/main" id="{B1DA9458-C248-45B9-9BC6-6C4B56FF0F64}"/>
              </a:ext>
            </a:extLst>
          </p:cNvPr>
          <p:cNvCxnSpPr>
            <a:cxnSpLocks/>
          </p:cNvCxnSpPr>
          <p:nvPr/>
        </p:nvCxnSpPr>
        <p:spPr>
          <a:xfrm>
            <a:off x="6081232" y="3603762"/>
            <a:ext cx="617329" cy="9586"/>
          </a:xfrm>
          <a:prstGeom prst="line">
            <a:avLst/>
          </a:prstGeom>
          <a:noFill/>
          <a:ln w="38100" cap="flat" cmpd="sng" algn="ctr">
            <a:solidFill>
              <a:srgbClr val="E6E6E6">
                <a:lumMod val="50000"/>
              </a:srgbClr>
            </a:solidFill>
            <a:prstDash val="solid"/>
            <a:headEnd type="none" w="med" len="med"/>
            <a:tailEnd type="triangle" w="med" len="sm"/>
          </a:ln>
          <a:effectLst/>
        </p:spPr>
      </p:cxnSp>
      <p:sp>
        <p:nvSpPr>
          <p:cNvPr id="110" name="TextBox 109">
            <a:extLst>
              <a:ext uri="{FF2B5EF4-FFF2-40B4-BE49-F238E27FC236}">
                <a16:creationId xmlns:a16="http://schemas.microsoft.com/office/drawing/2014/main" id="{8E69B0C1-0183-42B3-A4B4-4207170EF1BE}"/>
              </a:ext>
            </a:extLst>
          </p:cNvPr>
          <p:cNvSpPr txBox="1"/>
          <p:nvPr/>
        </p:nvSpPr>
        <p:spPr>
          <a:xfrm>
            <a:off x="7525208" y="2816547"/>
            <a:ext cx="1376007" cy="600164"/>
          </a:xfrm>
          <a:prstGeom prst="rect">
            <a:avLst/>
          </a:prstGeom>
          <a:noFill/>
        </p:spPr>
        <p:txBody>
          <a:bodyPr wrap="square" rtlCol="0">
            <a:spAutoFit/>
          </a:bodyPr>
          <a:lstStyle/>
          <a:p>
            <a:pPr defTabSz="672227" fontAlgn="auto">
              <a:spcBef>
                <a:spcPts val="0"/>
              </a:spcBef>
              <a:spcAft>
                <a:spcPts val="0"/>
              </a:spcAft>
              <a:defRPr/>
            </a:pPr>
            <a:r>
              <a:rPr lang="en-US" sz="825" b="0" kern="0">
                <a:solidFill>
                  <a:srgbClr val="353535">
                    <a:lumMod val="85000"/>
                    <a:lumOff val="15000"/>
                  </a:srgbClr>
                </a:solidFill>
                <a:latin typeface="Calibri" panose="020F0502020204030204"/>
                <a:cs typeface="+mn-cs"/>
              </a:rPr>
              <a:t>Security Dashboards</a:t>
            </a:r>
            <a:br>
              <a:rPr lang="en-US" sz="825" b="0" kern="0">
                <a:solidFill>
                  <a:srgbClr val="353535">
                    <a:lumMod val="85000"/>
                    <a:lumOff val="15000"/>
                  </a:srgbClr>
                </a:solidFill>
                <a:latin typeface="Calibri" panose="020F0502020204030204"/>
                <a:cs typeface="+mn-cs"/>
              </a:rPr>
            </a:br>
            <a:r>
              <a:rPr lang="en-US" sz="825" b="0" kern="0">
                <a:solidFill>
                  <a:srgbClr val="353535">
                    <a:lumMod val="85000"/>
                    <a:lumOff val="15000"/>
                  </a:srgbClr>
                </a:solidFill>
                <a:latin typeface="Calibri" panose="020F0502020204030204"/>
                <a:cs typeface="+mn-cs"/>
              </a:rPr>
              <a:t>Deliver Rapid Insights into Security State Across All Workloads</a:t>
            </a:r>
          </a:p>
        </p:txBody>
      </p:sp>
      <p:sp>
        <p:nvSpPr>
          <p:cNvPr id="111" name="Rectangle 110">
            <a:extLst>
              <a:ext uri="{FF2B5EF4-FFF2-40B4-BE49-F238E27FC236}">
                <a16:creationId xmlns:a16="http://schemas.microsoft.com/office/drawing/2014/main" id="{E4791AB5-09AB-4C1C-90B2-0091EC312DDD}"/>
              </a:ext>
            </a:extLst>
          </p:cNvPr>
          <p:cNvSpPr/>
          <p:nvPr/>
        </p:nvSpPr>
        <p:spPr>
          <a:xfrm>
            <a:off x="6752177" y="2461658"/>
            <a:ext cx="2132076" cy="2223277"/>
          </a:xfrm>
          <a:prstGeom prst="rect">
            <a:avLst/>
          </a:prstGeom>
          <a:solidFill>
            <a:srgbClr val="0070C0"/>
          </a:solidFill>
          <a:ln w="57150" cap="flat" cmpd="sng" algn="ctr">
            <a:noFill/>
            <a:prstDash val="solid"/>
          </a:ln>
          <a:effectLst/>
        </p:spPr>
        <p:txBody>
          <a:bodyPr rtlCol="0" anchor="ctr"/>
          <a:lstStyle/>
          <a:p>
            <a:pPr algn="ctr" defTabSz="685209" fontAlgn="auto">
              <a:spcBef>
                <a:spcPts val="0"/>
              </a:spcBef>
              <a:spcAft>
                <a:spcPts val="0"/>
              </a:spcAft>
              <a:defRPr/>
            </a:pPr>
            <a:endParaRPr lang="en-US" sz="1350" b="0" kern="0">
              <a:solidFill>
                <a:prstClr val="white"/>
              </a:solidFill>
              <a:latin typeface="Segoe UI"/>
              <a:cs typeface="+mn-cs"/>
            </a:endParaRPr>
          </a:p>
        </p:txBody>
      </p:sp>
      <p:sp>
        <p:nvSpPr>
          <p:cNvPr id="112" name="TextBox 111">
            <a:extLst>
              <a:ext uri="{FF2B5EF4-FFF2-40B4-BE49-F238E27FC236}">
                <a16:creationId xmlns:a16="http://schemas.microsoft.com/office/drawing/2014/main" id="{FCEFC57D-E121-4885-BE89-BEC18E088A37}"/>
              </a:ext>
            </a:extLst>
          </p:cNvPr>
          <p:cNvSpPr txBox="1"/>
          <p:nvPr/>
        </p:nvSpPr>
        <p:spPr>
          <a:xfrm>
            <a:off x="6782575" y="5453387"/>
            <a:ext cx="645599" cy="346249"/>
          </a:xfrm>
          <a:prstGeom prst="rect">
            <a:avLst/>
          </a:prstGeom>
          <a:noFill/>
        </p:spPr>
        <p:txBody>
          <a:bodyPr wrap="square" rtlCol="0">
            <a:spAutoFit/>
          </a:bodyPr>
          <a:lstStyle/>
          <a:p>
            <a:pPr algn="ctr" defTabSz="672227" fontAlgn="auto">
              <a:spcBef>
                <a:spcPts val="0"/>
              </a:spcBef>
              <a:spcAft>
                <a:spcPts val="0"/>
              </a:spcAft>
              <a:defRPr/>
            </a:pPr>
            <a:r>
              <a:rPr lang="en-US" sz="825" b="0" kern="0" dirty="0">
                <a:gradFill>
                  <a:gsLst>
                    <a:gs pos="0">
                      <a:srgbClr val="353535"/>
                    </a:gs>
                    <a:gs pos="100000">
                      <a:srgbClr val="353535"/>
                    </a:gs>
                  </a:gsLst>
                  <a:lin ang="5400000" scaled="0"/>
                </a:gradFill>
                <a:latin typeface="+mn-lt"/>
                <a:cs typeface="Segoe UI" panose="020B0502040204020203" pitchFamily="34" charset="0"/>
              </a:rPr>
              <a:t>REST APIs</a:t>
            </a:r>
          </a:p>
        </p:txBody>
      </p:sp>
      <p:sp>
        <p:nvSpPr>
          <p:cNvPr id="113" name="TextBox 112">
            <a:extLst>
              <a:ext uri="{FF2B5EF4-FFF2-40B4-BE49-F238E27FC236}">
                <a16:creationId xmlns:a16="http://schemas.microsoft.com/office/drawing/2014/main" id="{23885859-BCF4-4618-9F92-73DD365ACD8B}"/>
              </a:ext>
            </a:extLst>
          </p:cNvPr>
          <p:cNvSpPr txBox="1"/>
          <p:nvPr/>
        </p:nvSpPr>
        <p:spPr>
          <a:xfrm>
            <a:off x="8177127" y="5522665"/>
            <a:ext cx="863923" cy="219291"/>
          </a:xfrm>
          <a:prstGeom prst="rect">
            <a:avLst/>
          </a:prstGeom>
          <a:noFill/>
        </p:spPr>
        <p:txBody>
          <a:bodyPr wrap="square" rtlCol="0">
            <a:spAutoFit/>
          </a:bodyPr>
          <a:lstStyle/>
          <a:p>
            <a:pPr defTabSz="672227" fontAlgn="auto">
              <a:spcBef>
                <a:spcPts val="0"/>
              </a:spcBef>
              <a:spcAft>
                <a:spcPts val="0"/>
              </a:spcAft>
              <a:defRPr/>
            </a:pPr>
            <a:r>
              <a:rPr lang="en-US" sz="825" b="0" kern="0" dirty="0">
                <a:gradFill>
                  <a:gsLst>
                    <a:gs pos="0">
                      <a:srgbClr val="353535"/>
                    </a:gs>
                    <a:gs pos="100000">
                      <a:srgbClr val="353535"/>
                    </a:gs>
                  </a:gsLst>
                  <a:lin ang="5400000" scaled="0"/>
                </a:gradFill>
                <a:latin typeface="+mn-lt"/>
                <a:cs typeface="Segoe UI" panose="020B0502040204020203" pitchFamily="34" charset="0"/>
              </a:rPr>
              <a:t>Notifications</a:t>
            </a:r>
          </a:p>
        </p:txBody>
      </p:sp>
      <p:sp>
        <p:nvSpPr>
          <p:cNvPr id="114" name="TextBox 113">
            <a:extLst>
              <a:ext uri="{FF2B5EF4-FFF2-40B4-BE49-F238E27FC236}">
                <a16:creationId xmlns:a16="http://schemas.microsoft.com/office/drawing/2014/main" id="{EB4D1E88-4A4E-4774-9007-0B4F1753D6BE}"/>
              </a:ext>
            </a:extLst>
          </p:cNvPr>
          <p:cNvSpPr txBox="1"/>
          <p:nvPr/>
        </p:nvSpPr>
        <p:spPr>
          <a:xfrm>
            <a:off x="7464695" y="5521409"/>
            <a:ext cx="825459" cy="219291"/>
          </a:xfrm>
          <a:prstGeom prst="rect">
            <a:avLst/>
          </a:prstGeom>
          <a:noFill/>
        </p:spPr>
        <p:txBody>
          <a:bodyPr wrap="square" rtlCol="0">
            <a:spAutoFit/>
          </a:bodyPr>
          <a:lstStyle/>
          <a:p>
            <a:pPr algn="ctr" defTabSz="672227" fontAlgn="auto">
              <a:spcBef>
                <a:spcPts val="0"/>
              </a:spcBef>
              <a:spcAft>
                <a:spcPts val="0"/>
              </a:spcAft>
              <a:defRPr/>
            </a:pPr>
            <a:r>
              <a:rPr lang="en-US" sz="825" b="0" kern="0" dirty="0">
                <a:gradFill>
                  <a:gsLst>
                    <a:gs pos="0">
                      <a:srgbClr val="353535"/>
                    </a:gs>
                    <a:gs pos="100000">
                      <a:srgbClr val="353535"/>
                    </a:gs>
                  </a:gsLst>
                  <a:lin ang="5400000" scaled="0"/>
                </a:gradFill>
                <a:latin typeface="+mn-lt"/>
                <a:cs typeface="Segoe UI" panose="020B0502040204020203" pitchFamily="34" charset="0"/>
              </a:rPr>
              <a:t>Automation</a:t>
            </a:r>
          </a:p>
        </p:txBody>
      </p:sp>
      <p:sp>
        <p:nvSpPr>
          <p:cNvPr id="116" name="TextBox 115">
            <a:extLst>
              <a:ext uri="{FF2B5EF4-FFF2-40B4-BE49-F238E27FC236}">
                <a16:creationId xmlns:a16="http://schemas.microsoft.com/office/drawing/2014/main" id="{A0430331-247E-4B88-985F-166F34615BF2}"/>
              </a:ext>
            </a:extLst>
          </p:cNvPr>
          <p:cNvSpPr txBox="1"/>
          <p:nvPr/>
        </p:nvSpPr>
        <p:spPr>
          <a:xfrm>
            <a:off x="6808204" y="2516047"/>
            <a:ext cx="2076048" cy="415498"/>
          </a:xfrm>
          <a:prstGeom prst="rect">
            <a:avLst/>
          </a:prstGeom>
          <a:noFill/>
        </p:spPr>
        <p:txBody>
          <a:bodyPr wrap="square" rtlCol="0">
            <a:spAutoFit/>
          </a:bodyPr>
          <a:lstStyle/>
          <a:p>
            <a:pPr algn="ctr" defTabSz="838181">
              <a:spcBef>
                <a:spcPts val="0"/>
              </a:spcBef>
              <a:defRPr/>
            </a:pPr>
            <a:r>
              <a:rPr lang="en-US" sz="1050" kern="0">
                <a:ln>
                  <a:solidFill>
                    <a:srgbClr val="FFFFFF">
                      <a:alpha val="0"/>
                    </a:srgbClr>
                  </a:solidFill>
                </a:ln>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AZURE SECURITY CENTER</a:t>
            </a:r>
            <a:br>
              <a:rPr lang="en-US" sz="1050" kern="0">
                <a:ln>
                  <a:solidFill>
                    <a:srgbClr val="FFFFFF">
                      <a:alpha val="0"/>
                    </a:srgbClr>
                  </a:solidFill>
                </a:ln>
                <a:gradFill>
                  <a:gsLst>
                    <a:gs pos="0">
                      <a:srgbClr val="FFFFFF"/>
                    </a:gs>
                    <a:gs pos="100000">
                      <a:srgbClr val="FFFFFF"/>
                    </a:gs>
                  </a:gsLst>
                  <a:lin ang="5400000" scaled="0"/>
                </a:gradFill>
                <a:latin typeface="Segoe UI" panose="020B0502040204020203" pitchFamily="34" charset="0"/>
                <a:cs typeface="Segoe UI" panose="020B0502040204020203" pitchFamily="34" charset="0"/>
              </a:rPr>
            </a:br>
            <a:endParaRPr lang="en-US" sz="1050" kern="0">
              <a:ln>
                <a:solidFill>
                  <a:srgbClr val="FFFFFF">
                    <a:alpha val="0"/>
                  </a:srgbClr>
                </a:solidFill>
              </a:ln>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cxnSp>
        <p:nvCxnSpPr>
          <p:cNvPr id="117" name="Straight Connector 116">
            <a:extLst>
              <a:ext uri="{FF2B5EF4-FFF2-40B4-BE49-F238E27FC236}">
                <a16:creationId xmlns:a16="http://schemas.microsoft.com/office/drawing/2014/main" id="{536086A6-7571-438B-A500-E4EE7CE4FCC7}"/>
              </a:ext>
            </a:extLst>
          </p:cNvPr>
          <p:cNvCxnSpPr>
            <a:cxnSpLocks/>
          </p:cNvCxnSpPr>
          <p:nvPr/>
        </p:nvCxnSpPr>
        <p:spPr>
          <a:xfrm>
            <a:off x="6099515" y="2563733"/>
            <a:ext cx="599046" cy="6108"/>
          </a:xfrm>
          <a:prstGeom prst="line">
            <a:avLst/>
          </a:prstGeom>
          <a:noFill/>
          <a:ln w="38100" cap="flat" cmpd="sng" algn="ctr">
            <a:solidFill>
              <a:srgbClr val="E6E6E6">
                <a:lumMod val="50000"/>
              </a:srgbClr>
            </a:solidFill>
            <a:prstDash val="solid"/>
            <a:headEnd type="none" w="med" len="med"/>
            <a:tailEnd type="triangle" w="med" len="sm"/>
          </a:ln>
          <a:effectLst/>
        </p:spPr>
      </p:cxnSp>
      <p:sp>
        <p:nvSpPr>
          <p:cNvPr id="119" name="TextBox 118">
            <a:extLst>
              <a:ext uri="{FF2B5EF4-FFF2-40B4-BE49-F238E27FC236}">
                <a16:creationId xmlns:a16="http://schemas.microsoft.com/office/drawing/2014/main" id="{66D20500-1562-49AC-B720-54836240AAF1}"/>
              </a:ext>
            </a:extLst>
          </p:cNvPr>
          <p:cNvSpPr txBox="1"/>
          <p:nvPr/>
        </p:nvSpPr>
        <p:spPr>
          <a:xfrm>
            <a:off x="7302444" y="3418807"/>
            <a:ext cx="1228466" cy="323165"/>
          </a:xfrm>
          <a:prstGeom prst="rect">
            <a:avLst/>
          </a:prstGeom>
          <a:noFill/>
        </p:spPr>
        <p:txBody>
          <a:bodyPr wrap="square" rtlCol="0">
            <a:spAutoFit/>
          </a:bodyPr>
          <a:lstStyle/>
          <a:p>
            <a:pPr defTabSz="672227" fontAlgn="auto">
              <a:spcBef>
                <a:spcPts val="0"/>
              </a:spcBef>
              <a:spcAft>
                <a:spcPts val="0"/>
              </a:spcAft>
              <a:defRPr/>
            </a:pPr>
            <a: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Actionable Security Recommendations</a:t>
            </a:r>
          </a:p>
        </p:txBody>
      </p:sp>
      <p:sp>
        <p:nvSpPr>
          <p:cNvPr id="120" name="TextBox 119">
            <a:extLst>
              <a:ext uri="{FF2B5EF4-FFF2-40B4-BE49-F238E27FC236}">
                <a16:creationId xmlns:a16="http://schemas.microsoft.com/office/drawing/2014/main" id="{5146BE82-E717-4539-924C-E3BEEDF0B4C0}"/>
              </a:ext>
            </a:extLst>
          </p:cNvPr>
          <p:cNvSpPr txBox="1"/>
          <p:nvPr/>
        </p:nvSpPr>
        <p:spPr>
          <a:xfrm>
            <a:off x="7302444" y="4278734"/>
            <a:ext cx="1128933" cy="323165"/>
          </a:xfrm>
          <a:prstGeom prst="rect">
            <a:avLst/>
          </a:prstGeom>
          <a:noFill/>
        </p:spPr>
        <p:txBody>
          <a:bodyPr wrap="square" rtlCol="0">
            <a:spAutoFit/>
          </a:bodyPr>
          <a:lstStyle/>
          <a:p>
            <a:pPr defTabSz="672227" fontAlgn="auto">
              <a:spcBef>
                <a:spcPts val="0"/>
              </a:spcBef>
              <a:spcAft>
                <a:spcPts val="0"/>
              </a:spcAft>
              <a:defRPr/>
            </a:pPr>
            <a: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Investigation Tools</a:t>
            </a:r>
            <a:b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br>
            <a: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and Log Search</a:t>
            </a:r>
          </a:p>
        </p:txBody>
      </p:sp>
      <p:sp>
        <p:nvSpPr>
          <p:cNvPr id="121" name="TextBox 120">
            <a:extLst>
              <a:ext uri="{FF2B5EF4-FFF2-40B4-BE49-F238E27FC236}">
                <a16:creationId xmlns:a16="http://schemas.microsoft.com/office/drawing/2014/main" id="{040BC622-27F1-453B-99AE-C86D5CF3A6A9}"/>
              </a:ext>
            </a:extLst>
          </p:cNvPr>
          <p:cNvSpPr txBox="1"/>
          <p:nvPr/>
        </p:nvSpPr>
        <p:spPr>
          <a:xfrm>
            <a:off x="7302444" y="3848771"/>
            <a:ext cx="1228466" cy="323165"/>
          </a:xfrm>
          <a:prstGeom prst="rect">
            <a:avLst/>
          </a:prstGeom>
          <a:noFill/>
        </p:spPr>
        <p:txBody>
          <a:bodyPr wrap="square" rtlCol="0">
            <a:spAutoFit/>
          </a:bodyPr>
          <a:lstStyle/>
          <a:p>
            <a:pPr defTabSz="672227" fontAlgn="auto">
              <a:spcBef>
                <a:spcPts val="0"/>
              </a:spcBef>
              <a:spcAft>
                <a:spcPts val="0"/>
              </a:spcAft>
              <a:defRPr/>
            </a:pPr>
            <a:r>
              <a:rPr lang="en-US" sz="750" b="0" kern="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Curated, Prioritized Security Alerts</a:t>
            </a:r>
          </a:p>
        </p:txBody>
      </p:sp>
      <p:sp>
        <p:nvSpPr>
          <p:cNvPr id="122" name="TextBox 121">
            <a:extLst>
              <a:ext uri="{FF2B5EF4-FFF2-40B4-BE49-F238E27FC236}">
                <a16:creationId xmlns:a16="http://schemas.microsoft.com/office/drawing/2014/main" id="{3645C21B-75BB-427E-8EB1-A36EDC2B6591}"/>
              </a:ext>
            </a:extLst>
          </p:cNvPr>
          <p:cNvSpPr txBox="1"/>
          <p:nvPr/>
        </p:nvSpPr>
        <p:spPr>
          <a:xfrm>
            <a:off x="7302444" y="2870021"/>
            <a:ext cx="1569560" cy="438582"/>
          </a:xfrm>
          <a:prstGeom prst="rect">
            <a:avLst/>
          </a:prstGeom>
          <a:noFill/>
        </p:spPr>
        <p:txBody>
          <a:bodyPr wrap="square" rtlCol="0">
            <a:spAutoFit/>
          </a:bodyPr>
          <a:lstStyle/>
          <a:p>
            <a:pPr defTabSz="672227" fontAlgn="auto">
              <a:spcBef>
                <a:spcPts val="0"/>
              </a:spcBef>
              <a:spcAft>
                <a:spcPts val="0"/>
              </a:spcAft>
              <a:defRPr/>
            </a:pPr>
            <a: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Security Dashboards Deliver Rapid Insights into Security </a:t>
            </a:r>
            <a:b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br>
            <a: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State Across All Workloads</a:t>
            </a:r>
          </a:p>
        </p:txBody>
      </p:sp>
      <p:pic>
        <p:nvPicPr>
          <p:cNvPr id="132" name="Picture 131">
            <a:extLst>
              <a:ext uri="{FF2B5EF4-FFF2-40B4-BE49-F238E27FC236}">
                <a16:creationId xmlns:a16="http://schemas.microsoft.com/office/drawing/2014/main" id="{EBAF08BD-1C1F-4959-ABD9-381B03324188}"/>
              </a:ext>
            </a:extLst>
          </p:cNvPr>
          <p:cNvPicPr>
            <a:picLocks noChangeAspect="1"/>
          </p:cNvPicPr>
          <p:nvPr/>
        </p:nvPicPr>
        <p:blipFill>
          <a:blip r:embed="rId13">
            <a:duotone>
              <a:schemeClr val="accent1">
                <a:shade val="45000"/>
                <a:satMod val="135000"/>
              </a:schemeClr>
              <a:prstClr val="white"/>
            </a:duotone>
          </a:blip>
          <a:stretch>
            <a:fillRect/>
          </a:stretch>
        </p:blipFill>
        <p:spPr>
          <a:xfrm>
            <a:off x="6890723" y="4943491"/>
            <a:ext cx="498806" cy="437733"/>
          </a:xfrm>
          <a:prstGeom prst="rect">
            <a:avLst/>
          </a:prstGeom>
          <a:noFill/>
          <a:ln>
            <a:solidFill>
              <a:schemeClr val="accent1"/>
            </a:solidFill>
          </a:ln>
        </p:spPr>
      </p:pic>
      <p:pic>
        <p:nvPicPr>
          <p:cNvPr id="126" name="Picture 125">
            <a:extLst>
              <a:ext uri="{FF2B5EF4-FFF2-40B4-BE49-F238E27FC236}">
                <a16:creationId xmlns:a16="http://schemas.microsoft.com/office/drawing/2014/main" id="{742F6545-AE34-490A-B2AF-398BF3E9122E}"/>
              </a:ext>
            </a:extLst>
          </p:cNvPr>
          <p:cNvPicPr>
            <a:picLocks noChangeAspect="1"/>
          </p:cNvPicPr>
          <p:nvPr/>
        </p:nvPicPr>
        <p:blipFill>
          <a:blip r:embed="rId14"/>
          <a:stretch>
            <a:fillRect/>
          </a:stretch>
        </p:blipFill>
        <p:spPr>
          <a:xfrm>
            <a:off x="6925530" y="3872711"/>
            <a:ext cx="264796" cy="264834"/>
          </a:xfrm>
          <a:prstGeom prst="rect">
            <a:avLst/>
          </a:prstGeom>
        </p:spPr>
      </p:pic>
      <p:pic>
        <p:nvPicPr>
          <p:cNvPr id="127" name="Picture 126">
            <a:extLst>
              <a:ext uri="{FF2B5EF4-FFF2-40B4-BE49-F238E27FC236}">
                <a16:creationId xmlns:a16="http://schemas.microsoft.com/office/drawing/2014/main" id="{9F7F4973-BA12-4066-A3A4-9C3166BB7749}"/>
              </a:ext>
            </a:extLst>
          </p:cNvPr>
          <p:cNvPicPr>
            <a:picLocks noChangeAspect="1"/>
          </p:cNvPicPr>
          <p:nvPr/>
        </p:nvPicPr>
        <p:blipFill>
          <a:blip r:embed="rId15"/>
          <a:stretch>
            <a:fillRect/>
          </a:stretch>
        </p:blipFill>
        <p:spPr>
          <a:xfrm>
            <a:off x="6895042" y="3414358"/>
            <a:ext cx="306970" cy="307014"/>
          </a:xfrm>
          <a:prstGeom prst="rect">
            <a:avLst/>
          </a:prstGeom>
        </p:spPr>
      </p:pic>
      <p:pic>
        <p:nvPicPr>
          <p:cNvPr id="128" name="Picture 127">
            <a:extLst>
              <a:ext uri="{FF2B5EF4-FFF2-40B4-BE49-F238E27FC236}">
                <a16:creationId xmlns:a16="http://schemas.microsoft.com/office/drawing/2014/main" id="{77BD7BD0-6CAD-4CEB-BCCF-2E28A3F25D2E}"/>
              </a:ext>
            </a:extLst>
          </p:cNvPr>
          <p:cNvPicPr>
            <a:picLocks noChangeAspect="1"/>
          </p:cNvPicPr>
          <p:nvPr/>
        </p:nvPicPr>
        <p:blipFill>
          <a:blip r:embed="rId16"/>
          <a:stretch>
            <a:fillRect/>
          </a:stretch>
        </p:blipFill>
        <p:spPr>
          <a:xfrm>
            <a:off x="6925530" y="4295832"/>
            <a:ext cx="253200" cy="253236"/>
          </a:xfrm>
          <a:prstGeom prst="rect">
            <a:avLst/>
          </a:prstGeom>
        </p:spPr>
      </p:pic>
      <p:sp>
        <p:nvSpPr>
          <p:cNvPr id="129" name="GenericApp_EB3B">
            <a:extLst>
              <a:ext uri="{FF2B5EF4-FFF2-40B4-BE49-F238E27FC236}">
                <a16:creationId xmlns:a16="http://schemas.microsoft.com/office/drawing/2014/main" id="{C51C532D-C819-438E-8A4A-5A52CDF0A2AB}"/>
              </a:ext>
            </a:extLst>
          </p:cNvPr>
          <p:cNvSpPr>
            <a:spLocks noChangeAspect="1" noEditPoints="1"/>
          </p:cNvSpPr>
          <p:nvPr/>
        </p:nvSpPr>
        <p:spPr bwMode="auto">
          <a:xfrm>
            <a:off x="6890557" y="2947857"/>
            <a:ext cx="336027" cy="268966"/>
          </a:xfrm>
          <a:custGeom>
            <a:avLst/>
            <a:gdLst>
              <a:gd name="T0" fmla="*/ 5088 w 5088"/>
              <a:gd name="T1" fmla="*/ 4072 h 4072"/>
              <a:gd name="T2" fmla="*/ 0 w 5088"/>
              <a:gd name="T3" fmla="*/ 4072 h 4072"/>
              <a:gd name="T4" fmla="*/ 0 w 5088"/>
              <a:gd name="T5" fmla="*/ 0 h 4072"/>
              <a:gd name="T6" fmla="*/ 5088 w 5088"/>
              <a:gd name="T7" fmla="*/ 0 h 4072"/>
              <a:gd name="T8" fmla="*/ 5088 w 5088"/>
              <a:gd name="T9" fmla="*/ 4072 h 4072"/>
              <a:gd name="T10" fmla="*/ 0 w 5088"/>
              <a:gd name="T11" fmla="*/ 1018 h 4072"/>
              <a:gd name="T12" fmla="*/ 5004 w 5088"/>
              <a:gd name="T13" fmla="*/ 1018 h 4072"/>
              <a:gd name="T14" fmla="*/ 2035 w 5088"/>
              <a:gd name="T15" fmla="*/ 1697 h 4072"/>
              <a:gd name="T16" fmla="*/ 678 w 5088"/>
              <a:gd name="T17" fmla="*/ 1697 h 4072"/>
              <a:gd name="T18" fmla="*/ 678 w 5088"/>
              <a:gd name="T19" fmla="*/ 3393 h 4072"/>
              <a:gd name="T20" fmla="*/ 2035 w 5088"/>
              <a:gd name="T21" fmla="*/ 3393 h 4072"/>
              <a:gd name="T22" fmla="*/ 2035 w 5088"/>
              <a:gd name="T23" fmla="*/ 1697 h 4072"/>
              <a:gd name="T24" fmla="*/ 2544 w 5088"/>
              <a:gd name="T25" fmla="*/ 1697 h 4072"/>
              <a:gd name="T26" fmla="*/ 3561 w 5088"/>
              <a:gd name="T27" fmla="*/ 1697 h 4072"/>
              <a:gd name="T28" fmla="*/ 2544 w 5088"/>
              <a:gd name="T29" fmla="*/ 2375 h 4072"/>
              <a:gd name="T30" fmla="*/ 3561 w 5088"/>
              <a:gd name="T31" fmla="*/ 2375 h 4072"/>
              <a:gd name="T32" fmla="*/ 2544 w 5088"/>
              <a:gd name="T33" fmla="*/ 3054 h 4072"/>
              <a:gd name="T34" fmla="*/ 3222 w 5088"/>
              <a:gd name="T35" fmla="*/ 3054 h 4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88" h="4072">
                <a:moveTo>
                  <a:pt x="5088" y="4072"/>
                </a:moveTo>
                <a:lnTo>
                  <a:pt x="0" y="4072"/>
                </a:lnTo>
                <a:lnTo>
                  <a:pt x="0" y="0"/>
                </a:lnTo>
                <a:lnTo>
                  <a:pt x="5088" y="0"/>
                </a:lnTo>
                <a:lnTo>
                  <a:pt x="5088" y="4072"/>
                </a:lnTo>
                <a:moveTo>
                  <a:pt x="0" y="1018"/>
                </a:moveTo>
                <a:lnTo>
                  <a:pt x="5004" y="1018"/>
                </a:lnTo>
                <a:moveTo>
                  <a:pt x="2035" y="1697"/>
                </a:moveTo>
                <a:lnTo>
                  <a:pt x="678" y="1697"/>
                </a:lnTo>
                <a:lnTo>
                  <a:pt x="678" y="3393"/>
                </a:lnTo>
                <a:lnTo>
                  <a:pt x="2035" y="3393"/>
                </a:lnTo>
                <a:lnTo>
                  <a:pt x="2035" y="1697"/>
                </a:lnTo>
                <a:moveTo>
                  <a:pt x="2544" y="1697"/>
                </a:moveTo>
                <a:lnTo>
                  <a:pt x="3561" y="1697"/>
                </a:lnTo>
                <a:moveTo>
                  <a:pt x="2544" y="2375"/>
                </a:moveTo>
                <a:lnTo>
                  <a:pt x="3561" y="2375"/>
                </a:lnTo>
                <a:moveTo>
                  <a:pt x="2544" y="3054"/>
                </a:moveTo>
                <a:lnTo>
                  <a:pt x="3222" y="3054"/>
                </a:lnTo>
              </a:path>
            </a:pathLst>
          </a:custGeom>
          <a:noFill/>
          <a:ln w="19050"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pic>
        <p:nvPicPr>
          <p:cNvPr id="4" name="Graphic 3" descr="Envelope">
            <a:extLst>
              <a:ext uri="{FF2B5EF4-FFF2-40B4-BE49-F238E27FC236}">
                <a16:creationId xmlns:a16="http://schemas.microsoft.com/office/drawing/2014/main" id="{B1A12088-9AE2-47BF-A64F-B3EB55DB05C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285797" y="4869602"/>
            <a:ext cx="649466" cy="649466"/>
          </a:xfrm>
          <a:prstGeom prst="rect">
            <a:avLst/>
          </a:prstGeom>
        </p:spPr>
      </p:pic>
      <p:pic>
        <p:nvPicPr>
          <p:cNvPr id="6" name="Graphic 5" descr="Repeat">
            <a:extLst>
              <a:ext uri="{FF2B5EF4-FFF2-40B4-BE49-F238E27FC236}">
                <a16:creationId xmlns:a16="http://schemas.microsoft.com/office/drawing/2014/main" id="{1C3901F2-946E-4258-B19F-5F221E00D87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571112" y="4939272"/>
            <a:ext cx="516242" cy="516242"/>
          </a:xfrm>
          <a:prstGeom prst="rect">
            <a:avLst/>
          </a:prstGeom>
        </p:spPr>
      </p:pic>
      <p:sp>
        <p:nvSpPr>
          <p:cNvPr id="7" name="Title 6">
            <a:extLst>
              <a:ext uri="{FF2B5EF4-FFF2-40B4-BE49-F238E27FC236}">
                <a16:creationId xmlns:a16="http://schemas.microsoft.com/office/drawing/2014/main" id="{D2EE6021-3938-4F77-8E8E-C198F7DBC54E}"/>
              </a:ext>
            </a:extLst>
          </p:cNvPr>
          <p:cNvSpPr>
            <a:spLocks noGrp="1"/>
          </p:cNvSpPr>
          <p:nvPr>
            <p:ph type="title"/>
          </p:nvPr>
        </p:nvSpPr>
        <p:spPr/>
        <p:txBody>
          <a:bodyPr/>
          <a:lstStyle/>
          <a:p>
            <a:r>
              <a:rPr lang="en-US" dirty="0"/>
              <a:t>Data Collection Architecture</a:t>
            </a:r>
          </a:p>
        </p:txBody>
      </p:sp>
      <p:sp>
        <p:nvSpPr>
          <p:cNvPr id="8" name="Text Placeholder 7">
            <a:extLst>
              <a:ext uri="{FF2B5EF4-FFF2-40B4-BE49-F238E27FC236}">
                <a16:creationId xmlns:a16="http://schemas.microsoft.com/office/drawing/2014/main" id="{78C4595D-F28C-4103-ABEF-28071AFEA3E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44209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3941CF7A-DBC1-4493-BD33-5A2C16C7EC7B}"/>
              </a:ext>
            </a:extLst>
          </p:cNvPr>
          <p:cNvSpPr/>
          <p:nvPr/>
        </p:nvSpPr>
        <p:spPr bwMode="auto">
          <a:xfrm flipH="1">
            <a:off x="4030711" y="1882422"/>
            <a:ext cx="2285858" cy="3900001"/>
          </a:xfrm>
          <a:prstGeom prst="rect">
            <a:avLst/>
          </a:prstGeom>
          <a:solidFill>
            <a:srgbClr val="25252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8" tIns="107567" rIns="134458" bIns="107567"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pic>
        <p:nvPicPr>
          <p:cNvPr id="39" name="Picture 38">
            <a:extLst>
              <a:ext uri="{FF2B5EF4-FFF2-40B4-BE49-F238E27FC236}">
                <a16:creationId xmlns:a16="http://schemas.microsoft.com/office/drawing/2014/main" id="{4AFB9AC3-C92C-479D-9DC3-D1B4DEFEB372}"/>
              </a:ext>
            </a:extLst>
          </p:cNvPr>
          <p:cNvPicPr>
            <a:picLocks noChangeAspect="1"/>
          </p:cNvPicPr>
          <p:nvPr/>
        </p:nvPicPr>
        <p:blipFill rotWithShape="1">
          <a:blip r:embed="rId3">
            <a:extLst>
              <a:ext uri="{28A0092B-C50C-407E-A947-70E740481C1C}">
                <a14:useLocalDpi xmlns:a14="http://schemas.microsoft.com/office/drawing/2010/main" val="0"/>
              </a:ext>
            </a:extLst>
          </a:blip>
          <a:srcRect r="3369"/>
          <a:stretch/>
        </p:blipFill>
        <p:spPr>
          <a:xfrm>
            <a:off x="4030711" y="1882422"/>
            <a:ext cx="2285858" cy="3900001"/>
          </a:xfrm>
          <a:prstGeom prst="rect">
            <a:avLst/>
          </a:prstGeom>
          <a:solidFill>
            <a:schemeClr val="bg1"/>
          </a:solidFill>
          <a:ln w="6350">
            <a:solidFill>
              <a:schemeClr val="bg1">
                <a:lumMod val="85000"/>
              </a:schemeClr>
            </a:solidFill>
          </a:ln>
        </p:spPr>
      </p:pic>
      <p:sp>
        <p:nvSpPr>
          <p:cNvPr id="7" name="Title 6">
            <a:extLst>
              <a:ext uri="{FF2B5EF4-FFF2-40B4-BE49-F238E27FC236}">
                <a16:creationId xmlns:a16="http://schemas.microsoft.com/office/drawing/2014/main" id="{0ACFA053-2FCC-4C69-B579-FE2A1EE26422}"/>
              </a:ext>
            </a:extLst>
          </p:cNvPr>
          <p:cNvSpPr>
            <a:spLocks noGrp="1"/>
          </p:cNvSpPr>
          <p:nvPr>
            <p:ph type="title"/>
          </p:nvPr>
        </p:nvSpPr>
        <p:spPr/>
        <p:txBody>
          <a:bodyPr/>
          <a:lstStyle/>
          <a:p>
            <a:pPr>
              <a:defRPr/>
            </a:pPr>
            <a:r>
              <a:rPr lang="en-US" dirty="0"/>
              <a:t>Manage all events in one place with Event Grid</a:t>
            </a:r>
          </a:p>
        </p:txBody>
      </p:sp>
      <p:sp>
        <p:nvSpPr>
          <p:cNvPr id="2" name="Text Placeholder 1">
            <a:extLst>
              <a:ext uri="{FF2B5EF4-FFF2-40B4-BE49-F238E27FC236}">
                <a16:creationId xmlns:a16="http://schemas.microsoft.com/office/drawing/2014/main" id="{D7DCB2B1-587E-4CF1-B4DC-0FD27F718152}"/>
              </a:ext>
            </a:extLst>
          </p:cNvPr>
          <p:cNvSpPr>
            <a:spLocks noGrp="1"/>
          </p:cNvSpPr>
          <p:nvPr>
            <p:ph type="body" sz="quarter" idx="10"/>
          </p:nvPr>
        </p:nvSpPr>
        <p:spPr/>
        <p:txBody>
          <a:bodyPr/>
          <a:lstStyle/>
          <a:p>
            <a:r>
              <a:rPr lang="en-US" dirty="0">
                <a:hlinkClick r:id="rId4"/>
              </a:rPr>
              <a:t>https://docs.microsoft.com/en-us/azure/event-grid/overview</a:t>
            </a:r>
            <a:r>
              <a:rPr lang="en-US" dirty="0"/>
              <a:t> </a:t>
            </a:r>
          </a:p>
        </p:txBody>
      </p:sp>
      <p:grpSp>
        <p:nvGrpSpPr>
          <p:cNvPr id="16" name="Group 15">
            <a:extLst>
              <a:ext uri="{FF2B5EF4-FFF2-40B4-BE49-F238E27FC236}">
                <a16:creationId xmlns:a16="http://schemas.microsoft.com/office/drawing/2014/main" id="{E3590C2C-1860-4F5E-A436-3DFB980AC3FB}"/>
              </a:ext>
            </a:extLst>
          </p:cNvPr>
          <p:cNvGrpSpPr/>
          <p:nvPr/>
        </p:nvGrpSpPr>
        <p:grpSpPr>
          <a:xfrm>
            <a:off x="6414938" y="2999318"/>
            <a:ext cx="486107" cy="1815518"/>
            <a:chOff x="9010077" y="2912948"/>
            <a:chExt cx="661140" cy="2468880"/>
          </a:xfrm>
        </p:grpSpPr>
        <p:sp>
          <p:nvSpPr>
            <p:cNvPr id="57" name="Freeform 5">
              <a:extLst>
                <a:ext uri="{FF2B5EF4-FFF2-40B4-BE49-F238E27FC236}">
                  <a16:creationId xmlns:a16="http://schemas.microsoft.com/office/drawing/2014/main" id="{36F42455-FAFB-4E72-BE9F-884620B09793}"/>
                </a:ext>
              </a:extLst>
            </p:cNvPr>
            <p:cNvSpPr>
              <a:spLocks/>
            </p:cNvSpPr>
            <p:nvPr/>
          </p:nvSpPr>
          <p:spPr bwMode="auto">
            <a:xfrm rot="10800000">
              <a:off x="9010077" y="2912948"/>
              <a:ext cx="228600" cy="24688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342900" fontAlgn="auto">
                <a:spcBef>
                  <a:spcPts val="0"/>
                </a:spcBef>
                <a:spcAft>
                  <a:spcPts val="0"/>
                </a:spcAft>
              </a:pPr>
              <a:endParaRPr lang="en-US" sz="675" b="0">
                <a:gradFill>
                  <a:gsLst>
                    <a:gs pos="0">
                      <a:srgbClr val="505050"/>
                    </a:gs>
                    <a:gs pos="100000">
                      <a:srgbClr val="505050"/>
                    </a:gs>
                  </a:gsLst>
                  <a:lin ang="5400000" scaled="1"/>
                </a:gradFill>
                <a:latin typeface="Calibri" panose="020F0502020204030204"/>
                <a:cs typeface="+mn-cs"/>
              </a:endParaRPr>
            </a:p>
          </p:txBody>
        </p:sp>
        <p:sp>
          <p:nvSpPr>
            <p:cNvPr id="58" name="arrow">
              <a:extLst>
                <a:ext uri="{FF2B5EF4-FFF2-40B4-BE49-F238E27FC236}">
                  <a16:creationId xmlns:a16="http://schemas.microsoft.com/office/drawing/2014/main" id="{7AEC3121-3761-4D31-8522-828FC7FB9FF6}"/>
                </a:ext>
              </a:extLst>
            </p:cNvPr>
            <p:cNvSpPr>
              <a:spLocks noChangeAspect="1" noEditPoints="1"/>
            </p:cNvSpPr>
            <p:nvPr/>
          </p:nvSpPr>
          <p:spPr bwMode="auto">
            <a:xfrm>
              <a:off x="9400487"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68580" tIns="34290" rIns="68580" bIns="34290" numCol="1" anchor="t" anchorCtr="0" compatLnSpc="1">
              <a:prstTxWarp prst="textNoShape">
                <a:avLst/>
              </a:prstTxWarp>
            </a:bodyPr>
            <a:lstStyle/>
            <a:p>
              <a:pPr defTabSz="342900" fontAlgn="auto">
                <a:spcBef>
                  <a:spcPts val="0"/>
                </a:spcBef>
                <a:spcAft>
                  <a:spcPts val="0"/>
                </a:spcAft>
              </a:pPr>
              <a:endParaRPr lang="en-US" sz="675" b="0">
                <a:gradFill>
                  <a:gsLst>
                    <a:gs pos="0">
                      <a:srgbClr val="505050"/>
                    </a:gs>
                    <a:gs pos="100000">
                      <a:srgbClr val="505050"/>
                    </a:gs>
                  </a:gsLst>
                  <a:lin ang="5400000" scaled="1"/>
                </a:gradFill>
                <a:latin typeface="Calibri" panose="020F0502020204030204"/>
                <a:cs typeface="+mn-cs"/>
              </a:endParaRPr>
            </a:p>
          </p:txBody>
        </p:sp>
      </p:grpSp>
      <p:grpSp>
        <p:nvGrpSpPr>
          <p:cNvPr id="6" name="Group 5">
            <a:extLst>
              <a:ext uri="{FF2B5EF4-FFF2-40B4-BE49-F238E27FC236}">
                <a16:creationId xmlns:a16="http://schemas.microsoft.com/office/drawing/2014/main" id="{2BC39D91-CE38-4273-BC16-1131F9248D7F}"/>
              </a:ext>
            </a:extLst>
          </p:cNvPr>
          <p:cNvGrpSpPr/>
          <p:nvPr/>
        </p:nvGrpSpPr>
        <p:grpSpPr>
          <a:xfrm>
            <a:off x="2587468" y="3232939"/>
            <a:ext cx="1519439" cy="819455"/>
            <a:chOff x="3584978" y="3230643"/>
            <a:chExt cx="2066542" cy="1114359"/>
          </a:xfrm>
        </p:grpSpPr>
        <p:sp>
          <p:nvSpPr>
            <p:cNvPr id="4" name="Rectangle 3">
              <a:extLst>
                <a:ext uri="{FF2B5EF4-FFF2-40B4-BE49-F238E27FC236}">
                  <a16:creationId xmlns:a16="http://schemas.microsoft.com/office/drawing/2014/main" id="{79CE8D52-3DAB-4A5B-94AF-6C8669C74452}"/>
                </a:ext>
              </a:extLst>
            </p:cNvPr>
            <p:cNvSpPr/>
            <p:nvPr/>
          </p:nvSpPr>
          <p:spPr>
            <a:xfrm>
              <a:off x="3584978" y="3230643"/>
              <a:ext cx="1828801" cy="1114359"/>
            </a:xfrm>
            <a:prstGeom prst="rect">
              <a:avLst/>
            </a:prstGeom>
          </p:spPr>
          <p:txBody>
            <a:bodyPr wrap="square">
              <a:spAutoFit/>
            </a:bodyPr>
            <a:lstStyle/>
            <a:p>
              <a:pPr defTabSz="342900" fontAlgn="auto">
                <a:lnSpc>
                  <a:spcPct val="90000"/>
                </a:lnSpc>
                <a:spcBef>
                  <a:spcPts val="0"/>
                </a:spcBef>
                <a:spcAft>
                  <a:spcPts val="0"/>
                </a:spcAft>
              </a:pP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Subscribe to </a:t>
              </a:r>
              <a:b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pre-defined system events in Azure or create your own custom topics</a:t>
              </a:r>
            </a:p>
          </p:txBody>
        </p:sp>
        <p:cxnSp>
          <p:nvCxnSpPr>
            <p:cNvPr id="53" name="Straight Arrow Connector 52">
              <a:extLst>
                <a:ext uri="{FF2B5EF4-FFF2-40B4-BE49-F238E27FC236}">
                  <a16:creationId xmlns:a16="http://schemas.microsoft.com/office/drawing/2014/main" id="{A94657BE-9D37-4A80-A49D-96FF84E31D21}"/>
                </a:ext>
              </a:extLst>
            </p:cNvPr>
            <p:cNvCxnSpPr>
              <a:cxnSpLocks/>
            </p:cNvCxnSpPr>
            <p:nvPr/>
          </p:nvCxnSpPr>
          <p:spPr>
            <a:xfrm>
              <a:off x="5375275" y="3768467"/>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54A31C1D-D264-43F2-9BD4-1A24689F7281}"/>
              </a:ext>
            </a:extLst>
          </p:cNvPr>
          <p:cNvGrpSpPr/>
          <p:nvPr/>
        </p:nvGrpSpPr>
        <p:grpSpPr>
          <a:xfrm>
            <a:off x="2587468" y="4083278"/>
            <a:ext cx="1519439" cy="674031"/>
            <a:chOff x="3584978" y="4386998"/>
            <a:chExt cx="2066542" cy="916597"/>
          </a:xfrm>
        </p:grpSpPr>
        <p:sp>
          <p:nvSpPr>
            <p:cNvPr id="51" name="Rectangle 50">
              <a:extLst>
                <a:ext uri="{FF2B5EF4-FFF2-40B4-BE49-F238E27FC236}">
                  <a16:creationId xmlns:a16="http://schemas.microsoft.com/office/drawing/2014/main" id="{7CDDF4E3-8B59-4724-AB4B-19B7CBE26E00}"/>
                </a:ext>
              </a:extLst>
            </p:cNvPr>
            <p:cNvSpPr/>
            <p:nvPr/>
          </p:nvSpPr>
          <p:spPr>
            <a:xfrm>
              <a:off x="3584978" y="4386998"/>
              <a:ext cx="1828801" cy="916597"/>
            </a:xfrm>
            <a:prstGeom prst="rect">
              <a:avLst/>
            </a:prstGeom>
          </p:spPr>
          <p:txBody>
            <a:bodyPr wrap="square">
              <a:spAutoFit/>
            </a:bodyPr>
            <a:lstStyle/>
            <a:p>
              <a:pPr defTabSz="342900" fontAlgn="auto">
                <a:lnSpc>
                  <a:spcPct val="90000"/>
                </a:lnSpc>
                <a:spcBef>
                  <a:spcPts val="0"/>
                </a:spcBef>
                <a:spcAft>
                  <a:spcPts val="0"/>
                </a:spcAft>
              </a:pP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Route events to any end-points, Azure </a:t>
              </a:r>
              <a:b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or even beyond</a:t>
              </a:r>
            </a:p>
          </p:txBody>
        </p:sp>
        <p:cxnSp>
          <p:nvCxnSpPr>
            <p:cNvPr id="56" name="Straight Arrow Connector 55">
              <a:extLst>
                <a:ext uri="{FF2B5EF4-FFF2-40B4-BE49-F238E27FC236}">
                  <a16:creationId xmlns:a16="http://schemas.microsoft.com/office/drawing/2014/main" id="{D7DD8F2C-2DB7-418A-8397-2A1AE0DBF2EF}"/>
                </a:ext>
              </a:extLst>
            </p:cNvPr>
            <p:cNvCxnSpPr>
              <a:cxnSpLocks/>
            </p:cNvCxnSpPr>
            <p:nvPr/>
          </p:nvCxnSpPr>
          <p:spPr>
            <a:xfrm>
              <a:off x="5375275" y="4712638"/>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A3515DE-ADF6-4D43-840A-E77962C1681C}"/>
              </a:ext>
            </a:extLst>
          </p:cNvPr>
          <p:cNvGrpSpPr/>
          <p:nvPr/>
        </p:nvGrpSpPr>
        <p:grpSpPr>
          <a:xfrm>
            <a:off x="2587468" y="4958587"/>
            <a:ext cx="1519439" cy="528606"/>
            <a:chOff x="3584978" y="5577314"/>
            <a:chExt cx="2066542" cy="718838"/>
          </a:xfrm>
        </p:grpSpPr>
        <p:sp>
          <p:nvSpPr>
            <p:cNvPr id="52" name="Rectangle 51">
              <a:extLst>
                <a:ext uri="{FF2B5EF4-FFF2-40B4-BE49-F238E27FC236}">
                  <a16:creationId xmlns:a16="http://schemas.microsoft.com/office/drawing/2014/main" id="{B70C7454-7E7B-4D53-ADCA-CF9B9331B81E}"/>
                </a:ext>
              </a:extLst>
            </p:cNvPr>
            <p:cNvSpPr/>
            <p:nvPr/>
          </p:nvSpPr>
          <p:spPr>
            <a:xfrm>
              <a:off x="3584978" y="5577314"/>
              <a:ext cx="1828801" cy="718838"/>
            </a:xfrm>
            <a:prstGeom prst="rect">
              <a:avLst/>
            </a:prstGeom>
          </p:spPr>
          <p:txBody>
            <a:bodyPr wrap="square">
              <a:spAutoFit/>
            </a:bodyPr>
            <a:lstStyle/>
            <a:p>
              <a:pPr defTabSz="342900" fontAlgn="auto">
                <a:lnSpc>
                  <a:spcPct val="90000"/>
                </a:lnSpc>
                <a:spcBef>
                  <a:spcPts val="0"/>
                </a:spcBef>
                <a:spcAft>
                  <a:spcPts val="0"/>
                </a:spcAft>
              </a:pP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Enable filtering </a:t>
              </a:r>
              <a:b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and efficient </a:t>
              </a:r>
              <a:b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routing of events</a:t>
              </a:r>
            </a:p>
          </p:txBody>
        </p:sp>
        <p:cxnSp>
          <p:nvCxnSpPr>
            <p:cNvPr id="60" name="Straight Arrow Connector 59">
              <a:extLst>
                <a:ext uri="{FF2B5EF4-FFF2-40B4-BE49-F238E27FC236}">
                  <a16:creationId xmlns:a16="http://schemas.microsoft.com/office/drawing/2014/main" id="{DC5C931D-A066-469D-B3C6-26BD5DA71B43}"/>
                </a:ext>
              </a:extLst>
            </p:cNvPr>
            <p:cNvCxnSpPr>
              <a:cxnSpLocks/>
            </p:cNvCxnSpPr>
            <p:nvPr/>
          </p:nvCxnSpPr>
          <p:spPr>
            <a:xfrm>
              <a:off x="5375275" y="5923444"/>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169609" y="2016946"/>
            <a:ext cx="2016956" cy="476921"/>
          </a:xfrm>
          <a:prstGeom prst="rect">
            <a:avLst/>
          </a:prstGeom>
          <a:noFill/>
          <a:ln>
            <a:noFill/>
          </a:ln>
        </p:spPr>
        <p:txBody>
          <a:bodyPr wrap="square" lIns="134458" tIns="107567" rIns="134458" bIns="107567" rtlCol="0">
            <a:spAutoFit/>
          </a:bodyPr>
          <a:lstStyle/>
          <a:p>
            <a:pPr algn="ctr" defTabSz="914026" fontAlgn="auto">
              <a:lnSpc>
                <a:spcPct val="90000"/>
              </a:lnSpc>
              <a:spcBef>
                <a:spcPts val="0"/>
              </a:spcBef>
              <a:spcAft>
                <a:spcPts val="900"/>
              </a:spcAft>
              <a:defRPr/>
            </a:pPr>
            <a:r>
              <a:rPr lang="en-US" sz="1875" b="0" kern="0">
                <a:gradFill>
                  <a:gsLst>
                    <a:gs pos="1250">
                      <a:srgbClr val="353535"/>
                    </a:gs>
                    <a:gs pos="100000">
                      <a:srgbClr val="353535"/>
                    </a:gs>
                  </a:gsLst>
                  <a:lin ang="5400000" scaled="0"/>
                </a:gradFill>
                <a:latin typeface="Segoe UI Semilight"/>
                <a:cs typeface="Segoe UI"/>
              </a:rPr>
              <a:t>Event publishers</a:t>
            </a:r>
          </a:p>
        </p:txBody>
      </p:sp>
      <p:grpSp>
        <p:nvGrpSpPr>
          <p:cNvPr id="44" name="Group 43">
            <a:extLst>
              <a:ext uri="{FF2B5EF4-FFF2-40B4-BE49-F238E27FC236}">
                <a16:creationId xmlns:a16="http://schemas.microsoft.com/office/drawing/2014/main" id="{0FEFE59A-A912-413A-B282-19A791EE6F48}"/>
              </a:ext>
            </a:extLst>
          </p:cNvPr>
          <p:cNvGrpSpPr/>
          <p:nvPr/>
        </p:nvGrpSpPr>
        <p:grpSpPr>
          <a:xfrm>
            <a:off x="2076667" y="2495005"/>
            <a:ext cx="482549" cy="2824139"/>
            <a:chOff x="4261969" y="2227145"/>
            <a:chExt cx="656299" cy="3840480"/>
          </a:xfrm>
        </p:grpSpPr>
        <p:sp>
          <p:nvSpPr>
            <p:cNvPr id="45" name="Freeform 5">
              <a:extLst>
                <a:ext uri="{FF2B5EF4-FFF2-40B4-BE49-F238E27FC236}">
                  <a16:creationId xmlns:a16="http://schemas.microsoft.com/office/drawing/2014/main" id="{5352CC2B-B969-4202-863D-AD50CA17D694}"/>
                </a:ext>
              </a:extLst>
            </p:cNvPr>
            <p:cNvSpPr>
              <a:spLocks/>
            </p:cNvSpPr>
            <p:nvPr/>
          </p:nvSpPr>
          <p:spPr bwMode="auto">
            <a:xfrm rot="10800000">
              <a:off x="4261969" y="2227145"/>
              <a:ext cx="228600" cy="38404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342900" fontAlgn="auto">
                <a:spcBef>
                  <a:spcPts val="0"/>
                </a:spcBef>
                <a:spcAft>
                  <a:spcPts val="0"/>
                </a:spcAft>
              </a:pPr>
              <a:endParaRPr lang="en-US" sz="675" b="0">
                <a:gradFill>
                  <a:gsLst>
                    <a:gs pos="0">
                      <a:srgbClr val="505050"/>
                    </a:gs>
                    <a:gs pos="100000">
                      <a:srgbClr val="505050"/>
                    </a:gs>
                  </a:gsLst>
                  <a:lin ang="5400000" scaled="1"/>
                </a:gradFill>
                <a:latin typeface="Calibri" panose="020F0502020204030204"/>
                <a:cs typeface="+mn-cs"/>
              </a:endParaRPr>
            </a:p>
          </p:txBody>
        </p:sp>
        <p:sp>
          <p:nvSpPr>
            <p:cNvPr id="46" name="arrow">
              <a:extLst>
                <a:ext uri="{FF2B5EF4-FFF2-40B4-BE49-F238E27FC236}">
                  <a16:creationId xmlns:a16="http://schemas.microsoft.com/office/drawing/2014/main" id="{D26BEF4C-17CB-43F0-B578-A566D8937FD4}"/>
                </a:ext>
              </a:extLst>
            </p:cNvPr>
            <p:cNvSpPr>
              <a:spLocks noChangeAspect="1" noEditPoints="1"/>
            </p:cNvSpPr>
            <p:nvPr/>
          </p:nvSpPr>
          <p:spPr bwMode="auto">
            <a:xfrm>
              <a:off x="4647538"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68580" tIns="34290" rIns="68580" bIns="34290" numCol="1" anchor="t" anchorCtr="0" compatLnSpc="1">
              <a:prstTxWarp prst="textNoShape">
                <a:avLst/>
              </a:prstTxWarp>
            </a:bodyPr>
            <a:lstStyle/>
            <a:p>
              <a:pPr defTabSz="342900" fontAlgn="auto">
                <a:spcBef>
                  <a:spcPts val="0"/>
                </a:spcBef>
                <a:spcAft>
                  <a:spcPts val="0"/>
                </a:spcAft>
              </a:pPr>
              <a:endParaRPr lang="en-US" sz="675" b="0">
                <a:gradFill>
                  <a:gsLst>
                    <a:gs pos="0">
                      <a:srgbClr val="505050"/>
                    </a:gs>
                    <a:gs pos="100000">
                      <a:srgbClr val="505050"/>
                    </a:gs>
                  </a:gsLst>
                  <a:lin ang="5400000" scaled="1"/>
                </a:gradFill>
                <a:latin typeface="Calibri" panose="020F0502020204030204"/>
                <a:cs typeface="+mn-cs"/>
              </a:endParaRPr>
            </a:p>
          </p:txBody>
        </p:sp>
      </p:grpSp>
      <p:grpSp>
        <p:nvGrpSpPr>
          <p:cNvPr id="47" name="Group 46">
            <a:extLst>
              <a:ext uri="{FF2B5EF4-FFF2-40B4-BE49-F238E27FC236}">
                <a16:creationId xmlns:a16="http://schemas.microsoft.com/office/drawing/2014/main" id="{D932B88A-9652-4DC4-82A3-6C9565AC5CCC}"/>
              </a:ext>
            </a:extLst>
          </p:cNvPr>
          <p:cNvGrpSpPr/>
          <p:nvPr/>
        </p:nvGrpSpPr>
        <p:grpSpPr>
          <a:xfrm>
            <a:off x="169609" y="2568981"/>
            <a:ext cx="2016956" cy="2676190"/>
            <a:chOff x="1646290" y="2327742"/>
            <a:chExt cx="2743200" cy="3639288"/>
          </a:xfrm>
        </p:grpSpPr>
        <p:sp>
          <p:nvSpPr>
            <p:cNvPr id="48" name="Rectangle 47">
              <a:extLst>
                <a:ext uri="{FF2B5EF4-FFF2-40B4-BE49-F238E27FC236}">
                  <a16:creationId xmlns:a16="http://schemas.microsoft.com/office/drawing/2014/main" id="{C4C1B0A2-A315-4563-AA64-C374A5ECF32C}"/>
                </a:ext>
              </a:extLst>
            </p:cNvPr>
            <p:cNvSpPr/>
            <p:nvPr/>
          </p:nvSpPr>
          <p:spPr bwMode="auto">
            <a:xfrm>
              <a:off x="1646290" y="232774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50" name="Rectangle 49">
              <a:extLst>
                <a:ext uri="{FF2B5EF4-FFF2-40B4-BE49-F238E27FC236}">
                  <a16:creationId xmlns:a16="http://schemas.microsoft.com/office/drawing/2014/main" id="{7D62C885-950A-4FEE-84B3-A4EB7E8433FA}"/>
                </a:ext>
              </a:extLst>
            </p:cNvPr>
            <p:cNvSpPr/>
            <p:nvPr/>
          </p:nvSpPr>
          <p:spPr bwMode="auto">
            <a:xfrm>
              <a:off x="1646290" y="305926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54" name="Rectangle 53">
              <a:extLst>
                <a:ext uri="{FF2B5EF4-FFF2-40B4-BE49-F238E27FC236}">
                  <a16:creationId xmlns:a16="http://schemas.microsoft.com/office/drawing/2014/main" id="{D91401D8-6628-4D5F-8BE0-43ADB2FE205D}"/>
                </a:ext>
              </a:extLst>
            </p:cNvPr>
            <p:cNvSpPr/>
            <p:nvPr/>
          </p:nvSpPr>
          <p:spPr bwMode="auto">
            <a:xfrm>
              <a:off x="1646290" y="3790774"/>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55" name="Rectangle 54">
              <a:extLst>
                <a:ext uri="{FF2B5EF4-FFF2-40B4-BE49-F238E27FC236}">
                  <a16:creationId xmlns:a16="http://schemas.microsoft.com/office/drawing/2014/main" id="{18A92E95-6C4E-47E7-80A5-B8E8F54E28C1}"/>
                </a:ext>
              </a:extLst>
            </p:cNvPr>
            <p:cNvSpPr/>
            <p:nvPr/>
          </p:nvSpPr>
          <p:spPr bwMode="auto">
            <a:xfrm>
              <a:off x="1646290" y="4522286"/>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59" name="Rectangle 58">
              <a:extLst>
                <a:ext uri="{FF2B5EF4-FFF2-40B4-BE49-F238E27FC236}">
                  <a16:creationId xmlns:a16="http://schemas.microsoft.com/office/drawing/2014/main" id="{52F8D129-625B-450C-8B9B-A79D7DD04708}"/>
                </a:ext>
              </a:extLst>
            </p:cNvPr>
            <p:cNvSpPr/>
            <p:nvPr/>
          </p:nvSpPr>
          <p:spPr bwMode="auto">
            <a:xfrm>
              <a:off x="1646290" y="525379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grpSp>
      <p:grpSp>
        <p:nvGrpSpPr>
          <p:cNvPr id="61" name="Group 60">
            <a:extLst>
              <a:ext uri="{FF2B5EF4-FFF2-40B4-BE49-F238E27FC236}">
                <a16:creationId xmlns:a16="http://schemas.microsoft.com/office/drawing/2014/main" id="{765B14C9-3992-4098-89C2-40174474D10C}"/>
              </a:ext>
            </a:extLst>
          </p:cNvPr>
          <p:cNvGrpSpPr/>
          <p:nvPr/>
        </p:nvGrpSpPr>
        <p:grpSpPr>
          <a:xfrm>
            <a:off x="169607" y="2748123"/>
            <a:ext cx="1815263" cy="2317906"/>
            <a:chOff x="1646287" y="2571354"/>
            <a:chExt cx="2468883" cy="3152066"/>
          </a:xfrm>
        </p:grpSpPr>
        <p:sp>
          <p:nvSpPr>
            <p:cNvPr id="63" name="TextBox 62"/>
            <p:cNvSpPr txBox="1"/>
            <p:nvPr/>
          </p:nvSpPr>
          <p:spPr>
            <a:xfrm>
              <a:off x="1646288" y="3302875"/>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Resource Groups</a:t>
              </a:r>
            </a:p>
          </p:txBody>
        </p:sp>
        <p:sp>
          <p:nvSpPr>
            <p:cNvPr id="64" name="TextBox 63"/>
            <p:cNvSpPr txBox="1"/>
            <p:nvPr/>
          </p:nvSpPr>
          <p:spPr>
            <a:xfrm>
              <a:off x="1646290" y="4765900"/>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Event Hubs</a:t>
              </a:r>
            </a:p>
          </p:txBody>
        </p:sp>
        <p:sp>
          <p:nvSpPr>
            <p:cNvPr id="67" name="TextBox 66"/>
            <p:cNvSpPr txBox="1"/>
            <p:nvPr/>
          </p:nvSpPr>
          <p:spPr>
            <a:xfrm>
              <a:off x="1646290" y="4034387"/>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Azure Subscriptions</a:t>
              </a:r>
            </a:p>
          </p:txBody>
        </p:sp>
        <p:sp>
          <p:nvSpPr>
            <p:cNvPr id="71" name="TextBox 70"/>
            <p:cNvSpPr txBox="1"/>
            <p:nvPr/>
          </p:nvSpPr>
          <p:spPr>
            <a:xfrm>
              <a:off x="1646287" y="5497410"/>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Custom Events</a:t>
              </a:r>
            </a:p>
          </p:txBody>
        </p:sp>
        <p:sp>
          <p:nvSpPr>
            <p:cNvPr id="74" name="TextBox 73"/>
            <p:cNvSpPr txBox="1"/>
            <p:nvPr/>
          </p:nvSpPr>
          <p:spPr>
            <a:xfrm>
              <a:off x="1646290" y="2571354"/>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Blob Storage</a:t>
              </a:r>
            </a:p>
          </p:txBody>
        </p:sp>
      </p:grpSp>
      <p:grpSp>
        <p:nvGrpSpPr>
          <p:cNvPr id="75" name="Group 74">
            <a:extLst>
              <a:ext uri="{FF2B5EF4-FFF2-40B4-BE49-F238E27FC236}">
                <a16:creationId xmlns:a16="http://schemas.microsoft.com/office/drawing/2014/main" id="{393536B3-83E9-4175-A7C3-A24CC551DC03}"/>
              </a:ext>
            </a:extLst>
          </p:cNvPr>
          <p:cNvGrpSpPr/>
          <p:nvPr/>
        </p:nvGrpSpPr>
        <p:grpSpPr>
          <a:xfrm>
            <a:off x="291787" y="2714290"/>
            <a:ext cx="233831" cy="2375549"/>
            <a:chOff x="1812459" y="2525345"/>
            <a:chExt cx="318027" cy="3230454"/>
          </a:xfrm>
        </p:grpSpPr>
        <p:pic>
          <p:nvPicPr>
            <p:cNvPr id="76" name="Picture 75"/>
            <p:cNvPicPr>
              <a:picLocks noChangeAspect="1"/>
            </p:cNvPicPr>
            <p:nvPr/>
          </p:nvPicPr>
          <p:blipFill rotWithShape="1">
            <a:blip r:embed="rId5"/>
            <a:srcRect b="32970"/>
            <a:stretch/>
          </p:blipFill>
          <p:spPr>
            <a:xfrm>
              <a:off x="1812459" y="4718545"/>
              <a:ext cx="318027" cy="320715"/>
            </a:xfrm>
            <a:prstGeom prst="rect">
              <a:avLst/>
            </a:prstGeom>
            <a:ln>
              <a:noFill/>
            </a:ln>
          </p:spPr>
        </p:pic>
        <p:pic>
          <p:nvPicPr>
            <p:cNvPr id="79" name="Picture 78"/>
            <p:cNvPicPr>
              <a:picLocks noChangeAspect="1"/>
            </p:cNvPicPr>
            <p:nvPr/>
          </p:nvPicPr>
          <p:blipFill>
            <a:blip r:embed="rId6"/>
            <a:stretch>
              <a:fillRect/>
            </a:stretch>
          </p:blipFill>
          <p:spPr>
            <a:xfrm>
              <a:off x="1812459" y="3256865"/>
              <a:ext cx="318027" cy="318027"/>
            </a:xfrm>
            <a:prstGeom prst="rect">
              <a:avLst/>
            </a:prstGeom>
            <a:ln>
              <a:noFill/>
            </a:ln>
          </p:spPr>
        </p:pic>
        <p:pic>
          <p:nvPicPr>
            <p:cNvPr id="80" name="Picture 79"/>
            <p:cNvPicPr>
              <a:picLocks noChangeAspect="1"/>
            </p:cNvPicPr>
            <p:nvPr/>
          </p:nvPicPr>
          <p:blipFill>
            <a:blip r:embed="rId7"/>
            <a:stretch>
              <a:fillRect/>
            </a:stretch>
          </p:blipFill>
          <p:spPr>
            <a:xfrm>
              <a:off x="1819273" y="3995191"/>
              <a:ext cx="304398" cy="304398"/>
            </a:xfrm>
            <a:prstGeom prst="rect">
              <a:avLst/>
            </a:prstGeom>
            <a:ln>
              <a:noFill/>
            </a:ln>
          </p:spPr>
        </p:pic>
        <p:pic>
          <p:nvPicPr>
            <p:cNvPr id="81" name="Picture 80"/>
            <p:cNvPicPr>
              <a:picLocks noChangeAspect="1"/>
            </p:cNvPicPr>
            <p:nvPr/>
          </p:nvPicPr>
          <p:blipFill>
            <a:blip r:embed="rId8"/>
            <a:stretch>
              <a:fillRect/>
            </a:stretch>
          </p:blipFill>
          <p:spPr>
            <a:xfrm>
              <a:off x="1826087" y="5465029"/>
              <a:ext cx="290770" cy="290770"/>
            </a:xfrm>
            <a:prstGeom prst="rect">
              <a:avLst/>
            </a:prstGeom>
            <a:ln>
              <a:noFill/>
            </a:ln>
          </p:spPr>
        </p:pic>
        <p:pic>
          <p:nvPicPr>
            <p:cNvPr id="82" name="Picture 81"/>
            <p:cNvPicPr>
              <a:picLocks noChangeAspect="1"/>
            </p:cNvPicPr>
            <p:nvPr/>
          </p:nvPicPr>
          <p:blipFill>
            <a:blip r:embed="rId9"/>
            <a:stretch>
              <a:fillRect/>
            </a:stretch>
          </p:blipFill>
          <p:spPr>
            <a:xfrm>
              <a:off x="1812459" y="2525345"/>
              <a:ext cx="318027" cy="318027"/>
            </a:xfrm>
            <a:prstGeom prst="rect">
              <a:avLst/>
            </a:prstGeom>
            <a:ln>
              <a:noFill/>
            </a:ln>
          </p:spPr>
        </p:pic>
      </p:grpSp>
      <p:sp>
        <p:nvSpPr>
          <p:cNvPr id="83" name="TextBox 82"/>
          <p:cNvSpPr txBox="1"/>
          <p:nvPr/>
        </p:nvSpPr>
        <p:spPr>
          <a:xfrm>
            <a:off x="7073548" y="2213292"/>
            <a:ext cx="1784777" cy="476921"/>
          </a:xfrm>
          <a:prstGeom prst="rect">
            <a:avLst/>
          </a:prstGeom>
          <a:noFill/>
          <a:ln>
            <a:noFill/>
          </a:ln>
        </p:spPr>
        <p:txBody>
          <a:bodyPr wrap="none" lIns="134458" tIns="107567" rIns="134458" bIns="107567" rtlCol="0">
            <a:spAutoFit/>
          </a:bodyPr>
          <a:lstStyle/>
          <a:p>
            <a:pPr algn="ctr" defTabSz="914026" fontAlgn="auto">
              <a:lnSpc>
                <a:spcPct val="90000"/>
              </a:lnSpc>
              <a:spcBef>
                <a:spcPts val="0"/>
              </a:spcBef>
              <a:spcAft>
                <a:spcPts val="900"/>
              </a:spcAft>
              <a:defRPr/>
            </a:pPr>
            <a:r>
              <a:rPr lang="en-US" sz="1875" b="0" kern="0">
                <a:gradFill>
                  <a:gsLst>
                    <a:gs pos="1250">
                      <a:srgbClr val="353535"/>
                    </a:gs>
                    <a:gs pos="100000">
                      <a:srgbClr val="353535"/>
                    </a:gs>
                  </a:gsLst>
                  <a:lin ang="5400000" scaled="0"/>
                </a:gradFill>
                <a:latin typeface="Segoe UI Semilight"/>
                <a:cs typeface="Segoe UI"/>
              </a:rPr>
              <a:t>Event handlers</a:t>
            </a:r>
          </a:p>
        </p:txBody>
      </p:sp>
      <p:grpSp>
        <p:nvGrpSpPr>
          <p:cNvPr id="84" name="Group 83">
            <a:extLst>
              <a:ext uri="{FF2B5EF4-FFF2-40B4-BE49-F238E27FC236}">
                <a16:creationId xmlns:a16="http://schemas.microsoft.com/office/drawing/2014/main" id="{85352EA2-E345-47A8-B979-D2F2D70F5AF4}"/>
              </a:ext>
            </a:extLst>
          </p:cNvPr>
          <p:cNvGrpSpPr/>
          <p:nvPr/>
        </p:nvGrpSpPr>
        <p:grpSpPr>
          <a:xfrm>
            <a:off x="6957459" y="2765327"/>
            <a:ext cx="2016956" cy="2138265"/>
            <a:chOff x="8047017" y="2693498"/>
            <a:chExt cx="2743200" cy="2907776"/>
          </a:xfrm>
        </p:grpSpPr>
        <p:sp>
          <p:nvSpPr>
            <p:cNvPr id="85" name="Rectangle 84">
              <a:extLst>
                <a:ext uri="{FF2B5EF4-FFF2-40B4-BE49-F238E27FC236}">
                  <a16:creationId xmlns:a16="http://schemas.microsoft.com/office/drawing/2014/main" id="{5088C66C-6F39-40B2-95FB-F1A545E6C60D}"/>
                </a:ext>
              </a:extLst>
            </p:cNvPr>
            <p:cNvSpPr/>
            <p:nvPr/>
          </p:nvSpPr>
          <p:spPr bwMode="auto">
            <a:xfrm>
              <a:off x="8047017" y="269349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86" name="Rectangle 85">
              <a:extLst>
                <a:ext uri="{FF2B5EF4-FFF2-40B4-BE49-F238E27FC236}">
                  <a16:creationId xmlns:a16="http://schemas.microsoft.com/office/drawing/2014/main" id="{4F3D54C8-E82F-4769-94D4-30351411D36E}"/>
                </a:ext>
              </a:extLst>
            </p:cNvPr>
            <p:cNvSpPr/>
            <p:nvPr/>
          </p:nvSpPr>
          <p:spPr bwMode="auto">
            <a:xfrm>
              <a:off x="8047017" y="342501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87" name="Rectangle 86">
              <a:extLst>
                <a:ext uri="{FF2B5EF4-FFF2-40B4-BE49-F238E27FC236}">
                  <a16:creationId xmlns:a16="http://schemas.microsoft.com/office/drawing/2014/main" id="{92B57EAE-A63A-49F0-AC99-9950DE11059A}"/>
                </a:ext>
              </a:extLst>
            </p:cNvPr>
            <p:cNvSpPr/>
            <p:nvPr/>
          </p:nvSpPr>
          <p:spPr bwMode="auto">
            <a:xfrm>
              <a:off x="8047017" y="4156530"/>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88" name="Rectangle 87">
              <a:extLst>
                <a:ext uri="{FF2B5EF4-FFF2-40B4-BE49-F238E27FC236}">
                  <a16:creationId xmlns:a16="http://schemas.microsoft.com/office/drawing/2014/main" id="{9B9AF45E-BB62-40C9-B30A-FA601FD745A7}"/>
                </a:ext>
              </a:extLst>
            </p:cNvPr>
            <p:cNvSpPr/>
            <p:nvPr/>
          </p:nvSpPr>
          <p:spPr bwMode="auto">
            <a:xfrm>
              <a:off x="8047017" y="488804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grpSp>
      <p:grpSp>
        <p:nvGrpSpPr>
          <p:cNvPr id="89" name="Group 88">
            <a:extLst>
              <a:ext uri="{FF2B5EF4-FFF2-40B4-BE49-F238E27FC236}">
                <a16:creationId xmlns:a16="http://schemas.microsoft.com/office/drawing/2014/main" id="{E8AD474A-D44D-4068-9AC0-E075C4A15FB1}"/>
              </a:ext>
            </a:extLst>
          </p:cNvPr>
          <p:cNvGrpSpPr/>
          <p:nvPr/>
        </p:nvGrpSpPr>
        <p:grpSpPr>
          <a:xfrm>
            <a:off x="6957460" y="2944469"/>
            <a:ext cx="1815260" cy="1779980"/>
            <a:chOff x="8047017" y="2937111"/>
            <a:chExt cx="2468880" cy="2420553"/>
          </a:xfrm>
        </p:grpSpPr>
        <p:sp>
          <p:nvSpPr>
            <p:cNvPr id="90" name="TextBox 89">
              <a:extLst>
                <a:ext uri="{FF2B5EF4-FFF2-40B4-BE49-F238E27FC236}">
                  <a16:creationId xmlns:a16="http://schemas.microsoft.com/office/drawing/2014/main" id="{FB218A8C-0032-4D10-9AA8-9B7816410325}"/>
                </a:ext>
              </a:extLst>
            </p:cNvPr>
            <p:cNvSpPr txBox="1"/>
            <p:nvPr/>
          </p:nvSpPr>
          <p:spPr>
            <a:xfrm>
              <a:off x="8047017" y="2937111"/>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Azure Functions</a:t>
              </a:r>
            </a:p>
          </p:txBody>
        </p:sp>
        <p:sp>
          <p:nvSpPr>
            <p:cNvPr id="91" name="TextBox 90">
              <a:extLst>
                <a:ext uri="{FF2B5EF4-FFF2-40B4-BE49-F238E27FC236}">
                  <a16:creationId xmlns:a16="http://schemas.microsoft.com/office/drawing/2014/main" id="{ACF3C21B-22D1-474D-B696-373FC1C5250A}"/>
                </a:ext>
              </a:extLst>
            </p:cNvPr>
            <p:cNvSpPr txBox="1"/>
            <p:nvPr/>
          </p:nvSpPr>
          <p:spPr>
            <a:xfrm>
              <a:off x="8047017" y="4400143"/>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Azure Automation</a:t>
              </a:r>
            </a:p>
          </p:txBody>
        </p:sp>
        <p:sp>
          <p:nvSpPr>
            <p:cNvPr id="92" name="TextBox 91">
              <a:extLst>
                <a:ext uri="{FF2B5EF4-FFF2-40B4-BE49-F238E27FC236}">
                  <a16:creationId xmlns:a16="http://schemas.microsoft.com/office/drawing/2014/main" id="{5132851C-5C6B-487F-B36C-5FABED0EBCF8}"/>
                </a:ext>
              </a:extLst>
            </p:cNvPr>
            <p:cNvSpPr txBox="1"/>
            <p:nvPr/>
          </p:nvSpPr>
          <p:spPr>
            <a:xfrm>
              <a:off x="8047017" y="3668631"/>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Logic Apps</a:t>
              </a:r>
            </a:p>
          </p:txBody>
        </p:sp>
        <p:sp>
          <p:nvSpPr>
            <p:cNvPr id="93" name="TextBox 92">
              <a:extLst>
                <a:ext uri="{FF2B5EF4-FFF2-40B4-BE49-F238E27FC236}">
                  <a16:creationId xmlns:a16="http://schemas.microsoft.com/office/drawing/2014/main" id="{E6ECB19F-78B2-4F77-83D6-D1CA12618F6D}"/>
                </a:ext>
              </a:extLst>
            </p:cNvPr>
            <p:cNvSpPr txBox="1"/>
            <p:nvPr/>
          </p:nvSpPr>
          <p:spPr>
            <a:xfrm>
              <a:off x="8047017" y="5131654"/>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err="1">
                  <a:gradFill>
                    <a:gsLst>
                      <a:gs pos="1250">
                        <a:srgbClr val="353535"/>
                      </a:gs>
                      <a:gs pos="100000">
                        <a:srgbClr val="353535"/>
                      </a:gs>
                    </a:gsLst>
                    <a:lin ang="5400000" scaled="0"/>
                  </a:gradFill>
                  <a:latin typeface="Segoe UI"/>
                  <a:cs typeface="+mn-cs"/>
                </a:rPr>
                <a:t>WebHooks</a:t>
              </a:r>
              <a:endParaRPr lang="en-US" sz="1200" b="0" kern="0">
                <a:gradFill>
                  <a:gsLst>
                    <a:gs pos="1250">
                      <a:srgbClr val="353535"/>
                    </a:gs>
                    <a:gs pos="100000">
                      <a:srgbClr val="353535"/>
                    </a:gs>
                  </a:gsLst>
                  <a:lin ang="5400000" scaled="0"/>
                </a:gradFill>
                <a:latin typeface="Segoe UI"/>
                <a:cs typeface="+mn-cs"/>
              </a:endParaRPr>
            </a:p>
          </p:txBody>
        </p:sp>
      </p:grpSp>
      <p:grpSp>
        <p:nvGrpSpPr>
          <p:cNvPr id="94" name="Group 93">
            <a:extLst>
              <a:ext uri="{FF2B5EF4-FFF2-40B4-BE49-F238E27FC236}">
                <a16:creationId xmlns:a16="http://schemas.microsoft.com/office/drawing/2014/main" id="{B45EC93F-AE7A-4524-BFD8-A11B62F34E5B}"/>
              </a:ext>
            </a:extLst>
          </p:cNvPr>
          <p:cNvGrpSpPr/>
          <p:nvPr/>
        </p:nvGrpSpPr>
        <p:grpSpPr>
          <a:xfrm>
            <a:off x="7085831" y="2910466"/>
            <a:ext cx="234173" cy="1847987"/>
            <a:chOff x="8221612" y="2890869"/>
            <a:chExt cx="318491" cy="2513035"/>
          </a:xfrm>
        </p:grpSpPr>
        <p:pic>
          <p:nvPicPr>
            <p:cNvPr id="95" name="Picture 94"/>
            <p:cNvPicPr>
              <a:picLocks noChangeAspect="1"/>
            </p:cNvPicPr>
            <p:nvPr/>
          </p:nvPicPr>
          <p:blipFill>
            <a:blip r:embed="rId10"/>
            <a:stretch>
              <a:fillRect/>
            </a:stretch>
          </p:blipFill>
          <p:spPr>
            <a:xfrm>
              <a:off x="8221612" y="2890869"/>
              <a:ext cx="318491" cy="318491"/>
            </a:xfrm>
            <a:prstGeom prst="rect">
              <a:avLst/>
            </a:prstGeom>
            <a:ln>
              <a:noFill/>
            </a:ln>
          </p:spPr>
        </p:pic>
        <p:pic>
          <p:nvPicPr>
            <p:cNvPr id="96" name="Picture 95"/>
            <p:cNvPicPr>
              <a:picLocks noChangeAspect="1"/>
            </p:cNvPicPr>
            <p:nvPr/>
          </p:nvPicPr>
          <p:blipFill>
            <a:blip r:embed="rId11"/>
            <a:stretch>
              <a:fillRect/>
            </a:stretch>
          </p:blipFill>
          <p:spPr>
            <a:xfrm>
              <a:off x="8221612" y="4353901"/>
              <a:ext cx="318491" cy="318491"/>
            </a:xfrm>
            <a:prstGeom prst="rect">
              <a:avLst/>
            </a:prstGeom>
            <a:ln>
              <a:noFill/>
            </a:ln>
          </p:spPr>
        </p:pic>
        <p:pic>
          <p:nvPicPr>
            <p:cNvPr id="97" name="Picture 96"/>
            <p:cNvPicPr>
              <a:picLocks noChangeAspect="1"/>
            </p:cNvPicPr>
            <p:nvPr/>
          </p:nvPicPr>
          <p:blipFill>
            <a:blip r:embed="rId12"/>
            <a:stretch>
              <a:fillRect/>
            </a:stretch>
          </p:blipFill>
          <p:spPr>
            <a:xfrm>
              <a:off x="8221612" y="5085413"/>
              <a:ext cx="318491" cy="318491"/>
            </a:xfrm>
            <a:prstGeom prst="rect">
              <a:avLst/>
            </a:prstGeom>
            <a:ln>
              <a:noFill/>
            </a:ln>
          </p:spPr>
        </p:pic>
        <p:pic>
          <p:nvPicPr>
            <p:cNvPr id="98" name="Picture 9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221612" y="3622389"/>
              <a:ext cx="318491" cy="318491"/>
            </a:xfrm>
            <a:prstGeom prst="rect">
              <a:avLst/>
            </a:prstGeom>
          </p:spPr>
        </p:pic>
      </p:grpSp>
    </p:spTree>
    <p:extLst>
      <p:ext uri="{BB962C8B-B14F-4D97-AF65-F5344CB8AC3E}">
        <p14:creationId xmlns:p14="http://schemas.microsoft.com/office/powerpoint/2010/main" val="224642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2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63" presetClass="path" presetSubtype="0" decel="100000" fill="hold" nodeType="withEffect">
                                  <p:stCondLst>
                                    <p:cond delay="0"/>
                                  </p:stCondLst>
                                  <p:childTnLst>
                                    <p:animMotion origin="layout" path="M -9.9566E-8 4.1035E-6 L -0.02578 4.1035E-6 " pathEditMode="relative" rAng="0" ptsTypes="AA">
                                      <p:cBhvr>
                                        <p:cTn id="12" dur="500" spd="-100000" fill="hold"/>
                                        <p:tgtEl>
                                          <p:spTgt spid="6"/>
                                        </p:tgtEl>
                                        <p:attrNameLst>
                                          <p:attrName>ppt_x</p:attrName>
                                          <p:attrName>ppt_y</p:attrName>
                                        </p:attrNameLst>
                                      </p:cBhvr>
                                      <p:rCtr x="-1289" y="0"/>
                                    </p:animMotion>
                                  </p:childTnLst>
                                </p:cTn>
                              </p:par>
                              <p:par>
                                <p:cTn id="13" presetID="10" presetClass="entr" presetSubtype="0" fill="hold" nodeType="withEffect">
                                  <p:stCondLst>
                                    <p:cond delay="10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63" presetClass="path" presetSubtype="0" decel="100000" fill="hold" nodeType="withEffect">
                                  <p:stCondLst>
                                    <p:cond delay="100"/>
                                  </p:stCondLst>
                                  <p:childTnLst>
                                    <p:animMotion origin="layout" path="M -9.9566E-8 4.38493E-6 L -0.02578 4.38493E-6 " pathEditMode="relative" rAng="0" ptsTypes="AA">
                                      <p:cBhvr>
                                        <p:cTn id="17" dur="500" spd="-100000" fill="hold"/>
                                        <p:tgtEl>
                                          <p:spTgt spid="9"/>
                                        </p:tgtEl>
                                        <p:attrNameLst>
                                          <p:attrName>ppt_x</p:attrName>
                                          <p:attrName>ppt_y</p:attrName>
                                        </p:attrNameLst>
                                      </p:cBhvr>
                                      <p:rCtr x="-1289" y="0"/>
                                    </p:animMotion>
                                  </p:childTnLst>
                                </p:cTn>
                              </p:par>
                              <p:par>
                                <p:cTn id="18" presetID="10" presetClass="entr" presetSubtype="0" fill="hold" nodeType="withEffect">
                                  <p:stCondLst>
                                    <p:cond delay="20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63" presetClass="path" presetSubtype="0" decel="100000" fill="hold" nodeType="withEffect">
                                  <p:stCondLst>
                                    <p:cond delay="200"/>
                                  </p:stCondLst>
                                  <p:childTnLst>
                                    <p:animMotion origin="layout" path="M -9.9566E-8 1.96096E-6 L -0.02578 1.96096E-6 " pathEditMode="relative" rAng="0" ptsTypes="AA">
                                      <p:cBhvr>
                                        <p:cTn id="22" dur="500" spd="-100000" fill="hold"/>
                                        <p:tgtEl>
                                          <p:spTgt spid="10"/>
                                        </p:tgtEl>
                                        <p:attrNameLst>
                                          <p:attrName>ppt_x</p:attrName>
                                          <p:attrName>ppt_y</p:attrName>
                                        </p:attrNameLst>
                                      </p:cBhvr>
                                      <p:rCtr x="-1289" y="0"/>
                                    </p:animMotion>
                                  </p:childTnLst>
                                </p:cTn>
                              </p:par>
                              <p:par>
                                <p:cTn id="23" presetID="10"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par>
                                <p:cTn id="26" presetID="63" presetClass="path" presetSubtype="0" decel="100000" fill="hold" grpId="1" nodeType="withEffect">
                                  <p:stCondLst>
                                    <p:cond delay="0"/>
                                  </p:stCondLst>
                                  <p:childTnLst>
                                    <p:animMotion origin="layout" path="M -9.9566E-8 4.1035E-6 L -0.02578 4.1035E-6 " pathEditMode="relative" rAng="0" ptsTypes="AA">
                                      <p:cBhvr>
                                        <p:cTn id="27" dur="500" spd="-100000" fill="hold"/>
                                        <p:tgtEl>
                                          <p:spTgt spid="43"/>
                                        </p:tgtEl>
                                        <p:attrNameLst>
                                          <p:attrName>ppt_x</p:attrName>
                                          <p:attrName>ppt_y</p:attrName>
                                        </p:attrNameLst>
                                      </p:cBhvr>
                                      <p:rCtr x="-1289" y="0"/>
                                    </p:animMotion>
                                  </p:childTnLst>
                                </p:cTn>
                              </p:par>
                              <p:par>
                                <p:cTn id="28" presetID="10" presetClass="entr" presetSubtype="0" fill="hold"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childTnLst>
                                </p:cTn>
                              </p:par>
                              <p:par>
                                <p:cTn id="31" presetID="63" presetClass="path" presetSubtype="0" decel="100000" fill="hold" nodeType="withEffect">
                                  <p:stCondLst>
                                    <p:cond delay="0"/>
                                  </p:stCondLst>
                                  <p:childTnLst>
                                    <p:animMotion origin="layout" path="M -9.9566E-8 4.1035E-6 L -0.02578 4.1035E-6 " pathEditMode="relative" rAng="0" ptsTypes="AA">
                                      <p:cBhvr>
                                        <p:cTn id="32" dur="500" spd="-100000" fill="hold"/>
                                        <p:tgtEl>
                                          <p:spTgt spid="47"/>
                                        </p:tgtEl>
                                        <p:attrNameLst>
                                          <p:attrName>ppt_x</p:attrName>
                                          <p:attrName>ppt_y</p:attrName>
                                        </p:attrNameLst>
                                      </p:cBhvr>
                                      <p:rCtr x="-1289" y="0"/>
                                    </p:animMotion>
                                  </p:childTnLst>
                                </p:cTn>
                              </p:par>
                              <p:par>
                                <p:cTn id="33" presetID="10" presetClass="entr" presetSubtype="0"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fade">
                                      <p:cBhvr>
                                        <p:cTn id="35" dur="500"/>
                                        <p:tgtEl>
                                          <p:spTgt spid="75"/>
                                        </p:tgtEl>
                                      </p:cBhvr>
                                    </p:animEffect>
                                  </p:childTnLst>
                                </p:cTn>
                              </p:par>
                              <p:par>
                                <p:cTn id="36" presetID="63" presetClass="path" presetSubtype="0" decel="100000" fill="hold" nodeType="withEffect">
                                  <p:stCondLst>
                                    <p:cond delay="0"/>
                                  </p:stCondLst>
                                  <p:childTnLst>
                                    <p:animMotion origin="layout" path="M -9.9566E-8 4.1035E-6 L -0.02578 4.1035E-6 " pathEditMode="relative" rAng="0" ptsTypes="AA">
                                      <p:cBhvr>
                                        <p:cTn id="37" dur="500" spd="-100000" fill="hold"/>
                                        <p:tgtEl>
                                          <p:spTgt spid="75"/>
                                        </p:tgtEl>
                                        <p:attrNameLst>
                                          <p:attrName>ppt_x</p:attrName>
                                          <p:attrName>ppt_y</p:attrName>
                                        </p:attrNameLst>
                                      </p:cBhvr>
                                      <p:rCtr x="-1289" y="0"/>
                                    </p:animMotion>
                                  </p:childTnLst>
                                </p:cTn>
                              </p:par>
                              <p:par>
                                <p:cTn id="38" presetID="10" presetClass="entr" presetSubtype="0" fill="hold" nodeType="with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fade">
                                      <p:cBhvr>
                                        <p:cTn id="40" dur="500"/>
                                        <p:tgtEl>
                                          <p:spTgt spid="61"/>
                                        </p:tgtEl>
                                      </p:cBhvr>
                                    </p:animEffect>
                                  </p:childTnLst>
                                </p:cTn>
                              </p:par>
                              <p:par>
                                <p:cTn id="41" presetID="63" presetClass="path" presetSubtype="0" decel="100000" fill="hold" nodeType="withEffect">
                                  <p:stCondLst>
                                    <p:cond delay="0"/>
                                  </p:stCondLst>
                                  <p:childTnLst>
                                    <p:animMotion origin="layout" path="M -9.9566E-8 4.1035E-6 L -0.02578 4.1035E-6 " pathEditMode="relative" rAng="0" ptsTypes="AA">
                                      <p:cBhvr>
                                        <p:cTn id="42" dur="500" spd="-100000" fill="hold"/>
                                        <p:tgtEl>
                                          <p:spTgt spid="61"/>
                                        </p:tgtEl>
                                        <p:attrNameLst>
                                          <p:attrName>ppt_x</p:attrName>
                                          <p:attrName>ppt_y</p:attrName>
                                        </p:attrNameLst>
                                      </p:cBhvr>
                                      <p:rCtr x="-1289" y="0"/>
                                    </p:animMotion>
                                  </p:childTnLst>
                                </p:cTn>
                              </p:par>
                              <p:par>
                                <p:cTn id="43" presetID="10" presetClass="entr" presetSubtype="0" fill="hold" nodeType="withEffect">
                                  <p:stCondLst>
                                    <p:cond delay="10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500"/>
                                        <p:tgtEl>
                                          <p:spTgt spid="44"/>
                                        </p:tgtEl>
                                      </p:cBhvr>
                                    </p:animEffect>
                                  </p:childTnLst>
                                </p:cTn>
                              </p:par>
                              <p:par>
                                <p:cTn id="46" presetID="63" presetClass="path" presetSubtype="0" decel="100000" fill="hold" nodeType="withEffect">
                                  <p:stCondLst>
                                    <p:cond delay="100"/>
                                  </p:stCondLst>
                                  <p:childTnLst>
                                    <p:animMotion origin="layout" path="M -9.9566E-8 4.1035E-6 L -0.02578 4.1035E-6 " pathEditMode="relative" rAng="0" ptsTypes="AA">
                                      <p:cBhvr>
                                        <p:cTn id="47" dur="500" spd="-100000" fill="hold"/>
                                        <p:tgtEl>
                                          <p:spTgt spid="44"/>
                                        </p:tgtEl>
                                        <p:attrNameLst>
                                          <p:attrName>ppt_x</p:attrName>
                                          <p:attrName>ppt_y</p:attrName>
                                        </p:attrNameLst>
                                      </p:cBhvr>
                                      <p:rCtr x="-1289" y="0"/>
                                    </p:animMotion>
                                  </p:childTnLst>
                                </p:cTn>
                              </p:par>
                              <p:par>
                                <p:cTn id="48" presetID="10" presetClass="entr" presetSubtype="0" fill="hold" grpId="0" nodeType="withEffect">
                                  <p:stCondLst>
                                    <p:cond delay="400"/>
                                  </p:stCondLst>
                                  <p:childTnLst>
                                    <p:set>
                                      <p:cBhvr>
                                        <p:cTn id="49" dur="1" fill="hold">
                                          <p:stCondLst>
                                            <p:cond delay="0"/>
                                          </p:stCondLst>
                                        </p:cTn>
                                        <p:tgtEl>
                                          <p:spTgt spid="83"/>
                                        </p:tgtEl>
                                        <p:attrNameLst>
                                          <p:attrName>style.visibility</p:attrName>
                                        </p:attrNameLst>
                                      </p:cBhvr>
                                      <p:to>
                                        <p:strVal val="visible"/>
                                      </p:to>
                                    </p:set>
                                    <p:animEffect transition="in" filter="fade">
                                      <p:cBhvr>
                                        <p:cTn id="50" dur="500"/>
                                        <p:tgtEl>
                                          <p:spTgt spid="83"/>
                                        </p:tgtEl>
                                      </p:cBhvr>
                                    </p:animEffect>
                                  </p:childTnLst>
                                </p:cTn>
                              </p:par>
                              <p:par>
                                <p:cTn id="51" presetID="63" presetClass="path" presetSubtype="0" decel="100000" fill="hold" grpId="1" nodeType="withEffect">
                                  <p:stCondLst>
                                    <p:cond delay="400"/>
                                  </p:stCondLst>
                                  <p:childTnLst>
                                    <p:animMotion origin="layout" path="M -9.9566E-8 4.1035E-6 L -0.02578 4.1035E-6 " pathEditMode="relative" rAng="0" ptsTypes="AA">
                                      <p:cBhvr>
                                        <p:cTn id="52" dur="500" spd="-100000" fill="hold"/>
                                        <p:tgtEl>
                                          <p:spTgt spid="83"/>
                                        </p:tgtEl>
                                        <p:attrNameLst>
                                          <p:attrName>ppt_x</p:attrName>
                                          <p:attrName>ppt_y</p:attrName>
                                        </p:attrNameLst>
                                      </p:cBhvr>
                                      <p:rCtr x="-1289" y="0"/>
                                    </p:animMotion>
                                  </p:childTnLst>
                                </p:cTn>
                              </p:par>
                              <p:par>
                                <p:cTn id="53" presetID="10" presetClass="entr" presetSubtype="0" fill="hold" nodeType="withEffect">
                                  <p:stCondLst>
                                    <p:cond delay="400"/>
                                  </p:stCondLst>
                                  <p:childTnLst>
                                    <p:set>
                                      <p:cBhvr>
                                        <p:cTn id="54" dur="1" fill="hold">
                                          <p:stCondLst>
                                            <p:cond delay="0"/>
                                          </p:stCondLst>
                                        </p:cTn>
                                        <p:tgtEl>
                                          <p:spTgt spid="84"/>
                                        </p:tgtEl>
                                        <p:attrNameLst>
                                          <p:attrName>style.visibility</p:attrName>
                                        </p:attrNameLst>
                                      </p:cBhvr>
                                      <p:to>
                                        <p:strVal val="visible"/>
                                      </p:to>
                                    </p:set>
                                    <p:animEffect transition="in" filter="fade">
                                      <p:cBhvr>
                                        <p:cTn id="55" dur="500"/>
                                        <p:tgtEl>
                                          <p:spTgt spid="84"/>
                                        </p:tgtEl>
                                      </p:cBhvr>
                                    </p:animEffect>
                                  </p:childTnLst>
                                </p:cTn>
                              </p:par>
                              <p:par>
                                <p:cTn id="56" presetID="63" presetClass="path" presetSubtype="0" decel="100000" fill="hold" nodeType="withEffect">
                                  <p:stCondLst>
                                    <p:cond delay="400"/>
                                  </p:stCondLst>
                                  <p:childTnLst>
                                    <p:animMotion origin="layout" path="M -9.9566E-8 4.1035E-6 L -0.02578 4.1035E-6 " pathEditMode="relative" rAng="0" ptsTypes="AA">
                                      <p:cBhvr>
                                        <p:cTn id="57" dur="500" spd="-100000" fill="hold"/>
                                        <p:tgtEl>
                                          <p:spTgt spid="84"/>
                                        </p:tgtEl>
                                        <p:attrNameLst>
                                          <p:attrName>ppt_x</p:attrName>
                                          <p:attrName>ppt_y</p:attrName>
                                        </p:attrNameLst>
                                      </p:cBhvr>
                                      <p:rCtr x="-1289" y="0"/>
                                    </p:animMotion>
                                  </p:childTnLst>
                                </p:cTn>
                              </p:par>
                              <p:par>
                                <p:cTn id="58" presetID="10" presetClass="entr" presetSubtype="0" fill="hold" nodeType="withEffect">
                                  <p:stCondLst>
                                    <p:cond delay="400"/>
                                  </p:stCondLst>
                                  <p:childTnLst>
                                    <p:set>
                                      <p:cBhvr>
                                        <p:cTn id="59" dur="1" fill="hold">
                                          <p:stCondLst>
                                            <p:cond delay="0"/>
                                          </p:stCondLst>
                                        </p:cTn>
                                        <p:tgtEl>
                                          <p:spTgt spid="94"/>
                                        </p:tgtEl>
                                        <p:attrNameLst>
                                          <p:attrName>style.visibility</p:attrName>
                                        </p:attrNameLst>
                                      </p:cBhvr>
                                      <p:to>
                                        <p:strVal val="visible"/>
                                      </p:to>
                                    </p:set>
                                    <p:animEffect transition="in" filter="fade">
                                      <p:cBhvr>
                                        <p:cTn id="60" dur="500"/>
                                        <p:tgtEl>
                                          <p:spTgt spid="94"/>
                                        </p:tgtEl>
                                      </p:cBhvr>
                                    </p:animEffect>
                                  </p:childTnLst>
                                </p:cTn>
                              </p:par>
                              <p:par>
                                <p:cTn id="61" presetID="63" presetClass="path" presetSubtype="0" decel="100000" fill="hold" nodeType="withEffect">
                                  <p:stCondLst>
                                    <p:cond delay="400"/>
                                  </p:stCondLst>
                                  <p:childTnLst>
                                    <p:animMotion origin="layout" path="M -9.9566E-8 4.1035E-6 L -0.02578 4.1035E-6 " pathEditMode="relative" rAng="0" ptsTypes="AA">
                                      <p:cBhvr>
                                        <p:cTn id="62" dur="500" spd="-100000" fill="hold"/>
                                        <p:tgtEl>
                                          <p:spTgt spid="94"/>
                                        </p:tgtEl>
                                        <p:attrNameLst>
                                          <p:attrName>ppt_x</p:attrName>
                                          <p:attrName>ppt_y</p:attrName>
                                        </p:attrNameLst>
                                      </p:cBhvr>
                                      <p:rCtr x="-1289" y="0"/>
                                    </p:animMotion>
                                  </p:childTnLst>
                                </p:cTn>
                              </p:par>
                              <p:par>
                                <p:cTn id="63" presetID="10" presetClass="entr" presetSubtype="0" fill="hold" nodeType="withEffect">
                                  <p:stCondLst>
                                    <p:cond delay="400"/>
                                  </p:stCondLst>
                                  <p:childTnLst>
                                    <p:set>
                                      <p:cBhvr>
                                        <p:cTn id="64" dur="1" fill="hold">
                                          <p:stCondLst>
                                            <p:cond delay="0"/>
                                          </p:stCondLst>
                                        </p:cTn>
                                        <p:tgtEl>
                                          <p:spTgt spid="89"/>
                                        </p:tgtEl>
                                        <p:attrNameLst>
                                          <p:attrName>style.visibility</p:attrName>
                                        </p:attrNameLst>
                                      </p:cBhvr>
                                      <p:to>
                                        <p:strVal val="visible"/>
                                      </p:to>
                                    </p:set>
                                    <p:animEffect transition="in" filter="fade">
                                      <p:cBhvr>
                                        <p:cTn id="65" dur="500"/>
                                        <p:tgtEl>
                                          <p:spTgt spid="89"/>
                                        </p:tgtEl>
                                      </p:cBhvr>
                                    </p:animEffect>
                                  </p:childTnLst>
                                </p:cTn>
                              </p:par>
                              <p:par>
                                <p:cTn id="66" presetID="63" presetClass="path" presetSubtype="0" decel="100000" fill="hold" nodeType="withEffect">
                                  <p:stCondLst>
                                    <p:cond delay="400"/>
                                  </p:stCondLst>
                                  <p:childTnLst>
                                    <p:animMotion origin="layout" path="M -9.9566E-8 4.1035E-6 L -0.02578 4.1035E-6 " pathEditMode="relative" rAng="0" ptsTypes="AA">
                                      <p:cBhvr>
                                        <p:cTn id="67" dur="500" spd="-100000" fill="hold"/>
                                        <p:tgtEl>
                                          <p:spTgt spid="89"/>
                                        </p:tgtEl>
                                        <p:attrNameLst>
                                          <p:attrName>ppt_x</p:attrName>
                                          <p:attrName>ppt_y</p:attrName>
                                        </p:attrNameLst>
                                      </p:cBhvr>
                                      <p:rCtr x="-12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3" grpId="1"/>
      <p:bldP spid="83" grpId="0"/>
      <p:bldP spid="83"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a:extLst>
              <a:ext uri="{FF2B5EF4-FFF2-40B4-BE49-F238E27FC236}">
                <a16:creationId xmlns:a16="http://schemas.microsoft.com/office/drawing/2014/main" id="{326EF179-CD10-4530-87CC-E6713018ED2C}"/>
              </a:ext>
            </a:extLst>
          </p:cNvPr>
          <p:cNvGrpSpPr>
            <a:grpSpLocks noChangeAspect="1"/>
          </p:cNvGrpSpPr>
          <p:nvPr/>
        </p:nvGrpSpPr>
        <p:grpSpPr bwMode="auto">
          <a:xfrm flipV="1">
            <a:off x="3341244" y="2159573"/>
            <a:ext cx="2428880" cy="2390332"/>
            <a:chOff x="8085" y="74"/>
            <a:chExt cx="2998" cy="2950"/>
          </a:xfrm>
        </p:grpSpPr>
        <p:sp>
          <p:nvSpPr>
            <p:cNvPr id="6" name="Freeform 5">
              <a:extLst>
                <a:ext uri="{FF2B5EF4-FFF2-40B4-BE49-F238E27FC236}">
                  <a16:creationId xmlns:a16="http://schemas.microsoft.com/office/drawing/2014/main" id="{D7D7C372-5A59-4198-95DE-48C262290373}"/>
                </a:ext>
              </a:extLst>
            </p:cNvPr>
            <p:cNvSpPr>
              <a:spLocks/>
            </p:cNvSpPr>
            <p:nvPr/>
          </p:nvSpPr>
          <p:spPr bwMode="auto">
            <a:xfrm>
              <a:off x="8779" y="74"/>
              <a:ext cx="1615" cy="244"/>
            </a:xfrm>
            <a:custGeom>
              <a:avLst/>
              <a:gdLst>
                <a:gd name="T0" fmla="*/ 0 w 410"/>
                <a:gd name="T1" fmla="*/ 61 h 62"/>
                <a:gd name="T2" fmla="*/ 205 w 410"/>
                <a:gd name="T3" fmla="*/ 0 h 62"/>
                <a:gd name="T4" fmla="*/ 410 w 410"/>
                <a:gd name="T5" fmla="*/ 62 h 62"/>
              </a:gdLst>
              <a:ahLst/>
              <a:cxnLst>
                <a:cxn ang="0">
                  <a:pos x="T0" y="T1"/>
                </a:cxn>
                <a:cxn ang="0">
                  <a:pos x="T2" y="T3"/>
                </a:cxn>
                <a:cxn ang="0">
                  <a:pos x="T4" y="T5"/>
                </a:cxn>
              </a:cxnLst>
              <a:rect l="0" t="0" r="r" b="b"/>
              <a:pathLst>
                <a:path w="410" h="62">
                  <a:moveTo>
                    <a:pt x="0" y="61"/>
                  </a:moveTo>
                  <a:cubicBezTo>
                    <a:pt x="59" y="23"/>
                    <a:pt x="129" y="0"/>
                    <a:pt x="205" y="0"/>
                  </a:cubicBezTo>
                  <a:cubicBezTo>
                    <a:pt x="280" y="0"/>
                    <a:pt x="350" y="23"/>
                    <a:pt x="410" y="62"/>
                  </a:cubicBezTo>
                </a:path>
              </a:pathLst>
            </a:custGeom>
            <a:noFill/>
            <a:ln w="762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latin typeface="Segoe UI" panose="020B0502040204020203" pitchFamily="34" charset="0"/>
                <a:cs typeface="Segoe UI" panose="020B0502040204020203" pitchFamily="34" charset="0"/>
              </a:endParaRPr>
            </a:p>
          </p:txBody>
        </p:sp>
        <p:sp>
          <p:nvSpPr>
            <p:cNvPr id="14" name="Freeform 11">
              <a:extLst>
                <a:ext uri="{FF2B5EF4-FFF2-40B4-BE49-F238E27FC236}">
                  <a16:creationId xmlns:a16="http://schemas.microsoft.com/office/drawing/2014/main" id="{E60A974E-C14D-49A3-80FD-DF7E34606088}"/>
                </a:ext>
              </a:extLst>
            </p:cNvPr>
            <p:cNvSpPr>
              <a:spLocks/>
            </p:cNvSpPr>
            <p:nvPr/>
          </p:nvSpPr>
          <p:spPr bwMode="auto">
            <a:xfrm>
              <a:off x="8085" y="401"/>
              <a:ext cx="575" cy="1532"/>
            </a:xfrm>
            <a:custGeom>
              <a:avLst/>
              <a:gdLst>
                <a:gd name="T0" fmla="*/ 19 w 146"/>
                <a:gd name="T1" fmla="*/ 389 h 389"/>
                <a:gd name="T2" fmla="*/ 24 w 146"/>
                <a:gd name="T3" fmla="*/ 176 h 389"/>
                <a:gd name="T4" fmla="*/ 146 w 146"/>
                <a:gd name="T5" fmla="*/ 0 h 389"/>
              </a:gdLst>
              <a:ahLst/>
              <a:cxnLst>
                <a:cxn ang="0">
                  <a:pos x="T0" y="T1"/>
                </a:cxn>
                <a:cxn ang="0">
                  <a:pos x="T2" y="T3"/>
                </a:cxn>
                <a:cxn ang="0">
                  <a:pos x="T4" y="T5"/>
                </a:cxn>
              </a:cxnLst>
              <a:rect l="0" t="0" r="r" b="b"/>
              <a:pathLst>
                <a:path w="146" h="389">
                  <a:moveTo>
                    <a:pt x="19" y="389"/>
                  </a:moveTo>
                  <a:cubicBezTo>
                    <a:pt x="0" y="321"/>
                    <a:pt x="1" y="248"/>
                    <a:pt x="24" y="176"/>
                  </a:cubicBezTo>
                  <a:cubicBezTo>
                    <a:pt x="47" y="104"/>
                    <a:pt x="91" y="44"/>
                    <a:pt x="146" y="0"/>
                  </a:cubicBezTo>
                </a:path>
              </a:pathLst>
            </a:custGeom>
            <a:noFill/>
            <a:ln w="762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latin typeface="Segoe UI" panose="020B0502040204020203" pitchFamily="34" charset="0"/>
                <a:cs typeface="Segoe UI" panose="020B0502040204020203" pitchFamily="34" charset="0"/>
              </a:endParaRPr>
            </a:p>
          </p:txBody>
        </p:sp>
        <p:sp>
          <p:nvSpPr>
            <p:cNvPr id="16" name="Freeform 12">
              <a:extLst>
                <a:ext uri="{FF2B5EF4-FFF2-40B4-BE49-F238E27FC236}">
                  <a16:creationId xmlns:a16="http://schemas.microsoft.com/office/drawing/2014/main" id="{221A6BDC-DB22-49B9-A7C6-B0FE7FD6B18B}"/>
                </a:ext>
              </a:extLst>
            </p:cNvPr>
            <p:cNvSpPr>
              <a:spLocks/>
            </p:cNvSpPr>
            <p:nvPr/>
          </p:nvSpPr>
          <p:spPr bwMode="auto">
            <a:xfrm>
              <a:off x="10512" y="405"/>
              <a:ext cx="571" cy="1532"/>
            </a:xfrm>
            <a:custGeom>
              <a:avLst/>
              <a:gdLst>
                <a:gd name="T0" fmla="*/ 0 w 145"/>
                <a:gd name="T1" fmla="*/ 0 h 389"/>
                <a:gd name="T2" fmla="*/ 121 w 145"/>
                <a:gd name="T3" fmla="*/ 175 h 389"/>
                <a:gd name="T4" fmla="*/ 126 w 145"/>
                <a:gd name="T5" fmla="*/ 389 h 389"/>
              </a:gdLst>
              <a:ahLst/>
              <a:cxnLst>
                <a:cxn ang="0">
                  <a:pos x="T0" y="T1"/>
                </a:cxn>
                <a:cxn ang="0">
                  <a:pos x="T2" y="T3"/>
                </a:cxn>
                <a:cxn ang="0">
                  <a:pos x="T4" y="T5"/>
                </a:cxn>
              </a:cxnLst>
              <a:rect l="0" t="0" r="r" b="b"/>
              <a:pathLst>
                <a:path w="145" h="389">
                  <a:moveTo>
                    <a:pt x="0" y="0"/>
                  </a:moveTo>
                  <a:cubicBezTo>
                    <a:pt x="55" y="44"/>
                    <a:pt x="98" y="104"/>
                    <a:pt x="121" y="175"/>
                  </a:cubicBezTo>
                  <a:cubicBezTo>
                    <a:pt x="144" y="247"/>
                    <a:pt x="145" y="321"/>
                    <a:pt x="126" y="389"/>
                  </a:cubicBezTo>
                </a:path>
              </a:pathLst>
            </a:custGeom>
            <a:noFill/>
            <a:ln w="762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latin typeface="Segoe UI" panose="020B0502040204020203" pitchFamily="34" charset="0"/>
                <a:cs typeface="Segoe UI" panose="020B0502040204020203" pitchFamily="34" charset="0"/>
              </a:endParaRPr>
            </a:p>
          </p:txBody>
        </p:sp>
        <p:sp>
          <p:nvSpPr>
            <p:cNvPr id="18" name="Freeform 13">
              <a:extLst>
                <a:ext uri="{FF2B5EF4-FFF2-40B4-BE49-F238E27FC236}">
                  <a16:creationId xmlns:a16="http://schemas.microsoft.com/office/drawing/2014/main" id="{8F5A1C75-EFB9-4B80-80E0-5DDAFB38C09B}"/>
                </a:ext>
              </a:extLst>
            </p:cNvPr>
            <p:cNvSpPr>
              <a:spLocks/>
            </p:cNvSpPr>
            <p:nvPr/>
          </p:nvSpPr>
          <p:spPr bwMode="auto">
            <a:xfrm>
              <a:off x="8203" y="2075"/>
              <a:ext cx="1304" cy="949"/>
            </a:xfrm>
            <a:custGeom>
              <a:avLst/>
              <a:gdLst>
                <a:gd name="T0" fmla="*/ 331 w 331"/>
                <a:gd name="T1" fmla="*/ 241 h 241"/>
                <a:gd name="T2" fmla="*/ 130 w 331"/>
                <a:gd name="T3" fmla="*/ 170 h 241"/>
                <a:gd name="T4" fmla="*/ 0 w 331"/>
                <a:gd name="T5" fmla="*/ 0 h 241"/>
              </a:gdLst>
              <a:ahLst/>
              <a:cxnLst>
                <a:cxn ang="0">
                  <a:pos x="T0" y="T1"/>
                </a:cxn>
                <a:cxn ang="0">
                  <a:pos x="T2" y="T3"/>
                </a:cxn>
                <a:cxn ang="0">
                  <a:pos x="T4" y="T5"/>
                </a:cxn>
              </a:cxnLst>
              <a:rect l="0" t="0" r="r" b="b"/>
              <a:pathLst>
                <a:path w="331" h="241">
                  <a:moveTo>
                    <a:pt x="331" y="241"/>
                  </a:moveTo>
                  <a:cubicBezTo>
                    <a:pt x="261" y="238"/>
                    <a:pt x="191" y="215"/>
                    <a:pt x="130" y="170"/>
                  </a:cubicBezTo>
                  <a:cubicBezTo>
                    <a:pt x="69" y="126"/>
                    <a:pt x="25" y="66"/>
                    <a:pt x="0" y="0"/>
                  </a:cubicBezTo>
                </a:path>
              </a:pathLst>
            </a:custGeom>
            <a:noFill/>
            <a:ln w="762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latin typeface="Segoe UI" panose="020B0502040204020203" pitchFamily="34" charset="0"/>
                <a:cs typeface="Segoe UI" panose="020B0502040204020203" pitchFamily="34" charset="0"/>
              </a:endParaRPr>
            </a:p>
          </p:txBody>
        </p:sp>
        <p:sp>
          <p:nvSpPr>
            <p:cNvPr id="20" name="Freeform 14">
              <a:extLst>
                <a:ext uri="{FF2B5EF4-FFF2-40B4-BE49-F238E27FC236}">
                  <a16:creationId xmlns:a16="http://schemas.microsoft.com/office/drawing/2014/main" id="{2BF0C3A8-6893-4FDD-B3B1-AA6332FE418F}"/>
                </a:ext>
              </a:extLst>
            </p:cNvPr>
            <p:cNvSpPr>
              <a:spLocks/>
            </p:cNvSpPr>
            <p:nvPr/>
          </p:nvSpPr>
          <p:spPr bwMode="auto">
            <a:xfrm>
              <a:off x="9657" y="2079"/>
              <a:ext cx="1304" cy="945"/>
            </a:xfrm>
            <a:custGeom>
              <a:avLst/>
              <a:gdLst>
                <a:gd name="T0" fmla="*/ 331 w 331"/>
                <a:gd name="T1" fmla="*/ 0 h 240"/>
                <a:gd name="T2" fmla="*/ 202 w 331"/>
                <a:gd name="T3" fmla="*/ 169 h 240"/>
                <a:gd name="T4" fmla="*/ 0 w 331"/>
                <a:gd name="T5" fmla="*/ 240 h 240"/>
              </a:gdLst>
              <a:ahLst/>
              <a:cxnLst>
                <a:cxn ang="0">
                  <a:pos x="T0" y="T1"/>
                </a:cxn>
                <a:cxn ang="0">
                  <a:pos x="T2" y="T3"/>
                </a:cxn>
                <a:cxn ang="0">
                  <a:pos x="T4" y="T5"/>
                </a:cxn>
              </a:cxnLst>
              <a:rect l="0" t="0" r="r" b="b"/>
              <a:pathLst>
                <a:path w="331" h="240">
                  <a:moveTo>
                    <a:pt x="331" y="0"/>
                  </a:moveTo>
                  <a:cubicBezTo>
                    <a:pt x="306" y="66"/>
                    <a:pt x="263" y="125"/>
                    <a:pt x="202" y="169"/>
                  </a:cubicBezTo>
                  <a:cubicBezTo>
                    <a:pt x="141" y="214"/>
                    <a:pt x="70" y="237"/>
                    <a:pt x="0" y="240"/>
                  </a:cubicBezTo>
                </a:path>
              </a:pathLst>
            </a:custGeom>
            <a:noFill/>
            <a:ln w="762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latin typeface="Segoe UI" panose="020B0502040204020203" pitchFamily="34" charset="0"/>
                <a:cs typeface="Segoe UI" panose="020B0502040204020203" pitchFamily="34" charset="0"/>
              </a:endParaRPr>
            </a:p>
          </p:txBody>
        </p:sp>
      </p:grpSp>
      <p:sp>
        <p:nvSpPr>
          <p:cNvPr id="115" name="TextBox 114">
            <a:extLst>
              <a:ext uri="{FF2B5EF4-FFF2-40B4-BE49-F238E27FC236}">
                <a16:creationId xmlns:a16="http://schemas.microsoft.com/office/drawing/2014/main" id="{DC4E8956-08D9-4434-8523-BAB5D3015396}"/>
              </a:ext>
            </a:extLst>
          </p:cNvPr>
          <p:cNvSpPr txBox="1">
            <a:spLocks noChangeAspect="1"/>
          </p:cNvSpPr>
          <p:nvPr/>
        </p:nvSpPr>
        <p:spPr>
          <a:xfrm>
            <a:off x="6627787" y="3302961"/>
            <a:ext cx="1014759" cy="404209"/>
          </a:xfrm>
          <a:prstGeom prst="rect">
            <a:avLst/>
          </a:prstGeom>
          <a:noFill/>
        </p:spPr>
        <p:txBody>
          <a:bodyPr wrap="none" lIns="134458" tIns="107567" rIns="134458" bIns="107567" rtlCol="0">
            <a:spAutoFit/>
          </a:bodyPr>
          <a:lstStyle>
            <a:defPPr>
              <a:defRPr lang="en-US"/>
            </a:defPPr>
            <a:lvl1pPr>
              <a:lnSpc>
                <a:spcPct val="90000"/>
              </a:lnSpc>
              <a:spcAft>
                <a:spcPts val="600"/>
              </a:spcAft>
              <a:defRPr sz="2000">
                <a:gradFill>
                  <a:gsLst>
                    <a:gs pos="2917">
                      <a:srgbClr val="000000"/>
                    </a:gs>
                    <a:gs pos="84000">
                      <a:srgbClr val="000000"/>
                    </a:gs>
                  </a:gsLst>
                  <a:lin ang="5400000" scaled="0"/>
                </a:gradFill>
                <a:latin typeface="Segoe Pro Semibold" panose="020B0702040504020203" pitchFamily="34" charset="0"/>
              </a:defRPr>
            </a:lvl1pPr>
          </a:lstStyle>
          <a:p>
            <a:pPr algn="ctr"/>
            <a:r>
              <a:rPr lang="en-US" sz="1350">
                <a:gradFill>
                  <a:gsLst>
                    <a:gs pos="78761">
                      <a:schemeClr val="tx1"/>
                    </a:gs>
                    <a:gs pos="0">
                      <a:schemeClr val="tx1"/>
                    </a:gs>
                  </a:gsLst>
                  <a:lin ang="5400000" scaled="0"/>
                </a:gradFill>
                <a:latin typeface="Segoe UI" panose="020B0502040204020203" pitchFamily="34" charset="0"/>
                <a:cs typeface="Segoe UI" panose="020B0502040204020203" pitchFamily="34" charset="0"/>
              </a:rPr>
              <a:t>PROTECT</a:t>
            </a:r>
          </a:p>
        </p:txBody>
      </p:sp>
      <p:sp>
        <p:nvSpPr>
          <p:cNvPr id="114" name="TextBox 113">
            <a:extLst>
              <a:ext uri="{FF2B5EF4-FFF2-40B4-BE49-F238E27FC236}">
                <a16:creationId xmlns:a16="http://schemas.microsoft.com/office/drawing/2014/main" id="{DAD90C09-5A97-490F-925A-47C03AF63936}"/>
              </a:ext>
            </a:extLst>
          </p:cNvPr>
          <p:cNvSpPr txBox="1">
            <a:spLocks noChangeAspect="1"/>
          </p:cNvSpPr>
          <p:nvPr/>
        </p:nvSpPr>
        <p:spPr>
          <a:xfrm>
            <a:off x="6322666" y="1975795"/>
            <a:ext cx="898317" cy="404209"/>
          </a:xfrm>
          <a:prstGeom prst="rect">
            <a:avLst/>
          </a:prstGeom>
          <a:noFill/>
        </p:spPr>
        <p:txBody>
          <a:bodyPr wrap="none" lIns="134458" tIns="107567" rIns="134458" bIns="107567" rtlCol="0">
            <a:spAutoFit/>
          </a:bodyPr>
          <a:lstStyle>
            <a:defPPr>
              <a:defRPr lang="en-US"/>
            </a:defPPr>
            <a:lvl1pPr>
              <a:lnSpc>
                <a:spcPct val="90000"/>
              </a:lnSpc>
              <a:spcAft>
                <a:spcPts val="600"/>
              </a:spcAft>
              <a:defRPr sz="2000">
                <a:gradFill>
                  <a:gsLst>
                    <a:gs pos="2917">
                      <a:srgbClr val="000000"/>
                    </a:gs>
                    <a:gs pos="84000">
                      <a:srgbClr val="000000"/>
                    </a:gs>
                  </a:gsLst>
                  <a:lin ang="5400000" scaled="0"/>
                </a:gradFill>
                <a:latin typeface="Segoe Pro Semibold" panose="020B0702040504020203" pitchFamily="34" charset="0"/>
              </a:defRPr>
            </a:lvl1pPr>
          </a:lstStyle>
          <a:p>
            <a:pPr algn="ctr"/>
            <a:r>
              <a:rPr lang="en-US" sz="1350">
                <a:gradFill>
                  <a:gsLst>
                    <a:gs pos="78761">
                      <a:schemeClr val="tx1"/>
                    </a:gs>
                    <a:gs pos="0">
                      <a:schemeClr val="tx1"/>
                    </a:gs>
                  </a:gsLst>
                  <a:lin ang="5400000" scaled="0"/>
                </a:gradFill>
                <a:latin typeface="Segoe UI" panose="020B0502040204020203" pitchFamily="34" charset="0"/>
                <a:cs typeface="Segoe UI" panose="020B0502040204020203" pitchFamily="34" charset="0"/>
              </a:rPr>
              <a:t>SECURE</a:t>
            </a:r>
          </a:p>
        </p:txBody>
      </p:sp>
      <p:sp>
        <p:nvSpPr>
          <p:cNvPr id="117" name="TextBox 116">
            <a:extLst>
              <a:ext uri="{FF2B5EF4-FFF2-40B4-BE49-F238E27FC236}">
                <a16:creationId xmlns:a16="http://schemas.microsoft.com/office/drawing/2014/main" id="{2BD4A911-0EEE-4801-8A84-3CABE0E29E20}"/>
              </a:ext>
            </a:extLst>
          </p:cNvPr>
          <p:cNvSpPr txBox="1">
            <a:spLocks noChangeAspect="1"/>
          </p:cNvSpPr>
          <p:nvPr/>
        </p:nvSpPr>
        <p:spPr>
          <a:xfrm>
            <a:off x="3984434" y="5131691"/>
            <a:ext cx="1131907" cy="404209"/>
          </a:xfrm>
          <a:prstGeom prst="rect">
            <a:avLst/>
          </a:prstGeom>
          <a:noFill/>
        </p:spPr>
        <p:txBody>
          <a:bodyPr wrap="none" lIns="134458" tIns="107567" rIns="134458" bIns="107567" rtlCol="0">
            <a:spAutoFit/>
          </a:bodyPr>
          <a:lstStyle>
            <a:defPPr>
              <a:defRPr lang="en-US"/>
            </a:defPPr>
            <a:lvl1pPr>
              <a:lnSpc>
                <a:spcPct val="90000"/>
              </a:lnSpc>
              <a:spcAft>
                <a:spcPts val="600"/>
              </a:spcAft>
              <a:defRPr sz="2000">
                <a:gradFill>
                  <a:gsLst>
                    <a:gs pos="2917">
                      <a:srgbClr val="000000"/>
                    </a:gs>
                    <a:gs pos="84000">
                      <a:srgbClr val="000000"/>
                    </a:gs>
                  </a:gsLst>
                  <a:lin ang="5400000" scaled="0"/>
                </a:gradFill>
                <a:latin typeface="Segoe Pro Semibold" panose="020B0702040504020203" pitchFamily="34" charset="0"/>
              </a:defRPr>
            </a:lvl1pPr>
          </a:lstStyle>
          <a:p>
            <a:pPr algn="ctr"/>
            <a:r>
              <a:rPr lang="en-US" sz="1350" spc="37">
                <a:gradFill>
                  <a:gsLst>
                    <a:gs pos="78761">
                      <a:schemeClr val="tx1"/>
                    </a:gs>
                    <a:gs pos="0">
                      <a:schemeClr val="tx1"/>
                    </a:gs>
                  </a:gsLst>
                  <a:lin ang="5400000" scaled="0"/>
                </a:gradFill>
                <a:latin typeface="Segoe UI" panose="020B0502040204020203" pitchFamily="34" charset="0"/>
                <a:cs typeface="Segoe UI" panose="020B0502040204020203" pitchFamily="34" charset="0"/>
              </a:rPr>
              <a:t>MONITOR</a:t>
            </a:r>
          </a:p>
        </p:txBody>
      </p:sp>
      <p:sp>
        <p:nvSpPr>
          <p:cNvPr id="118" name="TextBox 117">
            <a:extLst>
              <a:ext uri="{FF2B5EF4-FFF2-40B4-BE49-F238E27FC236}">
                <a16:creationId xmlns:a16="http://schemas.microsoft.com/office/drawing/2014/main" id="{8C064420-0A6B-43D4-8485-1B0C9111008C}"/>
              </a:ext>
            </a:extLst>
          </p:cNvPr>
          <p:cNvSpPr txBox="1">
            <a:spLocks noChangeAspect="1"/>
          </p:cNvSpPr>
          <p:nvPr/>
        </p:nvSpPr>
        <p:spPr>
          <a:xfrm>
            <a:off x="1190407" y="3302961"/>
            <a:ext cx="1285153" cy="404209"/>
          </a:xfrm>
          <a:prstGeom prst="rect">
            <a:avLst/>
          </a:prstGeom>
          <a:noFill/>
        </p:spPr>
        <p:txBody>
          <a:bodyPr wrap="none" lIns="134458" tIns="107567" rIns="134458" bIns="107567" rtlCol="0">
            <a:spAutoFit/>
          </a:bodyPr>
          <a:lstStyle>
            <a:defPPr>
              <a:defRPr lang="en-US"/>
            </a:defPPr>
            <a:lvl1pPr>
              <a:lnSpc>
                <a:spcPct val="90000"/>
              </a:lnSpc>
              <a:spcAft>
                <a:spcPts val="600"/>
              </a:spcAft>
              <a:defRPr sz="2000">
                <a:gradFill>
                  <a:gsLst>
                    <a:gs pos="2917">
                      <a:srgbClr val="000000"/>
                    </a:gs>
                    <a:gs pos="84000">
                      <a:srgbClr val="000000"/>
                    </a:gs>
                  </a:gsLst>
                  <a:lin ang="5400000" scaled="0"/>
                </a:gradFill>
                <a:latin typeface="Segoe Pro Semibold" panose="020B0702040504020203" pitchFamily="34" charset="0"/>
              </a:defRPr>
            </a:lvl1pPr>
          </a:lstStyle>
          <a:p>
            <a:pPr algn="ctr"/>
            <a:r>
              <a:rPr lang="en-US" sz="1350" spc="37">
                <a:gradFill>
                  <a:gsLst>
                    <a:gs pos="78761">
                      <a:schemeClr val="tx1"/>
                    </a:gs>
                    <a:gs pos="0">
                      <a:schemeClr val="tx1"/>
                    </a:gs>
                  </a:gsLst>
                  <a:lin ang="5400000" scaled="0"/>
                </a:gradFill>
                <a:latin typeface="Segoe UI" panose="020B0502040204020203" pitchFamily="34" charset="0"/>
                <a:cs typeface="Segoe UI" panose="020B0502040204020203" pitchFamily="34" charset="0"/>
              </a:rPr>
              <a:t>CONFIGURE</a:t>
            </a:r>
          </a:p>
        </p:txBody>
      </p:sp>
      <p:sp>
        <p:nvSpPr>
          <p:cNvPr id="119" name="TextBox 118">
            <a:extLst>
              <a:ext uri="{FF2B5EF4-FFF2-40B4-BE49-F238E27FC236}">
                <a16:creationId xmlns:a16="http://schemas.microsoft.com/office/drawing/2014/main" id="{393C3F61-F05B-439C-84D4-788899A4DEA7}"/>
              </a:ext>
            </a:extLst>
          </p:cNvPr>
          <p:cNvSpPr txBox="1">
            <a:spLocks noChangeAspect="1"/>
          </p:cNvSpPr>
          <p:nvPr/>
        </p:nvSpPr>
        <p:spPr>
          <a:xfrm>
            <a:off x="1797876" y="1975795"/>
            <a:ext cx="983276" cy="404209"/>
          </a:xfrm>
          <a:prstGeom prst="rect">
            <a:avLst/>
          </a:prstGeom>
          <a:noFill/>
        </p:spPr>
        <p:txBody>
          <a:bodyPr wrap="none" lIns="134458" tIns="107567" rIns="134458" bIns="107567" rtlCol="0">
            <a:spAutoFit/>
          </a:bodyPr>
          <a:lstStyle>
            <a:defPPr>
              <a:defRPr lang="en-US"/>
            </a:defPPr>
            <a:lvl1pPr>
              <a:lnSpc>
                <a:spcPct val="90000"/>
              </a:lnSpc>
              <a:spcAft>
                <a:spcPts val="600"/>
              </a:spcAft>
              <a:defRPr sz="2000">
                <a:gradFill>
                  <a:gsLst>
                    <a:gs pos="2917">
                      <a:srgbClr val="000000"/>
                    </a:gs>
                    <a:gs pos="84000">
                      <a:srgbClr val="000000"/>
                    </a:gs>
                  </a:gsLst>
                  <a:lin ang="5400000" scaled="0"/>
                </a:gradFill>
                <a:latin typeface="Segoe Pro Semibold" panose="020B0702040504020203" pitchFamily="34" charset="0"/>
              </a:defRPr>
            </a:lvl1pPr>
          </a:lstStyle>
          <a:p>
            <a:pPr algn="ctr"/>
            <a:r>
              <a:rPr lang="en-US" sz="1350">
                <a:gradFill>
                  <a:gsLst>
                    <a:gs pos="78761">
                      <a:schemeClr val="tx1"/>
                    </a:gs>
                    <a:gs pos="0">
                      <a:schemeClr val="tx1"/>
                    </a:gs>
                  </a:gsLst>
                  <a:lin ang="5400000" scaled="0"/>
                </a:gradFill>
                <a:latin typeface="Segoe UI" panose="020B0502040204020203" pitchFamily="34" charset="0"/>
                <a:cs typeface="Segoe UI" panose="020B0502040204020203" pitchFamily="34" charset="0"/>
              </a:rPr>
              <a:t>GOVERN</a:t>
            </a:r>
          </a:p>
        </p:txBody>
      </p:sp>
      <p:sp>
        <p:nvSpPr>
          <p:cNvPr id="61" name="Oval 60">
            <a:extLst>
              <a:ext uri="{FF2B5EF4-FFF2-40B4-BE49-F238E27FC236}">
                <a16:creationId xmlns:a16="http://schemas.microsoft.com/office/drawing/2014/main" id="{D682F5A2-11ED-48D8-92D6-E55B8D55F010}"/>
              </a:ext>
            </a:extLst>
          </p:cNvPr>
          <p:cNvSpPr/>
          <p:nvPr/>
        </p:nvSpPr>
        <p:spPr bwMode="auto">
          <a:xfrm>
            <a:off x="3609728" y="2409364"/>
            <a:ext cx="1896490" cy="1896759"/>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8" tIns="107567" rIns="134458" bIns="107567"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123" name="TextBox 122">
            <a:extLst>
              <a:ext uri="{FF2B5EF4-FFF2-40B4-BE49-F238E27FC236}">
                <a16:creationId xmlns:a16="http://schemas.microsoft.com/office/drawing/2014/main" id="{FED4E6E8-A1ED-4E82-8245-6C9A38084113}"/>
              </a:ext>
            </a:extLst>
          </p:cNvPr>
          <p:cNvSpPr txBox="1"/>
          <p:nvPr/>
        </p:nvSpPr>
        <p:spPr>
          <a:xfrm>
            <a:off x="6327838" y="2196534"/>
            <a:ext cx="1658140" cy="533732"/>
          </a:xfrm>
          <a:prstGeom prst="rect">
            <a:avLst/>
          </a:prstGeom>
          <a:noFill/>
        </p:spPr>
        <p:txBody>
          <a:bodyPr wrap="none" lIns="134458" tIns="107567" rIns="134458" bIns="107567" rtlCol="0">
            <a:spAutoFit/>
          </a:bodyPr>
          <a:lstStyle/>
          <a:p>
            <a:pPr defTabSz="699288">
              <a:lnSpc>
                <a:spcPct val="90000"/>
              </a:lnSpc>
              <a:spcBef>
                <a:spcPts val="221"/>
              </a:spcBef>
              <a:defRPr/>
            </a:pPr>
            <a:r>
              <a:rPr lang="en-US" sz="1050">
                <a:gradFill>
                  <a:gsLst>
                    <a:gs pos="78761">
                      <a:schemeClr val="tx1"/>
                    </a:gs>
                    <a:gs pos="0">
                      <a:schemeClr val="tx1"/>
                    </a:gs>
                  </a:gsLst>
                  <a:lin ang="5400000" scaled="0"/>
                </a:gradFill>
                <a:latin typeface="Segoe UI" panose="020B0502040204020203" pitchFamily="34" charset="0"/>
                <a:cs typeface="Segoe UI" panose="020B0502040204020203" pitchFamily="34" charset="0"/>
              </a:rPr>
              <a:t>Security Management</a:t>
            </a:r>
          </a:p>
          <a:p>
            <a:pPr defTabSz="699288">
              <a:lnSpc>
                <a:spcPct val="90000"/>
              </a:lnSpc>
              <a:spcBef>
                <a:spcPts val="221"/>
              </a:spcBef>
              <a:defRPr/>
            </a:pPr>
            <a:r>
              <a:rPr lang="en-US" sz="1050">
                <a:gradFill>
                  <a:gsLst>
                    <a:gs pos="78761">
                      <a:schemeClr val="tx1"/>
                    </a:gs>
                    <a:gs pos="0">
                      <a:schemeClr val="tx1"/>
                    </a:gs>
                  </a:gsLst>
                  <a:lin ang="5400000" scaled="0"/>
                </a:gradFill>
                <a:latin typeface="Segoe UI" panose="020B0502040204020203" pitchFamily="34" charset="0"/>
                <a:cs typeface="Segoe UI" panose="020B0502040204020203" pitchFamily="34" charset="0"/>
              </a:rPr>
              <a:t>Threat Protection</a:t>
            </a:r>
          </a:p>
        </p:txBody>
      </p:sp>
      <p:sp>
        <p:nvSpPr>
          <p:cNvPr id="124" name="TextBox 123">
            <a:extLst>
              <a:ext uri="{FF2B5EF4-FFF2-40B4-BE49-F238E27FC236}">
                <a16:creationId xmlns:a16="http://schemas.microsoft.com/office/drawing/2014/main" id="{D4E887AA-E930-47A0-A7B5-C1E244CAAA7F}"/>
              </a:ext>
            </a:extLst>
          </p:cNvPr>
          <p:cNvSpPr txBox="1"/>
          <p:nvPr/>
        </p:nvSpPr>
        <p:spPr>
          <a:xfrm>
            <a:off x="6634701" y="3542661"/>
            <a:ext cx="1392042" cy="533732"/>
          </a:xfrm>
          <a:prstGeom prst="rect">
            <a:avLst/>
          </a:prstGeom>
          <a:noFill/>
        </p:spPr>
        <p:txBody>
          <a:bodyPr wrap="none" lIns="134458" tIns="107567" rIns="134458" bIns="107567" rtlCol="0">
            <a:spAutoFit/>
          </a:bodyPr>
          <a:lstStyle/>
          <a:p>
            <a:pPr defTabSz="699288">
              <a:lnSpc>
                <a:spcPct val="90000"/>
              </a:lnSpc>
              <a:spcBef>
                <a:spcPts val="221"/>
              </a:spcBef>
              <a:defRPr/>
            </a:pPr>
            <a:r>
              <a:rPr lang="en-US" sz="1050" dirty="0">
                <a:gradFill>
                  <a:gsLst>
                    <a:gs pos="78761">
                      <a:schemeClr val="tx1"/>
                    </a:gs>
                    <a:gs pos="0">
                      <a:schemeClr val="tx1"/>
                    </a:gs>
                  </a:gsLst>
                  <a:lin ang="5400000" scaled="0"/>
                </a:gradFill>
                <a:latin typeface="Segoe UI" panose="020B0502040204020203" pitchFamily="34" charset="0"/>
                <a:cs typeface="Segoe UI" panose="020B0502040204020203" pitchFamily="34" charset="0"/>
              </a:rPr>
              <a:t>Backup</a:t>
            </a:r>
          </a:p>
          <a:p>
            <a:pPr defTabSz="699288">
              <a:lnSpc>
                <a:spcPct val="90000"/>
              </a:lnSpc>
              <a:spcBef>
                <a:spcPts val="221"/>
              </a:spcBef>
              <a:defRPr/>
            </a:pPr>
            <a:r>
              <a:rPr lang="en-US" sz="1050" dirty="0">
                <a:gradFill>
                  <a:gsLst>
                    <a:gs pos="78761">
                      <a:schemeClr val="tx1"/>
                    </a:gs>
                    <a:gs pos="0">
                      <a:schemeClr val="tx1"/>
                    </a:gs>
                  </a:gsLst>
                  <a:lin ang="5400000" scaled="0"/>
                </a:gradFill>
                <a:latin typeface="Segoe UI" panose="020B0502040204020203" pitchFamily="34" charset="0"/>
                <a:cs typeface="Segoe UI" panose="020B0502040204020203" pitchFamily="34" charset="0"/>
              </a:rPr>
              <a:t>Disaster Recovery</a:t>
            </a:r>
          </a:p>
        </p:txBody>
      </p:sp>
      <p:sp>
        <p:nvSpPr>
          <p:cNvPr id="126" name="TextBox 125">
            <a:extLst>
              <a:ext uri="{FF2B5EF4-FFF2-40B4-BE49-F238E27FC236}">
                <a16:creationId xmlns:a16="http://schemas.microsoft.com/office/drawing/2014/main" id="{F5B1C3BE-F9AF-433F-81E8-DE3EE67B829F}"/>
              </a:ext>
            </a:extLst>
          </p:cNvPr>
          <p:cNvSpPr txBox="1"/>
          <p:nvPr/>
        </p:nvSpPr>
        <p:spPr>
          <a:xfrm>
            <a:off x="1247468" y="2196534"/>
            <a:ext cx="1526694" cy="533732"/>
          </a:xfrm>
          <a:prstGeom prst="rect">
            <a:avLst/>
          </a:prstGeom>
          <a:noFill/>
        </p:spPr>
        <p:txBody>
          <a:bodyPr wrap="none" lIns="134458" tIns="107567" rIns="134458" bIns="107567" rtlCol="0">
            <a:spAutoFit/>
          </a:bodyPr>
          <a:lstStyle/>
          <a:p>
            <a:pPr algn="r" defTabSz="699288">
              <a:lnSpc>
                <a:spcPct val="90000"/>
              </a:lnSpc>
              <a:spcBef>
                <a:spcPts val="221"/>
              </a:spcBef>
              <a:defRPr/>
            </a:pPr>
            <a:r>
              <a:rPr lang="en-US" sz="1050" dirty="0">
                <a:gradFill>
                  <a:gsLst>
                    <a:gs pos="78761">
                      <a:schemeClr val="tx1"/>
                    </a:gs>
                    <a:gs pos="0">
                      <a:schemeClr val="tx1"/>
                    </a:gs>
                  </a:gsLst>
                  <a:lin ang="5400000" scaled="0"/>
                </a:gradFill>
                <a:latin typeface="Segoe UI" panose="020B0502040204020203" pitchFamily="34" charset="0"/>
                <a:cs typeface="Segoe UI" panose="020B0502040204020203" pitchFamily="34" charset="0"/>
              </a:rPr>
              <a:t>Policy Management</a:t>
            </a:r>
          </a:p>
          <a:p>
            <a:pPr algn="r" defTabSz="699288">
              <a:lnSpc>
                <a:spcPct val="90000"/>
              </a:lnSpc>
              <a:spcBef>
                <a:spcPts val="221"/>
              </a:spcBef>
              <a:defRPr/>
            </a:pPr>
            <a:r>
              <a:rPr lang="en-US" sz="1050" dirty="0">
                <a:gradFill>
                  <a:gsLst>
                    <a:gs pos="78761">
                      <a:schemeClr val="tx1"/>
                    </a:gs>
                    <a:gs pos="0">
                      <a:schemeClr val="tx1"/>
                    </a:gs>
                  </a:gsLst>
                  <a:lin ang="5400000" scaled="0"/>
                </a:gradFill>
                <a:latin typeface="Segoe UI" panose="020B0502040204020203" pitchFamily="34" charset="0"/>
                <a:cs typeface="Segoe UI" panose="020B0502040204020203" pitchFamily="34" charset="0"/>
              </a:rPr>
              <a:t>Cost Management</a:t>
            </a:r>
          </a:p>
        </p:txBody>
      </p:sp>
      <p:sp>
        <p:nvSpPr>
          <p:cNvPr id="131" name="TextBox 130">
            <a:extLst>
              <a:ext uri="{FF2B5EF4-FFF2-40B4-BE49-F238E27FC236}">
                <a16:creationId xmlns:a16="http://schemas.microsoft.com/office/drawing/2014/main" id="{84143235-4DD0-48F5-9F5C-A234E5C7A7C8}"/>
              </a:ext>
            </a:extLst>
          </p:cNvPr>
          <p:cNvSpPr txBox="1"/>
          <p:nvPr/>
        </p:nvSpPr>
        <p:spPr>
          <a:xfrm>
            <a:off x="856817" y="3542662"/>
            <a:ext cx="1610050" cy="875877"/>
          </a:xfrm>
          <a:prstGeom prst="rect">
            <a:avLst/>
          </a:prstGeom>
          <a:noFill/>
        </p:spPr>
        <p:txBody>
          <a:bodyPr wrap="none" lIns="134458" tIns="107567" rIns="134458" bIns="107567" rtlCol="0">
            <a:spAutoFit/>
          </a:bodyPr>
          <a:lstStyle/>
          <a:p>
            <a:pPr algn="r" defTabSz="699288">
              <a:lnSpc>
                <a:spcPct val="90000"/>
              </a:lnSpc>
              <a:spcBef>
                <a:spcPts val="221"/>
              </a:spcBef>
              <a:defRPr/>
            </a:pPr>
            <a:r>
              <a:rPr lang="en-US" sz="1050" dirty="0">
                <a:gradFill>
                  <a:gsLst>
                    <a:gs pos="78761">
                      <a:schemeClr val="tx1"/>
                    </a:gs>
                    <a:gs pos="0">
                      <a:schemeClr val="tx1"/>
                    </a:gs>
                  </a:gsLst>
                  <a:lin ang="5400000" scaled="0"/>
                </a:gradFill>
                <a:latin typeface="Segoe UI" panose="020B0502040204020203" pitchFamily="34" charset="0"/>
                <a:cs typeface="Segoe UI" panose="020B0502040204020203" pitchFamily="34" charset="0"/>
              </a:rPr>
              <a:t>Configuration</a:t>
            </a:r>
          </a:p>
          <a:p>
            <a:pPr algn="r" defTabSz="699288">
              <a:lnSpc>
                <a:spcPct val="90000"/>
              </a:lnSpc>
              <a:spcBef>
                <a:spcPts val="221"/>
              </a:spcBef>
              <a:defRPr/>
            </a:pPr>
            <a:r>
              <a:rPr lang="en-US" sz="1050" dirty="0">
                <a:gradFill>
                  <a:gsLst>
                    <a:gs pos="78761">
                      <a:schemeClr val="tx1"/>
                    </a:gs>
                    <a:gs pos="0">
                      <a:schemeClr val="tx1"/>
                    </a:gs>
                  </a:gsLst>
                  <a:lin ang="5400000" scaled="0"/>
                </a:gradFill>
                <a:latin typeface="Segoe UI" panose="020B0502040204020203" pitchFamily="34" charset="0"/>
                <a:cs typeface="Segoe UI" panose="020B0502040204020203" pitchFamily="34" charset="0"/>
              </a:rPr>
              <a:t>Update Management</a:t>
            </a:r>
          </a:p>
          <a:p>
            <a:pPr algn="r" defTabSz="699288">
              <a:lnSpc>
                <a:spcPct val="90000"/>
              </a:lnSpc>
              <a:spcBef>
                <a:spcPts val="221"/>
              </a:spcBef>
              <a:defRPr/>
            </a:pPr>
            <a:r>
              <a:rPr lang="en-US" sz="1050" dirty="0">
                <a:gradFill>
                  <a:gsLst>
                    <a:gs pos="78761">
                      <a:schemeClr val="tx1"/>
                    </a:gs>
                    <a:gs pos="0">
                      <a:schemeClr val="tx1"/>
                    </a:gs>
                  </a:gsLst>
                  <a:lin ang="5400000" scaled="0"/>
                </a:gradFill>
                <a:latin typeface="Segoe UI" panose="020B0502040204020203" pitchFamily="34" charset="0"/>
                <a:cs typeface="Segoe UI" panose="020B0502040204020203" pitchFamily="34" charset="0"/>
              </a:rPr>
              <a:t>Automation</a:t>
            </a:r>
          </a:p>
          <a:p>
            <a:pPr algn="r" defTabSz="699288">
              <a:lnSpc>
                <a:spcPct val="90000"/>
              </a:lnSpc>
              <a:spcBef>
                <a:spcPts val="221"/>
              </a:spcBef>
              <a:defRPr/>
            </a:pPr>
            <a:r>
              <a:rPr lang="en-US" sz="1050" dirty="0">
                <a:gradFill>
                  <a:gsLst>
                    <a:gs pos="78761">
                      <a:schemeClr val="tx1"/>
                    </a:gs>
                    <a:gs pos="0">
                      <a:schemeClr val="tx1"/>
                    </a:gs>
                  </a:gsLst>
                  <a:lin ang="5400000" scaled="0"/>
                </a:gradFill>
                <a:latin typeface="Segoe UI" panose="020B0502040204020203" pitchFamily="34" charset="0"/>
                <a:cs typeface="Segoe UI" panose="020B0502040204020203" pitchFamily="34" charset="0"/>
              </a:rPr>
              <a:t>Scripting</a:t>
            </a:r>
          </a:p>
        </p:txBody>
      </p:sp>
      <p:grpSp>
        <p:nvGrpSpPr>
          <p:cNvPr id="27" name="Group 26">
            <a:extLst>
              <a:ext uri="{FF2B5EF4-FFF2-40B4-BE49-F238E27FC236}">
                <a16:creationId xmlns:a16="http://schemas.microsoft.com/office/drawing/2014/main" id="{CBF4707C-D978-46A8-9384-64BC502A7B85}"/>
              </a:ext>
            </a:extLst>
          </p:cNvPr>
          <p:cNvGrpSpPr/>
          <p:nvPr/>
        </p:nvGrpSpPr>
        <p:grpSpPr>
          <a:xfrm>
            <a:off x="5489323" y="3466891"/>
            <a:ext cx="537855" cy="537932"/>
            <a:chOff x="431800" y="3725863"/>
            <a:chExt cx="731520" cy="731520"/>
          </a:xfrm>
        </p:grpSpPr>
        <p:sp>
          <p:nvSpPr>
            <p:cNvPr id="28" name="Oval 27">
              <a:extLst>
                <a:ext uri="{FF2B5EF4-FFF2-40B4-BE49-F238E27FC236}">
                  <a16:creationId xmlns:a16="http://schemas.microsoft.com/office/drawing/2014/main" id="{F8AB32B3-730F-4584-A6D5-CD3F07775064}"/>
                </a:ext>
              </a:extLst>
            </p:cNvPr>
            <p:cNvSpPr/>
            <p:nvPr/>
          </p:nvSpPr>
          <p:spPr bwMode="auto">
            <a:xfrm>
              <a:off x="431800" y="3725863"/>
              <a:ext cx="731520" cy="731520"/>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29" name="Oval 28">
              <a:extLst>
                <a:ext uri="{FF2B5EF4-FFF2-40B4-BE49-F238E27FC236}">
                  <a16:creationId xmlns:a16="http://schemas.microsoft.com/office/drawing/2014/main" id="{812440D3-20E6-428F-99E6-46432EA7DA33}"/>
                </a:ext>
              </a:extLst>
            </p:cNvPr>
            <p:cNvSpPr/>
            <p:nvPr/>
          </p:nvSpPr>
          <p:spPr bwMode="auto">
            <a:xfrm>
              <a:off x="467531" y="3771650"/>
              <a:ext cx="652164" cy="65216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30" name="server_2">
              <a:extLst>
                <a:ext uri="{FF2B5EF4-FFF2-40B4-BE49-F238E27FC236}">
                  <a16:creationId xmlns:a16="http://schemas.microsoft.com/office/drawing/2014/main" id="{F749B5E9-FC6C-444B-BA10-8D816567159C}"/>
                </a:ext>
              </a:extLst>
            </p:cNvPr>
            <p:cNvSpPr>
              <a:spLocks noChangeAspect="1" noEditPoints="1"/>
            </p:cNvSpPr>
            <p:nvPr/>
          </p:nvSpPr>
          <p:spPr bwMode="auto">
            <a:xfrm>
              <a:off x="672552" y="3948728"/>
              <a:ext cx="260467" cy="323283"/>
            </a:xfrm>
            <a:custGeom>
              <a:avLst/>
              <a:gdLst>
                <a:gd name="T0" fmla="*/ 122 w 270"/>
                <a:gd name="T1" fmla="*/ 336 h 336"/>
                <a:gd name="T2" fmla="*/ 0 w 270"/>
                <a:gd name="T3" fmla="*/ 336 h 336"/>
                <a:gd name="T4" fmla="*/ 0 w 270"/>
                <a:gd name="T5" fmla="*/ 0 h 336"/>
                <a:gd name="T6" fmla="*/ 201 w 270"/>
                <a:gd name="T7" fmla="*/ 0 h 336"/>
                <a:gd name="T8" fmla="*/ 201 w 270"/>
                <a:gd name="T9" fmla="*/ 138 h 336"/>
                <a:gd name="T10" fmla="*/ 270 w 270"/>
                <a:gd name="T11" fmla="*/ 245 h 336"/>
                <a:gd name="T12" fmla="*/ 155 w 270"/>
                <a:gd name="T13" fmla="*/ 245 h 336"/>
                <a:gd name="T14" fmla="*/ 155 w 270"/>
                <a:gd name="T15" fmla="*/ 336 h 336"/>
                <a:gd name="T16" fmla="*/ 270 w 270"/>
                <a:gd name="T17" fmla="*/ 336 h 336"/>
                <a:gd name="T18" fmla="*/ 270 w 270"/>
                <a:gd name="T19" fmla="*/ 245 h 336"/>
                <a:gd name="T20" fmla="*/ 245 w 270"/>
                <a:gd name="T21" fmla="*/ 245 h 336"/>
                <a:gd name="T22" fmla="*/ 245 w 270"/>
                <a:gd name="T23" fmla="*/ 211 h 336"/>
                <a:gd name="T24" fmla="*/ 213 w 270"/>
                <a:gd name="T25" fmla="*/ 179 h 336"/>
                <a:gd name="T26" fmla="*/ 181 w 270"/>
                <a:gd name="T27" fmla="*/ 211 h 336"/>
                <a:gd name="T28" fmla="*/ 181 w 270"/>
                <a:gd name="T29" fmla="*/ 245 h 336"/>
                <a:gd name="T30" fmla="*/ 77 w 270"/>
                <a:gd name="T31" fmla="*/ 290 h 336"/>
                <a:gd name="T32" fmla="*/ 122 w 270"/>
                <a:gd name="T33" fmla="*/ 29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0" h="336">
                  <a:moveTo>
                    <a:pt x="122" y="336"/>
                  </a:moveTo>
                  <a:cubicBezTo>
                    <a:pt x="0" y="336"/>
                    <a:pt x="0" y="336"/>
                    <a:pt x="0" y="336"/>
                  </a:cubicBezTo>
                  <a:cubicBezTo>
                    <a:pt x="0" y="0"/>
                    <a:pt x="0" y="0"/>
                    <a:pt x="0" y="0"/>
                  </a:cubicBezTo>
                  <a:cubicBezTo>
                    <a:pt x="201" y="0"/>
                    <a:pt x="201" y="0"/>
                    <a:pt x="201" y="0"/>
                  </a:cubicBezTo>
                  <a:cubicBezTo>
                    <a:pt x="201" y="138"/>
                    <a:pt x="201" y="138"/>
                    <a:pt x="201" y="138"/>
                  </a:cubicBezTo>
                  <a:moveTo>
                    <a:pt x="270" y="245"/>
                  </a:moveTo>
                  <a:cubicBezTo>
                    <a:pt x="155" y="245"/>
                    <a:pt x="155" y="245"/>
                    <a:pt x="155" y="245"/>
                  </a:cubicBezTo>
                  <a:cubicBezTo>
                    <a:pt x="155" y="336"/>
                    <a:pt x="155" y="336"/>
                    <a:pt x="155" y="336"/>
                  </a:cubicBezTo>
                  <a:cubicBezTo>
                    <a:pt x="270" y="336"/>
                    <a:pt x="270" y="336"/>
                    <a:pt x="270" y="336"/>
                  </a:cubicBezTo>
                  <a:lnTo>
                    <a:pt x="270" y="245"/>
                  </a:lnTo>
                  <a:close/>
                  <a:moveTo>
                    <a:pt x="245" y="245"/>
                  </a:moveTo>
                  <a:cubicBezTo>
                    <a:pt x="245" y="211"/>
                    <a:pt x="245" y="211"/>
                    <a:pt x="245" y="211"/>
                  </a:cubicBezTo>
                  <a:cubicBezTo>
                    <a:pt x="245" y="193"/>
                    <a:pt x="230" y="179"/>
                    <a:pt x="213" y="179"/>
                  </a:cubicBezTo>
                  <a:cubicBezTo>
                    <a:pt x="195" y="179"/>
                    <a:pt x="181" y="193"/>
                    <a:pt x="181" y="211"/>
                  </a:cubicBezTo>
                  <a:cubicBezTo>
                    <a:pt x="181" y="245"/>
                    <a:pt x="181" y="245"/>
                    <a:pt x="181" y="245"/>
                  </a:cubicBezTo>
                  <a:moveTo>
                    <a:pt x="77" y="290"/>
                  </a:moveTo>
                  <a:cubicBezTo>
                    <a:pt x="122" y="290"/>
                    <a:pt x="122" y="290"/>
                    <a:pt x="122" y="290"/>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675">
                <a:gradFill>
                  <a:gsLst>
                    <a:gs pos="0">
                      <a:srgbClr val="505050"/>
                    </a:gs>
                    <a:gs pos="100000">
                      <a:srgbClr val="505050"/>
                    </a:gs>
                  </a:gsLst>
                </a:gradFill>
              </a:endParaRPr>
            </a:p>
          </p:txBody>
        </p:sp>
      </p:grpSp>
      <p:grpSp>
        <p:nvGrpSpPr>
          <p:cNvPr id="40" name="Group 39">
            <a:extLst>
              <a:ext uri="{FF2B5EF4-FFF2-40B4-BE49-F238E27FC236}">
                <a16:creationId xmlns:a16="http://schemas.microsoft.com/office/drawing/2014/main" id="{3B98E7D8-8987-4F56-ADFE-7F52CC67E6FC}"/>
              </a:ext>
            </a:extLst>
          </p:cNvPr>
          <p:cNvGrpSpPr/>
          <p:nvPr/>
        </p:nvGrpSpPr>
        <p:grpSpPr>
          <a:xfrm>
            <a:off x="3528514" y="2092331"/>
            <a:ext cx="537855" cy="537932"/>
            <a:chOff x="431800" y="2925763"/>
            <a:chExt cx="731520" cy="731520"/>
          </a:xfrm>
        </p:grpSpPr>
        <p:sp>
          <p:nvSpPr>
            <p:cNvPr id="41" name="Oval 40">
              <a:extLst>
                <a:ext uri="{FF2B5EF4-FFF2-40B4-BE49-F238E27FC236}">
                  <a16:creationId xmlns:a16="http://schemas.microsoft.com/office/drawing/2014/main" id="{E4867B24-EB8E-4C9F-9B07-2808B2FD4165}"/>
                </a:ext>
              </a:extLst>
            </p:cNvPr>
            <p:cNvSpPr/>
            <p:nvPr/>
          </p:nvSpPr>
          <p:spPr bwMode="auto">
            <a:xfrm>
              <a:off x="431800" y="2925763"/>
              <a:ext cx="731520" cy="731520"/>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EA67B464-216E-407C-B193-334F12851C42}"/>
                </a:ext>
              </a:extLst>
            </p:cNvPr>
            <p:cNvSpPr/>
            <p:nvPr/>
          </p:nvSpPr>
          <p:spPr bwMode="auto">
            <a:xfrm>
              <a:off x="460496" y="2954459"/>
              <a:ext cx="675042" cy="67504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43" name="Compare_F057">
              <a:extLst>
                <a:ext uri="{FF2B5EF4-FFF2-40B4-BE49-F238E27FC236}">
                  <a16:creationId xmlns:a16="http://schemas.microsoft.com/office/drawing/2014/main" id="{B672988F-46BE-46A7-807E-FAFBB509901F}"/>
                </a:ext>
              </a:extLst>
            </p:cNvPr>
            <p:cNvSpPr>
              <a:spLocks noChangeAspect="1" noEditPoints="1"/>
            </p:cNvSpPr>
            <p:nvPr/>
          </p:nvSpPr>
          <p:spPr bwMode="auto">
            <a:xfrm>
              <a:off x="637591" y="3132172"/>
              <a:ext cx="313834" cy="324074"/>
            </a:xfrm>
            <a:custGeom>
              <a:avLst/>
              <a:gdLst>
                <a:gd name="T0" fmla="*/ 0 w 3750"/>
                <a:gd name="T1" fmla="*/ 371 h 3871"/>
                <a:gd name="T2" fmla="*/ 3750 w 3750"/>
                <a:gd name="T3" fmla="*/ 371 h 3871"/>
                <a:gd name="T4" fmla="*/ 1874 w 3750"/>
                <a:gd name="T5" fmla="*/ 0 h 3871"/>
                <a:gd name="T6" fmla="*/ 1874 w 3750"/>
                <a:gd name="T7" fmla="*/ 3352 h 3871"/>
                <a:gd name="T8" fmla="*/ 0 w 3750"/>
                <a:gd name="T9" fmla="*/ 1871 h 3871"/>
                <a:gd name="T10" fmla="*/ 1500 w 3750"/>
                <a:gd name="T11" fmla="*/ 1871 h 3871"/>
                <a:gd name="T12" fmla="*/ 2250 w 3750"/>
                <a:gd name="T13" fmla="*/ 1871 h 3871"/>
                <a:gd name="T14" fmla="*/ 3750 w 3750"/>
                <a:gd name="T15" fmla="*/ 1871 h 3871"/>
                <a:gd name="T16" fmla="*/ 250 w 3750"/>
                <a:gd name="T17" fmla="*/ 3871 h 3871"/>
                <a:gd name="T18" fmla="*/ 3500 w 3750"/>
                <a:gd name="T19" fmla="*/ 3871 h 3871"/>
                <a:gd name="T20" fmla="*/ 3116 w 3750"/>
                <a:gd name="T21" fmla="*/ 3869 h 3871"/>
                <a:gd name="T22" fmla="*/ 634 w 3750"/>
                <a:gd name="T23" fmla="*/ 3869 h 3871"/>
                <a:gd name="T24" fmla="*/ 138 w 3750"/>
                <a:gd name="T25" fmla="*/ 1871 h 3871"/>
                <a:gd name="T26" fmla="*/ 750 w 3750"/>
                <a:gd name="T27" fmla="*/ 2371 h 3871"/>
                <a:gd name="T28" fmla="*/ 1362 w 3750"/>
                <a:gd name="T29" fmla="*/ 1872 h 3871"/>
                <a:gd name="T30" fmla="*/ 2388 w 3750"/>
                <a:gd name="T31" fmla="*/ 1871 h 3871"/>
                <a:gd name="T32" fmla="*/ 3000 w 3750"/>
                <a:gd name="T33" fmla="*/ 2371 h 3871"/>
                <a:gd name="T34" fmla="*/ 3612 w 3750"/>
                <a:gd name="T35" fmla="*/ 1872 h 3871"/>
                <a:gd name="T36" fmla="*/ 764 w 3750"/>
                <a:gd name="T37" fmla="*/ 371 h 3871"/>
                <a:gd name="T38" fmla="*/ 736 w 3750"/>
                <a:gd name="T39" fmla="*/ 371 h 3871"/>
                <a:gd name="T40" fmla="*/ 313 w 3750"/>
                <a:gd name="T41" fmla="*/ 1871 h 3871"/>
                <a:gd name="T42" fmla="*/ 1188 w 3750"/>
                <a:gd name="T43" fmla="*/ 1871 h 3871"/>
                <a:gd name="T44" fmla="*/ 764 w 3750"/>
                <a:gd name="T45" fmla="*/ 371 h 3871"/>
                <a:gd name="T46" fmla="*/ 3014 w 3750"/>
                <a:gd name="T47" fmla="*/ 371 h 3871"/>
                <a:gd name="T48" fmla="*/ 2986 w 3750"/>
                <a:gd name="T49" fmla="*/ 371 h 3871"/>
                <a:gd name="T50" fmla="*/ 2563 w 3750"/>
                <a:gd name="T51" fmla="*/ 1871 h 3871"/>
                <a:gd name="T52" fmla="*/ 3438 w 3750"/>
                <a:gd name="T53" fmla="*/ 1871 h 3871"/>
                <a:gd name="T54" fmla="*/ 3014 w 3750"/>
                <a:gd name="T55" fmla="*/ 371 h 3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50" h="3871">
                  <a:moveTo>
                    <a:pt x="0" y="371"/>
                  </a:moveTo>
                  <a:cubicBezTo>
                    <a:pt x="3750" y="371"/>
                    <a:pt x="3750" y="371"/>
                    <a:pt x="3750" y="371"/>
                  </a:cubicBezTo>
                  <a:moveTo>
                    <a:pt x="1874" y="0"/>
                  </a:moveTo>
                  <a:cubicBezTo>
                    <a:pt x="1874" y="3352"/>
                    <a:pt x="1874" y="3352"/>
                    <a:pt x="1874" y="3352"/>
                  </a:cubicBezTo>
                  <a:moveTo>
                    <a:pt x="0" y="1871"/>
                  </a:moveTo>
                  <a:cubicBezTo>
                    <a:pt x="1500" y="1871"/>
                    <a:pt x="1500" y="1871"/>
                    <a:pt x="1500" y="1871"/>
                  </a:cubicBezTo>
                  <a:moveTo>
                    <a:pt x="2250" y="1871"/>
                  </a:moveTo>
                  <a:cubicBezTo>
                    <a:pt x="3750" y="1871"/>
                    <a:pt x="3750" y="1871"/>
                    <a:pt x="3750" y="1871"/>
                  </a:cubicBezTo>
                  <a:moveTo>
                    <a:pt x="250" y="3871"/>
                  </a:moveTo>
                  <a:cubicBezTo>
                    <a:pt x="3500" y="3871"/>
                    <a:pt x="3500" y="3871"/>
                    <a:pt x="3500" y="3871"/>
                  </a:cubicBezTo>
                  <a:moveTo>
                    <a:pt x="3116" y="3869"/>
                  </a:moveTo>
                  <a:cubicBezTo>
                    <a:pt x="2430" y="3184"/>
                    <a:pt x="1320" y="3184"/>
                    <a:pt x="634" y="3869"/>
                  </a:cubicBezTo>
                  <a:moveTo>
                    <a:pt x="138" y="1871"/>
                  </a:moveTo>
                  <a:cubicBezTo>
                    <a:pt x="195" y="2156"/>
                    <a:pt x="448" y="2371"/>
                    <a:pt x="750" y="2371"/>
                  </a:cubicBezTo>
                  <a:cubicBezTo>
                    <a:pt x="1052" y="2371"/>
                    <a:pt x="1304" y="2157"/>
                    <a:pt x="1362" y="1872"/>
                  </a:cubicBezTo>
                  <a:moveTo>
                    <a:pt x="2388" y="1871"/>
                  </a:moveTo>
                  <a:cubicBezTo>
                    <a:pt x="2446" y="2156"/>
                    <a:pt x="2698" y="2371"/>
                    <a:pt x="3000" y="2371"/>
                  </a:cubicBezTo>
                  <a:cubicBezTo>
                    <a:pt x="3302" y="2371"/>
                    <a:pt x="3554" y="2157"/>
                    <a:pt x="3612" y="1872"/>
                  </a:cubicBezTo>
                  <a:moveTo>
                    <a:pt x="764" y="371"/>
                  </a:moveTo>
                  <a:cubicBezTo>
                    <a:pt x="736" y="371"/>
                    <a:pt x="736" y="371"/>
                    <a:pt x="736" y="371"/>
                  </a:cubicBezTo>
                  <a:cubicBezTo>
                    <a:pt x="313" y="1871"/>
                    <a:pt x="313" y="1871"/>
                    <a:pt x="313" y="1871"/>
                  </a:cubicBezTo>
                  <a:cubicBezTo>
                    <a:pt x="1188" y="1871"/>
                    <a:pt x="1188" y="1871"/>
                    <a:pt x="1188" y="1871"/>
                  </a:cubicBezTo>
                  <a:cubicBezTo>
                    <a:pt x="1188" y="1871"/>
                    <a:pt x="791" y="461"/>
                    <a:pt x="764" y="371"/>
                  </a:cubicBezTo>
                  <a:close/>
                  <a:moveTo>
                    <a:pt x="3014" y="371"/>
                  </a:moveTo>
                  <a:cubicBezTo>
                    <a:pt x="2986" y="371"/>
                    <a:pt x="2986" y="371"/>
                    <a:pt x="2986" y="371"/>
                  </a:cubicBezTo>
                  <a:cubicBezTo>
                    <a:pt x="2563" y="1871"/>
                    <a:pt x="2563" y="1871"/>
                    <a:pt x="2563" y="1871"/>
                  </a:cubicBezTo>
                  <a:cubicBezTo>
                    <a:pt x="3438" y="1871"/>
                    <a:pt x="3438" y="1871"/>
                    <a:pt x="3438" y="1871"/>
                  </a:cubicBezTo>
                  <a:cubicBezTo>
                    <a:pt x="3438" y="1871"/>
                    <a:pt x="3041" y="461"/>
                    <a:pt x="3014" y="371"/>
                  </a:cubicBezTo>
                  <a:close/>
                </a:path>
              </a:pathLst>
            </a:custGeom>
            <a:noFill/>
            <a:ln w="158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675">
                <a:gradFill>
                  <a:gsLst>
                    <a:gs pos="0">
                      <a:srgbClr val="505050"/>
                    </a:gs>
                    <a:gs pos="100000">
                      <a:srgbClr val="505050"/>
                    </a:gs>
                  </a:gsLst>
                  <a:lin ang="5400000" scaled="1"/>
                </a:gradFill>
              </a:endParaRPr>
            </a:p>
          </p:txBody>
        </p:sp>
      </p:grpSp>
      <p:cxnSp>
        <p:nvCxnSpPr>
          <p:cNvPr id="24" name="Connector: Elbow 23">
            <a:extLst>
              <a:ext uri="{FF2B5EF4-FFF2-40B4-BE49-F238E27FC236}">
                <a16:creationId xmlns:a16="http://schemas.microsoft.com/office/drawing/2014/main" id="{8B959DF2-9DE7-4087-81AD-6186804239F9}"/>
              </a:ext>
            </a:extLst>
          </p:cNvPr>
          <p:cNvCxnSpPr>
            <a:stCxn id="28" idx="6"/>
            <a:endCxn id="115" idx="1"/>
          </p:cNvCxnSpPr>
          <p:nvPr/>
        </p:nvCxnSpPr>
        <p:spPr>
          <a:xfrm flipV="1">
            <a:off x="6027178" y="3505066"/>
            <a:ext cx="600609" cy="230791"/>
          </a:xfrm>
          <a:prstGeom prst="bentConnector3">
            <a:avLst/>
          </a:prstGeom>
          <a:ln w="25400">
            <a:solidFill>
              <a:schemeClr val="bg2"/>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6986E01E-B0CB-42C8-8A40-B9B574249CCC}"/>
              </a:ext>
            </a:extLst>
          </p:cNvPr>
          <p:cNvCxnSpPr>
            <a:endCxn id="118" idx="3"/>
          </p:cNvCxnSpPr>
          <p:nvPr/>
        </p:nvCxnSpPr>
        <p:spPr>
          <a:xfrm rot="10800000">
            <a:off x="2475560" y="3505067"/>
            <a:ext cx="547978" cy="230793"/>
          </a:xfrm>
          <a:prstGeom prst="bentConnector3">
            <a:avLst/>
          </a:prstGeom>
          <a:ln w="25400">
            <a:solidFill>
              <a:schemeClr val="bg2"/>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42500034-4DEA-4C18-A7F3-FC23EE46FE23}"/>
              </a:ext>
            </a:extLst>
          </p:cNvPr>
          <p:cNvCxnSpPr>
            <a:stCxn id="32" idx="6"/>
            <a:endCxn id="114" idx="1"/>
          </p:cNvCxnSpPr>
          <p:nvPr/>
        </p:nvCxnSpPr>
        <p:spPr>
          <a:xfrm flipV="1">
            <a:off x="5572130" y="2177900"/>
            <a:ext cx="750536" cy="183397"/>
          </a:xfrm>
          <a:prstGeom prst="bentConnector3">
            <a:avLst/>
          </a:prstGeom>
          <a:ln w="25400">
            <a:solidFill>
              <a:schemeClr val="bg2"/>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A3513CF1-80B1-42EC-928D-6EAB861AD35D}"/>
              </a:ext>
            </a:extLst>
          </p:cNvPr>
          <p:cNvCxnSpPr>
            <a:stCxn id="41" idx="2"/>
            <a:endCxn id="119" idx="3"/>
          </p:cNvCxnSpPr>
          <p:nvPr/>
        </p:nvCxnSpPr>
        <p:spPr>
          <a:xfrm rot="10800000">
            <a:off x="2781152" y="2177901"/>
            <a:ext cx="747362" cy="183397"/>
          </a:xfrm>
          <a:prstGeom prst="bentConnector3">
            <a:avLst/>
          </a:prstGeom>
          <a:ln w="25400">
            <a:solidFill>
              <a:schemeClr val="bg2"/>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90F3157-6C9E-4186-A0EB-A10EE74B1392}"/>
              </a:ext>
            </a:extLst>
          </p:cNvPr>
          <p:cNvCxnSpPr>
            <a:stCxn id="37" idx="4"/>
            <a:endCxn id="117" idx="0"/>
          </p:cNvCxnSpPr>
          <p:nvPr/>
        </p:nvCxnSpPr>
        <p:spPr>
          <a:xfrm flipH="1">
            <a:off x="4550388" y="4933952"/>
            <a:ext cx="396" cy="197739"/>
          </a:xfrm>
          <a:prstGeom prst="line">
            <a:avLst/>
          </a:prstGeom>
          <a:ln w="25400">
            <a:solidFill>
              <a:schemeClr val="bg2"/>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9BD64EFC-81A6-4DDF-B422-BE758F8FBB7E}"/>
              </a:ext>
            </a:extLst>
          </p:cNvPr>
          <p:cNvGrpSpPr/>
          <p:nvPr/>
        </p:nvGrpSpPr>
        <p:grpSpPr>
          <a:xfrm>
            <a:off x="3073928" y="3466891"/>
            <a:ext cx="537855" cy="537932"/>
            <a:chOff x="4180755" y="3548790"/>
            <a:chExt cx="731520" cy="731520"/>
          </a:xfrm>
        </p:grpSpPr>
        <p:sp>
          <p:nvSpPr>
            <p:cNvPr id="45" name="Oval 44">
              <a:extLst>
                <a:ext uri="{FF2B5EF4-FFF2-40B4-BE49-F238E27FC236}">
                  <a16:creationId xmlns:a16="http://schemas.microsoft.com/office/drawing/2014/main" id="{3CFDDF8B-5104-4988-8546-B50E8A7FEB25}"/>
                </a:ext>
              </a:extLst>
            </p:cNvPr>
            <p:cNvSpPr/>
            <p:nvPr/>
          </p:nvSpPr>
          <p:spPr bwMode="auto">
            <a:xfrm>
              <a:off x="4180755" y="3548790"/>
              <a:ext cx="731520" cy="731520"/>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E66F5343-C9B8-4AF1-AC0A-00491B6FCD40}"/>
                </a:ext>
              </a:extLst>
            </p:cNvPr>
            <p:cNvSpPr/>
            <p:nvPr/>
          </p:nvSpPr>
          <p:spPr bwMode="auto">
            <a:xfrm>
              <a:off x="4220755" y="3583003"/>
              <a:ext cx="652164" cy="65216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50" name="Processing_E9F5">
              <a:extLst>
                <a:ext uri="{FF2B5EF4-FFF2-40B4-BE49-F238E27FC236}">
                  <a16:creationId xmlns:a16="http://schemas.microsoft.com/office/drawing/2014/main" id="{5EC28FC5-77D2-4773-A252-771734421A8F}"/>
                </a:ext>
              </a:extLst>
            </p:cNvPr>
            <p:cNvSpPr>
              <a:spLocks noChangeAspect="1" noEditPoints="1"/>
            </p:cNvSpPr>
            <p:nvPr/>
          </p:nvSpPr>
          <p:spPr bwMode="auto">
            <a:xfrm>
              <a:off x="4359029" y="3756092"/>
              <a:ext cx="375768" cy="327271"/>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dirty="0"/>
            </a:p>
          </p:txBody>
        </p:sp>
      </p:grpSp>
      <p:grpSp>
        <p:nvGrpSpPr>
          <p:cNvPr id="5" name="Group 4">
            <a:extLst>
              <a:ext uri="{FF2B5EF4-FFF2-40B4-BE49-F238E27FC236}">
                <a16:creationId xmlns:a16="http://schemas.microsoft.com/office/drawing/2014/main" id="{95FE535D-6FBE-4A38-92CB-35EA27337062}"/>
              </a:ext>
            </a:extLst>
          </p:cNvPr>
          <p:cNvGrpSpPr/>
          <p:nvPr/>
        </p:nvGrpSpPr>
        <p:grpSpPr>
          <a:xfrm>
            <a:off x="5034275" y="2092331"/>
            <a:ext cx="537855" cy="537932"/>
            <a:chOff x="6846963" y="1679558"/>
            <a:chExt cx="731520" cy="731520"/>
          </a:xfrm>
        </p:grpSpPr>
        <p:grpSp>
          <p:nvGrpSpPr>
            <p:cNvPr id="25" name="Group 24">
              <a:extLst>
                <a:ext uri="{FF2B5EF4-FFF2-40B4-BE49-F238E27FC236}">
                  <a16:creationId xmlns:a16="http://schemas.microsoft.com/office/drawing/2014/main" id="{506F8D0F-53E1-4FC1-A0D7-054602DCFBEC}"/>
                </a:ext>
              </a:extLst>
            </p:cNvPr>
            <p:cNvGrpSpPr/>
            <p:nvPr/>
          </p:nvGrpSpPr>
          <p:grpSpPr>
            <a:xfrm>
              <a:off x="6846963" y="1679558"/>
              <a:ext cx="731520" cy="731520"/>
              <a:chOff x="6846963" y="1679558"/>
              <a:chExt cx="731520" cy="731520"/>
            </a:xfrm>
          </p:grpSpPr>
          <p:sp>
            <p:nvSpPr>
              <p:cNvPr id="32" name="Oval 31">
                <a:extLst>
                  <a:ext uri="{FF2B5EF4-FFF2-40B4-BE49-F238E27FC236}">
                    <a16:creationId xmlns:a16="http://schemas.microsoft.com/office/drawing/2014/main" id="{F40EB588-1D02-476A-A134-047BEFACDB7D}"/>
                  </a:ext>
                </a:extLst>
              </p:cNvPr>
              <p:cNvSpPr/>
              <p:nvPr/>
            </p:nvSpPr>
            <p:spPr bwMode="auto">
              <a:xfrm>
                <a:off x="6846963" y="1679558"/>
                <a:ext cx="731520" cy="731520"/>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34" name="Oval 33">
                <a:extLst>
                  <a:ext uri="{FF2B5EF4-FFF2-40B4-BE49-F238E27FC236}">
                    <a16:creationId xmlns:a16="http://schemas.microsoft.com/office/drawing/2014/main" id="{3F5B627F-EDB3-4C36-A79B-1004A4D206C4}"/>
                  </a:ext>
                </a:extLst>
              </p:cNvPr>
              <p:cNvSpPr/>
              <p:nvPr/>
            </p:nvSpPr>
            <p:spPr bwMode="auto">
              <a:xfrm>
                <a:off x="6874833" y="1713211"/>
                <a:ext cx="664297" cy="66429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sp>
          <p:nvSpPr>
            <p:cNvPr id="49" name="Shield_EA18">
              <a:extLst>
                <a:ext uri="{FF2B5EF4-FFF2-40B4-BE49-F238E27FC236}">
                  <a16:creationId xmlns:a16="http://schemas.microsoft.com/office/drawing/2014/main" id="{E95AF515-5C11-4924-8E0B-38708C5E6651}"/>
                </a:ext>
              </a:extLst>
            </p:cNvPr>
            <p:cNvSpPr>
              <a:spLocks noChangeAspect="1"/>
            </p:cNvSpPr>
            <p:nvPr/>
          </p:nvSpPr>
          <p:spPr bwMode="auto">
            <a:xfrm>
              <a:off x="7059411" y="1897083"/>
              <a:ext cx="307874" cy="327783"/>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gradFill>
                  <a:gsLst>
                    <a:gs pos="0">
                      <a:srgbClr val="505050"/>
                    </a:gs>
                    <a:gs pos="100000">
                      <a:srgbClr val="505050"/>
                    </a:gs>
                  </a:gsLst>
                </a:gradFill>
              </a:endParaRPr>
            </a:p>
          </p:txBody>
        </p:sp>
      </p:grpSp>
      <p:grpSp>
        <p:nvGrpSpPr>
          <p:cNvPr id="2" name="Group 1">
            <a:extLst>
              <a:ext uri="{FF2B5EF4-FFF2-40B4-BE49-F238E27FC236}">
                <a16:creationId xmlns:a16="http://schemas.microsoft.com/office/drawing/2014/main" id="{0F3A66BE-C6E9-4FB2-8D98-65578C64E627}"/>
              </a:ext>
            </a:extLst>
          </p:cNvPr>
          <p:cNvGrpSpPr/>
          <p:nvPr/>
        </p:nvGrpSpPr>
        <p:grpSpPr>
          <a:xfrm>
            <a:off x="4281856" y="4396020"/>
            <a:ext cx="537855" cy="537932"/>
            <a:chOff x="5823621" y="4812291"/>
            <a:chExt cx="731520" cy="731520"/>
          </a:xfrm>
        </p:grpSpPr>
        <p:grpSp>
          <p:nvGrpSpPr>
            <p:cNvPr id="36" name="Group 35">
              <a:extLst>
                <a:ext uri="{FF2B5EF4-FFF2-40B4-BE49-F238E27FC236}">
                  <a16:creationId xmlns:a16="http://schemas.microsoft.com/office/drawing/2014/main" id="{B09C2E05-B49C-4ED0-A9ED-872B40566800}"/>
                </a:ext>
              </a:extLst>
            </p:cNvPr>
            <p:cNvGrpSpPr/>
            <p:nvPr/>
          </p:nvGrpSpPr>
          <p:grpSpPr>
            <a:xfrm>
              <a:off x="5823621" y="4812291"/>
              <a:ext cx="731520" cy="731520"/>
              <a:chOff x="431800" y="4525963"/>
              <a:chExt cx="731520" cy="731520"/>
            </a:xfrm>
          </p:grpSpPr>
          <p:sp>
            <p:nvSpPr>
              <p:cNvPr id="37" name="Oval 36">
                <a:extLst>
                  <a:ext uri="{FF2B5EF4-FFF2-40B4-BE49-F238E27FC236}">
                    <a16:creationId xmlns:a16="http://schemas.microsoft.com/office/drawing/2014/main" id="{17214C49-3E9C-4144-9DED-0CBEF3401AA0}"/>
                  </a:ext>
                </a:extLst>
              </p:cNvPr>
              <p:cNvSpPr/>
              <p:nvPr/>
            </p:nvSpPr>
            <p:spPr bwMode="auto">
              <a:xfrm>
                <a:off x="431800" y="4525963"/>
                <a:ext cx="731520" cy="731520"/>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38" name="Oval 37">
                <a:extLst>
                  <a:ext uri="{FF2B5EF4-FFF2-40B4-BE49-F238E27FC236}">
                    <a16:creationId xmlns:a16="http://schemas.microsoft.com/office/drawing/2014/main" id="{8EA61342-9E6B-4A40-AA8E-DD18944ACE67}"/>
                  </a:ext>
                </a:extLst>
              </p:cNvPr>
              <p:cNvSpPr/>
              <p:nvPr/>
            </p:nvSpPr>
            <p:spPr bwMode="auto">
              <a:xfrm>
                <a:off x="478096" y="4572259"/>
                <a:ext cx="640080" cy="64008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sp>
          <p:nvSpPr>
            <p:cNvPr id="56" name="magnify">
              <a:extLst>
                <a:ext uri="{FF2B5EF4-FFF2-40B4-BE49-F238E27FC236}">
                  <a16:creationId xmlns:a16="http://schemas.microsoft.com/office/drawing/2014/main" id="{FF7B2A4F-8052-44DD-84A2-DAB5D56653F9}"/>
                </a:ext>
              </a:extLst>
            </p:cNvPr>
            <p:cNvSpPr>
              <a:spLocks noChangeAspect="1" noEditPoints="1"/>
            </p:cNvSpPr>
            <p:nvPr/>
          </p:nvSpPr>
          <p:spPr bwMode="auto">
            <a:xfrm flipH="1">
              <a:off x="6041981" y="5036887"/>
              <a:ext cx="306731" cy="300869"/>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grpSp>
      <p:sp>
        <p:nvSpPr>
          <p:cNvPr id="59" name="Freeform: Shape 58">
            <a:extLst>
              <a:ext uri="{FF2B5EF4-FFF2-40B4-BE49-F238E27FC236}">
                <a16:creationId xmlns:a16="http://schemas.microsoft.com/office/drawing/2014/main" id="{7D1131E9-D076-4215-BD84-5090C242A8D0}"/>
              </a:ext>
            </a:extLst>
          </p:cNvPr>
          <p:cNvSpPr/>
          <p:nvPr/>
        </p:nvSpPr>
        <p:spPr bwMode="auto">
          <a:xfrm>
            <a:off x="3866289" y="2925290"/>
            <a:ext cx="1356467" cy="748776"/>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22225" cap="sq">
            <a:solidFill>
              <a:schemeClr val="accent1"/>
            </a:solidFill>
            <a:prstDash val="solid"/>
            <a:miter lim="800000"/>
            <a:headEnd/>
            <a:tailEnd/>
          </a:ln>
        </p:spPr>
        <p:txBody>
          <a:bodyPr vert="horz" wrap="square" lIns="67229" tIns="33614" rIns="67229" bIns="33614" numCol="1" anchor="t" anchorCtr="0" compatLnSpc="1">
            <a:prstTxWarp prst="textNoShape">
              <a:avLst/>
            </a:prstTxWarp>
          </a:bodyPr>
          <a:lstStyle/>
          <a:p>
            <a:pPr defTabSz="685775"/>
            <a:endParaRPr lang="en-US" sz="675" err="1">
              <a:gradFill>
                <a:gsLst>
                  <a:gs pos="0">
                    <a:srgbClr val="505050"/>
                  </a:gs>
                  <a:gs pos="100000">
                    <a:srgbClr val="505050"/>
                  </a:gs>
                </a:gsLst>
              </a:gradFill>
              <a:latin typeface="Segoe UI Semilight"/>
            </a:endParaRPr>
          </a:p>
        </p:txBody>
      </p:sp>
      <p:sp>
        <p:nvSpPr>
          <p:cNvPr id="60" name="MS cloud text">
            <a:extLst>
              <a:ext uri="{FF2B5EF4-FFF2-40B4-BE49-F238E27FC236}">
                <a16:creationId xmlns:a16="http://schemas.microsoft.com/office/drawing/2014/main" id="{2ED75611-8509-4028-B2B9-299958E9BEDF}"/>
              </a:ext>
            </a:extLst>
          </p:cNvPr>
          <p:cNvSpPr txBox="1">
            <a:spLocks/>
          </p:cNvSpPr>
          <p:nvPr/>
        </p:nvSpPr>
        <p:spPr>
          <a:xfrm>
            <a:off x="3955159" y="3297534"/>
            <a:ext cx="1309832" cy="203028"/>
          </a:xfrm>
          <a:prstGeom prst="rect">
            <a:avLst/>
          </a:prstGeom>
        </p:spPr>
        <p:txBody>
          <a:bodyPr vert="horz" wrap="square" lIns="107567" tIns="67229" rIns="107567" bIns="6722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672290">
              <a:defRPr/>
            </a:pPr>
            <a:r>
              <a:rPr lang="en-US" sz="1200" kern="0" spc="0" dirty="0">
                <a:solidFill>
                  <a:schemeClr val="accent1"/>
                </a:solidFill>
                <a:latin typeface="Segoe UI Semilight"/>
                <a:cs typeface="Segoe UI Semilight" panose="020B0402040204020203" pitchFamily="34" charset="0"/>
              </a:rPr>
              <a:t>Microsoft Azure</a:t>
            </a:r>
            <a:endParaRPr lang="en-US" sz="1200" kern="0" spc="0" dirty="0">
              <a:solidFill>
                <a:schemeClr val="accent1"/>
              </a:solidFill>
              <a:latin typeface="Segoe UI Light"/>
              <a:cs typeface="Segoe UI Semilight" panose="020B0402040204020203" pitchFamily="34" charset="0"/>
            </a:endParaRPr>
          </a:p>
        </p:txBody>
      </p:sp>
      <p:sp>
        <p:nvSpPr>
          <p:cNvPr id="62" name="Rectangle 61">
            <a:extLst>
              <a:ext uri="{FF2B5EF4-FFF2-40B4-BE49-F238E27FC236}">
                <a16:creationId xmlns:a16="http://schemas.microsoft.com/office/drawing/2014/main" id="{C63DD6F0-A9BF-43C1-B9AC-BC695607A60C}"/>
              </a:ext>
            </a:extLst>
          </p:cNvPr>
          <p:cNvSpPr/>
          <p:nvPr/>
        </p:nvSpPr>
        <p:spPr>
          <a:xfrm>
            <a:off x="3528514" y="5550097"/>
            <a:ext cx="2158277" cy="362659"/>
          </a:xfrm>
          <a:prstGeom prst="rect">
            <a:avLst/>
          </a:prstGeom>
          <a:noFill/>
        </p:spPr>
        <p:txBody>
          <a:bodyPr wrap="none" lIns="134458" tIns="107567" rIns="134458" bIns="107567" rtlCol="0">
            <a:spAutoFit/>
          </a:bodyPr>
          <a:lstStyle/>
          <a:p>
            <a:pPr defTabSz="699288">
              <a:lnSpc>
                <a:spcPct val="90000"/>
              </a:lnSpc>
              <a:spcBef>
                <a:spcPts val="221"/>
              </a:spcBef>
              <a:defRPr/>
            </a:pPr>
            <a:r>
              <a:rPr lang="en-US" sz="1050">
                <a:gradFill>
                  <a:gsLst>
                    <a:gs pos="78761">
                      <a:srgbClr val="353535"/>
                    </a:gs>
                    <a:gs pos="0">
                      <a:srgbClr val="353535"/>
                    </a:gs>
                  </a:gsLst>
                  <a:lin ang="5400000" scaled="0"/>
                </a:gradFill>
                <a:latin typeface="Segoe UI" panose="020B0502040204020203" pitchFamily="34" charset="0"/>
                <a:cs typeface="Segoe UI" panose="020B0502040204020203" pitchFamily="34" charset="0"/>
              </a:rPr>
              <a:t>Log Analytics and Diagnostics</a:t>
            </a:r>
          </a:p>
        </p:txBody>
      </p:sp>
      <p:sp>
        <p:nvSpPr>
          <p:cNvPr id="64" name="Rectangle 63">
            <a:extLst>
              <a:ext uri="{FF2B5EF4-FFF2-40B4-BE49-F238E27FC236}">
                <a16:creationId xmlns:a16="http://schemas.microsoft.com/office/drawing/2014/main" id="{4F665637-05CF-423C-AF80-6FCFD5196801}"/>
              </a:ext>
            </a:extLst>
          </p:cNvPr>
          <p:cNvSpPr/>
          <p:nvPr/>
        </p:nvSpPr>
        <p:spPr>
          <a:xfrm>
            <a:off x="3433328" y="5387295"/>
            <a:ext cx="2438802" cy="362659"/>
          </a:xfrm>
          <a:prstGeom prst="rect">
            <a:avLst/>
          </a:prstGeom>
          <a:noFill/>
        </p:spPr>
        <p:txBody>
          <a:bodyPr wrap="none" lIns="134458" tIns="107567" rIns="134458" bIns="107567" rtlCol="0">
            <a:spAutoFit/>
          </a:bodyPr>
          <a:lstStyle/>
          <a:p>
            <a:pPr defTabSz="699288">
              <a:lnSpc>
                <a:spcPct val="90000"/>
              </a:lnSpc>
              <a:spcBef>
                <a:spcPts val="221"/>
              </a:spcBef>
              <a:defRPr/>
            </a:pPr>
            <a:r>
              <a:rPr lang="en-US" sz="1050" dirty="0">
                <a:gradFill>
                  <a:gsLst>
                    <a:gs pos="78761">
                      <a:srgbClr val="353535"/>
                    </a:gs>
                    <a:gs pos="0">
                      <a:srgbClr val="353535"/>
                    </a:gs>
                  </a:gsLst>
                  <a:lin ang="5400000" scaled="0"/>
                </a:gradFill>
                <a:latin typeface="Segoe UI" panose="020B0502040204020203" pitchFamily="34" charset="0"/>
                <a:cs typeface="Segoe UI" panose="020B0502040204020203" pitchFamily="34" charset="0"/>
              </a:rPr>
              <a:t>App, Infra, &amp; Network Monitoring</a:t>
            </a:r>
          </a:p>
        </p:txBody>
      </p:sp>
      <p:sp>
        <p:nvSpPr>
          <p:cNvPr id="68" name="Rectangle 67">
            <a:extLst>
              <a:ext uri="{FF2B5EF4-FFF2-40B4-BE49-F238E27FC236}">
                <a16:creationId xmlns:a16="http://schemas.microsoft.com/office/drawing/2014/main" id="{7C003337-4371-4D3E-9C18-06129EA2E5F3}"/>
              </a:ext>
            </a:extLst>
          </p:cNvPr>
          <p:cNvSpPr/>
          <p:nvPr/>
        </p:nvSpPr>
        <p:spPr>
          <a:xfrm>
            <a:off x="0" y="1"/>
            <a:ext cx="9144000" cy="709858"/>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panose="020B0502040204020203" pitchFamily="34" charset="0"/>
              <a:cs typeface="Segoe UI" panose="020B0502040204020203" pitchFamily="34" charset="0"/>
            </a:endParaRPr>
          </a:p>
        </p:txBody>
      </p:sp>
      <p:sp>
        <p:nvSpPr>
          <p:cNvPr id="3" name="Title 2">
            <a:extLst>
              <a:ext uri="{FF2B5EF4-FFF2-40B4-BE49-F238E27FC236}">
                <a16:creationId xmlns:a16="http://schemas.microsoft.com/office/drawing/2014/main" id="{586211BB-14A8-4DD6-9EC1-AA10873F5C30}"/>
              </a:ext>
            </a:extLst>
          </p:cNvPr>
          <p:cNvSpPr>
            <a:spLocks noGrp="1"/>
          </p:cNvSpPr>
          <p:nvPr>
            <p:ph type="title"/>
          </p:nvPr>
        </p:nvSpPr>
        <p:spPr>
          <a:xfrm>
            <a:off x="372545" y="-51433"/>
            <a:ext cx="7886700" cy="851376"/>
          </a:xfrm>
        </p:spPr>
        <p:txBody>
          <a:bodyPr>
            <a:normAutofit/>
          </a:bodyPr>
          <a:lstStyle/>
          <a:p>
            <a:r>
              <a:rPr lang="en-US" sz="2800" dirty="0">
                <a:solidFill>
                  <a:schemeClr val="bg1"/>
                </a:solidFill>
                <a:latin typeface="Segoe UI" panose="020B0502040204020203" pitchFamily="34" charset="0"/>
                <a:cs typeface="Segoe UI" panose="020B0502040204020203" pitchFamily="34" charset="0"/>
              </a:rPr>
              <a:t>Full set of cloud management capabilities</a:t>
            </a:r>
          </a:p>
        </p:txBody>
      </p:sp>
    </p:spTree>
    <p:extLst>
      <p:ext uri="{BB962C8B-B14F-4D97-AF65-F5344CB8AC3E}">
        <p14:creationId xmlns:p14="http://schemas.microsoft.com/office/powerpoint/2010/main" val="2508244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500"/>
                                        <p:tgtEl>
                                          <p:spTgt spid="123"/>
                                        </p:tgtEl>
                                      </p:cBhvr>
                                    </p:animEffect>
                                  </p:childTnLst>
                                </p:cTn>
                              </p:par>
                              <p:par>
                                <p:cTn id="8" presetID="35" presetClass="path" presetSubtype="0" decel="100000" fill="hold" grpId="1" nodeType="withEffect">
                                  <p:stCondLst>
                                    <p:cond delay="0"/>
                                  </p:stCondLst>
                                  <p:childTnLst>
                                    <p:animMotion origin="layout" path="M 4.94001E-6 2.51929E-6 L 0.01467 2.51929E-6 " pathEditMode="relative" rAng="0" ptsTypes="AA">
                                      <p:cBhvr>
                                        <p:cTn id="9" dur="500" spd="-100000" fill="hold"/>
                                        <p:tgtEl>
                                          <p:spTgt spid="123"/>
                                        </p:tgtEl>
                                        <p:attrNameLst>
                                          <p:attrName>ppt_x</p:attrName>
                                          <p:attrName>ppt_y</p:attrName>
                                        </p:attrNameLst>
                                      </p:cBhvr>
                                      <p:rCtr x="728" y="0"/>
                                    </p:animMotion>
                                  </p:childTnLst>
                                </p:cTn>
                              </p:par>
                              <p:par>
                                <p:cTn id="10" presetID="10" presetClass="entr" presetSubtype="0" fill="hold" grpId="0" nodeType="withEffect">
                                  <p:stCondLst>
                                    <p:cond delay="0"/>
                                  </p:stCondLst>
                                  <p:childTnLst>
                                    <p:set>
                                      <p:cBhvr>
                                        <p:cTn id="11" dur="1" fill="hold">
                                          <p:stCondLst>
                                            <p:cond delay="0"/>
                                          </p:stCondLst>
                                        </p:cTn>
                                        <p:tgtEl>
                                          <p:spTgt spid="124"/>
                                        </p:tgtEl>
                                        <p:attrNameLst>
                                          <p:attrName>style.visibility</p:attrName>
                                        </p:attrNameLst>
                                      </p:cBhvr>
                                      <p:to>
                                        <p:strVal val="visible"/>
                                      </p:to>
                                    </p:set>
                                    <p:animEffect transition="in" filter="fade">
                                      <p:cBhvr>
                                        <p:cTn id="12" dur="500"/>
                                        <p:tgtEl>
                                          <p:spTgt spid="124"/>
                                        </p:tgtEl>
                                      </p:cBhvr>
                                    </p:animEffect>
                                  </p:childTnLst>
                                </p:cTn>
                              </p:par>
                              <p:par>
                                <p:cTn id="13" presetID="35" presetClass="path" presetSubtype="0" decel="100000" fill="hold" grpId="1" nodeType="withEffect">
                                  <p:stCondLst>
                                    <p:cond delay="0"/>
                                  </p:stCondLst>
                                  <p:childTnLst>
                                    <p:animMotion origin="layout" path="M 4.23283E-6 2.67817E-6 L 0.01468 2.67817E-6 " pathEditMode="relative" rAng="0" ptsTypes="AA">
                                      <p:cBhvr>
                                        <p:cTn id="14" dur="500" spd="-100000" fill="hold"/>
                                        <p:tgtEl>
                                          <p:spTgt spid="124"/>
                                        </p:tgtEl>
                                        <p:attrNameLst>
                                          <p:attrName>ppt_x</p:attrName>
                                          <p:attrName>ppt_y</p:attrName>
                                        </p:attrNameLst>
                                      </p:cBhvr>
                                      <p:rCtr x="728" y="0"/>
                                    </p:animMotion>
                                  </p:childTnLst>
                                </p:cTn>
                              </p:par>
                              <p:par>
                                <p:cTn id="15" presetID="10" presetClass="entr" presetSubtype="0" fill="hold" grpId="0" nodeType="withEffect">
                                  <p:stCondLst>
                                    <p:cond delay="0"/>
                                  </p:stCondLst>
                                  <p:childTnLst>
                                    <p:set>
                                      <p:cBhvr>
                                        <p:cTn id="16" dur="1" fill="hold">
                                          <p:stCondLst>
                                            <p:cond delay="0"/>
                                          </p:stCondLst>
                                        </p:cTn>
                                        <p:tgtEl>
                                          <p:spTgt spid="126"/>
                                        </p:tgtEl>
                                        <p:attrNameLst>
                                          <p:attrName>style.visibility</p:attrName>
                                        </p:attrNameLst>
                                      </p:cBhvr>
                                      <p:to>
                                        <p:strVal val="visible"/>
                                      </p:to>
                                    </p:set>
                                    <p:animEffect transition="in" filter="fade">
                                      <p:cBhvr>
                                        <p:cTn id="17" dur="500"/>
                                        <p:tgtEl>
                                          <p:spTgt spid="126"/>
                                        </p:tgtEl>
                                      </p:cBhvr>
                                    </p:animEffect>
                                  </p:childTnLst>
                                </p:cTn>
                              </p:par>
                              <p:par>
                                <p:cTn id="18" presetID="35" presetClass="path" presetSubtype="0" decel="100000" fill="hold" grpId="1" nodeType="withEffect">
                                  <p:stCondLst>
                                    <p:cond delay="0"/>
                                  </p:stCondLst>
                                  <p:childTnLst>
                                    <p:animMotion origin="layout" path="M 7.27598E-7 2.51929E-6 L -0.01532 2.51929E-6 " pathEditMode="relative" rAng="0" ptsTypes="AA">
                                      <p:cBhvr>
                                        <p:cTn id="19" dur="500" spd="-100000" fill="hold"/>
                                        <p:tgtEl>
                                          <p:spTgt spid="126"/>
                                        </p:tgtEl>
                                        <p:attrNameLst>
                                          <p:attrName>ppt_x</p:attrName>
                                          <p:attrName>ppt_y</p:attrName>
                                        </p:attrNameLst>
                                      </p:cBhvr>
                                      <p:rCtr x="-766" y="0"/>
                                    </p:animMotion>
                                  </p:childTnLst>
                                </p:cTn>
                              </p:par>
                              <p:par>
                                <p:cTn id="20" presetID="10" presetClass="entr" presetSubtype="0" fill="hold" grpId="0" nodeType="withEffect">
                                  <p:stCondLst>
                                    <p:cond delay="0"/>
                                  </p:stCondLst>
                                  <p:childTnLst>
                                    <p:set>
                                      <p:cBhvr>
                                        <p:cTn id="21" dur="1" fill="hold">
                                          <p:stCondLst>
                                            <p:cond delay="0"/>
                                          </p:stCondLst>
                                        </p:cTn>
                                        <p:tgtEl>
                                          <p:spTgt spid="131"/>
                                        </p:tgtEl>
                                        <p:attrNameLst>
                                          <p:attrName>style.visibility</p:attrName>
                                        </p:attrNameLst>
                                      </p:cBhvr>
                                      <p:to>
                                        <p:strVal val="visible"/>
                                      </p:to>
                                    </p:set>
                                    <p:animEffect transition="in" filter="fade">
                                      <p:cBhvr>
                                        <p:cTn id="22" dur="500"/>
                                        <p:tgtEl>
                                          <p:spTgt spid="131"/>
                                        </p:tgtEl>
                                      </p:cBhvr>
                                    </p:animEffect>
                                  </p:childTnLst>
                                </p:cTn>
                              </p:par>
                              <p:par>
                                <p:cTn id="23" presetID="35" presetClass="path" presetSubtype="0" decel="100000" fill="hold" grpId="1" nodeType="withEffect">
                                  <p:stCondLst>
                                    <p:cond delay="0"/>
                                  </p:stCondLst>
                                  <p:childTnLst>
                                    <p:animMotion origin="layout" path="M -4.91703E-6 4.26691E-6 L -0.01531 4.26691E-6 " pathEditMode="relative" rAng="0" ptsTypes="AA">
                                      <p:cBhvr>
                                        <p:cTn id="24" dur="500" spd="-100000" fill="hold"/>
                                        <p:tgtEl>
                                          <p:spTgt spid="131"/>
                                        </p:tgtEl>
                                        <p:attrNameLst>
                                          <p:attrName>ppt_x</p:attrName>
                                          <p:attrName>ppt_y</p:attrName>
                                        </p:attrNameLst>
                                      </p:cBhvr>
                                      <p:rCtr x="-766" y="0"/>
                                    </p:animMotion>
                                  </p:childTnLst>
                                </p:cTn>
                              </p:par>
                              <p:par>
                                <p:cTn id="25" presetID="10" presetClass="entr" presetSubtype="0" fill="hold" grpId="0" nodeType="withEffect">
                                  <p:stCondLst>
                                    <p:cond delay="0"/>
                                  </p:stCondLst>
                                  <p:childTnLst>
                                    <p:set>
                                      <p:cBhvr>
                                        <p:cTn id="26" dur="1" fill="hold">
                                          <p:stCondLst>
                                            <p:cond delay="0"/>
                                          </p:stCondLst>
                                        </p:cTn>
                                        <p:tgtEl>
                                          <p:spTgt spid="118"/>
                                        </p:tgtEl>
                                        <p:attrNameLst>
                                          <p:attrName>style.visibility</p:attrName>
                                        </p:attrNameLst>
                                      </p:cBhvr>
                                      <p:to>
                                        <p:strVal val="visible"/>
                                      </p:to>
                                    </p:set>
                                    <p:animEffect transition="in" filter="fade">
                                      <p:cBhvr>
                                        <p:cTn id="27" dur="500"/>
                                        <p:tgtEl>
                                          <p:spTgt spid="118"/>
                                        </p:tgtEl>
                                      </p:cBhvr>
                                    </p:animEffect>
                                  </p:childTnLst>
                                </p:cTn>
                              </p:par>
                              <p:par>
                                <p:cTn id="28" presetID="35" presetClass="path" presetSubtype="0" decel="100000" fill="hold" grpId="1" nodeType="withEffect">
                                  <p:stCondLst>
                                    <p:cond delay="0"/>
                                  </p:stCondLst>
                                  <p:childTnLst>
                                    <p:animMotion origin="layout" path="M -4.91703E-6 4.26691E-6 L -0.01531 4.26691E-6 " pathEditMode="relative" rAng="0" ptsTypes="AA">
                                      <p:cBhvr>
                                        <p:cTn id="29" dur="500" spd="-100000" fill="hold"/>
                                        <p:tgtEl>
                                          <p:spTgt spid="118"/>
                                        </p:tgtEl>
                                        <p:attrNameLst>
                                          <p:attrName>ppt_x</p:attrName>
                                          <p:attrName>ppt_y</p:attrName>
                                        </p:attrNameLst>
                                      </p:cBhvr>
                                      <p:rCtr x="-766" y="0"/>
                                    </p:animMotion>
                                  </p:childTnLst>
                                </p:cTn>
                              </p:par>
                              <p:par>
                                <p:cTn id="30" presetID="10" presetClass="entr" presetSubtype="0" fill="hold" grpId="0" nodeType="withEffect">
                                  <p:stCondLst>
                                    <p:cond delay="0"/>
                                  </p:stCondLst>
                                  <p:childTnLst>
                                    <p:set>
                                      <p:cBhvr>
                                        <p:cTn id="31" dur="1" fill="hold">
                                          <p:stCondLst>
                                            <p:cond delay="0"/>
                                          </p:stCondLst>
                                        </p:cTn>
                                        <p:tgtEl>
                                          <p:spTgt spid="119"/>
                                        </p:tgtEl>
                                        <p:attrNameLst>
                                          <p:attrName>style.visibility</p:attrName>
                                        </p:attrNameLst>
                                      </p:cBhvr>
                                      <p:to>
                                        <p:strVal val="visible"/>
                                      </p:to>
                                    </p:set>
                                    <p:animEffect transition="in" filter="fade">
                                      <p:cBhvr>
                                        <p:cTn id="32" dur="500"/>
                                        <p:tgtEl>
                                          <p:spTgt spid="119"/>
                                        </p:tgtEl>
                                      </p:cBhvr>
                                    </p:animEffect>
                                  </p:childTnLst>
                                </p:cTn>
                              </p:par>
                              <p:par>
                                <p:cTn id="33" presetID="35" presetClass="path" presetSubtype="0" decel="100000" fill="hold" grpId="1" nodeType="withEffect">
                                  <p:stCondLst>
                                    <p:cond delay="0"/>
                                  </p:stCondLst>
                                  <p:childTnLst>
                                    <p:animMotion origin="layout" path="M 7.27598E-7 2.51929E-6 L -0.01532 2.51929E-6 " pathEditMode="relative" rAng="0" ptsTypes="AA">
                                      <p:cBhvr>
                                        <p:cTn id="34" dur="500" spd="-100000" fill="hold"/>
                                        <p:tgtEl>
                                          <p:spTgt spid="119"/>
                                        </p:tgtEl>
                                        <p:attrNameLst>
                                          <p:attrName>ppt_x</p:attrName>
                                          <p:attrName>ppt_y</p:attrName>
                                        </p:attrNameLst>
                                      </p:cBhvr>
                                      <p:rCtr x="-766" y="0"/>
                                    </p:animMotion>
                                  </p:childTnLst>
                                </p:cTn>
                              </p:par>
                              <p:par>
                                <p:cTn id="35" presetID="10" presetClass="entr" presetSubtype="0" fill="hold" grpId="0" nodeType="withEffect">
                                  <p:stCondLst>
                                    <p:cond delay="0"/>
                                  </p:stCondLst>
                                  <p:childTnLst>
                                    <p:set>
                                      <p:cBhvr>
                                        <p:cTn id="36" dur="1" fill="hold">
                                          <p:stCondLst>
                                            <p:cond delay="0"/>
                                          </p:stCondLst>
                                        </p:cTn>
                                        <p:tgtEl>
                                          <p:spTgt spid="114"/>
                                        </p:tgtEl>
                                        <p:attrNameLst>
                                          <p:attrName>style.visibility</p:attrName>
                                        </p:attrNameLst>
                                      </p:cBhvr>
                                      <p:to>
                                        <p:strVal val="visible"/>
                                      </p:to>
                                    </p:set>
                                    <p:animEffect transition="in" filter="fade">
                                      <p:cBhvr>
                                        <p:cTn id="37" dur="500"/>
                                        <p:tgtEl>
                                          <p:spTgt spid="114"/>
                                        </p:tgtEl>
                                      </p:cBhvr>
                                    </p:animEffect>
                                  </p:childTnLst>
                                </p:cTn>
                              </p:par>
                              <p:par>
                                <p:cTn id="38" presetID="35" presetClass="path" presetSubtype="0" decel="100000" fill="hold" grpId="1" nodeType="withEffect">
                                  <p:stCondLst>
                                    <p:cond delay="0"/>
                                  </p:stCondLst>
                                  <p:childTnLst>
                                    <p:animMotion origin="layout" path="M 4.94001E-6 2.51929E-6 L 0.01467 2.51929E-6 " pathEditMode="relative" rAng="0" ptsTypes="AA">
                                      <p:cBhvr>
                                        <p:cTn id="39" dur="500" spd="-100000" fill="hold"/>
                                        <p:tgtEl>
                                          <p:spTgt spid="114"/>
                                        </p:tgtEl>
                                        <p:attrNameLst>
                                          <p:attrName>ppt_x</p:attrName>
                                          <p:attrName>ppt_y</p:attrName>
                                        </p:attrNameLst>
                                      </p:cBhvr>
                                      <p:rCtr x="728" y="0"/>
                                    </p:animMotion>
                                  </p:childTnLst>
                                </p:cTn>
                              </p:par>
                              <p:par>
                                <p:cTn id="40" presetID="10" presetClass="entr" presetSubtype="0" fill="hold" grpId="0" nodeType="withEffect">
                                  <p:stCondLst>
                                    <p:cond delay="0"/>
                                  </p:stCondLst>
                                  <p:childTnLst>
                                    <p:set>
                                      <p:cBhvr>
                                        <p:cTn id="41" dur="1" fill="hold">
                                          <p:stCondLst>
                                            <p:cond delay="0"/>
                                          </p:stCondLst>
                                        </p:cTn>
                                        <p:tgtEl>
                                          <p:spTgt spid="115"/>
                                        </p:tgtEl>
                                        <p:attrNameLst>
                                          <p:attrName>style.visibility</p:attrName>
                                        </p:attrNameLst>
                                      </p:cBhvr>
                                      <p:to>
                                        <p:strVal val="visible"/>
                                      </p:to>
                                    </p:set>
                                    <p:animEffect transition="in" filter="fade">
                                      <p:cBhvr>
                                        <p:cTn id="42" dur="500"/>
                                        <p:tgtEl>
                                          <p:spTgt spid="115"/>
                                        </p:tgtEl>
                                      </p:cBhvr>
                                    </p:animEffect>
                                  </p:childTnLst>
                                </p:cTn>
                              </p:par>
                              <p:par>
                                <p:cTn id="43" presetID="35" presetClass="path" presetSubtype="0" decel="100000" fill="hold" grpId="1" nodeType="withEffect">
                                  <p:stCondLst>
                                    <p:cond delay="0"/>
                                  </p:stCondLst>
                                  <p:childTnLst>
                                    <p:animMotion origin="layout" path="M 4.94001E-6 2.51929E-6 L 0.01467 2.51929E-6 " pathEditMode="relative" rAng="0" ptsTypes="AA">
                                      <p:cBhvr>
                                        <p:cTn id="44" dur="500" spd="-100000" fill="hold"/>
                                        <p:tgtEl>
                                          <p:spTgt spid="115"/>
                                        </p:tgtEl>
                                        <p:attrNameLst>
                                          <p:attrName>ppt_x</p:attrName>
                                          <p:attrName>ppt_y</p:attrName>
                                        </p:attrNameLst>
                                      </p:cBhvr>
                                      <p:rCtr x="728" y="0"/>
                                    </p:animMotion>
                                  </p:childTnLst>
                                </p:cTn>
                              </p:par>
                              <p:par>
                                <p:cTn id="45" presetID="10" presetClass="entr" presetSubtype="0" fill="hold" grpId="0" nodeType="withEffect">
                                  <p:stCondLst>
                                    <p:cond delay="0"/>
                                  </p:stCondLst>
                                  <p:childTnLst>
                                    <p:set>
                                      <p:cBhvr>
                                        <p:cTn id="46" dur="1" fill="hold">
                                          <p:stCondLst>
                                            <p:cond delay="0"/>
                                          </p:stCondLst>
                                        </p:cTn>
                                        <p:tgtEl>
                                          <p:spTgt spid="117"/>
                                        </p:tgtEl>
                                        <p:attrNameLst>
                                          <p:attrName>style.visibility</p:attrName>
                                        </p:attrNameLst>
                                      </p:cBhvr>
                                      <p:to>
                                        <p:strVal val="visible"/>
                                      </p:to>
                                    </p:set>
                                    <p:animEffect transition="in" filter="fade">
                                      <p:cBhvr>
                                        <p:cTn id="47" dur="500"/>
                                        <p:tgtEl>
                                          <p:spTgt spid="117"/>
                                        </p:tgtEl>
                                      </p:cBhvr>
                                    </p:animEffect>
                                  </p:childTnLst>
                                </p:cTn>
                              </p:par>
                              <p:par>
                                <p:cTn id="48" presetID="35" presetClass="path" presetSubtype="0" decel="100000" fill="hold" grpId="1" nodeType="withEffect">
                                  <p:stCondLst>
                                    <p:cond delay="0"/>
                                  </p:stCondLst>
                                  <p:childTnLst>
                                    <p:animMotion origin="layout" path="M 1.21777E-6 -4.25783E-6 L -0.01532 -4.25783E-6 " pathEditMode="relative" rAng="0" ptsTypes="AA">
                                      <p:cBhvr>
                                        <p:cTn id="49" dur="500" spd="-100000" fill="hold"/>
                                        <p:tgtEl>
                                          <p:spTgt spid="117"/>
                                        </p:tgtEl>
                                        <p:attrNameLst>
                                          <p:attrName>ppt_x</p:attrName>
                                          <p:attrName>ppt_y</p:attrName>
                                        </p:attrNameLst>
                                      </p:cBhvr>
                                      <p:rCtr x="-766" y="0"/>
                                    </p:animMotion>
                                  </p:childTnLst>
                                </p:cTn>
                              </p:par>
                              <p:par>
                                <p:cTn id="50" presetID="22" presetClass="entr" presetSubtype="2" fill="hold" nodeType="with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wipe(right)">
                                      <p:cBhvr>
                                        <p:cTn id="52" dur="500"/>
                                        <p:tgtEl>
                                          <p:spTgt spid="53"/>
                                        </p:tgtEl>
                                      </p:cBhvr>
                                    </p:animEffect>
                                  </p:childTnLst>
                                </p:cTn>
                              </p:par>
                              <p:par>
                                <p:cTn id="53" presetID="22" presetClass="entr" presetSubtype="2" fill="hold" nodeType="with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wipe(right)">
                                      <p:cBhvr>
                                        <p:cTn id="55" dur="500"/>
                                        <p:tgtEl>
                                          <p:spTgt spid="48"/>
                                        </p:tgtEl>
                                      </p:cBhvr>
                                    </p:animEffect>
                                  </p:childTnLst>
                                </p:cTn>
                              </p:par>
                              <p:par>
                                <p:cTn id="56" presetID="22" presetClass="entr" presetSubtype="8"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left)">
                                      <p:cBhvr>
                                        <p:cTn id="58" dur="500"/>
                                        <p:tgtEl>
                                          <p:spTgt spid="24"/>
                                        </p:tgtEl>
                                      </p:cBhvr>
                                    </p:animEffect>
                                  </p:childTnLst>
                                </p:cTn>
                              </p:par>
                              <p:par>
                                <p:cTn id="59" presetID="22" presetClass="entr" presetSubtype="8" fill="hold" nodeType="with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wipe(left)">
                                      <p:cBhvr>
                                        <p:cTn id="61" dur="500"/>
                                        <p:tgtEl>
                                          <p:spTgt spid="51"/>
                                        </p:tgtEl>
                                      </p:cBhvr>
                                    </p:animEffect>
                                  </p:childTnLst>
                                </p:cTn>
                              </p:par>
                              <p:par>
                                <p:cTn id="62" presetID="22" presetClass="entr" presetSubtype="1" fill="hold" nodeType="with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wipe(up)">
                                      <p:cBhvr>
                                        <p:cTn id="64" dur="500"/>
                                        <p:tgtEl>
                                          <p:spTgt spid="58"/>
                                        </p:tgtEl>
                                      </p:cBhvr>
                                    </p:animEffect>
                                  </p:childTnLst>
                                </p:cTn>
                              </p:par>
                              <p:par>
                                <p:cTn id="65" presetID="53" presetClass="entr" presetSubtype="16" fill="hold" nodeType="withEffect">
                                  <p:stCondLst>
                                    <p:cond delay="0"/>
                                  </p:stCondLst>
                                  <p:childTnLst>
                                    <p:set>
                                      <p:cBhvr>
                                        <p:cTn id="66" dur="1" fill="hold">
                                          <p:stCondLst>
                                            <p:cond delay="0"/>
                                          </p:stCondLst>
                                        </p:cTn>
                                        <p:tgtEl>
                                          <p:spTgt spid="40"/>
                                        </p:tgtEl>
                                        <p:attrNameLst>
                                          <p:attrName>style.visibility</p:attrName>
                                        </p:attrNameLst>
                                      </p:cBhvr>
                                      <p:to>
                                        <p:strVal val="visible"/>
                                      </p:to>
                                    </p:set>
                                    <p:anim calcmode="lin" valueType="num">
                                      <p:cBhvr>
                                        <p:cTn id="67" dur="500" fill="hold"/>
                                        <p:tgtEl>
                                          <p:spTgt spid="40"/>
                                        </p:tgtEl>
                                        <p:attrNameLst>
                                          <p:attrName>ppt_w</p:attrName>
                                        </p:attrNameLst>
                                      </p:cBhvr>
                                      <p:tavLst>
                                        <p:tav tm="0">
                                          <p:val>
                                            <p:fltVal val="0"/>
                                          </p:val>
                                        </p:tav>
                                        <p:tav tm="100000">
                                          <p:val>
                                            <p:strVal val="#ppt_w"/>
                                          </p:val>
                                        </p:tav>
                                      </p:tavLst>
                                    </p:anim>
                                    <p:anim calcmode="lin" valueType="num">
                                      <p:cBhvr>
                                        <p:cTn id="68" dur="500" fill="hold"/>
                                        <p:tgtEl>
                                          <p:spTgt spid="40"/>
                                        </p:tgtEl>
                                        <p:attrNameLst>
                                          <p:attrName>ppt_h</p:attrName>
                                        </p:attrNameLst>
                                      </p:cBhvr>
                                      <p:tavLst>
                                        <p:tav tm="0">
                                          <p:val>
                                            <p:fltVal val="0"/>
                                          </p:val>
                                        </p:tav>
                                        <p:tav tm="100000">
                                          <p:val>
                                            <p:strVal val="#ppt_h"/>
                                          </p:val>
                                        </p:tav>
                                      </p:tavLst>
                                    </p:anim>
                                    <p:animEffect transition="in" filter="fade">
                                      <p:cBhvr>
                                        <p:cTn id="69" dur="500"/>
                                        <p:tgtEl>
                                          <p:spTgt spid="40"/>
                                        </p:tgtEl>
                                      </p:cBhvr>
                                    </p:animEffect>
                                  </p:childTnLst>
                                </p:cTn>
                              </p:par>
                              <p:par>
                                <p:cTn id="70" presetID="53" presetClass="entr" presetSubtype="16" fill="hold" nodeType="withEffect">
                                  <p:stCondLst>
                                    <p:cond delay="0"/>
                                  </p:stCondLst>
                                  <p:childTnLst>
                                    <p:set>
                                      <p:cBhvr>
                                        <p:cTn id="71" dur="1" fill="hold">
                                          <p:stCondLst>
                                            <p:cond delay="0"/>
                                          </p:stCondLst>
                                        </p:cTn>
                                        <p:tgtEl>
                                          <p:spTgt spid="27"/>
                                        </p:tgtEl>
                                        <p:attrNameLst>
                                          <p:attrName>style.visibility</p:attrName>
                                        </p:attrNameLst>
                                      </p:cBhvr>
                                      <p:to>
                                        <p:strVal val="visible"/>
                                      </p:to>
                                    </p:set>
                                    <p:anim calcmode="lin" valueType="num">
                                      <p:cBhvr>
                                        <p:cTn id="72" dur="500" fill="hold"/>
                                        <p:tgtEl>
                                          <p:spTgt spid="27"/>
                                        </p:tgtEl>
                                        <p:attrNameLst>
                                          <p:attrName>ppt_w</p:attrName>
                                        </p:attrNameLst>
                                      </p:cBhvr>
                                      <p:tavLst>
                                        <p:tav tm="0">
                                          <p:val>
                                            <p:fltVal val="0"/>
                                          </p:val>
                                        </p:tav>
                                        <p:tav tm="100000">
                                          <p:val>
                                            <p:strVal val="#ppt_w"/>
                                          </p:val>
                                        </p:tav>
                                      </p:tavLst>
                                    </p:anim>
                                    <p:anim calcmode="lin" valueType="num">
                                      <p:cBhvr>
                                        <p:cTn id="73" dur="500" fill="hold"/>
                                        <p:tgtEl>
                                          <p:spTgt spid="27"/>
                                        </p:tgtEl>
                                        <p:attrNameLst>
                                          <p:attrName>ppt_h</p:attrName>
                                        </p:attrNameLst>
                                      </p:cBhvr>
                                      <p:tavLst>
                                        <p:tav tm="0">
                                          <p:val>
                                            <p:fltVal val="0"/>
                                          </p:val>
                                        </p:tav>
                                        <p:tav tm="100000">
                                          <p:val>
                                            <p:strVal val="#ppt_h"/>
                                          </p:val>
                                        </p:tav>
                                      </p:tavLst>
                                    </p:anim>
                                    <p:animEffect transition="in" filter="fade">
                                      <p:cBhvr>
                                        <p:cTn id="74" dur="500"/>
                                        <p:tgtEl>
                                          <p:spTgt spid="27"/>
                                        </p:tgtEl>
                                      </p:cBhvr>
                                    </p:animEffect>
                                  </p:childTnLst>
                                </p:cTn>
                              </p:par>
                              <p:par>
                                <p:cTn id="75" presetID="53" presetClass="entr" presetSubtype="16" fill="hold" nodeType="withEffect">
                                  <p:stCondLst>
                                    <p:cond delay="0"/>
                                  </p:stCondLst>
                                  <p:childTnLst>
                                    <p:set>
                                      <p:cBhvr>
                                        <p:cTn id="76" dur="1" fill="hold">
                                          <p:stCondLst>
                                            <p:cond delay="0"/>
                                          </p:stCondLst>
                                        </p:cTn>
                                        <p:tgtEl>
                                          <p:spTgt spid="31"/>
                                        </p:tgtEl>
                                        <p:attrNameLst>
                                          <p:attrName>style.visibility</p:attrName>
                                        </p:attrNameLst>
                                      </p:cBhvr>
                                      <p:to>
                                        <p:strVal val="visible"/>
                                      </p:to>
                                    </p:set>
                                    <p:anim calcmode="lin" valueType="num">
                                      <p:cBhvr>
                                        <p:cTn id="77" dur="500" fill="hold"/>
                                        <p:tgtEl>
                                          <p:spTgt spid="31"/>
                                        </p:tgtEl>
                                        <p:attrNameLst>
                                          <p:attrName>ppt_w</p:attrName>
                                        </p:attrNameLst>
                                      </p:cBhvr>
                                      <p:tavLst>
                                        <p:tav tm="0">
                                          <p:val>
                                            <p:fltVal val="0"/>
                                          </p:val>
                                        </p:tav>
                                        <p:tav tm="100000">
                                          <p:val>
                                            <p:strVal val="#ppt_w"/>
                                          </p:val>
                                        </p:tav>
                                      </p:tavLst>
                                    </p:anim>
                                    <p:anim calcmode="lin" valueType="num">
                                      <p:cBhvr>
                                        <p:cTn id="78" dur="500" fill="hold"/>
                                        <p:tgtEl>
                                          <p:spTgt spid="31"/>
                                        </p:tgtEl>
                                        <p:attrNameLst>
                                          <p:attrName>ppt_h</p:attrName>
                                        </p:attrNameLst>
                                      </p:cBhvr>
                                      <p:tavLst>
                                        <p:tav tm="0">
                                          <p:val>
                                            <p:fltVal val="0"/>
                                          </p:val>
                                        </p:tav>
                                        <p:tav tm="100000">
                                          <p:val>
                                            <p:strVal val="#ppt_h"/>
                                          </p:val>
                                        </p:tav>
                                      </p:tavLst>
                                    </p:anim>
                                    <p:animEffect transition="in" filter="fade">
                                      <p:cBhvr>
                                        <p:cTn id="79" dur="500"/>
                                        <p:tgtEl>
                                          <p:spTgt spid="31"/>
                                        </p:tgtEl>
                                      </p:cBhvr>
                                    </p:animEffect>
                                  </p:childTnLst>
                                </p:cTn>
                              </p:par>
                              <p:par>
                                <p:cTn id="80" presetID="21" presetClass="entr" presetSubtype="1" fill="hold" nodeType="withEffect">
                                  <p:stCondLst>
                                    <p:cond delay="0"/>
                                  </p:stCondLst>
                                  <p:childTnLst>
                                    <p:set>
                                      <p:cBhvr>
                                        <p:cTn id="81" dur="1" fill="hold">
                                          <p:stCondLst>
                                            <p:cond delay="0"/>
                                          </p:stCondLst>
                                        </p:cTn>
                                        <p:tgtEl>
                                          <p:spTgt spid="4"/>
                                        </p:tgtEl>
                                        <p:attrNameLst>
                                          <p:attrName>style.visibility</p:attrName>
                                        </p:attrNameLst>
                                      </p:cBhvr>
                                      <p:to>
                                        <p:strVal val="visible"/>
                                      </p:to>
                                    </p:set>
                                    <p:animEffect transition="in" filter="wheel(1)">
                                      <p:cBhvr>
                                        <p:cTn id="8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5" grpId="1"/>
      <p:bldP spid="114" grpId="0"/>
      <p:bldP spid="114" grpId="1"/>
      <p:bldP spid="117" grpId="0"/>
      <p:bldP spid="117" grpId="1"/>
      <p:bldP spid="118" grpId="0"/>
      <p:bldP spid="118" grpId="1"/>
      <p:bldP spid="119" grpId="0"/>
      <p:bldP spid="119" grpId="1"/>
      <p:bldP spid="123" grpId="0"/>
      <p:bldP spid="123" grpId="1"/>
      <p:bldP spid="124" grpId="0"/>
      <p:bldP spid="124" grpId="1"/>
      <p:bldP spid="126" grpId="0"/>
      <p:bldP spid="126" grpId="1"/>
      <p:bldP spid="131" grpId="0"/>
      <p:bldP spid="131" grpId="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602" y="1000074"/>
            <a:ext cx="6578797" cy="4404449"/>
          </a:xfrm>
          <a:prstGeom prst="rect">
            <a:avLst/>
          </a:prstGeom>
        </p:spPr>
      </p:pic>
      <p:sp>
        <p:nvSpPr>
          <p:cNvPr id="3" name="Rectangle 2"/>
          <p:cNvSpPr/>
          <p:nvPr/>
        </p:nvSpPr>
        <p:spPr>
          <a:xfrm>
            <a:off x="417094" y="6304036"/>
            <a:ext cx="8085221" cy="369332"/>
          </a:xfrm>
          <a:prstGeom prst="rect">
            <a:avLst/>
          </a:prstGeom>
        </p:spPr>
        <p:txBody>
          <a:bodyPr wrap="square">
            <a:spAutoFit/>
          </a:bodyPr>
          <a:lstStyle/>
          <a:p>
            <a:r>
              <a:rPr lang="en-US" b="0" dirty="0">
                <a:latin typeface="Segoe UI" panose="020B0502040204020203" pitchFamily="34" charset="0"/>
                <a:cs typeface="Segoe UI" panose="020B0502040204020203" pitchFamily="34" charset="0"/>
              </a:rPr>
              <a:t>https://docs.microsoft.com/en-us/azure/security-center/security-center-intro</a:t>
            </a:r>
          </a:p>
        </p:txBody>
      </p:sp>
      <p:pic>
        <p:nvPicPr>
          <p:cNvPr id="4" name="Picture 3">
            <a:extLst>
              <a:ext uri="{FF2B5EF4-FFF2-40B4-BE49-F238E27FC236}">
                <a16:creationId xmlns:a16="http://schemas.microsoft.com/office/drawing/2014/main" id="{7FF67DFF-B3F1-47E0-89A5-6E95D1D40ABE}"/>
              </a:ext>
            </a:extLst>
          </p:cNvPr>
          <p:cNvPicPr>
            <a:picLocks noChangeAspect="1"/>
          </p:cNvPicPr>
          <p:nvPr/>
        </p:nvPicPr>
        <p:blipFill>
          <a:blip r:embed="rId4"/>
          <a:stretch>
            <a:fillRect/>
          </a:stretch>
        </p:blipFill>
        <p:spPr>
          <a:xfrm>
            <a:off x="0" y="0"/>
            <a:ext cx="9144000" cy="707136"/>
          </a:xfrm>
          <a:prstGeom prst="rect">
            <a:avLst/>
          </a:prstGeom>
        </p:spPr>
      </p:pic>
    </p:spTree>
    <p:extLst>
      <p:ext uri="{BB962C8B-B14F-4D97-AF65-F5344CB8AC3E}">
        <p14:creationId xmlns:p14="http://schemas.microsoft.com/office/powerpoint/2010/main" val="3190868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2656703" y="1121423"/>
            <a:ext cx="5250299" cy="4875181"/>
          </a:xfrm>
          <a:prstGeom prst="rect">
            <a:avLst/>
          </a:prstGeom>
        </p:spPr>
        <p:txBody>
          <a:bodyPr vert="horz" wrap="square" lIns="0" tIns="0" rIns="0" bIns="0" rtlCol="0">
            <a:spAutoFit/>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70C0"/>
              </a:buClr>
            </a:pPr>
            <a:r>
              <a:rPr lang="en-US" sz="2400" b="0" dirty="0">
                <a:solidFill>
                  <a:schemeClr val="tx1"/>
                </a:solidFill>
                <a:latin typeface="Segoe UI" panose="020B0502040204020203" pitchFamily="34" charset="0"/>
              </a:rPr>
              <a:t>Collect and correlate data from multiple sources</a:t>
            </a:r>
          </a:p>
          <a:p>
            <a:pPr>
              <a:buClr>
                <a:srgbClr val="0070C0"/>
              </a:buClr>
            </a:pPr>
            <a:r>
              <a:rPr lang="en-US" sz="2400" b="0" dirty="0">
                <a:solidFill>
                  <a:schemeClr val="tx1"/>
                </a:solidFill>
                <a:latin typeface="Segoe UI" panose="020B0502040204020203" pitchFamily="34" charset="0"/>
              </a:rPr>
              <a:t>Collect and analyze Azure activity logs</a:t>
            </a:r>
          </a:p>
          <a:p>
            <a:pPr>
              <a:buClr>
                <a:srgbClr val="0070C0"/>
              </a:buClr>
            </a:pPr>
            <a:r>
              <a:rPr lang="en-US" sz="2400" b="0" dirty="0">
                <a:solidFill>
                  <a:schemeClr val="tx1"/>
                </a:solidFill>
                <a:latin typeface="Segoe UI" panose="020B0502040204020203" pitchFamily="34" charset="0"/>
              </a:rPr>
              <a:t>Customize dashboards to focus on what matters most to you</a:t>
            </a:r>
          </a:p>
          <a:p>
            <a:pPr>
              <a:buClr>
                <a:srgbClr val="0070C0"/>
              </a:buClr>
            </a:pPr>
            <a:r>
              <a:rPr lang="en-US" sz="2400" b="0" dirty="0">
                <a:solidFill>
                  <a:schemeClr val="tx1"/>
                </a:solidFill>
                <a:latin typeface="Segoe UI" panose="020B0502040204020203" pitchFamily="34" charset="0"/>
              </a:rPr>
              <a:t>Perform rich data exploration with interactive queries</a:t>
            </a:r>
          </a:p>
          <a:p>
            <a:pPr>
              <a:buClr>
                <a:srgbClr val="0070C0"/>
              </a:buClr>
            </a:pPr>
            <a:r>
              <a:rPr lang="en-US" sz="2400" b="0" dirty="0">
                <a:solidFill>
                  <a:schemeClr val="tx1"/>
                </a:solidFill>
                <a:latin typeface="Segoe UI" panose="020B0502040204020203" pitchFamily="34" charset="0"/>
              </a:rPr>
              <a:t>Use smart analytics powered by machine learning</a:t>
            </a:r>
          </a:p>
          <a:p>
            <a:pPr>
              <a:buClr>
                <a:srgbClr val="0070C0"/>
              </a:buClr>
            </a:pPr>
            <a:r>
              <a:rPr lang="en-US" sz="2400" b="0" dirty="0">
                <a:solidFill>
                  <a:schemeClr val="tx1"/>
                </a:solidFill>
                <a:latin typeface="Segoe UI" panose="020B0502040204020203" pitchFamily="34" charset="0"/>
              </a:rPr>
              <a:t>Turn insights into action with built-in notification and automation</a:t>
            </a:r>
          </a:p>
          <a:p>
            <a:pPr>
              <a:buClr>
                <a:srgbClr val="0070C0"/>
              </a:buClr>
            </a:pPr>
            <a:endParaRPr lang="en-US" sz="2400" b="0" dirty="0">
              <a:solidFill>
                <a:schemeClr val="tx1"/>
              </a:solidFill>
              <a:latin typeface="Segoe UI"/>
            </a:endParaRPr>
          </a:p>
          <a:p>
            <a:pPr marL="2381" indent="0">
              <a:lnSpc>
                <a:spcPct val="100000"/>
              </a:lnSpc>
              <a:buClr>
                <a:srgbClr val="0070C0"/>
              </a:buClr>
              <a:buNone/>
            </a:pPr>
            <a:endParaRPr lang="en-US" sz="2400" b="0" dirty="0">
              <a:solidFill>
                <a:schemeClr val="tx1"/>
              </a:solidFill>
              <a:latin typeface="Segoe UI"/>
            </a:endParaRPr>
          </a:p>
        </p:txBody>
      </p:sp>
      <p:pic>
        <p:nvPicPr>
          <p:cNvPr id="2050" name="Picture 2" descr="https://azurecomcdn.azureedge.net/cvt-0977e077c364093de92527097be01c8146690f9a69e7b78112c7db59e9f730c8/images/page/services/operational-insights/00-overview.png">
            <a:extLst>
              <a:ext uri="{FF2B5EF4-FFF2-40B4-BE49-F238E27FC236}">
                <a16:creationId xmlns:a16="http://schemas.microsoft.com/office/drawing/2014/main" id="{C590A83E-3F81-4DB3-BAF5-CCE992A464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36" y="2553961"/>
            <a:ext cx="2250281"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azurecomcdn.azureedge.net/cvt-3fc01a0e37054acaf8f55d320dae6fcc78c149ce68244e35321c217d57b656e5/images/page/services/operational-insights/turn-insights.png">
            <a:extLst>
              <a:ext uri="{FF2B5EF4-FFF2-40B4-BE49-F238E27FC236}">
                <a16:creationId xmlns:a16="http://schemas.microsoft.com/office/drawing/2014/main" id="{CC9B1064-A517-4188-87C3-6C3CE882BF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8327" y="4891869"/>
            <a:ext cx="1657350" cy="170735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F2BF5C0-5399-4B38-B235-CCC4A14803B0}"/>
              </a:ext>
            </a:extLst>
          </p:cNvPr>
          <p:cNvPicPr>
            <a:picLocks noChangeAspect="1"/>
          </p:cNvPicPr>
          <p:nvPr/>
        </p:nvPicPr>
        <p:blipFill>
          <a:blip r:embed="rId5"/>
          <a:stretch>
            <a:fillRect/>
          </a:stretch>
        </p:blipFill>
        <p:spPr>
          <a:xfrm>
            <a:off x="0" y="0"/>
            <a:ext cx="9144000" cy="707136"/>
          </a:xfrm>
          <a:prstGeom prst="rect">
            <a:avLst/>
          </a:prstGeom>
        </p:spPr>
      </p:pic>
      <p:sp>
        <p:nvSpPr>
          <p:cNvPr id="2" name="Title 1"/>
          <p:cNvSpPr>
            <a:spLocks noGrp="1"/>
          </p:cNvSpPr>
          <p:nvPr>
            <p:ph type="title"/>
          </p:nvPr>
        </p:nvSpPr>
        <p:spPr>
          <a:xfrm>
            <a:off x="401052" y="15119"/>
            <a:ext cx="8242271" cy="692018"/>
          </a:xfrm>
        </p:spPr>
        <p:txBody>
          <a:bodyPr>
            <a:normAutofit/>
          </a:bodyPr>
          <a:lstStyle/>
          <a:p>
            <a:r>
              <a:rPr lang="en-GB" sz="2800" dirty="0">
                <a:solidFill>
                  <a:schemeClr val="bg1"/>
                </a:solidFill>
                <a:latin typeface="Segoe UI" panose="020B0502040204020203" pitchFamily="34" charset="0"/>
                <a:cs typeface="Segoe UI" panose="020B0502040204020203" pitchFamily="34" charset="0"/>
              </a:rPr>
              <a:t>Log Analytics</a:t>
            </a:r>
          </a:p>
        </p:txBody>
      </p:sp>
    </p:spTree>
    <p:extLst>
      <p:ext uri="{BB962C8B-B14F-4D97-AF65-F5344CB8AC3E}">
        <p14:creationId xmlns:p14="http://schemas.microsoft.com/office/powerpoint/2010/main" val="831527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IN" dirty="0"/>
              <a:t>Demonstration: Creating an Azure Automation account and assets</a:t>
            </a:r>
          </a:p>
        </p:txBody>
      </p:sp>
      <p:sp>
        <p:nvSpPr>
          <p:cNvPr id="3" name="Subtitle 2">
            <a:extLst>
              <a:ext uri="{FF2B5EF4-FFF2-40B4-BE49-F238E27FC236}">
                <a16:creationId xmlns:a16="http://schemas.microsoft.com/office/drawing/2014/main" id="{290AC111-A76A-4F3B-82C5-A2A9469254A1}"/>
              </a:ext>
            </a:extLst>
          </p:cNvPr>
          <p:cNvSpPr>
            <a:spLocks noGrp="1"/>
          </p:cNvSpPr>
          <p:nvPr>
            <p:ph type="subTitle" sz="quarter" idx="1"/>
          </p:nvPr>
        </p:nvSpPr>
        <p:spPr/>
        <p:txBody>
          <a:bodyPr/>
          <a:lstStyle/>
          <a:p>
            <a:r>
              <a:rPr lang="en-CA" dirty="0"/>
              <a:t>Create an Azure Automation account</a:t>
            </a:r>
          </a:p>
          <a:p>
            <a:r>
              <a:rPr lang="en-CA" dirty="0"/>
              <a:t>Create an Azure Automation Schedule asset</a:t>
            </a:r>
          </a:p>
          <a:p>
            <a:r>
              <a:rPr lang="en-CA" dirty="0"/>
              <a:t>Create an Azure Automation Variable asset</a:t>
            </a:r>
          </a:p>
          <a:p>
            <a:endParaRPr lang="en-CA" dirty="0"/>
          </a:p>
          <a:p>
            <a:endParaRPr lang="en-US" dirty="0"/>
          </a:p>
        </p:txBody>
      </p:sp>
      <p:sp>
        <p:nvSpPr>
          <p:cNvPr id="5" name="Text Placeholder 4">
            <a:extLst>
              <a:ext uri="{FF2B5EF4-FFF2-40B4-BE49-F238E27FC236}">
                <a16:creationId xmlns:a16="http://schemas.microsoft.com/office/drawing/2014/main" id="{DC577ABC-DB05-4101-B08C-46AE82849BAA}"/>
              </a:ext>
            </a:extLst>
          </p:cNvPr>
          <p:cNvSpPr>
            <a:spLocks noGrp="1"/>
          </p:cNvSpPr>
          <p:nvPr>
            <p:ph type="body" sz="quarter" idx="10"/>
          </p:nvPr>
        </p:nvSpPr>
        <p:spPr/>
        <p:txBody>
          <a:bodyPr/>
          <a:lstStyle/>
          <a:p>
            <a:pPr marL="0" indent="0">
              <a:buNone/>
            </a:pPr>
            <a:r>
              <a:rPr lang="en-CA" dirty="0">
                <a:latin typeface="Segoe UI" panose="020B0502040204020203" pitchFamily="34" charset="0"/>
                <a:cs typeface="Segoe UI" panose="020B0502040204020203" pitchFamily="34" charset="0"/>
              </a:rPr>
              <a:t>In this demonstration, you will see how to:</a:t>
            </a:r>
          </a:p>
          <a:p>
            <a:endParaRPr lang="en-US" dirty="0">
              <a:latin typeface="Segoe UI" panose="020B0502040204020203" pitchFamily="34" charset="0"/>
              <a:cs typeface="Segoe UI" panose="020B0502040204020203" pitchFamily="34" charset="0"/>
            </a:endParaRPr>
          </a:p>
        </p:txBody>
      </p:sp>
      <p:sp>
        <p:nvSpPr>
          <p:cNvPr id="6" name="Text Placeholder 5">
            <a:extLst>
              <a:ext uri="{FF2B5EF4-FFF2-40B4-BE49-F238E27FC236}">
                <a16:creationId xmlns:a16="http://schemas.microsoft.com/office/drawing/2014/main" id="{FD852714-8914-4861-89FB-A227D7D45628}"/>
              </a:ext>
            </a:extLst>
          </p:cNvPr>
          <p:cNvSpPr>
            <a:spLocks noGrp="1"/>
          </p:cNvSpPr>
          <p:nvPr>
            <p:ph type="body" sz="quarter" idx="11"/>
          </p:nvPr>
        </p:nvSpPr>
        <p:spPr/>
        <p:txBody>
          <a:bodyPr/>
          <a:lstStyle/>
          <a:p>
            <a:r>
              <a:rPr lang="en-US" dirty="0"/>
              <a:t>https://docs.microsoft.com/en-us/azure/automation/automation-create-standalone-account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dirty="0"/>
          </a:p>
        </p:txBody>
      </p:sp>
    </p:spTree>
    <p:extLst>
      <p:ext uri="{BB962C8B-B14F-4D97-AF65-F5344CB8AC3E}">
        <p14:creationId xmlns:p14="http://schemas.microsoft.com/office/powerpoint/2010/main" val="13363916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A36A0-3B9E-4A0D-9857-22A454AA2DF4}"/>
              </a:ext>
            </a:extLst>
          </p:cNvPr>
          <p:cNvSpPr>
            <a:spLocks noGrp="1"/>
          </p:cNvSpPr>
          <p:nvPr>
            <p:ph type="title"/>
          </p:nvPr>
        </p:nvSpPr>
        <p:spPr/>
        <p:txBody>
          <a:bodyPr/>
          <a:lstStyle/>
          <a:p>
            <a:r>
              <a:rPr lang="en-IN" dirty="0"/>
              <a:t>Creating an Azure Automation account and assets</a:t>
            </a:r>
            <a:endParaRPr lang="en-US" dirty="0"/>
          </a:p>
        </p:txBody>
      </p:sp>
      <p:sp>
        <p:nvSpPr>
          <p:cNvPr id="3" name="Content Placeholder 2">
            <a:extLst>
              <a:ext uri="{FF2B5EF4-FFF2-40B4-BE49-F238E27FC236}">
                <a16:creationId xmlns:a16="http://schemas.microsoft.com/office/drawing/2014/main" id="{349BA6F5-D556-43B5-B3D7-FAE7AF686CD6}"/>
              </a:ext>
            </a:extLst>
          </p:cNvPr>
          <p:cNvSpPr>
            <a:spLocks noGrp="1"/>
          </p:cNvSpPr>
          <p:nvPr>
            <p:ph idx="1"/>
          </p:nvPr>
        </p:nvSpPr>
        <p:spPr/>
        <p:txBody>
          <a:bodyPr/>
          <a:lstStyle/>
          <a:p>
            <a:r>
              <a:rPr lang="en-US" dirty="0"/>
              <a:t>Create an Azure Automation account</a:t>
            </a:r>
          </a:p>
          <a:p>
            <a:r>
              <a:rPr lang="en-US" dirty="0"/>
              <a:t>Create an Azure Automation Schedule asset</a:t>
            </a:r>
          </a:p>
          <a:p>
            <a:r>
              <a:rPr lang="en-US" dirty="0"/>
              <a:t>Create an Azure Automation Variable asset</a:t>
            </a:r>
          </a:p>
          <a:p>
            <a:pPr marL="0" indent="0">
              <a:buNone/>
            </a:pPr>
            <a:endParaRPr lang="en-US" dirty="0"/>
          </a:p>
        </p:txBody>
      </p:sp>
      <p:sp>
        <p:nvSpPr>
          <p:cNvPr id="4" name="Text Placeholder 3">
            <a:extLst>
              <a:ext uri="{FF2B5EF4-FFF2-40B4-BE49-F238E27FC236}">
                <a16:creationId xmlns:a16="http://schemas.microsoft.com/office/drawing/2014/main" id="{9292A425-332B-487C-AA40-8DC43EE72BBB}"/>
              </a:ext>
            </a:extLst>
          </p:cNvPr>
          <p:cNvSpPr>
            <a:spLocks noGrp="1"/>
          </p:cNvSpPr>
          <p:nvPr>
            <p:ph type="body" sz="quarter" idx="10"/>
          </p:nvPr>
        </p:nvSpPr>
        <p:spPr/>
        <p:txBody>
          <a:bodyPr/>
          <a:lstStyle/>
          <a:p>
            <a:r>
              <a:rPr lang="en-US" dirty="0"/>
              <a:t>https://docs.microsoft.com/en-us/azure/automation/automation-create-standalone-account</a:t>
            </a:r>
          </a:p>
        </p:txBody>
      </p:sp>
    </p:spTree>
    <p:extLst>
      <p:ext uri="{BB962C8B-B14F-4D97-AF65-F5344CB8AC3E}">
        <p14:creationId xmlns:p14="http://schemas.microsoft.com/office/powerpoint/2010/main" val="206690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A0CC9F-E0E7-4C5E-9C47-0524A212C4B8}"/>
              </a:ext>
            </a:extLst>
          </p:cNvPr>
          <p:cNvSpPr>
            <a:spLocks noGrp="1"/>
          </p:cNvSpPr>
          <p:nvPr>
            <p:ph type="title"/>
          </p:nvPr>
        </p:nvSpPr>
        <p:spPr>
          <a:xfrm>
            <a:off x="444333" y="224589"/>
            <a:ext cx="7773988" cy="1605779"/>
          </a:xfrm>
        </p:spPr>
        <p:txBody>
          <a:bodyPr/>
          <a:lstStyle/>
          <a:p>
            <a:r>
              <a:rPr lang="en-IN" dirty="0">
                <a:ea typeface="Calibri"/>
              </a:rPr>
              <a:t>You plan to author an Automation runbook that, according to your estimates, will take seven hours to complete. What should you do to ensure that the runbook successfully executes?</a:t>
            </a:r>
            <a:br>
              <a:rPr lang="en-IN" dirty="0">
                <a:latin typeface="Arial"/>
                <a:ea typeface="Calibri"/>
                <a:cs typeface="Times New Roman"/>
              </a:rPr>
            </a:br>
            <a:endParaRPr lang="en-US" dirty="0"/>
          </a:p>
        </p:txBody>
      </p:sp>
      <p:sp>
        <p:nvSpPr>
          <p:cNvPr id="5" name="Content Placeholder 4">
            <a:extLst>
              <a:ext uri="{FF2B5EF4-FFF2-40B4-BE49-F238E27FC236}">
                <a16:creationId xmlns:a16="http://schemas.microsoft.com/office/drawing/2014/main" id="{4116A86E-C9BF-43AD-B05C-14ABB394923D}"/>
              </a:ext>
            </a:extLst>
          </p:cNvPr>
          <p:cNvSpPr>
            <a:spLocks noGrp="1"/>
          </p:cNvSpPr>
          <p:nvPr>
            <p:ph idx="1"/>
          </p:nvPr>
        </p:nvSpPr>
        <p:spPr/>
        <p:txBody>
          <a:bodyPr/>
          <a:lstStyle/>
          <a:p>
            <a:pPr>
              <a:lnSpc>
                <a:spcPct val="115000"/>
              </a:lnSpc>
              <a:spcAft>
                <a:spcPts val="1000"/>
              </a:spcAft>
            </a:pPr>
            <a:r>
              <a:rPr lang="en-IN" sz="2000" dirty="0">
                <a:ea typeface="Calibri"/>
              </a:rPr>
              <a:t>Create a PowerShell script–based runbook</a:t>
            </a:r>
          </a:p>
          <a:p>
            <a:pPr>
              <a:lnSpc>
                <a:spcPct val="115000"/>
              </a:lnSpc>
              <a:spcAft>
                <a:spcPts val="1000"/>
              </a:spcAft>
            </a:pPr>
            <a:r>
              <a:rPr lang="en-IN" sz="2000" dirty="0">
                <a:ea typeface="Calibri"/>
              </a:rPr>
              <a:t>Create a PowerShell workflow–based runbook with a single checkpoint</a:t>
            </a:r>
          </a:p>
          <a:p>
            <a:pPr>
              <a:lnSpc>
                <a:spcPct val="115000"/>
              </a:lnSpc>
              <a:spcAft>
                <a:spcPts val="1000"/>
              </a:spcAft>
            </a:pPr>
            <a:r>
              <a:rPr lang="en-IN" sz="2000" dirty="0">
                <a:ea typeface="Calibri"/>
              </a:rPr>
              <a:t>Create a PowerShell workflow–based runbook with two checkpoints</a:t>
            </a:r>
          </a:p>
          <a:p>
            <a:pPr>
              <a:lnSpc>
                <a:spcPct val="115000"/>
              </a:lnSpc>
              <a:spcAft>
                <a:spcPts val="1000"/>
              </a:spcAft>
            </a:pPr>
            <a:r>
              <a:rPr lang="en-IN" sz="2000" dirty="0">
                <a:ea typeface="Calibri"/>
              </a:rPr>
              <a:t>Create a PowerShell workflow–based runbook with a single </a:t>
            </a:r>
            <a:r>
              <a:rPr lang="en-IN" sz="2000" dirty="0" err="1">
                <a:ea typeface="Calibri"/>
              </a:rPr>
              <a:t>InlineScript</a:t>
            </a:r>
            <a:endParaRPr lang="en-IN" sz="2000" dirty="0">
              <a:ea typeface="Calibri"/>
            </a:endParaRPr>
          </a:p>
          <a:p>
            <a:pPr>
              <a:lnSpc>
                <a:spcPct val="115000"/>
              </a:lnSpc>
              <a:spcAft>
                <a:spcPts val="1000"/>
              </a:spcAft>
            </a:pPr>
            <a:r>
              <a:rPr lang="en-IN" sz="2000" dirty="0">
                <a:ea typeface="Calibri"/>
              </a:rPr>
              <a:t>Create a PowerShell workflow–based runbook with two </a:t>
            </a:r>
            <a:r>
              <a:rPr lang="en-IN" sz="2000" dirty="0" err="1">
                <a:ea typeface="Calibri"/>
              </a:rPr>
              <a:t>InlineScript</a:t>
            </a:r>
            <a:r>
              <a:rPr lang="en-IN" sz="2000" dirty="0">
                <a:ea typeface="Calibri"/>
              </a:rPr>
              <a:t> elements</a:t>
            </a:r>
            <a:endParaRPr lang="en-US" sz="2000" dirty="0"/>
          </a:p>
        </p:txBody>
      </p:sp>
      <p:sp>
        <p:nvSpPr>
          <p:cNvPr id="6" name="Text Placeholder 5">
            <a:extLst>
              <a:ext uri="{FF2B5EF4-FFF2-40B4-BE49-F238E27FC236}">
                <a16:creationId xmlns:a16="http://schemas.microsoft.com/office/drawing/2014/main" id="{1ADC404E-33E4-4702-8340-29F9F21EFBD7}"/>
              </a:ext>
            </a:extLst>
          </p:cNvPr>
          <p:cNvSpPr>
            <a:spLocks noGrp="1"/>
          </p:cNvSpPr>
          <p:nvPr>
            <p:ph type="body" sz="quarter" idx="10"/>
          </p:nvPr>
        </p:nvSpPr>
        <p:spPr>
          <a:xfrm>
            <a:off x="261188" y="5194225"/>
            <a:ext cx="8574837" cy="1523816"/>
          </a:xfrm>
        </p:spPr>
        <p:txBody>
          <a:bodyPr/>
          <a:lstStyle/>
          <a:p>
            <a:r>
              <a:rPr lang="en-US" dirty="0">
                <a:hlinkClick r:id="rId3"/>
              </a:rPr>
              <a:t>https://docs.microsoft.com/en-us/azure/automation/automation-powershell-workflow</a:t>
            </a:r>
            <a:r>
              <a:rPr lang="en-US" dirty="0"/>
              <a:t> </a:t>
            </a:r>
          </a:p>
        </p:txBody>
      </p:sp>
    </p:spTree>
    <p:extLst>
      <p:ext uri="{BB962C8B-B14F-4D97-AF65-F5344CB8AC3E}">
        <p14:creationId xmlns:p14="http://schemas.microsoft.com/office/powerpoint/2010/main" val="1896608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021810-E84F-4DBD-9BAA-EBEE2A057DD4}"/>
              </a:ext>
            </a:extLst>
          </p:cNvPr>
          <p:cNvSpPr>
            <a:spLocks noGrp="1"/>
          </p:cNvSpPr>
          <p:nvPr>
            <p:ph type="title"/>
          </p:nvPr>
        </p:nvSpPr>
        <p:spPr>
          <a:xfrm>
            <a:off x="508501" y="192502"/>
            <a:ext cx="7773988" cy="1417594"/>
          </a:xfrm>
        </p:spPr>
        <p:txBody>
          <a:bodyPr/>
          <a:lstStyle/>
          <a:p>
            <a:r>
              <a:rPr lang="en-IN" dirty="0">
                <a:ea typeface="Calibri"/>
              </a:rPr>
              <a:t>You plan to author an Automation runbook that, according to your estimates, will take seven hours to complete. What should you do to ensure that the runbook successfully executes?</a:t>
            </a:r>
            <a:endParaRPr lang="en-US" dirty="0"/>
          </a:p>
        </p:txBody>
      </p:sp>
      <p:sp>
        <p:nvSpPr>
          <p:cNvPr id="6" name="Content Placeholder 5">
            <a:extLst>
              <a:ext uri="{FF2B5EF4-FFF2-40B4-BE49-F238E27FC236}">
                <a16:creationId xmlns:a16="http://schemas.microsoft.com/office/drawing/2014/main" id="{D37B4D2A-5E7E-4800-9961-16839234DBED}"/>
              </a:ext>
            </a:extLst>
          </p:cNvPr>
          <p:cNvSpPr>
            <a:spLocks noGrp="1"/>
          </p:cNvSpPr>
          <p:nvPr>
            <p:ph idx="1"/>
          </p:nvPr>
        </p:nvSpPr>
        <p:spPr/>
        <p:txBody>
          <a:bodyPr/>
          <a:lstStyle/>
          <a:p>
            <a:pPr>
              <a:buFont typeface="+mj-lt"/>
              <a:buAutoNum type="arabicParenR" startAt="3"/>
            </a:pPr>
            <a:r>
              <a:rPr lang="en-IN" sz="2700" dirty="0">
                <a:ea typeface="Calibri"/>
              </a:rPr>
              <a:t>Create a PowerShell workflow–based runbook with two checkpoints</a:t>
            </a:r>
            <a:endParaRPr lang="en-US" sz="2700" dirty="0"/>
          </a:p>
        </p:txBody>
      </p:sp>
      <p:sp>
        <p:nvSpPr>
          <p:cNvPr id="7" name="Text Placeholder 6">
            <a:extLst>
              <a:ext uri="{FF2B5EF4-FFF2-40B4-BE49-F238E27FC236}">
                <a16:creationId xmlns:a16="http://schemas.microsoft.com/office/drawing/2014/main" id="{47077C8D-9D44-49CF-B5CB-9ED563221C5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39134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16200000">
            <a:off x="-843536" y="4894338"/>
            <a:ext cx="2042462" cy="256751"/>
          </a:xfrm>
          <a:prstGeom prst="rect">
            <a:avLst/>
          </a:prstGeom>
          <a:noFill/>
        </p:spPr>
        <p:txBody>
          <a:bodyPr wrap="none" lIns="134451" tIns="107561" rIns="134451" bIns="107561" rtlCol="0">
            <a:noAutofit/>
          </a:bodyPr>
          <a:lstStyle/>
          <a:p>
            <a:pPr defTabSz="685478">
              <a:lnSpc>
                <a:spcPct val="90000"/>
              </a:lnSpc>
              <a:spcAft>
                <a:spcPts val="441"/>
              </a:spcAft>
              <a:defRPr/>
            </a:pPr>
            <a:r>
              <a:rPr lang="de-DE" sz="2100" dirty="0">
                <a:solidFill>
                  <a:srgbClr val="FFFFFF">
                    <a:lumMod val="50000"/>
                  </a:srgbClr>
                </a:solidFill>
                <a:latin typeface="Segoe UI Light"/>
              </a:rPr>
              <a:t>http://azureplatform.azurewebsites.net/</a:t>
            </a:r>
            <a:endParaRPr lang="en-US" sz="2100" dirty="0">
              <a:solidFill>
                <a:srgbClr val="FFFFFF">
                  <a:lumMod val="50000"/>
                </a:srgbClr>
              </a:solidFill>
              <a:latin typeface="Segoe UI Light"/>
            </a:endParaRPr>
          </a:p>
        </p:txBody>
      </p:sp>
      <p:sp>
        <p:nvSpPr>
          <p:cNvPr id="17" name="TextBox 16"/>
          <p:cNvSpPr txBox="1"/>
          <p:nvPr/>
        </p:nvSpPr>
        <p:spPr>
          <a:xfrm rot="16200000">
            <a:off x="8218001" y="5471893"/>
            <a:ext cx="1316435" cy="257783"/>
          </a:xfrm>
          <a:prstGeom prst="rect">
            <a:avLst/>
          </a:prstGeom>
          <a:noFill/>
        </p:spPr>
        <p:txBody>
          <a:bodyPr wrap="none" lIns="134451" tIns="107561" rIns="134451" bIns="107561" rtlCol="0">
            <a:noAutofit/>
          </a:bodyPr>
          <a:lstStyle/>
          <a:p>
            <a:pPr algn="r" defTabSz="685478">
              <a:lnSpc>
                <a:spcPct val="90000"/>
              </a:lnSpc>
              <a:spcAft>
                <a:spcPts val="441"/>
              </a:spcAft>
              <a:defRPr/>
            </a:pPr>
            <a:r>
              <a:rPr lang="de-DE" sz="900" dirty="0">
                <a:solidFill>
                  <a:srgbClr val="FFFFFF">
                    <a:lumMod val="50000"/>
                  </a:srgbClr>
                </a:solidFill>
                <a:latin typeface="Segoe UI Light"/>
              </a:rPr>
              <a:t>* Preview Services</a:t>
            </a:r>
            <a:endParaRPr lang="en-US" sz="900" dirty="0">
              <a:solidFill>
                <a:srgbClr val="FFFFFF">
                  <a:lumMod val="50000"/>
                </a:srgbClr>
              </a:solidFill>
              <a:latin typeface="Segoe UI Light"/>
            </a:endParaRPr>
          </a:p>
        </p:txBody>
      </p:sp>
      <p:pic>
        <p:nvPicPr>
          <p:cNvPr id="7" name="Picture 6"/>
          <p:cNvPicPr>
            <a:picLocks noChangeAspect="1"/>
          </p:cNvPicPr>
          <p:nvPr/>
        </p:nvPicPr>
        <p:blipFill>
          <a:blip r:embed="rId3"/>
          <a:stretch>
            <a:fillRect/>
          </a:stretch>
        </p:blipFill>
        <p:spPr>
          <a:xfrm>
            <a:off x="722115" y="4146267"/>
            <a:ext cx="2264569" cy="1228725"/>
          </a:xfrm>
          <a:prstGeom prst="rect">
            <a:avLst/>
          </a:prstGeom>
        </p:spPr>
      </p:pic>
      <p:pic>
        <p:nvPicPr>
          <p:cNvPr id="8" name="Picture 7"/>
          <p:cNvPicPr>
            <a:picLocks noChangeAspect="1"/>
          </p:cNvPicPr>
          <p:nvPr/>
        </p:nvPicPr>
        <p:blipFill>
          <a:blip r:embed="rId4"/>
          <a:stretch>
            <a:fillRect/>
          </a:stretch>
        </p:blipFill>
        <p:spPr>
          <a:xfrm>
            <a:off x="728665" y="2530304"/>
            <a:ext cx="2232422" cy="1582341"/>
          </a:xfrm>
          <a:prstGeom prst="rect">
            <a:avLst/>
          </a:prstGeom>
        </p:spPr>
      </p:pic>
      <p:pic>
        <p:nvPicPr>
          <p:cNvPr id="9" name="Picture 8"/>
          <p:cNvPicPr>
            <a:picLocks noChangeAspect="1"/>
          </p:cNvPicPr>
          <p:nvPr/>
        </p:nvPicPr>
        <p:blipFill>
          <a:blip r:embed="rId5"/>
          <a:stretch>
            <a:fillRect/>
          </a:stretch>
        </p:blipFill>
        <p:spPr>
          <a:xfrm>
            <a:off x="738189" y="964603"/>
            <a:ext cx="2218135" cy="1571625"/>
          </a:xfrm>
          <a:prstGeom prst="rect">
            <a:avLst/>
          </a:prstGeom>
        </p:spPr>
      </p:pic>
      <p:pic>
        <p:nvPicPr>
          <p:cNvPr id="23" name="Picture 22"/>
          <p:cNvPicPr>
            <a:picLocks noChangeAspect="1"/>
          </p:cNvPicPr>
          <p:nvPr/>
        </p:nvPicPr>
        <p:blipFill rotWithShape="1">
          <a:blip r:embed="rId6"/>
          <a:srcRect b="7848"/>
          <a:stretch/>
        </p:blipFill>
        <p:spPr>
          <a:xfrm>
            <a:off x="726878" y="5441671"/>
            <a:ext cx="7690247" cy="523361"/>
          </a:xfrm>
          <a:prstGeom prst="rect">
            <a:avLst/>
          </a:prstGeom>
        </p:spPr>
      </p:pic>
      <p:pic>
        <p:nvPicPr>
          <p:cNvPr id="19" name="Picture 18"/>
          <p:cNvPicPr>
            <a:picLocks noChangeAspect="1"/>
          </p:cNvPicPr>
          <p:nvPr/>
        </p:nvPicPr>
        <p:blipFill>
          <a:blip r:embed="rId7"/>
          <a:stretch>
            <a:fillRect/>
          </a:stretch>
        </p:blipFill>
        <p:spPr>
          <a:xfrm>
            <a:off x="6168630" y="936931"/>
            <a:ext cx="2218135" cy="1571625"/>
          </a:xfrm>
          <a:prstGeom prst="rect">
            <a:avLst/>
          </a:prstGeom>
        </p:spPr>
      </p:pic>
      <p:pic>
        <p:nvPicPr>
          <p:cNvPr id="20" name="Picture 19"/>
          <p:cNvPicPr>
            <a:picLocks noChangeAspect="1"/>
          </p:cNvPicPr>
          <p:nvPr/>
        </p:nvPicPr>
        <p:blipFill>
          <a:blip r:embed="rId8"/>
          <a:stretch>
            <a:fillRect/>
          </a:stretch>
        </p:blipFill>
        <p:spPr>
          <a:xfrm>
            <a:off x="6173392" y="2538610"/>
            <a:ext cx="2264569" cy="1246585"/>
          </a:xfrm>
          <a:prstGeom prst="rect">
            <a:avLst/>
          </a:prstGeom>
        </p:spPr>
      </p:pic>
      <p:pic>
        <p:nvPicPr>
          <p:cNvPr id="21" name="Picture 20"/>
          <p:cNvPicPr>
            <a:picLocks noChangeAspect="1"/>
          </p:cNvPicPr>
          <p:nvPr/>
        </p:nvPicPr>
        <p:blipFill>
          <a:blip r:embed="rId9"/>
          <a:stretch>
            <a:fillRect/>
          </a:stretch>
        </p:blipFill>
        <p:spPr>
          <a:xfrm>
            <a:off x="6186339" y="3819191"/>
            <a:ext cx="2207419" cy="1585913"/>
          </a:xfrm>
          <a:prstGeom prst="rect">
            <a:avLst/>
          </a:prstGeom>
        </p:spPr>
      </p:pic>
      <p:pic>
        <p:nvPicPr>
          <p:cNvPr id="14" name="Picture 13"/>
          <p:cNvPicPr>
            <a:picLocks noChangeAspect="1"/>
          </p:cNvPicPr>
          <p:nvPr/>
        </p:nvPicPr>
        <p:blipFill>
          <a:blip r:embed="rId10"/>
          <a:stretch>
            <a:fillRect/>
          </a:stretch>
        </p:blipFill>
        <p:spPr>
          <a:xfrm>
            <a:off x="3475955" y="941450"/>
            <a:ext cx="2228850" cy="1600200"/>
          </a:xfrm>
          <a:prstGeom prst="rect">
            <a:avLst/>
          </a:prstGeom>
        </p:spPr>
      </p:pic>
      <p:pic>
        <p:nvPicPr>
          <p:cNvPr id="15" name="Picture 14"/>
          <p:cNvPicPr>
            <a:picLocks noChangeAspect="1"/>
          </p:cNvPicPr>
          <p:nvPr/>
        </p:nvPicPr>
        <p:blipFill>
          <a:blip r:embed="rId11"/>
          <a:stretch>
            <a:fillRect/>
          </a:stretch>
        </p:blipFill>
        <p:spPr>
          <a:xfrm>
            <a:off x="3479527" y="2536887"/>
            <a:ext cx="2221706" cy="1268016"/>
          </a:xfrm>
          <a:prstGeom prst="rect">
            <a:avLst/>
          </a:prstGeom>
        </p:spPr>
      </p:pic>
      <p:pic>
        <p:nvPicPr>
          <p:cNvPr id="18" name="Picture 17"/>
          <p:cNvPicPr>
            <a:picLocks noChangeAspect="1"/>
          </p:cNvPicPr>
          <p:nvPr/>
        </p:nvPicPr>
        <p:blipFill>
          <a:blip r:embed="rId12"/>
          <a:stretch>
            <a:fillRect/>
          </a:stretch>
        </p:blipFill>
        <p:spPr>
          <a:xfrm>
            <a:off x="3474765" y="3800141"/>
            <a:ext cx="2235994" cy="1603772"/>
          </a:xfrm>
          <a:prstGeom prst="rect">
            <a:avLst/>
          </a:prstGeom>
        </p:spPr>
      </p:pic>
      <p:sp>
        <p:nvSpPr>
          <p:cNvPr id="2" name="Rectangle 1">
            <a:extLst>
              <a:ext uri="{FF2B5EF4-FFF2-40B4-BE49-F238E27FC236}">
                <a16:creationId xmlns:a16="http://schemas.microsoft.com/office/drawing/2014/main" id="{732257A5-50C9-4C2E-B8B5-486C1E77A629}"/>
              </a:ext>
            </a:extLst>
          </p:cNvPr>
          <p:cNvSpPr/>
          <p:nvPr/>
        </p:nvSpPr>
        <p:spPr bwMode="auto">
          <a:xfrm>
            <a:off x="747713" y="5395233"/>
            <a:ext cx="7690247" cy="569799"/>
          </a:xfrm>
          <a:prstGeom prst="rect">
            <a:avLst/>
          </a:prstGeom>
          <a:noFill/>
          <a:ln>
            <a:solidFill>
              <a:srgbClr val="FF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536675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A0CC9F-E0E7-4C5E-9C47-0524A212C4B8}"/>
              </a:ext>
            </a:extLst>
          </p:cNvPr>
          <p:cNvSpPr>
            <a:spLocks noGrp="1"/>
          </p:cNvSpPr>
          <p:nvPr>
            <p:ph type="title"/>
          </p:nvPr>
        </p:nvSpPr>
        <p:spPr>
          <a:xfrm>
            <a:off x="460375" y="-3"/>
            <a:ext cx="7773988" cy="1605779"/>
          </a:xfrm>
        </p:spPr>
        <p:txBody>
          <a:bodyPr/>
          <a:lstStyle/>
          <a:p>
            <a:r>
              <a:rPr lang="en-IN" dirty="0">
                <a:ea typeface="Calibri"/>
              </a:rPr>
              <a:t>What actions are available for a runbook in the </a:t>
            </a:r>
            <a:r>
              <a:rPr lang="en-IN" b="1" dirty="0">
                <a:ea typeface="Calibri"/>
              </a:rPr>
              <a:t>New</a:t>
            </a:r>
            <a:r>
              <a:rPr lang="en-IN" dirty="0">
                <a:ea typeface="Calibri"/>
              </a:rPr>
              <a:t> authoring status?</a:t>
            </a:r>
            <a:br>
              <a:rPr lang="en-IN" dirty="0">
                <a:ea typeface="Calibri"/>
              </a:rPr>
            </a:br>
            <a:br>
              <a:rPr lang="en-IN" dirty="0">
                <a:ea typeface="Calibri"/>
              </a:rPr>
            </a:br>
            <a:endParaRPr lang="en-US" dirty="0"/>
          </a:p>
        </p:txBody>
      </p:sp>
      <p:sp>
        <p:nvSpPr>
          <p:cNvPr id="5" name="Content Placeholder 4">
            <a:extLst>
              <a:ext uri="{FF2B5EF4-FFF2-40B4-BE49-F238E27FC236}">
                <a16:creationId xmlns:a16="http://schemas.microsoft.com/office/drawing/2014/main" id="{4116A86E-C9BF-43AD-B05C-14ABB394923D}"/>
              </a:ext>
            </a:extLst>
          </p:cNvPr>
          <p:cNvSpPr>
            <a:spLocks noGrp="1"/>
          </p:cNvSpPr>
          <p:nvPr>
            <p:ph idx="1"/>
          </p:nvPr>
        </p:nvSpPr>
        <p:spPr/>
        <p:txBody>
          <a:bodyPr/>
          <a:lstStyle/>
          <a:p>
            <a:pPr>
              <a:lnSpc>
                <a:spcPct val="115000"/>
              </a:lnSpc>
              <a:spcAft>
                <a:spcPts val="1000"/>
              </a:spcAft>
            </a:pPr>
            <a:r>
              <a:rPr lang="en-IN" sz="2700" dirty="0">
                <a:ea typeface="Calibri"/>
              </a:rPr>
              <a:t>Testing</a:t>
            </a:r>
          </a:p>
          <a:p>
            <a:pPr>
              <a:lnSpc>
                <a:spcPct val="115000"/>
              </a:lnSpc>
              <a:spcAft>
                <a:spcPts val="1000"/>
              </a:spcAft>
            </a:pPr>
            <a:r>
              <a:rPr lang="en-IN" sz="2700" dirty="0">
                <a:ea typeface="Calibri"/>
              </a:rPr>
              <a:t>Scheduling</a:t>
            </a:r>
          </a:p>
          <a:p>
            <a:pPr>
              <a:lnSpc>
                <a:spcPct val="115000"/>
              </a:lnSpc>
              <a:spcAft>
                <a:spcPts val="1000"/>
              </a:spcAft>
            </a:pPr>
            <a:r>
              <a:rPr lang="en-IN" sz="2700" dirty="0">
                <a:ea typeface="Calibri"/>
              </a:rPr>
              <a:t>Creating a </a:t>
            </a:r>
            <a:r>
              <a:rPr lang="en-IN" sz="2700" dirty="0" err="1">
                <a:ea typeface="Calibri"/>
              </a:rPr>
              <a:t>webhook</a:t>
            </a:r>
            <a:endParaRPr lang="en-IN" sz="2700" dirty="0">
              <a:ea typeface="Calibri"/>
            </a:endParaRPr>
          </a:p>
          <a:p>
            <a:pPr>
              <a:lnSpc>
                <a:spcPct val="115000"/>
              </a:lnSpc>
              <a:spcAft>
                <a:spcPts val="1000"/>
              </a:spcAft>
            </a:pPr>
            <a:r>
              <a:rPr lang="en-IN" sz="2700" dirty="0">
                <a:ea typeface="Calibri"/>
              </a:rPr>
              <a:t>Reverting to the published version</a:t>
            </a:r>
          </a:p>
          <a:p>
            <a:pPr>
              <a:lnSpc>
                <a:spcPct val="115000"/>
              </a:lnSpc>
              <a:spcAft>
                <a:spcPts val="1000"/>
              </a:spcAft>
            </a:pPr>
            <a:r>
              <a:rPr lang="en-IN" sz="2700" dirty="0">
                <a:ea typeface="Calibri"/>
              </a:rPr>
              <a:t>Editing</a:t>
            </a:r>
          </a:p>
        </p:txBody>
      </p:sp>
      <p:sp>
        <p:nvSpPr>
          <p:cNvPr id="6" name="Text Placeholder 5">
            <a:extLst>
              <a:ext uri="{FF2B5EF4-FFF2-40B4-BE49-F238E27FC236}">
                <a16:creationId xmlns:a16="http://schemas.microsoft.com/office/drawing/2014/main" id="{1ADC404E-33E4-4702-8340-29F9F21EFBD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657581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021810-E84F-4DBD-9BAA-EBEE2A057DD4}"/>
              </a:ext>
            </a:extLst>
          </p:cNvPr>
          <p:cNvSpPr>
            <a:spLocks noGrp="1"/>
          </p:cNvSpPr>
          <p:nvPr>
            <p:ph type="title"/>
          </p:nvPr>
        </p:nvSpPr>
        <p:spPr/>
        <p:txBody>
          <a:bodyPr/>
          <a:lstStyle/>
          <a:p>
            <a:r>
              <a:rPr lang="en-IN" dirty="0">
                <a:ea typeface="Calibri"/>
              </a:rPr>
              <a:t>What actions are available for a runbook in the </a:t>
            </a:r>
            <a:r>
              <a:rPr lang="en-IN" b="1" dirty="0">
                <a:ea typeface="Calibri"/>
              </a:rPr>
              <a:t>New</a:t>
            </a:r>
            <a:r>
              <a:rPr lang="en-IN" dirty="0">
                <a:ea typeface="Calibri"/>
              </a:rPr>
              <a:t> authoring status?</a:t>
            </a:r>
            <a:endParaRPr lang="en-US" dirty="0"/>
          </a:p>
        </p:txBody>
      </p:sp>
      <p:sp>
        <p:nvSpPr>
          <p:cNvPr id="6" name="Content Placeholder 5">
            <a:extLst>
              <a:ext uri="{FF2B5EF4-FFF2-40B4-BE49-F238E27FC236}">
                <a16:creationId xmlns:a16="http://schemas.microsoft.com/office/drawing/2014/main" id="{D37B4D2A-5E7E-4800-9961-16839234DBED}"/>
              </a:ext>
            </a:extLst>
          </p:cNvPr>
          <p:cNvSpPr>
            <a:spLocks noGrp="1"/>
          </p:cNvSpPr>
          <p:nvPr>
            <p:ph idx="1"/>
          </p:nvPr>
        </p:nvSpPr>
        <p:spPr/>
        <p:txBody>
          <a:bodyPr/>
          <a:lstStyle/>
          <a:p>
            <a:pPr>
              <a:lnSpc>
                <a:spcPct val="115000"/>
              </a:lnSpc>
              <a:spcAft>
                <a:spcPts val="1000"/>
              </a:spcAft>
            </a:pPr>
            <a:r>
              <a:rPr lang="en-IN" sz="2700" dirty="0">
                <a:ea typeface="Calibri"/>
              </a:rPr>
              <a:t>Testing</a:t>
            </a:r>
          </a:p>
          <a:p>
            <a:pPr>
              <a:lnSpc>
                <a:spcPct val="115000"/>
              </a:lnSpc>
              <a:spcAft>
                <a:spcPts val="1000"/>
              </a:spcAft>
              <a:buFont typeface="+mj-lt"/>
              <a:buAutoNum type="arabicParenR" startAt="5"/>
            </a:pPr>
            <a:r>
              <a:rPr lang="en-IN" sz="2700" dirty="0">
                <a:ea typeface="Calibri"/>
              </a:rPr>
              <a:t>Editing</a:t>
            </a:r>
          </a:p>
        </p:txBody>
      </p:sp>
      <p:sp>
        <p:nvSpPr>
          <p:cNvPr id="7" name="Text Placeholder 6">
            <a:extLst>
              <a:ext uri="{FF2B5EF4-FFF2-40B4-BE49-F238E27FC236}">
                <a16:creationId xmlns:a16="http://schemas.microsoft.com/office/drawing/2014/main" id="{47077C8D-9D44-49CF-B5CB-9ED563221C5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7564021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F072B36-7D30-4840-89F7-283616241575}"/>
              </a:ext>
            </a:extLst>
          </p:cNvPr>
          <p:cNvSpPr>
            <a:spLocks noGrp="1"/>
          </p:cNvSpPr>
          <p:nvPr>
            <p:ph type="title"/>
          </p:nvPr>
        </p:nvSpPr>
        <p:spPr/>
        <p:txBody>
          <a:bodyPr>
            <a:normAutofit/>
          </a:bodyPr>
          <a:lstStyle/>
          <a:p>
            <a:r>
              <a:rPr lang="en-US" dirty="0">
                <a:latin typeface="Segoe UI" panose="020B0502040204020203" pitchFamily="34" charset="0"/>
                <a:cs typeface="Segoe UI" panose="020B0502040204020203" pitchFamily="34" charset="0"/>
              </a:rPr>
              <a:t>Hybrid Azure Automation - DSC</a:t>
            </a:r>
          </a:p>
        </p:txBody>
      </p:sp>
      <p:sp>
        <p:nvSpPr>
          <p:cNvPr id="10" name="Text Placeholder 9">
            <a:extLst>
              <a:ext uri="{FF2B5EF4-FFF2-40B4-BE49-F238E27FC236}">
                <a16:creationId xmlns:a16="http://schemas.microsoft.com/office/drawing/2014/main" id="{0713C4AD-8562-4073-A080-B150E938A93B}"/>
              </a:ext>
            </a:extLst>
          </p:cNvPr>
          <p:cNvSpPr>
            <a:spLocks noGrp="1"/>
          </p:cNvSpPr>
          <p:nvPr>
            <p:ph type="body" sz="quarter" idx="11"/>
          </p:nvPr>
        </p:nvSpPr>
        <p:spPr>
          <a:xfrm>
            <a:off x="201060" y="1810653"/>
            <a:ext cx="4777740" cy="3481437"/>
          </a:xfrm>
        </p:spPr>
        <p:txBody>
          <a:bodyPr/>
          <a:lstStyle/>
          <a:p>
            <a:r>
              <a:rPr lang="en-US" sz="1800" dirty="0"/>
              <a:t>DSC configurations stored in Azure Automation can be directly applied to Azure virtual machines. Other physical and virtual machines can request configurations from the Azure Automation DSC pull server.</a:t>
            </a:r>
          </a:p>
          <a:p>
            <a:r>
              <a:rPr lang="en-US" sz="1800" dirty="0"/>
              <a:t>Note </a:t>
            </a:r>
          </a:p>
          <a:p>
            <a:pPr marL="257175" indent="-257175">
              <a:buFont typeface="Arial" panose="020B0604020202020204" pitchFamily="34" charset="0"/>
              <a:buChar char="•"/>
            </a:pPr>
            <a:r>
              <a:rPr lang="en-US" sz="1500" dirty="0"/>
              <a:t>TCP 443 from local to Azure</a:t>
            </a:r>
          </a:p>
          <a:p>
            <a:pPr marL="257175" indent="-257175">
              <a:buFont typeface="Arial" panose="020B0604020202020204" pitchFamily="34" charset="0"/>
              <a:buChar char="•"/>
            </a:pPr>
            <a:r>
              <a:rPr lang="en-US" sz="1500" dirty="0"/>
              <a:t>TCP 5985/5986 Hybrid Runbook Worker to local machines and resources</a:t>
            </a:r>
          </a:p>
          <a:p>
            <a:pPr marL="257175" indent="-257175">
              <a:buFont typeface="Arial" panose="020B0604020202020204" pitchFamily="34" charset="0"/>
              <a:buChar char="•"/>
            </a:pPr>
            <a:r>
              <a:rPr lang="en-US" sz="1500" dirty="0"/>
              <a:t>Hybrid Runbook worker is running locally and managing local resources</a:t>
            </a:r>
            <a:endParaRPr lang="en-US" sz="2700" dirty="0"/>
          </a:p>
        </p:txBody>
      </p:sp>
      <p:sp>
        <p:nvSpPr>
          <p:cNvPr id="8" name="Text Placeholder 7">
            <a:extLst>
              <a:ext uri="{FF2B5EF4-FFF2-40B4-BE49-F238E27FC236}">
                <a16:creationId xmlns:a16="http://schemas.microsoft.com/office/drawing/2014/main" id="{B41E7C49-A395-4F83-9DD7-4912E40D972D}"/>
              </a:ext>
            </a:extLst>
          </p:cNvPr>
          <p:cNvSpPr>
            <a:spLocks noGrp="1"/>
          </p:cNvSpPr>
          <p:nvPr>
            <p:ph type="body" sz="quarter" idx="10"/>
          </p:nvPr>
        </p:nvSpPr>
        <p:spPr/>
        <p:txBody>
          <a:bodyPr/>
          <a:lstStyle/>
          <a:p>
            <a:r>
              <a:rPr lang="en-US" dirty="0"/>
              <a:t>https://docs.microsoft.com/en-us/azure/automation/automation-offering-get-started</a:t>
            </a:r>
          </a:p>
        </p:txBody>
      </p:sp>
      <p:pic>
        <p:nvPicPr>
          <p:cNvPr id="6" name="Content Placeholder 5">
            <a:extLst>
              <a:ext uri="{FF2B5EF4-FFF2-40B4-BE49-F238E27FC236}">
                <a16:creationId xmlns:a16="http://schemas.microsoft.com/office/drawing/2014/main" id="{31E2352B-5EFA-4989-8488-C80C9084BB0B}"/>
              </a:ext>
            </a:extLst>
          </p:cNvPr>
          <p:cNvPicPr>
            <a:picLocks noGrp="1" noChangeAspect="1"/>
          </p:cNvPicPr>
          <p:nvPr>
            <p:ph type="pic" idx="4294967295"/>
          </p:nvPr>
        </p:nvPicPr>
        <p:blipFill>
          <a:blip r:embed="rId3"/>
          <a:srcRect l="749" r="749"/>
          <a:stretch>
            <a:fillRect/>
          </a:stretch>
        </p:blipFill>
        <p:spPr>
          <a:xfrm>
            <a:off x="5108400" y="1948819"/>
            <a:ext cx="3900600" cy="3079949"/>
          </a:xfrm>
        </p:spPr>
      </p:pic>
    </p:spTree>
    <p:extLst>
      <p:ext uri="{BB962C8B-B14F-4D97-AF65-F5344CB8AC3E}">
        <p14:creationId xmlns:p14="http://schemas.microsoft.com/office/powerpoint/2010/main" val="9700547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Manage Azure Operations (5-10%)</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a:xfrm>
            <a:off x="261188" y="740662"/>
            <a:ext cx="8574837" cy="5147356"/>
          </a:xfrm>
        </p:spPr>
        <p:txBody>
          <a:bodyPr/>
          <a:lstStyle/>
          <a:p>
            <a:r>
              <a:rPr lang="en-US" sz="2400" dirty="0"/>
              <a:t>Enhance cloud management with automation </a:t>
            </a:r>
          </a:p>
          <a:p>
            <a:pPr lvl="1"/>
            <a:r>
              <a:rPr lang="en-US" sz="2000" dirty="0"/>
              <a:t>Implement PowerShell runbooks; integrate Azure Automation with Web Apps; create and manage PowerShell Desired State Configurations (DSC); import DSC resources; generate DSC node configurations; monitor and automatically update machine configurations with Azure Automation DSC </a:t>
            </a:r>
          </a:p>
          <a:p>
            <a:r>
              <a:rPr lang="en-US" sz="2400" dirty="0"/>
              <a:t>Collect and analyze data generated by resources in cloud and on-premises environments. </a:t>
            </a:r>
          </a:p>
          <a:p>
            <a:pPr lvl="1"/>
            <a:r>
              <a:rPr lang="en-US" sz="2000" dirty="0"/>
              <a:t>Collect and search across data sources from multiple systems; build custom visualizations; visualize Azure resources across multiple subscriptions; transform Azure activity data and managed resource data into an insight with flexible search queries; monitor system updates and malware status; track server configuration changes by using Azure Log Analytics</a:t>
            </a:r>
            <a:endParaRPr lang="en-US" sz="1200" dirty="0"/>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1446495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Enhance Cloud Management with Automation</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Implement PowerShell runbooks; integrate Azure Automation with Web Apps; create and manage PowerShell Desired State Configurations (DSC); import DSC resources; generate DSC node configurations; monitor and automatically update machine configurations with Azure Automation DSC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Introducing Azure Automation</a:t>
            </a:r>
          </a:p>
        </p:txBody>
      </p:sp>
      <p:grpSp>
        <p:nvGrpSpPr>
          <p:cNvPr id="4" name="Group 3" descr="Flowchart depicting the high level architecture of Azure Automation. On the left side, a box labeled Local is above a box labeled Internet. The Local box contains on its right side a server and a Hybrid Runbook Worker. Icons of a server, a gear, and a runbook together represent the Hybrid Runbook Worker. On the left, there is a server next to a triangle with three lines on each side, which together represent local resources. The Hybrid Runbook Worker connects to the local resources with an arrow. The Internet box contains a cloud and a globe, which represent external resources. To the right, there is a large box labeled Azure, which contains VMs and Azure resources, depicted by a VM, a globe, and a gear. This box also contains two smaller boxes labeled Azure Automation and OMS workspace. Azure hosts most Automation components, including the Azure Automation account hosting runbooks and Desired State Configuration (DSC) configurations. Three boxes connected by lines depict the runbook. Script icons represent the DCS configurations. The Azure components allow users to control Azure VMs and a variety of other Azure services. The OMS workspace box contains a gear icon with a lightning bolt, labeled Automation solution, which connects to the DSC configurations and runbooks in the Azure Automation box. The runbooks, in turn, connect to the Azure resources on the right, and the Hybrid Runbook Worker and external resources on the left, denoting that you also have the ability to manage external resources if they have Internet connectivity. Automation integrates closely with OMS. This integration also facilitates management of on-premises resources, although in this case, the Hybrid Runbook Workers implement the core functionality. The local server in the Local box connects to the DSC configurations, and then to the VMs.&#10;&#10;"/>
          <p:cNvGrpSpPr/>
          <p:nvPr/>
        </p:nvGrpSpPr>
        <p:grpSpPr>
          <a:xfrm>
            <a:off x="76200" y="1295399"/>
            <a:ext cx="9067800" cy="5378751"/>
            <a:chOff x="76200" y="1295399"/>
            <a:chExt cx="9067800" cy="5378751"/>
          </a:xfrm>
        </p:grpSpPr>
        <p:pic>
          <p:nvPicPr>
            <p:cNvPr id="5" name="Picture 4"/>
            <p:cNvPicPr>
              <a:picLocks noChangeAspect="1"/>
            </p:cNvPicPr>
            <p:nvPr/>
          </p:nvPicPr>
          <p:blipFill>
            <a:blip r:embed="rId3"/>
            <a:stretch>
              <a:fillRect/>
            </a:stretch>
          </p:blipFill>
          <p:spPr>
            <a:xfrm>
              <a:off x="972344" y="4797980"/>
              <a:ext cx="1542256" cy="1030900"/>
            </a:xfrm>
            <a:prstGeom prst="rect">
              <a:avLst/>
            </a:prstGeom>
          </p:spPr>
        </p:pic>
        <p:sp>
          <p:nvSpPr>
            <p:cNvPr id="6" name="Rounded Rectangle 5"/>
            <p:cNvSpPr/>
            <p:nvPr/>
          </p:nvSpPr>
          <p:spPr>
            <a:xfrm>
              <a:off x="381000" y="1295399"/>
              <a:ext cx="3429000" cy="2842355"/>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Local server</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Local resources        Hybrid 		   Runbook 		   Worker</a:t>
              </a:r>
            </a:p>
          </p:txBody>
        </p:sp>
        <p:sp>
          <p:nvSpPr>
            <p:cNvPr id="7" name="Rounded Rectangle 6"/>
            <p:cNvSpPr/>
            <p:nvPr/>
          </p:nvSpPr>
          <p:spPr>
            <a:xfrm>
              <a:off x="4191000" y="1295400"/>
              <a:ext cx="4882880" cy="4876800"/>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VMs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resources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8" name="Rounded Rectangle 7"/>
            <p:cNvSpPr/>
            <p:nvPr/>
          </p:nvSpPr>
          <p:spPr>
            <a:xfrm>
              <a:off x="4495800" y="1447800"/>
              <a:ext cx="2200405" cy="4343400"/>
            </a:xfrm>
            <a:prstGeom prst="roundRect">
              <a:avLst/>
            </a:prstGeom>
            <a:solidFill>
              <a:srgbClr val="4F81BD">
                <a:lumMod val="20000"/>
                <a:lumOff val="80000"/>
              </a:srgbClr>
            </a:solid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DSC configurations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Automation</a:t>
              </a:r>
            </a:p>
          </p:txBody>
        </p:sp>
        <p:sp>
          <p:nvSpPr>
            <p:cNvPr id="9" name="Rounded Rectangle 8"/>
            <p:cNvSpPr>
              <a:spLocks noChangeArrowheads="1"/>
            </p:cNvSpPr>
            <p:nvPr/>
          </p:nvSpPr>
          <p:spPr bwMode="auto">
            <a:xfrm>
              <a:off x="76200" y="626298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Internet</a:t>
              </a:r>
            </a:p>
          </p:txBody>
        </p:sp>
        <p:sp>
          <p:nvSpPr>
            <p:cNvPr id="10" name="Rounded Rectangle 9"/>
            <p:cNvSpPr>
              <a:spLocks noChangeArrowheads="1"/>
            </p:cNvSpPr>
            <p:nvPr/>
          </p:nvSpPr>
          <p:spPr bwMode="auto">
            <a:xfrm>
              <a:off x="247216" y="408463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Local </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102" y="3334052"/>
              <a:ext cx="459824" cy="806295"/>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73470" y="2895600"/>
              <a:ext cx="300644" cy="233044"/>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92362" y="5078958"/>
              <a:ext cx="661334" cy="718075"/>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09752" y="1379810"/>
              <a:ext cx="262648" cy="486860"/>
            </a:xfrm>
            <a:prstGeom prst="rect">
              <a:avLst/>
            </a:prstGeom>
          </p:spPr>
        </p:pic>
        <p:sp>
          <p:nvSpPr>
            <p:cNvPr id="15" name="Rounded Rectangle 14"/>
            <p:cNvSpPr/>
            <p:nvPr/>
          </p:nvSpPr>
          <p:spPr>
            <a:xfrm>
              <a:off x="7153405" y="4581832"/>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16" name="Rounded Rectangle 15"/>
            <p:cNvSpPr/>
            <p:nvPr/>
          </p:nvSpPr>
          <p:spPr>
            <a:xfrm>
              <a:off x="7772400" y="4580187"/>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17" name="Rounded Rectangle 16"/>
            <p:cNvSpPr/>
            <p:nvPr/>
          </p:nvSpPr>
          <p:spPr>
            <a:xfrm>
              <a:off x="8372604" y="4572000"/>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83444" y="4649845"/>
              <a:ext cx="282716" cy="524059"/>
            </a:xfrm>
            <a:prstGeom prst="rect">
              <a:avLst/>
            </a:prstGeom>
          </p:spPr>
        </p:pic>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58200" y="4720953"/>
              <a:ext cx="426800" cy="378552"/>
            </a:xfrm>
            <a:prstGeom prst="rect">
              <a:avLst/>
            </a:prstGeom>
          </p:spPr>
        </p:pic>
        <p:pic>
          <p:nvPicPr>
            <p:cNvPr id="20" name="Picture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93001" y="4660810"/>
              <a:ext cx="486767" cy="528531"/>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98520" y="5715000"/>
              <a:ext cx="1475360" cy="609653"/>
            </a:xfrm>
            <a:prstGeom prst="rect">
              <a:avLst/>
            </a:prstGeom>
          </p:spPr>
        </p:pic>
        <p:sp>
          <p:nvSpPr>
            <p:cNvPr id="22" name="Rounded Rectangle 21"/>
            <p:cNvSpPr>
              <a:spLocks noChangeArrowheads="1"/>
            </p:cNvSpPr>
            <p:nvPr/>
          </p:nvSpPr>
          <p:spPr bwMode="auto">
            <a:xfrm>
              <a:off x="8026915" y="5901148"/>
              <a:ext cx="1117085"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Azure</a:t>
              </a:r>
            </a:p>
          </p:txBody>
        </p:sp>
        <p:cxnSp>
          <p:nvCxnSpPr>
            <p:cNvPr id="23" name="Straight Arrow Connector 22"/>
            <p:cNvCxnSpPr/>
            <p:nvPr/>
          </p:nvCxnSpPr>
          <p:spPr>
            <a:xfrm flipH="1">
              <a:off x="3200400" y="2968776"/>
              <a:ext cx="814134" cy="0"/>
            </a:xfrm>
            <a:prstGeom prst="straightConnector1">
              <a:avLst/>
            </a:prstGeom>
            <a:noFill/>
            <a:ln w="28575" cap="flat" cmpd="sng" algn="ctr">
              <a:solidFill>
                <a:srgbClr val="FF0000"/>
              </a:solidFill>
              <a:prstDash val="solid"/>
              <a:tailEnd type="arrow"/>
            </a:ln>
            <a:effectLst/>
          </p:spPr>
        </p:cxnSp>
        <p:grpSp>
          <p:nvGrpSpPr>
            <p:cNvPr id="24" name="Group 23"/>
            <p:cNvGrpSpPr/>
            <p:nvPr/>
          </p:nvGrpSpPr>
          <p:grpSpPr>
            <a:xfrm>
              <a:off x="2843466" y="2438400"/>
              <a:ext cx="462116" cy="382228"/>
              <a:chOff x="4191000" y="846803"/>
              <a:chExt cx="462116" cy="382228"/>
            </a:xfrm>
          </p:grpSpPr>
          <p:cxnSp>
            <p:nvCxnSpPr>
              <p:cNvPr id="111" name="Straight Connector 110"/>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12" name="Straight Connector 111"/>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113" name="Group 112"/>
              <p:cNvGrpSpPr/>
              <p:nvPr/>
            </p:nvGrpSpPr>
            <p:grpSpPr>
              <a:xfrm>
                <a:off x="4191000" y="846803"/>
                <a:ext cx="462116" cy="382228"/>
                <a:chOff x="3266768" y="828368"/>
                <a:chExt cx="462116" cy="382228"/>
              </a:xfrm>
            </p:grpSpPr>
            <p:sp>
              <p:nvSpPr>
                <p:cNvPr id="114" name="Rectangle 113"/>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5" name="Rectangle 114"/>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6" name="Rectangle 115"/>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17" name="Straight Connector 116"/>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18" name="Straight Connector 117"/>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pic>
          <p:nvPicPr>
            <p:cNvPr id="25" name="Picture 2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12147" y="1630532"/>
              <a:ext cx="188253" cy="350668"/>
            </a:xfrm>
            <a:prstGeom prst="rect">
              <a:avLst/>
            </a:prstGeom>
          </p:spPr>
        </p:pic>
        <p:pic>
          <p:nvPicPr>
            <p:cNvPr id="26" name="Picture 2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00154" y="2761419"/>
              <a:ext cx="188253" cy="350668"/>
            </a:xfrm>
            <a:prstGeom prst="rect">
              <a:avLst/>
            </a:prstGeom>
          </p:spPr>
        </p:pic>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331519" y="2755554"/>
              <a:ext cx="188253" cy="350668"/>
            </a:xfrm>
            <a:prstGeom prst="rect">
              <a:avLst/>
            </a:prstGeom>
          </p:spPr>
        </p:pic>
        <p:grpSp>
          <p:nvGrpSpPr>
            <p:cNvPr id="28" name="Group 27"/>
            <p:cNvGrpSpPr>
              <a:grpSpLocks noChangeAspect="1"/>
            </p:cNvGrpSpPr>
            <p:nvPr/>
          </p:nvGrpSpPr>
          <p:grpSpPr>
            <a:xfrm>
              <a:off x="918668" y="2743200"/>
              <a:ext cx="380560" cy="324179"/>
              <a:chOff x="1685972" y="4030662"/>
              <a:chExt cx="1819971" cy="1780166"/>
            </a:xfrm>
          </p:grpSpPr>
          <p:sp>
            <p:nvSpPr>
              <p:cNvPr id="107" name="Isosceles Triangle 106"/>
              <p:cNvSpPr/>
              <p:nvPr/>
            </p:nvSpPr>
            <p:spPr bwMode="auto">
              <a:xfrm>
                <a:off x="1853718" y="4030662"/>
                <a:ext cx="1468919" cy="1371600"/>
              </a:xfrm>
              <a:prstGeom prst="triangle">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685972" y="4717801"/>
                <a:ext cx="1819971" cy="185632"/>
              </a:xfrm>
              <a:prstGeom prst="rect">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rot="5400000">
                <a:off x="1952249" y="5082084"/>
                <a:ext cx="1265953" cy="191536"/>
              </a:xfrm>
              <a:prstGeom prst="rect">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Isosceles Triangle 109"/>
              <p:cNvSpPr/>
              <p:nvPr/>
            </p:nvSpPr>
            <p:spPr bwMode="auto">
              <a:xfrm>
                <a:off x="2107697" y="4411662"/>
                <a:ext cx="960959" cy="838200"/>
              </a:xfrm>
              <a:prstGeom prst="triangle">
                <a:avLst/>
              </a:prstGeom>
              <a:solidFill>
                <a:sysClr val="window" lastClr="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9" name="Straight Arrow Connector 28"/>
            <p:cNvCxnSpPr/>
            <p:nvPr/>
          </p:nvCxnSpPr>
          <p:spPr>
            <a:xfrm flipH="1">
              <a:off x="1600200" y="2974098"/>
              <a:ext cx="1073270" cy="4662"/>
            </a:xfrm>
            <a:prstGeom prst="straightConnector1">
              <a:avLst/>
            </a:prstGeom>
            <a:noFill/>
            <a:ln w="28575" cap="flat" cmpd="sng" algn="ctr">
              <a:solidFill>
                <a:srgbClr val="FF0000"/>
              </a:solidFill>
              <a:prstDash val="solid"/>
              <a:tailEnd type="arrow"/>
            </a:ln>
            <a:effectLst/>
          </p:spPr>
        </p:cxnSp>
        <p:sp>
          <p:nvSpPr>
            <p:cNvPr id="30" name="Rounded Rectangle 29"/>
            <p:cNvSpPr/>
            <p:nvPr/>
          </p:nvSpPr>
          <p:spPr>
            <a:xfrm>
              <a:off x="392838" y="4495800"/>
              <a:ext cx="3417162" cy="1752600"/>
            </a:xfrm>
            <a:prstGeom prst="roundRect">
              <a:avLst/>
            </a:prstGeom>
            <a:noFill/>
            <a:ln w="25400" cap="flat" cmpd="sng" algn="ctr">
              <a:solidFill>
                <a:srgbClr val="0070C0"/>
              </a:solidFill>
              <a:prstDash val="solid"/>
            </a:ln>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External resources</a:t>
              </a:r>
            </a:p>
          </p:txBody>
        </p:sp>
        <p:pic>
          <p:nvPicPr>
            <p:cNvPr id="31" name="Picture 3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52400" y="5867400"/>
              <a:ext cx="877900" cy="496867"/>
            </a:xfrm>
            <a:prstGeom prst="rect">
              <a:avLst/>
            </a:prstGeom>
          </p:spPr>
        </p:pic>
        <p:cxnSp>
          <p:nvCxnSpPr>
            <p:cNvPr id="32" name="Straight Arrow Connector 31"/>
            <p:cNvCxnSpPr/>
            <p:nvPr/>
          </p:nvCxnSpPr>
          <p:spPr>
            <a:xfrm flipV="1">
              <a:off x="3245617" y="1798818"/>
              <a:ext cx="2051030" cy="7048"/>
            </a:xfrm>
            <a:prstGeom prst="straightConnector1">
              <a:avLst/>
            </a:prstGeom>
            <a:noFill/>
            <a:ln w="28575" cap="flat" cmpd="sng" algn="ctr">
              <a:solidFill>
                <a:srgbClr val="FF0000"/>
              </a:solidFill>
              <a:prstDash val="solid"/>
              <a:tailEnd type="arrow"/>
            </a:ln>
            <a:effectLst/>
          </p:spPr>
        </p:cxnSp>
        <p:cxnSp>
          <p:nvCxnSpPr>
            <p:cNvPr id="33" name="Straight Arrow Connector 32"/>
            <p:cNvCxnSpPr/>
            <p:nvPr/>
          </p:nvCxnSpPr>
          <p:spPr>
            <a:xfrm flipH="1">
              <a:off x="3200400" y="5366617"/>
              <a:ext cx="814134" cy="0"/>
            </a:xfrm>
            <a:prstGeom prst="straightConnector1">
              <a:avLst/>
            </a:prstGeom>
            <a:noFill/>
            <a:ln w="28575" cap="flat" cmpd="sng" algn="ctr">
              <a:solidFill>
                <a:srgbClr val="FF0000"/>
              </a:solidFill>
              <a:prstDash val="solid"/>
              <a:tailEnd type="arrow"/>
            </a:ln>
            <a:effectLst/>
          </p:spPr>
        </p:cxnSp>
        <p:cxnSp>
          <p:nvCxnSpPr>
            <p:cNvPr id="34" name="Straight Connector 33"/>
            <p:cNvCxnSpPr/>
            <p:nvPr/>
          </p:nvCxnSpPr>
          <p:spPr>
            <a:xfrm flipV="1">
              <a:off x="4014534" y="2952110"/>
              <a:ext cx="9832" cy="2428485"/>
            </a:xfrm>
            <a:prstGeom prst="line">
              <a:avLst/>
            </a:prstGeom>
            <a:noFill/>
            <a:ln w="28575" cap="flat" cmpd="sng" algn="ctr">
              <a:solidFill>
                <a:srgbClr val="FF0000"/>
              </a:solidFill>
              <a:prstDash val="solid"/>
            </a:ln>
            <a:effectLst/>
          </p:spPr>
        </p:cxnSp>
        <p:pic>
          <p:nvPicPr>
            <p:cNvPr id="35" name="Picture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62152" y="1456010"/>
              <a:ext cx="262648" cy="48686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14552" y="1532210"/>
              <a:ext cx="262648" cy="486860"/>
            </a:xfrm>
            <a:prstGeom prst="rect">
              <a:avLst/>
            </a:prstGeom>
          </p:spPr>
        </p:pic>
        <p:grpSp>
          <p:nvGrpSpPr>
            <p:cNvPr id="37" name="Group 36"/>
            <p:cNvGrpSpPr>
              <a:grpSpLocks noChangeAspect="1"/>
            </p:cNvGrpSpPr>
            <p:nvPr/>
          </p:nvGrpSpPr>
          <p:grpSpPr>
            <a:xfrm>
              <a:off x="5172205" y="1524000"/>
              <a:ext cx="648037" cy="612540"/>
              <a:chOff x="3989331" y="4906506"/>
              <a:chExt cx="1752600" cy="1656599"/>
            </a:xfrm>
          </p:grpSpPr>
          <p:grpSp>
            <p:nvGrpSpPr>
              <p:cNvPr id="98" name="Group 97"/>
              <p:cNvGrpSpPr>
                <a:grpSpLocks noChangeAspect="1"/>
              </p:cNvGrpSpPr>
              <p:nvPr/>
            </p:nvGrpSpPr>
            <p:grpSpPr bwMode="auto">
              <a:xfrm flipH="1">
                <a:off x="3989331" y="4906506"/>
                <a:ext cx="1752600" cy="1656599"/>
                <a:chOff x="645" y="1325"/>
                <a:chExt cx="1104" cy="1003"/>
              </a:xfrm>
            </p:grpSpPr>
            <p:sp>
              <p:nvSpPr>
                <p:cNvPr id="100"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1" name="Rectangle 100"/>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2" name="Freeform 101"/>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3" name="Oval 102"/>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4" name="Oval 103"/>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5" name="Rectangle 104"/>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6" name="Oval 105"/>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99" name="Picture 9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8" name="Group 37"/>
            <p:cNvGrpSpPr>
              <a:grpSpLocks noChangeAspect="1"/>
            </p:cNvGrpSpPr>
            <p:nvPr/>
          </p:nvGrpSpPr>
          <p:grpSpPr>
            <a:xfrm>
              <a:off x="5324605" y="1676400"/>
              <a:ext cx="648037" cy="612540"/>
              <a:chOff x="3989331" y="4906506"/>
              <a:chExt cx="1752600" cy="1656599"/>
            </a:xfrm>
          </p:grpSpPr>
          <p:grpSp>
            <p:nvGrpSpPr>
              <p:cNvPr id="89" name="Group 88"/>
              <p:cNvGrpSpPr>
                <a:grpSpLocks noChangeAspect="1"/>
              </p:cNvGrpSpPr>
              <p:nvPr/>
            </p:nvGrpSpPr>
            <p:grpSpPr bwMode="auto">
              <a:xfrm flipH="1">
                <a:off x="3989331" y="4906506"/>
                <a:ext cx="1752600" cy="1656599"/>
                <a:chOff x="645" y="1325"/>
                <a:chExt cx="1104" cy="1003"/>
              </a:xfrm>
            </p:grpSpPr>
            <p:sp>
              <p:nvSpPr>
                <p:cNvPr id="91"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2" name="Rectangle 91"/>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3" name="Freeform 92"/>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4" name="Oval 93"/>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5" name="Oval 94"/>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6" name="Rectangle 95"/>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7" name="Oval 96"/>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90" name="Picture 89"/>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9" name="Group 38"/>
            <p:cNvGrpSpPr>
              <a:grpSpLocks noChangeAspect="1"/>
            </p:cNvGrpSpPr>
            <p:nvPr/>
          </p:nvGrpSpPr>
          <p:grpSpPr>
            <a:xfrm>
              <a:off x="5477005" y="1828800"/>
              <a:ext cx="648037" cy="612540"/>
              <a:chOff x="3989331" y="4906506"/>
              <a:chExt cx="1752600" cy="1656599"/>
            </a:xfrm>
          </p:grpSpPr>
          <p:grpSp>
            <p:nvGrpSpPr>
              <p:cNvPr id="80" name="Group 79"/>
              <p:cNvGrpSpPr>
                <a:grpSpLocks noChangeAspect="1"/>
              </p:cNvGrpSpPr>
              <p:nvPr/>
            </p:nvGrpSpPr>
            <p:grpSpPr bwMode="auto">
              <a:xfrm flipH="1">
                <a:off x="3989331" y="4906506"/>
                <a:ext cx="1752600" cy="1656599"/>
                <a:chOff x="645" y="1325"/>
                <a:chExt cx="1104" cy="1003"/>
              </a:xfrm>
            </p:grpSpPr>
            <p:sp>
              <p:nvSpPr>
                <p:cNvPr id="82"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3" name="Rectangle 82"/>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4" name="Freeform 83"/>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5" name="Oval 84"/>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6" name="Oval 85"/>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7" name="Rectangle 86"/>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8" name="Oval 87"/>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81" name="Picture 80"/>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40" name="Straight Arrow Connector 39"/>
            <p:cNvCxnSpPr/>
            <p:nvPr/>
          </p:nvCxnSpPr>
          <p:spPr>
            <a:xfrm>
              <a:off x="6125042" y="1818968"/>
              <a:ext cx="1339168" cy="0"/>
            </a:xfrm>
            <a:prstGeom prst="straightConnector1">
              <a:avLst/>
            </a:prstGeom>
            <a:noFill/>
            <a:ln w="28575" cap="flat" cmpd="sng" algn="ctr">
              <a:solidFill>
                <a:srgbClr val="FF0000"/>
              </a:solidFill>
              <a:prstDash val="solid"/>
              <a:tailEnd type="arrow"/>
            </a:ln>
            <a:effectLst/>
          </p:spPr>
        </p:cxnSp>
        <p:grpSp>
          <p:nvGrpSpPr>
            <p:cNvPr id="41" name="Group 40"/>
            <p:cNvGrpSpPr/>
            <p:nvPr/>
          </p:nvGrpSpPr>
          <p:grpSpPr>
            <a:xfrm>
              <a:off x="5019805" y="3124200"/>
              <a:ext cx="462116" cy="382228"/>
              <a:chOff x="4191000" y="846803"/>
              <a:chExt cx="462116" cy="382228"/>
            </a:xfrm>
          </p:grpSpPr>
          <p:cxnSp>
            <p:nvCxnSpPr>
              <p:cNvPr id="72" name="Straight Connector 71"/>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73" name="Straight Connector 72"/>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74" name="Group 73"/>
              <p:cNvGrpSpPr/>
              <p:nvPr/>
            </p:nvGrpSpPr>
            <p:grpSpPr>
              <a:xfrm>
                <a:off x="4191000" y="846803"/>
                <a:ext cx="462116" cy="382228"/>
                <a:chOff x="3266768" y="828368"/>
                <a:chExt cx="462116" cy="382228"/>
              </a:xfrm>
            </p:grpSpPr>
            <p:sp>
              <p:nvSpPr>
                <p:cNvPr id="75" name="Rectangle 74"/>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6" name="Rectangle 75"/>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7" name="Rectangle 7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78" name="Straight Connector 77"/>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79" name="Straight Connector 78"/>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grpSp>
          <p:nvGrpSpPr>
            <p:cNvPr id="42" name="Group 41"/>
            <p:cNvGrpSpPr/>
            <p:nvPr/>
          </p:nvGrpSpPr>
          <p:grpSpPr>
            <a:xfrm>
              <a:off x="5324605" y="3276600"/>
              <a:ext cx="462116" cy="382228"/>
              <a:chOff x="4191000" y="846803"/>
              <a:chExt cx="462116" cy="382228"/>
            </a:xfrm>
          </p:grpSpPr>
          <p:cxnSp>
            <p:nvCxnSpPr>
              <p:cNvPr id="64" name="Straight Connector 63"/>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65" name="Straight Connector 64"/>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66" name="Group 65"/>
              <p:cNvGrpSpPr/>
              <p:nvPr/>
            </p:nvGrpSpPr>
            <p:grpSpPr>
              <a:xfrm>
                <a:off x="4191000" y="846803"/>
                <a:ext cx="462116" cy="382228"/>
                <a:chOff x="3266768" y="828368"/>
                <a:chExt cx="462116" cy="382228"/>
              </a:xfrm>
            </p:grpSpPr>
            <p:sp>
              <p:nvSpPr>
                <p:cNvPr id="67" name="Rectangle 66"/>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8" name="Rectangle 67"/>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9" name="Rectangle 6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70" name="Straight Connector 69"/>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71" name="Straight Connector 70"/>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grpSp>
          <p:nvGrpSpPr>
            <p:cNvPr id="43" name="Group 42"/>
            <p:cNvGrpSpPr/>
            <p:nvPr/>
          </p:nvGrpSpPr>
          <p:grpSpPr>
            <a:xfrm>
              <a:off x="5629405" y="3429000"/>
              <a:ext cx="462116" cy="382228"/>
              <a:chOff x="4191000" y="846803"/>
              <a:chExt cx="462116" cy="382228"/>
            </a:xfrm>
          </p:grpSpPr>
          <p:cxnSp>
            <p:nvCxnSpPr>
              <p:cNvPr id="56" name="Straight Connector 5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57" name="Straight Connector 56"/>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58" name="Group 57"/>
              <p:cNvGrpSpPr/>
              <p:nvPr/>
            </p:nvGrpSpPr>
            <p:grpSpPr>
              <a:xfrm>
                <a:off x="4191000" y="846803"/>
                <a:ext cx="462116" cy="382228"/>
                <a:chOff x="3266768" y="828368"/>
                <a:chExt cx="462116" cy="382228"/>
              </a:xfrm>
            </p:grpSpPr>
            <p:sp>
              <p:nvSpPr>
                <p:cNvPr id="59" name="Rectangle 5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0" name="Rectangle 59"/>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1" name="Rectangle 6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62" name="Straight Connector 6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63" name="Straight Connector 62"/>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pic>
          <p:nvPicPr>
            <p:cNvPr id="44" name="Pictur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62073" y="5437995"/>
              <a:ext cx="553964" cy="429405"/>
            </a:xfrm>
            <a:prstGeom prst="rect">
              <a:avLst/>
            </a:prstGeom>
          </p:spPr>
        </p:pic>
        <p:sp>
          <p:nvSpPr>
            <p:cNvPr id="45" name="Rounded Rectangle 44"/>
            <p:cNvSpPr/>
            <p:nvPr/>
          </p:nvSpPr>
          <p:spPr>
            <a:xfrm>
              <a:off x="7086599" y="2495550"/>
              <a:ext cx="1828799" cy="1794669"/>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Automation solution</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OMS workspace</a:t>
              </a:r>
            </a:p>
          </p:txBody>
        </p:sp>
        <p:pic>
          <p:nvPicPr>
            <p:cNvPr id="46" name="Picture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93000" y="2524820"/>
              <a:ext cx="486767" cy="377317"/>
            </a:xfrm>
            <a:prstGeom prst="rect">
              <a:avLst/>
            </a:prstGeom>
          </p:spPr>
        </p:pic>
        <p:cxnSp>
          <p:nvCxnSpPr>
            <p:cNvPr id="47" name="Straight Connector 46"/>
            <p:cNvCxnSpPr/>
            <p:nvPr/>
          </p:nvCxnSpPr>
          <p:spPr>
            <a:xfrm flipV="1">
              <a:off x="4024366" y="3724826"/>
              <a:ext cx="1277197" cy="1"/>
            </a:xfrm>
            <a:prstGeom prst="line">
              <a:avLst/>
            </a:prstGeom>
            <a:noFill/>
            <a:ln w="28575" cap="flat" cmpd="sng" algn="ctr">
              <a:solidFill>
                <a:srgbClr val="FF0000"/>
              </a:solidFill>
              <a:prstDash val="solid"/>
            </a:ln>
            <a:effectLst/>
          </p:spPr>
        </p:cxnSp>
        <p:cxnSp>
          <p:nvCxnSpPr>
            <p:cNvPr id="48" name="Straight Arrow Connector 47"/>
            <p:cNvCxnSpPr/>
            <p:nvPr/>
          </p:nvCxnSpPr>
          <p:spPr>
            <a:xfrm flipH="1">
              <a:off x="6120066" y="2025568"/>
              <a:ext cx="814134" cy="0"/>
            </a:xfrm>
            <a:prstGeom prst="straightConnector1">
              <a:avLst/>
            </a:prstGeom>
            <a:noFill/>
            <a:ln w="28575" cap="flat" cmpd="sng" algn="ctr">
              <a:solidFill>
                <a:srgbClr val="FF0000"/>
              </a:solidFill>
              <a:prstDash val="solid"/>
              <a:tailEnd type="arrow"/>
            </a:ln>
            <a:effectLst/>
          </p:spPr>
        </p:cxnSp>
        <p:cxnSp>
          <p:nvCxnSpPr>
            <p:cNvPr id="49" name="Straight Arrow Connector 48"/>
            <p:cNvCxnSpPr/>
            <p:nvPr/>
          </p:nvCxnSpPr>
          <p:spPr>
            <a:xfrm flipH="1">
              <a:off x="6129898" y="3715486"/>
              <a:ext cx="814134" cy="0"/>
            </a:xfrm>
            <a:prstGeom prst="straightConnector1">
              <a:avLst/>
            </a:prstGeom>
            <a:noFill/>
            <a:ln w="28575" cap="flat" cmpd="sng" algn="ctr">
              <a:solidFill>
                <a:srgbClr val="FF0000"/>
              </a:solidFill>
              <a:prstDash val="solid"/>
              <a:tailEnd type="arrow"/>
            </a:ln>
            <a:effectLst/>
          </p:spPr>
        </p:cxnSp>
        <p:cxnSp>
          <p:nvCxnSpPr>
            <p:cNvPr id="50" name="Straight Connector 49"/>
            <p:cNvCxnSpPr/>
            <p:nvPr/>
          </p:nvCxnSpPr>
          <p:spPr>
            <a:xfrm flipV="1">
              <a:off x="6934200" y="2008903"/>
              <a:ext cx="9832" cy="1697858"/>
            </a:xfrm>
            <a:prstGeom prst="line">
              <a:avLst/>
            </a:prstGeom>
            <a:noFill/>
            <a:ln w="28575" cap="flat" cmpd="sng" algn="ctr">
              <a:solidFill>
                <a:srgbClr val="FF0000"/>
              </a:solidFill>
              <a:prstDash val="solid"/>
            </a:ln>
            <a:effectLst/>
          </p:spPr>
        </p:cxnSp>
        <p:cxnSp>
          <p:nvCxnSpPr>
            <p:cNvPr id="51" name="Straight Connector 50"/>
            <p:cNvCxnSpPr/>
            <p:nvPr/>
          </p:nvCxnSpPr>
          <p:spPr>
            <a:xfrm>
              <a:off x="6919889" y="2833777"/>
              <a:ext cx="638599" cy="1"/>
            </a:xfrm>
            <a:prstGeom prst="line">
              <a:avLst/>
            </a:prstGeom>
            <a:noFill/>
            <a:ln w="28575" cap="flat" cmpd="sng" algn="ctr">
              <a:solidFill>
                <a:srgbClr val="FF0000"/>
              </a:solidFill>
              <a:prstDash val="solid"/>
            </a:ln>
            <a:effectLst/>
          </p:spPr>
        </p:cxnSp>
        <p:cxnSp>
          <p:nvCxnSpPr>
            <p:cNvPr id="52" name="Straight Connector 51"/>
            <p:cNvCxnSpPr/>
            <p:nvPr/>
          </p:nvCxnSpPr>
          <p:spPr>
            <a:xfrm flipV="1">
              <a:off x="5477005" y="4057368"/>
              <a:ext cx="7374" cy="1204410"/>
            </a:xfrm>
            <a:prstGeom prst="line">
              <a:avLst/>
            </a:prstGeom>
            <a:noFill/>
            <a:ln w="28575" cap="flat" cmpd="sng" algn="ctr">
              <a:solidFill>
                <a:srgbClr val="FF0000"/>
              </a:solidFill>
              <a:prstDash val="solid"/>
            </a:ln>
            <a:effectLst/>
          </p:spPr>
        </p:cxnSp>
        <p:cxnSp>
          <p:nvCxnSpPr>
            <p:cNvPr id="53" name="Straight Arrow Connector 52"/>
            <p:cNvCxnSpPr/>
            <p:nvPr/>
          </p:nvCxnSpPr>
          <p:spPr>
            <a:xfrm flipV="1">
              <a:off x="5477005" y="5261778"/>
              <a:ext cx="1609594" cy="4916"/>
            </a:xfrm>
            <a:prstGeom prst="straightConnector1">
              <a:avLst/>
            </a:prstGeom>
            <a:noFill/>
            <a:ln w="28575" cap="flat" cmpd="sng" algn="ctr">
              <a:solidFill>
                <a:srgbClr val="FF0000"/>
              </a:solidFill>
              <a:prstDash val="solid"/>
              <a:tailEnd type="arrow"/>
            </a:ln>
            <a:effectLst/>
          </p:spPr>
        </p:cxnSp>
        <p:sp>
          <p:nvSpPr>
            <p:cNvPr id="54" name="Lightning Bolt 53"/>
            <p:cNvSpPr/>
            <p:nvPr/>
          </p:nvSpPr>
          <p:spPr>
            <a:xfrm rot="4310509">
              <a:off x="6415388" y="5455268"/>
              <a:ext cx="270262" cy="226492"/>
            </a:xfrm>
            <a:prstGeom prst="lightningBolt">
              <a:avLst/>
            </a:prstGeom>
            <a:solidFill>
              <a:srgbClr val="0000CC"/>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5" name="Lightning Bolt 54"/>
            <p:cNvSpPr/>
            <p:nvPr/>
          </p:nvSpPr>
          <p:spPr>
            <a:xfrm rot="4242600">
              <a:off x="8019140" y="2488184"/>
              <a:ext cx="270262" cy="226492"/>
            </a:xfrm>
            <a:prstGeom prst="lightningBolt">
              <a:avLst/>
            </a:prstGeom>
            <a:solidFill>
              <a:srgbClr val="0000CC"/>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grpSp>
    </p:spTree>
    <p:extLst>
      <p:ext uri="{BB962C8B-B14F-4D97-AF65-F5344CB8AC3E}">
        <p14:creationId xmlns:p14="http://schemas.microsoft.com/office/powerpoint/2010/main" val="2520087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Azure Automation accounts and assets</a:t>
            </a:r>
          </a:p>
        </p:txBody>
      </p:sp>
      <p:sp>
        <p:nvSpPr>
          <p:cNvPr id="4" name="Content Placeholder 1"/>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dirty="0"/>
              <a:t>Create an Automation account by using:</a:t>
            </a:r>
          </a:p>
          <a:p>
            <a:pPr lvl="1"/>
            <a:r>
              <a:rPr lang="en-US" b="0" dirty="0"/>
              <a:t>Automation &amp; Control from the Azure Marketplace</a:t>
            </a:r>
          </a:p>
          <a:p>
            <a:pPr lvl="1"/>
            <a:r>
              <a:rPr lang="en-US" b="0" dirty="0"/>
              <a:t>Automation service from the Azure Marketplace</a:t>
            </a:r>
          </a:p>
          <a:p>
            <a:pPr lvl="1"/>
            <a:r>
              <a:rPr lang="en-US" b="0" dirty="0"/>
              <a:t>OMS Management solutions</a:t>
            </a:r>
          </a:p>
          <a:p>
            <a:pPr marL="0" indent="0">
              <a:buNone/>
            </a:pPr>
            <a:r>
              <a:rPr lang="en-US" b="0" dirty="0"/>
              <a:t>Azure Automation assets are grouped into the following categories:</a:t>
            </a:r>
          </a:p>
          <a:p>
            <a:pPr lvl="1"/>
            <a:r>
              <a:rPr lang="en-US" b="0" dirty="0"/>
              <a:t>Modules</a:t>
            </a:r>
          </a:p>
          <a:p>
            <a:pPr lvl="1"/>
            <a:r>
              <a:rPr lang="en-US" b="0" dirty="0"/>
              <a:t>Schedules</a:t>
            </a:r>
          </a:p>
          <a:p>
            <a:pPr lvl="1"/>
            <a:r>
              <a:rPr lang="en-US" b="0" dirty="0"/>
              <a:t>Certificates</a:t>
            </a:r>
            <a:endParaRPr lang="en-CA" b="0" dirty="0"/>
          </a:p>
          <a:p>
            <a:pPr lvl="1"/>
            <a:r>
              <a:rPr lang="en-US" b="0" dirty="0"/>
              <a:t>Connections</a:t>
            </a:r>
          </a:p>
          <a:p>
            <a:pPr lvl="1"/>
            <a:r>
              <a:rPr lang="en-US" b="0" dirty="0"/>
              <a:t>Variables</a:t>
            </a:r>
          </a:p>
          <a:p>
            <a:pPr lvl="1"/>
            <a:r>
              <a:rPr lang="en-US" b="0" dirty="0"/>
              <a:t>Credentials</a:t>
            </a:r>
          </a:p>
        </p:txBody>
      </p:sp>
    </p:spTree>
    <p:extLst>
      <p:ext uri="{BB962C8B-B14F-4D97-AF65-F5344CB8AC3E}">
        <p14:creationId xmlns:p14="http://schemas.microsoft.com/office/powerpoint/2010/main" val="3591282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Automation runbooks on-premises</a:t>
            </a:r>
          </a:p>
        </p:txBody>
      </p:sp>
      <p:grpSp>
        <p:nvGrpSpPr>
          <p:cNvPr id="94" name="Group 93" descr="Illustration depicting the hybrid environment, containing two boxes. The one on the left is labeled Enterprise, and the one on the right is labeled Azure. The Enterprise box contains a Hybrid Runbook Worker on the right. Icons of a server with a gear and a runbook depict the Hybrid Runbook Worker. Three boxes connected by lines represent the runbook. On the left of the Enterprise box, there is an application window with a gear inside it, a server, and two hard drives. An arrow connects the Hybrid Runbook Worker to the application window. The Azure box contains a smaller box labeled Azure Automation, which has four runbooks inside it. To the right of this box, there are icons of a cloud with a gear in it, a virtual machine, two angular brackets with ellipses between them, a globe, a database, and another cloud, which together represent Azure resources. An arrow connects the runbooks to the Azure resources. The components in the Azure box depict that that Azure is hosting Automation (containing runbooks) and other Azure resources. The components in the Enterprise box depict that the on-premises enterprise environment is hosting the Hybrid Runbook Worker, which handles execution of runbooks against local resources. An arrow points from the Azure box to the Enterprise box, representing the delivery of runbooks to an on-premises machine.&#10;&#10;"/>
          <p:cNvGrpSpPr/>
          <p:nvPr/>
        </p:nvGrpSpPr>
        <p:grpSpPr>
          <a:xfrm>
            <a:off x="228600" y="1480438"/>
            <a:ext cx="8839200" cy="4615562"/>
            <a:chOff x="76200" y="1447800"/>
            <a:chExt cx="8839200" cy="4615562"/>
          </a:xfrm>
        </p:grpSpPr>
        <p:pic>
          <p:nvPicPr>
            <p:cNvPr id="95" name="Picture 94"/>
            <p:cNvPicPr>
              <a:picLocks noChangeAspect="1"/>
            </p:cNvPicPr>
            <p:nvPr/>
          </p:nvPicPr>
          <p:blipFill>
            <a:blip r:embed="rId3"/>
            <a:stretch>
              <a:fillRect/>
            </a:stretch>
          </p:blipFill>
          <p:spPr>
            <a:xfrm>
              <a:off x="7711705" y="2288345"/>
              <a:ext cx="855000" cy="483750"/>
            </a:xfrm>
            <a:prstGeom prst="rect">
              <a:avLst/>
            </a:prstGeom>
          </p:spPr>
        </p:pic>
        <p:sp>
          <p:nvSpPr>
            <p:cNvPr id="96" name="Rounded Rectangle 95"/>
            <p:cNvSpPr/>
            <p:nvPr/>
          </p:nvSpPr>
          <p:spPr>
            <a:xfrm>
              <a:off x="76200" y="1447800"/>
              <a:ext cx="2743200" cy="4191001"/>
            </a:xfrm>
            <a:prstGeom prst="roundRect">
              <a:avLst/>
            </a:prstGeom>
            <a:noFill/>
            <a:ln w="25400" cap="flat" cmpd="sng" algn="ctr">
              <a:solidFill>
                <a:srgbClr val="0070C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work against local resources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Hybrid 	Runbook 	Worker</a:t>
              </a:r>
            </a:p>
          </p:txBody>
        </p:sp>
        <p:pic>
          <p:nvPicPr>
            <p:cNvPr id="97" name="Picture 9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630" y="2514600"/>
              <a:ext cx="805469" cy="664468"/>
            </a:xfrm>
            <a:prstGeom prst="rect">
              <a:avLst/>
            </a:prstGeom>
          </p:spPr>
        </p:pic>
        <p:pic>
          <p:nvPicPr>
            <p:cNvPr id="98" name="Picture 9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5000" y="2971800"/>
              <a:ext cx="721653" cy="1344258"/>
            </a:xfrm>
            <a:prstGeom prst="rect">
              <a:avLst/>
            </a:prstGeom>
          </p:spPr>
        </p:pic>
        <p:grpSp>
          <p:nvGrpSpPr>
            <p:cNvPr id="99" name="Group 98"/>
            <p:cNvGrpSpPr/>
            <p:nvPr/>
          </p:nvGrpSpPr>
          <p:grpSpPr>
            <a:xfrm>
              <a:off x="5638800" y="3044539"/>
              <a:ext cx="602226" cy="522955"/>
              <a:chOff x="4191000" y="846803"/>
              <a:chExt cx="462116" cy="375175"/>
            </a:xfrm>
          </p:grpSpPr>
          <p:cxnSp>
            <p:nvCxnSpPr>
              <p:cNvPr id="176" name="Straight Connector 17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77" name="Straight Connector 176"/>
              <p:cNvCxnSpPr/>
              <p:nvPr/>
            </p:nvCxnSpPr>
            <p:spPr>
              <a:xfrm>
                <a:off x="4281948" y="1007486"/>
                <a:ext cx="0" cy="114300"/>
              </a:xfrm>
              <a:prstGeom prst="line">
                <a:avLst/>
              </a:prstGeom>
              <a:noFill/>
              <a:ln w="28575" cap="flat" cmpd="sng" algn="ctr">
                <a:solidFill>
                  <a:srgbClr val="0070C0"/>
                </a:solidFill>
                <a:prstDash val="solid"/>
              </a:ln>
              <a:effectLst/>
            </p:spPr>
          </p:cxnSp>
          <p:grpSp>
            <p:nvGrpSpPr>
              <p:cNvPr id="178" name="Group 177"/>
              <p:cNvGrpSpPr/>
              <p:nvPr/>
            </p:nvGrpSpPr>
            <p:grpSpPr>
              <a:xfrm>
                <a:off x="4191000" y="846803"/>
                <a:ext cx="462116" cy="375175"/>
                <a:chOff x="3266768" y="828368"/>
                <a:chExt cx="462116" cy="375175"/>
              </a:xfrm>
            </p:grpSpPr>
            <p:sp>
              <p:nvSpPr>
                <p:cNvPr id="179" name="Rectangle 17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80" name="Rectangle 179"/>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81" name="Rectangle 18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82" name="Straight Connector 18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83" name="Straight Connector 182"/>
                <p:cNvCxnSpPr/>
                <p:nvPr/>
              </p:nvCxnSpPr>
              <p:spPr>
                <a:xfrm flipH="1">
                  <a:off x="3350512" y="1000432"/>
                  <a:ext cx="304801" cy="0"/>
                </a:xfrm>
                <a:prstGeom prst="line">
                  <a:avLst/>
                </a:prstGeom>
                <a:noFill/>
                <a:ln w="28575" cap="flat" cmpd="sng" algn="ctr">
                  <a:solidFill>
                    <a:srgbClr val="0070C0"/>
                  </a:solidFill>
                  <a:prstDash val="solid"/>
                </a:ln>
                <a:effectLst/>
              </p:spPr>
            </p:cxnSp>
          </p:grpSp>
        </p:grpSp>
        <p:pic>
          <p:nvPicPr>
            <p:cNvPr id="100" name="Picture 9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57746" y="4124399"/>
              <a:ext cx="494508" cy="383318"/>
            </a:xfrm>
            <a:prstGeom prst="rect">
              <a:avLst/>
            </a:prstGeom>
          </p:spPr>
        </p:pic>
        <p:pic>
          <p:nvPicPr>
            <p:cNvPr id="101" name="Picture 10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5043" y="3352800"/>
              <a:ext cx="442641" cy="824529"/>
            </a:xfrm>
            <a:prstGeom prst="rect">
              <a:avLst/>
            </a:prstGeom>
          </p:spPr>
        </p:pic>
        <p:pic>
          <p:nvPicPr>
            <p:cNvPr id="102" name="Picture 10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989" y="2674294"/>
              <a:ext cx="494508" cy="383318"/>
            </a:xfrm>
            <a:prstGeom prst="rect">
              <a:avLst/>
            </a:prstGeom>
          </p:spPr>
        </p:pic>
        <p:pic>
          <p:nvPicPr>
            <p:cNvPr id="103" name="Picture 102"/>
            <p:cNvPicPr>
              <a:picLocks noChangeAspect="1"/>
            </p:cNvPicPr>
            <p:nvPr/>
          </p:nvPicPr>
          <p:blipFill>
            <a:blip r:embed="rId7"/>
            <a:stretch>
              <a:fillRect/>
            </a:stretch>
          </p:blipFill>
          <p:spPr>
            <a:xfrm>
              <a:off x="335055" y="4723134"/>
              <a:ext cx="647700" cy="508322"/>
            </a:xfrm>
            <a:prstGeom prst="rect">
              <a:avLst/>
            </a:prstGeom>
          </p:spPr>
        </p:pic>
        <p:pic>
          <p:nvPicPr>
            <p:cNvPr id="104" name="Picture 103"/>
            <p:cNvPicPr>
              <a:picLocks noChangeAspect="1"/>
            </p:cNvPicPr>
            <p:nvPr/>
          </p:nvPicPr>
          <p:blipFill>
            <a:blip r:embed="rId7"/>
            <a:stretch>
              <a:fillRect/>
            </a:stretch>
          </p:blipFill>
          <p:spPr>
            <a:xfrm>
              <a:off x="327118" y="4419600"/>
              <a:ext cx="647700" cy="508322"/>
            </a:xfrm>
            <a:prstGeom prst="rect">
              <a:avLst/>
            </a:prstGeom>
          </p:spPr>
        </p:pic>
        <p:pic>
          <p:nvPicPr>
            <p:cNvPr id="105" name="Picture 104"/>
            <p:cNvPicPr>
              <a:picLocks noChangeAspect="1"/>
            </p:cNvPicPr>
            <p:nvPr/>
          </p:nvPicPr>
          <p:blipFill>
            <a:blip r:embed="rId8"/>
            <a:stretch>
              <a:fillRect/>
            </a:stretch>
          </p:blipFill>
          <p:spPr>
            <a:xfrm>
              <a:off x="2418484" y="4724400"/>
              <a:ext cx="629516" cy="1107630"/>
            </a:xfrm>
            <a:prstGeom prst="rect">
              <a:avLst/>
            </a:prstGeom>
          </p:spPr>
        </p:pic>
        <p:sp>
          <p:nvSpPr>
            <p:cNvPr id="106" name="Rounded Rectangle 812107"/>
            <p:cNvSpPr>
              <a:spLocks noChangeArrowheads="1"/>
            </p:cNvSpPr>
            <p:nvPr/>
          </p:nvSpPr>
          <p:spPr bwMode="auto">
            <a:xfrm>
              <a:off x="771611" y="56388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Enterprise </a:t>
              </a:r>
            </a:p>
          </p:txBody>
        </p:sp>
        <p:cxnSp>
          <p:nvCxnSpPr>
            <p:cNvPr id="107" name="Straight Arrow Connector 106"/>
            <p:cNvCxnSpPr/>
            <p:nvPr/>
          </p:nvCxnSpPr>
          <p:spPr>
            <a:xfrm flipH="1">
              <a:off x="1066800" y="2590800"/>
              <a:ext cx="1278708" cy="0"/>
            </a:xfrm>
            <a:prstGeom prst="straightConnector1">
              <a:avLst/>
            </a:prstGeom>
            <a:noFill/>
            <a:ln w="28575" cap="flat" cmpd="sng" algn="ctr">
              <a:solidFill>
                <a:srgbClr val="FF0000"/>
              </a:solidFill>
              <a:prstDash val="solid"/>
              <a:tailEnd type="arrow"/>
            </a:ln>
            <a:effectLst/>
          </p:spPr>
        </p:cxnSp>
        <p:cxnSp>
          <p:nvCxnSpPr>
            <p:cNvPr id="108" name="Straight Arrow Connector 107"/>
            <p:cNvCxnSpPr/>
            <p:nvPr/>
          </p:nvCxnSpPr>
          <p:spPr>
            <a:xfrm flipH="1">
              <a:off x="2819400" y="3352800"/>
              <a:ext cx="2133600" cy="0"/>
            </a:xfrm>
            <a:prstGeom prst="straightConnector1">
              <a:avLst/>
            </a:prstGeom>
            <a:noFill/>
            <a:ln w="28575" cap="flat" cmpd="sng" algn="ctr">
              <a:solidFill>
                <a:srgbClr val="FF0000"/>
              </a:solidFill>
              <a:prstDash val="solid"/>
              <a:tailEnd type="arrow"/>
            </a:ln>
            <a:effectLst/>
          </p:spPr>
        </p:cxnSp>
        <p:sp>
          <p:nvSpPr>
            <p:cNvPr id="109" name="Rounded Rectangle 812107"/>
            <p:cNvSpPr>
              <a:spLocks noChangeArrowheads="1"/>
            </p:cNvSpPr>
            <p:nvPr/>
          </p:nvSpPr>
          <p:spPr bwMode="auto">
            <a:xfrm>
              <a:off x="2935289" y="2646450"/>
              <a:ext cx="1941511"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Runbooks delivered </a:t>
              </a:r>
            </a:p>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to on-premises </a:t>
              </a:r>
            </a:p>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machine </a:t>
              </a:r>
            </a:p>
          </p:txBody>
        </p:sp>
        <p:sp>
          <p:nvSpPr>
            <p:cNvPr id="110" name="Rounded Rectangle 109"/>
            <p:cNvSpPr/>
            <p:nvPr/>
          </p:nvSpPr>
          <p:spPr>
            <a:xfrm>
              <a:off x="4953000" y="1628740"/>
              <a:ext cx="3962400" cy="4023460"/>
            </a:xfrm>
            <a:prstGeom prst="roundRect">
              <a:avLst/>
            </a:prstGeom>
            <a:noFill/>
            <a:ln w="25400" cap="flat" cmpd="sng" algn="ctr">
              <a:solidFill>
                <a:srgbClr val="0070C0"/>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work against </a:t>
              </a: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cloud resources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resources</a:t>
              </a:r>
            </a:p>
          </p:txBody>
        </p:sp>
        <p:cxnSp>
          <p:nvCxnSpPr>
            <p:cNvPr id="111" name="Straight Arrow Connector 110"/>
            <p:cNvCxnSpPr/>
            <p:nvPr/>
          </p:nvCxnSpPr>
          <p:spPr>
            <a:xfrm>
              <a:off x="6367853" y="2617555"/>
              <a:ext cx="1257139" cy="0"/>
            </a:xfrm>
            <a:prstGeom prst="straightConnector1">
              <a:avLst/>
            </a:prstGeom>
            <a:noFill/>
            <a:ln w="28575" cap="flat" cmpd="sng" algn="ctr">
              <a:solidFill>
                <a:srgbClr val="FF0000"/>
              </a:solidFill>
              <a:prstDash val="solid"/>
              <a:tailEnd type="arrow"/>
            </a:ln>
            <a:effectLst/>
          </p:spPr>
        </p:cxnSp>
        <p:sp>
          <p:nvSpPr>
            <p:cNvPr id="112" name="Rounded Rectangle 111"/>
            <p:cNvSpPr/>
            <p:nvPr/>
          </p:nvSpPr>
          <p:spPr>
            <a:xfrm>
              <a:off x="5090867" y="2739436"/>
              <a:ext cx="1661575" cy="1666801"/>
            </a:xfrm>
            <a:prstGeom prst="roundRect">
              <a:avLst/>
            </a:prstGeom>
            <a:solidFill>
              <a:srgbClr val="4F81BD">
                <a:lumMod val="20000"/>
                <a:lumOff val="80000"/>
              </a:srgbClr>
            </a:solidFill>
            <a:ln w="25400" cap="flat" cmpd="sng" algn="ctr">
              <a:solidFill>
                <a:srgbClr val="0070C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pic>
          <p:nvPicPr>
            <p:cNvPr id="113" name="Picture 1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89503" y="4218492"/>
              <a:ext cx="553964" cy="429405"/>
            </a:xfrm>
            <a:prstGeom prst="rect">
              <a:avLst/>
            </a:prstGeom>
          </p:spPr>
        </p:pic>
        <p:sp>
          <p:nvSpPr>
            <p:cNvPr id="114" name="Lightning Bolt 113"/>
            <p:cNvSpPr/>
            <p:nvPr/>
          </p:nvSpPr>
          <p:spPr>
            <a:xfrm rot="4310509">
              <a:off x="6542818" y="4218557"/>
              <a:ext cx="270262" cy="226492"/>
            </a:xfrm>
            <a:prstGeom prst="lightningBolt">
              <a:avLst/>
            </a:prstGeom>
            <a:solidFill>
              <a:srgbClr val="0000C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5" name="Rounded Rectangle 812107"/>
            <p:cNvSpPr>
              <a:spLocks noChangeArrowheads="1"/>
            </p:cNvSpPr>
            <p:nvPr/>
          </p:nvSpPr>
          <p:spPr bwMode="auto">
            <a:xfrm>
              <a:off x="5778222" y="4694238"/>
              <a:ext cx="1410420"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Azure </a:t>
              </a:r>
            </a:p>
            <a:p>
              <a:pPr eaLnBrk="0" fontAlgn="auto" hangingPunct="0">
                <a:spcBef>
                  <a:spcPts val="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Automation </a:t>
              </a:r>
            </a:p>
          </p:txBody>
        </p:sp>
        <p:grpSp>
          <p:nvGrpSpPr>
            <p:cNvPr id="116" name="Group 115"/>
            <p:cNvGrpSpPr/>
            <p:nvPr/>
          </p:nvGrpSpPr>
          <p:grpSpPr>
            <a:xfrm>
              <a:off x="5159980" y="2862174"/>
              <a:ext cx="602226" cy="522955"/>
              <a:chOff x="4191000" y="846803"/>
              <a:chExt cx="462116" cy="375175"/>
            </a:xfrm>
          </p:grpSpPr>
          <p:cxnSp>
            <p:nvCxnSpPr>
              <p:cNvPr id="168" name="Straight Connector 167"/>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69" name="Straight Connector 168"/>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70" name="Group 169"/>
              <p:cNvGrpSpPr/>
              <p:nvPr/>
            </p:nvGrpSpPr>
            <p:grpSpPr>
              <a:xfrm>
                <a:off x="4191000" y="846803"/>
                <a:ext cx="462116" cy="375175"/>
                <a:chOff x="3266768" y="828368"/>
                <a:chExt cx="462116" cy="375175"/>
              </a:xfrm>
            </p:grpSpPr>
            <p:sp>
              <p:nvSpPr>
                <p:cNvPr id="171" name="Rectangle 170"/>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72" name="Rectangle 171"/>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73" name="Rectangle 172"/>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74" name="Straight Connector 173"/>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75" name="Straight Connector 174"/>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7" name="Group 116"/>
            <p:cNvGrpSpPr/>
            <p:nvPr/>
          </p:nvGrpSpPr>
          <p:grpSpPr>
            <a:xfrm>
              <a:off x="2133600" y="2525045"/>
              <a:ext cx="602226" cy="522955"/>
              <a:chOff x="4191000" y="846803"/>
              <a:chExt cx="462116" cy="375175"/>
            </a:xfrm>
          </p:grpSpPr>
          <p:cxnSp>
            <p:nvCxnSpPr>
              <p:cNvPr id="160" name="Straight Connector 159"/>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61" name="Straight Connector 160"/>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62" name="Group 161"/>
              <p:cNvGrpSpPr/>
              <p:nvPr/>
            </p:nvGrpSpPr>
            <p:grpSpPr>
              <a:xfrm>
                <a:off x="4191000" y="846803"/>
                <a:ext cx="462116" cy="375175"/>
                <a:chOff x="3266768" y="828368"/>
                <a:chExt cx="462116" cy="375175"/>
              </a:xfrm>
            </p:grpSpPr>
            <p:sp>
              <p:nvSpPr>
                <p:cNvPr id="163" name="Rectangle 162"/>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64" name="Rectangle 163"/>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65" name="Rectangle 164"/>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66" name="Straight Connector 165"/>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67" name="Straight Connector 166"/>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8" name="Group 117"/>
            <p:cNvGrpSpPr/>
            <p:nvPr/>
          </p:nvGrpSpPr>
          <p:grpSpPr>
            <a:xfrm>
              <a:off x="5964247" y="2870197"/>
              <a:ext cx="602226" cy="522955"/>
              <a:chOff x="4191000" y="846803"/>
              <a:chExt cx="462116" cy="375175"/>
            </a:xfrm>
          </p:grpSpPr>
          <p:cxnSp>
            <p:nvCxnSpPr>
              <p:cNvPr id="152" name="Straight Connector 151"/>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53" name="Straight Connector 152"/>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54" name="Group 153"/>
              <p:cNvGrpSpPr/>
              <p:nvPr/>
            </p:nvGrpSpPr>
            <p:grpSpPr>
              <a:xfrm>
                <a:off x="4191000" y="846803"/>
                <a:ext cx="462116" cy="375175"/>
                <a:chOff x="3266768" y="828368"/>
                <a:chExt cx="462116" cy="375175"/>
              </a:xfrm>
            </p:grpSpPr>
            <p:sp>
              <p:nvSpPr>
                <p:cNvPr id="155" name="Rectangle 154"/>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56" name="Rectangle 155"/>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57" name="Rectangle 15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58" name="Straight Connector 157"/>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59" name="Straight Connector 158"/>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9" name="Group 118"/>
            <p:cNvGrpSpPr/>
            <p:nvPr/>
          </p:nvGrpSpPr>
          <p:grpSpPr>
            <a:xfrm>
              <a:off x="5175996" y="3710218"/>
              <a:ext cx="602226" cy="522955"/>
              <a:chOff x="4191000" y="846803"/>
              <a:chExt cx="462116" cy="375175"/>
            </a:xfrm>
          </p:grpSpPr>
          <p:cxnSp>
            <p:nvCxnSpPr>
              <p:cNvPr id="144" name="Straight Connector 143"/>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45" name="Straight Connector 144"/>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46" name="Group 145"/>
              <p:cNvGrpSpPr/>
              <p:nvPr/>
            </p:nvGrpSpPr>
            <p:grpSpPr>
              <a:xfrm>
                <a:off x="4191000" y="846803"/>
                <a:ext cx="462116" cy="375175"/>
                <a:chOff x="3266768" y="828368"/>
                <a:chExt cx="462116" cy="375175"/>
              </a:xfrm>
            </p:grpSpPr>
            <p:sp>
              <p:nvSpPr>
                <p:cNvPr id="147" name="Rectangle 146"/>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8" name="Rectangle 147"/>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9" name="Rectangle 14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50" name="Straight Connector 149"/>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51" name="Straight Connector 150"/>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20" name="Group 119"/>
            <p:cNvGrpSpPr/>
            <p:nvPr/>
          </p:nvGrpSpPr>
          <p:grpSpPr>
            <a:xfrm>
              <a:off x="5964234" y="3705152"/>
              <a:ext cx="602226" cy="522955"/>
              <a:chOff x="4191000" y="846803"/>
              <a:chExt cx="462116" cy="375175"/>
            </a:xfrm>
          </p:grpSpPr>
          <p:cxnSp>
            <p:nvCxnSpPr>
              <p:cNvPr id="136" name="Straight Connector 13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37" name="Straight Connector 136"/>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38" name="Group 137"/>
              <p:cNvGrpSpPr/>
              <p:nvPr/>
            </p:nvGrpSpPr>
            <p:grpSpPr>
              <a:xfrm>
                <a:off x="4191000" y="846803"/>
                <a:ext cx="462116" cy="375175"/>
                <a:chOff x="3266768" y="828368"/>
                <a:chExt cx="462116" cy="375175"/>
              </a:xfrm>
            </p:grpSpPr>
            <p:sp>
              <p:nvSpPr>
                <p:cNvPr id="139" name="Rectangle 13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0" name="Rectangle 139"/>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1" name="Rectangle 14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42" name="Straight Connector 14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43" name="Straight Connector 142"/>
                <p:cNvCxnSpPr/>
                <p:nvPr/>
              </p:nvCxnSpPr>
              <p:spPr>
                <a:xfrm flipH="1">
                  <a:off x="3350512" y="1000432"/>
                  <a:ext cx="304801" cy="0"/>
                </a:xfrm>
                <a:prstGeom prst="line">
                  <a:avLst/>
                </a:prstGeom>
                <a:noFill/>
                <a:ln w="28575" cap="flat" cmpd="sng" algn="ctr">
                  <a:solidFill>
                    <a:srgbClr val="0070C0"/>
                  </a:solidFill>
                  <a:prstDash val="solid"/>
                </a:ln>
                <a:effectLst/>
              </p:spPr>
            </p:cxnSp>
          </p:grpSp>
        </p:grpSp>
        <p:pic>
          <p:nvPicPr>
            <p:cNvPr id="121" name="Picture 1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86802" y="3046714"/>
              <a:ext cx="299808" cy="520780"/>
            </a:xfrm>
            <a:prstGeom prst="rect">
              <a:avLst/>
            </a:prstGeom>
          </p:spPr>
        </p:pic>
        <p:pic>
          <p:nvPicPr>
            <p:cNvPr id="122" name="Picture 12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970420" y="2439549"/>
              <a:ext cx="337569" cy="280572"/>
            </a:xfrm>
            <a:prstGeom prst="rect">
              <a:avLst/>
            </a:prstGeom>
          </p:spPr>
        </p:pic>
        <p:pic>
          <p:nvPicPr>
            <p:cNvPr id="123" name="Picture 12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153400" y="3405306"/>
              <a:ext cx="596917" cy="607356"/>
            </a:xfrm>
            <a:prstGeom prst="rect">
              <a:avLst/>
            </a:prstGeom>
          </p:spPr>
        </p:pic>
        <p:pic>
          <p:nvPicPr>
            <p:cNvPr id="124" name="Picture 12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807902" y="4009876"/>
              <a:ext cx="557417" cy="573516"/>
            </a:xfrm>
            <a:prstGeom prst="rect">
              <a:avLst/>
            </a:prstGeom>
          </p:spPr>
        </p:pic>
        <p:pic>
          <p:nvPicPr>
            <p:cNvPr id="125" name="Picture 12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032586" y="4114800"/>
              <a:ext cx="862687" cy="489854"/>
            </a:xfrm>
            <a:prstGeom prst="rect">
              <a:avLst/>
            </a:prstGeom>
          </p:spPr>
        </p:pic>
        <p:grpSp>
          <p:nvGrpSpPr>
            <p:cNvPr id="126" name="Group 125"/>
            <p:cNvGrpSpPr/>
            <p:nvPr/>
          </p:nvGrpSpPr>
          <p:grpSpPr>
            <a:xfrm>
              <a:off x="8192205" y="2941835"/>
              <a:ext cx="543448" cy="178181"/>
              <a:chOff x="6934200" y="2941835"/>
              <a:chExt cx="543448" cy="178181"/>
            </a:xfrm>
          </p:grpSpPr>
          <p:cxnSp>
            <p:nvCxnSpPr>
              <p:cNvPr id="129" name="Straight Connector 128"/>
              <p:cNvCxnSpPr/>
              <p:nvPr/>
            </p:nvCxnSpPr>
            <p:spPr>
              <a:xfrm flipH="1">
                <a:off x="6934200" y="2941835"/>
                <a:ext cx="152400" cy="89709"/>
              </a:xfrm>
              <a:prstGeom prst="line">
                <a:avLst/>
              </a:prstGeom>
              <a:noFill/>
              <a:ln w="28575" cap="flat" cmpd="sng" algn="ctr">
                <a:solidFill>
                  <a:srgbClr val="FF0000"/>
                </a:solidFill>
                <a:prstDash val="solid"/>
              </a:ln>
              <a:effectLst/>
            </p:spPr>
          </p:cxnSp>
          <p:cxnSp>
            <p:nvCxnSpPr>
              <p:cNvPr id="130" name="Straight Connector 129"/>
              <p:cNvCxnSpPr/>
              <p:nvPr/>
            </p:nvCxnSpPr>
            <p:spPr>
              <a:xfrm>
                <a:off x="6934200" y="3024297"/>
                <a:ext cx="152400" cy="89855"/>
              </a:xfrm>
              <a:prstGeom prst="line">
                <a:avLst/>
              </a:prstGeom>
              <a:noFill/>
              <a:ln w="28575" cap="flat" cmpd="sng" algn="ctr">
                <a:solidFill>
                  <a:srgbClr val="FF0000"/>
                </a:solidFill>
                <a:prstDash val="solid"/>
              </a:ln>
              <a:effectLst/>
            </p:spPr>
          </p:cxnSp>
          <p:cxnSp>
            <p:nvCxnSpPr>
              <p:cNvPr id="131" name="Straight Connector 130"/>
              <p:cNvCxnSpPr/>
              <p:nvPr/>
            </p:nvCxnSpPr>
            <p:spPr>
              <a:xfrm>
                <a:off x="7325248" y="2948975"/>
                <a:ext cx="152400" cy="81407"/>
              </a:xfrm>
              <a:prstGeom prst="line">
                <a:avLst/>
              </a:prstGeom>
              <a:noFill/>
              <a:ln w="28575" cap="flat" cmpd="sng" algn="ctr">
                <a:solidFill>
                  <a:srgbClr val="FF0000"/>
                </a:solidFill>
                <a:prstDash val="solid"/>
              </a:ln>
              <a:effectLst/>
            </p:spPr>
          </p:cxnSp>
          <p:cxnSp>
            <p:nvCxnSpPr>
              <p:cNvPr id="132" name="Straight Connector 131"/>
              <p:cNvCxnSpPr/>
              <p:nvPr/>
            </p:nvCxnSpPr>
            <p:spPr>
              <a:xfrm flipH="1">
                <a:off x="7325248" y="3023147"/>
                <a:ext cx="152400" cy="96869"/>
              </a:xfrm>
              <a:prstGeom prst="line">
                <a:avLst/>
              </a:prstGeom>
              <a:noFill/>
              <a:ln w="28575" cap="flat" cmpd="sng" algn="ctr">
                <a:solidFill>
                  <a:srgbClr val="FF0000"/>
                </a:solidFill>
                <a:prstDash val="solid"/>
              </a:ln>
              <a:effectLst/>
            </p:spPr>
          </p:cxnSp>
          <p:sp>
            <p:nvSpPr>
              <p:cNvPr id="133" name="Oval 132"/>
              <p:cNvSpPr/>
              <p:nvPr/>
            </p:nvSpPr>
            <p:spPr>
              <a:xfrm>
                <a:off x="7086600" y="3028241"/>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4" name="Oval 133"/>
              <p:cNvSpPr/>
              <p:nvPr/>
            </p:nvSpPr>
            <p:spPr>
              <a:xfrm>
                <a:off x="7208856" y="3027904"/>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5" name="Oval 134"/>
              <p:cNvSpPr/>
              <p:nvPr/>
            </p:nvSpPr>
            <p:spPr>
              <a:xfrm>
                <a:off x="7319721" y="3028241"/>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grpSp>
        <p:sp>
          <p:nvSpPr>
            <p:cNvPr id="127" name="Rounded Rectangle 812107"/>
            <p:cNvSpPr>
              <a:spLocks noChangeArrowheads="1"/>
            </p:cNvSpPr>
            <p:nvPr/>
          </p:nvSpPr>
          <p:spPr bwMode="auto">
            <a:xfrm>
              <a:off x="6800669" y="56522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Azure</a:t>
              </a:r>
            </a:p>
          </p:txBody>
        </p:sp>
        <p:sp>
          <p:nvSpPr>
            <p:cNvPr id="128" name="Rounded Rectangle 812107"/>
            <p:cNvSpPr>
              <a:spLocks noChangeArrowheads="1"/>
            </p:cNvSpPr>
            <p:nvPr/>
          </p:nvSpPr>
          <p:spPr bwMode="auto">
            <a:xfrm>
              <a:off x="5207094" y="2385219"/>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Runbooks </a:t>
              </a:r>
            </a:p>
          </p:txBody>
        </p:sp>
      </p:grpSp>
    </p:spTree>
    <p:extLst>
      <p:ext uri="{BB962C8B-B14F-4D97-AF65-F5344CB8AC3E}">
        <p14:creationId xmlns:p14="http://schemas.microsoft.com/office/powerpoint/2010/main" val="1280392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IN" dirty="0"/>
              <a:t>Demonstration: Creating an Azure Automation account and assets</a:t>
            </a:r>
          </a:p>
        </p:txBody>
      </p:sp>
      <p:sp>
        <p:nvSpPr>
          <p:cNvPr id="3" name="Subtitle 2">
            <a:extLst>
              <a:ext uri="{FF2B5EF4-FFF2-40B4-BE49-F238E27FC236}">
                <a16:creationId xmlns:a16="http://schemas.microsoft.com/office/drawing/2014/main" id="{290AC111-A76A-4F3B-82C5-A2A9469254A1}"/>
              </a:ext>
            </a:extLst>
          </p:cNvPr>
          <p:cNvSpPr>
            <a:spLocks noGrp="1"/>
          </p:cNvSpPr>
          <p:nvPr>
            <p:ph type="subTitle" sz="quarter" idx="1"/>
          </p:nvPr>
        </p:nvSpPr>
        <p:spPr/>
        <p:txBody>
          <a:bodyPr/>
          <a:lstStyle/>
          <a:p>
            <a:r>
              <a:rPr lang="en-CA" dirty="0"/>
              <a:t>Create an Azure Automation account</a:t>
            </a:r>
          </a:p>
          <a:p>
            <a:r>
              <a:rPr lang="en-CA" dirty="0"/>
              <a:t>Create an Azure Automation Schedule asset</a:t>
            </a:r>
          </a:p>
          <a:p>
            <a:r>
              <a:rPr lang="en-CA" dirty="0"/>
              <a:t>Create an Azure Automation Variable asset</a:t>
            </a:r>
          </a:p>
          <a:p>
            <a:endParaRPr lang="en-CA" dirty="0"/>
          </a:p>
          <a:p>
            <a:endParaRPr lang="en-US" dirty="0"/>
          </a:p>
        </p:txBody>
      </p:sp>
      <p:sp>
        <p:nvSpPr>
          <p:cNvPr id="5" name="Text Placeholder 4">
            <a:extLst>
              <a:ext uri="{FF2B5EF4-FFF2-40B4-BE49-F238E27FC236}">
                <a16:creationId xmlns:a16="http://schemas.microsoft.com/office/drawing/2014/main" id="{DC577ABC-DB05-4101-B08C-46AE82849BAA}"/>
              </a:ext>
            </a:extLst>
          </p:cNvPr>
          <p:cNvSpPr>
            <a:spLocks noGrp="1"/>
          </p:cNvSpPr>
          <p:nvPr>
            <p:ph type="body" sz="quarter" idx="10"/>
          </p:nvPr>
        </p:nvSpPr>
        <p:spPr/>
        <p:txBody>
          <a:bodyPr/>
          <a:lstStyle/>
          <a:p>
            <a:pPr marL="0" indent="0">
              <a:buNone/>
            </a:pPr>
            <a:r>
              <a:rPr lang="en-CA" dirty="0"/>
              <a:t>In this demonstration, you will see how to:</a:t>
            </a:r>
          </a:p>
          <a:p>
            <a:endParaRPr lang="en-US" dirty="0"/>
          </a:p>
        </p:txBody>
      </p:sp>
      <p:sp>
        <p:nvSpPr>
          <p:cNvPr id="6" name="Text Placeholder 5">
            <a:extLst>
              <a:ext uri="{FF2B5EF4-FFF2-40B4-BE49-F238E27FC236}">
                <a16:creationId xmlns:a16="http://schemas.microsoft.com/office/drawing/2014/main" id="{FD852714-8914-4861-89FB-A227D7D45628}"/>
              </a:ext>
            </a:extLst>
          </p:cNvPr>
          <p:cNvSpPr>
            <a:spLocks noGrp="1"/>
          </p:cNvSpPr>
          <p:nvPr>
            <p:ph type="body" sz="quarter" idx="11"/>
          </p:nvPr>
        </p:nvSpPr>
        <p:spPr/>
        <p:txBody>
          <a:bodyPr/>
          <a:lstStyle/>
          <a:p>
            <a:r>
              <a:rPr lang="en-US" dirty="0"/>
              <a:t>https://docs.microsoft.com/en-us/azure/automation/automation-create-standalone-account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dirty="0"/>
          </a:p>
        </p:txBody>
      </p:sp>
    </p:spTree>
    <p:extLst>
      <p:ext uri="{BB962C8B-B14F-4D97-AF65-F5344CB8AC3E}">
        <p14:creationId xmlns:p14="http://schemas.microsoft.com/office/powerpoint/2010/main" val="4030797044"/>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3328</Words>
  <Application>Microsoft Office PowerPoint</Application>
  <PresentationFormat>On-screen Show (4:3)</PresentationFormat>
  <Paragraphs>531</Paragraphs>
  <Slides>32</Slides>
  <Notes>32</Notes>
  <HiddenSlides>1</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32</vt:i4>
      </vt:variant>
    </vt:vector>
  </HeadingPairs>
  <TitlesOfParts>
    <vt:vector size="46" baseType="lpstr">
      <vt:lpstr>Arial</vt:lpstr>
      <vt:lpstr>Symbol</vt:lpstr>
      <vt:lpstr>Segoe UI Semilight</vt:lpstr>
      <vt:lpstr>Times New Roman</vt:lpstr>
      <vt:lpstr>Verdana</vt:lpstr>
      <vt:lpstr>Calibri</vt:lpstr>
      <vt:lpstr>Consolas</vt:lpstr>
      <vt:lpstr>Courier New</vt:lpstr>
      <vt:lpstr>Calibri Light</vt:lpstr>
      <vt:lpstr>Wingdings</vt:lpstr>
      <vt:lpstr>Segoe UI Light</vt:lpstr>
      <vt:lpstr>Segoe UI</vt:lpstr>
      <vt:lpstr>NG_MOC_Core_ModuleNew2</vt:lpstr>
      <vt:lpstr>2_Office Theme</vt:lpstr>
      <vt:lpstr>Exam 70-533 Implementing Microsoft Azure Infrastructure Solutions</vt:lpstr>
      <vt:lpstr>Manage Azure Operations (5-10%)</vt:lpstr>
      <vt:lpstr>PowerPoint Presentation</vt:lpstr>
      <vt:lpstr>Manage Azure Operations (5-10%)</vt:lpstr>
      <vt:lpstr>Enhance Cloud Management with Automation</vt:lpstr>
      <vt:lpstr>Introducing Azure Automation</vt:lpstr>
      <vt:lpstr>Creating Azure Automation accounts and assets</vt:lpstr>
      <vt:lpstr>Using Automation runbooks on-premises</vt:lpstr>
      <vt:lpstr>Demonstration: Creating an Azure Automation account and assets</vt:lpstr>
      <vt:lpstr>Introduction to Azure Automation runbooks</vt:lpstr>
      <vt:lpstr>Graphical authoring of Automation runbooks</vt:lpstr>
      <vt:lpstr>Overview of PowerShell workflows</vt:lpstr>
      <vt:lpstr>Textual authoring of PowerShell workflow runbooks</vt:lpstr>
      <vt:lpstr>Textual authoring of PowerShell runbooks</vt:lpstr>
      <vt:lpstr>Implementing Automation DSC</vt:lpstr>
      <vt:lpstr>Automation runbook lifecycle</vt:lpstr>
      <vt:lpstr>Testing, publishing, and executing Automation runbooks</vt:lpstr>
      <vt:lpstr>Monitoring and troubleshooting Automation jobs</vt:lpstr>
      <vt:lpstr>Protecting the Azure Automation environment</vt:lpstr>
      <vt:lpstr>Collect and analyze data generated by resources in cloud and on-premises environments</vt:lpstr>
      <vt:lpstr>Data Collection Architecture</vt:lpstr>
      <vt:lpstr>Manage all events in one place with Event Grid</vt:lpstr>
      <vt:lpstr>Full set of cloud management capabilities</vt:lpstr>
      <vt:lpstr>PowerPoint Presentation</vt:lpstr>
      <vt:lpstr>Log Analytics</vt:lpstr>
      <vt:lpstr>Demonstration: Creating an Azure Automation account and assets</vt:lpstr>
      <vt:lpstr>Creating an Azure Automation account and assets</vt:lpstr>
      <vt:lpstr>You plan to author an Automation runbook that, according to your estimates, will take seven hours to complete. What should you do to ensure that the runbook successfully executes? </vt:lpstr>
      <vt:lpstr>You plan to author an Automation runbook that, according to your estimates, will take seven hours to complete. What should you do to ensure that the runbook successfully executes?</vt:lpstr>
      <vt:lpstr>What actions are available for a runbook in the New authoring status?  </vt:lpstr>
      <vt:lpstr>What actions are available for a runbook in the New authoring status?</vt:lpstr>
      <vt:lpstr>Hybrid Azure Automation - DSC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2018-06-26T23:24:41Z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