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xml" ContentType="application/vnd.openxmlformats-officedocument.presentationml.tags+xml"/>
  <Override PartName="/ppt/notesSlides/notesSlide15.xml" ContentType="application/vnd.openxmlformats-officedocument.presentationml.notesSlide+xml"/>
  <Override PartName="/ppt/tags/tag2.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18"/>
  </p:notesMasterIdLst>
  <p:handoutMasterIdLst>
    <p:handoutMasterId r:id="rId19"/>
  </p:handoutMasterIdLst>
  <p:sldIdLst>
    <p:sldId id="256" r:id="rId2"/>
    <p:sldId id="311" r:id="rId3"/>
    <p:sldId id="312" r:id="rId4"/>
    <p:sldId id="313" r:id="rId5"/>
    <p:sldId id="315" r:id="rId6"/>
    <p:sldId id="316" r:id="rId7"/>
    <p:sldId id="318" r:id="rId8"/>
    <p:sldId id="323" r:id="rId9"/>
    <p:sldId id="324" r:id="rId10"/>
    <p:sldId id="326" r:id="rId11"/>
    <p:sldId id="329" r:id="rId12"/>
    <p:sldId id="328" r:id="rId13"/>
    <p:sldId id="327" r:id="rId14"/>
    <p:sldId id="330" r:id="rId15"/>
    <p:sldId id="309" r:id="rId16"/>
    <p:sldId id="310" r:id="rId17"/>
  </p:sldIdLst>
  <p:sldSz cx="9144000" cy="6858000" type="screen4x3"/>
  <p:notesSz cx="6858000" cy="9144000"/>
  <p:embeddedFontLst>
    <p:embeddedFont>
      <p:font typeface="Segoe" panose="020B0604020202020204" charset="0"/>
      <p:regular r:id="rId20"/>
      <p:bold r:id="rId21"/>
      <p:italic r:id="rId22"/>
      <p:boldItalic r:id="rId23"/>
    </p:embeddedFont>
    <p:embeddedFont>
      <p:font typeface="Consolas" panose="020B0609020204030204" pitchFamily="49" charset="0"/>
      <p:regular r:id="rId24"/>
      <p:bold r:id="rId25"/>
      <p:italic r:id="rId26"/>
      <p:boldItalic r:id="rId27"/>
    </p:embeddedFont>
    <p:embeddedFont>
      <p:font typeface="Calibri" panose="020F0502020204030204" pitchFamily="34" charset="0"/>
      <p:regular r:id="rId28"/>
      <p:bold r:id="rId29"/>
      <p:italic r:id="rId30"/>
      <p:boldItalic r:id="rId31"/>
    </p:embeddedFont>
    <p:embeddedFont>
      <p:font typeface="Segoe UI Light" panose="020B0502040204020203" pitchFamily="34" charset="0"/>
      <p:regular r:id="rId32"/>
      <p:italic r:id="rId33"/>
    </p:embeddedFont>
    <p:embeddedFont>
      <p:font typeface="Segoe UI" panose="020B0502040204020203" pitchFamily="34" charset="0"/>
      <p:regular r:id="rId34"/>
      <p:bold r:id="rId35"/>
      <p:italic r:id="rId36"/>
      <p:boldItalic r:id="rId37"/>
    </p:embeddedFont>
    <p:embeddedFont>
      <p:font typeface="Verdana" panose="020B0604030504040204" pitchFamily="34" charset="0"/>
      <p:regular r:id="rId38"/>
      <p:bold r:id="rId39"/>
      <p:italic r:id="rId40"/>
      <p:boldItalic r:id="rId41"/>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Lst>
        </p14:section>
        <p14:section name="Azure App Service Apps" id="{EE7F45B0-A6AD-411D-A512-DBBFEC401377}">
          <p14:sldIdLst>
            <p14:sldId id="311"/>
            <p14:sldId id="312"/>
          </p14:sldIdLst>
        </p14:section>
        <p14:section name="Deploy ARM VMs" id="{C6B6578B-F5CF-418D-991A-F24A0340D180}">
          <p14:sldIdLst>
            <p14:sldId id="313"/>
          </p14:sldIdLst>
        </p14:section>
        <p14:section name="Configuration Managment" id="{B92904DA-AD65-48A7-82FB-BA4D438E899A}">
          <p14:sldIdLst>
            <p14:sldId id="315"/>
          </p14:sldIdLst>
        </p14:section>
        <p14:section name="VM storage" id="{CA5ED27E-6529-4197-AC63-77A7AD34E2E9}">
          <p14:sldIdLst>
            <p14:sldId id="316"/>
          </p14:sldIdLst>
        </p14:section>
        <p14:section name="Monitor ARM VMs" id="{4192427E-7B5C-4B75-BE21-14FA26E9ABFE}">
          <p14:sldIdLst>
            <p14:sldId id="318"/>
          </p14:sldIdLst>
        </p14:section>
        <p14:section name="Manage ARM VM availability" id="{D3C3E6EC-F134-453A-B1CC-2183AF90C649}">
          <p14:sldIdLst>
            <p14:sldId id="323"/>
          </p14:sldIdLst>
        </p14:section>
        <p14:section name="Scale ARM VMs" id="{1D5DFB03-8158-45A8-8083-DEDBBE6E73C9}">
          <p14:sldIdLst>
            <p14:sldId id="324"/>
          </p14:sldIdLst>
        </p14:section>
        <p14:section name="Manage Containers with Azure Container Services (ACS)" id="{8462B454-DCB7-4718-BC7C-16D8C399AB26}">
          <p14:sldIdLst>
            <p14:sldId id="326"/>
            <p14:sldId id="329"/>
            <p14:sldId id="328"/>
            <p14:sldId id="327"/>
            <p14:sldId id="330"/>
            <p14:sldId id="309"/>
            <p14:sldId id="31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9A57CD"/>
    <a:srgbClr val="669900"/>
    <a:srgbClr val="0070C0"/>
    <a:srgbClr val="7AB0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22" autoAdjust="0"/>
    <p:restoredTop sz="94614" autoAdjust="0"/>
  </p:normalViewPr>
  <p:slideViewPr>
    <p:cSldViewPr snapToGrid="0">
      <p:cViewPr varScale="1">
        <p:scale>
          <a:sx n="122" d="100"/>
          <a:sy n="122" d="100"/>
        </p:scale>
        <p:origin x="603"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0" d="100"/>
          <a:sy n="80" d="100"/>
        </p:scale>
        <p:origin x="391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7.fntdata"/><Relationship Id="rId39" Type="http://schemas.openxmlformats.org/officeDocument/2006/relationships/font" Target="fonts/font20.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font" Target="fonts/font2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handoutMaster" Target="handoutMasters/handoutMaster1.xml"/><Relationship Id="rId31" Type="http://schemas.openxmlformats.org/officeDocument/2006/relationships/font" Target="fonts/font1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2/7/2018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2/7/2018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10</a:t>
            </a:fld>
            <a:endParaRPr lang="en-US" dirty="0"/>
          </a:p>
        </p:txBody>
      </p:sp>
    </p:spTree>
    <p:extLst>
      <p:ext uri="{BB962C8B-B14F-4D97-AF65-F5344CB8AC3E}">
        <p14:creationId xmlns:p14="http://schemas.microsoft.com/office/powerpoint/2010/main" val="2420786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11</a:t>
            </a:fld>
            <a:endParaRPr lang="en-US" dirty="0"/>
          </a:p>
        </p:txBody>
      </p:sp>
    </p:spTree>
    <p:extLst>
      <p:ext uri="{BB962C8B-B14F-4D97-AF65-F5344CB8AC3E}">
        <p14:creationId xmlns:p14="http://schemas.microsoft.com/office/powerpoint/2010/main" val="1348090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12</a:t>
            </a:fld>
            <a:endParaRPr lang="en-US" dirty="0"/>
          </a:p>
        </p:txBody>
      </p:sp>
    </p:spTree>
    <p:extLst>
      <p:ext uri="{BB962C8B-B14F-4D97-AF65-F5344CB8AC3E}">
        <p14:creationId xmlns:p14="http://schemas.microsoft.com/office/powerpoint/2010/main" val="19757703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13</a:t>
            </a:fld>
            <a:endParaRPr lang="en-US" dirty="0"/>
          </a:p>
        </p:txBody>
      </p:sp>
    </p:spTree>
    <p:extLst>
      <p:ext uri="{BB962C8B-B14F-4D97-AF65-F5344CB8AC3E}">
        <p14:creationId xmlns:p14="http://schemas.microsoft.com/office/powerpoint/2010/main" val="15093110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14</a:t>
            </a:fld>
            <a:endParaRPr lang="en-US" dirty="0"/>
          </a:p>
        </p:txBody>
      </p:sp>
    </p:spTree>
    <p:extLst>
      <p:ext uri="{BB962C8B-B14F-4D97-AF65-F5344CB8AC3E}">
        <p14:creationId xmlns:p14="http://schemas.microsoft.com/office/powerpoint/2010/main" val="2366767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15</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20533D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4685837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16</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20533D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487420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7</a:t>
            </a:fld>
            <a:endParaRPr lang="en-US" dirty="0"/>
          </a:p>
        </p:txBody>
      </p:sp>
    </p:spTree>
    <p:extLst>
      <p:ext uri="{BB962C8B-B14F-4D97-AF65-F5344CB8AC3E}">
        <p14:creationId xmlns:p14="http://schemas.microsoft.com/office/powerpoint/2010/main" val="2315361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8</a:t>
            </a:fld>
            <a:endParaRPr lang="en-US" dirty="0"/>
          </a:p>
        </p:txBody>
      </p:sp>
    </p:spTree>
    <p:extLst>
      <p:ext uri="{BB962C8B-B14F-4D97-AF65-F5344CB8AC3E}">
        <p14:creationId xmlns:p14="http://schemas.microsoft.com/office/powerpoint/2010/main" val="1641830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9</a:t>
            </a:fld>
            <a:endParaRPr lang="en-US" dirty="0"/>
          </a:p>
        </p:txBody>
      </p:sp>
    </p:spTree>
    <p:extLst>
      <p:ext uri="{BB962C8B-B14F-4D97-AF65-F5344CB8AC3E}">
        <p14:creationId xmlns:p14="http://schemas.microsoft.com/office/powerpoint/2010/main" val="3874203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peaker Intro">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595282"/>
            <a:ext cx="5290768" cy="3237592"/>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hasCustomPrompt="1"/>
          </p:nvPr>
        </p:nvSpPr>
        <p:spPr>
          <a:xfrm>
            <a:off x="261938" y="2756542"/>
            <a:ext cx="3241675" cy="2851150"/>
          </a:xfrm>
          <a:solidFill>
            <a:schemeClr val="bg1"/>
          </a:solidFill>
        </p:spPr>
        <p:txBody>
          <a:bodyPr/>
          <a:lstStyle>
            <a:lvl1pPr marL="0" indent="0">
              <a:buNone/>
              <a:defRPr sz="2000" baseline="0">
                <a:solidFill>
                  <a:srgbClr val="0070C0"/>
                </a:solidFill>
              </a:defRPr>
            </a:lvl1pPr>
          </a:lstStyle>
          <a:p>
            <a:pPr lvl="0"/>
            <a:r>
              <a:rPr lang="en-US" dirty="0"/>
              <a:t>Speaker Information:</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Text Placeholder 6">
            <a:extLst>
              <a:ext uri="{FF2B5EF4-FFF2-40B4-BE49-F238E27FC236}">
                <a16:creationId xmlns:a16="http://schemas.microsoft.com/office/drawing/2014/main" id="{02AE59D8-F91B-4102-844E-46CD5A0795C5}"/>
              </a:ext>
            </a:extLst>
          </p:cNvPr>
          <p:cNvSpPr>
            <a:spLocks noGrp="1"/>
          </p:cNvSpPr>
          <p:nvPr>
            <p:ph type="body" sz="quarter" idx="12" hasCustomPrompt="1"/>
          </p:nvPr>
        </p:nvSpPr>
        <p:spPr>
          <a:xfrm>
            <a:off x="275386" y="1689742"/>
            <a:ext cx="8595190" cy="780034"/>
          </a:xfrm>
          <a:noFill/>
        </p:spPr>
        <p:txBody>
          <a:bodyPr/>
          <a:lstStyle>
            <a:lvl1pPr marL="0" indent="0">
              <a:buNone/>
              <a:defRPr sz="2000" baseline="0">
                <a:solidFill>
                  <a:schemeClr val="bg1"/>
                </a:solidFill>
              </a:defRPr>
            </a:lvl1pPr>
          </a:lstStyle>
          <a:p>
            <a:pPr lvl="0"/>
            <a:r>
              <a:rPr lang="en-US" dirty="0" err="1"/>
              <a:t>WiFi</a:t>
            </a:r>
            <a:r>
              <a:rPr lang="en-US" dirty="0"/>
              <a:t>: </a:t>
            </a:r>
            <a:r>
              <a:rPr lang="en-US" dirty="0" err="1"/>
              <a:t>msftguest</a:t>
            </a:r>
            <a:r>
              <a:rPr lang="en-US" dirty="0"/>
              <a:t> =&gt; event code: msevent11lz</a:t>
            </a:r>
          </a:p>
          <a:p>
            <a:pPr lvl="0"/>
            <a:r>
              <a:rPr lang="en-US" dirty="0"/>
              <a:t>Content &amp; Labs: http://github.com/guruskill/70-533</a:t>
            </a:r>
          </a:p>
          <a:p>
            <a:pPr lvl="0"/>
            <a:endParaRPr lang="en-US" dirty="0"/>
          </a:p>
        </p:txBody>
      </p:sp>
    </p:spTree>
    <p:extLst>
      <p:ext uri="{BB962C8B-B14F-4D97-AF65-F5344CB8AC3E}">
        <p14:creationId xmlns:p14="http://schemas.microsoft.com/office/powerpoint/2010/main" val="1372218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sz="2400"/>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514350" indent="-514350">
              <a:buFont typeface="+mj-lt"/>
              <a:buAutoNum type="arabicParenR"/>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solidFill>
                  <a:srgbClr val="00B0F0"/>
                </a:solidFill>
              </a:rPr>
              <a:t>LAB</a:t>
            </a:r>
          </a:p>
        </p:txBody>
      </p:sp>
      <p:sp>
        <p:nvSpPr>
          <p:cNvPr id="8" name="Text Placeholder 4">
            <a:extLst>
              <a:ext uri="{FF2B5EF4-FFF2-40B4-BE49-F238E27FC236}">
                <a16:creationId xmlns:a16="http://schemas.microsoft.com/office/drawing/2014/main" id="{5F53A04A-F1A4-47F1-8696-966F2AE336F7}"/>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1055077"/>
            <a:ext cx="8929396" cy="5616311"/>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1018564"/>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1018564"/>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3092" y="0"/>
            <a:ext cx="8563708"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086704"/>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1726466"/>
            <a:ext cx="4040188"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086704"/>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1726466"/>
            <a:ext cx="4041775"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AF9706F-69F9-4C5B-878A-257B9A487E19}"/>
              </a:ext>
            </a:extLst>
          </p:cNvPr>
          <p:cNvSpPr/>
          <p:nvPr userDrawn="1"/>
        </p:nvSpPr>
        <p:spPr bwMode="auto">
          <a:xfrm>
            <a:off x="3546230" y="0"/>
            <a:ext cx="5597769" cy="1424354"/>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6" name="Rectangle 5">
            <a:extLst>
              <a:ext uri="{FF2B5EF4-FFF2-40B4-BE49-F238E27FC236}">
                <a16:creationId xmlns:a16="http://schemas.microsoft.com/office/drawing/2014/main" id="{D4E7A39D-4325-4D40-AA41-B4787F9B32F3}"/>
              </a:ext>
            </a:extLst>
          </p:cNvPr>
          <p:cNvSpPr/>
          <p:nvPr userDrawn="1"/>
        </p:nvSpPr>
        <p:spPr bwMode="auto">
          <a:xfrm>
            <a:off x="0" y="0"/>
            <a:ext cx="3534508" cy="1424354"/>
          </a:xfrm>
          <a:prstGeom prst="rect">
            <a:avLst/>
          </a:prstGeom>
          <a:solidFill>
            <a:srgbClr val="0070C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2" name="Title 1"/>
          <p:cNvSpPr>
            <a:spLocks noGrp="1"/>
          </p:cNvSpPr>
          <p:nvPr>
            <p:ph type="title"/>
          </p:nvPr>
        </p:nvSpPr>
        <p:spPr>
          <a:xfrm>
            <a:off x="246186" y="273050"/>
            <a:ext cx="3219328" cy="1162050"/>
          </a:xfrm>
        </p:spPr>
        <p:txBody>
          <a:bodyPr anchor="t"/>
          <a:lstStyle>
            <a:lvl1pPr algn="l">
              <a:defRPr sz="2000" b="0"/>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solidFill>
                  <a:schemeClr val="tx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63770" y="1435100"/>
            <a:ext cx="320174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1116623"/>
            <a:ext cx="5486400" cy="3610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1002321"/>
            <a:ext cx="1943100" cy="5378450"/>
          </a:xfrm>
        </p:spPr>
        <p:txBody>
          <a:bodyPr vert="eaVert"/>
          <a:lstStyle>
            <a:lvl1pPr>
              <a:defRPr>
                <a:solidFill>
                  <a:schemeClr val="tx1"/>
                </a:solidFill>
              </a:defRPr>
            </a:lvl1pPr>
          </a:lstStyle>
          <a:p>
            <a:r>
              <a:rPr lang="en-US" dirty="0"/>
              <a:t>Click to edit Master title style</a:t>
            </a:r>
          </a:p>
        </p:txBody>
      </p:sp>
      <p:sp>
        <p:nvSpPr>
          <p:cNvPr id="3" name="Vertical Text Placeholder 2"/>
          <p:cNvSpPr>
            <a:spLocks noGrp="1"/>
          </p:cNvSpPr>
          <p:nvPr>
            <p:ph type="body" orient="vert" idx="1"/>
          </p:nvPr>
        </p:nvSpPr>
        <p:spPr>
          <a:xfrm>
            <a:off x="458788" y="1002321"/>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8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457199" y="6324600"/>
            <a:ext cx="8212015" cy="365125"/>
          </a:xfrm>
          <a:prstGeom prst="rect">
            <a:avLst/>
          </a:prstGeo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70576597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B7C354-0C5C-4196-BE29-DBA8ABB17A4F}"/>
              </a:ext>
            </a:extLst>
          </p:cNvPr>
          <p:cNvSpPr/>
          <p:nvPr userDrawn="1"/>
        </p:nvSpPr>
        <p:spPr>
          <a:xfrm>
            <a:off x="0" y="0"/>
            <a:ext cx="9144000" cy="61722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744812-071B-4DDA-A498-60D67CDBA951}"/>
              </a:ext>
            </a:extLst>
          </p:cNvPr>
          <p:cNvSpPr>
            <a:spLocks noGrp="1"/>
          </p:cNvSpPr>
          <p:nvPr>
            <p:ph type="title" hasCustomPrompt="1"/>
          </p:nvPr>
        </p:nvSpPr>
        <p:spPr/>
        <p:txBody>
          <a:bodyPr/>
          <a:lstStyle>
            <a:lvl1pPr>
              <a:defRPr/>
            </a:lvl1pPr>
          </a:lstStyle>
          <a:p>
            <a:r>
              <a:rPr lang="en-US" dirty="0"/>
              <a:t>Click to edit Scenario Case Study Title</a:t>
            </a:r>
          </a:p>
        </p:txBody>
      </p:sp>
      <p:sp>
        <p:nvSpPr>
          <p:cNvPr id="4" name="Content Placeholder 2">
            <a:extLst>
              <a:ext uri="{FF2B5EF4-FFF2-40B4-BE49-F238E27FC236}">
                <a16:creationId xmlns:a16="http://schemas.microsoft.com/office/drawing/2014/main" id="{428BF76E-A867-413D-99D3-38C859FD2EBE}"/>
              </a:ext>
            </a:extLst>
          </p:cNvPr>
          <p:cNvSpPr>
            <a:spLocks noGrp="1"/>
          </p:cNvSpPr>
          <p:nvPr>
            <p:ph idx="1" hasCustomPrompt="1"/>
          </p:nvPr>
        </p:nvSpPr>
        <p:spPr>
          <a:xfrm>
            <a:off x="279475" y="868681"/>
            <a:ext cx="8574837" cy="5212080"/>
          </a:xfrm>
        </p:spPr>
        <p:txBody>
          <a:bodyPr/>
          <a:lstStyle>
            <a:lvl1pPr marL="0" indent="0">
              <a:buFont typeface="+mj-lt"/>
              <a:buNone/>
              <a:defRPr/>
            </a:lvl1pPr>
          </a:lstStyle>
          <a:p>
            <a:pPr lvl="0"/>
            <a:r>
              <a:rPr lang="en-US" dirty="0"/>
              <a:t>Edit Scenario Case Study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A939B04-3C34-406A-BE95-60EE5E849FD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504820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2008094"/>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93306" y="-4"/>
            <a:ext cx="8836089" cy="1824321"/>
          </a:xfrm>
        </p:spPr>
        <p:txBody>
          <a:bodyPr/>
          <a:lstStyle>
            <a:lvl1pPr>
              <a:defRPr>
                <a:solidFill>
                  <a:schemeClr val="bg1"/>
                </a:solidFill>
              </a:defRPr>
            </a:lvl1pPr>
          </a:lstStyle>
          <a:p>
            <a:r>
              <a:rPr lang="en-US" dirty="0"/>
              <a:t>Question…. This is a test</a:t>
            </a:r>
          </a:p>
        </p:txBody>
      </p:sp>
      <p:sp>
        <p:nvSpPr>
          <p:cNvPr id="3" name="Content Placeholder 2"/>
          <p:cNvSpPr>
            <a:spLocks noGrp="1"/>
          </p:cNvSpPr>
          <p:nvPr>
            <p:ph idx="1" hasCustomPrompt="1"/>
          </p:nvPr>
        </p:nvSpPr>
        <p:spPr>
          <a:xfrm>
            <a:off x="261187" y="2057400"/>
            <a:ext cx="8574837" cy="4138466"/>
          </a:xfrm>
        </p:spPr>
        <p:txBody>
          <a:bodyPr/>
          <a:lstStyle>
            <a:lvl1pPr marL="514350" indent="-514350">
              <a:buFont typeface="+mj-lt"/>
              <a:buAutoNum type="arabicParenR"/>
              <a:defRPr/>
            </a:lvl1pPr>
          </a:lstStyle>
          <a:p>
            <a:pPr lvl="0"/>
            <a:r>
              <a:rPr lang="en-US" dirty="0"/>
              <a:t>Edit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7D637C-ACFC-4A4F-854E-9FA928AAF434}"/>
              </a:ext>
            </a:extLst>
          </p:cNvPr>
          <p:cNvSpPr/>
          <p:nvPr userDrawn="1"/>
        </p:nvSpPr>
        <p:spPr>
          <a:xfrm>
            <a:off x="0" y="0"/>
            <a:ext cx="9144000" cy="20080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67054" y="-3"/>
            <a:ext cx="8862646" cy="1931897"/>
          </a:xfrm>
        </p:spPr>
        <p:txBody>
          <a:bodyPr/>
          <a:lstStyle>
            <a:lvl1pPr>
              <a:defRPr sz="2400">
                <a:solidFill>
                  <a:schemeClr val="bg1"/>
                </a:solidFill>
              </a:defRPr>
            </a:lvl1pPr>
          </a:lstStyle>
          <a:p>
            <a:r>
              <a:rPr lang="en-US" dirty="0"/>
              <a:t>Answer Repeat Question Here…</a:t>
            </a:r>
          </a:p>
        </p:txBody>
      </p:sp>
      <p:sp>
        <p:nvSpPr>
          <p:cNvPr id="3" name="Content Placeholder 2"/>
          <p:cNvSpPr>
            <a:spLocks noGrp="1"/>
          </p:cNvSpPr>
          <p:nvPr>
            <p:ph idx="1" hasCustomPrompt="1"/>
          </p:nvPr>
        </p:nvSpPr>
        <p:spPr>
          <a:xfrm>
            <a:off x="261187" y="2061882"/>
            <a:ext cx="8574837" cy="4133984"/>
          </a:xfrm>
        </p:spPr>
        <p:txBody>
          <a:bodyPr/>
          <a:lstStyle>
            <a:lvl1pPr marL="514350" indent="-514350">
              <a:buFont typeface="+mj-lt"/>
              <a:buAutoNum type="arabicParenR"/>
              <a:defRPr/>
            </a:lvl1pPr>
          </a:lstStyle>
          <a:p>
            <a:pPr lvl="0"/>
            <a:r>
              <a:rPr lang="en-US" dirty="0"/>
              <a:t>Paste Answers from Question Slide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2828235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1"/>
            <a:ext cx="9144000" cy="10023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140678" y="-3"/>
            <a:ext cx="8827476" cy="896817"/>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709" r:id="rId1"/>
    <p:sldLayoutId id="2147483661" r:id="rId2"/>
    <p:sldLayoutId id="2147483672" r:id="rId3"/>
    <p:sldLayoutId id="2147483666" r:id="rId4"/>
    <p:sldLayoutId id="2147483701" r:id="rId5"/>
    <p:sldLayoutId id="2147483707" r:id="rId6"/>
    <p:sldLayoutId id="2147483662" r:id="rId7"/>
    <p:sldLayoutId id="2147483699" r:id="rId8"/>
    <p:sldLayoutId id="2147483708" r:id="rId9"/>
    <p:sldLayoutId id="2147483702" r:id="rId10"/>
    <p:sldLayoutId id="2147483700" r:id="rId11"/>
    <p:sldLayoutId id="2147483705" r:id="rId12"/>
    <p:sldLayoutId id="2147483703" r:id="rId13"/>
    <p:sldLayoutId id="2147483706" r:id="rId14"/>
    <p:sldLayoutId id="2147483663" r:id="rId15"/>
    <p:sldLayoutId id="2147483664" r:id="rId16"/>
    <p:sldLayoutId id="2147483665" r:id="rId17"/>
    <p:sldLayoutId id="2147483667" r:id="rId18"/>
    <p:sldLayoutId id="2147483668" r:id="rId19"/>
    <p:sldLayoutId id="2147483669" r:id="rId20"/>
    <p:sldLayoutId id="2147483670" r:id="rId21"/>
    <p:sldLayoutId id="2147483671" r:id="rId22"/>
    <p:sldLayoutId id="2147483673" r:id="rId23"/>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3.xml"/><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3.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sz="1600" b="1" dirty="0">
                <a:solidFill>
                  <a:srgbClr val="FFC000"/>
                </a:solidFill>
              </a:rPr>
              <a:t>Design and Implement Azure App Service Apps (10-15%) </a:t>
            </a:r>
          </a:p>
          <a:p>
            <a:r>
              <a:rPr lang="en-US" sz="1600" dirty="0"/>
              <a:t>Create and Manage Compute Resources (20-25%)</a:t>
            </a:r>
          </a:p>
          <a:p>
            <a:r>
              <a:rPr lang="en-US" sz="1600" dirty="0"/>
              <a:t>Design and Implement a Storage Strategy (10-15%) </a:t>
            </a:r>
          </a:p>
          <a:p>
            <a:r>
              <a:rPr lang="en-US" sz="1600" dirty="0"/>
              <a:t>Implement virtual networks (15–20%)</a:t>
            </a:r>
          </a:p>
          <a:p>
            <a:r>
              <a:rPr lang="en-US" sz="1600" dirty="0"/>
              <a:t>Design and Deploy ARM Templates (10-15%)</a:t>
            </a:r>
          </a:p>
          <a:p>
            <a:r>
              <a:rPr lang="en-US" sz="1600" dirty="0"/>
              <a:t>Manage Azure Security, and Recovery Services (25-30%) </a:t>
            </a:r>
          </a:p>
          <a:p>
            <a:r>
              <a:rPr lang="en-US" sz="1600" dirty="0"/>
              <a:t>Manage Azure Operations (5-10%)</a:t>
            </a:r>
          </a:p>
          <a:p>
            <a:r>
              <a:rPr lang="en-US" sz="1600" dirty="0"/>
              <a:t>Manage Azure Identities (5-10%)</a:t>
            </a:r>
          </a:p>
        </p:txBody>
      </p:sp>
      <p:sp>
        <p:nvSpPr>
          <p:cNvPr id="3" name="Subtitle 2"/>
          <p:cNvSpPr>
            <a:spLocks noGrp="1"/>
          </p:cNvSpPr>
          <p:nvPr>
            <p:ph type="body" sz="quarter" idx="10"/>
          </p:nvPr>
        </p:nvSpPr>
        <p:spPr>
          <a:solidFill>
            <a:schemeClr val="accent1"/>
          </a:solidFill>
        </p:spPr>
        <p:txBody>
          <a:bodyPr/>
          <a:lstStyle/>
          <a:p>
            <a:pPr marL="0" indent="0">
              <a:buClr>
                <a:schemeClr val="bg1"/>
              </a:buClr>
              <a:buNone/>
            </a:pPr>
            <a:r>
              <a:rPr lang="en-US" sz="1400" dirty="0">
                <a:solidFill>
                  <a:schemeClr val="tx1"/>
                </a:solidFill>
              </a:rPr>
              <a:t>Speaker Information:</a:t>
            </a:r>
          </a:p>
          <a:p>
            <a:pPr marL="0" indent="0">
              <a:buClr>
                <a:schemeClr val="bg1"/>
              </a:buClr>
              <a:buNone/>
            </a:pPr>
            <a:endParaRPr lang="en-US" sz="1400" dirty="0">
              <a:solidFill>
                <a:schemeClr val="tx1"/>
              </a:solidFill>
            </a:endParaRP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Manage Containers with Azure Container Services (ACS)</a:t>
            </a: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Deploy a Kubernetes cluster in ACS; create and manage container images; scale applications using Docker, DC/OS, Swarm, or Kubernetes; configure for open-source tooling; migrate container workloads to and from Azure; monitor Kubernetes by using Microsoft Operations Management Suite (OMS); implement Azure Container Registry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502075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8ADEA70-0291-4B72-9963-1103847B70FB}"/>
              </a:ext>
            </a:extLst>
          </p:cNvPr>
          <p:cNvSpPr>
            <a:spLocks noGrp="1"/>
          </p:cNvSpPr>
          <p:nvPr>
            <p:ph type="title"/>
          </p:nvPr>
        </p:nvSpPr>
        <p:spPr/>
        <p:txBody>
          <a:bodyPr/>
          <a:lstStyle/>
          <a:p>
            <a:endParaRPr lang="en-US"/>
          </a:p>
        </p:txBody>
      </p:sp>
      <p:sp>
        <p:nvSpPr>
          <p:cNvPr id="7" name="Text Placeholder 6">
            <a:extLst>
              <a:ext uri="{FF2B5EF4-FFF2-40B4-BE49-F238E27FC236}">
                <a16:creationId xmlns:a16="http://schemas.microsoft.com/office/drawing/2014/main" id="{8761CA1C-A62D-4791-80E3-1647AB49EF35}"/>
              </a:ext>
            </a:extLst>
          </p:cNvPr>
          <p:cNvSpPr>
            <a:spLocks noGrp="1"/>
          </p:cNvSpPr>
          <p:nvPr>
            <p:ph type="body" sz="quarter" idx="11"/>
          </p:nvPr>
        </p:nvSpPr>
        <p:spPr/>
        <p:txBody>
          <a:bodyPr/>
          <a:lstStyle/>
          <a:p>
            <a:endParaRPr lang="en-US"/>
          </a:p>
        </p:txBody>
      </p:sp>
      <p:sp>
        <p:nvSpPr>
          <p:cNvPr id="6" name="Text Placeholder 5">
            <a:extLst>
              <a:ext uri="{FF2B5EF4-FFF2-40B4-BE49-F238E27FC236}">
                <a16:creationId xmlns:a16="http://schemas.microsoft.com/office/drawing/2014/main" id="{898B891A-9DAD-4484-9795-2DB4A320430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84476033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0782058-14FA-4576-AC47-7C8609E7E48D}"/>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D8F9C882-E0A7-4A7A-A8B8-2656E1326883}"/>
              </a:ext>
            </a:extLst>
          </p:cNvPr>
          <p:cNvSpPr>
            <a:spLocks noGrp="1"/>
          </p:cNvSpPr>
          <p:nvPr>
            <p:ph idx="1"/>
          </p:nvPr>
        </p:nvSpPr>
        <p:spPr/>
        <p:txBody>
          <a:bodyPr/>
          <a:lstStyle/>
          <a:p>
            <a:endParaRPr lang="en-US"/>
          </a:p>
        </p:txBody>
      </p:sp>
      <p:sp>
        <p:nvSpPr>
          <p:cNvPr id="7" name="Text Placeholder 6">
            <a:extLst>
              <a:ext uri="{FF2B5EF4-FFF2-40B4-BE49-F238E27FC236}">
                <a16:creationId xmlns:a16="http://schemas.microsoft.com/office/drawing/2014/main" id="{CF4E6B3B-2CE9-4739-AC40-9FDE4F13A19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208879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C61856-5169-45C5-9111-875F85B333DC}"/>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153420EE-FC7C-459F-90FD-1857D3DE4D74}"/>
              </a:ext>
            </a:extLst>
          </p:cNvPr>
          <p:cNvSpPr>
            <a:spLocks noGrp="1"/>
          </p:cNvSpPr>
          <p:nvPr>
            <p:ph idx="1"/>
          </p:nvPr>
        </p:nvSpPr>
        <p:spPr/>
        <p:txBody>
          <a:bodyPr/>
          <a:lstStyle/>
          <a:p>
            <a:endParaRPr lang="en-US" dirty="0"/>
          </a:p>
        </p:txBody>
      </p:sp>
      <p:sp>
        <p:nvSpPr>
          <p:cNvPr id="7" name="Text Placeholder 6">
            <a:extLst>
              <a:ext uri="{FF2B5EF4-FFF2-40B4-BE49-F238E27FC236}">
                <a16:creationId xmlns:a16="http://schemas.microsoft.com/office/drawing/2014/main" id="{0060A6CD-CF73-4CBE-9026-8943DCA5D1D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688551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A2120-64C5-489A-A26E-B9099AF5C9EC}"/>
              </a:ext>
            </a:extLst>
          </p:cNvPr>
          <p:cNvSpPr>
            <a:spLocks noGrp="1"/>
          </p:cNvSpPr>
          <p:nvPr>
            <p:ph type="ctrTitle" sz="quarter"/>
          </p:nvPr>
        </p:nvSpPr>
        <p:spPr/>
        <p:txBody>
          <a:bodyPr/>
          <a:lstStyle/>
          <a:p>
            <a:endParaRPr lang="en-US"/>
          </a:p>
        </p:txBody>
      </p:sp>
      <p:sp>
        <p:nvSpPr>
          <p:cNvPr id="3" name="Subtitle 2">
            <a:extLst>
              <a:ext uri="{FF2B5EF4-FFF2-40B4-BE49-F238E27FC236}">
                <a16:creationId xmlns:a16="http://schemas.microsoft.com/office/drawing/2014/main" id="{38F897F7-214E-4F52-B983-A0C797606F4E}"/>
              </a:ext>
            </a:extLst>
          </p:cNvPr>
          <p:cNvSpPr>
            <a:spLocks noGrp="1"/>
          </p:cNvSpPr>
          <p:nvPr>
            <p:ph type="subTitle" sz="quarter" idx="1"/>
          </p:nvPr>
        </p:nvSpPr>
        <p:spPr/>
        <p:txBody>
          <a:bodyPr/>
          <a:lstStyle/>
          <a:p>
            <a:endParaRPr lang="en-US"/>
          </a:p>
        </p:txBody>
      </p:sp>
      <p:sp>
        <p:nvSpPr>
          <p:cNvPr id="4" name="Text Placeholder 3">
            <a:extLst>
              <a:ext uri="{FF2B5EF4-FFF2-40B4-BE49-F238E27FC236}">
                <a16:creationId xmlns:a16="http://schemas.microsoft.com/office/drawing/2014/main" id="{D416E602-72E6-4BC7-AED7-568FA36CCC41}"/>
              </a:ext>
            </a:extLst>
          </p:cNvPr>
          <p:cNvSpPr>
            <a:spLocks noGrp="1"/>
          </p:cNvSpPr>
          <p:nvPr>
            <p:ph type="body" sz="quarter" idx="10"/>
          </p:nvPr>
        </p:nvSpPr>
        <p:spPr/>
        <p:txBody>
          <a:bodyPr/>
          <a:lstStyle/>
          <a:p>
            <a:endParaRPr lang="en-US"/>
          </a:p>
        </p:txBody>
      </p:sp>
      <p:sp>
        <p:nvSpPr>
          <p:cNvPr id="7" name="Text Placeholder 6">
            <a:extLst>
              <a:ext uri="{FF2B5EF4-FFF2-40B4-BE49-F238E27FC236}">
                <a16:creationId xmlns:a16="http://schemas.microsoft.com/office/drawing/2014/main" id="{2607FF60-629F-41F4-9434-ECB2466B8C19}"/>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01793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1</a:t>
            </a:r>
          </a:p>
          <a:p>
            <a:pPr marL="0" indent="0">
              <a:spcBef>
                <a:spcPts val="0"/>
              </a:spcBef>
              <a:buNone/>
            </a:pPr>
            <a:r>
              <a:rPr lang="en-US" sz="2000" dirty="0"/>
              <a:t>Introduction to Microsoft Azure</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2</a:t>
            </a:r>
          </a:p>
          <a:p>
            <a:pPr marL="0" indent="0">
              <a:spcBef>
                <a:spcPts val="0"/>
              </a:spcBef>
              <a:buNone/>
            </a:pPr>
            <a:r>
              <a:rPr lang="en-US" sz="2000" dirty="0"/>
              <a:t>Implementing and managing Azure networking </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3</a:t>
            </a:r>
          </a:p>
          <a:p>
            <a:pPr marL="0" indent="0">
              <a:spcBef>
                <a:spcPts val="0"/>
              </a:spcBef>
              <a:buNone/>
            </a:pPr>
            <a:r>
              <a:rPr lang="en-US" sz="2000" dirty="0"/>
              <a:t>Implementing virtual machines</a:t>
            </a:r>
            <a:br>
              <a:rPr lang="en-US" sz="2000" dirty="0"/>
            </a:br>
            <a:endParaRPr lang="en-CA" sz="2000" dirty="0">
              <a:solidFill>
                <a:srgbClr val="0070C0"/>
              </a:solidFill>
            </a:endParaRPr>
          </a:p>
          <a:p>
            <a:pPr marL="0" indent="0">
              <a:spcBef>
                <a:spcPts val="0"/>
              </a:spcBef>
              <a:buNone/>
            </a:pPr>
            <a:r>
              <a:rPr lang="en-CA" sz="2000" dirty="0">
                <a:solidFill>
                  <a:srgbClr val="0070C0"/>
                </a:solidFill>
              </a:rPr>
              <a:t>Module 4</a:t>
            </a:r>
          </a:p>
          <a:p>
            <a:pPr marL="0" indent="0">
              <a:spcBef>
                <a:spcPts val="0"/>
              </a:spcBef>
              <a:buNone/>
            </a:pPr>
            <a:r>
              <a:rPr lang="en-US" sz="2000" dirty="0"/>
              <a:t>Managing Azure VMs</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5</a:t>
            </a:r>
          </a:p>
          <a:p>
            <a:pPr marL="0" indent="0">
              <a:spcBef>
                <a:spcPts val="0"/>
              </a:spcBef>
              <a:buNone/>
            </a:pPr>
            <a:r>
              <a:rPr lang="en-IN" sz="2000" dirty="0"/>
              <a:t>Implementing Azure App Service</a:t>
            </a:r>
            <a:endParaRPr lang="en-US" dirty="0"/>
          </a:p>
        </p:txBody>
      </p:sp>
    </p:spTree>
    <p:custDataLst>
      <p:tags r:id="rId1"/>
    </p:custDataLst>
    <p:extLst>
      <p:ext uri="{BB962C8B-B14F-4D97-AF65-F5344CB8AC3E}">
        <p14:creationId xmlns:p14="http://schemas.microsoft.com/office/powerpoint/2010/main" val="1743810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 </a:t>
            </a:r>
            <a:r>
              <a:rPr lang="en-US" i="1" dirty="0"/>
              <a:t>(continued)</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6</a:t>
            </a:r>
          </a:p>
          <a:p>
            <a:pPr marL="0" indent="0">
              <a:spcBef>
                <a:spcPts val="0"/>
              </a:spcBef>
              <a:buNone/>
            </a:pPr>
            <a:r>
              <a:rPr lang="en-US" sz="2000" dirty="0"/>
              <a:t>Planning and implementing storage, backup, and recovery services</a:t>
            </a:r>
          </a:p>
          <a:p>
            <a:pPr marL="0" indent="0">
              <a:spcBef>
                <a:spcPts val="0"/>
              </a:spcBef>
              <a:buNone/>
            </a:pPr>
            <a:endParaRPr lang="en-CA" sz="2000" dirty="0"/>
          </a:p>
          <a:p>
            <a:pPr marL="0" indent="0">
              <a:spcBef>
                <a:spcPts val="0"/>
              </a:spcBef>
              <a:buNone/>
            </a:pPr>
            <a:r>
              <a:rPr lang="en-CA" sz="2000" dirty="0">
                <a:solidFill>
                  <a:srgbClr val="0070C0"/>
                </a:solidFill>
              </a:rPr>
              <a:t>Module 7</a:t>
            </a:r>
          </a:p>
          <a:p>
            <a:pPr marL="0" indent="0">
              <a:spcBef>
                <a:spcPts val="0"/>
              </a:spcBef>
              <a:buNone/>
            </a:pPr>
            <a:r>
              <a:rPr lang="en-US" sz="2000" dirty="0"/>
              <a:t>Implementing containers in Azure</a:t>
            </a:r>
          </a:p>
          <a:p>
            <a:pPr marL="0" indent="0">
              <a:spcBef>
                <a:spcPts val="0"/>
              </a:spcBef>
              <a:buNone/>
            </a:pPr>
            <a:endParaRPr lang="en-CA" sz="2000" dirty="0"/>
          </a:p>
          <a:p>
            <a:pPr marL="0" indent="0">
              <a:spcBef>
                <a:spcPts val="0"/>
              </a:spcBef>
              <a:buNone/>
            </a:pPr>
            <a:r>
              <a:rPr lang="en-CA" sz="2000" dirty="0">
                <a:solidFill>
                  <a:srgbClr val="0070C0"/>
                </a:solidFill>
              </a:rPr>
              <a:t>Module 8</a:t>
            </a:r>
          </a:p>
          <a:p>
            <a:pPr marL="0" indent="0">
              <a:spcBef>
                <a:spcPts val="0"/>
              </a:spcBef>
              <a:buNone/>
            </a:pPr>
            <a:r>
              <a:rPr lang="en-US" sz="2000" dirty="0"/>
              <a:t>Implementing Azure Cloud Services</a:t>
            </a:r>
          </a:p>
          <a:p>
            <a:pPr marL="0" indent="0">
              <a:spcBef>
                <a:spcPts val="0"/>
              </a:spcBef>
              <a:buNone/>
            </a:pPr>
            <a:endParaRPr lang="en-CA" sz="2000" dirty="0"/>
          </a:p>
          <a:p>
            <a:pPr marL="0" indent="0">
              <a:spcBef>
                <a:spcPts val="0"/>
              </a:spcBef>
              <a:buNone/>
            </a:pPr>
            <a:r>
              <a:rPr lang="en-CA" sz="2000" dirty="0">
                <a:solidFill>
                  <a:srgbClr val="0070C0"/>
                </a:solidFill>
              </a:rPr>
              <a:t>Module 9</a:t>
            </a:r>
          </a:p>
          <a:p>
            <a:pPr marL="0" indent="0">
              <a:spcBef>
                <a:spcPts val="0"/>
              </a:spcBef>
              <a:buNone/>
            </a:pPr>
            <a:r>
              <a:rPr lang="en-US" sz="2000" dirty="0"/>
              <a:t>Implementing Azure Active Directory</a:t>
            </a:r>
          </a:p>
          <a:p>
            <a:pPr marL="0" indent="0">
              <a:spcBef>
                <a:spcPts val="0"/>
              </a:spcBef>
              <a:buNone/>
            </a:pPr>
            <a:endParaRPr lang="en-CA" sz="2000" dirty="0"/>
          </a:p>
          <a:p>
            <a:pPr marL="0" indent="0">
              <a:spcBef>
                <a:spcPts val="0"/>
              </a:spcBef>
              <a:buNone/>
            </a:pPr>
            <a:r>
              <a:rPr lang="en-CA" sz="2000" dirty="0">
                <a:solidFill>
                  <a:srgbClr val="0070C0"/>
                </a:solidFill>
              </a:rPr>
              <a:t>Module 10</a:t>
            </a:r>
          </a:p>
          <a:p>
            <a:pPr marL="0" indent="0">
              <a:spcBef>
                <a:spcPts val="0"/>
              </a:spcBef>
              <a:buNone/>
            </a:pPr>
            <a:r>
              <a:rPr lang="en-US" sz="2000" dirty="0"/>
              <a:t>Managing an Active Directory infrastructure in a hybrid environment</a:t>
            </a:r>
          </a:p>
          <a:p>
            <a:pPr marL="0" indent="0">
              <a:spcBef>
                <a:spcPts val="0"/>
              </a:spcBef>
              <a:buNone/>
            </a:pPr>
            <a:endParaRPr lang="en-US" dirty="0"/>
          </a:p>
          <a:p>
            <a:pPr marL="0" indent="0">
              <a:spcBef>
                <a:spcPts val="0"/>
              </a:spcBef>
              <a:buNone/>
            </a:pPr>
            <a:r>
              <a:rPr lang="en-CA" sz="2000" dirty="0">
                <a:solidFill>
                  <a:srgbClr val="0070C0"/>
                </a:solidFill>
              </a:rPr>
              <a:t>Module 11</a:t>
            </a:r>
          </a:p>
          <a:p>
            <a:pPr marL="0" indent="0">
              <a:spcBef>
                <a:spcPts val="0"/>
              </a:spcBef>
              <a:buNone/>
            </a:pPr>
            <a:r>
              <a:rPr lang="en-US" sz="2000" dirty="0"/>
              <a:t>Implementing Azure-based management and automation</a:t>
            </a:r>
            <a:endParaRPr lang="en-CA" sz="2000" dirty="0">
              <a:solidFill>
                <a:srgbClr val="0070C0"/>
              </a:solidFill>
            </a:endParaRPr>
          </a:p>
          <a:p>
            <a:pPr marL="0" indent="0">
              <a:spcBef>
                <a:spcPts val="0"/>
              </a:spcBef>
              <a:buNone/>
            </a:pPr>
            <a:endParaRPr lang="en-US" dirty="0"/>
          </a:p>
        </p:txBody>
      </p:sp>
    </p:spTree>
    <p:custDataLst>
      <p:tags r:id="rId1"/>
    </p:custDataLst>
    <p:extLst>
      <p:ext uri="{BB962C8B-B14F-4D97-AF65-F5344CB8AC3E}">
        <p14:creationId xmlns:p14="http://schemas.microsoft.com/office/powerpoint/2010/main" val="4156281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Create and Manage Compute Resources (20-25%)</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Deploy workloads on Azure Resource Manager (ARM) virtual machines (VMs) </a:t>
            </a:r>
          </a:p>
          <a:p>
            <a:r>
              <a:rPr lang="en-US" dirty="0"/>
              <a:t>Perform configuration management </a:t>
            </a:r>
          </a:p>
          <a:p>
            <a:r>
              <a:rPr lang="en-US" dirty="0"/>
              <a:t>Design and implement VM storage </a:t>
            </a:r>
          </a:p>
          <a:p>
            <a:r>
              <a:rPr lang="en-US" dirty="0"/>
              <a:t>Monitor ARM VMs </a:t>
            </a:r>
          </a:p>
          <a:p>
            <a:r>
              <a:rPr lang="en-US" dirty="0"/>
              <a:t>Manage ARM VM availability </a:t>
            </a:r>
          </a:p>
          <a:p>
            <a:r>
              <a:rPr lang="en-US" dirty="0"/>
              <a:t>Scale ARM VMs  </a:t>
            </a:r>
          </a:p>
          <a:p>
            <a:r>
              <a:rPr lang="en-US" dirty="0"/>
              <a:t>Manage Containers with Azure Container Services (ACS) </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https://www.microsoft.com/en-ie/learning/exam-70-533.aspx</a:t>
            </a:r>
          </a:p>
          <a:p>
            <a:r>
              <a:rPr lang="en-US" dirty="0"/>
              <a:t>http://download.microsoft.com/download/8/4/8/848DD46A-05F2-4021-A118-036FC06647C5/533_OD_Changes.pdf</a:t>
            </a:r>
          </a:p>
        </p:txBody>
      </p:sp>
    </p:spTree>
    <p:extLst>
      <p:ext uri="{BB962C8B-B14F-4D97-AF65-F5344CB8AC3E}">
        <p14:creationId xmlns:p14="http://schemas.microsoft.com/office/powerpoint/2010/main" val="1582592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Create and Manage Compute Resources (20-25%)</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1800" dirty="0"/>
              <a:t>Deploy workloads on Azure Resource Manager (ARM) virtual machines (VMs) </a:t>
            </a:r>
          </a:p>
          <a:p>
            <a:pPr lvl="1"/>
            <a:r>
              <a:rPr lang="en-US" sz="1050" dirty="0"/>
              <a:t>Identify workloads that can and cannot be deployed; run workloads including Microsoft, run workloads including Linux; create VMs; connect to a Windows/Linux VM; deploy workloads; deploy Bring Your Own License (BYOL) images  </a:t>
            </a:r>
          </a:p>
          <a:p>
            <a:r>
              <a:rPr lang="en-US" sz="1800" dirty="0"/>
              <a:t> Perform configuration management </a:t>
            </a:r>
          </a:p>
          <a:p>
            <a:pPr lvl="1"/>
            <a:r>
              <a:rPr lang="en-US" sz="1050" dirty="0"/>
              <a:t>Automate configuration management by using PowerShell Desired State Configuration (DSC) and VM Agent (custom script extensions); enable remote debugging </a:t>
            </a:r>
          </a:p>
          <a:p>
            <a:r>
              <a:rPr lang="en-US" sz="1800" dirty="0"/>
              <a:t> Design and implement VM storage </a:t>
            </a:r>
          </a:p>
          <a:p>
            <a:pPr lvl="1"/>
            <a:r>
              <a:rPr lang="en-US" sz="1050" dirty="0"/>
              <a:t>Configure disk caching; plan storage capacity; configure operating system disk redundancy; configure shared storage using Azure File service; configure Azure File Share snapshots; configure geo-replication; encrypt disks; implement ARM VMs with Standard and Premium Storage </a:t>
            </a:r>
          </a:p>
          <a:p>
            <a:r>
              <a:rPr lang="en-US" sz="1800" dirty="0"/>
              <a:t> Monitor ARM VMs </a:t>
            </a:r>
          </a:p>
          <a:p>
            <a:pPr lvl="1"/>
            <a:r>
              <a:rPr lang="en-US" sz="1050" dirty="0"/>
              <a:t>Configure ARM VM monitoring; configure alerts; configure diagnostic and monitoring storage location  </a:t>
            </a:r>
          </a:p>
          <a:p>
            <a:r>
              <a:rPr lang="en-US" sz="1800" dirty="0"/>
              <a:t> Manage ARM VM availability </a:t>
            </a:r>
          </a:p>
          <a:p>
            <a:pPr lvl="1"/>
            <a:r>
              <a:rPr lang="en-US" sz="1050" dirty="0"/>
              <a:t>Configure multiple ARM VMs in an availability set for redundancy; configure each application tier into separate availability sets; combine the Load Balancer with availability sets; configure fault domains and update domains </a:t>
            </a:r>
          </a:p>
          <a:p>
            <a:r>
              <a:rPr lang="en-US" sz="1800" dirty="0"/>
              <a:t>Scale ARM VMs  </a:t>
            </a:r>
          </a:p>
          <a:p>
            <a:pPr lvl="1"/>
            <a:r>
              <a:rPr lang="en-US" sz="1050" dirty="0"/>
              <a:t>Scale up and scale down VM sizes; deploy ARM VM Scale Sets (VMSS); configure ARM VMSS auto-scale </a:t>
            </a:r>
          </a:p>
          <a:p>
            <a:r>
              <a:rPr lang="en-US" sz="1800" dirty="0"/>
              <a:t> Manage Containers with Azure Container Services (ACS)  </a:t>
            </a:r>
          </a:p>
          <a:p>
            <a:pPr lvl="1"/>
            <a:r>
              <a:rPr lang="en-US" sz="1050" dirty="0"/>
              <a:t>Deploy a Kubernetes cluster in ACS; create and manage container images; scale applications using Docker, DC/OS, Swarm, or Kubernetes; configure for open-source tooling; migrate container workloads to and from Azure; monitor Kubernetes by using Microsoft Operations Management Suite (OMS); implement Azure Container Registry </a:t>
            </a:r>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http://download.microsoft.com/download/8/4/8/848DD46A-05F2-4021-A118-036FC06647C5/533_OD_Changes.pdf</a:t>
            </a:r>
          </a:p>
        </p:txBody>
      </p:sp>
    </p:spTree>
    <p:extLst>
      <p:ext uri="{BB962C8B-B14F-4D97-AF65-F5344CB8AC3E}">
        <p14:creationId xmlns:p14="http://schemas.microsoft.com/office/powerpoint/2010/main" val="2041315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Deploy workloads on Azure Resource Manager (ARM) virtual machines (VMs)</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Identify workloads that can and cannot be deployed; run workloads including Microsoft, run workloads including Linux; create VMs; connect to a Windows/Linux VM; deploy workloads; deploy Bring Your Own License (BYOL) images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4000" dirty="0"/>
              <a:t>Perform Configuration Management </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400" dirty="0"/>
              <a:t>Automate configuration management by using PowerShell Desired State Configuration (DSC) and VM Agent (custom script extensions); enable remote debugging </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Design and implement VM storage </a:t>
            </a:r>
            <a:br>
              <a:rPr lang="en-US" dirty="0"/>
            </a:br>
            <a:endParaRPr lang="en-US"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Configure disk caching; plan storage capacity; configure operating system disk redundancy; configure shared storage using Azure File service; configure Azure File Share snapshots; configure geo-replication; encrypt disks; implement ARM VMs with Standard and Premium Storage </a:t>
            </a:r>
          </a:p>
          <a:p>
            <a:endParaRPr lang="en-US" sz="2400"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8903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Monitor ARM VMs </a:t>
            </a: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Configure ARM VM monitoring; configure alerts; configure diagnostic and monitoring storage location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58339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Manage ARM VM availability </a:t>
            </a:r>
            <a:br>
              <a:rPr lang="en-US" sz="4000" dirty="0"/>
            </a:b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Configure multiple ARM VMs in an availability set for redundancy; configure each application tier into separate availability sets; combine the Load Balancer with availability sets; configure fault domains and update domains </a:t>
            </a:r>
          </a:p>
          <a:p>
            <a:endParaRPr lang="en-US" sz="2400"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0665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Scale ARM VMs  </a:t>
            </a:r>
            <a:br>
              <a:rPr lang="en-US" sz="4000" dirty="0"/>
            </a:b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Scale up and scale down VM sizes; deploy ARM VM Scale Sets (VMSS); configure ARM VMSS auto-scale </a:t>
            </a:r>
          </a:p>
          <a:p>
            <a:endParaRPr lang="en-US" sz="2400"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0960158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1086</Words>
  <Application>Microsoft Office PowerPoint</Application>
  <PresentationFormat>On-screen Show (4:3)</PresentationFormat>
  <Paragraphs>123</Paragraphs>
  <Slides>16</Slides>
  <Notes>16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Segoe</vt:lpstr>
      <vt:lpstr>Consolas</vt:lpstr>
      <vt:lpstr>Calibri</vt:lpstr>
      <vt:lpstr>Courier New</vt:lpstr>
      <vt:lpstr>Wingdings</vt:lpstr>
      <vt:lpstr>Segoe UI Light</vt:lpstr>
      <vt:lpstr>Segoe UI</vt:lpstr>
      <vt:lpstr>Times New Roman</vt:lpstr>
      <vt:lpstr>Symbol</vt:lpstr>
      <vt:lpstr>Verdana</vt:lpstr>
      <vt:lpstr>Arial</vt:lpstr>
      <vt:lpstr>NG_MOC_Core_ModuleNew2</vt:lpstr>
      <vt:lpstr>Exam 70-533 Implementing Microsoft Azure Infrastructure Solutions</vt:lpstr>
      <vt:lpstr>Create and Manage Compute Resources (20-25%)</vt:lpstr>
      <vt:lpstr>Create and Manage Compute Resources (20-25%)</vt:lpstr>
      <vt:lpstr>Deploy workloads on Azure Resource Manager (ARM) virtual machines (VMs)</vt:lpstr>
      <vt:lpstr>Perform Configuration Management </vt:lpstr>
      <vt:lpstr>Design and implement VM storage  </vt:lpstr>
      <vt:lpstr>Monitor ARM VMs  </vt:lpstr>
      <vt:lpstr>Manage ARM VM availability   </vt:lpstr>
      <vt:lpstr>Scale ARM VMs    </vt:lpstr>
      <vt:lpstr>Manage Containers with Azure Container Services (ACS) </vt:lpstr>
      <vt:lpstr>PowerPoint Presentation</vt:lpstr>
      <vt:lpstr>PowerPoint Presentation</vt:lpstr>
      <vt:lpstr>PowerPoint Presentation</vt:lpstr>
      <vt:lpstr>PowerPoint Presentation</vt:lpstr>
      <vt:lpstr>Course outline</vt:lpstr>
      <vt:lpstr>Course outline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2018-02-07T13:33:12Z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