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3.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22" r:id="rId2"/>
    <p:sldMasterId id="2147483736" r:id="rId3"/>
  </p:sldMasterIdLst>
  <p:notesMasterIdLst>
    <p:notesMasterId r:id="rId33"/>
  </p:notesMasterIdLst>
  <p:handoutMasterIdLst>
    <p:handoutMasterId r:id="rId34"/>
  </p:handoutMasterIdLst>
  <p:sldIdLst>
    <p:sldId id="346" r:id="rId4"/>
    <p:sldId id="256" r:id="rId5"/>
    <p:sldId id="322" r:id="rId6"/>
    <p:sldId id="312" r:id="rId7"/>
    <p:sldId id="311" r:id="rId8"/>
    <p:sldId id="330" r:id="rId9"/>
    <p:sldId id="344" r:id="rId10"/>
    <p:sldId id="327" r:id="rId11"/>
    <p:sldId id="332" r:id="rId12"/>
    <p:sldId id="339" r:id="rId13"/>
    <p:sldId id="323" r:id="rId14"/>
    <p:sldId id="325" r:id="rId15"/>
    <p:sldId id="333" r:id="rId16"/>
    <p:sldId id="334" r:id="rId17"/>
    <p:sldId id="326" r:id="rId18"/>
    <p:sldId id="329" r:id="rId19"/>
    <p:sldId id="345" r:id="rId20"/>
    <p:sldId id="313" r:id="rId21"/>
    <p:sldId id="331" r:id="rId22"/>
    <p:sldId id="324" r:id="rId23"/>
    <p:sldId id="335" r:id="rId24"/>
    <p:sldId id="315" r:id="rId25"/>
    <p:sldId id="338" r:id="rId26"/>
    <p:sldId id="340" r:id="rId27"/>
    <p:sldId id="341" r:id="rId28"/>
    <p:sldId id="342" r:id="rId29"/>
    <p:sldId id="316" r:id="rId30"/>
    <p:sldId id="328" r:id="rId31"/>
    <p:sldId id="343" r:id="rId32"/>
  </p:sldIdLst>
  <p:sldSz cx="9144000" cy="6858000" type="screen4x3"/>
  <p:notesSz cx="6858000" cy="9144000"/>
  <p:embeddedFontLst>
    <p:embeddedFont>
      <p:font typeface="Calibri" panose="020F0502020204030204" pitchFamily="34" charset="0"/>
      <p:regular r:id="rId35"/>
      <p:bold r:id="rId36"/>
      <p:italic r:id="rId37"/>
      <p:boldItalic r:id="rId38"/>
    </p:embeddedFont>
    <p:embeddedFont>
      <p:font typeface="SimSun" panose="02010600030101010101" pitchFamily="2" charset="-122"/>
      <p:regular r:id="rId39"/>
    </p:embeddedFont>
    <p:embeddedFont>
      <p:font typeface="Segoe UI" panose="020B0502040204020203" pitchFamily="34" charset="0"/>
      <p:regular r:id="rId40"/>
      <p:bold r:id="rId41"/>
      <p:italic r:id="rId42"/>
      <p:boldItalic r:id="rId43"/>
    </p:embeddedFont>
    <p:embeddedFont>
      <p:font typeface="Verdana" panose="020B0604030504040204" pitchFamily="34" charset="0"/>
      <p:regular r:id="rId44"/>
      <p:bold r:id="rId45"/>
      <p:italic r:id="rId46"/>
      <p:boldItalic r:id="rId47"/>
    </p:embeddedFont>
    <p:embeddedFont>
      <p:font typeface="Consolas" panose="020B0609020204030204" pitchFamily="49" charset="0"/>
      <p:regular r:id="rId48"/>
      <p:bold r:id="rId49"/>
      <p:italic r:id="rId50"/>
      <p:boldItalic r:id="rId51"/>
    </p:embeddedFont>
    <p:embeddedFont>
      <p:font typeface="Segoe UI Light" panose="020B0502040204020203" pitchFamily="34" charset="0"/>
      <p:regular r:id="rId52"/>
      <p:italic r:id="rId53"/>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46"/>
            <p14:sldId id="256"/>
            <p14:sldId id="322"/>
            <p14:sldId id="312"/>
          </p14:sldIdLst>
        </p14:section>
        <p14:section name="Virtual Networks" id="{EE7F45B0-A6AD-411D-A512-DBBFEC401377}">
          <p14:sldIdLst>
            <p14:sldId id="311"/>
            <p14:sldId id="330"/>
            <p14:sldId id="344"/>
            <p14:sldId id="327"/>
            <p14:sldId id="332"/>
            <p14:sldId id="339"/>
            <p14:sldId id="323"/>
            <p14:sldId id="325"/>
            <p14:sldId id="333"/>
            <p14:sldId id="334"/>
            <p14:sldId id="326"/>
            <p14:sldId id="329"/>
            <p14:sldId id="345"/>
          </p14:sldIdLst>
        </p14:section>
        <p14:section name="Multi-site" id="{C6B6578B-F5CF-418D-991A-F24A0340D180}">
          <p14:sldIdLst>
            <p14:sldId id="313"/>
            <p14:sldId id="331"/>
            <p14:sldId id="324"/>
            <p14:sldId id="335"/>
          </p14:sldIdLst>
        </p14:section>
        <p14:section name="ARM Networking" id="{B92904DA-AD65-48A7-82FB-BA4D438E899A}">
          <p14:sldIdLst>
            <p14:sldId id="315"/>
            <p14:sldId id="338"/>
            <p14:sldId id="340"/>
            <p14:sldId id="341"/>
            <p14:sldId id="342"/>
          </p14:sldIdLst>
        </p14:section>
        <p14:section name="Hybrid Connection" id="{CA5ED27E-6529-4197-AC63-77A7AD34E2E9}">
          <p14:sldIdLst>
            <p14:sldId id="316"/>
            <p14:sldId id="328"/>
            <p14:sldId id="34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3162" autoAdjust="0"/>
    <p:restoredTop sz="70938" autoAdjust="0"/>
  </p:normalViewPr>
  <p:slideViewPr>
    <p:cSldViewPr snapToGrid="0">
      <p:cViewPr varScale="1">
        <p:scale>
          <a:sx n="71" d="100"/>
          <a:sy n="71" d="100"/>
        </p:scale>
        <p:origin x="1220" y="48"/>
      </p:cViewPr>
      <p:guideLst/>
    </p:cSldViewPr>
  </p:slideViewPr>
  <p:notesTextViewPr>
    <p:cViewPr>
      <p:scale>
        <a:sx n="1" d="1"/>
        <a:sy n="1" d="1"/>
      </p:scale>
      <p:origin x="0" y="0"/>
    </p:cViewPr>
  </p:notesTextViewPr>
  <p:sorterViewPr>
    <p:cViewPr varScale="1">
      <p:scale>
        <a:sx n="100" d="100"/>
        <a:sy n="100" d="100"/>
      </p:scale>
      <p:origin x="0" y="-15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5.fntdata"/><Relationship Id="rId21" Type="http://schemas.openxmlformats.org/officeDocument/2006/relationships/slide" Target="slides/slide18.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microsoft.com/office/2015/10/relationships/revisionInfo" Target="revisionInfo.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font" Target="fonts/font17.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7.xml"/><Relationship Id="rId41" Type="http://schemas.openxmlformats.org/officeDocument/2006/relationships/font" Target="fonts/font7.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font" Target="fonts/font10.fntdata"/><Relationship Id="rId52" Type="http://schemas.openxmlformats.org/officeDocument/2006/relationships/font" Target="fonts/font1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3/1/2018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3/1/2018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docs.microsoft.com/en-us/azure/application-gateway/application-gateway-websocket" TargetMode="External"/><Relationship Id="rId13" Type="http://schemas.openxmlformats.org/officeDocument/2006/relationships/hyperlink" Target="https://docs.microsoft.com/en-us/azure/application-gateway/application-gateway-diagnostics" TargetMode="External"/><Relationship Id="rId3" Type="http://schemas.openxmlformats.org/officeDocument/2006/relationships/hyperlink" Target="https://docs.microsoft.com/en-us/azure/application-gateway/application-gateway-webapplicationfirewall-overview" TargetMode="External"/><Relationship Id="rId7" Type="http://schemas.openxmlformats.org/officeDocument/2006/relationships/hyperlink" Target="https://docs.microsoft.com/en-us/azure/application-gateway/application-gateway-multi-site-overview" TargetMode="External"/><Relationship Id="rId12" Type="http://schemas.openxmlformats.org/officeDocument/2006/relationships/hyperlink" Target="https://docs.microsoft.com/en-us/azure/application-gateway/application-gateway-web-app-overview"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docs.microsoft.com/en-us/azure/application-gateway/application-gateway-url-route-overview" TargetMode="External"/><Relationship Id="rId11" Type="http://schemas.openxmlformats.org/officeDocument/2006/relationships/hyperlink" Target="https://docs.microsoft.com/en-us/azure/application-gateway/application-gateway-redirect-overview" TargetMode="External"/><Relationship Id="rId5" Type="http://schemas.openxmlformats.org/officeDocument/2006/relationships/hyperlink" Target="https://docs.microsoft.com/en-us/azure/application-gateway/application-gateway-backend-ssl" TargetMode="External"/><Relationship Id="rId10" Type="http://schemas.openxmlformats.org/officeDocument/2006/relationships/hyperlink" Target="https://docs.microsoft.com/en-us/azure/application-gateway/application-gateway-ssl-policy-overview" TargetMode="External"/><Relationship Id="rId4" Type="http://schemas.openxmlformats.org/officeDocument/2006/relationships/hyperlink" Target="https://docs.microsoft.com/en-us/azure/application-gateway/application-gateway-ssl-arm" TargetMode="External"/><Relationship Id="rId9" Type="http://schemas.openxmlformats.org/officeDocument/2006/relationships/hyperlink" Target="https://docs.microsoft.com/en-us/azure/application-gateway/application-gateway-probe-overview"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codes for </a:t>
            </a:r>
            <a:r>
              <a:rPr lang="en-US" dirty="0" err="1"/>
              <a:t>wifi</a:t>
            </a:r>
            <a:r>
              <a:rPr lang="en-US" dirty="0"/>
              <a:t> should be provided on site</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1DAC4B1-58FE-4C51-97F7-84305AD64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4185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b="1" dirty="0"/>
              <a:t>Layer 3</a:t>
            </a:r>
            <a:r>
              <a:rPr lang="en-US" dirty="0"/>
              <a:t> connectivity </a:t>
            </a:r>
          </a:p>
          <a:p>
            <a:r>
              <a:rPr lang="en-US" dirty="0"/>
              <a:t>Connect </a:t>
            </a:r>
            <a:r>
              <a:rPr lang="en-US" dirty="0" err="1"/>
              <a:t>Vnets</a:t>
            </a:r>
            <a:r>
              <a:rPr lang="en-US" dirty="0"/>
              <a:t> that are in </a:t>
            </a:r>
            <a:r>
              <a:rPr lang="en-US" b="1" dirty="0"/>
              <a:t>same region</a:t>
            </a:r>
          </a:p>
          <a:p>
            <a:endParaRPr lang="en-US" dirty="0"/>
          </a:p>
          <a:p>
            <a:r>
              <a:rPr lang="en-US" dirty="0"/>
              <a:t>Gateway Transit in ARM</a:t>
            </a:r>
          </a:p>
          <a:p>
            <a:endParaRPr lang="en-US" dirty="0"/>
          </a:p>
          <a:p>
            <a:r>
              <a:rPr lang="en-US" dirty="0"/>
              <a:t>ASM + ARM</a:t>
            </a:r>
          </a:p>
          <a:p>
            <a:endParaRPr lang="en-US" dirty="0"/>
          </a:p>
          <a:p>
            <a:r>
              <a:rPr lang="en-US" dirty="0"/>
              <a:t>Global Vnet Peering</a:t>
            </a:r>
          </a:p>
        </p:txBody>
      </p:sp>
      <p:sp>
        <p:nvSpPr>
          <p:cNvPr id="4" name="Slide Number Placeholder 3"/>
          <p:cNvSpPr>
            <a:spLocks noGrp="1"/>
          </p:cNvSpPr>
          <p:nvPr>
            <p:ph type="sldNum" sz="quarter" idx="10"/>
          </p:nvPr>
        </p:nvSpPr>
        <p:spPr/>
        <p:txBody>
          <a:bodyPr/>
          <a:lstStyle/>
          <a:p>
            <a:fld id="{273C210F-F7AC-4609-9F14-F42E9171CDC6}" type="slidenum">
              <a:rPr lang="en-US" smtClean="0"/>
              <a:t>10</a:t>
            </a:fld>
            <a:endParaRPr lang="en-US"/>
          </a:p>
        </p:txBody>
      </p:sp>
    </p:spTree>
    <p:extLst>
      <p:ext uri="{BB962C8B-B14F-4D97-AF65-F5344CB8AC3E}">
        <p14:creationId xmlns:p14="http://schemas.microsoft.com/office/powerpoint/2010/main" val="93744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 Dynamic IP (DIP) address. A DIP address is a dynamic internal IP address. VMs in the virtual network use this address to communicate with other VMs in the same virtual network. When you have connected a VPN to an Azure virtual network, on-premises clients use DIPs </a:t>
            </a:r>
            <a:r>
              <a:rPr lang="en-US" sz="1000" b="1" dirty="0" err="1">
                <a:latin typeface="Arial"/>
                <a:ea typeface="Calibri"/>
                <a:cs typeface="Times New Roman"/>
              </a:rPr>
              <a:t>tp</a:t>
            </a:r>
            <a:r>
              <a:rPr lang="en-US" sz="1000" b="1" dirty="0">
                <a:latin typeface="Arial"/>
                <a:ea typeface="Calibri"/>
                <a:cs typeface="Times New Roman"/>
              </a:rPr>
              <a:t> communicate with virtual network VMs. DIPs are equivalent to the private IP addresses in the Azure Resource Manager deployment model. </a:t>
            </a:r>
          </a:p>
          <a:p>
            <a:pPr>
              <a:lnSpc>
                <a:spcPct val="115000"/>
              </a:lnSpc>
              <a:spcAft>
                <a:spcPts val="1000"/>
              </a:spcAft>
            </a:pPr>
            <a:r>
              <a:rPr lang="en-US" sz="1000" b="1" dirty="0">
                <a:latin typeface="Arial"/>
                <a:ea typeface="Calibri"/>
                <a:cs typeface="Times New Roman"/>
              </a:rPr>
              <a:t>• Virtual IP (VIP) address. A VIP address is a virtual IP address that is assigned to a cloud service. This IP address is a public internet IP address, and external clients use it to communicate with the cloud service and its VMs. All VMs within a single cloud service have the same VIP address. </a:t>
            </a:r>
          </a:p>
          <a:p>
            <a:pPr>
              <a:lnSpc>
                <a:spcPct val="115000"/>
              </a:lnSpc>
              <a:spcAft>
                <a:spcPts val="1000"/>
              </a:spcAft>
            </a:pPr>
            <a:r>
              <a:rPr lang="en-US" sz="1000" b="1" dirty="0">
                <a:latin typeface="Arial"/>
                <a:ea typeface="Calibri"/>
                <a:cs typeface="Times New Roman"/>
              </a:rPr>
              <a:t>• Instance-level public IP (ILPIP) address. An ILPIP address is associated directly with the VM, and enables direct communication with a VM from the internet without relying on VIP address.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1558037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managing private IP addressing on Azure Vnets.</a:t>
            </a:r>
          </a:p>
        </p:txBody>
      </p:sp>
      <p:sp>
        <p:nvSpPr>
          <p:cNvPr id="4" name="Slide Number Placeholder 3"/>
          <p:cNvSpPr>
            <a:spLocks noGrp="1"/>
          </p:cNvSpPr>
          <p:nvPr>
            <p:ph type="sldNum" sz="quarter" idx="10"/>
          </p:nvPr>
        </p:nvSpPr>
        <p:spPr/>
        <p:txBody>
          <a:bodyPr/>
          <a:lstStyle/>
          <a:p>
            <a:fld id="{C6440F54-8651-4EC7-B5E7-A2B06DF30647}"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986675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NSG:</a:t>
            </a:r>
          </a:p>
          <a:p>
            <a:pPr>
              <a:lnSpc>
                <a:spcPct val="115000"/>
              </a:lnSpc>
              <a:spcAft>
                <a:spcPts val="1000"/>
              </a:spcAft>
            </a:pPr>
            <a:r>
              <a:rPr lang="en-US" sz="1000" dirty="0">
                <a:latin typeface="Arial"/>
                <a:ea typeface="Calibri"/>
                <a:cs typeface="Times New Roman"/>
              </a:rPr>
              <a:t> are collections of network-level firewalls rules that you can associate with virtual network subnets. A NSG consists of rules that allow or deny inbound and outbound traffic based on a combination of IP address prefixes and ports</a:t>
            </a:r>
          </a:p>
        </p:txBody>
      </p:sp>
      <p:sp>
        <p:nvSpPr>
          <p:cNvPr id="4" name="Slide Number Placeholder 3"/>
          <p:cNvSpPr>
            <a:spLocks noGrp="1"/>
          </p:cNvSpPr>
          <p:nvPr>
            <p:ph type="sldNum" sz="quarter" idx="10"/>
          </p:nvPr>
        </p:nvSpPr>
        <p:spPr/>
        <p:txBody>
          <a:bodyPr/>
          <a:lstStyle/>
          <a:p>
            <a:fld id="{C6440F54-8651-4EC7-B5E7-A2B06DF30647}"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749665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Routing Azure implements a default routing configuration that facilitates basic connectivity, including the ability to reach the internet and to communicate with other resources on the same or directly connected virtual networks. You can modify this default configuration in two ways:</a:t>
            </a:r>
          </a:p>
          <a:p>
            <a:pPr>
              <a:lnSpc>
                <a:spcPct val="115000"/>
              </a:lnSpc>
              <a:spcAft>
                <a:spcPts val="1000"/>
              </a:spcAft>
            </a:pPr>
            <a:r>
              <a:rPr lang="en-US" sz="1000" dirty="0">
                <a:latin typeface="Arial"/>
                <a:ea typeface="Calibri"/>
                <a:cs typeface="Times New Roman"/>
              </a:rPr>
              <a:t> • User-defined routes involve creating custom static routes with one or more rules altering the default routing behavior and associating them with virtual network subnets. These rules apply to any traffic leaving these subnets and targeting IP address ranges that you referenced in your custom routes.</a:t>
            </a:r>
          </a:p>
          <a:p>
            <a:pPr>
              <a:lnSpc>
                <a:spcPct val="115000"/>
              </a:lnSpc>
              <a:spcAft>
                <a:spcPts val="1000"/>
              </a:spcAft>
            </a:pPr>
            <a:r>
              <a:rPr lang="en-US" sz="1000" dirty="0">
                <a:latin typeface="Arial"/>
                <a:ea typeface="Calibri"/>
                <a:cs typeface="Times New Roman"/>
              </a:rPr>
              <a:t>	</a:t>
            </a:r>
          </a:p>
          <a:p>
            <a:pPr>
              <a:lnSpc>
                <a:spcPct val="115000"/>
              </a:lnSpc>
              <a:spcAft>
                <a:spcPts val="1000"/>
              </a:spcAft>
            </a:pPr>
            <a:r>
              <a:rPr lang="en-US" sz="1000" dirty="0">
                <a:latin typeface="Arial"/>
                <a:ea typeface="Calibri"/>
                <a:cs typeface="Times New Roman"/>
              </a:rPr>
              <a:t>• Border Gateway Protocol (BGP) routes facilitate dynamic route exchange between on-premises networks and Azure virtual networks in hybrid scenarios</a:t>
            </a:r>
          </a:p>
        </p:txBody>
      </p:sp>
      <p:sp>
        <p:nvSpPr>
          <p:cNvPr id="4" name="Slide Number Placeholder 3"/>
          <p:cNvSpPr>
            <a:spLocks noGrp="1"/>
          </p:cNvSpPr>
          <p:nvPr>
            <p:ph type="sldNum" sz="quarter" idx="10"/>
          </p:nvPr>
        </p:nvSpPr>
        <p:spPr/>
        <p:txBody>
          <a:bodyPr/>
          <a:lstStyle/>
          <a:p>
            <a:fld id="{C6440F54-8651-4EC7-B5E7-A2B06DF30647}"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1828410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different Domain Name System (DNS) record types that Azure DNS supports.</a:t>
            </a:r>
          </a:p>
        </p:txBody>
      </p:sp>
      <p:sp>
        <p:nvSpPr>
          <p:cNvPr id="4" name="Slide Number Placeholder 3"/>
          <p:cNvSpPr>
            <a:spLocks noGrp="1"/>
          </p:cNvSpPr>
          <p:nvPr>
            <p:ph type="sldNum" sz="quarter" idx="10"/>
          </p:nvPr>
        </p:nvSpPr>
        <p:spPr/>
        <p:txBody>
          <a:bodyPr/>
          <a:lstStyle/>
          <a:p>
            <a:fld id="{C6440F54-8651-4EC7-B5E7-A2B06DF30647}"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616477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As briefly mentioned in the first lesson of this module, you can connect two virtual networks residing in the same Azure region by setting up a </a:t>
            </a:r>
            <a:r>
              <a:rPr lang="en-US" sz="1000" dirty="0" err="1">
                <a:latin typeface="Arial"/>
                <a:ea typeface="Calibri"/>
                <a:cs typeface="Times New Roman"/>
              </a:rPr>
              <a:t>VNet</a:t>
            </a:r>
            <a:r>
              <a:rPr lang="en-US" sz="1000" dirty="0">
                <a:latin typeface="Arial"/>
                <a:ea typeface="Calibri"/>
                <a:cs typeface="Times New Roman"/>
              </a:rPr>
              <a:t> peering between them. This implements direct connectivity without using VPN gateways. As a result, you not only avoid the VPN gateway-related charges but the resulting latency and bandwidth match performance characteristics of connections within the same virtual network.</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Service chaining facilitates routing from one of two virtual networks via a virtual appliance located on the other. </a:t>
            </a:r>
          </a:p>
          <a:p>
            <a:pPr>
              <a:lnSpc>
                <a:spcPct val="115000"/>
              </a:lnSpc>
              <a:spcAft>
                <a:spcPts val="1000"/>
              </a:spcAft>
            </a:pPr>
            <a:r>
              <a:rPr lang="en-US" sz="1000" dirty="0">
                <a:latin typeface="Arial"/>
                <a:ea typeface="Calibri"/>
                <a:cs typeface="Times New Roman"/>
              </a:rPr>
              <a:t>• Gateway transit facilitates routing from one Azure virtual network to your on-premises location via another Azure virtual network configured with site-to-site VPN or ExpressRoute</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establish </a:t>
            </a:r>
            <a:r>
              <a:rPr lang="en-US" sz="1000" dirty="0" err="1">
                <a:latin typeface="Arial"/>
                <a:ea typeface="Calibri"/>
                <a:cs typeface="Times New Roman"/>
              </a:rPr>
              <a:t>VNet</a:t>
            </a:r>
            <a:r>
              <a:rPr lang="en-US" sz="1000" dirty="0">
                <a:latin typeface="Arial"/>
                <a:ea typeface="Calibri"/>
                <a:cs typeface="Times New Roman"/>
              </a:rPr>
              <a:t> peering between the two virtual networks if you satisfy the following requirements: • Both virtual networks reside in the same region. • The virtual networks do not have overlapping IP address spaces. • The virtual networks belong either to the same Azure subscription or to separate Azure subscriptions that are associated with the same Azure Active Directory tenant. • At least one of the two networks is an Azure Resource Manager resource. It is not possible to establish </a:t>
            </a:r>
            <a:r>
              <a:rPr lang="en-US" sz="1000" dirty="0" err="1">
                <a:latin typeface="Arial"/>
                <a:ea typeface="Calibri"/>
                <a:cs typeface="Times New Roman"/>
              </a:rPr>
              <a:t>VNet</a:t>
            </a:r>
            <a:r>
              <a:rPr lang="en-US" sz="1000" dirty="0">
                <a:latin typeface="Arial"/>
                <a:ea typeface="Calibri"/>
                <a:cs typeface="Times New Roman"/>
              </a:rPr>
              <a:t> peering between two classic virtual networks. • Your user account has at least read and write permissions on the Virtual Network peering resource type scoped to the virtual networks that you want to connect via </a:t>
            </a:r>
            <a:r>
              <a:rPr lang="en-US" sz="1000" dirty="0" err="1">
                <a:latin typeface="Arial"/>
                <a:ea typeface="Calibri"/>
                <a:cs typeface="Times New Roman"/>
              </a:rPr>
              <a:t>VNet</a:t>
            </a:r>
            <a:r>
              <a:rPr lang="en-US" sz="1000" dirty="0">
                <a:latin typeface="Arial"/>
                <a:ea typeface="Calibri"/>
                <a:cs typeface="Times New Roman"/>
              </a:rPr>
              <a:t> peering. The built-in Network Contributor role-based access control (RBAC) role includes these permissions. • You have not reached the limit on the number of </a:t>
            </a:r>
            <a:r>
              <a:rPr lang="en-US" sz="1000" dirty="0" err="1">
                <a:latin typeface="Arial"/>
                <a:ea typeface="Calibri"/>
                <a:cs typeface="Times New Roman"/>
              </a:rPr>
              <a:t>VNet</a:t>
            </a:r>
            <a:r>
              <a:rPr lang="en-US" sz="1000" dirty="0">
                <a:latin typeface="Arial"/>
                <a:ea typeface="Calibri"/>
                <a:cs typeface="Times New Roman"/>
              </a:rPr>
              <a:t> </a:t>
            </a:r>
            <a:r>
              <a:rPr lang="en-US" sz="1000" dirty="0" err="1">
                <a:latin typeface="Arial"/>
                <a:ea typeface="Calibri"/>
                <a:cs typeface="Times New Roman"/>
              </a:rPr>
              <a:t>peerings</a:t>
            </a:r>
            <a:r>
              <a:rPr lang="en-US" sz="1000" dirty="0">
                <a:latin typeface="Arial"/>
                <a:ea typeface="Calibri"/>
                <a:cs typeface="Times New Roman"/>
              </a:rPr>
              <a:t> per virtual network. The default limit is 10. You can increase it to 50 by contacting Azure support. </a:t>
            </a:r>
          </a:p>
        </p:txBody>
      </p:sp>
      <p:sp>
        <p:nvSpPr>
          <p:cNvPr id="4" name="Slide Number Placeholder 3"/>
          <p:cNvSpPr>
            <a:spLocks noGrp="1"/>
          </p:cNvSpPr>
          <p:nvPr>
            <p:ph type="sldNum" sz="quarter" idx="10"/>
          </p:nvPr>
        </p:nvSpPr>
        <p:spPr/>
        <p:txBody>
          <a:bodyPr/>
          <a:lstStyle/>
          <a:p>
            <a:fld id="{C6440F54-8651-4EC7-B5E7-A2B06DF30647}"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100843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7965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ExpressRoute:</a:t>
            </a:r>
          </a:p>
          <a:p>
            <a:pPr>
              <a:lnSpc>
                <a:spcPct val="115000"/>
              </a:lnSpc>
              <a:spcAft>
                <a:spcPts val="1000"/>
              </a:spcAft>
            </a:pPr>
            <a:r>
              <a:rPr lang="en-US" sz="1000" dirty="0">
                <a:latin typeface="Arial"/>
                <a:ea typeface="Calibri"/>
                <a:cs typeface="Times New Roman"/>
              </a:rPr>
              <a:t>The ExpressRoute service relies on a private connection between your datacenter and an Azure datacenter via a non-Microsoft connectivity provider By eliminating the dependency on internet connectivity, you can ensure consistent, reliable performance levels.</a:t>
            </a:r>
          </a:p>
          <a:p>
            <a:pPr>
              <a:lnSpc>
                <a:spcPct val="115000"/>
              </a:lnSpc>
              <a:spcAft>
                <a:spcPts val="1000"/>
              </a:spcAft>
            </a:pPr>
            <a:r>
              <a:rPr lang="en-US" sz="1000" dirty="0">
                <a:latin typeface="Arial"/>
                <a:ea typeface="Calibri"/>
                <a:cs typeface="Times New Roman"/>
              </a:rPr>
              <a:t>ExpressRoute offers per-circuit throughput of up to 10(Gbps)</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Site-to-site:</a:t>
            </a:r>
          </a:p>
          <a:p>
            <a:pPr>
              <a:lnSpc>
                <a:spcPct val="115000"/>
              </a:lnSpc>
              <a:spcAft>
                <a:spcPts val="1000"/>
              </a:spcAft>
            </a:pPr>
            <a:r>
              <a:rPr lang="en-US" sz="1000" dirty="0">
                <a:latin typeface="Arial"/>
                <a:ea typeface="Calibri"/>
                <a:cs typeface="Times New Roman"/>
              </a:rPr>
              <a:t>A site-to-site VPN connects an on-premises network to an Azure virtual network via an IPSec VPN tunnel. This requires an on-premises VPN infrastructure that routes traffic to and from the Azure virtual network. For this purpose, you can use either a hardware VPN device or a software-based VPN service. In addition, you need to modify the on-premises routing configuration to ensure that the traffic targeting Azure virtual networks reaches its destination. </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Point-to-site:</a:t>
            </a:r>
          </a:p>
          <a:p>
            <a:pPr>
              <a:lnSpc>
                <a:spcPct val="115000"/>
              </a:lnSpc>
              <a:spcAft>
                <a:spcPts val="1000"/>
              </a:spcAft>
            </a:pPr>
            <a:r>
              <a:rPr lang="en-US" sz="1000" dirty="0">
                <a:latin typeface="Arial"/>
                <a:ea typeface="Calibri"/>
                <a:cs typeface="Times New Roman"/>
              </a:rPr>
              <a:t>Use point-to-site connections when you have up to 128 client computers that you want to connect to an Azure virtual network. Computers with a point-to-site VPN can use that connection from any location with internet access. There is no need for dedicated hardware or software.</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994635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different ways of connecting to Azure virtual networks.</a:t>
            </a:r>
          </a:p>
          <a:p>
            <a:pPr>
              <a:lnSpc>
                <a:spcPct val="115000"/>
              </a:lnSpc>
              <a:spcAft>
                <a:spcPts val="1000"/>
              </a:spcAft>
            </a:pPr>
            <a:r>
              <a:rPr lang="en-US" sz="1000" dirty="0">
                <a:latin typeface="Arial"/>
                <a:ea typeface="Calibri"/>
                <a:cs typeface="Times New Roman"/>
              </a:rPr>
              <a:t>Mention ExpressRoute support for public peering and Microsoft peering.</a:t>
            </a:r>
          </a:p>
        </p:txBody>
      </p:sp>
      <p:sp>
        <p:nvSpPr>
          <p:cNvPr id="4" name="Slide Number Placeholder 3"/>
          <p:cNvSpPr>
            <a:spLocks noGrp="1"/>
          </p:cNvSpPr>
          <p:nvPr>
            <p:ph type="sldNum" sz="quarter" idx="10"/>
          </p:nvPr>
        </p:nvSpPr>
        <p:spPr/>
        <p:txBody>
          <a:bodyPr/>
          <a:lstStyle/>
          <a:p>
            <a:fld id="{C6440F54-8651-4EC7-B5E7-A2B06DF30647}"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8872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different ways of connecting to Azure virtual networks.</a:t>
            </a:r>
          </a:p>
          <a:p>
            <a:pPr>
              <a:lnSpc>
                <a:spcPct val="115000"/>
              </a:lnSpc>
              <a:spcAft>
                <a:spcPts val="1000"/>
              </a:spcAft>
            </a:pPr>
            <a:r>
              <a:rPr lang="en-US" sz="1000" dirty="0">
                <a:latin typeface="Arial"/>
                <a:ea typeface="Calibri"/>
                <a:cs typeface="Times New Roman"/>
              </a:rPr>
              <a:t>Mention ExpressRoute support for public peering and Microsoft peering.</a:t>
            </a:r>
          </a:p>
        </p:txBody>
      </p:sp>
      <p:sp>
        <p:nvSpPr>
          <p:cNvPr id="4" name="Slide Number Placeholder 3"/>
          <p:cNvSpPr>
            <a:spLocks noGrp="1"/>
          </p:cNvSpPr>
          <p:nvPr>
            <p:ph type="sldNum" sz="quarter" idx="10"/>
          </p:nvPr>
        </p:nvSpPr>
        <p:spPr/>
        <p:txBody>
          <a:bodyPr/>
          <a:lstStyle/>
          <a:p>
            <a:fld id="{C6440F54-8651-4EC7-B5E7-A2B06DF30647}"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3186951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Covered in compute </a:t>
            </a:r>
            <a:r>
              <a:rPr lang="en-US" dirty="0" err="1"/>
              <a:t>seciont</a:t>
            </a: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23</a:t>
            </a:fld>
            <a:endParaRPr lang="en-US"/>
          </a:p>
        </p:txBody>
      </p:sp>
    </p:spTree>
    <p:extLst>
      <p:ext uri="{BB962C8B-B14F-4D97-AF65-F5344CB8AC3E}">
        <p14:creationId xmlns:p14="http://schemas.microsoft.com/office/powerpoint/2010/main" val="1425346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User Defined Routes</a:t>
            </a:r>
          </a:p>
          <a:p>
            <a:endParaRPr lang="en-US" dirty="0"/>
          </a:p>
          <a:p>
            <a:r>
              <a:rPr lang="en-US" dirty="0"/>
              <a:t>Ability to control traffic flow</a:t>
            </a:r>
          </a:p>
          <a:p>
            <a:endParaRPr lang="en-US" dirty="0"/>
          </a:p>
          <a:p>
            <a:r>
              <a:rPr lang="en-US" dirty="0"/>
              <a:t>Imagine we have two subnets within one Vnet</a:t>
            </a:r>
          </a:p>
          <a:p>
            <a:r>
              <a:rPr lang="en-US" dirty="0"/>
              <a:t>By default all machines in a Vnet can communicate with each other so there is full routed network between them</a:t>
            </a:r>
          </a:p>
          <a:p>
            <a:r>
              <a:rPr lang="en-US" dirty="0"/>
              <a:t>You don’t want your front end subnet communicate directly with your back end subnet </a:t>
            </a:r>
          </a:p>
          <a:p>
            <a:r>
              <a:rPr lang="en-US" dirty="0"/>
              <a:t>You want to have your own firewall appliance or an IDS system in between the traffic flow to accomplish that solution we can use User Defined Routes to force the traffic coming to backend subnet that is coming from front end subnet through the firewall instance</a:t>
            </a:r>
          </a:p>
          <a:p>
            <a:endParaRPr lang="en-US" dirty="0"/>
          </a:p>
          <a:p>
            <a:r>
              <a:rPr lang="en-US" dirty="0"/>
              <a:t>You can configure UDR’s for both internal traffic and the traffic leaving your Azure network</a:t>
            </a:r>
          </a:p>
          <a:p>
            <a:endParaRPr lang="en-US" dirty="0"/>
          </a:p>
          <a:p>
            <a:endParaRPr lang="en-US" dirty="0"/>
          </a:p>
          <a:p>
            <a:endParaRPr lang="en-US" dirty="0"/>
          </a:p>
          <a:p>
            <a:r>
              <a:rPr lang="en-US" dirty="0"/>
              <a:t> </a:t>
            </a:r>
          </a:p>
        </p:txBody>
      </p:sp>
      <p:sp>
        <p:nvSpPr>
          <p:cNvPr id="4" name="Slide Number Placeholder 3"/>
          <p:cNvSpPr>
            <a:spLocks noGrp="1"/>
          </p:cNvSpPr>
          <p:nvPr>
            <p:ph type="sldNum" sz="quarter" idx="10"/>
          </p:nvPr>
        </p:nvSpPr>
        <p:spPr/>
        <p:txBody>
          <a:bodyPr/>
          <a:lstStyle/>
          <a:p>
            <a:fld id="{273C210F-F7AC-4609-9F14-F42E9171CDC6}" type="slidenum">
              <a:rPr lang="en-US" smtClean="0"/>
              <a:t>24</a:t>
            </a:fld>
            <a:endParaRPr lang="en-US"/>
          </a:p>
        </p:txBody>
      </p:sp>
    </p:spTree>
    <p:extLst>
      <p:ext uri="{BB962C8B-B14F-4D97-AF65-F5344CB8AC3E}">
        <p14:creationId xmlns:p14="http://schemas.microsoft.com/office/powerpoint/2010/main" val="27232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3842236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26</a:t>
            </a:fld>
            <a:endParaRPr lang="en-US"/>
          </a:p>
        </p:txBody>
      </p:sp>
    </p:spTree>
    <p:extLst>
      <p:ext uri="{BB962C8B-B14F-4D97-AF65-F5344CB8AC3E}">
        <p14:creationId xmlns:p14="http://schemas.microsoft.com/office/powerpoint/2010/main" val="34009631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options for connecting Azure App Service apps to Azure VMs on a virtual network without exposing Azure VMs to the Internet. Briefly mention ASEv2 as a possibility, but point out that its purpose is to build highly scalable, multi-instance deployments. Explain the architecture and implementation of hybrid connections.</a:t>
            </a:r>
          </a:p>
        </p:txBody>
      </p:sp>
      <p:sp>
        <p:nvSpPr>
          <p:cNvPr id="4" name="Slide Number Placeholder 3"/>
          <p:cNvSpPr>
            <a:spLocks noGrp="1"/>
          </p:cNvSpPr>
          <p:nvPr>
            <p:ph type="sldNum" sz="quarter" idx="10"/>
          </p:nvPr>
        </p:nvSpPr>
        <p:spPr/>
        <p:txBody>
          <a:bodyPr/>
          <a:lstStyle/>
          <a:p>
            <a:fld id="{C6440F54-8651-4EC7-B5E7-A2B06DF30647}"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311095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122579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3</a:t>
            </a:fld>
            <a:endParaRPr lang="de-DE">
              <a:solidFill>
                <a:prstClr val="black"/>
              </a:solidFill>
            </a:endParaRPr>
          </a:p>
        </p:txBody>
      </p:sp>
    </p:spTree>
    <p:extLst>
      <p:ext uri="{BB962C8B-B14F-4D97-AF65-F5344CB8AC3E}">
        <p14:creationId xmlns:p14="http://schemas.microsoft.com/office/powerpoint/2010/main" val="1514563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968707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tasks for this exercise are as follows:</a:t>
            </a:r>
          </a:p>
          <a:p>
            <a:r>
              <a:rPr lang="en-US" sz="1200" b="0" i="0" kern="1200" dirty="0">
                <a:solidFill>
                  <a:schemeClr val="tx1"/>
                </a:solidFill>
                <a:effectLst/>
                <a:latin typeface="+mn-lt"/>
                <a:ea typeface="+mn-ea"/>
                <a:cs typeface="+mn-cs"/>
              </a:rPr>
              <a:t>Create virtual networks by using Azure Portal</a:t>
            </a:r>
          </a:p>
          <a:p>
            <a:r>
              <a:rPr lang="en-US" sz="1200" b="1" i="0" kern="1200" dirty="0">
                <a:solidFill>
                  <a:schemeClr val="tx1"/>
                </a:solidFill>
                <a:effectLst/>
                <a:latin typeface="+mn-lt"/>
                <a:ea typeface="+mn-ea"/>
                <a:cs typeface="+mn-cs"/>
              </a:rPr>
              <a:t>Task 1: Create a virtual network by using the Azure portal</a:t>
            </a:r>
          </a:p>
          <a:p>
            <a:r>
              <a:rPr lang="en-US" sz="1200" b="0" i="0" kern="1200" dirty="0">
                <a:solidFill>
                  <a:schemeClr val="tx1"/>
                </a:solidFill>
                <a:effectLst/>
                <a:latin typeface="+mn-lt"/>
                <a:ea typeface="+mn-ea"/>
                <a:cs typeface="+mn-cs"/>
              </a:rPr>
              <a:t>From MIA-CL1, start Microsoft Edge, go to </a:t>
            </a:r>
            <a:r>
              <a:rPr lang="en-US" sz="1200" b="1" i="0" u="none" strike="noStrike" kern="1200" dirty="0">
                <a:solidFill>
                  <a:schemeClr val="tx1"/>
                </a:solidFill>
                <a:effectLst/>
                <a:latin typeface="+mn-lt"/>
                <a:ea typeface="+mn-ea"/>
                <a:cs typeface="+mn-cs"/>
                <a:hlinkClick r:id="rId3"/>
              </a:rPr>
              <a:t>http://portal.azure.com</a:t>
            </a:r>
            <a:r>
              <a:rPr lang="en-US" sz="1200" b="0" i="0" kern="1200" dirty="0">
                <a:solidFill>
                  <a:schemeClr val="tx1"/>
                </a:solidFill>
                <a:effectLst/>
                <a:latin typeface="+mn-lt"/>
                <a:ea typeface="+mn-ea"/>
                <a:cs typeface="+mn-cs"/>
              </a:rPr>
              <a:t>, and then, if prompted, sign in to the Azure portal as the Service Administrator of your Azure subscription.</a:t>
            </a:r>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10.0.0.0/16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10.0.0.0/24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Create new</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New resource group name: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10.1.0.0/16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10.1.0.0/24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Use existing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1" i="0" kern="1200" dirty="0">
                <a:solidFill>
                  <a:schemeClr val="tx1"/>
                </a:solidFill>
                <a:effectLst/>
                <a:latin typeface="+mn-lt"/>
                <a:ea typeface="+mn-ea"/>
                <a:cs typeface="+mn-cs"/>
              </a:rPr>
              <a:t>Task 2: Configure </a:t>
            </a:r>
            <a:r>
              <a:rPr lang="en-US" sz="1200" b="1" i="0" kern="1200" dirty="0" err="1">
                <a:solidFill>
                  <a:schemeClr val="tx1"/>
                </a:solidFill>
                <a:effectLst/>
                <a:latin typeface="+mn-lt"/>
                <a:ea typeface="+mn-ea"/>
                <a:cs typeface="+mn-cs"/>
              </a:rPr>
              <a:t>VNet</a:t>
            </a:r>
            <a:r>
              <a:rPr lang="en-US" sz="1200" b="1" i="0" kern="1200" dirty="0">
                <a:solidFill>
                  <a:schemeClr val="tx1"/>
                </a:solidFill>
                <a:effectLst/>
                <a:latin typeface="+mn-lt"/>
                <a:ea typeface="+mn-ea"/>
                <a:cs typeface="+mn-cs"/>
              </a:rPr>
              <a:t> peering by using the Azure portal</a:t>
            </a: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7</a:t>
            </a:fld>
            <a:endParaRPr lang="en-US"/>
          </a:p>
        </p:txBody>
      </p:sp>
    </p:spTree>
    <p:extLst>
      <p:ext uri="{BB962C8B-B14F-4D97-AF65-F5344CB8AC3E}">
        <p14:creationId xmlns:p14="http://schemas.microsoft.com/office/powerpoint/2010/main" val="1251698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Azure load-balancing solutions.</a:t>
            </a:r>
          </a:p>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b="1" dirty="0">
                <a:latin typeface="Arial"/>
                <a:ea typeface="Calibri"/>
                <a:cs typeface="Times New Roman"/>
              </a:rPr>
              <a:t>Direct server return </a:t>
            </a:r>
            <a:r>
              <a:rPr lang="en-US" sz="1000" dirty="0">
                <a:latin typeface="Arial"/>
                <a:ea typeface="Calibri"/>
                <a:cs typeface="Times New Roman"/>
              </a:rPr>
              <a:t>One potential issue with Azure Load Balancing is the possibility of the load balancer to become a bottleneck if the volume of traffic is high. To remediate this issue, you can configure a load-balanced set to provide direct server return. This feature allows the VM that is servicing a client request to respond directly to the client. Effectively, the load balancer is free to handle new requests, rather than keep processing responses. Direct server return is commonly implemented for video or audio, which are susceptible to network delays. </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135769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r>
              <a:rPr lang="en-US" sz="1200" b="0" i="0" u="none" strike="noStrike" kern="1200" dirty="0">
                <a:solidFill>
                  <a:schemeClr val="tx1"/>
                </a:solidFill>
                <a:effectLst/>
                <a:latin typeface="+mn-lt"/>
                <a:ea typeface="+mn-ea"/>
                <a:cs typeface="+mn-cs"/>
              </a:rPr>
              <a:t>Application Gateway currently provides the following capabilities: </a:t>
            </a:r>
          </a:p>
          <a:p>
            <a:r>
              <a:rPr lang="en-US" sz="1200" b="1" i="0" u="none" strike="noStrike" kern="1200" dirty="0">
                <a:solidFill>
                  <a:schemeClr val="tx1"/>
                </a:solidFill>
                <a:effectLst/>
                <a:latin typeface="+mn-lt"/>
                <a:ea typeface="+mn-ea"/>
                <a:cs typeface="+mn-cs"/>
                <a:hlinkClick r:id="rId3"/>
              </a:rPr>
              <a:t>Web application firewall</a:t>
            </a:r>
            <a:r>
              <a:rPr lang="en-US" sz="1200" b="0" i="0" u="none" strike="noStrike" kern="1200" dirty="0">
                <a:solidFill>
                  <a:schemeClr val="tx1"/>
                </a:solidFill>
                <a:effectLst/>
                <a:latin typeface="+mn-lt"/>
                <a:ea typeface="+mn-ea"/>
                <a:cs typeface="+mn-cs"/>
              </a:rPr>
              <a:t> - The web application firewall (WAF) in Azure Application Gateway protects web applications from common web-based attacks like SQL injection, cross-site scripting attacks, and session hijacks.</a:t>
            </a:r>
          </a:p>
          <a:p>
            <a:r>
              <a:rPr lang="en-US" sz="1200" b="1" i="0" u="none" strike="noStrike" kern="1200" dirty="0">
                <a:solidFill>
                  <a:schemeClr val="tx1"/>
                </a:solidFill>
                <a:effectLst/>
                <a:latin typeface="+mn-lt"/>
                <a:ea typeface="+mn-ea"/>
                <a:cs typeface="+mn-cs"/>
              </a:rPr>
              <a:t>HTTP load balancing</a:t>
            </a:r>
            <a:r>
              <a:rPr lang="en-US" sz="1200" b="0" i="0" u="none" strike="noStrike" kern="1200" dirty="0">
                <a:solidFill>
                  <a:schemeClr val="tx1"/>
                </a:solidFill>
                <a:effectLst/>
                <a:latin typeface="+mn-lt"/>
                <a:ea typeface="+mn-ea"/>
                <a:cs typeface="+mn-cs"/>
              </a:rPr>
              <a:t> - Application Gateway provides round robin load balancing. Load balancing is done at Layer 7 and is used for HTTP(S) traffic only.</a:t>
            </a:r>
          </a:p>
          <a:p>
            <a:r>
              <a:rPr lang="en-US" sz="1200" b="1" i="0" u="none" strike="noStrike" kern="1200" dirty="0">
                <a:solidFill>
                  <a:schemeClr val="tx1"/>
                </a:solidFill>
                <a:effectLst/>
                <a:latin typeface="+mn-lt"/>
                <a:ea typeface="+mn-ea"/>
                <a:cs typeface="+mn-cs"/>
              </a:rPr>
              <a:t>Cookie-based session affinity</a:t>
            </a:r>
            <a:r>
              <a:rPr lang="en-US" sz="1200" b="0" i="0" u="none" strike="noStrike" kern="1200" dirty="0">
                <a:solidFill>
                  <a:schemeClr val="tx1"/>
                </a:solidFill>
                <a:effectLst/>
                <a:latin typeface="+mn-lt"/>
                <a:ea typeface="+mn-ea"/>
                <a:cs typeface="+mn-cs"/>
              </a:rPr>
              <a:t> - The cookie-based session affinity feature is useful when you want to keep a user session on the same back-end. By using gateway-managed cookies, the Application Gateway is able to direct subsequent traffic from a user session to the same back-end for processing. This feature is important in cases where session state is saved locally on the back-end server for a user session.</a:t>
            </a:r>
          </a:p>
          <a:p>
            <a:r>
              <a:rPr lang="en-US" sz="1200" b="1" i="0" u="none" strike="noStrike" kern="1200" dirty="0">
                <a:solidFill>
                  <a:schemeClr val="tx1"/>
                </a:solidFill>
                <a:effectLst/>
                <a:latin typeface="+mn-lt"/>
                <a:ea typeface="+mn-ea"/>
                <a:cs typeface="+mn-cs"/>
                <a:hlinkClick r:id="rId4"/>
              </a:rPr>
              <a:t>Secure Sockets Layer (SSL) offload</a:t>
            </a:r>
            <a:r>
              <a:rPr lang="en-US" sz="1200" b="0" i="0" u="none" strike="noStrike" kern="1200" dirty="0">
                <a:solidFill>
                  <a:schemeClr val="tx1"/>
                </a:solidFill>
                <a:effectLst/>
                <a:latin typeface="+mn-lt"/>
                <a:ea typeface="+mn-ea"/>
                <a:cs typeface="+mn-cs"/>
              </a:rPr>
              <a:t> - This feature takes the costly task of decrypting HTTPS traffic off your web servers. By terminating the SSL connection at the Application Gateway and forwarding the request to the server unencrypted, the web server is unburdened by decryption. Application Gateway re-encrypts the response before sending it back to the client. This feature is useful in scenarios where the back-end is located in the same secured virtual network as the Application Gateway in Azure.</a:t>
            </a:r>
          </a:p>
          <a:p>
            <a:r>
              <a:rPr lang="en-US" sz="1200" b="1" i="0" u="none" strike="noStrike" kern="1200" dirty="0">
                <a:solidFill>
                  <a:schemeClr val="tx1"/>
                </a:solidFill>
                <a:effectLst/>
                <a:latin typeface="+mn-lt"/>
                <a:ea typeface="+mn-ea"/>
                <a:cs typeface="+mn-cs"/>
                <a:hlinkClick r:id="rId5"/>
              </a:rPr>
              <a:t>End to End SSL</a:t>
            </a:r>
            <a:r>
              <a:rPr lang="en-US" sz="1200" b="0" i="0" u="none" strike="noStrike" kern="1200" dirty="0">
                <a:solidFill>
                  <a:schemeClr val="tx1"/>
                </a:solidFill>
                <a:effectLst/>
                <a:latin typeface="+mn-lt"/>
                <a:ea typeface="+mn-ea"/>
                <a:cs typeface="+mn-cs"/>
              </a:rPr>
              <a:t> - Application Gateway supports end to end encryption of traffic. Application Gateway does this by terminating the SSL connection at the application gateway. The gateway then applies the routing rules to the traffic, re-encrypts the packet, and forwards the packet to the appropriate backend based on the routing rules defined. Any response from the web server goes through the same process back to the end user.</a:t>
            </a:r>
          </a:p>
          <a:p>
            <a:r>
              <a:rPr lang="en-US" sz="1200" b="1" i="0" u="none" strike="noStrike" kern="1200" dirty="0">
                <a:solidFill>
                  <a:schemeClr val="tx1"/>
                </a:solidFill>
                <a:effectLst/>
                <a:latin typeface="+mn-lt"/>
                <a:ea typeface="+mn-ea"/>
                <a:cs typeface="+mn-cs"/>
                <a:hlinkClick r:id="rId6"/>
              </a:rPr>
              <a:t>URL-based content routing</a:t>
            </a:r>
            <a:r>
              <a:rPr lang="en-US" sz="1200" b="0" i="0" u="none" strike="noStrike" kern="1200" dirty="0">
                <a:solidFill>
                  <a:schemeClr val="tx1"/>
                </a:solidFill>
                <a:effectLst/>
                <a:latin typeface="+mn-lt"/>
                <a:ea typeface="+mn-ea"/>
                <a:cs typeface="+mn-cs"/>
              </a:rPr>
              <a:t> - This feature provides the capability to use different back-end servers for different traffic. Traffic for a folder on the web server or for a CDN could be routed to a different back-end. This capability reduces unneeded load on backends that don't serve specific content.</a:t>
            </a:r>
          </a:p>
          <a:p>
            <a:r>
              <a:rPr lang="en-US" sz="1200" b="1" i="0" u="none" strike="noStrike" kern="1200" dirty="0">
                <a:solidFill>
                  <a:schemeClr val="tx1"/>
                </a:solidFill>
                <a:effectLst/>
                <a:latin typeface="+mn-lt"/>
                <a:ea typeface="+mn-ea"/>
                <a:cs typeface="+mn-cs"/>
                <a:hlinkClick r:id="rId7"/>
              </a:rPr>
              <a:t>Multi-site routing</a:t>
            </a:r>
            <a:r>
              <a:rPr lang="en-US" sz="1200" b="0" i="0" u="none" strike="noStrike" kern="1200" dirty="0">
                <a:solidFill>
                  <a:schemeClr val="tx1"/>
                </a:solidFill>
                <a:effectLst/>
                <a:latin typeface="+mn-lt"/>
                <a:ea typeface="+mn-ea"/>
                <a:cs typeface="+mn-cs"/>
              </a:rPr>
              <a:t> - Application gateway allows for you to consolidate up to 20 websites on a single application gateway.</a:t>
            </a:r>
          </a:p>
          <a:p>
            <a:r>
              <a:rPr lang="en-US" sz="1200" b="1" i="0" u="none" strike="noStrike" kern="1200" dirty="0" err="1">
                <a:solidFill>
                  <a:schemeClr val="tx1"/>
                </a:solidFill>
                <a:effectLst/>
                <a:latin typeface="+mn-lt"/>
                <a:ea typeface="+mn-ea"/>
                <a:cs typeface="+mn-cs"/>
                <a:hlinkClick r:id="rId8"/>
              </a:rPr>
              <a:t>Websocket</a:t>
            </a:r>
            <a:r>
              <a:rPr lang="en-US" sz="1200" b="1" i="0" u="none" strike="noStrike" kern="1200" dirty="0">
                <a:solidFill>
                  <a:schemeClr val="tx1"/>
                </a:solidFill>
                <a:effectLst/>
                <a:latin typeface="+mn-lt"/>
                <a:ea typeface="+mn-ea"/>
                <a:cs typeface="+mn-cs"/>
                <a:hlinkClick r:id="rId8"/>
              </a:rPr>
              <a:t> support</a:t>
            </a:r>
            <a:r>
              <a:rPr lang="en-US" sz="1200" b="0" i="0" u="none" strike="noStrike" kern="1200" dirty="0">
                <a:solidFill>
                  <a:schemeClr val="tx1"/>
                </a:solidFill>
                <a:effectLst/>
                <a:latin typeface="+mn-lt"/>
                <a:ea typeface="+mn-ea"/>
                <a:cs typeface="+mn-cs"/>
              </a:rPr>
              <a:t> - Another great feature of Application Gateway is the native support for </a:t>
            </a:r>
            <a:r>
              <a:rPr lang="en-US" sz="1200" b="0" i="0" u="none" strike="noStrike" kern="1200" dirty="0" err="1">
                <a:solidFill>
                  <a:schemeClr val="tx1"/>
                </a:solidFill>
                <a:effectLst/>
                <a:latin typeface="+mn-lt"/>
                <a:ea typeface="+mn-ea"/>
                <a:cs typeface="+mn-cs"/>
              </a:rPr>
              <a:t>Websocket</a:t>
            </a:r>
            <a:r>
              <a:rPr lang="en-US" sz="1200" b="0" i="0" u="none" strike="noStrike"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hlinkClick r:id="rId9"/>
              </a:rPr>
              <a:t>Health monitoring</a:t>
            </a:r>
            <a:r>
              <a:rPr lang="en-US" sz="1200" b="0" i="0" u="none" strike="noStrike" kern="1200" dirty="0">
                <a:solidFill>
                  <a:schemeClr val="tx1"/>
                </a:solidFill>
                <a:effectLst/>
                <a:latin typeface="+mn-lt"/>
                <a:ea typeface="+mn-ea"/>
                <a:cs typeface="+mn-cs"/>
              </a:rPr>
              <a:t> - Application gateway provides default health monitoring of backend resources and custom probes to monitor for more specific scenarios.</a:t>
            </a:r>
          </a:p>
          <a:p>
            <a:r>
              <a:rPr lang="en-US" sz="1200" b="1" i="0" u="none" strike="noStrike" kern="1200" dirty="0">
                <a:solidFill>
                  <a:schemeClr val="tx1"/>
                </a:solidFill>
                <a:effectLst/>
                <a:latin typeface="+mn-lt"/>
                <a:ea typeface="+mn-ea"/>
                <a:cs typeface="+mn-cs"/>
                <a:hlinkClick r:id="rId10"/>
              </a:rPr>
              <a:t>SSL Policy and Ciphers</a:t>
            </a:r>
            <a:r>
              <a:rPr lang="en-US" sz="1200" b="0" i="0" u="none" strike="noStrike" kern="1200" dirty="0">
                <a:solidFill>
                  <a:schemeClr val="tx1"/>
                </a:solidFill>
                <a:effectLst/>
                <a:latin typeface="+mn-lt"/>
                <a:ea typeface="+mn-ea"/>
                <a:cs typeface="+mn-cs"/>
              </a:rPr>
              <a:t> - This feature provides the ability to limit the SSL protocol versions and the ciphers suites that are supported and the order in which they are processed.</a:t>
            </a:r>
          </a:p>
          <a:p>
            <a:r>
              <a:rPr lang="en-US" sz="1200" b="1" i="0" u="none" strike="noStrike" kern="1200" dirty="0">
                <a:solidFill>
                  <a:schemeClr val="tx1"/>
                </a:solidFill>
                <a:effectLst/>
                <a:latin typeface="+mn-lt"/>
                <a:ea typeface="+mn-ea"/>
                <a:cs typeface="+mn-cs"/>
                <a:hlinkClick r:id="rId11"/>
              </a:rPr>
              <a:t>Request redirect</a:t>
            </a:r>
            <a:r>
              <a:rPr lang="en-US" sz="1200" b="0" i="0" u="none" strike="noStrike" kern="1200" dirty="0">
                <a:solidFill>
                  <a:schemeClr val="tx1"/>
                </a:solidFill>
                <a:effectLst/>
                <a:latin typeface="+mn-lt"/>
                <a:ea typeface="+mn-ea"/>
                <a:cs typeface="+mn-cs"/>
              </a:rPr>
              <a:t> - This feature provides the capability to redirect HTTP requests to an HTTPS listener.</a:t>
            </a:r>
          </a:p>
          <a:p>
            <a:r>
              <a:rPr lang="en-US" sz="1200" b="1" i="0" u="none" strike="noStrike" kern="1200" dirty="0">
                <a:solidFill>
                  <a:schemeClr val="tx1"/>
                </a:solidFill>
                <a:effectLst/>
                <a:latin typeface="+mn-lt"/>
                <a:ea typeface="+mn-ea"/>
                <a:cs typeface="+mn-cs"/>
                <a:hlinkClick r:id="rId12"/>
              </a:rPr>
              <a:t>Multi-tenant back-end support</a:t>
            </a:r>
            <a:r>
              <a:rPr lang="en-US" sz="1200" b="0" i="0" u="none" strike="noStrike" kern="1200" dirty="0">
                <a:solidFill>
                  <a:schemeClr val="tx1"/>
                </a:solidFill>
                <a:effectLst/>
                <a:latin typeface="+mn-lt"/>
                <a:ea typeface="+mn-ea"/>
                <a:cs typeface="+mn-cs"/>
              </a:rPr>
              <a:t> - Application gateway supports configuring multi-tenant back-end services like Azure Web Apps and API Gateway as back-end pool members. </a:t>
            </a:r>
          </a:p>
          <a:p>
            <a:r>
              <a:rPr lang="en-US" sz="1200" b="1" i="0" u="none" strike="noStrike" kern="1200" dirty="0">
                <a:solidFill>
                  <a:schemeClr val="tx1"/>
                </a:solidFill>
                <a:effectLst/>
                <a:latin typeface="+mn-lt"/>
                <a:ea typeface="+mn-ea"/>
                <a:cs typeface="+mn-cs"/>
                <a:hlinkClick r:id="rId13"/>
              </a:rPr>
              <a:t>Advanced diagnostics</a:t>
            </a:r>
            <a:r>
              <a:rPr lang="en-US" sz="1200" b="0" i="0" u="none" strike="noStrike" kern="1200" dirty="0">
                <a:solidFill>
                  <a:schemeClr val="tx1"/>
                </a:solidFill>
                <a:effectLst/>
                <a:latin typeface="+mn-lt"/>
                <a:ea typeface="+mn-ea"/>
                <a:cs typeface="+mn-cs"/>
              </a:rPr>
              <a:t> - Application gateway provides full diagnostics and access logs. Firewall logs are available for application gateway resources that have WAF enabled.</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904827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929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397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6207744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24340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01.03.2018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5002076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8674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a:p>
        </p:txBody>
      </p:sp>
    </p:spTree>
    <p:extLst>
      <p:ext uri="{BB962C8B-B14F-4D97-AF65-F5344CB8AC3E}">
        <p14:creationId xmlns:p14="http://schemas.microsoft.com/office/powerpoint/2010/main" val="21147182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8689-764F-4F71-B4A2-BEA4912885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8A0521-AEC8-4B72-A923-E42C72C6C7A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2BD782-4901-4A10-8FA6-4D0B12E201DE}"/>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84C546-B148-4849-BB13-0CF1E7A46942}"/>
              </a:ext>
            </a:extLst>
          </p:cNvPr>
          <p:cNvSpPr>
            <a:spLocks noGrp="1"/>
          </p:cNvSpPr>
          <p:nvPr>
            <p:ph type="dt" sz="half" idx="10"/>
          </p:nvPr>
        </p:nvSpPr>
        <p:spPr/>
        <p:txBody>
          <a:bodyPr/>
          <a:lstStyle/>
          <a:p>
            <a:fld id="{FF24592F-98EF-4B71-85EF-4A1D46BCF6B0}" type="datetimeFigureOut">
              <a:rPr lang="en-US" smtClean="0"/>
              <a:t>3/1/2018</a:t>
            </a:fld>
            <a:endParaRPr lang="en-US"/>
          </a:p>
        </p:txBody>
      </p:sp>
      <p:sp>
        <p:nvSpPr>
          <p:cNvPr id="6" name="Footer Placeholder 5">
            <a:extLst>
              <a:ext uri="{FF2B5EF4-FFF2-40B4-BE49-F238E27FC236}">
                <a16:creationId xmlns:a16="http://schemas.microsoft.com/office/drawing/2014/main" id="{7AE8ABC6-9399-4A7B-9E7D-72A181FFE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0A1668-2D85-415D-A047-580A02B75631}"/>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4121616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6019" name="Rectangle 3"/>
          <p:cNvSpPr>
            <a:spLocks noGrp="1" noChangeArrowheads="1"/>
          </p:cNvSpPr>
          <p:nvPr>
            <p:ph type="ctrTitle" sz="quarter" hasCustomPrompt="1"/>
          </p:nvPr>
        </p:nvSpPr>
        <p:spPr>
          <a:xfrm>
            <a:off x="3200401" y="1907283"/>
            <a:ext cx="5732417" cy="470898"/>
          </a:xfrm>
          <a:solidFill>
            <a:srgbClr val="3399FF"/>
          </a:solidFill>
          <a:ln algn="ctr"/>
        </p:spPr>
        <p:txBody>
          <a:bodyPr wrap="square" tIns="0" rIns="0" bIns="0">
            <a:spAutoFit/>
          </a:bodyPr>
          <a:lstStyle>
            <a:lvl1pPr algn="l">
              <a:spcBef>
                <a:spcPct val="60000"/>
              </a:spcBef>
              <a:buClr>
                <a:schemeClr val="hlink"/>
              </a:buClr>
              <a:buSzPct val="90000"/>
              <a:buFontTx/>
              <a:buNone/>
              <a:defRPr sz="36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1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758513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78312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409339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39171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8851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14056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2384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solidFill>
                  <a:schemeClr val="bg1"/>
                </a:solidFill>
              </a:defRPr>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8953431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7854135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8468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81889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15663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216040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970205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hoto_Optio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199547" y="1187644"/>
            <a:ext cx="4708613" cy="35862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1765" dirty="0">
                <a:gradFill>
                  <a:gsLst>
                    <a:gs pos="2000">
                      <a:schemeClr val="tx1"/>
                    </a:gs>
                    <a:gs pos="98000">
                      <a:schemeClr val="tx1"/>
                    </a:gs>
                  </a:gsLst>
                  <a:lin ang="5400000" scaled="1"/>
                </a:gradFill>
                <a:ea typeface="Segoe UI" pitchFamily="34" charset="0"/>
                <a:cs typeface="Segoe UI" pitchFamily="34" charset="0"/>
              </a:rPr>
              <a:t>    </a:t>
            </a:r>
          </a:p>
        </p:txBody>
      </p:sp>
      <p:sp>
        <p:nvSpPr>
          <p:cNvPr id="9" name="Title 1"/>
          <p:cNvSpPr>
            <a:spLocks noGrp="1"/>
          </p:cNvSpPr>
          <p:nvPr userDrawn="1">
            <p:ph type="title" hasCustomPrompt="1"/>
          </p:nvPr>
        </p:nvSpPr>
        <p:spPr bwMode="auto">
          <a:xfrm>
            <a:off x="201977" y="2084192"/>
            <a:ext cx="4706183" cy="1793104"/>
          </a:xfrm>
          <a:noFill/>
        </p:spPr>
        <p:txBody>
          <a:bodyPr lIns="146304" tIns="91440" rIns="146304" bIns="91440" anchor="t" anchorCtr="0"/>
          <a:lstStyle>
            <a:lvl1pPr>
              <a:defRPr sz="3971" spc="-74" baseline="0">
                <a:gradFill>
                  <a:gsLst>
                    <a:gs pos="2000">
                      <a:schemeClr val="tx1"/>
                    </a:gs>
                    <a:gs pos="98000">
                      <a:schemeClr val="tx1"/>
                    </a:gs>
                  </a:gsLst>
                  <a:lin ang="5400000" scaled="1"/>
                </a:gradFill>
              </a:defRPr>
            </a:lvl1pPr>
          </a:lstStyle>
          <a:p>
            <a:r>
              <a:rPr lang="en-US" dirty="0"/>
              <a:t>Presentation title</a:t>
            </a:r>
          </a:p>
        </p:txBody>
      </p:sp>
      <p:sp>
        <p:nvSpPr>
          <p:cNvPr id="3" name="Text Placeholder 2"/>
          <p:cNvSpPr>
            <a:spLocks noGrp="1"/>
          </p:cNvSpPr>
          <p:nvPr userDrawn="1">
            <p:ph type="body" sz="quarter" idx="14" hasCustomPrompt="1"/>
          </p:nvPr>
        </p:nvSpPr>
        <p:spPr bwMode="auto">
          <a:xfrm>
            <a:off x="200762" y="3877276"/>
            <a:ext cx="4035079" cy="1793104"/>
          </a:xfrm>
          <a:noFill/>
        </p:spPr>
        <p:txBody>
          <a:bodyPr tIns="109728" bIns="109728">
            <a:noAutofit/>
          </a:bodyPr>
          <a:lstStyle>
            <a:lvl1pPr marL="0" indent="0">
              <a:spcBef>
                <a:spcPts val="0"/>
              </a:spcBef>
              <a:buNone/>
              <a:defRPr sz="2353">
                <a:gradFill>
                  <a:gsLst>
                    <a:gs pos="2000">
                      <a:schemeClr val="tx1"/>
                    </a:gs>
                    <a:gs pos="98000">
                      <a:schemeClr val="tx1"/>
                    </a:gs>
                  </a:gsLst>
                  <a:lin ang="5400000" scaled="1"/>
                </a:gradFill>
              </a:defRPr>
            </a:lvl1pPr>
          </a:lstStyle>
          <a:p>
            <a:pPr lvl="0"/>
            <a:r>
              <a:rPr lang="en-US" dirty="0"/>
              <a:t>Speaker Name</a:t>
            </a:r>
          </a:p>
        </p:txBody>
      </p:sp>
      <p:pic>
        <p:nvPicPr>
          <p:cNvPr id="229" name="Picture 22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336439" y="6001381"/>
            <a:ext cx="1344637" cy="386208"/>
          </a:xfrm>
          <a:prstGeom prst="rect">
            <a:avLst/>
          </a:prstGeom>
        </p:spPr>
      </p:pic>
      <p:sp>
        <p:nvSpPr>
          <p:cNvPr id="230" name="Freeform 229"/>
          <p:cNvSpPr>
            <a:spLocks/>
          </p:cNvSpPr>
          <p:nvPr userDrawn="1"/>
        </p:nvSpPr>
        <p:spPr bwMode="auto">
          <a:xfrm>
            <a:off x="7818206" y="2491274"/>
            <a:ext cx="903094"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67232" tIns="33616" rIns="67232" bIns="33616" numCol="1" anchor="t" anchorCtr="0" compatLnSpc="1">
            <a:prstTxWarp prst="textNoShape">
              <a:avLst/>
            </a:prstTxWarp>
          </a:bodyPr>
          <a:lstStyle/>
          <a:p>
            <a:endParaRPr lang="en-US"/>
          </a:p>
        </p:txBody>
      </p:sp>
      <p:grpSp>
        <p:nvGrpSpPr>
          <p:cNvPr id="231" name="Group 230"/>
          <p:cNvGrpSpPr/>
          <p:nvPr userDrawn="1"/>
        </p:nvGrpSpPr>
        <p:grpSpPr bwMode="auto">
          <a:xfrm>
            <a:off x="4678238" y="3558671"/>
            <a:ext cx="3967988" cy="2089662"/>
            <a:chOff x="8040688" y="7151688"/>
            <a:chExt cx="6745287" cy="2663825"/>
          </a:xfrm>
        </p:grpSpPr>
        <p:sp>
          <p:nvSpPr>
            <p:cNvPr id="232"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7" name="Freeform 42"/>
          <p:cNvSpPr>
            <a:spLocks/>
          </p:cNvSpPr>
          <p:nvPr userDrawn="1"/>
        </p:nvSpPr>
        <p:spPr bwMode="auto">
          <a:xfrm>
            <a:off x="6408977" y="1456607"/>
            <a:ext cx="1032277" cy="823852"/>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238" name="Freeform 237"/>
          <p:cNvSpPr>
            <a:spLocks/>
          </p:cNvSpPr>
          <p:nvPr userDrawn="1"/>
        </p:nvSpPr>
        <p:spPr bwMode="auto">
          <a:xfrm flipH="1">
            <a:off x="5545913" y="2280459"/>
            <a:ext cx="537849"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67232" tIns="33616" rIns="67232" bIns="33616" numCol="1" anchor="t" anchorCtr="0" compatLnSpc="1">
            <a:prstTxWarp prst="textNoShape">
              <a:avLst/>
            </a:prstTxWarp>
          </a:bodyPr>
          <a:lstStyle/>
          <a:p>
            <a:endParaRPr lang="en-US"/>
          </a:p>
        </p:txBody>
      </p:sp>
    </p:spTree>
    <p:extLst>
      <p:ext uri="{BB962C8B-B14F-4D97-AF65-F5344CB8AC3E}">
        <p14:creationId xmlns:p14="http://schemas.microsoft.com/office/powerpoint/2010/main" val="35563744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3877271"/>
            <a:ext cx="4705063" cy="1794661"/>
          </a:xfrm>
          <a:noFill/>
        </p:spPr>
        <p:txBody>
          <a:bodyPr lIns="146304" tIns="109728" rIns="146304" bIns="109728">
            <a:no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01977" y="2075840"/>
            <a:ext cx="6050820" cy="1801436"/>
          </a:xfrm>
          <a:noFill/>
        </p:spPr>
        <p:txBody>
          <a:bodyPr lIns="146304" tIns="91440" rIns="146304" bIns="91440" anchor="t" anchorCtr="0"/>
          <a:lstStyle>
            <a:lvl1pPr>
              <a:defRPr sz="3971" spc="-74"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336439" y="6003481"/>
            <a:ext cx="1344637" cy="384107"/>
          </a:xfrm>
          <a:prstGeom prst="rect">
            <a:avLst/>
          </a:prstGeom>
        </p:spPr>
      </p:pic>
    </p:spTree>
    <p:extLst>
      <p:ext uri="{BB962C8B-B14F-4D97-AF65-F5344CB8AC3E}">
        <p14:creationId xmlns:p14="http://schemas.microsoft.com/office/powerpoint/2010/main" val="863250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29" y="1189177"/>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811995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29" y="1189177"/>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472860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547347"/>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432240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8978334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497589"/>
          </a:xfrm>
        </p:spPr>
        <p:txBody>
          <a:bodyPr wrap="square">
            <a:spAutoFit/>
          </a:bodyPr>
          <a:lstStyle>
            <a:lvl1pPr marL="0" indent="0">
              <a:spcBef>
                <a:spcPts val="900"/>
              </a:spcBef>
              <a:buClr>
                <a:schemeClr val="tx1"/>
              </a:buClr>
              <a:buFont typeface="Wingdings" pitchFamily="2" charset="2"/>
              <a:buNone/>
              <a:defRPr sz="2647">
                <a:gradFill>
                  <a:gsLst>
                    <a:gs pos="1250">
                      <a:schemeClr val="tx2"/>
                    </a:gs>
                    <a:gs pos="99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497589"/>
          </a:xfrm>
        </p:spPr>
        <p:txBody>
          <a:bodyPr wrap="square">
            <a:spAutoFit/>
          </a:bodyPr>
          <a:lstStyle>
            <a:lvl1pPr marL="0" indent="0">
              <a:spcBef>
                <a:spcPts val="900"/>
              </a:spcBef>
              <a:buClr>
                <a:schemeClr val="tx1"/>
              </a:buClr>
              <a:buFont typeface="Wingdings" pitchFamily="2" charset="2"/>
              <a:buNone/>
              <a:defRPr sz="2647">
                <a:gradFill>
                  <a:gsLst>
                    <a:gs pos="1250">
                      <a:schemeClr val="tx2"/>
                    </a:gs>
                    <a:gs pos="99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325027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199166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33461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991060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2037605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68448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186356"/>
            <a:ext cx="7394337" cy="2697988"/>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01930" y="3877277"/>
            <a:ext cx="7395505" cy="179388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6534209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186356"/>
            <a:ext cx="7394337" cy="2697988"/>
          </a:xfrm>
          <a:noFill/>
        </p:spPr>
        <p:txBody>
          <a:bodyPr tIns="91440" bIns="91440" anchor="t" anchorCtr="0"/>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5652348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731784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37717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877654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20190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41126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2894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3396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58620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3"/>
            <a:ext cx="8836089" cy="1511562"/>
          </a:xfrm>
        </p:spPr>
        <p:txBody>
          <a:bodyPr/>
          <a:lstStyle>
            <a:lvl1pPr>
              <a:defRPr/>
            </a:lvl1pPr>
          </a:lstStyle>
          <a:p>
            <a:r>
              <a:rPr lang="en-US" dirty="0"/>
              <a:t>Question….</a:t>
            </a:r>
          </a:p>
        </p:txBody>
      </p:sp>
      <p:sp>
        <p:nvSpPr>
          <p:cNvPr id="3" name="Content Placeholder 2"/>
          <p:cNvSpPr>
            <a:spLocks noGrp="1"/>
          </p:cNvSpPr>
          <p:nvPr>
            <p:ph idx="1" hasCustomPrompt="1"/>
          </p:nvPr>
        </p:nvSpPr>
        <p:spPr>
          <a:xfrm>
            <a:off x="261187" y="1698171"/>
            <a:ext cx="8574837" cy="4497695"/>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26332209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1197322"/>
            <a:ext cx="8740141" cy="1516697"/>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4258863"/>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6170058"/>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337652" y="3083653"/>
            <a:ext cx="2417896" cy="690694"/>
          </a:xfrm>
          <a:prstGeom prst="rect">
            <a:avLst/>
          </a:prstGeom>
        </p:spPr>
      </p:pic>
    </p:spTree>
    <p:extLst>
      <p:ext uri="{BB962C8B-B14F-4D97-AF65-F5344CB8AC3E}">
        <p14:creationId xmlns:p14="http://schemas.microsoft.com/office/powerpoint/2010/main" val="2260733184"/>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1189177"/>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0696671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3"/>
            <a:ext cx="8740376" cy="896518"/>
          </a:xfrm>
        </p:spPr>
        <p:txBody>
          <a:bodyPr/>
          <a:lstStyle>
            <a:lvl1pPr>
              <a:defRPr sz="4263">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30" y="1663938"/>
            <a:ext cx="8067823" cy="1444754"/>
          </a:xfrm>
        </p:spPr>
        <p:txBody>
          <a:bodyPr/>
          <a:lstStyle>
            <a:lvl1pPr>
              <a:defRPr sz="1911">
                <a:gradFill>
                  <a:gsLst>
                    <a:gs pos="1250">
                      <a:schemeClr val="tx1"/>
                    </a:gs>
                    <a:gs pos="100000">
                      <a:schemeClr val="tx1"/>
                    </a:gs>
                  </a:gsLst>
                  <a:lin ang="5400000" scaled="0"/>
                </a:gradFill>
                <a:latin typeface="+mn-lt"/>
              </a:defRPr>
            </a:lvl1pPr>
            <a:lvl2pPr>
              <a:defRPr sz="1764"/>
            </a:lvl2pPr>
            <a:lvl3pPr>
              <a:defRPr sz="1470"/>
            </a:lvl3pPr>
            <a:lvl4pPr>
              <a:defRPr sz="1323"/>
            </a:lvl4pPr>
            <a:lvl5pPr>
              <a:defRPr sz="132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12282"/>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8"/>
            <a:ext cx="8423524" cy="1098634"/>
          </a:xfrm>
        </p:spPr>
        <p:txBody>
          <a:bodyPr/>
          <a:lstStyle>
            <a:lvl1pPr marL="0" indent="0">
              <a:buNone/>
              <a:defRPr lang="en-US" sz="6599"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625"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384674" y="3219171"/>
            <a:ext cx="5636695" cy="517065"/>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625"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314129992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5914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485903"/>
          </a:xfrm>
        </p:spPr>
        <p:txBody>
          <a:bodyPr/>
          <a:lstStyle>
            <a:lvl1pPr>
              <a:defRPr/>
            </a:lvl1pPr>
          </a:lstStyle>
          <a:p>
            <a:r>
              <a:rPr lang="en-US" dirty="0"/>
              <a:t>Answer Repeat Question Here…</a:t>
            </a:r>
          </a:p>
        </p:txBody>
      </p:sp>
      <p:sp>
        <p:nvSpPr>
          <p:cNvPr id="3" name="Content Placeholder 2"/>
          <p:cNvSpPr>
            <a:spLocks noGrp="1"/>
          </p:cNvSpPr>
          <p:nvPr>
            <p:ph idx="1" hasCustomPrompt="1"/>
          </p:nvPr>
        </p:nvSpPr>
        <p:spPr>
          <a:xfrm>
            <a:off x="261187" y="1661746"/>
            <a:ext cx="8574837" cy="4534120"/>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406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734770" cy="715581"/>
          </a:xfrm>
          <a:prstGeom prst="rect">
            <a:avLst/>
          </a:prstGeom>
        </p:spPr>
        <p:txBody>
          <a:bodyPr wrap="none">
            <a:spAutoFit/>
          </a:bodyPr>
          <a:lstStyle/>
          <a:p>
            <a:r>
              <a:rPr lang="en-US" sz="4050" dirty="0">
                <a:solidFill>
                  <a:srgbClr val="3399FF"/>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237802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3399FF"/>
                </a:solidFill>
                <a:latin typeface="Segoe UI" panose="020B0502040204020203" pitchFamily="34" charset="0"/>
                <a:cs typeface="Segoe UI" panose="020B0502040204020203" pitchFamily="34" charset="0"/>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31866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theme" Target="../theme/theme3.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05"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08" r:id="rId23"/>
    <p:sldLayoutId id="2147483709" r:id="rId24"/>
    <p:sldLayoutId id="2147483710" r:id="rId25"/>
    <p:sldLayoutId id="2147483711" r:id="rId26"/>
  </p:sldLayoutIdLst>
  <p:hf sldNum="0"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hangingPunct="0">
              <a:defRPr/>
            </a:pPr>
            <a:endParaRPr lang="en-US" sz="1350" dirty="0">
              <a:cs typeface="+mn-cs"/>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849103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xStyles>
    <p:titleStyle>
      <a:lvl1pPr algn="l" rtl="0" eaLnBrk="1" fontAlgn="base" hangingPunct="1">
        <a:lnSpc>
          <a:spcPct val="85000"/>
        </a:lnSpc>
        <a:spcBef>
          <a:spcPct val="0"/>
        </a:spcBef>
        <a:spcAft>
          <a:spcPct val="0"/>
        </a:spcAft>
        <a:buClr>
          <a:srgbClr val="DC0081"/>
        </a:buClr>
        <a:buFont typeface="Wingdings" pitchFamily="2" charset="2"/>
        <a:defRPr sz="21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5pPr>
      <a:lvl6pPr marL="3429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6pPr>
      <a:lvl7pPr marL="6858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7pPr>
      <a:lvl8pPr marL="10287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8pPr>
      <a:lvl9pPr marL="13716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9pPr>
    </p:titleStyle>
    <p:bodyStyle>
      <a:lvl1pPr marL="130969" indent="-130969" algn="l" rtl="0" eaLnBrk="1" fontAlgn="base" hangingPunct="1">
        <a:lnSpc>
          <a:spcPct val="100000"/>
        </a:lnSpc>
        <a:spcBef>
          <a:spcPts val="450"/>
        </a:spcBef>
        <a:spcAft>
          <a:spcPct val="0"/>
        </a:spcAft>
        <a:buClr>
          <a:srgbClr val="0070C0"/>
        </a:buClr>
        <a:buSzPct val="90000"/>
        <a:buFont typeface="Arial" pitchFamily="34" charset="0"/>
        <a:buChar char="•"/>
        <a:defRPr sz="2100">
          <a:solidFill>
            <a:schemeClr val="tx1"/>
          </a:solidFill>
          <a:latin typeface="Segoe UI" pitchFamily="34" charset="0"/>
          <a:ea typeface="Segoe UI" pitchFamily="34" charset="0"/>
          <a:cs typeface="Segoe UI" pitchFamily="34" charset="0"/>
        </a:defRPr>
      </a:lvl1pPr>
      <a:lvl2pPr marL="344091" indent="-127397" algn="l" rtl="0" eaLnBrk="1" fontAlgn="base" hangingPunct="1">
        <a:lnSpc>
          <a:spcPct val="100000"/>
        </a:lnSpc>
        <a:spcBef>
          <a:spcPts val="450"/>
        </a:spcBef>
        <a:spcAft>
          <a:spcPct val="0"/>
        </a:spcAft>
        <a:buClr>
          <a:srgbClr val="0070C0"/>
        </a:buClr>
        <a:buSzPct val="80000"/>
        <a:buFont typeface="Arial" pitchFamily="34" charset="0"/>
        <a:buChar char="•"/>
        <a:defRPr sz="1800">
          <a:solidFill>
            <a:schemeClr val="tx1"/>
          </a:solidFill>
          <a:latin typeface="Segoe UI" pitchFamily="34" charset="0"/>
          <a:ea typeface="Segoe UI" pitchFamily="34" charset="0"/>
          <a:cs typeface="Segoe UI" pitchFamily="34" charset="0"/>
        </a:defRPr>
      </a:lvl2pPr>
      <a:lvl3pPr marL="640556" indent="-129779" algn="l" rtl="0" eaLnBrk="1" fontAlgn="base" hangingPunct="1">
        <a:lnSpc>
          <a:spcPct val="100000"/>
        </a:lnSpc>
        <a:spcBef>
          <a:spcPts val="450"/>
        </a:spcBef>
        <a:spcAft>
          <a:spcPct val="0"/>
        </a:spcAft>
        <a:buClr>
          <a:srgbClr val="0070C0"/>
        </a:buClr>
        <a:buSzPct val="80000"/>
        <a:buFont typeface="Arial" pitchFamily="34" charset="0"/>
        <a:buChar char="•"/>
        <a:defRPr sz="1500">
          <a:solidFill>
            <a:schemeClr val="tx1"/>
          </a:solidFill>
          <a:latin typeface="Segoe UI" pitchFamily="34" charset="0"/>
          <a:ea typeface="Segoe UI" pitchFamily="34" charset="0"/>
          <a:cs typeface="Segoe UI" pitchFamily="34" charset="0"/>
        </a:defRPr>
      </a:lvl3pPr>
      <a:lvl4pPr marL="940594" indent="-123825"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4pPr>
      <a:lvl5pPr marL="1158479" indent="-126206"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5pPr>
      <a:lvl6pPr marL="15013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6pPr>
      <a:lvl7pPr marL="18442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7pPr>
      <a:lvl8pPr marL="21871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8pPr>
      <a:lvl9pPr marL="25300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89511"/>
            <a:ext cx="874188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1189178"/>
            <a:ext cx="8740140" cy="158799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cstate="email">
            <a:extLst>
              <a:ext uri="{28A0092B-C50C-407E-A947-70E740481C1C}">
                <a14:useLocalDpi xmlns:a14="http://schemas.microsoft.com/office/drawing/2010/main" val="0"/>
              </a:ext>
            </a:extLst>
          </a:blip>
          <a:stretch>
            <a:fillRect/>
          </a:stretch>
        </p:blipFill>
        <p:spPr>
          <a:xfrm rot="5400000">
            <a:off x="6049233" y="3100602"/>
            <a:ext cx="6858623" cy="657418"/>
          </a:xfrm>
          <a:prstGeom prst="rect">
            <a:avLst/>
          </a:prstGeom>
        </p:spPr>
      </p:pic>
    </p:spTree>
    <p:extLst>
      <p:ext uri="{BB962C8B-B14F-4D97-AF65-F5344CB8AC3E}">
        <p14:creationId xmlns:p14="http://schemas.microsoft.com/office/powerpoint/2010/main" val="256474429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Lst>
  <p:transition>
    <p:fade/>
  </p:transition>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0.xml"/><Relationship Id="rId4" Type="http://schemas.openxmlformats.org/officeDocument/2006/relationships/hyperlink" Target="https://github.com/guruskill/70-533"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6.xml"/><Relationship Id="rId5" Type="http://schemas.openxmlformats.org/officeDocument/2006/relationships/image" Target="../media/image20.emf"/><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4.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4.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4.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4.xml"/><Relationship Id="rId1" Type="http://schemas.openxmlformats.org/officeDocument/2006/relationships/tags" Target="../tags/tag8.xml"/><Relationship Id="rId5" Type="http://schemas.openxmlformats.org/officeDocument/2006/relationships/image" Target="../media/image23.emf"/><Relationship Id="rId4" Type="http://schemas.openxmlformats.org/officeDocument/2006/relationships/image" Target="../media/image22.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4.xml"/><Relationship Id="rId1" Type="http://schemas.openxmlformats.org/officeDocument/2006/relationships/tags" Target="../tags/tag10.x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4.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4.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5.xml"/><Relationship Id="rId4" Type="http://schemas.openxmlformats.org/officeDocument/2006/relationships/hyperlink" Target="https://docs.microsoft.com/en-us/azure/dns/dns-overview"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load-balancer/load-balancer-custom-probe-overview"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5.xml"/><Relationship Id="rId5" Type="http://schemas.openxmlformats.org/officeDocument/2006/relationships/image" Target="../media/image28.jpg"/><Relationship Id="rId4" Type="http://schemas.openxmlformats.org/officeDocument/2006/relationships/hyperlink" Target="https://docs.microsoft.com/en-us/azure/virtual-network/virtual-networks-nsg"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4.xml"/><Relationship Id="rId1" Type="http://schemas.openxmlformats.org/officeDocument/2006/relationships/tags" Target="../tags/tag13.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tags" Target="../tags/tag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4.xml"/><Relationship Id="rId1" Type="http://schemas.openxmlformats.org/officeDocument/2006/relationships/tags" Target="../tags/tag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569D192-E67A-429C-AD51-3ABB663A099E}"/>
              </a:ext>
            </a:extLst>
          </p:cNvPr>
          <p:cNvSpPr>
            <a:spLocks noGrp="1"/>
          </p:cNvSpPr>
          <p:nvPr>
            <p:ph type="title"/>
          </p:nvPr>
        </p:nvSpPr>
        <p:spPr>
          <a:xfrm>
            <a:off x="1" y="2227809"/>
            <a:ext cx="5593117" cy="1344637"/>
          </a:xfrm>
        </p:spPr>
        <p:txBody>
          <a:bodyPr/>
          <a:lstStyle/>
          <a:p>
            <a:r>
              <a:rPr lang="en-US" sz="3529" b="1" dirty="0"/>
              <a:t>Implementing Microsoft Azure Infrastructure Solutions</a:t>
            </a:r>
          </a:p>
        </p:txBody>
      </p:sp>
      <p:sp>
        <p:nvSpPr>
          <p:cNvPr id="6" name="Text Placeholder 5">
            <a:extLst>
              <a:ext uri="{FF2B5EF4-FFF2-40B4-BE49-F238E27FC236}">
                <a16:creationId xmlns:a16="http://schemas.microsoft.com/office/drawing/2014/main" id="{A88989AD-CB8F-4FCE-8D24-2EDF96F7DA4F}"/>
              </a:ext>
            </a:extLst>
          </p:cNvPr>
          <p:cNvSpPr>
            <a:spLocks noGrp="1"/>
          </p:cNvSpPr>
          <p:nvPr>
            <p:ph type="body" sz="quarter" idx="14"/>
          </p:nvPr>
        </p:nvSpPr>
        <p:spPr>
          <a:xfrm>
            <a:off x="0" y="1006786"/>
            <a:ext cx="4035079" cy="835597"/>
          </a:xfrm>
        </p:spPr>
        <p:txBody>
          <a:bodyPr/>
          <a:lstStyle/>
          <a:p>
            <a:r>
              <a:rPr lang="en-US" dirty="0"/>
              <a:t>Data &amp; Cloud Skill Up and Exam Ready Workshop </a:t>
            </a:r>
          </a:p>
        </p:txBody>
      </p:sp>
      <p:sp>
        <p:nvSpPr>
          <p:cNvPr id="7" name="TextBox 6">
            <a:extLst>
              <a:ext uri="{FF2B5EF4-FFF2-40B4-BE49-F238E27FC236}">
                <a16:creationId xmlns:a16="http://schemas.microsoft.com/office/drawing/2014/main" id="{A1E88187-2926-43B6-87BD-367242B18BEC}"/>
              </a:ext>
            </a:extLst>
          </p:cNvPr>
          <p:cNvSpPr txBox="1"/>
          <p:nvPr/>
        </p:nvSpPr>
        <p:spPr>
          <a:xfrm>
            <a:off x="365732" y="3957872"/>
            <a:ext cx="5658210" cy="816506"/>
          </a:xfrm>
          <a:prstGeom prst="rect">
            <a:avLst/>
          </a:prstGeom>
          <a:noFill/>
        </p:spPr>
        <p:txBody>
          <a:bodyPr wrap="square" rtlCol="0">
            <a:spAutoFit/>
          </a:bodyPr>
          <a:lstStyle/>
          <a:p>
            <a:pPr defTabSz="685845" fontAlgn="auto">
              <a:spcBef>
                <a:spcPts val="0"/>
              </a:spcBef>
              <a:spcAft>
                <a:spcPts val="0"/>
              </a:spcAft>
            </a:pPr>
            <a:r>
              <a:rPr lang="en-US" sz="2353" b="0" dirty="0">
                <a:solidFill>
                  <a:srgbClr val="FFFFFF"/>
                </a:solidFill>
                <a:latin typeface="Segoe UI"/>
                <a:cs typeface="+mn-cs"/>
              </a:rPr>
              <a:t>        </a:t>
            </a:r>
            <a:r>
              <a:rPr lang="en-US" sz="2353" b="0" dirty="0" err="1">
                <a:solidFill>
                  <a:srgbClr val="FFFFFF"/>
                </a:solidFill>
                <a:latin typeface="Segoe UI"/>
                <a:cs typeface="+mn-cs"/>
              </a:rPr>
              <a:t>WiFi</a:t>
            </a:r>
            <a:r>
              <a:rPr lang="en-US" sz="2353" b="0" dirty="0">
                <a:solidFill>
                  <a:srgbClr val="FFFFFF"/>
                </a:solidFill>
                <a:latin typeface="Segoe UI"/>
                <a:cs typeface="+mn-cs"/>
              </a:rPr>
              <a:t>: </a:t>
            </a:r>
            <a:r>
              <a:rPr lang="en-US" sz="2353" dirty="0">
                <a:solidFill>
                  <a:srgbClr val="FFFFFF"/>
                </a:solidFill>
                <a:latin typeface="Segoe UI"/>
                <a:cs typeface="+mn-cs"/>
              </a:rPr>
              <a:t>MSFTGUEST</a:t>
            </a:r>
            <a:r>
              <a:rPr lang="en-US" sz="2353" b="0" dirty="0">
                <a:solidFill>
                  <a:srgbClr val="FFFFFF"/>
                </a:solidFill>
                <a:latin typeface="Segoe UI"/>
                <a:cs typeface="+mn-cs"/>
              </a:rPr>
              <a:t>     </a:t>
            </a:r>
          </a:p>
          <a:p>
            <a:pPr defTabSz="685845" fontAlgn="auto">
              <a:spcBef>
                <a:spcPts val="0"/>
              </a:spcBef>
              <a:spcAft>
                <a:spcPts val="0"/>
              </a:spcAft>
            </a:pPr>
            <a:r>
              <a:rPr lang="en-US" sz="2353" b="0" dirty="0">
                <a:solidFill>
                  <a:srgbClr val="FFFFFF"/>
                </a:solidFill>
                <a:latin typeface="Segoe UI"/>
                <a:cs typeface="+mn-cs"/>
              </a:rPr>
              <a:t>Password: </a:t>
            </a:r>
            <a:r>
              <a:rPr lang="en-US" sz="2353" dirty="0">
                <a:solidFill>
                  <a:srgbClr val="FFFFFF"/>
                </a:solidFill>
                <a:latin typeface="Segoe UI"/>
                <a:cs typeface="+mn-cs"/>
              </a:rPr>
              <a:t>msevent73ew</a:t>
            </a:r>
            <a:r>
              <a:rPr lang="en-US" sz="2353" b="0" dirty="0">
                <a:solidFill>
                  <a:srgbClr val="FFFFFF"/>
                </a:solidFill>
                <a:latin typeface="Segoe UI"/>
                <a:cs typeface="+mn-cs"/>
              </a:rPr>
              <a:t> </a:t>
            </a:r>
          </a:p>
        </p:txBody>
      </p:sp>
      <p:pic>
        <p:nvPicPr>
          <p:cNvPr id="9" name="Picture 6" descr="http://www.aionsolution.com/wp-content/uploads/2017/10/microsoft-azure-640x401.png">
            <a:extLst>
              <a:ext uri="{FF2B5EF4-FFF2-40B4-BE49-F238E27FC236}">
                <a16:creationId xmlns:a16="http://schemas.microsoft.com/office/drawing/2014/main" id="{D26820CD-2F4E-4954-A721-D51FB9FC0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560" y="4274982"/>
            <a:ext cx="1048269" cy="65680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8F64577-808F-473B-8823-86F90DCCD8B1}"/>
              </a:ext>
            </a:extLst>
          </p:cNvPr>
          <p:cNvSpPr txBox="1"/>
          <p:nvPr/>
        </p:nvSpPr>
        <p:spPr>
          <a:xfrm>
            <a:off x="4113055" y="5354710"/>
            <a:ext cx="4723133" cy="577081"/>
          </a:xfrm>
          <a:prstGeom prst="rect">
            <a:avLst/>
          </a:prstGeom>
          <a:solidFill>
            <a:schemeClr val="tx1"/>
          </a:solidFill>
        </p:spPr>
        <p:txBody>
          <a:bodyPr wrap="square" rtlCol="0">
            <a:spAutoFit/>
          </a:bodyPr>
          <a:lstStyle/>
          <a:p>
            <a:pPr defTabSz="685845" fontAlgn="auto">
              <a:spcBef>
                <a:spcPts val="0"/>
              </a:spcBef>
              <a:spcAft>
                <a:spcPts val="0"/>
              </a:spcAft>
            </a:pPr>
            <a:r>
              <a:rPr lang="en-US" b="0" dirty="0">
                <a:solidFill>
                  <a:srgbClr val="505050"/>
                </a:solidFill>
                <a:latin typeface="Segoe UI"/>
                <a:cs typeface="+mn-cs"/>
              </a:rPr>
              <a:t>Content Location: </a:t>
            </a:r>
            <a:r>
              <a:rPr lang="en-US" sz="1350" b="0" u="sng" dirty="0">
                <a:solidFill>
                  <a:srgbClr val="FFFFFF"/>
                </a:solidFill>
                <a:latin typeface="Segoe UI"/>
                <a:cs typeface="+mn-cs"/>
                <a:hlinkClick r:id="rId4"/>
              </a:rPr>
              <a:t>https://github.com/guruskill/70-533</a:t>
            </a:r>
            <a:endParaRPr lang="en-US" sz="1350" b="0" u="sng" dirty="0">
              <a:solidFill>
                <a:srgbClr val="FFFFFF"/>
              </a:solidFill>
              <a:latin typeface="Segoe UI"/>
              <a:cs typeface="+mn-cs"/>
            </a:endParaRPr>
          </a:p>
        </p:txBody>
      </p:sp>
    </p:spTree>
    <p:extLst>
      <p:ext uri="{BB962C8B-B14F-4D97-AF65-F5344CB8AC3E}">
        <p14:creationId xmlns:p14="http://schemas.microsoft.com/office/powerpoint/2010/main" val="267746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5312C0-BED9-42BC-BD81-5AD55A90BECD}"/>
              </a:ext>
            </a:extLst>
          </p:cNvPr>
          <p:cNvSpPr>
            <a:spLocks noGrp="1"/>
          </p:cNvSpPr>
          <p:nvPr>
            <p:ph type="title"/>
          </p:nvPr>
        </p:nvSpPr>
        <p:spPr>
          <a:xfrm>
            <a:off x="157148" y="78246"/>
            <a:ext cx="7886700" cy="645689"/>
          </a:xfrm>
        </p:spPr>
        <p:txBody>
          <a:bodyPr/>
          <a:lstStyle/>
          <a:p>
            <a:r>
              <a:rPr lang="en-US" dirty="0">
                <a:solidFill>
                  <a:schemeClr val="accent1"/>
                </a:solidFill>
                <a:latin typeface="+mn-lt"/>
              </a:rPr>
              <a:t>Azure</a:t>
            </a:r>
            <a:r>
              <a:rPr lang="en-US" dirty="0">
                <a:latin typeface="+mn-lt"/>
              </a:rPr>
              <a:t> </a:t>
            </a:r>
            <a:r>
              <a:rPr lang="en-US" dirty="0">
                <a:solidFill>
                  <a:schemeClr val="accent1"/>
                </a:solidFill>
                <a:latin typeface="+mn-lt"/>
              </a:rPr>
              <a:t>Virtual Network Peering</a:t>
            </a:r>
          </a:p>
        </p:txBody>
      </p:sp>
      <p:grpSp>
        <p:nvGrpSpPr>
          <p:cNvPr id="4" name="Group 3">
            <a:extLst>
              <a:ext uri="{FF2B5EF4-FFF2-40B4-BE49-F238E27FC236}">
                <a16:creationId xmlns:a16="http://schemas.microsoft.com/office/drawing/2014/main" id="{0B42405F-A71C-40C2-B616-325D9E520813}"/>
              </a:ext>
            </a:extLst>
          </p:cNvPr>
          <p:cNvGrpSpPr/>
          <p:nvPr/>
        </p:nvGrpSpPr>
        <p:grpSpPr>
          <a:xfrm>
            <a:off x="628650" y="1739900"/>
            <a:ext cx="7823202" cy="1892227"/>
            <a:chOff x="884125" y="1450162"/>
            <a:chExt cx="10430935" cy="2522969"/>
          </a:xfrm>
        </p:grpSpPr>
        <p:cxnSp>
          <p:nvCxnSpPr>
            <p:cNvPr id="8" name="Straight Arrow Connector 7">
              <a:extLst>
                <a:ext uri="{FF2B5EF4-FFF2-40B4-BE49-F238E27FC236}">
                  <a16:creationId xmlns:a16="http://schemas.microsoft.com/office/drawing/2014/main" id="{AF51E21B-BF24-4F6A-B43D-2FC7CC83659B}"/>
                </a:ext>
              </a:extLst>
            </p:cNvPr>
            <p:cNvCxnSpPr>
              <a:stCxn id="33" idx="3"/>
              <a:endCxn id="34" idx="1"/>
            </p:cNvCxnSpPr>
            <p:nvPr/>
          </p:nvCxnSpPr>
          <p:spPr>
            <a:xfrm>
              <a:off x="2789887" y="2631441"/>
              <a:ext cx="1245722"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B5FA62E9-8CDB-46B1-A432-01A5E67A00AC}"/>
                </a:ext>
              </a:extLst>
            </p:cNvPr>
            <p:cNvGrpSpPr/>
            <p:nvPr/>
          </p:nvGrpSpPr>
          <p:grpSpPr>
            <a:xfrm>
              <a:off x="4011538" y="1666850"/>
              <a:ext cx="3017135" cy="2158679"/>
              <a:chOff x="3650773" y="1939868"/>
              <a:chExt cx="3017520" cy="2158955"/>
            </a:xfrm>
          </p:grpSpPr>
          <p:sp>
            <p:nvSpPr>
              <p:cNvPr id="10" name="Cloud 9">
                <a:extLst>
                  <a:ext uri="{FF2B5EF4-FFF2-40B4-BE49-F238E27FC236}">
                    <a16:creationId xmlns:a16="http://schemas.microsoft.com/office/drawing/2014/main" id="{728E65D3-F571-4253-A4C9-134D02E9E248}"/>
                  </a:ext>
                </a:extLst>
              </p:cNvPr>
              <p:cNvSpPr/>
              <p:nvPr/>
            </p:nvSpPr>
            <p:spPr bwMode="auto">
              <a:xfrm>
                <a:off x="3650773" y="1939868"/>
                <a:ext cx="3017520" cy="2158955"/>
              </a:xfrm>
              <a:prstGeom prst="cloud">
                <a:avLst/>
              </a:prstGeom>
              <a:solidFill>
                <a:srgbClr val="00BCF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84">
                  <a:defRPr/>
                </a:pPr>
                <a:endParaRPr lang="en-US" sz="1500" dirty="0">
                  <a:solidFill>
                    <a:schemeClr val="bg1"/>
                  </a:solidFill>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66912879-4143-49B2-83D0-05B37BA09A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3281" y="2624498"/>
                <a:ext cx="388620" cy="388620"/>
              </a:xfrm>
              <a:prstGeom prst="rect">
                <a:avLst/>
              </a:prstGeom>
            </p:spPr>
          </p:pic>
          <p:sp>
            <p:nvSpPr>
              <p:cNvPr id="12" name="TextBox 11">
                <a:extLst>
                  <a:ext uri="{FF2B5EF4-FFF2-40B4-BE49-F238E27FC236}">
                    <a16:creationId xmlns:a16="http://schemas.microsoft.com/office/drawing/2014/main" id="{86F014D3-D189-45DD-904A-1B4AF774251F}"/>
                  </a:ext>
                </a:extLst>
              </p:cNvPr>
              <p:cNvSpPr txBox="1"/>
              <p:nvPr/>
            </p:nvSpPr>
            <p:spPr>
              <a:xfrm>
                <a:off x="3945320" y="2148271"/>
                <a:ext cx="2579573" cy="517093"/>
              </a:xfrm>
              <a:prstGeom prst="rect">
                <a:avLst/>
              </a:prstGeom>
              <a:noFill/>
            </p:spPr>
            <p:txBody>
              <a:bodyPr wrap="square" lIns="137143" tIns="109714" rIns="137143" bIns="109714" rtlCol="0">
                <a:spAutoFit/>
              </a:bodyPr>
              <a:lstStyle/>
              <a:p>
                <a:pPr>
                  <a:lnSpc>
                    <a:spcPct val="90000"/>
                  </a:lnSpc>
                  <a:spcAft>
                    <a:spcPts val="450"/>
                  </a:spcAft>
                </a:pPr>
                <a:r>
                  <a:rPr lang="en-US" sz="12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ARM VNet10.1/16</a:t>
                </a:r>
              </a:p>
            </p:txBody>
          </p:sp>
          <p:pic>
            <p:nvPicPr>
              <p:cNvPr id="13" name="Picture 12">
                <a:extLst>
                  <a:ext uri="{FF2B5EF4-FFF2-40B4-BE49-F238E27FC236}">
                    <a16:creationId xmlns:a16="http://schemas.microsoft.com/office/drawing/2014/main" id="{F6ED42B0-E7B2-4E32-B8EC-A38CBEC908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3389" y="2614421"/>
                <a:ext cx="388620" cy="388620"/>
              </a:xfrm>
              <a:prstGeom prst="rect">
                <a:avLst/>
              </a:prstGeom>
            </p:spPr>
          </p:pic>
          <p:pic>
            <p:nvPicPr>
              <p:cNvPr id="14" name="Picture 13">
                <a:extLst>
                  <a:ext uri="{FF2B5EF4-FFF2-40B4-BE49-F238E27FC236}">
                    <a16:creationId xmlns:a16="http://schemas.microsoft.com/office/drawing/2014/main" id="{FAD1C296-8B75-4EA6-B0D5-1FDB16B8E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7893" y="2620890"/>
                <a:ext cx="388620" cy="388620"/>
              </a:xfrm>
              <a:prstGeom prst="rect">
                <a:avLst/>
              </a:prstGeom>
            </p:spPr>
          </p:pic>
        </p:grpSp>
        <p:grpSp>
          <p:nvGrpSpPr>
            <p:cNvPr id="15" name="Group 14">
              <a:extLst>
                <a:ext uri="{FF2B5EF4-FFF2-40B4-BE49-F238E27FC236}">
                  <a16:creationId xmlns:a16="http://schemas.microsoft.com/office/drawing/2014/main" id="{792EA6F8-4A42-491E-99F1-02BE5C0542CD}"/>
                </a:ext>
              </a:extLst>
            </p:cNvPr>
            <p:cNvGrpSpPr/>
            <p:nvPr/>
          </p:nvGrpSpPr>
          <p:grpSpPr>
            <a:xfrm>
              <a:off x="884125" y="1686682"/>
              <a:ext cx="2264255" cy="2138883"/>
              <a:chOff x="545080" y="1958465"/>
              <a:chExt cx="2264544" cy="2139156"/>
            </a:xfrm>
          </p:grpSpPr>
          <p:sp>
            <p:nvSpPr>
              <p:cNvPr id="16" name="Freeform 66">
                <a:extLst>
                  <a:ext uri="{FF2B5EF4-FFF2-40B4-BE49-F238E27FC236}">
                    <a16:creationId xmlns:a16="http://schemas.microsoft.com/office/drawing/2014/main" id="{45C2AA26-F4E7-4211-83F6-88D97EC2AC48}"/>
                  </a:ext>
                </a:extLst>
              </p:cNvPr>
              <p:cNvSpPr>
                <a:spLocks noEditPoints="1"/>
              </p:cNvSpPr>
              <p:nvPr/>
            </p:nvSpPr>
            <p:spPr bwMode="auto">
              <a:xfrm>
                <a:off x="880365" y="2620890"/>
                <a:ext cx="674142" cy="921333"/>
              </a:xfrm>
              <a:custGeom>
                <a:avLst/>
                <a:gdLst>
                  <a:gd name="T0" fmla="*/ 0 w 1395"/>
                  <a:gd name="T1" fmla="*/ 0 h 1715"/>
                  <a:gd name="T2" fmla="*/ 0 w 1395"/>
                  <a:gd name="T3" fmla="*/ 1715 h 1715"/>
                  <a:gd name="T4" fmla="*/ 452 w 1395"/>
                  <a:gd name="T5" fmla="*/ 1715 h 1715"/>
                  <a:gd name="T6" fmla="*/ 452 w 1395"/>
                  <a:gd name="T7" fmla="*/ 1364 h 1715"/>
                  <a:gd name="T8" fmla="*/ 635 w 1395"/>
                  <a:gd name="T9" fmla="*/ 1364 h 1715"/>
                  <a:gd name="T10" fmla="*/ 635 w 1395"/>
                  <a:gd name="T11" fmla="*/ 1715 h 1715"/>
                  <a:gd name="T12" fmla="*/ 768 w 1395"/>
                  <a:gd name="T13" fmla="*/ 1715 h 1715"/>
                  <a:gd name="T14" fmla="*/ 768 w 1395"/>
                  <a:gd name="T15" fmla="*/ 1364 h 1715"/>
                  <a:gd name="T16" fmla="*/ 950 w 1395"/>
                  <a:gd name="T17" fmla="*/ 1364 h 1715"/>
                  <a:gd name="T18" fmla="*/ 950 w 1395"/>
                  <a:gd name="T19" fmla="*/ 1715 h 1715"/>
                  <a:gd name="T20" fmla="*/ 1395 w 1395"/>
                  <a:gd name="T21" fmla="*/ 1715 h 1715"/>
                  <a:gd name="T22" fmla="*/ 1395 w 1395"/>
                  <a:gd name="T23" fmla="*/ 0 h 1715"/>
                  <a:gd name="T24" fmla="*/ 0 w 1395"/>
                  <a:gd name="T25" fmla="*/ 0 h 1715"/>
                  <a:gd name="T26" fmla="*/ 1263 w 1395"/>
                  <a:gd name="T27" fmla="*/ 1253 h 1715"/>
                  <a:gd name="T28" fmla="*/ 137 w 1395"/>
                  <a:gd name="T29" fmla="*/ 1253 h 1715"/>
                  <a:gd name="T30" fmla="*/ 137 w 1395"/>
                  <a:gd name="T31" fmla="*/ 1070 h 1715"/>
                  <a:gd name="T32" fmla="*/ 1263 w 1395"/>
                  <a:gd name="T33" fmla="*/ 1070 h 1715"/>
                  <a:gd name="T34" fmla="*/ 1263 w 1395"/>
                  <a:gd name="T35" fmla="*/ 1253 h 1715"/>
                  <a:gd name="T36" fmla="*/ 1263 w 1395"/>
                  <a:gd name="T37" fmla="*/ 940 h 1715"/>
                  <a:gd name="T38" fmla="*/ 137 w 1395"/>
                  <a:gd name="T39" fmla="*/ 940 h 1715"/>
                  <a:gd name="T40" fmla="*/ 137 w 1395"/>
                  <a:gd name="T41" fmla="*/ 758 h 1715"/>
                  <a:gd name="T42" fmla="*/ 1263 w 1395"/>
                  <a:gd name="T43" fmla="*/ 758 h 1715"/>
                  <a:gd name="T44" fmla="*/ 1263 w 1395"/>
                  <a:gd name="T45" fmla="*/ 940 h 1715"/>
                  <a:gd name="T46" fmla="*/ 1263 w 1395"/>
                  <a:gd name="T47" fmla="*/ 627 h 1715"/>
                  <a:gd name="T48" fmla="*/ 137 w 1395"/>
                  <a:gd name="T49" fmla="*/ 627 h 1715"/>
                  <a:gd name="T50" fmla="*/ 137 w 1395"/>
                  <a:gd name="T51" fmla="*/ 445 h 1715"/>
                  <a:gd name="T52" fmla="*/ 1263 w 1395"/>
                  <a:gd name="T53" fmla="*/ 445 h 1715"/>
                  <a:gd name="T54" fmla="*/ 1263 w 1395"/>
                  <a:gd name="T55" fmla="*/ 627 h 1715"/>
                  <a:gd name="T56" fmla="*/ 1263 w 1395"/>
                  <a:gd name="T57" fmla="*/ 315 h 1715"/>
                  <a:gd name="T58" fmla="*/ 137 w 1395"/>
                  <a:gd name="T59" fmla="*/ 315 h 1715"/>
                  <a:gd name="T60" fmla="*/ 137 w 1395"/>
                  <a:gd name="T61" fmla="*/ 133 h 1715"/>
                  <a:gd name="T62" fmla="*/ 1263 w 1395"/>
                  <a:gd name="T63" fmla="*/ 133 h 1715"/>
                  <a:gd name="T64" fmla="*/ 1263 w 1395"/>
                  <a:gd name="T65" fmla="*/ 315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5" h="1715">
                    <a:moveTo>
                      <a:pt x="0" y="0"/>
                    </a:moveTo>
                    <a:lnTo>
                      <a:pt x="0" y="1715"/>
                    </a:lnTo>
                    <a:lnTo>
                      <a:pt x="452" y="1715"/>
                    </a:lnTo>
                    <a:lnTo>
                      <a:pt x="452" y="1364"/>
                    </a:lnTo>
                    <a:lnTo>
                      <a:pt x="635" y="1364"/>
                    </a:lnTo>
                    <a:lnTo>
                      <a:pt x="635" y="1715"/>
                    </a:lnTo>
                    <a:lnTo>
                      <a:pt x="768" y="1715"/>
                    </a:lnTo>
                    <a:lnTo>
                      <a:pt x="768" y="1364"/>
                    </a:lnTo>
                    <a:lnTo>
                      <a:pt x="950" y="1364"/>
                    </a:lnTo>
                    <a:lnTo>
                      <a:pt x="950" y="1715"/>
                    </a:lnTo>
                    <a:lnTo>
                      <a:pt x="1395" y="1715"/>
                    </a:lnTo>
                    <a:lnTo>
                      <a:pt x="1395" y="0"/>
                    </a:lnTo>
                    <a:lnTo>
                      <a:pt x="0" y="0"/>
                    </a:lnTo>
                    <a:close/>
                    <a:moveTo>
                      <a:pt x="1263" y="1253"/>
                    </a:moveTo>
                    <a:lnTo>
                      <a:pt x="137" y="1253"/>
                    </a:lnTo>
                    <a:lnTo>
                      <a:pt x="137" y="1070"/>
                    </a:lnTo>
                    <a:lnTo>
                      <a:pt x="1263" y="1070"/>
                    </a:lnTo>
                    <a:lnTo>
                      <a:pt x="1263" y="1253"/>
                    </a:lnTo>
                    <a:close/>
                    <a:moveTo>
                      <a:pt x="1263" y="940"/>
                    </a:moveTo>
                    <a:lnTo>
                      <a:pt x="137" y="940"/>
                    </a:lnTo>
                    <a:lnTo>
                      <a:pt x="137" y="758"/>
                    </a:lnTo>
                    <a:lnTo>
                      <a:pt x="1263" y="758"/>
                    </a:lnTo>
                    <a:lnTo>
                      <a:pt x="1263" y="940"/>
                    </a:lnTo>
                    <a:close/>
                    <a:moveTo>
                      <a:pt x="1263" y="627"/>
                    </a:moveTo>
                    <a:lnTo>
                      <a:pt x="137" y="627"/>
                    </a:lnTo>
                    <a:lnTo>
                      <a:pt x="137" y="445"/>
                    </a:lnTo>
                    <a:lnTo>
                      <a:pt x="1263" y="445"/>
                    </a:lnTo>
                    <a:lnTo>
                      <a:pt x="1263" y="627"/>
                    </a:lnTo>
                    <a:close/>
                    <a:moveTo>
                      <a:pt x="1263" y="315"/>
                    </a:moveTo>
                    <a:lnTo>
                      <a:pt x="137" y="315"/>
                    </a:lnTo>
                    <a:lnTo>
                      <a:pt x="137" y="133"/>
                    </a:lnTo>
                    <a:lnTo>
                      <a:pt x="1263" y="133"/>
                    </a:lnTo>
                    <a:lnTo>
                      <a:pt x="1263" y="315"/>
                    </a:lnTo>
                    <a:close/>
                  </a:path>
                </a:pathLst>
              </a:custGeom>
              <a:solidFill>
                <a:schemeClr val="tx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601">
                  <a:defRPr/>
                </a:pPr>
                <a:endParaRPr lang="en-US">
                  <a:solidFill>
                    <a:schemeClr val="bg1"/>
                  </a:solidFill>
                  <a:latin typeface="Segoe UI" panose="020B0502040204020203" pitchFamily="34" charset="0"/>
                  <a:cs typeface="Segoe UI" panose="020B0502040204020203" pitchFamily="34" charset="0"/>
                </a:endParaRPr>
              </a:p>
            </p:txBody>
          </p:sp>
          <p:sp>
            <p:nvSpPr>
              <p:cNvPr id="17" name="Freeform 67">
                <a:extLst>
                  <a:ext uri="{FF2B5EF4-FFF2-40B4-BE49-F238E27FC236}">
                    <a16:creationId xmlns:a16="http://schemas.microsoft.com/office/drawing/2014/main" id="{30BA30DF-0945-4BFF-A123-FEAFABE3DC72}"/>
                  </a:ext>
                </a:extLst>
              </p:cNvPr>
              <p:cNvSpPr>
                <a:spLocks noEditPoints="1"/>
              </p:cNvSpPr>
              <p:nvPr/>
            </p:nvSpPr>
            <p:spPr bwMode="auto">
              <a:xfrm>
                <a:off x="1273180" y="1958465"/>
                <a:ext cx="673175" cy="1594469"/>
              </a:xfrm>
              <a:custGeom>
                <a:avLst/>
                <a:gdLst>
                  <a:gd name="T0" fmla="*/ 0 w 1393"/>
                  <a:gd name="T1" fmla="*/ 0 h 2968"/>
                  <a:gd name="T2" fmla="*/ 0 w 1393"/>
                  <a:gd name="T3" fmla="*/ 1158 h 2968"/>
                  <a:gd name="T4" fmla="*/ 137 w 1393"/>
                  <a:gd name="T5" fmla="*/ 1158 h 2968"/>
                  <a:gd name="T6" fmla="*/ 137 w 1393"/>
                  <a:gd name="T7" fmla="*/ 1073 h 2968"/>
                  <a:gd name="T8" fmla="*/ 1263 w 1393"/>
                  <a:gd name="T9" fmla="*/ 1073 h 2968"/>
                  <a:gd name="T10" fmla="*/ 1263 w 1393"/>
                  <a:gd name="T11" fmla="*/ 1253 h 2968"/>
                  <a:gd name="T12" fmla="*/ 696 w 1393"/>
                  <a:gd name="T13" fmla="*/ 1253 h 2968"/>
                  <a:gd name="T14" fmla="*/ 696 w 1393"/>
                  <a:gd name="T15" fmla="*/ 1386 h 2968"/>
                  <a:gd name="T16" fmla="*/ 1263 w 1393"/>
                  <a:gd name="T17" fmla="*/ 1386 h 2968"/>
                  <a:gd name="T18" fmla="*/ 1263 w 1393"/>
                  <a:gd name="T19" fmla="*/ 1568 h 2968"/>
                  <a:gd name="T20" fmla="*/ 696 w 1393"/>
                  <a:gd name="T21" fmla="*/ 1568 h 2968"/>
                  <a:gd name="T22" fmla="*/ 696 w 1393"/>
                  <a:gd name="T23" fmla="*/ 1698 h 2968"/>
                  <a:gd name="T24" fmla="*/ 1263 w 1393"/>
                  <a:gd name="T25" fmla="*/ 1698 h 2968"/>
                  <a:gd name="T26" fmla="*/ 1263 w 1393"/>
                  <a:gd name="T27" fmla="*/ 1880 h 2968"/>
                  <a:gd name="T28" fmla="*/ 696 w 1393"/>
                  <a:gd name="T29" fmla="*/ 1880 h 2968"/>
                  <a:gd name="T30" fmla="*/ 696 w 1393"/>
                  <a:gd name="T31" fmla="*/ 2011 h 2968"/>
                  <a:gd name="T32" fmla="*/ 1263 w 1393"/>
                  <a:gd name="T33" fmla="*/ 2011 h 2968"/>
                  <a:gd name="T34" fmla="*/ 1263 w 1393"/>
                  <a:gd name="T35" fmla="*/ 2193 h 2968"/>
                  <a:gd name="T36" fmla="*/ 696 w 1393"/>
                  <a:gd name="T37" fmla="*/ 2193 h 2968"/>
                  <a:gd name="T38" fmla="*/ 696 w 1393"/>
                  <a:gd name="T39" fmla="*/ 2323 h 2968"/>
                  <a:gd name="T40" fmla="*/ 1263 w 1393"/>
                  <a:gd name="T41" fmla="*/ 2323 h 2968"/>
                  <a:gd name="T42" fmla="*/ 1263 w 1393"/>
                  <a:gd name="T43" fmla="*/ 2506 h 2968"/>
                  <a:gd name="T44" fmla="*/ 696 w 1393"/>
                  <a:gd name="T45" fmla="*/ 2506 h 2968"/>
                  <a:gd name="T46" fmla="*/ 696 w 1393"/>
                  <a:gd name="T47" fmla="*/ 2968 h 2968"/>
                  <a:gd name="T48" fmla="*/ 767 w 1393"/>
                  <a:gd name="T49" fmla="*/ 2968 h 2968"/>
                  <a:gd name="T50" fmla="*/ 767 w 1393"/>
                  <a:gd name="T51" fmla="*/ 2617 h 2968"/>
                  <a:gd name="T52" fmla="*/ 947 w 1393"/>
                  <a:gd name="T53" fmla="*/ 2617 h 2968"/>
                  <a:gd name="T54" fmla="*/ 947 w 1393"/>
                  <a:gd name="T55" fmla="*/ 2968 h 2968"/>
                  <a:gd name="T56" fmla="*/ 1393 w 1393"/>
                  <a:gd name="T57" fmla="*/ 2968 h 2968"/>
                  <a:gd name="T58" fmla="*/ 1393 w 1393"/>
                  <a:gd name="T59" fmla="*/ 0 h 2968"/>
                  <a:gd name="T60" fmla="*/ 0 w 1393"/>
                  <a:gd name="T61" fmla="*/ 0 h 2968"/>
                  <a:gd name="T62" fmla="*/ 1263 w 1393"/>
                  <a:gd name="T63" fmla="*/ 940 h 2968"/>
                  <a:gd name="T64" fmla="*/ 137 w 1393"/>
                  <a:gd name="T65" fmla="*/ 940 h 2968"/>
                  <a:gd name="T66" fmla="*/ 137 w 1393"/>
                  <a:gd name="T67" fmla="*/ 760 h 2968"/>
                  <a:gd name="T68" fmla="*/ 1263 w 1393"/>
                  <a:gd name="T69" fmla="*/ 760 h 2968"/>
                  <a:gd name="T70" fmla="*/ 1263 w 1393"/>
                  <a:gd name="T71" fmla="*/ 940 h 2968"/>
                  <a:gd name="T72" fmla="*/ 1263 w 1393"/>
                  <a:gd name="T73" fmla="*/ 632 h 2968"/>
                  <a:gd name="T74" fmla="*/ 137 w 1393"/>
                  <a:gd name="T75" fmla="*/ 632 h 2968"/>
                  <a:gd name="T76" fmla="*/ 137 w 1393"/>
                  <a:gd name="T77" fmla="*/ 450 h 2968"/>
                  <a:gd name="T78" fmla="*/ 1263 w 1393"/>
                  <a:gd name="T79" fmla="*/ 450 h 2968"/>
                  <a:gd name="T80" fmla="*/ 1263 w 1393"/>
                  <a:gd name="T81" fmla="*/ 632 h 2968"/>
                  <a:gd name="T82" fmla="*/ 1263 w 1393"/>
                  <a:gd name="T83" fmla="*/ 320 h 2968"/>
                  <a:gd name="T84" fmla="*/ 137 w 1393"/>
                  <a:gd name="T85" fmla="*/ 320 h 2968"/>
                  <a:gd name="T86" fmla="*/ 137 w 1393"/>
                  <a:gd name="T87" fmla="*/ 137 h 2968"/>
                  <a:gd name="T88" fmla="*/ 1263 w 1393"/>
                  <a:gd name="T89" fmla="*/ 137 h 2968"/>
                  <a:gd name="T90" fmla="*/ 1263 w 1393"/>
                  <a:gd name="T91" fmla="*/ 320 h 2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3" h="2968">
                    <a:moveTo>
                      <a:pt x="0" y="0"/>
                    </a:moveTo>
                    <a:lnTo>
                      <a:pt x="0" y="1158"/>
                    </a:lnTo>
                    <a:lnTo>
                      <a:pt x="137" y="1158"/>
                    </a:lnTo>
                    <a:lnTo>
                      <a:pt x="137" y="1073"/>
                    </a:lnTo>
                    <a:lnTo>
                      <a:pt x="1263" y="1073"/>
                    </a:lnTo>
                    <a:lnTo>
                      <a:pt x="1263" y="1253"/>
                    </a:lnTo>
                    <a:lnTo>
                      <a:pt x="696" y="1253"/>
                    </a:lnTo>
                    <a:lnTo>
                      <a:pt x="696" y="1386"/>
                    </a:lnTo>
                    <a:lnTo>
                      <a:pt x="1263" y="1386"/>
                    </a:lnTo>
                    <a:lnTo>
                      <a:pt x="1263" y="1568"/>
                    </a:lnTo>
                    <a:lnTo>
                      <a:pt x="696" y="1568"/>
                    </a:lnTo>
                    <a:lnTo>
                      <a:pt x="696" y="1698"/>
                    </a:lnTo>
                    <a:lnTo>
                      <a:pt x="1263" y="1698"/>
                    </a:lnTo>
                    <a:lnTo>
                      <a:pt x="1263" y="1880"/>
                    </a:lnTo>
                    <a:lnTo>
                      <a:pt x="696" y="1880"/>
                    </a:lnTo>
                    <a:lnTo>
                      <a:pt x="696" y="2011"/>
                    </a:lnTo>
                    <a:lnTo>
                      <a:pt x="1263" y="2011"/>
                    </a:lnTo>
                    <a:lnTo>
                      <a:pt x="1263" y="2193"/>
                    </a:lnTo>
                    <a:lnTo>
                      <a:pt x="696" y="2193"/>
                    </a:lnTo>
                    <a:lnTo>
                      <a:pt x="696" y="2323"/>
                    </a:lnTo>
                    <a:lnTo>
                      <a:pt x="1263" y="2323"/>
                    </a:lnTo>
                    <a:lnTo>
                      <a:pt x="1263" y="2506"/>
                    </a:lnTo>
                    <a:lnTo>
                      <a:pt x="696" y="2506"/>
                    </a:lnTo>
                    <a:lnTo>
                      <a:pt x="696" y="2968"/>
                    </a:lnTo>
                    <a:lnTo>
                      <a:pt x="767" y="2968"/>
                    </a:lnTo>
                    <a:lnTo>
                      <a:pt x="767" y="2617"/>
                    </a:lnTo>
                    <a:lnTo>
                      <a:pt x="947" y="2617"/>
                    </a:lnTo>
                    <a:lnTo>
                      <a:pt x="947" y="2968"/>
                    </a:lnTo>
                    <a:lnTo>
                      <a:pt x="1393" y="2968"/>
                    </a:lnTo>
                    <a:lnTo>
                      <a:pt x="1393" y="0"/>
                    </a:lnTo>
                    <a:lnTo>
                      <a:pt x="0" y="0"/>
                    </a:lnTo>
                    <a:close/>
                    <a:moveTo>
                      <a:pt x="1263" y="940"/>
                    </a:moveTo>
                    <a:lnTo>
                      <a:pt x="137" y="940"/>
                    </a:lnTo>
                    <a:lnTo>
                      <a:pt x="137" y="760"/>
                    </a:lnTo>
                    <a:lnTo>
                      <a:pt x="1263" y="760"/>
                    </a:lnTo>
                    <a:lnTo>
                      <a:pt x="1263" y="940"/>
                    </a:lnTo>
                    <a:close/>
                    <a:moveTo>
                      <a:pt x="1263" y="632"/>
                    </a:moveTo>
                    <a:lnTo>
                      <a:pt x="137" y="632"/>
                    </a:lnTo>
                    <a:lnTo>
                      <a:pt x="137" y="450"/>
                    </a:lnTo>
                    <a:lnTo>
                      <a:pt x="1263" y="450"/>
                    </a:lnTo>
                    <a:lnTo>
                      <a:pt x="1263" y="632"/>
                    </a:lnTo>
                    <a:close/>
                    <a:moveTo>
                      <a:pt x="1263" y="320"/>
                    </a:moveTo>
                    <a:lnTo>
                      <a:pt x="137" y="320"/>
                    </a:lnTo>
                    <a:lnTo>
                      <a:pt x="137" y="137"/>
                    </a:lnTo>
                    <a:lnTo>
                      <a:pt x="1263" y="137"/>
                    </a:lnTo>
                    <a:lnTo>
                      <a:pt x="1263" y="320"/>
                    </a:lnTo>
                    <a:close/>
                  </a:path>
                </a:pathLst>
              </a:custGeom>
              <a:solidFill>
                <a:schemeClr val="tx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601">
                  <a:defRPr/>
                </a:pPr>
                <a:endParaRPr lang="en-US">
                  <a:solidFill>
                    <a:schemeClr val="bg1"/>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9B92C99A-4CA3-4183-832F-898D1CE9965C}"/>
                  </a:ext>
                </a:extLst>
              </p:cNvPr>
              <p:cNvSpPr txBox="1"/>
              <p:nvPr/>
            </p:nvSpPr>
            <p:spPr>
              <a:xfrm>
                <a:off x="545080" y="3525121"/>
                <a:ext cx="2264544" cy="572500"/>
              </a:xfrm>
              <a:prstGeom prst="rect">
                <a:avLst/>
              </a:prstGeom>
              <a:noFill/>
            </p:spPr>
            <p:txBody>
              <a:bodyPr wrap="square" lIns="137143" tIns="109714" rIns="137143" bIns="109714" rtlCol="0">
                <a:spAutoFit/>
              </a:bodyPr>
              <a:lstStyle/>
              <a:p>
                <a:pPr>
                  <a:lnSpc>
                    <a:spcPct val="90000"/>
                  </a:lnSpc>
                  <a:spcAft>
                    <a:spcPts val="450"/>
                  </a:spcAft>
                </a:pPr>
                <a:r>
                  <a:rPr lang="en-US" sz="1500" dirty="0">
                    <a:solidFill>
                      <a:schemeClr val="accent1">
                        <a:lumMod val="50000"/>
                      </a:schemeClr>
                    </a:solidFill>
                    <a:latin typeface="Segoe UI" panose="020B0502040204020203" pitchFamily="34" charset="0"/>
                    <a:cs typeface="Segoe UI" panose="020B0502040204020203" pitchFamily="34" charset="0"/>
                  </a:rPr>
                  <a:t>On-Premises</a:t>
                </a:r>
              </a:p>
            </p:txBody>
          </p:sp>
        </p:grpSp>
        <p:sp>
          <p:nvSpPr>
            <p:cNvPr id="19" name="Cloud 18">
              <a:extLst>
                <a:ext uri="{FF2B5EF4-FFF2-40B4-BE49-F238E27FC236}">
                  <a16:creationId xmlns:a16="http://schemas.microsoft.com/office/drawing/2014/main" id="{48BE36D2-A1F6-487E-8187-81B0EFBAE94D}"/>
                </a:ext>
              </a:extLst>
            </p:cNvPr>
            <p:cNvSpPr/>
            <p:nvPr/>
          </p:nvSpPr>
          <p:spPr bwMode="auto">
            <a:xfrm>
              <a:off x="8263396" y="1499338"/>
              <a:ext cx="3017135" cy="2158679"/>
            </a:xfrm>
            <a:prstGeom prst="cloud">
              <a:avLst/>
            </a:prstGeom>
            <a:solidFill>
              <a:srgbClr val="00BCF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84">
                <a:defRPr/>
              </a:pPr>
              <a:endParaRPr lang="en-US" sz="1500" dirty="0">
                <a:solidFill>
                  <a:schemeClr val="bg1"/>
                </a:solidFill>
                <a:latin typeface="Segoe UI" panose="020B0502040204020203" pitchFamily="34" charset="0"/>
                <a:cs typeface="Segoe UI" panose="020B0502040204020203" pitchFamily="34" charset="0"/>
              </a:endParaRPr>
            </a:p>
          </p:txBody>
        </p:sp>
        <p:pic>
          <p:nvPicPr>
            <p:cNvPr id="20" name="Picture 19">
              <a:extLst>
                <a:ext uri="{FF2B5EF4-FFF2-40B4-BE49-F238E27FC236}">
                  <a16:creationId xmlns:a16="http://schemas.microsoft.com/office/drawing/2014/main" id="{40DEE250-34BD-43AC-A5D2-E107F7779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5056" y="2278218"/>
              <a:ext cx="388570" cy="388570"/>
            </a:xfrm>
            <a:prstGeom prst="rect">
              <a:avLst/>
            </a:prstGeom>
          </p:spPr>
        </p:pic>
        <p:sp>
          <p:nvSpPr>
            <p:cNvPr id="21" name="TextBox 20">
              <a:extLst>
                <a:ext uri="{FF2B5EF4-FFF2-40B4-BE49-F238E27FC236}">
                  <a16:creationId xmlns:a16="http://schemas.microsoft.com/office/drawing/2014/main" id="{BCE81DF7-A7A7-4239-A752-DF888EC35A62}"/>
                </a:ext>
              </a:extLst>
            </p:cNvPr>
            <p:cNvSpPr txBox="1"/>
            <p:nvPr/>
          </p:nvSpPr>
          <p:spPr>
            <a:xfrm>
              <a:off x="8690394" y="1744289"/>
              <a:ext cx="2624666" cy="517027"/>
            </a:xfrm>
            <a:prstGeom prst="rect">
              <a:avLst/>
            </a:prstGeom>
            <a:noFill/>
          </p:spPr>
          <p:txBody>
            <a:bodyPr wrap="square" lIns="137143" tIns="109714" rIns="137143" bIns="109714" rtlCol="0">
              <a:spAutoFit/>
            </a:bodyPr>
            <a:lstStyle/>
            <a:p>
              <a:pPr>
                <a:lnSpc>
                  <a:spcPct val="90000"/>
                </a:lnSpc>
                <a:spcAft>
                  <a:spcPts val="450"/>
                </a:spcAft>
              </a:pPr>
              <a:r>
                <a:rPr lang="en-US" sz="12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ARM VNet10.2/16</a:t>
              </a:r>
            </a:p>
          </p:txBody>
        </p:sp>
        <p:pic>
          <p:nvPicPr>
            <p:cNvPr id="22" name="Picture 21">
              <a:extLst>
                <a:ext uri="{FF2B5EF4-FFF2-40B4-BE49-F238E27FC236}">
                  <a16:creationId xmlns:a16="http://schemas.microsoft.com/office/drawing/2014/main" id="{C1CD720D-3168-4FD0-899E-86474DF313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5116" y="2278218"/>
              <a:ext cx="388570" cy="388570"/>
            </a:xfrm>
            <a:prstGeom prst="rect">
              <a:avLst/>
            </a:prstGeom>
          </p:spPr>
        </p:pic>
        <p:pic>
          <p:nvPicPr>
            <p:cNvPr id="23" name="Picture 22">
              <a:extLst>
                <a:ext uri="{FF2B5EF4-FFF2-40B4-BE49-F238E27FC236}">
                  <a16:creationId xmlns:a16="http://schemas.microsoft.com/office/drawing/2014/main" id="{E4008E1B-D341-4A15-B575-AB8588F9F2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9338" y="2278218"/>
              <a:ext cx="388570" cy="388570"/>
            </a:xfrm>
            <a:prstGeom prst="rect">
              <a:avLst/>
            </a:prstGeom>
          </p:spPr>
        </p:pic>
        <p:pic>
          <p:nvPicPr>
            <p:cNvPr id="24" name="Picture 23">
              <a:extLst>
                <a:ext uri="{FF2B5EF4-FFF2-40B4-BE49-F238E27FC236}">
                  <a16:creationId xmlns:a16="http://schemas.microsoft.com/office/drawing/2014/main" id="{614BDB1D-7999-4291-8250-D33A86437D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5056" y="2735359"/>
              <a:ext cx="388570" cy="388570"/>
            </a:xfrm>
            <a:prstGeom prst="rect">
              <a:avLst/>
            </a:prstGeom>
          </p:spPr>
        </p:pic>
        <p:pic>
          <p:nvPicPr>
            <p:cNvPr id="25" name="Picture 24">
              <a:extLst>
                <a:ext uri="{FF2B5EF4-FFF2-40B4-BE49-F238E27FC236}">
                  <a16:creationId xmlns:a16="http://schemas.microsoft.com/office/drawing/2014/main" id="{EB3D43A7-41BE-4216-A5F6-68284A594B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5116" y="2735359"/>
              <a:ext cx="388570" cy="388570"/>
            </a:xfrm>
            <a:prstGeom prst="rect">
              <a:avLst/>
            </a:prstGeom>
          </p:spPr>
        </p:pic>
        <p:pic>
          <p:nvPicPr>
            <p:cNvPr id="26" name="Picture 25">
              <a:extLst>
                <a:ext uri="{FF2B5EF4-FFF2-40B4-BE49-F238E27FC236}">
                  <a16:creationId xmlns:a16="http://schemas.microsoft.com/office/drawing/2014/main" id="{4F30CC3E-DCD0-4742-A68E-F69D95C7D6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9338" y="2735359"/>
              <a:ext cx="388570" cy="388570"/>
            </a:xfrm>
            <a:prstGeom prst="rect">
              <a:avLst/>
            </a:prstGeom>
          </p:spPr>
        </p:pic>
        <p:sp>
          <p:nvSpPr>
            <p:cNvPr id="27" name="Left-Right Arrow 42">
              <a:extLst>
                <a:ext uri="{FF2B5EF4-FFF2-40B4-BE49-F238E27FC236}">
                  <a16:creationId xmlns:a16="http://schemas.microsoft.com/office/drawing/2014/main" id="{A4302056-CCD5-4FDC-8B90-D96705827093}"/>
                </a:ext>
              </a:extLst>
            </p:cNvPr>
            <p:cNvSpPr/>
            <p:nvPr/>
          </p:nvSpPr>
          <p:spPr bwMode="auto">
            <a:xfrm>
              <a:off x="6505991" y="1450162"/>
              <a:ext cx="2192867" cy="1692970"/>
            </a:xfrm>
            <a:prstGeom prst="leftRightArrow">
              <a:avLst>
                <a:gd name="adj1" fmla="val 50000"/>
                <a:gd name="adj2" fmla="val 29604"/>
              </a:avLst>
            </a:prstGeom>
            <a:solidFill>
              <a:srgbClr val="0070C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84"/>
              <a:r>
                <a:rPr lang="en-US" sz="20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Peering</a:t>
              </a:r>
            </a:p>
          </p:txBody>
        </p:sp>
        <p:cxnSp>
          <p:nvCxnSpPr>
            <p:cNvPr id="29" name="Elbow Connector 43">
              <a:extLst>
                <a:ext uri="{FF2B5EF4-FFF2-40B4-BE49-F238E27FC236}">
                  <a16:creationId xmlns:a16="http://schemas.microsoft.com/office/drawing/2014/main" id="{EE5CEEF8-01F4-41B3-89F9-02957889992E}"/>
                </a:ext>
              </a:extLst>
            </p:cNvPr>
            <p:cNvCxnSpPr>
              <a:stCxn id="34" idx="2"/>
              <a:endCxn id="24" idx="2"/>
            </p:cNvCxnSpPr>
            <p:nvPr/>
          </p:nvCxnSpPr>
          <p:spPr>
            <a:xfrm rot="16200000" flipH="1">
              <a:off x="6683501" y="508091"/>
              <a:ext cx="230117" cy="5001561"/>
            </a:xfrm>
            <a:prstGeom prst="bentConnector3">
              <a:avLst>
                <a:gd name="adj1" fmla="val 235779"/>
              </a:avLst>
            </a:prstGeom>
            <a:ln w="57150">
              <a:solidFill>
                <a:schemeClr val="tx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2C3107C8-47FB-4ED9-8E62-11A3B8347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3375" y="2843740"/>
              <a:ext cx="384547" cy="306060"/>
            </a:xfrm>
            <a:prstGeom prst="rect">
              <a:avLst/>
            </a:prstGeom>
            <a:solidFill>
              <a:schemeClr val="bg2"/>
            </a:solidFill>
          </p:spPr>
        </p:pic>
        <p:pic>
          <p:nvPicPr>
            <p:cNvPr id="31" name="Picture 30">
              <a:extLst>
                <a:ext uri="{FF2B5EF4-FFF2-40B4-BE49-F238E27FC236}">
                  <a16:creationId xmlns:a16="http://schemas.microsoft.com/office/drawing/2014/main" id="{E1282CAA-617A-40DF-9E54-F90E1299D5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476" y="2837073"/>
              <a:ext cx="384547" cy="306060"/>
            </a:xfrm>
            <a:prstGeom prst="rect">
              <a:avLst/>
            </a:prstGeom>
            <a:solidFill>
              <a:schemeClr val="bg2"/>
            </a:solidFill>
          </p:spPr>
        </p:pic>
        <p:pic>
          <p:nvPicPr>
            <p:cNvPr id="32" name="Picture 31">
              <a:extLst>
                <a:ext uri="{FF2B5EF4-FFF2-40B4-BE49-F238E27FC236}">
                  <a16:creationId xmlns:a16="http://schemas.microsoft.com/office/drawing/2014/main" id="{C9B8B5D9-D858-48E7-AE12-94D732277B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767" y="2850386"/>
              <a:ext cx="384547" cy="306060"/>
            </a:xfrm>
            <a:prstGeom prst="rect">
              <a:avLst/>
            </a:prstGeom>
            <a:solidFill>
              <a:schemeClr val="bg2"/>
            </a:solidFill>
          </p:spPr>
        </p:pic>
        <p:pic>
          <p:nvPicPr>
            <p:cNvPr id="33" name="Picture 32">
              <a:extLst>
                <a:ext uri="{FF2B5EF4-FFF2-40B4-BE49-F238E27FC236}">
                  <a16:creationId xmlns:a16="http://schemas.microsoft.com/office/drawing/2014/main" id="{5227DDE1-7E5D-4DC0-A77E-4835EA20524A}"/>
                </a:ext>
              </a:extLst>
            </p:cNvPr>
            <p:cNvPicPr>
              <a:picLocks noChangeAspect="1"/>
            </p:cNvPicPr>
            <p:nvPr/>
          </p:nvPicPr>
          <p:blipFill>
            <a:blip r:embed="rId5"/>
            <a:stretch>
              <a:fillRect/>
            </a:stretch>
          </p:blipFill>
          <p:spPr>
            <a:xfrm>
              <a:off x="2265546" y="2369068"/>
              <a:ext cx="524341" cy="524746"/>
            </a:xfrm>
            <a:prstGeom prst="rect">
              <a:avLst/>
            </a:prstGeom>
          </p:spPr>
        </p:pic>
        <p:pic>
          <p:nvPicPr>
            <p:cNvPr id="34" name="Picture 33">
              <a:extLst>
                <a:ext uri="{FF2B5EF4-FFF2-40B4-BE49-F238E27FC236}">
                  <a16:creationId xmlns:a16="http://schemas.microsoft.com/office/drawing/2014/main" id="{1678B9F1-1402-4FF6-BEF8-4A65D5190268}"/>
                </a:ext>
              </a:extLst>
            </p:cNvPr>
            <p:cNvPicPr>
              <a:picLocks noChangeAspect="1"/>
            </p:cNvPicPr>
            <p:nvPr/>
          </p:nvPicPr>
          <p:blipFill>
            <a:blip r:embed="rId5"/>
            <a:stretch>
              <a:fillRect/>
            </a:stretch>
          </p:blipFill>
          <p:spPr>
            <a:xfrm>
              <a:off x="4035609" y="2369068"/>
              <a:ext cx="524341" cy="524746"/>
            </a:xfrm>
            <a:prstGeom prst="rect">
              <a:avLst/>
            </a:prstGeom>
          </p:spPr>
        </p:pic>
        <p:sp>
          <p:nvSpPr>
            <p:cNvPr id="35" name="TextBox 34">
              <a:extLst>
                <a:ext uri="{FF2B5EF4-FFF2-40B4-BE49-F238E27FC236}">
                  <a16:creationId xmlns:a16="http://schemas.microsoft.com/office/drawing/2014/main" id="{B78BA2E2-DBFD-4D1A-BA6D-BC2A7627C58B}"/>
                </a:ext>
              </a:extLst>
            </p:cNvPr>
            <p:cNvSpPr txBox="1"/>
            <p:nvPr/>
          </p:nvSpPr>
          <p:spPr>
            <a:xfrm>
              <a:off x="2967813" y="2104059"/>
              <a:ext cx="1006212" cy="627827"/>
            </a:xfrm>
            <a:prstGeom prst="rect">
              <a:avLst/>
            </a:prstGeom>
            <a:noFill/>
          </p:spPr>
          <p:txBody>
            <a:bodyPr wrap="none" lIns="137143" tIns="109714" rIns="137143" bIns="109714" rtlCol="0">
              <a:spAutoFit/>
            </a:bodyPr>
            <a:lstStyle/>
            <a:p>
              <a:pPr>
                <a:lnSpc>
                  <a:spcPct val="90000"/>
                </a:lnSpc>
                <a:spcAft>
                  <a:spcPts val="450"/>
                </a:spcAft>
              </a:pPr>
              <a:r>
                <a:rPr lang="en-US" dirty="0">
                  <a:solidFill>
                    <a:schemeClr val="accent1">
                      <a:lumMod val="50000"/>
                    </a:schemeClr>
                  </a:solidFill>
                  <a:latin typeface="Segoe UI" panose="020B0502040204020203" pitchFamily="34" charset="0"/>
                  <a:cs typeface="Segoe UI" panose="020B0502040204020203" pitchFamily="34" charset="0"/>
                </a:rPr>
                <a:t>VPN</a:t>
              </a:r>
            </a:p>
          </p:txBody>
        </p:sp>
        <p:sp>
          <p:nvSpPr>
            <p:cNvPr id="36" name="TextBox 35">
              <a:extLst>
                <a:ext uri="{FF2B5EF4-FFF2-40B4-BE49-F238E27FC236}">
                  <a16:creationId xmlns:a16="http://schemas.microsoft.com/office/drawing/2014/main" id="{EB7AEEAE-9ADC-451C-8464-34657FE27EF2}"/>
                </a:ext>
              </a:extLst>
            </p:cNvPr>
            <p:cNvSpPr txBox="1"/>
            <p:nvPr/>
          </p:nvSpPr>
          <p:spPr>
            <a:xfrm>
              <a:off x="5074590" y="3345304"/>
              <a:ext cx="4320624" cy="627827"/>
            </a:xfrm>
            <a:prstGeom prst="rect">
              <a:avLst/>
            </a:prstGeom>
            <a:noFill/>
          </p:spPr>
          <p:txBody>
            <a:bodyPr wrap="none" lIns="137143" tIns="109714" rIns="137143" bIns="109714" rtlCol="0">
              <a:spAutoFit/>
            </a:bodyPr>
            <a:lstStyle/>
            <a:p>
              <a:pPr>
                <a:lnSpc>
                  <a:spcPct val="90000"/>
                </a:lnSpc>
                <a:spcAft>
                  <a:spcPts val="450"/>
                </a:spcAft>
              </a:pPr>
              <a:r>
                <a:rPr lang="en-US" dirty="0">
                  <a:solidFill>
                    <a:schemeClr val="accent1">
                      <a:lumMod val="50000"/>
                    </a:schemeClr>
                  </a:solidFill>
                  <a:latin typeface="Segoe UI" panose="020B0502040204020203" pitchFamily="34" charset="0"/>
                  <a:cs typeface="Segoe UI" panose="020B0502040204020203" pitchFamily="34" charset="0"/>
                </a:rPr>
                <a:t>Gateway transit via Peering</a:t>
              </a:r>
            </a:p>
          </p:txBody>
        </p:sp>
      </p:grpSp>
      <p:sp>
        <p:nvSpPr>
          <p:cNvPr id="37" name="Text Placeholder 3">
            <a:extLst>
              <a:ext uri="{FF2B5EF4-FFF2-40B4-BE49-F238E27FC236}">
                <a16:creationId xmlns:a16="http://schemas.microsoft.com/office/drawing/2014/main" id="{096943B5-8B27-4023-8234-43FDBCF395CD}"/>
              </a:ext>
            </a:extLst>
          </p:cNvPr>
          <p:cNvSpPr txBox="1">
            <a:spLocks/>
          </p:cNvSpPr>
          <p:nvPr/>
        </p:nvSpPr>
        <p:spPr>
          <a:xfrm>
            <a:off x="281131" y="3877722"/>
            <a:ext cx="4857750" cy="1800225"/>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800" indent="-342800"/>
            <a:r>
              <a:rPr lang="en-US" sz="1500" dirty="0">
                <a:latin typeface="Segoe UI" panose="020B0502040204020203" pitchFamily="34" charset="0"/>
                <a:cs typeface="Segoe UI" panose="020B0502040204020203" pitchFamily="34" charset="0"/>
              </a:rPr>
              <a:t>Direct and bidirectional L3 connectivity between VNet's in </a:t>
            </a:r>
            <a:r>
              <a:rPr lang="en-US" sz="1500" u="sng" dirty="0">
                <a:latin typeface="Segoe UI" panose="020B0502040204020203" pitchFamily="34" charset="0"/>
                <a:cs typeface="Segoe UI" panose="020B0502040204020203" pitchFamily="34" charset="0"/>
              </a:rPr>
              <a:t>same</a:t>
            </a:r>
            <a:r>
              <a:rPr lang="en-US" sz="1500" dirty="0">
                <a:latin typeface="Segoe UI" panose="020B0502040204020203" pitchFamily="34" charset="0"/>
                <a:cs typeface="Segoe UI" panose="020B0502040204020203" pitchFamily="34" charset="0"/>
              </a:rPr>
              <a:t> region</a:t>
            </a:r>
          </a:p>
          <a:p>
            <a:pPr marL="342800" indent="-342800"/>
            <a:r>
              <a:rPr lang="en-US" sz="1500" dirty="0">
                <a:latin typeface="Segoe UI" panose="020B0502040204020203" pitchFamily="34" charset="0"/>
                <a:cs typeface="Segoe UI" panose="020B0502040204020203" pitchFamily="34" charset="0"/>
              </a:rPr>
              <a:t>High throughput, low latency connectivity</a:t>
            </a:r>
          </a:p>
          <a:p>
            <a:pPr marL="342800" indent="-342800"/>
            <a:r>
              <a:rPr lang="en-US" sz="1500" dirty="0">
                <a:latin typeface="Segoe UI" panose="020B0502040204020203" pitchFamily="34" charset="0"/>
                <a:cs typeface="Segoe UI" panose="020B0502040204020203" pitchFamily="34" charset="0"/>
              </a:rPr>
              <a:t>Bypass gateway, no bandwidth bottleneck</a:t>
            </a:r>
          </a:p>
          <a:p>
            <a:pPr marL="342800" indent="-342800"/>
            <a:r>
              <a:rPr lang="en-US" sz="1500" dirty="0">
                <a:latin typeface="Segoe UI" panose="020B0502040204020203" pitchFamily="34" charset="0"/>
                <a:cs typeface="Segoe UI" panose="020B0502040204020203" pitchFamily="34" charset="0"/>
              </a:rPr>
              <a:t>Supports Gateway Transit (ARM-to-ARM only)</a:t>
            </a:r>
          </a:p>
          <a:p>
            <a:pPr marL="342800" indent="-342800"/>
            <a:r>
              <a:rPr lang="en-US" sz="1500" dirty="0">
                <a:latin typeface="Segoe UI" panose="020B0502040204020203" pitchFamily="34" charset="0"/>
                <a:cs typeface="Segoe UI" panose="020B0502040204020203" pitchFamily="34" charset="0"/>
              </a:rPr>
              <a:t>10/50 Vnet Peering per Virtual network</a:t>
            </a:r>
          </a:p>
          <a:p>
            <a:pPr marL="342800" indent="-342800"/>
            <a:endParaRPr lang="en-US" sz="1500" dirty="0">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E6274302-7D8A-47F4-8445-DC8C91B1EE44}"/>
              </a:ext>
            </a:extLst>
          </p:cNvPr>
          <p:cNvSpPr txBox="1"/>
          <p:nvPr/>
        </p:nvSpPr>
        <p:spPr>
          <a:xfrm>
            <a:off x="5124251" y="3874892"/>
            <a:ext cx="3631621" cy="2063614"/>
          </a:xfrm>
          <a:prstGeom prst="rect">
            <a:avLst/>
          </a:prstGeom>
          <a:noFill/>
        </p:spPr>
        <p:txBody>
          <a:bodyPr wrap="square" lIns="137143" tIns="109714" rIns="137143" bIns="109714" rtlCol="0">
            <a:spAutoFit/>
          </a:bodyPr>
          <a:lstStyle/>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Segoe UI" panose="020B0502040204020203" pitchFamily="34" charset="0"/>
                <a:cs typeface="Segoe UI" panose="020B0502040204020203" pitchFamily="34" charset="0"/>
              </a:rPr>
              <a:t>Peer ASM and ARM VNet's </a:t>
            </a:r>
          </a:p>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Segoe UI" panose="020B0502040204020203" pitchFamily="34" charset="0"/>
                <a:cs typeface="Segoe UI" panose="020B0502040204020203" pitchFamily="34" charset="0"/>
              </a:rPr>
              <a:t>Peer across subscriptions</a:t>
            </a:r>
          </a:p>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Segoe UI" panose="020B0502040204020203" pitchFamily="34" charset="0"/>
                <a:cs typeface="Segoe UI" panose="020B0502040204020203" pitchFamily="34" charset="0"/>
              </a:rPr>
              <a:t>NSGs and UDRs will work across the link</a:t>
            </a:r>
          </a:p>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Segoe UI" panose="020B0502040204020203" pitchFamily="34" charset="0"/>
                <a:cs typeface="Segoe UI" panose="020B0502040204020203" pitchFamily="34" charset="0"/>
              </a:rPr>
              <a:t>Public preview – Global Vnet Peering</a:t>
            </a:r>
          </a:p>
          <a:p>
            <a:pPr>
              <a:lnSpc>
                <a:spcPct val="90000"/>
              </a:lnSpc>
              <a:spcAft>
                <a:spcPts val="450"/>
              </a:spcAft>
            </a:pPr>
            <a:endParaRPr lang="en-US" dirty="0" err="1">
              <a:solidFill>
                <a:schemeClr val="bg1"/>
              </a:solidFill>
              <a:latin typeface="Segoe UI" panose="020B0502040204020203" pitchFamily="34" charset="0"/>
              <a:cs typeface="Segoe UI" panose="020B0502040204020203" pitchFamily="34" charset="0"/>
            </a:endParaRPr>
          </a:p>
        </p:txBody>
      </p:sp>
      <p:sp>
        <p:nvSpPr>
          <p:cNvPr id="39" name="TextBox 38">
            <a:extLst>
              <a:ext uri="{FF2B5EF4-FFF2-40B4-BE49-F238E27FC236}">
                <a16:creationId xmlns:a16="http://schemas.microsoft.com/office/drawing/2014/main" id="{A5115397-AE5A-47E2-97AE-068969E9885A}"/>
              </a:ext>
            </a:extLst>
          </p:cNvPr>
          <p:cNvSpPr txBox="1"/>
          <p:nvPr/>
        </p:nvSpPr>
        <p:spPr>
          <a:xfrm>
            <a:off x="965082" y="1628456"/>
            <a:ext cx="1524117" cy="429320"/>
          </a:xfrm>
          <a:prstGeom prst="rect">
            <a:avLst/>
          </a:prstGeom>
          <a:noFill/>
        </p:spPr>
        <p:txBody>
          <a:bodyPr wrap="square" lIns="137143" tIns="109714" rIns="137143" bIns="109714" rtlCol="0">
            <a:spAutoFit/>
          </a:bodyPr>
          <a:lstStyle/>
          <a:p>
            <a:pPr>
              <a:lnSpc>
                <a:spcPct val="90000"/>
              </a:lnSpc>
              <a:spcAft>
                <a:spcPts val="450"/>
              </a:spcAft>
            </a:pPr>
            <a:r>
              <a:rPr lang="en-US" sz="1500" dirty="0">
                <a:solidFill>
                  <a:schemeClr val="accent1">
                    <a:lumMod val="50000"/>
                  </a:schemeClr>
                </a:solidFill>
                <a:latin typeface="+mn-lt"/>
              </a:rPr>
              <a:t>10.0/16</a:t>
            </a:r>
          </a:p>
        </p:txBody>
      </p:sp>
      <p:sp>
        <p:nvSpPr>
          <p:cNvPr id="2" name="Rectangle 1">
            <a:extLst>
              <a:ext uri="{FF2B5EF4-FFF2-40B4-BE49-F238E27FC236}">
                <a16:creationId xmlns:a16="http://schemas.microsoft.com/office/drawing/2014/main" id="{4A2495E8-56ED-4F77-848D-B9BDE21D2996}"/>
              </a:ext>
            </a:extLst>
          </p:cNvPr>
          <p:cNvSpPr/>
          <p:nvPr/>
        </p:nvSpPr>
        <p:spPr>
          <a:xfrm>
            <a:off x="6343650" y="5551785"/>
            <a:ext cx="2114550" cy="861774"/>
          </a:xfrm>
          <a:prstGeom prst="rect">
            <a:avLst/>
          </a:prstGeom>
        </p:spPr>
        <p:txBody>
          <a:bodyPr wrap="square">
            <a:spAutoFit/>
          </a:bodyPr>
          <a:lstStyle/>
          <a:p>
            <a:pPr>
              <a:buFont typeface="Arial" panose="020B0604020202020204" pitchFamily="34" charset="0"/>
              <a:buChar char="•"/>
            </a:pPr>
            <a:r>
              <a:rPr lang="en-US" sz="1600" b="0" dirty="0">
                <a:solidFill>
                  <a:srgbClr val="505050"/>
                </a:solidFill>
                <a:latin typeface="Segoe UI" panose="020B0502040204020203" pitchFamily="34" charset="0"/>
                <a:cs typeface="Segoe UI" panose="020B0502040204020203" pitchFamily="34" charset="0"/>
              </a:rPr>
              <a:t>US West Central</a:t>
            </a:r>
          </a:p>
          <a:p>
            <a:pPr>
              <a:buFont typeface="Arial" panose="020B0604020202020204" pitchFamily="34" charset="0"/>
              <a:buChar char="•"/>
            </a:pPr>
            <a:r>
              <a:rPr lang="en-US" sz="1600" b="0" dirty="0">
                <a:solidFill>
                  <a:srgbClr val="505050"/>
                </a:solidFill>
                <a:latin typeface="Segoe UI" panose="020B0502040204020203" pitchFamily="34" charset="0"/>
                <a:cs typeface="Segoe UI" panose="020B0502040204020203" pitchFamily="34" charset="0"/>
              </a:rPr>
              <a:t>Canada Central</a:t>
            </a:r>
          </a:p>
          <a:p>
            <a:pPr>
              <a:buFont typeface="Arial" panose="020B0604020202020204" pitchFamily="34" charset="0"/>
              <a:buChar char="•"/>
            </a:pPr>
            <a:r>
              <a:rPr lang="en-US" sz="1600" b="0" dirty="0">
                <a:solidFill>
                  <a:srgbClr val="505050"/>
                </a:solidFill>
                <a:latin typeface="Segoe UI" panose="020B0502040204020203" pitchFamily="34" charset="0"/>
                <a:cs typeface="Segoe UI" panose="020B0502040204020203" pitchFamily="34" charset="0"/>
              </a:rPr>
              <a:t>US West 2</a:t>
            </a:r>
            <a:endParaRPr lang="en-US" sz="1600" b="0" i="0" u="none" strike="noStrike" dirty="0">
              <a:solidFill>
                <a:srgbClr val="505050"/>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3920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Addresses</a:t>
            </a:r>
          </a:p>
        </p:txBody>
      </p:sp>
      <p:sp>
        <p:nvSpPr>
          <p:cNvPr id="4" name="Content Placeholder 2"/>
          <p:cNvSpPr>
            <a:spLocks noGrp="1"/>
          </p:cNvSpPr>
          <p:nvPr/>
        </p:nvSpPr>
        <p:spPr bwMode="auto">
          <a:xfrm>
            <a:off x="171450" y="1021214"/>
            <a:ext cx="8667750" cy="54938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sz="2800" b="0" dirty="0"/>
              <a:t>An IP address space with one or more subnets:</a:t>
            </a:r>
          </a:p>
          <a:p>
            <a:pPr lvl="2"/>
            <a:r>
              <a:rPr lang="en-US" sz="2400" b="0" dirty="0"/>
              <a:t>Private:</a:t>
            </a:r>
          </a:p>
          <a:p>
            <a:pPr lvl="3"/>
            <a:r>
              <a:rPr lang="en-US" sz="2000" b="0" dirty="0"/>
              <a:t>10.x.x.x</a:t>
            </a:r>
          </a:p>
          <a:p>
            <a:pPr lvl="3"/>
            <a:r>
              <a:rPr lang="en-US" sz="2000" b="0" dirty="0"/>
              <a:t>172.16.x.x – 172.31.x.x</a:t>
            </a:r>
          </a:p>
          <a:p>
            <a:pPr lvl="3"/>
            <a:r>
              <a:rPr lang="en-US" sz="2000" b="0" dirty="0"/>
              <a:t>192.168.x.x</a:t>
            </a:r>
          </a:p>
          <a:p>
            <a:pPr lvl="2"/>
            <a:r>
              <a:rPr lang="en-US" sz="2400" b="0" dirty="0"/>
              <a:t>Public (supported, but rarely used)</a:t>
            </a:r>
          </a:p>
          <a:p>
            <a:pPr lvl="1"/>
            <a:r>
              <a:rPr lang="en-US" sz="2800" b="0" dirty="0"/>
              <a:t>IP addresses:</a:t>
            </a:r>
          </a:p>
          <a:p>
            <a:pPr lvl="2"/>
            <a:r>
              <a:rPr lang="en-US" sz="2400" b="0" dirty="0"/>
              <a:t>Dynamic IP (DIP) address (Private)</a:t>
            </a:r>
          </a:p>
          <a:p>
            <a:pPr lvl="2"/>
            <a:r>
              <a:rPr lang="en-US" sz="2400" b="0" dirty="0"/>
              <a:t>Virtual IP (VIP) address (Public)</a:t>
            </a:r>
          </a:p>
          <a:p>
            <a:pPr lvl="2"/>
            <a:r>
              <a:rPr lang="en-US" sz="2400" b="0" dirty="0"/>
              <a:t>Instance-level public IP (ILPIP) address</a:t>
            </a:r>
            <a:endParaRPr lang="en-US" b="0" dirty="0"/>
          </a:p>
          <a:p>
            <a:pPr lvl="1"/>
            <a:endParaRPr lang="en-US" b="0" dirty="0"/>
          </a:p>
          <a:p>
            <a:pPr marL="342900" lvl="1" indent="-342900"/>
            <a:endParaRPr lang="en-US" b="0" dirty="0"/>
          </a:p>
        </p:txBody>
      </p:sp>
    </p:spTree>
    <p:custDataLst>
      <p:tags r:id="rId1"/>
    </p:custDataLst>
    <p:extLst>
      <p:ext uri="{BB962C8B-B14F-4D97-AF65-F5344CB8AC3E}">
        <p14:creationId xmlns:p14="http://schemas.microsoft.com/office/powerpoint/2010/main" val="4068589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IP addresses</a:t>
            </a:r>
          </a:p>
        </p:txBody>
      </p:sp>
      <p:sp>
        <p:nvSpPr>
          <p:cNvPr id="4" name="Content Placeholder 2"/>
          <p:cNvSpPr>
            <a:spLocks noGrp="1"/>
          </p:cNvSpPr>
          <p:nvPr/>
        </p:nvSpPr>
        <p:spPr bwMode="auto">
          <a:xfrm>
            <a:off x="460375" y="740662"/>
            <a:ext cx="847566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Private IP address allocation:</a:t>
            </a:r>
          </a:p>
          <a:p>
            <a:pPr lvl="1"/>
            <a:r>
              <a:rPr lang="en-US" b="0" dirty="0"/>
              <a:t>Dynamic </a:t>
            </a:r>
          </a:p>
          <a:p>
            <a:pPr lvl="1"/>
            <a:r>
              <a:rPr lang="en-US" b="0" dirty="0"/>
              <a:t>Static</a:t>
            </a:r>
          </a:p>
          <a:p>
            <a:r>
              <a:rPr lang="en-US" b="0" dirty="0"/>
              <a:t>Adding a static private IP address:</a:t>
            </a:r>
          </a:p>
          <a:p>
            <a:pPr lvl="1"/>
            <a:r>
              <a:rPr lang="en-US" b="0" dirty="0"/>
              <a:t>Azure PowerShell:</a:t>
            </a:r>
          </a:p>
          <a:p>
            <a:pPr marL="627063" lvl="1" indent="-342900">
              <a:buFont typeface="+mj-lt"/>
              <a:buAutoNum type="arabicPeriod"/>
            </a:pPr>
            <a:r>
              <a:rPr lang="en-US" sz="1800" b="0" dirty="0"/>
              <a:t> </a:t>
            </a:r>
            <a:r>
              <a:rPr lang="en-US" sz="1800" b="0" i="1" dirty="0"/>
              <a:t>$vnet </a:t>
            </a:r>
            <a:r>
              <a:rPr lang="en-US" sz="1800" b="0" dirty="0"/>
              <a:t>= Get-AzureRmVirtualNetwork -ResourceGroupName AdatumRG </a:t>
            </a:r>
            <a:br>
              <a:rPr lang="en-US" sz="1800" b="0" dirty="0"/>
            </a:br>
            <a:r>
              <a:rPr lang="en-US" sz="1800" b="0" dirty="0"/>
              <a:t>-Name AdatumVNet  </a:t>
            </a:r>
          </a:p>
          <a:p>
            <a:pPr marL="627063" lvl="1" indent="-342900">
              <a:buFont typeface="+mj-lt"/>
              <a:buAutoNum type="arabicPeriod"/>
            </a:pPr>
            <a:r>
              <a:rPr lang="en-US" sz="1800" b="0" dirty="0"/>
              <a:t> </a:t>
            </a:r>
            <a:r>
              <a:rPr lang="en-US" sz="1800" b="0" i="1" dirty="0"/>
              <a:t>$subnet </a:t>
            </a:r>
            <a:r>
              <a:rPr lang="en-US" sz="1800" b="0" dirty="0"/>
              <a:t>= $vnet.Subnets[0].Id</a:t>
            </a:r>
          </a:p>
          <a:p>
            <a:pPr marL="627063" lvl="1" indent="-342900">
              <a:buFont typeface="+mj-lt"/>
              <a:buAutoNum type="arabicPeriod"/>
            </a:pPr>
            <a:r>
              <a:rPr lang="en-US" sz="1800" b="0" dirty="0"/>
              <a:t> </a:t>
            </a:r>
            <a:r>
              <a:rPr lang="en-US" sz="1800" b="0" i="1" dirty="0"/>
              <a:t>$nic </a:t>
            </a:r>
            <a:r>
              <a:rPr lang="en-US" sz="1800" b="0" dirty="0"/>
              <a:t>= New-AzureRmNetworkInterface -Name AdatumNIC </a:t>
            </a:r>
            <a:br>
              <a:rPr lang="en-US" sz="1800" b="0" dirty="0"/>
            </a:br>
            <a:r>
              <a:rPr lang="en-US" sz="1800" b="0" dirty="0"/>
              <a:t>-ResourceGroupName AdatumRG -Location centralus -SubnetId $vnet.Subnets[0].Id -PrivateIpAddress 192.168.0.10</a:t>
            </a:r>
          </a:p>
          <a:p>
            <a:pPr marL="627063" lvl="1" indent="-342900">
              <a:buFont typeface="+mj-lt"/>
              <a:buAutoNum type="arabicPeriod"/>
            </a:pPr>
            <a:r>
              <a:rPr lang="en-US" sz="1800" b="0" dirty="0"/>
              <a:t> Add-AzureRmVMNetworkInterface -VM $vm -Id $nic.Id</a:t>
            </a:r>
          </a:p>
          <a:p>
            <a:pPr lvl="1"/>
            <a:r>
              <a:rPr lang="en-US" b="0" dirty="0"/>
              <a:t>Azure CLI:</a:t>
            </a:r>
          </a:p>
          <a:p>
            <a:pPr marL="0" indent="0">
              <a:buNone/>
            </a:pPr>
            <a:r>
              <a:rPr lang="en-US" sz="1800" b="0" dirty="0"/>
              <a:t>       az network nic create --resource-group AdatumRG --name AdatumNIC \</a:t>
            </a:r>
            <a:br>
              <a:rPr lang="en-US" sz="1800" b="0" dirty="0"/>
            </a:br>
            <a:r>
              <a:rPr lang="en-US" sz="1800" b="0" dirty="0"/>
              <a:t>        --location centralus --subnet default --private-ip-address 192.168.0.10 \</a:t>
            </a:r>
            <a:br>
              <a:rPr lang="en-US" sz="1800" b="0" dirty="0"/>
            </a:br>
            <a:r>
              <a:rPr lang="en-US" sz="1800" b="0" dirty="0"/>
              <a:t>        --vnet-name AdatumVNet </a:t>
            </a:r>
          </a:p>
          <a:p>
            <a:pPr marL="0" indent="0">
              <a:buNone/>
            </a:pPr>
            <a:endParaRPr lang="en-US" b="0" dirty="0"/>
          </a:p>
        </p:txBody>
      </p:sp>
    </p:spTree>
    <p:custDataLst>
      <p:tags r:id="rId1"/>
    </p:custDataLst>
    <p:extLst>
      <p:ext uri="{BB962C8B-B14F-4D97-AF65-F5344CB8AC3E}">
        <p14:creationId xmlns:p14="http://schemas.microsoft.com/office/powerpoint/2010/main" val="2349356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network security groups</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Network security group rules consist of:</a:t>
            </a:r>
          </a:p>
          <a:p>
            <a:r>
              <a:rPr lang="en-US" b="0" dirty="0"/>
              <a:t>Name </a:t>
            </a:r>
          </a:p>
          <a:p>
            <a:r>
              <a:rPr lang="en-US" b="0" dirty="0"/>
              <a:t>Direction </a:t>
            </a:r>
          </a:p>
          <a:p>
            <a:r>
              <a:rPr lang="en-US" b="0" dirty="0"/>
              <a:t>Priority </a:t>
            </a:r>
          </a:p>
          <a:p>
            <a:r>
              <a:rPr lang="en-US" b="0" dirty="0"/>
              <a:t>Source</a:t>
            </a:r>
          </a:p>
          <a:p>
            <a:r>
              <a:rPr lang="en-US" b="0" dirty="0"/>
              <a:t>Source port range  </a:t>
            </a:r>
          </a:p>
          <a:p>
            <a:r>
              <a:rPr lang="en-US" b="0" dirty="0"/>
              <a:t>Destination</a:t>
            </a:r>
          </a:p>
          <a:p>
            <a:r>
              <a:rPr lang="en-US" b="0" dirty="0"/>
              <a:t>Destination port range </a:t>
            </a:r>
          </a:p>
          <a:p>
            <a:r>
              <a:rPr lang="en-US" b="0" dirty="0"/>
              <a:t>Protocol </a:t>
            </a:r>
          </a:p>
          <a:p>
            <a:r>
              <a:rPr lang="en-US" b="0" dirty="0"/>
              <a:t>Action</a:t>
            </a:r>
          </a:p>
          <a:p>
            <a:pPr lvl="1"/>
            <a:endParaRPr lang="en-US" b="0" dirty="0"/>
          </a:p>
          <a:p>
            <a:pPr marL="0" indent="0">
              <a:buNone/>
            </a:pPr>
            <a:endParaRPr lang="en-US" sz="2400" b="0" dirty="0"/>
          </a:p>
        </p:txBody>
      </p:sp>
    </p:spTree>
    <p:custDataLst>
      <p:tags r:id="rId1"/>
    </p:custDataLst>
    <p:extLst>
      <p:ext uri="{BB962C8B-B14F-4D97-AF65-F5344CB8AC3E}">
        <p14:creationId xmlns:p14="http://schemas.microsoft.com/office/powerpoint/2010/main" val="720724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
        <p:nvSpPr>
          <p:cNvPr id="3" name="Text Placeholder 2">
            <a:extLst>
              <a:ext uri="{FF2B5EF4-FFF2-40B4-BE49-F238E27FC236}">
                <a16:creationId xmlns:a16="http://schemas.microsoft.com/office/drawing/2014/main" id="{811C7054-6A57-4F96-8F62-C43AE92DE0BB}"/>
              </a:ext>
            </a:extLst>
          </p:cNvPr>
          <p:cNvSpPr>
            <a:spLocks noGrp="1"/>
          </p:cNvSpPr>
          <p:nvPr>
            <p:ph type="body" idx="1"/>
          </p:nvPr>
        </p:nvSpPr>
        <p:spPr/>
        <p:txBody>
          <a:bodyPr/>
          <a:lstStyle/>
          <a:p>
            <a:r>
              <a:rPr lang="en-US" dirty="0"/>
              <a:t>Default routing </a:t>
            </a:r>
          </a:p>
          <a:p>
            <a:r>
              <a:rPr lang="en-US" dirty="0"/>
              <a:t>User-defined routes </a:t>
            </a:r>
          </a:p>
          <a:p>
            <a:r>
              <a:rPr lang="en-US" dirty="0"/>
              <a:t>Boarder Gateway Protocol (BGP)</a:t>
            </a:r>
          </a:p>
          <a:p>
            <a:endParaRPr lang="en-US" dirty="0"/>
          </a:p>
        </p:txBody>
      </p:sp>
      <p:sp>
        <p:nvSpPr>
          <p:cNvPr id="5" name="Text Placeholder 4">
            <a:extLst>
              <a:ext uri="{FF2B5EF4-FFF2-40B4-BE49-F238E27FC236}">
                <a16:creationId xmlns:a16="http://schemas.microsoft.com/office/drawing/2014/main" id="{B44A3691-1349-45C1-8675-C9AECF810FF2}"/>
              </a:ext>
            </a:extLst>
          </p:cNvPr>
          <p:cNvSpPr>
            <a:spLocks noGrp="1"/>
          </p:cNvSpPr>
          <p:nvPr>
            <p:ph type="body" sz="quarter" idx="10"/>
          </p:nvPr>
        </p:nvSpPr>
        <p:spPr/>
        <p:txBody>
          <a:bodyPr/>
          <a:lstStyle/>
          <a:p>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endParaRPr lang="en-US" dirty="0">
              <a:latin typeface="+mn-lt"/>
            </a:endParaRPr>
          </a:p>
          <a:p>
            <a:pPr marL="0" indent="0">
              <a:buNone/>
            </a:pPr>
            <a:endParaRPr lang="en-US" sz="2400" dirty="0">
              <a:latin typeface="+mn-lt"/>
            </a:endParaRPr>
          </a:p>
        </p:txBody>
      </p:sp>
      <p:pic>
        <p:nvPicPr>
          <p:cNvPr id="2050" name="Picture 2" descr="Default system rules with a multi-tier web application in Azure (Image Credit: Microsoft)">
            <a:extLst>
              <a:ext uri="{FF2B5EF4-FFF2-40B4-BE49-F238E27FC236}">
                <a16:creationId xmlns:a16="http://schemas.microsoft.com/office/drawing/2014/main" id="{95447A30-608D-463D-81AF-3CE8C76B97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549" y="2982814"/>
            <a:ext cx="4918075" cy="364831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40022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Azure DNS</a:t>
            </a:r>
          </a:p>
        </p:txBody>
      </p:sp>
      <p:graphicFrame>
        <p:nvGraphicFramePr>
          <p:cNvPr id="4" name="Table 3"/>
          <p:cNvGraphicFramePr>
            <a:graphicFrameLocks noGrp="1"/>
          </p:cNvGraphicFramePr>
          <p:nvPr>
            <p:extLst>
              <p:ext uri="{D42A27DB-BD31-4B8C-83A1-F6EECF244321}">
                <p14:modId xmlns:p14="http://schemas.microsoft.com/office/powerpoint/2010/main" val="2665850047"/>
              </p:ext>
            </p:extLst>
          </p:nvPr>
        </p:nvGraphicFramePr>
        <p:xfrm>
          <a:off x="116113" y="870858"/>
          <a:ext cx="8752115" cy="5710990"/>
        </p:xfrm>
        <a:graphic>
          <a:graphicData uri="http://schemas.openxmlformats.org/drawingml/2006/table">
            <a:tbl>
              <a:tblPr firstRow="1" firstCol="1" bandRow="1">
                <a:tableStyleId>{5940675A-B579-460E-94D1-54222C63F5DA}</a:tableStyleId>
              </a:tblPr>
              <a:tblGrid>
                <a:gridCol w="1712687">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5515428">
                  <a:extLst>
                    <a:ext uri="{9D8B030D-6E8A-4147-A177-3AD203B41FA5}">
                      <a16:colId xmlns:a16="http://schemas.microsoft.com/office/drawing/2014/main" val="20002"/>
                    </a:ext>
                  </a:extLst>
                </a:gridCol>
              </a:tblGrid>
              <a:tr h="699408">
                <a:tc>
                  <a:txBody>
                    <a:bodyPr/>
                    <a:lstStyle/>
                    <a:p>
                      <a:pPr marL="0" marR="0">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Record type</a:t>
                      </a:r>
                      <a:endParaRPr lang="en-GB" sz="2000" b="1"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Full Name</a:t>
                      </a:r>
                      <a:endParaRPr lang="en-GB" sz="2000" b="1"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Function</a:t>
                      </a:r>
                      <a:endParaRPr lang="en-GB" sz="2000" b="1"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726802">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 (IPv4)</a:t>
                      </a:r>
                      <a:endParaRPr lang="en-GB" sz="1600" dirty="0">
                        <a:effectLst/>
                        <a:latin typeface="Segoe UI" panose="020B0502040204020203" pitchFamily="34" charset="0"/>
                        <a:cs typeface="Segoe UI" panose="020B0502040204020203" pitchFamily="34" charset="0"/>
                      </a:endParaRPr>
                    </a:p>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AAAA (IPv6)</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Address</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Maps a host name such as www.adatum.com to an IP address, such as 131.107.10.10.</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685800">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CNAME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Canonical name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Assigns</a:t>
                      </a:r>
                      <a:r>
                        <a:rPr lang="en-US" sz="1600" baseline="0" dirty="0">
                          <a:effectLst/>
                          <a:latin typeface="Segoe UI" panose="020B0502040204020203" pitchFamily="34" charset="0"/>
                          <a:cs typeface="Segoe UI" panose="020B0502040204020203" pitchFamily="34" charset="0"/>
                        </a:rPr>
                        <a:t> a custom name</a:t>
                      </a:r>
                      <a:r>
                        <a:rPr lang="en-US" sz="1600" dirty="0">
                          <a:effectLst/>
                          <a:latin typeface="Segoe UI" panose="020B0502040204020203" pitchFamily="34" charset="0"/>
                          <a:cs typeface="Segoe UI" panose="020B0502040204020203" pitchFamily="34" charset="0"/>
                        </a:rPr>
                        <a:t>, such as ftp.adatum.com, to a host record, such as host1.adatumcom.</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699408">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MX</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Mail exchange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Points to the host that accepts email for the domain. MX records must point to an A record, and not to a CNAME record.</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423642">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NS</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Name server </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Contains the name of a server</a:t>
                      </a:r>
                      <a:r>
                        <a:rPr lang="en-US" sz="1600" baseline="0" dirty="0">
                          <a:effectLst/>
                          <a:latin typeface="Segoe UI" panose="020B0502040204020203" pitchFamily="34" charset="0"/>
                          <a:cs typeface="Segoe UI" panose="020B0502040204020203" pitchFamily="34" charset="0"/>
                        </a:rPr>
                        <a:t> hosting a copy of the DNS zone</a:t>
                      </a:r>
                      <a:r>
                        <a:rPr lang="en-US" sz="1600" dirty="0">
                          <a:effectLst/>
                          <a:latin typeface="Segoe UI" panose="020B0502040204020203" pitchFamily="34" charset="0"/>
                          <a:cs typeface="Segoe UI" panose="020B0502040204020203" pitchFamily="34" charset="0"/>
                        </a:rPr>
                        <a: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699408">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SOA</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Start of Authority</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Provides information about the writable</a:t>
                      </a:r>
                      <a:r>
                        <a:rPr lang="en-US" sz="1600" baseline="0" dirty="0">
                          <a:effectLst/>
                          <a:latin typeface="Segoe UI" panose="020B0502040204020203" pitchFamily="34" charset="0"/>
                          <a:cs typeface="Segoe UI" panose="020B0502040204020203" pitchFamily="34" charset="0"/>
                        </a:rPr>
                        <a:t> copy of the DNS zone, including its location and version number</a:t>
                      </a:r>
                      <a:r>
                        <a:rPr lang="en-US" sz="1600" dirty="0">
                          <a:effectLst/>
                          <a:latin typeface="Segoe UI" panose="020B0502040204020203" pitchFamily="34" charset="0"/>
                          <a:cs typeface="Segoe UI" panose="020B0502040204020203" pitchFamily="34" charset="0"/>
                        </a:rPr>
                        <a: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r h="699408">
                <a:tc>
                  <a:txBody>
                    <a:bodyPr/>
                    <a:lstStyle/>
                    <a:p>
                      <a:pPr marL="0" marR="0">
                        <a:lnSpc>
                          <a:spcPct val="115000"/>
                        </a:lnSpc>
                        <a:spcBef>
                          <a:spcPts val="0"/>
                        </a:spcBef>
                        <a:spcAft>
                          <a:spcPts val="0"/>
                        </a:spcAft>
                      </a:pPr>
                      <a:r>
                        <a:rPr lang="en-US" sz="1800" dirty="0">
                          <a:effectLst/>
                          <a:latin typeface="Segoe UI" panose="020B0502040204020203" pitchFamily="34" charset="0"/>
                          <a:cs typeface="Segoe UI" panose="020B0502040204020203" pitchFamily="34" charset="0"/>
                        </a:rPr>
                        <a:t>SRV</a:t>
                      </a:r>
                      <a:endParaRPr lang="en-GB" sz="18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Service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Points to hosts that are providing specific services, such as the Session Initiation Protocol (SIP) </a:t>
                      </a:r>
                      <a:r>
                        <a:rPr lang="en-US" sz="1600" baseline="0" dirty="0">
                          <a:effectLst/>
                          <a:latin typeface="Segoe UI" panose="020B0502040204020203" pitchFamily="34" charset="0"/>
                          <a:cs typeface="Segoe UI" panose="020B0502040204020203" pitchFamily="34" charset="0"/>
                        </a:rPr>
                        <a:t>or Active Directory Domain Services.</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6"/>
                  </a:ext>
                </a:extLst>
              </a:tr>
              <a:tr h="423642">
                <a:tc>
                  <a:txBody>
                    <a:bodyPr/>
                    <a:lstStyle/>
                    <a:p>
                      <a:pPr marL="0" marR="0">
                        <a:lnSpc>
                          <a:spcPct val="115000"/>
                        </a:lnSpc>
                        <a:spcBef>
                          <a:spcPts val="0"/>
                        </a:spcBef>
                        <a:spcAft>
                          <a:spcPts val="0"/>
                        </a:spcAft>
                      </a:pPr>
                      <a:r>
                        <a:rPr lang="en-US" sz="1800" dirty="0">
                          <a:effectLst/>
                          <a:latin typeface="Segoe UI" panose="020B0502040204020203" pitchFamily="34" charset="0"/>
                          <a:cs typeface="Segoe UI" panose="020B0502040204020203" pitchFamily="34" charset="0"/>
                        </a:rPr>
                        <a:t>TXT</a:t>
                      </a:r>
                      <a:endParaRPr lang="en-GB" sz="18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Text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Contains</a:t>
                      </a:r>
                      <a:r>
                        <a:rPr lang="en-US" sz="1600" baseline="0" dirty="0">
                          <a:effectLst/>
                          <a:latin typeface="Segoe UI" panose="020B0502040204020203" pitchFamily="34" charset="0"/>
                          <a:cs typeface="Segoe UI" panose="020B0502040204020203" pitchFamily="34" charset="0"/>
                        </a:rPr>
                        <a:t> custom text.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3875"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0700"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024848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V-Net Peering</a:t>
            </a:r>
          </a:p>
        </p:txBody>
      </p:sp>
      <p:sp>
        <p:nvSpPr>
          <p:cNvPr id="238" name="Text Placeholder 237">
            <a:extLst>
              <a:ext uri="{FF2B5EF4-FFF2-40B4-BE49-F238E27FC236}">
                <a16:creationId xmlns:a16="http://schemas.microsoft.com/office/drawing/2014/main" id="{98BA5541-DC64-4194-A1D8-4D47B3137114}"/>
              </a:ext>
            </a:extLst>
          </p:cNvPr>
          <p:cNvSpPr>
            <a:spLocks noGrp="1"/>
          </p:cNvSpPr>
          <p:nvPr>
            <p:ph type="body" sz="quarter" idx="10"/>
          </p:nvPr>
        </p:nvSpPr>
        <p:spPr>
          <a:noFill/>
          <a:ln w="9525">
            <a:noFill/>
            <a:miter lim="800000"/>
            <a:headEnd/>
            <a:tailEnd/>
          </a:ln>
        </p:spPr>
        <p:txBody>
          <a:bodyPr vert="horz" wrap="square" lIns="0" tIns="0" rIns="0" bIns="0" numCol="1" anchor="t" anchorCtr="0" compatLnSpc="1">
            <a:prstTxWarp prst="textNoShape">
              <a:avLst/>
            </a:prstTxWarp>
          </a:bodyPr>
          <a:lstStyle/>
          <a:p>
            <a:pPr marL="457200" indent="-457200">
              <a:buFont typeface="Courier New" panose="02070309020205020404" pitchFamily="49" charset="0"/>
              <a:buChar char="o"/>
            </a:pPr>
            <a:r>
              <a:rPr lang="en-US" sz="2800" kern="1200" dirty="0">
                <a:latin typeface="Segoe UI" panose="020B0502040204020203" pitchFamily="34" charset="0"/>
              </a:rPr>
              <a:t>Service chaining</a:t>
            </a:r>
          </a:p>
          <a:p>
            <a:pPr marL="457200" indent="-457200">
              <a:buFont typeface="Courier New" panose="02070309020205020404" pitchFamily="49" charset="0"/>
              <a:buChar char="o"/>
            </a:pPr>
            <a:r>
              <a:rPr lang="en-US" sz="2800" kern="1200" dirty="0">
                <a:latin typeface="Segoe UI" panose="020B0502040204020203" pitchFamily="34" charset="0"/>
              </a:rPr>
              <a:t>Gateway transit</a:t>
            </a:r>
          </a:p>
          <a:p>
            <a:endParaRPr lang="en-US" sz="2800" kern="1200" dirty="0">
              <a:latin typeface="Segoe UI" panose="020B0502040204020203" pitchFamily="34" charset="0"/>
            </a:endParaRPr>
          </a:p>
          <a:p>
            <a:r>
              <a:rPr lang="en-US" sz="2800" kern="1200" dirty="0">
                <a:latin typeface="Segoe UI" panose="020B0502040204020203" pitchFamily="34" charset="0"/>
              </a:rPr>
              <a:t>Requirements:</a:t>
            </a:r>
          </a:p>
          <a:p>
            <a:pPr marL="174625" indent="-174625">
              <a:buChar char="•"/>
            </a:pPr>
            <a:r>
              <a:rPr lang="en-US" sz="2800" kern="1200" dirty="0">
                <a:latin typeface="Segoe UI" panose="020B0502040204020203" pitchFamily="34" charset="0"/>
              </a:rPr>
              <a:t>Same region</a:t>
            </a:r>
          </a:p>
          <a:p>
            <a:pPr marL="174625" indent="-174625">
              <a:buChar char="•"/>
            </a:pPr>
            <a:r>
              <a:rPr lang="en-US" sz="2800" kern="1200" dirty="0">
                <a:latin typeface="Segoe UI" panose="020B0502040204020203" pitchFamily="34" charset="0"/>
              </a:rPr>
              <a:t>No overlapping IP address spaces</a:t>
            </a:r>
          </a:p>
          <a:p>
            <a:pPr marL="174625" indent="-174625">
              <a:buChar char="•"/>
            </a:pPr>
            <a:r>
              <a:rPr lang="en-US" sz="2800" kern="1200" dirty="0">
                <a:latin typeface="Segoe UI" panose="020B0502040204020203" pitchFamily="34" charset="0"/>
              </a:rPr>
              <a:t>Same Azure Active Directory tenant </a:t>
            </a:r>
          </a:p>
          <a:p>
            <a:pPr marL="174625" indent="-174625">
              <a:buChar char="•"/>
            </a:pPr>
            <a:r>
              <a:rPr lang="en-US" sz="2800" kern="1200" dirty="0">
                <a:latin typeface="Segoe UI" panose="020B0502040204020203" pitchFamily="34" charset="0"/>
              </a:rPr>
              <a:t>Azure Resource Manager</a:t>
            </a:r>
          </a:p>
          <a:p>
            <a:pPr marL="174625" indent="-174625">
              <a:buChar char="•"/>
            </a:pPr>
            <a:r>
              <a:rPr lang="en-US" sz="2800" kern="1200" dirty="0">
                <a:latin typeface="Segoe UI" panose="020B0502040204020203" pitchFamily="34" charset="0"/>
              </a:rPr>
              <a:t>Read and write permissions </a:t>
            </a:r>
          </a:p>
          <a:p>
            <a:pPr marL="174625" indent="-174625">
              <a:buChar char="•"/>
            </a:pPr>
            <a:r>
              <a:rPr lang="en-US" sz="2800" kern="1200" dirty="0">
                <a:latin typeface="Segoe UI" panose="020B0502040204020203" pitchFamily="34" charset="0"/>
              </a:rPr>
              <a:t>Limit is 10*</a:t>
            </a:r>
          </a:p>
          <a:p>
            <a:pPr marL="174625" indent="-174625">
              <a:buChar char="•"/>
            </a:pPr>
            <a:endParaRPr lang="en-US" sz="2800" kern="1200" dirty="0">
              <a:latin typeface="Segoe UI" panose="020B0502040204020203" pitchFamily="34" charset="0"/>
            </a:endParaRPr>
          </a:p>
          <a:p>
            <a:pPr marL="457200" indent="-457200">
              <a:buFont typeface="Courier New" panose="02070309020205020404" pitchFamily="49" charset="0"/>
              <a:buChar char="o"/>
            </a:pPr>
            <a:r>
              <a:rPr lang="en-US" sz="2800" kern="1200" dirty="0">
                <a:latin typeface="Segoe UI" panose="020B0502040204020203" pitchFamily="34" charset="0"/>
              </a:rPr>
              <a:t>V-Net peering is nontransitive.</a:t>
            </a:r>
          </a:p>
          <a:p>
            <a:pPr marL="174625" indent="-174625">
              <a:buChar char="•"/>
            </a:pPr>
            <a:endParaRPr lang="en-US" sz="2800" kern="1200" dirty="0">
              <a:latin typeface="Segoe UI" panose="020B0502040204020203" pitchFamily="34" charset="0"/>
            </a:endParaRPr>
          </a:p>
        </p:txBody>
      </p:sp>
      <p:grpSp>
        <p:nvGrpSpPr>
          <p:cNvPr id="3" name="Group 2">
            <a:extLst>
              <a:ext uri="{FF2B5EF4-FFF2-40B4-BE49-F238E27FC236}">
                <a16:creationId xmlns:a16="http://schemas.microsoft.com/office/drawing/2014/main" id="{CCBD11C5-B84D-48DA-9CC1-5FB5E10B7248}"/>
              </a:ext>
            </a:extLst>
          </p:cNvPr>
          <p:cNvGrpSpPr/>
          <p:nvPr/>
        </p:nvGrpSpPr>
        <p:grpSpPr>
          <a:xfrm>
            <a:off x="5940723" y="910010"/>
            <a:ext cx="2976183" cy="1590443"/>
            <a:chOff x="2948141" y="2643808"/>
            <a:chExt cx="2976183" cy="1590443"/>
          </a:xfrm>
        </p:grpSpPr>
        <p:sp>
          <p:nvSpPr>
            <p:cNvPr id="164" name="Rounded Rectangle 5">
              <a:extLst>
                <a:ext uri="{FF2B5EF4-FFF2-40B4-BE49-F238E27FC236}">
                  <a16:creationId xmlns:a16="http://schemas.microsoft.com/office/drawing/2014/main" id="{7F248A3F-27DE-40A8-B396-9B0F0EB6DA95}"/>
                </a:ext>
              </a:extLst>
            </p:cNvPr>
            <p:cNvSpPr/>
            <p:nvPr/>
          </p:nvSpPr>
          <p:spPr bwMode="auto">
            <a:xfrm>
              <a:off x="2948141" y="2643808"/>
              <a:ext cx="2976183"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GB" sz="1400" b="0" dirty="0">
                  <a:solidFill>
                    <a:schemeClr val="bg1"/>
                  </a:solidFill>
                  <a:latin typeface="Segoe UI" panose="020B0502040204020203" pitchFamily="34" charset="0"/>
                  <a:cs typeface="Segoe UI" panose="020B0502040204020203" pitchFamily="34" charset="0"/>
                </a:rPr>
                <a:t>East US VNet 1   East US VNet 2</a:t>
              </a:r>
            </a:p>
          </p:txBody>
        </p:sp>
        <p:grpSp>
          <p:nvGrpSpPr>
            <p:cNvPr id="165" name="Group 164">
              <a:extLst>
                <a:ext uri="{FF2B5EF4-FFF2-40B4-BE49-F238E27FC236}">
                  <a16:creationId xmlns:a16="http://schemas.microsoft.com/office/drawing/2014/main" id="{7778B988-EA22-4DCA-9332-3B4279C78EFD}"/>
                </a:ext>
              </a:extLst>
            </p:cNvPr>
            <p:cNvGrpSpPr/>
            <p:nvPr/>
          </p:nvGrpSpPr>
          <p:grpSpPr>
            <a:xfrm>
              <a:off x="3155322" y="3115768"/>
              <a:ext cx="670566" cy="978803"/>
              <a:chOff x="6819198" y="2300759"/>
              <a:chExt cx="670566" cy="978803"/>
            </a:xfrm>
          </p:grpSpPr>
          <p:grpSp>
            <p:nvGrpSpPr>
              <p:cNvPr id="166" name="Group 165">
                <a:extLst>
                  <a:ext uri="{FF2B5EF4-FFF2-40B4-BE49-F238E27FC236}">
                    <a16:creationId xmlns:a16="http://schemas.microsoft.com/office/drawing/2014/main" id="{E2885AE9-AF42-4805-AEB2-5B924BD6CEB0}"/>
                  </a:ext>
                </a:extLst>
              </p:cNvPr>
              <p:cNvGrpSpPr>
                <a:grpSpLocks noChangeAspect="1"/>
              </p:cNvGrpSpPr>
              <p:nvPr/>
            </p:nvGrpSpPr>
            <p:grpSpPr>
              <a:xfrm>
                <a:off x="6819198" y="2300759"/>
                <a:ext cx="518166" cy="826403"/>
                <a:chOff x="8822083" y="2100326"/>
                <a:chExt cx="914400" cy="1458337"/>
              </a:xfrm>
            </p:grpSpPr>
            <p:grpSp>
              <p:nvGrpSpPr>
                <p:cNvPr id="183" name="Group 182">
                  <a:extLst>
                    <a:ext uri="{FF2B5EF4-FFF2-40B4-BE49-F238E27FC236}">
                      <a16:creationId xmlns:a16="http://schemas.microsoft.com/office/drawing/2014/main" id="{A475E070-BBC1-4911-8D80-2DFCC175780F}"/>
                    </a:ext>
                  </a:extLst>
                </p:cNvPr>
                <p:cNvGrpSpPr>
                  <a:grpSpLocks noChangeAspect="1"/>
                </p:cNvGrpSpPr>
                <p:nvPr/>
              </p:nvGrpSpPr>
              <p:grpSpPr bwMode="auto">
                <a:xfrm>
                  <a:off x="9068949" y="2230438"/>
                  <a:ext cx="530226" cy="1174751"/>
                  <a:chOff x="5855" y="1405"/>
                  <a:chExt cx="334" cy="740"/>
                </a:xfrm>
              </p:grpSpPr>
              <p:sp>
                <p:nvSpPr>
                  <p:cNvPr id="185" name="AutoShape 3">
                    <a:extLst>
                      <a:ext uri="{FF2B5EF4-FFF2-40B4-BE49-F238E27FC236}">
                        <a16:creationId xmlns:a16="http://schemas.microsoft.com/office/drawing/2014/main" id="{3B24ACAE-0D39-4DA2-912D-75DC03F5A3BB}"/>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6" name="Freeform 66">
                    <a:extLst>
                      <a:ext uri="{FF2B5EF4-FFF2-40B4-BE49-F238E27FC236}">
                        <a16:creationId xmlns:a16="http://schemas.microsoft.com/office/drawing/2014/main" id="{6C3D301B-6ECC-4BB2-B10E-FEE59CAC79A9}"/>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7" name="Rectangle 186">
                    <a:extLst>
                      <a:ext uri="{FF2B5EF4-FFF2-40B4-BE49-F238E27FC236}">
                        <a16:creationId xmlns:a16="http://schemas.microsoft.com/office/drawing/2014/main" id="{B0C54962-3624-4876-BFE7-BA857F525AB6}"/>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8" name="Freeform 68">
                    <a:extLst>
                      <a:ext uri="{FF2B5EF4-FFF2-40B4-BE49-F238E27FC236}">
                        <a16:creationId xmlns:a16="http://schemas.microsoft.com/office/drawing/2014/main" id="{9267E514-8BA3-4307-933F-3A47B718B786}"/>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9" name="Rectangle 188">
                    <a:extLst>
                      <a:ext uri="{FF2B5EF4-FFF2-40B4-BE49-F238E27FC236}">
                        <a16:creationId xmlns:a16="http://schemas.microsoft.com/office/drawing/2014/main" id="{C22E4445-3C65-4E7F-AA5F-C64F15FA5AF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0" name="Freeform 70">
                    <a:extLst>
                      <a:ext uri="{FF2B5EF4-FFF2-40B4-BE49-F238E27FC236}">
                        <a16:creationId xmlns:a16="http://schemas.microsoft.com/office/drawing/2014/main" id="{FE0F0AE8-9559-4AC6-B55D-AE5EB86FF2DE}"/>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1" name="Rectangle 190">
                    <a:extLst>
                      <a:ext uri="{FF2B5EF4-FFF2-40B4-BE49-F238E27FC236}">
                        <a16:creationId xmlns:a16="http://schemas.microsoft.com/office/drawing/2014/main" id="{2EED8395-00B1-4445-A086-8F3EAA93DADD}"/>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2" name="Freeform 72">
                    <a:extLst>
                      <a:ext uri="{FF2B5EF4-FFF2-40B4-BE49-F238E27FC236}">
                        <a16:creationId xmlns:a16="http://schemas.microsoft.com/office/drawing/2014/main" id="{337C11E5-1D99-4416-8458-103A1C0DDD3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3" name="Rectangle 192">
                    <a:extLst>
                      <a:ext uri="{FF2B5EF4-FFF2-40B4-BE49-F238E27FC236}">
                        <a16:creationId xmlns:a16="http://schemas.microsoft.com/office/drawing/2014/main" id="{9D272A5B-005D-473C-B56A-CCE60F1267D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4" name="Freeform 74">
                    <a:extLst>
                      <a:ext uri="{FF2B5EF4-FFF2-40B4-BE49-F238E27FC236}">
                        <a16:creationId xmlns:a16="http://schemas.microsoft.com/office/drawing/2014/main" id="{AB9C459D-2ED2-4A2B-AD24-BC4837C563E6}"/>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5" name="Oval 194">
                    <a:extLst>
                      <a:ext uri="{FF2B5EF4-FFF2-40B4-BE49-F238E27FC236}">
                        <a16:creationId xmlns:a16="http://schemas.microsoft.com/office/drawing/2014/main" id="{86166993-90C5-4BB3-9834-E4307D834537}"/>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6" name="Freeform 76">
                    <a:extLst>
                      <a:ext uri="{FF2B5EF4-FFF2-40B4-BE49-F238E27FC236}">
                        <a16:creationId xmlns:a16="http://schemas.microsoft.com/office/drawing/2014/main" id="{F34B6131-5508-49A6-B94F-715789F05F55}"/>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7" name="Rectangle 196">
                    <a:extLst>
                      <a:ext uri="{FF2B5EF4-FFF2-40B4-BE49-F238E27FC236}">
                        <a16:creationId xmlns:a16="http://schemas.microsoft.com/office/drawing/2014/main" id="{D12D5D88-FAD6-4892-B470-9CD5F5974DF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84" name="Rectangle 183">
                  <a:extLst>
                    <a:ext uri="{FF2B5EF4-FFF2-40B4-BE49-F238E27FC236}">
                      <a16:creationId xmlns:a16="http://schemas.microsoft.com/office/drawing/2014/main" id="{60FF8974-2842-45CB-A1AD-AFE18E3BC100}"/>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7" name="Group 166">
                <a:extLst>
                  <a:ext uri="{FF2B5EF4-FFF2-40B4-BE49-F238E27FC236}">
                    <a16:creationId xmlns:a16="http://schemas.microsoft.com/office/drawing/2014/main" id="{8E5213E7-0DB4-4168-A5C7-124F858A76A3}"/>
                  </a:ext>
                </a:extLst>
              </p:cNvPr>
              <p:cNvGrpSpPr>
                <a:grpSpLocks noChangeAspect="1"/>
              </p:cNvGrpSpPr>
              <p:nvPr/>
            </p:nvGrpSpPr>
            <p:grpSpPr>
              <a:xfrm>
                <a:off x="6971598" y="2453159"/>
                <a:ext cx="518166" cy="826403"/>
                <a:chOff x="8822083" y="2100326"/>
                <a:chExt cx="914400" cy="1458337"/>
              </a:xfrm>
            </p:grpSpPr>
            <p:grpSp>
              <p:nvGrpSpPr>
                <p:cNvPr id="168" name="Group 167">
                  <a:extLst>
                    <a:ext uri="{FF2B5EF4-FFF2-40B4-BE49-F238E27FC236}">
                      <a16:creationId xmlns:a16="http://schemas.microsoft.com/office/drawing/2014/main" id="{D56F9266-BD59-4D81-9590-9C1A91E8438E}"/>
                    </a:ext>
                  </a:extLst>
                </p:cNvPr>
                <p:cNvGrpSpPr>
                  <a:grpSpLocks noChangeAspect="1"/>
                </p:cNvGrpSpPr>
                <p:nvPr/>
              </p:nvGrpSpPr>
              <p:grpSpPr bwMode="auto">
                <a:xfrm>
                  <a:off x="9068949" y="2230438"/>
                  <a:ext cx="530226" cy="1174751"/>
                  <a:chOff x="5855" y="1405"/>
                  <a:chExt cx="334" cy="740"/>
                </a:xfrm>
              </p:grpSpPr>
              <p:sp>
                <p:nvSpPr>
                  <p:cNvPr id="170" name="AutoShape 3">
                    <a:extLst>
                      <a:ext uri="{FF2B5EF4-FFF2-40B4-BE49-F238E27FC236}">
                        <a16:creationId xmlns:a16="http://schemas.microsoft.com/office/drawing/2014/main" id="{D8B87841-73D0-45D0-BCF9-63A85D1E1935}"/>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1" name="Freeform 51">
                    <a:extLst>
                      <a:ext uri="{FF2B5EF4-FFF2-40B4-BE49-F238E27FC236}">
                        <a16:creationId xmlns:a16="http://schemas.microsoft.com/office/drawing/2014/main" id="{8074D67B-8CE1-4D91-AED0-FD8B5F73FD5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2" name="Rectangle 171">
                    <a:extLst>
                      <a:ext uri="{FF2B5EF4-FFF2-40B4-BE49-F238E27FC236}">
                        <a16:creationId xmlns:a16="http://schemas.microsoft.com/office/drawing/2014/main" id="{FF265CFC-3E60-46A4-A522-369A28B4204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3" name="Freeform 53">
                    <a:extLst>
                      <a:ext uri="{FF2B5EF4-FFF2-40B4-BE49-F238E27FC236}">
                        <a16:creationId xmlns:a16="http://schemas.microsoft.com/office/drawing/2014/main" id="{6AF7CC1A-B9D0-4268-B1AE-8C523725B130}"/>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4" name="Rectangle 173">
                    <a:extLst>
                      <a:ext uri="{FF2B5EF4-FFF2-40B4-BE49-F238E27FC236}">
                        <a16:creationId xmlns:a16="http://schemas.microsoft.com/office/drawing/2014/main" id="{4A51079B-5A1D-4889-9680-7E1CADA09BD4}"/>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5" name="Freeform 55">
                    <a:extLst>
                      <a:ext uri="{FF2B5EF4-FFF2-40B4-BE49-F238E27FC236}">
                        <a16:creationId xmlns:a16="http://schemas.microsoft.com/office/drawing/2014/main" id="{4F320986-9C4A-4026-A1C9-8B53DE6DD9D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6" name="Rectangle 175">
                    <a:extLst>
                      <a:ext uri="{FF2B5EF4-FFF2-40B4-BE49-F238E27FC236}">
                        <a16:creationId xmlns:a16="http://schemas.microsoft.com/office/drawing/2014/main" id="{8513A840-B2CB-469E-AD2B-E41A39EA0DE7}"/>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7" name="Freeform 57">
                    <a:extLst>
                      <a:ext uri="{FF2B5EF4-FFF2-40B4-BE49-F238E27FC236}">
                        <a16:creationId xmlns:a16="http://schemas.microsoft.com/office/drawing/2014/main" id="{4B5E756C-6EA7-494C-9E41-06C21FF2DDB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8" name="Rectangle 177">
                    <a:extLst>
                      <a:ext uri="{FF2B5EF4-FFF2-40B4-BE49-F238E27FC236}">
                        <a16:creationId xmlns:a16="http://schemas.microsoft.com/office/drawing/2014/main" id="{4DA72E1A-0C5E-4EB4-B393-244382009AD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9" name="Freeform 59">
                    <a:extLst>
                      <a:ext uri="{FF2B5EF4-FFF2-40B4-BE49-F238E27FC236}">
                        <a16:creationId xmlns:a16="http://schemas.microsoft.com/office/drawing/2014/main" id="{0CB1CA44-0B55-4F16-8108-9F0F9A216346}"/>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0" name="Oval 179">
                    <a:extLst>
                      <a:ext uri="{FF2B5EF4-FFF2-40B4-BE49-F238E27FC236}">
                        <a16:creationId xmlns:a16="http://schemas.microsoft.com/office/drawing/2014/main" id="{2F4F7C62-8CA4-49A2-ABEB-131EEF71CD0F}"/>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1" name="Freeform 61">
                    <a:extLst>
                      <a:ext uri="{FF2B5EF4-FFF2-40B4-BE49-F238E27FC236}">
                        <a16:creationId xmlns:a16="http://schemas.microsoft.com/office/drawing/2014/main" id="{E9E31BEB-F856-47D4-97E5-254B013D3B3C}"/>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2" name="Rectangle 181">
                    <a:extLst>
                      <a:ext uri="{FF2B5EF4-FFF2-40B4-BE49-F238E27FC236}">
                        <a16:creationId xmlns:a16="http://schemas.microsoft.com/office/drawing/2014/main" id="{413DC6E0-D6B8-431B-B9A9-10F94FFDB78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69" name="Rectangle 168">
                  <a:extLst>
                    <a:ext uri="{FF2B5EF4-FFF2-40B4-BE49-F238E27FC236}">
                      <a16:creationId xmlns:a16="http://schemas.microsoft.com/office/drawing/2014/main" id="{32F9D3EB-7633-4912-8230-442674AFC7F1}"/>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98" name="Group 197">
              <a:extLst>
                <a:ext uri="{FF2B5EF4-FFF2-40B4-BE49-F238E27FC236}">
                  <a16:creationId xmlns:a16="http://schemas.microsoft.com/office/drawing/2014/main" id="{D0F28F58-FE2F-4F71-A7AA-11375EE18D41}"/>
                </a:ext>
              </a:extLst>
            </p:cNvPr>
            <p:cNvGrpSpPr/>
            <p:nvPr/>
          </p:nvGrpSpPr>
          <p:grpSpPr>
            <a:xfrm>
              <a:off x="4859360" y="3129156"/>
              <a:ext cx="670566" cy="978803"/>
              <a:chOff x="6819198" y="2300759"/>
              <a:chExt cx="670566" cy="978803"/>
            </a:xfrm>
          </p:grpSpPr>
          <p:grpSp>
            <p:nvGrpSpPr>
              <p:cNvPr id="199" name="Group 198">
                <a:extLst>
                  <a:ext uri="{FF2B5EF4-FFF2-40B4-BE49-F238E27FC236}">
                    <a16:creationId xmlns:a16="http://schemas.microsoft.com/office/drawing/2014/main" id="{8FA02EF1-A986-4991-96DA-B96414F2CB0A}"/>
                  </a:ext>
                </a:extLst>
              </p:cNvPr>
              <p:cNvGrpSpPr>
                <a:grpSpLocks noChangeAspect="1"/>
              </p:cNvGrpSpPr>
              <p:nvPr/>
            </p:nvGrpSpPr>
            <p:grpSpPr>
              <a:xfrm>
                <a:off x="6819198" y="2300759"/>
                <a:ext cx="518166" cy="826403"/>
                <a:chOff x="8822083" y="2100326"/>
                <a:chExt cx="914400" cy="1458337"/>
              </a:xfrm>
            </p:grpSpPr>
            <p:grpSp>
              <p:nvGrpSpPr>
                <p:cNvPr id="216" name="Group 215">
                  <a:extLst>
                    <a:ext uri="{FF2B5EF4-FFF2-40B4-BE49-F238E27FC236}">
                      <a16:creationId xmlns:a16="http://schemas.microsoft.com/office/drawing/2014/main" id="{5CE15B94-781F-4D8B-B4B8-27BEEB6FE7F1}"/>
                    </a:ext>
                  </a:extLst>
                </p:cNvPr>
                <p:cNvGrpSpPr>
                  <a:grpSpLocks noChangeAspect="1"/>
                </p:cNvGrpSpPr>
                <p:nvPr/>
              </p:nvGrpSpPr>
              <p:grpSpPr bwMode="auto">
                <a:xfrm>
                  <a:off x="9068949" y="2230438"/>
                  <a:ext cx="530226" cy="1174751"/>
                  <a:chOff x="5855" y="1405"/>
                  <a:chExt cx="334" cy="740"/>
                </a:xfrm>
              </p:grpSpPr>
              <p:sp>
                <p:nvSpPr>
                  <p:cNvPr id="218" name="AutoShape 3">
                    <a:extLst>
                      <a:ext uri="{FF2B5EF4-FFF2-40B4-BE49-F238E27FC236}">
                        <a16:creationId xmlns:a16="http://schemas.microsoft.com/office/drawing/2014/main" id="{BA30DFC3-EFEA-42E6-8BE3-4665CC396039}"/>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9" name="Freeform 138">
                    <a:extLst>
                      <a:ext uri="{FF2B5EF4-FFF2-40B4-BE49-F238E27FC236}">
                        <a16:creationId xmlns:a16="http://schemas.microsoft.com/office/drawing/2014/main" id="{97E09B6A-2021-4B6C-B351-216DAC003045}"/>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0" name="Rectangle 219">
                    <a:extLst>
                      <a:ext uri="{FF2B5EF4-FFF2-40B4-BE49-F238E27FC236}">
                        <a16:creationId xmlns:a16="http://schemas.microsoft.com/office/drawing/2014/main" id="{BD08F487-8472-4E93-9CC1-D3B36B477C3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1" name="Freeform 140">
                    <a:extLst>
                      <a:ext uri="{FF2B5EF4-FFF2-40B4-BE49-F238E27FC236}">
                        <a16:creationId xmlns:a16="http://schemas.microsoft.com/office/drawing/2014/main" id="{50C3E95A-186E-40CE-9853-E80ACF8D8C1A}"/>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2" name="Rectangle 221">
                    <a:extLst>
                      <a:ext uri="{FF2B5EF4-FFF2-40B4-BE49-F238E27FC236}">
                        <a16:creationId xmlns:a16="http://schemas.microsoft.com/office/drawing/2014/main" id="{EE2A24DE-F30A-4A66-A642-4727A69E17E5}"/>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3" name="Freeform 142">
                    <a:extLst>
                      <a:ext uri="{FF2B5EF4-FFF2-40B4-BE49-F238E27FC236}">
                        <a16:creationId xmlns:a16="http://schemas.microsoft.com/office/drawing/2014/main" id="{2EDA8F92-2AB8-4141-AA5A-3EDD6BAC1229}"/>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4" name="Rectangle 223">
                    <a:extLst>
                      <a:ext uri="{FF2B5EF4-FFF2-40B4-BE49-F238E27FC236}">
                        <a16:creationId xmlns:a16="http://schemas.microsoft.com/office/drawing/2014/main" id="{1A86E922-6434-40BB-82C1-F9BFD97CD5A1}"/>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5" name="Freeform 144">
                    <a:extLst>
                      <a:ext uri="{FF2B5EF4-FFF2-40B4-BE49-F238E27FC236}">
                        <a16:creationId xmlns:a16="http://schemas.microsoft.com/office/drawing/2014/main" id="{B75D3CB6-EF48-48D9-A67C-A7564EB9389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6" name="Rectangle 225">
                    <a:extLst>
                      <a:ext uri="{FF2B5EF4-FFF2-40B4-BE49-F238E27FC236}">
                        <a16:creationId xmlns:a16="http://schemas.microsoft.com/office/drawing/2014/main" id="{08AFF93C-D983-436C-866F-07584906686D}"/>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7" name="Freeform 146">
                    <a:extLst>
                      <a:ext uri="{FF2B5EF4-FFF2-40B4-BE49-F238E27FC236}">
                        <a16:creationId xmlns:a16="http://schemas.microsoft.com/office/drawing/2014/main" id="{E9475C85-0676-4B5D-9485-5D26DD00FB43}"/>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8" name="Oval 227">
                    <a:extLst>
                      <a:ext uri="{FF2B5EF4-FFF2-40B4-BE49-F238E27FC236}">
                        <a16:creationId xmlns:a16="http://schemas.microsoft.com/office/drawing/2014/main" id="{53675F8C-4886-4BBF-87C9-E6F7E72496A0}"/>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9" name="Freeform 148">
                    <a:extLst>
                      <a:ext uri="{FF2B5EF4-FFF2-40B4-BE49-F238E27FC236}">
                        <a16:creationId xmlns:a16="http://schemas.microsoft.com/office/drawing/2014/main" id="{DB91981A-1AC3-4702-A180-4175AD00E1FA}"/>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0" name="Rectangle 229">
                    <a:extLst>
                      <a:ext uri="{FF2B5EF4-FFF2-40B4-BE49-F238E27FC236}">
                        <a16:creationId xmlns:a16="http://schemas.microsoft.com/office/drawing/2014/main" id="{65D15545-DBDD-4882-A5C6-CA6747FBA8CA}"/>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217" name="Rectangle 216">
                  <a:extLst>
                    <a:ext uri="{FF2B5EF4-FFF2-40B4-BE49-F238E27FC236}">
                      <a16:creationId xmlns:a16="http://schemas.microsoft.com/office/drawing/2014/main" id="{1FA81F17-83F7-4D2A-ABEF-384C99F1C2C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00" name="Group 199">
                <a:extLst>
                  <a:ext uri="{FF2B5EF4-FFF2-40B4-BE49-F238E27FC236}">
                    <a16:creationId xmlns:a16="http://schemas.microsoft.com/office/drawing/2014/main" id="{0A81A154-89E5-49F4-9E8E-23F9C29DCCE3}"/>
                  </a:ext>
                </a:extLst>
              </p:cNvPr>
              <p:cNvGrpSpPr>
                <a:grpSpLocks noChangeAspect="1"/>
              </p:cNvGrpSpPr>
              <p:nvPr/>
            </p:nvGrpSpPr>
            <p:grpSpPr>
              <a:xfrm>
                <a:off x="6971598" y="2453159"/>
                <a:ext cx="518166" cy="826403"/>
                <a:chOff x="8822083" y="2100326"/>
                <a:chExt cx="914400" cy="1458337"/>
              </a:xfrm>
            </p:grpSpPr>
            <p:grpSp>
              <p:nvGrpSpPr>
                <p:cNvPr id="201" name="Group 200">
                  <a:extLst>
                    <a:ext uri="{FF2B5EF4-FFF2-40B4-BE49-F238E27FC236}">
                      <a16:creationId xmlns:a16="http://schemas.microsoft.com/office/drawing/2014/main" id="{F14203AF-A1BF-4957-9299-5E78B8F09853}"/>
                    </a:ext>
                  </a:extLst>
                </p:cNvPr>
                <p:cNvGrpSpPr>
                  <a:grpSpLocks noChangeAspect="1"/>
                </p:cNvGrpSpPr>
                <p:nvPr/>
              </p:nvGrpSpPr>
              <p:grpSpPr bwMode="auto">
                <a:xfrm>
                  <a:off x="9068949" y="2230438"/>
                  <a:ext cx="530226" cy="1174751"/>
                  <a:chOff x="5855" y="1405"/>
                  <a:chExt cx="334" cy="740"/>
                </a:xfrm>
              </p:grpSpPr>
              <p:sp>
                <p:nvSpPr>
                  <p:cNvPr id="203" name="AutoShape 3">
                    <a:extLst>
                      <a:ext uri="{FF2B5EF4-FFF2-40B4-BE49-F238E27FC236}">
                        <a16:creationId xmlns:a16="http://schemas.microsoft.com/office/drawing/2014/main" id="{FE6B7D7E-16F4-4837-AAFF-563F37BFD555}"/>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4" name="Freeform 123">
                    <a:extLst>
                      <a:ext uri="{FF2B5EF4-FFF2-40B4-BE49-F238E27FC236}">
                        <a16:creationId xmlns:a16="http://schemas.microsoft.com/office/drawing/2014/main" id="{7BF6FDA8-B7A0-413B-B5C8-CE4047DC5E63}"/>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5" name="Rectangle 204">
                    <a:extLst>
                      <a:ext uri="{FF2B5EF4-FFF2-40B4-BE49-F238E27FC236}">
                        <a16:creationId xmlns:a16="http://schemas.microsoft.com/office/drawing/2014/main" id="{E26BB907-10C0-4229-90FC-22DF31E75AC8}"/>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6" name="Freeform 125">
                    <a:extLst>
                      <a:ext uri="{FF2B5EF4-FFF2-40B4-BE49-F238E27FC236}">
                        <a16:creationId xmlns:a16="http://schemas.microsoft.com/office/drawing/2014/main" id="{BA907627-0C81-4A18-A862-1784591BEB23}"/>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7" name="Rectangle 206">
                    <a:extLst>
                      <a:ext uri="{FF2B5EF4-FFF2-40B4-BE49-F238E27FC236}">
                        <a16:creationId xmlns:a16="http://schemas.microsoft.com/office/drawing/2014/main" id="{1959C0C8-C663-4B10-A001-74F5CC0E3EAC}"/>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8" name="Freeform 127">
                    <a:extLst>
                      <a:ext uri="{FF2B5EF4-FFF2-40B4-BE49-F238E27FC236}">
                        <a16:creationId xmlns:a16="http://schemas.microsoft.com/office/drawing/2014/main" id="{45DFF35E-F1C8-4586-AC83-EBEE02EE679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9" name="Rectangle 208">
                    <a:extLst>
                      <a:ext uri="{FF2B5EF4-FFF2-40B4-BE49-F238E27FC236}">
                        <a16:creationId xmlns:a16="http://schemas.microsoft.com/office/drawing/2014/main" id="{971661FF-8AF9-4B2B-AD7B-13F66CA9F399}"/>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0" name="Freeform 129">
                    <a:extLst>
                      <a:ext uri="{FF2B5EF4-FFF2-40B4-BE49-F238E27FC236}">
                        <a16:creationId xmlns:a16="http://schemas.microsoft.com/office/drawing/2014/main" id="{B64B4D68-FA4E-47AE-956D-F05A41DCC9E4}"/>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1" name="Rectangle 210">
                    <a:extLst>
                      <a:ext uri="{FF2B5EF4-FFF2-40B4-BE49-F238E27FC236}">
                        <a16:creationId xmlns:a16="http://schemas.microsoft.com/office/drawing/2014/main" id="{AE4798A8-D206-46CD-936F-38EA9271EA9F}"/>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2" name="Freeform 131">
                    <a:extLst>
                      <a:ext uri="{FF2B5EF4-FFF2-40B4-BE49-F238E27FC236}">
                        <a16:creationId xmlns:a16="http://schemas.microsoft.com/office/drawing/2014/main" id="{BFD04F24-1F99-40AE-8998-BC45B367CE2B}"/>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3" name="Oval 212">
                    <a:extLst>
                      <a:ext uri="{FF2B5EF4-FFF2-40B4-BE49-F238E27FC236}">
                        <a16:creationId xmlns:a16="http://schemas.microsoft.com/office/drawing/2014/main" id="{C6ECD10E-3B46-449C-9565-FA377713DC5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4" name="Freeform 133">
                    <a:extLst>
                      <a:ext uri="{FF2B5EF4-FFF2-40B4-BE49-F238E27FC236}">
                        <a16:creationId xmlns:a16="http://schemas.microsoft.com/office/drawing/2014/main" id="{5DE74070-0173-4B2B-BB1F-B45373EC3563}"/>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5" name="Rectangle 214">
                    <a:extLst>
                      <a:ext uri="{FF2B5EF4-FFF2-40B4-BE49-F238E27FC236}">
                        <a16:creationId xmlns:a16="http://schemas.microsoft.com/office/drawing/2014/main" id="{00F73B4F-3730-46A4-A52C-70DEDE7C479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202" name="Rectangle 201">
                  <a:extLst>
                    <a:ext uri="{FF2B5EF4-FFF2-40B4-BE49-F238E27FC236}">
                      <a16:creationId xmlns:a16="http://schemas.microsoft.com/office/drawing/2014/main" id="{C368B468-DB7B-41E2-A826-578CC243C32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31" name="Group 230">
              <a:extLst>
                <a:ext uri="{FF2B5EF4-FFF2-40B4-BE49-F238E27FC236}">
                  <a16:creationId xmlns:a16="http://schemas.microsoft.com/office/drawing/2014/main" id="{64B12BF2-9996-4250-A746-CD4F006ACAB5}"/>
                </a:ext>
              </a:extLst>
            </p:cNvPr>
            <p:cNvGrpSpPr>
              <a:grpSpLocks noChangeAspect="1"/>
            </p:cNvGrpSpPr>
            <p:nvPr/>
          </p:nvGrpSpPr>
          <p:grpSpPr>
            <a:xfrm>
              <a:off x="3789512" y="3433200"/>
              <a:ext cx="1186356" cy="420195"/>
              <a:chOff x="4642597" y="3753046"/>
              <a:chExt cx="2300053" cy="535590"/>
            </a:xfrm>
          </p:grpSpPr>
          <p:grpSp>
            <p:nvGrpSpPr>
              <p:cNvPr id="232" name="Group 231">
                <a:extLst>
                  <a:ext uri="{FF2B5EF4-FFF2-40B4-BE49-F238E27FC236}">
                    <a16:creationId xmlns:a16="http://schemas.microsoft.com/office/drawing/2014/main" id="{FE894EB1-965D-4869-B992-239F039AA681}"/>
                  </a:ext>
                </a:extLst>
              </p:cNvPr>
              <p:cNvGrpSpPr/>
              <p:nvPr/>
            </p:nvGrpSpPr>
            <p:grpSpPr>
              <a:xfrm>
                <a:off x="4642597" y="3753046"/>
                <a:ext cx="2300053" cy="535590"/>
                <a:chOff x="4734713" y="4387988"/>
                <a:chExt cx="2300053" cy="535590"/>
              </a:xfrm>
            </p:grpSpPr>
            <p:sp>
              <p:nvSpPr>
                <p:cNvPr id="234" name="Flowchart: Delay 233">
                  <a:extLst>
                    <a:ext uri="{FF2B5EF4-FFF2-40B4-BE49-F238E27FC236}">
                      <a16:creationId xmlns:a16="http://schemas.microsoft.com/office/drawing/2014/main" id="{EA4E5EE7-40B7-423C-B41A-402E54C9F511}"/>
                    </a:ext>
                  </a:extLst>
                </p:cNvPr>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35" name="Rectangle 234">
                  <a:extLst>
                    <a:ext uri="{FF2B5EF4-FFF2-40B4-BE49-F238E27FC236}">
                      <a16:creationId xmlns:a16="http://schemas.microsoft.com/office/drawing/2014/main" id="{4ADF2CCF-112F-4D4B-AE67-00E09ABB2031}"/>
                    </a:ext>
                  </a:extLst>
                </p:cNvPr>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36" name="Oval 235">
                  <a:extLst>
                    <a:ext uri="{FF2B5EF4-FFF2-40B4-BE49-F238E27FC236}">
                      <a16:creationId xmlns:a16="http://schemas.microsoft.com/office/drawing/2014/main" id="{402F94C9-B33F-440C-BC39-8AD055D575FD}"/>
                    </a:ext>
                  </a:extLst>
                </p:cNvPr>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233" name="Oval 232">
                <a:extLst>
                  <a:ext uri="{FF2B5EF4-FFF2-40B4-BE49-F238E27FC236}">
                    <a16:creationId xmlns:a16="http://schemas.microsoft.com/office/drawing/2014/main" id="{4DECFC4F-1343-43CF-BCE9-3E14D4F79398}"/>
                  </a:ext>
                </a:extLst>
              </p:cNvPr>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237" name="TextBox 197">
              <a:extLst>
                <a:ext uri="{FF2B5EF4-FFF2-40B4-BE49-F238E27FC236}">
                  <a16:creationId xmlns:a16="http://schemas.microsoft.com/office/drawing/2014/main" id="{DDD3019C-E164-45AA-B274-5A73473E7ADA}"/>
                </a:ext>
              </a:extLst>
            </p:cNvPr>
            <p:cNvSpPr txBox="1"/>
            <p:nvPr/>
          </p:nvSpPr>
          <p:spPr>
            <a:xfrm>
              <a:off x="3714686" y="3864919"/>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solidFill>
                    <a:schemeClr val="bg1"/>
                  </a:solidFill>
                  <a:latin typeface="Segoe UI" panose="020B0502040204020203" pitchFamily="34" charset="0"/>
                  <a:cs typeface="Segoe UI" panose="020B0502040204020203" pitchFamily="34" charset="0"/>
                </a:rPr>
                <a:t>VNet peering</a:t>
              </a:r>
            </a:p>
          </p:txBody>
        </p:sp>
      </p:grpSp>
    </p:spTree>
    <p:custDataLst>
      <p:tags r:id="rId1"/>
    </p:custDataLst>
    <p:extLst>
      <p:ext uri="{BB962C8B-B14F-4D97-AF65-F5344CB8AC3E}">
        <p14:creationId xmlns:p14="http://schemas.microsoft.com/office/powerpoint/2010/main" val="4051476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ctrTitle" sz="quarter"/>
          </p:nvPr>
        </p:nvSpPr>
        <p:spPr/>
        <p:txBody>
          <a:bodyPr/>
          <a:lstStyle/>
          <a:p>
            <a:r>
              <a:rPr lang="en-US" dirty="0"/>
              <a:t>Creating an Azure load balancer</a:t>
            </a:r>
          </a:p>
        </p:txBody>
      </p:sp>
      <p:sp>
        <p:nvSpPr>
          <p:cNvPr id="4" name="Subtitle 3">
            <a:extLst>
              <a:ext uri="{FF2B5EF4-FFF2-40B4-BE49-F238E27FC236}">
                <a16:creationId xmlns:a16="http://schemas.microsoft.com/office/drawing/2014/main" id="{7D07E0F1-6D44-4173-AA7B-25558381481B}"/>
              </a:ext>
            </a:extLst>
          </p:cNvPr>
          <p:cNvSpPr>
            <a:spLocks noGrp="1"/>
          </p:cNvSpPr>
          <p:nvPr>
            <p:ph type="subTitle" sz="quarter" idx="1"/>
          </p:nvPr>
        </p:nvSpPr>
        <p:spPr/>
        <p:txBody>
          <a:bodyPr/>
          <a:lstStyle/>
          <a:p>
            <a:endParaRPr lang="en-US"/>
          </a:p>
        </p:txBody>
      </p:sp>
      <p:sp>
        <p:nvSpPr>
          <p:cNvPr id="5" name="Text Placeholder 4">
            <a:extLst>
              <a:ext uri="{FF2B5EF4-FFF2-40B4-BE49-F238E27FC236}">
                <a16:creationId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1"/>
          </p:nvPr>
        </p:nvSpPr>
        <p:spPr/>
        <p:txBody>
          <a:bodyPr/>
          <a:lstStyle/>
          <a:p>
            <a:r>
              <a:rPr lang="en-US" dirty="0"/>
              <a:t>https://docs.microsoft.com/en-us/azure/load-balancer/load-balancer-get-started-ilb-arm-portal</a:t>
            </a:r>
          </a:p>
        </p:txBody>
      </p:sp>
    </p:spTree>
    <p:extLst>
      <p:ext uri="{BB962C8B-B14F-4D97-AF65-F5344CB8AC3E}">
        <p14:creationId xmlns:p14="http://schemas.microsoft.com/office/powerpoint/2010/main" val="583959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and implement multi-site or hybrid network connectivity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a:xfrm>
            <a:off x="3685592" y="1884499"/>
            <a:ext cx="5290768" cy="3948375"/>
          </a:xfrm>
        </p:spPr>
        <p:txBody>
          <a:bodyPr/>
          <a:lstStyle/>
          <a:p>
            <a:r>
              <a:rPr lang="en-US" dirty="0"/>
              <a:t>Choose the appropriate solution between ExpressRoute, site-to-site, and point-to-site; choose the appropriate gateway; identify supported devices and software VPN solutions; identify networking prerequisites; configure virtual networks and multi-site virtual networks; implement virtual network peering and service chaining; implement hybrid connections to access on-premises data sources, leverage S2S VPNs to connect to on-premises infrastructure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7773988" cy="740664"/>
          </a:xfrm>
        </p:spPr>
        <p:txBody>
          <a:bodyPr/>
          <a:lstStyle/>
          <a:p>
            <a:r>
              <a:rPr lang="en-US" dirty="0"/>
              <a:t>Azure virtual network connectivity options</a:t>
            </a:r>
          </a:p>
        </p:txBody>
      </p:sp>
      <p:sp>
        <p:nvSpPr>
          <p:cNvPr id="4" name="Rounded Rectangle 3" descr="Illustration of three types of virtual private network (VPN) connections: point-to-site, site-to-site, and VNet-to-VNet as well as VNet Peering. The upper half of the slide contains a rectangle labeled Azure that has two virtual networks inside it: a smaller rectangle with two virtual server icons in it depicts each virtual network. The rectangle on the left is labeled West US VNet: the rectangle on the right is labeled East US VNet. The virtual networks are connected to each other by three pipes labeled VNet-to-VNet. The West US VNet rectangle is connected to a desktop computer at the bottom left corner of the slide by a pipe labeled Point–to-site. In the bottom right corner is another rectangle labeled On-premises network, with two desktops inside it. This rectangle is connected to the rectangle above it by a pipe labeled Site-to-site. A larger pipe labeled ExpressRoute connects the larger West US VNet and East VNet rectangle labeled Azure to the on-premises network.&#10;&#10;"/>
          <p:cNvSpPr/>
          <p:nvPr/>
        </p:nvSpPr>
        <p:spPr bwMode="auto">
          <a:xfrm>
            <a:off x="318052" y="1272209"/>
            <a:ext cx="8448261" cy="2345634"/>
          </a:xfrm>
          <a:prstGeom prst="roundRect">
            <a:avLst>
              <a:gd name="adj" fmla="val 0"/>
            </a:avLst>
          </a:prstGeom>
          <a:ln>
            <a:solidFill>
              <a:srgbClr val="68217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Azure</a:t>
            </a:r>
          </a:p>
        </p:txBody>
      </p:sp>
      <p:sp>
        <p:nvSpPr>
          <p:cNvPr id="5" name="Rounded Rectangle 4"/>
          <p:cNvSpPr/>
          <p:nvPr/>
        </p:nvSpPr>
        <p:spPr bwMode="auto">
          <a:xfrm>
            <a:off x="616227" y="1828800"/>
            <a:ext cx="2346860"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defTabSz="914400" rtl="0" eaLnBrk="0" fontAlgn="base" latinLnBrk="0" hangingPunct="0">
              <a:lnSpc>
                <a:spcPct val="100000"/>
              </a:lnSpc>
              <a:spcBef>
                <a:spcPct val="0"/>
              </a:spcBef>
              <a:spcAft>
                <a:spcPct val="0"/>
              </a:spcAft>
              <a:buClrTx/>
              <a:buSzTx/>
              <a:buFontTx/>
              <a:buNone/>
              <a:tabLst/>
            </a:pPr>
            <a:r>
              <a:rPr lang="en-GB" b="0" dirty="0">
                <a:solidFill>
                  <a:schemeClr val="bg1"/>
                </a:solidFill>
                <a:latin typeface="Segoe UI" panose="020B0502040204020203" pitchFamily="34" charset="0"/>
                <a:cs typeface="Segoe UI" panose="020B0502040204020203" pitchFamily="34" charset="0"/>
              </a:rPr>
              <a:t>West</a:t>
            </a:r>
            <a:r>
              <a:rPr kumimoji="0" lang="en-GB" sz="18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 US VNet</a:t>
            </a:r>
          </a:p>
        </p:txBody>
      </p:sp>
      <p:sp>
        <p:nvSpPr>
          <p:cNvPr id="6" name="Rounded Rectangle 5"/>
          <p:cNvSpPr/>
          <p:nvPr/>
        </p:nvSpPr>
        <p:spPr bwMode="auto">
          <a:xfrm>
            <a:off x="5525087" y="1828799"/>
            <a:ext cx="2976183"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GB" sz="1400" b="0" dirty="0">
                <a:solidFill>
                  <a:schemeClr val="bg1"/>
                </a:solidFill>
                <a:latin typeface="Segoe UI" panose="020B0502040204020203" pitchFamily="34" charset="0"/>
                <a:cs typeface="Segoe UI" panose="020B0502040204020203" pitchFamily="34" charset="0"/>
              </a:rPr>
              <a:t>East US VNet 1   East US VNet 2</a:t>
            </a:r>
          </a:p>
        </p:txBody>
      </p:sp>
      <p:grpSp>
        <p:nvGrpSpPr>
          <p:cNvPr id="7" name="Group 6"/>
          <p:cNvGrpSpPr>
            <a:grpSpLocks noChangeAspect="1"/>
          </p:cNvGrpSpPr>
          <p:nvPr/>
        </p:nvGrpSpPr>
        <p:grpSpPr>
          <a:xfrm>
            <a:off x="3104024" y="2880628"/>
            <a:ext cx="2300053" cy="400587"/>
            <a:chOff x="4642597" y="3753046"/>
            <a:chExt cx="2300053" cy="535590"/>
          </a:xfrm>
        </p:grpSpPr>
        <p:grpSp>
          <p:nvGrpSpPr>
            <p:cNvPr id="8" name="Group 7"/>
            <p:cNvGrpSpPr/>
            <p:nvPr/>
          </p:nvGrpSpPr>
          <p:grpSpPr>
            <a:xfrm>
              <a:off x="4642597" y="3753046"/>
              <a:ext cx="2300053" cy="535590"/>
              <a:chOff x="4734713" y="4387988"/>
              <a:chExt cx="2300053" cy="535590"/>
            </a:xfrm>
          </p:grpSpPr>
          <p:sp>
            <p:nvSpPr>
              <p:cNvPr id="10" name="Flowchart: Delay 9"/>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9" name="Oval 8"/>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3" name="TextBox 12"/>
          <p:cNvSpPr txBox="1"/>
          <p:nvPr/>
        </p:nvSpPr>
        <p:spPr>
          <a:xfrm>
            <a:off x="3408796" y="2527172"/>
            <a:ext cx="161114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VNet-to-VNet</a:t>
            </a:r>
          </a:p>
        </p:txBody>
      </p:sp>
      <p:grpSp>
        <p:nvGrpSpPr>
          <p:cNvPr id="14" name="Group 13"/>
          <p:cNvGrpSpPr>
            <a:grpSpLocks noChangeAspect="1"/>
          </p:cNvGrpSpPr>
          <p:nvPr/>
        </p:nvGrpSpPr>
        <p:grpSpPr>
          <a:xfrm>
            <a:off x="1253285" y="2304241"/>
            <a:ext cx="518166" cy="826403"/>
            <a:chOff x="8822083" y="2100326"/>
            <a:chExt cx="914400" cy="1458337"/>
          </a:xfrm>
        </p:grpSpPr>
        <p:grpSp>
          <p:nvGrpSpPr>
            <p:cNvPr id="15" name="Group 14"/>
            <p:cNvGrpSpPr>
              <a:grpSpLocks noChangeAspect="1"/>
            </p:cNvGrpSpPr>
            <p:nvPr/>
          </p:nvGrpSpPr>
          <p:grpSpPr bwMode="auto">
            <a:xfrm>
              <a:off x="9068949" y="2230438"/>
              <a:ext cx="530226" cy="1174751"/>
              <a:chOff x="5855" y="1405"/>
              <a:chExt cx="334" cy="740"/>
            </a:xfrm>
          </p:grpSpPr>
          <p:sp>
            <p:nvSpPr>
              <p:cNvPr id="17"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 name="Freeform 17"/>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 name="Rectangle 18"/>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 name="Freeform 19"/>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 name="Rectangle 20"/>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 name="Freeform 21"/>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 name="Rectangle 22"/>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 name="Freeform 23"/>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 name="Rectangle 24"/>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 name="Freeform 25"/>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 name="Oval 26"/>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8" name="Freeform 27"/>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9" name="Rectangle 28"/>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6" name="Rectangle 15"/>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0" name="Group 29"/>
          <p:cNvGrpSpPr>
            <a:grpSpLocks noChangeAspect="1"/>
          </p:cNvGrpSpPr>
          <p:nvPr/>
        </p:nvGrpSpPr>
        <p:grpSpPr>
          <a:xfrm>
            <a:off x="1405685" y="2456641"/>
            <a:ext cx="518166" cy="826403"/>
            <a:chOff x="8822083" y="2100326"/>
            <a:chExt cx="914400" cy="1458337"/>
          </a:xfrm>
        </p:grpSpPr>
        <p:grpSp>
          <p:nvGrpSpPr>
            <p:cNvPr id="31" name="Group 30"/>
            <p:cNvGrpSpPr>
              <a:grpSpLocks noChangeAspect="1"/>
            </p:cNvGrpSpPr>
            <p:nvPr/>
          </p:nvGrpSpPr>
          <p:grpSpPr bwMode="auto">
            <a:xfrm>
              <a:off x="9068949" y="2230438"/>
              <a:ext cx="530226" cy="1174751"/>
              <a:chOff x="5855" y="1405"/>
              <a:chExt cx="334" cy="740"/>
            </a:xfrm>
          </p:grpSpPr>
          <p:sp>
            <p:nvSpPr>
              <p:cNvPr id="33"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4" name="Freeform 33"/>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5" name="Rectangle 34"/>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6" name="Freeform 35"/>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7" name="Rectangle 36"/>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8" name="Freeform 37"/>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9" name="Rectangle 38"/>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0" name="Freeform 39"/>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1" name="Rectangle 40"/>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2" name="Freeform 41"/>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3" name="Oval 42"/>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4" name="Freeform 43"/>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5" name="Rectangle 44"/>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32" name="Rectangle 31"/>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6" name="Group 45">
            <a:extLst>
              <a:ext uri="{FF2B5EF4-FFF2-40B4-BE49-F238E27FC236}">
                <a16:creationId xmlns:a16="http://schemas.microsoft.com/office/drawing/2014/main" id="{712C22E7-0C69-4C13-9148-58E8030DA10E}"/>
              </a:ext>
            </a:extLst>
          </p:cNvPr>
          <p:cNvGrpSpPr/>
          <p:nvPr/>
        </p:nvGrpSpPr>
        <p:grpSpPr>
          <a:xfrm>
            <a:off x="5732268" y="2300759"/>
            <a:ext cx="670566" cy="978803"/>
            <a:chOff x="6819198" y="2300759"/>
            <a:chExt cx="670566" cy="978803"/>
          </a:xfrm>
        </p:grpSpPr>
        <p:grpSp>
          <p:nvGrpSpPr>
            <p:cNvPr id="47" name="Group 46"/>
            <p:cNvGrpSpPr>
              <a:grpSpLocks noChangeAspect="1"/>
            </p:cNvGrpSpPr>
            <p:nvPr/>
          </p:nvGrpSpPr>
          <p:grpSpPr>
            <a:xfrm>
              <a:off x="6819198" y="2300759"/>
              <a:ext cx="518166" cy="826403"/>
              <a:chOff x="8822083" y="2100326"/>
              <a:chExt cx="914400" cy="1458337"/>
            </a:xfrm>
          </p:grpSpPr>
          <p:grpSp>
            <p:nvGrpSpPr>
              <p:cNvPr id="64" name="Group 63"/>
              <p:cNvGrpSpPr>
                <a:grpSpLocks noChangeAspect="1"/>
              </p:cNvGrpSpPr>
              <p:nvPr/>
            </p:nvGrpSpPr>
            <p:grpSpPr bwMode="auto">
              <a:xfrm>
                <a:off x="9068949" y="2230438"/>
                <a:ext cx="530226" cy="1174751"/>
                <a:chOff x="5855" y="1405"/>
                <a:chExt cx="334" cy="740"/>
              </a:xfrm>
            </p:grpSpPr>
            <p:sp>
              <p:nvSpPr>
                <p:cNvPr id="66"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7" name="Freeform 66"/>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8" name="Rectangle 67"/>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9" name="Freeform 68"/>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0" name="Rectangle 69"/>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1" name="Freeform 70"/>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2" name="Rectangle 71"/>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3" name="Freeform 72"/>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4" name="Rectangle 73"/>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5" name="Freeform 74"/>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6" name="Oval 75"/>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7" name="Freeform 76"/>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8" name="Rectangle 77"/>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65" name="Rectangle 64"/>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8" name="Group 47"/>
            <p:cNvGrpSpPr>
              <a:grpSpLocks noChangeAspect="1"/>
            </p:cNvGrpSpPr>
            <p:nvPr/>
          </p:nvGrpSpPr>
          <p:grpSpPr>
            <a:xfrm>
              <a:off x="6971598" y="2453159"/>
              <a:ext cx="518166" cy="826403"/>
              <a:chOff x="8822083" y="2100326"/>
              <a:chExt cx="914400" cy="1458337"/>
            </a:xfrm>
          </p:grpSpPr>
          <p:grpSp>
            <p:nvGrpSpPr>
              <p:cNvPr id="49" name="Group 48"/>
              <p:cNvGrpSpPr>
                <a:grpSpLocks noChangeAspect="1"/>
              </p:cNvGrpSpPr>
              <p:nvPr/>
            </p:nvGrpSpPr>
            <p:grpSpPr bwMode="auto">
              <a:xfrm>
                <a:off x="9068949" y="2230438"/>
                <a:ext cx="530226" cy="1174751"/>
                <a:chOff x="5855" y="1405"/>
                <a:chExt cx="334" cy="740"/>
              </a:xfrm>
            </p:grpSpPr>
            <p:sp>
              <p:nvSpPr>
                <p:cNvPr id="51"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2" name="Freeform 51"/>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3" name="Rectangle 52"/>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4" name="Freeform 53"/>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5" name="Rectangle 54"/>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6" name="Freeform 55"/>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7" name="Rectangle 56"/>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8" name="Freeform 57"/>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9" name="Rectangle 58"/>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0" name="Freeform 59"/>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1" name="Oval 60"/>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2" name="Freeform 61"/>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3" name="Rectangle 62"/>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50" name="Rectangle 49"/>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79" name="Picture 78"/>
          <p:cNvPicPr>
            <a:picLocks noChangeAspect="1"/>
          </p:cNvPicPr>
          <p:nvPr/>
        </p:nvPicPr>
        <p:blipFill>
          <a:blip r:embed="rId4"/>
          <a:stretch>
            <a:fillRect/>
          </a:stretch>
        </p:blipFill>
        <p:spPr>
          <a:xfrm>
            <a:off x="782858" y="5330877"/>
            <a:ext cx="1681087" cy="992922"/>
          </a:xfrm>
          <a:prstGeom prst="rect">
            <a:avLst/>
          </a:prstGeom>
        </p:spPr>
      </p:pic>
      <p:grpSp>
        <p:nvGrpSpPr>
          <p:cNvPr id="80" name="Group 79"/>
          <p:cNvGrpSpPr/>
          <p:nvPr/>
        </p:nvGrpSpPr>
        <p:grpSpPr>
          <a:xfrm>
            <a:off x="1471003" y="3719341"/>
            <a:ext cx="2433854" cy="1494725"/>
            <a:chOff x="1471003" y="3719341"/>
            <a:chExt cx="2433854" cy="1494725"/>
          </a:xfrm>
        </p:grpSpPr>
        <p:grpSp>
          <p:nvGrpSpPr>
            <p:cNvPr id="81" name="Group 80"/>
            <p:cNvGrpSpPr>
              <a:grpSpLocks noChangeAspect="1"/>
            </p:cNvGrpSpPr>
            <p:nvPr/>
          </p:nvGrpSpPr>
          <p:grpSpPr>
            <a:xfrm rot="5400000">
              <a:off x="991435" y="4198909"/>
              <a:ext cx="1494725" cy="535590"/>
              <a:chOff x="4642597" y="3753046"/>
              <a:chExt cx="2300053" cy="535590"/>
            </a:xfrm>
          </p:grpSpPr>
          <p:grpSp>
            <p:nvGrpSpPr>
              <p:cNvPr id="83" name="Group 82"/>
              <p:cNvGrpSpPr/>
              <p:nvPr/>
            </p:nvGrpSpPr>
            <p:grpSpPr>
              <a:xfrm>
                <a:off x="4642597" y="3753046"/>
                <a:ext cx="2300053" cy="535590"/>
                <a:chOff x="4734713" y="4387988"/>
                <a:chExt cx="2300053" cy="535590"/>
              </a:xfrm>
            </p:grpSpPr>
            <p:sp>
              <p:nvSpPr>
                <p:cNvPr id="85" name="Flowchart: Delay 84"/>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6" name="Rectangle 85"/>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7" name="Oval 86"/>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84" name="Oval 83"/>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82" name="TextBox 86"/>
            <p:cNvSpPr txBox="1"/>
            <p:nvPr/>
          </p:nvSpPr>
          <p:spPr>
            <a:xfrm>
              <a:off x="2063583" y="4454382"/>
              <a:ext cx="1841274"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Point-to-site</a:t>
              </a:r>
            </a:p>
          </p:txBody>
        </p:sp>
      </p:grpSp>
      <p:sp>
        <p:nvSpPr>
          <p:cNvPr id="88" name="Rounded Rectangle 87"/>
          <p:cNvSpPr/>
          <p:nvPr/>
        </p:nvSpPr>
        <p:spPr bwMode="auto">
          <a:xfrm>
            <a:off x="4035287" y="4711148"/>
            <a:ext cx="4465983" cy="1789043"/>
          </a:xfrm>
          <a:prstGeom prst="roundRect">
            <a:avLst>
              <a:gd name="adj" fmla="val 0"/>
            </a:avLst>
          </a:prstGeom>
          <a:solidFill>
            <a:srgbClr val="6DC2E9"/>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On-premises</a:t>
            </a:r>
            <a:b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b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network</a:t>
            </a:r>
          </a:p>
        </p:txBody>
      </p:sp>
      <p:grpSp>
        <p:nvGrpSpPr>
          <p:cNvPr id="89" name="Group 88"/>
          <p:cNvGrpSpPr>
            <a:grpSpLocks noChangeAspect="1"/>
          </p:cNvGrpSpPr>
          <p:nvPr/>
        </p:nvGrpSpPr>
        <p:grpSpPr>
          <a:xfrm rot="5400000">
            <a:off x="6111764" y="4195427"/>
            <a:ext cx="1494725" cy="535590"/>
            <a:chOff x="4642597" y="3753046"/>
            <a:chExt cx="2300053" cy="535590"/>
          </a:xfrm>
        </p:grpSpPr>
        <p:grpSp>
          <p:nvGrpSpPr>
            <p:cNvPr id="90" name="Group 89"/>
            <p:cNvGrpSpPr/>
            <p:nvPr/>
          </p:nvGrpSpPr>
          <p:grpSpPr>
            <a:xfrm>
              <a:off x="4642597" y="3753046"/>
              <a:ext cx="2300053" cy="535590"/>
              <a:chOff x="4734713" y="4387988"/>
              <a:chExt cx="2300053" cy="535590"/>
            </a:xfrm>
          </p:grpSpPr>
          <p:sp>
            <p:nvSpPr>
              <p:cNvPr id="92" name="Flowchart: Delay 91"/>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3" name="Rectangle 92"/>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4" name="Oval 93"/>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91" name="Oval 90"/>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95" name="TextBox 91"/>
          <p:cNvSpPr txBox="1"/>
          <p:nvPr/>
        </p:nvSpPr>
        <p:spPr>
          <a:xfrm>
            <a:off x="7172304" y="4226032"/>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Site-to-site</a:t>
            </a:r>
          </a:p>
        </p:txBody>
      </p:sp>
      <p:pic>
        <p:nvPicPr>
          <p:cNvPr id="96" name="Picture 95"/>
          <p:cNvPicPr>
            <a:picLocks noChangeAspect="1"/>
          </p:cNvPicPr>
          <p:nvPr/>
        </p:nvPicPr>
        <p:blipFill>
          <a:blip r:embed="rId4"/>
          <a:stretch>
            <a:fillRect/>
          </a:stretch>
        </p:blipFill>
        <p:spPr>
          <a:xfrm>
            <a:off x="4701473" y="5598510"/>
            <a:ext cx="1142084" cy="674564"/>
          </a:xfrm>
          <a:prstGeom prst="rect">
            <a:avLst/>
          </a:prstGeom>
        </p:spPr>
      </p:pic>
      <p:pic>
        <p:nvPicPr>
          <p:cNvPr id="97" name="Picture 96"/>
          <p:cNvPicPr>
            <a:picLocks noChangeAspect="1"/>
          </p:cNvPicPr>
          <p:nvPr/>
        </p:nvPicPr>
        <p:blipFill>
          <a:blip r:embed="rId4"/>
          <a:stretch>
            <a:fillRect/>
          </a:stretch>
        </p:blipFill>
        <p:spPr>
          <a:xfrm>
            <a:off x="6857904" y="5598510"/>
            <a:ext cx="1142084" cy="674564"/>
          </a:xfrm>
          <a:prstGeom prst="rect">
            <a:avLst/>
          </a:prstGeom>
        </p:spPr>
      </p:pic>
      <p:grpSp>
        <p:nvGrpSpPr>
          <p:cNvPr id="98" name="Group 97"/>
          <p:cNvGrpSpPr>
            <a:grpSpLocks noChangeAspect="1"/>
          </p:cNvGrpSpPr>
          <p:nvPr/>
        </p:nvGrpSpPr>
        <p:grpSpPr>
          <a:xfrm rot="5400000">
            <a:off x="3785272" y="3593053"/>
            <a:ext cx="1333527" cy="871329"/>
            <a:chOff x="4642597" y="3753046"/>
            <a:chExt cx="2300053" cy="535590"/>
          </a:xfrm>
        </p:grpSpPr>
        <p:grpSp>
          <p:nvGrpSpPr>
            <p:cNvPr id="99" name="Group 98"/>
            <p:cNvGrpSpPr/>
            <p:nvPr/>
          </p:nvGrpSpPr>
          <p:grpSpPr>
            <a:xfrm>
              <a:off x="4642597" y="3753046"/>
              <a:ext cx="2300053" cy="535590"/>
              <a:chOff x="4734713" y="4387988"/>
              <a:chExt cx="2300053" cy="535590"/>
            </a:xfrm>
          </p:grpSpPr>
          <p:sp>
            <p:nvSpPr>
              <p:cNvPr id="101" name="Flowchart: Delay 100"/>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02" name="Rectangle 101"/>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03" name="Oval 102"/>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00" name="Oval 99"/>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04" name="TextBox 105"/>
          <p:cNvSpPr txBox="1"/>
          <p:nvPr/>
        </p:nvSpPr>
        <p:spPr>
          <a:xfrm rot="16200000">
            <a:off x="2981848" y="3733765"/>
            <a:ext cx="1841274"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ExpressRoute</a:t>
            </a:r>
          </a:p>
        </p:txBody>
      </p:sp>
      <p:sp>
        <p:nvSpPr>
          <p:cNvPr id="105" name="Oval 104"/>
          <p:cNvSpPr/>
          <p:nvPr/>
        </p:nvSpPr>
        <p:spPr bwMode="auto">
          <a:xfrm>
            <a:off x="4979063" y="1694571"/>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06" name="Group 105"/>
          <p:cNvGrpSpPr>
            <a:grpSpLocks noChangeAspect="1"/>
          </p:cNvGrpSpPr>
          <p:nvPr/>
        </p:nvGrpSpPr>
        <p:grpSpPr>
          <a:xfrm>
            <a:off x="3083982" y="1745513"/>
            <a:ext cx="2300053" cy="400587"/>
            <a:chOff x="4642597" y="3753046"/>
            <a:chExt cx="2300053" cy="535590"/>
          </a:xfrm>
        </p:grpSpPr>
        <p:grpSp>
          <p:nvGrpSpPr>
            <p:cNvPr id="107" name="Group 106"/>
            <p:cNvGrpSpPr/>
            <p:nvPr/>
          </p:nvGrpSpPr>
          <p:grpSpPr>
            <a:xfrm>
              <a:off x="4642597" y="3753046"/>
              <a:ext cx="2300053" cy="535590"/>
              <a:chOff x="4734713" y="4387988"/>
              <a:chExt cx="2300053" cy="535590"/>
            </a:xfrm>
          </p:grpSpPr>
          <p:sp>
            <p:nvSpPr>
              <p:cNvPr id="109" name="Flowchart: Delay 108"/>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Oval 110"/>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08" name="Oval 107"/>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2" name="Group 111"/>
          <p:cNvGrpSpPr>
            <a:grpSpLocks noChangeAspect="1"/>
          </p:cNvGrpSpPr>
          <p:nvPr/>
        </p:nvGrpSpPr>
        <p:grpSpPr>
          <a:xfrm>
            <a:off x="3095993" y="2188650"/>
            <a:ext cx="2300053" cy="400587"/>
            <a:chOff x="4642597" y="3753046"/>
            <a:chExt cx="2300053" cy="535590"/>
          </a:xfrm>
        </p:grpSpPr>
        <p:grpSp>
          <p:nvGrpSpPr>
            <p:cNvPr id="113" name="Group 112"/>
            <p:cNvGrpSpPr/>
            <p:nvPr/>
          </p:nvGrpSpPr>
          <p:grpSpPr>
            <a:xfrm>
              <a:off x="4642597" y="3753046"/>
              <a:ext cx="2300053" cy="535590"/>
              <a:chOff x="4734713" y="4387988"/>
              <a:chExt cx="2300053" cy="535590"/>
            </a:xfrm>
          </p:grpSpPr>
          <p:sp>
            <p:nvSpPr>
              <p:cNvPr id="115" name="Flowchart: Delay 114"/>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Oval 116"/>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4" name="Oval 113"/>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8" name="Group 117">
            <a:extLst>
              <a:ext uri="{FF2B5EF4-FFF2-40B4-BE49-F238E27FC236}">
                <a16:creationId xmlns:a16="http://schemas.microsoft.com/office/drawing/2014/main" id="{145231EE-E534-447F-B4CE-3FDB271F43EE}"/>
              </a:ext>
            </a:extLst>
          </p:cNvPr>
          <p:cNvGrpSpPr/>
          <p:nvPr/>
        </p:nvGrpSpPr>
        <p:grpSpPr>
          <a:xfrm>
            <a:off x="7436306" y="2314147"/>
            <a:ext cx="670566" cy="978803"/>
            <a:chOff x="6819198" y="2300759"/>
            <a:chExt cx="670566" cy="978803"/>
          </a:xfrm>
        </p:grpSpPr>
        <p:grpSp>
          <p:nvGrpSpPr>
            <p:cNvPr id="119" name="Group 118">
              <a:extLst>
                <a:ext uri="{FF2B5EF4-FFF2-40B4-BE49-F238E27FC236}">
                  <a16:creationId xmlns:a16="http://schemas.microsoft.com/office/drawing/2014/main" id="{894C51B3-AFDE-4EFD-BBDA-D1625DB58C5F}"/>
                </a:ext>
              </a:extLst>
            </p:cNvPr>
            <p:cNvGrpSpPr>
              <a:grpSpLocks noChangeAspect="1"/>
            </p:cNvGrpSpPr>
            <p:nvPr/>
          </p:nvGrpSpPr>
          <p:grpSpPr>
            <a:xfrm>
              <a:off x="6819198" y="2300759"/>
              <a:ext cx="518166" cy="826403"/>
              <a:chOff x="8822083" y="2100326"/>
              <a:chExt cx="914400" cy="1458337"/>
            </a:xfrm>
          </p:grpSpPr>
          <p:grpSp>
            <p:nvGrpSpPr>
              <p:cNvPr id="136" name="Group 135">
                <a:extLst>
                  <a:ext uri="{FF2B5EF4-FFF2-40B4-BE49-F238E27FC236}">
                    <a16:creationId xmlns:a16="http://schemas.microsoft.com/office/drawing/2014/main" id="{47698657-E8FC-49F5-BF8F-0AECC47346BD}"/>
                  </a:ext>
                </a:extLst>
              </p:cNvPr>
              <p:cNvGrpSpPr>
                <a:grpSpLocks noChangeAspect="1"/>
              </p:cNvGrpSpPr>
              <p:nvPr/>
            </p:nvGrpSpPr>
            <p:grpSpPr bwMode="auto">
              <a:xfrm>
                <a:off x="9068949" y="2230438"/>
                <a:ext cx="530226" cy="1174751"/>
                <a:chOff x="5855" y="1405"/>
                <a:chExt cx="334" cy="740"/>
              </a:xfrm>
            </p:grpSpPr>
            <p:sp>
              <p:nvSpPr>
                <p:cNvPr id="138" name="AutoShape 3">
                  <a:extLst>
                    <a:ext uri="{FF2B5EF4-FFF2-40B4-BE49-F238E27FC236}">
                      <a16:creationId xmlns:a16="http://schemas.microsoft.com/office/drawing/2014/main" id="{03BF4E21-CB02-4E49-B4A3-4CF9BAEDEFDE}"/>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9" name="Freeform 138">
                  <a:extLst>
                    <a:ext uri="{FF2B5EF4-FFF2-40B4-BE49-F238E27FC236}">
                      <a16:creationId xmlns:a16="http://schemas.microsoft.com/office/drawing/2014/main" id="{3A0B69A0-EF1D-40FE-AEA3-AD5752BE1659}"/>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0" name="Rectangle 139">
                  <a:extLst>
                    <a:ext uri="{FF2B5EF4-FFF2-40B4-BE49-F238E27FC236}">
                      <a16:creationId xmlns:a16="http://schemas.microsoft.com/office/drawing/2014/main" id="{3DB352B3-4498-4922-906F-DF1BF6044668}"/>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1" name="Freeform 140">
                  <a:extLst>
                    <a:ext uri="{FF2B5EF4-FFF2-40B4-BE49-F238E27FC236}">
                      <a16:creationId xmlns:a16="http://schemas.microsoft.com/office/drawing/2014/main" id="{A822AE56-84ED-4C9E-BDF8-1337E509616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2" name="Rectangle 141">
                  <a:extLst>
                    <a:ext uri="{FF2B5EF4-FFF2-40B4-BE49-F238E27FC236}">
                      <a16:creationId xmlns:a16="http://schemas.microsoft.com/office/drawing/2014/main" id="{E81B93FF-3610-434A-9F8F-230D3291CA4C}"/>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3" name="Freeform 142">
                  <a:extLst>
                    <a:ext uri="{FF2B5EF4-FFF2-40B4-BE49-F238E27FC236}">
                      <a16:creationId xmlns:a16="http://schemas.microsoft.com/office/drawing/2014/main" id="{E5BA91C3-2488-4934-91B0-4B2206FF95C3}"/>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4" name="Rectangle 143">
                  <a:extLst>
                    <a:ext uri="{FF2B5EF4-FFF2-40B4-BE49-F238E27FC236}">
                      <a16:creationId xmlns:a16="http://schemas.microsoft.com/office/drawing/2014/main" id="{66A30448-696E-4043-8B34-E61285499E8D}"/>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5" name="Freeform 144">
                  <a:extLst>
                    <a:ext uri="{FF2B5EF4-FFF2-40B4-BE49-F238E27FC236}">
                      <a16:creationId xmlns:a16="http://schemas.microsoft.com/office/drawing/2014/main" id="{AC98E154-AB5F-4909-9617-44DDAC89E560}"/>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6" name="Rectangle 145">
                  <a:extLst>
                    <a:ext uri="{FF2B5EF4-FFF2-40B4-BE49-F238E27FC236}">
                      <a16:creationId xmlns:a16="http://schemas.microsoft.com/office/drawing/2014/main" id="{47E5A03A-89D7-406E-BACA-159B7306322D}"/>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7" name="Freeform 146">
                  <a:extLst>
                    <a:ext uri="{FF2B5EF4-FFF2-40B4-BE49-F238E27FC236}">
                      <a16:creationId xmlns:a16="http://schemas.microsoft.com/office/drawing/2014/main" id="{C2D302C1-AA4C-4FF3-B664-24179A73ADC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8" name="Oval 147">
                  <a:extLst>
                    <a:ext uri="{FF2B5EF4-FFF2-40B4-BE49-F238E27FC236}">
                      <a16:creationId xmlns:a16="http://schemas.microsoft.com/office/drawing/2014/main" id="{BCBACF93-87D4-453D-9D57-098C4B91182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9" name="Freeform 148">
                  <a:extLst>
                    <a:ext uri="{FF2B5EF4-FFF2-40B4-BE49-F238E27FC236}">
                      <a16:creationId xmlns:a16="http://schemas.microsoft.com/office/drawing/2014/main" id="{4A471583-B87E-47A5-9ABA-2CD48EE3DB2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0" name="Rectangle 149">
                  <a:extLst>
                    <a:ext uri="{FF2B5EF4-FFF2-40B4-BE49-F238E27FC236}">
                      <a16:creationId xmlns:a16="http://schemas.microsoft.com/office/drawing/2014/main" id="{9DA83170-F2E2-4F01-8921-A95CBB2FF90C}"/>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37" name="Rectangle 136">
                <a:extLst>
                  <a:ext uri="{FF2B5EF4-FFF2-40B4-BE49-F238E27FC236}">
                    <a16:creationId xmlns:a16="http://schemas.microsoft.com/office/drawing/2014/main" id="{B3192D38-1CD0-41D1-BB31-C7292791342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20" name="Group 119">
              <a:extLst>
                <a:ext uri="{FF2B5EF4-FFF2-40B4-BE49-F238E27FC236}">
                  <a16:creationId xmlns:a16="http://schemas.microsoft.com/office/drawing/2014/main" id="{94CB5E00-2814-48E2-AB8F-7390C58B996E}"/>
                </a:ext>
              </a:extLst>
            </p:cNvPr>
            <p:cNvGrpSpPr>
              <a:grpSpLocks noChangeAspect="1"/>
            </p:cNvGrpSpPr>
            <p:nvPr/>
          </p:nvGrpSpPr>
          <p:grpSpPr>
            <a:xfrm>
              <a:off x="6971598" y="2453159"/>
              <a:ext cx="518166" cy="826403"/>
              <a:chOff x="8822083" y="2100326"/>
              <a:chExt cx="914400" cy="1458337"/>
            </a:xfrm>
          </p:grpSpPr>
          <p:grpSp>
            <p:nvGrpSpPr>
              <p:cNvPr id="121" name="Group 120">
                <a:extLst>
                  <a:ext uri="{FF2B5EF4-FFF2-40B4-BE49-F238E27FC236}">
                    <a16:creationId xmlns:a16="http://schemas.microsoft.com/office/drawing/2014/main" id="{D6975D72-8A45-4DD2-9FDB-93545E592F77}"/>
                  </a:ext>
                </a:extLst>
              </p:cNvPr>
              <p:cNvGrpSpPr>
                <a:grpSpLocks noChangeAspect="1"/>
              </p:cNvGrpSpPr>
              <p:nvPr/>
            </p:nvGrpSpPr>
            <p:grpSpPr bwMode="auto">
              <a:xfrm>
                <a:off x="9068949" y="2230438"/>
                <a:ext cx="530226" cy="1174751"/>
                <a:chOff x="5855" y="1405"/>
                <a:chExt cx="334" cy="740"/>
              </a:xfrm>
            </p:grpSpPr>
            <p:sp>
              <p:nvSpPr>
                <p:cNvPr id="123" name="AutoShape 3">
                  <a:extLst>
                    <a:ext uri="{FF2B5EF4-FFF2-40B4-BE49-F238E27FC236}">
                      <a16:creationId xmlns:a16="http://schemas.microsoft.com/office/drawing/2014/main" id="{54EEEF23-8666-43CB-A766-51802DC914B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4" name="Freeform 123">
                  <a:extLst>
                    <a:ext uri="{FF2B5EF4-FFF2-40B4-BE49-F238E27FC236}">
                      <a16:creationId xmlns:a16="http://schemas.microsoft.com/office/drawing/2014/main" id="{0B0CDB6C-814B-4865-B614-58621C75F0CF}"/>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5" name="Rectangle 124">
                  <a:extLst>
                    <a:ext uri="{FF2B5EF4-FFF2-40B4-BE49-F238E27FC236}">
                      <a16:creationId xmlns:a16="http://schemas.microsoft.com/office/drawing/2014/main" id="{68696435-0825-4682-BD7D-91CE41BFFABC}"/>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6" name="Freeform 125">
                  <a:extLst>
                    <a:ext uri="{FF2B5EF4-FFF2-40B4-BE49-F238E27FC236}">
                      <a16:creationId xmlns:a16="http://schemas.microsoft.com/office/drawing/2014/main" id="{236C0FF2-6122-46E3-AF78-3100366BE2B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7" name="Rectangle 126">
                  <a:extLst>
                    <a:ext uri="{FF2B5EF4-FFF2-40B4-BE49-F238E27FC236}">
                      <a16:creationId xmlns:a16="http://schemas.microsoft.com/office/drawing/2014/main" id="{0929DDA5-F27A-4A7C-A8AD-402297D92FC7}"/>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8" name="Freeform 127">
                  <a:extLst>
                    <a:ext uri="{FF2B5EF4-FFF2-40B4-BE49-F238E27FC236}">
                      <a16:creationId xmlns:a16="http://schemas.microsoft.com/office/drawing/2014/main" id="{3AB4DB5F-2531-4BC3-84B9-9FAC2D785C95}"/>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9" name="Rectangle 128">
                  <a:extLst>
                    <a:ext uri="{FF2B5EF4-FFF2-40B4-BE49-F238E27FC236}">
                      <a16:creationId xmlns:a16="http://schemas.microsoft.com/office/drawing/2014/main" id="{4C0D3055-D066-48DA-BDFB-567DA90F8631}"/>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0" name="Freeform 129">
                  <a:extLst>
                    <a:ext uri="{FF2B5EF4-FFF2-40B4-BE49-F238E27FC236}">
                      <a16:creationId xmlns:a16="http://schemas.microsoft.com/office/drawing/2014/main" id="{C23CF420-79D0-45FC-98E0-4C139B15543A}"/>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1" name="Rectangle 130">
                  <a:extLst>
                    <a:ext uri="{FF2B5EF4-FFF2-40B4-BE49-F238E27FC236}">
                      <a16:creationId xmlns:a16="http://schemas.microsoft.com/office/drawing/2014/main" id="{CA9ED47D-3AB4-4293-89AD-EF3D8BE337AE}"/>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2" name="Freeform 131">
                  <a:extLst>
                    <a:ext uri="{FF2B5EF4-FFF2-40B4-BE49-F238E27FC236}">
                      <a16:creationId xmlns:a16="http://schemas.microsoft.com/office/drawing/2014/main" id="{878542C6-B517-4644-8A72-F891E7F28011}"/>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3" name="Oval 132">
                  <a:extLst>
                    <a:ext uri="{FF2B5EF4-FFF2-40B4-BE49-F238E27FC236}">
                      <a16:creationId xmlns:a16="http://schemas.microsoft.com/office/drawing/2014/main" id="{4EE0878E-B115-4BA3-8701-3FB36FADFE5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4" name="Freeform 133">
                  <a:extLst>
                    <a:ext uri="{FF2B5EF4-FFF2-40B4-BE49-F238E27FC236}">
                      <a16:creationId xmlns:a16="http://schemas.microsoft.com/office/drawing/2014/main" id="{92826D7A-D235-442F-9786-CBEDB003E366}"/>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5" name="Rectangle 134">
                  <a:extLst>
                    <a:ext uri="{FF2B5EF4-FFF2-40B4-BE49-F238E27FC236}">
                      <a16:creationId xmlns:a16="http://schemas.microsoft.com/office/drawing/2014/main" id="{9B1244BB-0FA6-47EE-9BAB-9DD26E243AA3}"/>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22" name="Rectangle 121">
                <a:extLst>
                  <a:ext uri="{FF2B5EF4-FFF2-40B4-BE49-F238E27FC236}">
                    <a16:creationId xmlns:a16="http://schemas.microsoft.com/office/drawing/2014/main" id="{470EC91E-9768-4DF1-93D4-39A2D52B596B}"/>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51" name="Group 150">
            <a:extLst>
              <a:ext uri="{FF2B5EF4-FFF2-40B4-BE49-F238E27FC236}">
                <a16:creationId xmlns:a16="http://schemas.microsoft.com/office/drawing/2014/main" id="{6C7919EE-F231-4994-B09D-9986739B49FA}"/>
              </a:ext>
            </a:extLst>
          </p:cNvPr>
          <p:cNvGrpSpPr>
            <a:grpSpLocks noChangeAspect="1"/>
          </p:cNvGrpSpPr>
          <p:nvPr/>
        </p:nvGrpSpPr>
        <p:grpSpPr>
          <a:xfrm>
            <a:off x="6366458" y="2618191"/>
            <a:ext cx="1186356" cy="420195"/>
            <a:chOff x="4642597" y="3753046"/>
            <a:chExt cx="2300053" cy="535590"/>
          </a:xfrm>
        </p:grpSpPr>
        <p:grpSp>
          <p:nvGrpSpPr>
            <p:cNvPr id="152" name="Group 151">
              <a:extLst>
                <a:ext uri="{FF2B5EF4-FFF2-40B4-BE49-F238E27FC236}">
                  <a16:creationId xmlns:a16="http://schemas.microsoft.com/office/drawing/2014/main" id="{2A405E95-E72E-439C-A03E-D6921CFB7322}"/>
                </a:ext>
              </a:extLst>
            </p:cNvPr>
            <p:cNvGrpSpPr/>
            <p:nvPr/>
          </p:nvGrpSpPr>
          <p:grpSpPr>
            <a:xfrm>
              <a:off x="4642597" y="3753046"/>
              <a:ext cx="2300053" cy="535590"/>
              <a:chOff x="4734713" y="4387988"/>
              <a:chExt cx="2300053" cy="535590"/>
            </a:xfrm>
          </p:grpSpPr>
          <p:sp>
            <p:nvSpPr>
              <p:cNvPr id="154" name="Flowchart: Delay 153">
                <a:extLst>
                  <a:ext uri="{FF2B5EF4-FFF2-40B4-BE49-F238E27FC236}">
                    <a16:creationId xmlns:a16="http://schemas.microsoft.com/office/drawing/2014/main" id="{8E318F85-CD46-4F68-A2D8-D5039BE37089}"/>
                  </a:ext>
                </a:extLst>
              </p:cNvPr>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55" name="Rectangle 154">
                <a:extLst>
                  <a:ext uri="{FF2B5EF4-FFF2-40B4-BE49-F238E27FC236}">
                    <a16:creationId xmlns:a16="http://schemas.microsoft.com/office/drawing/2014/main" id="{B1CF95CB-4E8F-4E77-AFAF-9F1397172DD8}"/>
                  </a:ext>
                </a:extLst>
              </p:cNvPr>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56" name="Oval 155">
                <a:extLst>
                  <a:ext uri="{FF2B5EF4-FFF2-40B4-BE49-F238E27FC236}">
                    <a16:creationId xmlns:a16="http://schemas.microsoft.com/office/drawing/2014/main" id="{E5276ADB-05CB-47FE-8682-8A1C78008DE0}"/>
                  </a:ext>
                </a:extLst>
              </p:cNvPr>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53" name="Oval 152">
              <a:extLst>
                <a:ext uri="{FF2B5EF4-FFF2-40B4-BE49-F238E27FC236}">
                  <a16:creationId xmlns:a16="http://schemas.microsoft.com/office/drawing/2014/main" id="{3D10336A-3687-42E5-BCFE-EC53738294CA}"/>
                </a:ext>
              </a:extLst>
            </p:cNvPr>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57" name="TextBox 197">
            <a:extLst>
              <a:ext uri="{FF2B5EF4-FFF2-40B4-BE49-F238E27FC236}">
                <a16:creationId xmlns:a16="http://schemas.microsoft.com/office/drawing/2014/main" id="{3584C9B7-6161-4F28-8AF4-D67F3FD3533D}"/>
              </a:ext>
            </a:extLst>
          </p:cNvPr>
          <p:cNvSpPr txBox="1"/>
          <p:nvPr/>
        </p:nvSpPr>
        <p:spPr>
          <a:xfrm>
            <a:off x="6291632" y="3049910"/>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solidFill>
                  <a:schemeClr val="bg1"/>
                </a:solidFill>
                <a:latin typeface="Segoe UI" panose="020B0502040204020203" pitchFamily="34" charset="0"/>
                <a:cs typeface="Segoe UI" panose="020B0502040204020203" pitchFamily="34" charset="0"/>
              </a:rPr>
              <a:t>VNet peering</a:t>
            </a:r>
          </a:p>
        </p:txBody>
      </p:sp>
    </p:spTree>
    <p:custDataLst>
      <p:tags r:id="rId1"/>
    </p:custDataLst>
    <p:extLst>
      <p:ext uri="{BB962C8B-B14F-4D97-AF65-F5344CB8AC3E}">
        <p14:creationId xmlns:p14="http://schemas.microsoft.com/office/powerpoint/2010/main" val="840584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3685591" y="1555880"/>
            <a:ext cx="5290768"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solidFill>
                  <a:srgbClr val="FFC000"/>
                </a:solidFill>
              </a:rPr>
              <a:t>Implement Virtual Networks (15–20%)</a:t>
            </a:r>
          </a:p>
          <a:p>
            <a:r>
              <a:rPr lang="en-US" dirty="0"/>
              <a:t>Design and Deploy ARM Templates (10-15%)</a:t>
            </a:r>
          </a:p>
          <a:p>
            <a:r>
              <a:rPr lang="en-US" dirty="0"/>
              <a:t>Manage Azure Security, and Recovery Services (25-30%) </a:t>
            </a:r>
          </a:p>
          <a:p>
            <a:r>
              <a:rPr lang="en-US" dirty="0"/>
              <a:t>Manage Azure Operations (5-10%)</a:t>
            </a:r>
          </a:p>
          <a:p>
            <a:r>
              <a:rPr lang="en-US"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 connectivity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Cross-premises:</a:t>
            </a:r>
          </a:p>
          <a:p>
            <a:pPr lvl="1"/>
            <a:r>
              <a:rPr lang="en-US" b="0" dirty="0"/>
              <a:t>Point-to-Site</a:t>
            </a:r>
          </a:p>
          <a:p>
            <a:pPr lvl="1"/>
            <a:r>
              <a:rPr lang="en-US" b="0" dirty="0"/>
              <a:t>Site-to-Site</a:t>
            </a:r>
          </a:p>
          <a:p>
            <a:pPr lvl="1"/>
            <a:r>
              <a:rPr lang="en-US" b="0" dirty="0"/>
              <a:t>ExpressRoute</a:t>
            </a:r>
          </a:p>
          <a:p>
            <a:r>
              <a:rPr lang="en-US" b="0" dirty="0"/>
              <a:t>Cross-virtual network:</a:t>
            </a:r>
          </a:p>
          <a:p>
            <a:pPr lvl="1"/>
            <a:r>
              <a:rPr lang="en-US" b="0" dirty="0"/>
              <a:t>VNet peering - the same Azure region</a:t>
            </a:r>
          </a:p>
          <a:p>
            <a:pPr lvl="1"/>
            <a:r>
              <a:rPr lang="en-US" b="0" dirty="0"/>
              <a:t>VNet-to-VNet - different Azure regions</a:t>
            </a:r>
          </a:p>
          <a:p>
            <a:r>
              <a:rPr lang="en-US" b="0" dirty="0"/>
              <a:t>Virtual gateways:</a:t>
            </a:r>
          </a:p>
          <a:p>
            <a:pPr lvl="1"/>
            <a:r>
              <a:rPr lang="en-US" b="0" dirty="0"/>
              <a:t>VPN gateways</a:t>
            </a:r>
          </a:p>
          <a:p>
            <a:pPr lvl="1"/>
            <a:r>
              <a:rPr lang="en-US" b="0" dirty="0"/>
              <a:t>ExpressRoute gateways</a:t>
            </a:r>
          </a:p>
        </p:txBody>
      </p:sp>
    </p:spTree>
    <p:custDataLst>
      <p:tags r:id="rId1"/>
    </p:custDataLst>
    <p:extLst>
      <p:ext uri="{BB962C8B-B14F-4D97-AF65-F5344CB8AC3E}">
        <p14:creationId xmlns:p14="http://schemas.microsoft.com/office/powerpoint/2010/main" val="3802929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 connectivity</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Cross-premises:</a:t>
            </a:r>
          </a:p>
          <a:p>
            <a:pPr lvl="1"/>
            <a:r>
              <a:rPr lang="en-US" b="0" dirty="0"/>
              <a:t>Point-to-Site</a:t>
            </a:r>
          </a:p>
          <a:p>
            <a:pPr lvl="1"/>
            <a:r>
              <a:rPr lang="en-US" b="0" dirty="0"/>
              <a:t>Site-to-Site</a:t>
            </a:r>
          </a:p>
          <a:p>
            <a:pPr lvl="1"/>
            <a:r>
              <a:rPr lang="en-US" b="0" dirty="0"/>
              <a:t>ExpressRoute</a:t>
            </a:r>
          </a:p>
          <a:p>
            <a:r>
              <a:rPr lang="en-US" b="0" dirty="0"/>
              <a:t>Cross-virtual network:</a:t>
            </a:r>
          </a:p>
          <a:p>
            <a:pPr lvl="1"/>
            <a:r>
              <a:rPr lang="en-US" b="0" dirty="0"/>
              <a:t>VNet peering - the same Azure region</a:t>
            </a:r>
          </a:p>
          <a:p>
            <a:pPr lvl="1"/>
            <a:r>
              <a:rPr lang="en-US" b="0" dirty="0"/>
              <a:t>VNet-to-VNet - different Azure regions</a:t>
            </a:r>
          </a:p>
          <a:p>
            <a:r>
              <a:rPr lang="en-US" b="0" dirty="0"/>
              <a:t>Virtual gateways:</a:t>
            </a:r>
          </a:p>
          <a:p>
            <a:pPr lvl="1"/>
            <a:r>
              <a:rPr lang="en-US" b="0" dirty="0"/>
              <a:t>VPN gateways</a:t>
            </a:r>
          </a:p>
          <a:p>
            <a:pPr lvl="1"/>
            <a:r>
              <a:rPr lang="en-US" b="0" dirty="0"/>
              <a:t>ExpressRoute gateways</a:t>
            </a:r>
          </a:p>
        </p:txBody>
      </p:sp>
    </p:spTree>
    <p:custDataLst>
      <p:tags r:id="rId1"/>
    </p:custDataLst>
    <p:extLst>
      <p:ext uri="{BB962C8B-B14F-4D97-AF65-F5344CB8AC3E}">
        <p14:creationId xmlns:p14="http://schemas.microsoft.com/office/powerpoint/2010/main" val="2752300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Configure ARM VM networking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dirty="0"/>
              <a:t>Configure static IP addresses, Network Security Groups (NSGs), DNS, User Defined Routes (UDRs), external and internal load balancing with HTTP and TCP health probes, public IPs, firewall rules, and direct server return; design and implement Application Gateway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r>
              <a:rPr lang="en-US" dirty="0"/>
              <a:t>Covered in computer section</a:t>
            </a:r>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DNS over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415" y="2042445"/>
            <a:ext cx="4532585" cy="31306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59534" y="-68532"/>
            <a:ext cx="7886700" cy="994172"/>
          </a:xfrm>
        </p:spPr>
        <p:txBody>
          <a:bodyPr/>
          <a:lstStyle/>
          <a:p>
            <a:r>
              <a:rPr lang="en-US" dirty="0"/>
              <a:t>Network Services: Azure DNS</a:t>
            </a:r>
          </a:p>
        </p:txBody>
      </p:sp>
      <p:sp>
        <p:nvSpPr>
          <p:cNvPr id="3" name="Content Placeholder 2"/>
          <p:cNvSpPr>
            <a:spLocks noGrp="1"/>
          </p:cNvSpPr>
          <p:nvPr>
            <p:ph idx="1"/>
          </p:nvPr>
        </p:nvSpPr>
        <p:spPr>
          <a:xfrm>
            <a:off x="184033" y="934564"/>
            <a:ext cx="4668564" cy="3263504"/>
          </a:xfrm>
        </p:spPr>
        <p:txBody>
          <a:bodyPr/>
          <a:lstStyle/>
          <a:p>
            <a:r>
              <a:rPr lang="en-US" dirty="0"/>
              <a:t>Azure Service for managing </a:t>
            </a:r>
            <a:r>
              <a:rPr lang="en-US" b="1" dirty="0">
                <a:solidFill>
                  <a:srgbClr val="FF0000"/>
                </a:solidFill>
              </a:rPr>
              <a:t>Public</a:t>
            </a:r>
            <a:br>
              <a:rPr lang="en-US" b="1" dirty="0">
                <a:solidFill>
                  <a:srgbClr val="FF0000"/>
                </a:solidFill>
              </a:rPr>
            </a:br>
            <a:r>
              <a:rPr lang="en-US" b="1" dirty="0">
                <a:solidFill>
                  <a:srgbClr val="FF0000"/>
                </a:solidFill>
              </a:rPr>
              <a:t>DNS</a:t>
            </a:r>
            <a:r>
              <a:rPr lang="en-US" dirty="0"/>
              <a:t> (99.99% SLA)</a:t>
            </a:r>
          </a:p>
          <a:p>
            <a:r>
              <a:rPr lang="en-US" dirty="0"/>
              <a:t>Integrates with Azure Management Services</a:t>
            </a:r>
          </a:p>
          <a:p>
            <a:r>
              <a:rPr lang="en-US" dirty="0"/>
              <a:t>Controlled with Role Based Access Control</a:t>
            </a:r>
          </a:p>
          <a:p>
            <a:r>
              <a:rPr lang="en-US" dirty="0"/>
              <a:t>100 DNS Zones per subscription</a:t>
            </a:r>
          </a:p>
          <a:p>
            <a:r>
              <a:rPr lang="en-US" dirty="0"/>
              <a:t>5000 Record sets per zone</a:t>
            </a:r>
          </a:p>
          <a:p>
            <a:r>
              <a:rPr lang="en-US" dirty="0"/>
              <a:t>20 Records per record set</a:t>
            </a:r>
          </a:p>
          <a:p>
            <a:endParaRPr lang="en-US" dirty="0"/>
          </a:p>
        </p:txBody>
      </p:sp>
      <p:sp>
        <p:nvSpPr>
          <p:cNvPr id="4" name="TextBox 3"/>
          <p:cNvSpPr txBox="1"/>
          <p:nvPr/>
        </p:nvSpPr>
        <p:spPr>
          <a:xfrm>
            <a:off x="217591" y="6154753"/>
            <a:ext cx="6585201" cy="923330"/>
          </a:xfrm>
          <a:prstGeom prst="rect">
            <a:avLst/>
          </a:prstGeom>
          <a:noFill/>
        </p:spPr>
        <p:txBody>
          <a:bodyPr wrap="none" rtlCol="0">
            <a:spAutoFit/>
          </a:bodyPr>
          <a:lstStyle/>
          <a:p>
            <a:r>
              <a:rPr lang="en-US" dirty="0">
                <a:latin typeface="Segoe UI" panose="020B0502040204020203" pitchFamily="34" charset="0"/>
                <a:cs typeface="Segoe UI" panose="020B0502040204020203" pitchFamily="34" charset="0"/>
                <a:hlinkClick r:id="rId4"/>
              </a:rPr>
              <a:t>https://docs.microsoft.com/en-us/azure/dns/dns-overview</a:t>
            </a: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71535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C91FF7-FEE4-4007-B58B-353DFFCCEAA3}"/>
              </a:ext>
            </a:extLst>
          </p:cNvPr>
          <p:cNvPicPr>
            <a:picLocks noChangeAspect="1"/>
          </p:cNvPicPr>
          <p:nvPr/>
        </p:nvPicPr>
        <p:blipFill>
          <a:blip r:embed="rId3"/>
          <a:stretch>
            <a:fillRect/>
          </a:stretch>
        </p:blipFill>
        <p:spPr>
          <a:xfrm>
            <a:off x="3927388" y="1819627"/>
            <a:ext cx="4768516" cy="3218747"/>
          </a:xfrm>
          <a:prstGeom prst="rect">
            <a:avLst/>
          </a:prstGeom>
          <a:effectLst/>
        </p:spPr>
      </p:pic>
      <p:sp>
        <p:nvSpPr>
          <p:cNvPr id="3" name="Title 2">
            <a:extLst>
              <a:ext uri="{FF2B5EF4-FFF2-40B4-BE49-F238E27FC236}">
                <a16:creationId xmlns:a16="http://schemas.microsoft.com/office/drawing/2014/main" id="{3801CC43-342D-4B93-B956-AD2B7F50C025}"/>
              </a:ext>
            </a:extLst>
          </p:cNvPr>
          <p:cNvSpPr>
            <a:spLocks noGrp="1"/>
          </p:cNvSpPr>
          <p:nvPr>
            <p:ph type="title"/>
          </p:nvPr>
        </p:nvSpPr>
        <p:spPr>
          <a:xfrm>
            <a:off x="486697" y="1329200"/>
            <a:ext cx="2629121" cy="731699"/>
          </a:xfrm>
        </p:spPr>
        <p:txBody>
          <a:bodyPr vert="horz" wrap="square" lIns="68580" tIns="34290" rIns="68580" bIns="34290" numCol="1" rtlCol="0" anchor="ctr" anchorCtr="0" compatLnSpc="1">
            <a:prstTxWarp prst="textNoShape">
              <a:avLst/>
            </a:prstTxWarp>
            <a:normAutofit/>
          </a:bodyPr>
          <a:lstStyle/>
          <a:p>
            <a:r>
              <a:rPr lang="en-US" dirty="0">
                <a:solidFill>
                  <a:srgbClr val="292985"/>
                </a:solidFill>
              </a:rPr>
              <a:t>Route Tables</a:t>
            </a:r>
          </a:p>
        </p:txBody>
      </p:sp>
      <p:sp>
        <p:nvSpPr>
          <p:cNvPr id="4" name="Content Placeholder 3">
            <a:extLst>
              <a:ext uri="{FF2B5EF4-FFF2-40B4-BE49-F238E27FC236}">
                <a16:creationId xmlns:a16="http://schemas.microsoft.com/office/drawing/2014/main" id="{7E613F8C-F360-4DF4-A697-77481D4CF211}"/>
              </a:ext>
            </a:extLst>
          </p:cNvPr>
          <p:cNvSpPr>
            <a:spLocks noGrp="1"/>
          </p:cNvSpPr>
          <p:nvPr>
            <p:ph sz="half" idx="1"/>
          </p:nvPr>
        </p:nvSpPr>
        <p:spPr>
          <a:xfrm>
            <a:off x="486697" y="2060899"/>
            <a:ext cx="2844330" cy="3464216"/>
          </a:xfrm>
        </p:spPr>
        <p:txBody>
          <a:bodyPr vert="horz" wrap="square" lIns="68580" tIns="34290" rIns="68580" bIns="34290" numCol="1" rtlCol="0" anchor="t" anchorCtr="0" compatLnSpc="1">
            <a:prstTxWarp prst="textNoShape">
              <a:avLst/>
            </a:prstTxWarp>
            <a:noAutofit/>
          </a:bodyPr>
          <a:lstStyle/>
          <a:p>
            <a:r>
              <a:rPr lang="en-US" sz="1150" dirty="0">
                <a:uFill>
                  <a:solidFill>
                    <a:srgbClr val="0070C0"/>
                  </a:solidFill>
                </a:uFill>
              </a:rPr>
              <a:t>User defined routes</a:t>
            </a:r>
          </a:p>
          <a:p>
            <a:r>
              <a:rPr lang="en-US" sz="1150" dirty="0">
                <a:uFill>
                  <a:solidFill>
                    <a:srgbClr val="0070C0"/>
                  </a:solidFill>
                </a:uFill>
              </a:rPr>
              <a:t>Routes to overwrite Azure system routes</a:t>
            </a:r>
          </a:p>
          <a:p>
            <a:r>
              <a:rPr lang="en-US" sz="1150" dirty="0">
                <a:uFill>
                  <a:solidFill>
                    <a:srgbClr val="0070C0"/>
                  </a:solidFill>
                </a:uFill>
              </a:rPr>
              <a:t>Associated to subnets </a:t>
            </a:r>
          </a:p>
          <a:p>
            <a:r>
              <a:rPr lang="en-US" sz="1150" dirty="0">
                <a:uFill>
                  <a:solidFill>
                    <a:srgbClr val="0070C0"/>
                  </a:solidFill>
                </a:uFill>
              </a:rPr>
              <a:t>Specify next hop</a:t>
            </a:r>
          </a:p>
          <a:p>
            <a:pPr lvl="1"/>
            <a:r>
              <a:rPr lang="en-US" sz="1150" dirty="0">
                <a:uFill>
                  <a:solidFill>
                    <a:srgbClr val="0070C0"/>
                  </a:solidFill>
                </a:uFill>
              </a:rPr>
              <a:t>Virtual Appliance</a:t>
            </a:r>
          </a:p>
          <a:p>
            <a:pPr lvl="1"/>
            <a:r>
              <a:rPr lang="en-US" sz="1150" dirty="0">
                <a:uFill>
                  <a:solidFill>
                    <a:srgbClr val="0070C0"/>
                  </a:solidFill>
                </a:uFill>
              </a:rPr>
              <a:t>Virtual Network Gateway</a:t>
            </a:r>
          </a:p>
          <a:p>
            <a:pPr lvl="1"/>
            <a:r>
              <a:rPr lang="en-US" sz="1150" dirty="0">
                <a:uFill>
                  <a:solidFill>
                    <a:srgbClr val="0070C0"/>
                  </a:solidFill>
                </a:uFill>
              </a:rPr>
              <a:t>None</a:t>
            </a:r>
          </a:p>
          <a:p>
            <a:pPr lvl="1"/>
            <a:r>
              <a:rPr lang="en-US" sz="1150" dirty="0">
                <a:uFill>
                  <a:solidFill>
                    <a:srgbClr val="0070C0"/>
                  </a:solidFill>
                </a:uFill>
              </a:rPr>
              <a:t>Virtual Network</a:t>
            </a:r>
          </a:p>
          <a:p>
            <a:pPr lvl="1"/>
            <a:r>
              <a:rPr lang="en-US" sz="1150" dirty="0">
                <a:uFill>
                  <a:solidFill>
                    <a:srgbClr val="0070C0"/>
                  </a:solidFill>
                </a:uFill>
              </a:rPr>
              <a:t>Internet</a:t>
            </a:r>
          </a:p>
          <a:p>
            <a:r>
              <a:rPr lang="en-US" sz="1150" dirty="0">
                <a:uFill>
                  <a:solidFill>
                    <a:srgbClr val="0070C0"/>
                  </a:solidFill>
                </a:uFill>
              </a:rPr>
              <a:t>Configure routes in route table</a:t>
            </a:r>
          </a:p>
          <a:p>
            <a:pPr lvl="1"/>
            <a:r>
              <a:rPr lang="en-US" sz="1150" dirty="0">
                <a:uFill>
                  <a:solidFill>
                    <a:srgbClr val="0070C0"/>
                  </a:solidFill>
                </a:uFill>
              </a:rPr>
              <a:t>Route Name</a:t>
            </a:r>
          </a:p>
          <a:p>
            <a:pPr lvl="1"/>
            <a:r>
              <a:rPr lang="en-US" sz="1150" dirty="0">
                <a:uFill>
                  <a:solidFill>
                    <a:srgbClr val="0070C0"/>
                  </a:solidFill>
                </a:uFill>
              </a:rPr>
              <a:t>Address Prefix (Destination Address)</a:t>
            </a:r>
          </a:p>
          <a:p>
            <a:pPr lvl="1"/>
            <a:r>
              <a:rPr lang="en-US" sz="1150" dirty="0">
                <a:uFill>
                  <a:solidFill>
                    <a:srgbClr val="0070C0"/>
                  </a:solidFill>
                </a:uFill>
              </a:rPr>
              <a:t>Next hop type</a:t>
            </a:r>
          </a:p>
          <a:p>
            <a:pPr lvl="1"/>
            <a:r>
              <a:rPr lang="en-US" sz="1150" dirty="0">
                <a:uFill>
                  <a:solidFill>
                    <a:srgbClr val="0070C0"/>
                  </a:solidFill>
                </a:uFill>
              </a:rPr>
              <a:t>Next hop address (Virtual Appliance)</a:t>
            </a:r>
          </a:p>
          <a:p>
            <a:r>
              <a:rPr lang="en-US" sz="1150" dirty="0">
                <a:uFill>
                  <a:solidFill>
                    <a:srgbClr val="0070C0"/>
                  </a:solidFill>
                </a:uFill>
              </a:rPr>
              <a:t>100/200 Route Tables per subscription</a:t>
            </a:r>
          </a:p>
          <a:p>
            <a:r>
              <a:rPr lang="en-US" sz="1150" dirty="0">
                <a:uFill>
                  <a:solidFill>
                    <a:srgbClr val="0070C0"/>
                  </a:solidFill>
                </a:uFill>
              </a:rPr>
              <a:t>100/400 routes per Route Table</a:t>
            </a:r>
          </a:p>
        </p:txBody>
      </p:sp>
    </p:spTree>
    <p:extLst>
      <p:ext uri="{BB962C8B-B14F-4D97-AF65-F5344CB8AC3E}">
        <p14:creationId xmlns:p14="http://schemas.microsoft.com/office/powerpoint/2010/main" val="1921017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F7F8B8-0082-48A0-82D6-F98781755BCD}"/>
              </a:ext>
            </a:extLst>
          </p:cNvPr>
          <p:cNvSpPr>
            <a:spLocks noGrp="1"/>
          </p:cNvSpPr>
          <p:nvPr>
            <p:ph type="title"/>
          </p:nvPr>
        </p:nvSpPr>
        <p:spPr/>
        <p:txBody>
          <a:bodyPr/>
          <a:lstStyle/>
          <a:p>
            <a:r>
              <a:rPr lang="en-US" dirty="0"/>
              <a:t>Health Probes</a:t>
            </a:r>
          </a:p>
        </p:txBody>
      </p:sp>
      <p:sp>
        <p:nvSpPr>
          <p:cNvPr id="6" name="Text Placeholder 5">
            <a:extLst>
              <a:ext uri="{FF2B5EF4-FFF2-40B4-BE49-F238E27FC236}">
                <a16:creationId xmlns:a16="http://schemas.microsoft.com/office/drawing/2014/main" id="{D6A483AB-A842-4FE2-887F-BE723357E872}"/>
              </a:ext>
            </a:extLst>
          </p:cNvPr>
          <p:cNvSpPr>
            <a:spLocks noGrp="1"/>
          </p:cNvSpPr>
          <p:nvPr>
            <p:ph type="body" idx="1"/>
          </p:nvPr>
        </p:nvSpPr>
        <p:spPr/>
        <p:txBody>
          <a:bodyPr/>
          <a:lstStyle/>
          <a:p>
            <a:r>
              <a:rPr lang="en-US" dirty="0"/>
              <a:t>Capability of load balancer</a:t>
            </a:r>
          </a:p>
          <a:p>
            <a:r>
              <a:rPr lang="en-US" dirty="0"/>
              <a:t>Probe count and timeout</a:t>
            </a:r>
          </a:p>
          <a:p>
            <a:pPr lvl="1"/>
            <a:r>
              <a:rPr lang="en-US" dirty="0"/>
              <a:t>Default 15 seconds</a:t>
            </a:r>
          </a:p>
          <a:p>
            <a:pPr lvl="1"/>
            <a:r>
              <a:rPr lang="en-US" dirty="0"/>
              <a:t>Custom default 30 seconds</a:t>
            </a:r>
          </a:p>
          <a:p>
            <a:pPr lvl="1"/>
            <a:r>
              <a:rPr lang="en-US" dirty="0"/>
              <a:t>Definable</a:t>
            </a:r>
          </a:p>
          <a:p>
            <a:r>
              <a:rPr lang="en-US" dirty="0"/>
              <a:t>Guest agent probe</a:t>
            </a:r>
          </a:p>
          <a:p>
            <a:pPr lvl="1"/>
            <a:r>
              <a:rPr lang="en-US" b="1" dirty="0"/>
              <a:t>Guest running in VM </a:t>
            </a:r>
            <a:r>
              <a:rPr lang="en-US" dirty="0"/>
              <a:t>HTTP 200 OK response</a:t>
            </a:r>
          </a:p>
          <a:p>
            <a:r>
              <a:rPr lang="en-US" dirty="0"/>
              <a:t> Custom probe allows greater flexibility (</a:t>
            </a:r>
            <a:r>
              <a:rPr lang="en-US" dirty="0" err="1"/>
              <a:t>eg.</a:t>
            </a:r>
            <a:r>
              <a:rPr lang="en-US" dirty="0"/>
              <a:t> monitor CPU or anything else.  Your app returns 200 for success, anything else failure</a:t>
            </a:r>
          </a:p>
          <a:p>
            <a:r>
              <a:rPr lang="en-US" dirty="0"/>
              <a:t>TCP custom probe – three way handshake with port</a:t>
            </a:r>
          </a:p>
          <a:p>
            <a:endParaRPr lang="en-US" dirty="0"/>
          </a:p>
          <a:p>
            <a:endParaRPr lang="en-US" b="1" dirty="0"/>
          </a:p>
          <a:p>
            <a:endParaRPr lang="en-US" dirty="0"/>
          </a:p>
        </p:txBody>
      </p:sp>
      <p:sp>
        <p:nvSpPr>
          <p:cNvPr id="7" name="Text Placeholder 6">
            <a:extLst>
              <a:ext uri="{FF2B5EF4-FFF2-40B4-BE49-F238E27FC236}">
                <a16:creationId xmlns:a16="http://schemas.microsoft.com/office/drawing/2014/main" id="{B6443A15-2440-4B1D-8495-D8E6DD56C96D}"/>
              </a:ext>
            </a:extLst>
          </p:cNvPr>
          <p:cNvSpPr>
            <a:spLocks noGrp="1"/>
          </p:cNvSpPr>
          <p:nvPr>
            <p:ph type="body" sz="quarter" idx="10"/>
          </p:nvPr>
        </p:nvSpPr>
        <p:spPr/>
        <p:txBody>
          <a:bodyPr/>
          <a:lstStyle/>
          <a:p>
            <a:r>
              <a:rPr lang="en-US" dirty="0">
                <a:hlinkClick r:id="rId3"/>
              </a:rPr>
              <a:t>https://docs.microsoft.com/en-us/azure/load-balancer/load-balancer-custom-probe-overview</a:t>
            </a:r>
            <a:r>
              <a:rPr lang="en-US" dirty="0"/>
              <a:t> </a:t>
            </a:r>
          </a:p>
        </p:txBody>
      </p:sp>
    </p:spTree>
    <p:extLst>
      <p:ext uri="{BB962C8B-B14F-4D97-AF65-F5344CB8AC3E}">
        <p14:creationId xmlns:p14="http://schemas.microsoft.com/office/powerpoint/2010/main" val="1524262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NSG rule proces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464" y="4171044"/>
            <a:ext cx="4618465" cy="22696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Networking: Network Security Groups</a:t>
            </a:r>
          </a:p>
        </p:txBody>
      </p:sp>
      <p:sp>
        <p:nvSpPr>
          <p:cNvPr id="3" name="Content Placeholder 2"/>
          <p:cNvSpPr>
            <a:spLocks noGrp="1"/>
          </p:cNvSpPr>
          <p:nvPr>
            <p:ph idx="1"/>
          </p:nvPr>
        </p:nvSpPr>
        <p:spPr>
          <a:xfrm>
            <a:off x="293091" y="838899"/>
            <a:ext cx="4042064" cy="5234729"/>
          </a:xfrm>
        </p:spPr>
        <p:txBody>
          <a:bodyPr>
            <a:normAutofit/>
          </a:bodyPr>
          <a:lstStyle/>
          <a:p>
            <a:r>
              <a:rPr lang="en-US" sz="1800" dirty="0"/>
              <a:t>100/400 NSGs per region per sub</a:t>
            </a:r>
          </a:p>
          <a:p>
            <a:r>
              <a:rPr lang="en-US" sz="1800" dirty="0"/>
              <a:t>Rules per NSG: 200/500</a:t>
            </a:r>
          </a:p>
          <a:p>
            <a:r>
              <a:rPr lang="en-US" sz="1800" dirty="0"/>
              <a:t>Rules to allow/deny traffic</a:t>
            </a:r>
          </a:p>
          <a:p>
            <a:r>
              <a:rPr lang="en-US" sz="1800" dirty="0"/>
              <a:t>Rules for inbound/outbound</a:t>
            </a:r>
          </a:p>
          <a:p>
            <a:r>
              <a:rPr lang="en-US" sz="1800" dirty="0"/>
              <a:t>Can be associated with Subnets and/or directly to NICs attached to VMs.</a:t>
            </a:r>
          </a:p>
          <a:p>
            <a:r>
              <a:rPr lang="en-US" sz="1800" dirty="0"/>
              <a:t>Rules are based on Protocol, Source Port Range, Destination Port Range, Source Address Prefix, Destination Address Prefix</a:t>
            </a:r>
          </a:p>
          <a:p>
            <a:r>
              <a:rPr lang="en-US" sz="1800" dirty="0"/>
              <a:t>Default Tags for categories of </a:t>
            </a:r>
            <a:br>
              <a:rPr lang="en-US" sz="1800" dirty="0"/>
            </a:br>
            <a:r>
              <a:rPr lang="en-US" sz="1800" dirty="0"/>
              <a:t>IP addresses:</a:t>
            </a:r>
          </a:p>
          <a:p>
            <a:pPr lvl="1"/>
            <a:r>
              <a:rPr lang="en-US" sz="1600" b="1" dirty="0" err="1">
                <a:solidFill>
                  <a:srgbClr val="FF0000"/>
                </a:solidFill>
              </a:rPr>
              <a:t>VirtualNetwork</a:t>
            </a:r>
            <a:endParaRPr lang="en-US" sz="1600" b="1" dirty="0">
              <a:solidFill>
                <a:srgbClr val="FF0000"/>
              </a:solidFill>
            </a:endParaRPr>
          </a:p>
          <a:p>
            <a:pPr lvl="1"/>
            <a:r>
              <a:rPr lang="en-US" sz="1600" b="1" dirty="0" err="1">
                <a:solidFill>
                  <a:srgbClr val="FF0000"/>
                </a:solidFill>
              </a:rPr>
              <a:t>AzureLoadbalancer</a:t>
            </a:r>
            <a:r>
              <a:rPr lang="en-US" sz="1600" b="1" dirty="0">
                <a:solidFill>
                  <a:srgbClr val="FF0000"/>
                </a:solidFill>
              </a:rPr>
              <a:t> </a:t>
            </a:r>
          </a:p>
          <a:p>
            <a:pPr lvl="1"/>
            <a:r>
              <a:rPr lang="en-US" sz="1600" b="1" dirty="0">
                <a:solidFill>
                  <a:srgbClr val="FF0000"/>
                </a:solidFill>
              </a:rPr>
              <a:t>Internet</a:t>
            </a:r>
          </a:p>
        </p:txBody>
      </p:sp>
      <p:sp>
        <p:nvSpPr>
          <p:cNvPr id="4" name="TextBox 3"/>
          <p:cNvSpPr txBox="1"/>
          <p:nvPr/>
        </p:nvSpPr>
        <p:spPr>
          <a:xfrm>
            <a:off x="0" y="6334780"/>
            <a:ext cx="8335936" cy="523220"/>
          </a:xfrm>
          <a:prstGeom prst="rect">
            <a:avLst/>
          </a:prstGeom>
          <a:noFill/>
        </p:spPr>
        <p:txBody>
          <a:bodyPr wrap="none" rtlCol="0">
            <a:spAutoFit/>
          </a:bodyPr>
          <a:lstStyle/>
          <a:p>
            <a:r>
              <a:rPr lang="en-US" sz="1400" dirty="0">
                <a:hlinkClick r:id="rId4"/>
              </a:rPr>
              <a:t>https://docs.microsoft.com/en-us/azure/virtual-network/virtual-networks-nsg</a:t>
            </a:r>
            <a:endParaRPr lang="en-US" sz="1400" dirty="0"/>
          </a:p>
          <a:p>
            <a:endParaRPr lang="en-US" sz="1400" dirty="0">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F4321DD4-84E3-4F8E-A843-CAE16E96E6F8}"/>
              </a:ext>
            </a:extLst>
          </p:cNvPr>
          <p:cNvSpPr txBox="1"/>
          <p:nvPr/>
        </p:nvSpPr>
        <p:spPr>
          <a:xfrm>
            <a:off x="3897736" y="833751"/>
            <a:ext cx="5246264" cy="2092881"/>
          </a:xfrm>
          <a:prstGeom prst="rect">
            <a:avLst/>
          </a:prstGeom>
          <a:noFill/>
        </p:spPr>
        <p:txBody>
          <a:bodyPr wrap="square" rtlCol="0">
            <a:spAutoFit/>
          </a:bodyPr>
          <a:lstStyle/>
          <a:p>
            <a:pPr marL="214313"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Default Rules</a:t>
            </a:r>
          </a:p>
          <a:p>
            <a:pPr marL="557213" lvl="1"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Inbound</a:t>
            </a:r>
          </a:p>
          <a:p>
            <a:pPr marL="900113" lvl="2"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Allow </a:t>
            </a:r>
            <a:r>
              <a:rPr lang="en-US" sz="1600" b="1" dirty="0" err="1">
                <a:solidFill>
                  <a:srgbClr val="FF0000"/>
                </a:solidFill>
                <a:latin typeface="Segoe UI" panose="020B0502040204020203" pitchFamily="34" charset="0"/>
                <a:cs typeface="Segoe UI" panose="020B0502040204020203" pitchFamily="34" charset="0"/>
              </a:rPr>
              <a:t>Vnet</a:t>
            </a:r>
            <a:r>
              <a:rPr lang="en-US" sz="1600" b="1" dirty="0">
                <a:solidFill>
                  <a:srgbClr val="FF0000"/>
                </a:solidFill>
                <a:latin typeface="Segoe UI" panose="020B0502040204020203" pitchFamily="34" charset="0"/>
                <a:cs typeface="Segoe UI" panose="020B0502040204020203" pitchFamily="34" charset="0"/>
              </a:rPr>
              <a:t>, Allow </a:t>
            </a:r>
            <a:r>
              <a:rPr lang="en-US" sz="1600" b="1" dirty="0" err="1">
                <a:solidFill>
                  <a:srgbClr val="FF0000"/>
                </a:solidFill>
                <a:latin typeface="Segoe UI" panose="020B0502040204020203" pitchFamily="34" charset="0"/>
                <a:cs typeface="Segoe UI" panose="020B0502040204020203" pitchFamily="34" charset="0"/>
              </a:rPr>
              <a:t>LoadBalancer</a:t>
            </a:r>
            <a:r>
              <a:rPr lang="en-US" sz="1600" b="1" dirty="0">
                <a:solidFill>
                  <a:srgbClr val="FF0000"/>
                </a:solidFill>
                <a:latin typeface="Segoe UI" panose="020B0502040204020203" pitchFamily="34" charset="0"/>
                <a:cs typeface="Segoe UI" panose="020B0502040204020203" pitchFamily="34" charset="0"/>
              </a:rPr>
              <a:t>, Deny All Inbound</a:t>
            </a:r>
          </a:p>
          <a:p>
            <a:pPr marL="557213" lvl="1"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Outbound</a:t>
            </a:r>
          </a:p>
          <a:p>
            <a:pPr marL="900113" lvl="2"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Allow </a:t>
            </a:r>
            <a:r>
              <a:rPr lang="en-US" sz="1600" b="1" dirty="0" err="1">
                <a:solidFill>
                  <a:srgbClr val="FF0000"/>
                </a:solidFill>
                <a:latin typeface="Segoe UI" panose="020B0502040204020203" pitchFamily="34" charset="0"/>
                <a:cs typeface="Segoe UI" panose="020B0502040204020203" pitchFamily="34" charset="0"/>
              </a:rPr>
              <a:t>Vnet</a:t>
            </a:r>
            <a:r>
              <a:rPr lang="en-US" sz="1600" b="1" dirty="0">
                <a:solidFill>
                  <a:srgbClr val="FF0000"/>
                </a:solidFill>
                <a:latin typeface="Segoe UI" panose="020B0502040204020203" pitchFamily="34" charset="0"/>
                <a:cs typeface="Segoe UI" panose="020B0502040204020203" pitchFamily="34" charset="0"/>
              </a:rPr>
              <a:t>, Allow Internet, Deny All Outbound</a:t>
            </a:r>
          </a:p>
          <a:p>
            <a:pPr marL="900113" lvl="2" indent="-214313">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p:txBody>
      </p:sp>
      <p:pic>
        <p:nvPicPr>
          <p:cNvPr id="6" name="Picture 5" descr="A picture containing clipart&#10;&#10;Description generated with very high confidence">
            <a:extLst>
              <a:ext uri="{FF2B5EF4-FFF2-40B4-BE49-F238E27FC236}">
                <a16:creationId xmlns:a16="http://schemas.microsoft.com/office/drawing/2014/main" id="{614D52CF-F25D-4C41-9775-2C827D916F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7540" y="3119816"/>
            <a:ext cx="298450" cy="425913"/>
          </a:xfrm>
          <a:prstGeom prst="rect">
            <a:avLst/>
          </a:prstGeom>
        </p:spPr>
      </p:pic>
      <p:sp>
        <p:nvSpPr>
          <p:cNvPr id="7" name="TextBox 6">
            <a:extLst>
              <a:ext uri="{FF2B5EF4-FFF2-40B4-BE49-F238E27FC236}">
                <a16:creationId xmlns:a16="http://schemas.microsoft.com/office/drawing/2014/main" id="{08EA94E4-8955-4842-A8F3-54B0E18F757E}"/>
              </a:ext>
            </a:extLst>
          </p:cNvPr>
          <p:cNvSpPr txBox="1"/>
          <p:nvPr/>
        </p:nvSpPr>
        <p:spPr>
          <a:xfrm>
            <a:off x="4422012" y="3129162"/>
            <a:ext cx="4721987" cy="923330"/>
          </a:xfrm>
          <a:prstGeom prst="rect">
            <a:avLst/>
          </a:prstGeom>
          <a:noFill/>
        </p:spPr>
        <p:txBody>
          <a:bodyPr wrap="square" rtlCol="0">
            <a:spAutoFit/>
          </a:bodyPr>
          <a:lstStyle/>
          <a:p>
            <a:pPr marL="214313" indent="-214313">
              <a:buFont typeface="Arial" panose="020B0604020202020204" pitchFamily="34" charset="0"/>
              <a:buChar char="•"/>
            </a:pPr>
            <a:r>
              <a:rPr lang="en-US" b="1" dirty="0">
                <a:solidFill>
                  <a:schemeClr val="accent2">
                    <a:lumMod val="75000"/>
                  </a:schemeClr>
                </a:solidFill>
                <a:latin typeface="Segoe UI" panose="020B0502040204020203" pitchFamily="34" charset="0"/>
                <a:cs typeface="Segoe UI" panose="020B0502040204020203" pitchFamily="34" charset="0"/>
              </a:rPr>
              <a:t>Service Tags</a:t>
            </a:r>
          </a:p>
          <a:p>
            <a:pPr marL="214313" indent="-214313">
              <a:buFont typeface="Arial" panose="020B0604020202020204" pitchFamily="34" charset="0"/>
              <a:buChar char="•"/>
            </a:pPr>
            <a:r>
              <a:rPr lang="en-US" b="1" dirty="0">
                <a:solidFill>
                  <a:schemeClr val="accent2">
                    <a:lumMod val="75000"/>
                  </a:schemeClr>
                </a:solidFill>
                <a:latin typeface="Segoe UI" panose="020B0502040204020203" pitchFamily="34" charset="0"/>
                <a:cs typeface="Segoe UI" panose="020B0502040204020203" pitchFamily="34" charset="0"/>
              </a:rPr>
              <a:t>Application Security Groups</a:t>
            </a:r>
          </a:p>
          <a:p>
            <a:pPr marL="214313" indent="-214313">
              <a:buFont typeface="Arial" panose="020B0604020202020204" pitchFamily="34" charset="0"/>
              <a:buChar char="•"/>
            </a:pPr>
            <a:r>
              <a:rPr lang="en-US" b="1" dirty="0">
                <a:solidFill>
                  <a:schemeClr val="accent2">
                    <a:lumMod val="75000"/>
                  </a:schemeClr>
                </a:solidFill>
                <a:latin typeface="Segoe UI" panose="020B0502040204020203" pitchFamily="34" charset="0"/>
                <a:cs typeface="Segoe UI" panose="020B0502040204020203" pitchFamily="34" charset="0"/>
              </a:rPr>
              <a:t>Augmented Rules</a:t>
            </a:r>
          </a:p>
        </p:txBody>
      </p:sp>
    </p:spTree>
    <p:extLst>
      <p:ext uri="{BB962C8B-B14F-4D97-AF65-F5344CB8AC3E}">
        <p14:creationId xmlns:p14="http://schemas.microsoft.com/office/powerpoint/2010/main" val="1388273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and implement a connection strategy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Implement Hybrid Connections to access data sources on-premises; leverage S2S VPN to connect to an on-premises infrastructure </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Connectivity</a:t>
            </a:r>
          </a:p>
        </p:txBody>
      </p:sp>
      <p:sp>
        <p:nvSpPr>
          <p:cNvPr id="4" name="Content Placeholder 2"/>
          <p:cNvSpPr>
            <a:spLocks noGrp="1"/>
          </p:cNvSpPr>
          <p:nvPr/>
        </p:nvSpPr>
        <p:spPr bwMode="auto">
          <a:xfrm>
            <a:off x="83902" y="1021215"/>
            <a:ext cx="8825345"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
        <p:nvSpPr>
          <p:cNvPr id="3" name="Rectangle 2">
            <a:extLst>
              <a:ext uri="{FF2B5EF4-FFF2-40B4-BE49-F238E27FC236}">
                <a16:creationId xmlns:a16="http://schemas.microsoft.com/office/drawing/2014/main" id="{DA1C5052-529B-4019-9049-31C99BCFC744}"/>
              </a:ext>
            </a:extLst>
          </p:cNvPr>
          <p:cNvSpPr/>
          <p:nvPr/>
        </p:nvSpPr>
        <p:spPr>
          <a:xfrm>
            <a:off x="205531" y="5639148"/>
            <a:ext cx="8720355" cy="646331"/>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https://docs.microsoft.com/en-us/azure/app-service/app-service-hybrid-connections</a:t>
            </a:r>
          </a:p>
        </p:txBody>
      </p:sp>
      <p:pic>
        <p:nvPicPr>
          <p:cNvPr id="58" name="Picture 57" descr="A picture containing device&#10;&#10;Description generated with high confidence">
            <a:extLst>
              <a:ext uri="{FF2B5EF4-FFF2-40B4-BE49-F238E27FC236}">
                <a16:creationId xmlns:a16="http://schemas.microsoft.com/office/drawing/2014/main" id="{7B1BB017-8EFD-4E6A-A761-57BD180C31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905" y="2133762"/>
            <a:ext cx="7676190" cy="2590476"/>
          </a:xfrm>
          <a:prstGeom prst="rect">
            <a:avLst/>
          </a:prstGeom>
        </p:spPr>
      </p:pic>
    </p:spTree>
    <p:custDataLst>
      <p:tags r:id="rId1"/>
    </p:custDataLst>
    <p:extLst>
      <p:ext uri="{BB962C8B-B14F-4D97-AF65-F5344CB8AC3E}">
        <p14:creationId xmlns:p14="http://schemas.microsoft.com/office/powerpoint/2010/main" val="1594958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D5A98F-0134-4A08-BD4F-4AF829E9F1E2}"/>
              </a:ext>
            </a:extLst>
          </p:cNvPr>
          <p:cNvSpPr>
            <a:spLocks noGrp="1"/>
          </p:cNvSpPr>
          <p:nvPr>
            <p:ph type="title"/>
          </p:nvPr>
        </p:nvSpPr>
        <p:spPr/>
        <p:txBody>
          <a:bodyPr/>
          <a:lstStyle/>
          <a:p>
            <a:r>
              <a:rPr lang="en-US" sz="3200" dirty="0"/>
              <a:t>Create a Site-to-Site connection in the Azure portal</a:t>
            </a:r>
          </a:p>
        </p:txBody>
      </p:sp>
      <p:sp>
        <p:nvSpPr>
          <p:cNvPr id="5" name="Content Placeholder 4">
            <a:extLst>
              <a:ext uri="{FF2B5EF4-FFF2-40B4-BE49-F238E27FC236}">
                <a16:creationId xmlns:a16="http://schemas.microsoft.com/office/drawing/2014/main" id="{243E516A-8FB7-4F0F-B7A8-C819D340E292}"/>
              </a:ext>
            </a:extLst>
          </p:cNvPr>
          <p:cNvSpPr>
            <a:spLocks noGrp="1"/>
          </p:cNvSpPr>
          <p:nvPr>
            <p:ph idx="1"/>
          </p:nvPr>
        </p:nvSpPr>
        <p:spPr/>
        <p:txBody>
          <a:bodyPr/>
          <a:lstStyle/>
          <a:p>
            <a:r>
              <a:rPr lang="en-US" dirty="0"/>
              <a:t>HINT:  You can setup a SIMULATED on-premises environment by setting up another system in a different region.</a:t>
            </a:r>
          </a:p>
        </p:txBody>
      </p:sp>
      <p:sp>
        <p:nvSpPr>
          <p:cNvPr id="6" name="Text Placeholder 5">
            <a:extLst>
              <a:ext uri="{FF2B5EF4-FFF2-40B4-BE49-F238E27FC236}">
                <a16:creationId xmlns:a16="http://schemas.microsoft.com/office/drawing/2014/main" id="{616540C6-656D-4E14-AFE9-0B032F9CD2BB}"/>
              </a:ext>
            </a:extLst>
          </p:cNvPr>
          <p:cNvSpPr>
            <a:spLocks noGrp="1"/>
          </p:cNvSpPr>
          <p:nvPr>
            <p:ph type="body" sz="quarter" idx="10"/>
          </p:nvPr>
        </p:nvSpPr>
        <p:spPr/>
        <p:txBody>
          <a:bodyPr/>
          <a:lstStyle/>
          <a:p>
            <a:r>
              <a:rPr lang="en-US" sz="1600" dirty="0"/>
              <a:t>https://docs.microsoft.com/en-us/azure/vpn-gateway/vpn-gateway-howto-site-to-site-resource-manager-portal</a:t>
            </a:r>
          </a:p>
        </p:txBody>
      </p:sp>
      <p:sp>
        <p:nvSpPr>
          <p:cNvPr id="3" name="Rectangle 2">
            <a:extLst>
              <a:ext uri="{FF2B5EF4-FFF2-40B4-BE49-F238E27FC236}">
                <a16:creationId xmlns:a16="http://schemas.microsoft.com/office/drawing/2014/main" id="{5E829D19-355D-4566-877C-68CF35ABBF5F}"/>
              </a:ext>
            </a:extLst>
          </p:cNvPr>
          <p:cNvSpPr/>
          <p:nvPr/>
        </p:nvSpPr>
        <p:spPr>
          <a:xfrm>
            <a:off x="1430323" y="4791860"/>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383373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719139" y="2517390"/>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Implement Virtual Networks (15-20%) </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Configure virtual networks </a:t>
            </a:r>
          </a:p>
          <a:p>
            <a:pPr lvl="1"/>
            <a:r>
              <a:rPr lang="en-US" sz="1400" dirty="0"/>
              <a:t>Deploy a VM into a virtual network; configure external and internal load balancing; implement Application Gateway; design subnets; configure static, public, and private IP addresses; set up Network Security Groups (NSGs), DNS at the virtual network level, HTTP and TCP health probes, public IPs, User Defined Routes (UDRs), firewall rules, and direct server return; connect </a:t>
            </a:r>
            <a:r>
              <a:rPr lang="en-US" sz="1400" dirty="0" err="1"/>
              <a:t>VNets</a:t>
            </a:r>
            <a:r>
              <a:rPr lang="en-US" sz="1400" dirty="0"/>
              <a:t> by virtual network peering; configure VMs using a configuration management tool such as Puppet or Chef  </a:t>
            </a:r>
          </a:p>
          <a:p>
            <a:r>
              <a:rPr lang="en-US" sz="1800" dirty="0"/>
              <a:t> Design and implement multi-site or hybrid network connectivity </a:t>
            </a:r>
          </a:p>
          <a:p>
            <a:pPr lvl="1"/>
            <a:r>
              <a:rPr lang="en-US" sz="1400" dirty="0"/>
              <a:t>Choose the appropriate solution between ExpressRoute, site-to-site, and point-to-site; choose the appropriate gateway; identify supported devices and software VPN solutions; identify networking prerequisites; configure virtual networks and multi-site virtual networks; implement virtual network peering and service chaining; implement hybrid connections to access on-premises data sources, leverage S2S VPNs to connect to on-premises infrastructure </a:t>
            </a:r>
          </a:p>
          <a:p>
            <a:r>
              <a:rPr lang="en-US" sz="1800" dirty="0"/>
              <a:t>Configure ARM VM networking  </a:t>
            </a:r>
          </a:p>
          <a:p>
            <a:pPr lvl="1"/>
            <a:r>
              <a:rPr lang="en-US" sz="1400" dirty="0"/>
              <a:t>Configure static IP addresses, Network Security Groups (NSGs), DNS, User Defined Routes (UDRs), external and internal load balancing with HTTP and TCP health probes, public IPs, firewall rules, and direct server return; design and implement Application Gateway </a:t>
            </a:r>
          </a:p>
          <a:p>
            <a:r>
              <a:rPr lang="en-US" sz="1800" dirty="0"/>
              <a:t> Design and implement a connection strategy  </a:t>
            </a:r>
          </a:p>
          <a:p>
            <a:pPr lvl="1"/>
            <a:r>
              <a:rPr lang="en-US" sz="1400" dirty="0"/>
              <a:t>Implement Hybrid Connections to access data sources on-premises; leverage S2S VPN to connect to an on-premises infrastructure </a:t>
            </a:r>
            <a:endParaRPr lang="en-US" sz="100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Configure Virtual Networks (15-20%) </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a VM into a virtual network; configure external and internal load balancing; implement Application Gateway; design subnets; configure static, public, and private IP addresses; set up Network Security Groups (NSGs), DNS at the virtual network level, HTTP and TCP health probes, public IPs, User Defined Routes (UDRs), firewall rules, and direct server return; connect </a:t>
            </a:r>
            <a:r>
              <a:rPr lang="en-US" dirty="0" err="1"/>
              <a:t>VNets</a:t>
            </a:r>
            <a:r>
              <a:rPr lang="en-US" dirty="0"/>
              <a:t> by virtual network peering; configure VMs using a configuration management tool such as Puppet or Chef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a:xfrm>
            <a:off x="214789" y="6173360"/>
            <a:ext cx="8714421" cy="343480"/>
          </a:xfrm>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Virtual Network</a:t>
            </a:r>
          </a:p>
        </p:txBody>
      </p:sp>
      <p:pic>
        <p:nvPicPr>
          <p:cNvPr id="1028" name="Picture 4" descr="5">
            <a:extLst>
              <a:ext uri="{FF2B5EF4-FFF2-40B4-BE49-F238E27FC236}">
                <a16:creationId xmlns:a16="http://schemas.microsoft.com/office/drawing/2014/main" id="{0FA97BE8-4B1C-4421-8DD5-74BEDE27E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06513"/>
            <a:ext cx="9144000" cy="42449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91578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ctrTitle" sz="quarter"/>
          </p:nvPr>
        </p:nvSpPr>
        <p:spPr/>
        <p:txBody>
          <a:bodyPr/>
          <a:lstStyle/>
          <a:p>
            <a:r>
              <a:rPr lang="en-US" dirty="0"/>
              <a:t>Creating a virtual network</a:t>
            </a:r>
          </a:p>
        </p:txBody>
      </p:sp>
      <p:sp>
        <p:nvSpPr>
          <p:cNvPr id="4" name="Subtitle 3">
            <a:extLst>
              <a:ext uri="{FF2B5EF4-FFF2-40B4-BE49-F238E27FC236}">
                <a16:creationId xmlns:a16="http://schemas.microsoft.com/office/drawing/2014/main" id="{7D07E0F1-6D44-4173-AA7B-25558381481B}"/>
              </a:ext>
            </a:extLst>
          </p:cNvPr>
          <p:cNvSpPr>
            <a:spLocks noGrp="1"/>
          </p:cNvSpPr>
          <p:nvPr>
            <p:ph type="subTitle" sz="quarter" idx="1"/>
          </p:nvPr>
        </p:nvSpPr>
        <p:spPr/>
        <p:txBody>
          <a:bodyPr/>
          <a:lstStyle/>
          <a:p>
            <a:endParaRPr lang="en-US"/>
          </a:p>
        </p:txBody>
      </p:sp>
      <p:sp>
        <p:nvSpPr>
          <p:cNvPr id="5" name="Text Placeholder 4">
            <a:extLst>
              <a:ext uri="{FF2B5EF4-FFF2-40B4-BE49-F238E27FC236}">
                <a16:creationId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605364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balancers</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Azure Load Balancer:</a:t>
            </a:r>
          </a:p>
          <a:p>
            <a:pPr lvl="1"/>
            <a:r>
              <a:rPr lang="en-US" b="0" dirty="0"/>
              <a:t>Internal load balancer</a:t>
            </a:r>
          </a:p>
          <a:p>
            <a:pPr lvl="2"/>
            <a:r>
              <a:rPr lang="en-US" b="0" dirty="0">
                <a:ea typeface="Calibri"/>
              </a:rPr>
              <a:t>Direct server return </a:t>
            </a:r>
            <a:endParaRPr lang="en-US" b="0" dirty="0"/>
          </a:p>
          <a:p>
            <a:pPr lvl="1"/>
            <a:r>
              <a:rPr lang="en-US" b="0" dirty="0"/>
              <a:t>Internet-facing load balancer</a:t>
            </a:r>
          </a:p>
          <a:p>
            <a:pPr lvl="1"/>
            <a:r>
              <a:rPr lang="en-US" b="0" dirty="0"/>
              <a:t>To configure:</a:t>
            </a:r>
          </a:p>
          <a:p>
            <a:pPr lvl="2"/>
            <a:r>
              <a:rPr lang="en-US" b="0" dirty="0"/>
              <a:t>Assign a front-end IP</a:t>
            </a:r>
          </a:p>
          <a:p>
            <a:pPr lvl="3"/>
            <a:r>
              <a:rPr lang="en-US" b="0" dirty="0"/>
              <a:t>Public for an Internet-facing load balancer</a:t>
            </a:r>
          </a:p>
          <a:p>
            <a:pPr lvl="3"/>
            <a:r>
              <a:rPr lang="en-US" b="0" dirty="0"/>
              <a:t>Private for an internal load balancer</a:t>
            </a:r>
          </a:p>
          <a:p>
            <a:pPr lvl="2"/>
            <a:r>
              <a:rPr lang="en-US" b="0" dirty="0"/>
              <a:t>Assign back-end address pool </a:t>
            </a:r>
          </a:p>
          <a:p>
            <a:pPr lvl="2"/>
            <a:r>
              <a:rPr lang="en-US" b="0" dirty="0"/>
              <a:t>Create load-balancing rules </a:t>
            </a:r>
          </a:p>
          <a:p>
            <a:pPr lvl="2"/>
            <a:r>
              <a:rPr lang="en-US" b="0" dirty="0"/>
              <a:t>Create inbound NAT rules (optional)</a:t>
            </a:r>
          </a:p>
          <a:p>
            <a:pPr lvl="2"/>
            <a:r>
              <a:rPr lang="en-US" b="0" dirty="0"/>
              <a:t>Create health probes </a:t>
            </a:r>
          </a:p>
          <a:p>
            <a:r>
              <a:rPr lang="en-US" b="0" dirty="0"/>
              <a:t>Application Gateway</a:t>
            </a:r>
          </a:p>
          <a:p>
            <a:r>
              <a:rPr lang="en-US" b="0" dirty="0"/>
              <a:t>Traffic Manager</a:t>
            </a:r>
          </a:p>
          <a:p>
            <a:endParaRPr lang="en-US" b="0" dirty="0"/>
          </a:p>
        </p:txBody>
      </p:sp>
    </p:spTree>
    <p:custDataLst>
      <p:tags r:id="rId1"/>
    </p:custDataLst>
    <p:extLst>
      <p:ext uri="{BB962C8B-B14F-4D97-AF65-F5344CB8AC3E}">
        <p14:creationId xmlns:p14="http://schemas.microsoft.com/office/powerpoint/2010/main" val="41177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Gateway </a:t>
            </a:r>
          </a:p>
        </p:txBody>
      </p:sp>
      <p:pic>
        <p:nvPicPr>
          <p:cNvPr id="5" name="Picture 4">
            <a:extLst>
              <a:ext uri="{FF2B5EF4-FFF2-40B4-BE49-F238E27FC236}">
                <a16:creationId xmlns:a16="http://schemas.microsoft.com/office/drawing/2014/main" id="{5FABED4A-5F89-48A4-B3DB-D28E78F8E0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38" y="1280277"/>
            <a:ext cx="7909524" cy="4297445"/>
          </a:xfrm>
          <a:prstGeom prst="rect">
            <a:avLst/>
          </a:prstGeom>
        </p:spPr>
      </p:pic>
    </p:spTree>
    <p:custDataLst>
      <p:tags r:id="rId1"/>
    </p:custDataLst>
    <p:extLst>
      <p:ext uri="{BB962C8B-B14F-4D97-AF65-F5344CB8AC3E}">
        <p14:creationId xmlns:p14="http://schemas.microsoft.com/office/powerpoint/2010/main" val="2865550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4" id="{55C6D293-5D63-405F-8E23-B827644D5808}" vid="{B27E3459-694C-4658-87EA-CD02CDAE4FD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3672</Words>
  <Application>Microsoft Office PowerPoint</Application>
  <PresentationFormat>On-screen Show (4:3)</PresentationFormat>
  <Paragraphs>444</Paragraphs>
  <Slides>29</Slides>
  <Notes>29</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29</vt:i4>
      </vt:variant>
    </vt:vector>
  </HeadingPairs>
  <TitlesOfParts>
    <vt:vector size="43" baseType="lpstr">
      <vt:lpstr>Arial</vt:lpstr>
      <vt:lpstr>Calibri</vt:lpstr>
      <vt:lpstr>SimSun</vt:lpstr>
      <vt:lpstr>Wingdings</vt:lpstr>
      <vt:lpstr>Symbol</vt:lpstr>
      <vt:lpstr>Times New Roman</vt:lpstr>
      <vt:lpstr>Segoe UI</vt:lpstr>
      <vt:lpstr>Courier New</vt:lpstr>
      <vt:lpstr>Verdana</vt:lpstr>
      <vt:lpstr>Consolas</vt:lpstr>
      <vt:lpstr>Segoe UI Light</vt:lpstr>
      <vt:lpstr>NG_MOC_Core_ModuleNew2</vt:lpstr>
      <vt:lpstr>1_NG_MOC_Core_ModuleNew2</vt:lpstr>
      <vt:lpstr>WHITE TEMPLATE</vt:lpstr>
      <vt:lpstr>Implementing Microsoft Azure Infrastructure Solutions</vt:lpstr>
      <vt:lpstr>Exam 70-533 Implementing Microsoft Azure Infrastructure Solutions</vt:lpstr>
      <vt:lpstr>PowerPoint Presentation</vt:lpstr>
      <vt:lpstr>Implement Virtual Networks (15-20%) </vt:lpstr>
      <vt:lpstr>Configure Virtual Networks (15-20%) </vt:lpstr>
      <vt:lpstr>Azure Virtual Network</vt:lpstr>
      <vt:lpstr>Creating a virtual network</vt:lpstr>
      <vt:lpstr>Load balancers</vt:lpstr>
      <vt:lpstr>Application Gateway </vt:lpstr>
      <vt:lpstr>Azure Virtual Network Peering</vt:lpstr>
      <vt:lpstr>IP Addresses</vt:lpstr>
      <vt:lpstr>Private IP addresses</vt:lpstr>
      <vt:lpstr>Configuring network security groups</vt:lpstr>
      <vt:lpstr>Routing</vt:lpstr>
      <vt:lpstr>Overview of Azure DNS</vt:lpstr>
      <vt:lpstr>V-Net Peering</vt:lpstr>
      <vt:lpstr>Creating an Azure load balancer</vt:lpstr>
      <vt:lpstr>Design and implement multi-site or hybrid network connectivity </vt:lpstr>
      <vt:lpstr>Azure virtual network connectivity options</vt:lpstr>
      <vt:lpstr>Virtual network connectivity</vt:lpstr>
      <vt:lpstr>Virtual network connectivity</vt:lpstr>
      <vt:lpstr>Configure ARM VM networking  </vt:lpstr>
      <vt:lpstr>Network Services: Azure DNS</vt:lpstr>
      <vt:lpstr>Route Tables</vt:lpstr>
      <vt:lpstr>Health Probes</vt:lpstr>
      <vt:lpstr>Networking: Network Security Groups</vt:lpstr>
      <vt:lpstr>Design and implement a connection strategy   </vt:lpstr>
      <vt:lpstr>Hybrid Connectivity</vt:lpstr>
      <vt:lpstr>Create a Site-to-Site connection in the Azure portal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2018-03-01T15:34:49Z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