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 id="2147483726" r:id="rId3"/>
    <p:sldMasterId id="2147483739" r:id="rId4"/>
  </p:sldMasterIdLst>
  <p:notesMasterIdLst>
    <p:notesMasterId r:id="rId38"/>
  </p:notesMasterIdLst>
  <p:handoutMasterIdLst>
    <p:handoutMasterId r:id="rId39"/>
  </p:handoutMasterIdLst>
  <p:sldIdLst>
    <p:sldId id="348" r:id="rId5"/>
    <p:sldId id="256" r:id="rId6"/>
    <p:sldId id="311" r:id="rId7"/>
    <p:sldId id="321" r:id="rId8"/>
    <p:sldId id="339" r:id="rId9"/>
    <p:sldId id="313" r:id="rId10"/>
    <p:sldId id="322" r:id="rId11"/>
    <p:sldId id="323" r:id="rId12"/>
    <p:sldId id="324" r:id="rId13"/>
    <p:sldId id="325" r:id="rId14"/>
    <p:sldId id="327" r:id="rId15"/>
    <p:sldId id="328" r:id="rId16"/>
    <p:sldId id="329" r:id="rId17"/>
    <p:sldId id="330" r:id="rId18"/>
    <p:sldId id="331" r:id="rId19"/>
    <p:sldId id="332" r:id="rId20"/>
    <p:sldId id="335" r:id="rId21"/>
    <p:sldId id="336" r:id="rId22"/>
    <p:sldId id="337" r:id="rId23"/>
    <p:sldId id="338" r:id="rId24"/>
    <p:sldId id="315" r:id="rId25"/>
    <p:sldId id="346" r:id="rId26"/>
    <p:sldId id="341" r:id="rId27"/>
    <p:sldId id="344" r:id="rId28"/>
    <p:sldId id="343" r:id="rId29"/>
    <p:sldId id="345" r:id="rId30"/>
    <p:sldId id="347" r:id="rId31"/>
    <p:sldId id="317" r:id="rId32"/>
    <p:sldId id="318" r:id="rId33"/>
    <p:sldId id="319" r:id="rId34"/>
    <p:sldId id="333" r:id="rId35"/>
    <p:sldId id="334" r:id="rId36"/>
    <p:sldId id="342" r:id="rId37"/>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alibri Light" panose="020F0302020204030204" pitchFamily="34" charset="0"/>
      <p:regular r:id="rId44"/>
      <p:italic r:id="rId45"/>
    </p:embeddedFont>
    <p:embeddedFont>
      <p:font typeface="Consolas" panose="020B0609020204030204" pitchFamily="49"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Segoe UI Light" panose="020B0502040204020203" pitchFamily="34" charset="0"/>
      <p:regular r:id="rId54"/>
      <p:italic r:id="rId55"/>
    </p:embeddedFont>
    <p:embeddedFont>
      <p:font typeface="Segoe UI Semilight" panose="020B0402040204020203" pitchFamily="34" charset="0"/>
      <p:regular r:id="rId56"/>
      <p:italic r:id="rId57"/>
    </p:embeddedFont>
    <p:embeddedFont>
      <p:font typeface="Verdana" panose="020B0604030504040204" pitchFamily="34" charset="0"/>
      <p:regular r:id="rId58"/>
      <p:bold r:id="rId59"/>
      <p:italic r:id="rId60"/>
      <p:boldItalic r:id="rId6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48"/>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47"/>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05" autoAdjust="0"/>
    <p:restoredTop sz="86347" autoAdjust="0"/>
  </p:normalViewPr>
  <p:slideViewPr>
    <p:cSldViewPr snapToGrid="0">
      <p:cViewPr varScale="1">
        <p:scale>
          <a:sx n="62" d="100"/>
          <a:sy n="62" d="100"/>
        </p:scale>
        <p:origin x="288" y="78"/>
      </p:cViewPr>
      <p:guideLst/>
    </p:cSldViewPr>
  </p:slideViewPr>
  <p:outlineViewPr>
    <p:cViewPr>
      <p:scale>
        <a:sx n="33" d="100"/>
        <a:sy n="33" d="100"/>
      </p:scale>
      <p:origin x="0" y="-804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font" Target="fonts/font2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38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6/22/2018 1:20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24</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25967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9617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1897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76908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72916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12502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612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65642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826186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5864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1241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59121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2930836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1807551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83895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79656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91107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001474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047751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7907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47140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664822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738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9697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99109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27710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454575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08508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71809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181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3448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660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27609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139215967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529562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20157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253154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theme" Target="../theme/theme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22.06.2018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07051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275479477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9.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6.png"/><Relationship Id="rId7" Type="http://schemas.openxmlformats.org/officeDocument/2006/relationships/image" Target="../media/image39.emf"/><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22.xml"/><Relationship Id="rId16" Type="http://schemas.openxmlformats.org/officeDocument/2006/relationships/image" Target="../media/image48.png"/><Relationship Id="rId20" Type="http://schemas.openxmlformats.org/officeDocument/2006/relationships/image" Target="../media/image52.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43.png"/><Relationship Id="rId5" Type="http://schemas.openxmlformats.org/officeDocument/2006/relationships/image" Target="../media/image38.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7.emf"/><Relationship Id="rId9" Type="http://schemas.openxmlformats.org/officeDocument/2006/relationships/image" Target="../media/image41.png"/><Relationship Id="rId1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3.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emf"/><Relationship Id="rId10" Type="http://schemas.openxmlformats.org/officeDocument/2006/relationships/image" Target="../media/image59.png"/><Relationship Id="rId4" Type="http://schemas.openxmlformats.org/officeDocument/2006/relationships/hyperlink" Target="https://docs.microsoft.com/en-us/azure/event-grid/overview" TargetMode="External"/><Relationship Id="rId9" Type="http://schemas.openxmlformats.org/officeDocument/2006/relationships/image" Target="../media/image5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64.png"/><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emf"/><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3.png"/><Relationship Id="rId3" Type="http://schemas.openxmlformats.org/officeDocument/2006/relationships/image" Target="../media/image27.emf"/><Relationship Id="rId7" Type="http://schemas.openxmlformats.org/officeDocument/2006/relationships/image" Target="../media/image29.emf"/><Relationship Id="rId12"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24.pn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77444"/>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3" name="Subtitle 2"/>
          <p:cNvSpPr>
            <a:spLocks noGrp="1"/>
          </p:cNvSpPr>
          <p:nvPr>
            <p:ph type="body" sz="quarter" idx="10"/>
          </p:nvPr>
        </p:nvSpPr>
        <p:spPr>
          <a:noFill/>
        </p:spPr>
        <p:txBody>
          <a:bodyPr/>
          <a:lstStyle/>
          <a:p>
            <a:pPr marL="0" indent="0">
              <a:buClr>
                <a:schemeClr val="bg1"/>
              </a:buClr>
              <a:buNone/>
            </a:pPr>
            <a:r>
              <a:rPr lang="en-US" dirty="0"/>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dirty="0">
                  <a:solidFill>
                    <a:srgbClr val="353535">
                      <a:lumMod val="85000"/>
                      <a:lumOff val="15000"/>
                    </a:srgbClr>
                  </a:solidFill>
                  <a:latin typeface="Calibri" panose="020F0502020204030204"/>
                  <a:cs typeface="+mn-cs"/>
                </a:rPr>
              </a:br>
              <a:r>
                <a:rPr lang="en-US" sz="825" b="0" kern="0" dirty="0" err="1">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a:t>
              </a: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SQL DB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dirty="0">
                <a:solidFill>
                  <a:schemeClr val="accent1"/>
                </a:solidFill>
                <a:latin typeface="Segoe UI Semilight"/>
                <a:cs typeface="Segoe UI Semilight" panose="020B0402040204020203" pitchFamily="34" charset="0"/>
              </a:rPr>
              <a:t>Microsoft Azure</a:t>
            </a:r>
            <a:endParaRPr lang="en-US" sz="1200" kern="0" spc="0" dirty="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
        <p:nvSpPr>
          <p:cNvPr id="68" name="Rectangle 67">
            <a:extLst>
              <a:ext uri="{FF2B5EF4-FFF2-40B4-BE49-F238E27FC236}">
                <a16:creationId xmlns:a16="http://schemas.microsoft.com/office/drawing/2014/main" id="{7C003337-4371-4D3E-9C18-06129EA2E5F3}"/>
              </a:ext>
            </a:extLst>
          </p:cNvPr>
          <p:cNvSpPr/>
          <p:nvPr/>
        </p:nvSpPr>
        <p:spPr>
          <a:xfrm>
            <a:off x="0" y="1"/>
            <a:ext cx="9144000" cy="70985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a:xfrm>
            <a:off x="372545" y="-51433"/>
            <a:ext cx="7886700" cy="851376"/>
          </a:xfrm>
        </p:spPr>
        <p:txBody>
          <a:bodyPr>
            <a:normAutofit/>
          </a:bodyPr>
          <a:lstStyle/>
          <a:p>
            <a:r>
              <a:rPr lang="en-US" sz="2800" dirty="0">
                <a:solidFill>
                  <a:schemeClr val="bg1"/>
                </a:solidFill>
                <a:latin typeface="Segoe UI" panose="020B0502040204020203" pitchFamily="34" charset="0"/>
                <a:cs typeface="Segoe UI" panose="020B0502040204020203" pitchFamily="34" charset="0"/>
              </a:rPr>
              <a:t>Full set of cloud management capabilities</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417094" y="6304036"/>
            <a:ext cx="8085221" cy="369332"/>
          </a:xfrm>
          <a:prstGeom prst="rect">
            <a:avLst/>
          </a:prstGeom>
        </p:spPr>
        <p:txBody>
          <a:bodyPr wrap="square">
            <a:spAutoFit/>
          </a:bodyPr>
          <a:lstStyle/>
          <a:p>
            <a:r>
              <a:rPr lang="en-US" b="0" dirty="0">
                <a:latin typeface="Segoe UI" panose="020B0502040204020203" pitchFamily="34" charset="0"/>
                <a:cs typeface="Segoe UI" panose="020B0502040204020203" pitchFamily="34" charset="0"/>
              </a:rPr>
              <a:t>https://docs.microsoft.com/en-us/azure/security-center/security-center-intro</a:t>
            </a:r>
          </a:p>
        </p:txBody>
      </p:sp>
      <p:pic>
        <p:nvPicPr>
          <p:cNvPr id="4" name="Picture 3">
            <a:extLst>
              <a:ext uri="{FF2B5EF4-FFF2-40B4-BE49-F238E27FC236}">
                <a16:creationId xmlns:a16="http://schemas.microsoft.com/office/drawing/2014/main" id="{7FF67DFF-B3F1-47E0-89A5-6E95D1D40ABE}"/>
              </a:ext>
            </a:extLst>
          </p:cNvPr>
          <p:cNvPicPr>
            <a:picLocks noChangeAspect="1"/>
          </p:cNvPicPr>
          <p:nvPr/>
        </p:nvPicPr>
        <p:blipFill>
          <a:blip r:embed="rId4"/>
          <a:stretch>
            <a:fillRect/>
          </a:stretch>
        </p:blipFill>
        <p:spPr>
          <a:xfrm>
            <a:off x="0" y="0"/>
            <a:ext cx="9144000" cy="707136"/>
          </a:xfrm>
          <a:prstGeom prst="rect">
            <a:avLst/>
          </a:prstGeom>
        </p:spPr>
      </p:pic>
    </p:spTree>
    <p:extLst>
      <p:ext uri="{BB962C8B-B14F-4D97-AF65-F5344CB8AC3E}">
        <p14:creationId xmlns:p14="http://schemas.microsoft.com/office/powerpoint/2010/main" val="319086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latin typeface="Segoe UI" panose="020B0502040204020203" pitchFamily="34" charset="0"/>
                <a:cs typeface="Segoe UI" panose="020B0502040204020203" pitchFamily="34" charset="0"/>
              </a:rPr>
              <a:t>In this demonstration, you will see how to:</a:t>
            </a:r>
          </a:p>
          <a:p>
            <a:endParaRPr lang="en-US" dirty="0">
              <a:latin typeface="Segoe UI" panose="020B0502040204020203" pitchFamily="34" charset="0"/>
              <a:cs typeface="Segoe UI" panose="020B0502040204020203" pitchFamily="34" charset="0"/>
            </a:endParaRPr>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1336391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6A0-3B9E-4A0D-9857-22A454AA2DF4}"/>
              </a:ext>
            </a:extLst>
          </p:cNvPr>
          <p:cNvSpPr>
            <a:spLocks noGrp="1"/>
          </p:cNvSpPr>
          <p:nvPr>
            <p:ph type="title"/>
          </p:nvPr>
        </p:nvSpPr>
        <p:spPr/>
        <p:txBody>
          <a:bodyPr/>
          <a:lstStyle/>
          <a:p>
            <a:r>
              <a:rPr lang="en-IN" dirty="0"/>
              <a:t>Creating an Azure Automation account and assets</a:t>
            </a:r>
            <a:endParaRPr lang="en-US" dirty="0"/>
          </a:p>
        </p:txBody>
      </p:sp>
      <p:sp>
        <p:nvSpPr>
          <p:cNvPr id="3" name="Content Placeholder 2">
            <a:extLst>
              <a:ext uri="{FF2B5EF4-FFF2-40B4-BE49-F238E27FC236}">
                <a16:creationId xmlns:a16="http://schemas.microsoft.com/office/drawing/2014/main" id="{349BA6F5-D556-43B5-B3D7-FAE7AF686CD6}"/>
              </a:ext>
            </a:extLst>
          </p:cNvPr>
          <p:cNvSpPr>
            <a:spLocks noGrp="1"/>
          </p:cNvSpPr>
          <p:nvPr>
            <p:ph idx="1"/>
          </p:nvPr>
        </p:nvSpPr>
        <p:spPr/>
        <p:txBody>
          <a:bodyPr/>
          <a:lstStyle/>
          <a:p>
            <a:r>
              <a:rPr lang="en-US" dirty="0"/>
              <a:t>Create an Azure Automation account</a:t>
            </a:r>
          </a:p>
          <a:p>
            <a:r>
              <a:rPr lang="en-US" dirty="0"/>
              <a:t>Create an Azure Automation Schedule asset</a:t>
            </a:r>
          </a:p>
          <a:p>
            <a:r>
              <a:rPr lang="en-US" dirty="0"/>
              <a:t>Create an Azure Automation Variable asset</a:t>
            </a:r>
          </a:p>
          <a:p>
            <a:pPr marL="0" indent="0">
              <a:buNone/>
            </a:pPr>
            <a:endParaRPr lang="en-US" dirty="0"/>
          </a:p>
        </p:txBody>
      </p:sp>
      <p:sp>
        <p:nvSpPr>
          <p:cNvPr id="4" name="Text Placeholder 3">
            <a:extLst>
              <a:ext uri="{FF2B5EF4-FFF2-40B4-BE49-F238E27FC236}">
                <a16:creationId xmlns:a16="http://schemas.microsoft.com/office/drawing/2014/main" id="{9292A425-332B-487C-AA40-8DC43EE72BBB}"/>
              </a:ext>
            </a:extLst>
          </p:cNvPr>
          <p:cNvSpPr>
            <a:spLocks noGrp="1"/>
          </p:cNvSpPr>
          <p:nvPr>
            <p:ph type="body" sz="quarter" idx="10"/>
          </p:nvPr>
        </p:nvSpPr>
        <p:spPr/>
        <p:txBody>
          <a:bodyPr/>
          <a:lstStyle/>
          <a:p>
            <a:r>
              <a:rPr lang="en-US" dirty="0"/>
              <a:t>https://docs.microsoft.com/en-us/azure/automation/automation-create-standalone-account</a:t>
            </a:r>
          </a:p>
        </p:txBody>
      </p:sp>
    </p:spTree>
    <p:extLst>
      <p:ext uri="{BB962C8B-B14F-4D97-AF65-F5344CB8AC3E}">
        <p14:creationId xmlns:p14="http://schemas.microsoft.com/office/powerpoint/2010/main" val="206690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br>
              <a:rPr lang="en-IN" dirty="0">
                <a:latin typeface="Arial"/>
                <a:ea typeface="Calibri"/>
                <a:cs typeface="Times New Roman"/>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189660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br>
              <a:rPr lang="en-IN" dirty="0">
                <a:ea typeface="Calibri"/>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400" dirty="0"/>
              <a:t>Enhance cloud management with automation </a:t>
            </a:r>
          </a:p>
          <a:p>
            <a:pPr lvl="1"/>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2400" dirty="0"/>
              <a:t>Collect and analyze data generated by resources in cloud and on-premises environments. </a:t>
            </a:r>
          </a:p>
          <a:p>
            <a:pPr lvl="1"/>
            <a:r>
              <a:rPr lang="en-US" sz="20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2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3369</Words>
  <Application>Microsoft Office PowerPoint</Application>
  <PresentationFormat>On-screen Show (4:3)</PresentationFormat>
  <Paragraphs>534</Paragraphs>
  <Slides>33</Slides>
  <Notes>33</Notes>
  <HiddenSlides>3</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33</vt:i4>
      </vt:variant>
    </vt:vector>
  </HeadingPairs>
  <TitlesOfParts>
    <vt:vector size="49" baseType="lpstr">
      <vt:lpstr>Times New Roman</vt:lpstr>
      <vt:lpstr>Calibri Light</vt:lpstr>
      <vt:lpstr>Consolas</vt:lpstr>
      <vt:lpstr>Wingdings</vt:lpstr>
      <vt:lpstr>Arial</vt:lpstr>
      <vt:lpstr>Calibri</vt:lpstr>
      <vt:lpstr>Segoe UI Light</vt:lpstr>
      <vt:lpstr>Verdana</vt:lpstr>
      <vt:lpstr>Segoe UI</vt:lpstr>
      <vt:lpstr>Segoe UI Semilight</vt:lpstr>
      <vt:lpstr>Symbol</vt:lpstr>
      <vt:lpstr>Courier New</vt:lpstr>
      <vt:lpstr>NG_MOC_Core_ModuleNew2</vt:lpstr>
      <vt:lpstr>2_Office Theme</vt:lpstr>
      <vt:lpstr>1_NG_MOC_Core_ModuleNew2</vt:lpstr>
      <vt:lpstr>WHITE TEMPLATE</vt:lpstr>
      <vt:lpstr>Implementing Microsoft Azure Infrastructure Solutions</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Full set of cloud management capabilities</vt:lpstr>
      <vt:lpstr>PowerPoint Presentation</vt:lpstr>
      <vt:lpstr>Log Analytics</vt:lpstr>
      <vt:lpstr>Demonstration: Creating an Azure Automation account and assets</vt:lpstr>
      <vt:lpstr>Creating an Azure Automation account and assets</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2018-06-22T18:28:55Z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