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08" r:id="rId2"/>
  </p:sldMasterIdLst>
  <p:notesMasterIdLst>
    <p:notesMasterId r:id="rId66"/>
  </p:notesMasterIdLst>
  <p:handoutMasterIdLst>
    <p:handoutMasterId r:id="rId67"/>
  </p:handoutMasterIdLst>
  <p:sldIdLst>
    <p:sldId id="383" r:id="rId3"/>
    <p:sldId id="256" r:id="rId4"/>
    <p:sldId id="311" r:id="rId5"/>
    <p:sldId id="312" r:id="rId6"/>
    <p:sldId id="339"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13" r:id="rId20"/>
    <p:sldId id="340" r:id="rId21"/>
    <p:sldId id="341" r:id="rId22"/>
    <p:sldId id="342" r:id="rId23"/>
    <p:sldId id="343" r:id="rId24"/>
    <p:sldId id="365" r:id="rId25"/>
    <p:sldId id="372" r:id="rId26"/>
    <p:sldId id="366" r:id="rId27"/>
    <p:sldId id="373" r:id="rId28"/>
    <p:sldId id="367" r:id="rId29"/>
    <p:sldId id="374" r:id="rId30"/>
    <p:sldId id="368" r:id="rId31"/>
    <p:sldId id="376" r:id="rId32"/>
    <p:sldId id="370" r:id="rId33"/>
    <p:sldId id="375" r:id="rId34"/>
    <p:sldId id="315" r:id="rId35"/>
    <p:sldId id="377" r:id="rId36"/>
    <p:sldId id="344" r:id="rId37"/>
    <p:sldId id="345" r:id="rId38"/>
    <p:sldId id="346" r:id="rId39"/>
    <p:sldId id="347" r:id="rId40"/>
    <p:sldId id="348" r:id="rId41"/>
    <p:sldId id="349" r:id="rId42"/>
    <p:sldId id="350" r:id="rId43"/>
    <p:sldId id="351" r:id="rId44"/>
    <p:sldId id="352" r:id="rId45"/>
    <p:sldId id="364" r:id="rId46"/>
    <p:sldId id="380" r:id="rId47"/>
    <p:sldId id="371" r:id="rId48"/>
    <p:sldId id="381" r:id="rId49"/>
    <p:sldId id="318" r:id="rId50"/>
    <p:sldId id="353" r:id="rId51"/>
    <p:sldId id="354" r:id="rId52"/>
    <p:sldId id="355" r:id="rId53"/>
    <p:sldId id="356" r:id="rId54"/>
    <p:sldId id="357" r:id="rId55"/>
    <p:sldId id="358" r:id="rId56"/>
    <p:sldId id="359" r:id="rId57"/>
    <p:sldId id="378" r:id="rId58"/>
    <p:sldId id="360" r:id="rId59"/>
    <p:sldId id="361" r:id="rId60"/>
    <p:sldId id="362" r:id="rId61"/>
    <p:sldId id="363" r:id="rId62"/>
    <p:sldId id="369" r:id="rId63"/>
    <p:sldId id="382" r:id="rId64"/>
    <p:sldId id="379" r:id="rId65"/>
  </p:sldIdLst>
  <p:sldSz cx="9144000" cy="6858000" type="screen4x3"/>
  <p:notesSz cx="6858000" cy="9144000"/>
  <p:embeddedFontLst>
    <p:embeddedFont>
      <p:font typeface="Calibri" panose="020F0502020204030204" pitchFamily="34" charset="0"/>
      <p:regular r:id="rId68"/>
      <p:bold r:id="rId69"/>
      <p:italic r:id="rId70"/>
      <p:boldItalic r:id="rId71"/>
    </p:embeddedFont>
    <p:embeddedFont>
      <p:font typeface="Segoe UI" panose="020B0502040204020203" pitchFamily="34" charset="0"/>
      <p:regular r:id="rId72"/>
      <p:bold r:id="rId73"/>
      <p:italic r:id="rId74"/>
      <p:boldItalic r:id="rId75"/>
    </p:embeddedFont>
    <p:embeddedFont>
      <p:font typeface="Verdana" panose="020B0604030504040204" pitchFamily="34" charset="0"/>
      <p:regular r:id="rId76"/>
      <p:bold r:id="rId77"/>
      <p:italic r:id="rId78"/>
      <p:boldItalic r:id="rId79"/>
    </p:embeddedFont>
    <p:embeddedFont>
      <p:font typeface="Consolas" panose="020B0609020204030204" pitchFamily="49" charset="0"/>
      <p:regular r:id="rId80"/>
      <p:bold r:id="rId81"/>
      <p:italic r:id="rId82"/>
      <p:boldItalic r:id="rId83"/>
    </p:embeddedFont>
    <p:embeddedFont>
      <p:font typeface="Segoe UI Light" panose="020B0502040204020203" pitchFamily="34" charset="0"/>
      <p:regular r:id="rId84"/>
      <p:italic r:id="rId8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83"/>
            <p14:sldId id="256"/>
            <p14:sldId id="311"/>
            <p14:sldId id="312"/>
          </p14:sldIdLst>
        </p14:section>
        <p14:section name="Monitor on-premises identity" id="{EE7F45B0-A6AD-411D-A512-DBBFEC401377}">
          <p14:sldIdLst>
            <p14:sldId id="339"/>
            <p14:sldId id="327"/>
            <p14:sldId id="328"/>
            <p14:sldId id="329"/>
            <p14:sldId id="330"/>
            <p14:sldId id="331"/>
            <p14:sldId id="332"/>
            <p14:sldId id="333"/>
            <p14:sldId id="334"/>
            <p14:sldId id="335"/>
            <p14:sldId id="336"/>
            <p14:sldId id="337"/>
            <p14:sldId id="338"/>
          </p14:sldIdLst>
        </p14:section>
        <p14:section name="Manage domains with Azure AD DS" id="{C6B6578B-F5CF-418D-991A-F24A0340D180}">
          <p14:sldIdLst>
            <p14:sldId id="313"/>
            <p14:sldId id="340"/>
            <p14:sldId id="341"/>
            <p14:sldId id="342"/>
            <p14:sldId id="343"/>
            <p14:sldId id="365"/>
            <p14:sldId id="372"/>
            <p14:sldId id="366"/>
            <p14:sldId id="373"/>
            <p14:sldId id="367"/>
            <p14:sldId id="374"/>
            <p14:sldId id="368"/>
            <p14:sldId id="376"/>
            <p14:sldId id="370"/>
            <p14:sldId id="375"/>
          </p14:sldIdLst>
        </p14:section>
        <p14:section name="Integrate with Azure AD" id="{B92904DA-AD65-48A7-82FB-BA4D438E899A}">
          <p14:sldIdLst>
            <p14:sldId id="315"/>
            <p14:sldId id="377"/>
            <p14:sldId id="344"/>
            <p14:sldId id="345"/>
            <p14:sldId id="346"/>
            <p14:sldId id="347"/>
            <p14:sldId id="348"/>
            <p14:sldId id="349"/>
            <p14:sldId id="350"/>
            <p14:sldId id="351"/>
            <p14:sldId id="352"/>
            <p14:sldId id="364"/>
            <p14:sldId id="380"/>
            <p14:sldId id="371"/>
            <p14:sldId id="381"/>
          </p14:sldIdLst>
        </p14:section>
        <p14:section name="Implement Azure B2B and Azure B2C" id="{4192427E-7B5C-4B75-BE21-14FA26E9ABFE}">
          <p14:sldIdLst>
            <p14:sldId id="318"/>
            <p14:sldId id="353"/>
            <p14:sldId id="354"/>
            <p14:sldId id="355"/>
            <p14:sldId id="356"/>
            <p14:sldId id="357"/>
            <p14:sldId id="358"/>
            <p14:sldId id="359"/>
            <p14:sldId id="378"/>
            <p14:sldId id="360"/>
            <p14:sldId id="361"/>
            <p14:sldId id="362"/>
            <p14:sldId id="363"/>
            <p14:sldId id="369"/>
            <p14:sldId id="382"/>
            <p14:sldId id="3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34" d="100"/>
          <a:sy n="34" d="100"/>
        </p:scale>
        <p:origin x="528" y="42"/>
      </p:cViewPr>
      <p:guideLst/>
    </p:cSldViewPr>
  </p:slideViewPr>
  <p:outlineViewPr>
    <p:cViewPr>
      <p:scale>
        <a:sx n="33" d="100"/>
        <a:sy n="33" d="100"/>
      </p:scale>
      <p:origin x="0" y="-22554"/>
    </p:cViewPr>
  </p:outlineViewPr>
  <p:notesTextViewPr>
    <p:cViewPr>
      <p:scale>
        <a:sx n="3" d="2"/>
        <a:sy n="3" d="2"/>
      </p:scale>
      <p:origin x="0" y="0"/>
    </p:cViewPr>
  </p:notesTextViewPr>
  <p:sorterViewPr>
    <p:cViewPr varScale="1">
      <p:scale>
        <a:sx n="100" d="100"/>
        <a:sy n="100" d="100"/>
      </p:scale>
      <p:origin x="0" y="-14478"/>
    </p:cViewPr>
  </p:sorterViewPr>
  <p:notesViewPr>
    <p:cSldViewPr snapToGrid="0">
      <p:cViewPr varScale="1">
        <p:scale>
          <a:sx n="55" d="100"/>
          <a:sy n="55" d="100"/>
        </p:scale>
        <p:origin x="20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3.xml"/><Relationship Id="rId90" Type="http://schemas.microsoft.com/office/2015/10/relationships/revisionInfo" Target="revisionInfo.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notesMaster" Target="notesMasters/notesMaster1.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font" Target="fonts/font15.fntdata"/><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20601-F8BD-44F0-B54E-D640A567C032}" type="doc">
      <dgm:prSet loTypeId="urn:microsoft.com/office/officeart/2005/8/layout/vList2" loCatId="list" qsTypeId="urn:microsoft.com/office/officeart/2005/8/quickstyle/3d1" qsCatId="3D" csTypeId="urn:microsoft.com/office/officeart/2005/8/colors/accent6_3" csCatId="accent6"/>
      <dgm:spPr/>
      <dgm:t>
        <a:bodyPr/>
        <a:lstStyle/>
        <a:p>
          <a:endParaRPr lang="en-US"/>
        </a:p>
      </dgm:t>
    </dgm:pt>
    <dgm:pt modelId="{887AA99E-C4CC-436C-A21E-71E246845A4C}">
      <dgm:prSet/>
      <dgm:spPr/>
      <dgm:t>
        <a:bodyPr/>
        <a:lstStyle/>
        <a:p>
          <a:r>
            <a:rPr lang="en-US" dirty="0">
              <a:latin typeface="Segoe UI" panose="020B0502040204020203" pitchFamily="34" charset="0"/>
              <a:cs typeface="Segoe UI" panose="020B0502040204020203" pitchFamily="34" charset="0"/>
            </a:rPr>
            <a:t>Azure AD B2C integrates with Azure MFA </a:t>
          </a:r>
        </a:p>
      </dgm:t>
    </dgm:pt>
    <dgm:pt modelId="{71E1CA76-FF6F-43C2-96AD-18C910ECE087}" type="parTrans" cxnId="{6EAE55C7-EB00-415F-982C-DF40E2B61C42}">
      <dgm:prSet/>
      <dgm:spPr/>
      <dgm:t>
        <a:bodyPr/>
        <a:lstStyle/>
        <a:p>
          <a:endParaRPr lang="en-US"/>
        </a:p>
      </dgm:t>
    </dgm:pt>
    <dgm:pt modelId="{19BBD5C1-E81E-425B-985D-2CA969F94B62}" type="sibTrans" cxnId="{6EAE55C7-EB00-415F-982C-DF40E2B61C42}">
      <dgm:prSet/>
      <dgm:spPr/>
      <dgm:t>
        <a:bodyPr/>
        <a:lstStyle/>
        <a:p>
          <a:endParaRPr lang="en-US"/>
        </a:p>
      </dgm:t>
    </dgm:pt>
    <dgm:pt modelId="{1233B780-DBDE-490B-9701-83EE931E9280}">
      <dgm:prSet/>
      <dgm:spPr/>
      <dgm:t>
        <a:bodyPr/>
        <a:lstStyle/>
        <a:p>
          <a:r>
            <a:rPr lang="en-US"/>
            <a:t>No additional code needed </a:t>
          </a:r>
        </a:p>
      </dgm:t>
    </dgm:pt>
    <dgm:pt modelId="{E822DFC5-144C-4DAA-B329-B8066281838A}" type="parTrans" cxnId="{8B36C890-2903-4BFF-82E2-5BE12844616B}">
      <dgm:prSet/>
      <dgm:spPr/>
      <dgm:t>
        <a:bodyPr/>
        <a:lstStyle/>
        <a:p>
          <a:endParaRPr lang="en-US"/>
        </a:p>
      </dgm:t>
    </dgm:pt>
    <dgm:pt modelId="{F780A0A0-A859-4AC7-9D13-EF4B9C18B779}" type="sibTrans" cxnId="{8B36C890-2903-4BFF-82E2-5BE12844616B}">
      <dgm:prSet/>
      <dgm:spPr/>
      <dgm:t>
        <a:bodyPr/>
        <a:lstStyle/>
        <a:p>
          <a:endParaRPr lang="en-US"/>
        </a:p>
      </dgm:t>
    </dgm:pt>
    <dgm:pt modelId="{92DAE0C5-617E-46E8-86DE-7E4C9CD8092B}">
      <dgm:prSet/>
      <dgm:spPr/>
      <dgm:t>
        <a:bodyPr/>
        <a:lstStyle/>
        <a:p>
          <a:r>
            <a:rPr lang="en-US"/>
            <a:t>Supports call and text messages </a:t>
          </a:r>
        </a:p>
      </dgm:t>
    </dgm:pt>
    <dgm:pt modelId="{F9862164-DDF1-46D5-88A5-A19F4D2DCBE3}" type="parTrans" cxnId="{DB9CC59E-AAA7-4677-A743-C686CE3B50FE}">
      <dgm:prSet/>
      <dgm:spPr/>
      <dgm:t>
        <a:bodyPr/>
        <a:lstStyle/>
        <a:p>
          <a:endParaRPr lang="en-US"/>
        </a:p>
      </dgm:t>
    </dgm:pt>
    <dgm:pt modelId="{5A778A6E-F0D5-4AD6-884F-319AAE682321}" type="sibTrans" cxnId="{DB9CC59E-AAA7-4677-A743-C686CE3B50FE}">
      <dgm:prSet/>
      <dgm:spPr/>
      <dgm:t>
        <a:bodyPr/>
        <a:lstStyle/>
        <a:p>
          <a:endParaRPr lang="en-US"/>
        </a:p>
      </dgm:t>
    </dgm:pt>
    <dgm:pt modelId="{65E4FD5A-9DCA-4763-AAB2-366DC16DE165}" type="pres">
      <dgm:prSet presAssocID="{44820601-F8BD-44F0-B54E-D640A567C032}" presName="linear" presStyleCnt="0">
        <dgm:presLayoutVars>
          <dgm:animLvl val="lvl"/>
          <dgm:resizeHandles val="exact"/>
        </dgm:presLayoutVars>
      </dgm:prSet>
      <dgm:spPr/>
    </dgm:pt>
    <dgm:pt modelId="{59123841-2017-408E-AA06-5F81BF00B726}" type="pres">
      <dgm:prSet presAssocID="{887AA99E-C4CC-436C-A21E-71E246845A4C}" presName="parentText" presStyleLbl="node1" presStyleIdx="0" presStyleCnt="3">
        <dgm:presLayoutVars>
          <dgm:chMax val="0"/>
          <dgm:bulletEnabled val="1"/>
        </dgm:presLayoutVars>
      </dgm:prSet>
      <dgm:spPr/>
    </dgm:pt>
    <dgm:pt modelId="{15AFA5D0-36DF-4182-BDBB-DC4F8B862470}" type="pres">
      <dgm:prSet presAssocID="{19BBD5C1-E81E-425B-985D-2CA969F94B62}" presName="spacer" presStyleCnt="0"/>
      <dgm:spPr/>
    </dgm:pt>
    <dgm:pt modelId="{1B15F246-646F-4537-A086-39F91923FA7B}" type="pres">
      <dgm:prSet presAssocID="{1233B780-DBDE-490B-9701-83EE931E9280}" presName="parentText" presStyleLbl="node1" presStyleIdx="1" presStyleCnt="3">
        <dgm:presLayoutVars>
          <dgm:chMax val="0"/>
          <dgm:bulletEnabled val="1"/>
        </dgm:presLayoutVars>
      </dgm:prSet>
      <dgm:spPr/>
    </dgm:pt>
    <dgm:pt modelId="{0D9B739B-75F8-4494-8544-F7BEA3196563}" type="pres">
      <dgm:prSet presAssocID="{F780A0A0-A859-4AC7-9D13-EF4B9C18B779}" presName="spacer" presStyleCnt="0"/>
      <dgm:spPr/>
    </dgm:pt>
    <dgm:pt modelId="{B614F8C3-D4D5-4255-9E66-BBEA5FE15106}" type="pres">
      <dgm:prSet presAssocID="{92DAE0C5-617E-46E8-86DE-7E4C9CD8092B}" presName="parentText" presStyleLbl="node1" presStyleIdx="2" presStyleCnt="3">
        <dgm:presLayoutVars>
          <dgm:chMax val="0"/>
          <dgm:bulletEnabled val="1"/>
        </dgm:presLayoutVars>
      </dgm:prSet>
      <dgm:spPr/>
    </dgm:pt>
  </dgm:ptLst>
  <dgm:cxnLst>
    <dgm:cxn modelId="{49573D01-48AC-49F2-A747-B05FC1E07EA7}" type="presOf" srcId="{92DAE0C5-617E-46E8-86DE-7E4C9CD8092B}" destId="{B614F8C3-D4D5-4255-9E66-BBEA5FE15106}" srcOrd="0" destOrd="0" presId="urn:microsoft.com/office/officeart/2005/8/layout/vList2"/>
    <dgm:cxn modelId="{A4935416-DC52-49C8-BE15-3BBB6AE6729B}" type="presOf" srcId="{44820601-F8BD-44F0-B54E-D640A567C032}" destId="{65E4FD5A-9DCA-4763-AAB2-366DC16DE165}" srcOrd="0" destOrd="0" presId="urn:microsoft.com/office/officeart/2005/8/layout/vList2"/>
    <dgm:cxn modelId="{8B36C890-2903-4BFF-82E2-5BE12844616B}" srcId="{44820601-F8BD-44F0-B54E-D640A567C032}" destId="{1233B780-DBDE-490B-9701-83EE931E9280}" srcOrd="1" destOrd="0" parTransId="{E822DFC5-144C-4DAA-B329-B8066281838A}" sibTransId="{F780A0A0-A859-4AC7-9D13-EF4B9C18B779}"/>
    <dgm:cxn modelId="{DB9CC59E-AAA7-4677-A743-C686CE3B50FE}" srcId="{44820601-F8BD-44F0-B54E-D640A567C032}" destId="{92DAE0C5-617E-46E8-86DE-7E4C9CD8092B}" srcOrd="2" destOrd="0" parTransId="{F9862164-DDF1-46D5-88A5-A19F4D2DCBE3}" sibTransId="{5A778A6E-F0D5-4AD6-884F-319AAE682321}"/>
    <dgm:cxn modelId="{6EAE55C7-EB00-415F-982C-DF40E2B61C42}" srcId="{44820601-F8BD-44F0-B54E-D640A567C032}" destId="{887AA99E-C4CC-436C-A21E-71E246845A4C}" srcOrd="0" destOrd="0" parTransId="{71E1CA76-FF6F-43C2-96AD-18C910ECE087}" sibTransId="{19BBD5C1-E81E-425B-985D-2CA969F94B62}"/>
    <dgm:cxn modelId="{A7D6FAE2-5290-4F5F-ACBF-CA49BD1233F7}" type="presOf" srcId="{1233B780-DBDE-490B-9701-83EE931E9280}" destId="{1B15F246-646F-4537-A086-39F91923FA7B}" srcOrd="0" destOrd="0" presId="urn:microsoft.com/office/officeart/2005/8/layout/vList2"/>
    <dgm:cxn modelId="{4F9D4CEB-1B4B-4E77-825D-405377D4541C}" type="presOf" srcId="{887AA99E-C4CC-436C-A21E-71E246845A4C}" destId="{59123841-2017-408E-AA06-5F81BF00B726}" srcOrd="0" destOrd="0" presId="urn:microsoft.com/office/officeart/2005/8/layout/vList2"/>
    <dgm:cxn modelId="{26237B70-36E8-43BF-A1A8-B146CC818C32}" type="presParOf" srcId="{65E4FD5A-9DCA-4763-AAB2-366DC16DE165}" destId="{59123841-2017-408E-AA06-5F81BF00B726}" srcOrd="0" destOrd="0" presId="urn:microsoft.com/office/officeart/2005/8/layout/vList2"/>
    <dgm:cxn modelId="{B7AF1DFF-91DB-45F3-A6A1-9D589080D1D3}" type="presParOf" srcId="{65E4FD5A-9DCA-4763-AAB2-366DC16DE165}" destId="{15AFA5D0-36DF-4182-BDBB-DC4F8B862470}" srcOrd="1" destOrd="0" presId="urn:microsoft.com/office/officeart/2005/8/layout/vList2"/>
    <dgm:cxn modelId="{A5234C52-D4E0-467D-AD39-4C85C6166E6F}" type="presParOf" srcId="{65E4FD5A-9DCA-4763-AAB2-366DC16DE165}" destId="{1B15F246-646F-4537-A086-39F91923FA7B}" srcOrd="2" destOrd="0" presId="urn:microsoft.com/office/officeart/2005/8/layout/vList2"/>
    <dgm:cxn modelId="{C08DA8C1-EDB1-41A2-A396-839A79AAE3FC}" type="presParOf" srcId="{65E4FD5A-9DCA-4763-AAB2-366DC16DE165}" destId="{0D9B739B-75F8-4494-8544-F7BEA3196563}" srcOrd="3" destOrd="0" presId="urn:microsoft.com/office/officeart/2005/8/layout/vList2"/>
    <dgm:cxn modelId="{23827B92-3528-4927-86C0-6246CD8AA81E}" type="presParOf" srcId="{65E4FD5A-9DCA-4763-AAB2-366DC16DE165}" destId="{B614F8C3-D4D5-4255-9E66-BBEA5FE151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3841-2017-408E-AA06-5F81BF00B726}">
      <dsp:nvSpPr>
        <dsp:cNvPr id="0" name=""/>
        <dsp:cNvSpPr/>
      </dsp:nvSpPr>
      <dsp:spPr>
        <a:xfrm>
          <a:off x="0" y="674858"/>
          <a:ext cx="4310747" cy="121212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Segoe UI" panose="020B0502040204020203" pitchFamily="34" charset="0"/>
              <a:cs typeface="Segoe UI" panose="020B0502040204020203" pitchFamily="34" charset="0"/>
            </a:rPr>
            <a:t>Azure AD B2C integrates with Azure MFA </a:t>
          </a:r>
        </a:p>
      </dsp:txBody>
      <dsp:txXfrm>
        <a:off x="59171" y="734029"/>
        <a:ext cx="4192405" cy="1093778"/>
      </dsp:txXfrm>
    </dsp:sp>
    <dsp:sp modelId="{1B15F246-646F-4537-A086-39F91923FA7B}">
      <dsp:nvSpPr>
        <dsp:cNvPr id="0" name=""/>
        <dsp:cNvSpPr/>
      </dsp:nvSpPr>
      <dsp:spPr>
        <a:xfrm>
          <a:off x="0" y="1967618"/>
          <a:ext cx="4310747" cy="1212120"/>
        </a:xfrm>
        <a:prstGeom prst="roundRect">
          <a:avLst/>
        </a:prstGeom>
        <a:gradFill rotWithShape="0">
          <a:gsLst>
            <a:gs pos="0">
              <a:schemeClr val="accent6">
                <a:shade val="80000"/>
                <a:hueOff val="62847"/>
                <a:satOff val="1174"/>
                <a:lumOff val="10309"/>
                <a:alphaOff val="0"/>
                <a:shade val="51000"/>
                <a:satMod val="130000"/>
              </a:schemeClr>
            </a:gs>
            <a:gs pos="80000">
              <a:schemeClr val="accent6">
                <a:shade val="80000"/>
                <a:hueOff val="62847"/>
                <a:satOff val="1174"/>
                <a:lumOff val="10309"/>
                <a:alphaOff val="0"/>
                <a:shade val="93000"/>
                <a:satMod val="130000"/>
              </a:schemeClr>
            </a:gs>
            <a:gs pos="100000">
              <a:schemeClr val="accent6">
                <a:shade val="80000"/>
                <a:hueOff val="62847"/>
                <a:satOff val="1174"/>
                <a:lumOff val="1030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No additional code needed </a:t>
          </a:r>
        </a:p>
      </dsp:txBody>
      <dsp:txXfrm>
        <a:off x="59171" y="2026789"/>
        <a:ext cx="4192405" cy="1093778"/>
      </dsp:txXfrm>
    </dsp:sp>
    <dsp:sp modelId="{B614F8C3-D4D5-4255-9E66-BBEA5FE15106}">
      <dsp:nvSpPr>
        <dsp:cNvPr id="0" name=""/>
        <dsp:cNvSpPr/>
      </dsp:nvSpPr>
      <dsp:spPr>
        <a:xfrm>
          <a:off x="0" y="3260378"/>
          <a:ext cx="4310747" cy="1212120"/>
        </a:xfrm>
        <a:prstGeom prst="roundRect">
          <a:avLst/>
        </a:prstGeom>
        <a:gradFill rotWithShape="0">
          <a:gsLst>
            <a:gs pos="0">
              <a:schemeClr val="accent6">
                <a:shade val="80000"/>
                <a:hueOff val="125695"/>
                <a:satOff val="2348"/>
                <a:lumOff val="20618"/>
                <a:alphaOff val="0"/>
                <a:shade val="51000"/>
                <a:satMod val="130000"/>
              </a:schemeClr>
            </a:gs>
            <a:gs pos="80000">
              <a:schemeClr val="accent6">
                <a:shade val="80000"/>
                <a:hueOff val="125695"/>
                <a:satOff val="2348"/>
                <a:lumOff val="20618"/>
                <a:alphaOff val="0"/>
                <a:shade val="93000"/>
                <a:satMod val="130000"/>
              </a:schemeClr>
            </a:gs>
            <a:gs pos="100000">
              <a:schemeClr val="accent6">
                <a:shade val="80000"/>
                <a:hueOff val="125695"/>
                <a:satOff val="2348"/>
                <a:lumOff val="2061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Supports call and text messages </a:t>
          </a:r>
        </a:p>
      </dsp:txBody>
      <dsp:txXfrm>
        <a:off x="59171" y="3319549"/>
        <a:ext cx="4192405" cy="10937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06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56</a:t>
            </a:fld>
            <a:endParaRPr lang="en-US"/>
          </a:p>
        </p:txBody>
      </p:sp>
    </p:spTree>
    <p:extLst>
      <p:ext uri="{BB962C8B-B14F-4D97-AF65-F5344CB8AC3E}">
        <p14:creationId xmlns:p14="http://schemas.microsoft.com/office/powerpoint/2010/main" val="3320911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63</a:t>
            </a:fld>
            <a:endParaRPr lang="en-US"/>
          </a:p>
        </p:txBody>
      </p:sp>
    </p:spTree>
    <p:extLst>
      <p:ext uri="{BB962C8B-B14F-4D97-AF65-F5344CB8AC3E}">
        <p14:creationId xmlns:p14="http://schemas.microsoft.com/office/powerpoint/2010/main" val="214551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4948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30861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sz="1200" dirty="0">
                <a:latin typeface="Arial"/>
                <a:ea typeface="Calibri"/>
                <a:cs typeface="Times New Roman"/>
              </a:rPr>
              <a:t>Review the steps in Lab A for guidance when performing this demonstration.</a:t>
            </a:r>
          </a:p>
          <a:p>
            <a:pPr>
              <a:lnSpc>
                <a:spcPct val="115000"/>
              </a:lnSpc>
              <a:spcAft>
                <a:spcPts val="1000"/>
              </a:spcAft>
            </a:pPr>
            <a:r>
              <a:rPr lang="en-GB" sz="1200" dirty="0">
                <a:latin typeface="Arial"/>
                <a:ea typeface="Calibri"/>
                <a:cs typeface="Times New Roman"/>
              </a:rPr>
              <a:t>https://github.com/MicrosoftLearning/10979-MicrosoftAzureFundamentals/blob/master/Instructions/10979D_LAB_08.md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11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1928461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spTree>
    <p:extLst>
      <p:ext uri="{BB962C8B-B14F-4D97-AF65-F5344CB8AC3E}">
        <p14:creationId xmlns:p14="http://schemas.microsoft.com/office/powerpoint/2010/main" val="1723836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2075840"/>
            <a:ext cx="6050820" cy="1801436"/>
          </a:xfrm>
          <a:noFill/>
        </p:spPr>
        <p:txBody>
          <a:bodyPr lIns="146304" tIns="91440" rIns="146304" bIns="91440" anchor="t" anchorCtr="0"/>
          <a:lstStyle>
            <a:lvl1pPr>
              <a:defRPr sz="3971" spc="-74"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3481"/>
            <a:ext cx="1344637" cy="384107"/>
          </a:xfrm>
          <a:prstGeom prst="rect">
            <a:avLst/>
          </a:prstGeom>
        </p:spPr>
      </p:pic>
    </p:spTree>
    <p:extLst>
      <p:ext uri="{BB962C8B-B14F-4D97-AF65-F5344CB8AC3E}">
        <p14:creationId xmlns:p14="http://schemas.microsoft.com/office/powerpoint/2010/main" val="2790020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8103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0534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30758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94174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06663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94268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8996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741005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4413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66183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578257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534464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317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955625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59124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3878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6577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6490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068155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170058"/>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7652" y="3083653"/>
            <a:ext cx="2417896" cy="690694"/>
          </a:xfrm>
          <a:prstGeom prst="rect">
            <a:avLst/>
          </a:prstGeom>
        </p:spPr>
      </p:pic>
    </p:spTree>
    <p:extLst>
      <p:ext uri="{BB962C8B-B14F-4D97-AF65-F5344CB8AC3E}">
        <p14:creationId xmlns:p14="http://schemas.microsoft.com/office/powerpoint/2010/main" val="21792529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046299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3">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663938"/>
            <a:ext cx="8067823" cy="1444754"/>
          </a:xfrm>
        </p:spPr>
        <p:txBody>
          <a:bodyPr/>
          <a:lstStyle>
            <a:lvl1pPr>
              <a:defRPr sz="1911">
                <a:gradFill>
                  <a:gsLst>
                    <a:gs pos="1250">
                      <a:schemeClr val="tx1"/>
                    </a:gs>
                    <a:gs pos="100000">
                      <a:schemeClr val="tx1"/>
                    </a:gs>
                  </a:gsLst>
                  <a:lin ang="5400000" scaled="0"/>
                </a:gradFill>
                <a:latin typeface="+mn-lt"/>
              </a:defRPr>
            </a:lvl1pPr>
            <a:lvl2pPr>
              <a:defRPr sz="1764"/>
            </a:lvl2pPr>
            <a:lvl3pPr>
              <a:defRPr sz="1470"/>
            </a:lvl3pPr>
            <a:lvl4pPr>
              <a:defRPr sz="1323"/>
            </a:lvl4pPr>
            <a:lvl5pPr>
              <a:defRPr sz="132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986775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8"/>
            <a:ext cx="8423524" cy="1098634"/>
          </a:xfrm>
        </p:spPr>
        <p:txBody>
          <a:bodyPr/>
          <a:lstStyle>
            <a:lvl1pPr marL="0" indent="0">
              <a:buNone/>
              <a:defRPr lang="en-US" sz="6599"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4" y="3219171"/>
            <a:ext cx="5636695" cy="517065"/>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0778658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theme" Target="../theme/theme2.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707"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5400000">
            <a:off x="6049233" y="3100602"/>
            <a:ext cx="6858623" cy="657418"/>
          </a:xfrm>
          <a:prstGeom prst="rect">
            <a:avLst/>
          </a:prstGeom>
        </p:spPr>
      </p:pic>
    </p:spTree>
    <p:extLst>
      <p:ext uri="{BB962C8B-B14F-4D97-AF65-F5344CB8AC3E}">
        <p14:creationId xmlns:p14="http://schemas.microsoft.com/office/powerpoint/2010/main" val="3745692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mailto:%25username%25@newvisions.com"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mailto:%25username%25@newvisions.onmicrosoft.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25username%25@newvisions.onmicrosoft.com" TargetMode="External"/><Relationship Id="rId2" Type="http://schemas.openxmlformats.org/officeDocument/2006/relationships/hyperlink" Target="mailto:%25username%25@newvisions.com"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raph.microsoft.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3" Type="http://schemas.openxmlformats.org/officeDocument/2006/relationships/hyperlink" Target="http://aka.ms/E9ep7z"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myapps.microsoft.co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MicrosoftLearning/10979-MicrosoftAzureFundamentals/blob/master/Instructions/10979D_LAB_08.md"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sp>
        <p:nvSpPr>
          <p:cNvPr id="7" name="TextBox 6">
            <a:extLst>
              <a:ext uri="{FF2B5EF4-FFF2-40B4-BE49-F238E27FC236}">
                <a16:creationId xmlns:a16="http://schemas.microsoft.com/office/drawing/2014/main" id="{A1E88187-2926-43B6-87BD-367242B18BEC}"/>
              </a:ext>
            </a:extLst>
          </p:cNvPr>
          <p:cNvSpPr txBox="1"/>
          <p:nvPr/>
        </p:nvSpPr>
        <p:spPr>
          <a:xfrm>
            <a:off x="365732" y="3957872"/>
            <a:ext cx="5658210" cy="816506"/>
          </a:xfrm>
          <a:prstGeom prst="rect">
            <a:avLst/>
          </a:prstGeom>
          <a:noFill/>
        </p:spPr>
        <p:txBody>
          <a:bodyPr wrap="square" rtlCol="0">
            <a:spAutoFit/>
          </a:bodyPr>
          <a:lstStyle/>
          <a:p>
            <a:pPr defTabSz="685845" fontAlgn="auto">
              <a:spcBef>
                <a:spcPts val="0"/>
              </a:spcBef>
              <a:spcAft>
                <a:spcPts val="0"/>
              </a:spcAft>
            </a:pPr>
            <a:r>
              <a:rPr lang="en-US" sz="2353" b="0" dirty="0">
                <a:solidFill>
                  <a:srgbClr val="FFFFFF"/>
                </a:solidFill>
                <a:latin typeface="Segoe UI"/>
                <a:cs typeface="+mn-cs"/>
              </a:rPr>
              <a:t>        </a:t>
            </a:r>
            <a:r>
              <a:rPr lang="en-US" sz="2353" b="0" dirty="0" err="1">
                <a:solidFill>
                  <a:srgbClr val="FFFFFF"/>
                </a:solidFill>
                <a:latin typeface="Segoe UI"/>
                <a:cs typeface="+mn-cs"/>
              </a:rPr>
              <a:t>WiFi</a:t>
            </a:r>
            <a:r>
              <a:rPr lang="en-US" sz="2353" b="0" dirty="0">
                <a:solidFill>
                  <a:srgbClr val="FFFFFF"/>
                </a:solidFill>
                <a:latin typeface="Segoe UI"/>
                <a:cs typeface="+mn-cs"/>
              </a:rPr>
              <a:t>: </a:t>
            </a:r>
            <a:r>
              <a:rPr lang="en-US" sz="2353" dirty="0">
                <a:solidFill>
                  <a:srgbClr val="FFFFFF"/>
                </a:solidFill>
                <a:latin typeface="Segoe UI"/>
                <a:cs typeface="+mn-cs"/>
              </a:rPr>
              <a:t>MSFTGUEST</a:t>
            </a:r>
            <a:r>
              <a:rPr lang="en-US" sz="2353" b="0" dirty="0">
                <a:solidFill>
                  <a:srgbClr val="FFFFFF"/>
                </a:solidFill>
                <a:latin typeface="Segoe UI"/>
                <a:cs typeface="+mn-cs"/>
              </a:rPr>
              <a:t>     </a:t>
            </a:r>
          </a:p>
          <a:p>
            <a:pPr defTabSz="685845" fontAlgn="auto">
              <a:spcBef>
                <a:spcPts val="0"/>
              </a:spcBef>
              <a:spcAft>
                <a:spcPts val="0"/>
              </a:spcAft>
            </a:pPr>
            <a:r>
              <a:rPr lang="en-US" sz="2353" b="0" dirty="0">
                <a:solidFill>
                  <a:srgbClr val="FFFFFF"/>
                </a:solidFill>
                <a:latin typeface="Segoe UI"/>
                <a:cs typeface="+mn-cs"/>
              </a:rPr>
              <a:t>Password: </a:t>
            </a:r>
            <a:r>
              <a:rPr lang="en-US" sz="2353" dirty="0">
                <a:solidFill>
                  <a:srgbClr val="FFFFFF"/>
                </a:solidFill>
                <a:latin typeface="Segoe UI"/>
                <a:cs typeface="+mn-cs"/>
              </a:rPr>
              <a:t>msevent73ew</a:t>
            </a:r>
            <a:r>
              <a:rPr lang="en-US" sz="2353" b="0" dirty="0">
                <a:solidFill>
                  <a:srgbClr val="FFFFFF"/>
                </a:solidFill>
                <a:latin typeface="Segoe UI"/>
                <a:cs typeface="+mn-cs"/>
              </a:rPr>
              <a:t>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pPr defTabSz="685845" fontAlgn="auto">
              <a:spcBef>
                <a:spcPts val="0"/>
              </a:spcBef>
              <a:spcAft>
                <a:spcPts val="0"/>
              </a:spcAft>
            </a:pPr>
            <a:r>
              <a:rPr lang="en-US" b="0" dirty="0">
                <a:solidFill>
                  <a:srgbClr val="505050"/>
                </a:solidFill>
                <a:latin typeface="Segoe UI"/>
                <a:cs typeface="+mn-cs"/>
              </a:rPr>
              <a:t>Content Location: </a:t>
            </a:r>
            <a:r>
              <a:rPr lang="en-US" sz="1350" b="0" u="sng" dirty="0">
                <a:solidFill>
                  <a:srgbClr val="FFFFFF"/>
                </a:solidFill>
                <a:latin typeface="Segoe UI"/>
                <a:cs typeface="+mn-cs"/>
                <a:hlinkClick r:id="rId4"/>
              </a:rPr>
              <a:t>https://github.com/guruskill/70-533</a:t>
            </a:r>
            <a:endParaRPr lang="en-US" sz="1350" b="0" u="sng" dirty="0">
              <a:solidFill>
                <a:srgbClr val="FFFFFF"/>
              </a:solidFill>
              <a:latin typeface="Segoe UI"/>
              <a:cs typeface="+mn-cs"/>
            </a:endParaRPr>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8359-115F-42BF-8099-6A5A03480B89}"/>
              </a:ext>
            </a:extLst>
          </p:cNvPr>
          <p:cNvSpPr>
            <a:spLocks noGrp="1"/>
          </p:cNvSpPr>
          <p:nvPr>
            <p:ph type="title"/>
          </p:nvPr>
        </p:nvSpPr>
        <p:spPr/>
        <p:txBody>
          <a:bodyPr/>
          <a:lstStyle/>
          <a:p>
            <a:r>
              <a:rPr lang="en-US" dirty="0"/>
              <a:t>Setup Email Notifications for Critical Alerts</a:t>
            </a:r>
          </a:p>
        </p:txBody>
      </p:sp>
      <p:sp>
        <p:nvSpPr>
          <p:cNvPr id="3" name="Text Placeholder 2">
            <a:extLst>
              <a:ext uri="{FF2B5EF4-FFF2-40B4-BE49-F238E27FC236}">
                <a16:creationId xmlns:a16="http://schemas.microsoft.com/office/drawing/2014/main" id="{725E1AC4-7B61-4535-9B05-E841D256DE15}"/>
              </a:ext>
            </a:extLst>
          </p:cNvPr>
          <p:cNvSpPr>
            <a:spLocks noGrp="1"/>
          </p:cNvSpPr>
          <p:nvPr>
            <p:ph type="body" idx="1"/>
          </p:nvPr>
        </p:nvSpPr>
        <p:spPr/>
        <p:txBody>
          <a:bodyPr/>
          <a:lstStyle/>
          <a:p>
            <a:r>
              <a:rPr lang="en-US" dirty="0"/>
              <a:t>Sync Error blade</a:t>
            </a:r>
          </a:p>
          <a:p>
            <a:pPr lvl="1"/>
            <a:r>
              <a:rPr lang="en-US" dirty="0"/>
              <a:t>Errors are located </a:t>
            </a:r>
          </a:p>
          <a:p>
            <a:pPr lvl="1"/>
            <a:r>
              <a:rPr lang="en-US" dirty="0"/>
              <a:t>Investigated </a:t>
            </a:r>
          </a:p>
          <a:p>
            <a:pPr lvl="1"/>
            <a:r>
              <a:rPr lang="en-US" dirty="0"/>
              <a:t>Notification settings can be configured </a:t>
            </a:r>
          </a:p>
          <a:p>
            <a:r>
              <a:rPr lang="en-US" dirty="0"/>
              <a:t>Notifications are configured under Notification settings </a:t>
            </a:r>
          </a:p>
          <a:p>
            <a:r>
              <a:rPr lang="en-US" dirty="0"/>
              <a:t>Default is sent to Global Administrator </a:t>
            </a:r>
          </a:p>
          <a:p>
            <a:endParaRPr lang="en-US" dirty="0"/>
          </a:p>
        </p:txBody>
      </p:sp>
      <p:sp>
        <p:nvSpPr>
          <p:cNvPr id="4" name="Text Placeholder 3">
            <a:extLst>
              <a:ext uri="{FF2B5EF4-FFF2-40B4-BE49-F238E27FC236}">
                <a16:creationId xmlns:a16="http://schemas.microsoft.com/office/drawing/2014/main" id="{3F4E66E6-70D5-4A01-9A1E-1410C518A81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688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2110-CAD6-40B7-9AB4-85E594E63673}"/>
              </a:ext>
            </a:extLst>
          </p:cNvPr>
          <p:cNvSpPr>
            <a:spLocks noGrp="1"/>
          </p:cNvSpPr>
          <p:nvPr>
            <p:ph type="title"/>
          </p:nvPr>
        </p:nvSpPr>
        <p:spPr/>
        <p:txBody>
          <a:bodyPr/>
          <a:lstStyle/>
          <a:p>
            <a:r>
              <a:rPr lang="en-US" dirty="0"/>
              <a:t>Monitor ADFS proxy and Web Application proxy Servers </a:t>
            </a:r>
          </a:p>
        </p:txBody>
      </p:sp>
      <p:sp>
        <p:nvSpPr>
          <p:cNvPr id="3" name="Text Placeholder 2">
            <a:extLst>
              <a:ext uri="{FF2B5EF4-FFF2-40B4-BE49-F238E27FC236}">
                <a16:creationId xmlns:a16="http://schemas.microsoft.com/office/drawing/2014/main" id="{44666EBD-F4BE-4F87-A6BB-19D4F834A092}"/>
              </a:ext>
            </a:extLst>
          </p:cNvPr>
          <p:cNvSpPr>
            <a:spLocks noGrp="1"/>
          </p:cNvSpPr>
          <p:nvPr>
            <p:ph type="body" idx="1"/>
          </p:nvPr>
        </p:nvSpPr>
        <p:spPr/>
        <p:txBody>
          <a:bodyPr/>
          <a:lstStyle/>
          <a:p>
            <a:r>
              <a:rPr lang="en-US" dirty="0"/>
              <a:t>Supports</a:t>
            </a:r>
          </a:p>
          <a:p>
            <a:pPr lvl="1"/>
            <a:r>
              <a:rPr lang="en-US" dirty="0"/>
              <a:t>ADFS 2.0</a:t>
            </a:r>
          </a:p>
          <a:p>
            <a:pPr lvl="1"/>
            <a:r>
              <a:rPr lang="en-US" dirty="0"/>
              <a:t>ADFS 3.0</a:t>
            </a:r>
          </a:p>
          <a:p>
            <a:pPr lvl="1"/>
            <a:r>
              <a:rPr lang="en-US" dirty="0"/>
              <a:t>Windows 2008 R2 </a:t>
            </a:r>
          </a:p>
          <a:p>
            <a:pPr lvl="1"/>
            <a:r>
              <a:rPr lang="en-US" dirty="0"/>
              <a:t>Windows Server 2012 </a:t>
            </a:r>
          </a:p>
          <a:p>
            <a:pPr lvl="1"/>
            <a:r>
              <a:rPr lang="en-US" dirty="0"/>
              <a:t>Windows Server 2012 R2 </a:t>
            </a:r>
          </a:p>
          <a:p>
            <a:pPr lvl="1"/>
            <a:r>
              <a:rPr lang="en-US" dirty="0"/>
              <a:t>Windows Server 2016</a:t>
            </a:r>
          </a:p>
          <a:p>
            <a:pPr lvl="1"/>
            <a:r>
              <a:rPr lang="en-US" dirty="0"/>
              <a:t>AD FS proxy and Web App Proxy</a:t>
            </a:r>
          </a:p>
        </p:txBody>
      </p:sp>
      <p:sp>
        <p:nvSpPr>
          <p:cNvPr id="4" name="Text Placeholder 3">
            <a:extLst>
              <a:ext uri="{FF2B5EF4-FFF2-40B4-BE49-F238E27FC236}">
                <a16:creationId xmlns:a16="http://schemas.microsoft.com/office/drawing/2014/main" id="{16B3431D-6DE6-44D4-9BCE-029CF2F829F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492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604EEF-2AD1-4777-9BFC-EC748504BEED}"/>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72A02EBD-6366-4F58-A222-D9ED5EB0DAF6}"/>
              </a:ext>
            </a:extLst>
          </p:cNvPr>
          <p:cNvSpPr>
            <a:spLocks noGrp="1"/>
          </p:cNvSpPr>
          <p:nvPr>
            <p:ph type="body" sz="quarter" idx="11"/>
          </p:nvPr>
        </p:nvSpPr>
        <p:spPr/>
        <p:txBody>
          <a:bodyPr/>
          <a:lstStyle/>
          <a:p>
            <a:r>
              <a:rPr lang="en-US" dirty="0"/>
              <a:t>Monitoring with alerts to know when ADFS and ADFS proxy servers are not healthy; Email notification for critical alerts; Trends in performance data, which are useful for ADFS capacity planning; Usage analytics for ADFS </a:t>
            </a:r>
            <a:r>
              <a:rPr lang="en-US" dirty="0" err="1"/>
              <a:t>signins</a:t>
            </a:r>
            <a:r>
              <a:rPr lang="en-US" dirty="0"/>
              <a:t> with pivots (apps, users, and network location), which are useful to understand how ADFS is used; Reports for ADFS, such as top 50 users who have bad username/password attempts and their last IP address – You should know these.</a:t>
            </a:r>
          </a:p>
        </p:txBody>
      </p:sp>
      <p:sp>
        <p:nvSpPr>
          <p:cNvPr id="6" name="Text Placeholder 5">
            <a:extLst>
              <a:ext uri="{FF2B5EF4-FFF2-40B4-BE49-F238E27FC236}">
                <a16:creationId xmlns:a16="http://schemas.microsoft.com/office/drawing/2014/main" id="{9EE1A0E0-65F0-4157-ACF4-8E344E8CF7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24881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818ACD-4BC9-4789-A55A-F1ED8DB68411}"/>
              </a:ext>
            </a:extLst>
          </p:cNvPr>
          <p:cNvSpPr>
            <a:spLocks noGrp="1"/>
          </p:cNvSpPr>
          <p:nvPr>
            <p:ph type="title"/>
          </p:nvPr>
        </p:nvSpPr>
        <p:spPr/>
        <p:txBody>
          <a:bodyPr/>
          <a:lstStyle/>
          <a:p>
            <a:r>
              <a:rPr lang="en-US" dirty="0"/>
              <a:t>Azure AD Connect Health Alerts</a:t>
            </a:r>
          </a:p>
        </p:txBody>
      </p:sp>
      <p:sp>
        <p:nvSpPr>
          <p:cNvPr id="7" name="Text Placeholder 6">
            <a:extLst>
              <a:ext uri="{FF2B5EF4-FFF2-40B4-BE49-F238E27FC236}">
                <a16:creationId xmlns:a16="http://schemas.microsoft.com/office/drawing/2014/main" id="{983A9990-1814-4EB0-A01D-25ABBE73BCAB}"/>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2A53971C-1DE7-42EF-BD98-1B2951A26657}"/>
              </a:ext>
            </a:extLst>
          </p:cNvPr>
          <p:cNvPicPr>
            <a:picLocks noChangeAspect="1"/>
          </p:cNvPicPr>
          <p:nvPr/>
        </p:nvPicPr>
        <p:blipFill>
          <a:blip r:embed="rId2"/>
          <a:stretch>
            <a:fillRect/>
          </a:stretch>
        </p:blipFill>
        <p:spPr>
          <a:xfrm>
            <a:off x="2488126" y="883022"/>
            <a:ext cx="4167748" cy="4679577"/>
          </a:xfrm>
          <a:prstGeom prst="rect">
            <a:avLst/>
          </a:prstGeom>
        </p:spPr>
      </p:pic>
    </p:spTree>
    <p:extLst>
      <p:ext uri="{BB962C8B-B14F-4D97-AF65-F5344CB8AC3E}">
        <p14:creationId xmlns:p14="http://schemas.microsoft.com/office/powerpoint/2010/main" val="26096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E38E-2436-4CFF-85F8-33616653FA04}"/>
              </a:ext>
            </a:extLst>
          </p:cNvPr>
          <p:cNvSpPr>
            <a:spLocks noGrp="1"/>
          </p:cNvSpPr>
          <p:nvPr>
            <p:ph type="title"/>
          </p:nvPr>
        </p:nvSpPr>
        <p:spPr/>
        <p:txBody>
          <a:bodyPr/>
          <a:lstStyle/>
          <a:p>
            <a:r>
              <a:rPr lang="en-US" dirty="0"/>
              <a:t>Azure AD Connect Health Usage</a:t>
            </a:r>
          </a:p>
        </p:txBody>
      </p:sp>
      <p:sp>
        <p:nvSpPr>
          <p:cNvPr id="4" name="Text Placeholder 3">
            <a:extLst>
              <a:ext uri="{FF2B5EF4-FFF2-40B4-BE49-F238E27FC236}">
                <a16:creationId xmlns:a16="http://schemas.microsoft.com/office/drawing/2014/main" id="{E5F67286-F55C-4915-9639-26FC03AB3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45CA5CB7-F63E-4BF4-AD4A-26A0DF1890FA}"/>
              </a:ext>
            </a:extLst>
          </p:cNvPr>
          <p:cNvPicPr>
            <a:picLocks noChangeAspect="1"/>
          </p:cNvPicPr>
          <p:nvPr/>
        </p:nvPicPr>
        <p:blipFill>
          <a:blip r:embed="rId2"/>
          <a:stretch>
            <a:fillRect/>
          </a:stretch>
        </p:blipFill>
        <p:spPr>
          <a:xfrm>
            <a:off x="998257" y="937862"/>
            <a:ext cx="7379259" cy="4639859"/>
          </a:xfrm>
          <a:prstGeom prst="rect">
            <a:avLst/>
          </a:prstGeom>
        </p:spPr>
      </p:pic>
    </p:spTree>
    <p:extLst>
      <p:ext uri="{BB962C8B-B14F-4D97-AF65-F5344CB8AC3E}">
        <p14:creationId xmlns:p14="http://schemas.microsoft.com/office/powerpoint/2010/main" val="180369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C467-5D4A-4D63-A9D9-FE9E38C344CE}"/>
              </a:ext>
            </a:extLst>
          </p:cNvPr>
          <p:cNvSpPr>
            <a:spLocks noGrp="1"/>
          </p:cNvSpPr>
          <p:nvPr>
            <p:ph type="title"/>
          </p:nvPr>
        </p:nvSpPr>
        <p:spPr/>
        <p:txBody>
          <a:bodyPr/>
          <a:lstStyle/>
          <a:p>
            <a:r>
              <a:rPr lang="en-US" dirty="0"/>
              <a:t>Generate Utilization Reports</a:t>
            </a:r>
          </a:p>
        </p:txBody>
      </p:sp>
      <p:sp>
        <p:nvSpPr>
          <p:cNvPr id="3" name="Text Placeholder 2">
            <a:extLst>
              <a:ext uri="{FF2B5EF4-FFF2-40B4-BE49-F238E27FC236}">
                <a16:creationId xmlns:a16="http://schemas.microsoft.com/office/drawing/2014/main" id="{980DE6AD-C47D-464C-971F-298E1B011150}"/>
              </a:ext>
            </a:extLst>
          </p:cNvPr>
          <p:cNvSpPr>
            <a:spLocks noGrp="1"/>
          </p:cNvSpPr>
          <p:nvPr>
            <p:ph type="body" idx="1"/>
          </p:nvPr>
        </p:nvSpPr>
        <p:spPr/>
        <p:txBody>
          <a:bodyPr/>
          <a:lstStyle/>
          <a:p>
            <a:r>
              <a:rPr lang="en-US" dirty="0"/>
              <a:t>Used to help understand how your environment is functioning </a:t>
            </a:r>
          </a:p>
          <a:p>
            <a:r>
              <a:rPr lang="en-US" dirty="0"/>
              <a:t>Troubleshoot issues preventing users </a:t>
            </a:r>
          </a:p>
          <a:p>
            <a:r>
              <a:rPr lang="en-US" dirty="0"/>
              <a:t>Two are two types </a:t>
            </a:r>
          </a:p>
          <a:p>
            <a:pPr lvl="1"/>
            <a:r>
              <a:rPr lang="en-US" dirty="0"/>
              <a:t>Security reports </a:t>
            </a:r>
          </a:p>
          <a:p>
            <a:pPr lvl="1"/>
            <a:r>
              <a:rPr lang="en-US" dirty="0"/>
              <a:t>Activity reports </a:t>
            </a:r>
          </a:p>
        </p:txBody>
      </p:sp>
      <p:sp>
        <p:nvSpPr>
          <p:cNvPr id="4" name="Text Placeholder 3">
            <a:extLst>
              <a:ext uri="{FF2B5EF4-FFF2-40B4-BE49-F238E27FC236}">
                <a16:creationId xmlns:a16="http://schemas.microsoft.com/office/drawing/2014/main" id="{2539DA06-AC3D-46C6-8BD1-3780CC0E8F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553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27A6-7254-4B27-8C18-18A535F8F147}"/>
              </a:ext>
            </a:extLst>
          </p:cNvPr>
          <p:cNvSpPr>
            <a:spLocks noGrp="1"/>
          </p:cNvSpPr>
          <p:nvPr>
            <p:ph type="title"/>
          </p:nvPr>
        </p:nvSpPr>
        <p:spPr/>
        <p:txBody>
          <a:bodyPr/>
          <a:lstStyle/>
          <a:p>
            <a:r>
              <a:rPr lang="en-US" dirty="0"/>
              <a:t>Security Reports</a:t>
            </a:r>
          </a:p>
        </p:txBody>
      </p:sp>
      <p:sp>
        <p:nvSpPr>
          <p:cNvPr id="3" name="Text Placeholder 2">
            <a:extLst>
              <a:ext uri="{FF2B5EF4-FFF2-40B4-BE49-F238E27FC236}">
                <a16:creationId xmlns:a16="http://schemas.microsoft.com/office/drawing/2014/main" id="{7AF48068-2346-4986-9A7F-E197BD40A47D}"/>
              </a:ext>
            </a:extLst>
          </p:cNvPr>
          <p:cNvSpPr>
            <a:spLocks noGrp="1"/>
          </p:cNvSpPr>
          <p:nvPr>
            <p:ph type="body" idx="1"/>
          </p:nvPr>
        </p:nvSpPr>
        <p:spPr/>
        <p:txBody>
          <a:bodyPr/>
          <a:lstStyle/>
          <a:p>
            <a:r>
              <a:rPr lang="en-US" dirty="0"/>
              <a:t>Suspicious activities </a:t>
            </a:r>
          </a:p>
          <a:p>
            <a:r>
              <a:rPr lang="en-US" dirty="0"/>
              <a:t>Risk Event </a:t>
            </a:r>
          </a:p>
          <a:p>
            <a:r>
              <a:rPr lang="en-US" dirty="0"/>
              <a:t>Two types of security reports </a:t>
            </a:r>
          </a:p>
          <a:p>
            <a:pPr lvl="1"/>
            <a:r>
              <a:rPr lang="en-US" dirty="0"/>
              <a:t>Users flagged for risk </a:t>
            </a:r>
          </a:p>
          <a:p>
            <a:pPr lvl="1"/>
            <a:r>
              <a:rPr lang="en-US" dirty="0"/>
              <a:t>Risky sign-ins </a:t>
            </a:r>
          </a:p>
          <a:p>
            <a:endParaRPr lang="en-US" dirty="0"/>
          </a:p>
        </p:txBody>
      </p:sp>
      <p:sp>
        <p:nvSpPr>
          <p:cNvPr id="4" name="Text Placeholder 3">
            <a:extLst>
              <a:ext uri="{FF2B5EF4-FFF2-40B4-BE49-F238E27FC236}">
                <a16:creationId xmlns:a16="http://schemas.microsoft.com/office/drawing/2014/main" id="{3B7C76C2-37BA-41B1-98F2-C2FFB50D8A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5606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DA4F-5309-42C7-B45C-85E3BA17D4BE}"/>
              </a:ext>
            </a:extLst>
          </p:cNvPr>
          <p:cNvSpPr>
            <a:spLocks noGrp="1"/>
          </p:cNvSpPr>
          <p:nvPr>
            <p:ph type="title"/>
          </p:nvPr>
        </p:nvSpPr>
        <p:spPr/>
        <p:txBody>
          <a:bodyPr/>
          <a:lstStyle/>
          <a:p>
            <a:r>
              <a:rPr lang="en-US" dirty="0"/>
              <a:t>Activity Reports </a:t>
            </a:r>
          </a:p>
        </p:txBody>
      </p:sp>
      <p:sp>
        <p:nvSpPr>
          <p:cNvPr id="3" name="Text Placeholder 2">
            <a:extLst>
              <a:ext uri="{FF2B5EF4-FFF2-40B4-BE49-F238E27FC236}">
                <a16:creationId xmlns:a16="http://schemas.microsoft.com/office/drawing/2014/main" id="{3C223429-6C58-4D25-BF2E-175F3EFF27E9}"/>
              </a:ext>
            </a:extLst>
          </p:cNvPr>
          <p:cNvSpPr>
            <a:spLocks noGrp="1"/>
          </p:cNvSpPr>
          <p:nvPr>
            <p:ph type="body" idx="1"/>
          </p:nvPr>
        </p:nvSpPr>
        <p:spPr/>
        <p:txBody>
          <a:bodyPr/>
          <a:lstStyle/>
          <a:p>
            <a:r>
              <a:rPr lang="en-US" dirty="0"/>
              <a:t>Audit logs report </a:t>
            </a:r>
          </a:p>
          <a:p>
            <a:r>
              <a:rPr lang="en-US" dirty="0"/>
              <a:t>Used for compliance </a:t>
            </a:r>
          </a:p>
          <a:p>
            <a:r>
              <a:rPr lang="en-US" dirty="0"/>
              <a:t>Two types </a:t>
            </a:r>
          </a:p>
          <a:p>
            <a:pPr lvl="1"/>
            <a:r>
              <a:rPr lang="en-US" dirty="0"/>
              <a:t>Audit logs </a:t>
            </a:r>
          </a:p>
          <a:p>
            <a:pPr lvl="1"/>
            <a:r>
              <a:rPr lang="en-US" dirty="0"/>
              <a:t>Sign-ins </a:t>
            </a:r>
          </a:p>
        </p:txBody>
      </p:sp>
      <p:sp>
        <p:nvSpPr>
          <p:cNvPr id="4" name="Text Placeholder 3">
            <a:extLst>
              <a:ext uri="{FF2B5EF4-FFF2-40B4-BE49-F238E27FC236}">
                <a16:creationId xmlns:a16="http://schemas.microsoft.com/office/drawing/2014/main" id="{2A203E76-B68F-4D70-9364-81F597DAE6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128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domains with Azure Active Directory Domain Services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Join Azure virtual machines to a domain; securely administer domain-joined virtual machines by using Group Policy; migrate on-premises apps to Azure; handle traditional directory-aware apps along with SaaS apps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C71F-3677-46B4-8B4A-5D993CB46BAF}"/>
              </a:ext>
            </a:extLst>
          </p:cNvPr>
          <p:cNvSpPr>
            <a:spLocks noGrp="1"/>
          </p:cNvSpPr>
          <p:nvPr>
            <p:ph type="title"/>
          </p:nvPr>
        </p:nvSpPr>
        <p:spPr/>
        <p:txBody>
          <a:bodyPr/>
          <a:lstStyle/>
          <a:p>
            <a:r>
              <a:rPr lang="en-US" dirty="0"/>
              <a:t>Implement Azure Active Directory Domain Services</a:t>
            </a:r>
          </a:p>
        </p:txBody>
      </p:sp>
      <p:sp>
        <p:nvSpPr>
          <p:cNvPr id="4" name="Text Placeholder 3">
            <a:extLst>
              <a:ext uri="{FF2B5EF4-FFF2-40B4-BE49-F238E27FC236}">
                <a16:creationId xmlns:a16="http://schemas.microsoft.com/office/drawing/2014/main" id="{42DD974A-2307-453C-8744-9027EF12BB5F}"/>
              </a:ext>
            </a:extLst>
          </p:cNvPr>
          <p:cNvSpPr>
            <a:spLocks noGrp="1"/>
          </p:cNvSpPr>
          <p:nvPr>
            <p:ph type="body" sz="quarter" idx="10"/>
          </p:nvPr>
        </p:nvSpPr>
        <p:spPr/>
        <p:txBody>
          <a:bodyPr/>
          <a:lstStyle/>
          <a:p>
            <a:endParaRPr lang="en-US"/>
          </a:p>
        </p:txBody>
      </p:sp>
      <p:grpSp>
        <p:nvGrpSpPr>
          <p:cNvPr id="13" name="Group 12">
            <a:extLst>
              <a:ext uri="{FF2B5EF4-FFF2-40B4-BE49-F238E27FC236}">
                <a16:creationId xmlns:a16="http://schemas.microsoft.com/office/drawing/2014/main" id="{ABBBFD9D-926E-43BE-B9BB-A21279886BF5}"/>
              </a:ext>
            </a:extLst>
          </p:cNvPr>
          <p:cNvGrpSpPr/>
          <p:nvPr/>
        </p:nvGrpSpPr>
        <p:grpSpPr>
          <a:xfrm>
            <a:off x="621830" y="789246"/>
            <a:ext cx="6922060" cy="4364255"/>
            <a:chOff x="1312303" y="1133754"/>
            <a:chExt cx="6922060" cy="4364255"/>
          </a:xfrm>
        </p:grpSpPr>
        <p:pic>
          <p:nvPicPr>
            <p:cNvPr id="5" name="Picture 4">
              <a:extLst>
                <a:ext uri="{FF2B5EF4-FFF2-40B4-BE49-F238E27FC236}">
                  <a16:creationId xmlns:a16="http://schemas.microsoft.com/office/drawing/2014/main" id="{B41EB3CA-3F1D-4D1E-BE9F-8D87344911E7}"/>
                </a:ext>
              </a:extLst>
            </p:cNvPr>
            <p:cNvPicPr>
              <a:picLocks noChangeAspect="1"/>
            </p:cNvPicPr>
            <p:nvPr/>
          </p:nvPicPr>
          <p:blipFill>
            <a:blip r:embed="rId2"/>
            <a:stretch>
              <a:fillRect/>
            </a:stretch>
          </p:blipFill>
          <p:spPr>
            <a:xfrm>
              <a:off x="1312303" y="1133754"/>
              <a:ext cx="6922060" cy="436425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83E33919-B48E-4CDD-8B67-3485CFCE94C8}"/>
                </a:ext>
              </a:extLst>
            </p:cNvPr>
            <p:cNvSpPr txBox="1"/>
            <p:nvPr/>
          </p:nvSpPr>
          <p:spPr>
            <a:xfrm>
              <a:off x="4970649" y="2799624"/>
              <a:ext cx="2350323" cy="253916"/>
            </a:xfrm>
            <a:prstGeom prst="rect">
              <a:avLst/>
            </a:prstGeom>
            <a:solidFill>
              <a:schemeClr val="bg1"/>
            </a:solidFill>
          </p:spPr>
          <p:txBody>
            <a:bodyPr wrap="none" rtlCol="0">
              <a:spAutoFit/>
            </a:bodyPr>
            <a:lstStyle/>
            <a:p>
              <a:r>
                <a:rPr lang="en-US" sz="1050" dirty="0"/>
                <a:t>newvisions.onmicrosoft.com</a:t>
              </a:r>
            </a:p>
          </p:txBody>
        </p:sp>
        <p:sp>
          <p:nvSpPr>
            <p:cNvPr id="12" name="TextBox 11">
              <a:extLst>
                <a:ext uri="{FF2B5EF4-FFF2-40B4-BE49-F238E27FC236}">
                  <a16:creationId xmlns:a16="http://schemas.microsoft.com/office/drawing/2014/main" id="{A65D33D9-EDD2-4913-BA45-553FDB732C18}"/>
                </a:ext>
              </a:extLst>
            </p:cNvPr>
            <p:cNvSpPr txBox="1"/>
            <p:nvPr/>
          </p:nvSpPr>
          <p:spPr>
            <a:xfrm>
              <a:off x="4970648" y="4296730"/>
              <a:ext cx="2416046" cy="253916"/>
            </a:xfrm>
            <a:prstGeom prst="rect">
              <a:avLst/>
            </a:prstGeom>
            <a:solidFill>
              <a:schemeClr val="bg1"/>
            </a:solidFill>
          </p:spPr>
          <p:txBody>
            <a:bodyPr wrap="none" rtlCol="0">
              <a:spAutoFit/>
            </a:bodyPr>
            <a:lstStyle/>
            <a:p>
              <a:r>
                <a:rPr lang="en-US" sz="1050" dirty="0" err="1"/>
                <a:t>NewVisionDomainServicesRG</a:t>
              </a:r>
              <a:endParaRPr lang="en-US" sz="1050" dirty="0"/>
            </a:p>
          </p:txBody>
        </p:sp>
      </p:grpSp>
      <p:grpSp>
        <p:nvGrpSpPr>
          <p:cNvPr id="10" name="Group 9">
            <a:extLst>
              <a:ext uri="{FF2B5EF4-FFF2-40B4-BE49-F238E27FC236}">
                <a16:creationId xmlns:a16="http://schemas.microsoft.com/office/drawing/2014/main" id="{C5BA3A33-B6C0-4ACE-B5BB-33062E6089E6}"/>
              </a:ext>
            </a:extLst>
          </p:cNvPr>
          <p:cNvGrpSpPr/>
          <p:nvPr/>
        </p:nvGrpSpPr>
        <p:grpSpPr>
          <a:xfrm>
            <a:off x="645548" y="837831"/>
            <a:ext cx="6898342" cy="4364254"/>
            <a:chOff x="1312303" y="1133754"/>
            <a:chExt cx="6898342" cy="4364254"/>
          </a:xfrm>
        </p:grpSpPr>
        <p:pic>
          <p:nvPicPr>
            <p:cNvPr id="6" name="Picture 5">
              <a:extLst>
                <a:ext uri="{FF2B5EF4-FFF2-40B4-BE49-F238E27FC236}">
                  <a16:creationId xmlns:a16="http://schemas.microsoft.com/office/drawing/2014/main" id="{34CD9205-5BF8-4178-B53E-1988A61AA318}"/>
                </a:ext>
              </a:extLst>
            </p:cNvPr>
            <p:cNvPicPr>
              <a:picLocks noChangeAspect="1"/>
            </p:cNvPicPr>
            <p:nvPr/>
          </p:nvPicPr>
          <p:blipFill>
            <a:blip r:embed="rId3"/>
            <a:stretch>
              <a:fillRect/>
            </a:stretch>
          </p:blipFill>
          <p:spPr>
            <a:xfrm>
              <a:off x="1312303" y="1133754"/>
              <a:ext cx="6898342" cy="436425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A9B3E53-016F-4EEF-92D1-7E24E1D3966B}"/>
                </a:ext>
              </a:extLst>
            </p:cNvPr>
            <p:cNvSpPr txBox="1"/>
            <p:nvPr/>
          </p:nvSpPr>
          <p:spPr>
            <a:xfrm>
              <a:off x="5024437" y="3465175"/>
              <a:ext cx="1340432" cy="253916"/>
            </a:xfrm>
            <a:prstGeom prst="rect">
              <a:avLst/>
            </a:prstGeom>
            <a:solidFill>
              <a:schemeClr val="bg1"/>
            </a:solidFill>
          </p:spPr>
          <p:txBody>
            <a:bodyPr wrap="none" rtlCol="0">
              <a:spAutoFit/>
            </a:bodyPr>
            <a:lstStyle/>
            <a:p>
              <a:r>
                <a:rPr lang="en-US" sz="1050" dirty="0" err="1"/>
                <a:t>NevVisionVNET</a:t>
              </a:r>
              <a:endParaRPr lang="en-US" sz="1050" dirty="0"/>
            </a:p>
          </p:txBody>
        </p:sp>
      </p:grpSp>
      <p:pic>
        <p:nvPicPr>
          <p:cNvPr id="7" name="Picture 6">
            <a:extLst>
              <a:ext uri="{FF2B5EF4-FFF2-40B4-BE49-F238E27FC236}">
                <a16:creationId xmlns:a16="http://schemas.microsoft.com/office/drawing/2014/main" id="{99F5DC32-278D-4217-ACAD-2A43B0104948}"/>
              </a:ext>
            </a:extLst>
          </p:cNvPr>
          <p:cNvPicPr>
            <a:picLocks noChangeAspect="1"/>
          </p:cNvPicPr>
          <p:nvPr/>
        </p:nvPicPr>
        <p:blipFill>
          <a:blip r:embed="rId4"/>
          <a:stretch>
            <a:fillRect/>
          </a:stretch>
        </p:blipFill>
        <p:spPr>
          <a:xfrm>
            <a:off x="608393" y="837831"/>
            <a:ext cx="6935497" cy="43642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620518C-963B-4804-A00D-8A515231983C}"/>
              </a:ext>
            </a:extLst>
          </p:cNvPr>
          <p:cNvPicPr>
            <a:picLocks noChangeAspect="1"/>
          </p:cNvPicPr>
          <p:nvPr/>
        </p:nvPicPr>
        <p:blipFill>
          <a:blip r:embed="rId5"/>
          <a:stretch>
            <a:fillRect/>
          </a:stretch>
        </p:blipFill>
        <p:spPr>
          <a:xfrm>
            <a:off x="645548" y="935000"/>
            <a:ext cx="6952670" cy="4364254"/>
          </a:xfrm>
          <a:prstGeom prst="rect">
            <a:avLst/>
          </a:prstGeom>
        </p:spPr>
      </p:pic>
    </p:spTree>
    <p:extLst>
      <p:ext uri="{BB962C8B-B14F-4D97-AF65-F5344CB8AC3E}">
        <p14:creationId xmlns:p14="http://schemas.microsoft.com/office/powerpoint/2010/main" val="34922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7" end="7"/>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DFBA-F54A-4239-8C49-F7D828C3A1FE}"/>
              </a:ext>
            </a:extLst>
          </p:cNvPr>
          <p:cNvSpPr>
            <a:spLocks noGrp="1"/>
          </p:cNvSpPr>
          <p:nvPr>
            <p:ph type="title"/>
          </p:nvPr>
        </p:nvSpPr>
        <p:spPr/>
        <p:txBody>
          <a:bodyPr/>
          <a:lstStyle/>
          <a:p>
            <a:r>
              <a:rPr lang="en-US" dirty="0"/>
              <a:t>Join Azure virtual machines to a Domain</a:t>
            </a:r>
          </a:p>
        </p:txBody>
      </p:sp>
      <p:sp>
        <p:nvSpPr>
          <p:cNvPr id="3" name="Text Placeholder 2">
            <a:extLst>
              <a:ext uri="{FF2B5EF4-FFF2-40B4-BE49-F238E27FC236}">
                <a16:creationId xmlns:a16="http://schemas.microsoft.com/office/drawing/2014/main" id="{77EDF41D-F956-4B67-8364-E18775FD6A97}"/>
              </a:ext>
            </a:extLst>
          </p:cNvPr>
          <p:cNvSpPr>
            <a:spLocks noGrp="1"/>
          </p:cNvSpPr>
          <p:nvPr>
            <p:ph type="body" idx="1"/>
          </p:nvPr>
        </p:nvSpPr>
        <p:spPr>
          <a:xfrm>
            <a:off x="261253" y="1021215"/>
            <a:ext cx="4109041" cy="5147356"/>
          </a:xfrm>
        </p:spPr>
        <p:txBody>
          <a:bodyPr/>
          <a:lstStyle/>
          <a:p>
            <a:r>
              <a:rPr lang="en-US" sz="2400" dirty="0"/>
              <a:t>Add VMs that are running in your VNET to Domain</a:t>
            </a:r>
          </a:p>
          <a:p>
            <a:r>
              <a:rPr lang="en-US" sz="2400" dirty="0"/>
              <a:t>Use same steps as usual</a:t>
            </a:r>
          </a:p>
          <a:p>
            <a:endParaRPr lang="en-US" sz="2400" dirty="0"/>
          </a:p>
          <a:p>
            <a:endParaRPr lang="en-US" sz="2400" dirty="0"/>
          </a:p>
        </p:txBody>
      </p:sp>
      <p:sp>
        <p:nvSpPr>
          <p:cNvPr id="4" name="Text Placeholder 3">
            <a:extLst>
              <a:ext uri="{FF2B5EF4-FFF2-40B4-BE49-F238E27FC236}">
                <a16:creationId xmlns:a16="http://schemas.microsoft.com/office/drawing/2014/main" id="{800A96DC-E337-4759-8D70-928E321FB307}"/>
              </a:ext>
            </a:extLst>
          </p:cNvPr>
          <p:cNvSpPr>
            <a:spLocks noGrp="1"/>
          </p:cNvSpPr>
          <p:nvPr>
            <p:ph type="body" sz="quarter" idx="10"/>
          </p:nvPr>
        </p:nvSpPr>
        <p:spPr/>
        <p:txBody>
          <a:bodyPr/>
          <a:lstStyle/>
          <a:p>
            <a:endParaRPr lang="en-US"/>
          </a:p>
        </p:txBody>
      </p:sp>
      <p:grpSp>
        <p:nvGrpSpPr>
          <p:cNvPr id="8" name="Group 7">
            <a:extLst>
              <a:ext uri="{FF2B5EF4-FFF2-40B4-BE49-F238E27FC236}">
                <a16:creationId xmlns:a16="http://schemas.microsoft.com/office/drawing/2014/main" id="{ABE31CBC-4A34-4892-9A29-A4E87DA31D76}"/>
              </a:ext>
            </a:extLst>
          </p:cNvPr>
          <p:cNvGrpSpPr/>
          <p:nvPr/>
        </p:nvGrpSpPr>
        <p:grpSpPr>
          <a:xfrm>
            <a:off x="4572000" y="1021215"/>
            <a:ext cx="4109041" cy="4975880"/>
            <a:chOff x="4572000" y="1021215"/>
            <a:chExt cx="4109041" cy="4975880"/>
          </a:xfrm>
        </p:grpSpPr>
        <p:pic>
          <p:nvPicPr>
            <p:cNvPr id="5" name="Picture 4">
              <a:extLst>
                <a:ext uri="{FF2B5EF4-FFF2-40B4-BE49-F238E27FC236}">
                  <a16:creationId xmlns:a16="http://schemas.microsoft.com/office/drawing/2014/main" id="{DF752A09-DD7C-40A2-B235-2C64E525BC8C}"/>
                </a:ext>
              </a:extLst>
            </p:cNvPr>
            <p:cNvPicPr>
              <a:picLocks noChangeAspect="1"/>
            </p:cNvPicPr>
            <p:nvPr/>
          </p:nvPicPr>
          <p:blipFill>
            <a:blip r:embed="rId2"/>
            <a:stretch>
              <a:fillRect/>
            </a:stretch>
          </p:blipFill>
          <p:spPr>
            <a:xfrm>
              <a:off x="4572000" y="1021215"/>
              <a:ext cx="4109041" cy="497588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971EC7B-FF1A-4456-885C-201CCCB61F38}"/>
                </a:ext>
              </a:extLst>
            </p:cNvPr>
            <p:cNvSpPr txBox="1"/>
            <p:nvPr/>
          </p:nvSpPr>
          <p:spPr>
            <a:xfrm>
              <a:off x="4755496" y="2638832"/>
              <a:ext cx="1214997" cy="253916"/>
            </a:xfrm>
            <a:prstGeom prst="rect">
              <a:avLst/>
            </a:prstGeom>
            <a:solidFill>
              <a:schemeClr val="bg1"/>
            </a:solidFill>
          </p:spPr>
          <p:txBody>
            <a:bodyPr wrap="square" rtlCol="0">
              <a:spAutoFit/>
            </a:bodyPr>
            <a:lstStyle/>
            <a:p>
              <a:r>
                <a:rPr lang="en-US" sz="1050" dirty="0"/>
                <a:t>WebServer1</a:t>
              </a:r>
            </a:p>
          </p:txBody>
        </p:sp>
        <p:sp>
          <p:nvSpPr>
            <p:cNvPr id="7" name="TextBox 6">
              <a:extLst>
                <a:ext uri="{FF2B5EF4-FFF2-40B4-BE49-F238E27FC236}">
                  <a16:creationId xmlns:a16="http://schemas.microsoft.com/office/drawing/2014/main" id="{3ABD38CA-B578-4B9B-A50C-5DC58B700AE0}"/>
                </a:ext>
              </a:extLst>
            </p:cNvPr>
            <p:cNvSpPr txBox="1"/>
            <p:nvPr/>
          </p:nvSpPr>
          <p:spPr>
            <a:xfrm>
              <a:off x="5132375" y="4371056"/>
              <a:ext cx="2367956" cy="253916"/>
            </a:xfrm>
            <a:prstGeom prst="rect">
              <a:avLst/>
            </a:prstGeom>
            <a:solidFill>
              <a:schemeClr val="bg1"/>
            </a:solidFill>
          </p:spPr>
          <p:txBody>
            <a:bodyPr wrap="none" rtlCol="0">
              <a:spAutoFit/>
            </a:bodyPr>
            <a:lstStyle/>
            <a:p>
              <a:r>
                <a:rPr lang="en-US" sz="1050" dirty="0"/>
                <a:t>Newvisions.onmicrosoft.com</a:t>
              </a:r>
            </a:p>
          </p:txBody>
        </p:sp>
      </p:grpSp>
    </p:spTree>
    <p:extLst>
      <p:ext uri="{BB962C8B-B14F-4D97-AF65-F5344CB8AC3E}">
        <p14:creationId xmlns:p14="http://schemas.microsoft.com/office/powerpoint/2010/main" val="2972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DBB1-6ADC-4FFB-85ED-2BA77083885F}"/>
              </a:ext>
            </a:extLst>
          </p:cNvPr>
          <p:cNvSpPr>
            <a:spLocks noGrp="1"/>
          </p:cNvSpPr>
          <p:nvPr>
            <p:ph type="title"/>
          </p:nvPr>
        </p:nvSpPr>
        <p:spPr/>
        <p:txBody>
          <a:bodyPr/>
          <a:lstStyle/>
          <a:p>
            <a:r>
              <a:rPr lang="en-US" dirty="0"/>
              <a:t>Securely Administer Domain-joined virtual machine by using Group Policy</a:t>
            </a:r>
          </a:p>
        </p:txBody>
      </p:sp>
      <p:sp>
        <p:nvSpPr>
          <p:cNvPr id="3" name="Text Placeholder 2">
            <a:extLst>
              <a:ext uri="{FF2B5EF4-FFF2-40B4-BE49-F238E27FC236}">
                <a16:creationId xmlns:a16="http://schemas.microsoft.com/office/drawing/2014/main" id="{72375DD9-7C21-473E-BE52-D271756EBEDA}"/>
              </a:ext>
            </a:extLst>
          </p:cNvPr>
          <p:cNvSpPr>
            <a:spLocks noGrp="1"/>
          </p:cNvSpPr>
          <p:nvPr>
            <p:ph type="body" idx="1"/>
          </p:nvPr>
        </p:nvSpPr>
        <p:spPr>
          <a:xfrm>
            <a:off x="261253" y="1021215"/>
            <a:ext cx="8574837" cy="3268397"/>
          </a:xfrm>
        </p:spPr>
        <p:txBody>
          <a:bodyPr/>
          <a:lstStyle/>
          <a:p>
            <a:r>
              <a:rPr lang="en-US" sz="2400" dirty="0"/>
              <a:t>Cannot manage on-premises machines any type by using these GPOs only for VMs in Azure and Domain joined </a:t>
            </a:r>
          </a:p>
          <a:p>
            <a:r>
              <a:rPr lang="en-US" sz="2400" dirty="0"/>
              <a:t>Two </a:t>
            </a:r>
            <a:r>
              <a:rPr lang="en-US" sz="2400" dirty="0" err="1"/>
              <a:t>Ous</a:t>
            </a:r>
            <a:r>
              <a:rPr lang="en-US" sz="2400" dirty="0"/>
              <a:t> </a:t>
            </a:r>
          </a:p>
          <a:p>
            <a:pPr lvl="1"/>
            <a:r>
              <a:rPr lang="en-US" sz="2000" dirty="0"/>
              <a:t>Managed of users and groups</a:t>
            </a:r>
          </a:p>
          <a:p>
            <a:pPr lvl="1"/>
            <a:r>
              <a:rPr lang="en-US" sz="2000" dirty="0"/>
              <a:t>AD DC Users </a:t>
            </a:r>
          </a:p>
          <a:p>
            <a:pPr lvl="1"/>
            <a:r>
              <a:rPr lang="en-US" sz="2000" dirty="0"/>
              <a:t>AD DC Computers </a:t>
            </a:r>
          </a:p>
          <a:p>
            <a:r>
              <a:rPr lang="en-US" sz="2400" dirty="0"/>
              <a:t>Two GPOs connected to the </a:t>
            </a:r>
            <a:r>
              <a:rPr lang="en-US" sz="2400" dirty="0" err="1"/>
              <a:t>Ous</a:t>
            </a:r>
            <a:endParaRPr lang="en-US" sz="2400" dirty="0"/>
          </a:p>
          <a:p>
            <a:r>
              <a:rPr lang="en-US" sz="2400" dirty="0"/>
              <a:t>Can be customized </a:t>
            </a:r>
          </a:p>
          <a:p>
            <a:pPr lvl="1"/>
            <a:endParaRPr lang="en-US" sz="2000" dirty="0"/>
          </a:p>
        </p:txBody>
      </p:sp>
      <p:sp>
        <p:nvSpPr>
          <p:cNvPr id="4" name="Text Placeholder 3">
            <a:extLst>
              <a:ext uri="{FF2B5EF4-FFF2-40B4-BE49-F238E27FC236}">
                <a16:creationId xmlns:a16="http://schemas.microsoft.com/office/drawing/2014/main" id="{E0966D15-7D28-4144-81B7-228B56C64CDB}"/>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AE8C7FC8-F468-46A0-9B13-FA65171CA6B1}"/>
              </a:ext>
            </a:extLst>
          </p:cNvPr>
          <p:cNvSpPr txBox="1"/>
          <p:nvPr/>
        </p:nvSpPr>
        <p:spPr>
          <a:xfrm>
            <a:off x="1205099" y="4636456"/>
            <a:ext cx="6284539" cy="1200329"/>
          </a:xfrm>
          <a:prstGeom prst="rect">
            <a:avLst/>
          </a:prstGeom>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AAD DC Group Policy</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Users belonging to the AAD DC Administrators group are granted Group Policy administration privileges on the managed Domain.</a:t>
            </a:r>
          </a:p>
        </p:txBody>
      </p:sp>
    </p:spTree>
    <p:extLst>
      <p:ext uri="{BB962C8B-B14F-4D97-AF65-F5344CB8AC3E}">
        <p14:creationId xmlns:p14="http://schemas.microsoft.com/office/powerpoint/2010/main" val="190907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8252-11B5-45E6-B686-BDE6544CDBAB}"/>
              </a:ext>
            </a:extLst>
          </p:cNvPr>
          <p:cNvSpPr>
            <a:spLocks noGrp="1"/>
          </p:cNvSpPr>
          <p:nvPr>
            <p:ph type="title"/>
          </p:nvPr>
        </p:nvSpPr>
        <p:spPr/>
        <p:txBody>
          <a:bodyPr/>
          <a:lstStyle/>
          <a:p>
            <a:r>
              <a:rPr lang="en-US" dirty="0"/>
              <a:t>Migrate On-premises Apps to Azure</a:t>
            </a:r>
          </a:p>
        </p:txBody>
      </p:sp>
      <p:sp>
        <p:nvSpPr>
          <p:cNvPr id="3" name="Text Placeholder 2">
            <a:extLst>
              <a:ext uri="{FF2B5EF4-FFF2-40B4-BE49-F238E27FC236}">
                <a16:creationId xmlns:a16="http://schemas.microsoft.com/office/drawing/2014/main" id="{21846096-E4A2-431D-AF58-09B8624CC123}"/>
              </a:ext>
            </a:extLst>
          </p:cNvPr>
          <p:cNvSpPr>
            <a:spLocks noGrp="1"/>
          </p:cNvSpPr>
          <p:nvPr>
            <p:ph type="body" idx="1"/>
          </p:nvPr>
        </p:nvSpPr>
        <p:spPr/>
        <p:txBody>
          <a:bodyPr/>
          <a:lstStyle/>
          <a:p>
            <a:r>
              <a:rPr lang="en-US" dirty="0"/>
              <a:t>Traditional apps use </a:t>
            </a:r>
          </a:p>
          <a:p>
            <a:pPr lvl="1"/>
            <a:r>
              <a:rPr lang="en-US" dirty="0"/>
              <a:t>LDAP</a:t>
            </a:r>
          </a:p>
          <a:p>
            <a:pPr lvl="1"/>
            <a:r>
              <a:rPr lang="en-US" dirty="0"/>
              <a:t>NTLM </a:t>
            </a:r>
          </a:p>
          <a:p>
            <a:pPr lvl="1"/>
            <a:r>
              <a:rPr lang="en-US" dirty="0"/>
              <a:t>Kerberos</a:t>
            </a:r>
          </a:p>
          <a:p>
            <a:r>
              <a:rPr lang="en-US" dirty="0"/>
              <a:t>Apps cannot run in Azure IaaS </a:t>
            </a:r>
          </a:p>
          <a:p>
            <a:r>
              <a:rPr lang="en-US" dirty="0"/>
              <a:t>Azure AD Domain Services </a:t>
            </a:r>
          </a:p>
          <a:p>
            <a:pPr lvl="1"/>
            <a:r>
              <a:rPr lang="en-US" dirty="0"/>
              <a:t>Migrate legacy directory-aware application on-premises</a:t>
            </a:r>
          </a:p>
          <a:p>
            <a:pPr lvl="1"/>
            <a:r>
              <a:rPr lang="en-US" dirty="0"/>
              <a:t>No worry about identity requirements </a:t>
            </a:r>
          </a:p>
          <a:p>
            <a:pPr lvl="1"/>
            <a:r>
              <a:rPr lang="en-US" dirty="0"/>
              <a:t>Users can submit their corporate credentials to authenticate with the managed Domain </a:t>
            </a:r>
          </a:p>
          <a:p>
            <a:pPr lvl="1"/>
            <a:r>
              <a:rPr lang="en-US" dirty="0"/>
              <a:t>Credentials are kept in sync with Azure AD tenant </a:t>
            </a:r>
          </a:p>
        </p:txBody>
      </p:sp>
      <p:sp>
        <p:nvSpPr>
          <p:cNvPr id="4" name="Text Placeholder 3">
            <a:extLst>
              <a:ext uri="{FF2B5EF4-FFF2-40B4-BE49-F238E27FC236}">
                <a16:creationId xmlns:a16="http://schemas.microsoft.com/office/drawing/2014/main" id="{E577EE54-1724-42A5-BABB-345E161BB7E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53279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D7FFE8-79E4-425B-B1DF-890729858DA5}"/>
              </a:ext>
            </a:extLst>
          </p:cNvPr>
          <p:cNvSpPr>
            <a:spLocks noGrp="1"/>
          </p:cNvSpPr>
          <p:nvPr>
            <p:ph type="title"/>
          </p:nvPr>
        </p:nvSpPr>
        <p:spPr/>
        <p:txBody>
          <a:bodyPr/>
          <a:lstStyle/>
          <a:p>
            <a:r>
              <a:rPr lang="en-US" dirty="0"/>
              <a:t>You have a Azure tenant named Tenant1.  You plan to integrate Tenant1 and the on-premises Active Directory.</a:t>
            </a:r>
          </a:p>
        </p:txBody>
      </p:sp>
      <p:sp>
        <p:nvSpPr>
          <p:cNvPr id="9" name="Content Placeholder 8">
            <a:extLst>
              <a:ext uri="{FF2B5EF4-FFF2-40B4-BE49-F238E27FC236}">
                <a16:creationId xmlns:a16="http://schemas.microsoft.com/office/drawing/2014/main" id="{2E43544D-9D92-4B76-965C-C9619AB7D496}"/>
              </a:ext>
            </a:extLst>
          </p:cNvPr>
          <p:cNvSpPr>
            <a:spLocks noGrp="1"/>
          </p:cNvSpPr>
          <p:nvPr>
            <p:ph idx="1"/>
          </p:nvPr>
        </p:nvSpPr>
        <p:spPr/>
        <p:txBody>
          <a:bodyPr/>
          <a:lstStyle/>
          <a:p>
            <a:pPr marL="0" indent="0">
              <a:buNone/>
            </a:pPr>
            <a:r>
              <a:rPr lang="en-US" dirty="0"/>
              <a:t>You need to create a user account that can be used to synchronize changes from the on-premises Active Directory.  Solution should you an account with least privilege. </a:t>
            </a:r>
          </a:p>
          <a:p>
            <a:pPr marL="0" indent="0">
              <a:buNone/>
            </a:pPr>
            <a:endParaRPr lang="en-US" dirty="0"/>
          </a:p>
          <a:p>
            <a:pPr marL="514350" indent="-514350">
              <a:buFont typeface="+mj-lt"/>
              <a:buAutoNum type="arabicParenR"/>
            </a:pPr>
            <a:r>
              <a:rPr lang="en-US" dirty="0"/>
              <a:t>User administrator </a:t>
            </a:r>
          </a:p>
          <a:p>
            <a:pPr marL="514350" indent="-514350">
              <a:buFont typeface="+mj-lt"/>
              <a:buAutoNum type="arabicParenR"/>
            </a:pPr>
            <a:r>
              <a:rPr lang="en-US" dirty="0"/>
              <a:t>Service administrator</a:t>
            </a:r>
          </a:p>
          <a:p>
            <a:pPr marL="514350" indent="-514350">
              <a:buFont typeface="+mj-lt"/>
              <a:buAutoNum type="arabicParenR"/>
            </a:pPr>
            <a:r>
              <a:rPr lang="en-US" dirty="0"/>
              <a:t>Password administrator</a:t>
            </a:r>
          </a:p>
          <a:p>
            <a:pPr marL="514350" indent="-514350">
              <a:buFont typeface="+mj-lt"/>
              <a:buAutoNum type="arabicParenR"/>
            </a:pPr>
            <a:r>
              <a:rPr lang="en-US" dirty="0"/>
              <a:t>Global administrator</a:t>
            </a:r>
          </a:p>
        </p:txBody>
      </p:sp>
      <p:sp>
        <p:nvSpPr>
          <p:cNvPr id="10" name="Text Placeholder 9">
            <a:extLst>
              <a:ext uri="{FF2B5EF4-FFF2-40B4-BE49-F238E27FC236}">
                <a16:creationId xmlns:a16="http://schemas.microsoft.com/office/drawing/2014/main" id="{56732DD4-2B42-4C0A-8266-52CF8C2ED50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7665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C8A87-D5C5-4254-93D2-3B5B10B48C0B}"/>
              </a:ext>
            </a:extLst>
          </p:cNvPr>
          <p:cNvSpPr>
            <a:spLocks noGrp="1"/>
          </p:cNvSpPr>
          <p:nvPr>
            <p:ph idx="1"/>
          </p:nvPr>
        </p:nvSpPr>
        <p:spPr/>
        <p:txBody>
          <a:bodyPr/>
          <a:lstStyle/>
          <a:p>
            <a:pPr marL="0" indent="0">
              <a:buNone/>
            </a:pPr>
            <a:r>
              <a:rPr lang="en-US" dirty="0"/>
              <a:t>You need to create a user account that can be used to synchronize changes from the on-premises Active Directory.  Solution should you an account with least privilege. </a:t>
            </a:r>
          </a:p>
          <a:p>
            <a:pPr marL="0" indent="0">
              <a:buNone/>
            </a:pPr>
            <a:endParaRPr lang="en-US" dirty="0"/>
          </a:p>
          <a:p>
            <a:pPr marL="514350" indent="-514350">
              <a:buFont typeface="+mj-lt"/>
              <a:buAutoNum type="arabicParenR"/>
            </a:pPr>
            <a:r>
              <a:rPr lang="en-US" dirty="0">
                <a:solidFill>
                  <a:schemeClr val="bg2">
                    <a:lumMod val="60000"/>
                    <a:lumOff val="40000"/>
                  </a:schemeClr>
                </a:solidFill>
              </a:rPr>
              <a:t>User administrator </a:t>
            </a:r>
          </a:p>
          <a:p>
            <a:pPr marL="514350" indent="-514350">
              <a:buFont typeface="+mj-lt"/>
              <a:buAutoNum type="arabicParenR"/>
            </a:pPr>
            <a:r>
              <a:rPr lang="en-US" dirty="0">
                <a:solidFill>
                  <a:schemeClr val="bg2">
                    <a:lumMod val="60000"/>
                    <a:lumOff val="40000"/>
                  </a:schemeClr>
                </a:solidFill>
              </a:rPr>
              <a:t>Service administrator</a:t>
            </a:r>
          </a:p>
          <a:p>
            <a:pPr marL="514350" indent="-514350">
              <a:buFont typeface="+mj-lt"/>
              <a:buAutoNum type="arabicParenR"/>
            </a:pPr>
            <a:r>
              <a:rPr lang="en-US" dirty="0">
                <a:solidFill>
                  <a:schemeClr val="bg2">
                    <a:lumMod val="60000"/>
                    <a:lumOff val="40000"/>
                  </a:schemeClr>
                </a:solidFill>
              </a:rPr>
              <a:t>Password administrator</a:t>
            </a:r>
          </a:p>
          <a:p>
            <a:pPr marL="514350" indent="-514350">
              <a:buFont typeface="+mj-lt"/>
              <a:buAutoNum type="arabicParenR"/>
            </a:pPr>
            <a:r>
              <a:rPr lang="en-US" dirty="0"/>
              <a:t>Global administrator</a:t>
            </a:r>
          </a:p>
          <a:p>
            <a:pPr marL="0" indent="0">
              <a:buNone/>
            </a:pPr>
            <a:endParaRPr lang="en-US" dirty="0"/>
          </a:p>
        </p:txBody>
      </p:sp>
      <p:sp>
        <p:nvSpPr>
          <p:cNvPr id="4" name="Text Placeholder 3">
            <a:extLst>
              <a:ext uri="{FF2B5EF4-FFF2-40B4-BE49-F238E27FC236}">
                <a16:creationId xmlns:a16="http://schemas.microsoft.com/office/drawing/2014/main" id="{799CB7C7-A2AC-49BF-96A5-40379F0099CF}"/>
              </a:ext>
            </a:extLst>
          </p:cNvPr>
          <p:cNvSpPr>
            <a:spLocks noGrp="1"/>
          </p:cNvSpPr>
          <p:nvPr>
            <p:ph type="body" sz="quarter" idx="10"/>
          </p:nvPr>
        </p:nvSpPr>
        <p:spPr/>
        <p:txBody>
          <a:bodyPr/>
          <a:lstStyle/>
          <a:p>
            <a:endParaRPr lang="en-US"/>
          </a:p>
        </p:txBody>
      </p:sp>
      <p:sp>
        <p:nvSpPr>
          <p:cNvPr id="5" name="Title 7">
            <a:extLst>
              <a:ext uri="{FF2B5EF4-FFF2-40B4-BE49-F238E27FC236}">
                <a16:creationId xmlns:a16="http://schemas.microsoft.com/office/drawing/2014/main" id="{50E6DACF-3162-4FD6-814F-77E689A1B2A8}"/>
              </a:ext>
            </a:extLst>
          </p:cNvPr>
          <p:cNvSpPr>
            <a:spLocks noGrp="1"/>
          </p:cNvSpPr>
          <p:nvPr>
            <p:ph type="title"/>
          </p:nvPr>
        </p:nvSpPr>
        <p:spPr/>
        <p:txBody>
          <a:bodyPr/>
          <a:lstStyle/>
          <a:p>
            <a:r>
              <a:rPr lang="en-US" dirty="0"/>
              <a:t>You have a Azure tenant named Tenant1.  You plan to integrate Tenant1 and the on-premises Active Directory.</a:t>
            </a:r>
          </a:p>
        </p:txBody>
      </p:sp>
    </p:spTree>
    <p:extLst>
      <p:ext uri="{BB962C8B-B14F-4D97-AF65-F5344CB8AC3E}">
        <p14:creationId xmlns:p14="http://schemas.microsoft.com/office/powerpoint/2010/main" val="3530376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317D-E7BC-4B56-9B30-7D30915740DB}"/>
              </a:ext>
            </a:extLst>
          </p:cNvPr>
          <p:cNvSpPr>
            <a:spLocks noGrp="1"/>
          </p:cNvSpPr>
          <p:nvPr>
            <p:ph type="title"/>
          </p:nvPr>
        </p:nvSpPr>
        <p:spPr>
          <a:xfrm>
            <a:off x="460375" y="314451"/>
            <a:ext cx="7773988" cy="1296957"/>
          </a:xfrm>
        </p:spPr>
        <p:txBody>
          <a:bodyPr/>
          <a:lstStyle/>
          <a:p>
            <a:r>
              <a:rPr lang="en-US" dirty="0"/>
              <a:t>Company network includes a single forest and multiple domains.  You plan to migrate from on-premise Exchange to Exchange online. </a:t>
            </a:r>
          </a:p>
        </p:txBody>
      </p:sp>
      <p:sp>
        <p:nvSpPr>
          <p:cNvPr id="3" name="Content Placeholder 2">
            <a:extLst>
              <a:ext uri="{FF2B5EF4-FFF2-40B4-BE49-F238E27FC236}">
                <a16:creationId xmlns:a16="http://schemas.microsoft.com/office/drawing/2014/main" id="{70024F67-FFA9-489C-B793-2A4F4FD514C5}"/>
              </a:ext>
            </a:extLst>
          </p:cNvPr>
          <p:cNvSpPr>
            <a:spLocks noGrp="1"/>
          </p:cNvSpPr>
          <p:nvPr>
            <p:ph idx="1"/>
          </p:nvPr>
        </p:nvSpPr>
        <p:spPr>
          <a:xfrm>
            <a:off x="261188" y="2057199"/>
            <a:ext cx="8574837" cy="1838553"/>
          </a:xfrm>
        </p:spPr>
        <p:txBody>
          <a:bodyPr/>
          <a:lstStyle/>
          <a:p>
            <a:pPr marL="0" indent="0">
              <a:buNone/>
            </a:pPr>
            <a:r>
              <a:rPr lang="en-US" dirty="0"/>
              <a:t>You want to provision the On-Premises Windows Active Directory and Azure Active Directory service accounts.  You need to set the required permission for the Azure AD service account. (Pick Two)</a:t>
            </a:r>
          </a:p>
          <a:p>
            <a:endParaRPr lang="en-US" dirty="0"/>
          </a:p>
          <a:p>
            <a:endParaRPr lang="en-US" dirty="0"/>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FD14F23D-F03D-487A-8FD3-B4B999F204CA}"/>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83240431-DDB0-422C-BC47-175541E03B2A}"/>
              </a:ext>
            </a:extLst>
          </p:cNvPr>
          <p:cNvGraphicFramePr>
            <a:graphicFrameLocks noGrp="1"/>
          </p:cNvGraphicFramePr>
          <p:nvPr>
            <p:extLst>
              <p:ext uri="{D42A27DB-BD31-4B8C-83A1-F6EECF244321}">
                <p14:modId xmlns:p14="http://schemas.microsoft.com/office/powerpoint/2010/main" val="3082287002"/>
              </p:ext>
            </p:extLst>
          </p:nvPr>
        </p:nvGraphicFramePr>
        <p:xfrm>
          <a:off x="866822" y="3923688"/>
          <a:ext cx="6961094" cy="2225040"/>
        </p:xfrm>
        <a:graphic>
          <a:graphicData uri="http://schemas.openxmlformats.org/drawingml/2006/table">
            <a:tbl>
              <a:tblPr firstRow="1" bandRow="1">
                <a:tableStyleId>{00A15C55-8517-42AA-B614-E9B94910E393}</a:tableStyleId>
              </a:tblPr>
              <a:tblGrid>
                <a:gridCol w="3480547">
                  <a:extLst>
                    <a:ext uri="{9D8B030D-6E8A-4147-A177-3AD203B41FA5}">
                      <a16:colId xmlns:a16="http://schemas.microsoft.com/office/drawing/2014/main" val="589653236"/>
                    </a:ext>
                  </a:extLst>
                </a:gridCol>
                <a:gridCol w="3480547">
                  <a:extLst>
                    <a:ext uri="{9D8B030D-6E8A-4147-A177-3AD203B41FA5}">
                      <a16:colId xmlns:a16="http://schemas.microsoft.com/office/drawing/2014/main" val="2906505997"/>
                    </a:ext>
                  </a:extLst>
                </a:gridCol>
              </a:tblGrid>
              <a:tr h="370840">
                <a:tc>
                  <a:txBody>
                    <a:bodyPr/>
                    <a:lstStyle/>
                    <a:p>
                      <a:r>
                        <a:rPr lang="en-US" dirty="0">
                          <a:latin typeface="Segoe UI" panose="020B0502040204020203" pitchFamily="34" charset="0"/>
                          <a:cs typeface="Segoe UI" panose="020B0502040204020203" pitchFamily="34" charset="0"/>
                        </a:rPr>
                        <a:t>Permissions</a:t>
                      </a:r>
                    </a:p>
                  </a:txBody>
                  <a:tcPr/>
                </a:tc>
                <a:tc>
                  <a:txBody>
                    <a:bodyPr/>
                    <a:lstStyle/>
                    <a:p>
                      <a:r>
                        <a:rPr lang="en-US" dirty="0">
                          <a:latin typeface="Segoe UI" panose="020B0502040204020203" pitchFamily="34" charset="0"/>
                          <a:cs typeface="Segoe UI" panose="020B0502040204020203" pitchFamily="34" charset="0"/>
                        </a:rPr>
                        <a:t>Service Account</a:t>
                      </a:r>
                    </a:p>
                  </a:txBody>
                  <a:tcPr/>
                </a:tc>
                <a:extLst>
                  <a:ext uri="{0D108BD9-81ED-4DB2-BD59-A6C34878D82A}">
                    <a16:rowId xmlns:a16="http://schemas.microsoft.com/office/drawing/2014/main" val="42505754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4003511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6003574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779467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225809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6146886"/>
                  </a:ext>
                </a:extLst>
              </a:tr>
            </a:tbl>
          </a:graphicData>
        </a:graphic>
      </p:graphicFrame>
      <p:sp>
        <p:nvSpPr>
          <p:cNvPr id="6" name="TextBox 5">
            <a:extLst>
              <a:ext uri="{FF2B5EF4-FFF2-40B4-BE49-F238E27FC236}">
                <a16:creationId xmlns:a16="http://schemas.microsoft.com/office/drawing/2014/main" id="{84474824-253B-4C63-9596-19014A102C74}"/>
              </a:ext>
            </a:extLst>
          </p:cNvPr>
          <p:cNvSpPr txBox="1"/>
          <p:nvPr/>
        </p:nvSpPr>
        <p:spPr>
          <a:xfrm>
            <a:off x="1077492" y="4271700"/>
            <a:ext cx="1851789"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Enterprise Admin</a:t>
            </a:r>
          </a:p>
        </p:txBody>
      </p:sp>
      <p:sp>
        <p:nvSpPr>
          <p:cNvPr id="7" name="TextBox 6">
            <a:extLst>
              <a:ext uri="{FF2B5EF4-FFF2-40B4-BE49-F238E27FC236}">
                <a16:creationId xmlns:a16="http://schemas.microsoft.com/office/drawing/2014/main" id="{CF623D27-14A4-489A-B5B2-C7C742C34D50}"/>
              </a:ext>
            </a:extLst>
          </p:cNvPr>
          <p:cNvSpPr txBox="1"/>
          <p:nvPr/>
        </p:nvSpPr>
        <p:spPr>
          <a:xfrm>
            <a:off x="1077491" y="4655830"/>
            <a:ext cx="1635384"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Domain Admin</a:t>
            </a:r>
          </a:p>
        </p:txBody>
      </p:sp>
      <p:sp>
        <p:nvSpPr>
          <p:cNvPr id="8" name="TextBox 7">
            <a:extLst>
              <a:ext uri="{FF2B5EF4-FFF2-40B4-BE49-F238E27FC236}">
                <a16:creationId xmlns:a16="http://schemas.microsoft.com/office/drawing/2014/main" id="{663A13BE-BE15-43CF-BADA-A439C92CF057}"/>
              </a:ext>
            </a:extLst>
          </p:cNvPr>
          <p:cNvSpPr txBox="1"/>
          <p:nvPr/>
        </p:nvSpPr>
        <p:spPr>
          <a:xfrm>
            <a:off x="1077491" y="5034416"/>
            <a:ext cx="150195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Global Admin</a:t>
            </a:r>
          </a:p>
        </p:txBody>
      </p:sp>
      <p:sp>
        <p:nvSpPr>
          <p:cNvPr id="9" name="TextBox 8">
            <a:extLst>
              <a:ext uri="{FF2B5EF4-FFF2-40B4-BE49-F238E27FC236}">
                <a16:creationId xmlns:a16="http://schemas.microsoft.com/office/drawing/2014/main" id="{F5F7EA13-575A-4D5E-9EE1-8E0B1F8C9FE2}"/>
              </a:ext>
            </a:extLst>
          </p:cNvPr>
          <p:cNvSpPr txBox="1"/>
          <p:nvPr/>
        </p:nvSpPr>
        <p:spPr>
          <a:xfrm>
            <a:off x="1076494" y="5422295"/>
            <a:ext cx="178709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Password Admin</a:t>
            </a:r>
          </a:p>
        </p:txBody>
      </p:sp>
      <p:sp>
        <p:nvSpPr>
          <p:cNvPr id="10" name="TextBox 9">
            <a:extLst>
              <a:ext uri="{FF2B5EF4-FFF2-40B4-BE49-F238E27FC236}">
                <a16:creationId xmlns:a16="http://schemas.microsoft.com/office/drawing/2014/main" id="{64D2E93F-5319-42FF-A02B-51681E82693B}"/>
              </a:ext>
            </a:extLst>
          </p:cNvPr>
          <p:cNvSpPr txBox="1"/>
          <p:nvPr/>
        </p:nvSpPr>
        <p:spPr>
          <a:xfrm>
            <a:off x="1040425" y="5785511"/>
            <a:ext cx="112723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IIS Admin</a:t>
            </a:r>
          </a:p>
        </p:txBody>
      </p:sp>
    </p:spTree>
    <p:extLst>
      <p:ext uri="{BB962C8B-B14F-4D97-AF65-F5344CB8AC3E}">
        <p14:creationId xmlns:p14="http://schemas.microsoft.com/office/powerpoint/2010/main" val="2541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2483 0.00231 L 0.12483 0.00254 C 0.12552 0.00277 0.13351 0.00856 0.13646 0.00995 C 0.13785 0.01088 0.13924 0.01134 0.1408 0.01203 C 0.14219 0.01342 0.14341 0.01504 0.14497 0.01597 C 0.14705 0.01713 0.14931 0.01713 0.15139 0.01782 C 0.15243 0.01828 0.15348 0.01944 0.15469 0.0199 C 0.15799 0.02152 0.16094 0.02176 0.16424 0.02384 C 0.16598 0.025 0.16771 0.02639 0.16962 0.02777 C 0.17379 0.03055 0.1724 0.02916 0.17709 0.03171 C 0.17813 0.03217 0.17917 0.0331 0.18021 0.03356 C 0.18282 0.03449 0.18542 0.03495 0.18768 0.03565 C 0.19011 0.03703 0.19271 0.03889 0.19532 0.03958 C 0.20243 0.04143 0.21407 0.04375 0.22188 0.04537 C 0.23125 0.05115 0.22223 0.04606 0.24341 0.0493 C 0.24601 0.04977 0.24827 0.05069 0.25087 0.05139 C 0.25209 0.05185 0.25296 0.05301 0.25417 0.05324 C 0.27552 0.05926 0.25486 0.05162 0.27327 0.05717 C 0.27483 0.05764 0.27605 0.05879 0.27761 0.05902 C 0.28334 0.06065 0.28907 0.06157 0.2948 0.06296 C 0.29723 0.06365 0.29966 0.06458 0.30226 0.06504 C 0.30469 0.06527 0.30712 0.06504 0.30973 0.06504 L 0.35573 0.06296 L 0.35573 0.06319 L 0.39966 0.06296 L 0.43073 0.06296 " pathEditMode="relative" rAng="0" ptsTypes="AAAAAAAAAAAAAAAAAAAAAAAAAA">
                                      <p:cBhvr>
                                        <p:cTn id="6" dur="2000" fill="hold"/>
                                        <p:tgtEl>
                                          <p:spTgt spid="6"/>
                                        </p:tgtEl>
                                        <p:attrNameLst>
                                          <p:attrName>ppt_x</p:attrName>
                                          <p:attrName>ppt_y</p:attrName>
                                        </p:attrNameLst>
                                      </p:cBhvr>
                                      <p:rCtr x="15295" y="312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 0.00069 L 0.1 0.00069 L 0.17934 0.00463 C 0.18229 0.00486 0.18524 0.00625 0.18819 0.00648 C 0.19549 0.00741 0.20278 0.00787 0.21024 0.00856 C 0.22882 0.0081 0.2875 0.01111 0.32188 0.00463 C 0.32448 0.00417 0.32674 0.00324 0.32934 0.00255 C 0.33715 -0.0044 0.33507 -0.0044 0.34983 0.00069 C 0.3526 0.00162 0.35451 0.00556 0.35729 0.00648 C 0.36146 0.0081 0.36597 0.00787 0.37049 0.00856 C 0.38559 0.00787 0.40087 0.00787 0.41597 0.00648 C 0.42778 0.00556 0.41181 0.00255 0.42639 0.00255 C 0.42708 0.00255 0.42535 0.00393 0.42483 0.00463 L 0.42188 0.00463 L 0.42188 0.00463 " pathEditMode="relative" ptsTypes="AAAAAAAAAAAAAAA">
                                      <p:cBhvr>
                                        <p:cTn id="10"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4AB2-7234-4FC4-83E9-D2DD3B65ABCB}"/>
              </a:ext>
            </a:extLst>
          </p:cNvPr>
          <p:cNvSpPr>
            <a:spLocks noGrp="1"/>
          </p:cNvSpPr>
          <p:nvPr>
            <p:ph type="title"/>
          </p:nvPr>
        </p:nvSpPr>
        <p:spPr/>
        <p:txBody>
          <a:bodyPr/>
          <a:lstStyle/>
          <a:p>
            <a:r>
              <a:rPr lang="en-US" dirty="0"/>
              <a:t>Company network includes a single forest and multiple domains.  You plan to migrate from on-premise Exchange to Exchange online. </a:t>
            </a:r>
          </a:p>
        </p:txBody>
      </p:sp>
      <p:sp>
        <p:nvSpPr>
          <p:cNvPr id="3" name="Content Placeholder 2">
            <a:extLst>
              <a:ext uri="{FF2B5EF4-FFF2-40B4-BE49-F238E27FC236}">
                <a16:creationId xmlns:a16="http://schemas.microsoft.com/office/drawing/2014/main" id="{68BB9289-61CB-4896-A6AE-AC54AEF88A9A}"/>
              </a:ext>
            </a:extLst>
          </p:cNvPr>
          <p:cNvSpPr>
            <a:spLocks noGrp="1"/>
          </p:cNvSpPr>
          <p:nvPr>
            <p:ph idx="1"/>
          </p:nvPr>
        </p:nvSpPr>
        <p:spPr/>
        <p:txBody>
          <a:bodyPr/>
          <a:lstStyle/>
          <a:p>
            <a:pPr marL="0" indent="0">
              <a:buNone/>
            </a:pPr>
            <a:r>
              <a:rPr lang="en-US" dirty="0"/>
              <a:t>You want to provision the On-Premises Windows Active Directory and Azure Active Directory service accounts.  You need to set the required permission for the Azure AD service account. (Pick Two)</a:t>
            </a:r>
          </a:p>
          <a:p>
            <a:pPr marL="0" indent="0">
              <a:buNone/>
            </a:pPr>
            <a:endParaRPr lang="en-US" dirty="0"/>
          </a:p>
        </p:txBody>
      </p:sp>
      <p:sp>
        <p:nvSpPr>
          <p:cNvPr id="4" name="Text Placeholder 3">
            <a:extLst>
              <a:ext uri="{FF2B5EF4-FFF2-40B4-BE49-F238E27FC236}">
                <a16:creationId xmlns:a16="http://schemas.microsoft.com/office/drawing/2014/main" id="{D1408601-3A2D-4879-830F-CF29F1E2DF48}"/>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BF49E502-8C91-4590-A2C2-CCD4D8CF93E9}"/>
              </a:ext>
            </a:extLst>
          </p:cNvPr>
          <p:cNvGraphicFramePr>
            <a:graphicFrameLocks noGrp="1"/>
          </p:cNvGraphicFramePr>
          <p:nvPr>
            <p:extLst>
              <p:ext uri="{D42A27DB-BD31-4B8C-83A1-F6EECF244321}">
                <p14:modId xmlns:p14="http://schemas.microsoft.com/office/powerpoint/2010/main" val="464041718"/>
              </p:ext>
            </p:extLst>
          </p:nvPr>
        </p:nvGraphicFramePr>
        <p:xfrm>
          <a:off x="866822" y="3923688"/>
          <a:ext cx="6961094" cy="2225040"/>
        </p:xfrm>
        <a:graphic>
          <a:graphicData uri="http://schemas.openxmlformats.org/drawingml/2006/table">
            <a:tbl>
              <a:tblPr firstRow="1" bandRow="1">
                <a:tableStyleId>{00A15C55-8517-42AA-B614-E9B94910E393}</a:tableStyleId>
              </a:tblPr>
              <a:tblGrid>
                <a:gridCol w="3480547">
                  <a:extLst>
                    <a:ext uri="{9D8B030D-6E8A-4147-A177-3AD203B41FA5}">
                      <a16:colId xmlns:a16="http://schemas.microsoft.com/office/drawing/2014/main" val="589653236"/>
                    </a:ext>
                  </a:extLst>
                </a:gridCol>
                <a:gridCol w="3480547">
                  <a:extLst>
                    <a:ext uri="{9D8B030D-6E8A-4147-A177-3AD203B41FA5}">
                      <a16:colId xmlns:a16="http://schemas.microsoft.com/office/drawing/2014/main" val="2906505997"/>
                    </a:ext>
                  </a:extLst>
                </a:gridCol>
              </a:tblGrid>
              <a:tr h="370840">
                <a:tc>
                  <a:txBody>
                    <a:bodyPr/>
                    <a:lstStyle/>
                    <a:p>
                      <a:r>
                        <a:rPr lang="en-US" dirty="0">
                          <a:latin typeface="Segoe UI" panose="020B0502040204020203" pitchFamily="34" charset="0"/>
                          <a:cs typeface="Segoe UI" panose="020B0502040204020203" pitchFamily="34" charset="0"/>
                        </a:rPr>
                        <a:t>Permissions</a:t>
                      </a:r>
                    </a:p>
                  </a:txBody>
                  <a:tcPr/>
                </a:tc>
                <a:tc>
                  <a:txBody>
                    <a:bodyPr/>
                    <a:lstStyle/>
                    <a:p>
                      <a:r>
                        <a:rPr lang="en-US" dirty="0">
                          <a:latin typeface="Segoe UI" panose="020B0502040204020203" pitchFamily="34" charset="0"/>
                          <a:cs typeface="Segoe UI" panose="020B0502040204020203" pitchFamily="34" charset="0"/>
                        </a:rPr>
                        <a:t>Service Account</a:t>
                      </a:r>
                    </a:p>
                  </a:txBody>
                  <a:tcPr/>
                </a:tc>
                <a:extLst>
                  <a:ext uri="{0D108BD9-81ED-4DB2-BD59-A6C34878D82A}">
                    <a16:rowId xmlns:a16="http://schemas.microsoft.com/office/drawing/2014/main" val="42505754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4003511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6003574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779467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225809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6146886"/>
                  </a:ext>
                </a:extLst>
              </a:tr>
            </a:tbl>
          </a:graphicData>
        </a:graphic>
      </p:graphicFrame>
      <p:sp>
        <p:nvSpPr>
          <p:cNvPr id="6" name="TextBox 5">
            <a:extLst>
              <a:ext uri="{FF2B5EF4-FFF2-40B4-BE49-F238E27FC236}">
                <a16:creationId xmlns:a16="http://schemas.microsoft.com/office/drawing/2014/main" id="{A6E76884-0659-47CC-BB42-B55675861A46}"/>
              </a:ext>
            </a:extLst>
          </p:cNvPr>
          <p:cNvSpPr txBox="1"/>
          <p:nvPr/>
        </p:nvSpPr>
        <p:spPr>
          <a:xfrm>
            <a:off x="4548606" y="4655830"/>
            <a:ext cx="1851789"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Enterprise Admin</a:t>
            </a:r>
          </a:p>
        </p:txBody>
      </p:sp>
      <p:sp>
        <p:nvSpPr>
          <p:cNvPr id="7" name="TextBox 6">
            <a:extLst>
              <a:ext uri="{FF2B5EF4-FFF2-40B4-BE49-F238E27FC236}">
                <a16:creationId xmlns:a16="http://schemas.microsoft.com/office/drawing/2014/main" id="{C3B5321B-3430-43AC-BB92-E032DDFAA719}"/>
              </a:ext>
            </a:extLst>
          </p:cNvPr>
          <p:cNvSpPr txBox="1"/>
          <p:nvPr/>
        </p:nvSpPr>
        <p:spPr>
          <a:xfrm>
            <a:off x="1077491" y="4655830"/>
            <a:ext cx="1635384"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Domain Admin</a:t>
            </a:r>
          </a:p>
        </p:txBody>
      </p:sp>
      <p:sp>
        <p:nvSpPr>
          <p:cNvPr id="8" name="TextBox 7">
            <a:extLst>
              <a:ext uri="{FF2B5EF4-FFF2-40B4-BE49-F238E27FC236}">
                <a16:creationId xmlns:a16="http://schemas.microsoft.com/office/drawing/2014/main" id="{95369F0F-8B2F-4EF1-8611-DF5792C99F92}"/>
              </a:ext>
            </a:extLst>
          </p:cNvPr>
          <p:cNvSpPr txBox="1"/>
          <p:nvPr/>
        </p:nvSpPr>
        <p:spPr>
          <a:xfrm>
            <a:off x="4548606" y="5095971"/>
            <a:ext cx="150195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Global Admin</a:t>
            </a:r>
          </a:p>
        </p:txBody>
      </p:sp>
      <p:sp>
        <p:nvSpPr>
          <p:cNvPr id="9" name="TextBox 8">
            <a:extLst>
              <a:ext uri="{FF2B5EF4-FFF2-40B4-BE49-F238E27FC236}">
                <a16:creationId xmlns:a16="http://schemas.microsoft.com/office/drawing/2014/main" id="{5509DD18-50FE-4543-B9C6-3BDE8E6DF576}"/>
              </a:ext>
            </a:extLst>
          </p:cNvPr>
          <p:cNvSpPr txBox="1"/>
          <p:nvPr/>
        </p:nvSpPr>
        <p:spPr>
          <a:xfrm>
            <a:off x="1040953" y="5434839"/>
            <a:ext cx="178709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Password Admin</a:t>
            </a:r>
          </a:p>
        </p:txBody>
      </p:sp>
      <p:sp>
        <p:nvSpPr>
          <p:cNvPr id="10" name="TextBox 9">
            <a:extLst>
              <a:ext uri="{FF2B5EF4-FFF2-40B4-BE49-F238E27FC236}">
                <a16:creationId xmlns:a16="http://schemas.microsoft.com/office/drawing/2014/main" id="{220B9D71-0BDB-490C-B467-75CBA6D6ABA7}"/>
              </a:ext>
            </a:extLst>
          </p:cNvPr>
          <p:cNvSpPr txBox="1"/>
          <p:nvPr/>
        </p:nvSpPr>
        <p:spPr>
          <a:xfrm>
            <a:off x="1040425" y="5785511"/>
            <a:ext cx="112723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IIS Admin</a:t>
            </a:r>
          </a:p>
        </p:txBody>
      </p:sp>
    </p:spTree>
    <p:extLst>
      <p:ext uri="{BB962C8B-B14F-4D97-AF65-F5344CB8AC3E}">
        <p14:creationId xmlns:p14="http://schemas.microsoft.com/office/powerpoint/2010/main" val="265962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5F49-F456-4692-A709-B4A4715661FE}"/>
              </a:ext>
            </a:extLst>
          </p:cNvPr>
          <p:cNvSpPr>
            <a:spLocks noGrp="1"/>
          </p:cNvSpPr>
          <p:nvPr>
            <p:ph type="title"/>
          </p:nvPr>
        </p:nvSpPr>
        <p:spPr>
          <a:xfrm>
            <a:off x="394114" y="344553"/>
            <a:ext cx="7773988" cy="1296957"/>
          </a:xfrm>
        </p:spPr>
        <p:txBody>
          <a:bodyPr/>
          <a:lstStyle/>
          <a:p>
            <a:r>
              <a:rPr lang="en-US" dirty="0"/>
              <a:t>You have an On-Premises Active Directory that has a DNS domain named </a:t>
            </a:r>
            <a:r>
              <a:rPr lang="en-US" dirty="0" err="1"/>
              <a:t>newvisions.local</a:t>
            </a:r>
            <a:r>
              <a:rPr lang="en-US" dirty="0"/>
              <a:t> and email domain named newvisions.com.  </a:t>
            </a:r>
          </a:p>
        </p:txBody>
      </p:sp>
      <p:sp>
        <p:nvSpPr>
          <p:cNvPr id="3" name="Content Placeholder 2">
            <a:extLst>
              <a:ext uri="{FF2B5EF4-FFF2-40B4-BE49-F238E27FC236}">
                <a16:creationId xmlns:a16="http://schemas.microsoft.com/office/drawing/2014/main" id="{7E25156B-A241-4647-AE17-25A53BE09B48}"/>
              </a:ext>
            </a:extLst>
          </p:cNvPr>
          <p:cNvSpPr>
            <a:spLocks noGrp="1"/>
          </p:cNvSpPr>
          <p:nvPr>
            <p:ph idx="1"/>
          </p:nvPr>
        </p:nvSpPr>
        <p:spPr/>
        <p:txBody>
          <a:bodyPr/>
          <a:lstStyle/>
          <a:p>
            <a:pPr marL="0" indent="0">
              <a:buNone/>
            </a:pPr>
            <a:r>
              <a:rPr lang="en-US" sz="1800" dirty="0"/>
              <a:t>You plan to migrate from On-Premises to Office 365.  You configure DirSync and set all Azure AD usernames as </a:t>
            </a:r>
            <a:r>
              <a:rPr lang="en-US" sz="1800" dirty="0">
                <a:hlinkClick r:id="rId3"/>
              </a:rPr>
              <a:t>%username%@newvisions.com</a:t>
            </a:r>
            <a:r>
              <a:rPr lang="en-US" sz="1800" dirty="0"/>
              <a:t>.  You need to ensure that each user is able to log on by using the email domain as the username.  What two actions should you perform?</a:t>
            </a:r>
          </a:p>
          <a:p>
            <a:pPr marL="0" indent="0">
              <a:buNone/>
            </a:pPr>
            <a:endParaRPr lang="en-US" sz="1800" dirty="0"/>
          </a:p>
          <a:p>
            <a:pPr marL="342900" indent="-342900">
              <a:buFont typeface="+mj-lt"/>
              <a:buAutoNum type="arabicParenR"/>
            </a:pPr>
            <a:r>
              <a:rPr lang="en-US" sz="1800" dirty="0"/>
              <a:t>Edit the </a:t>
            </a:r>
            <a:r>
              <a:rPr lang="en-US" sz="1800" dirty="0" err="1"/>
              <a:t>ProxyAddress</a:t>
            </a:r>
            <a:r>
              <a:rPr lang="en-US" sz="1800" dirty="0"/>
              <a:t> attribute on the On-Premises Windows AD user account.</a:t>
            </a:r>
          </a:p>
          <a:p>
            <a:pPr marL="342900" indent="-342900">
              <a:buFont typeface="+mj-lt"/>
              <a:buAutoNum type="arabicParenR"/>
            </a:pPr>
            <a:r>
              <a:rPr lang="en-US" sz="1800" dirty="0"/>
              <a:t>Verify the email domain in Azure AD domains</a:t>
            </a:r>
          </a:p>
          <a:p>
            <a:pPr marL="342900" indent="-342900">
              <a:buFont typeface="+mj-lt"/>
              <a:buAutoNum type="arabicParenR"/>
            </a:pPr>
            <a:r>
              <a:rPr lang="en-US" sz="1800" dirty="0"/>
              <a:t>Run the Set-</a:t>
            </a:r>
            <a:r>
              <a:rPr lang="en-US" sz="1800" dirty="0" err="1"/>
              <a:t>MsolUserPrincipalName</a:t>
            </a:r>
            <a:r>
              <a:rPr lang="en-US" sz="1800" dirty="0"/>
              <a:t> –</a:t>
            </a:r>
            <a:r>
              <a:rPr lang="en-US" sz="1800" dirty="0" err="1"/>
              <a:t>UserPrincipalName</a:t>
            </a:r>
            <a:r>
              <a:rPr lang="en-US" sz="1800" dirty="0"/>
              <a:t> </a:t>
            </a:r>
            <a:r>
              <a:rPr lang="en-US" sz="1800" dirty="0">
                <a:hlinkClick r:id="rId4"/>
              </a:rPr>
              <a:t>%username%@newvisions.onmicrosoft.com</a:t>
            </a:r>
            <a:r>
              <a:rPr lang="en-US" sz="1800" dirty="0"/>
              <a:t> –</a:t>
            </a:r>
            <a:r>
              <a:rPr lang="en-US" sz="1800" dirty="0" err="1"/>
              <a:t>NewUserPrincipalName</a:t>
            </a:r>
            <a:r>
              <a:rPr lang="en-US" sz="1800" dirty="0"/>
              <a:t> </a:t>
            </a:r>
            <a:r>
              <a:rPr lang="en-US" sz="1800" dirty="0">
                <a:hlinkClick r:id="rId3"/>
              </a:rPr>
              <a:t>%username%@newvisions.com</a:t>
            </a:r>
            <a:r>
              <a:rPr lang="en-US" sz="1800" dirty="0"/>
              <a:t> PowerShell </a:t>
            </a:r>
          </a:p>
          <a:p>
            <a:pPr marL="342900" indent="-342900">
              <a:buFont typeface="+mj-lt"/>
              <a:buAutoNum type="arabicParenR"/>
            </a:pPr>
            <a:r>
              <a:rPr lang="en-US" sz="1800" dirty="0"/>
              <a:t>Update the On-Premises Windows AD user account UPN to match the email address</a:t>
            </a:r>
          </a:p>
          <a:p>
            <a:pPr marL="342900" indent="-342900">
              <a:buFont typeface="+mj-lt"/>
              <a:buAutoNum type="arabicParenR"/>
            </a:pPr>
            <a:r>
              <a:rPr lang="en-US" sz="1800" dirty="0"/>
              <a:t>Verify the Windows AD DNS domain in Azure AD domains</a:t>
            </a:r>
          </a:p>
        </p:txBody>
      </p:sp>
      <p:sp>
        <p:nvSpPr>
          <p:cNvPr id="4" name="Text Placeholder 3">
            <a:extLst>
              <a:ext uri="{FF2B5EF4-FFF2-40B4-BE49-F238E27FC236}">
                <a16:creationId xmlns:a16="http://schemas.microsoft.com/office/drawing/2014/main" id="{9661742E-2426-439D-A339-F995D407B59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3476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A3A0-43AA-485E-B51C-09F25666ED1A}"/>
              </a:ext>
            </a:extLst>
          </p:cNvPr>
          <p:cNvSpPr>
            <a:spLocks noGrp="1"/>
          </p:cNvSpPr>
          <p:nvPr>
            <p:ph type="title"/>
          </p:nvPr>
        </p:nvSpPr>
        <p:spPr>
          <a:xfrm>
            <a:off x="486879" y="278292"/>
            <a:ext cx="7773988" cy="1296957"/>
          </a:xfrm>
        </p:spPr>
        <p:txBody>
          <a:bodyPr/>
          <a:lstStyle/>
          <a:p>
            <a:r>
              <a:rPr lang="en-US" dirty="0">
                <a:solidFill>
                  <a:srgbClr val="FFFFFF"/>
                </a:solidFill>
              </a:rPr>
              <a:t>You have an On-Premises Active Directory that has a DNS domain named </a:t>
            </a:r>
            <a:r>
              <a:rPr lang="en-US" dirty="0" err="1">
                <a:solidFill>
                  <a:srgbClr val="FFFFFF"/>
                </a:solidFill>
              </a:rPr>
              <a:t>newvisions.local</a:t>
            </a:r>
            <a:r>
              <a:rPr lang="en-US" dirty="0">
                <a:solidFill>
                  <a:srgbClr val="FFFFFF"/>
                </a:solidFill>
              </a:rPr>
              <a:t> and email domain named newvisions.com. </a:t>
            </a:r>
            <a:endParaRPr lang="en-US" dirty="0"/>
          </a:p>
        </p:txBody>
      </p:sp>
      <p:sp>
        <p:nvSpPr>
          <p:cNvPr id="4" name="Text Placeholder 3">
            <a:extLst>
              <a:ext uri="{FF2B5EF4-FFF2-40B4-BE49-F238E27FC236}">
                <a16:creationId xmlns:a16="http://schemas.microsoft.com/office/drawing/2014/main" id="{DDFC0FCD-8282-4C2D-BD96-58DD69790DBF}"/>
              </a:ext>
            </a:extLst>
          </p:cNvPr>
          <p:cNvSpPr>
            <a:spLocks noGrp="1"/>
          </p:cNvSpPr>
          <p:nvPr>
            <p:ph type="body" sz="quarter" idx="10"/>
          </p:nvPr>
        </p:nvSpPr>
        <p:spPr/>
        <p:txBody>
          <a:bodyPr/>
          <a:lstStyle/>
          <a:p>
            <a:endParaRPr lang="en-US"/>
          </a:p>
        </p:txBody>
      </p:sp>
      <p:sp>
        <p:nvSpPr>
          <p:cNvPr id="5" name="Content Placeholder 2">
            <a:extLst>
              <a:ext uri="{FF2B5EF4-FFF2-40B4-BE49-F238E27FC236}">
                <a16:creationId xmlns:a16="http://schemas.microsoft.com/office/drawing/2014/main" id="{537E14A6-8A35-4F5F-B56E-BE016A077396}"/>
              </a:ext>
            </a:extLst>
          </p:cNvPr>
          <p:cNvSpPr>
            <a:spLocks noGrp="1"/>
          </p:cNvSpPr>
          <p:nvPr>
            <p:ph idx="1"/>
          </p:nvPr>
        </p:nvSpPr>
        <p:spPr/>
        <p:txBody>
          <a:bodyPr/>
          <a:lstStyle/>
          <a:p>
            <a:pPr marL="0" indent="0">
              <a:buNone/>
            </a:pPr>
            <a:r>
              <a:rPr lang="en-US" sz="1800" dirty="0"/>
              <a:t>You plan to migrate from On-Premises to Office 365.  You configure DirSync and set all Azure AD usernames as </a:t>
            </a:r>
            <a:r>
              <a:rPr lang="en-US" sz="1800" dirty="0">
                <a:hlinkClick r:id="rId2"/>
              </a:rPr>
              <a:t>%username%@newvisions.com</a:t>
            </a:r>
            <a:r>
              <a:rPr lang="en-US" sz="1800" dirty="0"/>
              <a:t>.  You need to ensure that each user is able to log on by using the email domain as the username.  What two actions should you perform?</a:t>
            </a:r>
          </a:p>
          <a:p>
            <a:pPr marL="0" indent="0">
              <a:buNone/>
            </a:pPr>
            <a:endParaRPr lang="en-US" sz="1800" dirty="0"/>
          </a:p>
          <a:p>
            <a:pPr marL="342900" indent="-342900">
              <a:buFont typeface="+mj-lt"/>
              <a:buAutoNum type="arabicParenR"/>
            </a:pPr>
            <a:r>
              <a:rPr lang="en-US" sz="1800" dirty="0">
                <a:solidFill>
                  <a:schemeClr val="bg2">
                    <a:lumMod val="60000"/>
                    <a:lumOff val="40000"/>
                  </a:schemeClr>
                </a:solidFill>
              </a:rPr>
              <a:t>Edit the </a:t>
            </a:r>
            <a:r>
              <a:rPr lang="en-US" sz="1800" dirty="0" err="1">
                <a:solidFill>
                  <a:schemeClr val="bg2">
                    <a:lumMod val="60000"/>
                    <a:lumOff val="40000"/>
                  </a:schemeClr>
                </a:solidFill>
              </a:rPr>
              <a:t>ProxyAddress</a:t>
            </a:r>
            <a:r>
              <a:rPr lang="en-US" sz="1800" dirty="0">
                <a:solidFill>
                  <a:schemeClr val="bg2">
                    <a:lumMod val="60000"/>
                    <a:lumOff val="40000"/>
                  </a:schemeClr>
                </a:solidFill>
              </a:rPr>
              <a:t> attribute on the On-Premises Windows AD user account.</a:t>
            </a:r>
          </a:p>
          <a:p>
            <a:pPr marL="342900" indent="-342900">
              <a:buFont typeface="+mj-lt"/>
              <a:buAutoNum type="arabicParenR"/>
            </a:pPr>
            <a:r>
              <a:rPr lang="en-US" sz="1800" dirty="0"/>
              <a:t>Verify the email domain in Azure AD domains</a:t>
            </a:r>
          </a:p>
          <a:p>
            <a:pPr marL="342900" indent="-342900">
              <a:buFont typeface="+mj-lt"/>
              <a:buAutoNum type="arabicParenR"/>
            </a:pPr>
            <a:r>
              <a:rPr lang="en-US" sz="1800" dirty="0"/>
              <a:t>Run the Set-</a:t>
            </a:r>
            <a:r>
              <a:rPr lang="en-US" sz="1800" dirty="0" err="1"/>
              <a:t>MsolUserPrincipalName</a:t>
            </a:r>
            <a:r>
              <a:rPr lang="en-US" sz="1800" dirty="0"/>
              <a:t> –</a:t>
            </a:r>
            <a:r>
              <a:rPr lang="en-US" sz="1800" dirty="0" err="1"/>
              <a:t>UserPrincipalName</a:t>
            </a:r>
            <a:r>
              <a:rPr lang="en-US" sz="1800" dirty="0"/>
              <a:t> </a:t>
            </a:r>
            <a:r>
              <a:rPr lang="en-US" sz="1800" dirty="0">
                <a:hlinkClick r:id="rId3"/>
              </a:rPr>
              <a:t>%username%@newvisions.onmicrosoft.com</a:t>
            </a:r>
            <a:r>
              <a:rPr lang="en-US" sz="1800" dirty="0"/>
              <a:t> –</a:t>
            </a:r>
            <a:r>
              <a:rPr lang="en-US" sz="1800" dirty="0" err="1"/>
              <a:t>NewUserPrincipalName</a:t>
            </a:r>
            <a:r>
              <a:rPr lang="en-US" sz="1800" dirty="0"/>
              <a:t> </a:t>
            </a:r>
            <a:r>
              <a:rPr lang="en-US" sz="1800" dirty="0">
                <a:hlinkClick r:id="rId2"/>
              </a:rPr>
              <a:t>%username%@newvisions.com</a:t>
            </a:r>
            <a:r>
              <a:rPr lang="en-US" sz="1800" dirty="0"/>
              <a:t> PowerShell </a:t>
            </a:r>
          </a:p>
          <a:p>
            <a:pPr marL="342900" indent="-342900">
              <a:buFont typeface="+mj-lt"/>
              <a:buAutoNum type="arabicParenR"/>
            </a:pPr>
            <a:r>
              <a:rPr lang="en-US" sz="1800" dirty="0">
                <a:solidFill>
                  <a:schemeClr val="bg2">
                    <a:lumMod val="60000"/>
                    <a:lumOff val="40000"/>
                  </a:schemeClr>
                </a:solidFill>
              </a:rPr>
              <a:t>Update the On-Premises Windows AD user account UPN to match the email address</a:t>
            </a:r>
          </a:p>
          <a:p>
            <a:pPr marL="342900" indent="-342900">
              <a:buFont typeface="+mj-lt"/>
              <a:buAutoNum type="arabicParenR"/>
            </a:pPr>
            <a:r>
              <a:rPr lang="en-US" sz="1800" dirty="0">
                <a:solidFill>
                  <a:schemeClr val="bg2">
                    <a:lumMod val="60000"/>
                    <a:lumOff val="40000"/>
                  </a:schemeClr>
                </a:solidFill>
              </a:rPr>
              <a:t>Verify the Windows AD DNS domain in Azure AD domains</a:t>
            </a:r>
          </a:p>
        </p:txBody>
      </p:sp>
    </p:spTree>
    <p:extLst>
      <p:ext uri="{BB962C8B-B14F-4D97-AF65-F5344CB8AC3E}">
        <p14:creationId xmlns:p14="http://schemas.microsoft.com/office/powerpoint/2010/main" val="28782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BF3-6B65-48A1-9A00-19D93376541F}"/>
              </a:ext>
            </a:extLst>
          </p:cNvPr>
          <p:cNvSpPr>
            <a:spLocks noGrp="1"/>
          </p:cNvSpPr>
          <p:nvPr>
            <p:ph type="title"/>
          </p:nvPr>
        </p:nvSpPr>
        <p:spPr>
          <a:xfrm>
            <a:off x="460375" y="304797"/>
            <a:ext cx="7773988" cy="1296957"/>
          </a:xfrm>
        </p:spPr>
        <p:txBody>
          <a:bodyPr/>
          <a:lstStyle/>
          <a:p>
            <a:r>
              <a:rPr lang="en-US" dirty="0"/>
              <a:t>A company has an existing on-premises AD environment that is synchronized using DirSync.  They plan to transition the DirSync to Azure AD Connect.</a:t>
            </a:r>
          </a:p>
        </p:txBody>
      </p:sp>
      <p:sp>
        <p:nvSpPr>
          <p:cNvPr id="3" name="Content Placeholder 2">
            <a:extLst>
              <a:ext uri="{FF2B5EF4-FFF2-40B4-BE49-F238E27FC236}">
                <a16:creationId xmlns:a16="http://schemas.microsoft.com/office/drawing/2014/main" id="{FEDF9B87-C394-4D94-BB69-ECA6195164FC}"/>
              </a:ext>
            </a:extLst>
          </p:cNvPr>
          <p:cNvSpPr>
            <a:spLocks noGrp="1"/>
          </p:cNvSpPr>
          <p:nvPr>
            <p:ph idx="1"/>
          </p:nvPr>
        </p:nvSpPr>
        <p:spPr/>
        <p:txBody>
          <a:bodyPr/>
          <a:lstStyle/>
          <a:p>
            <a:pPr marL="0" indent="0">
              <a:buNone/>
            </a:pPr>
            <a:r>
              <a:rPr lang="en-US" sz="2400" dirty="0"/>
              <a:t>You need to identify a transition path for the company.</a:t>
            </a:r>
          </a:p>
          <a:p>
            <a:pPr marL="0" indent="0">
              <a:buNone/>
            </a:pPr>
            <a:r>
              <a:rPr lang="en-US" sz="2400" dirty="0"/>
              <a:t>What should you do? </a:t>
            </a:r>
          </a:p>
          <a:p>
            <a:pPr marL="0" indent="0">
              <a:buNone/>
            </a:pPr>
            <a:endParaRPr lang="en-US" sz="2400" dirty="0"/>
          </a:p>
          <a:p>
            <a:pPr marL="457200" indent="-457200">
              <a:buFont typeface="+mj-lt"/>
              <a:buAutoNum type="arabicParenR"/>
            </a:pPr>
            <a:r>
              <a:rPr lang="en-US" sz="2400" dirty="0"/>
              <a:t>Deploy Azure AD Connect in parallel</a:t>
            </a:r>
          </a:p>
          <a:p>
            <a:pPr marL="457200" indent="-457200">
              <a:buFont typeface="+mj-lt"/>
              <a:buAutoNum type="arabicParenR"/>
            </a:pPr>
            <a:r>
              <a:rPr lang="en-US" sz="2400" dirty="0"/>
              <a:t>Install a new on-premises domain controller </a:t>
            </a:r>
          </a:p>
          <a:p>
            <a:pPr marL="457200" indent="-457200">
              <a:buFont typeface="+mj-lt"/>
              <a:buAutoNum type="arabicParenR"/>
            </a:pPr>
            <a:r>
              <a:rPr lang="en-US" sz="2400" dirty="0"/>
              <a:t>Create a new Azure AD instance </a:t>
            </a:r>
          </a:p>
          <a:p>
            <a:pPr marL="457200" indent="-457200">
              <a:buFont typeface="+mj-lt"/>
              <a:buAutoNum type="arabicParenR"/>
            </a:pPr>
            <a:r>
              <a:rPr lang="en-US" sz="2400" dirty="0"/>
              <a:t>Upgrade the on-premises Active Directory Domain Services (AD DS) Forest Functional Level to Windows Server 2016</a:t>
            </a:r>
          </a:p>
        </p:txBody>
      </p:sp>
      <p:sp>
        <p:nvSpPr>
          <p:cNvPr id="4" name="Text Placeholder 3">
            <a:extLst>
              <a:ext uri="{FF2B5EF4-FFF2-40B4-BE49-F238E27FC236}">
                <a16:creationId xmlns:a16="http://schemas.microsoft.com/office/drawing/2014/main" id="{8C2A38F7-C111-4FDE-90BC-667B02F4722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5766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rgbClr val="FF0000"/>
                                        </p:clrVal>
                                      </p:to>
                                    </p:set>
                                    <p:set>
                                      <p:cBhvr>
                                        <p:cTn id="7" dur="500" fill="hold"/>
                                        <p:tgtEl>
                                          <p:spTgt spid="3">
                                            <p:txEl>
                                              <p:pRg st="3" end="3"/>
                                            </p:txEl>
                                          </p:spTgt>
                                        </p:tgtEl>
                                        <p:attrNameLst>
                                          <p:attrName>fillcolor</p:attrName>
                                        </p:attrNameLst>
                                      </p:cBhvr>
                                      <p:to>
                                        <p:clrVal>
                                          <a:srgbClr val="FF0000"/>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Identities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Monitor on-premises identity infrastructure and synchronization services with Azure AD Connect Health </a:t>
            </a:r>
          </a:p>
          <a:p>
            <a:r>
              <a:rPr lang="en-US" dirty="0"/>
              <a:t>Manage domains with Azure Active Directory Domain Services </a:t>
            </a:r>
          </a:p>
          <a:p>
            <a:r>
              <a:rPr lang="en-US" dirty="0"/>
              <a:t>Integrate with Azure Active Directory (Azure AD) </a:t>
            </a:r>
          </a:p>
          <a:p>
            <a:r>
              <a:rPr lang="en-US" dirty="0"/>
              <a:t>Implement Azure AD B2C and Azure AD B2B</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825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440B-7C4F-4A79-8F8B-E75067E9D613}"/>
              </a:ext>
            </a:extLst>
          </p:cNvPr>
          <p:cNvSpPr>
            <a:spLocks noGrp="1"/>
          </p:cNvSpPr>
          <p:nvPr>
            <p:ph type="title"/>
          </p:nvPr>
        </p:nvSpPr>
        <p:spPr>
          <a:xfrm>
            <a:off x="486880" y="357806"/>
            <a:ext cx="7773988" cy="1296957"/>
          </a:xfrm>
        </p:spPr>
        <p:txBody>
          <a:bodyPr/>
          <a:lstStyle/>
          <a:p>
            <a:r>
              <a:rPr lang="en-US" dirty="0"/>
              <a:t>A company has an existing on-premises AD environment that is synchronized using DirSync.  They plan to transition the DirSync to Azure AD Connect.</a:t>
            </a:r>
          </a:p>
        </p:txBody>
      </p:sp>
      <p:sp>
        <p:nvSpPr>
          <p:cNvPr id="3" name="Content Placeholder 2">
            <a:extLst>
              <a:ext uri="{FF2B5EF4-FFF2-40B4-BE49-F238E27FC236}">
                <a16:creationId xmlns:a16="http://schemas.microsoft.com/office/drawing/2014/main" id="{64932A1D-33D3-4323-9C4C-0E6B021F4BF5}"/>
              </a:ext>
            </a:extLst>
          </p:cNvPr>
          <p:cNvSpPr>
            <a:spLocks noGrp="1"/>
          </p:cNvSpPr>
          <p:nvPr>
            <p:ph idx="1"/>
          </p:nvPr>
        </p:nvSpPr>
        <p:spPr/>
        <p:txBody>
          <a:bodyPr/>
          <a:lstStyle/>
          <a:p>
            <a:pPr marL="0" indent="0">
              <a:buNone/>
            </a:pPr>
            <a:r>
              <a:rPr lang="en-US" sz="2400" dirty="0"/>
              <a:t>You need to identify a transition path for the company.</a:t>
            </a:r>
          </a:p>
          <a:p>
            <a:pPr marL="0" indent="0">
              <a:buNone/>
            </a:pPr>
            <a:r>
              <a:rPr lang="en-US" sz="2400" dirty="0"/>
              <a:t>What should you do? </a:t>
            </a:r>
          </a:p>
          <a:p>
            <a:pPr marL="0" indent="0">
              <a:buNone/>
            </a:pPr>
            <a:endParaRPr lang="en-US" sz="2400" dirty="0"/>
          </a:p>
          <a:p>
            <a:pPr marL="457200" indent="-457200">
              <a:buFont typeface="+mj-lt"/>
              <a:buAutoNum type="arabicParenR"/>
            </a:pPr>
            <a:r>
              <a:rPr lang="en-US" sz="2400" dirty="0"/>
              <a:t>Deploy Azure AD Connect in parallel</a:t>
            </a:r>
          </a:p>
          <a:p>
            <a:pPr marL="457200" indent="-457200">
              <a:buFont typeface="+mj-lt"/>
              <a:buAutoNum type="arabicParenR"/>
            </a:pPr>
            <a:r>
              <a:rPr lang="en-US" sz="2400" dirty="0">
                <a:solidFill>
                  <a:schemeClr val="bg2">
                    <a:lumMod val="60000"/>
                    <a:lumOff val="40000"/>
                  </a:schemeClr>
                </a:solidFill>
              </a:rPr>
              <a:t>Install a new on-premises domain controller </a:t>
            </a:r>
          </a:p>
          <a:p>
            <a:pPr marL="457200" indent="-457200">
              <a:buFont typeface="+mj-lt"/>
              <a:buAutoNum type="arabicParenR"/>
            </a:pPr>
            <a:r>
              <a:rPr lang="en-US" sz="2400" dirty="0">
                <a:solidFill>
                  <a:schemeClr val="bg2">
                    <a:lumMod val="60000"/>
                    <a:lumOff val="40000"/>
                  </a:schemeClr>
                </a:solidFill>
              </a:rPr>
              <a:t>Create a new Azure AD instance </a:t>
            </a:r>
          </a:p>
          <a:p>
            <a:pPr marL="457200" indent="-457200">
              <a:buFont typeface="+mj-lt"/>
              <a:buAutoNum type="arabicParenR"/>
            </a:pPr>
            <a:r>
              <a:rPr lang="en-US" sz="2400" dirty="0">
                <a:solidFill>
                  <a:schemeClr val="bg2">
                    <a:lumMod val="60000"/>
                    <a:lumOff val="40000"/>
                  </a:schemeClr>
                </a:solidFill>
              </a:rPr>
              <a:t>Upgrade the on-premises Active Directory Domain Services (AD DS) Forest Functional Level to Windows Server 2016</a:t>
            </a:r>
          </a:p>
          <a:p>
            <a:pPr marL="0" indent="0">
              <a:buNone/>
            </a:pPr>
            <a:endParaRPr lang="en-US" sz="2400" dirty="0"/>
          </a:p>
        </p:txBody>
      </p:sp>
      <p:sp>
        <p:nvSpPr>
          <p:cNvPr id="4" name="Text Placeholder 3">
            <a:extLst>
              <a:ext uri="{FF2B5EF4-FFF2-40B4-BE49-F238E27FC236}">
                <a16:creationId xmlns:a16="http://schemas.microsoft.com/office/drawing/2014/main" id="{CA22952B-8D32-477C-AE0B-1ED2C988F6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5558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E949-8BF3-4DEF-9FEF-A6838252597A}"/>
              </a:ext>
            </a:extLst>
          </p:cNvPr>
          <p:cNvSpPr>
            <a:spLocks noGrp="1"/>
          </p:cNvSpPr>
          <p:nvPr>
            <p:ph type="title"/>
          </p:nvPr>
        </p:nvSpPr>
        <p:spPr/>
        <p:txBody>
          <a:bodyPr/>
          <a:lstStyle/>
          <a:p>
            <a:r>
              <a:rPr lang="en-US" dirty="0"/>
              <a:t>You administer a DirSync server configured with Azure AD.</a:t>
            </a:r>
          </a:p>
        </p:txBody>
      </p:sp>
      <p:sp>
        <p:nvSpPr>
          <p:cNvPr id="3" name="Content Placeholder 2">
            <a:extLst>
              <a:ext uri="{FF2B5EF4-FFF2-40B4-BE49-F238E27FC236}">
                <a16:creationId xmlns:a16="http://schemas.microsoft.com/office/drawing/2014/main" id="{E70D3EF7-0C48-482D-B8CA-58084A89FDAA}"/>
              </a:ext>
            </a:extLst>
          </p:cNvPr>
          <p:cNvSpPr>
            <a:spLocks noGrp="1"/>
          </p:cNvSpPr>
          <p:nvPr>
            <p:ph idx="1"/>
          </p:nvPr>
        </p:nvSpPr>
        <p:spPr/>
        <p:txBody>
          <a:bodyPr/>
          <a:lstStyle/>
          <a:p>
            <a:pPr marL="0" indent="0">
              <a:buNone/>
            </a:pPr>
            <a:r>
              <a:rPr lang="en-US" sz="2400" dirty="0"/>
              <a:t>You need to provision a user in Azure AD without waiting for the default DirSync synchronization interval.  </a:t>
            </a:r>
          </a:p>
          <a:p>
            <a:pPr marL="0" indent="0">
              <a:buNone/>
            </a:pPr>
            <a:r>
              <a:rPr lang="en-US" sz="2400" dirty="0"/>
              <a:t>What are two possible ways to achieve this goal?</a:t>
            </a:r>
          </a:p>
          <a:p>
            <a:pPr marL="0" indent="0">
              <a:buNone/>
            </a:pPr>
            <a:endParaRPr lang="en-US" sz="2400" dirty="0"/>
          </a:p>
          <a:p>
            <a:pPr marL="457200" indent="-457200">
              <a:buFont typeface="+mj-lt"/>
              <a:buAutoNum type="arabicParenR"/>
            </a:pPr>
            <a:r>
              <a:rPr lang="en-US" sz="2400" dirty="0"/>
              <a:t>Replicate the Directory in Active Directory Sites and Services </a:t>
            </a:r>
          </a:p>
          <a:p>
            <a:pPr marL="457200" indent="-457200">
              <a:buFont typeface="+mj-lt"/>
              <a:buAutoNum type="arabicParenR"/>
            </a:pPr>
            <a:r>
              <a:rPr lang="en-US" sz="2400" dirty="0"/>
              <a:t>Restart the DirSync Server </a:t>
            </a:r>
          </a:p>
          <a:p>
            <a:pPr marL="457200" indent="-457200">
              <a:buFont typeface="+mj-lt"/>
              <a:buAutoNum type="arabicParenR"/>
            </a:pPr>
            <a:r>
              <a:rPr lang="en-US" sz="2400" dirty="0"/>
              <a:t>Run the Enable-</a:t>
            </a:r>
            <a:r>
              <a:rPr lang="en-US" sz="2400" dirty="0" err="1"/>
              <a:t>SyncShare</a:t>
            </a:r>
            <a:r>
              <a:rPr lang="en-US" sz="2400" dirty="0"/>
              <a:t> PowerShell </a:t>
            </a:r>
          </a:p>
          <a:p>
            <a:pPr marL="457200" indent="-457200">
              <a:buFont typeface="+mj-lt"/>
              <a:buAutoNum type="arabicParenR"/>
            </a:pPr>
            <a:r>
              <a:rPr lang="en-US" sz="2400" dirty="0"/>
              <a:t>Run the Azure AD Sync Tool </a:t>
            </a:r>
            <a:r>
              <a:rPr lang="en-US" sz="2400" dirty="0" err="1"/>
              <a:t>ConfigurationWizard</a:t>
            </a:r>
            <a:endParaRPr lang="en-US" sz="2400" dirty="0"/>
          </a:p>
          <a:p>
            <a:pPr marL="457200" indent="-457200">
              <a:buFont typeface="+mj-lt"/>
              <a:buAutoNum type="arabicParenR"/>
            </a:pPr>
            <a:r>
              <a:rPr lang="en-US" sz="2400" dirty="0"/>
              <a:t>Run the Start-</a:t>
            </a:r>
            <a:r>
              <a:rPr lang="en-US" sz="2400" dirty="0" err="1"/>
              <a:t>OnlineCoexistenceSync</a:t>
            </a:r>
            <a:r>
              <a:rPr lang="en-US" sz="2400" dirty="0"/>
              <a:t> PowerShell </a:t>
            </a:r>
          </a:p>
        </p:txBody>
      </p:sp>
      <p:sp>
        <p:nvSpPr>
          <p:cNvPr id="4" name="Text Placeholder 3">
            <a:extLst>
              <a:ext uri="{FF2B5EF4-FFF2-40B4-BE49-F238E27FC236}">
                <a16:creationId xmlns:a16="http://schemas.microsoft.com/office/drawing/2014/main" id="{A32D3E5B-4A30-46C2-AF81-A1681A915B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192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6374-4BF9-4A45-AE5F-AD1413060828}"/>
              </a:ext>
            </a:extLst>
          </p:cNvPr>
          <p:cNvSpPr>
            <a:spLocks noGrp="1"/>
          </p:cNvSpPr>
          <p:nvPr>
            <p:ph type="title"/>
          </p:nvPr>
        </p:nvSpPr>
        <p:spPr/>
        <p:txBody>
          <a:bodyPr/>
          <a:lstStyle/>
          <a:p>
            <a:r>
              <a:rPr lang="en-US" dirty="0"/>
              <a:t>You administer a DirSync server configured with Azure AD.</a:t>
            </a:r>
          </a:p>
        </p:txBody>
      </p:sp>
      <p:sp>
        <p:nvSpPr>
          <p:cNvPr id="4" name="Text Placeholder 3">
            <a:extLst>
              <a:ext uri="{FF2B5EF4-FFF2-40B4-BE49-F238E27FC236}">
                <a16:creationId xmlns:a16="http://schemas.microsoft.com/office/drawing/2014/main" id="{A487444C-B1D2-432B-8F90-9029F2BAFA4A}"/>
              </a:ext>
            </a:extLst>
          </p:cNvPr>
          <p:cNvSpPr>
            <a:spLocks noGrp="1"/>
          </p:cNvSpPr>
          <p:nvPr>
            <p:ph type="body" sz="quarter" idx="10"/>
          </p:nvPr>
        </p:nvSpPr>
        <p:spPr/>
        <p:txBody>
          <a:bodyPr/>
          <a:lstStyle/>
          <a:p>
            <a:endParaRPr lang="en-US"/>
          </a:p>
        </p:txBody>
      </p:sp>
      <p:sp>
        <p:nvSpPr>
          <p:cNvPr id="5" name="Content Placeholder 2">
            <a:extLst>
              <a:ext uri="{FF2B5EF4-FFF2-40B4-BE49-F238E27FC236}">
                <a16:creationId xmlns:a16="http://schemas.microsoft.com/office/drawing/2014/main" id="{9FA485A4-85D1-4BDD-8214-C2BEBABA9003}"/>
              </a:ext>
            </a:extLst>
          </p:cNvPr>
          <p:cNvSpPr>
            <a:spLocks noGrp="1"/>
          </p:cNvSpPr>
          <p:nvPr>
            <p:ph idx="1"/>
          </p:nvPr>
        </p:nvSpPr>
        <p:spPr/>
        <p:txBody>
          <a:bodyPr/>
          <a:lstStyle/>
          <a:p>
            <a:pPr marL="0" indent="0">
              <a:buNone/>
            </a:pPr>
            <a:r>
              <a:rPr lang="en-US" sz="2400" dirty="0"/>
              <a:t>You need to provision a user in Azure AD without waiting for the default DirSync synchronization interval.  </a:t>
            </a:r>
          </a:p>
          <a:p>
            <a:pPr marL="0" indent="0">
              <a:buNone/>
            </a:pPr>
            <a:r>
              <a:rPr lang="en-US" sz="2400" dirty="0"/>
              <a:t>What are two possible ways to achieve this goal?</a:t>
            </a:r>
          </a:p>
          <a:p>
            <a:pPr marL="0" indent="0">
              <a:buNone/>
            </a:pPr>
            <a:endParaRPr lang="en-US" sz="2400" dirty="0"/>
          </a:p>
          <a:p>
            <a:pPr marL="457200" indent="-457200">
              <a:buFont typeface="+mj-lt"/>
              <a:buAutoNum type="arabicParenR"/>
            </a:pPr>
            <a:r>
              <a:rPr lang="en-US" sz="2400" dirty="0">
                <a:solidFill>
                  <a:schemeClr val="bg2">
                    <a:lumMod val="60000"/>
                    <a:lumOff val="40000"/>
                  </a:schemeClr>
                </a:solidFill>
              </a:rPr>
              <a:t>Replicate the Directory in Active Directory Sites and Services </a:t>
            </a:r>
          </a:p>
          <a:p>
            <a:pPr marL="457200" indent="-457200">
              <a:buFont typeface="+mj-lt"/>
              <a:buAutoNum type="arabicParenR"/>
            </a:pPr>
            <a:r>
              <a:rPr lang="en-US" sz="2400" dirty="0">
                <a:solidFill>
                  <a:schemeClr val="bg2">
                    <a:lumMod val="60000"/>
                    <a:lumOff val="40000"/>
                  </a:schemeClr>
                </a:solidFill>
              </a:rPr>
              <a:t>Restart the DirSync Server </a:t>
            </a:r>
          </a:p>
          <a:p>
            <a:pPr marL="457200" indent="-457200">
              <a:buFont typeface="+mj-lt"/>
              <a:buAutoNum type="arabicParenR"/>
            </a:pPr>
            <a:r>
              <a:rPr lang="en-US" sz="2400" dirty="0">
                <a:solidFill>
                  <a:schemeClr val="bg2">
                    <a:lumMod val="60000"/>
                    <a:lumOff val="40000"/>
                  </a:schemeClr>
                </a:solidFill>
              </a:rPr>
              <a:t>Run the Enable-</a:t>
            </a:r>
            <a:r>
              <a:rPr lang="en-US" sz="2400" dirty="0" err="1">
                <a:solidFill>
                  <a:schemeClr val="bg2">
                    <a:lumMod val="60000"/>
                    <a:lumOff val="40000"/>
                  </a:schemeClr>
                </a:solidFill>
              </a:rPr>
              <a:t>SyncShare</a:t>
            </a:r>
            <a:r>
              <a:rPr lang="en-US" sz="2400" dirty="0">
                <a:solidFill>
                  <a:schemeClr val="bg2">
                    <a:lumMod val="60000"/>
                    <a:lumOff val="40000"/>
                  </a:schemeClr>
                </a:solidFill>
              </a:rPr>
              <a:t> PowerShell </a:t>
            </a:r>
          </a:p>
          <a:p>
            <a:pPr marL="457200" indent="-457200">
              <a:buFont typeface="+mj-lt"/>
              <a:buAutoNum type="arabicParenR"/>
            </a:pPr>
            <a:r>
              <a:rPr lang="en-US" sz="2400" dirty="0"/>
              <a:t>Run the Azure AD Sync Tool </a:t>
            </a:r>
            <a:r>
              <a:rPr lang="en-US" sz="2400" dirty="0" err="1"/>
              <a:t>ConfigurationWizard</a:t>
            </a:r>
            <a:endParaRPr lang="en-US" sz="2400" dirty="0"/>
          </a:p>
          <a:p>
            <a:pPr marL="457200" indent="-457200">
              <a:buFont typeface="+mj-lt"/>
              <a:buAutoNum type="arabicParenR"/>
            </a:pPr>
            <a:r>
              <a:rPr lang="en-US" sz="2400" dirty="0"/>
              <a:t>Run the Start-</a:t>
            </a:r>
            <a:r>
              <a:rPr lang="en-US" sz="2400" dirty="0" err="1"/>
              <a:t>OnlineCoexistenceSync</a:t>
            </a:r>
            <a:r>
              <a:rPr lang="en-US" sz="2400" dirty="0"/>
              <a:t> PowerShell </a:t>
            </a:r>
          </a:p>
        </p:txBody>
      </p:sp>
    </p:spTree>
    <p:extLst>
      <p:ext uri="{BB962C8B-B14F-4D97-AF65-F5344CB8AC3E}">
        <p14:creationId xmlns:p14="http://schemas.microsoft.com/office/powerpoint/2010/main" val="206149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6" end="6"/>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Integrate with Azure Active Directory (Azure AD)</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Implement Azure AD Connect and single sign-on with on-premises Windows Server 2016; add custom domains; monitor Azure AD; MFA, configure Windows 10 with Azure AD join; Implement Azure AD integration in web and desktop applications, leverage Microsoft Graph API</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Creating and managing an Azure AD tenant</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a:xfrm>
            <a:off x="3685593" y="2076451"/>
            <a:ext cx="5290768" cy="3155456"/>
          </a:xfrm>
        </p:spPr>
        <p:txBody>
          <a:bodyPr/>
          <a:lstStyle/>
          <a:p>
            <a:r>
              <a:rPr lang="en-US" sz="2100" dirty="0"/>
              <a:t>Create an Azure AD tenant, assign to it a custom domain, and view the verification DNS records</a:t>
            </a:r>
          </a:p>
          <a:p>
            <a:r>
              <a:rPr lang="en-US" sz="2100" dirty="0"/>
              <a:t>Associate an Azure AD instance with the current Azure subscription</a:t>
            </a:r>
          </a:p>
          <a:p>
            <a:r>
              <a:rPr lang="en-US" sz="2100" dirty="0"/>
              <a:t>Create an Azure AD user account</a:t>
            </a:r>
          </a:p>
          <a:p>
            <a:r>
              <a:rPr lang="en-US" sz="2100" dirty="0"/>
              <a:t>Grant an Azure AD user administrative access to an Azure subscription</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84616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530D-002F-4456-A8F1-2EC5758A5484}"/>
              </a:ext>
            </a:extLst>
          </p:cNvPr>
          <p:cNvSpPr>
            <a:spLocks noGrp="1"/>
          </p:cNvSpPr>
          <p:nvPr>
            <p:ph type="title"/>
          </p:nvPr>
        </p:nvSpPr>
        <p:spPr/>
        <p:txBody>
          <a:bodyPr/>
          <a:lstStyle/>
          <a:p>
            <a:r>
              <a:rPr lang="en-US" dirty="0"/>
              <a:t>Add Custom Domains</a:t>
            </a:r>
          </a:p>
        </p:txBody>
      </p:sp>
      <p:sp>
        <p:nvSpPr>
          <p:cNvPr id="3" name="Text Placeholder 2">
            <a:extLst>
              <a:ext uri="{FF2B5EF4-FFF2-40B4-BE49-F238E27FC236}">
                <a16:creationId xmlns:a16="http://schemas.microsoft.com/office/drawing/2014/main" id="{D88D8228-9707-4E1D-8236-C1F13C1D7DCD}"/>
              </a:ext>
            </a:extLst>
          </p:cNvPr>
          <p:cNvSpPr>
            <a:spLocks noGrp="1"/>
          </p:cNvSpPr>
          <p:nvPr>
            <p:ph type="body" idx="1"/>
          </p:nvPr>
        </p:nvSpPr>
        <p:spPr>
          <a:xfrm>
            <a:off x="261253" y="1021215"/>
            <a:ext cx="8574837" cy="3362526"/>
          </a:xfrm>
        </p:spPr>
        <p:txBody>
          <a:bodyPr/>
          <a:lstStyle/>
          <a:p>
            <a:r>
              <a:rPr lang="en-US" sz="2400" dirty="0"/>
              <a:t>domain.onmicrosoft.com is the default domain </a:t>
            </a:r>
          </a:p>
          <a:p>
            <a:r>
              <a:rPr lang="en-US" sz="2400" dirty="0"/>
              <a:t>Cannot be changed or deleted </a:t>
            </a:r>
          </a:p>
          <a:p>
            <a:r>
              <a:rPr lang="en-US" sz="2400" dirty="0"/>
              <a:t>To add custom domain </a:t>
            </a:r>
          </a:p>
          <a:p>
            <a:pPr lvl="1"/>
            <a:r>
              <a:rPr lang="en-US" sz="2000" dirty="0"/>
              <a:t>Add custom domain name to your directory </a:t>
            </a:r>
          </a:p>
          <a:p>
            <a:pPr lvl="1"/>
            <a:r>
              <a:rPr lang="en-US" sz="2000" dirty="0"/>
              <a:t>Add a DNS entry for the domain name at domain name registrar</a:t>
            </a:r>
          </a:p>
          <a:p>
            <a:pPr lvl="1"/>
            <a:r>
              <a:rPr lang="en-US" sz="2000" dirty="0"/>
              <a:t>Verify the custom domain name in Azure AD </a:t>
            </a:r>
          </a:p>
          <a:p>
            <a:r>
              <a:rPr lang="en-US" sz="2400" dirty="0"/>
              <a:t>Add a TXT or MX record to your DNS server 	</a:t>
            </a:r>
          </a:p>
          <a:p>
            <a:pPr lvl="1"/>
            <a:r>
              <a:rPr lang="en-US" sz="2000" dirty="0"/>
              <a:t>Used to verify that you own the domain </a:t>
            </a:r>
          </a:p>
        </p:txBody>
      </p:sp>
      <p:sp>
        <p:nvSpPr>
          <p:cNvPr id="4" name="Text Placeholder 3">
            <a:extLst>
              <a:ext uri="{FF2B5EF4-FFF2-40B4-BE49-F238E27FC236}">
                <a16:creationId xmlns:a16="http://schemas.microsoft.com/office/drawing/2014/main" id="{015FB927-095B-4F13-91FB-CA80AA18CBA2}"/>
              </a:ext>
            </a:extLst>
          </p:cNvPr>
          <p:cNvSpPr>
            <a:spLocks noGrp="1"/>
          </p:cNvSpPr>
          <p:nvPr>
            <p:ph type="body" sz="quarter" idx="10"/>
          </p:nvPr>
        </p:nvSpPr>
        <p:spPr/>
        <p:txBody>
          <a:bodyPr/>
          <a:lstStyle/>
          <a:p>
            <a:endParaRPr lang="en-US"/>
          </a:p>
        </p:txBody>
      </p:sp>
      <p:sp>
        <p:nvSpPr>
          <p:cNvPr id="6" name="TextBox 5">
            <a:extLst>
              <a:ext uri="{FF2B5EF4-FFF2-40B4-BE49-F238E27FC236}">
                <a16:creationId xmlns:a16="http://schemas.microsoft.com/office/drawing/2014/main" id="{8F5486C9-1A68-466E-AE1F-2BD49420EC56}"/>
              </a:ext>
            </a:extLst>
          </p:cNvPr>
          <p:cNvSpPr txBox="1"/>
          <p:nvPr/>
        </p:nvSpPr>
        <p:spPr>
          <a:xfrm>
            <a:off x="1091349" y="4479627"/>
            <a:ext cx="6533133" cy="1477328"/>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On-Premises Credential</a:t>
            </a:r>
          </a:p>
          <a:p>
            <a:r>
              <a:rPr lang="en-US" dirty="0">
                <a:latin typeface="Segoe UI" panose="020B0502040204020203" pitchFamily="34" charset="0"/>
                <a:cs typeface="Segoe UI" panose="020B0502040204020203" pitchFamily="34" charset="0"/>
              </a:rPr>
              <a:t>You should add your custom domain and verify it prior to synchronizing the directory to an on-premises Active Directory.  This allows your users to log in to Azure AD by using their on-premises credentials.</a:t>
            </a:r>
          </a:p>
        </p:txBody>
      </p:sp>
    </p:spTree>
    <p:extLst>
      <p:ext uri="{BB962C8B-B14F-4D97-AF65-F5344CB8AC3E}">
        <p14:creationId xmlns:p14="http://schemas.microsoft.com/office/powerpoint/2010/main" val="1471450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D9E-9B25-44A4-B567-6CEBA2167A78}"/>
              </a:ext>
            </a:extLst>
          </p:cNvPr>
          <p:cNvSpPr>
            <a:spLocks noGrp="1"/>
          </p:cNvSpPr>
          <p:nvPr>
            <p:ph type="title"/>
          </p:nvPr>
        </p:nvSpPr>
        <p:spPr/>
        <p:txBody>
          <a:bodyPr/>
          <a:lstStyle/>
          <a:p>
            <a:r>
              <a:rPr lang="en-US" dirty="0"/>
              <a:t>Implement Azure AD Connect and SSO with On-premises Windows Server </a:t>
            </a:r>
          </a:p>
        </p:txBody>
      </p:sp>
      <p:sp>
        <p:nvSpPr>
          <p:cNvPr id="3" name="Text Placeholder 2">
            <a:extLst>
              <a:ext uri="{FF2B5EF4-FFF2-40B4-BE49-F238E27FC236}">
                <a16:creationId xmlns:a16="http://schemas.microsoft.com/office/drawing/2014/main" id="{395D8CC2-0383-458E-8D8D-B139FE740A02}"/>
              </a:ext>
            </a:extLst>
          </p:cNvPr>
          <p:cNvSpPr>
            <a:spLocks noGrp="1"/>
          </p:cNvSpPr>
          <p:nvPr>
            <p:ph type="body" idx="1"/>
          </p:nvPr>
        </p:nvSpPr>
        <p:spPr/>
        <p:txBody>
          <a:bodyPr/>
          <a:lstStyle/>
          <a:p>
            <a:r>
              <a:rPr lang="en-US" dirty="0"/>
              <a:t>Provides a common identity for on-premises and also cloud </a:t>
            </a:r>
          </a:p>
          <a:p>
            <a:r>
              <a:rPr lang="en-US" dirty="0"/>
              <a:t>Can be used for O365 and other SaaS applications </a:t>
            </a:r>
          </a:p>
          <a:p>
            <a:r>
              <a:rPr lang="en-US" dirty="0"/>
              <a:t>Azure AD Connect tool</a:t>
            </a:r>
          </a:p>
          <a:p>
            <a:r>
              <a:rPr lang="en-US" dirty="0"/>
              <a:t>Download on to a Domain Join computer from Azure AD Connect configuration screen</a:t>
            </a:r>
          </a:p>
          <a:p>
            <a:r>
              <a:rPr lang="en-US" dirty="0"/>
              <a:t>Wizard based </a:t>
            </a:r>
          </a:p>
        </p:txBody>
      </p:sp>
      <p:sp>
        <p:nvSpPr>
          <p:cNvPr id="4" name="Text Placeholder 3">
            <a:extLst>
              <a:ext uri="{FF2B5EF4-FFF2-40B4-BE49-F238E27FC236}">
                <a16:creationId xmlns:a16="http://schemas.microsoft.com/office/drawing/2014/main" id="{B8C1DEB7-B59F-4022-9878-8C244C36FC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6350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02B22A-B583-46A4-8D9B-6F798EEDB2F6}"/>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F730E66B-5EE9-4C00-9689-D99A2F49D6CF}"/>
              </a:ext>
            </a:extLst>
          </p:cNvPr>
          <p:cNvSpPr>
            <a:spLocks noGrp="1"/>
          </p:cNvSpPr>
          <p:nvPr>
            <p:ph type="body" sz="quarter" idx="11"/>
          </p:nvPr>
        </p:nvSpPr>
        <p:spPr/>
        <p:txBody>
          <a:bodyPr/>
          <a:lstStyle/>
          <a:p>
            <a:r>
              <a:rPr lang="en-US" dirty="0"/>
              <a:t>If your network has more than one Active Directory Forest, you must use the customized settings option in Azure AD Connect.</a:t>
            </a:r>
          </a:p>
        </p:txBody>
      </p:sp>
      <p:sp>
        <p:nvSpPr>
          <p:cNvPr id="6" name="Text Placeholder 5">
            <a:extLst>
              <a:ext uri="{FF2B5EF4-FFF2-40B4-BE49-F238E27FC236}">
                <a16:creationId xmlns:a16="http://schemas.microsoft.com/office/drawing/2014/main" id="{7176DC03-B204-4069-A07A-C021E61CE7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44708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C42FF-E5BB-4161-984B-DAB1C3A2A785}"/>
              </a:ext>
            </a:extLst>
          </p:cNvPr>
          <p:cNvSpPr>
            <a:spLocks noGrp="1"/>
          </p:cNvSpPr>
          <p:nvPr>
            <p:ph type="title"/>
          </p:nvPr>
        </p:nvSpPr>
        <p:spPr/>
        <p:txBody>
          <a:bodyPr/>
          <a:lstStyle/>
          <a:p>
            <a:r>
              <a:rPr lang="en-US" dirty="0"/>
              <a:t>Multi-Factor Authentication (MFA)</a:t>
            </a:r>
          </a:p>
        </p:txBody>
      </p:sp>
      <p:sp>
        <p:nvSpPr>
          <p:cNvPr id="6" name="Text Placeholder 5">
            <a:extLst>
              <a:ext uri="{FF2B5EF4-FFF2-40B4-BE49-F238E27FC236}">
                <a16:creationId xmlns:a16="http://schemas.microsoft.com/office/drawing/2014/main" id="{1B107940-04B8-4176-BF73-E4837EFA4276}"/>
              </a:ext>
            </a:extLst>
          </p:cNvPr>
          <p:cNvSpPr>
            <a:spLocks noGrp="1"/>
          </p:cNvSpPr>
          <p:nvPr>
            <p:ph type="body" idx="1"/>
          </p:nvPr>
        </p:nvSpPr>
        <p:spPr/>
        <p:txBody>
          <a:bodyPr/>
          <a:lstStyle/>
          <a:p>
            <a:r>
              <a:rPr lang="en-US" sz="2400" dirty="0"/>
              <a:t>Multi-Step account credential verification </a:t>
            </a:r>
          </a:p>
          <a:p>
            <a:r>
              <a:rPr lang="en-US" sz="2400" dirty="0"/>
              <a:t>Helps safeguard access to data and applications </a:t>
            </a:r>
          </a:p>
          <a:p>
            <a:r>
              <a:rPr lang="en-US" sz="2400" dirty="0"/>
              <a:t>Different ways to authenticate </a:t>
            </a:r>
          </a:p>
          <a:p>
            <a:pPr lvl="1"/>
            <a:r>
              <a:rPr lang="en-US" sz="2000" dirty="0"/>
              <a:t>Getting a phone call </a:t>
            </a:r>
          </a:p>
          <a:p>
            <a:pPr lvl="1"/>
            <a:r>
              <a:rPr lang="en-US" sz="2000" dirty="0"/>
              <a:t>Receiving a text message </a:t>
            </a:r>
          </a:p>
          <a:p>
            <a:pPr lvl="1"/>
            <a:r>
              <a:rPr lang="en-US" sz="2000" dirty="0"/>
              <a:t>Using a mobile app </a:t>
            </a:r>
          </a:p>
          <a:p>
            <a:r>
              <a:rPr lang="en-US" sz="2400" dirty="0"/>
              <a:t>Must have a Premium license </a:t>
            </a:r>
          </a:p>
          <a:p>
            <a:r>
              <a:rPr lang="en-US" sz="2400" dirty="0"/>
              <a:t>All Premium SKUs have MFA </a:t>
            </a:r>
          </a:p>
          <a:p>
            <a:r>
              <a:rPr lang="en-US" sz="2400" dirty="0"/>
              <a:t>Usage location needs to configured (United States)</a:t>
            </a:r>
          </a:p>
          <a:p>
            <a:r>
              <a:rPr lang="en-US" sz="2400" dirty="0"/>
              <a:t>Each user needs to be assigned to the Premium offering</a:t>
            </a:r>
          </a:p>
          <a:p>
            <a:r>
              <a:rPr lang="en-US" sz="2400" dirty="0"/>
              <a:t>Conditional Access policy to force MFA </a:t>
            </a:r>
          </a:p>
        </p:txBody>
      </p:sp>
      <p:sp>
        <p:nvSpPr>
          <p:cNvPr id="7" name="Text Placeholder 6">
            <a:extLst>
              <a:ext uri="{FF2B5EF4-FFF2-40B4-BE49-F238E27FC236}">
                <a16:creationId xmlns:a16="http://schemas.microsoft.com/office/drawing/2014/main" id="{8673AC7B-DC40-4D9D-A51A-39B2F2E161E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77552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67D3-14E7-482F-BD76-CF57658A4B70}"/>
              </a:ext>
            </a:extLst>
          </p:cNvPr>
          <p:cNvSpPr>
            <a:spLocks noGrp="1"/>
          </p:cNvSpPr>
          <p:nvPr>
            <p:ph type="title"/>
          </p:nvPr>
        </p:nvSpPr>
        <p:spPr/>
        <p:txBody>
          <a:bodyPr/>
          <a:lstStyle/>
          <a:p>
            <a:r>
              <a:rPr lang="en-US" dirty="0"/>
              <a:t>Config Windows 10 with Azure AD Domain Join</a:t>
            </a:r>
          </a:p>
        </p:txBody>
      </p:sp>
      <p:sp>
        <p:nvSpPr>
          <p:cNvPr id="3" name="Text Placeholder 2">
            <a:extLst>
              <a:ext uri="{FF2B5EF4-FFF2-40B4-BE49-F238E27FC236}">
                <a16:creationId xmlns:a16="http://schemas.microsoft.com/office/drawing/2014/main" id="{9A63096B-D178-413A-A976-4A1317CE5BD3}"/>
              </a:ext>
            </a:extLst>
          </p:cNvPr>
          <p:cNvSpPr>
            <a:spLocks noGrp="1"/>
          </p:cNvSpPr>
          <p:nvPr>
            <p:ph type="body" idx="1"/>
          </p:nvPr>
        </p:nvSpPr>
        <p:spPr>
          <a:xfrm>
            <a:off x="261253" y="1021215"/>
            <a:ext cx="8574837" cy="5110644"/>
          </a:xfrm>
        </p:spPr>
        <p:txBody>
          <a:bodyPr/>
          <a:lstStyle/>
          <a:p>
            <a:r>
              <a:rPr lang="en-US" dirty="0"/>
              <a:t>Add and Manage Devices using Azure AD </a:t>
            </a:r>
          </a:p>
          <a:p>
            <a:r>
              <a:rPr lang="en-US" dirty="0"/>
              <a:t>Assists in compliance </a:t>
            </a:r>
          </a:p>
          <a:p>
            <a:r>
              <a:rPr lang="en-US" dirty="0"/>
              <a:t>BYOD can be accomplished by configuring Azure AD registered devices</a:t>
            </a:r>
          </a:p>
          <a:p>
            <a:r>
              <a:rPr lang="en-US" dirty="0"/>
              <a:t>Registered devices </a:t>
            </a:r>
          </a:p>
          <a:p>
            <a:pPr lvl="1"/>
            <a:r>
              <a:rPr lang="en-US" dirty="0"/>
              <a:t>Windows 10 </a:t>
            </a:r>
          </a:p>
          <a:p>
            <a:pPr lvl="1"/>
            <a:r>
              <a:rPr lang="en-US" dirty="0"/>
              <a:t>iOS</a:t>
            </a:r>
          </a:p>
          <a:p>
            <a:pPr lvl="1"/>
            <a:r>
              <a:rPr lang="en-US" dirty="0"/>
              <a:t>Android </a:t>
            </a:r>
          </a:p>
          <a:p>
            <a:pPr lvl="1"/>
            <a:r>
              <a:rPr lang="en-US" dirty="0"/>
              <a:t>macOS </a:t>
            </a:r>
          </a:p>
          <a:p>
            <a:endParaRPr lang="en-US" dirty="0"/>
          </a:p>
        </p:txBody>
      </p:sp>
      <p:sp>
        <p:nvSpPr>
          <p:cNvPr id="4" name="Text Placeholder 3">
            <a:extLst>
              <a:ext uri="{FF2B5EF4-FFF2-40B4-BE49-F238E27FC236}">
                <a16:creationId xmlns:a16="http://schemas.microsoft.com/office/drawing/2014/main" id="{964E1BC3-504F-4D4B-A8B0-4AF551F0187A}"/>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FC9076EE-A921-4A5E-99B1-E9BB3650708C}"/>
              </a:ext>
            </a:extLst>
          </p:cNvPr>
          <p:cNvSpPr txBox="1"/>
          <p:nvPr/>
        </p:nvSpPr>
        <p:spPr>
          <a:xfrm>
            <a:off x="3711388" y="3429000"/>
            <a:ext cx="4168589" cy="659372"/>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Understand the process as it relates to Windows 10 devices</a:t>
            </a:r>
          </a:p>
        </p:txBody>
      </p:sp>
    </p:spTree>
    <p:extLst>
      <p:ext uri="{BB962C8B-B14F-4D97-AF65-F5344CB8AC3E}">
        <p14:creationId xmlns:p14="http://schemas.microsoft.com/office/powerpoint/2010/main" val="34238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Identities (5-10%)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Monitor on-premises identity infrastructure and synchronization services with Azure AD Connect Health</a:t>
            </a:r>
          </a:p>
          <a:p>
            <a:pPr lvl="1"/>
            <a:r>
              <a:rPr lang="en-US" sz="1600" dirty="0"/>
              <a:t>Monitor AD FS proxy and web application proxy servers; setup email notifications for critical alerts; generate utilization reports; monitor Sync Engine; monitor domain controllers; monitor replication</a:t>
            </a:r>
          </a:p>
          <a:p>
            <a:r>
              <a:rPr lang="en-US" sz="1800" dirty="0"/>
              <a:t>Manage domains with Azure Active Directory Domain Services </a:t>
            </a:r>
          </a:p>
          <a:p>
            <a:pPr lvl="1"/>
            <a:r>
              <a:rPr lang="en-US" sz="1600" dirty="0"/>
              <a:t>Join Azure virtual machines to a domain, securely administer domain-joined virtual machines by using Group Policy; migrate on-</a:t>
            </a:r>
            <a:r>
              <a:rPr lang="en-US" sz="1600" dirty="0" err="1"/>
              <a:t>permises</a:t>
            </a:r>
            <a:r>
              <a:rPr lang="en-US" sz="1600" dirty="0"/>
              <a:t> apps to Azure; handle traditional directory-aware along with SaaS apps</a:t>
            </a:r>
          </a:p>
          <a:p>
            <a:r>
              <a:rPr lang="en-US" sz="1800" dirty="0"/>
              <a:t>Integrate with Azure Active Directory (Azure AD) </a:t>
            </a:r>
          </a:p>
          <a:p>
            <a:pPr lvl="1"/>
            <a:r>
              <a:rPr lang="en-US" sz="1600" dirty="0"/>
              <a:t>Implement Azure AD Connect and single sign-one with on-premises Windows Server 2016; add custom domains; monitor Azure AD; MFA, configure Windows 10 with Azure AD join; Implement Azure AD integration in web and desktop applications; leverage Microsoft Graph API</a:t>
            </a:r>
          </a:p>
          <a:p>
            <a:r>
              <a:rPr lang="en-US" sz="1800" dirty="0"/>
              <a:t>Implement Azure AD B2C and Azure B2B </a:t>
            </a:r>
          </a:p>
          <a:p>
            <a:pPr lvl="1"/>
            <a:r>
              <a:rPr lang="en-US" sz="1600"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C9B-9266-48C7-99B1-F267A2E8C489}"/>
              </a:ext>
            </a:extLst>
          </p:cNvPr>
          <p:cNvSpPr>
            <a:spLocks noGrp="1"/>
          </p:cNvSpPr>
          <p:nvPr>
            <p:ph type="title"/>
          </p:nvPr>
        </p:nvSpPr>
        <p:spPr/>
        <p:txBody>
          <a:bodyPr/>
          <a:lstStyle/>
          <a:p>
            <a:r>
              <a:rPr lang="en-US" dirty="0"/>
              <a:t>Configuring Registered Devices</a:t>
            </a:r>
          </a:p>
        </p:txBody>
      </p:sp>
      <p:sp>
        <p:nvSpPr>
          <p:cNvPr id="3" name="Text Placeholder 2">
            <a:extLst>
              <a:ext uri="{FF2B5EF4-FFF2-40B4-BE49-F238E27FC236}">
                <a16:creationId xmlns:a16="http://schemas.microsoft.com/office/drawing/2014/main" id="{25B408B1-E72B-4B20-911A-C54319F242FB}"/>
              </a:ext>
            </a:extLst>
          </p:cNvPr>
          <p:cNvSpPr>
            <a:spLocks noGrp="1"/>
          </p:cNvSpPr>
          <p:nvPr>
            <p:ph type="body" idx="1"/>
          </p:nvPr>
        </p:nvSpPr>
        <p:spPr>
          <a:xfrm>
            <a:off x="261253" y="1021215"/>
            <a:ext cx="8574837" cy="2313656"/>
          </a:xfrm>
        </p:spPr>
        <p:txBody>
          <a:bodyPr/>
          <a:lstStyle/>
          <a:p>
            <a:r>
              <a:rPr lang="en-US" dirty="0"/>
              <a:t>Windows 10 </a:t>
            </a:r>
          </a:p>
          <a:p>
            <a:pPr lvl="1"/>
            <a:r>
              <a:rPr lang="en-US" dirty="0"/>
              <a:t>Registration service must be configured </a:t>
            </a:r>
          </a:p>
          <a:p>
            <a:pPr lvl="1"/>
            <a:r>
              <a:rPr lang="en-US" dirty="0"/>
              <a:t>Fewer devices registered than the configured maximum</a:t>
            </a:r>
          </a:p>
          <a:p>
            <a:r>
              <a:rPr lang="en-US" dirty="0"/>
              <a:t>Access Devices from Azure Portal </a:t>
            </a:r>
          </a:p>
          <a:p>
            <a:pPr lvl="1"/>
            <a:r>
              <a:rPr lang="en-US" dirty="0"/>
              <a:t>Set users may join devices </a:t>
            </a:r>
          </a:p>
        </p:txBody>
      </p:sp>
      <p:sp>
        <p:nvSpPr>
          <p:cNvPr id="4" name="Text Placeholder 3">
            <a:extLst>
              <a:ext uri="{FF2B5EF4-FFF2-40B4-BE49-F238E27FC236}">
                <a16:creationId xmlns:a16="http://schemas.microsoft.com/office/drawing/2014/main" id="{B6DA2754-804E-46ED-928E-C2F42819249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A099AE2-0DBD-4C5F-A1ED-06AE656C37F1}"/>
              </a:ext>
            </a:extLst>
          </p:cNvPr>
          <p:cNvPicPr>
            <a:picLocks noChangeAspect="1"/>
          </p:cNvPicPr>
          <p:nvPr/>
        </p:nvPicPr>
        <p:blipFill>
          <a:blip r:embed="rId2"/>
          <a:stretch>
            <a:fillRect/>
          </a:stretch>
        </p:blipFill>
        <p:spPr>
          <a:xfrm>
            <a:off x="1186281" y="3388659"/>
            <a:ext cx="6724650" cy="2781300"/>
          </a:xfrm>
          <a:prstGeom prst="rect">
            <a:avLst/>
          </a:prstGeom>
        </p:spPr>
      </p:pic>
    </p:spTree>
    <p:extLst>
      <p:ext uri="{BB962C8B-B14F-4D97-AF65-F5344CB8AC3E}">
        <p14:creationId xmlns:p14="http://schemas.microsoft.com/office/powerpoint/2010/main" val="38346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4DBB-914D-4B9C-BE15-8417F87A9944}"/>
              </a:ext>
            </a:extLst>
          </p:cNvPr>
          <p:cNvSpPr>
            <a:spLocks noGrp="1"/>
          </p:cNvSpPr>
          <p:nvPr>
            <p:ph type="title"/>
          </p:nvPr>
        </p:nvSpPr>
        <p:spPr/>
        <p:txBody>
          <a:bodyPr/>
          <a:lstStyle/>
          <a:p>
            <a:r>
              <a:rPr lang="en-US" dirty="0"/>
              <a:t>Windows 10 </a:t>
            </a:r>
          </a:p>
        </p:txBody>
      </p:sp>
      <p:pic>
        <p:nvPicPr>
          <p:cNvPr id="5" name="Picture 4">
            <a:extLst>
              <a:ext uri="{FF2B5EF4-FFF2-40B4-BE49-F238E27FC236}">
                <a16:creationId xmlns:a16="http://schemas.microsoft.com/office/drawing/2014/main" id="{45297550-4DA3-48DF-89AA-BA3BB1866BBD}"/>
              </a:ext>
            </a:extLst>
          </p:cNvPr>
          <p:cNvPicPr>
            <a:picLocks noChangeAspect="1"/>
          </p:cNvPicPr>
          <p:nvPr/>
        </p:nvPicPr>
        <p:blipFill>
          <a:blip r:embed="rId2"/>
          <a:stretch>
            <a:fillRect/>
          </a:stretch>
        </p:blipFill>
        <p:spPr>
          <a:xfrm>
            <a:off x="261188" y="928687"/>
            <a:ext cx="3429000" cy="5000625"/>
          </a:xfrm>
          <a:prstGeom prst="rect">
            <a:avLst/>
          </a:prstGeom>
        </p:spPr>
      </p:pic>
      <p:sp>
        <p:nvSpPr>
          <p:cNvPr id="4" name="Text Placeholder 3">
            <a:extLst>
              <a:ext uri="{FF2B5EF4-FFF2-40B4-BE49-F238E27FC236}">
                <a16:creationId xmlns:a16="http://schemas.microsoft.com/office/drawing/2014/main" id="{C568AD56-FB0B-491F-AC78-AE60C14C060A}"/>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E68C6E66-9206-46C4-8EDD-97EC66AAF37E}"/>
              </a:ext>
            </a:extLst>
          </p:cNvPr>
          <p:cNvPicPr>
            <a:picLocks noChangeAspect="1"/>
          </p:cNvPicPr>
          <p:nvPr/>
        </p:nvPicPr>
        <p:blipFill>
          <a:blip r:embed="rId3"/>
          <a:stretch>
            <a:fillRect/>
          </a:stretch>
        </p:blipFill>
        <p:spPr>
          <a:xfrm>
            <a:off x="4208552" y="1058911"/>
            <a:ext cx="4505982" cy="2411506"/>
          </a:xfrm>
          <a:prstGeom prst="rect">
            <a:avLst/>
          </a:prstGeom>
        </p:spPr>
      </p:pic>
      <p:sp>
        <p:nvSpPr>
          <p:cNvPr id="7" name="Rectangle 6">
            <a:extLst>
              <a:ext uri="{FF2B5EF4-FFF2-40B4-BE49-F238E27FC236}">
                <a16:creationId xmlns:a16="http://schemas.microsoft.com/office/drawing/2014/main" id="{CB6F9E10-13BC-4731-AB44-7BC34F7E4229}"/>
              </a:ext>
            </a:extLst>
          </p:cNvPr>
          <p:cNvSpPr/>
          <p:nvPr/>
        </p:nvSpPr>
        <p:spPr bwMode="auto">
          <a:xfrm>
            <a:off x="2097741" y="2823882"/>
            <a:ext cx="1592447" cy="1452283"/>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 name="Rectangle 7">
            <a:extLst>
              <a:ext uri="{FF2B5EF4-FFF2-40B4-BE49-F238E27FC236}">
                <a16:creationId xmlns:a16="http://schemas.microsoft.com/office/drawing/2014/main" id="{37E1CD65-0FC1-4BE2-BDEA-637F396FCFC7}"/>
              </a:ext>
            </a:extLst>
          </p:cNvPr>
          <p:cNvSpPr/>
          <p:nvPr/>
        </p:nvSpPr>
        <p:spPr bwMode="auto">
          <a:xfrm>
            <a:off x="5889812" y="1882588"/>
            <a:ext cx="2474259" cy="430306"/>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8209DB22-0F3F-483C-83C1-ACD69FF2BB26}"/>
              </a:ext>
            </a:extLst>
          </p:cNvPr>
          <p:cNvPicPr>
            <a:picLocks noChangeAspect="1"/>
          </p:cNvPicPr>
          <p:nvPr/>
        </p:nvPicPr>
        <p:blipFill>
          <a:blip r:embed="rId4"/>
          <a:stretch>
            <a:fillRect/>
          </a:stretch>
        </p:blipFill>
        <p:spPr>
          <a:xfrm>
            <a:off x="5764556" y="2900620"/>
            <a:ext cx="3141726" cy="1139594"/>
          </a:xfrm>
          <a:prstGeom prst="rect">
            <a:avLst/>
          </a:prstGeom>
        </p:spPr>
      </p:pic>
      <p:sp>
        <p:nvSpPr>
          <p:cNvPr id="10" name="TextBox 9">
            <a:extLst>
              <a:ext uri="{FF2B5EF4-FFF2-40B4-BE49-F238E27FC236}">
                <a16:creationId xmlns:a16="http://schemas.microsoft.com/office/drawing/2014/main" id="{2E0EC102-FF79-431F-A449-5217BD1E3EFA}"/>
              </a:ext>
            </a:extLst>
          </p:cNvPr>
          <p:cNvSpPr txBox="1"/>
          <p:nvPr/>
        </p:nvSpPr>
        <p:spPr>
          <a:xfrm>
            <a:off x="4670469" y="4393136"/>
            <a:ext cx="4044065" cy="923330"/>
          </a:xfrm>
          <a:prstGeom prst="rect">
            <a:avLst/>
          </a:prstGeom>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Device is now added to Azure and appears in Azure AD portal as a managed device.</a:t>
            </a:r>
          </a:p>
        </p:txBody>
      </p:sp>
    </p:spTree>
    <p:extLst>
      <p:ext uri="{BB962C8B-B14F-4D97-AF65-F5344CB8AC3E}">
        <p14:creationId xmlns:p14="http://schemas.microsoft.com/office/powerpoint/2010/main" val="220460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3CE-CF8C-45FB-8617-0211B1F22391}"/>
              </a:ext>
            </a:extLst>
          </p:cNvPr>
          <p:cNvSpPr>
            <a:spLocks noGrp="1"/>
          </p:cNvSpPr>
          <p:nvPr>
            <p:ph type="title"/>
          </p:nvPr>
        </p:nvSpPr>
        <p:spPr/>
        <p:txBody>
          <a:bodyPr/>
          <a:lstStyle/>
          <a:p>
            <a:r>
              <a:rPr lang="en-US" dirty="0"/>
              <a:t>Implement Azure AD Integration in Web and Desktop Applications</a:t>
            </a:r>
          </a:p>
        </p:txBody>
      </p:sp>
      <p:sp>
        <p:nvSpPr>
          <p:cNvPr id="3" name="Text Placeholder 2">
            <a:extLst>
              <a:ext uri="{FF2B5EF4-FFF2-40B4-BE49-F238E27FC236}">
                <a16:creationId xmlns:a16="http://schemas.microsoft.com/office/drawing/2014/main" id="{D72760CA-9804-4F59-AC32-179194F9FD0A}"/>
              </a:ext>
            </a:extLst>
          </p:cNvPr>
          <p:cNvSpPr>
            <a:spLocks noGrp="1"/>
          </p:cNvSpPr>
          <p:nvPr>
            <p:ph type="body" idx="1"/>
          </p:nvPr>
        </p:nvSpPr>
        <p:spPr>
          <a:xfrm>
            <a:off x="261253" y="1021215"/>
            <a:ext cx="4109041" cy="5147356"/>
          </a:xfrm>
        </p:spPr>
        <p:txBody>
          <a:bodyPr/>
          <a:lstStyle/>
          <a:p>
            <a:r>
              <a:rPr lang="en-US" sz="2400" dirty="0"/>
              <a:t>SaaS applications provide SSO </a:t>
            </a:r>
          </a:p>
          <a:p>
            <a:r>
              <a:rPr lang="en-US" sz="2400" dirty="0"/>
              <a:t>Register the application </a:t>
            </a:r>
          </a:p>
          <a:p>
            <a:r>
              <a:rPr lang="en-US" sz="2400" dirty="0"/>
              <a:t>Involves providing Azure AD details about the application </a:t>
            </a:r>
          </a:p>
          <a:p>
            <a:pPr lvl="1"/>
            <a:r>
              <a:rPr lang="en-US" sz="2000" dirty="0"/>
              <a:t>URL where it is located</a:t>
            </a:r>
          </a:p>
          <a:p>
            <a:pPr lvl="1"/>
            <a:r>
              <a:rPr lang="en-US" sz="2000" dirty="0"/>
              <a:t>URL to send replies after a user is authenticated </a:t>
            </a:r>
          </a:p>
          <a:p>
            <a:pPr lvl="1"/>
            <a:r>
              <a:rPr lang="en-US" sz="2000" dirty="0"/>
              <a:t>URI that identifies it</a:t>
            </a:r>
          </a:p>
          <a:p>
            <a:r>
              <a:rPr lang="en-US" sz="2400" dirty="0"/>
              <a:t>Types of Apps </a:t>
            </a:r>
          </a:p>
          <a:p>
            <a:pPr lvl="1"/>
            <a:r>
              <a:rPr lang="en-US" sz="2000" dirty="0"/>
              <a:t>Web API </a:t>
            </a:r>
          </a:p>
          <a:p>
            <a:pPr lvl="1"/>
            <a:r>
              <a:rPr lang="en-US" sz="2000" dirty="0"/>
              <a:t>Native Apps (Client Installed)</a:t>
            </a:r>
          </a:p>
          <a:p>
            <a:pPr marL="0" indent="0">
              <a:buNone/>
            </a:pPr>
            <a:endParaRPr lang="en-US" sz="2400" dirty="0"/>
          </a:p>
          <a:p>
            <a:pPr lvl="1"/>
            <a:endParaRPr lang="en-US" sz="2000" dirty="0"/>
          </a:p>
        </p:txBody>
      </p:sp>
      <p:sp>
        <p:nvSpPr>
          <p:cNvPr id="4" name="Text Placeholder 3">
            <a:extLst>
              <a:ext uri="{FF2B5EF4-FFF2-40B4-BE49-F238E27FC236}">
                <a16:creationId xmlns:a16="http://schemas.microsoft.com/office/drawing/2014/main" id="{26C4A5F7-C7EA-40E2-B04D-0EB92900C64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2F7DA6C-3228-4C83-8D19-59DD1F9C17ED}"/>
              </a:ext>
            </a:extLst>
          </p:cNvPr>
          <p:cNvPicPr>
            <a:picLocks noChangeAspect="1"/>
          </p:cNvPicPr>
          <p:nvPr/>
        </p:nvPicPr>
        <p:blipFill>
          <a:blip r:embed="rId2"/>
          <a:stretch>
            <a:fillRect/>
          </a:stretch>
        </p:blipFill>
        <p:spPr>
          <a:xfrm>
            <a:off x="4773708" y="1021214"/>
            <a:ext cx="4006830" cy="223297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14E146A-4F53-4A78-AE8D-AFE15F6ED645}"/>
              </a:ext>
            </a:extLst>
          </p:cNvPr>
          <p:cNvPicPr>
            <a:picLocks noChangeAspect="1"/>
          </p:cNvPicPr>
          <p:nvPr/>
        </p:nvPicPr>
        <p:blipFill>
          <a:blip r:embed="rId3"/>
          <a:stretch>
            <a:fillRect/>
          </a:stretch>
        </p:blipFill>
        <p:spPr>
          <a:xfrm>
            <a:off x="5281300" y="3443988"/>
            <a:ext cx="3118078" cy="2526506"/>
          </a:xfrm>
          <a:prstGeom prst="rect">
            <a:avLst/>
          </a:prstGeom>
        </p:spPr>
      </p:pic>
    </p:spTree>
    <p:extLst>
      <p:ext uri="{BB962C8B-B14F-4D97-AF65-F5344CB8AC3E}">
        <p14:creationId xmlns:p14="http://schemas.microsoft.com/office/powerpoint/2010/main" val="15573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1A69-26D9-433D-8341-E11CF08D1398}"/>
              </a:ext>
            </a:extLst>
          </p:cNvPr>
          <p:cNvSpPr>
            <a:spLocks noGrp="1"/>
          </p:cNvSpPr>
          <p:nvPr>
            <p:ph type="title"/>
          </p:nvPr>
        </p:nvSpPr>
        <p:spPr/>
        <p:txBody>
          <a:bodyPr/>
          <a:lstStyle/>
          <a:p>
            <a:r>
              <a:rPr lang="en-US" dirty="0"/>
              <a:t>Leverage Microsoft Graph API </a:t>
            </a:r>
          </a:p>
        </p:txBody>
      </p:sp>
      <p:sp>
        <p:nvSpPr>
          <p:cNvPr id="3" name="Text Placeholder 2">
            <a:extLst>
              <a:ext uri="{FF2B5EF4-FFF2-40B4-BE49-F238E27FC236}">
                <a16:creationId xmlns:a16="http://schemas.microsoft.com/office/drawing/2014/main" id="{4751CDB3-8646-4353-BE93-1BD4067C265C}"/>
              </a:ext>
            </a:extLst>
          </p:cNvPr>
          <p:cNvSpPr>
            <a:spLocks noGrp="1"/>
          </p:cNvSpPr>
          <p:nvPr>
            <p:ph type="body" idx="1"/>
          </p:nvPr>
        </p:nvSpPr>
        <p:spPr/>
        <p:txBody>
          <a:bodyPr/>
          <a:lstStyle/>
          <a:p>
            <a:r>
              <a:rPr lang="en-US" dirty="0"/>
              <a:t>Interact with Microsoft Cloud </a:t>
            </a:r>
          </a:p>
          <a:p>
            <a:r>
              <a:rPr lang="en-US" dirty="0"/>
              <a:t>Can be used to build apps connect to</a:t>
            </a:r>
          </a:p>
          <a:p>
            <a:pPr lvl="1"/>
            <a:r>
              <a:rPr lang="en-US" dirty="0"/>
              <a:t>Many types of resources </a:t>
            </a:r>
          </a:p>
          <a:p>
            <a:pPr lvl="1"/>
            <a:r>
              <a:rPr lang="en-US" dirty="0"/>
              <a:t>Relationships </a:t>
            </a:r>
          </a:p>
          <a:p>
            <a:pPr lvl="1"/>
            <a:r>
              <a:rPr lang="en-US" dirty="0"/>
              <a:t>Intelligence </a:t>
            </a:r>
          </a:p>
          <a:p>
            <a:r>
              <a:rPr lang="en-US" dirty="0">
                <a:hlinkClick r:id="rId2"/>
              </a:rPr>
              <a:t>https://graph.Microsoft.com</a:t>
            </a:r>
            <a:endParaRPr lang="en-US" dirty="0"/>
          </a:p>
          <a:p>
            <a:r>
              <a:rPr lang="en-US" dirty="0"/>
              <a:t>CRUD </a:t>
            </a:r>
          </a:p>
          <a:p>
            <a:pPr lvl="1"/>
            <a:r>
              <a:rPr lang="en-US" dirty="0"/>
              <a:t>Create </a:t>
            </a:r>
          </a:p>
          <a:p>
            <a:pPr lvl="1"/>
            <a:r>
              <a:rPr lang="en-US" dirty="0"/>
              <a:t>Read</a:t>
            </a:r>
          </a:p>
          <a:p>
            <a:pPr lvl="1"/>
            <a:r>
              <a:rPr lang="en-US" dirty="0"/>
              <a:t>Update </a:t>
            </a:r>
          </a:p>
          <a:p>
            <a:pPr lvl="1"/>
            <a:r>
              <a:rPr lang="en-US" dirty="0"/>
              <a:t>Delete </a:t>
            </a:r>
          </a:p>
        </p:txBody>
      </p:sp>
      <p:sp>
        <p:nvSpPr>
          <p:cNvPr id="4" name="Text Placeholder 3">
            <a:extLst>
              <a:ext uri="{FF2B5EF4-FFF2-40B4-BE49-F238E27FC236}">
                <a16:creationId xmlns:a16="http://schemas.microsoft.com/office/drawing/2014/main" id="{410F8C69-A53F-4802-92CD-44F7C59CEB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8335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B72659-01EE-4475-BC29-87369B5E063D}"/>
              </a:ext>
            </a:extLst>
          </p:cNvPr>
          <p:cNvSpPr>
            <a:spLocks noGrp="1"/>
          </p:cNvSpPr>
          <p:nvPr>
            <p:ph type="title"/>
          </p:nvPr>
        </p:nvSpPr>
        <p:spPr>
          <a:xfrm>
            <a:off x="539888" y="212032"/>
            <a:ext cx="7773988" cy="1296957"/>
          </a:xfrm>
        </p:spPr>
        <p:txBody>
          <a:bodyPr/>
          <a:lstStyle/>
          <a:p>
            <a:r>
              <a:rPr lang="en-US" dirty="0"/>
              <a:t>You have a tenant in an Azure subscription named Tenant1.  You need to configure the integration of Tenant1 and Google Apps.</a:t>
            </a:r>
          </a:p>
        </p:txBody>
      </p:sp>
      <p:sp>
        <p:nvSpPr>
          <p:cNvPr id="6" name="Content Placeholder 5">
            <a:extLst>
              <a:ext uri="{FF2B5EF4-FFF2-40B4-BE49-F238E27FC236}">
                <a16:creationId xmlns:a16="http://schemas.microsoft.com/office/drawing/2014/main" id="{0FFD94CD-5FEC-4279-BFF3-D85BB969ECE2}"/>
              </a:ext>
            </a:extLst>
          </p:cNvPr>
          <p:cNvSpPr>
            <a:spLocks noGrp="1"/>
          </p:cNvSpPr>
          <p:nvPr>
            <p:ph idx="1"/>
          </p:nvPr>
        </p:nvSpPr>
        <p:spPr/>
        <p:txBody>
          <a:bodyPr/>
          <a:lstStyle/>
          <a:p>
            <a:pPr marL="0" indent="0">
              <a:buNone/>
            </a:pPr>
            <a:r>
              <a:rPr lang="en-US" dirty="0"/>
              <a:t>You perform the required configuration on the google apps tenant.  Which three actions should you perform from Azure Management Portal? </a:t>
            </a:r>
          </a:p>
          <a:p>
            <a:endParaRPr lang="en-US" dirty="0"/>
          </a:p>
          <a:p>
            <a:pPr marL="514350" indent="-514350">
              <a:buFont typeface="+mj-lt"/>
              <a:buAutoNum type="alphaUcPeriod"/>
            </a:pPr>
            <a:r>
              <a:rPr lang="en-US" dirty="0"/>
              <a:t>Add a custom domain</a:t>
            </a:r>
          </a:p>
          <a:p>
            <a:pPr marL="514350" indent="-514350">
              <a:buFont typeface="+mj-lt"/>
              <a:buAutoNum type="alphaUcPeriod"/>
            </a:pPr>
            <a:r>
              <a:rPr lang="en-US" dirty="0"/>
              <a:t>Add a multi-factor authentication provider </a:t>
            </a:r>
          </a:p>
          <a:p>
            <a:pPr marL="514350" indent="-514350">
              <a:buFont typeface="+mj-lt"/>
              <a:buAutoNum type="alphaUcPeriod"/>
            </a:pPr>
            <a:r>
              <a:rPr lang="en-US" dirty="0"/>
              <a:t>Enable application integration </a:t>
            </a:r>
          </a:p>
          <a:p>
            <a:pPr marL="514350" indent="-514350">
              <a:buFont typeface="+mj-lt"/>
              <a:buAutoNum type="alphaUcPeriod"/>
            </a:pPr>
            <a:r>
              <a:rPr lang="en-US" dirty="0"/>
              <a:t>Configure SSO </a:t>
            </a:r>
          </a:p>
          <a:p>
            <a:pPr marL="514350" indent="-514350">
              <a:buFont typeface="+mj-lt"/>
              <a:buAutoNum type="alphaUcPeriod"/>
            </a:pPr>
            <a:r>
              <a:rPr lang="en-US" dirty="0"/>
              <a:t>Configure directory integration</a:t>
            </a:r>
          </a:p>
        </p:txBody>
      </p:sp>
      <p:sp>
        <p:nvSpPr>
          <p:cNvPr id="7" name="Text Placeholder 6">
            <a:extLst>
              <a:ext uri="{FF2B5EF4-FFF2-40B4-BE49-F238E27FC236}">
                <a16:creationId xmlns:a16="http://schemas.microsoft.com/office/drawing/2014/main" id="{5E7EBF08-FC21-42E7-8B7D-F0BDCCE1584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0818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5" end="5"/>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AE56-4147-4E84-910B-0A0DE29874CE}"/>
              </a:ext>
            </a:extLst>
          </p:cNvPr>
          <p:cNvSpPr>
            <a:spLocks noGrp="1"/>
          </p:cNvSpPr>
          <p:nvPr>
            <p:ph type="title"/>
          </p:nvPr>
        </p:nvSpPr>
        <p:spPr>
          <a:xfrm>
            <a:off x="661612" y="278292"/>
            <a:ext cx="7773988" cy="1296957"/>
          </a:xfrm>
        </p:spPr>
        <p:txBody>
          <a:bodyPr/>
          <a:lstStyle/>
          <a:p>
            <a:r>
              <a:rPr lang="en-US" dirty="0"/>
              <a:t>You have a tenant in an Azure subscription named Tenant1.  You need to configure the integration of Tenant1 and Google Apps.</a:t>
            </a:r>
          </a:p>
        </p:txBody>
      </p:sp>
      <p:sp>
        <p:nvSpPr>
          <p:cNvPr id="4" name="Text Placeholder 3">
            <a:extLst>
              <a:ext uri="{FF2B5EF4-FFF2-40B4-BE49-F238E27FC236}">
                <a16:creationId xmlns:a16="http://schemas.microsoft.com/office/drawing/2014/main" id="{5A65FEED-C535-4C13-B795-3D28FD0E32D5}"/>
              </a:ext>
            </a:extLst>
          </p:cNvPr>
          <p:cNvSpPr>
            <a:spLocks noGrp="1"/>
          </p:cNvSpPr>
          <p:nvPr>
            <p:ph type="body" sz="quarter" idx="10"/>
          </p:nvPr>
        </p:nvSpPr>
        <p:spPr/>
        <p:txBody>
          <a:bodyPr/>
          <a:lstStyle/>
          <a:p>
            <a:endParaRPr lang="en-US"/>
          </a:p>
        </p:txBody>
      </p:sp>
      <p:sp>
        <p:nvSpPr>
          <p:cNvPr id="5" name="Content Placeholder 5">
            <a:extLst>
              <a:ext uri="{FF2B5EF4-FFF2-40B4-BE49-F238E27FC236}">
                <a16:creationId xmlns:a16="http://schemas.microsoft.com/office/drawing/2014/main" id="{13F8EA61-2AE8-47D7-A82B-2ADD53E2870C}"/>
              </a:ext>
            </a:extLst>
          </p:cNvPr>
          <p:cNvSpPr>
            <a:spLocks noGrp="1"/>
          </p:cNvSpPr>
          <p:nvPr>
            <p:ph idx="1"/>
          </p:nvPr>
        </p:nvSpPr>
        <p:spPr/>
        <p:txBody>
          <a:bodyPr/>
          <a:lstStyle/>
          <a:p>
            <a:pPr marL="0" indent="0">
              <a:buNone/>
            </a:pPr>
            <a:r>
              <a:rPr lang="en-US" sz="2400" dirty="0"/>
              <a:t>You perform the required configuration on the google apps tenant.  Which three actions should you perform from Azure Management Portal? </a:t>
            </a:r>
          </a:p>
          <a:p>
            <a:endParaRPr lang="en-US" sz="2400" dirty="0"/>
          </a:p>
          <a:p>
            <a:pPr marL="514350" indent="-514350">
              <a:buFont typeface="+mj-lt"/>
              <a:buAutoNum type="alphaUcPeriod"/>
            </a:pPr>
            <a:r>
              <a:rPr lang="en-US" sz="2400" dirty="0"/>
              <a:t>Add a custom domain</a:t>
            </a:r>
          </a:p>
          <a:p>
            <a:pPr marL="514350" indent="-514350">
              <a:buFont typeface="+mj-lt"/>
              <a:buAutoNum type="alphaUcPeriod"/>
            </a:pPr>
            <a:r>
              <a:rPr lang="en-US" sz="2400" dirty="0">
                <a:solidFill>
                  <a:schemeClr val="bg2">
                    <a:lumMod val="60000"/>
                    <a:lumOff val="40000"/>
                  </a:schemeClr>
                </a:solidFill>
              </a:rPr>
              <a:t>Add a multi-factor authentication provider </a:t>
            </a:r>
          </a:p>
          <a:p>
            <a:pPr marL="514350" indent="-514350">
              <a:buFont typeface="+mj-lt"/>
              <a:buAutoNum type="alphaUcPeriod"/>
            </a:pPr>
            <a:r>
              <a:rPr lang="en-US" sz="2400" dirty="0">
                <a:solidFill>
                  <a:schemeClr val="bg2">
                    <a:lumMod val="60000"/>
                    <a:lumOff val="40000"/>
                  </a:schemeClr>
                </a:solidFill>
              </a:rPr>
              <a:t>Enable application integration </a:t>
            </a:r>
          </a:p>
          <a:p>
            <a:pPr marL="514350" indent="-514350">
              <a:buFont typeface="+mj-lt"/>
              <a:buAutoNum type="alphaUcPeriod"/>
            </a:pPr>
            <a:r>
              <a:rPr lang="en-US" sz="2400" dirty="0"/>
              <a:t>Configure SSO </a:t>
            </a:r>
          </a:p>
          <a:p>
            <a:pPr marL="514350" indent="-514350">
              <a:buFont typeface="+mj-lt"/>
              <a:buAutoNum type="alphaUcPeriod"/>
            </a:pPr>
            <a:r>
              <a:rPr lang="en-US" sz="2400" dirty="0"/>
              <a:t>Configure directory integration</a:t>
            </a:r>
          </a:p>
        </p:txBody>
      </p:sp>
    </p:spTree>
    <p:extLst>
      <p:ext uri="{BB962C8B-B14F-4D97-AF65-F5344CB8AC3E}">
        <p14:creationId xmlns:p14="http://schemas.microsoft.com/office/powerpoint/2010/main" val="62995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5" end="5"/>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B72C-3B86-45B2-8D8C-C46745ABAB86}"/>
              </a:ext>
            </a:extLst>
          </p:cNvPr>
          <p:cNvSpPr>
            <a:spLocks noGrp="1"/>
          </p:cNvSpPr>
          <p:nvPr>
            <p:ph type="title"/>
          </p:nvPr>
        </p:nvSpPr>
        <p:spPr/>
        <p:txBody>
          <a:bodyPr/>
          <a:lstStyle/>
          <a:p>
            <a:r>
              <a:rPr lang="en-US" dirty="0"/>
              <a:t>What tool is used to synchronize On-Premise Active Directory with Azure AD.</a:t>
            </a:r>
          </a:p>
        </p:txBody>
      </p:sp>
      <p:sp>
        <p:nvSpPr>
          <p:cNvPr id="3" name="Content Placeholder 2">
            <a:extLst>
              <a:ext uri="{FF2B5EF4-FFF2-40B4-BE49-F238E27FC236}">
                <a16:creationId xmlns:a16="http://schemas.microsoft.com/office/drawing/2014/main" id="{209B58BC-29E5-4735-8C57-3C44037B05E1}"/>
              </a:ext>
            </a:extLst>
          </p:cNvPr>
          <p:cNvSpPr>
            <a:spLocks noGrp="1"/>
          </p:cNvSpPr>
          <p:nvPr>
            <p:ph idx="1"/>
          </p:nvPr>
        </p:nvSpPr>
        <p:spPr/>
        <p:txBody>
          <a:bodyPr/>
          <a:lstStyle/>
          <a:p>
            <a:pPr marL="0" indent="0">
              <a:buNone/>
            </a:pPr>
            <a:r>
              <a:rPr lang="en-US" dirty="0"/>
              <a:t>Select the right tool. </a:t>
            </a:r>
          </a:p>
          <a:p>
            <a:endParaRPr lang="en-US" dirty="0"/>
          </a:p>
          <a:p>
            <a:pPr marL="514350" indent="-514350">
              <a:buFont typeface="+mj-lt"/>
              <a:buAutoNum type="alphaUcPeriod"/>
            </a:pPr>
            <a:r>
              <a:rPr lang="en-US" dirty="0"/>
              <a:t>Azure AD Connect </a:t>
            </a:r>
          </a:p>
          <a:p>
            <a:pPr marL="514350" indent="-514350">
              <a:buFont typeface="+mj-lt"/>
              <a:buAutoNum type="alphaUcPeriod"/>
            </a:pPr>
            <a:r>
              <a:rPr lang="en-US" dirty="0"/>
              <a:t>Active Directory Sites and Services </a:t>
            </a:r>
          </a:p>
          <a:p>
            <a:pPr marL="514350" indent="-514350">
              <a:buFont typeface="+mj-lt"/>
              <a:buAutoNum type="alphaUcPeriod"/>
            </a:pPr>
            <a:r>
              <a:rPr lang="en-US" dirty="0" err="1"/>
              <a:t>repadmin</a:t>
            </a:r>
            <a:r>
              <a:rPr lang="en-US" dirty="0"/>
              <a:t> /</a:t>
            </a:r>
            <a:r>
              <a:rPr lang="en-US" dirty="0" err="1"/>
              <a:t>syncall</a:t>
            </a:r>
            <a:r>
              <a:rPr lang="en-US" dirty="0"/>
              <a:t> </a:t>
            </a:r>
          </a:p>
          <a:p>
            <a:pPr marL="514350" indent="-514350">
              <a:buFont typeface="+mj-lt"/>
              <a:buAutoNum type="alphaUcPeriod"/>
            </a:pPr>
            <a:r>
              <a:rPr lang="en-US" dirty="0"/>
              <a:t>Azure Backup </a:t>
            </a:r>
          </a:p>
        </p:txBody>
      </p:sp>
      <p:sp>
        <p:nvSpPr>
          <p:cNvPr id="4" name="Text Placeholder 3">
            <a:extLst>
              <a:ext uri="{FF2B5EF4-FFF2-40B4-BE49-F238E27FC236}">
                <a16:creationId xmlns:a16="http://schemas.microsoft.com/office/drawing/2014/main" id="{DFE390C0-554A-4A40-ACF6-A8EEDE4196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1241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8713-972A-43D1-A2EC-CB1586DEF19C}"/>
              </a:ext>
            </a:extLst>
          </p:cNvPr>
          <p:cNvSpPr>
            <a:spLocks noGrp="1"/>
          </p:cNvSpPr>
          <p:nvPr>
            <p:ph type="title"/>
          </p:nvPr>
        </p:nvSpPr>
        <p:spPr/>
        <p:txBody>
          <a:bodyPr/>
          <a:lstStyle/>
          <a:p>
            <a:r>
              <a:rPr lang="en-US" dirty="0"/>
              <a:t>What tool is used to synchronize On-Premise Active Directory with Azure AD.</a:t>
            </a:r>
          </a:p>
        </p:txBody>
      </p:sp>
      <p:sp>
        <p:nvSpPr>
          <p:cNvPr id="4" name="Text Placeholder 3">
            <a:extLst>
              <a:ext uri="{FF2B5EF4-FFF2-40B4-BE49-F238E27FC236}">
                <a16:creationId xmlns:a16="http://schemas.microsoft.com/office/drawing/2014/main" id="{6A2F0CF2-109B-4CBA-8D32-238C5A2652ED}"/>
              </a:ext>
            </a:extLst>
          </p:cNvPr>
          <p:cNvSpPr>
            <a:spLocks noGrp="1"/>
          </p:cNvSpPr>
          <p:nvPr>
            <p:ph type="body" sz="quarter" idx="10"/>
          </p:nvPr>
        </p:nvSpPr>
        <p:spPr/>
        <p:txBody>
          <a:bodyPr/>
          <a:lstStyle/>
          <a:p>
            <a:endParaRPr lang="en-US"/>
          </a:p>
        </p:txBody>
      </p:sp>
      <p:sp>
        <p:nvSpPr>
          <p:cNvPr id="5" name="Content Placeholder 2">
            <a:extLst>
              <a:ext uri="{FF2B5EF4-FFF2-40B4-BE49-F238E27FC236}">
                <a16:creationId xmlns:a16="http://schemas.microsoft.com/office/drawing/2014/main" id="{8B4410F2-EFA2-4513-A5FF-C7EA03A40957}"/>
              </a:ext>
            </a:extLst>
          </p:cNvPr>
          <p:cNvSpPr>
            <a:spLocks noGrp="1"/>
          </p:cNvSpPr>
          <p:nvPr>
            <p:ph idx="1"/>
          </p:nvPr>
        </p:nvSpPr>
        <p:spPr/>
        <p:txBody>
          <a:bodyPr/>
          <a:lstStyle/>
          <a:p>
            <a:pPr marL="0" indent="0">
              <a:buNone/>
            </a:pPr>
            <a:r>
              <a:rPr lang="en-US" dirty="0"/>
              <a:t>Select the right tool. </a:t>
            </a:r>
          </a:p>
          <a:p>
            <a:endParaRPr lang="en-US" dirty="0"/>
          </a:p>
          <a:p>
            <a:pPr marL="514350" indent="-514350">
              <a:buFont typeface="+mj-lt"/>
              <a:buAutoNum type="alphaUcPeriod"/>
            </a:pPr>
            <a:r>
              <a:rPr lang="en-US" dirty="0"/>
              <a:t>Azure AD Connect </a:t>
            </a:r>
          </a:p>
          <a:p>
            <a:pPr marL="514350" indent="-514350">
              <a:buFont typeface="+mj-lt"/>
              <a:buAutoNum type="alphaUcPeriod"/>
            </a:pPr>
            <a:r>
              <a:rPr lang="en-US" dirty="0">
                <a:solidFill>
                  <a:schemeClr val="bg2">
                    <a:lumMod val="60000"/>
                    <a:lumOff val="40000"/>
                  </a:schemeClr>
                </a:solidFill>
              </a:rPr>
              <a:t>Active Directory Sites and Services </a:t>
            </a:r>
          </a:p>
          <a:p>
            <a:pPr marL="514350" indent="-514350">
              <a:buFont typeface="+mj-lt"/>
              <a:buAutoNum type="alphaUcPeriod"/>
            </a:pPr>
            <a:r>
              <a:rPr lang="en-US" dirty="0" err="1">
                <a:solidFill>
                  <a:schemeClr val="bg2">
                    <a:lumMod val="60000"/>
                    <a:lumOff val="40000"/>
                  </a:schemeClr>
                </a:solidFill>
              </a:rPr>
              <a:t>repadmin</a:t>
            </a:r>
            <a:r>
              <a:rPr lang="en-US" dirty="0">
                <a:solidFill>
                  <a:schemeClr val="bg2">
                    <a:lumMod val="60000"/>
                    <a:lumOff val="40000"/>
                  </a:schemeClr>
                </a:solidFill>
              </a:rPr>
              <a:t> /</a:t>
            </a:r>
            <a:r>
              <a:rPr lang="en-US" dirty="0" err="1">
                <a:solidFill>
                  <a:schemeClr val="bg2">
                    <a:lumMod val="60000"/>
                    <a:lumOff val="40000"/>
                  </a:schemeClr>
                </a:solidFill>
              </a:rPr>
              <a:t>syncall</a:t>
            </a:r>
            <a:r>
              <a:rPr lang="en-US" dirty="0">
                <a:solidFill>
                  <a:schemeClr val="bg2">
                    <a:lumMod val="60000"/>
                    <a:lumOff val="40000"/>
                  </a:schemeClr>
                </a:solidFill>
              </a:rPr>
              <a:t> </a:t>
            </a:r>
          </a:p>
          <a:p>
            <a:pPr marL="514350" indent="-514350">
              <a:buFont typeface="+mj-lt"/>
              <a:buAutoNum type="alphaUcPeriod"/>
            </a:pPr>
            <a:r>
              <a:rPr lang="en-US" dirty="0">
                <a:solidFill>
                  <a:schemeClr val="bg2">
                    <a:lumMod val="60000"/>
                    <a:lumOff val="40000"/>
                  </a:schemeClr>
                </a:solidFill>
              </a:rPr>
              <a:t>Azure Backup </a:t>
            </a:r>
          </a:p>
        </p:txBody>
      </p:sp>
    </p:spTree>
    <p:extLst>
      <p:ext uri="{BB962C8B-B14F-4D97-AF65-F5344CB8AC3E}">
        <p14:creationId xmlns:p14="http://schemas.microsoft.com/office/powerpoint/2010/main" val="144679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 Azure AD B2C and Azure AD B2B</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B940-7437-4437-8774-859FE3EDD4C1}"/>
              </a:ext>
            </a:extLst>
          </p:cNvPr>
          <p:cNvSpPr>
            <a:spLocks noGrp="1"/>
          </p:cNvSpPr>
          <p:nvPr>
            <p:ph type="title"/>
          </p:nvPr>
        </p:nvSpPr>
        <p:spPr/>
        <p:txBody>
          <a:bodyPr/>
          <a:lstStyle/>
          <a:p>
            <a:r>
              <a:rPr lang="en-US" dirty="0"/>
              <a:t>Create an Azure AD B2C Directory</a:t>
            </a:r>
          </a:p>
        </p:txBody>
      </p:sp>
      <p:sp>
        <p:nvSpPr>
          <p:cNvPr id="3" name="Text Placeholder 2">
            <a:extLst>
              <a:ext uri="{FF2B5EF4-FFF2-40B4-BE49-F238E27FC236}">
                <a16:creationId xmlns:a16="http://schemas.microsoft.com/office/drawing/2014/main" id="{32572337-E9E4-48F7-83E7-A765582599A0}"/>
              </a:ext>
            </a:extLst>
          </p:cNvPr>
          <p:cNvSpPr>
            <a:spLocks noGrp="1"/>
          </p:cNvSpPr>
          <p:nvPr>
            <p:ph type="body" idx="1"/>
          </p:nvPr>
        </p:nvSpPr>
        <p:spPr/>
        <p:txBody>
          <a:bodyPr/>
          <a:lstStyle/>
          <a:p>
            <a:r>
              <a:rPr lang="en-US" dirty="0"/>
              <a:t>Cloud identity management solution for web and mobile apps </a:t>
            </a:r>
          </a:p>
          <a:p>
            <a:r>
              <a:rPr lang="en-US" dirty="0"/>
              <a:t>Highly available global service </a:t>
            </a:r>
          </a:p>
          <a:p>
            <a:r>
              <a:rPr lang="en-US" dirty="0"/>
              <a:t>Scales to millions of identities </a:t>
            </a:r>
          </a:p>
          <a:p>
            <a:r>
              <a:rPr lang="en-US" dirty="0"/>
              <a:t>With minimal configuration allows authentication through</a:t>
            </a:r>
          </a:p>
          <a:p>
            <a:pPr lvl="1"/>
            <a:r>
              <a:rPr lang="en-US" dirty="0"/>
              <a:t>Social accounts (Facebook, Twitter </a:t>
            </a:r>
            <a:r>
              <a:rPr lang="en-US" dirty="0" err="1"/>
              <a:t>etc</a:t>
            </a:r>
            <a:r>
              <a:rPr lang="en-US" dirty="0"/>
              <a:t>)</a:t>
            </a:r>
          </a:p>
          <a:p>
            <a:pPr lvl="1"/>
            <a:r>
              <a:rPr lang="en-US" dirty="0"/>
              <a:t>Enterprise accounts (open standard protocols, OpenID Connect or SAML)</a:t>
            </a:r>
          </a:p>
          <a:p>
            <a:pPr lvl="1"/>
            <a:r>
              <a:rPr lang="en-US" dirty="0"/>
              <a:t>Local accounts (email address and password, or username and password)</a:t>
            </a:r>
          </a:p>
          <a:p>
            <a:pPr marL="0" indent="0">
              <a:buNone/>
            </a:pPr>
            <a:endParaRPr lang="en-US" dirty="0"/>
          </a:p>
        </p:txBody>
      </p:sp>
      <p:sp>
        <p:nvSpPr>
          <p:cNvPr id="4" name="Text Placeholder 3">
            <a:extLst>
              <a:ext uri="{FF2B5EF4-FFF2-40B4-BE49-F238E27FC236}">
                <a16:creationId xmlns:a16="http://schemas.microsoft.com/office/drawing/2014/main" id="{FAA04F1B-CD2F-42FA-B26B-004E40F9F65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693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Monitor on-premises identity infrastructure and synchronization services with Azure AD Connect Health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Monitor AD FS proxy and web application proxy servers; setup email notifications for critical alerts; generate utilization reports; monitor Sync Engine; monitor domain controllers; monitor replication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163051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78E3-250F-48AC-B02D-B0657F1180BD}"/>
              </a:ext>
            </a:extLst>
          </p:cNvPr>
          <p:cNvSpPr>
            <a:spLocks noGrp="1"/>
          </p:cNvSpPr>
          <p:nvPr>
            <p:ph type="title"/>
          </p:nvPr>
        </p:nvSpPr>
        <p:spPr/>
        <p:txBody>
          <a:bodyPr/>
          <a:lstStyle/>
          <a:p>
            <a:r>
              <a:rPr lang="en-US" dirty="0"/>
              <a:t>Create an Azure AD B2C tenant in the Azure Portal</a:t>
            </a:r>
          </a:p>
        </p:txBody>
      </p:sp>
      <p:sp>
        <p:nvSpPr>
          <p:cNvPr id="4" name="Text Placeholder 3">
            <a:extLst>
              <a:ext uri="{FF2B5EF4-FFF2-40B4-BE49-F238E27FC236}">
                <a16:creationId xmlns:a16="http://schemas.microsoft.com/office/drawing/2014/main" id="{E82AF1AA-C1A8-49A9-B2CB-C7D497C8E6D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62962BE-FAA4-4136-98D4-07A17A370132}"/>
              </a:ext>
            </a:extLst>
          </p:cNvPr>
          <p:cNvPicPr>
            <a:picLocks noChangeAspect="1"/>
          </p:cNvPicPr>
          <p:nvPr/>
        </p:nvPicPr>
        <p:blipFill>
          <a:blip r:embed="rId2"/>
          <a:stretch>
            <a:fillRect/>
          </a:stretch>
        </p:blipFill>
        <p:spPr>
          <a:xfrm>
            <a:off x="119622" y="937372"/>
            <a:ext cx="4457899" cy="1281393"/>
          </a:xfrm>
          <a:prstGeom prst="rect">
            <a:avLst/>
          </a:prstGeom>
        </p:spPr>
      </p:pic>
      <p:pic>
        <p:nvPicPr>
          <p:cNvPr id="6" name="Picture 5">
            <a:extLst>
              <a:ext uri="{FF2B5EF4-FFF2-40B4-BE49-F238E27FC236}">
                <a16:creationId xmlns:a16="http://schemas.microsoft.com/office/drawing/2014/main" id="{01F92CB8-3B39-44AF-8E66-A10487D4E6D1}"/>
              </a:ext>
            </a:extLst>
          </p:cNvPr>
          <p:cNvPicPr>
            <a:picLocks noChangeAspect="1"/>
          </p:cNvPicPr>
          <p:nvPr/>
        </p:nvPicPr>
        <p:blipFill>
          <a:blip r:embed="rId3"/>
          <a:stretch>
            <a:fillRect/>
          </a:stretch>
        </p:blipFill>
        <p:spPr>
          <a:xfrm>
            <a:off x="5023728" y="808784"/>
            <a:ext cx="3906520" cy="1428190"/>
          </a:xfrm>
          <a:prstGeom prst="rect">
            <a:avLst/>
          </a:prstGeom>
        </p:spPr>
      </p:pic>
      <p:pic>
        <p:nvPicPr>
          <p:cNvPr id="7" name="Picture 6">
            <a:extLst>
              <a:ext uri="{FF2B5EF4-FFF2-40B4-BE49-F238E27FC236}">
                <a16:creationId xmlns:a16="http://schemas.microsoft.com/office/drawing/2014/main" id="{901F7696-079F-48DD-B8A1-EB6FBE9FBC7C}"/>
              </a:ext>
            </a:extLst>
          </p:cNvPr>
          <p:cNvPicPr>
            <a:picLocks noChangeAspect="1"/>
          </p:cNvPicPr>
          <p:nvPr/>
        </p:nvPicPr>
        <p:blipFill>
          <a:blip r:embed="rId4"/>
          <a:stretch>
            <a:fillRect/>
          </a:stretch>
        </p:blipFill>
        <p:spPr>
          <a:xfrm>
            <a:off x="261188" y="2277315"/>
            <a:ext cx="2381250" cy="2609850"/>
          </a:xfrm>
          <a:prstGeom prst="rect">
            <a:avLst/>
          </a:prstGeom>
        </p:spPr>
      </p:pic>
      <p:pic>
        <p:nvPicPr>
          <p:cNvPr id="8" name="Picture 7">
            <a:extLst>
              <a:ext uri="{FF2B5EF4-FFF2-40B4-BE49-F238E27FC236}">
                <a16:creationId xmlns:a16="http://schemas.microsoft.com/office/drawing/2014/main" id="{C95C5EFB-A534-45F2-ABBC-6DEE7AD314D1}"/>
              </a:ext>
            </a:extLst>
          </p:cNvPr>
          <p:cNvPicPr>
            <a:picLocks noChangeAspect="1"/>
          </p:cNvPicPr>
          <p:nvPr/>
        </p:nvPicPr>
        <p:blipFill>
          <a:blip r:embed="rId5"/>
          <a:stretch>
            <a:fillRect/>
          </a:stretch>
        </p:blipFill>
        <p:spPr>
          <a:xfrm>
            <a:off x="3347863" y="2236974"/>
            <a:ext cx="1788913" cy="3995797"/>
          </a:xfrm>
          <a:prstGeom prst="rect">
            <a:avLst/>
          </a:prstGeom>
        </p:spPr>
      </p:pic>
    </p:spTree>
    <p:extLst>
      <p:ext uri="{BB962C8B-B14F-4D97-AF65-F5344CB8AC3E}">
        <p14:creationId xmlns:p14="http://schemas.microsoft.com/office/powerpoint/2010/main" val="10258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FA4E-46A3-4684-889B-FBED7B207616}"/>
              </a:ext>
            </a:extLst>
          </p:cNvPr>
          <p:cNvSpPr>
            <a:spLocks noGrp="1"/>
          </p:cNvSpPr>
          <p:nvPr>
            <p:ph type="title"/>
          </p:nvPr>
        </p:nvSpPr>
        <p:spPr/>
        <p:txBody>
          <a:bodyPr/>
          <a:lstStyle/>
          <a:p>
            <a:r>
              <a:rPr lang="en-US" dirty="0"/>
              <a:t>Register an Application</a:t>
            </a:r>
          </a:p>
        </p:txBody>
      </p:sp>
      <p:sp>
        <p:nvSpPr>
          <p:cNvPr id="3" name="Text Placeholder 2">
            <a:extLst>
              <a:ext uri="{FF2B5EF4-FFF2-40B4-BE49-F238E27FC236}">
                <a16:creationId xmlns:a16="http://schemas.microsoft.com/office/drawing/2014/main" id="{95276D40-5283-4554-B734-7849F7F22B50}"/>
              </a:ext>
            </a:extLst>
          </p:cNvPr>
          <p:cNvSpPr>
            <a:spLocks noGrp="1"/>
          </p:cNvSpPr>
          <p:nvPr>
            <p:ph type="body" idx="1"/>
          </p:nvPr>
        </p:nvSpPr>
        <p:spPr>
          <a:xfrm>
            <a:off x="261254" y="1021215"/>
            <a:ext cx="3840100" cy="5147356"/>
          </a:xfrm>
        </p:spPr>
        <p:txBody>
          <a:bodyPr/>
          <a:lstStyle/>
          <a:p>
            <a:r>
              <a:rPr lang="en-US" sz="2400" dirty="0"/>
              <a:t>SSO to be configured you must register an app</a:t>
            </a:r>
          </a:p>
          <a:p>
            <a:r>
              <a:rPr lang="en-US" sz="2400" dirty="0"/>
              <a:t>Must be managed from same location </a:t>
            </a:r>
          </a:p>
          <a:p>
            <a:r>
              <a:rPr lang="en-US" sz="2400" dirty="0"/>
              <a:t>Types </a:t>
            </a:r>
          </a:p>
          <a:p>
            <a:pPr lvl="1"/>
            <a:r>
              <a:rPr lang="en-US" sz="2000" dirty="0"/>
              <a:t>Web apps </a:t>
            </a:r>
          </a:p>
          <a:p>
            <a:pPr lvl="1"/>
            <a:r>
              <a:rPr lang="en-US" sz="2000" dirty="0"/>
              <a:t>API apps </a:t>
            </a:r>
          </a:p>
          <a:p>
            <a:pPr lvl="1"/>
            <a:r>
              <a:rPr lang="en-US" sz="2000" dirty="0"/>
              <a:t>Mobile or Native Apps (Client applications)</a:t>
            </a:r>
          </a:p>
        </p:txBody>
      </p:sp>
      <p:sp>
        <p:nvSpPr>
          <p:cNvPr id="4" name="Text Placeholder 3">
            <a:extLst>
              <a:ext uri="{FF2B5EF4-FFF2-40B4-BE49-F238E27FC236}">
                <a16:creationId xmlns:a16="http://schemas.microsoft.com/office/drawing/2014/main" id="{17E79F37-C8EB-4E93-89BD-20C92322DE6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1FB1FA2-9682-4E0E-BF7C-C9E44EC92C45}"/>
              </a:ext>
            </a:extLst>
          </p:cNvPr>
          <p:cNvPicPr>
            <a:picLocks noChangeAspect="1"/>
          </p:cNvPicPr>
          <p:nvPr/>
        </p:nvPicPr>
        <p:blipFill>
          <a:blip r:embed="rId2"/>
          <a:stretch>
            <a:fillRect/>
          </a:stretch>
        </p:blipFill>
        <p:spPr>
          <a:xfrm>
            <a:off x="4908561" y="818706"/>
            <a:ext cx="3974185" cy="53498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6E2971F-354E-4DD5-975D-973955075B5B}"/>
              </a:ext>
            </a:extLst>
          </p:cNvPr>
          <p:cNvPicPr>
            <a:picLocks noChangeAspect="1"/>
          </p:cNvPicPr>
          <p:nvPr/>
        </p:nvPicPr>
        <p:blipFill>
          <a:blip r:embed="rId3"/>
          <a:stretch>
            <a:fillRect/>
          </a:stretch>
        </p:blipFill>
        <p:spPr>
          <a:xfrm>
            <a:off x="4902200" y="818706"/>
            <a:ext cx="4020619" cy="53498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77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DB6C2-5CAB-4F7B-9A32-BCE0C068ACF4}"/>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456B05A8-3FFD-4BC3-B15C-E51BC63428AE}"/>
              </a:ext>
            </a:extLst>
          </p:cNvPr>
          <p:cNvSpPr>
            <a:spLocks noGrp="1"/>
          </p:cNvSpPr>
          <p:nvPr>
            <p:ph type="body" sz="quarter" idx="11"/>
          </p:nvPr>
        </p:nvSpPr>
        <p:spPr/>
        <p:txBody>
          <a:bodyPr/>
          <a:lstStyle/>
          <a:p>
            <a:r>
              <a:rPr lang="en-US" dirty="0"/>
              <a:t>Reply URLs are endpoints where Azure AD B2C returns any tokens that your application requests.  Make sure enter a properly formatted Reply URL. </a:t>
            </a:r>
          </a:p>
        </p:txBody>
      </p:sp>
      <p:sp>
        <p:nvSpPr>
          <p:cNvPr id="6" name="Text Placeholder 5">
            <a:extLst>
              <a:ext uri="{FF2B5EF4-FFF2-40B4-BE49-F238E27FC236}">
                <a16:creationId xmlns:a16="http://schemas.microsoft.com/office/drawing/2014/main" id="{86326EAA-E5D3-48EF-817D-774E07BD36D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1545896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62BD5-5F1A-462A-A015-D9E8883080C2}"/>
              </a:ext>
            </a:extLst>
          </p:cNvPr>
          <p:cNvSpPr>
            <a:spLocks noGrp="1"/>
          </p:cNvSpPr>
          <p:nvPr>
            <p:ph type="title"/>
          </p:nvPr>
        </p:nvSpPr>
        <p:spPr/>
        <p:txBody>
          <a:bodyPr/>
          <a:lstStyle/>
          <a:p>
            <a:r>
              <a:rPr lang="en-US" dirty="0"/>
              <a:t>Implement Social Identity Provider Authentication</a:t>
            </a:r>
          </a:p>
        </p:txBody>
      </p:sp>
      <p:sp>
        <p:nvSpPr>
          <p:cNvPr id="6" name="Text Placeholder 5">
            <a:extLst>
              <a:ext uri="{FF2B5EF4-FFF2-40B4-BE49-F238E27FC236}">
                <a16:creationId xmlns:a16="http://schemas.microsoft.com/office/drawing/2014/main" id="{C2572C1C-4C52-4852-AEE8-8DCBBAF15538}"/>
              </a:ext>
            </a:extLst>
          </p:cNvPr>
          <p:cNvSpPr>
            <a:spLocks noGrp="1"/>
          </p:cNvSpPr>
          <p:nvPr>
            <p:ph type="body" idx="1"/>
          </p:nvPr>
        </p:nvSpPr>
        <p:spPr>
          <a:xfrm>
            <a:off x="261254" y="1021215"/>
            <a:ext cx="3893888" cy="5147356"/>
          </a:xfrm>
        </p:spPr>
        <p:txBody>
          <a:bodyPr/>
          <a:lstStyle/>
          <a:p>
            <a:r>
              <a:rPr lang="en-US" sz="2400" dirty="0"/>
              <a:t>Azure AD B2C is an identity management solution for web and mobile applications for consumers</a:t>
            </a:r>
          </a:p>
          <a:p>
            <a:r>
              <a:rPr lang="en-US" sz="2400" dirty="0"/>
              <a:t>Allows your application’s user to leverage an existing account </a:t>
            </a:r>
          </a:p>
          <a:p>
            <a:r>
              <a:rPr lang="en-US" sz="2400" dirty="0"/>
              <a:t>Process </a:t>
            </a:r>
          </a:p>
          <a:p>
            <a:pPr lvl="1"/>
            <a:r>
              <a:rPr lang="en-US" sz="2000" dirty="0"/>
              <a:t>Setting up the provider </a:t>
            </a:r>
          </a:p>
        </p:txBody>
      </p:sp>
      <p:sp>
        <p:nvSpPr>
          <p:cNvPr id="7" name="Text Placeholder 6">
            <a:extLst>
              <a:ext uri="{FF2B5EF4-FFF2-40B4-BE49-F238E27FC236}">
                <a16:creationId xmlns:a16="http://schemas.microsoft.com/office/drawing/2014/main" id="{1F5E38E2-6798-4322-A7D0-4A9EDCD08114}"/>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A17B6736-F3CB-4E1E-A61B-C9BA997CC4DB}"/>
              </a:ext>
            </a:extLst>
          </p:cNvPr>
          <p:cNvPicPr>
            <a:picLocks noChangeAspect="1"/>
          </p:cNvPicPr>
          <p:nvPr/>
        </p:nvPicPr>
        <p:blipFill>
          <a:blip r:embed="rId2"/>
          <a:stretch>
            <a:fillRect/>
          </a:stretch>
        </p:blipFill>
        <p:spPr>
          <a:xfrm>
            <a:off x="5462027" y="824555"/>
            <a:ext cx="2969278" cy="269934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A5EFB43-53F2-4B8E-B0AE-88C218575D0A}"/>
              </a:ext>
            </a:extLst>
          </p:cNvPr>
          <p:cNvPicPr>
            <a:picLocks noChangeAspect="1"/>
          </p:cNvPicPr>
          <p:nvPr/>
        </p:nvPicPr>
        <p:blipFill>
          <a:blip r:embed="rId3"/>
          <a:stretch>
            <a:fillRect/>
          </a:stretch>
        </p:blipFill>
        <p:spPr>
          <a:xfrm>
            <a:off x="5462026" y="824554"/>
            <a:ext cx="2969277" cy="2699343"/>
          </a:xfrm>
          <a:prstGeom prst="rect">
            <a:avLst/>
          </a:prstGeom>
        </p:spPr>
      </p:pic>
      <p:pic>
        <p:nvPicPr>
          <p:cNvPr id="10" name="Picture 9">
            <a:extLst>
              <a:ext uri="{FF2B5EF4-FFF2-40B4-BE49-F238E27FC236}">
                <a16:creationId xmlns:a16="http://schemas.microsoft.com/office/drawing/2014/main" id="{59A2413C-F1F9-476A-9147-82BBC92FD7E1}"/>
              </a:ext>
            </a:extLst>
          </p:cNvPr>
          <p:cNvPicPr>
            <a:picLocks noChangeAspect="1"/>
          </p:cNvPicPr>
          <p:nvPr/>
        </p:nvPicPr>
        <p:blipFill>
          <a:blip r:embed="rId4"/>
          <a:stretch>
            <a:fillRect/>
          </a:stretch>
        </p:blipFill>
        <p:spPr>
          <a:xfrm>
            <a:off x="5462024" y="884505"/>
            <a:ext cx="2969277" cy="263939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96494B0-FDEC-4363-BBE7-66445F71BC9F}"/>
              </a:ext>
            </a:extLst>
          </p:cNvPr>
          <p:cNvPicPr>
            <a:picLocks noChangeAspect="1"/>
          </p:cNvPicPr>
          <p:nvPr/>
        </p:nvPicPr>
        <p:blipFill>
          <a:blip r:embed="rId5"/>
          <a:stretch>
            <a:fillRect/>
          </a:stretch>
        </p:blipFill>
        <p:spPr>
          <a:xfrm>
            <a:off x="4347369" y="3687031"/>
            <a:ext cx="4221580" cy="2286464"/>
          </a:xfrm>
          <a:prstGeom prst="rect">
            <a:avLst/>
          </a:prstGeom>
        </p:spPr>
      </p:pic>
    </p:spTree>
    <p:extLst>
      <p:ext uri="{BB962C8B-B14F-4D97-AF65-F5344CB8AC3E}">
        <p14:creationId xmlns:p14="http://schemas.microsoft.com/office/powerpoint/2010/main" val="28034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40F6-E15B-4CAF-AE80-4842A6E3FD63}"/>
              </a:ext>
            </a:extLst>
          </p:cNvPr>
          <p:cNvSpPr>
            <a:spLocks noGrp="1"/>
          </p:cNvSpPr>
          <p:nvPr>
            <p:ph type="title"/>
          </p:nvPr>
        </p:nvSpPr>
        <p:spPr/>
        <p:txBody>
          <a:bodyPr/>
          <a:lstStyle/>
          <a:p>
            <a:r>
              <a:rPr lang="en-US" dirty="0"/>
              <a:t>Sign-up or Sign-in Policy</a:t>
            </a:r>
          </a:p>
        </p:txBody>
      </p:sp>
      <p:sp>
        <p:nvSpPr>
          <p:cNvPr id="4" name="Text Placeholder 3">
            <a:extLst>
              <a:ext uri="{FF2B5EF4-FFF2-40B4-BE49-F238E27FC236}">
                <a16:creationId xmlns:a16="http://schemas.microsoft.com/office/drawing/2014/main" id="{9B4C0388-EF1C-4B40-9EAC-C4D02DE6BF8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7B6E5CA-7EB3-405D-A350-8930D58B5EEC}"/>
              </a:ext>
            </a:extLst>
          </p:cNvPr>
          <p:cNvPicPr>
            <a:picLocks noChangeAspect="1"/>
          </p:cNvPicPr>
          <p:nvPr/>
        </p:nvPicPr>
        <p:blipFill>
          <a:blip r:embed="rId2"/>
          <a:stretch>
            <a:fillRect/>
          </a:stretch>
        </p:blipFill>
        <p:spPr>
          <a:xfrm>
            <a:off x="451644" y="943815"/>
            <a:ext cx="3895725" cy="4486275"/>
          </a:xfrm>
          <a:prstGeom prst="rect">
            <a:avLst/>
          </a:prstGeom>
        </p:spPr>
      </p:pic>
      <p:pic>
        <p:nvPicPr>
          <p:cNvPr id="6" name="Picture 5">
            <a:extLst>
              <a:ext uri="{FF2B5EF4-FFF2-40B4-BE49-F238E27FC236}">
                <a16:creationId xmlns:a16="http://schemas.microsoft.com/office/drawing/2014/main" id="{DBBBB8EF-D884-4F55-8403-B3F636F7760E}"/>
              </a:ext>
            </a:extLst>
          </p:cNvPr>
          <p:cNvPicPr>
            <a:picLocks noChangeAspect="1"/>
          </p:cNvPicPr>
          <p:nvPr/>
        </p:nvPicPr>
        <p:blipFill>
          <a:blip r:embed="rId3"/>
          <a:stretch>
            <a:fillRect/>
          </a:stretch>
        </p:blipFill>
        <p:spPr>
          <a:xfrm>
            <a:off x="5034523" y="943815"/>
            <a:ext cx="3464018" cy="4874270"/>
          </a:xfrm>
          <a:prstGeom prst="rect">
            <a:avLst/>
          </a:prstGeom>
        </p:spPr>
      </p:pic>
      <p:pic>
        <p:nvPicPr>
          <p:cNvPr id="7" name="Picture 6">
            <a:extLst>
              <a:ext uri="{FF2B5EF4-FFF2-40B4-BE49-F238E27FC236}">
                <a16:creationId xmlns:a16="http://schemas.microsoft.com/office/drawing/2014/main" id="{5C817AAE-E0FE-4D61-BB12-7FC58C6B96D2}"/>
              </a:ext>
            </a:extLst>
          </p:cNvPr>
          <p:cNvPicPr>
            <a:picLocks noChangeAspect="1"/>
          </p:cNvPicPr>
          <p:nvPr/>
        </p:nvPicPr>
        <p:blipFill>
          <a:blip r:embed="rId4"/>
          <a:stretch>
            <a:fillRect/>
          </a:stretch>
        </p:blipFill>
        <p:spPr>
          <a:xfrm>
            <a:off x="5025839" y="966362"/>
            <a:ext cx="3464018" cy="4829175"/>
          </a:xfrm>
          <a:prstGeom prst="rect">
            <a:avLst/>
          </a:prstGeom>
        </p:spPr>
      </p:pic>
      <p:pic>
        <p:nvPicPr>
          <p:cNvPr id="8" name="Picture 7">
            <a:extLst>
              <a:ext uri="{FF2B5EF4-FFF2-40B4-BE49-F238E27FC236}">
                <a16:creationId xmlns:a16="http://schemas.microsoft.com/office/drawing/2014/main" id="{6E62C75A-D61A-44F3-9487-9374E6BE3017}"/>
              </a:ext>
            </a:extLst>
          </p:cNvPr>
          <p:cNvPicPr>
            <a:picLocks noChangeAspect="1"/>
          </p:cNvPicPr>
          <p:nvPr/>
        </p:nvPicPr>
        <p:blipFill>
          <a:blip r:embed="rId5"/>
          <a:stretch>
            <a:fillRect/>
          </a:stretch>
        </p:blipFill>
        <p:spPr>
          <a:xfrm>
            <a:off x="5034523" y="943813"/>
            <a:ext cx="3455334" cy="4874269"/>
          </a:xfrm>
          <a:prstGeom prst="rect">
            <a:avLst/>
          </a:prstGeom>
        </p:spPr>
      </p:pic>
      <p:pic>
        <p:nvPicPr>
          <p:cNvPr id="9" name="Picture 8">
            <a:extLst>
              <a:ext uri="{FF2B5EF4-FFF2-40B4-BE49-F238E27FC236}">
                <a16:creationId xmlns:a16="http://schemas.microsoft.com/office/drawing/2014/main" id="{3722D86E-A9AF-45CD-9E31-0E3884F1A28E}"/>
              </a:ext>
            </a:extLst>
          </p:cNvPr>
          <p:cNvPicPr>
            <a:picLocks noChangeAspect="1"/>
          </p:cNvPicPr>
          <p:nvPr/>
        </p:nvPicPr>
        <p:blipFill>
          <a:blip r:embed="rId6"/>
          <a:stretch>
            <a:fillRect/>
          </a:stretch>
        </p:blipFill>
        <p:spPr>
          <a:xfrm>
            <a:off x="5034523" y="966358"/>
            <a:ext cx="3455334" cy="4851723"/>
          </a:xfrm>
          <a:prstGeom prst="rect">
            <a:avLst/>
          </a:prstGeom>
        </p:spPr>
      </p:pic>
      <p:pic>
        <p:nvPicPr>
          <p:cNvPr id="10" name="Picture 9">
            <a:extLst>
              <a:ext uri="{FF2B5EF4-FFF2-40B4-BE49-F238E27FC236}">
                <a16:creationId xmlns:a16="http://schemas.microsoft.com/office/drawing/2014/main" id="{54291413-4A17-4385-A471-BF5E65EF1241}"/>
              </a:ext>
            </a:extLst>
          </p:cNvPr>
          <p:cNvPicPr>
            <a:picLocks noChangeAspect="1"/>
          </p:cNvPicPr>
          <p:nvPr/>
        </p:nvPicPr>
        <p:blipFill>
          <a:blip r:embed="rId7"/>
          <a:stretch>
            <a:fillRect/>
          </a:stretch>
        </p:blipFill>
        <p:spPr>
          <a:xfrm>
            <a:off x="5034523" y="966355"/>
            <a:ext cx="3455334" cy="4829175"/>
          </a:xfrm>
          <a:prstGeom prst="rect">
            <a:avLst/>
          </a:prstGeom>
        </p:spPr>
      </p:pic>
      <p:pic>
        <p:nvPicPr>
          <p:cNvPr id="11" name="Picture 10">
            <a:extLst>
              <a:ext uri="{FF2B5EF4-FFF2-40B4-BE49-F238E27FC236}">
                <a16:creationId xmlns:a16="http://schemas.microsoft.com/office/drawing/2014/main" id="{BCA840F9-3BB1-447D-B065-4AAD8EDE16D2}"/>
              </a:ext>
            </a:extLst>
          </p:cNvPr>
          <p:cNvPicPr>
            <a:picLocks noChangeAspect="1"/>
          </p:cNvPicPr>
          <p:nvPr/>
        </p:nvPicPr>
        <p:blipFill>
          <a:blip r:embed="rId8"/>
          <a:stretch>
            <a:fillRect/>
          </a:stretch>
        </p:blipFill>
        <p:spPr>
          <a:xfrm>
            <a:off x="5034523" y="943807"/>
            <a:ext cx="3455334" cy="4829175"/>
          </a:xfrm>
          <a:prstGeom prst="rect">
            <a:avLst/>
          </a:prstGeom>
        </p:spPr>
      </p:pic>
      <p:pic>
        <p:nvPicPr>
          <p:cNvPr id="12" name="Picture 11">
            <a:extLst>
              <a:ext uri="{FF2B5EF4-FFF2-40B4-BE49-F238E27FC236}">
                <a16:creationId xmlns:a16="http://schemas.microsoft.com/office/drawing/2014/main" id="{CD191008-05C7-4E49-86FA-986FF9523791}"/>
              </a:ext>
            </a:extLst>
          </p:cNvPr>
          <p:cNvPicPr>
            <a:picLocks noChangeAspect="1"/>
          </p:cNvPicPr>
          <p:nvPr/>
        </p:nvPicPr>
        <p:blipFill>
          <a:blip r:embed="rId9"/>
          <a:stretch>
            <a:fillRect/>
          </a:stretch>
        </p:blipFill>
        <p:spPr>
          <a:xfrm>
            <a:off x="5034524" y="966348"/>
            <a:ext cx="3455334" cy="4806634"/>
          </a:xfrm>
          <a:prstGeom prst="rect">
            <a:avLst/>
          </a:prstGeom>
        </p:spPr>
      </p:pic>
      <p:pic>
        <p:nvPicPr>
          <p:cNvPr id="13" name="Picture 12">
            <a:extLst>
              <a:ext uri="{FF2B5EF4-FFF2-40B4-BE49-F238E27FC236}">
                <a16:creationId xmlns:a16="http://schemas.microsoft.com/office/drawing/2014/main" id="{C7E1D3CF-33D5-4EF5-84D6-987047DB89CF}"/>
              </a:ext>
            </a:extLst>
          </p:cNvPr>
          <p:cNvPicPr>
            <a:picLocks noChangeAspect="1"/>
          </p:cNvPicPr>
          <p:nvPr/>
        </p:nvPicPr>
        <p:blipFill>
          <a:blip r:embed="rId10"/>
          <a:stretch>
            <a:fillRect/>
          </a:stretch>
        </p:blipFill>
        <p:spPr>
          <a:xfrm>
            <a:off x="5025838" y="943792"/>
            <a:ext cx="3455335" cy="4829175"/>
          </a:xfrm>
          <a:prstGeom prst="rect">
            <a:avLst/>
          </a:prstGeom>
        </p:spPr>
      </p:pic>
      <p:pic>
        <p:nvPicPr>
          <p:cNvPr id="14" name="Picture 13">
            <a:extLst>
              <a:ext uri="{FF2B5EF4-FFF2-40B4-BE49-F238E27FC236}">
                <a16:creationId xmlns:a16="http://schemas.microsoft.com/office/drawing/2014/main" id="{D02083BC-FE0B-44E2-8505-5F989331F43C}"/>
              </a:ext>
            </a:extLst>
          </p:cNvPr>
          <p:cNvPicPr>
            <a:picLocks noChangeAspect="1"/>
          </p:cNvPicPr>
          <p:nvPr/>
        </p:nvPicPr>
        <p:blipFill>
          <a:blip r:embed="rId11"/>
          <a:stretch>
            <a:fillRect/>
          </a:stretch>
        </p:blipFill>
        <p:spPr>
          <a:xfrm>
            <a:off x="5025838" y="966333"/>
            <a:ext cx="3455334" cy="4851723"/>
          </a:xfrm>
          <a:prstGeom prst="rect">
            <a:avLst/>
          </a:prstGeom>
        </p:spPr>
      </p:pic>
    </p:spTree>
    <p:extLst>
      <p:ext uri="{BB962C8B-B14F-4D97-AF65-F5344CB8AC3E}">
        <p14:creationId xmlns:p14="http://schemas.microsoft.com/office/powerpoint/2010/main" val="39878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4E2A-11F1-4D0C-9B0B-C5E40FEA22A0}"/>
              </a:ext>
            </a:extLst>
          </p:cNvPr>
          <p:cNvSpPr>
            <a:spLocks noGrp="1"/>
          </p:cNvSpPr>
          <p:nvPr>
            <p:ph type="title"/>
          </p:nvPr>
        </p:nvSpPr>
        <p:spPr/>
        <p:txBody>
          <a:bodyPr/>
          <a:lstStyle/>
          <a:p>
            <a:r>
              <a:rPr lang="en-US" dirty="0"/>
              <a:t>Enable MFA</a:t>
            </a:r>
          </a:p>
        </p:txBody>
      </p:sp>
      <p:graphicFrame>
        <p:nvGraphicFramePr>
          <p:cNvPr id="7" name="Diagram 6">
            <a:extLst>
              <a:ext uri="{FF2B5EF4-FFF2-40B4-BE49-F238E27FC236}">
                <a16:creationId xmlns:a16="http://schemas.microsoft.com/office/drawing/2014/main" id="{99DA7092-CA9F-4A66-A03A-88FA561B13C5}"/>
              </a:ext>
            </a:extLst>
          </p:cNvPr>
          <p:cNvGraphicFramePr/>
          <p:nvPr>
            <p:extLst>
              <p:ext uri="{D42A27DB-BD31-4B8C-83A1-F6EECF244321}">
                <p14:modId xmlns:p14="http://schemas.microsoft.com/office/powerpoint/2010/main" val="4100440649"/>
              </p:ext>
            </p:extLst>
          </p:nvPr>
        </p:nvGraphicFramePr>
        <p:xfrm>
          <a:off x="261253" y="1021215"/>
          <a:ext cx="431074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D873CEDD-5106-4372-AD93-FD185DB40AE2}"/>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8F67B8F-12DC-497E-93FC-AE00785FB562}"/>
              </a:ext>
            </a:extLst>
          </p:cNvPr>
          <p:cNvPicPr>
            <a:picLocks noChangeAspect="1"/>
          </p:cNvPicPr>
          <p:nvPr/>
        </p:nvPicPr>
        <p:blipFill>
          <a:blip r:embed="rId7"/>
          <a:stretch>
            <a:fillRect/>
          </a:stretch>
        </p:blipFill>
        <p:spPr>
          <a:xfrm>
            <a:off x="4847105" y="879228"/>
            <a:ext cx="3624542" cy="5190344"/>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7C9E7F0-1C72-4198-B3A6-E7A5BF109B40}"/>
              </a:ext>
            </a:extLst>
          </p:cNvPr>
          <p:cNvSpPr/>
          <p:nvPr/>
        </p:nvSpPr>
        <p:spPr bwMode="auto">
          <a:xfrm>
            <a:off x="5123329" y="4343400"/>
            <a:ext cx="3111034" cy="740664"/>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9242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Configuring and using </a:t>
            </a:r>
            <a:br>
              <a:rPr lang="en-IN" dirty="0"/>
            </a:br>
            <a:r>
              <a:rPr lang="en-IN" dirty="0"/>
              <a:t>Multi-Factor Authentication</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r>
              <a:rPr lang="en-US" sz="2100" dirty="0"/>
              <a:t>Enable Multi-Factor Authentication for an </a:t>
            </a:r>
            <a:br>
              <a:rPr lang="en-US" sz="2100" dirty="0"/>
            </a:br>
            <a:r>
              <a:rPr lang="en-US" sz="2100" dirty="0"/>
              <a:t>Azure AD user account</a:t>
            </a:r>
          </a:p>
          <a:p>
            <a:r>
              <a:rPr lang="en-US" sz="2100" dirty="0"/>
              <a:t>Authenticate to the Azure portal as an Azure AD user with Multi-Factor Authentication enabled</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r>
              <a:rPr lang="en-GB" u="sng" dirty="0">
                <a:solidFill>
                  <a:srgbClr val="0000FF"/>
                </a:solidFill>
                <a:latin typeface="Arial"/>
                <a:ea typeface="Calibri"/>
                <a:cs typeface="Segoe UI"/>
                <a:hlinkClick r:id="rId3"/>
              </a:rPr>
              <a:t>http://aka.ms/E9ep7z</a:t>
            </a:r>
            <a:r>
              <a:rPr lang="en-GB" dirty="0">
                <a:latin typeface="Arial"/>
                <a:ea typeface="Calibri"/>
                <a:cs typeface="Times New Roman"/>
              </a:rPr>
              <a:t> </a:t>
            </a:r>
            <a:endParaRPr lang="en-US" dirty="0"/>
          </a:p>
        </p:txBody>
      </p:sp>
    </p:spTree>
    <p:extLst>
      <p:ext uri="{BB962C8B-B14F-4D97-AF65-F5344CB8AC3E}">
        <p14:creationId xmlns:p14="http://schemas.microsoft.com/office/powerpoint/2010/main" val="1339264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F35-F4EE-4B95-8015-89C9A16A39F8}"/>
              </a:ext>
            </a:extLst>
          </p:cNvPr>
          <p:cNvSpPr>
            <a:spLocks noGrp="1"/>
          </p:cNvSpPr>
          <p:nvPr>
            <p:ph type="title"/>
          </p:nvPr>
        </p:nvSpPr>
        <p:spPr/>
        <p:txBody>
          <a:bodyPr/>
          <a:lstStyle/>
          <a:p>
            <a:r>
              <a:rPr lang="en-US" dirty="0"/>
              <a:t>Set up Self-Service Password Reset</a:t>
            </a:r>
          </a:p>
        </p:txBody>
      </p:sp>
      <p:sp>
        <p:nvSpPr>
          <p:cNvPr id="4" name="Text Placeholder 3">
            <a:extLst>
              <a:ext uri="{FF2B5EF4-FFF2-40B4-BE49-F238E27FC236}">
                <a16:creationId xmlns:a16="http://schemas.microsoft.com/office/drawing/2014/main" id="{43AD0C8D-E539-459F-B215-00248C1B20E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C8CAD2C-6C23-4361-92E2-2C522B3AF58A}"/>
              </a:ext>
            </a:extLst>
          </p:cNvPr>
          <p:cNvPicPr>
            <a:picLocks noChangeAspect="1"/>
          </p:cNvPicPr>
          <p:nvPr/>
        </p:nvPicPr>
        <p:blipFill>
          <a:blip r:embed="rId2"/>
          <a:stretch>
            <a:fillRect/>
          </a:stretch>
        </p:blipFill>
        <p:spPr>
          <a:xfrm>
            <a:off x="261188" y="904034"/>
            <a:ext cx="2670271" cy="483132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45F1DF9-AA4E-4481-A526-112FECE5E284}"/>
              </a:ext>
            </a:extLst>
          </p:cNvPr>
          <p:cNvPicPr>
            <a:picLocks noChangeAspect="1"/>
          </p:cNvPicPr>
          <p:nvPr/>
        </p:nvPicPr>
        <p:blipFill>
          <a:blip r:embed="rId3"/>
          <a:stretch>
            <a:fillRect/>
          </a:stretch>
        </p:blipFill>
        <p:spPr>
          <a:xfrm>
            <a:off x="3367087" y="904033"/>
            <a:ext cx="3033713" cy="39330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49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8B86-7D1A-456C-AF8E-DA873A499EF5}"/>
              </a:ext>
            </a:extLst>
          </p:cNvPr>
          <p:cNvSpPr>
            <a:spLocks noGrp="1"/>
          </p:cNvSpPr>
          <p:nvPr>
            <p:ph type="title"/>
          </p:nvPr>
        </p:nvSpPr>
        <p:spPr/>
        <p:txBody>
          <a:bodyPr/>
          <a:lstStyle/>
          <a:p>
            <a:r>
              <a:rPr lang="en-US" dirty="0"/>
              <a:t>Implement B2B Collaboration and Configure Partner Users</a:t>
            </a:r>
          </a:p>
        </p:txBody>
      </p:sp>
      <p:sp>
        <p:nvSpPr>
          <p:cNvPr id="3" name="Text Placeholder 2">
            <a:extLst>
              <a:ext uri="{FF2B5EF4-FFF2-40B4-BE49-F238E27FC236}">
                <a16:creationId xmlns:a16="http://schemas.microsoft.com/office/drawing/2014/main" id="{79A40621-2021-46AB-8EE5-29EF2922D74B}"/>
              </a:ext>
            </a:extLst>
          </p:cNvPr>
          <p:cNvSpPr>
            <a:spLocks noGrp="1"/>
          </p:cNvSpPr>
          <p:nvPr>
            <p:ph type="body" idx="1"/>
          </p:nvPr>
        </p:nvSpPr>
        <p:spPr>
          <a:xfrm>
            <a:off x="261253" y="1021215"/>
            <a:ext cx="3974571" cy="5147356"/>
          </a:xfrm>
        </p:spPr>
        <p:txBody>
          <a:bodyPr/>
          <a:lstStyle/>
          <a:p>
            <a:r>
              <a:rPr lang="en-US" sz="2000" dirty="0"/>
              <a:t>Azure AD B2B provides authentication for partners </a:t>
            </a:r>
          </a:p>
          <a:p>
            <a:r>
              <a:rPr lang="en-US" sz="2000" dirty="0"/>
              <a:t>Can have their own Azure AD or not </a:t>
            </a:r>
          </a:p>
          <a:p>
            <a:r>
              <a:rPr lang="en-US" sz="2000" dirty="0"/>
              <a:t>Can provide access </a:t>
            </a:r>
          </a:p>
          <a:p>
            <a:pPr lvl="1"/>
            <a:r>
              <a:rPr lang="en-US" sz="1800" dirty="0"/>
              <a:t>Applications </a:t>
            </a:r>
          </a:p>
          <a:p>
            <a:pPr lvl="1"/>
            <a:r>
              <a:rPr lang="en-US" sz="1800" dirty="0"/>
              <a:t>Documents </a:t>
            </a:r>
          </a:p>
          <a:p>
            <a:pPr lvl="1"/>
            <a:r>
              <a:rPr lang="en-US" sz="1800" dirty="0"/>
              <a:t>Other resources </a:t>
            </a:r>
          </a:p>
          <a:p>
            <a:r>
              <a:rPr lang="en-US" sz="2000" dirty="0"/>
              <a:t>Maintain ownership and control of their own data </a:t>
            </a:r>
          </a:p>
          <a:p>
            <a:r>
              <a:rPr lang="en-US" sz="2000" dirty="0"/>
              <a:t>Easy to navigate results in less help desk calls </a:t>
            </a:r>
          </a:p>
          <a:p>
            <a:r>
              <a:rPr lang="en-US" sz="2000" dirty="0"/>
              <a:t>Global admins and limited admins can use Azure Portal to invite B2B users </a:t>
            </a:r>
          </a:p>
        </p:txBody>
      </p:sp>
      <p:sp>
        <p:nvSpPr>
          <p:cNvPr id="4" name="Text Placeholder 3">
            <a:extLst>
              <a:ext uri="{FF2B5EF4-FFF2-40B4-BE49-F238E27FC236}">
                <a16:creationId xmlns:a16="http://schemas.microsoft.com/office/drawing/2014/main" id="{C4B438A3-F5FD-4B4C-921A-C10C716F0D5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E6C58AB-01E2-4E7B-BE31-FA54D774C66F}"/>
              </a:ext>
            </a:extLst>
          </p:cNvPr>
          <p:cNvPicPr>
            <a:picLocks noChangeAspect="1"/>
          </p:cNvPicPr>
          <p:nvPr/>
        </p:nvPicPr>
        <p:blipFill>
          <a:blip r:embed="rId2"/>
          <a:stretch>
            <a:fillRect/>
          </a:stretch>
        </p:blipFill>
        <p:spPr>
          <a:xfrm>
            <a:off x="4710367" y="855397"/>
            <a:ext cx="4125658" cy="143366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7FA4C92-2F69-4AC8-A521-27003FE601BB}"/>
              </a:ext>
            </a:extLst>
          </p:cNvPr>
          <p:cNvPicPr>
            <a:picLocks noChangeAspect="1"/>
          </p:cNvPicPr>
          <p:nvPr/>
        </p:nvPicPr>
        <p:blipFill>
          <a:blip r:embed="rId3"/>
          <a:stretch>
            <a:fillRect/>
          </a:stretch>
        </p:blipFill>
        <p:spPr>
          <a:xfrm>
            <a:off x="5243623" y="2605855"/>
            <a:ext cx="2990740" cy="3025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561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631822-A2D9-40A4-8AB2-4561E6513777}"/>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C4723B17-6063-4C53-B7CF-5214390B9870}"/>
              </a:ext>
            </a:extLst>
          </p:cNvPr>
          <p:cNvSpPr>
            <a:spLocks noGrp="1"/>
          </p:cNvSpPr>
          <p:nvPr>
            <p:ph type="body" sz="quarter" idx="11"/>
          </p:nvPr>
        </p:nvSpPr>
        <p:spPr/>
        <p:txBody>
          <a:bodyPr/>
          <a:lstStyle/>
          <a:p>
            <a:r>
              <a:rPr lang="en-US" dirty="0"/>
              <a:t>Azure B2B works with any type of partner directory.  Partners use their own credentials.  There is no requirements for partners to use Azure AD and no external directories or complex setup is required.  The invitation to join is the critical action that makes this scenario work.</a:t>
            </a:r>
          </a:p>
        </p:txBody>
      </p:sp>
      <p:sp>
        <p:nvSpPr>
          <p:cNvPr id="6" name="Text Placeholder 5">
            <a:extLst>
              <a:ext uri="{FF2B5EF4-FFF2-40B4-BE49-F238E27FC236}">
                <a16:creationId xmlns:a16="http://schemas.microsoft.com/office/drawing/2014/main" id="{41214A3A-AC55-40BC-BD16-2AAACD68E1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93164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4DBB-630D-4AE4-B06C-B887F34A04D6}"/>
              </a:ext>
            </a:extLst>
          </p:cNvPr>
          <p:cNvSpPr>
            <a:spLocks noGrp="1"/>
          </p:cNvSpPr>
          <p:nvPr>
            <p:ph type="title"/>
          </p:nvPr>
        </p:nvSpPr>
        <p:spPr/>
        <p:txBody>
          <a:bodyPr/>
          <a:lstStyle/>
          <a:p>
            <a:r>
              <a:rPr lang="en-US" sz="2400" dirty="0"/>
              <a:t>Monitoring On-Premises Identity Infrastructure and Synchronization Services with Azure AD Connect Health</a:t>
            </a:r>
          </a:p>
        </p:txBody>
      </p:sp>
      <p:sp>
        <p:nvSpPr>
          <p:cNvPr id="3" name="Text Placeholder 2">
            <a:extLst>
              <a:ext uri="{FF2B5EF4-FFF2-40B4-BE49-F238E27FC236}">
                <a16:creationId xmlns:a16="http://schemas.microsoft.com/office/drawing/2014/main" id="{8599E5B2-BF1C-48E9-AA44-6B026D87836B}"/>
              </a:ext>
            </a:extLst>
          </p:cNvPr>
          <p:cNvSpPr>
            <a:spLocks noGrp="1"/>
          </p:cNvSpPr>
          <p:nvPr>
            <p:ph type="body" idx="1"/>
          </p:nvPr>
        </p:nvSpPr>
        <p:spPr/>
        <p:txBody>
          <a:bodyPr/>
          <a:lstStyle/>
          <a:p>
            <a:r>
              <a:rPr lang="en-US" dirty="0"/>
              <a:t>AD Connect Health can monitor</a:t>
            </a:r>
          </a:p>
          <a:p>
            <a:pPr lvl="1"/>
            <a:r>
              <a:rPr lang="en-US" dirty="0"/>
              <a:t>On-premises identity infrastructure</a:t>
            </a:r>
          </a:p>
          <a:p>
            <a:pPr lvl="1"/>
            <a:r>
              <a:rPr lang="en-US" dirty="0"/>
              <a:t>Synchronization services to cloud </a:t>
            </a:r>
          </a:p>
          <a:p>
            <a:pPr lvl="1"/>
            <a:r>
              <a:rPr lang="en-US" dirty="0"/>
              <a:t> AD FS </a:t>
            </a:r>
          </a:p>
          <a:p>
            <a:pPr lvl="1"/>
            <a:r>
              <a:rPr lang="en-US" dirty="0"/>
              <a:t>Azure AD Connect servers (Sync Engine)</a:t>
            </a:r>
          </a:p>
          <a:p>
            <a:pPr lvl="1"/>
            <a:r>
              <a:rPr lang="en-US" dirty="0"/>
              <a:t>Active Directory Domain Services </a:t>
            </a:r>
          </a:p>
          <a:p>
            <a:pPr lvl="1"/>
            <a:r>
              <a:rPr lang="en-US" dirty="0"/>
              <a:t>Traditional AD Domain Controllers </a:t>
            </a:r>
          </a:p>
          <a:p>
            <a:r>
              <a:rPr lang="en-US" dirty="0"/>
              <a:t>Provides usage data to understand how users are leveraging the cloud </a:t>
            </a:r>
          </a:p>
          <a:p>
            <a:pPr lvl="1"/>
            <a:endParaRPr lang="en-US" dirty="0"/>
          </a:p>
          <a:p>
            <a:pPr lvl="1"/>
            <a:endParaRPr lang="en-US" dirty="0"/>
          </a:p>
        </p:txBody>
      </p:sp>
      <p:sp>
        <p:nvSpPr>
          <p:cNvPr id="4" name="Text Placeholder 3">
            <a:extLst>
              <a:ext uri="{FF2B5EF4-FFF2-40B4-BE49-F238E27FC236}">
                <a16:creationId xmlns:a16="http://schemas.microsoft.com/office/drawing/2014/main" id="{B9A33C41-F426-49DD-8BB4-4C7D9DA6D9A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956104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B62904-112D-45F5-B99A-4121D641F16E}"/>
              </a:ext>
            </a:extLst>
          </p:cNvPr>
          <p:cNvSpPr>
            <a:spLocks noGrp="1"/>
          </p:cNvSpPr>
          <p:nvPr>
            <p:ph type="title"/>
          </p:nvPr>
        </p:nvSpPr>
        <p:spPr/>
        <p:txBody>
          <a:bodyPr/>
          <a:lstStyle/>
          <a:p>
            <a:r>
              <a:rPr lang="en-US" dirty="0"/>
              <a:t>Integrate with Applications</a:t>
            </a:r>
          </a:p>
        </p:txBody>
      </p:sp>
      <p:sp>
        <p:nvSpPr>
          <p:cNvPr id="6" name="Text Placeholder 5">
            <a:extLst>
              <a:ext uri="{FF2B5EF4-FFF2-40B4-BE49-F238E27FC236}">
                <a16:creationId xmlns:a16="http://schemas.microsoft.com/office/drawing/2014/main" id="{6DEB9B66-6EEA-4E5E-B8B8-3DC1489B321A}"/>
              </a:ext>
            </a:extLst>
          </p:cNvPr>
          <p:cNvSpPr>
            <a:spLocks noGrp="1"/>
          </p:cNvSpPr>
          <p:nvPr>
            <p:ph type="body" idx="1"/>
          </p:nvPr>
        </p:nvSpPr>
        <p:spPr>
          <a:xfrm>
            <a:off x="261253" y="1021215"/>
            <a:ext cx="4310747" cy="5147356"/>
          </a:xfrm>
        </p:spPr>
        <p:txBody>
          <a:bodyPr/>
          <a:lstStyle/>
          <a:p>
            <a:r>
              <a:rPr lang="en-US" sz="2400" dirty="0"/>
              <a:t>Required for apps to show in </a:t>
            </a:r>
            <a:r>
              <a:rPr lang="en-US" sz="2400" dirty="0" err="1"/>
              <a:t>MyApps</a:t>
            </a:r>
            <a:endParaRPr lang="en-US" sz="2400" dirty="0"/>
          </a:p>
          <a:p>
            <a:r>
              <a:rPr lang="en-US" sz="2400" dirty="0"/>
              <a:t>Open Enterprise Apps </a:t>
            </a:r>
          </a:p>
          <a:p>
            <a:r>
              <a:rPr lang="en-US" sz="2400" dirty="0"/>
              <a:t>Select application </a:t>
            </a:r>
          </a:p>
          <a:p>
            <a:r>
              <a:rPr lang="en-US" sz="2400" dirty="0"/>
              <a:t>Select Users and Groups </a:t>
            </a:r>
          </a:p>
          <a:p>
            <a:r>
              <a:rPr lang="en-US" sz="2400" dirty="0"/>
              <a:t>Add the B2B user </a:t>
            </a:r>
          </a:p>
          <a:p>
            <a:r>
              <a:rPr lang="en-US" sz="2400" dirty="0"/>
              <a:t>Navigate to </a:t>
            </a:r>
            <a:r>
              <a:rPr lang="en-US" sz="2400" dirty="0">
                <a:hlinkClick r:id="rId2"/>
              </a:rPr>
              <a:t>https://myapps.Microsoft.com</a:t>
            </a:r>
            <a:endParaRPr lang="en-US" sz="2400" dirty="0"/>
          </a:p>
          <a:p>
            <a:r>
              <a:rPr lang="en-US" sz="2400" dirty="0"/>
              <a:t>App will be showing giving them access </a:t>
            </a:r>
          </a:p>
        </p:txBody>
      </p:sp>
      <p:sp>
        <p:nvSpPr>
          <p:cNvPr id="7" name="Text Placeholder 6">
            <a:extLst>
              <a:ext uri="{FF2B5EF4-FFF2-40B4-BE49-F238E27FC236}">
                <a16:creationId xmlns:a16="http://schemas.microsoft.com/office/drawing/2014/main" id="{472A7C59-0179-44A9-BA68-C17B5AAEBF43}"/>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BE9A3B63-CA4B-44B5-BBC3-71FF28F59E52}"/>
              </a:ext>
            </a:extLst>
          </p:cNvPr>
          <p:cNvPicPr>
            <a:picLocks noChangeAspect="1"/>
          </p:cNvPicPr>
          <p:nvPr/>
        </p:nvPicPr>
        <p:blipFill>
          <a:blip r:embed="rId3"/>
          <a:stretch>
            <a:fillRect/>
          </a:stretch>
        </p:blipFill>
        <p:spPr>
          <a:xfrm>
            <a:off x="4692650" y="1021215"/>
            <a:ext cx="4143375" cy="2952750"/>
          </a:xfrm>
          <a:prstGeom prst="rect">
            <a:avLst/>
          </a:prstGeom>
        </p:spPr>
      </p:pic>
    </p:spTree>
    <p:extLst>
      <p:ext uri="{BB962C8B-B14F-4D97-AF65-F5344CB8AC3E}">
        <p14:creationId xmlns:p14="http://schemas.microsoft.com/office/powerpoint/2010/main" val="308534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3132AC-2DBB-4683-913C-EA39452AF4AB}"/>
              </a:ext>
            </a:extLst>
          </p:cNvPr>
          <p:cNvSpPr>
            <a:spLocks noGrp="1"/>
          </p:cNvSpPr>
          <p:nvPr>
            <p:ph type="title"/>
          </p:nvPr>
        </p:nvSpPr>
        <p:spPr>
          <a:xfrm>
            <a:off x="460375" y="331301"/>
            <a:ext cx="7773988" cy="1296957"/>
          </a:xfrm>
        </p:spPr>
        <p:txBody>
          <a:bodyPr/>
          <a:lstStyle/>
          <a:p>
            <a:r>
              <a:rPr lang="en-US" dirty="0"/>
              <a:t>You administer an Access Control Service namespace named </a:t>
            </a:r>
            <a:r>
              <a:rPr lang="en-US" dirty="0" err="1"/>
              <a:t>newvisionsACS</a:t>
            </a:r>
            <a:r>
              <a:rPr lang="en-US" dirty="0"/>
              <a:t> that is used by a web application.  </a:t>
            </a:r>
            <a:r>
              <a:rPr lang="en-US" dirty="0" err="1"/>
              <a:t>NewVisionsACS</a:t>
            </a:r>
            <a:r>
              <a:rPr lang="en-US" dirty="0"/>
              <a:t> currently utilizes Microsoft and Yahoo accounts.</a:t>
            </a:r>
          </a:p>
        </p:txBody>
      </p:sp>
      <p:sp>
        <p:nvSpPr>
          <p:cNvPr id="6" name="Content Placeholder 5">
            <a:extLst>
              <a:ext uri="{FF2B5EF4-FFF2-40B4-BE49-F238E27FC236}">
                <a16:creationId xmlns:a16="http://schemas.microsoft.com/office/drawing/2014/main" id="{753AA78F-BCD4-4C79-8ACE-5766CFF90931}"/>
              </a:ext>
            </a:extLst>
          </p:cNvPr>
          <p:cNvSpPr>
            <a:spLocks noGrp="1"/>
          </p:cNvSpPr>
          <p:nvPr>
            <p:ph idx="1"/>
          </p:nvPr>
        </p:nvSpPr>
        <p:spPr/>
        <p:txBody>
          <a:bodyPr/>
          <a:lstStyle/>
          <a:p>
            <a:pPr marL="0" indent="0">
              <a:buNone/>
            </a:pPr>
            <a:r>
              <a:rPr lang="en-US" sz="2000" dirty="0"/>
              <a:t>Several users have Google accounts and would like to access the web application through </a:t>
            </a:r>
            <a:r>
              <a:rPr lang="en-US" sz="2000" dirty="0" err="1"/>
              <a:t>NewVisionsACS</a:t>
            </a:r>
            <a:r>
              <a:rPr lang="en-US" sz="2000" dirty="0"/>
              <a:t>. You need to allow users to access the application by using their Google accounts.</a:t>
            </a:r>
          </a:p>
          <a:p>
            <a:pPr marL="0" indent="0">
              <a:buNone/>
            </a:pPr>
            <a:r>
              <a:rPr lang="en-US" sz="2000" dirty="0"/>
              <a:t>What should you do?</a:t>
            </a:r>
          </a:p>
          <a:p>
            <a:pPr marL="0" indent="0">
              <a:buNone/>
            </a:pPr>
            <a:endParaRPr lang="en-US" sz="2000" dirty="0"/>
          </a:p>
          <a:p>
            <a:pPr marL="457200" indent="-457200">
              <a:buFont typeface="+mj-lt"/>
              <a:buAutoNum type="arabicParenR"/>
            </a:pPr>
            <a:r>
              <a:rPr lang="en-US" sz="2000" dirty="0"/>
              <a:t>Register the application directly with Google </a:t>
            </a:r>
          </a:p>
          <a:p>
            <a:pPr marL="457200" indent="-457200">
              <a:buFont typeface="+mj-lt"/>
              <a:buAutoNum type="arabicParenR"/>
            </a:pPr>
            <a:r>
              <a:rPr lang="en-US" sz="2000" dirty="0"/>
              <a:t>Add a new Google identity provider </a:t>
            </a:r>
          </a:p>
          <a:p>
            <a:pPr marL="457200" indent="-457200">
              <a:buFont typeface="+mj-lt"/>
              <a:buAutoNum type="arabicParenR"/>
            </a:pPr>
            <a:r>
              <a:rPr lang="en-US" sz="2000" dirty="0"/>
              <a:t>Edit the existing Microsoft Account identity provider and update the realm to include Google </a:t>
            </a:r>
          </a:p>
          <a:p>
            <a:pPr marL="457200" indent="-457200">
              <a:buFont typeface="+mj-lt"/>
              <a:buAutoNum type="arabicParenR"/>
            </a:pPr>
            <a:r>
              <a:rPr lang="en-US" sz="2000" dirty="0"/>
              <a:t>Add a new WS-Federation identity provider and configure the WS-Federation metadata to point to the Google sign-in URL</a:t>
            </a:r>
          </a:p>
        </p:txBody>
      </p:sp>
      <p:sp>
        <p:nvSpPr>
          <p:cNvPr id="7" name="Text Placeholder 6">
            <a:extLst>
              <a:ext uri="{FF2B5EF4-FFF2-40B4-BE49-F238E27FC236}">
                <a16:creationId xmlns:a16="http://schemas.microsoft.com/office/drawing/2014/main" id="{B5ABDE8D-B2C9-4BCB-A48D-A2022EF002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2598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5AA6-0F8A-4E1E-82C9-4A9FEDC603F6}"/>
              </a:ext>
            </a:extLst>
          </p:cNvPr>
          <p:cNvSpPr>
            <a:spLocks noGrp="1"/>
          </p:cNvSpPr>
          <p:nvPr>
            <p:ph type="title"/>
          </p:nvPr>
        </p:nvSpPr>
        <p:spPr>
          <a:xfrm>
            <a:off x="555595" y="318049"/>
            <a:ext cx="7773988" cy="1296957"/>
          </a:xfrm>
        </p:spPr>
        <p:txBody>
          <a:bodyPr/>
          <a:lstStyle/>
          <a:p>
            <a:r>
              <a:rPr lang="en-US" dirty="0"/>
              <a:t>You administer an Access Control Service namespace named </a:t>
            </a:r>
            <a:r>
              <a:rPr lang="en-US" dirty="0" err="1"/>
              <a:t>newvisionsACS</a:t>
            </a:r>
            <a:r>
              <a:rPr lang="en-US" dirty="0"/>
              <a:t> that is used by a web application.  </a:t>
            </a:r>
            <a:r>
              <a:rPr lang="en-US" dirty="0" err="1"/>
              <a:t>NewVisionsACS</a:t>
            </a:r>
            <a:r>
              <a:rPr lang="en-US" dirty="0"/>
              <a:t> currently utilizes Microsoft and Yahoo accounts.</a:t>
            </a:r>
          </a:p>
        </p:txBody>
      </p:sp>
      <p:sp>
        <p:nvSpPr>
          <p:cNvPr id="4" name="Text Placeholder 3">
            <a:extLst>
              <a:ext uri="{FF2B5EF4-FFF2-40B4-BE49-F238E27FC236}">
                <a16:creationId xmlns:a16="http://schemas.microsoft.com/office/drawing/2014/main" id="{84D5355E-A848-4612-9164-FBB95B2096D4}"/>
              </a:ext>
            </a:extLst>
          </p:cNvPr>
          <p:cNvSpPr>
            <a:spLocks noGrp="1"/>
          </p:cNvSpPr>
          <p:nvPr>
            <p:ph type="body" sz="quarter" idx="10"/>
          </p:nvPr>
        </p:nvSpPr>
        <p:spPr/>
        <p:txBody>
          <a:bodyPr/>
          <a:lstStyle/>
          <a:p>
            <a:endParaRPr lang="en-US"/>
          </a:p>
        </p:txBody>
      </p:sp>
      <p:sp>
        <p:nvSpPr>
          <p:cNvPr id="5" name="Content Placeholder 5">
            <a:extLst>
              <a:ext uri="{FF2B5EF4-FFF2-40B4-BE49-F238E27FC236}">
                <a16:creationId xmlns:a16="http://schemas.microsoft.com/office/drawing/2014/main" id="{311E3AD0-8086-4315-9327-2090FEE819A4}"/>
              </a:ext>
            </a:extLst>
          </p:cNvPr>
          <p:cNvSpPr>
            <a:spLocks noGrp="1"/>
          </p:cNvSpPr>
          <p:nvPr>
            <p:ph idx="1"/>
          </p:nvPr>
        </p:nvSpPr>
        <p:spPr/>
        <p:txBody>
          <a:bodyPr/>
          <a:lstStyle/>
          <a:p>
            <a:pPr marL="0" indent="0">
              <a:buNone/>
            </a:pPr>
            <a:r>
              <a:rPr lang="en-US" sz="2000" dirty="0"/>
              <a:t>Several users have Google accounts and would like to access the web application through </a:t>
            </a:r>
            <a:r>
              <a:rPr lang="en-US" sz="2000" dirty="0" err="1"/>
              <a:t>NewVisionsACS</a:t>
            </a:r>
            <a:r>
              <a:rPr lang="en-US" sz="2000" dirty="0"/>
              <a:t>. You need to allow users to access the application by using their Google accounts.</a:t>
            </a:r>
          </a:p>
          <a:p>
            <a:pPr marL="0" indent="0">
              <a:buNone/>
            </a:pPr>
            <a:r>
              <a:rPr lang="en-US" sz="2000" dirty="0"/>
              <a:t>What should you do?</a:t>
            </a:r>
          </a:p>
          <a:p>
            <a:pPr marL="0" indent="0">
              <a:buNone/>
            </a:pPr>
            <a:endParaRPr lang="en-US" sz="2000" dirty="0"/>
          </a:p>
          <a:p>
            <a:pPr marL="457200" indent="-457200">
              <a:buFont typeface="+mj-lt"/>
              <a:buAutoNum type="arabicParenR"/>
            </a:pPr>
            <a:r>
              <a:rPr lang="en-US" sz="2000" dirty="0">
                <a:solidFill>
                  <a:schemeClr val="bg2">
                    <a:lumMod val="60000"/>
                    <a:lumOff val="40000"/>
                  </a:schemeClr>
                </a:solidFill>
              </a:rPr>
              <a:t>Register the application directly with Google </a:t>
            </a:r>
          </a:p>
          <a:p>
            <a:pPr marL="457200" indent="-457200">
              <a:buFont typeface="+mj-lt"/>
              <a:buAutoNum type="arabicParenR"/>
            </a:pPr>
            <a:r>
              <a:rPr lang="en-US" sz="2000" dirty="0"/>
              <a:t>Add a new Google identity provider </a:t>
            </a:r>
          </a:p>
          <a:p>
            <a:pPr marL="457200" indent="-457200">
              <a:buFont typeface="+mj-lt"/>
              <a:buAutoNum type="arabicParenR"/>
            </a:pPr>
            <a:r>
              <a:rPr lang="en-US" sz="2000" dirty="0">
                <a:solidFill>
                  <a:schemeClr val="bg2">
                    <a:lumMod val="60000"/>
                    <a:lumOff val="40000"/>
                  </a:schemeClr>
                </a:solidFill>
              </a:rPr>
              <a:t>Edit the existing Microsoft Account identity provider and update the realm to include Google </a:t>
            </a:r>
          </a:p>
          <a:p>
            <a:pPr marL="457200" indent="-457200">
              <a:buFont typeface="+mj-lt"/>
              <a:buAutoNum type="arabicParenR"/>
            </a:pPr>
            <a:r>
              <a:rPr lang="en-US" sz="2000" dirty="0">
                <a:solidFill>
                  <a:schemeClr val="bg2">
                    <a:lumMod val="60000"/>
                    <a:lumOff val="40000"/>
                  </a:schemeClr>
                </a:solidFill>
              </a:rPr>
              <a:t>Add a new WS-Federation identity provider and configure the WS-Federation metadata to point to the Google sign-in URL</a:t>
            </a:r>
          </a:p>
        </p:txBody>
      </p:sp>
    </p:spTree>
    <p:extLst>
      <p:ext uri="{BB962C8B-B14F-4D97-AF65-F5344CB8AC3E}">
        <p14:creationId xmlns:p14="http://schemas.microsoft.com/office/powerpoint/2010/main" val="31075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F926A23-FBA8-4330-8DCF-E27F80EE62A6}"/>
              </a:ext>
            </a:extLst>
          </p:cNvPr>
          <p:cNvSpPr>
            <a:spLocks noGrp="1"/>
          </p:cNvSpPr>
          <p:nvPr>
            <p:ph idx="1"/>
          </p:nvPr>
        </p:nvSpPr>
        <p:spPr/>
        <p:txBody>
          <a:bodyPr/>
          <a:lstStyle/>
          <a:p>
            <a:pPr>
              <a:lnSpc>
                <a:spcPct val="115000"/>
              </a:lnSpc>
              <a:spcAft>
                <a:spcPts val="750"/>
              </a:spcAft>
            </a:pPr>
            <a:r>
              <a:rPr lang="en-GB" sz="2100" dirty="0">
                <a:latin typeface="Arial"/>
                <a:ea typeface="Calibri"/>
                <a:cs typeface="Times New Roman"/>
                <a:hlinkClick r:id="rId3"/>
              </a:rPr>
              <a:t>https://github.com/MicrosoftLearning/10979-MicrosoftAzureFundamentals/blob/master/Instructions/10979D_LAB_08.md</a:t>
            </a:r>
            <a:endParaRPr lang="en-GB" sz="2100" dirty="0">
              <a:latin typeface="Arial"/>
              <a:ea typeface="Calibri"/>
              <a:cs typeface="Times New Roman"/>
            </a:endParaRPr>
          </a:p>
          <a:p>
            <a:pPr>
              <a:lnSpc>
                <a:spcPct val="115000"/>
              </a:lnSpc>
              <a:spcAft>
                <a:spcPts val="750"/>
              </a:spcAft>
            </a:pPr>
            <a:endParaRPr lang="en-GB" sz="2100" dirty="0">
              <a:latin typeface="Arial"/>
              <a:ea typeface="Calibri"/>
              <a:cs typeface="Times New Roman"/>
            </a:endParaRPr>
          </a:p>
        </p:txBody>
      </p:sp>
      <p:sp>
        <p:nvSpPr>
          <p:cNvPr id="3" name="TextBox 2">
            <a:extLst>
              <a:ext uri="{FF2B5EF4-FFF2-40B4-BE49-F238E27FC236}">
                <a16:creationId xmlns:a16="http://schemas.microsoft.com/office/drawing/2014/main" id="{2AB5F0FC-CD41-4F2F-AA26-A550CA79E834}"/>
              </a:ext>
            </a:extLst>
          </p:cNvPr>
          <p:cNvSpPr txBox="1"/>
          <p:nvPr/>
        </p:nvSpPr>
        <p:spPr>
          <a:xfrm>
            <a:off x="159152" y="3371566"/>
            <a:ext cx="3685176" cy="415498"/>
          </a:xfrm>
          <a:prstGeom prst="rect">
            <a:avLst/>
          </a:prstGeom>
          <a:noFill/>
        </p:spPr>
        <p:txBody>
          <a:bodyPr vert="horz" wrap="none" rtlCol="0">
            <a:spAutoFit/>
          </a:bodyPr>
          <a:lstStyle/>
          <a:p>
            <a:r>
              <a:rPr lang="en-GB" sz="2100" dirty="0">
                <a:latin typeface="Segoe UI"/>
              </a:rPr>
              <a:t>Estimated Time: 30 minutes</a:t>
            </a:r>
          </a:p>
        </p:txBody>
      </p:sp>
    </p:spTree>
    <p:extLst>
      <p:ext uri="{BB962C8B-B14F-4D97-AF65-F5344CB8AC3E}">
        <p14:creationId xmlns:p14="http://schemas.microsoft.com/office/powerpoint/2010/main" val="130338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ACE6-60F1-464E-9571-E284367C0339}"/>
              </a:ext>
            </a:extLst>
          </p:cNvPr>
          <p:cNvSpPr>
            <a:spLocks noGrp="1"/>
          </p:cNvSpPr>
          <p:nvPr>
            <p:ph type="title"/>
          </p:nvPr>
        </p:nvSpPr>
        <p:spPr/>
        <p:txBody>
          <a:bodyPr/>
          <a:lstStyle/>
          <a:p>
            <a:r>
              <a:rPr lang="en-US" dirty="0"/>
              <a:t>Monitor Sync Engine &amp; Replication</a:t>
            </a:r>
          </a:p>
        </p:txBody>
      </p:sp>
      <p:sp>
        <p:nvSpPr>
          <p:cNvPr id="3" name="Text Placeholder 2">
            <a:extLst>
              <a:ext uri="{FF2B5EF4-FFF2-40B4-BE49-F238E27FC236}">
                <a16:creationId xmlns:a16="http://schemas.microsoft.com/office/drawing/2014/main" id="{6CB0C49F-8E7A-4BF5-91B9-9AD3A89B4405}"/>
              </a:ext>
            </a:extLst>
          </p:cNvPr>
          <p:cNvSpPr>
            <a:spLocks noGrp="1"/>
          </p:cNvSpPr>
          <p:nvPr>
            <p:ph type="body" idx="1"/>
          </p:nvPr>
        </p:nvSpPr>
        <p:spPr>
          <a:xfrm>
            <a:off x="261253" y="3993776"/>
            <a:ext cx="8574837" cy="2174794"/>
          </a:xfrm>
        </p:spPr>
        <p:txBody>
          <a:bodyPr/>
          <a:lstStyle/>
          <a:p>
            <a:r>
              <a:rPr lang="en-US" sz="2400" dirty="0"/>
              <a:t>Replication is a critical service </a:t>
            </a:r>
          </a:p>
          <a:p>
            <a:r>
              <a:rPr lang="en-US" sz="2400" dirty="0"/>
              <a:t>Directory objects are not available </a:t>
            </a:r>
          </a:p>
          <a:p>
            <a:r>
              <a:rPr lang="en-US" sz="2400" dirty="0"/>
              <a:t>Updated on a regular basis </a:t>
            </a:r>
          </a:p>
          <a:p>
            <a:r>
              <a:rPr lang="en-US" sz="2400" dirty="0"/>
              <a:t>Common Identity for on-premise and cloud </a:t>
            </a:r>
          </a:p>
          <a:p>
            <a:r>
              <a:rPr lang="en-US" sz="2400" dirty="0"/>
              <a:t>Install an agent on each identity servers </a:t>
            </a:r>
          </a:p>
          <a:p>
            <a:endParaRPr lang="en-US" sz="2400" dirty="0"/>
          </a:p>
        </p:txBody>
      </p:sp>
      <p:sp>
        <p:nvSpPr>
          <p:cNvPr id="4" name="Text Placeholder 3">
            <a:extLst>
              <a:ext uri="{FF2B5EF4-FFF2-40B4-BE49-F238E27FC236}">
                <a16:creationId xmlns:a16="http://schemas.microsoft.com/office/drawing/2014/main" id="{7F9377A0-6E2B-4060-B666-72EB95C0B8B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2A51512-5E80-4C96-A939-3498FC25C386}"/>
              </a:ext>
            </a:extLst>
          </p:cNvPr>
          <p:cNvPicPr>
            <a:picLocks noChangeAspect="1"/>
          </p:cNvPicPr>
          <p:nvPr/>
        </p:nvPicPr>
        <p:blipFill>
          <a:blip r:embed="rId2"/>
          <a:stretch>
            <a:fillRect/>
          </a:stretch>
        </p:blipFill>
        <p:spPr>
          <a:xfrm>
            <a:off x="1888541" y="689430"/>
            <a:ext cx="4917655" cy="2982467"/>
          </a:xfrm>
          <a:prstGeom prst="rect">
            <a:avLst/>
          </a:prstGeom>
        </p:spPr>
      </p:pic>
    </p:spTree>
    <p:extLst>
      <p:ext uri="{BB962C8B-B14F-4D97-AF65-F5344CB8AC3E}">
        <p14:creationId xmlns:p14="http://schemas.microsoft.com/office/powerpoint/2010/main" val="205588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027852-E9AC-435A-ABA7-B378915372F5}"/>
              </a:ext>
            </a:extLst>
          </p:cNvPr>
          <p:cNvSpPr>
            <a:spLocks noGrp="1"/>
          </p:cNvSpPr>
          <p:nvPr>
            <p:ph type="title"/>
          </p:nvPr>
        </p:nvSpPr>
        <p:spPr/>
        <p:txBody>
          <a:bodyPr/>
          <a:lstStyle/>
          <a:p>
            <a:endParaRPr lang="en-US" dirty="0">
              <a:latin typeface="Segoe UI" panose="020B0502040204020203" pitchFamily="34" charset="0"/>
              <a:cs typeface="Segoe UI" panose="020B0502040204020203" pitchFamily="34" charset="0"/>
            </a:endParaRPr>
          </a:p>
        </p:txBody>
      </p:sp>
      <p:sp>
        <p:nvSpPr>
          <p:cNvPr id="7" name="Text Placeholder 6">
            <a:extLst>
              <a:ext uri="{FF2B5EF4-FFF2-40B4-BE49-F238E27FC236}">
                <a16:creationId xmlns:a16="http://schemas.microsoft.com/office/drawing/2014/main" id="{CBE0D4FA-46AA-4D06-9092-E83E19E14D7B}"/>
              </a:ext>
            </a:extLst>
          </p:cNvPr>
          <p:cNvSpPr>
            <a:spLocks noGrp="1"/>
          </p:cNvSpPr>
          <p:nvPr>
            <p:ph type="body" sz="quarter" idx="11"/>
          </p:nvPr>
        </p:nvSpPr>
        <p:spPr/>
        <p:txBody>
          <a:bodyPr/>
          <a:lstStyle/>
          <a:p>
            <a:r>
              <a:rPr lang="en-US" dirty="0"/>
              <a:t>Azure AD Connect Health requires Azure AD Premium, either P1 or P2 SKU.  The first Azure AD Connect Health agent requires a least one Azure AD Premium license.  Each additional registered agent requires 25 additional Azure AD Premium licenses.</a:t>
            </a:r>
          </a:p>
        </p:txBody>
      </p:sp>
      <p:sp>
        <p:nvSpPr>
          <p:cNvPr id="6" name="Text Placeholder 5">
            <a:extLst>
              <a:ext uri="{FF2B5EF4-FFF2-40B4-BE49-F238E27FC236}">
                <a16:creationId xmlns:a16="http://schemas.microsoft.com/office/drawing/2014/main" id="{A4F52465-DFDA-4FDB-8D4D-AB311FBADC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76929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92963-2D06-4DAF-8F5D-ABE347B37802}"/>
              </a:ext>
            </a:extLst>
          </p:cNvPr>
          <p:cNvSpPr>
            <a:spLocks noGrp="1"/>
          </p:cNvSpPr>
          <p:nvPr>
            <p:ph type="title"/>
          </p:nvPr>
        </p:nvSpPr>
        <p:spPr/>
        <p:txBody>
          <a:bodyPr/>
          <a:lstStyle/>
          <a:p>
            <a:r>
              <a:rPr lang="en-US" dirty="0"/>
              <a:t>Monitor Domain Controllers</a:t>
            </a:r>
          </a:p>
        </p:txBody>
      </p:sp>
      <p:sp>
        <p:nvSpPr>
          <p:cNvPr id="6" name="Text Placeholder 5">
            <a:extLst>
              <a:ext uri="{FF2B5EF4-FFF2-40B4-BE49-F238E27FC236}">
                <a16:creationId xmlns:a16="http://schemas.microsoft.com/office/drawing/2014/main" id="{8F9EB76E-011B-4E89-B7ED-25A20EC0C5A8}"/>
              </a:ext>
            </a:extLst>
          </p:cNvPr>
          <p:cNvSpPr>
            <a:spLocks noGrp="1"/>
          </p:cNvSpPr>
          <p:nvPr>
            <p:ph type="body" idx="1"/>
          </p:nvPr>
        </p:nvSpPr>
        <p:spPr/>
        <p:txBody>
          <a:bodyPr/>
          <a:lstStyle/>
          <a:p>
            <a:r>
              <a:rPr lang="en-US" dirty="0"/>
              <a:t>Azure AD Connect is installed on your on-premises DC </a:t>
            </a:r>
          </a:p>
          <a:p>
            <a:r>
              <a:rPr lang="en-US" dirty="0"/>
              <a:t>First DC installed with AD Connect will have the Health Agent installed and reports status </a:t>
            </a:r>
          </a:p>
          <a:p>
            <a:r>
              <a:rPr lang="en-US" dirty="0"/>
              <a:t>DCs in VNET install Health Agent </a:t>
            </a:r>
          </a:p>
          <a:p>
            <a:r>
              <a:rPr lang="en-US" dirty="0"/>
              <a:t>Download the agents from Quick Start on Azure Connect Health blade in Azure portal</a:t>
            </a:r>
          </a:p>
          <a:p>
            <a:endParaRPr lang="en-US" dirty="0"/>
          </a:p>
        </p:txBody>
      </p:sp>
      <p:sp>
        <p:nvSpPr>
          <p:cNvPr id="7" name="Text Placeholder 6">
            <a:extLst>
              <a:ext uri="{FF2B5EF4-FFF2-40B4-BE49-F238E27FC236}">
                <a16:creationId xmlns:a16="http://schemas.microsoft.com/office/drawing/2014/main" id="{22035B01-5F20-414B-A291-C77FA34800D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9978453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3431</Words>
  <Application>Microsoft Office PowerPoint</Application>
  <PresentationFormat>On-screen Show (4:3)</PresentationFormat>
  <Paragraphs>418</Paragraphs>
  <Slides>63</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63</vt:i4>
      </vt:variant>
    </vt:vector>
  </HeadingPairs>
  <TitlesOfParts>
    <vt:vector size="75" baseType="lpstr">
      <vt:lpstr>Arial</vt:lpstr>
      <vt:lpstr>Calibri</vt:lpstr>
      <vt:lpstr>Wingdings</vt:lpstr>
      <vt:lpstr>Symbol</vt:lpstr>
      <vt:lpstr>Times New Roman</vt:lpstr>
      <vt:lpstr>Segoe UI</vt:lpstr>
      <vt:lpstr>Courier New</vt:lpstr>
      <vt:lpstr>Verdana</vt:lpstr>
      <vt:lpstr>Consolas</vt:lpstr>
      <vt:lpstr>Segoe UI Light</vt:lpstr>
      <vt:lpstr>NG_MOC_Core_ModuleNew2</vt:lpstr>
      <vt:lpstr>WHITE TEMPLATE</vt:lpstr>
      <vt:lpstr>Implementing Microsoft Azure Infrastructure Solutions</vt:lpstr>
      <vt:lpstr>Exam 70-533 Implementing Microsoft Azure Infrastructure Solutions</vt:lpstr>
      <vt:lpstr>Manage Azure Identities (5-10%)</vt:lpstr>
      <vt:lpstr>Manage Azure Identities (5-10%) </vt:lpstr>
      <vt:lpstr>Monitor on-premises identity infrastructure and synchronization services with Azure AD Connect Health </vt:lpstr>
      <vt:lpstr>Monitoring On-Premises Identity Infrastructure and Synchronization Services with Azure AD Connect Health</vt:lpstr>
      <vt:lpstr>Monitor Sync Engine &amp; Replication</vt:lpstr>
      <vt:lpstr>PowerPoint Presentation</vt:lpstr>
      <vt:lpstr>Monitor Domain Controllers</vt:lpstr>
      <vt:lpstr>Setup Email Notifications for Critical Alerts</vt:lpstr>
      <vt:lpstr>Monitor ADFS proxy and Web Application proxy Servers </vt:lpstr>
      <vt:lpstr>PowerPoint Presentation</vt:lpstr>
      <vt:lpstr>Azure AD Connect Health Alerts</vt:lpstr>
      <vt:lpstr>Azure AD Connect Health Usage</vt:lpstr>
      <vt:lpstr>Generate Utilization Reports</vt:lpstr>
      <vt:lpstr>Security Reports</vt:lpstr>
      <vt:lpstr>Activity Reports </vt:lpstr>
      <vt:lpstr>Manage domains with Azure Active Directory Domain Services </vt:lpstr>
      <vt:lpstr>Implement Azure Active Directory Domain Services</vt:lpstr>
      <vt:lpstr>Join Azure virtual machines to a Domain</vt:lpstr>
      <vt:lpstr>Securely Administer Domain-joined virtual machine by using Group Policy</vt:lpstr>
      <vt:lpstr>Migrate On-premises Apps to Azure</vt:lpstr>
      <vt:lpstr>You have a Azure tenant named Tenant1.  You plan to integrate Tenant1 and the on-premises Active Directory.</vt:lpstr>
      <vt:lpstr>You have a Azure tenant named Tenant1.  You plan to integrate Tenant1 and the on-premises Active Directory.</vt:lpstr>
      <vt:lpstr>Company network includes a single forest and multiple domains.  You plan to migrate from on-premise Exchange to Exchange online. </vt:lpstr>
      <vt:lpstr>Company network includes a single forest and multiple domains.  You plan to migrate from on-premise Exchange to Exchange online. </vt:lpstr>
      <vt:lpstr>You have an On-Premises Active Directory that has a DNS domain named newvisions.local and email domain named newvisions.com.  </vt:lpstr>
      <vt:lpstr>You have an On-Premises Active Directory that has a DNS domain named newvisions.local and email domain named newvisions.com. </vt:lpstr>
      <vt:lpstr>A company has an existing on-premises AD environment that is synchronized using DirSync.  They plan to transition the DirSync to Azure AD Connect.</vt:lpstr>
      <vt:lpstr>A company has an existing on-premises AD environment that is synchronized using DirSync.  They plan to transition the DirSync to Azure AD Connect.</vt:lpstr>
      <vt:lpstr>You administer a DirSync server configured with Azure AD.</vt:lpstr>
      <vt:lpstr>You administer a DirSync server configured with Azure AD.</vt:lpstr>
      <vt:lpstr>Integrate with Azure Active Directory (Azure AD)</vt:lpstr>
      <vt:lpstr>Creating and managing an Azure AD tenant</vt:lpstr>
      <vt:lpstr>Add Custom Domains</vt:lpstr>
      <vt:lpstr>Implement Azure AD Connect and SSO with On-premises Windows Server </vt:lpstr>
      <vt:lpstr>PowerPoint Presentation</vt:lpstr>
      <vt:lpstr>Multi-Factor Authentication (MFA)</vt:lpstr>
      <vt:lpstr>Config Windows 10 with Azure AD Domain Join</vt:lpstr>
      <vt:lpstr>Configuring Registered Devices</vt:lpstr>
      <vt:lpstr>Windows 10 </vt:lpstr>
      <vt:lpstr>Implement Azure AD Integration in Web and Desktop Applications</vt:lpstr>
      <vt:lpstr>Leverage Microsoft Graph API </vt:lpstr>
      <vt:lpstr>You have a tenant in an Azure subscription named Tenant1.  You need to configure the integration of Tenant1 and Google Apps.</vt:lpstr>
      <vt:lpstr>You have a tenant in an Azure subscription named Tenant1.  You need to configure the integration of Tenant1 and Google Apps.</vt:lpstr>
      <vt:lpstr>What tool is used to synchronize On-Premise Active Directory with Azure AD.</vt:lpstr>
      <vt:lpstr>What tool is used to synchronize On-Premise Active Directory with Azure AD.</vt:lpstr>
      <vt:lpstr>Implement Azure AD B2C and Azure AD B2B </vt:lpstr>
      <vt:lpstr>Create an Azure AD B2C Directory</vt:lpstr>
      <vt:lpstr>Create an Azure AD B2C tenant in the Azure Portal</vt:lpstr>
      <vt:lpstr>Register an Application</vt:lpstr>
      <vt:lpstr>PowerPoint Presentation</vt:lpstr>
      <vt:lpstr>Implement Social Identity Provider Authentication</vt:lpstr>
      <vt:lpstr>Sign-up or Sign-in Policy</vt:lpstr>
      <vt:lpstr>Enable MFA</vt:lpstr>
      <vt:lpstr>Configuring and using  Multi-Factor Authentication</vt:lpstr>
      <vt:lpstr>Set up Self-Service Password Reset</vt:lpstr>
      <vt:lpstr>Implement B2B Collaboration and Configure Partner Users</vt:lpstr>
      <vt:lpstr>PowerPoint Presentation</vt:lpstr>
      <vt:lpstr>Integrate with Applications</vt:lpstr>
      <vt:lpstr>You administer an Access Control Service namespace named newvisionsACS that is used by a web application.  NewVisionsACS currently utilizes Microsoft and Yahoo accounts.</vt:lpstr>
      <vt:lpstr>You administer an Access Control Service namespace named newvisionsACS that is used by a web application.  NewVisionsACS currently utilizes Microsoft and Yahoo accounts.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2018-03-01T15:40:24Z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