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08" r:id="rId2"/>
  </p:sldMasterIdLst>
  <p:notesMasterIdLst>
    <p:notesMasterId r:id="rId73"/>
  </p:notesMasterIdLst>
  <p:handoutMasterIdLst>
    <p:handoutMasterId r:id="rId74"/>
  </p:handoutMasterIdLst>
  <p:sldIdLst>
    <p:sldId id="256" r:id="rId3"/>
    <p:sldId id="373" r:id="rId4"/>
    <p:sldId id="311" r:id="rId5"/>
    <p:sldId id="312" r:id="rId6"/>
    <p:sldId id="313"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75" r:id="rId34"/>
    <p:sldId id="374" r:id="rId35"/>
    <p:sldId id="376" r:id="rId36"/>
    <p:sldId id="315" r:id="rId37"/>
    <p:sldId id="346" r:id="rId38"/>
    <p:sldId id="347" r:id="rId39"/>
    <p:sldId id="348" r:id="rId40"/>
    <p:sldId id="349" r:id="rId41"/>
    <p:sldId id="350" r:id="rId42"/>
    <p:sldId id="351" r:id="rId43"/>
    <p:sldId id="352" r:id="rId44"/>
    <p:sldId id="353" r:id="rId45"/>
    <p:sldId id="354" r:id="rId46"/>
    <p:sldId id="355" r:id="rId47"/>
    <p:sldId id="318" r:id="rId48"/>
    <p:sldId id="356" r:id="rId49"/>
    <p:sldId id="357" r:id="rId50"/>
    <p:sldId id="358" r:id="rId51"/>
    <p:sldId id="359" r:id="rId52"/>
    <p:sldId id="360" r:id="rId53"/>
    <p:sldId id="361" r:id="rId54"/>
    <p:sldId id="362" r:id="rId55"/>
    <p:sldId id="363" r:id="rId56"/>
    <p:sldId id="316" r:id="rId57"/>
    <p:sldId id="364" r:id="rId58"/>
    <p:sldId id="365" r:id="rId59"/>
    <p:sldId id="366" r:id="rId60"/>
    <p:sldId id="367" r:id="rId61"/>
    <p:sldId id="378" r:id="rId62"/>
    <p:sldId id="379" r:id="rId63"/>
    <p:sldId id="380" r:id="rId64"/>
    <p:sldId id="381" r:id="rId65"/>
    <p:sldId id="382" r:id="rId66"/>
    <p:sldId id="383" r:id="rId67"/>
    <p:sldId id="384" r:id="rId68"/>
    <p:sldId id="385" r:id="rId69"/>
    <p:sldId id="386" r:id="rId70"/>
    <p:sldId id="309" r:id="rId71"/>
    <p:sldId id="310" r:id="rId72"/>
  </p:sldIdLst>
  <p:sldSz cx="9144000" cy="6858000" type="screen4x3"/>
  <p:notesSz cx="6858000" cy="9144000"/>
  <p:embeddedFontLst>
    <p:embeddedFont>
      <p:font typeface="Segoe UI Light" panose="020B0502040204020203" pitchFamily="34" charset="0"/>
      <p:regular r:id="rId75"/>
      <p:italic r:id="rId76"/>
    </p:embeddedFont>
    <p:embeddedFont>
      <p:font typeface="Segoe UI" panose="020B0502040204020203" pitchFamily="34" charset="0"/>
      <p:regular r:id="rId77"/>
      <p:bold r:id="rId78"/>
      <p:italic r:id="rId79"/>
      <p:boldItalic r:id="rId80"/>
    </p:embeddedFont>
    <p:embeddedFont>
      <p:font typeface="Calibri" panose="020F0502020204030204" pitchFamily="34" charset="0"/>
      <p:regular r:id="rId81"/>
      <p:bold r:id="rId82"/>
      <p:italic r:id="rId83"/>
      <p:boldItalic r:id="rId84"/>
    </p:embeddedFont>
    <p:embeddedFont>
      <p:font typeface="Calibri Light" panose="020F0302020204030204" pitchFamily="34" charset="0"/>
      <p:regular r:id="rId85"/>
      <p:italic r:id="rId86"/>
    </p:embeddedFont>
    <p:embeddedFont>
      <p:font typeface="Verdana" panose="020B0604030504040204" pitchFamily="34" charset="0"/>
      <p:regular r:id="rId87"/>
      <p:bold r:id="rId88"/>
      <p:italic r:id="rId89"/>
      <p:boldItalic r:id="rId90"/>
    </p:embeddedFont>
    <p:embeddedFont>
      <p:font typeface="Consolas" panose="020B0609020204030204" pitchFamily="49" charset="0"/>
      <p:regular r:id="rId91"/>
      <p:bold r:id="rId92"/>
      <p:italic r:id="rId93"/>
      <p:boldItalic r:id="rId94"/>
    </p:embeddedFont>
    <p:embeddedFont>
      <p:font typeface="Segoe" panose="020B0604020202020204" charset="0"/>
      <p:regular r:id="rId95"/>
      <p:bold r:id="rId96"/>
      <p:italic r:id="rId97"/>
      <p:boldItalic r:id="rId9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73"/>
          </p14:sldIdLst>
        </p14:section>
        <p14:section name="Storage" id="{EE7F45B0-A6AD-411D-A512-DBBFEC401377}">
          <p14:sldIdLst>
            <p14:sldId id="311"/>
            <p14:sldId id="312"/>
          </p14:sldIdLst>
        </p14:section>
        <p14:section name="Storage &amp; Files" id="{C6B6578B-F5CF-418D-991A-F24A0340D180}">
          <p14:sldIdLst>
            <p14:sldId id="313"/>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75"/>
            <p14:sldId id="374"/>
            <p14:sldId id="376"/>
          </p14:sldIdLst>
        </p14:section>
        <p14:section name="Access" id="{B92904DA-AD65-48A7-82FB-BA4D438E899A}">
          <p14:sldIdLst>
            <p14:sldId id="315"/>
            <p14:sldId id="346"/>
            <p14:sldId id="347"/>
            <p14:sldId id="348"/>
            <p14:sldId id="349"/>
            <p14:sldId id="350"/>
            <p14:sldId id="351"/>
            <p14:sldId id="352"/>
            <p14:sldId id="353"/>
            <p14:sldId id="354"/>
            <p14:sldId id="355"/>
          </p14:sldIdLst>
        </p14:section>
        <p14:section name="Encryption" id="{4192427E-7B5C-4B75-BE21-14FA26E9ABFE}">
          <p14:sldIdLst>
            <p14:sldId id="318"/>
            <p14:sldId id="356"/>
            <p14:sldId id="357"/>
            <p14:sldId id="358"/>
            <p14:sldId id="359"/>
            <p14:sldId id="360"/>
            <p14:sldId id="361"/>
            <p14:sldId id="362"/>
            <p14:sldId id="363"/>
          </p14:sldIdLst>
        </p14:section>
        <p14:section name="Diag, Monitor, Analytics" id="{CA5ED27E-6529-4197-AC63-77A7AD34E2E9}">
          <p14:sldIdLst>
            <p14:sldId id="316"/>
            <p14:sldId id="364"/>
            <p14:sldId id="365"/>
            <p14:sldId id="366"/>
            <p14:sldId id="367"/>
            <p14:sldId id="378"/>
            <p14:sldId id="379"/>
            <p14:sldId id="380"/>
            <p14:sldId id="381"/>
            <p14:sldId id="382"/>
            <p14:sldId id="383"/>
            <p14:sldId id="384"/>
            <p14:sldId id="385"/>
            <p14:sldId id="386"/>
          </p14:sldIdLst>
        </p14:section>
        <p14:section name="Manage Containers with Azure Container Services (ACS)" id="{8462B454-DCB7-4718-BC7C-16D8C399AB26}">
          <p14:sldIdLst>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68" autoAdjust="0"/>
    <p:restoredTop sz="79478" autoAdjust="0"/>
  </p:normalViewPr>
  <p:slideViewPr>
    <p:cSldViewPr snapToGrid="0">
      <p:cViewPr varScale="1">
        <p:scale>
          <a:sx n="58" d="100"/>
          <a:sy n="58" d="100"/>
        </p:scale>
        <p:origin x="64" y="9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10.fntdata"/><Relationship Id="rId89" Type="http://schemas.openxmlformats.org/officeDocument/2006/relationships/font" Target="fonts/font15.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79" Type="http://schemas.openxmlformats.org/officeDocument/2006/relationships/font" Target="fonts/font5.fntdata"/><Relationship Id="rId87" Type="http://schemas.openxmlformats.org/officeDocument/2006/relationships/font" Target="fonts/font13.fntdata"/><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8.fntdata"/><Relationship Id="rId90" Type="http://schemas.openxmlformats.org/officeDocument/2006/relationships/font" Target="fonts/font16.fntdata"/><Relationship Id="rId95" Type="http://schemas.openxmlformats.org/officeDocument/2006/relationships/font" Target="fonts/font2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3.fntdata"/><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6.fntdata"/><Relationship Id="rId85" Type="http://schemas.openxmlformats.org/officeDocument/2006/relationships/font" Target="fonts/font11.fntdata"/><Relationship Id="rId93" Type="http://schemas.openxmlformats.org/officeDocument/2006/relationships/font" Target="fonts/font19.fntdata"/><Relationship Id="rId98" Type="http://schemas.openxmlformats.org/officeDocument/2006/relationships/font" Target="fonts/font2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font" Target="fonts/font17.fntdata"/><Relationship Id="rId96"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4" Type="http://schemas.openxmlformats.org/officeDocument/2006/relationships/font" Target="fonts/font20.fntdata"/><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2.fntdata"/><Relationship Id="rId97" Type="http://schemas.openxmlformats.org/officeDocument/2006/relationships/font" Target="fonts/font23.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3362E-2C91-40C4-A123-09F38874C635}"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23607DAF-BCC4-4F3F-9C57-FAB3A360649C}">
      <dgm:prSet/>
      <dgm:spPr/>
      <dgm:t>
        <a:bodyPr/>
        <a:lstStyle/>
        <a:p>
          <a:r>
            <a:rPr lang="en-US"/>
            <a:t>Local Redundant Storage (LRS)</a:t>
          </a:r>
        </a:p>
      </dgm:t>
    </dgm:pt>
    <dgm:pt modelId="{0EDB074B-0E62-4727-BAE7-23633B527609}" type="parTrans" cxnId="{EFBC6598-74DF-481C-A2CA-25A716D71587}">
      <dgm:prSet/>
      <dgm:spPr/>
      <dgm:t>
        <a:bodyPr/>
        <a:lstStyle/>
        <a:p>
          <a:endParaRPr lang="en-US"/>
        </a:p>
      </dgm:t>
    </dgm:pt>
    <dgm:pt modelId="{E242A89E-51AE-46B1-8BDD-DA19428BEF02}" type="sibTrans" cxnId="{EFBC6598-74DF-481C-A2CA-25A716D71587}">
      <dgm:prSet/>
      <dgm:spPr/>
      <dgm:t>
        <a:bodyPr/>
        <a:lstStyle/>
        <a:p>
          <a:endParaRPr lang="en-US"/>
        </a:p>
      </dgm:t>
    </dgm:pt>
    <dgm:pt modelId="{A14DC635-E9F1-498B-B578-3308FF7E4695}">
      <dgm:prSet/>
      <dgm:spPr/>
      <dgm:t>
        <a:bodyPr/>
        <a:lstStyle/>
        <a:p>
          <a:r>
            <a:rPr lang="en-US"/>
            <a:t>Data is held 3 times in a datacenter region</a:t>
          </a:r>
        </a:p>
      </dgm:t>
    </dgm:pt>
    <dgm:pt modelId="{E7D43C04-0BD3-4016-A122-632D4DF7460D}" type="parTrans" cxnId="{758ECC83-9D6E-4D5D-A167-FCE72F47C2A2}">
      <dgm:prSet/>
      <dgm:spPr/>
      <dgm:t>
        <a:bodyPr/>
        <a:lstStyle/>
        <a:p>
          <a:endParaRPr lang="en-US"/>
        </a:p>
      </dgm:t>
    </dgm:pt>
    <dgm:pt modelId="{DD5C5CCB-0383-45BF-9FF0-A733F795397E}" type="sibTrans" cxnId="{758ECC83-9D6E-4D5D-A167-FCE72F47C2A2}">
      <dgm:prSet/>
      <dgm:spPr/>
      <dgm:t>
        <a:bodyPr/>
        <a:lstStyle/>
        <a:p>
          <a:endParaRPr lang="en-US"/>
        </a:p>
      </dgm:t>
    </dgm:pt>
    <dgm:pt modelId="{E2BE3104-FD56-443B-BFE9-E57D33F8F726}">
      <dgm:prSet/>
      <dgm:spPr/>
      <dgm:t>
        <a:bodyPr/>
        <a:lstStyle/>
        <a:p>
          <a:r>
            <a:rPr lang="en-US"/>
            <a:t>Protection from hardware failure </a:t>
          </a:r>
        </a:p>
      </dgm:t>
    </dgm:pt>
    <dgm:pt modelId="{595EB3AE-02D6-4474-A005-A9A049641E13}" type="parTrans" cxnId="{AE0E9C55-31DD-4FC9-86C6-7AEA7DD7604D}">
      <dgm:prSet/>
      <dgm:spPr/>
      <dgm:t>
        <a:bodyPr/>
        <a:lstStyle/>
        <a:p>
          <a:endParaRPr lang="en-US"/>
        </a:p>
      </dgm:t>
    </dgm:pt>
    <dgm:pt modelId="{6F6A4A5C-6948-40FA-9592-6091D1209522}" type="sibTrans" cxnId="{AE0E9C55-31DD-4FC9-86C6-7AEA7DD7604D}">
      <dgm:prSet/>
      <dgm:spPr/>
      <dgm:t>
        <a:bodyPr/>
        <a:lstStyle/>
        <a:p>
          <a:endParaRPr lang="en-US"/>
        </a:p>
      </dgm:t>
    </dgm:pt>
    <dgm:pt modelId="{9504E666-8CAC-43C5-886F-23798368C4CB}">
      <dgm:prSet/>
      <dgm:spPr/>
      <dgm:t>
        <a:bodyPr/>
        <a:lstStyle/>
        <a:p>
          <a:r>
            <a:rPr lang="en-US"/>
            <a:t>Zone-redundant storage (LRS)</a:t>
          </a:r>
        </a:p>
      </dgm:t>
    </dgm:pt>
    <dgm:pt modelId="{77441D83-F862-4BB6-AEC6-0446693ADE8F}" type="parTrans" cxnId="{CD91A0E9-3EF1-46A5-A2C8-AD94797BBB74}">
      <dgm:prSet/>
      <dgm:spPr/>
      <dgm:t>
        <a:bodyPr/>
        <a:lstStyle/>
        <a:p>
          <a:endParaRPr lang="en-US"/>
        </a:p>
      </dgm:t>
    </dgm:pt>
    <dgm:pt modelId="{075AFD8E-564A-4D97-A39F-A77A937A7BA7}" type="sibTrans" cxnId="{CD91A0E9-3EF1-46A5-A2C8-AD94797BBB74}">
      <dgm:prSet/>
      <dgm:spPr/>
      <dgm:t>
        <a:bodyPr/>
        <a:lstStyle/>
        <a:p>
          <a:endParaRPr lang="en-US"/>
        </a:p>
      </dgm:t>
    </dgm:pt>
    <dgm:pt modelId="{BA3AC941-D69A-46B1-BA02-5D8595048781}">
      <dgm:prSet/>
      <dgm:spPr/>
      <dgm:t>
        <a:bodyPr/>
        <a:lstStyle/>
        <a:p>
          <a:r>
            <a:rPr lang="en-US"/>
            <a:t>Three copies </a:t>
          </a:r>
        </a:p>
      </dgm:t>
    </dgm:pt>
    <dgm:pt modelId="{F6FBC74D-1720-4922-8822-E9EBA689F49A}" type="parTrans" cxnId="{667D7F50-19E9-4E4B-935F-322825013ADD}">
      <dgm:prSet/>
      <dgm:spPr/>
      <dgm:t>
        <a:bodyPr/>
        <a:lstStyle/>
        <a:p>
          <a:endParaRPr lang="en-US"/>
        </a:p>
      </dgm:t>
    </dgm:pt>
    <dgm:pt modelId="{AD2DFEC2-5BFA-4BBA-88BB-F60803004351}" type="sibTrans" cxnId="{667D7F50-19E9-4E4B-935F-322825013ADD}">
      <dgm:prSet/>
      <dgm:spPr/>
      <dgm:t>
        <a:bodyPr/>
        <a:lstStyle/>
        <a:p>
          <a:endParaRPr lang="en-US"/>
        </a:p>
      </dgm:t>
    </dgm:pt>
    <dgm:pt modelId="{B5932CAF-05CE-4A30-BD66-3A4B25766C47}">
      <dgm:prSet/>
      <dgm:spPr/>
      <dgm:t>
        <a:bodyPr/>
        <a:lstStyle/>
        <a:p>
          <a:r>
            <a:rPr lang="en-US"/>
            <a:t>Guarded in two to three facilities</a:t>
          </a:r>
        </a:p>
      </dgm:t>
    </dgm:pt>
    <dgm:pt modelId="{5EC59C75-2EC2-47CC-918D-0A34C9AB6378}" type="parTrans" cxnId="{103C2303-5A2D-4055-888F-2FCE427CF1C6}">
      <dgm:prSet/>
      <dgm:spPr/>
      <dgm:t>
        <a:bodyPr/>
        <a:lstStyle/>
        <a:p>
          <a:endParaRPr lang="en-US"/>
        </a:p>
      </dgm:t>
    </dgm:pt>
    <dgm:pt modelId="{22A1B7DE-004C-45E3-A759-A138D81E04C8}" type="sibTrans" cxnId="{103C2303-5A2D-4055-888F-2FCE427CF1C6}">
      <dgm:prSet/>
      <dgm:spPr/>
      <dgm:t>
        <a:bodyPr/>
        <a:lstStyle/>
        <a:p>
          <a:endParaRPr lang="en-US"/>
        </a:p>
      </dgm:t>
    </dgm:pt>
    <dgm:pt modelId="{FEE80054-18D5-4F97-B0B9-C906BC693B78}">
      <dgm:prSet/>
      <dgm:spPr/>
      <dgm:t>
        <a:bodyPr/>
        <a:lstStyle/>
        <a:p>
          <a:r>
            <a:rPr lang="en-US"/>
            <a:t>Different regions </a:t>
          </a:r>
        </a:p>
      </dgm:t>
    </dgm:pt>
    <dgm:pt modelId="{65D18D7A-FF54-44AE-A163-4E2372CB5F5B}" type="parTrans" cxnId="{FD986AC7-6509-4504-9810-23630DE5BF54}">
      <dgm:prSet/>
      <dgm:spPr/>
      <dgm:t>
        <a:bodyPr/>
        <a:lstStyle/>
        <a:p>
          <a:endParaRPr lang="en-US"/>
        </a:p>
      </dgm:t>
    </dgm:pt>
    <dgm:pt modelId="{9371B003-2520-4D03-82BC-20BA8C715F99}" type="sibTrans" cxnId="{FD986AC7-6509-4504-9810-23630DE5BF54}">
      <dgm:prSet/>
      <dgm:spPr/>
      <dgm:t>
        <a:bodyPr/>
        <a:lstStyle/>
        <a:p>
          <a:endParaRPr lang="en-US"/>
        </a:p>
      </dgm:t>
    </dgm:pt>
    <dgm:pt modelId="{69B5E987-5C4B-47E0-A597-C757A593F2CB}">
      <dgm:prSet/>
      <dgm:spPr/>
      <dgm:t>
        <a:bodyPr/>
        <a:lstStyle/>
        <a:p>
          <a:r>
            <a:rPr lang="en-US"/>
            <a:t>Geo-Redundant storage (GRS)</a:t>
          </a:r>
        </a:p>
      </dgm:t>
    </dgm:pt>
    <dgm:pt modelId="{C1FFDDBD-8BD7-40FD-8C73-D7A6B2E1C87A}" type="parTrans" cxnId="{C7A0126F-70FC-4848-B803-8580146DCBC1}">
      <dgm:prSet/>
      <dgm:spPr/>
      <dgm:t>
        <a:bodyPr/>
        <a:lstStyle/>
        <a:p>
          <a:endParaRPr lang="en-US"/>
        </a:p>
      </dgm:t>
    </dgm:pt>
    <dgm:pt modelId="{67BFE5CF-0D34-407C-A9EB-822767587939}" type="sibTrans" cxnId="{C7A0126F-70FC-4848-B803-8580146DCBC1}">
      <dgm:prSet/>
      <dgm:spPr/>
      <dgm:t>
        <a:bodyPr/>
        <a:lstStyle/>
        <a:p>
          <a:endParaRPr lang="en-US"/>
        </a:p>
      </dgm:t>
    </dgm:pt>
    <dgm:pt modelId="{5E1524F1-1F1D-4073-8BAB-3EF47EB00B34}">
      <dgm:prSet/>
      <dgm:spPr/>
      <dgm:t>
        <a:bodyPr/>
        <a:lstStyle/>
        <a:p>
          <a:r>
            <a:rPr lang="en-US"/>
            <a:t>Six copies replicated in primary region</a:t>
          </a:r>
        </a:p>
      </dgm:t>
    </dgm:pt>
    <dgm:pt modelId="{414B0997-EF70-419C-AC10-C8F4B24CDE43}" type="parTrans" cxnId="{81400C78-C5AB-4FDD-A4EE-9C92E76F4136}">
      <dgm:prSet/>
      <dgm:spPr/>
      <dgm:t>
        <a:bodyPr/>
        <a:lstStyle/>
        <a:p>
          <a:endParaRPr lang="en-US"/>
        </a:p>
      </dgm:t>
    </dgm:pt>
    <dgm:pt modelId="{8B734AA2-2105-4642-ABA9-5FAF4D5A2375}" type="sibTrans" cxnId="{81400C78-C5AB-4FDD-A4EE-9C92E76F4136}">
      <dgm:prSet/>
      <dgm:spPr/>
      <dgm:t>
        <a:bodyPr/>
        <a:lstStyle/>
        <a:p>
          <a:endParaRPr lang="en-US"/>
        </a:p>
      </dgm:t>
    </dgm:pt>
    <dgm:pt modelId="{035F6459-E8F9-4514-ABB4-8714AF8C2343}">
      <dgm:prSet/>
      <dgm:spPr/>
      <dgm:t>
        <a:bodyPr/>
        <a:lstStyle/>
        <a:p>
          <a:r>
            <a:rPr lang="en-US"/>
            <a:t>3 more copies are replicated in a secondary region</a:t>
          </a:r>
        </a:p>
      </dgm:t>
    </dgm:pt>
    <dgm:pt modelId="{6131FAC8-7591-4BA9-9A45-4923CCEAEDC2}" type="parTrans" cxnId="{60E54CF6-E283-410D-8658-7F59FAEA4546}">
      <dgm:prSet/>
      <dgm:spPr/>
      <dgm:t>
        <a:bodyPr/>
        <a:lstStyle/>
        <a:p>
          <a:endParaRPr lang="en-US"/>
        </a:p>
      </dgm:t>
    </dgm:pt>
    <dgm:pt modelId="{B9E5DE2E-8E45-4BAB-A927-97677A00066A}" type="sibTrans" cxnId="{60E54CF6-E283-410D-8658-7F59FAEA4546}">
      <dgm:prSet/>
      <dgm:spPr/>
      <dgm:t>
        <a:bodyPr/>
        <a:lstStyle/>
        <a:p>
          <a:endParaRPr lang="en-US"/>
        </a:p>
      </dgm:t>
    </dgm:pt>
    <dgm:pt modelId="{EB5724C1-0EBB-437A-BFE6-D41CF6808F45}">
      <dgm:prSet/>
      <dgm:spPr/>
      <dgm:t>
        <a:bodyPr/>
        <a:lstStyle/>
        <a:p>
          <a:r>
            <a:rPr lang="en-US"/>
            <a:t>Read-access geo-redundant storage (RA-GRS)</a:t>
          </a:r>
        </a:p>
      </dgm:t>
    </dgm:pt>
    <dgm:pt modelId="{CF0A5A98-389A-4D5D-BBB7-8DA29D87241C}" type="parTrans" cxnId="{72D6E665-31E9-4B25-831B-339AB9CAFB68}">
      <dgm:prSet/>
      <dgm:spPr/>
      <dgm:t>
        <a:bodyPr/>
        <a:lstStyle/>
        <a:p>
          <a:endParaRPr lang="en-US"/>
        </a:p>
      </dgm:t>
    </dgm:pt>
    <dgm:pt modelId="{1E19E3D8-A607-487D-BFF6-13B3AA91C780}" type="sibTrans" cxnId="{72D6E665-31E9-4B25-831B-339AB9CAFB68}">
      <dgm:prSet/>
      <dgm:spPr/>
      <dgm:t>
        <a:bodyPr/>
        <a:lstStyle/>
        <a:p>
          <a:endParaRPr lang="en-US"/>
        </a:p>
      </dgm:t>
    </dgm:pt>
    <dgm:pt modelId="{695058AB-E075-43DF-84EC-3B0D773AD7D4}">
      <dgm:prSet/>
      <dgm:spPr/>
      <dgm:t>
        <a:bodyPr/>
        <a:lstStyle/>
        <a:p>
          <a:r>
            <a:rPr lang="en-US"/>
            <a:t>Secondary replica is provided for read-only access </a:t>
          </a:r>
        </a:p>
      </dgm:t>
    </dgm:pt>
    <dgm:pt modelId="{BD1AE904-8D76-46AF-8CF6-42B31E4997EE}" type="parTrans" cxnId="{472740B9-EAA9-4B4B-AC59-B329FD33836B}">
      <dgm:prSet/>
      <dgm:spPr/>
      <dgm:t>
        <a:bodyPr/>
        <a:lstStyle/>
        <a:p>
          <a:endParaRPr lang="en-US"/>
        </a:p>
      </dgm:t>
    </dgm:pt>
    <dgm:pt modelId="{35187389-817C-4D7F-BBA8-C543CB7D191F}" type="sibTrans" cxnId="{472740B9-EAA9-4B4B-AC59-B329FD33836B}">
      <dgm:prSet/>
      <dgm:spPr/>
      <dgm:t>
        <a:bodyPr/>
        <a:lstStyle/>
        <a:p>
          <a:endParaRPr lang="en-US"/>
        </a:p>
      </dgm:t>
    </dgm:pt>
    <dgm:pt modelId="{E7899C08-FD2C-413E-92B9-E2C5E2EDB896}">
      <dgm:prSet/>
      <dgm:spPr/>
      <dgm:t>
        <a:bodyPr/>
        <a:lstStyle/>
        <a:p>
          <a:r>
            <a:rPr lang="en-US"/>
            <a:t>Default option</a:t>
          </a:r>
        </a:p>
      </dgm:t>
    </dgm:pt>
    <dgm:pt modelId="{1EA989DF-1ECC-4F95-B8D4-538B0D0CE931}" type="parTrans" cxnId="{404CEDF1-5F7E-40E3-A7B8-C1E7ACC99B25}">
      <dgm:prSet/>
      <dgm:spPr/>
      <dgm:t>
        <a:bodyPr/>
        <a:lstStyle/>
        <a:p>
          <a:endParaRPr lang="en-US"/>
        </a:p>
      </dgm:t>
    </dgm:pt>
    <dgm:pt modelId="{4E3C3B94-89EC-4766-BE87-27D7AB2F7402}" type="sibTrans" cxnId="{404CEDF1-5F7E-40E3-A7B8-C1E7ACC99B25}">
      <dgm:prSet/>
      <dgm:spPr/>
      <dgm:t>
        <a:bodyPr/>
        <a:lstStyle/>
        <a:p>
          <a:endParaRPr lang="en-US"/>
        </a:p>
      </dgm:t>
    </dgm:pt>
    <dgm:pt modelId="{E4AB73E0-5CDE-49E6-938B-58E741CD60A7}" type="pres">
      <dgm:prSet presAssocID="{8443362E-2C91-40C4-A123-09F38874C635}" presName="linear" presStyleCnt="0">
        <dgm:presLayoutVars>
          <dgm:animLvl val="lvl"/>
          <dgm:resizeHandles val="exact"/>
        </dgm:presLayoutVars>
      </dgm:prSet>
      <dgm:spPr/>
    </dgm:pt>
    <dgm:pt modelId="{735E6C13-693C-418E-85F7-110CA63A17C8}" type="pres">
      <dgm:prSet presAssocID="{23607DAF-BCC4-4F3F-9C57-FAB3A360649C}" presName="parentText" presStyleLbl="node1" presStyleIdx="0" presStyleCnt="4">
        <dgm:presLayoutVars>
          <dgm:chMax val="0"/>
          <dgm:bulletEnabled val="1"/>
        </dgm:presLayoutVars>
      </dgm:prSet>
      <dgm:spPr/>
    </dgm:pt>
    <dgm:pt modelId="{C8D5B44D-AD73-4077-97BF-DDB9BE175081}" type="pres">
      <dgm:prSet presAssocID="{23607DAF-BCC4-4F3F-9C57-FAB3A360649C}" presName="childText" presStyleLbl="revTx" presStyleIdx="0" presStyleCnt="4">
        <dgm:presLayoutVars>
          <dgm:bulletEnabled val="1"/>
        </dgm:presLayoutVars>
      </dgm:prSet>
      <dgm:spPr/>
    </dgm:pt>
    <dgm:pt modelId="{B47B6A68-2252-4FFE-8937-9B477E60AEA5}" type="pres">
      <dgm:prSet presAssocID="{9504E666-8CAC-43C5-886F-23798368C4CB}" presName="parentText" presStyleLbl="node1" presStyleIdx="1" presStyleCnt="4">
        <dgm:presLayoutVars>
          <dgm:chMax val="0"/>
          <dgm:bulletEnabled val="1"/>
        </dgm:presLayoutVars>
      </dgm:prSet>
      <dgm:spPr/>
    </dgm:pt>
    <dgm:pt modelId="{64B5CE5E-1535-47A8-997B-35EF0593A42E}" type="pres">
      <dgm:prSet presAssocID="{9504E666-8CAC-43C5-886F-23798368C4CB}" presName="childText" presStyleLbl="revTx" presStyleIdx="1" presStyleCnt="4">
        <dgm:presLayoutVars>
          <dgm:bulletEnabled val="1"/>
        </dgm:presLayoutVars>
      </dgm:prSet>
      <dgm:spPr/>
    </dgm:pt>
    <dgm:pt modelId="{9799D2AC-552A-4927-9C98-BB3B153B3AD7}" type="pres">
      <dgm:prSet presAssocID="{69B5E987-5C4B-47E0-A597-C757A593F2CB}" presName="parentText" presStyleLbl="node1" presStyleIdx="2" presStyleCnt="4">
        <dgm:presLayoutVars>
          <dgm:chMax val="0"/>
          <dgm:bulletEnabled val="1"/>
        </dgm:presLayoutVars>
      </dgm:prSet>
      <dgm:spPr/>
    </dgm:pt>
    <dgm:pt modelId="{7E8C2CE5-D431-4B60-A157-AABFCDC07736}" type="pres">
      <dgm:prSet presAssocID="{69B5E987-5C4B-47E0-A597-C757A593F2CB}" presName="childText" presStyleLbl="revTx" presStyleIdx="2" presStyleCnt="4">
        <dgm:presLayoutVars>
          <dgm:bulletEnabled val="1"/>
        </dgm:presLayoutVars>
      </dgm:prSet>
      <dgm:spPr/>
    </dgm:pt>
    <dgm:pt modelId="{364F56A5-D9AB-4CD2-ABF5-FC3140A9B447}" type="pres">
      <dgm:prSet presAssocID="{EB5724C1-0EBB-437A-BFE6-D41CF6808F45}" presName="parentText" presStyleLbl="node1" presStyleIdx="3" presStyleCnt="4">
        <dgm:presLayoutVars>
          <dgm:chMax val="0"/>
          <dgm:bulletEnabled val="1"/>
        </dgm:presLayoutVars>
      </dgm:prSet>
      <dgm:spPr/>
    </dgm:pt>
    <dgm:pt modelId="{44E1A21D-2E89-478E-8A7A-28FFD8546017}" type="pres">
      <dgm:prSet presAssocID="{EB5724C1-0EBB-437A-BFE6-D41CF6808F45}" presName="childText" presStyleLbl="revTx" presStyleIdx="3" presStyleCnt="4">
        <dgm:presLayoutVars>
          <dgm:bulletEnabled val="1"/>
        </dgm:presLayoutVars>
      </dgm:prSet>
      <dgm:spPr/>
    </dgm:pt>
  </dgm:ptLst>
  <dgm:cxnLst>
    <dgm:cxn modelId="{103C2303-5A2D-4055-888F-2FCE427CF1C6}" srcId="{9504E666-8CAC-43C5-886F-23798368C4CB}" destId="{B5932CAF-05CE-4A30-BD66-3A4B25766C47}" srcOrd="1" destOrd="0" parTransId="{5EC59C75-2EC2-47CC-918D-0A34C9AB6378}" sibTransId="{22A1B7DE-004C-45E3-A759-A138D81E04C8}"/>
    <dgm:cxn modelId="{FA292904-F9CD-451B-B1F0-6A27FF174522}" type="presOf" srcId="{9504E666-8CAC-43C5-886F-23798368C4CB}" destId="{B47B6A68-2252-4FFE-8937-9B477E60AEA5}" srcOrd="0" destOrd="0" presId="urn:microsoft.com/office/officeart/2005/8/layout/vList2"/>
    <dgm:cxn modelId="{0B7B7C05-9197-4043-9B65-288E81F974BE}" type="presOf" srcId="{23607DAF-BCC4-4F3F-9C57-FAB3A360649C}" destId="{735E6C13-693C-418E-85F7-110CA63A17C8}" srcOrd="0" destOrd="0" presId="urn:microsoft.com/office/officeart/2005/8/layout/vList2"/>
    <dgm:cxn modelId="{4641750B-BB22-4742-8A46-14BE38A2B4DF}" type="presOf" srcId="{E2BE3104-FD56-443B-BFE9-E57D33F8F726}" destId="{C8D5B44D-AD73-4077-97BF-DDB9BE175081}" srcOrd="0" destOrd="1" presId="urn:microsoft.com/office/officeart/2005/8/layout/vList2"/>
    <dgm:cxn modelId="{FC9C613E-8790-49F2-9DF5-67DEF422DB7C}" type="presOf" srcId="{035F6459-E8F9-4514-ABB4-8714AF8C2343}" destId="{7E8C2CE5-D431-4B60-A157-AABFCDC07736}" srcOrd="0" destOrd="1" presId="urn:microsoft.com/office/officeart/2005/8/layout/vList2"/>
    <dgm:cxn modelId="{72D6E665-31E9-4B25-831B-339AB9CAFB68}" srcId="{8443362E-2C91-40C4-A123-09F38874C635}" destId="{EB5724C1-0EBB-437A-BFE6-D41CF6808F45}" srcOrd="3" destOrd="0" parTransId="{CF0A5A98-389A-4D5D-BBB7-8DA29D87241C}" sibTransId="{1E19E3D8-A607-487D-BFF6-13B3AA91C780}"/>
    <dgm:cxn modelId="{F9CF5D6D-1CB2-4DF4-B84D-9A7CAADA0122}" type="presOf" srcId="{8443362E-2C91-40C4-A123-09F38874C635}" destId="{E4AB73E0-5CDE-49E6-938B-58E741CD60A7}" srcOrd="0" destOrd="0" presId="urn:microsoft.com/office/officeart/2005/8/layout/vList2"/>
    <dgm:cxn modelId="{C7A0126F-70FC-4848-B803-8580146DCBC1}" srcId="{8443362E-2C91-40C4-A123-09F38874C635}" destId="{69B5E987-5C4B-47E0-A597-C757A593F2CB}" srcOrd="2" destOrd="0" parTransId="{C1FFDDBD-8BD7-40FD-8C73-D7A6B2E1C87A}" sibTransId="{67BFE5CF-0D34-407C-A9EB-822767587939}"/>
    <dgm:cxn modelId="{667D7F50-19E9-4E4B-935F-322825013ADD}" srcId="{9504E666-8CAC-43C5-886F-23798368C4CB}" destId="{BA3AC941-D69A-46B1-BA02-5D8595048781}" srcOrd="0" destOrd="0" parTransId="{F6FBC74D-1720-4922-8822-E9EBA689F49A}" sibTransId="{AD2DFEC2-5BFA-4BBA-88BB-F60803004351}"/>
    <dgm:cxn modelId="{AE0E9C55-31DD-4FC9-86C6-7AEA7DD7604D}" srcId="{23607DAF-BCC4-4F3F-9C57-FAB3A360649C}" destId="{E2BE3104-FD56-443B-BFE9-E57D33F8F726}" srcOrd="1" destOrd="0" parTransId="{595EB3AE-02D6-4474-A005-A9A049641E13}" sibTransId="{6F6A4A5C-6948-40FA-9592-6091D1209522}"/>
    <dgm:cxn modelId="{81400C78-C5AB-4FDD-A4EE-9C92E76F4136}" srcId="{69B5E987-5C4B-47E0-A597-C757A593F2CB}" destId="{5E1524F1-1F1D-4073-8BAB-3EF47EB00B34}" srcOrd="0" destOrd="0" parTransId="{414B0997-EF70-419C-AC10-C8F4B24CDE43}" sibTransId="{8B734AA2-2105-4642-ABA9-5FAF4D5A2375}"/>
    <dgm:cxn modelId="{A31CB283-3938-4038-BC7F-AACB763B9D28}" type="presOf" srcId="{B5932CAF-05CE-4A30-BD66-3A4B25766C47}" destId="{64B5CE5E-1535-47A8-997B-35EF0593A42E}" srcOrd="0" destOrd="1" presId="urn:microsoft.com/office/officeart/2005/8/layout/vList2"/>
    <dgm:cxn modelId="{758ECC83-9D6E-4D5D-A167-FCE72F47C2A2}" srcId="{23607DAF-BCC4-4F3F-9C57-FAB3A360649C}" destId="{A14DC635-E9F1-498B-B578-3308FF7E4695}" srcOrd="0" destOrd="0" parTransId="{E7D43C04-0BD3-4016-A122-632D4DF7460D}" sibTransId="{DD5C5CCB-0383-45BF-9FF0-A733F795397E}"/>
    <dgm:cxn modelId="{F55E3896-0D53-4C0F-B6B3-2375FA352231}" type="presOf" srcId="{5E1524F1-1F1D-4073-8BAB-3EF47EB00B34}" destId="{7E8C2CE5-D431-4B60-A157-AABFCDC07736}" srcOrd="0" destOrd="0" presId="urn:microsoft.com/office/officeart/2005/8/layout/vList2"/>
    <dgm:cxn modelId="{EFBC6598-74DF-481C-A2CA-25A716D71587}" srcId="{8443362E-2C91-40C4-A123-09F38874C635}" destId="{23607DAF-BCC4-4F3F-9C57-FAB3A360649C}" srcOrd="0" destOrd="0" parTransId="{0EDB074B-0E62-4727-BAE7-23633B527609}" sibTransId="{E242A89E-51AE-46B1-8BDD-DA19428BEF02}"/>
    <dgm:cxn modelId="{7BC320B2-4D0F-41D4-B3AD-D69C5BDB8E52}" type="presOf" srcId="{A14DC635-E9F1-498B-B578-3308FF7E4695}" destId="{C8D5B44D-AD73-4077-97BF-DDB9BE175081}" srcOrd="0" destOrd="0" presId="urn:microsoft.com/office/officeart/2005/8/layout/vList2"/>
    <dgm:cxn modelId="{472740B9-EAA9-4B4B-AC59-B329FD33836B}" srcId="{EB5724C1-0EBB-437A-BFE6-D41CF6808F45}" destId="{695058AB-E075-43DF-84EC-3B0D773AD7D4}" srcOrd="0" destOrd="0" parTransId="{BD1AE904-8D76-46AF-8CF6-42B31E4997EE}" sibTransId="{35187389-817C-4D7F-BBA8-C543CB7D191F}"/>
    <dgm:cxn modelId="{FD986AC7-6509-4504-9810-23630DE5BF54}" srcId="{9504E666-8CAC-43C5-886F-23798368C4CB}" destId="{FEE80054-18D5-4F97-B0B9-C906BC693B78}" srcOrd="2" destOrd="0" parTransId="{65D18D7A-FF54-44AE-A163-4E2372CB5F5B}" sibTransId="{9371B003-2520-4D03-82BC-20BA8C715F99}"/>
    <dgm:cxn modelId="{6FC3F4CB-24EE-4F98-85F9-FA4CEF82DF9D}" type="presOf" srcId="{69B5E987-5C4B-47E0-A597-C757A593F2CB}" destId="{9799D2AC-552A-4927-9C98-BB3B153B3AD7}" srcOrd="0" destOrd="0" presId="urn:microsoft.com/office/officeart/2005/8/layout/vList2"/>
    <dgm:cxn modelId="{5083D6D6-115D-4ED1-8EEF-3F2DB6EB0B2C}" type="presOf" srcId="{BA3AC941-D69A-46B1-BA02-5D8595048781}" destId="{64B5CE5E-1535-47A8-997B-35EF0593A42E}" srcOrd="0" destOrd="0" presId="urn:microsoft.com/office/officeart/2005/8/layout/vList2"/>
    <dgm:cxn modelId="{87AD9FDC-7BE7-4303-95F4-87E418B3444E}" type="presOf" srcId="{695058AB-E075-43DF-84EC-3B0D773AD7D4}" destId="{44E1A21D-2E89-478E-8A7A-28FFD8546017}" srcOrd="0" destOrd="0" presId="urn:microsoft.com/office/officeart/2005/8/layout/vList2"/>
    <dgm:cxn modelId="{3970D0E6-5D28-4D49-B8F7-663193325B25}" type="presOf" srcId="{E7899C08-FD2C-413E-92B9-E2C5E2EDB896}" destId="{44E1A21D-2E89-478E-8A7A-28FFD8546017}" srcOrd="0" destOrd="1" presId="urn:microsoft.com/office/officeart/2005/8/layout/vList2"/>
    <dgm:cxn modelId="{84B786E7-3254-44A4-995F-D336632A12C2}" type="presOf" srcId="{EB5724C1-0EBB-437A-BFE6-D41CF6808F45}" destId="{364F56A5-D9AB-4CD2-ABF5-FC3140A9B447}" srcOrd="0" destOrd="0" presId="urn:microsoft.com/office/officeart/2005/8/layout/vList2"/>
    <dgm:cxn modelId="{CD91A0E9-3EF1-46A5-A2C8-AD94797BBB74}" srcId="{8443362E-2C91-40C4-A123-09F38874C635}" destId="{9504E666-8CAC-43C5-886F-23798368C4CB}" srcOrd="1" destOrd="0" parTransId="{77441D83-F862-4BB6-AEC6-0446693ADE8F}" sibTransId="{075AFD8E-564A-4D97-A39F-A77A937A7BA7}"/>
    <dgm:cxn modelId="{404CEDF1-5F7E-40E3-A7B8-C1E7ACC99B25}" srcId="{EB5724C1-0EBB-437A-BFE6-D41CF6808F45}" destId="{E7899C08-FD2C-413E-92B9-E2C5E2EDB896}" srcOrd="1" destOrd="0" parTransId="{1EA989DF-1ECC-4F95-B8D4-538B0D0CE931}" sibTransId="{4E3C3B94-89EC-4766-BE87-27D7AB2F7402}"/>
    <dgm:cxn modelId="{60E54CF6-E283-410D-8658-7F59FAEA4546}" srcId="{69B5E987-5C4B-47E0-A597-C757A593F2CB}" destId="{035F6459-E8F9-4514-ABB4-8714AF8C2343}" srcOrd="1" destOrd="0" parTransId="{6131FAC8-7591-4BA9-9A45-4923CCEAEDC2}" sibTransId="{B9E5DE2E-8E45-4BAB-A927-97677A00066A}"/>
    <dgm:cxn modelId="{046BB4F9-A743-44E5-9F62-2492FE8B3553}" type="presOf" srcId="{FEE80054-18D5-4F97-B0B9-C906BC693B78}" destId="{64B5CE5E-1535-47A8-997B-35EF0593A42E}" srcOrd="0" destOrd="2" presId="urn:microsoft.com/office/officeart/2005/8/layout/vList2"/>
    <dgm:cxn modelId="{F60A15BD-4ACE-4406-A176-9A5797B117B7}" type="presParOf" srcId="{E4AB73E0-5CDE-49E6-938B-58E741CD60A7}" destId="{735E6C13-693C-418E-85F7-110CA63A17C8}" srcOrd="0" destOrd="0" presId="urn:microsoft.com/office/officeart/2005/8/layout/vList2"/>
    <dgm:cxn modelId="{2BCBE049-906A-480D-84D4-7F43ADFF2152}" type="presParOf" srcId="{E4AB73E0-5CDE-49E6-938B-58E741CD60A7}" destId="{C8D5B44D-AD73-4077-97BF-DDB9BE175081}" srcOrd="1" destOrd="0" presId="urn:microsoft.com/office/officeart/2005/8/layout/vList2"/>
    <dgm:cxn modelId="{F7D3A313-A482-481B-8645-776FA11F5A04}" type="presParOf" srcId="{E4AB73E0-5CDE-49E6-938B-58E741CD60A7}" destId="{B47B6A68-2252-4FFE-8937-9B477E60AEA5}" srcOrd="2" destOrd="0" presId="urn:microsoft.com/office/officeart/2005/8/layout/vList2"/>
    <dgm:cxn modelId="{9A47F5AC-53AF-4F6A-9CCC-1E58A8C2AF59}" type="presParOf" srcId="{E4AB73E0-5CDE-49E6-938B-58E741CD60A7}" destId="{64B5CE5E-1535-47A8-997B-35EF0593A42E}" srcOrd="3" destOrd="0" presId="urn:microsoft.com/office/officeart/2005/8/layout/vList2"/>
    <dgm:cxn modelId="{5C3F1D3F-1E8C-42AF-ABF4-F527D670C366}" type="presParOf" srcId="{E4AB73E0-5CDE-49E6-938B-58E741CD60A7}" destId="{9799D2AC-552A-4927-9C98-BB3B153B3AD7}" srcOrd="4" destOrd="0" presId="urn:microsoft.com/office/officeart/2005/8/layout/vList2"/>
    <dgm:cxn modelId="{85BA2265-4FF5-40DA-BA0A-734147E895DA}" type="presParOf" srcId="{E4AB73E0-5CDE-49E6-938B-58E741CD60A7}" destId="{7E8C2CE5-D431-4B60-A157-AABFCDC07736}" srcOrd="5" destOrd="0" presId="urn:microsoft.com/office/officeart/2005/8/layout/vList2"/>
    <dgm:cxn modelId="{2C42D0DA-6159-4678-84C8-9AA2845D2B60}" type="presParOf" srcId="{E4AB73E0-5CDE-49E6-938B-58E741CD60A7}" destId="{364F56A5-D9AB-4CD2-ABF5-FC3140A9B447}" srcOrd="6" destOrd="0" presId="urn:microsoft.com/office/officeart/2005/8/layout/vList2"/>
    <dgm:cxn modelId="{796967AB-D466-4550-8085-0107B732CAEF}" type="presParOf" srcId="{E4AB73E0-5CDE-49E6-938B-58E741CD60A7}" destId="{44E1A21D-2E89-478E-8A7A-28FFD854601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6AB76A-528C-43B9-86BE-763A7E6354C8}" type="doc">
      <dgm:prSet loTypeId="urn:microsoft.com/office/officeart/2005/8/layout/vList4" loCatId="list" qsTypeId="urn:microsoft.com/office/officeart/2005/8/quickstyle/3d3" qsCatId="3D" csTypeId="urn:microsoft.com/office/officeart/2005/8/colors/accent0_3" csCatId="mainScheme"/>
      <dgm:spPr/>
      <dgm:t>
        <a:bodyPr/>
        <a:lstStyle/>
        <a:p>
          <a:endParaRPr lang="en-US"/>
        </a:p>
      </dgm:t>
    </dgm:pt>
    <dgm:pt modelId="{E13CDA68-722B-44FB-B83B-7371A09BEDE4}">
      <dgm:prSet/>
      <dgm:spPr/>
      <dgm:t>
        <a:bodyPr/>
        <a:lstStyle/>
        <a:p>
          <a:r>
            <a:rPr lang="en-US" dirty="0"/>
            <a:t>VHDs on IaaS VMs</a:t>
          </a:r>
        </a:p>
      </dgm:t>
    </dgm:pt>
    <dgm:pt modelId="{28F91904-EADE-4516-BB09-BAEAA97A7229}" type="parTrans" cxnId="{5E0B3A64-92DA-43CE-BC4C-E465FF16EB4D}">
      <dgm:prSet/>
      <dgm:spPr/>
      <dgm:t>
        <a:bodyPr/>
        <a:lstStyle/>
        <a:p>
          <a:endParaRPr lang="en-US"/>
        </a:p>
      </dgm:t>
    </dgm:pt>
    <dgm:pt modelId="{E9817D36-4121-4415-B125-26E2F4E493F4}" type="sibTrans" cxnId="{5E0B3A64-92DA-43CE-BC4C-E465FF16EB4D}">
      <dgm:prSet/>
      <dgm:spPr/>
      <dgm:t>
        <a:bodyPr/>
        <a:lstStyle/>
        <a:p>
          <a:endParaRPr lang="en-US"/>
        </a:p>
      </dgm:t>
    </dgm:pt>
    <dgm:pt modelId="{C86FBFBC-DC69-4184-8808-C18899E50A9B}">
      <dgm:prSet/>
      <dgm:spPr/>
      <dgm:t>
        <a:bodyPr/>
        <a:lstStyle/>
        <a:p>
          <a:r>
            <a:rPr lang="en-US"/>
            <a:t>Azure Disk Encryption </a:t>
          </a:r>
        </a:p>
      </dgm:t>
    </dgm:pt>
    <dgm:pt modelId="{9BB5337E-3AD5-4BE3-857B-3A694F768C7D}" type="parTrans" cxnId="{044E6942-2B14-457D-B00B-135C8E9A8C6C}">
      <dgm:prSet/>
      <dgm:spPr/>
      <dgm:t>
        <a:bodyPr/>
        <a:lstStyle/>
        <a:p>
          <a:endParaRPr lang="en-US"/>
        </a:p>
      </dgm:t>
    </dgm:pt>
    <dgm:pt modelId="{926CA98D-CF31-4B1B-B561-864286A79430}" type="sibTrans" cxnId="{044E6942-2B14-457D-B00B-135C8E9A8C6C}">
      <dgm:prSet/>
      <dgm:spPr/>
      <dgm:t>
        <a:bodyPr/>
        <a:lstStyle/>
        <a:p>
          <a:endParaRPr lang="en-US"/>
        </a:p>
      </dgm:t>
    </dgm:pt>
    <dgm:pt modelId="{6B05CE48-A47D-4AAA-A113-1D7BF75EC198}">
      <dgm:prSet/>
      <dgm:spPr/>
      <dgm:t>
        <a:bodyPr/>
        <a:lstStyle/>
        <a:p>
          <a:r>
            <a:rPr lang="en-US"/>
            <a:t>No Encryption from Storage Account </a:t>
          </a:r>
        </a:p>
      </dgm:t>
    </dgm:pt>
    <dgm:pt modelId="{346400A6-945A-4246-B00F-A20011644E5B}" type="parTrans" cxnId="{43582853-4499-47FE-BE70-A64C09BAB497}">
      <dgm:prSet/>
      <dgm:spPr/>
      <dgm:t>
        <a:bodyPr/>
        <a:lstStyle/>
        <a:p>
          <a:endParaRPr lang="en-US"/>
        </a:p>
      </dgm:t>
    </dgm:pt>
    <dgm:pt modelId="{991CF828-0497-45FF-8368-C93553DA631C}" type="sibTrans" cxnId="{43582853-4499-47FE-BE70-A64C09BAB497}">
      <dgm:prSet/>
      <dgm:spPr/>
      <dgm:t>
        <a:bodyPr/>
        <a:lstStyle/>
        <a:p>
          <a:endParaRPr lang="en-US"/>
        </a:p>
      </dgm:t>
    </dgm:pt>
    <dgm:pt modelId="{E3FD57AD-A187-4C83-8F69-B85F61439EBA}">
      <dgm:prSet/>
      <dgm:spPr/>
      <dgm:t>
        <a:bodyPr/>
        <a:lstStyle/>
        <a:p>
          <a:r>
            <a:rPr lang="en-US"/>
            <a:t>No Encryption from Marketplace </a:t>
          </a:r>
        </a:p>
      </dgm:t>
    </dgm:pt>
    <dgm:pt modelId="{BA83E41E-CAAD-4225-BB61-918ACEA598A4}" type="parTrans" cxnId="{5B159A3B-8AB8-4A24-A38C-C2F13DEBA079}">
      <dgm:prSet/>
      <dgm:spPr/>
      <dgm:t>
        <a:bodyPr/>
        <a:lstStyle/>
        <a:p>
          <a:endParaRPr lang="en-US"/>
        </a:p>
      </dgm:t>
    </dgm:pt>
    <dgm:pt modelId="{7015D27B-0482-4A2B-A5DF-8BD98832173B}" type="sibTrans" cxnId="{5B159A3B-8AB8-4A24-A38C-C2F13DEBA079}">
      <dgm:prSet/>
      <dgm:spPr/>
      <dgm:t>
        <a:bodyPr/>
        <a:lstStyle/>
        <a:p>
          <a:endParaRPr lang="en-US"/>
        </a:p>
      </dgm:t>
    </dgm:pt>
    <dgm:pt modelId="{BE748425-054C-4359-B733-894D81DDB09B}">
      <dgm:prSet/>
      <dgm:spPr/>
      <dgm:t>
        <a:bodyPr/>
        <a:lstStyle/>
        <a:p>
          <a:r>
            <a:rPr lang="en-US"/>
            <a:t>CSE</a:t>
          </a:r>
        </a:p>
      </dgm:t>
    </dgm:pt>
    <dgm:pt modelId="{86D432EC-6602-46B9-8C40-2CA51063C991}" type="parTrans" cxnId="{A1076C8C-4386-4744-BDF3-C0F10DC401DA}">
      <dgm:prSet/>
      <dgm:spPr/>
      <dgm:t>
        <a:bodyPr/>
        <a:lstStyle/>
        <a:p>
          <a:endParaRPr lang="en-US"/>
        </a:p>
      </dgm:t>
    </dgm:pt>
    <dgm:pt modelId="{A0E2798A-3D4C-4202-BA14-4A7BA9C8A152}" type="sibTrans" cxnId="{A1076C8C-4386-4744-BDF3-C0F10DC401DA}">
      <dgm:prSet/>
      <dgm:spPr/>
      <dgm:t>
        <a:bodyPr/>
        <a:lstStyle/>
        <a:p>
          <a:endParaRPr lang="en-US"/>
        </a:p>
      </dgm:t>
    </dgm:pt>
    <dgm:pt modelId="{DD9F0B04-9175-4D4F-8DC0-6AE246712DC1}">
      <dgm:prSet/>
      <dgm:spPr/>
      <dgm:t>
        <a:bodyPr/>
        <a:lstStyle/>
        <a:p>
          <a:r>
            <a:rPr lang="en-US"/>
            <a:t>Most secure </a:t>
          </a:r>
        </a:p>
      </dgm:t>
    </dgm:pt>
    <dgm:pt modelId="{BFE54120-8A4F-443F-A097-5B196282720E}" type="parTrans" cxnId="{EB546181-213E-4E8E-8273-CA2DAA92B833}">
      <dgm:prSet/>
      <dgm:spPr/>
      <dgm:t>
        <a:bodyPr/>
        <a:lstStyle/>
        <a:p>
          <a:endParaRPr lang="en-US"/>
        </a:p>
      </dgm:t>
    </dgm:pt>
    <dgm:pt modelId="{7C44D187-CDE1-4811-AE58-1846E088AD1B}" type="sibTrans" cxnId="{EB546181-213E-4E8E-8273-CA2DAA92B833}">
      <dgm:prSet/>
      <dgm:spPr/>
      <dgm:t>
        <a:bodyPr/>
        <a:lstStyle/>
        <a:p>
          <a:endParaRPr lang="en-US"/>
        </a:p>
      </dgm:t>
    </dgm:pt>
    <dgm:pt modelId="{1DD538D6-C09E-44E4-A7E2-27A99DC3C44E}">
      <dgm:prSet/>
      <dgm:spPr/>
      <dgm:t>
        <a:bodyPr/>
        <a:lstStyle/>
        <a:p>
          <a:r>
            <a:rPr lang="en-US"/>
            <a:t>Requires code in application </a:t>
          </a:r>
        </a:p>
      </dgm:t>
    </dgm:pt>
    <dgm:pt modelId="{ACE5DBF6-9C3D-4D87-8E11-2FE7DCF60DA5}" type="parTrans" cxnId="{5D0E94B7-D9A9-4BB4-8228-ACBA002F255C}">
      <dgm:prSet/>
      <dgm:spPr/>
      <dgm:t>
        <a:bodyPr/>
        <a:lstStyle/>
        <a:p>
          <a:endParaRPr lang="en-US"/>
        </a:p>
      </dgm:t>
    </dgm:pt>
    <dgm:pt modelId="{51C4E3C1-B39A-4A07-AF28-FB0E7B94F3D0}" type="sibTrans" cxnId="{5D0E94B7-D9A9-4BB4-8228-ACBA002F255C}">
      <dgm:prSet/>
      <dgm:spPr/>
      <dgm:t>
        <a:bodyPr/>
        <a:lstStyle/>
        <a:p>
          <a:endParaRPr lang="en-US"/>
        </a:p>
      </dgm:t>
    </dgm:pt>
    <dgm:pt modelId="{2491B81F-D04C-49AC-8F05-012584C4B849}">
      <dgm:prSet/>
      <dgm:spPr/>
      <dgm:t>
        <a:bodyPr/>
        <a:lstStyle/>
        <a:p>
          <a:r>
            <a:rPr lang="en-US"/>
            <a:t>CSE can encrypt table entities, queue messages and blobs</a:t>
          </a:r>
        </a:p>
      </dgm:t>
    </dgm:pt>
    <dgm:pt modelId="{4B083A3E-7226-4807-BD19-9EEB2012B424}" type="parTrans" cxnId="{7F353BA3-547A-441A-A424-634C418C81BA}">
      <dgm:prSet/>
      <dgm:spPr/>
      <dgm:t>
        <a:bodyPr/>
        <a:lstStyle/>
        <a:p>
          <a:endParaRPr lang="en-US"/>
        </a:p>
      </dgm:t>
    </dgm:pt>
    <dgm:pt modelId="{A5C20F6F-23B5-4F8A-802F-20B638AF24E2}" type="sibTrans" cxnId="{7F353BA3-547A-441A-A424-634C418C81BA}">
      <dgm:prSet/>
      <dgm:spPr/>
      <dgm:t>
        <a:bodyPr/>
        <a:lstStyle/>
        <a:p>
          <a:endParaRPr lang="en-US"/>
        </a:p>
      </dgm:t>
    </dgm:pt>
    <dgm:pt modelId="{C9565562-D4D0-4D3D-AF89-A0DFB635DDAA}">
      <dgm:prSet/>
      <dgm:spPr/>
      <dgm:t>
        <a:bodyPr/>
        <a:lstStyle/>
        <a:p>
          <a:r>
            <a:rPr lang="en-US"/>
            <a:t>SSE can only encrypt blobs </a:t>
          </a:r>
        </a:p>
      </dgm:t>
    </dgm:pt>
    <dgm:pt modelId="{2AE2FE56-A442-4669-BB1D-5E034453D196}" type="parTrans" cxnId="{83448A68-C048-41E7-801E-D5BCFA6BE3A9}">
      <dgm:prSet/>
      <dgm:spPr/>
      <dgm:t>
        <a:bodyPr/>
        <a:lstStyle/>
        <a:p>
          <a:endParaRPr lang="en-US"/>
        </a:p>
      </dgm:t>
    </dgm:pt>
    <dgm:pt modelId="{55732F87-3AEE-495B-BC93-0FCB4C28C879}" type="sibTrans" cxnId="{83448A68-C048-41E7-801E-D5BCFA6BE3A9}">
      <dgm:prSet/>
      <dgm:spPr/>
      <dgm:t>
        <a:bodyPr/>
        <a:lstStyle/>
        <a:p>
          <a:endParaRPr lang="en-US"/>
        </a:p>
      </dgm:t>
    </dgm:pt>
    <dgm:pt modelId="{3CF9E976-F267-42EB-8D62-7B09ABAFB899}">
      <dgm:prSet/>
      <dgm:spPr/>
      <dgm:t>
        <a:bodyPr/>
        <a:lstStyle/>
        <a:p>
          <a:r>
            <a:rPr lang="en-US"/>
            <a:t>Client-side requires more resources on the client </a:t>
          </a:r>
        </a:p>
      </dgm:t>
    </dgm:pt>
    <dgm:pt modelId="{F56D9EBD-2F12-4B78-8B31-C8246DFBAAF1}" type="parTrans" cxnId="{D9968A31-1460-428D-9F17-3CE3A6D30F54}">
      <dgm:prSet/>
      <dgm:spPr/>
      <dgm:t>
        <a:bodyPr/>
        <a:lstStyle/>
        <a:p>
          <a:endParaRPr lang="en-US"/>
        </a:p>
      </dgm:t>
    </dgm:pt>
    <dgm:pt modelId="{C5273DF5-FECC-4D33-BA68-FDFB119CD53B}" type="sibTrans" cxnId="{D9968A31-1460-428D-9F17-3CE3A6D30F54}">
      <dgm:prSet/>
      <dgm:spPr/>
      <dgm:t>
        <a:bodyPr/>
        <a:lstStyle/>
        <a:p>
          <a:endParaRPr lang="en-US"/>
        </a:p>
      </dgm:t>
    </dgm:pt>
    <dgm:pt modelId="{58664E1E-F6FE-4DC0-98C4-2923D6A979F9}">
      <dgm:prSet/>
      <dgm:spPr/>
      <dgm:t>
        <a:bodyPr/>
        <a:lstStyle/>
        <a:p>
          <a:r>
            <a:rPr lang="en-US"/>
            <a:t>SSE </a:t>
          </a:r>
        </a:p>
      </dgm:t>
    </dgm:pt>
    <dgm:pt modelId="{DDD7F81F-DDF2-421E-A3F0-2010639503B2}" type="parTrans" cxnId="{B3D5BD18-09C3-4E5A-AA6A-62C2DBF3FA9B}">
      <dgm:prSet/>
      <dgm:spPr/>
      <dgm:t>
        <a:bodyPr/>
        <a:lstStyle/>
        <a:p>
          <a:endParaRPr lang="en-US"/>
        </a:p>
      </dgm:t>
    </dgm:pt>
    <dgm:pt modelId="{20FA232F-79DE-482F-9B07-BFF447FDA3D0}" type="sibTrans" cxnId="{B3D5BD18-09C3-4E5A-AA6A-62C2DBF3FA9B}">
      <dgm:prSet/>
      <dgm:spPr/>
      <dgm:t>
        <a:bodyPr/>
        <a:lstStyle/>
        <a:p>
          <a:endParaRPr lang="en-US"/>
        </a:p>
      </dgm:t>
    </dgm:pt>
    <dgm:pt modelId="{4F4D1E23-447F-4986-AB12-209E33C9A65D}">
      <dgm:prSet/>
      <dgm:spPr/>
      <dgm:t>
        <a:bodyPr/>
        <a:lstStyle/>
        <a:p>
          <a:r>
            <a:rPr lang="en-US"/>
            <a:t>Managed by Azure Storage </a:t>
          </a:r>
        </a:p>
      </dgm:t>
    </dgm:pt>
    <dgm:pt modelId="{05AF68E9-1C08-4F4A-B60F-129FCFDB981C}" type="parTrans" cxnId="{E9ABDCA8-EF1B-41DB-92F7-766DF0B71176}">
      <dgm:prSet/>
      <dgm:spPr/>
      <dgm:t>
        <a:bodyPr/>
        <a:lstStyle/>
        <a:p>
          <a:endParaRPr lang="en-US"/>
        </a:p>
      </dgm:t>
    </dgm:pt>
    <dgm:pt modelId="{5F7D4D0A-AB19-4F47-9BF4-273DA543BFB1}" type="sibTrans" cxnId="{E9ABDCA8-EF1B-41DB-92F7-766DF0B71176}">
      <dgm:prSet/>
      <dgm:spPr/>
      <dgm:t>
        <a:bodyPr/>
        <a:lstStyle/>
        <a:p>
          <a:endParaRPr lang="en-US"/>
        </a:p>
      </dgm:t>
    </dgm:pt>
    <dgm:pt modelId="{51670AE2-E53A-4C85-9FAF-20787AE7EA21}">
      <dgm:prSet/>
      <dgm:spPr/>
      <dgm:t>
        <a:bodyPr/>
        <a:lstStyle/>
        <a:p>
          <a:r>
            <a:rPr lang="en-US"/>
            <a:t>Does not provide encryption in transit </a:t>
          </a:r>
        </a:p>
      </dgm:t>
    </dgm:pt>
    <dgm:pt modelId="{77E6EE0E-82B1-4A91-8DED-9861019FE2B2}" type="parTrans" cxnId="{AC3EAF50-BB73-465D-930E-03B31D3A6F43}">
      <dgm:prSet/>
      <dgm:spPr/>
      <dgm:t>
        <a:bodyPr/>
        <a:lstStyle/>
        <a:p>
          <a:endParaRPr lang="en-US"/>
        </a:p>
      </dgm:t>
    </dgm:pt>
    <dgm:pt modelId="{3CC714A2-D207-46AF-931A-7C13F9C707F6}" type="sibTrans" cxnId="{AC3EAF50-BB73-465D-930E-03B31D3A6F43}">
      <dgm:prSet/>
      <dgm:spPr/>
      <dgm:t>
        <a:bodyPr/>
        <a:lstStyle/>
        <a:p>
          <a:endParaRPr lang="en-US"/>
        </a:p>
      </dgm:t>
    </dgm:pt>
    <dgm:pt modelId="{3E5F90ED-2157-4D10-9593-32F9FEED0EFA}">
      <dgm:prSet/>
      <dgm:spPr/>
      <dgm:t>
        <a:bodyPr/>
        <a:lstStyle/>
        <a:p>
          <a:r>
            <a:rPr lang="en-US"/>
            <a:t>Can encrypt any type of storage account </a:t>
          </a:r>
        </a:p>
      </dgm:t>
    </dgm:pt>
    <dgm:pt modelId="{16E51B1C-94A3-4AB1-90FF-FF1B64989815}" type="parTrans" cxnId="{6A52F97E-52A7-421F-A598-B4D5834A4562}">
      <dgm:prSet/>
      <dgm:spPr/>
      <dgm:t>
        <a:bodyPr/>
        <a:lstStyle/>
        <a:p>
          <a:endParaRPr lang="en-US"/>
        </a:p>
      </dgm:t>
    </dgm:pt>
    <dgm:pt modelId="{C4BB3FE6-9C1F-4954-8F8A-87DAE0E58F3D}" type="sibTrans" cxnId="{6A52F97E-52A7-421F-A598-B4D5834A4562}">
      <dgm:prSet/>
      <dgm:spPr/>
      <dgm:t>
        <a:bodyPr/>
        <a:lstStyle/>
        <a:p>
          <a:endParaRPr lang="en-US"/>
        </a:p>
      </dgm:t>
    </dgm:pt>
    <dgm:pt modelId="{669898F9-4C0E-41C7-9E58-19D1A82EC08D}">
      <dgm:prSet/>
      <dgm:spPr/>
      <dgm:t>
        <a:bodyPr/>
        <a:lstStyle/>
        <a:p>
          <a:r>
            <a:rPr lang="en-US"/>
            <a:t>Azure Disk Encryption and SSE can be used in conjunction </a:t>
          </a:r>
        </a:p>
      </dgm:t>
    </dgm:pt>
    <dgm:pt modelId="{CBB5523E-D1FD-481C-93C3-9E12B59EEE9F}" type="parTrans" cxnId="{84471527-0AE3-46E9-A419-9350EA933D96}">
      <dgm:prSet/>
      <dgm:spPr/>
      <dgm:t>
        <a:bodyPr/>
        <a:lstStyle/>
        <a:p>
          <a:endParaRPr lang="en-US"/>
        </a:p>
      </dgm:t>
    </dgm:pt>
    <dgm:pt modelId="{C54FD62A-8D82-433E-958C-C0F1F22FAD71}" type="sibTrans" cxnId="{84471527-0AE3-46E9-A419-9350EA933D96}">
      <dgm:prSet/>
      <dgm:spPr/>
      <dgm:t>
        <a:bodyPr/>
        <a:lstStyle/>
        <a:p>
          <a:endParaRPr lang="en-US"/>
        </a:p>
      </dgm:t>
    </dgm:pt>
    <dgm:pt modelId="{8FDC3124-EABA-439E-8559-BD287ACFAFB3}" type="pres">
      <dgm:prSet presAssocID="{626AB76A-528C-43B9-86BE-763A7E6354C8}" presName="linear" presStyleCnt="0">
        <dgm:presLayoutVars>
          <dgm:dir/>
          <dgm:resizeHandles val="exact"/>
        </dgm:presLayoutVars>
      </dgm:prSet>
      <dgm:spPr/>
    </dgm:pt>
    <dgm:pt modelId="{E3233FBC-A088-47A8-A01A-9C93C1E4265C}" type="pres">
      <dgm:prSet presAssocID="{E13CDA68-722B-44FB-B83B-7371A09BEDE4}" presName="comp" presStyleCnt="0"/>
      <dgm:spPr/>
    </dgm:pt>
    <dgm:pt modelId="{C40A2EE0-F0EF-4644-A39A-BD729073C0FF}" type="pres">
      <dgm:prSet presAssocID="{E13CDA68-722B-44FB-B83B-7371A09BEDE4}" presName="box" presStyleLbl="node1" presStyleIdx="0" presStyleCnt="3"/>
      <dgm:spPr/>
    </dgm:pt>
    <dgm:pt modelId="{FCE2C3E5-ED01-4014-9316-CBD1E6C9FB19}" type="pres">
      <dgm:prSet presAssocID="{E13CDA68-722B-44FB-B83B-7371A09BEDE4}" presName="img" presStyleLbl="fgImgPlace1" presStyleIdx="0" presStyleCnt="3"/>
      <dgm:spPr/>
    </dgm:pt>
    <dgm:pt modelId="{3665330F-4D90-4090-B1E2-FF6DA7E5EF45}" type="pres">
      <dgm:prSet presAssocID="{E13CDA68-722B-44FB-B83B-7371A09BEDE4}" presName="text" presStyleLbl="node1" presStyleIdx="0" presStyleCnt="3">
        <dgm:presLayoutVars>
          <dgm:bulletEnabled val="1"/>
        </dgm:presLayoutVars>
      </dgm:prSet>
      <dgm:spPr/>
    </dgm:pt>
    <dgm:pt modelId="{91A0EA33-6562-4EB0-B12D-1E392EC645E4}" type="pres">
      <dgm:prSet presAssocID="{E9817D36-4121-4415-B125-26E2F4E493F4}" presName="spacer" presStyleCnt="0"/>
      <dgm:spPr/>
    </dgm:pt>
    <dgm:pt modelId="{4E5511E5-6609-4AFE-95FE-4A71BCE799EB}" type="pres">
      <dgm:prSet presAssocID="{BE748425-054C-4359-B733-894D81DDB09B}" presName="comp" presStyleCnt="0"/>
      <dgm:spPr/>
    </dgm:pt>
    <dgm:pt modelId="{7148B7D6-DA27-4F42-8CF2-B38DA676E6FE}" type="pres">
      <dgm:prSet presAssocID="{BE748425-054C-4359-B733-894D81DDB09B}" presName="box" presStyleLbl="node1" presStyleIdx="1" presStyleCnt="3"/>
      <dgm:spPr/>
    </dgm:pt>
    <dgm:pt modelId="{03585EB9-8CE9-42C5-863B-3E1E5538EFF8}" type="pres">
      <dgm:prSet presAssocID="{BE748425-054C-4359-B733-894D81DDB09B}" presName="img" presStyleLbl="fgImgPlace1" presStyleIdx="1" presStyleCnt="3"/>
      <dgm:spPr/>
    </dgm:pt>
    <dgm:pt modelId="{51B077A2-C51F-4294-B02A-298712379EE7}" type="pres">
      <dgm:prSet presAssocID="{BE748425-054C-4359-B733-894D81DDB09B}" presName="text" presStyleLbl="node1" presStyleIdx="1" presStyleCnt="3">
        <dgm:presLayoutVars>
          <dgm:bulletEnabled val="1"/>
        </dgm:presLayoutVars>
      </dgm:prSet>
      <dgm:spPr/>
    </dgm:pt>
    <dgm:pt modelId="{EF75B4EF-1092-4B90-901A-565749D14321}" type="pres">
      <dgm:prSet presAssocID="{A0E2798A-3D4C-4202-BA14-4A7BA9C8A152}" presName="spacer" presStyleCnt="0"/>
      <dgm:spPr/>
    </dgm:pt>
    <dgm:pt modelId="{C1B7A279-622E-4DBF-BC53-D280C65DA620}" type="pres">
      <dgm:prSet presAssocID="{58664E1E-F6FE-4DC0-98C4-2923D6A979F9}" presName="comp" presStyleCnt="0"/>
      <dgm:spPr/>
    </dgm:pt>
    <dgm:pt modelId="{15164FD1-37F1-4457-B1FC-D9135BA9B8BA}" type="pres">
      <dgm:prSet presAssocID="{58664E1E-F6FE-4DC0-98C4-2923D6A979F9}" presName="box" presStyleLbl="node1" presStyleIdx="2" presStyleCnt="3"/>
      <dgm:spPr/>
    </dgm:pt>
    <dgm:pt modelId="{FFBD5807-D8AB-410D-9516-FCA259F2407B}" type="pres">
      <dgm:prSet presAssocID="{58664E1E-F6FE-4DC0-98C4-2923D6A979F9}" presName="img" presStyleLbl="fgImgPlace1" presStyleIdx="2" presStyleCnt="3"/>
      <dgm:spPr/>
    </dgm:pt>
    <dgm:pt modelId="{3F799FA1-191F-4647-87F8-5362C58A4B2F}" type="pres">
      <dgm:prSet presAssocID="{58664E1E-F6FE-4DC0-98C4-2923D6A979F9}" presName="text" presStyleLbl="node1" presStyleIdx="2" presStyleCnt="3">
        <dgm:presLayoutVars>
          <dgm:bulletEnabled val="1"/>
        </dgm:presLayoutVars>
      </dgm:prSet>
      <dgm:spPr/>
    </dgm:pt>
  </dgm:ptLst>
  <dgm:cxnLst>
    <dgm:cxn modelId="{98933003-049D-4073-A0E1-93C913E05ED5}" type="presOf" srcId="{6B05CE48-A47D-4AAA-A113-1D7BF75EC198}" destId="{3665330F-4D90-4090-B1E2-FF6DA7E5EF45}" srcOrd="1" destOrd="2" presId="urn:microsoft.com/office/officeart/2005/8/layout/vList4"/>
    <dgm:cxn modelId="{D19FF310-ED86-4E52-83F4-7CCDDED32FDB}" type="presOf" srcId="{E13CDA68-722B-44FB-B83B-7371A09BEDE4}" destId="{C40A2EE0-F0EF-4644-A39A-BD729073C0FF}" srcOrd="0" destOrd="0" presId="urn:microsoft.com/office/officeart/2005/8/layout/vList4"/>
    <dgm:cxn modelId="{B3D5BD18-09C3-4E5A-AA6A-62C2DBF3FA9B}" srcId="{626AB76A-528C-43B9-86BE-763A7E6354C8}" destId="{58664E1E-F6FE-4DC0-98C4-2923D6A979F9}" srcOrd="2" destOrd="0" parTransId="{DDD7F81F-DDF2-421E-A3F0-2010639503B2}" sibTransId="{20FA232F-79DE-482F-9B07-BFF447FDA3D0}"/>
    <dgm:cxn modelId="{467FDE1B-144E-4FF9-B02F-B1BB6750CB08}" type="presOf" srcId="{DD9F0B04-9175-4D4F-8DC0-6AE246712DC1}" destId="{7148B7D6-DA27-4F42-8CF2-B38DA676E6FE}" srcOrd="0" destOrd="1" presId="urn:microsoft.com/office/officeart/2005/8/layout/vList4"/>
    <dgm:cxn modelId="{84471527-0AE3-46E9-A419-9350EA933D96}" srcId="{58664E1E-F6FE-4DC0-98C4-2923D6A979F9}" destId="{669898F9-4C0E-41C7-9E58-19D1A82EC08D}" srcOrd="3" destOrd="0" parTransId="{CBB5523E-D1FD-481C-93C3-9E12B59EEE9F}" sibTransId="{C54FD62A-8D82-433E-958C-C0F1F22FAD71}"/>
    <dgm:cxn modelId="{E3D2FD2F-D631-4DC8-8AC3-D7AEFED39E59}" type="presOf" srcId="{2491B81F-D04C-49AC-8F05-012584C4B849}" destId="{51B077A2-C51F-4294-B02A-298712379EE7}" srcOrd="1" destOrd="3" presId="urn:microsoft.com/office/officeart/2005/8/layout/vList4"/>
    <dgm:cxn modelId="{D9968A31-1460-428D-9F17-3CE3A6D30F54}" srcId="{BE748425-054C-4359-B733-894D81DDB09B}" destId="{3CF9E976-F267-42EB-8D62-7B09ABAFB899}" srcOrd="4" destOrd="0" parTransId="{F56D9EBD-2F12-4B78-8B31-C8246DFBAAF1}" sibTransId="{C5273DF5-FECC-4D33-BA68-FDFB119CD53B}"/>
    <dgm:cxn modelId="{C7040E32-A298-4A4C-86F5-8AC379803654}" type="presOf" srcId="{3CF9E976-F267-42EB-8D62-7B09ABAFB899}" destId="{51B077A2-C51F-4294-B02A-298712379EE7}" srcOrd="1" destOrd="5" presId="urn:microsoft.com/office/officeart/2005/8/layout/vList4"/>
    <dgm:cxn modelId="{5B159A3B-8AB8-4A24-A38C-C2F13DEBA079}" srcId="{E13CDA68-722B-44FB-B83B-7371A09BEDE4}" destId="{E3FD57AD-A187-4C83-8F69-B85F61439EBA}" srcOrd="2" destOrd="0" parTransId="{BA83E41E-CAAD-4225-BB61-918ACEA598A4}" sibTransId="{7015D27B-0482-4A2B-A5DF-8BD98832173B}"/>
    <dgm:cxn modelId="{3028D53B-1EA8-437B-858A-C202F5C2B54D}" type="presOf" srcId="{1DD538D6-C09E-44E4-A7E2-27A99DC3C44E}" destId="{7148B7D6-DA27-4F42-8CF2-B38DA676E6FE}" srcOrd="0" destOrd="2" presId="urn:microsoft.com/office/officeart/2005/8/layout/vList4"/>
    <dgm:cxn modelId="{499A973F-C99B-4E23-89A8-AD75885CAE56}" type="presOf" srcId="{669898F9-4C0E-41C7-9E58-19D1A82EC08D}" destId="{3F799FA1-191F-4647-87F8-5362C58A4B2F}" srcOrd="1" destOrd="4" presId="urn:microsoft.com/office/officeart/2005/8/layout/vList4"/>
    <dgm:cxn modelId="{044E6942-2B14-457D-B00B-135C8E9A8C6C}" srcId="{E13CDA68-722B-44FB-B83B-7371A09BEDE4}" destId="{C86FBFBC-DC69-4184-8808-C18899E50A9B}" srcOrd="0" destOrd="0" parTransId="{9BB5337E-3AD5-4BE3-857B-3A694F768C7D}" sibTransId="{926CA98D-CF31-4B1B-B561-864286A79430}"/>
    <dgm:cxn modelId="{5E0B3A64-92DA-43CE-BC4C-E465FF16EB4D}" srcId="{626AB76A-528C-43B9-86BE-763A7E6354C8}" destId="{E13CDA68-722B-44FB-B83B-7371A09BEDE4}" srcOrd="0" destOrd="0" parTransId="{28F91904-EADE-4516-BB09-BAEAA97A7229}" sibTransId="{E9817D36-4121-4415-B125-26E2F4E493F4}"/>
    <dgm:cxn modelId="{50A46344-1C87-47E9-BBC1-3C442619BF82}" type="presOf" srcId="{E3FD57AD-A187-4C83-8F69-B85F61439EBA}" destId="{C40A2EE0-F0EF-4644-A39A-BD729073C0FF}" srcOrd="0" destOrd="3" presId="urn:microsoft.com/office/officeart/2005/8/layout/vList4"/>
    <dgm:cxn modelId="{1861DF44-B5E8-43F7-AC28-CD9E8E74918B}" type="presOf" srcId="{2491B81F-D04C-49AC-8F05-012584C4B849}" destId="{7148B7D6-DA27-4F42-8CF2-B38DA676E6FE}" srcOrd="0" destOrd="3" presId="urn:microsoft.com/office/officeart/2005/8/layout/vList4"/>
    <dgm:cxn modelId="{83448A68-C048-41E7-801E-D5BCFA6BE3A9}" srcId="{BE748425-054C-4359-B733-894D81DDB09B}" destId="{C9565562-D4D0-4D3D-AF89-A0DFB635DDAA}" srcOrd="3" destOrd="0" parTransId="{2AE2FE56-A442-4669-BB1D-5E034453D196}" sibTransId="{55732F87-3AEE-495B-BC93-0FCB4C28C879}"/>
    <dgm:cxn modelId="{A7F3114B-A033-4275-B9B2-B7F02E111637}" type="presOf" srcId="{626AB76A-528C-43B9-86BE-763A7E6354C8}" destId="{8FDC3124-EABA-439E-8559-BD287ACFAFB3}" srcOrd="0" destOrd="0" presId="urn:microsoft.com/office/officeart/2005/8/layout/vList4"/>
    <dgm:cxn modelId="{854C4B4C-547E-4E30-BD5C-B86147CC15F5}" type="presOf" srcId="{4F4D1E23-447F-4986-AB12-209E33C9A65D}" destId="{15164FD1-37F1-4457-B1FC-D9135BA9B8BA}" srcOrd="0" destOrd="1" presId="urn:microsoft.com/office/officeart/2005/8/layout/vList4"/>
    <dgm:cxn modelId="{9CC7BA4D-EC16-4DD9-8B45-62F4E6641329}" type="presOf" srcId="{669898F9-4C0E-41C7-9E58-19D1A82EC08D}" destId="{15164FD1-37F1-4457-B1FC-D9135BA9B8BA}" srcOrd="0" destOrd="4" presId="urn:microsoft.com/office/officeart/2005/8/layout/vList4"/>
    <dgm:cxn modelId="{EB10D76F-7AC1-4179-804C-7753D21ABC8C}" type="presOf" srcId="{E13CDA68-722B-44FB-B83B-7371A09BEDE4}" destId="{3665330F-4D90-4090-B1E2-FF6DA7E5EF45}" srcOrd="1" destOrd="0" presId="urn:microsoft.com/office/officeart/2005/8/layout/vList4"/>
    <dgm:cxn modelId="{AC3EAF50-BB73-465D-930E-03B31D3A6F43}" srcId="{58664E1E-F6FE-4DC0-98C4-2923D6A979F9}" destId="{51670AE2-E53A-4C85-9FAF-20787AE7EA21}" srcOrd="1" destOrd="0" parTransId="{77E6EE0E-82B1-4A91-8DED-9861019FE2B2}" sibTransId="{3CC714A2-D207-46AF-931A-7C13F9C707F6}"/>
    <dgm:cxn modelId="{43582853-4499-47FE-BE70-A64C09BAB497}" srcId="{E13CDA68-722B-44FB-B83B-7371A09BEDE4}" destId="{6B05CE48-A47D-4AAA-A113-1D7BF75EC198}" srcOrd="1" destOrd="0" parTransId="{346400A6-945A-4246-B00F-A20011644E5B}" sibTransId="{991CF828-0497-45FF-8368-C93553DA631C}"/>
    <dgm:cxn modelId="{251EA953-EA0E-48E6-84A2-0CA29B2225F9}" type="presOf" srcId="{BE748425-054C-4359-B733-894D81DDB09B}" destId="{51B077A2-C51F-4294-B02A-298712379EE7}" srcOrd="1" destOrd="0" presId="urn:microsoft.com/office/officeart/2005/8/layout/vList4"/>
    <dgm:cxn modelId="{5D2E8677-BF79-45B9-84FA-F76008F6FE97}" type="presOf" srcId="{58664E1E-F6FE-4DC0-98C4-2923D6A979F9}" destId="{15164FD1-37F1-4457-B1FC-D9135BA9B8BA}" srcOrd="0" destOrd="0" presId="urn:microsoft.com/office/officeart/2005/8/layout/vList4"/>
    <dgm:cxn modelId="{6A52F97E-52A7-421F-A598-B4D5834A4562}" srcId="{58664E1E-F6FE-4DC0-98C4-2923D6A979F9}" destId="{3E5F90ED-2157-4D10-9593-32F9FEED0EFA}" srcOrd="2" destOrd="0" parTransId="{16E51B1C-94A3-4AB1-90FF-FF1B64989815}" sibTransId="{C4BB3FE6-9C1F-4954-8F8A-87DAE0E58F3D}"/>
    <dgm:cxn modelId="{A1574D80-3C2B-4FC0-82C8-4E2474D8E527}" type="presOf" srcId="{58664E1E-F6FE-4DC0-98C4-2923D6A979F9}" destId="{3F799FA1-191F-4647-87F8-5362C58A4B2F}" srcOrd="1" destOrd="0" presId="urn:microsoft.com/office/officeart/2005/8/layout/vList4"/>
    <dgm:cxn modelId="{EB546181-213E-4E8E-8273-CA2DAA92B833}" srcId="{BE748425-054C-4359-B733-894D81DDB09B}" destId="{DD9F0B04-9175-4D4F-8DC0-6AE246712DC1}" srcOrd="0" destOrd="0" parTransId="{BFE54120-8A4F-443F-A097-5B196282720E}" sibTransId="{7C44D187-CDE1-4811-AE58-1846E088AD1B}"/>
    <dgm:cxn modelId="{4DF0B386-510A-425F-95A0-9B1EA98DFBEE}" type="presOf" srcId="{C86FBFBC-DC69-4184-8808-C18899E50A9B}" destId="{3665330F-4D90-4090-B1E2-FF6DA7E5EF45}" srcOrd="1" destOrd="1" presId="urn:microsoft.com/office/officeart/2005/8/layout/vList4"/>
    <dgm:cxn modelId="{A1076C8C-4386-4744-BDF3-C0F10DC401DA}" srcId="{626AB76A-528C-43B9-86BE-763A7E6354C8}" destId="{BE748425-054C-4359-B733-894D81DDB09B}" srcOrd="1" destOrd="0" parTransId="{86D432EC-6602-46B9-8C40-2CA51063C991}" sibTransId="{A0E2798A-3D4C-4202-BA14-4A7BA9C8A152}"/>
    <dgm:cxn modelId="{46EA608D-88D1-4F82-986B-1A78F8E38F8A}" type="presOf" srcId="{DD9F0B04-9175-4D4F-8DC0-6AE246712DC1}" destId="{51B077A2-C51F-4294-B02A-298712379EE7}" srcOrd="1" destOrd="1" presId="urn:microsoft.com/office/officeart/2005/8/layout/vList4"/>
    <dgm:cxn modelId="{45FB959B-7422-4BF7-B7CA-DF1CAA05910D}" type="presOf" srcId="{BE748425-054C-4359-B733-894D81DDB09B}" destId="{7148B7D6-DA27-4F42-8CF2-B38DA676E6FE}" srcOrd="0" destOrd="0" presId="urn:microsoft.com/office/officeart/2005/8/layout/vList4"/>
    <dgm:cxn modelId="{377E749C-B3EA-43AA-A6F6-B01B6AD6EE67}" type="presOf" srcId="{C9565562-D4D0-4D3D-AF89-A0DFB635DDAA}" destId="{7148B7D6-DA27-4F42-8CF2-B38DA676E6FE}" srcOrd="0" destOrd="4" presId="urn:microsoft.com/office/officeart/2005/8/layout/vList4"/>
    <dgm:cxn modelId="{7F353BA3-547A-441A-A424-634C418C81BA}" srcId="{BE748425-054C-4359-B733-894D81DDB09B}" destId="{2491B81F-D04C-49AC-8F05-012584C4B849}" srcOrd="2" destOrd="0" parTransId="{4B083A3E-7226-4807-BD19-9EEB2012B424}" sibTransId="{A5C20F6F-23B5-4F8A-802F-20B638AF24E2}"/>
    <dgm:cxn modelId="{55E726A5-4A69-4F3E-9F82-D1D49AEDCAC2}" type="presOf" srcId="{E3FD57AD-A187-4C83-8F69-B85F61439EBA}" destId="{3665330F-4D90-4090-B1E2-FF6DA7E5EF45}" srcOrd="1" destOrd="3" presId="urn:microsoft.com/office/officeart/2005/8/layout/vList4"/>
    <dgm:cxn modelId="{573737A8-9A1C-46F4-9ADD-7886BA85C45A}" type="presOf" srcId="{3E5F90ED-2157-4D10-9593-32F9FEED0EFA}" destId="{15164FD1-37F1-4457-B1FC-D9135BA9B8BA}" srcOrd="0" destOrd="3" presId="urn:microsoft.com/office/officeart/2005/8/layout/vList4"/>
    <dgm:cxn modelId="{E9ABDCA8-EF1B-41DB-92F7-766DF0B71176}" srcId="{58664E1E-F6FE-4DC0-98C4-2923D6A979F9}" destId="{4F4D1E23-447F-4986-AB12-209E33C9A65D}" srcOrd="0" destOrd="0" parTransId="{05AF68E9-1C08-4F4A-B60F-129FCFDB981C}" sibTransId="{5F7D4D0A-AB19-4F47-9BF4-273DA543BFB1}"/>
    <dgm:cxn modelId="{EB3CBEAB-FF54-4541-9582-09374DFADCDC}" type="presOf" srcId="{3CF9E976-F267-42EB-8D62-7B09ABAFB899}" destId="{7148B7D6-DA27-4F42-8CF2-B38DA676E6FE}" srcOrd="0" destOrd="5" presId="urn:microsoft.com/office/officeart/2005/8/layout/vList4"/>
    <dgm:cxn modelId="{5D0E94B7-D9A9-4BB4-8228-ACBA002F255C}" srcId="{BE748425-054C-4359-B733-894D81DDB09B}" destId="{1DD538D6-C09E-44E4-A7E2-27A99DC3C44E}" srcOrd="1" destOrd="0" parTransId="{ACE5DBF6-9C3D-4D87-8E11-2FE7DCF60DA5}" sibTransId="{51C4E3C1-B39A-4A07-AF28-FB0E7B94F3D0}"/>
    <dgm:cxn modelId="{67A11FCD-2FB0-428D-8311-E7FB382D5781}" type="presOf" srcId="{C9565562-D4D0-4D3D-AF89-A0DFB635DDAA}" destId="{51B077A2-C51F-4294-B02A-298712379EE7}" srcOrd="1" destOrd="4" presId="urn:microsoft.com/office/officeart/2005/8/layout/vList4"/>
    <dgm:cxn modelId="{385EAFD0-97F8-486C-BCC5-137443AF3101}" type="presOf" srcId="{51670AE2-E53A-4C85-9FAF-20787AE7EA21}" destId="{15164FD1-37F1-4457-B1FC-D9135BA9B8BA}" srcOrd="0" destOrd="2" presId="urn:microsoft.com/office/officeart/2005/8/layout/vList4"/>
    <dgm:cxn modelId="{69F241E7-A8C0-4C44-8646-321279C1D08E}" type="presOf" srcId="{1DD538D6-C09E-44E4-A7E2-27A99DC3C44E}" destId="{51B077A2-C51F-4294-B02A-298712379EE7}" srcOrd="1" destOrd="2" presId="urn:microsoft.com/office/officeart/2005/8/layout/vList4"/>
    <dgm:cxn modelId="{C170E9E7-2762-4965-96F5-D7EDB2B00247}" type="presOf" srcId="{51670AE2-E53A-4C85-9FAF-20787AE7EA21}" destId="{3F799FA1-191F-4647-87F8-5362C58A4B2F}" srcOrd="1" destOrd="2" presId="urn:microsoft.com/office/officeart/2005/8/layout/vList4"/>
    <dgm:cxn modelId="{8A82D2F1-D6D4-4A92-A2B0-92F7E877692A}" type="presOf" srcId="{4F4D1E23-447F-4986-AB12-209E33C9A65D}" destId="{3F799FA1-191F-4647-87F8-5362C58A4B2F}" srcOrd="1" destOrd="1" presId="urn:microsoft.com/office/officeart/2005/8/layout/vList4"/>
    <dgm:cxn modelId="{7755ECF2-5A6F-4282-AAAD-63A692E3712A}" type="presOf" srcId="{3E5F90ED-2157-4D10-9593-32F9FEED0EFA}" destId="{3F799FA1-191F-4647-87F8-5362C58A4B2F}" srcOrd="1" destOrd="3" presId="urn:microsoft.com/office/officeart/2005/8/layout/vList4"/>
    <dgm:cxn modelId="{35E286F7-FCD1-4BFE-8BC5-2CD4284E3F20}" type="presOf" srcId="{6B05CE48-A47D-4AAA-A113-1D7BF75EC198}" destId="{C40A2EE0-F0EF-4644-A39A-BD729073C0FF}" srcOrd="0" destOrd="2" presId="urn:microsoft.com/office/officeart/2005/8/layout/vList4"/>
    <dgm:cxn modelId="{3D8D26FE-1E6E-4921-8E0F-69639A44998C}" type="presOf" srcId="{C86FBFBC-DC69-4184-8808-C18899E50A9B}" destId="{C40A2EE0-F0EF-4644-A39A-BD729073C0FF}" srcOrd="0" destOrd="1" presId="urn:microsoft.com/office/officeart/2005/8/layout/vList4"/>
    <dgm:cxn modelId="{0975A909-6BC6-4025-BCF4-A8AF2B755AE6}" type="presParOf" srcId="{8FDC3124-EABA-439E-8559-BD287ACFAFB3}" destId="{E3233FBC-A088-47A8-A01A-9C93C1E4265C}" srcOrd="0" destOrd="0" presId="urn:microsoft.com/office/officeart/2005/8/layout/vList4"/>
    <dgm:cxn modelId="{72635F06-41AD-4E5F-BEEA-4FE0BB732AF9}" type="presParOf" srcId="{E3233FBC-A088-47A8-A01A-9C93C1E4265C}" destId="{C40A2EE0-F0EF-4644-A39A-BD729073C0FF}" srcOrd="0" destOrd="0" presId="urn:microsoft.com/office/officeart/2005/8/layout/vList4"/>
    <dgm:cxn modelId="{3DA9D61A-0413-401E-AF3C-C4D3153E62D1}" type="presParOf" srcId="{E3233FBC-A088-47A8-A01A-9C93C1E4265C}" destId="{FCE2C3E5-ED01-4014-9316-CBD1E6C9FB19}" srcOrd="1" destOrd="0" presId="urn:microsoft.com/office/officeart/2005/8/layout/vList4"/>
    <dgm:cxn modelId="{B45857F9-ACF3-4D2D-A3DE-CF7C817F9305}" type="presParOf" srcId="{E3233FBC-A088-47A8-A01A-9C93C1E4265C}" destId="{3665330F-4D90-4090-B1E2-FF6DA7E5EF45}" srcOrd="2" destOrd="0" presId="urn:microsoft.com/office/officeart/2005/8/layout/vList4"/>
    <dgm:cxn modelId="{3C4E0A6F-50DE-43BF-A5EA-6811DF06D71D}" type="presParOf" srcId="{8FDC3124-EABA-439E-8559-BD287ACFAFB3}" destId="{91A0EA33-6562-4EB0-B12D-1E392EC645E4}" srcOrd="1" destOrd="0" presId="urn:microsoft.com/office/officeart/2005/8/layout/vList4"/>
    <dgm:cxn modelId="{7EDEF0C6-C1A4-4E47-914D-DCFB016C0108}" type="presParOf" srcId="{8FDC3124-EABA-439E-8559-BD287ACFAFB3}" destId="{4E5511E5-6609-4AFE-95FE-4A71BCE799EB}" srcOrd="2" destOrd="0" presId="urn:microsoft.com/office/officeart/2005/8/layout/vList4"/>
    <dgm:cxn modelId="{7826DC67-7248-4AAA-8698-666104DA9B04}" type="presParOf" srcId="{4E5511E5-6609-4AFE-95FE-4A71BCE799EB}" destId="{7148B7D6-DA27-4F42-8CF2-B38DA676E6FE}" srcOrd="0" destOrd="0" presId="urn:microsoft.com/office/officeart/2005/8/layout/vList4"/>
    <dgm:cxn modelId="{80827760-C406-4BD1-8343-7BE79CF05787}" type="presParOf" srcId="{4E5511E5-6609-4AFE-95FE-4A71BCE799EB}" destId="{03585EB9-8CE9-42C5-863B-3E1E5538EFF8}" srcOrd="1" destOrd="0" presId="urn:microsoft.com/office/officeart/2005/8/layout/vList4"/>
    <dgm:cxn modelId="{E789B676-D6F6-4756-A58B-436FC039DEF0}" type="presParOf" srcId="{4E5511E5-6609-4AFE-95FE-4A71BCE799EB}" destId="{51B077A2-C51F-4294-B02A-298712379EE7}" srcOrd="2" destOrd="0" presId="urn:microsoft.com/office/officeart/2005/8/layout/vList4"/>
    <dgm:cxn modelId="{14B90D63-6F92-4CB8-B5DB-FBE5AB439455}" type="presParOf" srcId="{8FDC3124-EABA-439E-8559-BD287ACFAFB3}" destId="{EF75B4EF-1092-4B90-901A-565749D14321}" srcOrd="3" destOrd="0" presId="urn:microsoft.com/office/officeart/2005/8/layout/vList4"/>
    <dgm:cxn modelId="{202CD78E-51B5-48F1-9745-2CEC94126F7C}" type="presParOf" srcId="{8FDC3124-EABA-439E-8559-BD287ACFAFB3}" destId="{C1B7A279-622E-4DBF-BC53-D280C65DA620}" srcOrd="4" destOrd="0" presId="urn:microsoft.com/office/officeart/2005/8/layout/vList4"/>
    <dgm:cxn modelId="{0DB37111-E56C-451D-B1FE-804E43507463}" type="presParOf" srcId="{C1B7A279-622E-4DBF-BC53-D280C65DA620}" destId="{15164FD1-37F1-4457-B1FC-D9135BA9B8BA}" srcOrd="0" destOrd="0" presId="urn:microsoft.com/office/officeart/2005/8/layout/vList4"/>
    <dgm:cxn modelId="{D661EDBB-BACC-4BB8-95BA-1469465094B2}" type="presParOf" srcId="{C1B7A279-622E-4DBF-BC53-D280C65DA620}" destId="{FFBD5807-D8AB-410D-9516-FCA259F2407B}" srcOrd="1" destOrd="0" presId="urn:microsoft.com/office/officeart/2005/8/layout/vList4"/>
    <dgm:cxn modelId="{F2F50367-7416-4303-958A-CC305258EBDB}" type="presParOf" srcId="{C1B7A279-622E-4DBF-BC53-D280C65DA620}" destId="{3F799FA1-191F-4647-87F8-5362C58A4B2F}"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E6C13-693C-418E-85F7-110CA63A17C8}">
      <dsp:nvSpPr>
        <dsp:cNvPr id="0" name=""/>
        <dsp:cNvSpPr/>
      </dsp:nvSpPr>
      <dsp:spPr>
        <a:xfrm>
          <a:off x="0" y="77775"/>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Local Redundant Storage (LRS)</a:t>
          </a:r>
        </a:p>
      </dsp:txBody>
      <dsp:txXfrm>
        <a:off x="26930" y="104705"/>
        <a:ext cx="8520977" cy="497795"/>
      </dsp:txXfrm>
    </dsp:sp>
    <dsp:sp modelId="{C8D5B44D-AD73-4077-97BF-DDB9BE175081}">
      <dsp:nvSpPr>
        <dsp:cNvPr id="0" name=""/>
        <dsp:cNvSpPr/>
      </dsp:nvSpPr>
      <dsp:spPr>
        <a:xfrm>
          <a:off x="0" y="629430"/>
          <a:ext cx="8574837"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Data is held 3 times in a datacenter region</a:t>
          </a:r>
        </a:p>
        <a:p>
          <a:pPr marL="171450" lvl="1" indent="-171450" algn="l" defTabSz="800100">
            <a:lnSpc>
              <a:spcPct val="90000"/>
            </a:lnSpc>
            <a:spcBef>
              <a:spcPct val="0"/>
            </a:spcBef>
            <a:spcAft>
              <a:spcPct val="20000"/>
            </a:spcAft>
            <a:buChar char="•"/>
          </a:pPr>
          <a:r>
            <a:rPr lang="en-US" sz="1800" kern="1200"/>
            <a:t>Protection from hardware failure </a:t>
          </a:r>
        </a:p>
      </dsp:txBody>
      <dsp:txXfrm>
        <a:off x="0" y="629430"/>
        <a:ext cx="8574837" cy="618930"/>
      </dsp:txXfrm>
    </dsp:sp>
    <dsp:sp modelId="{B47B6A68-2252-4FFE-8937-9B477E60AEA5}">
      <dsp:nvSpPr>
        <dsp:cNvPr id="0" name=""/>
        <dsp:cNvSpPr/>
      </dsp:nvSpPr>
      <dsp:spPr>
        <a:xfrm>
          <a:off x="0" y="1248360"/>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Zone-redundant storage (LRS)</a:t>
          </a:r>
        </a:p>
      </dsp:txBody>
      <dsp:txXfrm>
        <a:off x="26930" y="1275290"/>
        <a:ext cx="8520977" cy="497795"/>
      </dsp:txXfrm>
    </dsp:sp>
    <dsp:sp modelId="{64B5CE5E-1535-47A8-997B-35EF0593A42E}">
      <dsp:nvSpPr>
        <dsp:cNvPr id="0" name=""/>
        <dsp:cNvSpPr/>
      </dsp:nvSpPr>
      <dsp:spPr>
        <a:xfrm>
          <a:off x="0" y="1800015"/>
          <a:ext cx="8574837"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Three copies </a:t>
          </a:r>
        </a:p>
        <a:p>
          <a:pPr marL="171450" lvl="1" indent="-171450" algn="l" defTabSz="800100">
            <a:lnSpc>
              <a:spcPct val="90000"/>
            </a:lnSpc>
            <a:spcBef>
              <a:spcPct val="0"/>
            </a:spcBef>
            <a:spcAft>
              <a:spcPct val="20000"/>
            </a:spcAft>
            <a:buChar char="•"/>
          </a:pPr>
          <a:r>
            <a:rPr lang="en-US" sz="1800" kern="1200"/>
            <a:t>Guarded in two to three facilities</a:t>
          </a:r>
        </a:p>
        <a:p>
          <a:pPr marL="171450" lvl="1" indent="-171450" algn="l" defTabSz="800100">
            <a:lnSpc>
              <a:spcPct val="90000"/>
            </a:lnSpc>
            <a:spcBef>
              <a:spcPct val="0"/>
            </a:spcBef>
            <a:spcAft>
              <a:spcPct val="20000"/>
            </a:spcAft>
            <a:buChar char="•"/>
          </a:pPr>
          <a:r>
            <a:rPr lang="en-US" sz="1800" kern="1200"/>
            <a:t>Different regions </a:t>
          </a:r>
        </a:p>
      </dsp:txBody>
      <dsp:txXfrm>
        <a:off x="0" y="1800015"/>
        <a:ext cx="8574837" cy="928395"/>
      </dsp:txXfrm>
    </dsp:sp>
    <dsp:sp modelId="{9799D2AC-552A-4927-9C98-BB3B153B3AD7}">
      <dsp:nvSpPr>
        <dsp:cNvPr id="0" name=""/>
        <dsp:cNvSpPr/>
      </dsp:nvSpPr>
      <dsp:spPr>
        <a:xfrm>
          <a:off x="0" y="2728410"/>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Geo-Redundant storage (GRS)</a:t>
          </a:r>
        </a:p>
      </dsp:txBody>
      <dsp:txXfrm>
        <a:off x="26930" y="2755340"/>
        <a:ext cx="8520977" cy="497795"/>
      </dsp:txXfrm>
    </dsp:sp>
    <dsp:sp modelId="{7E8C2CE5-D431-4B60-A157-AABFCDC07736}">
      <dsp:nvSpPr>
        <dsp:cNvPr id="0" name=""/>
        <dsp:cNvSpPr/>
      </dsp:nvSpPr>
      <dsp:spPr>
        <a:xfrm>
          <a:off x="0" y="3280065"/>
          <a:ext cx="8574837"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Six copies replicated in primary region</a:t>
          </a:r>
        </a:p>
        <a:p>
          <a:pPr marL="171450" lvl="1" indent="-171450" algn="l" defTabSz="800100">
            <a:lnSpc>
              <a:spcPct val="90000"/>
            </a:lnSpc>
            <a:spcBef>
              <a:spcPct val="0"/>
            </a:spcBef>
            <a:spcAft>
              <a:spcPct val="20000"/>
            </a:spcAft>
            <a:buChar char="•"/>
          </a:pPr>
          <a:r>
            <a:rPr lang="en-US" sz="1800" kern="1200"/>
            <a:t>3 more copies are replicated in a secondary region</a:t>
          </a:r>
        </a:p>
      </dsp:txBody>
      <dsp:txXfrm>
        <a:off x="0" y="3280065"/>
        <a:ext cx="8574837" cy="618930"/>
      </dsp:txXfrm>
    </dsp:sp>
    <dsp:sp modelId="{364F56A5-D9AB-4CD2-ABF5-FC3140A9B447}">
      <dsp:nvSpPr>
        <dsp:cNvPr id="0" name=""/>
        <dsp:cNvSpPr/>
      </dsp:nvSpPr>
      <dsp:spPr>
        <a:xfrm>
          <a:off x="0" y="3898995"/>
          <a:ext cx="8574837" cy="55165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Read-access geo-redundant storage (RA-GRS)</a:t>
          </a:r>
        </a:p>
      </dsp:txBody>
      <dsp:txXfrm>
        <a:off x="26930" y="3925925"/>
        <a:ext cx="8520977" cy="497795"/>
      </dsp:txXfrm>
    </dsp:sp>
    <dsp:sp modelId="{44E1A21D-2E89-478E-8A7A-28FFD8546017}">
      <dsp:nvSpPr>
        <dsp:cNvPr id="0" name=""/>
        <dsp:cNvSpPr/>
      </dsp:nvSpPr>
      <dsp:spPr>
        <a:xfrm>
          <a:off x="0" y="4450650"/>
          <a:ext cx="8574837"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25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Secondary replica is provided for read-only access </a:t>
          </a:r>
        </a:p>
        <a:p>
          <a:pPr marL="171450" lvl="1" indent="-171450" algn="l" defTabSz="800100">
            <a:lnSpc>
              <a:spcPct val="90000"/>
            </a:lnSpc>
            <a:spcBef>
              <a:spcPct val="0"/>
            </a:spcBef>
            <a:spcAft>
              <a:spcPct val="20000"/>
            </a:spcAft>
            <a:buChar char="•"/>
          </a:pPr>
          <a:r>
            <a:rPr lang="en-US" sz="1800" kern="1200"/>
            <a:t>Default option</a:t>
          </a:r>
        </a:p>
      </dsp:txBody>
      <dsp:txXfrm>
        <a:off x="0" y="4450650"/>
        <a:ext cx="8574837" cy="618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A2EE0-F0EF-4644-A39A-BD729073C0FF}">
      <dsp:nvSpPr>
        <dsp:cNvPr id="0" name=""/>
        <dsp:cNvSpPr/>
      </dsp:nvSpPr>
      <dsp:spPr>
        <a:xfrm>
          <a:off x="0" y="0"/>
          <a:ext cx="8574837" cy="160854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VHDs on IaaS VMs</a:t>
          </a:r>
        </a:p>
        <a:p>
          <a:pPr marL="114300" lvl="1" indent="-114300" algn="l" defTabSz="622300">
            <a:lnSpc>
              <a:spcPct val="90000"/>
            </a:lnSpc>
            <a:spcBef>
              <a:spcPct val="0"/>
            </a:spcBef>
            <a:spcAft>
              <a:spcPct val="15000"/>
            </a:spcAft>
            <a:buChar char="•"/>
          </a:pPr>
          <a:r>
            <a:rPr lang="en-US" sz="1400" kern="1200"/>
            <a:t>Azure Disk Encryption </a:t>
          </a:r>
        </a:p>
        <a:p>
          <a:pPr marL="114300" lvl="1" indent="-114300" algn="l" defTabSz="622300">
            <a:lnSpc>
              <a:spcPct val="90000"/>
            </a:lnSpc>
            <a:spcBef>
              <a:spcPct val="0"/>
            </a:spcBef>
            <a:spcAft>
              <a:spcPct val="15000"/>
            </a:spcAft>
            <a:buChar char="•"/>
          </a:pPr>
          <a:r>
            <a:rPr lang="en-US" sz="1400" kern="1200"/>
            <a:t>No Encryption from Storage Account </a:t>
          </a:r>
        </a:p>
        <a:p>
          <a:pPr marL="114300" lvl="1" indent="-114300" algn="l" defTabSz="622300">
            <a:lnSpc>
              <a:spcPct val="90000"/>
            </a:lnSpc>
            <a:spcBef>
              <a:spcPct val="0"/>
            </a:spcBef>
            <a:spcAft>
              <a:spcPct val="15000"/>
            </a:spcAft>
            <a:buChar char="•"/>
          </a:pPr>
          <a:r>
            <a:rPr lang="en-US" sz="1400" kern="1200"/>
            <a:t>No Encryption from Marketplace </a:t>
          </a:r>
        </a:p>
      </dsp:txBody>
      <dsp:txXfrm>
        <a:off x="1875822" y="0"/>
        <a:ext cx="6699014" cy="1608548"/>
      </dsp:txXfrm>
    </dsp:sp>
    <dsp:sp modelId="{FCE2C3E5-ED01-4014-9316-CBD1E6C9FB19}">
      <dsp:nvSpPr>
        <dsp:cNvPr id="0" name=""/>
        <dsp:cNvSpPr/>
      </dsp:nvSpPr>
      <dsp:spPr>
        <a:xfrm>
          <a:off x="160854" y="160854"/>
          <a:ext cx="1714967" cy="128683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148B7D6-DA27-4F42-8CF2-B38DA676E6FE}">
      <dsp:nvSpPr>
        <dsp:cNvPr id="0" name=""/>
        <dsp:cNvSpPr/>
      </dsp:nvSpPr>
      <dsp:spPr>
        <a:xfrm>
          <a:off x="0" y="1769403"/>
          <a:ext cx="8574837" cy="160854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CSE</a:t>
          </a:r>
        </a:p>
        <a:p>
          <a:pPr marL="114300" lvl="1" indent="-114300" algn="l" defTabSz="622300">
            <a:lnSpc>
              <a:spcPct val="90000"/>
            </a:lnSpc>
            <a:spcBef>
              <a:spcPct val="0"/>
            </a:spcBef>
            <a:spcAft>
              <a:spcPct val="15000"/>
            </a:spcAft>
            <a:buChar char="•"/>
          </a:pPr>
          <a:r>
            <a:rPr lang="en-US" sz="1400" kern="1200"/>
            <a:t>Most secure </a:t>
          </a:r>
        </a:p>
        <a:p>
          <a:pPr marL="114300" lvl="1" indent="-114300" algn="l" defTabSz="622300">
            <a:lnSpc>
              <a:spcPct val="90000"/>
            </a:lnSpc>
            <a:spcBef>
              <a:spcPct val="0"/>
            </a:spcBef>
            <a:spcAft>
              <a:spcPct val="15000"/>
            </a:spcAft>
            <a:buChar char="•"/>
          </a:pPr>
          <a:r>
            <a:rPr lang="en-US" sz="1400" kern="1200"/>
            <a:t>Requires code in application </a:t>
          </a:r>
        </a:p>
        <a:p>
          <a:pPr marL="114300" lvl="1" indent="-114300" algn="l" defTabSz="622300">
            <a:lnSpc>
              <a:spcPct val="90000"/>
            </a:lnSpc>
            <a:spcBef>
              <a:spcPct val="0"/>
            </a:spcBef>
            <a:spcAft>
              <a:spcPct val="15000"/>
            </a:spcAft>
            <a:buChar char="•"/>
          </a:pPr>
          <a:r>
            <a:rPr lang="en-US" sz="1400" kern="1200"/>
            <a:t>CSE can encrypt table entities, queue messages and blobs</a:t>
          </a:r>
        </a:p>
        <a:p>
          <a:pPr marL="114300" lvl="1" indent="-114300" algn="l" defTabSz="622300">
            <a:lnSpc>
              <a:spcPct val="90000"/>
            </a:lnSpc>
            <a:spcBef>
              <a:spcPct val="0"/>
            </a:spcBef>
            <a:spcAft>
              <a:spcPct val="15000"/>
            </a:spcAft>
            <a:buChar char="•"/>
          </a:pPr>
          <a:r>
            <a:rPr lang="en-US" sz="1400" kern="1200"/>
            <a:t>SSE can only encrypt blobs </a:t>
          </a:r>
        </a:p>
        <a:p>
          <a:pPr marL="114300" lvl="1" indent="-114300" algn="l" defTabSz="622300">
            <a:lnSpc>
              <a:spcPct val="90000"/>
            </a:lnSpc>
            <a:spcBef>
              <a:spcPct val="0"/>
            </a:spcBef>
            <a:spcAft>
              <a:spcPct val="15000"/>
            </a:spcAft>
            <a:buChar char="•"/>
          </a:pPr>
          <a:r>
            <a:rPr lang="en-US" sz="1400" kern="1200"/>
            <a:t>Client-side requires more resources on the client </a:t>
          </a:r>
        </a:p>
      </dsp:txBody>
      <dsp:txXfrm>
        <a:off x="1875822" y="1769403"/>
        <a:ext cx="6699014" cy="1608548"/>
      </dsp:txXfrm>
    </dsp:sp>
    <dsp:sp modelId="{03585EB9-8CE9-42C5-863B-3E1E5538EFF8}">
      <dsp:nvSpPr>
        <dsp:cNvPr id="0" name=""/>
        <dsp:cNvSpPr/>
      </dsp:nvSpPr>
      <dsp:spPr>
        <a:xfrm>
          <a:off x="160854" y="1930258"/>
          <a:ext cx="1714967" cy="128683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5164FD1-37F1-4457-B1FC-D9135BA9B8BA}">
      <dsp:nvSpPr>
        <dsp:cNvPr id="0" name=""/>
        <dsp:cNvSpPr/>
      </dsp:nvSpPr>
      <dsp:spPr>
        <a:xfrm>
          <a:off x="0" y="3538807"/>
          <a:ext cx="8574837" cy="160854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SSE </a:t>
          </a:r>
        </a:p>
        <a:p>
          <a:pPr marL="114300" lvl="1" indent="-114300" algn="l" defTabSz="622300">
            <a:lnSpc>
              <a:spcPct val="90000"/>
            </a:lnSpc>
            <a:spcBef>
              <a:spcPct val="0"/>
            </a:spcBef>
            <a:spcAft>
              <a:spcPct val="15000"/>
            </a:spcAft>
            <a:buChar char="•"/>
          </a:pPr>
          <a:r>
            <a:rPr lang="en-US" sz="1400" kern="1200"/>
            <a:t>Managed by Azure Storage </a:t>
          </a:r>
        </a:p>
        <a:p>
          <a:pPr marL="114300" lvl="1" indent="-114300" algn="l" defTabSz="622300">
            <a:lnSpc>
              <a:spcPct val="90000"/>
            </a:lnSpc>
            <a:spcBef>
              <a:spcPct val="0"/>
            </a:spcBef>
            <a:spcAft>
              <a:spcPct val="15000"/>
            </a:spcAft>
            <a:buChar char="•"/>
          </a:pPr>
          <a:r>
            <a:rPr lang="en-US" sz="1400" kern="1200"/>
            <a:t>Does not provide encryption in transit </a:t>
          </a:r>
        </a:p>
        <a:p>
          <a:pPr marL="114300" lvl="1" indent="-114300" algn="l" defTabSz="622300">
            <a:lnSpc>
              <a:spcPct val="90000"/>
            </a:lnSpc>
            <a:spcBef>
              <a:spcPct val="0"/>
            </a:spcBef>
            <a:spcAft>
              <a:spcPct val="15000"/>
            </a:spcAft>
            <a:buChar char="•"/>
          </a:pPr>
          <a:r>
            <a:rPr lang="en-US" sz="1400" kern="1200"/>
            <a:t>Can encrypt any type of storage account </a:t>
          </a:r>
        </a:p>
        <a:p>
          <a:pPr marL="114300" lvl="1" indent="-114300" algn="l" defTabSz="622300">
            <a:lnSpc>
              <a:spcPct val="90000"/>
            </a:lnSpc>
            <a:spcBef>
              <a:spcPct val="0"/>
            </a:spcBef>
            <a:spcAft>
              <a:spcPct val="15000"/>
            </a:spcAft>
            <a:buChar char="•"/>
          </a:pPr>
          <a:r>
            <a:rPr lang="en-US" sz="1400" kern="1200"/>
            <a:t>Azure Disk Encryption and SSE can be used in conjunction </a:t>
          </a:r>
        </a:p>
      </dsp:txBody>
      <dsp:txXfrm>
        <a:off x="1875822" y="3538807"/>
        <a:ext cx="6699014" cy="1608548"/>
      </dsp:txXfrm>
    </dsp:sp>
    <dsp:sp modelId="{FFBD5807-D8AB-410D-9516-FCA259F2407B}">
      <dsp:nvSpPr>
        <dsp:cNvPr id="0" name=""/>
        <dsp:cNvSpPr/>
      </dsp:nvSpPr>
      <dsp:spPr>
        <a:xfrm>
          <a:off x="160854" y="3699662"/>
          <a:ext cx="1714967" cy="1286839"/>
        </a:xfrm>
        <a:prstGeom prst="roundRect">
          <a:avLst>
            <a:gd name="adj" fmla="val 10000"/>
          </a:avLst>
        </a:prstGeom>
        <a:solidFill>
          <a:schemeClr val="dk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46</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2831611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2498243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62</a:t>
            </a:fld>
            <a:endParaRPr lang="en-US" dirty="0"/>
          </a:p>
        </p:txBody>
      </p:sp>
    </p:spTree>
    <p:extLst>
      <p:ext uri="{BB962C8B-B14F-4D97-AF65-F5344CB8AC3E}">
        <p14:creationId xmlns:p14="http://schemas.microsoft.com/office/powerpoint/2010/main" val="3706503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63</a:t>
            </a:fld>
            <a:endParaRPr lang="en-US" dirty="0"/>
          </a:p>
        </p:txBody>
      </p:sp>
    </p:spTree>
    <p:extLst>
      <p:ext uri="{BB962C8B-B14F-4D97-AF65-F5344CB8AC3E}">
        <p14:creationId xmlns:p14="http://schemas.microsoft.com/office/powerpoint/2010/main" val="3138015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64</a:t>
            </a:fld>
            <a:endParaRPr lang="en-US" dirty="0"/>
          </a:p>
        </p:txBody>
      </p:sp>
    </p:spTree>
    <p:extLst>
      <p:ext uri="{BB962C8B-B14F-4D97-AF65-F5344CB8AC3E}">
        <p14:creationId xmlns:p14="http://schemas.microsoft.com/office/powerpoint/2010/main" val="350816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65</a:t>
            </a:fld>
            <a:endParaRPr lang="en-US" dirty="0"/>
          </a:p>
        </p:txBody>
      </p:sp>
    </p:spTree>
    <p:extLst>
      <p:ext uri="{BB962C8B-B14F-4D97-AF65-F5344CB8AC3E}">
        <p14:creationId xmlns:p14="http://schemas.microsoft.com/office/powerpoint/2010/main" val="2268659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66</a:t>
            </a:fld>
            <a:endParaRPr lang="en-US" dirty="0"/>
          </a:p>
        </p:txBody>
      </p:sp>
    </p:spTree>
    <p:extLst>
      <p:ext uri="{BB962C8B-B14F-4D97-AF65-F5344CB8AC3E}">
        <p14:creationId xmlns:p14="http://schemas.microsoft.com/office/powerpoint/2010/main" val="29841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3059218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67</a:t>
            </a:fld>
            <a:endParaRPr lang="en-US" dirty="0"/>
          </a:p>
        </p:txBody>
      </p:sp>
    </p:spTree>
    <p:extLst>
      <p:ext uri="{BB962C8B-B14F-4D97-AF65-F5344CB8AC3E}">
        <p14:creationId xmlns:p14="http://schemas.microsoft.com/office/powerpoint/2010/main" val="706652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68</a:t>
            </a:fld>
            <a:endParaRPr lang="en-US" dirty="0"/>
          </a:p>
        </p:txBody>
      </p:sp>
    </p:spTree>
    <p:extLst>
      <p:ext uri="{BB962C8B-B14F-4D97-AF65-F5344CB8AC3E}">
        <p14:creationId xmlns:p14="http://schemas.microsoft.com/office/powerpoint/2010/main" val="2862467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69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70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Blob Storage – stores unstructured object data , this can be text or binary data </a:t>
            </a:r>
          </a:p>
          <a:p>
            <a:r>
              <a:rPr lang="en-US" dirty="0"/>
              <a:t>Table storage – stores structured datasets, it is a NoSQL key attribute data store </a:t>
            </a:r>
          </a:p>
          <a:p>
            <a:r>
              <a:rPr lang="en-US" dirty="0"/>
              <a:t>Queue Storage – enables communication between segments of cloud services </a:t>
            </a:r>
          </a:p>
          <a:p>
            <a:r>
              <a:rPr lang="en-US" dirty="0"/>
              <a:t>File Storage – uses SMB file share based on SMB 3.0 , this used to provide UNC paths for legacy applications, this made available by using mounted shares </a:t>
            </a:r>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381180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19054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gn="l">
              <a:buFont typeface="+mj-lt"/>
              <a:buAutoNum type="arabicPeriod"/>
            </a:pPr>
            <a:r>
              <a:rPr lang="en-US" b="0" i="0" u="none" strike="noStrike" dirty="0">
                <a:solidFill>
                  <a:srgbClr val="000000"/>
                </a:solidFill>
                <a:effectLst/>
                <a:latin typeface="segoe-ui_normal"/>
              </a:rPr>
              <a:t>A user (Alice) requests a file (also called an asset) using a URL with a special domain name, such as &lt;</a:t>
            </a:r>
            <a:r>
              <a:rPr lang="en-US" b="0" i="0" u="none" strike="noStrike" dirty="0" err="1">
                <a:solidFill>
                  <a:srgbClr val="000000"/>
                </a:solidFill>
                <a:effectLst/>
                <a:latin typeface="segoe-ui_normal"/>
              </a:rPr>
              <a:t>endpointname</a:t>
            </a:r>
            <a:r>
              <a:rPr lang="en-US" b="0" i="0" u="none" strike="noStrike" dirty="0">
                <a:solidFill>
                  <a:srgbClr val="000000"/>
                </a:solidFill>
                <a:effectLst/>
                <a:latin typeface="segoe-ui_normal"/>
              </a:rPr>
              <a:t>&gt;.azureedge.net. DNS routes the request to the best performing Point-of-Presence (POP) location, which is usually the POP that is geographically closest to the user.</a:t>
            </a:r>
          </a:p>
          <a:p>
            <a:pPr algn="l">
              <a:buFont typeface="+mj-lt"/>
              <a:buAutoNum type="arabicPeriod"/>
            </a:pPr>
            <a:r>
              <a:rPr lang="en-US" b="0" i="0" u="none" strike="noStrike" dirty="0">
                <a:solidFill>
                  <a:srgbClr val="000000"/>
                </a:solidFill>
                <a:effectLst/>
                <a:latin typeface="segoe-ui_normal"/>
              </a:rPr>
              <a:t>If the edge servers in the POP do not have the file in their cache, the edge server requests the file from the origin. The origin can be an Azure Web App, Azure Cloud Service, Azure Storage account, or any publicly accessible web server.</a:t>
            </a:r>
          </a:p>
          <a:p>
            <a:pPr algn="l">
              <a:buFont typeface="+mj-lt"/>
              <a:buAutoNum type="arabicPeriod"/>
            </a:pPr>
            <a:r>
              <a:rPr lang="en-US" b="0" i="0" u="none" strike="noStrike" dirty="0">
                <a:solidFill>
                  <a:srgbClr val="000000"/>
                </a:solidFill>
                <a:effectLst/>
                <a:latin typeface="segoe-ui_normal"/>
              </a:rPr>
              <a:t>The origin returns the file to the edge server, including optional HTTP headers describing the file's Time-to-Live (TTL).</a:t>
            </a:r>
          </a:p>
          <a:p>
            <a:pPr algn="l">
              <a:buFont typeface="+mj-lt"/>
              <a:buAutoNum type="arabicPeriod"/>
            </a:pPr>
            <a:r>
              <a:rPr lang="en-US" b="0" i="0" u="none" strike="noStrike" dirty="0">
                <a:solidFill>
                  <a:srgbClr val="000000"/>
                </a:solidFill>
                <a:effectLst/>
                <a:latin typeface="segoe-ui_normal"/>
              </a:rPr>
              <a:t>The edge server caches the file and returns the file to the original requestor (Alice). The file remains cached on the edge server until the TTL expires. If the origin didn't specify a TTL, the default TTL is seven days.</a:t>
            </a:r>
          </a:p>
          <a:p>
            <a:pPr algn="l">
              <a:buFont typeface="+mj-lt"/>
              <a:buAutoNum type="arabicPeriod"/>
            </a:pPr>
            <a:r>
              <a:rPr lang="en-US" b="0" i="0" u="none" strike="noStrike" dirty="0">
                <a:solidFill>
                  <a:srgbClr val="000000"/>
                </a:solidFill>
                <a:effectLst/>
                <a:latin typeface="segoe-ui_normal"/>
              </a:rPr>
              <a:t>Additional users may then request the same file using that same URL, and may also be directed to that same POP.</a:t>
            </a:r>
          </a:p>
          <a:p>
            <a:pPr algn="l">
              <a:buFont typeface="+mj-lt"/>
              <a:buAutoNum type="arabicPeriod"/>
            </a:pPr>
            <a:r>
              <a:rPr lang="en-US" b="0" i="0" u="none" strike="noStrike" dirty="0">
                <a:solidFill>
                  <a:srgbClr val="000000"/>
                </a:solidFill>
                <a:effectLst/>
                <a:latin typeface="segoe-ui_normal"/>
              </a:rPr>
              <a:t>If the TTL for the file hasn't expired, the edge server returns the file from the cache. This process results in a faster, more responsive user experience.</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49312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0583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400097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10420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9380" y="347874"/>
            <a:ext cx="6088380" cy="800207"/>
          </a:xfrm>
        </p:spPr>
        <p:txBody>
          <a:bodyPr>
            <a:normAutofit/>
          </a:bodyPr>
          <a:lstStyle>
            <a:lvl1pPr algn="l" defTabSz="685800" rtl="0" eaLnBrk="1" latinLnBrk="0" hangingPunct="1">
              <a:lnSpc>
                <a:spcPct val="90000"/>
              </a:lnSpc>
              <a:spcBef>
                <a:spcPct val="0"/>
              </a:spcBef>
              <a:buNone/>
              <a:defRPr lang="en-US" sz="405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01060" y="1361440"/>
            <a:ext cx="8741880" cy="4704080"/>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endParaRPr lang="en-US" dirty="0"/>
          </a:p>
        </p:txBody>
      </p:sp>
      <p:sp>
        <p:nvSpPr>
          <p:cNvPr id="3" name="Rectangle 2"/>
          <p:cNvSpPr/>
          <p:nvPr userDrawn="1"/>
        </p:nvSpPr>
        <p:spPr>
          <a:xfrm>
            <a:off x="201060" y="286312"/>
            <a:ext cx="3235181" cy="715581"/>
          </a:xfrm>
          <a:prstGeom prst="rect">
            <a:avLst/>
          </a:prstGeom>
        </p:spPr>
        <p:txBody>
          <a:bodyPr wrap="none">
            <a:spAutoFit/>
          </a:bodyPr>
          <a:lstStyle/>
          <a:p>
            <a:r>
              <a:rPr lang="en-US" sz="4050" dirty="0"/>
              <a:t>EXAM TIP!</a:t>
            </a:r>
          </a:p>
        </p:txBody>
      </p:sp>
    </p:spTree>
    <p:extLst>
      <p:ext uri="{BB962C8B-B14F-4D97-AF65-F5344CB8AC3E}">
        <p14:creationId xmlns:p14="http://schemas.microsoft.com/office/powerpoint/2010/main" val="8896978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151194" y="353551"/>
            <a:ext cx="8833654" cy="878350"/>
          </a:xfrm>
        </p:spPr>
        <p:txBody>
          <a:bodyPr/>
          <a:lstStyle/>
          <a:p>
            <a:r>
              <a:rPr lang="en-US" dirty="0"/>
              <a:t>Click to edit Master title style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p:spPr>
        <p:txBody>
          <a:bodyPr>
            <a:normAutofit/>
          </a:bodyPr>
          <a:lstStyle>
            <a:lvl1pPr marL="0" indent="0" defTabSz="0">
              <a:buFont typeface="Arial" panose="020B0604020202020204" pitchFamily="34" charset="0"/>
              <a:buNone/>
              <a:defRPr sz="75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75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75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75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75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39398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691935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6649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513261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0589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00131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68006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08603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6283310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793017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231521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13400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63858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24"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 id="2147483707" r:id="rId22"/>
    <p:sldLayoutId id="2147483723"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2286037520"/>
      </p:ext>
    </p:extLst>
  </p:cSld>
  <p:clrMap bg1="lt1" tx1="dk1" bg2="lt2" tx2="dk2" accent1="accent1" accent2="accent2" accent3="accent3" accent4="accent4" accent5="accent5" accent6="accent6" hlink="hlink" folHlink="folHlink"/>
  <p:sldLayoutIdLst>
    <p:sldLayoutId id="2147483709"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file:///\\myaccount.file.core.windows.net\myshare\myfile" TargetMode="External"/><Relationship Id="rId2" Type="http://schemas.openxmlformats.org/officeDocument/2006/relationships/hyperlink" Target="http://myaccount.blob.core.windows.net/mycontainer/myblob" TargetMode="External"/><Relationship Id="rId1" Type="http://schemas.openxmlformats.org/officeDocument/2006/relationships/slideLayout" Target="../slideLayouts/slideLayout2.xml"/><Relationship Id="rId4" Type="http://schemas.openxmlformats.org/officeDocument/2006/relationships/hyperlink" Target="http://myaccount.file.core.windows.net/myshare/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cdn/cdn-over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digizol.com/2010/10/linux-find-content-filenames-search.html" TargetMode="Externa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commons.wikimedia.org/wiki/file:aws_simple_icons_messaging_amazon_sqs_queue.svg" TargetMode="External"/><Relationship Id="rId5" Type="http://schemas.openxmlformats.org/officeDocument/2006/relationships/image" Target="../media/image12.png"/><Relationship Id="rId4" Type="http://schemas.openxmlformats.org/officeDocument/2006/relationships/hyperlink" Target="https://openclipart.org/detail/215435/db-tables"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solidFill>
                  <a:srgbClr val="FFC000"/>
                </a:solidFill>
              </a:rPr>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
        <p:nvSpPr>
          <p:cNvPr id="6" name="Subtitle 2">
            <a:extLst>
              <a:ext uri="{FF2B5EF4-FFF2-40B4-BE49-F238E27FC236}">
                <a16:creationId xmlns:a16="http://schemas.microsoft.com/office/drawing/2014/main" id="{7EA9C0A2-6978-4FF2-A770-274EAD27621C}"/>
              </a:ext>
            </a:extLst>
          </p:cNvPr>
          <p:cNvSpPr txBox="1">
            <a:spLocks/>
          </p:cNvSpPr>
          <p:nvPr/>
        </p:nvSpPr>
        <p:spPr bwMode="auto">
          <a:xfrm>
            <a:off x="369888" y="2343990"/>
            <a:ext cx="3241675" cy="2851150"/>
          </a:xfrm>
          <a:prstGeom prst="rect">
            <a:avLst/>
          </a:prstGeom>
          <a:solidFill>
            <a:schemeClr val="bg1"/>
          </a:solid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000">
                <a:solidFill>
                  <a:schemeClr val="bg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Clr>
                <a:schemeClr val="bg1"/>
              </a:buClr>
              <a:buFont typeface="Arial" pitchFamily="34" charset="0"/>
              <a:buNone/>
            </a:pPr>
            <a:endParaRPr lang="en-US" sz="2400" b="1" kern="0" dirty="0">
              <a:solidFill>
                <a:schemeClr val="tx1"/>
              </a:solidFill>
            </a:endParaRPr>
          </a:p>
          <a:p>
            <a:pPr marL="0" indent="0">
              <a:buClr>
                <a:schemeClr val="bg1"/>
              </a:buClr>
              <a:buFont typeface="Arial" pitchFamily="34" charset="0"/>
              <a:buNone/>
            </a:pPr>
            <a:endParaRPr lang="en-US" sz="2400" b="1" kern="0" dirty="0">
              <a:solidFill>
                <a:schemeClr val="tx1"/>
              </a:solidFill>
            </a:endParaRPr>
          </a:p>
          <a:p>
            <a:pPr marL="0" indent="0" algn="ctr">
              <a:buClr>
                <a:schemeClr val="bg1"/>
              </a:buClr>
              <a:buFont typeface="Arial" pitchFamily="34" charset="0"/>
              <a:buNone/>
            </a:pPr>
            <a:r>
              <a:rPr lang="en-US" sz="2400" b="1" kern="0" dirty="0">
                <a:solidFill>
                  <a:schemeClr val="tx1"/>
                </a:solidFill>
              </a:rPr>
              <a:t>Mohd Mishal</a:t>
            </a:r>
          </a:p>
          <a:p>
            <a:pPr marL="0" indent="0" algn="ctr">
              <a:buClr>
                <a:schemeClr val="bg1"/>
              </a:buClr>
              <a:buFont typeface="Arial" pitchFamily="34" charset="0"/>
              <a:buNone/>
            </a:pPr>
            <a:r>
              <a:rPr lang="en-US" sz="2400" b="1" kern="0" dirty="0">
                <a:solidFill>
                  <a:schemeClr val="tx1"/>
                </a:solidFill>
              </a:rPr>
              <a:t>Clouds Consultant  MCT</a:t>
            </a:r>
          </a:p>
          <a:p>
            <a:pPr marL="0" indent="0">
              <a:buClr>
                <a:schemeClr val="bg1"/>
              </a:buClr>
              <a:buFont typeface="Arial" pitchFamily="34" charset="0"/>
              <a:buNone/>
            </a:pPr>
            <a:endParaRPr lang="en-US" sz="1400" b="0" kern="0" dirty="0">
              <a:solidFill>
                <a:schemeClr val="tx1"/>
              </a:solidFill>
            </a:endParaRP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3C25-059D-4898-A242-6FCC57FF3FCA}"/>
              </a:ext>
            </a:extLst>
          </p:cNvPr>
          <p:cNvSpPr>
            <a:spLocks noGrp="1"/>
          </p:cNvSpPr>
          <p:nvPr>
            <p:ph type="title"/>
          </p:nvPr>
        </p:nvSpPr>
        <p:spPr/>
        <p:txBody>
          <a:bodyPr/>
          <a:lstStyle/>
          <a:p>
            <a:r>
              <a:rPr lang="en-US" dirty="0"/>
              <a:t>Replication and redundancy </a:t>
            </a:r>
          </a:p>
        </p:txBody>
      </p:sp>
      <p:graphicFrame>
        <p:nvGraphicFramePr>
          <p:cNvPr id="5" name="Diagram 4">
            <a:extLst>
              <a:ext uri="{FF2B5EF4-FFF2-40B4-BE49-F238E27FC236}">
                <a16:creationId xmlns:a16="http://schemas.microsoft.com/office/drawing/2014/main" id="{6448B306-DD69-4247-9A15-A544D097CF2B}"/>
              </a:ext>
            </a:extLst>
          </p:cNvPr>
          <p:cNvGraphicFramePr/>
          <p:nvPr>
            <p:extLst>
              <p:ext uri="{D42A27DB-BD31-4B8C-83A1-F6EECF244321}">
                <p14:modId xmlns:p14="http://schemas.microsoft.com/office/powerpoint/2010/main" val="1435279590"/>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FDC5B73F-7517-47C3-92F3-3C32DB29168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5833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0747-1833-4D87-B42A-2DD19B54ACE9}"/>
              </a:ext>
            </a:extLst>
          </p:cNvPr>
          <p:cNvSpPr>
            <a:spLocks noGrp="1"/>
          </p:cNvSpPr>
          <p:nvPr>
            <p:ph type="title"/>
          </p:nvPr>
        </p:nvSpPr>
        <p:spPr/>
        <p:txBody>
          <a:bodyPr/>
          <a:lstStyle/>
          <a:p>
            <a:r>
              <a:rPr lang="en-US" dirty="0"/>
              <a:t>PowerShell Implementation</a:t>
            </a:r>
          </a:p>
        </p:txBody>
      </p:sp>
      <p:sp>
        <p:nvSpPr>
          <p:cNvPr id="3" name="Text Placeholder 2">
            <a:extLst>
              <a:ext uri="{FF2B5EF4-FFF2-40B4-BE49-F238E27FC236}">
                <a16:creationId xmlns:a16="http://schemas.microsoft.com/office/drawing/2014/main" id="{7A199033-904F-4B86-9515-1D193B3404CA}"/>
              </a:ext>
            </a:extLst>
          </p:cNvPr>
          <p:cNvSpPr>
            <a:spLocks noGrp="1"/>
          </p:cNvSpPr>
          <p:nvPr>
            <p:ph type="body" idx="1"/>
          </p:nvPr>
        </p:nvSpPr>
        <p:spPr/>
        <p:txBody>
          <a:bodyPr/>
          <a:lstStyle/>
          <a:p>
            <a:pPr marL="0" indent="0">
              <a:buNone/>
            </a:pPr>
            <a:r>
              <a:rPr lang="en-US" b="1" dirty="0"/>
              <a:t>New-</a:t>
            </a:r>
            <a:r>
              <a:rPr lang="en-US" b="1" dirty="0" err="1"/>
              <a:t>AzureRmStorageAccount</a:t>
            </a:r>
            <a:r>
              <a:rPr lang="en-US" b="1" dirty="0"/>
              <a:t> `</a:t>
            </a:r>
          </a:p>
          <a:p>
            <a:pPr marL="0" indent="0">
              <a:buNone/>
            </a:pPr>
            <a:r>
              <a:rPr lang="en-US" b="1" dirty="0"/>
              <a:t>-</a:t>
            </a:r>
            <a:r>
              <a:rPr lang="en-US" b="1" dirty="0" err="1"/>
              <a:t>ResourceGroupName</a:t>
            </a:r>
            <a:r>
              <a:rPr lang="en-US" b="1" dirty="0"/>
              <a:t> '</a:t>
            </a:r>
            <a:r>
              <a:rPr lang="en-US" b="1" dirty="0" err="1"/>
              <a:t>AzureExamples</a:t>
            </a:r>
            <a:r>
              <a:rPr lang="en-US" b="1" dirty="0"/>
              <a:t>' `</a:t>
            </a:r>
          </a:p>
          <a:p>
            <a:pPr marL="0" indent="0">
              <a:buNone/>
            </a:pPr>
            <a:r>
              <a:rPr lang="en-US" b="1" dirty="0"/>
              <a:t>-Name '</a:t>
            </a:r>
            <a:r>
              <a:rPr lang="en-US" b="1" dirty="0" err="1"/>
              <a:t>implementingazuredemo</a:t>
            </a:r>
            <a:r>
              <a:rPr lang="en-US" b="1" dirty="0"/>
              <a:t>' `</a:t>
            </a:r>
          </a:p>
          <a:p>
            <a:pPr marL="0" indent="0">
              <a:buNone/>
            </a:pPr>
            <a:r>
              <a:rPr lang="en-US" b="1" dirty="0"/>
              <a:t>-Location '</a:t>
            </a:r>
            <a:r>
              <a:rPr lang="en-US" b="1" dirty="0" err="1"/>
              <a:t>northeurope</a:t>
            </a:r>
            <a:r>
              <a:rPr lang="en-US" b="1" dirty="0"/>
              <a:t>' `</a:t>
            </a:r>
          </a:p>
          <a:p>
            <a:pPr marL="0" indent="0">
              <a:buNone/>
            </a:pPr>
            <a:r>
              <a:rPr lang="en-US" b="1" dirty="0"/>
              <a:t>-</a:t>
            </a:r>
            <a:r>
              <a:rPr lang="en-US" b="1" dirty="0" err="1"/>
              <a:t>SkuName</a:t>
            </a:r>
            <a:r>
              <a:rPr lang="en-US" b="1" dirty="0"/>
              <a:t> '</a:t>
            </a:r>
            <a:r>
              <a:rPr lang="en-US" b="1" dirty="0" err="1"/>
              <a:t>Standard_LRS</a:t>
            </a:r>
            <a:r>
              <a:rPr lang="en-US" b="1" dirty="0"/>
              <a:t>' `</a:t>
            </a:r>
          </a:p>
          <a:p>
            <a:pPr marL="0" indent="0">
              <a:buNone/>
            </a:pPr>
            <a:r>
              <a:rPr lang="en-US" b="1" dirty="0"/>
              <a:t>-Kind 'Storage'</a:t>
            </a:r>
            <a:endParaRPr lang="en-US" dirty="0"/>
          </a:p>
        </p:txBody>
      </p:sp>
      <p:sp>
        <p:nvSpPr>
          <p:cNvPr id="4" name="Text Placeholder 3">
            <a:extLst>
              <a:ext uri="{FF2B5EF4-FFF2-40B4-BE49-F238E27FC236}">
                <a16:creationId xmlns:a16="http://schemas.microsoft.com/office/drawing/2014/main" id="{76E87A13-FCBE-46F0-AF17-39F53EB67F6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113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AA12-33C3-489E-8F23-B775713C4A3A}"/>
              </a:ext>
            </a:extLst>
          </p:cNvPr>
          <p:cNvSpPr>
            <a:spLocks noGrp="1"/>
          </p:cNvSpPr>
          <p:nvPr>
            <p:ph type="title"/>
          </p:nvPr>
        </p:nvSpPr>
        <p:spPr/>
        <p:txBody>
          <a:bodyPr/>
          <a:lstStyle/>
          <a:p>
            <a:r>
              <a:rPr lang="en-US" dirty="0"/>
              <a:t>Blob Storage Services</a:t>
            </a:r>
          </a:p>
        </p:txBody>
      </p:sp>
      <p:sp>
        <p:nvSpPr>
          <p:cNvPr id="3" name="Text Placeholder 2">
            <a:extLst>
              <a:ext uri="{FF2B5EF4-FFF2-40B4-BE49-F238E27FC236}">
                <a16:creationId xmlns:a16="http://schemas.microsoft.com/office/drawing/2014/main" id="{E4450C42-2FC1-48C8-A87A-24194985081B}"/>
              </a:ext>
            </a:extLst>
          </p:cNvPr>
          <p:cNvSpPr>
            <a:spLocks noGrp="1"/>
          </p:cNvSpPr>
          <p:nvPr>
            <p:ph type="body" idx="1"/>
          </p:nvPr>
        </p:nvSpPr>
        <p:spPr/>
        <p:txBody>
          <a:bodyPr/>
          <a:lstStyle/>
          <a:p>
            <a:r>
              <a:rPr lang="en-US" dirty="0"/>
              <a:t>Large unstructured data </a:t>
            </a:r>
          </a:p>
          <a:p>
            <a:r>
              <a:rPr lang="en-US" dirty="0"/>
              <a:t>Documents, photos, music</a:t>
            </a:r>
          </a:p>
          <a:p>
            <a:r>
              <a:rPr lang="en-US" dirty="0"/>
              <a:t>Containers /unlimited </a:t>
            </a:r>
          </a:p>
          <a:p>
            <a:r>
              <a:rPr lang="en-US" dirty="0"/>
              <a:t>500TB limit on overall size</a:t>
            </a:r>
          </a:p>
          <a:p>
            <a:r>
              <a:rPr lang="en-US" dirty="0"/>
              <a:t>Three types </a:t>
            </a:r>
          </a:p>
          <a:p>
            <a:pPr lvl="1"/>
            <a:r>
              <a:rPr lang="en-US" dirty="0"/>
              <a:t>Block </a:t>
            </a:r>
          </a:p>
          <a:p>
            <a:pPr lvl="1"/>
            <a:r>
              <a:rPr lang="en-US" dirty="0"/>
              <a:t>Append </a:t>
            </a:r>
          </a:p>
          <a:p>
            <a:pPr lvl="1"/>
            <a:r>
              <a:rPr lang="en-US" dirty="0"/>
              <a:t>Page (Disks)</a:t>
            </a:r>
          </a:p>
          <a:p>
            <a:endParaRPr lang="en-US" dirty="0"/>
          </a:p>
        </p:txBody>
      </p:sp>
      <p:sp>
        <p:nvSpPr>
          <p:cNvPr id="4" name="Text Placeholder 3">
            <a:extLst>
              <a:ext uri="{FF2B5EF4-FFF2-40B4-BE49-F238E27FC236}">
                <a16:creationId xmlns:a16="http://schemas.microsoft.com/office/drawing/2014/main" id="{8D8224D0-5DAE-4F6C-A627-1F72A6CEE92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1324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8626-4751-40F4-88FB-6FADB4641F52}"/>
              </a:ext>
            </a:extLst>
          </p:cNvPr>
          <p:cNvSpPr>
            <a:spLocks noGrp="1"/>
          </p:cNvSpPr>
          <p:nvPr>
            <p:ph type="title"/>
          </p:nvPr>
        </p:nvSpPr>
        <p:spPr/>
        <p:txBody>
          <a:bodyPr/>
          <a:lstStyle/>
          <a:p>
            <a:r>
              <a:rPr lang="en-US" dirty="0"/>
              <a:t>Block Blobs</a:t>
            </a:r>
          </a:p>
        </p:txBody>
      </p:sp>
      <p:sp>
        <p:nvSpPr>
          <p:cNvPr id="3" name="Text Placeholder 2">
            <a:extLst>
              <a:ext uri="{FF2B5EF4-FFF2-40B4-BE49-F238E27FC236}">
                <a16:creationId xmlns:a16="http://schemas.microsoft.com/office/drawing/2014/main" id="{4B991C72-C4D0-4892-A765-818AB04F7C84}"/>
              </a:ext>
            </a:extLst>
          </p:cNvPr>
          <p:cNvSpPr>
            <a:spLocks noGrp="1"/>
          </p:cNvSpPr>
          <p:nvPr>
            <p:ph type="body" idx="1"/>
          </p:nvPr>
        </p:nvSpPr>
        <p:spPr/>
        <p:txBody>
          <a:bodyPr/>
          <a:lstStyle/>
          <a:p>
            <a:r>
              <a:rPr lang="en-US" dirty="0"/>
              <a:t>Streaming and storing cloud objects </a:t>
            </a:r>
          </a:p>
          <a:p>
            <a:r>
              <a:rPr lang="en-US" dirty="0"/>
              <a:t>Best used for </a:t>
            </a:r>
          </a:p>
          <a:p>
            <a:pPr lvl="1"/>
            <a:r>
              <a:rPr lang="en-US" dirty="0"/>
              <a:t>Storing documents </a:t>
            </a:r>
          </a:p>
          <a:p>
            <a:pPr lvl="1"/>
            <a:r>
              <a:rPr lang="en-US" dirty="0"/>
              <a:t>Media files </a:t>
            </a:r>
          </a:p>
          <a:p>
            <a:pPr lvl="1"/>
            <a:r>
              <a:rPr lang="en-US" dirty="0"/>
              <a:t>Backups </a:t>
            </a:r>
          </a:p>
          <a:p>
            <a:endParaRPr lang="en-US" dirty="0"/>
          </a:p>
        </p:txBody>
      </p:sp>
      <p:sp>
        <p:nvSpPr>
          <p:cNvPr id="4" name="Text Placeholder 3">
            <a:extLst>
              <a:ext uri="{FF2B5EF4-FFF2-40B4-BE49-F238E27FC236}">
                <a16:creationId xmlns:a16="http://schemas.microsoft.com/office/drawing/2014/main" id="{3D048A69-C1BA-44AA-9E56-B2AE83FF766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651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DB02-1E32-48FC-8F46-43F1F61CD136}"/>
              </a:ext>
            </a:extLst>
          </p:cNvPr>
          <p:cNvSpPr>
            <a:spLocks noGrp="1"/>
          </p:cNvSpPr>
          <p:nvPr>
            <p:ph type="title"/>
          </p:nvPr>
        </p:nvSpPr>
        <p:spPr/>
        <p:txBody>
          <a:bodyPr/>
          <a:lstStyle/>
          <a:p>
            <a:r>
              <a:rPr lang="en-US" dirty="0"/>
              <a:t>Append Blobs</a:t>
            </a:r>
          </a:p>
        </p:txBody>
      </p:sp>
      <p:sp>
        <p:nvSpPr>
          <p:cNvPr id="3" name="Text Placeholder 2">
            <a:extLst>
              <a:ext uri="{FF2B5EF4-FFF2-40B4-BE49-F238E27FC236}">
                <a16:creationId xmlns:a16="http://schemas.microsoft.com/office/drawing/2014/main" id="{80A2357E-178B-43BE-81D5-6D404AF7F563}"/>
              </a:ext>
            </a:extLst>
          </p:cNvPr>
          <p:cNvSpPr>
            <a:spLocks noGrp="1"/>
          </p:cNvSpPr>
          <p:nvPr>
            <p:ph type="body" idx="1"/>
          </p:nvPr>
        </p:nvSpPr>
        <p:spPr/>
        <p:txBody>
          <a:bodyPr/>
          <a:lstStyle/>
          <a:p>
            <a:r>
              <a:rPr lang="en-US" dirty="0"/>
              <a:t>Same as a block </a:t>
            </a:r>
          </a:p>
          <a:p>
            <a:r>
              <a:rPr lang="en-US" dirty="0"/>
              <a:t>Updates append new block to the end </a:t>
            </a:r>
          </a:p>
          <a:p>
            <a:r>
              <a:rPr lang="en-US" dirty="0"/>
              <a:t>Used for logging </a:t>
            </a:r>
          </a:p>
          <a:p>
            <a:endParaRPr lang="en-US" dirty="0"/>
          </a:p>
        </p:txBody>
      </p:sp>
      <p:sp>
        <p:nvSpPr>
          <p:cNvPr id="4" name="Text Placeholder 3">
            <a:extLst>
              <a:ext uri="{FF2B5EF4-FFF2-40B4-BE49-F238E27FC236}">
                <a16:creationId xmlns:a16="http://schemas.microsoft.com/office/drawing/2014/main" id="{0DE110B0-B876-436E-BBF7-113560EB716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42871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4644-EBBD-4ED5-8B49-B97541709194}"/>
              </a:ext>
            </a:extLst>
          </p:cNvPr>
          <p:cNvSpPr>
            <a:spLocks noGrp="1"/>
          </p:cNvSpPr>
          <p:nvPr>
            <p:ph type="title"/>
          </p:nvPr>
        </p:nvSpPr>
        <p:spPr/>
        <p:txBody>
          <a:bodyPr/>
          <a:lstStyle/>
          <a:p>
            <a:r>
              <a:rPr lang="en-US" dirty="0"/>
              <a:t>Page Blob</a:t>
            </a:r>
          </a:p>
        </p:txBody>
      </p:sp>
      <p:sp>
        <p:nvSpPr>
          <p:cNvPr id="3" name="Text Placeholder 2">
            <a:extLst>
              <a:ext uri="{FF2B5EF4-FFF2-40B4-BE49-F238E27FC236}">
                <a16:creationId xmlns:a16="http://schemas.microsoft.com/office/drawing/2014/main" id="{8AF67B2C-C152-4474-BDE2-AF193D9720FF}"/>
              </a:ext>
            </a:extLst>
          </p:cNvPr>
          <p:cNvSpPr>
            <a:spLocks noGrp="1"/>
          </p:cNvSpPr>
          <p:nvPr>
            <p:ph type="body" idx="1"/>
          </p:nvPr>
        </p:nvSpPr>
        <p:spPr/>
        <p:txBody>
          <a:bodyPr/>
          <a:lstStyle/>
          <a:p>
            <a:r>
              <a:rPr lang="en-US" dirty="0"/>
              <a:t>Used to store IaaS disks </a:t>
            </a:r>
          </a:p>
          <a:p>
            <a:r>
              <a:rPr lang="en-US" dirty="0"/>
              <a:t>Support random writes </a:t>
            </a:r>
          </a:p>
          <a:p>
            <a:r>
              <a:rPr lang="en-US" dirty="0"/>
              <a:t>Azure IaaS VM VHD is stored in a page blob</a:t>
            </a:r>
          </a:p>
        </p:txBody>
      </p:sp>
      <p:sp>
        <p:nvSpPr>
          <p:cNvPr id="4" name="Text Placeholder 3">
            <a:extLst>
              <a:ext uri="{FF2B5EF4-FFF2-40B4-BE49-F238E27FC236}">
                <a16:creationId xmlns:a16="http://schemas.microsoft.com/office/drawing/2014/main" id="{47757DBF-E84F-482D-A91D-10A1B3AF2D0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4710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7502-94DE-4397-A824-DCF7B0154473}"/>
              </a:ext>
            </a:extLst>
          </p:cNvPr>
          <p:cNvSpPr>
            <a:spLocks noGrp="1"/>
          </p:cNvSpPr>
          <p:nvPr>
            <p:ph type="title"/>
          </p:nvPr>
        </p:nvSpPr>
        <p:spPr/>
        <p:txBody>
          <a:bodyPr/>
          <a:lstStyle/>
          <a:p>
            <a:r>
              <a:rPr lang="en-US" dirty="0"/>
              <a:t>Transporting Data </a:t>
            </a:r>
          </a:p>
        </p:txBody>
      </p:sp>
      <p:sp>
        <p:nvSpPr>
          <p:cNvPr id="3" name="Text Placeholder 2">
            <a:extLst>
              <a:ext uri="{FF2B5EF4-FFF2-40B4-BE49-F238E27FC236}">
                <a16:creationId xmlns:a16="http://schemas.microsoft.com/office/drawing/2014/main" id="{4BF3EECE-0199-4DE4-9DDE-8D6AC252B551}"/>
              </a:ext>
            </a:extLst>
          </p:cNvPr>
          <p:cNvSpPr>
            <a:spLocks noGrp="1"/>
          </p:cNvSpPr>
          <p:nvPr>
            <p:ph type="body" idx="1"/>
          </p:nvPr>
        </p:nvSpPr>
        <p:spPr/>
        <p:txBody>
          <a:bodyPr/>
          <a:lstStyle/>
          <a:p>
            <a:r>
              <a:rPr lang="en-US" dirty="0"/>
              <a:t>Not done over the wire </a:t>
            </a:r>
          </a:p>
          <a:p>
            <a:r>
              <a:rPr lang="en-US" dirty="0"/>
              <a:t>Ship a disk to Microsoft </a:t>
            </a:r>
          </a:p>
          <a:p>
            <a:endParaRPr lang="en-US" dirty="0"/>
          </a:p>
        </p:txBody>
      </p:sp>
      <p:sp>
        <p:nvSpPr>
          <p:cNvPr id="4" name="Text Placeholder 3">
            <a:extLst>
              <a:ext uri="{FF2B5EF4-FFF2-40B4-BE49-F238E27FC236}">
                <a16:creationId xmlns:a16="http://schemas.microsoft.com/office/drawing/2014/main" id="{C03FF024-2BD2-4148-9B0D-5007BD4D742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2049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0579-5639-4E2A-90CC-A2C13D73BC86}"/>
              </a:ext>
            </a:extLst>
          </p:cNvPr>
          <p:cNvSpPr>
            <a:spLocks noGrp="1"/>
          </p:cNvSpPr>
          <p:nvPr>
            <p:ph type="title"/>
          </p:nvPr>
        </p:nvSpPr>
        <p:spPr/>
        <p:txBody>
          <a:bodyPr/>
          <a:lstStyle/>
          <a:p>
            <a:r>
              <a:rPr lang="en-US" dirty="0"/>
              <a:t>Containers </a:t>
            </a:r>
          </a:p>
        </p:txBody>
      </p:sp>
      <p:sp>
        <p:nvSpPr>
          <p:cNvPr id="3" name="Text Placeholder 2">
            <a:extLst>
              <a:ext uri="{FF2B5EF4-FFF2-40B4-BE49-F238E27FC236}">
                <a16:creationId xmlns:a16="http://schemas.microsoft.com/office/drawing/2014/main" id="{F3D205E8-6230-4BCB-A005-D76FBBE43C43}"/>
              </a:ext>
            </a:extLst>
          </p:cNvPr>
          <p:cNvSpPr>
            <a:spLocks noGrp="1"/>
          </p:cNvSpPr>
          <p:nvPr>
            <p:ph type="body" idx="1"/>
          </p:nvPr>
        </p:nvSpPr>
        <p:spPr/>
        <p:txBody>
          <a:bodyPr/>
          <a:lstStyle/>
          <a:p>
            <a:r>
              <a:rPr lang="en-US" dirty="0"/>
              <a:t>Top of the blob stack </a:t>
            </a:r>
          </a:p>
          <a:p>
            <a:r>
              <a:rPr lang="en-US" dirty="0"/>
              <a:t>Used to organize objects </a:t>
            </a:r>
          </a:p>
          <a:p>
            <a:r>
              <a:rPr lang="en-US" dirty="0"/>
              <a:t>VHD is stored in a container (folder)</a:t>
            </a:r>
          </a:p>
          <a:p>
            <a:endParaRPr lang="en-US" dirty="0"/>
          </a:p>
        </p:txBody>
      </p:sp>
      <p:sp>
        <p:nvSpPr>
          <p:cNvPr id="4" name="Text Placeholder 3">
            <a:extLst>
              <a:ext uri="{FF2B5EF4-FFF2-40B4-BE49-F238E27FC236}">
                <a16:creationId xmlns:a16="http://schemas.microsoft.com/office/drawing/2014/main" id="{C7913E1F-2800-4B8C-B24C-0F17BF88268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C4E1698-7CE8-4E1F-A112-58EDE5F19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2912393"/>
            <a:ext cx="7011682" cy="2397543"/>
          </a:xfrm>
          <a:prstGeom prst="rect">
            <a:avLst/>
          </a:prstGeom>
          <a:solidFill>
            <a:srgbClr val="FFFFFF">
              <a:shade val="85000"/>
            </a:srgbClr>
          </a:solidFill>
          <a:ln w="88900" cap="sq">
            <a:noFill/>
            <a:miter lim="800000"/>
          </a:ln>
          <a:effectLst>
            <a:outerShdw blurRad="508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0789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245E-A0E7-4178-ACA9-BCDD863BAACE}"/>
              </a:ext>
            </a:extLst>
          </p:cNvPr>
          <p:cNvSpPr>
            <a:spLocks noGrp="1"/>
          </p:cNvSpPr>
          <p:nvPr>
            <p:ph type="title"/>
          </p:nvPr>
        </p:nvSpPr>
        <p:spPr/>
        <p:txBody>
          <a:bodyPr/>
          <a:lstStyle/>
          <a:p>
            <a:r>
              <a:rPr lang="en-US" dirty="0"/>
              <a:t>PowerShell Implementation</a:t>
            </a:r>
          </a:p>
        </p:txBody>
      </p:sp>
      <p:sp>
        <p:nvSpPr>
          <p:cNvPr id="3" name="Text Placeholder 2">
            <a:extLst>
              <a:ext uri="{FF2B5EF4-FFF2-40B4-BE49-F238E27FC236}">
                <a16:creationId xmlns:a16="http://schemas.microsoft.com/office/drawing/2014/main" id="{EB160FE2-F6A1-4BC2-9279-BD84D76AEA61}"/>
              </a:ext>
            </a:extLst>
          </p:cNvPr>
          <p:cNvSpPr>
            <a:spLocks noGrp="1"/>
          </p:cNvSpPr>
          <p:nvPr>
            <p:ph type="body" idx="1"/>
          </p:nvPr>
        </p:nvSpPr>
        <p:spPr/>
        <p:txBody>
          <a:bodyPr/>
          <a:lstStyle/>
          <a:p>
            <a:pPr marL="0" indent="0">
              <a:buNone/>
            </a:pPr>
            <a:r>
              <a:rPr lang="en-US" sz="1800" b="1" dirty="0"/>
              <a:t>#Define required variables</a:t>
            </a:r>
          </a:p>
          <a:p>
            <a:pPr marL="0" indent="0">
              <a:buNone/>
            </a:pPr>
            <a:r>
              <a:rPr lang="en-US" sz="1800" b="1" dirty="0"/>
              <a:t>$</a:t>
            </a:r>
            <a:r>
              <a:rPr lang="en-US" sz="1800" b="1" dirty="0" err="1"/>
              <a:t>storageAccountName</a:t>
            </a:r>
            <a:r>
              <a:rPr lang="en-US" sz="1800" b="1" dirty="0"/>
              <a:t> = '</a:t>
            </a:r>
            <a:r>
              <a:rPr lang="en-US" sz="1800" b="1" dirty="0" err="1"/>
              <a:t>implementingazuredemo</a:t>
            </a:r>
            <a:r>
              <a:rPr lang="en-US" sz="1800" b="1" dirty="0"/>
              <a:t>'</a:t>
            </a:r>
          </a:p>
          <a:p>
            <a:pPr marL="0" indent="0">
              <a:buNone/>
            </a:pPr>
            <a:r>
              <a:rPr lang="en-US" sz="1800" b="1" dirty="0"/>
              <a:t>$</a:t>
            </a:r>
            <a:r>
              <a:rPr lang="en-US" sz="1800" b="1" dirty="0" err="1"/>
              <a:t>resourceGroupName</a:t>
            </a:r>
            <a:r>
              <a:rPr lang="en-US" sz="1800" b="1" dirty="0"/>
              <a:t> = '</a:t>
            </a:r>
            <a:r>
              <a:rPr lang="en-US" sz="1800" b="1" dirty="0" err="1"/>
              <a:t>AzureExamples</a:t>
            </a:r>
            <a:r>
              <a:rPr lang="en-US" sz="1800" b="1" dirty="0"/>
              <a:t>'</a:t>
            </a:r>
          </a:p>
          <a:p>
            <a:pPr marL="0" indent="0">
              <a:buNone/>
            </a:pPr>
            <a:r>
              <a:rPr lang="en-US" sz="1800" b="1" dirty="0"/>
              <a:t>#Get the Storage account keys</a:t>
            </a:r>
          </a:p>
          <a:p>
            <a:pPr marL="0" indent="0">
              <a:buNone/>
            </a:pPr>
            <a:r>
              <a:rPr lang="en-US" sz="1800" b="1" dirty="0"/>
              <a:t>$</a:t>
            </a:r>
            <a:r>
              <a:rPr lang="en-US" sz="1800" b="1" dirty="0" err="1"/>
              <a:t>storageAccountKey</a:t>
            </a:r>
            <a:r>
              <a:rPr lang="en-US" sz="1800" b="1" dirty="0"/>
              <a:t> = Get-</a:t>
            </a:r>
            <a:r>
              <a:rPr lang="en-US" sz="1800" b="1" dirty="0" err="1"/>
              <a:t>AzureRmStorageAccount</a:t>
            </a:r>
            <a:r>
              <a:rPr lang="en-US" sz="1800" b="1" dirty="0"/>
              <a:t> `</a:t>
            </a:r>
          </a:p>
          <a:p>
            <a:pPr marL="0" indent="0">
              <a:buNone/>
            </a:pPr>
            <a:r>
              <a:rPr lang="en-US" sz="1800" b="1" dirty="0"/>
              <a:t>-name $</a:t>
            </a:r>
            <a:r>
              <a:rPr lang="en-US" sz="1800" b="1" dirty="0" err="1"/>
              <a:t>storageAccountName</a:t>
            </a:r>
            <a:r>
              <a:rPr lang="en-US" sz="1800" b="1" dirty="0"/>
              <a:t> `</a:t>
            </a:r>
          </a:p>
          <a:p>
            <a:pPr marL="0" indent="0">
              <a:buNone/>
            </a:pPr>
            <a:r>
              <a:rPr lang="en-US" sz="1800" b="1" dirty="0"/>
              <a:t>-</a:t>
            </a:r>
            <a:r>
              <a:rPr lang="en-US" sz="1800" b="1" dirty="0" err="1"/>
              <a:t>ResourceGroupName</a:t>
            </a:r>
            <a:r>
              <a:rPr lang="en-US" sz="1800" b="1" dirty="0"/>
              <a:t> $</a:t>
            </a:r>
            <a:r>
              <a:rPr lang="en-US" sz="1800" b="1" dirty="0" err="1"/>
              <a:t>resourceGroupName</a:t>
            </a:r>
            <a:r>
              <a:rPr lang="en-US" sz="1800" b="1" dirty="0"/>
              <a:t> `</a:t>
            </a:r>
          </a:p>
          <a:p>
            <a:pPr marL="0" indent="0">
              <a:buNone/>
            </a:pPr>
            <a:r>
              <a:rPr lang="en-US" sz="1800" b="1" dirty="0"/>
              <a:t>| Get-</a:t>
            </a:r>
            <a:r>
              <a:rPr lang="en-US" sz="1800" b="1" dirty="0" err="1"/>
              <a:t>AzureRmStorageAccountKey</a:t>
            </a:r>
            <a:endParaRPr lang="en-US" sz="1800" b="1" dirty="0"/>
          </a:p>
          <a:p>
            <a:pPr marL="0" indent="0">
              <a:buNone/>
            </a:pPr>
            <a:r>
              <a:rPr lang="en-US" sz="1800" b="1" dirty="0"/>
              <a:t>#Create a Storage context for working with the Storage account</a:t>
            </a:r>
          </a:p>
          <a:p>
            <a:pPr marL="0" indent="0">
              <a:buNone/>
            </a:pPr>
            <a:r>
              <a:rPr lang="en-US" sz="1800" b="1" dirty="0"/>
              <a:t>$</a:t>
            </a:r>
            <a:r>
              <a:rPr lang="en-US" sz="1800" b="1" dirty="0" err="1"/>
              <a:t>storageContext</a:t>
            </a:r>
            <a:r>
              <a:rPr lang="en-US" sz="1800" b="1" dirty="0"/>
              <a:t> = New-</a:t>
            </a:r>
            <a:r>
              <a:rPr lang="en-US" sz="1800" b="1" dirty="0" err="1"/>
              <a:t>AzureStorageContext</a:t>
            </a:r>
            <a:r>
              <a:rPr lang="en-US" sz="1800" b="1" dirty="0"/>
              <a:t> -</a:t>
            </a:r>
            <a:r>
              <a:rPr lang="en-US" sz="1800" b="1" dirty="0" err="1"/>
              <a:t>StorageAccountName</a:t>
            </a:r>
            <a:endParaRPr lang="en-US" sz="1800" b="1" dirty="0"/>
          </a:p>
          <a:p>
            <a:pPr marL="0" indent="0">
              <a:buNone/>
            </a:pPr>
            <a:r>
              <a:rPr lang="en-US" sz="1800" b="1" dirty="0"/>
              <a:t>$</a:t>
            </a:r>
            <a:r>
              <a:rPr lang="en-US" sz="1800" b="1" dirty="0" err="1"/>
              <a:t>storageAccountName</a:t>
            </a:r>
            <a:r>
              <a:rPr lang="en-US" sz="1800" b="1" dirty="0"/>
              <a:t> -</a:t>
            </a:r>
            <a:r>
              <a:rPr lang="en-US" sz="1800" b="1" dirty="0" err="1"/>
              <a:t>StorageAccountKey</a:t>
            </a:r>
            <a:r>
              <a:rPr lang="en-US" sz="1800" b="1" dirty="0"/>
              <a:t> $</a:t>
            </a:r>
            <a:r>
              <a:rPr lang="en-US" sz="1800" b="1" dirty="0" err="1"/>
              <a:t>storageAccountKey</a:t>
            </a:r>
            <a:r>
              <a:rPr lang="en-US" sz="1800" b="1" dirty="0"/>
              <a:t>[0].Value</a:t>
            </a:r>
          </a:p>
          <a:p>
            <a:pPr marL="0" indent="0">
              <a:buNone/>
            </a:pPr>
            <a:r>
              <a:rPr lang="en-US" sz="1800" b="1" dirty="0"/>
              <a:t>#Create a blob container named </a:t>
            </a:r>
            <a:r>
              <a:rPr lang="en-US" sz="1800" b="1" dirty="0" err="1"/>
              <a:t>testcontainer</a:t>
            </a:r>
            <a:endParaRPr lang="en-US" sz="1800" b="1" dirty="0"/>
          </a:p>
          <a:p>
            <a:pPr marL="0" indent="0">
              <a:buNone/>
            </a:pPr>
            <a:r>
              <a:rPr lang="en-US" sz="1800" b="1" dirty="0"/>
              <a:t>New-</a:t>
            </a:r>
            <a:r>
              <a:rPr lang="en-US" sz="1800" b="1" dirty="0" err="1"/>
              <a:t>AzureStorageContainer</a:t>
            </a:r>
            <a:r>
              <a:rPr lang="en-US" sz="1800" b="1" dirty="0"/>
              <a:t> -Name '</a:t>
            </a:r>
            <a:r>
              <a:rPr lang="en-US" sz="1800" b="1" dirty="0" err="1"/>
              <a:t>testcontainer</a:t>
            </a:r>
            <a:r>
              <a:rPr lang="en-US" sz="1800" b="1" dirty="0"/>
              <a:t>' -Context $</a:t>
            </a:r>
            <a:r>
              <a:rPr lang="en-US" sz="1800" b="1" dirty="0" err="1"/>
              <a:t>storageContext</a:t>
            </a:r>
            <a:endParaRPr lang="en-US" sz="1800" b="1" dirty="0"/>
          </a:p>
          <a:p>
            <a:pPr marL="0" indent="0">
              <a:buNone/>
            </a:pPr>
            <a:r>
              <a:rPr lang="en-US" sz="1800" b="1" dirty="0"/>
              <a:t>#Verify the creation</a:t>
            </a:r>
          </a:p>
          <a:p>
            <a:pPr marL="0" indent="0">
              <a:buNone/>
            </a:pPr>
            <a:r>
              <a:rPr lang="en-US" sz="1800" b="1" dirty="0"/>
              <a:t>Get-</a:t>
            </a:r>
            <a:r>
              <a:rPr lang="en-US" sz="1800" b="1" dirty="0" err="1"/>
              <a:t>AzureStorageContainer</a:t>
            </a:r>
            <a:r>
              <a:rPr lang="en-US" sz="1800" b="1" dirty="0"/>
              <a:t> -Context $</a:t>
            </a:r>
            <a:r>
              <a:rPr lang="en-US" sz="1800" b="1" dirty="0" err="1"/>
              <a:t>storageContext</a:t>
            </a:r>
            <a:endParaRPr lang="en-US" sz="1800" dirty="0"/>
          </a:p>
        </p:txBody>
      </p:sp>
      <p:sp>
        <p:nvSpPr>
          <p:cNvPr id="4" name="Text Placeholder 3">
            <a:extLst>
              <a:ext uri="{FF2B5EF4-FFF2-40B4-BE49-F238E27FC236}">
                <a16:creationId xmlns:a16="http://schemas.microsoft.com/office/drawing/2014/main" id="{8A94D041-BCA2-4FF5-8E49-DC3DC192A2C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2648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3519-AE71-4FB5-A359-92CEB763FDF4}"/>
              </a:ext>
            </a:extLst>
          </p:cNvPr>
          <p:cNvSpPr>
            <a:spLocks noGrp="1"/>
          </p:cNvSpPr>
          <p:nvPr>
            <p:ph type="title"/>
          </p:nvPr>
        </p:nvSpPr>
        <p:spPr/>
        <p:txBody>
          <a:bodyPr/>
          <a:lstStyle/>
          <a:p>
            <a:r>
              <a:rPr lang="en-US" dirty="0"/>
              <a:t>Table Storage Services</a:t>
            </a:r>
          </a:p>
        </p:txBody>
      </p:sp>
      <p:sp>
        <p:nvSpPr>
          <p:cNvPr id="3" name="Text Placeholder 2">
            <a:extLst>
              <a:ext uri="{FF2B5EF4-FFF2-40B4-BE49-F238E27FC236}">
                <a16:creationId xmlns:a16="http://schemas.microsoft.com/office/drawing/2014/main" id="{A73680C2-1D7E-408A-B632-9AE0A2AB9E6F}"/>
              </a:ext>
            </a:extLst>
          </p:cNvPr>
          <p:cNvSpPr>
            <a:spLocks noGrp="1"/>
          </p:cNvSpPr>
          <p:nvPr>
            <p:ph type="body" idx="1"/>
          </p:nvPr>
        </p:nvSpPr>
        <p:spPr/>
        <p:txBody>
          <a:bodyPr/>
          <a:lstStyle/>
          <a:p>
            <a:r>
              <a:rPr lang="en-US" dirty="0"/>
              <a:t>NoSQL</a:t>
            </a:r>
          </a:p>
          <a:p>
            <a:r>
              <a:rPr lang="en-US" dirty="0"/>
              <a:t>Database has no schema</a:t>
            </a:r>
          </a:p>
          <a:p>
            <a:r>
              <a:rPr lang="en-US" dirty="0"/>
              <a:t>Each value has a type property name </a:t>
            </a:r>
          </a:p>
          <a:p>
            <a:r>
              <a:rPr lang="en-US" dirty="0"/>
              <a:t>Filtering, sorting and selection criteria </a:t>
            </a:r>
          </a:p>
          <a:p>
            <a:r>
              <a:rPr lang="en-US" dirty="0"/>
              <a:t>Higher performance, scalability and flexibility</a:t>
            </a:r>
          </a:p>
          <a:p>
            <a:r>
              <a:rPr lang="en-US" dirty="0"/>
              <a:t>Databases or datasets for web applications</a:t>
            </a:r>
          </a:p>
          <a:p>
            <a:r>
              <a:rPr lang="en-US" dirty="0"/>
              <a:t>Limiting factor is size of Storage account</a:t>
            </a:r>
          </a:p>
          <a:p>
            <a:r>
              <a:rPr lang="en-US" dirty="0"/>
              <a:t>No limit to number of tables or entities</a:t>
            </a:r>
          </a:p>
        </p:txBody>
      </p:sp>
      <p:sp>
        <p:nvSpPr>
          <p:cNvPr id="4" name="Text Placeholder 3">
            <a:extLst>
              <a:ext uri="{FF2B5EF4-FFF2-40B4-BE49-F238E27FC236}">
                <a16:creationId xmlns:a16="http://schemas.microsoft.com/office/drawing/2014/main" id="{E0850F53-F6EF-4FEF-8FA8-2CE209EC86C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9500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15" y="4146267"/>
            <a:ext cx="2264569" cy="12287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65" y="2530304"/>
            <a:ext cx="2232422" cy="158234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extLst>
              <a:ext uri="{28A0092B-C50C-407E-A947-70E740481C1C}">
                <a14:useLocalDpi xmlns:a14="http://schemas.microsoft.com/office/drawing/2010/main" val="0"/>
              </a:ext>
            </a:extLst>
          </a:blip>
          <a:srcRect b="7848"/>
          <a:stretch/>
        </p:blipFill>
        <p:spPr>
          <a:xfrm>
            <a:off x="726878" y="5441671"/>
            <a:ext cx="7690247" cy="523361"/>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20330" y="4146266"/>
            <a:ext cx="2235994" cy="124697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9569-5A1D-4AE2-A1A1-6648FA719F9B}"/>
              </a:ext>
            </a:extLst>
          </p:cNvPr>
          <p:cNvSpPr>
            <a:spLocks noGrp="1"/>
          </p:cNvSpPr>
          <p:nvPr>
            <p:ph type="title"/>
          </p:nvPr>
        </p:nvSpPr>
        <p:spPr/>
        <p:txBody>
          <a:bodyPr/>
          <a:lstStyle/>
          <a:p>
            <a:r>
              <a:rPr lang="en-US" dirty="0"/>
              <a:t>Table Storage</a:t>
            </a:r>
          </a:p>
        </p:txBody>
      </p:sp>
      <p:pic>
        <p:nvPicPr>
          <p:cNvPr id="5" name="Picture 4">
            <a:extLst>
              <a:ext uri="{FF2B5EF4-FFF2-40B4-BE49-F238E27FC236}">
                <a16:creationId xmlns:a16="http://schemas.microsoft.com/office/drawing/2014/main" id="{92ED17F1-3546-4F03-A81B-0CEF6D193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88" y="966915"/>
            <a:ext cx="2933700" cy="1152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a:extLst>
              <a:ext uri="{FF2B5EF4-FFF2-40B4-BE49-F238E27FC236}">
                <a16:creationId xmlns:a16="http://schemas.microsoft.com/office/drawing/2014/main" id="{B8B6E055-5308-46F7-B104-2F652089596E}"/>
              </a:ext>
            </a:extLst>
          </p:cNvPr>
          <p:cNvSpPr>
            <a:spLocks noGrp="1"/>
          </p:cNvSpPr>
          <p:nvPr>
            <p:ph type="body" idx="1"/>
          </p:nvPr>
        </p:nvSpPr>
        <p:spPr>
          <a:xfrm>
            <a:off x="3801979" y="966915"/>
            <a:ext cx="5080833" cy="5105402"/>
          </a:xfrm>
        </p:spPr>
        <p:txBody>
          <a:bodyPr/>
          <a:lstStyle/>
          <a:p>
            <a:pPr marL="0" indent="0">
              <a:buNone/>
            </a:pPr>
            <a:r>
              <a:rPr lang="en-US" sz="1200" b="1" dirty="0"/>
              <a:t>#Define required variables</a:t>
            </a:r>
          </a:p>
          <a:p>
            <a:pPr marL="0" indent="0">
              <a:buNone/>
            </a:pPr>
            <a:r>
              <a:rPr lang="en-US" sz="1200" b="1" dirty="0"/>
              <a:t>$</a:t>
            </a:r>
            <a:r>
              <a:rPr lang="en-US" sz="1200" b="1" dirty="0" err="1"/>
              <a:t>storageAccountName</a:t>
            </a:r>
            <a:r>
              <a:rPr lang="en-US" sz="1200" b="1" dirty="0"/>
              <a:t> = '</a:t>
            </a:r>
            <a:r>
              <a:rPr lang="en-US" sz="1200" b="1" dirty="0" err="1"/>
              <a:t>implementingazuredemo</a:t>
            </a:r>
            <a:r>
              <a:rPr lang="en-US" sz="1200" b="1" dirty="0"/>
              <a:t>'</a:t>
            </a:r>
          </a:p>
          <a:p>
            <a:pPr marL="0" indent="0">
              <a:buNone/>
            </a:pPr>
            <a:r>
              <a:rPr lang="en-US" sz="1200" b="1" dirty="0"/>
              <a:t>$</a:t>
            </a:r>
            <a:r>
              <a:rPr lang="en-US" sz="1200" b="1" dirty="0" err="1"/>
              <a:t>resourceGroupName</a:t>
            </a:r>
            <a:r>
              <a:rPr lang="en-US" sz="1200" b="1" dirty="0"/>
              <a:t> = '</a:t>
            </a:r>
            <a:r>
              <a:rPr lang="en-US" sz="1200" b="1" dirty="0" err="1"/>
              <a:t>AzureExamples</a:t>
            </a:r>
            <a:r>
              <a:rPr lang="en-US" sz="1200" b="1" dirty="0"/>
              <a:t>'</a:t>
            </a:r>
          </a:p>
          <a:p>
            <a:pPr marL="0" indent="0">
              <a:buNone/>
            </a:pPr>
            <a:r>
              <a:rPr lang="en-US" sz="1200" b="1" dirty="0"/>
              <a:t>$</a:t>
            </a:r>
            <a:r>
              <a:rPr lang="en-US" sz="1200" b="1" dirty="0" err="1"/>
              <a:t>tableName</a:t>
            </a:r>
            <a:r>
              <a:rPr lang="en-US" sz="1200" b="1" dirty="0"/>
              <a:t> = '</a:t>
            </a:r>
            <a:r>
              <a:rPr lang="en-US" sz="1200" b="1" dirty="0" err="1"/>
              <a:t>testtable</a:t>
            </a:r>
            <a:r>
              <a:rPr lang="en-US" sz="1200" b="1" dirty="0"/>
              <a:t>'</a:t>
            </a:r>
          </a:p>
          <a:p>
            <a:pPr marL="0" indent="0">
              <a:buNone/>
            </a:pPr>
            <a:r>
              <a:rPr lang="en-US" sz="1200" b="1" dirty="0"/>
              <a:t>#Get the storage account keys</a:t>
            </a:r>
          </a:p>
          <a:p>
            <a:pPr marL="0" indent="0">
              <a:buNone/>
            </a:pPr>
            <a:r>
              <a:rPr lang="en-US" sz="1200" b="1" dirty="0"/>
              <a:t>$</a:t>
            </a:r>
            <a:r>
              <a:rPr lang="en-US" sz="1200" b="1" dirty="0" err="1"/>
              <a:t>storageAccountKey</a:t>
            </a:r>
            <a:r>
              <a:rPr lang="en-US" sz="1200" b="1" dirty="0"/>
              <a:t> = Get-</a:t>
            </a:r>
            <a:r>
              <a:rPr lang="en-US" sz="1200" b="1" dirty="0" err="1"/>
              <a:t>AzureRmStorageAccount</a:t>
            </a:r>
            <a:r>
              <a:rPr lang="en-US" sz="1200" b="1" dirty="0"/>
              <a:t> `</a:t>
            </a:r>
          </a:p>
          <a:p>
            <a:pPr marL="0" indent="0">
              <a:buNone/>
            </a:pPr>
            <a:r>
              <a:rPr lang="en-US" sz="1200" b="1" dirty="0"/>
              <a:t>-name $</a:t>
            </a:r>
            <a:r>
              <a:rPr lang="en-US" sz="1200" b="1" dirty="0" err="1"/>
              <a:t>storageAccountName</a:t>
            </a:r>
            <a:r>
              <a:rPr lang="en-US" sz="1200" b="1" dirty="0"/>
              <a:t> `</a:t>
            </a:r>
          </a:p>
          <a:p>
            <a:pPr marL="0" indent="0">
              <a:buNone/>
            </a:pPr>
            <a:r>
              <a:rPr lang="en-US" sz="1200" b="1" dirty="0"/>
              <a:t>-</a:t>
            </a:r>
            <a:r>
              <a:rPr lang="en-US" sz="1200" b="1" dirty="0" err="1"/>
              <a:t>ResourceGroupName</a:t>
            </a:r>
            <a:r>
              <a:rPr lang="en-US" sz="1200" b="1" dirty="0"/>
              <a:t> $</a:t>
            </a:r>
            <a:r>
              <a:rPr lang="en-US" sz="1200" b="1" dirty="0" err="1"/>
              <a:t>resourceGroupName</a:t>
            </a:r>
            <a:r>
              <a:rPr lang="en-US" sz="1200" b="1" dirty="0"/>
              <a:t> `</a:t>
            </a:r>
          </a:p>
          <a:p>
            <a:pPr marL="0" indent="0">
              <a:buNone/>
            </a:pPr>
            <a:r>
              <a:rPr lang="en-US" sz="1200" b="1" dirty="0"/>
              <a:t>| Get-</a:t>
            </a:r>
            <a:r>
              <a:rPr lang="en-US" sz="1200" b="1" dirty="0" err="1"/>
              <a:t>AzureRmStorageAccountKey</a:t>
            </a:r>
            <a:endParaRPr lang="en-US" sz="1200" b="1" dirty="0"/>
          </a:p>
          <a:p>
            <a:pPr marL="0" indent="0">
              <a:buNone/>
            </a:pPr>
            <a:r>
              <a:rPr lang="en-US" sz="1200" b="1" dirty="0"/>
              <a:t>#Create a Storage Context for working with the storage account</a:t>
            </a:r>
          </a:p>
          <a:p>
            <a:pPr marL="0" indent="0">
              <a:buNone/>
            </a:pPr>
            <a:r>
              <a:rPr lang="en-US" sz="1200" b="1" dirty="0"/>
              <a:t>$</a:t>
            </a:r>
            <a:r>
              <a:rPr lang="en-US" sz="1200" b="1" dirty="0" err="1"/>
              <a:t>storageContext</a:t>
            </a:r>
            <a:r>
              <a:rPr lang="en-US" sz="1200" b="1" dirty="0"/>
              <a:t> = New-</a:t>
            </a:r>
            <a:r>
              <a:rPr lang="en-US" sz="1200" b="1" dirty="0" err="1"/>
              <a:t>AzureStorageContext</a:t>
            </a:r>
            <a:r>
              <a:rPr lang="en-US" sz="1200" b="1" dirty="0"/>
              <a:t> -</a:t>
            </a:r>
            <a:r>
              <a:rPr lang="en-US" sz="1200" b="1" dirty="0" err="1"/>
              <a:t>StorageAccountName</a:t>
            </a:r>
            <a:endParaRPr lang="en-US" sz="1200" b="1" dirty="0"/>
          </a:p>
          <a:p>
            <a:pPr marL="0" indent="0">
              <a:buNone/>
            </a:pPr>
            <a:r>
              <a:rPr lang="en-US" sz="1200" b="1" dirty="0"/>
              <a:t>$</a:t>
            </a:r>
            <a:r>
              <a:rPr lang="en-US" sz="1200" b="1" dirty="0" err="1"/>
              <a:t>storageAccountName</a:t>
            </a:r>
            <a:r>
              <a:rPr lang="en-US" sz="1200" b="1" dirty="0"/>
              <a:t> -</a:t>
            </a:r>
            <a:r>
              <a:rPr lang="en-US" sz="1200" b="1" dirty="0" err="1"/>
              <a:t>StorageAccountKey</a:t>
            </a:r>
            <a:endParaRPr lang="en-US" sz="1200" b="1" dirty="0"/>
          </a:p>
          <a:p>
            <a:pPr marL="0" indent="0">
              <a:buNone/>
            </a:pPr>
            <a:r>
              <a:rPr lang="en-US" sz="1200" b="1" dirty="0"/>
              <a:t>$</a:t>
            </a:r>
            <a:r>
              <a:rPr lang="en-US" sz="1200" b="1" dirty="0" err="1"/>
              <a:t>storageAccountKey</a:t>
            </a:r>
            <a:r>
              <a:rPr lang="en-US" sz="1200" b="1" dirty="0"/>
              <a:t>[0].Value</a:t>
            </a:r>
          </a:p>
          <a:p>
            <a:pPr marL="0" indent="0">
              <a:buNone/>
            </a:pPr>
            <a:r>
              <a:rPr lang="en-US" sz="1200" b="1" dirty="0"/>
              <a:t>#Create a table named </a:t>
            </a:r>
            <a:r>
              <a:rPr lang="en-US" sz="1200" b="1" dirty="0" err="1"/>
              <a:t>testtable</a:t>
            </a:r>
            <a:endParaRPr lang="en-US" sz="1200" b="1" dirty="0"/>
          </a:p>
          <a:p>
            <a:pPr marL="0" indent="0">
              <a:buNone/>
            </a:pPr>
            <a:r>
              <a:rPr lang="en-US" sz="1200" b="1" dirty="0"/>
              <a:t>New-</a:t>
            </a:r>
            <a:r>
              <a:rPr lang="en-US" sz="1200" b="1" dirty="0" err="1"/>
              <a:t>AzureStorageTable</a:t>
            </a:r>
            <a:r>
              <a:rPr lang="en-US" sz="1200" b="1" dirty="0"/>
              <a:t> -Name $</a:t>
            </a:r>
            <a:r>
              <a:rPr lang="en-US" sz="1200" b="1" dirty="0" err="1"/>
              <a:t>tableName</a:t>
            </a:r>
            <a:r>
              <a:rPr lang="en-US" sz="1200" b="1" dirty="0"/>
              <a:t> -Context $</a:t>
            </a:r>
            <a:r>
              <a:rPr lang="en-US" sz="1200" b="1" dirty="0" err="1"/>
              <a:t>storageContext</a:t>
            </a:r>
            <a:endParaRPr lang="en-US" sz="1200" b="1" dirty="0"/>
          </a:p>
          <a:p>
            <a:pPr marL="0" indent="0">
              <a:buNone/>
            </a:pPr>
            <a:r>
              <a:rPr lang="en-US" sz="1200" b="1" dirty="0"/>
              <a:t>#Verify the creation</a:t>
            </a:r>
          </a:p>
          <a:p>
            <a:pPr marL="0" indent="0">
              <a:buNone/>
            </a:pPr>
            <a:r>
              <a:rPr lang="en-US" sz="1200" b="1" dirty="0"/>
              <a:t>Get-</a:t>
            </a:r>
            <a:r>
              <a:rPr lang="en-US" sz="1200" b="1" dirty="0" err="1"/>
              <a:t>AzureStorageTable</a:t>
            </a:r>
            <a:r>
              <a:rPr lang="en-US" sz="1200" b="1" dirty="0"/>
              <a:t> -name $</a:t>
            </a:r>
            <a:r>
              <a:rPr lang="en-US" sz="1200" b="1" dirty="0" err="1"/>
              <a:t>tablename</a:t>
            </a:r>
            <a:r>
              <a:rPr lang="en-US" sz="1200" b="1" dirty="0"/>
              <a:t> -Context $</a:t>
            </a:r>
            <a:r>
              <a:rPr lang="en-US" sz="1200" b="1" dirty="0" err="1"/>
              <a:t>storageContext</a:t>
            </a:r>
            <a:endParaRPr lang="en-US" sz="700" dirty="0"/>
          </a:p>
        </p:txBody>
      </p:sp>
      <p:sp>
        <p:nvSpPr>
          <p:cNvPr id="4" name="Text Placeholder 3">
            <a:extLst>
              <a:ext uri="{FF2B5EF4-FFF2-40B4-BE49-F238E27FC236}">
                <a16:creationId xmlns:a16="http://schemas.microsoft.com/office/drawing/2014/main" id="{CB8182D0-43AA-471A-8C12-83190390CC27}"/>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3318B61E-742E-44E7-8513-EBC2C94B9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88" y="2345693"/>
            <a:ext cx="3540791" cy="1352550"/>
          </a:xfrm>
          <a:prstGeom prst="rect">
            <a:avLst/>
          </a:prstGeom>
        </p:spPr>
      </p:pic>
    </p:spTree>
    <p:extLst>
      <p:ext uri="{BB962C8B-B14F-4D97-AF65-F5344CB8AC3E}">
        <p14:creationId xmlns:p14="http://schemas.microsoft.com/office/powerpoint/2010/main" val="92545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4250-C167-46D4-A479-41625D370084}"/>
              </a:ext>
            </a:extLst>
          </p:cNvPr>
          <p:cNvSpPr>
            <a:spLocks noGrp="1"/>
          </p:cNvSpPr>
          <p:nvPr>
            <p:ph type="title"/>
          </p:nvPr>
        </p:nvSpPr>
        <p:spPr/>
        <p:txBody>
          <a:bodyPr/>
          <a:lstStyle/>
          <a:p>
            <a:r>
              <a:rPr lang="en-US" dirty="0"/>
              <a:t>Queue Storage Services</a:t>
            </a:r>
          </a:p>
        </p:txBody>
      </p:sp>
      <p:sp>
        <p:nvSpPr>
          <p:cNvPr id="3" name="Text Placeholder 2">
            <a:extLst>
              <a:ext uri="{FF2B5EF4-FFF2-40B4-BE49-F238E27FC236}">
                <a16:creationId xmlns:a16="http://schemas.microsoft.com/office/drawing/2014/main" id="{7602353E-88FF-4C0D-9442-155CD6A0FB37}"/>
              </a:ext>
            </a:extLst>
          </p:cNvPr>
          <p:cNvSpPr>
            <a:spLocks noGrp="1"/>
          </p:cNvSpPr>
          <p:nvPr>
            <p:ph type="body" idx="1"/>
          </p:nvPr>
        </p:nvSpPr>
        <p:spPr/>
        <p:txBody>
          <a:bodyPr/>
          <a:lstStyle/>
          <a:p>
            <a:r>
              <a:rPr lang="en-US" dirty="0"/>
              <a:t>Enables messaging between applications</a:t>
            </a:r>
          </a:p>
          <a:p>
            <a:r>
              <a:rPr lang="en-US" dirty="0"/>
              <a:t>Highly scalable and flexible applications</a:t>
            </a:r>
          </a:p>
          <a:p>
            <a:r>
              <a:rPr lang="en-US" dirty="0"/>
              <a:t>Components are decoupled </a:t>
            </a:r>
          </a:p>
          <a:p>
            <a:r>
              <a:rPr lang="en-US" dirty="0"/>
              <a:t>Asynchronous communications method</a:t>
            </a:r>
          </a:p>
          <a:p>
            <a:r>
              <a:rPr lang="en-US" dirty="0"/>
              <a:t>Workflows can built </a:t>
            </a:r>
          </a:p>
          <a:p>
            <a:r>
              <a:rPr lang="en-US" dirty="0"/>
              <a:t>No limit on the number of queues </a:t>
            </a:r>
          </a:p>
          <a:p>
            <a:r>
              <a:rPr lang="en-US" dirty="0"/>
              <a:t>Single message 64KB </a:t>
            </a:r>
          </a:p>
          <a:p>
            <a:r>
              <a:rPr lang="en-US" dirty="0"/>
              <a:t>Two Types </a:t>
            </a:r>
          </a:p>
          <a:p>
            <a:pPr lvl="1"/>
            <a:r>
              <a:rPr lang="en-US" dirty="0"/>
              <a:t>Azure Storage Queues </a:t>
            </a:r>
          </a:p>
          <a:p>
            <a:pPr lvl="1"/>
            <a:r>
              <a:rPr lang="en-US" dirty="0"/>
              <a:t>Azure Storage Bus </a:t>
            </a:r>
          </a:p>
        </p:txBody>
      </p:sp>
      <p:sp>
        <p:nvSpPr>
          <p:cNvPr id="4" name="Text Placeholder 3">
            <a:extLst>
              <a:ext uri="{FF2B5EF4-FFF2-40B4-BE49-F238E27FC236}">
                <a16:creationId xmlns:a16="http://schemas.microsoft.com/office/drawing/2014/main" id="{258550CC-0ADB-4739-88D5-8E2CEFD9CA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71939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46CC-41F9-4E7D-B869-2DEEF2D1FDD2}"/>
              </a:ext>
            </a:extLst>
          </p:cNvPr>
          <p:cNvSpPr>
            <a:spLocks noGrp="1"/>
          </p:cNvSpPr>
          <p:nvPr>
            <p:ph type="title"/>
          </p:nvPr>
        </p:nvSpPr>
        <p:spPr/>
        <p:txBody>
          <a:bodyPr/>
          <a:lstStyle/>
          <a:p>
            <a:r>
              <a:rPr lang="en-US" dirty="0"/>
              <a:t>Implementing Queues</a:t>
            </a:r>
          </a:p>
        </p:txBody>
      </p:sp>
      <p:pic>
        <p:nvPicPr>
          <p:cNvPr id="5" name="Picture 4">
            <a:extLst>
              <a:ext uri="{FF2B5EF4-FFF2-40B4-BE49-F238E27FC236}">
                <a16:creationId xmlns:a16="http://schemas.microsoft.com/office/drawing/2014/main" id="{C7D83D7D-40D5-4FB1-BB5D-0148B4AE2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1021215"/>
            <a:ext cx="2857500" cy="895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a:extLst>
              <a:ext uri="{FF2B5EF4-FFF2-40B4-BE49-F238E27FC236}">
                <a16:creationId xmlns:a16="http://schemas.microsoft.com/office/drawing/2014/main" id="{93E45A6D-E20B-482D-AD0D-E633125F5E32}"/>
              </a:ext>
            </a:extLst>
          </p:cNvPr>
          <p:cNvSpPr>
            <a:spLocks noGrp="1"/>
          </p:cNvSpPr>
          <p:nvPr>
            <p:ph type="body" idx="1"/>
          </p:nvPr>
        </p:nvSpPr>
        <p:spPr>
          <a:xfrm>
            <a:off x="4572000" y="1021215"/>
            <a:ext cx="4264090" cy="5147356"/>
          </a:xfrm>
        </p:spPr>
        <p:txBody>
          <a:bodyPr/>
          <a:lstStyle/>
          <a:p>
            <a:pPr marL="0" indent="0">
              <a:buNone/>
            </a:pPr>
            <a:r>
              <a:rPr lang="en-US" sz="1100" b="1" dirty="0"/>
              <a:t>#Define required variables</a:t>
            </a:r>
          </a:p>
          <a:p>
            <a:pPr marL="0" indent="0">
              <a:buNone/>
            </a:pPr>
            <a:r>
              <a:rPr lang="en-US" sz="1100" b="1" dirty="0"/>
              <a:t>$</a:t>
            </a:r>
            <a:r>
              <a:rPr lang="en-US" sz="1100" b="1" dirty="0" err="1"/>
              <a:t>storageAccountName</a:t>
            </a:r>
            <a:r>
              <a:rPr lang="en-US" sz="1100" b="1" dirty="0"/>
              <a:t> = '</a:t>
            </a:r>
            <a:r>
              <a:rPr lang="en-US" sz="1100" b="1" dirty="0" err="1"/>
              <a:t>implementingazuredemo</a:t>
            </a:r>
            <a:r>
              <a:rPr lang="en-US" sz="1100" b="1" dirty="0"/>
              <a:t>'</a:t>
            </a:r>
          </a:p>
          <a:p>
            <a:pPr marL="0" indent="0">
              <a:buNone/>
            </a:pPr>
            <a:r>
              <a:rPr lang="en-US" sz="1100" b="1" dirty="0"/>
              <a:t>$</a:t>
            </a:r>
            <a:r>
              <a:rPr lang="en-US" sz="1100" b="1" dirty="0" err="1"/>
              <a:t>resourceGroupName</a:t>
            </a:r>
            <a:r>
              <a:rPr lang="en-US" sz="1100" b="1" dirty="0"/>
              <a:t> = '</a:t>
            </a:r>
            <a:r>
              <a:rPr lang="en-US" sz="1100" b="1" dirty="0" err="1"/>
              <a:t>AzureExamples</a:t>
            </a:r>
            <a:r>
              <a:rPr lang="en-US" sz="1100" b="1" dirty="0"/>
              <a:t>'</a:t>
            </a:r>
          </a:p>
          <a:p>
            <a:pPr marL="0" indent="0">
              <a:buNone/>
            </a:pPr>
            <a:r>
              <a:rPr lang="en-US" sz="1100" b="1" dirty="0"/>
              <a:t>$</a:t>
            </a:r>
            <a:r>
              <a:rPr lang="en-US" sz="1100" b="1" dirty="0" err="1"/>
              <a:t>queueName</a:t>
            </a:r>
            <a:r>
              <a:rPr lang="en-US" sz="1100" b="1" dirty="0"/>
              <a:t> = '</a:t>
            </a:r>
            <a:r>
              <a:rPr lang="en-US" sz="1100" b="1" dirty="0" err="1"/>
              <a:t>testqueue</a:t>
            </a:r>
            <a:r>
              <a:rPr lang="en-US" sz="1100" b="1" dirty="0"/>
              <a:t>'</a:t>
            </a:r>
          </a:p>
          <a:p>
            <a:pPr marL="0" indent="0">
              <a:buNone/>
            </a:pPr>
            <a:r>
              <a:rPr lang="en-US" sz="1100" b="1" dirty="0"/>
              <a:t>#Get the storage account keys</a:t>
            </a:r>
          </a:p>
          <a:p>
            <a:pPr marL="0" indent="0">
              <a:buNone/>
            </a:pPr>
            <a:r>
              <a:rPr lang="en-US" sz="1100" b="1" dirty="0"/>
              <a:t>$</a:t>
            </a:r>
            <a:r>
              <a:rPr lang="en-US" sz="1100" b="1" dirty="0" err="1"/>
              <a:t>storageAccountKey</a:t>
            </a:r>
            <a:r>
              <a:rPr lang="en-US" sz="1100" b="1" dirty="0"/>
              <a:t> = Get-</a:t>
            </a:r>
            <a:r>
              <a:rPr lang="en-US" sz="1100" b="1" dirty="0" err="1"/>
              <a:t>AzureRmStorageAccount</a:t>
            </a:r>
            <a:r>
              <a:rPr lang="en-US" sz="1100" b="1" dirty="0"/>
              <a:t> `</a:t>
            </a:r>
          </a:p>
          <a:p>
            <a:pPr marL="0" indent="0">
              <a:buNone/>
            </a:pPr>
            <a:r>
              <a:rPr lang="en-US" sz="1100" b="1" dirty="0"/>
              <a:t>-name $</a:t>
            </a:r>
            <a:r>
              <a:rPr lang="en-US" sz="1100" b="1" dirty="0" err="1"/>
              <a:t>storageAccountName</a:t>
            </a:r>
            <a:r>
              <a:rPr lang="en-US" sz="1100" b="1" dirty="0"/>
              <a:t> `</a:t>
            </a:r>
          </a:p>
          <a:p>
            <a:pPr marL="0" indent="0">
              <a:buNone/>
            </a:pPr>
            <a:r>
              <a:rPr lang="en-US" sz="1100" b="1" dirty="0"/>
              <a:t>-</a:t>
            </a:r>
            <a:r>
              <a:rPr lang="en-US" sz="1100" b="1" dirty="0" err="1"/>
              <a:t>ResourceGroupName</a:t>
            </a:r>
            <a:r>
              <a:rPr lang="en-US" sz="1100" b="1" dirty="0"/>
              <a:t> $</a:t>
            </a:r>
            <a:r>
              <a:rPr lang="en-US" sz="1100" b="1" dirty="0" err="1"/>
              <a:t>resourceGroupName</a:t>
            </a:r>
            <a:r>
              <a:rPr lang="en-US" sz="1100" b="1" dirty="0"/>
              <a:t> `</a:t>
            </a:r>
          </a:p>
          <a:p>
            <a:pPr marL="0" indent="0">
              <a:buNone/>
            </a:pPr>
            <a:r>
              <a:rPr lang="en-US" sz="1100" b="1" dirty="0"/>
              <a:t>| Get-</a:t>
            </a:r>
            <a:r>
              <a:rPr lang="en-US" sz="1100" b="1" dirty="0" err="1"/>
              <a:t>AzureRmStorageAccountKey</a:t>
            </a:r>
            <a:endParaRPr lang="en-US" sz="1100" b="1" dirty="0"/>
          </a:p>
          <a:p>
            <a:pPr marL="0" indent="0">
              <a:buNone/>
            </a:pPr>
            <a:r>
              <a:rPr lang="en-US" sz="1100" b="1" dirty="0"/>
              <a:t>#Create a Storage Context for working with the storage account</a:t>
            </a:r>
          </a:p>
          <a:p>
            <a:pPr marL="0" indent="0">
              <a:buNone/>
            </a:pPr>
            <a:r>
              <a:rPr lang="en-US" sz="1100" b="1" dirty="0"/>
              <a:t>$</a:t>
            </a:r>
            <a:r>
              <a:rPr lang="en-US" sz="1100" b="1" dirty="0" err="1"/>
              <a:t>storageContext</a:t>
            </a:r>
            <a:r>
              <a:rPr lang="en-US" sz="1100" b="1" dirty="0"/>
              <a:t> = New-</a:t>
            </a:r>
            <a:r>
              <a:rPr lang="en-US" sz="1100" b="1" dirty="0" err="1"/>
              <a:t>AzureStorageContext</a:t>
            </a:r>
            <a:r>
              <a:rPr lang="en-US" sz="1100" b="1" dirty="0"/>
              <a:t> -</a:t>
            </a:r>
            <a:r>
              <a:rPr lang="en-US" sz="1100" b="1" dirty="0" err="1"/>
              <a:t>StorageAccountName</a:t>
            </a:r>
            <a:endParaRPr lang="en-US" sz="1100" b="1" dirty="0"/>
          </a:p>
          <a:p>
            <a:pPr marL="0" indent="0">
              <a:buNone/>
            </a:pPr>
            <a:r>
              <a:rPr lang="en-US" sz="1100" b="1" dirty="0"/>
              <a:t>$</a:t>
            </a:r>
            <a:r>
              <a:rPr lang="en-US" sz="1100" b="1" dirty="0" err="1"/>
              <a:t>storageAccountName</a:t>
            </a:r>
            <a:r>
              <a:rPr lang="en-US" sz="1100" b="1" dirty="0"/>
              <a:t> -</a:t>
            </a:r>
          </a:p>
          <a:p>
            <a:pPr marL="0" indent="0">
              <a:buNone/>
            </a:pPr>
            <a:r>
              <a:rPr lang="en-US" sz="1100" b="1" dirty="0" err="1"/>
              <a:t>StorageAccountKey</a:t>
            </a:r>
            <a:r>
              <a:rPr lang="en-US" sz="1100" b="1" dirty="0"/>
              <a:t> $</a:t>
            </a:r>
            <a:r>
              <a:rPr lang="en-US" sz="1100" b="1" dirty="0" err="1"/>
              <a:t>storageAccountKey</a:t>
            </a:r>
            <a:r>
              <a:rPr lang="en-US" sz="1100" b="1" dirty="0"/>
              <a:t>[0].Value</a:t>
            </a:r>
          </a:p>
          <a:p>
            <a:pPr marL="0" indent="0">
              <a:buNone/>
            </a:pPr>
            <a:r>
              <a:rPr lang="en-US" sz="1100" b="1" dirty="0"/>
              <a:t>#Create a queue named </a:t>
            </a:r>
            <a:r>
              <a:rPr lang="en-US" sz="1100" b="1" dirty="0" err="1"/>
              <a:t>testqueue</a:t>
            </a:r>
            <a:endParaRPr lang="en-US" sz="1100" b="1" dirty="0"/>
          </a:p>
          <a:p>
            <a:pPr marL="0" indent="0">
              <a:buNone/>
            </a:pPr>
            <a:r>
              <a:rPr lang="en-US" sz="1100" b="1" dirty="0"/>
              <a:t>$Queue = New-</a:t>
            </a:r>
            <a:r>
              <a:rPr lang="en-US" sz="1100" b="1" dirty="0" err="1"/>
              <a:t>AzureStorageQueue</a:t>
            </a:r>
            <a:r>
              <a:rPr lang="en-US" sz="1100" b="1" dirty="0"/>
              <a:t> -Name $</a:t>
            </a:r>
            <a:r>
              <a:rPr lang="en-US" sz="1100" b="1" dirty="0" err="1"/>
              <a:t>queueName</a:t>
            </a:r>
            <a:r>
              <a:rPr lang="en-US" sz="1100" b="1" dirty="0"/>
              <a:t> -Context</a:t>
            </a:r>
          </a:p>
          <a:p>
            <a:pPr marL="0" indent="0">
              <a:buNone/>
            </a:pPr>
            <a:r>
              <a:rPr lang="en-US" sz="1100" b="1" dirty="0"/>
              <a:t>$</a:t>
            </a:r>
            <a:r>
              <a:rPr lang="en-US" sz="1100" b="1" dirty="0" err="1"/>
              <a:t>storageContext</a:t>
            </a:r>
            <a:endParaRPr lang="en-US" sz="1100" b="1" dirty="0"/>
          </a:p>
          <a:p>
            <a:pPr marL="0" indent="0">
              <a:buNone/>
            </a:pPr>
            <a:r>
              <a:rPr lang="en-US" sz="1100" b="1" dirty="0"/>
              <a:t>#Verify the creation</a:t>
            </a:r>
          </a:p>
          <a:p>
            <a:pPr marL="0" indent="0">
              <a:buNone/>
            </a:pPr>
            <a:r>
              <a:rPr lang="en-US" sz="1100" b="1" dirty="0"/>
              <a:t>Get-</a:t>
            </a:r>
            <a:r>
              <a:rPr lang="en-US" sz="1100" b="1" dirty="0" err="1"/>
              <a:t>AzureStorageQueue</a:t>
            </a:r>
            <a:r>
              <a:rPr lang="en-US" sz="1100" b="1" dirty="0"/>
              <a:t> -name $</a:t>
            </a:r>
            <a:r>
              <a:rPr lang="en-US" sz="1100" b="1" dirty="0" err="1"/>
              <a:t>queueName</a:t>
            </a:r>
            <a:r>
              <a:rPr lang="en-US" sz="1100" b="1" dirty="0"/>
              <a:t> -Context $</a:t>
            </a:r>
            <a:r>
              <a:rPr lang="en-US" sz="1100" b="1" dirty="0" err="1"/>
              <a:t>storageContext</a:t>
            </a:r>
            <a:endParaRPr lang="en-US" sz="1100" dirty="0"/>
          </a:p>
        </p:txBody>
      </p:sp>
      <p:sp>
        <p:nvSpPr>
          <p:cNvPr id="4" name="Text Placeholder 3">
            <a:extLst>
              <a:ext uri="{FF2B5EF4-FFF2-40B4-BE49-F238E27FC236}">
                <a16:creationId xmlns:a16="http://schemas.microsoft.com/office/drawing/2014/main" id="{8229FDB2-3140-4D44-8277-0B135ADA6933}"/>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B8C2ACF7-5DC2-4047-B401-1EC04DA88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5" y="2197118"/>
            <a:ext cx="3571875" cy="1419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07903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61DC-0758-4350-B7B1-431AC30717D6}"/>
              </a:ext>
            </a:extLst>
          </p:cNvPr>
          <p:cNvSpPr>
            <a:spLocks noGrp="1"/>
          </p:cNvSpPr>
          <p:nvPr>
            <p:ph type="title"/>
          </p:nvPr>
        </p:nvSpPr>
        <p:spPr>
          <a:xfrm>
            <a:off x="412249" y="0"/>
            <a:ext cx="7773988" cy="740664"/>
          </a:xfrm>
        </p:spPr>
        <p:txBody>
          <a:bodyPr/>
          <a:lstStyle/>
          <a:p>
            <a:r>
              <a:rPr lang="en-US" dirty="0"/>
              <a:t>File Storage</a:t>
            </a:r>
          </a:p>
        </p:txBody>
      </p:sp>
      <p:sp>
        <p:nvSpPr>
          <p:cNvPr id="3" name="Text Placeholder 2">
            <a:extLst>
              <a:ext uri="{FF2B5EF4-FFF2-40B4-BE49-F238E27FC236}">
                <a16:creationId xmlns:a16="http://schemas.microsoft.com/office/drawing/2014/main" id="{ACCD349B-3BBC-46E5-A658-BD58B69E782F}"/>
              </a:ext>
            </a:extLst>
          </p:cNvPr>
          <p:cNvSpPr>
            <a:spLocks noGrp="1"/>
          </p:cNvSpPr>
          <p:nvPr>
            <p:ph type="body" idx="1"/>
          </p:nvPr>
        </p:nvSpPr>
        <p:spPr/>
        <p:txBody>
          <a:bodyPr/>
          <a:lstStyle/>
          <a:p>
            <a:r>
              <a:rPr lang="en-US" dirty="0"/>
              <a:t>SMB (Server Message Block)</a:t>
            </a:r>
          </a:p>
          <a:p>
            <a:r>
              <a:rPr lang="en-US" dirty="0"/>
              <a:t>CIFS (Common Internet File System)</a:t>
            </a:r>
          </a:p>
          <a:p>
            <a:r>
              <a:rPr lang="en-US" dirty="0"/>
              <a:t>Cloud or On-premises </a:t>
            </a:r>
          </a:p>
          <a:p>
            <a:r>
              <a:rPr lang="en-US" dirty="0"/>
              <a:t>Windows, Linux, macOS </a:t>
            </a:r>
          </a:p>
          <a:p>
            <a:r>
              <a:rPr lang="en-US" dirty="0"/>
              <a:t>Cached (Azure File Sync (Preview))</a:t>
            </a:r>
          </a:p>
        </p:txBody>
      </p:sp>
      <p:sp>
        <p:nvSpPr>
          <p:cNvPr id="4" name="Text Placeholder 3">
            <a:extLst>
              <a:ext uri="{FF2B5EF4-FFF2-40B4-BE49-F238E27FC236}">
                <a16:creationId xmlns:a16="http://schemas.microsoft.com/office/drawing/2014/main" id="{312DFD30-B4C2-4BE4-9386-7A3605EAA9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3094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8B71-8C62-499C-B336-D89F74600EB0}"/>
              </a:ext>
            </a:extLst>
          </p:cNvPr>
          <p:cNvSpPr>
            <a:spLocks noGrp="1"/>
          </p:cNvSpPr>
          <p:nvPr>
            <p:ph type="title"/>
          </p:nvPr>
        </p:nvSpPr>
        <p:spPr/>
        <p:txBody>
          <a:bodyPr/>
          <a:lstStyle/>
          <a:p>
            <a:r>
              <a:rPr lang="en-US" dirty="0"/>
              <a:t>Why Azure Files is Useful</a:t>
            </a:r>
          </a:p>
        </p:txBody>
      </p:sp>
      <p:sp>
        <p:nvSpPr>
          <p:cNvPr id="3" name="Text Placeholder 2">
            <a:extLst>
              <a:ext uri="{FF2B5EF4-FFF2-40B4-BE49-F238E27FC236}">
                <a16:creationId xmlns:a16="http://schemas.microsoft.com/office/drawing/2014/main" id="{EAC98BF9-50E8-4CAE-9DE1-B4E9352D6A57}"/>
              </a:ext>
            </a:extLst>
          </p:cNvPr>
          <p:cNvSpPr>
            <a:spLocks noGrp="1"/>
          </p:cNvSpPr>
          <p:nvPr>
            <p:ph type="body" idx="1"/>
          </p:nvPr>
        </p:nvSpPr>
        <p:spPr/>
        <p:txBody>
          <a:bodyPr/>
          <a:lstStyle/>
          <a:p>
            <a:r>
              <a:rPr lang="en-US" dirty="0"/>
              <a:t>Replace or supplement on-premise file servers </a:t>
            </a:r>
          </a:p>
          <a:p>
            <a:r>
              <a:rPr lang="en-US" dirty="0"/>
              <a:t>“Lift and Shift” applications </a:t>
            </a:r>
          </a:p>
          <a:p>
            <a:r>
              <a:rPr lang="en-US" dirty="0"/>
              <a:t>Simplify cloud deployment </a:t>
            </a:r>
          </a:p>
          <a:p>
            <a:endParaRPr lang="en-US" dirty="0"/>
          </a:p>
        </p:txBody>
      </p:sp>
      <p:sp>
        <p:nvSpPr>
          <p:cNvPr id="4" name="Text Placeholder 3">
            <a:extLst>
              <a:ext uri="{FF2B5EF4-FFF2-40B4-BE49-F238E27FC236}">
                <a16:creationId xmlns:a16="http://schemas.microsoft.com/office/drawing/2014/main" id="{E3548433-49DF-4C4B-9359-AC2BEDB479A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824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B75F-62E8-4808-AA94-6067E5C7E668}"/>
              </a:ext>
            </a:extLst>
          </p:cNvPr>
          <p:cNvSpPr>
            <a:spLocks noGrp="1"/>
          </p:cNvSpPr>
          <p:nvPr>
            <p:ph type="title"/>
          </p:nvPr>
        </p:nvSpPr>
        <p:spPr/>
        <p:txBody>
          <a:bodyPr/>
          <a:lstStyle/>
          <a:p>
            <a:r>
              <a:rPr lang="en-US" dirty="0"/>
              <a:t>Key benefits </a:t>
            </a:r>
          </a:p>
        </p:txBody>
      </p:sp>
      <p:sp>
        <p:nvSpPr>
          <p:cNvPr id="3" name="Text Placeholder 2">
            <a:extLst>
              <a:ext uri="{FF2B5EF4-FFF2-40B4-BE49-F238E27FC236}">
                <a16:creationId xmlns:a16="http://schemas.microsoft.com/office/drawing/2014/main" id="{DE62D46A-46BD-4DFC-B752-88CA20A196DA}"/>
              </a:ext>
            </a:extLst>
          </p:cNvPr>
          <p:cNvSpPr>
            <a:spLocks noGrp="1"/>
          </p:cNvSpPr>
          <p:nvPr>
            <p:ph type="body" idx="1"/>
          </p:nvPr>
        </p:nvSpPr>
        <p:spPr/>
        <p:txBody>
          <a:bodyPr/>
          <a:lstStyle/>
          <a:p>
            <a:r>
              <a:rPr lang="en-US" dirty="0"/>
              <a:t>Shared access </a:t>
            </a:r>
          </a:p>
          <a:p>
            <a:r>
              <a:rPr lang="en-US" dirty="0"/>
              <a:t>Fully managed </a:t>
            </a:r>
          </a:p>
          <a:p>
            <a:r>
              <a:rPr lang="en-US" dirty="0"/>
              <a:t>Scripting and tooling </a:t>
            </a:r>
          </a:p>
          <a:p>
            <a:r>
              <a:rPr lang="en-US" dirty="0"/>
              <a:t>Resiliency </a:t>
            </a:r>
          </a:p>
          <a:p>
            <a:r>
              <a:rPr lang="en-US" dirty="0"/>
              <a:t>Familiar programmability</a:t>
            </a:r>
          </a:p>
        </p:txBody>
      </p:sp>
      <p:sp>
        <p:nvSpPr>
          <p:cNvPr id="4" name="Text Placeholder 3">
            <a:extLst>
              <a:ext uri="{FF2B5EF4-FFF2-40B4-BE49-F238E27FC236}">
                <a16:creationId xmlns:a16="http://schemas.microsoft.com/office/drawing/2014/main" id="{326C2BFC-FF84-40D6-AA00-94F27D4FB4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7078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AEEA-435B-4471-B8CA-5719C5C729CE}"/>
              </a:ext>
            </a:extLst>
          </p:cNvPr>
          <p:cNvSpPr>
            <a:spLocks noGrp="1"/>
          </p:cNvSpPr>
          <p:nvPr>
            <p:ph type="title"/>
          </p:nvPr>
        </p:nvSpPr>
        <p:spPr/>
        <p:txBody>
          <a:bodyPr/>
          <a:lstStyle/>
          <a:p>
            <a:r>
              <a:rPr lang="en-US" dirty="0"/>
              <a:t>Scenarios </a:t>
            </a:r>
          </a:p>
        </p:txBody>
      </p:sp>
      <p:sp>
        <p:nvSpPr>
          <p:cNvPr id="4" name="Text Placeholder 3">
            <a:extLst>
              <a:ext uri="{FF2B5EF4-FFF2-40B4-BE49-F238E27FC236}">
                <a16:creationId xmlns:a16="http://schemas.microsoft.com/office/drawing/2014/main" id="{ED16F32C-456C-4F0F-8A62-4095FF53BF17}"/>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1CE897DF-9D3A-4317-A5AB-383DC218C057}"/>
              </a:ext>
            </a:extLst>
          </p:cNvPr>
          <p:cNvGraphicFramePr>
            <a:graphicFrameLocks noGrp="1"/>
          </p:cNvGraphicFramePr>
          <p:nvPr>
            <p:extLst>
              <p:ext uri="{D42A27DB-BD31-4B8C-83A1-F6EECF244321}">
                <p14:modId xmlns:p14="http://schemas.microsoft.com/office/powerpoint/2010/main" val="2443741916"/>
              </p:ext>
            </p:extLst>
          </p:nvPr>
        </p:nvGraphicFramePr>
        <p:xfrm>
          <a:off x="261187" y="1021215"/>
          <a:ext cx="8706348" cy="2778760"/>
        </p:xfrm>
        <a:graphic>
          <a:graphicData uri="http://schemas.openxmlformats.org/drawingml/2006/table">
            <a:tbl>
              <a:tblPr firstRow="1" bandRow="1">
                <a:tableStyleId>{00A15C55-8517-42AA-B614-E9B94910E393}</a:tableStyleId>
              </a:tblPr>
              <a:tblGrid>
                <a:gridCol w="1599697">
                  <a:extLst>
                    <a:ext uri="{9D8B030D-6E8A-4147-A177-3AD203B41FA5}">
                      <a16:colId xmlns:a16="http://schemas.microsoft.com/office/drawing/2014/main" val="1961543842"/>
                    </a:ext>
                  </a:extLst>
                </a:gridCol>
                <a:gridCol w="4204535">
                  <a:extLst>
                    <a:ext uri="{9D8B030D-6E8A-4147-A177-3AD203B41FA5}">
                      <a16:colId xmlns:a16="http://schemas.microsoft.com/office/drawing/2014/main" val="2500538068"/>
                    </a:ext>
                  </a:extLst>
                </a:gridCol>
                <a:gridCol w="2902116">
                  <a:extLst>
                    <a:ext uri="{9D8B030D-6E8A-4147-A177-3AD203B41FA5}">
                      <a16:colId xmlns:a16="http://schemas.microsoft.com/office/drawing/2014/main" val="2910518650"/>
                    </a:ext>
                  </a:extLst>
                </a:gridCol>
              </a:tblGrid>
              <a:tr h="370840">
                <a:tc>
                  <a:txBody>
                    <a:bodyPr/>
                    <a:lstStyle/>
                    <a:p>
                      <a:r>
                        <a:rPr lang="en-US" sz="1400" dirty="0"/>
                        <a:t>Feature</a:t>
                      </a:r>
                    </a:p>
                  </a:txBody>
                  <a:tcPr>
                    <a:cell3D prstMaterial="dkEdge">
                      <a:bevel/>
                      <a:lightRig rig="flood" dir="t"/>
                    </a:cell3D>
                  </a:tcPr>
                </a:tc>
                <a:tc>
                  <a:txBody>
                    <a:bodyPr/>
                    <a:lstStyle/>
                    <a:p>
                      <a:r>
                        <a:rPr lang="en-US" sz="1400" dirty="0"/>
                        <a:t>Description</a:t>
                      </a:r>
                    </a:p>
                  </a:txBody>
                  <a:tcPr>
                    <a:cell3D prstMaterial="dkEdge">
                      <a:bevel/>
                      <a:lightRig rig="flood" dir="t"/>
                    </a:cell3D>
                  </a:tcPr>
                </a:tc>
                <a:tc>
                  <a:txBody>
                    <a:bodyPr/>
                    <a:lstStyle/>
                    <a:p>
                      <a:r>
                        <a:rPr lang="en-US" sz="1400" dirty="0"/>
                        <a:t>When to Use</a:t>
                      </a:r>
                    </a:p>
                  </a:txBody>
                  <a:tcPr>
                    <a:cell3D prstMaterial="dkEdge">
                      <a:bevel/>
                      <a:lightRig rig="flood" dir="t"/>
                    </a:cell3D>
                  </a:tcPr>
                </a:tc>
                <a:extLst>
                  <a:ext uri="{0D108BD9-81ED-4DB2-BD59-A6C34878D82A}">
                    <a16:rowId xmlns:a16="http://schemas.microsoft.com/office/drawing/2014/main" val="2261057808"/>
                  </a:ext>
                </a:extLst>
              </a:tr>
              <a:tr h="370840">
                <a:tc>
                  <a:txBody>
                    <a:bodyPr/>
                    <a:lstStyle/>
                    <a:p>
                      <a:r>
                        <a:rPr lang="en-US" sz="1400" dirty="0"/>
                        <a:t>Azure Files</a:t>
                      </a:r>
                    </a:p>
                  </a:txBody>
                  <a:tcPr>
                    <a:cell3D prstMaterial="dkEdge">
                      <a:bevel/>
                      <a:lightRig rig="flood" dir="t"/>
                    </a:cell3D>
                  </a:tcPr>
                </a:tc>
                <a:tc>
                  <a:txBody>
                    <a:bodyPr/>
                    <a:lstStyle/>
                    <a:p>
                      <a:r>
                        <a:rPr lang="en-US" sz="1400" dirty="0"/>
                        <a:t>SMB interface, client libraries and a REST interface</a:t>
                      </a:r>
                    </a:p>
                  </a:txBody>
                  <a:tcPr>
                    <a:cell3D prstMaterial="dkEdge">
                      <a:bevel/>
                      <a:lightRig rig="flood" dir="t"/>
                    </a:cell3D>
                  </a:tcPr>
                </a:tc>
                <a:tc>
                  <a:txBody>
                    <a:bodyPr/>
                    <a:lstStyle/>
                    <a:p>
                      <a:r>
                        <a:rPr lang="en-US" sz="1400" dirty="0"/>
                        <a:t>“lift and shift”</a:t>
                      </a:r>
                    </a:p>
                  </a:txBody>
                  <a:tcPr>
                    <a:cell3D prstMaterial="dkEdge">
                      <a:bevel/>
                      <a:lightRig rig="flood" dir="t"/>
                    </a:cell3D>
                  </a:tcPr>
                </a:tc>
                <a:extLst>
                  <a:ext uri="{0D108BD9-81ED-4DB2-BD59-A6C34878D82A}">
                    <a16:rowId xmlns:a16="http://schemas.microsoft.com/office/drawing/2014/main" val="755549754"/>
                  </a:ext>
                </a:extLst>
              </a:tr>
              <a:tr h="370840">
                <a:tc>
                  <a:txBody>
                    <a:bodyPr/>
                    <a:lstStyle/>
                    <a:p>
                      <a:r>
                        <a:rPr lang="en-US" sz="1400" dirty="0"/>
                        <a:t>Azure Blobs</a:t>
                      </a:r>
                    </a:p>
                  </a:txBody>
                  <a:tcPr>
                    <a:cell3D prstMaterial="dkEdge">
                      <a:bevel/>
                      <a:lightRig rig="flood" dir="t"/>
                    </a:cell3D>
                  </a:tcPr>
                </a:tc>
                <a:tc>
                  <a:txBody>
                    <a:bodyPr/>
                    <a:lstStyle/>
                    <a:p>
                      <a:r>
                        <a:rPr lang="en-US" sz="1400" dirty="0"/>
                        <a:t>Client libraries, REST interface , unstructured and massive scale </a:t>
                      </a:r>
                    </a:p>
                  </a:txBody>
                  <a:tcPr>
                    <a:cell3D prstMaterial="dkEdge">
                      <a:bevel/>
                      <a:lightRig rig="flood" dir="t"/>
                    </a:cell3D>
                  </a:tcPr>
                </a:tc>
                <a:tc>
                  <a:txBody>
                    <a:bodyPr/>
                    <a:lstStyle/>
                    <a:p>
                      <a:r>
                        <a:rPr lang="en-US" sz="1400" dirty="0"/>
                        <a:t>Applications that support streaming and random access </a:t>
                      </a:r>
                    </a:p>
                  </a:txBody>
                  <a:tcPr>
                    <a:cell3D prstMaterial="dkEdge">
                      <a:bevel/>
                      <a:lightRig rig="flood" dir="t"/>
                    </a:cell3D>
                  </a:tcPr>
                </a:tc>
                <a:extLst>
                  <a:ext uri="{0D108BD9-81ED-4DB2-BD59-A6C34878D82A}">
                    <a16:rowId xmlns:a16="http://schemas.microsoft.com/office/drawing/2014/main" val="735811970"/>
                  </a:ext>
                </a:extLst>
              </a:tr>
              <a:tr h="370840">
                <a:tc>
                  <a:txBody>
                    <a:bodyPr/>
                    <a:lstStyle/>
                    <a:p>
                      <a:r>
                        <a:rPr lang="en-US" sz="1400" dirty="0"/>
                        <a:t>Azure Disks</a:t>
                      </a:r>
                    </a:p>
                  </a:txBody>
                  <a:tcPr>
                    <a:cell3D prstMaterial="dkEdge">
                      <a:bevel/>
                      <a:lightRig rig="flood" dir="t"/>
                    </a:cell3D>
                  </a:tcPr>
                </a:tc>
                <a:tc>
                  <a:txBody>
                    <a:bodyPr/>
                    <a:lstStyle/>
                    <a:p>
                      <a:r>
                        <a:rPr lang="en-US" sz="1400" dirty="0"/>
                        <a:t>Client libraries and a REST interface , data is persistently stored and an attached virtual hard disk</a:t>
                      </a:r>
                    </a:p>
                  </a:txBody>
                  <a:tcPr>
                    <a:cell3D prstMaterial="dkEdge">
                      <a:bevel/>
                      <a:lightRig rig="flood" dir="t"/>
                    </a:cell3D>
                  </a:tcPr>
                </a:tc>
                <a:tc>
                  <a:txBody>
                    <a:bodyPr/>
                    <a:lstStyle/>
                    <a:p>
                      <a:r>
                        <a:rPr lang="en-US" sz="1400" dirty="0"/>
                        <a:t>Lift and shift applications that use native file system APIs to read and write data to persistent disks – data is not accessed outside the disk attached</a:t>
                      </a:r>
                    </a:p>
                  </a:txBody>
                  <a:tcPr>
                    <a:cell3D prstMaterial="dkEdge">
                      <a:bevel/>
                      <a:lightRig rig="flood" dir="t"/>
                    </a:cell3D>
                  </a:tcPr>
                </a:tc>
                <a:extLst>
                  <a:ext uri="{0D108BD9-81ED-4DB2-BD59-A6C34878D82A}">
                    <a16:rowId xmlns:a16="http://schemas.microsoft.com/office/drawing/2014/main" val="1504204153"/>
                  </a:ext>
                </a:extLst>
              </a:tr>
            </a:tbl>
          </a:graphicData>
        </a:graphic>
      </p:graphicFrame>
    </p:spTree>
    <p:extLst>
      <p:ext uri="{BB962C8B-B14F-4D97-AF65-F5344CB8AC3E}">
        <p14:creationId xmlns:p14="http://schemas.microsoft.com/office/powerpoint/2010/main" val="265795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BAC1-D3B8-4E9F-86F8-D93F1AE355B3}"/>
              </a:ext>
            </a:extLst>
          </p:cNvPr>
          <p:cNvSpPr>
            <a:spLocks noGrp="1"/>
          </p:cNvSpPr>
          <p:nvPr>
            <p:ph type="title"/>
          </p:nvPr>
        </p:nvSpPr>
        <p:spPr/>
        <p:txBody>
          <a:bodyPr/>
          <a:lstStyle/>
          <a:p>
            <a:r>
              <a:rPr lang="en-US" dirty="0"/>
              <a:t>Azure Files and Azure Blobs Comparison</a:t>
            </a:r>
          </a:p>
        </p:txBody>
      </p:sp>
      <p:sp>
        <p:nvSpPr>
          <p:cNvPr id="4" name="Text Placeholder 3">
            <a:extLst>
              <a:ext uri="{FF2B5EF4-FFF2-40B4-BE49-F238E27FC236}">
                <a16:creationId xmlns:a16="http://schemas.microsoft.com/office/drawing/2014/main" id="{41C1E4AF-163D-42FD-ACD0-EA793897EA80}"/>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471EAF5A-E791-4736-9CDA-905FF20BAE9D}"/>
              </a:ext>
            </a:extLst>
          </p:cNvPr>
          <p:cNvGraphicFramePr>
            <a:graphicFrameLocks noGrp="1"/>
          </p:cNvGraphicFramePr>
          <p:nvPr>
            <p:extLst>
              <p:ext uri="{D42A27DB-BD31-4B8C-83A1-F6EECF244321}">
                <p14:modId xmlns:p14="http://schemas.microsoft.com/office/powerpoint/2010/main" val="1158983741"/>
              </p:ext>
            </p:extLst>
          </p:nvPr>
        </p:nvGraphicFramePr>
        <p:xfrm>
          <a:off x="261188" y="963863"/>
          <a:ext cx="8574837" cy="5384800"/>
        </p:xfrm>
        <a:graphic>
          <a:graphicData uri="http://schemas.openxmlformats.org/drawingml/2006/table">
            <a:tbl>
              <a:tblPr firstRow="1" bandRow="1">
                <a:tableStyleId>{00A15C55-8517-42AA-B614-E9B94910E393}</a:tableStyleId>
              </a:tblPr>
              <a:tblGrid>
                <a:gridCol w="1840328">
                  <a:extLst>
                    <a:ext uri="{9D8B030D-6E8A-4147-A177-3AD203B41FA5}">
                      <a16:colId xmlns:a16="http://schemas.microsoft.com/office/drawing/2014/main" val="2250469806"/>
                    </a:ext>
                  </a:extLst>
                </a:gridCol>
                <a:gridCol w="3176337">
                  <a:extLst>
                    <a:ext uri="{9D8B030D-6E8A-4147-A177-3AD203B41FA5}">
                      <a16:colId xmlns:a16="http://schemas.microsoft.com/office/drawing/2014/main" val="17643671"/>
                    </a:ext>
                  </a:extLst>
                </a:gridCol>
                <a:gridCol w="3558172">
                  <a:extLst>
                    <a:ext uri="{9D8B030D-6E8A-4147-A177-3AD203B41FA5}">
                      <a16:colId xmlns:a16="http://schemas.microsoft.com/office/drawing/2014/main" val="2372351642"/>
                    </a:ext>
                  </a:extLst>
                </a:gridCol>
              </a:tblGrid>
              <a:tr h="370840">
                <a:tc>
                  <a:txBody>
                    <a:bodyPr/>
                    <a:lstStyle/>
                    <a:p>
                      <a:r>
                        <a:rPr lang="en-US" sz="1400" dirty="0"/>
                        <a:t>Attribute</a:t>
                      </a:r>
                    </a:p>
                  </a:txBody>
                  <a:tcPr>
                    <a:cell3D prstMaterial="dkEdge">
                      <a:bevel/>
                      <a:lightRig rig="flood" dir="t"/>
                    </a:cell3D>
                    <a:solidFill>
                      <a:srgbClr val="00B050"/>
                    </a:solidFill>
                  </a:tcPr>
                </a:tc>
                <a:tc>
                  <a:txBody>
                    <a:bodyPr/>
                    <a:lstStyle/>
                    <a:p>
                      <a:r>
                        <a:rPr lang="en-US" sz="1400" dirty="0"/>
                        <a:t>Azure Blobs</a:t>
                      </a:r>
                    </a:p>
                  </a:txBody>
                  <a:tcPr>
                    <a:cell3D prstMaterial="dkEdge">
                      <a:bevel/>
                      <a:lightRig rig="flood" dir="t"/>
                    </a:cell3D>
                    <a:solidFill>
                      <a:srgbClr val="00B050"/>
                    </a:solidFill>
                  </a:tcPr>
                </a:tc>
                <a:tc>
                  <a:txBody>
                    <a:bodyPr/>
                    <a:lstStyle/>
                    <a:p>
                      <a:r>
                        <a:rPr lang="en-US" sz="1400" dirty="0"/>
                        <a:t>Azure Files </a:t>
                      </a:r>
                    </a:p>
                  </a:txBody>
                  <a:tcPr>
                    <a:cell3D prstMaterial="dkEdge">
                      <a:bevel/>
                      <a:lightRig rig="flood" dir="t"/>
                    </a:cell3D>
                    <a:solidFill>
                      <a:srgbClr val="00B050"/>
                    </a:solidFill>
                  </a:tcPr>
                </a:tc>
                <a:extLst>
                  <a:ext uri="{0D108BD9-81ED-4DB2-BD59-A6C34878D82A}">
                    <a16:rowId xmlns:a16="http://schemas.microsoft.com/office/drawing/2014/main" val="1598927750"/>
                  </a:ext>
                </a:extLst>
              </a:tr>
              <a:tr h="370840">
                <a:tc>
                  <a:txBody>
                    <a:bodyPr/>
                    <a:lstStyle/>
                    <a:p>
                      <a:r>
                        <a:rPr lang="en-US" sz="1400" dirty="0"/>
                        <a:t>Durability options</a:t>
                      </a:r>
                    </a:p>
                  </a:txBody>
                  <a:tcPr>
                    <a:cell3D prstMaterial="dkEdge">
                      <a:bevel/>
                      <a:lightRig rig="flood" dir="t"/>
                    </a:cell3D>
                  </a:tcPr>
                </a:tc>
                <a:tc>
                  <a:txBody>
                    <a:bodyPr/>
                    <a:lstStyle/>
                    <a:p>
                      <a:r>
                        <a:rPr lang="en-US" sz="1400" dirty="0"/>
                        <a:t>LRS, ZRS, GRS, RA-GRS</a:t>
                      </a:r>
                    </a:p>
                  </a:txBody>
                  <a:tcPr>
                    <a:cell3D prstMaterial="dkEdge">
                      <a:bevel/>
                      <a:lightRig rig="flood" dir="t"/>
                    </a:cell3D>
                  </a:tcPr>
                </a:tc>
                <a:tc>
                  <a:txBody>
                    <a:bodyPr/>
                    <a:lstStyle/>
                    <a:p>
                      <a:r>
                        <a:rPr lang="en-US" sz="1400" dirty="0"/>
                        <a:t>LRS, ZRS, GRS</a:t>
                      </a:r>
                    </a:p>
                  </a:txBody>
                  <a:tcPr>
                    <a:cell3D prstMaterial="dkEdge">
                      <a:bevel/>
                      <a:lightRig rig="flood" dir="t"/>
                    </a:cell3D>
                  </a:tcPr>
                </a:tc>
                <a:extLst>
                  <a:ext uri="{0D108BD9-81ED-4DB2-BD59-A6C34878D82A}">
                    <a16:rowId xmlns:a16="http://schemas.microsoft.com/office/drawing/2014/main" val="269207565"/>
                  </a:ext>
                </a:extLst>
              </a:tr>
              <a:tr h="370840">
                <a:tc>
                  <a:txBody>
                    <a:bodyPr/>
                    <a:lstStyle/>
                    <a:p>
                      <a:r>
                        <a:rPr lang="en-US" sz="1400" dirty="0"/>
                        <a:t>Accessibility</a:t>
                      </a:r>
                    </a:p>
                  </a:txBody>
                  <a:tcPr>
                    <a:cell3D prstMaterial="dkEdge">
                      <a:bevel/>
                      <a:lightRig rig="flood" dir="t"/>
                    </a:cell3D>
                  </a:tcPr>
                </a:tc>
                <a:tc>
                  <a:txBody>
                    <a:bodyPr/>
                    <a:lstStyle/>
                    <a:p>
                      <a:r>
                        <a:rPr lang="en-US" sz="1400" dirty="0"/>
                        <a:t>REST APIs</a:t>
                      </a:r>
                    </a:p>
                  </a:txBody>
                  <a:tcPr>
                    <a:cell3D prstMaterial="dkEdge">
                      <a:bevel/>
                      <a:lightRig rig="flood" dir="t"/>
                    </a:cell3D>
                  </a:tcPr>
                </a:tc>
                <a:tc>
                  <a:txBody>
                    <a:bodyPr/>
                    <a:lstStyle/>
                    <a:p>
                      <a:r>
                        <a:rPr lang="en-US" sz="1400" dirty="0"/>
                        <a:t>REST APIS, SMB 2.1, SMB 3.0</a:t>
                      </a:r>
                    </a:p>
                  </a:txBody>
                  <a:tcPr>
                    <a:cell3D prstMaterial="dkEdge">
                      <a:bevel/>
                      <a:lightRig rig="flood" dir="t"/>
                    </a:cell3D>
                  </a:tcPr>
                </a:tc>
                <a:extLst>
                  <a:ext uri="{0D108BD9-81ED-4DB2-BD59-A6C34878D82A}">
                    <a16:rowId xmlns:a16="http://schemas.microsoft.com/office/drawing/2014/main" val="1812311723"/>
                  </a:ext>
                </a:extLst>
              </a:tr>
              <a:tr h="370840">
                <a:tc>
                  <a:txBody>
                    <a:bodyPr/>
                    <a:lstStyle/>
                    <a:p>
                      <a:r>
                        <a:rPr lang="en-US" sz="1400" dirty="0"/>
                        <a:t>Connectivity</a:t>
                      </a:r>
                    </a:p>
                  </a:txBody>
                  <a:tcPr>
                    <a:cell3D prstMaterial="dkEdge">
                      <a:bevel/>
                      <a:lightRig rig="flood" dir="t"/>
                    </a:cell3D>
                  </a:tcPr>
                </a:tc>
                <a:tc>
                  <a:txBody>
                    <a:bodyPr/>
                    <a:lstStyle/>
                    <a:p>
                      <a:r>
                        <a:rPr lang="en-US" sz="1400" dirty="0"/>
                        <a:t>REST APIs – World-Wide</a:t>
                      </a:r>
                    </a:p>
                  </a:txBody>
                  <a:tcPr>
                    <a:cell3D prstMaterial="dkEdge">
                      <a:bevel/>
                      <a:lightRig rig="flood" dir="t"/>
                    </a:cell3D>
                  </a:tcPr>
                </a:tc>
                <a:tc>
                  <a:txBody>
                    <a:bodyPr/>
                    <a:lstStyle/>
                    <a:p>
                      <a:r>
                        <a:rPr lang="en-US" sz="1400" dirty="0"/>
                        <a:t>REST APIs – Worldwide</a:t>
                      </a:r>
                    </a:p>
                    <a:p>
                      <a:r>
                        <a:rPr lang="en-US" sz="1400" dirty="0"/>
                        <a:t>SMB 2.1 – within Region</a:t>
                      </a:r>
                    </a:p>
                    <a:p>
                      <a:r>
                        <a:rPr lang="en-US" sz="1400" dirty="0"/>
                        <a:t>SMB 3.0 Worldwide</a:t>
                      </a:r>
                    </a:p>
                  </a:txBody>
                  <a:tcPr>
                    <a:cell3D prstMaterial="dkEdge">
                      <a:bevel/>
                      <a:lightRig rig="flood" dir="t"/>
                    </a:cell3D>
                  </a:tcPr>
                </a:tc>
                <a:extLst>
                  <a:ext uri="{0D108BD9-81ED-4DB2-BD59-A6C34878D82A}">
                    <a16:rowId xmlns:a16="http://schemas.microsoft.com/office/drawing/2014/main" val="324998627"/>
                  </a:ext>
                </a:extLst>
              </a:tr>
              <a:tr h="370840">
                <a:tc>
                  <a:txBody>
                    <a:bodyPr/>
                    <a:lstStyle/>
                    <a:p>
                      <a:r>
                        <a:rPr lang="en-US" sz="1400" dirty="0" err="1"/>
                        <a:t>EndPoints</a:t>
                      </a:r>
                      <a:endParaRPr lang="en-US" sz="1400" dirty="0"/>
                    </a:p>
                  </a:txBody>
                  <a:tcPr>
                    <a:cell3D prstMaterial="dkEdge">
                      <a:bevel/>
                      <a:lightRig rig="flood" dir="t"/>
                    </a:cell3D>
                  </a:tcPr>
                </a:tc>
                <a:tc>
                  <a:txBody>
                    <a:bodyPr/>
                    <a:lstStyle/>
                    <a:p>
                      <a:r>
                        <a:rPr lang="en-US" sz="1400" dirty="0">
                          <a:hlinkClick r:id="rId2"/>
                        </a:rPr>
                        <a:t>http://myaccount.blob.core.windows.net/mycontainer/myblob</a:t>
                      </a:r>
                      <a:endParaRPr lang="en-US" sz="1400" dirty="0"/>
                    </a:p>
                  </a:txBody>
                  <a:tcPr>
                    <a:cell3D prstMaterial="dkEdge">
                      <a:bevel/>
                      <a:lightRig rig="flood" dir="t"/>
                    </a:cell3D>
                  </a:tcPr>
                </a:tc>
                <a:tc>
                  <a:txBody>
                    <a:bodyPr/>
                    <a:lstStyle/>
                    <a:p>
                      <a:r>
                        <a:rPr lang="en-US" sz="1400" dirty="0">
                          <a:hlinkClick r:id="rId3" action="ppaction://hlinkfile"/>
                        </a:rPr>
                        <a:t>\\myaccount.file.core.windows.net\myshare\myfile</a:t>
                      </a:r>
                      <a:endParaRPr lang="en-US" sz="1400" dirty="0"/>
                    </a:p>
                    <a:p>
                      <a:r>
                        <a:rPr lang="en-US" sz="1400" dirty="0">
                          <a:hlinkClick r:id="rId4"/>
                        </a:rPr>
                        <a:t>http://myaccount.file.core.windows.net/myshare/m</a:t>
                      </a:r>
                      <a:endParaRPr lang="en-US" sz="1400" dirty="0"/>
                    </a:p>
                  </a:txBody>
                  <a:tcPr>
                    <a:cell3D prstMaterial="dkEdge">
                      <a:bevel/>
                      <a:lightRig rig="flood" dir="t"/>
                    </a:cell3D>
                  </a:tcPr>
                </a:tc>
                <a:extLst>
                  <a:ext uri="{0D108BD9-81ED-4DB2-BD59-A6C34878D82A}">
                    <a16:rowId xmlns:a16="http://schemas.microsoft.com/office/drawing/2014/main" val="4004970868"/>
                  </a:ext>
                </a:extLst>
              </a:tr>
              <a:tr h="370840">
                <a:tc>
                  <a:txBody>
                    <a:bodyPr/>
                    <a:lstStyle/>
                    <a:p>
                      <a:r>
                        <a:rPr lang="en-US" sz="1400" dirty="0"/>
                        <a:t>Directories</a:t>
                      </a:r>
                    </a:p>
                  </a:txBody>
                  <a:tcPr>
                    <a:cell3D prstMaterial="dkEdge">
                      <a:bevel/>
                      <a:lightRig rig="flood" dir="t"/>
                    </a:cell3D>
                  </a:tcPr>
                </a:tc>
                <a:tc>
                  <a:txBody>
                    <a:bodyPr/>
                    <a:lstStyle/>
                    <a:p>
                      <a:r>
                        <a:rPr lang="en-US" sz="1400" dirty="0"/>
                        <a:t>Flat namespace</a:t>
                      </a:r>
                    </a:p>
                  </a:txBody>
                  <a:tcPr>
                    <a:cell3D prstMaterial="dkEdge">
                      <a:bevel/>
                      <a:lightRig rig="flood" dir="t"/>
                    </a:cell3D>
                  </a:tcPr>
                </a:tc>
                <a:tc>
                  <a:txBody>
                    <a:bodyPr/>
                    <a:lstStyle/>
                    <a:p>
                      <a:r>
                        <a:rPr lang="en-US" sz="1400" dirty="0"/>
                        <a:t>True directory objects</a:t>
                      </a:r>
                    </a:p>
                  </a:txBody>
                  <a:tcPr>
                    <a:cell3D prstMaterial="dkEdge">
                      <a:bevel/>
                      <a:lightRig rig="flood" dir="t"/>
                    </a:cell3D>
                  </a:tcPr>
                </a:tc>
                <a:extLst>
                  <a:ext uri="{0D108BD9-81ED-4DB2-BD59-A6C34878D82A}">
                    <a16:rowId xmlns:a16="http://schemas.microsoft.com/office/drawing/2014/main" val="2369609529"/>
                  </a:ext>
                </a:extLst>
              </a:tr>
              <a:tr h="370840">
                <a:tc>
                  <a:txBody>
                    <a:bodyPr/>
                    <a:lstStyle/>
                    <a:p>
                      <a:r>
                        <a:rPr lang="en-US" sz="1400" dirty="0"/>
                        <a:t>Case Sensitivity</a:t>
                      </a:r>
                    </a:p>
                  </a:txBody>
                  <a:tcPr>
                    <a:cell3D prstMaterial="dkEdge">
                      <a:bevel/>
                      <a:lightRig rig="flood" dir="t"/>
                    </a:cell3D>
                  </a:tcPr>
                </a:tc>
                <a:tc>
                  <a:txBody>
                    <a:bodyPr/>
                    <a:lstStyle/>
                    <a:p>
                      <a:r>
                        <a:rPr lang="en-US" sz="1400" dirty="0"/>
                        <a:t>Case sensitive</a:t>
                      </a:r>
                    </a:p>
                  </a:txBody>
                  <a:tcPr>
                    <a:cell3D prstMaterial="dkEdge">
                      <a:bevel/>
                      <a:lightRig rig="flood" dir="t"/>
                    </a:cell3D>
                  </a:tcPr>
                </a:tc>
                <a:tc>
                  <a:txBody>
                    <a:bodyPr/>
                    <a:lstStyle/>
                    <a:p>
                      <a:r>
                        <a:rPr lang="en-US" sz="1400" dirty="0"/>
                        <a:t>Case insensitive, but case preserving</a:t>
                      </a:r>
                    </a:p>
                  </a:txBody>
                  <a:tcPr>
                    <a:cell3D prstMaterial="dkEdge">
                      <a:bevel/>
                      <a:lightRig rig="flood" dir="t"/>
                    </a:cell3D>
                  </a:tcPr>
                </a:tc>
                <a:extLst>
                  <a:ext uri="{0D108BD9-81ED-4DB2-BD59-A6C34878D82A}">
                    <a16:rowId xmlns:a16="http://schemas.microsoft.com/office/drawing/2014/main" val="4137242120"/>
                  </a:ext>
                </a:extLst>
              </a:tr>
              <a:tr h="370840">
                <a:tc>
                  <a:txBody>
                    <a:bodyPr/>
                    <a:lstStyle/>
                    <a:p>
                      <a:r>
                        <a:rPr lang="en-US" sz="1400" dirty="0"/>
                        <a:t>Capacity</a:t>
                      </a:r>
                    </a:p>
                  </a:txBody>
                  <a:tcPr>
                    <a:cell3D prstMaterial="dkEdge">
                      <a:bevel/>
                      <a:lightRig rig="flood" dir="t"/>
                    </a:cell3D>
                  </a:tcPr>
                </a:tc>
                <a:tc>
                  <a:txBody>
                    <a:bodyPr/>
                    <a:lstStyle/>
                    <a:p>
                      <a:r>
                        <a:rPr lang="en-US" sz="1400" dirty="0"/>
                        <a:t>&lt; 500TB</a:t>
                      </a:r>
                    </a:p>
                  </a:txBody>
                  <a:tcPr>
                    <a:cell3D prstMaterial="dkEdge">
                      <a:bevel/>
                      <a:lightRig rig="flood" dir="t"/>
                    </a:cell3D>
                  </a:tcPr>
                </a:tc>
                <a:tc>
                  <a:txBody>
                    <a:bodyPr/>
                    <a:lstStyle/>
                    <a:p>
                      <a:r>
                        <a:rPr lang="en-US" sz="1400" dirty="0"/>
                        <a:t>5TB file shares</a:t>
                      </a:r>
                    </a:p>
                  </a:txBody>
                  <a:tcPr>
                    <a:cell3D prstMaterial="dkEdge">
                      <a:bevel/>
                      <a:lightRig rig="flood" dir="t"/>
                    </a:cell3D>
                  </a:tcPr>
                </a:tc>
                <a:extLst>
                  <a:ext uri="{0D108BD9-81ED-4DB2-BD59-A6C34878D82A}">
                    <a16:rowId xmlns:a16="http://schemas.microsoft.com/office/drawing/2014/main" val="3453760477"/>
                  </a:ext>
                </a:extLst>
              </a:tr>
              <a:tr h="370840">
                <a:tc>
                  <a:txBody>
                    <a:bodyPr/>
                    <a:lstStyle/>
                    <a:p>
                      <a:r>
                        <a:rPr lang="en-US" sz="1400" dirty="0"/>
                        <a:t>Throughput</a:t>
                      </a:r>
                    </a:p>
                  </a:txBody>
                  <a:tcPr>
                    <a:cell3D prstMaterial="dkEdge">
                      <a:bevel/>
                      <a:lightRig rig="flood" dir="t"/>
                    </a:cell3D>
                  </a:tcPr>
                </a:tc>
                <a:tc>
                  <a:txBody>
                    <a:bodyPr/>
                    <a:lstStyle/>
                    <a:p>
                      <a:r>
                        <a:rPr lang="en-US" sz="1400" dirty="0"/>
                        <a:t>&lt; 60MB/s per block blob</a:t>
                      </a:r>
                    </a:p>
                  </a:txBody>
                  <a:tcPr>
                    <a:cell3D prstMaterial="dkEdge">
                      <a:bevel/>
                      <a:lightRig rig="flood" dir="t"/>
                    </a:cell3D>
                  </a:tcPr>
                </a:tc>
                <a:tc>
                  <a:txBody>
                    <a:bodyPr/>
                    <a:lstStyle/>
                    <a:p>
                      <a:r>
                        <a:rPr lang="en-US" sz="1400" dirty="0"/>
                        <a:t>&lt; 60MB/s per file share </a:t>
                      </a:r>
                    </a:p>
                  </a:txBody>
                  <a:tcPr>
                    <a:cell3D prstMaterial="dkEdge">
                      <a:bevel/>
                      <a:lightRig rig="flood" dir="t"/>
                    </a:cell3D>
                  </a:tcPr>
                </a:tc>
                <a:extLst>
                  <a:ext uri="{0D108BD9-81ED-4DB2-BD59-A6C34878D82A}">
                    <a16:rowId xmlns:a16="http://schemas.microsoft.com/office/drawing/2014/main" val="1391304675"/>
                  </a:ext>
                </a:extLst>
              </a:tr>
              <a:tr h="370840">
                <a:tc>
                  <a:txBody>
                    <a:bodyPr/>
                    <a:lstStyle/>
                    <a:p>
                      <a:r>
                        <a:rPr lang="en-US" sz="1400" dirty="0"/>
                        <a:t>Object Size</a:t>
                      </a:r>
                    </a:p>
                  </a:txBody>
                  <a:tcPr>
                    <a:cell3D prstMaterial="dkEdge">
                      <a:bevel/>
                      <a:lightRig rig="flood" dir="t"/>
                    </a:cell3D>
                  </a:tcPr>
                </a:tc>
                <a:tc>
                  <a:txBody>
                    <a:bodyPr/>
                    <a:lstStyle/>
                    <a:p>
                      <a:r>
                        <a:rPr lang="en-US" sz="1400" dirty="0"/>
                        <a:t>&lt; 200GB/block blob</a:t>
                      </a:r>
                    </a:p>
                  </a:txBody>
                  <a:tcPr>
                    <a:cell3D prstMaterial="dkEdge">
                      <a:bevel/>
                      <a:lightRig rig="flood" dir="t"/>
                    </a:cell3D>
                  </a:tcPr>
                </a:tc>
                <a:tc>
                  <a:txBody>
                    <a:bodyPr/>
                    <a:lstStyle/>
                    <a:p>
                      <a:r>
                        <a:rPr lang="en-US" sz="1400" dirty="0"/>
                        <a:t>&lt; 1TB per file </a:t>
                      </a:r>
                    </a:p>
                  </a:txBody>
                  <a:tcPr>
                    <a:cell3D prstMaterial="dkEdge">
                      <a:bevel/>
                      <a:lightRig rig="flood" dir="t"/>
                    </a:cell3D>
                  </a:tcPr>
                </a:tc>
                <a:extLst>
                  <a:ext uri="{0D108BD9-81ED-4DB2-BD59-A6C34878D82A}">
                    <a16:rowId xmlns:a16="http://schemas.microsoft.com/office/drawing/2014/main" val="2873101355"/>
                  </a:ext>
                </a:extLst>
              </a:tr>
              <a:tr h="370840">
                <a:tc>
                  <a:txBody>
                    <a:bodyPr/>
                    <a:lstStyle/>
                    <a:p>
                      <a:r>
                        <a:rPr lang="en-US" sz="1400" dirty="0"/>
                        <a:t>Billed Capacity</a:t>
                      </a:r>
                    </a:p>
                  </a:txBody>
                  <a:tcPr>
                    <a:cell3D prstMaterial="dkEdge">
                      <a:bevel/>
                      <a:lightRig rig="flood" dir="t"/>
                    </a:cell3D>
                  </a:tcPr>
                </a:tc>
                <a:tc>
                  <a:txBody>
                    <a:bodyPr/>
                    <a:lstStyle/>
                    <a:p>
                      <a:r>
                        <a:rPr lang="en-US" sz="1400" dirty="0"/>
                        <a:t>Based on bytes written</a:t>
                      </a:r>
                    </a:p>
                  </a:txBody>
                  <a:tcPr>
                    <a:cell3D prstMaterial="dkEdge">
                      <a:bevel/>
                      <a:lightRig rig="flood" dir="t"/>
                    </a:cell3D>
                  </a:tcPr>
                </a:tc>
                <a:tc>
                  <a:txBody>
                    <a:bodyPr/>
                    <a:lstStyle/>
                    <a:p>
                      <a:r>
                        <a:rPr lang="en-US" sz="1400" dirty="0"/>
                        <a:t>Based on file size </a:t>
                      </a:r>
                    </a:p>
                  </a:txBody>
                  <a:tcPr>
                    <a:cell3D prstMaterial="dkEdge">
                      <a:bevel/>
                      <a:lightRig rig="flood" dir="t"/>
                    </a:cell3D>
                  </a:tcPr>
                </a:tc>
                <a:extLst>
                  <a:ext uri="{0D108BD9-81ED-4DB2-BD59-A6C34878D82A}">
                    <a16:rowId xmlns:a16="http://schemas.microsoft.com/office/drawing/2014/main" val="1053469202"/>
                  </a:ext>
                </a:extLst>
              </a:tr>
              <a:tr h="370840">
                <a:tc>
                  <a:txBody>
                    <a:bodyPr/>
                    <a:lstStyle/>
                    <a:p>
                      <a:r>
                        <a:rPr lang="en-US" sz="1400" dirty="0"/>
                        <a:t>Client libraries</a:t>
                      </a:r>
                    </a:p>
                  </a:txBody>
                  <a:tcPr>
                    <a:cell3D prstMaterial="dkEdge">
                      <a:bevel/>
                      <a:lightRig rig="flood" dir="t"/>
                    </a:cell3D>
                  </a:tcPr>
                </a:tc>
                <a:tc>
                  <a:txBody>
                    <a:bodyPr/>
                    <a:lstStyle/>
                    <a:p>
                      <a:r>
                        <a:rPr lang="en-US" sz="1400" dirty="0"/>
                        <a:t>Multiple languages</a:t>
                      </a:r>
                    </a:p>
                  </a:txBody>
                  <a:tcPr>
                    <a:cell3D prstMaterial="dkEdge">
                      <a:bevel/>
                      <a:lightRig rig="flood" dir="t"/>
                    </a:cell3D>
                  </a:tcPr>
                </a:tc>
                <a:tc>
                  <a:txBody>
                    <a:bodyPr/>
                    <a:lstStyle/>
                    <a:p>
                      <a:r>
                        <a:rPr lang="en-US" sz="1400" dirty="0"/>
                        <a:t>Multiple languages </a:t>
                      </a:r>
                    </a:p>
                  </a:txBody>
                  <a:tcPr>
                    <a:cell3D prstMaterial="dkEdge">
                      <a:bevel/>
                      <a:lightRig rig="flood" dir="t"/>
                    </a:cell3D>
                  </a:tcPr>
                </a:tc>
                <a:extLst>
                  <a:ext uri="{0D108BD9-81ED-4DB2-BD59-A6C34878D82A}">
                    <a16:rowId xmlns:a16="http://schemas.microsoft.com/office/drawing/2014/main" val="178652145"/>
                  </a:ext>
                </a:extLst>
              </a:tr>
            </a:tbl>
          </a:graphicData>
        </a:graphic>
      </p:graphicFrame>
    </p:spTree>
    <p:extLst>
      <p:ext uri="{BB962C8B-B14F-4D97-AF65-F5344CB8AC3E}">
        <p14:creationId xmlns:p14="http://schemas.microsoft.com/office/powerpoint/2010/main" val="3263110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2D05-0823-4B5A-A7E2-48E9B340C3B0}"/>
              </a:ext>
            </a:extLst>
          </p:cNvPr>
          <p:cNvSpPr>
            <a:spLocks noGrp="1"/>
          </p:cNvSpPr>
          <p:nvPr>
            <p:ph type="title"/>
          </p:nvPr>
        </p:nvSpPr>
        <p:spPr/>
        <p:txBody>
          <a:bodyPr/>
          <a:lstStyle/>
          <a:p>
            <a:r>
              <a:rPr lang="en-US" dirty="0"/>
              <a:t>Azure Files and Azure Disks Comparison</a:t>
            </a:r>
          </a:p>
        </p:txBody>
      </p:sp>
      <p:sp>
        <p:nvSpPr>
          <p:cNvPr id="4" name="Text Placeholder 3">
            <a:extLst>
              <a:ext uri="{FF2B5EF4-FFF2-40B4-BE49-F238E27FC236}">
                <a16:creationId xmlns:a16="http://schemas.microsoft.com/office/drawing/2014/main" id="{02518AF6-FEB2-442F-AF7C-FB1455953B77}"/>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841ADF58-EE88-487D-BC9B-A537512E899F}"/>
              </a:ext>
            </a:extLst>
          </p:cNvPr>
          <p:cNvGraphicFramePr>
            <a:graphicFrameLocks noGrp="1"/>
          </p:cNvGraphicFramePr>
          <p:nvPr>
            <p:extLst>
              <p:ext uri="{D42A27DB-BD31-4B8C-83A1-F6EECF244321}">
                <p14:modId xmlns:p14="http://schemas.microsoft.com/office/powerpoint/2010/main" val="3044287900"/>
              </p:ext>
            </p:extLst>
          </p:nvPr>
        </p:nvGraphicFramePr>
        <p:xfrm>
          <a:off x="261188" y="963863"/>
          <a:ext cx="8574837" cy="4003040"/>
        </p:xfrm>
        <a:graphic>
          <a:graphicData uri="http://schemas.openxmlformats.org/drawingml/2006/table">
            <a:tbl>
              <a:tblPr firstRow="1" bandRow="1">
                <a:tableStyleId>{00A15C55-8517-42AA-B614-E9B94910E393}</a:tableStyleId>
              </a:tblPr>
              <a:tblGrid>
                <a:gridCol w="2193254">
                  <a:extLst>
                    <a:ext uri="{9D8B030D-6E8A-4147-A177-3AD203B41FA5}">
                      <a16:colId xmlns:a16="http://schemas.microsoft.com/office/drawing/2014/main" val="2250469806"/>
                    </a:ext>
                  </a:extLst>
                </a:gridCol>
                <a:gridCol w="2823411">
                  <a:extLst>
                    <a:ext uri="{9D8B030D-6E8A-4147-A177-3AD203B41FA5}">
                      <a16:colId xmlns:a16="http://schemas.microsoft.com/office/drawing/2014/main" val="17643671"/>
                    </a:ext>
                  </a:extLst>
                </a:gridCol>
                <a:gridCol w="3558172">
                  <a:extLst>
                    <a:ext uri="{9D8B030D-6E8A-4147-A177-3AD203B41FA5}">
                      <a16:colId xmlns:a16="http://schemas.microsoft.com/office/drawing/2014/main" val="2372351642"/>
                    </a:ext>
                  </a:extLst>
                </a:gridCol>
              </a:tblGrid>
              <a:tr h="370840">
                <a:tc>
                  <a:txBody>
                    <a:bodyPr/>
                    <a:lstStyle/>
                    <a:p>
                      <a:r>
                        <a:rPr lang="en-US" sz="1400" dirty="0"/>
                        <a:t>Attribute</a:t>
                      </a:r>
                    </a:p>
                  </a:txBody>
                  <a:tcPr>
                    <a:cell3D prstMaterial="dkEdge">
                      <a:bevel/>
                      <a:lightRig rig="flood" dir="t"/>
                    </a:cell3D>
                    <a:solidFill>
                      <a:srgbClr val="7030A0"/>
                    </a:solidFill>
                  </a:tcPr>
                </a:tc>
                <a:tc>
                  <a:txBody>
                    <a:bodyPr/>
                    <a:lstStyle/>
                    <a:p>
                      <a:r>
                        <a:rPr lang="en-US" sz="1400" dirty="0"/>
                        <a:t>Azure Disks</a:t>
                      </a:r>
                    </a:p>
                  </a:txBody>
                  <a:tcPr>
                    <a:cell3D prstMaterial="dkEdge">
                      <a:bevel/>
                      <a:lightRig rig="flood" dir="t"/>
                    </a:cell3D>
                    <a:solidFill>
                      <a:srgbClr val="7030A0"/>
                    </a:solidFill>
                  </a:tcPr>
                </a:tc>
                <a:tc>
                  <a:txBody>
                    <a:bodyPr/>
                    <a:lstStyle/>
                    <a:p>
                      <a:r>
                        <a:rPr lang="en-US" sz="1400" dirty="0"/>
                        <a:t>Azure Files </a:t>
                      </a:r>
                    </a:p>
                  </a:txBody>
                  <a:tcPr>
                    <a:cell3D prstMaterial="dkEdge">
                      <a:bevel/>
                      <a:lightRig rig="flood" dir="t"/>
                    </a:cell3D>
                    <a:solidFill>
                      <a:srgbClr val="7030A0"/>
                    </a:solidFill>
                  </a:tcPr>
                </a:tc>
                <a:extLst>
                  <a:ext uri="{0D108BD9-81ED-4DB2-BD59-A6C34878D82A}">
                    <a16:rowId xmlns:a16="http://schemas.microsoft.com/office/drawing/2014/main" val="1598927750"/>
                  </a:ext>
                </a:extLst>
              </a:tr>
              <a:tr h="370840">
                <a:tc>
                  <a:txBody>
                    <a:bodyPr/>
                    <a:lstStyle/>
                    <a:p>
                      <a:r>
                        <a:rPr lang="en-US" sz="1400" dirty="0"/>
                        <a:t>Scope</a:t>
                      </a:r>
                    </a:p>
                  </a:txBody>
                  <a:tcPr>
                    <a:cell3D prstMaterial="dkEdge">
                      <a:bevel/>
                      <a:lightRig rig="flood" dir="t"/>
                    </a:cell3D>
                  </a:tcPr>
                </a:tc>
                <a:tc>
                  <a:txBody>
                    <a:bodyPr/>
                    <a:lstStyle/>
                    <a:p>
                      <a:r>
                        <a:rPr lang="en-US" sz="1400" dirty="0"/>
                        <a:t>Exclusive to a single VM</a:t>
                      </a:r>
                    </a:p>
                  </a:txBody>
                  <a:tcPr>
                    <a:cell3D prstMaterial="dkEdge">
                      <a:bevel/>
                      <a:lightRig rig="flood" dir="t"/>
                    </a:cell3D>
                  </a:tcPr>
                </a:tc>
                <a:tc>
                  <a:txBody>
                    <a:bodyPr/>
                    <a:lstStyle/>
                    <a:p>
                      <a:r>
                        <a:rPr lang="en-US" sz="1400" dirty="0"/>
                        <a:t>Shared access across multiple VMs</a:t>
                      </a:r>
                    </a:p>
                  </a:txBody>
                  <a:tcPr>
                    <a:cell3D prstMaterial="dkEdge">
                      <a:bevel/>
                      <a:lightRig rig="flood" dir="t"/>
                    </a:cell3D>
                  </a:tcPr>
                </a:tc>
                <a:extLst>
                  <a:ext uri="{0D108BD9-81ED-4DB2-BD59-A6C34878D82A}">
                    <a16:rowId xmlns:a16="http://schemas.microsoft.com/office/drawing/2014/main" val="269207565"/>
                  </a:ext>
                </a:extLst>
              </a:tr>
              <a:tr h="370840">
                <a:tc>
                  <a:txBody>
                    <a:bodyPr/>
                    <a:lstStyle/>
                    <a:p>
                      <a:r>
                        <a:rPr lang="en-US" sz="1400" dirty="0"/>
                        <a:t>Snapshot and Copy</a:t>
                      </a:r>
                    </a:p>
                  </a:txBody>
                  <a:tcPr>
                    <a:cell3D prstMaterial="dkEdge">
                      <a:bevel/>
                      <a:lightRig rig="flood" dir="t"/>
                    </a:cell3D>
                  </a:tcPr>
                </a:tc>
                <a:tc>
                  <a:txBody>
                    <a:bodyPr/>
                    <a:lstStyle/>
                    <a:p>
                      <a:r>
                        <a:rPr lang="en-US" sz="1400" dirty="0"/>
                        <a:t>Yes</a:t>
                      </a:r>
                    </a:p>
                  </a:txBody>
                  <a:tcPr>
                    <a:cell3D prstMaterial="dkEdge">
                      <a:bevel/>
                      <a:lightRig rig="flood" dir="t"/>
                    </a:cell3D>
                  </a:tcPr>
                </a:tc>
                <a:tc>
                  <a:txBody>
                    <a:bodyPr/>
                    <a:lstStyle/>
                    <a:p>
                      <a:r>
                        <a:rPr lang="en-US" sz="1400" dirty="0"/>
                        <a:t>No</a:t>
                      </a:r>
                    </a:p>
                  </a:txBody>
                  <a:tcPr>
                    <a:cell3D prstMaterial="dkEdge">
                      <a:bevel/>
                      <a:lightRig rig="flood" dir="t"/>
                    </a:cell3D>
                  </a:tcPr>
                </a:tc>
                <a:extLst>
                  <a:ext uri="{0D108BD9-81ED-4DB2-BD59-A6C34878D82A}">
                    <a16:rowId xmlns:a16="http://schemas.microsoft.com/office/drawing/2014/main" val="1812311723"/>
                  </a:ext>
                </a:extLst>
              </a:tr>
              <a:tr h="370840">
                <a:tc>
                  <a:txBody>
                    <a:bodyPr/>
                    <a:lstStyle/>
                    <a:p>
                      <a:r>
                        <a:rPr lang="en-US" sz="1400" dirty="0"/>
                        <a:t>Configuration</a:t>
                      </a:r>
                    </a:p>
                  </a:txBody>
                  <a:tcPr>
                    <a:cell3D prstMaterial="dkEdge">
                      <a:bevel/>
                      <a:lightRig rig="flood" dir="t"/>
                    </a:cell3D>
                  </a:tcPr>
                </a:tc>
                <a:tc>
                  <a:txBody>
                    <a:bodyPr/>
                    <a:lstStyle/>
                    <a:p>
                      <a:r>
                        <a:rPr lang="en-US" sz="1400" dirty="0"/>
                        <a:t>Connected at startup of VM</a:t>
                      </a:r>
                    </a:p>
                  </a:txBody>
                  <a:tcPr>
                    <a:cell3D prstMaterial="dkEdge">
                      <a:bevel/>
                      <a:lightRig rig="flood" dir="t"/>
                    </a:cell3D>
                  </a:tcPr>
                </a:tc>
                <a:tc>
                  <a:txBody>
                    <a:bodyPr/>
                    <a:lstStyle/>
                    <a:p>
                      <a:r>
                        <a:rPr lang="en-US" sz="1400" dirty="0"/>
                        <a:t>Connected after the VM has started</a:t>
                      </a:r>
                    </a:p>
                  </a:txBody>
                  <a:tcPr>
                    <a:cell3D prstMaterial="dkEdge">
                      <a:bevel/>
                      <a:lightRig rig="flood" dir="t"/>
                    </a:cell3D>
                  </a:tcPr>
                </a:tc>
                <a:extLst>
                  <a:ext uri="{0D108BD9-81ED-4DB2-BD59-A6C34878D82A}">
                    <a16:rowId xmlns:a16="http://schemas.microsoft.com/office/drawing/2014/main" val="324998627"/>
                  </a:ext>
                </a:extLst>
              </a:tr>
              <a:tr h="370840">
                <a:tc>
                  <a:txBody>
                    <a:bodyPr/>
                    <a:lstStyle/>
                    <a:p>
                      <a:r>
                        <a:rPr lang="en-US" sz="1400" dirty="0"/>
                        <a:t>Authentication</a:t>
                      </a:r>
                    </a:p>
                  </a:txBody>
                  <a:tcPr>
                    <a:cell3D prstMaterial="dkEdge">
                      <a:bevel/>
                      <a:lightRig rig="flood" dir="t"/>
                    </a:cell3D>
                  </a:tcPr>
                </a:tc>
                <a:tc>
                  <a:txBody>
                    <a:bodyPr/>
                    <a:lstStyle/>
                    <a:p>
                      <a:r>
                        <a:rPr lang="en-US" sz="1400" dirty="0"/>
                        <a:t>Built-in</a:t>
                      </a:r>
                    </a:p>
                  </a:txBody>
                  <a:tcPr>
                    <a:cell3D prstMaterial="dkEdge">
                      <a:bevel/>
                      <a:lightRig rig="flood" dir="t"/>
                    </a:cell3D>
                  </a:tcPr>
                </a:tc>
                <a:tc>
                  <a:txBody>
                    <a:bodyPr/>
                    <a:lstStyle/>
                    <a:p>
                      <a:r>
                        <a:rPr lang="en-US" sz="1400" dirty="0"/>
                        <a:t>Set up with net use </a:t>
                      </a:r>
                    </a:p>
                  </a:txBody>
                  <a:tcPr>
                    <a:cell3D prstMaterial="dkEdge">
                      <a:bevel/>
                      <a:lightRig rig="flood" dir="t"/>
                    </a:cell3D>
                  </a:tcPr>
                </a:tc>
                <a:extLst>
                  <a:ext uri="{0D108BD9-81ED-4DB2-BD59-A6C34878D82A}">
                    <a16:rowId xmlns:a16="http://schemas.microsoft.com/office/drawing/2014/main" val="4004970868"/>
                  </a:ext>
                </a:extLst>
              </a:tr>
              <a:tr h="370840">
                <a:tc>
                  <a:txBody>
                    <a:bodyPr/>
                    <a:lstStyle/>
                    <a:p>
                      <a:r>
                        <a:rPr lang="en-US" sz="1400" dirty="0"/>
                        <a:t>Cleanup</a:t>
                      </a:r>
                    </a:p>
                  </a:txBody>
                  <a:tcPr>
                    <a:cell3D prstMaterial="dkEdge">
                      <a:bevel/>
                      <a:lightRig rig="flood" dir="t"/>
                    </a:cell3D>
                  </a:tcPr>
                </a:tc>
                <a:tc>
                  <a:txBody>
                    <a:bodyPr/>
                    <a:lstStyle/>
                    <a:p>
                      <a:r>
                        <a:rPr lang="en-US" sz="1400" dirty="0"/>
                        <a:t>Automatic</a:t>
                      </a:r>
                    </a:p>
                  </a:txBody>
                  <a:tcPr>
                    <a:cell3D prstMaterial="dkEdge">
                      <a:bevel/>
                      <a:lightRig rig="flood" dir="t"/>
                    </a:cell3D>
                  </a:tcPr>
                </a:tc>
                <a:tc>
                  <a:txBody>
                    <a:bodyPr/>
                    <a:lstStyle/>
                    <a:p>
                      <a:r>
                        <a:rPr lang="en-US" sz="1400" dirty="0"/>
                        <a:t>Manual</a:t>
                      </a:r>
                    </a:p>
                  </a:txBody>
                  <a:tcPr>
                    <a:cell3D prstMaterial="dkEdge">
                      <a:bevel/>
                      <a:lightRig rig="flood" dir="t"/>
                    </a:cell3D>
                  </a:tcPr>
                </a:tc>
                <a:extLst>
                  <a:ext uri="{0D108BD9-81ED-4DB2-BD59-A6C34878D82A}">
                    <a16:rowId xmlns:a16="http://schemas.microsoft.com/office/drawing/2014/main" val="2369609529"/>
                  </a:ext>
                </a:extLst>
              </a:tr>
              <a:tr h="370840">
                <a:tc>
                  <a:txBody>
                    <a:bodyPr/>
                    <a:lstStyle/>
                    <a:p>
                      <a:r>
                        <a:rPr lang="en-US" sz="1400" dirty="0"/>
                        <a:t>Access using REST</a:t>
                      </a:r>
                    </a:p>
                  </a:txBody>
                  <a:tcPr>
                    <a:cell3D prstMaterial="dkEdge">
                      <a:bevel/>
                      <a:lightRig rig="flood" dir="t"/>
                    </a:cell3D>
                  </a:tcPr>
                </a:tc>
                <a:tc>
                  <a:txBody>
                    <a:bodyPr/>
                    <a:lstStyle/>
                    <a:p>
                      <a:r>
                        <a:rPr lang="en-US" sz="1400" dirty="0"/>
                        <a:t>Files within VHD cannot be accessed</a:t>
                      </a:r>
                    </a:p>
                  </a:txBody>
                  <a:tcPr>
                    <a:cell3D prstMaterial="dkEdge">
                      <a:bevel/>
                      <a:lightRig rig="flood" dir="t"/>
                    </a:cell3D>
                  </a:tcPr>
                </a:tc>
                <a:tc>
                  <a:txBody>
                    <a:bodyPr/>
                    <a:lstStyle/>
                    <a:p>
                      <a:r>
                        <a:rPr lang="en-US" sz="1400" dirty="0"/>
                        <a:t>Files stored in share can be accessed</a:t>
                      </a:r>
                    </a:p>
                  </a:txBody>
                  <a:tcPr>
                    <a:cell3D prstMaterial="dkEdge">
                      <a:bevel/>
                      <a:lightRig rig="flood" dir="t"/>
                    </a:cell3D>
                  </a:tcPr>
                </a:tc>
                <a:extLst>
                  <a:ext uri="{0D108BD9-81ED-4DB2-BD59-A6C34878D82A}">
                    <a16:rowId xmlns:a16="http://schemas.microsoft.com/office/drawing/2014/main" val="4137242120"/>
                  </a:ext>
                </a:extLst>
              </a:tr>
              <a:tr h="370840">
                <a:tc>
                  <a:txBody>
                    <a:bodyPr/>
                    <a:lstStyle/>
                    <a:p>
                      <a:r>
                        <a:rPr lang="en-US" sz="1400" dirty="0"/>
                        <a:t>Max Size</a:t>
                      </a:r>
                    </a:p>
                  </a:txBody>
                  <a:tcPr>
                    <a:cell3D prstMaterial="dkEdge">
                      <a:bevel/>
                      <a:lightRig rig="flood" dir="t"/>
                    </a:cell3D>
                  </a:tcPr>
                </a:tc>
                <a:tc>
                  <a:txBody>
                    <a:bodyPr/>
                    <a:lstStyle/>
                    <a:p>
                      <a:r>
                        <a:rPr lang="en-US" sz="1400" dirty="0"/>
                        <a:t>4TB disk</a:t>
                      </a:r>
                    </a:p>
                  </a:txBody>
                  <a:tcPr>
                    <a:cell3D prstMaterial="dkEdge">
                      <a:bevel/>
                      <a:lightRig rig="flood" dir="t"/>
                    </a:cell3D>
                  </a:tcPr>
                </a:tc>
                <a:tc>
                  <a:txBody>
                    <a:bodyPr/>
                    <a:lstStyle/>
                    <a:p>
                      <a:r>
                        <a:rPr lang="en-US" sz="1400" dirty="0"/>
                        <a:t>5TB file share and 1TB file within share </a:t>
                      </a:r>
                    </a:p>
                  </a:txBody>
                  <a:tcPr>
                    <a:cell3D prstMaterial="dkEdge">
                      <a:bevel/>
                      <a:lightRig rig="flood" dir="t"/>
                    </a:cell3D>
                  </a:tcPr>
                </a:tc>
                <a:extLst>
                  <a:ext uri="{0D108BD9-81ED-4DB2-BD59-A6C34878D82A}">
                    <a16:rowId xmlns:a16="http://schemas.microsoft.com/office/drawing/2014/main" val="3453760477"/>
                  </a:ext>
                </a:extLst>
              </a:tr>
              <a:tr h="370840">
                <a:tc>
                  <a:txBody>
                    <a:bodyPr/>
                    <a:lstStyle/>
                    <a:p>
                      <a:r>
                        <a:rPr lang="en-US" sz="1400" dirty="0"/>
                        <a:t>Max 8KB </a:t>
                      </a:r>
                      <a:r>
                        <a:rPr lang="en-US" sz="1400" dirty="0" err="1"/>
                        <a:t>Iops</a:t>
                      </a:r>
                      <a:endParaRPr lang="en-US" sz="1400" dirty="0"/>
                    </a:p>
                  </a:txBody>
                  <a:tcPr>
                    <a:cell3D prstMaterial="dkEdge">
                      <a:bevel/>
                      <a:lightRig rig="flood" dir="t"/>
                    </a:cell3D>
                  </a:tcPr>
                </a:tc>
                <a:tc>
                  <a:txBody>
                    <a:bodyPr/>
                    <a:lstStyle/>
                    <a:p>
                      <a:r>
                        <a:rPr lang="en-US" sz="1400" dirty="0"/>
                        <a:t>500 </a:t>
                      </a:r>
                      <a:r>
                        <a:rPr lang="en-US" sz="1400" dirty="0" err="1"/>
                        <a:t>Iops</a:t>
                      </a:r>
                      <a:endParaRPr lang="en-US" sz="1400" dirty="0"/>
                    </a:p>
                  </a:txBody>
                  <a:tcPr>
                    <a:cell3D prstMaterial="dkEdge">
                      <a:bevel/>
                      <a:lightRig rig="flood" dir="t"/>
                    </a:cell3D>
                  </a:tcPr>
                </a:tc>
                <a:tc>
                  <a:txBody>
                    <a:bodyPr/>
                    <a:lstStyle/>
                    <a:p>
                      <a:r>
                        <a:rPr lang="en-US" sz="1400" dirty="0"/>
                        <a:t>1000 </a:t>
                      </a:r>
                      <a:r>
                        <a:rPr lang="en-US" sz="1400" dirty="0" err="1"/>
                        <a:t>Iops</a:t>
                      </a:r>
                      <a:endParaRPr lang="en-US" sz="1400" dirty="0"/>
                    </a:p>
                  </a:txBody>
                  <a:tcPr>
                    <a:cell3D prstMaterial="dkEdge">
                      <a:bevel/>
                      <a:lightRig rig="flood" dir="t"/>
                    </a:cell3D>
                  </a:tcPr>
                </a:tc>
                <a:extLst>
                  <a:ext uri="{0D108BD9-81ED-4DB2-BD59-A6C34878D82A}">
                    <a16:rowId xmlns:a16="http://schemas.microsoft.com/office/drawing/2014/main" val="1391304675"/>
                  </a:ext>
                </a:extLst>
              </a:tr>
              <a:tr h="370840">
                <a:tc>
                  <a:txBody>
                    <a:bodyPr/>
                    <a:lstStyle/>
                    <a:p>
                      <a:r>
                        <a:rPr lang="en-US" sz="1400" dirty="0"/>
                        <a:t>Throughput</a:t>
                      </a:r>
                    </a:p>
                  </a:txBody>
                  <a:tcPr>
                    <a:cell3D prstMaterial="dkEdge">
                      <a:bevel/>
                      <a:lightRig rig="flood" dir="t"/>
                    </a:cell3D>
                  </a:tcPr>
                </a:tc>
                <a:tc>
                  <a:txBody>
                    <a:bodyPr/>
                    <a:lstStyle/>
                    <a:p>
                      <a:r>
                        <a:rPr lang="en-US" sz="1400" dirty="0"/>
                        <a:t>&lt; 60MB/s per disk</a:t>
                      </a:r>
                    </a:p>
                  </a:txBody>
                  <a:tcPr>
                    <a:cell3D prstMaterial="dkEdge">
                      <a:bevel/>
                      <a:lightRig rig="flood" dir="t"/>
                    </a:cell3D>
                  </a:tcPr>
                </a:tc>
                <a:tc>
                  <a:txBody>
                    <a:bodyPr/>
                    <a:lstStyle/>
                    <a:p>
                      <a:r>
                        <a:rPr lang="en-US" sz="1400" dirty="0"/>
                        <a:t>&lt; 60MB/s per file share</a:t>
                      </a:r>
                    </a:p>
                  </a:txBody>
                  <a:tcPr>
                    <a:cell3D prstMaterial="dkEdge">
                      <a:bevel/>
                      <a:lightRig rig="flood" dir="t"/>
                    </a:cell3D>
                  </a:tcPr>
                </a:tc>
                <a:extLst>
                  <a:ext uri="{0D108BD9-81ED-4DB2-BD59-A6C34878D82A}">
                    <a16:rowId xmlns:a16="http://schemas.microsoft.com/office/drawing/2014/main" val="2873101355"/>
                  </a:ext>
                </a:extLst>
              </a:tr>
            </a:tbl>
          </a:graphicData>
        </a:graphic>
      </p:graphicFrame>
    </p:spTree>
    <p:extLst>
      <p:ext uri="{BB962C8B-B14F-4D97-AF65-F5344CB8AC3E}">
        <p14:creationId xmlns:p14="http://schemas.microsoft.com/office/powerpoint/2010/main" val="3651382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703B-F22E-4804-BB23-0C1478900AD0}"/>
              </a:ext>
            </a:extLst>
          </p:cNvPr>
          <p:cNvSpPr>
            <a:spLocks noGrp="1"/>
          </p:cNvSpPr>
          <p:nvPr>
            <p:ph type="title"/>
          </p:nvPr>
        </p:nvSpPr>
        <p:spPr/>
        <p:txBody>
          <a:bodyPr/>
          <a:lstStyle/>
          <a:p>
            <a:r>
              <a:rPr lang="en-US" dirty="0"/>
              <a:t>Creating a File Share </a:t>
            </a:r>
          </a:p>
        </p:txBody>
      </p:sp>
      <p:pic>
        <p:nvPicPr>
          <p:cNvPr id="5" name="Picture 4">
            <a:extLst>
              <a:ext uri="{FF2B5EF4-FFF2-40B4-BE49-F238E27FC236}">
                <a16:creationId xmlns:a16="http://schemas.microsoft.com/office/drawing/2014/main" id="{46510504-20C4-486C-AFA3-451A13B80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81" y="867777"/>
            <a:ext cx="8648700" cy="2266950"/>
          </a:xfrm>
          <a:prstGeom prst="rect">
            <a:avLst/>
          </a:prstGeom>
        </p:spPr>
      </p:pic>
      <p:sp>
        <p:nvSpPr>
          <p:cNvPr id="4" name="Text Placeholder 3">
            <a:extLst>
              <a:ext uri="{FF2B5EF4-FFF2-40B4-BE49-F238E27FC236}">
                <a16:creationId xmlns:a16="http://schemas.microsoft.com/office/drawing/2014/main" id="{3CC743A8-1798-446A-A563-3D8A1D3ACD87}"/>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F38CF3F1-3AF1-4D6B-99EE-8B8532C9BB16}"/>
              </a:ext>
            </a:extLst>
          </p:cNvPr>
          <p:cNvSpPr/>
          <p:nvPr/>
        </p:nvSpPr>
        <p:spPr bwMode="auto">
          <a:xfrm>
            <a:off x="3256547" y="1026695"/>
            <a:ext cx="2839453" cy="1283368"/>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7" name="Picture 6">
            <a:extLst>
              <a:ext uri="{FF2B5EF4-FFF2-40B4-BE49-F238E27FC236}">
                <a16:creationId xmlns:a16="http://schemas.microsoft.com/office/drawing/2014/main" id="{01845C84-EAB2-45FB-B7DF-17D36E312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 y="2419350"/>
            <a:ext cx="8972550" cy="2019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B59E7029-09F5-4A24-B06D-98543D02FFE0}"/>
              </a:ext>
            </a:extLst>
          </p:cNvPr>
          <p:cNvSpPr/>
          <p:nvPr/>
        </p:nvSpPr>
        <p:spPr bwMode="auto">
          <a:xfrm>
            <a:off x="85725" y="2743200"/>
            <a:ext cx="860759" cy="224589"/>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CCFB8A2C-A718-4E92-BD69-901D0EE2C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47937"/>
            <a:ext cx="4448175" cy="1771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710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 Storage Strategy (10-15%)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Azure Storage blobs and Azure Files   </a:t>
            </a:r>
          </a:p>
          <a:p>
            <a:r>
              <a:rPr lang="en-US" dirty="0"/>
              <a:t>Manage Access</a:t>
            </a:r>
          </a:p>
          <a:p>
            <a:r>
              <a:rPr lang="en-US" dirty="0"/>
              <a:t>Configure Diagnostics, Monitoring and analytics</a:t>
            </a:r>
          </a:p>
          <a:p>
            <a:r>
              <a:rPr lang="en-US" dirty="0"/>
              <a:t>Implement Storage Encryption </a:t>
            </a:r>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5753667"/>
            <a:ext cx="8714421" cy="763173"/>
          </a:xfrm>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ABBD-9D1B-49DD-9F43-2BF5998AA11C}"/>
              </a:ext>
            </a:extLst>
          </p:cNvPr>
          <p:cNvSpPr>
            <a:spLocks noGrp="1"/>
          </p:cNvSpPr>
          <p:nvPr>
            <p:ph type="title"/>
          </p:nvPr>
        </p:nvSpPr>
        <p:spPr/>
        <p:txBody>
          <a:bodyPr/>
          <a:lstStyle/>
          <a:p>
            <a:r>
              <a:rPr lang="en-US" dirty="0"/>
              <a:t>Create File Share using PowerShell </a:t>
            </a:r>
          </a:p>
        </p:txBody>
      </p:sp>
      <p:sp>
        <p:nvSpPr>
          <p:cNvPr id="3" name="Text Placeholder 2">
            <a:extLst>
              <a:ext uri="{FF2B5EF4-FFF2-40B4-BE49-F238E27FC236}">
                <a16:creationId xmlns:a16="http://schemas.microsoft.com/office/drawing/2014/main" id="{E691BDBA-D63E-44BA-AB6F-8CD06B7A5C7E}"/>
              </a:ext>
            </a:extLst>
          </p:cNvPr>
          <p:cNvSpPr>
            <a:spLocks noGrp="1"/>
          </p:cNvSpPr>
          <p:nvPr>
            <p:ph type="body" idx="1"/>
          </p:nvPr>
        </p:nvSpPr>
        <p:spPr/>
        <p:txBody>
          <a:bodyPr/>
          <a:lstStyle/>
          <a:p>
            <a:pPr marL="0" indent="0">
              <a:buNone/>
            </a:pPr>
            <a:r>
              <a:rPr lang="en-US" sz="2400" dirty="0"/>
              <a:t>$</a:t>
            </a:r>
            <a:r>
              <a:rPr lang="en-US" sz="2400" dirty="0" err="1"/>
              <a:t>storageContext</a:t>
            </a:r>
            <a:r>
              <a:rPr lang="en-US" sz="2400" dirty="0"/>
              <a:t> = New-</a:t>
            </a:r>
            <a:r>
              <a:rPr lang="en-US" sz="2400" dirty="0" err="1"/>
              <a:t>AzureStorageContext</a:t>
            </a:r>
            <a:r>
              <a:rPr lang="en-US" sz="2400" dirty="0"/>
              <a:t> &lt;storage acct-name&gt;&lt;storage acct key&gt;</a:t>
            </a:r>
          </a:p>
          <a:p>
            <a:pPr marL="0" indent="0">
              <a:buNone/>
            </a:pPr>
            <a:endParaRPr lang="en-US" sz="2400" dirty="0"/>
          </a:p>
          <a:p>
            <a:pPr marL="0" indent="0">
              <a:buNone/>
            </a:pPr>
            <a:r>
              <a:rPr lang="en-US" sz="2400" dirty="0"/>
              <a:t>$share = New-</a:t>
            </a:r>
            <a:r>
              <a:rPr lang="en-US" sz="2400" dirty="0" err="1"/>
              <a:t>AzureStorageShare</a:t>
            </a:r>
            <a:r>
              <a:rPr lang="en-US" sz="2400" dirty="0"/>
              <a:t> data –Context $</a:t>
            </a:r>
            <a:r>
              <a:rPr lang="en-US" sz="2400" dirty="0" err="1"/>
              <a:t>storageContext</a:t>
            </a:r>
            <a:endParaRPr lang="en-US" sz="2400" dirty="0"/>
          </a:p>
        </p:txBody>
      </p:sp>
      <p:sp>
        <p:nvSpPr>
          <p:cNvPr id="4" name="Text Placeholder 3">
            <a:extLst>
              <a:ext uri="{FF2B5EF4-FFF2-40B4-BE49-F238E27FC236}">
                <a16:creationId xmlns:a16="http://schemas.microsoft.com/office/drawing/2014/main" id="{7EC7963C-75B0-4875-BD41-BC9B22E9262A}"/>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FAB8C12C-18A6-4F7E-8365-CD32808C73E5}"/>
              </a:ext>
            </a:extLst>
          </p:cNvPr>
          <p:cNvSpPr txBox="1"/>
          <p:nvPr/>
        </p:nvSpPr>
        <p:spPr>
          <a:xfrm>
            <a:off x="1058779" y="4090737"/>
            <a:ext cx="6657474" cy="369332"/>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The name of the share must be in all lowercase.</a:t>
            </a:r>
          </a:p>
        </p:txBody>
      </p:sp>
    </p:spTree>
    <p:extLst>
      <p:ext uri="{BB962C8B-B14F-4D97-AF65-F5344CB8AC3E}">
        <p14:creationId xmlns:p14="http://schemas.microsoft.com/office/powerpoint/2010/main" val="741616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484F-6898-4963-9059-58AF41636D1B}"/>
              </a:ext>
            </a:extLst>
          </p:cNvPr>
          <p:cNvSpPr>
            <a:spLocks noGrp="1"/>
          </p:cNvSpPr>
          <p:nvPr>
            <p:ph type="title"/>
          </p:nvPr>
        </p:nvSpPr>
        <p:spPr/>
        <p:txBody>
          <a:bodyPr/>
          <a:lstStyle/>
          <a:p>
            <a:r>
              <a:rPr lang="en-US" dirty="0"/>
              <a:t>Create Azure File Share using Azure CLI</a:t>
            </a:r>
          </a:p>
        </p:txBody>
      </p:sp>
      <p:sp>
        <p:nvSpPr>
          <p:cNvPr id="3" name="Text Placeholder 2">
            <a:extLst>
              <a:ext uri="{FF2B5EF4-FFF2-40B4-BE49-F238E27FC236}">
                <a16:creationId xmlns:a16="http://schemas.microsoft.com/office/drawing/2014/main" id="{7618D35B-F151-4707-AA4E-171A8EF6F842}"/>
              </a:ext>
            </a:extLst>
          </p:cNvPr>
          <p:cNvSpPr>
            <a:spLocks noGrp="1"/>
          </p:cNvSpPr>
          <p:nvPr>
            <p:ph type="body" idx="1"/>
          </p:nvPr>
        </p:nvSpPr>
        <p:spPr/>
        <p:txBody>
          <a:bodyPr/>
          <a:lstStyle/>
          <a:p>
            <a:pPr marL="0" indent="0">
              <a:buNone/>
            </a:pPr>
            <a:r>
              <a:rPr lang="en-US" sz="2000" dirty="0" err="1"/>
              <a:t>current_env_conn_string</a:t>
            </a:r>
            <a:r>
              <a:rPr lang="en-US" sz="2000" dirty="0"/>
              <a:t> = $(</a:t>
            </a:r>
            <a:r>
              <a:rPr lang="en-US" sz="2000" dirty="0" err="1"/>
              <a:t>az</a:t>
            </a:r>
            <a:r>
              <a:rPr lang="en-US" sz="2000" dirty="0"/>
              <a:t> storage account show-connection-string -n &lt;storage-account&gt; -g &lt;resource-group&gt; --query '</a:t>
            </a:r>
            <a:r>
              <a:rPr lang="en-US" sz="2000" dirty="0" err="1"/>
              <a:t>connectionString</a:t>
            </a:r>
            <a:r>
              <a:rPr lang="en-US" sz="2000" dirty="0"/>
              <a:t>' -o </a:t>
            </a:r>
            <a:r>
              <a:rPr lang="en-US" sz="2000" dirty="0" err="1"/>
              <a:t>tsv</a:t>
            </a:r>
            <a:r>
              <a:rPr lang="en-US" sz="2000" dirty="0"/>
              <a:t>)</a:t>
            </a:r>
          </a:p>
          <a:p>
            <a:pPr marL="0" indent="0">
              <a:buNone/>
            </a:pPr>
            <a:endParaRPr lang="en-US" sz="2000" dirty="0"/>
          </a:p>
          <a:p>
            <a:pPr marL="0" indent="0">
              <a:buNone/>
            </a:pPr>
            <a:r>
              <a:rPr lang="en-US" sz="2000" dirty="0"/>
              <a:t> if [[ $</a:t>
            </a:r>
            <a:r>
              <a:rPr lang="en-US" sz="2000" dirty="0" err="1"/>
              <a:t>current_env_conn_string</a:t>
            </a:r>
            <a:r>
              <a:rPr lang="en-US" sz="2000" dirty="0"/>
              <a:t> == "" ]]; then  </a:t>
            </a:r>
          </a:p>
          <a:p>
            <a:pPr marL="0" indent="0">
              <a:buNone/>
            </a:pPr>
            <a:r>
              <a:rPr lang="en-US" sz="2000" dirty="0"/>
              <a:t>     echo "Couldn't retrieve the connection string."</a:t>
            </a:r>
          </a:p>
          <a:p>
            <a:pPr marL="0" indent="0">
              <a:buNone/>
            </a:pPr>
            <a:r>
              <a:rPr lang="en-US" sz="2000" dirty="0"/>
              <a:t> fi</a:t>
            </a:r>
          </a:p>
          <a:p>
            <a:pPr marL="0" indent="0">
              <a:buNone/>
            </a:pPr>
            <a:endParaRPr lang="en-US" sz="2000" dirty="0"/>
          </a:p>
          <a:p>
            <a:pPr marL="0" indent="0">
              <a:buNone/>
            </a:pPr>
            <a:r>
              <a:rPr lang="en-US" sz="2000" dirty="0" err="1"/>
              <a:t>az</a:t>
            </a:r>
            <a:r>
              <a:rPr lang="en-US" sz="2000" dirty="0"/>
              <a:t> storage share create –name data –quota 2048 –connections-string $</a:t>
            </a:r>
            <a:r>
              <a:rPr lang="en-US" sz="2000" dirty="0" err="1"/>
              <a:t>current_env_conn_string</a:t>
            </a:r>
            <a:r>
              <a:rPr lang="en-US" sz="2000" dirty="0"/>
              <a:t> 1 &gt; /dev/null</a:t>
            </a:r>
          </a:p>
        </p:txBody>
      </p:sp>
      <p:sp>
        <p:nvSpPr>
          <p:cNvPr id="4" name="Text Placeholder 3">
            <a:extLst>
              <a:ext uri="{FF2B5EF4-FFF2-40B4-BE49-F238E27FC236}">
                <a16:creationId xmlns:a16="http://schemas.microsoft.com/office/drawing/2014/main" id="{E00E92DB-C4E4-4573-BF86-FD3F0139476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3200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CF78-117A-452B-828F-E9D6F5C938FA}"/>
              </a:ext>
            </a:extLst>
          </p:cNvPr>
          <p:cNvSpPr>
            <a:spLocks noGrp="1"/>
          </p:cNvSpPr>
          <p:nvPr>
            <p:ph type="title"/>
          </p:nvPr>
        </p:nvSpPr>
        <p:spPr/>
        <p:txBody>
          <a:bodyPr/>
          <a:lstStyle/>
          <a:p>
            <a:r>
              <a:rPr lang="en-US" dirty="0"/>
              <a:t>CDN</a:t>
            </a:r>
          </a:p>
        </p:txBody>
      </p:sp>
      <p:sp>
        <p:nvSpPr>
          <p:cNvPr id="4" name="Text Placeholder 3">
            <a:extLst>
              <a:ext uri="{FF2B5EF4-FFF2-40B4-BE49-F238E27FC236}">
                <a16:creationId xmlns:a16="http://schemas.microsoft.com/office/drawing/2014/main" id="{69300F03-9980-4DCE-B438-456FFC8E72B0}"/>
              </a:ext>
            </a:extLst>
          </p:cNvPr>
          <p:cNvSpPr>
            <a:spLocks noGrp="1"/>
          </p:cNvSpPr>
          <p:nvPr>
            <p:ph type="body" sz="quarter" idx="10"/>
          </p:nvPr>
        </p:nvSpPr>
        <p:spPr/>
        <p:txBody>
          <a:bodyPr/>
          <a:lstStyle/>
          <a:p>
            <a:r>
              <a:rPr lang="en-US" dirty="0">
                <a:hlinkClick r:id="rId3"/>
              </a:rPr>
              <a:t>https://docs.microsoft.com/en-us/azure/cdn/cdn-overview</a:t>
            </a:r>
            <a:endParaRPr lang="en-US" dirty="0"/>
          </a:p>
          <a:p>
            <a:endParaRPr lang="en-US" dirty="0"/>
          </a:p>
        </p:txBody>
      </p:sp>
      <p:pic>
        <p:nvPicPr>
          <p:cNvPr id="6" name="Picture 5">
            <a:extLst>
              <a:ext uri="{FF2B5EF4-FFF2-40B4-BE49-F238E27FC236}">
                <a16:creationId xmlns:a16="http://schemas.microsoft.com/office/drawing/2014/main" id="{E8F95DA8-6490-491B-B5A5-B323CDD14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738312"/>
            <a:ext cx="6096000" cy="3381375"/>
          </a:xfrm>
          <a:prstGeom prst="rect">
            <a:avLst/>
          </a:prstGeom>
        </p:spPr>
      </p:pic>
    </p:spTree>
    <p:extLst>
      <p:ext uri="{BB962C8B-B14F-4D97-AF65-F5344CB8AC3E}">
        <p14:creationId xmlns:p14="http://schemas.microsoft.com/office/powerpoint/2010/main" val="95839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DB05-329E-4C25-B8D5-476206341930}"/>
              </a:ext>
            </a:extLst>
          </p:cNvPr>
          <p:cNvSpPr>
            <a:spLocks noGrp="1"/>
          </p:cNvSpPr>
          <p:nvPr>
            <p:ph type="title"/>
          </p:nvPr>
        </p:nvSpPr>
        <p:spPr/>
        <p:txBody>
          <a:bodyPr/>
          <a:lstStyle/>
          <a:p>
            <a:r>
              <a:rPr lang="en-US" dirty="0"/>
              <a:t>Configure CDN profile</a:t>
            </a:r>
          </a:p>
        </p:txBody>
      </p:sp>
      <p:sp>
        <p:nvSpPr>
          <p:cNvPr id="3" name="Text Placeholder 2">
            <a:extLst>
              <a:ext uri="{FF2B5EF4-FFF2-40B4-BE49-F238E27FC236}">
                <a16:creationId xmlns:a16="http://schemas.microsoft.com/office/drawing/2014/main" id="{6FA5A453-E624-453F-B960-377865E028BD}"/>
              </a:ext>
            </a:extLst>
          </p:cNvPr>
          <p:cNvSpPr>
            <a:spLocks noGrp="1"/>
          </p:cNvSpPr>
          <p:nvPr>
            <p:ph type="body" idx="1"/>
          </p:nvPr>
        </p:nvSpPr>
        <p:spPr>
          <a:xfrm>
            <a:off x="261188" y="1019595"/>
            <a:ext cx="5815866" cy="4234575"/>
          </a:xfrm>
        </p:spPr>
        <p:txBody>
          <a:bodyPr/>
          <a:lstStyle/>
          <a:p>
            <a:r>
              <a:rPr lang="en-US" sz="2000" dirty="0"/>
              <a:t>Each profile can contain one or more CDN endpoints.</a:t>
            </a:r>
          </a:p>
          <a:p>
            <a:endParaRPr lang="en-US" sz="2000" dirty="0"/>
          </a:p>
        </p:txBody>
      </p:sp>
      <p:sp>
        <p:nvSpPr>
          <p:cNvPr id="4" name="Text Placeholder 3">
            <a:extLst>
              <a:ext uri="{FF2B5EF4-FFF2-40B4-BE49-F238E27FC236}">
                <a16:creationId xmlns:a16="http://schemas.microsoft.com/office/drawing/2014/main" id="{7A38B476-8903-409D-A34D-A5CCC3E591DB}"/>
              </a:ext>
            </a:extLst>
          </p:cNvPr>
          <p:cNvSpPr>
            <a:spLocks noGrp="1"/>
          </p:cNvSpPr>
          <p:nvPr>
            <p:ph type="body" sz="quarter" idx="10"/>
          </p:nvPr>
        </p:nvSpPr>
        <p:spPr/>
        <p:txBody>
          <a:bodyPr/>
          <a:lstStyle/>
          <a:p>
            <a:r>
              <a:rPr lang="en-US" dirty="0"/>
              <a:t>https://docs.microsoft.com/en-us/azure/cdn/cdn-create-new-endpoint</a:t>
            </a:r>
          </a:p>
        </p:txBody>
      </p:sp>
      <p:pic>
        <p:nvPicPr>
          <p:cNvPr id="7" name="Picture 6">
            <a:extLst>
              <a:ext uri="{FF2B5EF4-FFF2-40B4-BE49-F238E27FC236}">
                <a16:creationId xmlns:a16="http://schemas.microsoft.com/office/drawing/2014/main" id="{F7457C1F-ADD0-4132-87D4-DD36B9C29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84" y="2056784"/>
            <a:ext cx="2006147" cy="3723870"/>
          </a:xfrm>
          <a:prstGeom prst="rect">
            <a:avLst/>
          </a:prstGeom>
        </p:spPr>
      </p:pic>
      <p:pic>
        <p:nvPicPr>
          <p:cNvPr id="9" name="Picture 8">
            <a:extLst>
              <a:ext uri="{FF2B5EF4-FFF2-40B4-BE49-F238E27FC236}">
                <a16:creationId xmlns:a16="http://schemas.microsoft.com/office/drawing/2014/main" id="{C78CDBBB-67CC-4E3A-AB34-8BAA1D54D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4107" y="2056784"/>
            <a:ext cx="1603262" cy="3723870"/>
          </a:xfrm>
          <a:prstGeom prst="rect">
            <a:avLst/>
          </a:prstGeom>
        </p:spPr>
      </p:pic>
      <p:pic>
        <p:nvPicPr>
          <p:cNvPr id="11" name="Picture 10">
            <a:extLst>
              <a:ext uri="{FF2B5EF4-FFF2-40B4-BE49-F238E27FC236}">
                <a16:creationId xmlns:a16="http://schemas.microsoft.com/office/drawing/2014/main" id="{6E1E90D5-C07A-4341-83C8-0EA0047DCD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3146" y="3553837"/>
            <a:ext cx="4055424" cy="1963575"/>
          </a:xfrm>
          <a:prstGeom prst="rect">
            <a:avLst/>
          </a:prstGeom>
        </p:spPr>
      </p:pic>
      <p:pic>
        <p:nvPicPr>
          <p:cNvPr id="13" name="Picture 12">
            <a:extLst>
              <a:ext uri="{FF2B5EF4-FFF2-40B4-BE49-F238E27FC236}">
                <a16:creationId xmlns:a16="http://schemas.microsoft.com/office/drawing/2014/main" id="{5A653BF6-1465-4DA4-8110-3131FE23E2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5347" y="2069768"/>
            <a:ext cx="2026549" cy="881108"/>
          </a:xfrm>
          <a:prstGeom prst="rect">
            <a:avLst/>
          </a:prstGeom>
        </p:spPr>
      </p:pic>
    </p:spTree>
    <p:extLst>
      <p:ext uri="{BB962C8B-B14F-4D97-AF65-F5344CB8AC3E}">
        <p14:creationId xmlns:p14="http://schemas.microsoft.com/office/powerpoint/2010/main" val="3782034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2F6B-4406-43CD-BBC6-7B4C4D1A6171}"/>
              </a:ext>
            </a:extLst>
          </p:cNvPr>
          <p:cNvSpPr>
            <a:spLocks noGrp="1"/>
          </p:cNvSpPr>
          <p:nvPr>
            <p:ph type="title"/>
          </p:nvPr>
        </p:nvSpPr>
        <p:spPr/>
        <p:txBody>
          <a:bodyPr/>
          <a:lstStyle/>
          <a:p>
            <a:r>
              <a:rPr lang="en-US" dirty="0" err="1"/>
              <a:t>StorSimple</a:t>
            </a:r>
            <a:endParaRPr lang="en-US" dirty="0"/>
          </a:p>
        </p:txBody>
      </p:sp>
      <p:sp>
        <p:nvSpPr>
          <p:cNvPr id="4" name="Text Placeholder 3">
            <a:extLst>
              <a:ext uri="{FF2B5EF4-FFF2-40B4-BE49-F238E27FC236}">
                <a16:creationId xmlns:a16="http://schemas.microsoft.com/office/drawing/2014/main" id="{36383539-BBE0-46DF-88C2-3C225B014408}"/>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C3EC84BC-FA1E-4120-9FDF-30EA33E52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55" y="1650775"/>
            <a:ext cx="7284470" cy="3129829"/>
          </a:xfrm>
          <a:prstGeom prst="rect">
            <a:avLst/>
          </a:prstGeom>
        </p:spPr>
      </p:pic>
    </p:spTree>
    <p:extLst>
      <p:ext uri="{BB962C8B-B14F-4D97-AF65-F5344CB8AC3E}">
        <p14:creationId xmlns:p14="http://schemas.microsoft.com/office/powerpoint/2010/main" val="1959207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Manage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Create and manage shared access signatures; use stored access policies; regenerate keys; encrypt keys by using Azure Key Vault integration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356F-3BA7-44B5-8E19-BB9584AF2292}"/>
              </a:ext>
            </a:extLst>
          </p:cNvPr>
          <p:cNvSpPr>
            <a:spLocks noGrp="1"/>
          </p:cNvSpPr>
          <p:nvPr>
            <p:ph type="title"/>
          </p:nvPr>
        </p:nvSpPr>
        <p:spPr/>
        <p:txBody>
          <a:bodyPr/>
          <a:lstStyle/>
          <a:p>
            <a:r>
              <a:rPr lang="en-US" dirty="0"/>
              <a:t>Secure Storage Account using RBAC</a:t>
            </a:r>
          </a:p>
        </p:txBody>
      </p:sp>
      <p:sp>
        <p:nvSpPr>
          <p:cNvPr id="3" name="Text Placeholder 2">
            <a:extLst>
              <a:ext uri="{FF2B5EF4-FFF2-40B4-BE49-F238E27FC236}">
                <a16:creationId xmlns:a16="http://schemas.microsoft.com/office/drawing/2014/main" id="{2E92CAC0-C8BB-4BA7-9D3E-9E4804CF7E9B}"/>
              </a:ext>
            </a:extLst>
          </p:cNvPr>
          <p:cNvSpPr>
            <a:spLocks noGrp="1"/>
          </p:cNvSpPr>
          <p:nvPr>
            <p:ph type="body" idx="1"/>
          </p:nvPr>
        </p:nvSpPr>
        <p:spPr/>
        <p:txBody>
          <a:bodyPr numCol="2"/>
          <a:lstStyle/>
          <a:p>
            <a:r>
              <a:rPr lang="en-US" dirty="0"/>
              <a:t>Affect storage account </a:t>
            </a:r>
          </a:p>
          <a:p>
            <a:r>
              <a:rPr lang="en-US" dirty="0"/>
              <a:t>Resource Group </a:t>
            </a:r>
          </a:p>
          <a:p>
            <a:pPr lvl="1"/>
            <a:r>
              <a:rPr lang="en-US" dirty="0"/>
              <a:t>Azure Active Directory used to control access </a:t>
            </a:r>
          </a:p>
          <a:p>
            <a:r>
              <a:rPr lang="en-US" dirty="0"/>
              <a:t>RBAC </a:t>
            </a:r>
          </a:p>
          <a:p>
            <a:pPr lvl="1"/>
            <a:r>
              <a:rPr lang="en-US" dirty="0"/>
              <a:t>Assign a role to the account </a:t>
            </a:r>
          </a:p>
          <a:p>
            <a:pPr lvl="1"/>
            <a:r>
              <a:rPr lang="en-US" dirty="0"/>
              <a:t>Give them permissions to read storage account keys </a:t>
            </a:r>
          </a:p>
          <a:p>
            <a:pPr lvl="1"/>
            <a:r>
              <a:rPr lang="en-US" dirty="0"/>
              <a:t>Roles can be assigned to groups, users and applications</a:t>
            </a:r>
          </a:p>
          <a:p>
            <a:pPr lvl="1"/>
            <a:r>
              <a:rPr lang="en-US" dirty="0"/>
              <a:t>Each role has a list of actions and Not actions </a:t>
            </a:r>
          </a:p>
          <a:p>
            <a:r>
              <a:rPr lang="en-US" dirty="0"/>
              <a:t>Roles for storage</a:t>
            </a:r>
          </a:p>
          <a:p>
            <a:pPr lvl="1"/>
            <a:r>
              <a:rPr lang="en-US" dirty="0"/>
              <a:t>Owner </a:t>
            </a:r>
          </a:p>
          <a:p>
            <a:pPr lvl="1"/>
            <a:r>
              <a:rPr lang="en-US" dirty="0"/>
              <a:t>Storage account contributor </a:t>
            </a:r>
          </a:p>
          <a:p>
            <a:pPr lvl="1"/>
            <a:r>
              <a:rPr lang="en-US" dirty="0"/>
              <a:t>Virtual Machine Contributor</a:t>
            </a:r>
          </a:p>
          <a:p>
            <a:pPr lvl="1"/>
            <a:r>
              <a:rPr lang="en-US" dirty="0"/>
              <a:t>Custom roles </a:t>
            </a:r>
          </a:p>
          <a:p>
            <a:r>
              <a:rPr lang="en-US" dirty="0"/>
              <a:t>User setup in Azure AD </a:t>
            </a:r>
          </a:p>
          <a:p>
            <a:r>
              <a:rPr lang="en-US" dirty="0"/>
              <a:t>Report </a:t>
            </a:r>
          </a:p>
          <a:p>
            <a:pPr lvl="1"/>
            <a:r>
              <a:rPr lang="en-US" dirty="0"/>
              <a:t>PowerShell </a:t>
            </a:r>
          </a:p>
          <a:p>
            <a:pPr lvl="1"/>
            <a:r>
              <a:rPr lang="en-US" dirty="0"/>
              <a:t>Azure CLI </a:t>
            </a:r>
          </a:p>
        </p:txBody>
      </p:sp>
      <p:sp>
        <p:nvSpPr>
          <p:cNvPr id="4" name="Text Placeholder 3">
            <a:extLst>
              <a:ext uri="{FF2B5EF4-FFF2-40B4-BE49-F238E27FC236}">
                <a16:creationId xmlns:a16="http://schemas.microsoft.com/office/drawing/2014/main" id="{D6E42A35-9EB3-4F6B-92AF-E02C2B45CC94}"/>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77542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A83C-8DB9-46C7-B74D-813FC09A31A8}"/>
              </a:ext>
            </a:extLst>
          </p:cNvPr>
          <p:cNvSpPr>
            <a:spLocks noGrp="1"/>
          </p:cNvSpPr>
          <p:nvPr>
            <p:ph type="title"/>
          </p:nvPr>
        </p:nvSpPr>
        <p:spPr/>
        <p:txBody>
          <a:bodyPr/>
          <a:lstStyle/>
          <a:p>
            <a:r>
              <a:rPr lang="en-US" dirty="0"/>
              <a:t>Managing Storage Account Keys</a:t>
            </a:r>
          </a:p>
        </p:txBody>
      </p:sp>
      <p:sp>
        <p:nvSpPr>
          <p:cNvPr id="3" name="Text Placeholder 2">
            <a:extLst>
              <a:ext uri="{FF2B5EF4-FFF2-40B4-BE49-F238E27FC236}">
                <a16:creationId xmlns:a16="http://schemas.microsoft.com/office/drawing/2014/main" id="{83F7D64C-6A2C-4814-B0A3-7834B7C279CD}"/>
              </a:ext>
            </a:extLst>
          </p:cNvPr>
          <p:cNvSpPr>
            <a:spLocks noGrp="1"/>
          </p:cNvSpPr>
          <p:nvPr>
            <p:ph type="body" idx="1"/>
          </p:nvPr>
        </p:nvSpPr>
        <p:spPr/>
        <p:txBody>
          <a:bodyPr/>
          <a:lstStyle/>
          <a:p>
            <a:r>
              <a:rPr lang="en-US" dirty="0"/>
              <a:t>512 bit strings </a:t>
            </a:r>
          </a:p>
          <a:p>
            <a:r>
              <a:rPr lang="en-US" dirty="0"/>
              <a:t>Two keys </a:t>
            </a:r>
          </a:p>
          <a:p>
            <a:pPr lvl="1"/>
            <a:r>
              <a:rPr lang="en-US" dirty="0"/>
              <a:t>Key 1 </a:t>
            </a:r>
          </a:p>
          <a:p>
            <a:pPr lvl="1"/>
            <a:r>
              <a:rPr lang="en-US" dirty="0"/>
              <a:t>Key 2</a:t>
            </a:r>
          </a:p>
          <a:p>
            <a:r>
              <a:rPr lang="en-US" dirty="0"/>
              <a:t>Reasons to regenerate </a:t>
            </a:r>
          </a:p>
          <a:p>
            <a:pPr lvl="1"/>
            <a:r>
              <a:rPr lang="en-US" dirty="0"/>
              <a:t>Regular security </a:t>
            </a:r>
          </a:p>
          <a:p>
            <a:pPr lvl="1"/>
            <a:r>
              <a:rPr lang="en-US" dirty="0"/>
              <a:t>Compromised key </a:t>
            </a:r>
          </a:p>
          <a:p>
            <a:pPr lvl="1"/>
            <a:r>
              <a:rPr lang="en-US" dirty="0"/>
              <a:t>Employee turn-over </a:t>
            </a:r>
          </a:p>
        </p:txBody>
      </p:sp>
      <p:sp>
        <p:nvSpPr>
          <p:cNvPr id="4" name="Text Placeholder 3">
            <a:extLst>
              <a:ext uri="{FF2B5EF4-FFF2-40B4-BE49-F238E27FC236}">
                <a16:creationId xmlns:a16="http://schemas.microsoft.com/office/drawing/2014/main" id="{59A5D857-BA0F-4CFA-8DFA-CC2D4254CCC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540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3236-6022-4CB1-A172-EF11D1053C59}"/>
              </a:ext>
            </a:extLst>
          </p:cNvPr>
          <p:cNvSpPr>
            <a:spLocks noGrp="1"/>
          </p:cNvSpPr>
          <p:nvPr>
            <p:ph type="title"/>
          </p:nvPr>
        </p:nvSpPr>
        <p:spPr/>
        <p:txBody>
          <a:bodyPr/>
          <a:lstStyle/>
          <a:p>
            <a:r>
              <a:rPr lang="en-US" dirty="0"/>
              <a:t>Key regeneration plan </a:t>
            </a:r>
          </a:p>
        </p:txBody>
      </p:sp>
      <p:sp>
        <p:nvSpPr>
          <p:cNvPr id="3" name="Text Placeholder 2">
            <a:extLst>
              <a:ext uri="{FF2B5EF4-FFF2-40B4-BE49-F238E27FC236}">
                <a16:creationId xmlns:a16="http://schemas.microsoft.com/office/drawing/2014/main" id="{E3E12423-0067-4527-9120-F3A14EB83666}"/>
              </a:ext>
            </a:extLst>
          </p:cNvPr>
          <p:cNvSpPr>
            <a:spLocks noGrp="1"/>
          </p:cNvSpPr>
          <p:nvPr>
            <p:ph type="body" idx="1"/>
          </p:nvPr>
        </p:nvSpPr>
        <p:spPr/>
        <p:txBody>
          <a:bodyPr/>
          <a:lstStyle/>
          <a:p>
            <a:r>
              <a:rPr lang="en-US" dirty="0"/>
              <a:t>List applications </a:t>
            </a:r>
          </a:p>
          <a:p>
            <a:r>
              <a:rPr lang="en-US" dirty="0"/>
              <a:t>10 minutes to Sync </a:t>
            </a:r>
          </a:p>
          <a:p>
            <a:r>
              <a:rPr lang="en-US" dirty="0"/>
              <a:t>Process </a:t>
            </a:r>
          </a:p>
          <a:p>
            <a:pPr marL="746125" lvl="1" indent="-457200">
              <a:buFont typeface="+mj-lt"/>
              <a:buAutoNum type="arabicPeriod"/>
            </a:pPr>
            <a:r>
              <a:rPr lang="en-US" dirty="0"/>
              <a:t>Regenerate Key 2 </a:t>
            </a:r>
          </a:p>
          <a:p>
            <a:pPr marL="746125" lvl="1" indent="-457200">
              <a:buFont typeface="+mj-lt"/>
              <a:buAutoNum type="arabicPeriod"/>
            </a:pPr>
            <a:r>
              <a:rPr lang="en-US" dirty="0"/>
              <a:t>Change Key 1 in applications to Key 2</a:t>
            </a:r>
          </a:p>
          <a:p>
            <a:pPr marL="746125" lvl="1" indent="-457200">
              <a:buFont typeface="+mj-lt"/>
              <a:buAutoNum type="arabicPeriod"/>
            </a:pPr>
            <a:r>
              <a:rPr lang="en-US" dirty="0"/>
              <a:t>Regenerate Key 1 </a:t>
            </a:r>
          </a:p>
          <a:p>
            <a:pPr marL="461962" indent="-457200"/>
            <a:endParaRPr lang="en-US" dirty="0"/>
          </a:p>
        </p:txBody>
      </p:sp>
      <p:sp>
        <p:nvSpPr>
          <p:cNvPr id="4" name="Text Placeholder 3">
            <a:extLst>
              <a:ext uri="{FF2B5EF4-FFF2-40B4-BE49-F238E27FC236}">
                <a16:creationId xmlns:a16="http://schemas.microsoft.com/office/drawing/2014/main" id="{D06B0910-441B-4310-A301-5BE372C4654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6129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8CB4-92DC-415C-8AC1-2B6A4274C12D}"/>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44CDE14E-FFC5-4584-8E8B-8D74CC10C51C}"/>
              </a:ext>
            </a:extLst>
          </p:cNvPr>
          <p:cNvSpPr>
            <a:spLocks noGrp="1"/>
          </p:cNvSpPr>
          <p:nvPr>
            <p:ph type="body" idx="1"/>
          </p:nvPr>
        </p:nvSpPr>
        <p:spPr/>
        <p:txBody>
          <a:bodyPr/>
          <a:lstStyle/>
          <a:p>
            <a:r>
              <a:rPr lang="en-US" dirty="0"/>
              <a:t>Store keys </a:t>
            </a:r>
          </a:p>
          <a:p>
            <a:r>
              <a:rPr lang="en-US" dirty="0"/>
              <a:t>Distribute keys </a:t>
            </a:r>
          </a:p>
          <a:p>
            <a:r>
              <a:rPr lang="en-US" dirty="0"/>
              <a:t>Negates the need to redeploy applications</a:t>
            </a:r>
          </a:p>
          <a:p>
            <a:r>
              <a:rPr lang="en-US" dirty="0"/>
              <a:t>Another level of protection </a:t>
            </a:r>
          </a:p>
          <a:p>
            <a:r>
              <a:rPr lang="en-US" dirty="0"/>
              <a:t>Keys are never hard coded in the application </a:t>
            </a:r>
          </a:p>
          <a:p>
            <a:r>
              <a:rPr lang="en-US" dirty="0"/>
              <a:t>Control access using Azure AD </a:t>
            </a:r>
          </a:p>
        </p:txBody>
      </p:sp>
      <p:sp>
        <p:nvSpPr>
          <p:cNvPr id="4" name="Text Placeholder 3">
            <a:extLst>
              <a:ext uri="{FF2B5EF4-FFF2-40B4-BE49-F238E27FC236}">
                <a16:creationId xmlns:a16="http://schemas.microsoft.com/office/drawing/2014/main" id="{E09D33CA-517B-4811-B562-9695B7F8AE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5924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 Storage Strategy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Azure Storage blobs and Azure Files   </a:t>
            </a:r>
          </a:p>
          <a:p>
            <a:pPr lvl="1"/>
            <a:r>
              <a:rPr lang="en-US" sz="1400" dirty="0"/>
              <a:t>Identify appropriate blob type for specific storage requirements; read data; change data; set metadata on a container; store data using block and page blobs; stream data using blobs; access blobs securely; implement </a:t>
            </a:r>
            <a:r>
              <a:rPr lang="en-US" sz="1400" dirty="0" err="1"/>
              <a:t>async</a:t>
            </a:r>
            <a:r>
              <a:rPr lang="en-US" sz="1400" dirty="0"/>
              <a:t> blob copy; configure Content Delivery Network (CDN); design blob hierarchies; configure custom domains; scale blob storage; manage SMB file storage; implement Azure StorSimple </a:t>
            </a:r>
          </a:p>
          <a:p>
            <a:r>
              <a:rPr lang="en-US" sz="1800" dirty="0"/>
              <a:t>Manage access </a:t>
            </a:r>
          </a:p>
          <a:p>
            <a:pPr lvl="1"/>
            <a:r>
              <a:rPr lang="en-US" sz="1400" dirty="0"/>
              <a:t>Create and manage shared access signatures; use stored access policies; regenerate keys; encrypt keys by using Azure Key Vault integration </a:t>
            </a:r>
          </a:p>
          <a:p>
            <a:r>
              <a:rPr lang="en-US" sz="1800" dirty="0"/>
              <a:t> Configure diagnostics, monitoring, and analytics </a:t>
            </a:r>
          </a:p>
          <a:p>
            <a:pPr lvl="1"/>
            <a:r>
              <a:rPr lang="en-US" sz="1400" dirty="0"/>
              <a:t>Set retention policies and logging levels; analyze logs </a:t>
            </a:r>
          </a:p>
          <a:p>
            <a:r>
              <a:rPr lang="en-US" sz="1800" dirty="0"/>
              <a:t> Implement storage encryption </a:t>
            </a:r>
          </a:p>
          <a:p>
            <a:pPr lvl="1"/>
            <a:r>
              <a:rPr lang="en-US" sz="1400" dirty="0"/>
              <a:t>Encrypt data as written to Azure Storage by using Azure Storage Service Encryption (SSE); implement encrypted and role-based security for data managed by Azure Data Lake Store</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06A1-9EC5-4324-A22B-0CE8361FF814}"/>
              </a:ext>
            </a:extLst>
          </p:cNvPr>
          <p:cNvSpPr>
            <a:spLocks noGrp="1"/>
          </p:cNvSpPr>
          <p:nvPr>
            <p:ph type="title"/>
          </p:nvPr>
        </p:nvSpPr>
        <p:spPr/>
        <p:txBody>
          <a:bodyPr/>
          <a:lstStyle/>
          <a:p>
            <a:r>
              <a:rPr lang="en-US" dirty="0"/>
              <a:t>Shared Access Signatures </a:t>
            </a:r>
          </a:p>
        </p:txBody>
      </p:sp>
      <p:sp>
        <p:nvSpPr>
          <p:cNvPr id="3" name="Text Placeholder 2">
            <a:extLst>
              <a:ext uri="{FF2B5EF4-FFF2-40B4-BE49-F238E27FC236}">
                <a16:creationId xmlns:a16="http://schemas.microsoft.com/office/drawing/2014/main" id="{FFBE229A-6E90-49C6-AD81-4AD23FFD780E}"/>
              </a:ext>
            </a:extLst>
          </p:cNvPr>
          <p:cNvSpPr>
            <a:spLocks noGrp="1"/>
          </p:cNvSpPr>
          <p:nvPr>
            <p:ph type="body" idx="1"/>
          </p:nvPr>
        </p:nvSpPr>
        <p:spPr/>
        <p:txBody>
          <a:bodyPr/>
          <a:lstStyle/>
          <a:p>
            <a:r>
              <a:rPr lang="en-US" dirty="0"/>
              <a:t>String containing a security token </a:t>
            </a:r>
          </a:p>
          <a:p>
            <a:r>
              <a:rPr lang="en-US" dirty="0"/>
              <a:t>Attached to a URI</a:t>
            </a:r>
          </a:p>
          <a:p>
            <a:r>
              <a:rPr lang="en-US" dirty="0"/>
              <a:t>Gives temporary access </a:t>
            </a:r>
          </a:p>
          <a:p>
            <a:r>
              <a:rPr lang="en-US" dirty="0"/>
              <a:t>SAS token </a:t>
            </a:r>
          </a:p>
          <a:p>
            <a:r>
              <a:rPr lang="en-US" dirty="0"/>
              <a:t>Can be used to </a:t>
            </a:r>
          </a:p>
          <a:p>
            <a:pPr lvl="1"/>
            <a:r>
              <a:rPr lang="en-US" dirty="0"/>
              <a:t>Give access to a range of entities (such as a geographical area in a table)</a:t>
            </a:r>
          </a:p>
          <a:p>
            <a:pPr lvl="1"/>
            <a:r>
              <a:rPr lang="en-US" dirty="0"/>
              <a:t>Separate roles (writers from readers)</a:t>
            </a:r>
          </a:p>
        </p:txBody>
      </p:sp>
      <p:sp>
        <p:nvSpPr>
          <p:cNvPr id="4" name="Text Placeholder 3">
            <a:extLst>
              <a:ext uri="{FF2B5EF4-FFF2-40B4-BE49-F238E27FC236}">
                <a16:creationId xmlns:a16="http://schemas.microsoft.com/office/drawing/2014/main" id="{CAF39435-771B-4DA2-8AE7-1320AED17D0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81157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D306-0FC0-45B9-8550-82E3E7ADCFD9}"/>
              </a:ext>
            </a:extLst>
          </p:cNvPr>
          <p:cNvSpPr>
            <a:spLocks noGrp="1"/>
          </p:cNvSpPr>
          <p:nvPr>
            <p:ph type="title"/>
          </p:nvPr>
        </p:nvSpPr>
        <p:spPr/>
        <p:txBody>
          <a:bodyPr/>
          <a:lstStyle/>
          <a:p>
            <a:r>
              <a:rPr lang="en-US" dirty="0"/>
              <a:t>Why use Shared Access Signatures </a:t>
            </a:r>
          </a:p>
        </p:txBody>
      </p:sp>
      <p:sp>
        <p:nvSpPr>
          <p:cNvPr id="3" name="Text Placeholder 2">
            <a:extLst>
              <a:ext uri="{FF2B5EF4-FFF2-40B4-BE49-F238E27FC236}">
                <a16:creationId xmlns:a16="http://schemas.microsoft.com/office/drawing/2014/main" id="{135493B1-768C-4D21-937B-02154E165BA7}"/>
              </a:ext>
            </a:extLst>
          </p:cNvPr>
          <p:cNvSpPr>
            <a:spLocks noGrp="1"/>
          </p:cNvSpPr>
          <p:nvPr>
            <p:ph type="body" idx="1"/>
          </p:nvPr>
        </p:nvSpPr>
        <p:spPr/>
        <p:txBody>
          <a:bodyPr/>
          <a:lstStyle/>
          <a:p>
            <a:r>
              <a:rPr lang="en-US" dirty="0"/>
              <a:t>Storage Account Keys give to much access </a:t>
            </a:r>
          </a:p>
          <a:p>
            <a:r>
              <a:rPr lang="en-US" dirty="0"/>
              <a:t>Limited time and limited access (principle of Least Privilege)</a:t>
            </a:r>
          </a:p>
          <a:p>
            <a:r>
              <a:rPr lang="en-US" dirty="0"/>
              <a:t>Restrictions to certain IP addresses </a:t>
            </a:r>
          </a:p>
          <a:p>
            <a:r>
              <a:rPr lang="en-US" dirty="0"/>
              <a:t>Specific protocols (require SSL)</a:t>
            </a:r>
          </a:p>
        </p:txBody>
      </p:sp>
      <p:sp>
        <p:nvSpPr>
          <p:cNvPr id="4" name="Text Placeholder 3">
            <a:extLst>
              <a:ext uri="{FF2B5EF4-FFF2-40B4-BE49-F238E27FC236}">
                <a16:creationId xmlns:a16="http://schemas.microsoft.com/office/drawing/2014/main" id="{1C248DD3-94B1-4357-8B2E-1B97CFCF15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27845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710B-C1EF-4C9B-BFD8-CB9F23DAD6A7}"/>
              </a:ext>
            </a:extLst>
          </p:cNvPr>
          <p:cNvSpPr>
            <a:spLocks noGrp="1"/>
          </p:cNvSpPr>
          <p:nvPr>
            <p:ph type="title"/>
          </p:nvPr>
        </p:nvSpPr>
        <p:spPr/>
        <p:txBody>
          <a:bodyPr/>
          <a:lstStyle/>
          <a:p>
            <a:r>
              <a:rPr lang="en-US" dirty="0"/>
              <a:t>What is a Shared Access Signature</a:t>
            </a:r>
          </a:p>
        </p:txBody>
      </p:sp>
      <p:sp>
        <p:nvSpPr>
          <p:cNvPr id="3" name="Text Placeholder 2">
            <a:extLst>
              <a:ext uri="{FF2B5EF4-FFF2-40B4-BE49-F238E27FC236}">
                <a16:creationId xmlns:a16="http://schemas.microsoft.com/office/drawing/2014/main" id="{6B2253FD-A355-474A-99DF-2CCAE60FE8AF}"/>
              </a:ext>
            </a:extLst>
          </p:cNvPr>
          <p:cNvSpPr>
            <a:spLocks noGrp="1"/>
          </p:cNvSpPr>
          <p:nvPr>
            <p:ph type="body" idx="1"/>
          </p:nvPr>
        </p:nvSpPr>
        <p:spPr>
          <a:xfrm>
            <a:off x="261253" y="1021215"/>
            <a:ext cx="8574837" cy="1160511"/>
          </a:xfrm>
        </p:spPr>
        <p:txBody>
          <a:bodyPr/>
          <a:lstStyle/>
          <a:p>
            <a:r>
              <a:rPr lang="en-US" dirty="0"/>
              <a:t>Set of query parameters appended to a URL pointing to a resource </a:t>
            </a:r>
          </a:p>
          <a:p>
            <a:endParaRPr lang="en-US" dirty="0"/>
          </a:p>
        </p:txBody>
      </p:sp>
      <p:sp>
        <p:nvSpPr>
          <p:cNvPr id="4" name="Text Placeholder 3">
            <a:extLst>
              <a:ext uri="{FF2B5EF4-FFF2-40B4-BE49-F238E27FC236}">
                <a16:creationId xmlns:a16="http://schemas.microsoft.com/office/drawing/2014/main" id="{102164AB-966B-4064-A843-820F741D433D}"/>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79BBA23A-A639-4092-936C-30BAF1453463}"/>
              </a:ext>
            </a:extLst>
          </p:cNvPr>
          <p:cNvSpPr txBox="1"/>
          <p:nvPr/>
        </p:nvSpPr>
        <p:spPr>
          <a:xfrm>
            <a:off x="700047" y="2459327"/>
            <a:ext cx="7294644" cy="178510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100" dirty="0"/>
              <a:t>http://mystorage.blob.core.windows.net/mycontainer/myblob.txt (URL to the blob)</a:t>
            </a:r>
          </a:p>
          <a:p>
            <a:r>
              <a:rPr lang="en-US" sz="1100" dirty="0"/>
              <a:t>?</a:t>
            </a:r>
            <a:r>
              <a:rPr lang="en-US" sz="1100" dirty="0" err="1"/>
              <a:t>sv</a:t>
            </a:r>
            <a:r>
              <a:rPr lang="en-US" sz="1100" dirty="0"/>
              <a:t>=2015-04-05 (storage service version)</a:t>
            </a:r>
          </a:p>
          <a:p>
            <a:r>
              <a:rPr lang="en-US" sz="1100" dirty="0"/>
              <a:t>&amp;</a:t>
            </a:r>
            <a:r>
              <a:rPr lang="en-US" sz="1100" dirty="0" err="1"/>
              <a:t>st</a:t>
            </a:r>
            <a:r>
              <a:rPr lang="en-US" sz="1100" dirty="0"/>
              <a:t>=2015-12-10T22%3A18%3A26Z (start time, in UTC time and URL encoded)</a:t>
            </a:r>
          </a:p>
          <a:p>
            <a:r>
              <a:rPr lang="en-US" sz="1100" dirty="0"/>
              <a:t>&amp;se=2015-12-10T22%3A23%3A26Z (end time, in UTC time and URL encoded)</a:t>
            </a:r>
          </a:p>
          <a:p>
            <a:r>
              <a:rPr lang="en-US" sz="1100" dirty="0"/>
              <a:t>&amp;</a:t>
            </a:r>
            <a:r>
              <a:rPr lang="en-US" sz="1100" dirty="0" err="1"/>
              <a:t>sr</a:t>
            </a:r>
            <a:r>
              <a:rPr lang="en-US" sz="1100" dirty="0"/>
              <a:t>=b (resource is a blob)</a:t>
            </a:r>
          </a:p>
          <a:p>
            <a:r>
              <a:rPr lang="en-US" sz="1100" dirty="0"/>
              <a:t>&amp;</a:t>
            </a:r>
            <a:r>
              <a:rPr lang="en-US" sz="1100" dirty="0" err="1"/>
              <a:t>sp</a:t>
            </a:r>
            <a:r>
              <a:rPr lang="en-US" sz="1100" dirty="0"/>
              <a:t>=r (read access)</a:t>
            </a:r>
          </a:p>
          <a:p>
            <a:r>
              <a:rPr lang="en-US" sz="1100" dirty="0"/>
              <a:t>&amp;sip=168.1.5.60-168.1.5.70 (requests can only come from this range of IP addresses)</a:t>
            </a:r>
          </a:p>
          <a:p>
            <a:r>
              <a:rPr lang="en-US" sz="1100" dirty="0"/>
              <a:t>&amp;</a:t>
            </a:r>
            <a:r>
              <a:rPr lang="en-US" sz="1100" dirty="0" err="1"/>
              <a:t>spr</a:t>
            </a:r>
            <a:r>
              <a:rPr lang="en-US" sz="1100" dirty="0"/>
              <a:t>=https (only allow HTTPS requests)</a:t>
            </a:r>
          </a:p>
          <a:p>
            <a:r>
              <a:rPr lang="en-US" sz="1100" dirty="0"/>
              <a:t>&amp;sig=Z%2FRHIX5Xcg0Mq2rqI3OlWTjEg2tYkboXr1P9ZUXDtkk%3D (signature used for the authentication of the SAS)</a:t>
            </a:r>
          </a:p>
        </p:txBody>
      </p:sp>
    </p:spTree>
    <p:extLst>
      <p:ext uri="{BB962C8B-B14F-4D97-AF65-F5344CB8AC3E}">
        <p14:creationId xmlns:p14="http://schemas.microsoft.com/office/powerpoint/2010/main" val="94917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DED6-4B30-46CF-9716-AC4FE502C59F}"/>
              </a:ext>
            </a:extLst>
          </p:cNvPr>
          <p:cNvSpPr>
            <a:spLocks noGrp="1"/>
          </p:cNvSpPr>
          <p:nvPr>
            <p:ph type="title"/>
          </p:nvPr>
        </p:nvSpPr>
        <p:spPr/>
        <p:txBody>
          <a:bodyPr/>
          <a:lstStyle/>
          <a:p>
            <a:r>
              <a:rPr lang="en-US" dirty="0"/>
              <a:t>Shared Access Signature authentication to Azure Storage Service</a:t>
            </a:r>
          </a:p>
        </p:txBody>
      </p:sp>
      <p:sp>
        <p:nvSpPr>
          <p:cNvPr id="3" name="Text Placeholder 2">
            <a:extLst>
              <a:ext uri="{FF2B5EF4-FFF2-40B4-BE49-F238E27FC236}">
                <a16:creationId xmlns:a16="http://schemas.microsoft.com/office/drawing/2014/main" id="{5E7D57CF-E55C-40A2-840E-128AA8337E02}"/>
              </a:ext>
            </a:extLst>
          </p:cNvPr>
          <p:cNvSpPr>
            <a:spLocks noGrp="1"/>
          </p:cNvSpPr>
          <p:nvPr>
            <p:ph type="body" idx="1"/>
          </p:nvPr>
        </p:nvSpPr>
        <p:spPr/>
        <p:txBody>
          <a:bodyPr/>
          <a:lstStyle/>
          <a:p>
            <a:r>
              <a:rPr lang="en-US" dirty="0"/>
              <a:t>Inputs query parameters and creates a signature from calling program </a:t>
            </a:r>
          </a:p>
          <a:p>
            <a:r>
              <a:rPr lang="en-US" dirty="0"/>
              <a:t>Compares signatures </a:t>
            </a:r>
          </a:p>
          <a:p>
            <a:r>
              <a:rPr lang="en-US" dirty="0"/>
              <a:t>Check if date and time within range </a:t>
            </a:r>
          </a:p>
          <a:p>
            <a:r>
              <a:rPr lang="en-US" dirty="0"/>
              <a:t>Types </a:t>
            </a:r>
          </a:p>
          <a:p>
            <a:pPr lvl="1"/>
            <a:r>
              <a:rPr lang="en-US" dirty="0"/>
              <a:t>Service-level SAS </a:t>
            </a:r>
          </a:p>
          <a:p>
            <a:pPr lvl="1"/>
            <a:r>
              <a:rPr lang="en-US" dirty="0"/>
              <a:t>Account-level SAS </a:t>
            </a:r>
          </a:p>
        </p:txBody>
      </p:sp>
      <p:sp>
        <p:nvSpPr>
          <p:cNvPr id="4" name="Text Placeholder 3">
            <a:extLst>
              <a:ext uri="{FF2B5EF4-FFF2-40B4-BE49-F238E27FC236}">
                <a16:creationId xmlns:a16="http://schemas.microsoft.com/office/drawing/2014/main" id="{16D58D5A-1AF5-4E76-A6B3-596ECAA6888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5707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3E60-9D75-4518-B822-034084872669}"/>
              </a:ext>
            </a:extLst>
          </p:cNvPr>
          <p:cNvSpPr>
            <a:spLocks noGrp="1"/>
          </p:cNvSpPr>
          <p:nvPr>
            <p:ph type="title"/>
          </p:nvPr>
        </p:nvSpPr>
        <p:spPr/>
        <p:txBody>
          <a:bodyPr/>
          <a:lstStyle/>
          <a:p>
            <a:r>
              <a:rPr lang="en-US" dirty="0"/>
              <a:t>Creation of SAS </a:t>
            </a:r>
          </a:p>
        </p:txBody>
      </p:sp>
      <p:sp>
        <p:nvSpPr>
          <p:cNvPr id="3" name="Text Placeholder 2">
            <a:extLst>
              <a:ext uri="{FF2B5EF4-FFF2-40B4-BE49-F238E27FC236}">
                <a16:creationId xmlns:a16="http://schemas.microsoft.com/office/drawing/2014/main" id="{74F65DDC-CE05-4AB6-86CE-5CC72EE3E9E0}"/>
              </a:ext>
            </a:extLst>
          </p:cNvPr>
          <p:cNvSpPr>
            <a:spLocks noGrp="1"/>
          </p:cNvSpPr>
          <p:nvPr>
            <p:ph type="body" idx="1"/>
          </p:nvPr>
        </p:nvSpPr>
        <p:spPr/>
        <p:txBody>
          <a:bodyPr/>
          <a:lstStyle/>
          <a:p>
            <a:pPr marL="514350" indent="-514350">
              <a:buFont typeface="+mj-lt"/>
              <a:buAutoNum type="arabicPeriod"/>
            </a:pPr>
            <a:r>
              <a:rPr lang="en-US" dirty="0"/>
              <a:t>Ad hoc URI </a:t>
            </a:r>
          </a:p>
          <a:p>
            <a:pPr marL="798513" lvl="1" indent="-514350"/>
            <a:r>
              <a:rPr lang="en-US" dirty="0"/>
              <a:t>Logical group of parameters </a:t>
            </a:r>
          </a:p>
          <a:p>
            <a:pPr marL="798513" lvl="1" indent="-514350"/>
            <a:r>
              <a:rPr lang="en-US" dirty="0"/>
              <a:t>Same each time </a:t>
            </a:r>
          </a:p>
          <a:p>
            <a:pPr marL="514350" indent="-514350">
              <a:buFont typeface="+mj-lt"/>
              <a:buAutoNum type="arabicPeriod"/>
            </a:pPr>
            <a:r>
              <a:rPr lang="en-US" dirty="0"/>
              <a:t>Stored Access Policy </a:t>
            </a:r>
          </a:p>
          <a:p>
            <a:pPr marL="798513" lvl="1" indent="-514350"/>
            <a:r>
              <a:rPr lang="en-US" dirty="0"/>
              <a:t>Entire container, file share, table or queue</a:t>
            </a:r>
          </a:p>
          <a:p>
            <a:pPr marL="798513" lvl="1" indent="-514350"/>
            <a:r>
              <a:rPr lang="en-US" dirty="0"/>
              <a:t>Base all SAS URIs you create </a:t>
            </a:r>
          </a:p>
          <a:p>
            <a:pPr marL="798513" lvl="1" indent="-514350"/>
            <a:r>
              <a:rPr lang="en-US" dirty="0"/>
              <a:t>Up to 5 policies defined for each container , queue, table or file share </a:t>
            </a:r>
          </a:p>
          <a:p>
            <a:pPr marL="514350" indent="-514350"/>
            <a:r>
              <a:rPr lang="en-US" dirty="0"/>
              <a:t>Revocation</a:t>
            </a:r>
          </a:p>
          <a:p>
            <a:pPr marL="798513" lvl="1" indent="-514350"/>
            <a:endParaRPr lang="en-US" dirty="0"/>
          </a:p>
        </p:txBody>
      </p:sp>
      <p:sp>
        <p:nvSpPr>
          <p:cNvPr id="4" name="Text Placeholder 3">
            <a:extLst>
              <a:ext uri="{FF2B5EF4-FFF2-40B4-BE49-F238E27FC236}">
                <a16:creationId xmlns:a16="http://schemas.microsoft.com/office/drawing/2014/main" id="{F9698F48-741D-4570-A334-088F800DDDC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35763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E449-47BE-4E4B-9A4F-CA9C08AA1A4C}"/>
              </a:ext>
            </a:extLst>
          </p:cNvPr>
          <p:cNvSpPr>
            <a:spLocks noGrp="1"/>
          </p:cNvSpPr>
          <p:nvPr>
            <p:ph type="title"/>
          </p:nvPr>
        </p:nvSpPr>
        <p:spPr>
          <a:xfrm>
            <a:off x="444333" y="-51235"/>
            <a:ext cx="7773988" cy="740664"/>
          </a:xfrm>
        </p:spPr>
        <p:txBody>
          <a:bodyPr/>
          <a:lstStyle/>
          <a:p>
            <a:r>
              <a:rPr lang="en-US" dirty="0"/>
              <a:t>Revocation of SAS </a:t>
            </a:r>
          </a:p>
        </p:txBody>
      </p:sp>
      <p:sp>
        <p:nvSpPr>
          <p:cNvPr id="3" name="Text Placeholder 2">
            <a:extLst>
              <a:ext uri="{FF2B5EF4-FFF2-40B4-BE49-F238E27FC236}">
                <a16:creationId xmlns:a16="http://schemas.microsoft.com/office/drawing/2014/main" id="{CC45C1BE-B264-4435-ADE6-5270488BDB52}"/>
              </a:ext>
            </a:extLst>
          </p:cNvPr>
          <p:cNvSpPr>
            <a:spLocks noGrp="1"/>
          </p:cNvSpPr>
          <p:nvPr>
            <p:ph type="body" idx="1"/>
          </p:nvPr>
        </p:nvSpPr>
        <p:spPr/>
        <p:txBody>
          <a:bodyPr/>
          <a:lstStyle/>
          <a:p>
            <a:pPr marL="514350" indent="-514350"/>
            <a:r>
              <a:rPr lang="en-US" dirty="0"/>
              <a:t>Ad hoc </a:t>
            </a:r>
          </a:p>
          <a:p>
            <a:pPr marL="798513" lvl="1" indent="-514350"/>
            <a:r>
              <a:rPr lang="en-US" dirty="0"/>
              <a:t>Short expiration polices </a:t>
            </a:r>
          </a:p>
          <a:p>
            <a:pPr marL="798513" lvl="1" indent="-514350"/>
            <a:r>
              <a:rPr lang="en-US" dirty="0"/>
              <a:t>Rename or delete the resource </a:t>
            </a:r>
          </a:p>
          <a:p>
            <a:pPr marL="798513" lvl="1" indent="-514350"/>
            <a:r>
              <a:rPr lang="en-US" dirty="0"/>
              <a:t>Change the storage account keys </a:t>
            </a:r>
          </a:p>
          <a:p>
            <a:pPr marL="514350" indent="-514350"/>
            <a:r>
              <a:rPr lang="en-US" dirty="0"/>
              <a:t>Stored Access Policy</a:t>
            </a:r>
          </a:p>
          <a:p>
            <a:pPr marL="798513" lvl="1" indent="-514350"/>
            <a:r>
              <a:rPr lang="en-US" dirty="0"/>
              <a:t>Remove access policy </a:t>
            </a:r>
          </a:p>
          <a:p>
            <a:pPr marL="798513" lvl="1" indent="-514350"/>
            <a:r>
              <a:rPr lang="en-US" dirty="0"/>
              <a:t>Change expiration date </a:t>
            </a:r>
          </a:p>
          <a:p>
            <a:pPr marL="798513" lvl="1" indent="-514350"/>
            <a:r>
              <a:rPr lang="en-US" dirty="0"/>
              <a:t>Remove it		</a:t>
            </a:r>
          </a:p>
        </p:txBody>
      </p:sp>
      <p:sp>
        <p:nvSpPr>
          <p:cNvPr id="4" name="Text Placeholder 3">
            <a:extLst>
              <a:ext uri="{FF2B5EF4-FFF2-40B4-BE49-F238E27FC236}">
                <a16:creationId xmlns:a16="http://schemas.microsoft.com/office/drawing/2014/main" id="{CA900AE1-7275-4FD9-A182-709F0A0F1A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22851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Implement Storage Encryption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 Encrypt data as written to Azure Storage by using Azure Storage Service Encryption (SSE); implement encrypted and role-based security for data managed by Azure Data Lake Store</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0AE6-1D82-4004-AF0B-AEFC177B0F82}"/>
              </a:ext>
            </a:extLst>
          </p:cNvPr>
          <p:cNvSpPr>
            <a:spLocks noGrp="1"/>
          </p:cNvSpPr>
          <p:nvPr>
            <p:ph type="title"/>
          </p:nvPr>
        </p:nvSpPr>
        <p:spPr/>
        <p:txBody>
          <a:bodyPr/>
          <a:lstStyle/>
          <a:p>
            <a:r>
              <a:rPr lang="en-US" dirty="0"/>
              <a:t>Transit-Level Encryption – using HTTPS</a:t>
            </a:r>
          </a:p>
        </p:txBody>
      </p:sp>
      <p:sp>
        <p:nvSpPr>
          <p:cNvPr id="3" name="Text Placeholder 2">
            <a:extLst>
              <a:ext uri="{FF2B5EF4-FFF2-40B4-BE49-F238E27FC236}">
                <a16:creationId xmlns:a16="http://schemas.microsoft.com/office/drawing/2014/main" id="{10B35575-5006-407E-8D5E-D666BEB43BA3}"/>
              </a:ext>
            </a:extLst>
          </p:cNvPr>
          <p:cNvSpPr>
            <a:spLocks noGrp="1"/>
          </p:cNvSpPr>
          <p:nvPr>
            <p:ph type="body" idx="1"/>
          </p:nvPr>
        </p:nvSpPr>
        <p:spPr/>
        <p:txBody>
          <a:bodyPr/>
          <a:lstStyle/>
          <a:p>
            <a:r>
              <a:rPr lang="en-US" dirty="0"/>
              <a:t>Ensures secure communication over public internet </a:t>
            </a:r>
          </a:p>
          <a:p>
            <a:r>
              <a:rPr lang="en-US" dirty="0"/>
              <a:t>Use HTTPS for REST APIs and SAS URIs</a:t>
            </a:r>
          </a:p>
          <a:p>
            <a:endParaRPr lang="en-US" dirty="0"/>
          </a:p>
        </p:txBody>
      </p:sp>
      <p:sp>
        <p:nvSpPr>
          <p:cNvPr id="4" name="Text Placeholder 3">
            <a:extLst>
              <a:ext uri="{FF2B5EF4-FFF2-40B4-BE49-F238E27FC236}">
                <a16:creationId xmlns:a16="http://schemas.microsoft.com/office/drawing/2014/main" id="{7BFE2905-2AEF-4CD3-8BF7-124C5A11FA1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182754B-E7F7-481F-BE9D-4FDD92988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49" y="2263942"/>
            <a:ext cx="6502261" cy="3174332"/>
          </a:xfrm>
          <a:prstGeom prst="rect">
            <a:avLst/>
          </a:prstGeom>
          <a:solidFill>
            <a:srgbClr val="FFFFFF">
              <a:shade val="85000"/>
            </a:srgbClr>
          </a:solidFill>
          <a:ln w="88900" cap="sq">
            <a:solidFill>
              <a:srgbClr val="FFFFFF"/>
            </a:solidFill>
            <a:miter lim="800000"/>
          </a:ln>
          <a:effectLst>
            <a:outerShdw blurRad="508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grpSp>
        <p:nvGrpSpPr>
          <p:cNvPr id="8" name="Group 7">
            <a:extLst>
              <a:ext uri="{FF2B5EF4-FFF2-40B4-BE49-F238E27FC236}">
                <a16:creationId xmlns:a16="http://schemas.microsoft.com/office/drawing/2014/main" id="{280BB185-B743-498F-AE1C-F897F5B2D859}"/>
              </a:ext>
            </a:extLst>
          </p:cNvPr>
          <p:cNvGrpSpPr/>
          <p:nvPr/>
        </p:nvGrpSpPr>
        <p:grpSpPr>
          <a:xfrm>
            <a:off x="1559049" y="4074695"/>
            <a:ext cx="5492573" cy="609600"/>
            <a:chOff x="1559049" y="4074695"/>
            <a:chExt cx="5492573" cy="609600"/>
          </a:xfrm>
        </p:grpSpPr>
        <p:sp>
          <p:nvSpPr>
            <p:cNvPr id="6" name="Rectangle 5">
              <a:extLst>
                <a:ext uri="{FF2B5EF4-FFF2-40B4-BE49-F238E27FC236}">
                  <a16:creationId xmlns:a16="http://schemas.microsoft.com/office/drawing/2014/main" id="{D460ACB7-4D77-42DB-85F2-8665B1A1BD9C}"/>
                </a:ext>
              </a:extLst>
            </p:cNvPr>
            <p:cNvSpPr/>
            <p:nvPr/>
          </p:nvSpPr>
          <p:spPr bwMode="auto">
            <a:xfrm>
              <a:off x="1559049" y="4074695"/>
              <a:ext cx="1745625" cy="609600"/>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TextBox 6">
              <a:extLst>
                <a:ext uri="{FF2B5EF4-FFF2-40B4-BE49-F238E27FC236}">
                  <a16:creationId xmlns:a16="http://schemas.microsoft.com/office/drawing/2014/main" id="{3A19CFEB-F6FC-4DC5-AF44-F3F168924D85}"/>
                </a:ext>
              </a:extLst>
            </p:cNvPr>
            <p:cNvSpPr txBox="1"/>
            <p:nvPr/>
          </p:nvSpPr>
          <p:spPr>
            <a:xfrm>
              <a:off x="3850105" y="4194829"/>
              <a:ext cx="32015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dirty="0"/>
                <a:t>Forced secure transfer</a:t>
              </a:r>
            </a:p>
          </p:txBody>
        </p:sp>
      </p:grpSp>
    </p:spTree>
    <p:extLst>
      <p:ext uri="{BB962C8B-B14F-4D97-AF65-F5344CB8AC3E}">
        <p14:creationId xmlns:p14="http://schemas.microsoft.com/office/powerpoint/2010/main" val="173050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C288-B467-4060-978B-EE9DDF007606}"/>
              </a:ext>
            </a:extLst>
          </p:cNvPr>
          <p:cNvSpPr>
            <a:spLocks noGrp="1"/>
          </p:cNvSpPr>
          <p:nvPr>
            <p:ph type="title"/>
          </p:nvPr>
        </p:nvSpPr>
        <p:spPr/>
        <p:txBody>
          <a:bodyPr/>
          <a:lstStyle/>
          <a:p>
            <a:r>
              <a:rPr lang="en-US" dirty="0"/>
              <a:t>Encryption during transit with Azure File shares </a:t>
            </a:r>
          </a:p>
        </p:txBody>
      </p:sp>
      <p:sp>
        <p:nvSpPr>
          <p:cNvPr id="3" name="Text Placeholder 2">
            <a:extLst>
              <a:ext uri="{FF2B5EF4-FFF2-40B4-BE49-F238E27FC236}">
                <a16:creationId xmlns:a16="http://schemas.microsoft.com/office/drawing/2014/main" id="{0A323C6C-8FC8-4551-A0B5-4E8FC98D684A}"/>
              </a:ext>
            </a:extLst>
          </p:cNvPr>
          <p:cNvSpPr>
            <a:spLocks noGrp="1"/>
          </p:cNvSpPr>
          <p:nvPr>
            <p:ph type="body" idx="1"/>
          </p:nvPr>
        </p:nvSpPr>
        <p:spPr/>
        <p:txBody>
          <a:bodyPr/>
          <a:lstStyle/>
          <a:p>
            <a:r>
              <a:rPr lang="en-US" dirty="0"/>
              <a:t>Same region in Azure </a:t>
            </a:r>
          </a:p>
          <a:p>
            <a:r>
              <a:rPr lang="en-US" dirty="0"/>
              <a:t>2.1 does not support </a:t>
            </a:r>
          </a:p>
          <a:p>
            <a:r>
              <a:rPr lang="en-US" dirty="0"/>
              <a:t>SMB 3.0 does </a:t>
            </a:r>
          </a:p>
          <a:p>
            <a:pPr lvl="1"/>
            <a:r>
              <a:rPr lang="en-US" dirty="0"/>
              <a:t>Windows 8 and above </a:t>
            </a:r>
          </a:p>
          <a:p>
            <a:pPr lvl="1"/>
            <a:r>
              <a:rPr lang="en-US" dirty="0"/>
              <a:t>Windows Server 2012 R2 and above </a:t>
            </a:r>
          </a:p>
          <a:p>
            <a:pPr lvl="1"/>
            <a:r>
              <a:rPr lang="en-US" dirty="0"/>
              <a:t>Cross region and desktop access </a:t>
            </a:r>
          </a:p>
          <a:p>
            <a:r>
              <a:rPr lang="en-US" dirty="0"/>
              <a:t>Not supported in Linux </a:t>
            </a:r>
          </a:p>
          <a:p>
            <a:r>
              <a:rPr lang="en-US" dirty="0"/>
              <a:t>Can enforce by configuring Azure Storage Account as in previous example (REST APIs)</a:t>
            </a:r>
          </a:p>
        </p:txBody>
      </p:sp>
      <p:sp>
        <p:nvSpPr>
          <p:cNvPr id="4" name="Text Placeholder 3">
            <a:extLst>
              <a:ext uri="{FF2B5EF4-FFF2-40B4-BE49-F238E27FC236}">
                <a16:creationId xmlns:a16="http://schemas.microsoft.com/office/drawing/2014/main" id="{F19CEFAD-73DC-4154-A5F7-FF84670E8EE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9128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8649-0243-4965-BED8-F6D012AB24DA}"/>
              </a:ext>
            </a:extLst>
          </p:cNvPr>
          <p:cNvSpPr>
            <a:spLocks noGrp="1"/>
          </p:cNvSpPr>
          <p:nvPr>
            <p:ph type="title"/>
          </p:nvPr>
        </p:nvSpPr>
        <p:spPr/>
        <p:txBody>
          <a:bodyPr/>
          <a:lstStyle/>
          <a:p>
            <a:r>
              <a:rPr lang="en-US" dirty="0"/>
              <a:t>Storage Service Encryption (SSE)</a:t>
            </a:r>
          </a:p>
        </p:txBody>
      </p:sp>
      <p:sp>
        <p:nvSpPr>
          <p:cNvPr id="3" name="Text Placeholder 2">
            <a:extLst>
              <a:ext uri="{FF2B5EF4-FFF2-40B4-BE49-F238E27FC236}">
                <a16:creationId xmlns:a16="http://schemas.microsoft.com/office/drawing/2014/main" id="{D6D37197-72CF-4F74-A6DC-FAA6A4EC04B4}"/>
              </a:ext>
            </a:extLst>
          </p:cNvPr>
          <p:cNvSpPr>
            <a:spLocks noGrp="1"/>
          </p:cNvSpPr>
          <p:nvPr>
            <p:ph type="body" idx="1"/>
          </p:nvPr>
        </p:nvSpPr>
        <p:spPr/>
        <p:txBody>
          <a:bodyPr numCol="2"/>
          <a:lstStyle/>
          <a:p>
            <a:r>
              <a:rPr lang="en-US" dirty="0"/>
              <a:t>Automatic encrypt data when writing to Azure Storage</a:t>
            </a:r>
          </a:p>
          <a:p>
            <a:r>
              <a:rPr lang="en-US" dirty="0"/>
              <a:t>Decrypted when read </a:t>
            </a:r>
          </a:p>
          <a:p>
            <a:r>
              <a:rPr lang="en-US" dirty="0"/>
              <a:t>Whole storage account </a:t>
            </a:r>
          </a:p>
          <a:p>
            <a:r>
              <a:rPr lang="en-US" dirty="0"/>
              <a:t>Can be done </a:t>
            </a:r>
          </a:p>
          <a:p>
            <a:pPr lvl="1"/>
            <a:r>
              <a:rPr lang="en-US" dirty="0"/>
              <a:t>Azure portal </a:t>
            </a:r>
          </a:p>
          <a:p>
            <a:pPr lvl="1"/>
            <a:r>
              <a:rPr lang="en-US" dirty="0"/>
              <a:t>PowerShell </a:t>
            </a:r>
          </a:p>
          <a:p>
            <a:pPr lvl="1"/>
            <a:r>
              <a:rPr lang="en-US" dirty="0"/>
              <a:t>Azure CLI</a:t>
            </a:r>
          </a:p>
          <a:p>
            <a:pPr lvl="1"/>
            <a:r>
              <a:rPr lang="en-US" dirty="0"/>
              <a:t>Storage Resource Provider REST API</a:t>
            </a:r>
          </a:p>
          <a:p>
            <a:pPr lvl="1"/>
            <a:r>
              <a:rPr lang="en-US" dirty="0"/>
              <a:t>.NET Storage Client Library </a:t>
            </a:r>
          </a:p>
          <a:p>
            <a:r>
              <a:rPr lang="en-US" dirty="0"/>
              <a:t>Off by default </a:t>
            </a:r>
          </a:p>
          <a:p>
            <a:r>
              <a:rPr lang="en-US" dirty="0"/>
              <a:t>Keys are generated by Microsoft </a:t>
            </a:r>
          </a:p>
          <a:p>
            <a:r>
              <a:rPr lang="en-US" dirty="0"/>
              <a:t>Standard and Premium accounts </a:t>
            </a:r>
          </a:p>
          <a:p>
            <a:r>
              <a:rPr lang="en-US" dirty="0"/>
              <a:t>Resource Manager </a:t>
            </a:r>
          </a:p>
          <a:p>
            <a:r>
              <a:rPr lang="en-US" dirty="0"/>
              <a:t>Blob storage only and SSE enabled </a:t>
            </a:r>
          </a:p>
          <a:p>
            <a:r>
              <a:rPr lang="en-US" dirty="0"/>
              <a:t>Enabling or Disabling does not affect existing </a:t>
            </a:r>
          </a:p>
        </p:txBody>
      </p:sp>
      <p:sp>
        <p:nvSpPr>
          <p:cNvPr id="4" name="Text Placeholder 3">
            <a:extLst>
              <a:ext uri="{FF2B5EF4-FFF2-40B4-BE49-F238E27FC236}">
                <a16:creationId xmlns:a16="http://schemas.microsoft.com/office/drawing/2014/main" id="{8511F0B9-4E90-490B-B055-8F9A8094979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149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Implement Azure Storage blobs and Azure Files</a:t>
            </a: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Identify appropriate blob type for specific storage requirements; read data; change data; set metadata on a container; store data using block and page blobs; stream data using blobs; access blobs securely; implement </a:t>
            </a:r>
            <a:r>
              <a:rPr lang="en-US" sz="2000" dirty="0" err="1"/>
              <a:t>async</a:t>
            </a:r>
            <a:r>
              <a:rPr lang="en-US" sz="2000" dirty="0"/>
              <a:t> blob copy; configure Content Delivery Network (CDN); design blob hierarchies; configure custom domains; scale blob storage; manage SMB file storage; implement Azure StorSimple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A1D0-2577-465D-9B5F-DC0FAD2FD6C0}"/>
              </a:ext>
            </a:extLst>
          </p:cNvPr>
          <p:cNvSpPr>
            <a:spLocks noGrp="1"/>
          </p:cNvSpPr>
          <p:nvPr>
            <p:ph type="title"/>
          </p:nvPr>
        </p:nvSpPr>
        <p:spPr/>
        <p:txBody>
          <a:bodyPr/>
          <a:lstStyle/>
          <a:p>
            <a:r>
              <a:rPr lang="en-US" dirty="0"/>
              <a:t>Client-side Encryption </a:t>
            </a:r>
          </a:p>
        </p:txBody>
      </p:sp>
      <p:sp>
        <p:nvSpPr>
          <p:cNvPr id="3" name="Text Placeholder 2">
            <a:extLst>
              <a:ext uri="{FF2B5EF4-FFF2-40B4-BE49-F238E27FC236}">
                <a16:creationId xmlns:a16="http://schemas.microsoft.com/office/drawing/2014/main" id="{EC80AA12-AF99-42AD-B983-8FA9879E73D2}"/>
              </a:ext>
            </a:extLst>
          </p:cNvPr>
          <p:cNvSpPr>
            <a:spLocks noGrp="1"/>
          </p:cNvSpPr>
          <p:nvPr>
            <p:ph type="body" idx="1"/>
          </p:nvPr>
        </p:nvSpPr>
        <p:spPr/>
        <p:txBody>
          <a:bodyPr/>
          <a:lstStyle/>
          <a:p>
            <a:r>
              <a:rPr lang="en-US" dirty="0"/>
              <a:t>Programmatically encrypt in transit </a:t>
            </a:r>
          </a:p>
          <a:p>
            <a:r>
              <a:rPr lang="en-US" dirty="0"/>
              <a:t>In transit and also at rest </a:t>
            </a:r>
          </a:p>
          <a:p>
            <a:r>
              <a:rPr lang="en-US" dirty="0"/>
              <a:t>Still use HTTPS for in transit </a:t>
            </a:r>
          </a:p>
          <a:p>
            <a:r>
              <a:rPr lang="en-US" dirty="0"/>
              <a:t>Java and .NET storage client libraries </a:t>
            </a:r>
          </a:p>
          <a:p>
            <a:r>
              <a:rPr lang="en-US" dirty="0"/>
              <a:t>Azure Key Vault APIs</a:t>
            </a:r>
          </a:p>
          <a:p>
            <a:r>
              <a:rPr lang="en-US" dirty="0"/>
              <a:t>Uses Envelope technique and metadata </a:t>
            </a:r>
          </a:p>
          <a:p>
            <a:r>
              <a:rPr lang="en-US" dirty="0"/>
              <a:t>Generate and use your own encryption keys </a:t>
            </a:r>
          </a:p>
          <a:p>
            <a:r>
              <a:rPr lang="en-US" dirty="0"/>
              <a:t>Use keys generated by Azure Storage client library</a:t>
            </a:r>
          </a:p>
          <a:p>
            <a:r>
              <a:rPr lang="en-US" dirty="0"/>
              <a:t>Azure Key Vault keys </a:t>
            </a:r>
          </a:p>
        </p:txBody>
      </p:sp>
      <p:sp>
        <p:nvSpPr>
          <p:cNvPr id="4" name="Text Placeholder 3">
            <a:extLst>
              <a:ext uri="{FF2B5EF4-FFF2-40B4-BE49-F238E27FC236}">
                <a16:creationId xmlns:a16="http://schemas.microsoft.com/office/drawing/2014/main" id="{97A9AA5D-B7A3-4EB5-80A8-DB7FC148643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6000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FB4E-3A81-4ED9-9707-1228CC0B1D80}"/>
              </a:ext>
            </a:extLst>
          </p:cNvPr>
          <p:cNvSpPr>
            <a:spLocks noGrp="1"/>
          </p:cNvSpPr>
          <p:nvPr>
            <p:ph type="title"/>
          </p:nvPr>
        </p:nvSpPr>
        <p:spPr/>
        <p:txBody>
          <a:bodyPr/>
          <a:lstStyle/>
          <a:p>
            <a:r>
              <a:rPr lang="en-US" dirty="0"/>
              <a:t>Azure Disk Encryption </a:t>
            </a:r>
          </a:p>
        </p:txBody>
      </p:sp>
      <p:sp>
        <p:nvSpPr>
          <p:cNvPr id="3" name="Text Placeholder 2">
            <a:extLst>
              <a:ext uri="{FF2B5EF4-FFF2-40B4-BE49-F238E27FC236}">
                <a16:creationId xmlns:a16="http://schemas.microsoft.com/office/drawing/2014/main" id="{6BC7E72F-4EF5-42BB-8FB6-D466B88A3924}"/>
              </a:ext>
            </a:extLst>
          </p:cNvPr>
          <p:cNvSpPr>
            <a:spLocks noGrp="1"/>
          </p:cNvSpPr>
          <p:nvPr>
            <p:ph type="body" idx="1"/>
          </p:nvPr>
        </p:nvSpPr>
        <p:spPr/>
        <p:txBody>
          <a:bodyPr/>
          <a:lstStyle/>
          <a:p>
            <a:r>
              <a:rPr lang="en-US" dirty="0"/>
              <a:t>Encrypt OS disks and Data disks in VMs</a:t>
            </a:r>
          </a:p>
          <a:p>
            <a:r>
              <a:rPr lang="en-US" dirty="0"/>
              <a:t>BitLocker for Windows </a:t>
            </a:r>
          </a:p>
          <a:p>
            <a:r>
              <a:rPr lang="en-US" dirty="0"/>
              <a:t>DM-Crypt for Linux </a:t>
            </a:r>
          </a:p>
          <a:p>
            <a:r>
              <a:rPr lang="en-US" dirty="0"/>
              <a:t>Integrated with Azure Key Vault </a:t>
            </a:r>
          </a:p>
          <a:p>
            <a:endParaRPr lang="en-US" dirty="0"/>
          </a:p>
        </p:txBody>
      </p:sp>
      <p:sp>
        <p:nvSpPr>
          <p:cNvPr id="4" name="Text Placeholder 3">
            <a:extLst>
              <a:ext uri="{FF2B5EF4-FFF2-40B4-BE49-F238E27FC236}">
                <a16:creationId xmlns:a16="http://schemas.microsoft.com/office/drawing/2014/main" id="{2A9A47FA-2E16-498C-84EB-36DFBB9D07C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03991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63BD-9027-4D1C-B40E-24F26B5CA519}"/>
              </a:ext>
            </a:extLst>
          </p:cNvPr>
          <p:cNvSpPr>
            <a:spLocks noGrp="1"/>
          </p:cNvSpPr>
          <p:nvPr>
            <p:ph type="title"/>
          </p:nvPr>
        </p:nvSpPr>
        <p:spPr/>
        <p:txBody>
          <a:bodyPr/>
          <a:lstStyle/>
          <a:p>
            <a:r>
              <a:rPr lang="en-US" dirty="0"/>
              <a:t>Supported by Azure Disk Encryption</a:t>
            </a:r>
          </a:p>
        </p:txBody>
      </p:sp>
      <p:sp>
        <p:nvSpPr>
          <p:cNvPr id="3" name="Text Placeholder 2">
            <a:extLst>
              <a:ext uri="{FF2B5EF4-FFF2-40B4-BE49-F238E27FC236}">
                <a16:creationId xmlns:a16="http://schemas.microsoft.com/office/drawing/2014/main" id="{1C37E5C1-5B9D-4D08-9AA4-7AA2B4EFB96A}"/>
              </a:ext>
            </a:extLst>
          </p:cNvPr>
          <p:cNvSpPr>
            <a:spLocks noGrp="1"/>
          </p:cNvSpPr>
          <p:nvPr>
            <p:ph type="body" idx="1"/>
          </p:nvPr>
        </p:nvSpPr>
        <p:spPr/>
        <p:txBody>
          <a:bodyPr/>
          <a:lstStyle/>
          <a:p>
            <a:r>
              <a:rPr lang="en-US" sz="2400" dirty="0"/>
              <a:t>Integration with Azure Key Vault </a:t>
            </a:r>
          </a:p>
          <a:p>
            <a:r>
              <a:rPr lang="en-US" sz="2400" dirty="0"/>
              <a:t>Standard VMs: A, D, G, GS </a:t>
            </a:r>
          </a:p>
          <a:p>
            <a:r>
              <a:rPr lang="en-US" sz="2400" dirty="0"/>
              <a:t>Enabling encryption on Windows and Linux IaaS VMs</a:t>
            </a:r>
          </a:p>
          <a:p>
            <a:r>
              <a:rPr lang="en-US" sz="2400" dirty="0"/>
              <a:t>Disabling encryption on data drives for Linux IaaS VMs</a:t>
            </a:r>
          </a:p>
          <a:p>
            <a:r>
              <a:rPr lang="en-US" sz="2400" dirty="0"/>
              <a:t>Enabling encryption on IaaS VMs running client Windows OS </a:t>
            </a:r>
          </a:p>
          <a:p>
            <a:r>
              <a:rPr lang="en-US" sz="2400" dirty="0"/>
              <a:t>Encryption on volumes and mount paths </a:t>
            </a:r>
          </a:p>
          <a:p>
            <a:r>
              <a:rPr lang="en-US" sz="2400" dirty="0"/>
              <a:t>Linux VMs configured with disk striping (RAID) by using </a:t>
            </a:r>
            <a:r>
              <a:rPr lang="en-US" sz="2400" dirty="0" err="1"/>
              <a:t>mdadm</a:t>
            </a:r>
            <a:endParaRPr lang="en-US" sz="2400" dirty="0"/>
          </a:p>
          <a:p>
            <a:r>
              <a:rPr lang="en-US" sz="2400" dirty="0"/>
              <a:t>Linux VMs by using LVM for data disks </a:t>
            </a:r>
          </a:p>
          <a:p>
            <a:r>
              <a:rPr lang="en-US" sz="2400" dirty="0"/>
              <a:t>Windows VMs configured by using storage spaces </a:t>
            </a:r>
          </a:p>
          <a:p>
            <a:r>
              <a:rPr lang="en-US" sz="2400" dirty="0"/>
              <a:t>All Azure public regions </a:t>
            </a:r>
          </a:p>
        </p:txBody>
      </p:sp>
      <p:sp>
        <p:nvSpPr>
          <p:cNvPr id="4" name="Text Placeholder 3">
            <a:extLst>
              <a:ext uri="{FF2B5EF4-FFF2-40B4-BE49-F238E27FC236}">
                <a16:creationId xmlns:a16="http://schemas.microsoft.com/office/drawing/2014/main" id="{9C4CA1E0-7B55-45BF-9BB9-C7EEF5E9043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75745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F7D9-021E-4D31-9DE7-D588D6C27A13}"/>
              </a:ext>
            </a:extLst>
          </p:cNvPr>
          <p:cNvSpPr>
            <a:spLocks noGrp="1"/>
          </p:cNvSpPr>
          <p:nvPr>
            <p:ph type="title"/>
          </p:nvPr>
        </p:nvSpPr>
        <p:spPr/>
        <p:txBody>
          <a:bodyPr/>
          <a:lstStyle/>
          <a:p>
            <a:r>
              <a:rPr lang="en-US" dirty="0"/>
              <a:t>Not Support by Azure Disk Encryption</a:t>
            </a:r>
          </a:p>
        </p:txBody>
      </p:sp>
      <p:sp>
        <p:nvSpPr>
          <p:cNvPr id="3" name="Text Placeholder 2">
            <a:extLst>
              <a:ext uri="{FF2B5EF4-FFF2-40B4-BE49-F238E27FC236}">
                <a16:creationId xmlns:a16="http://schemas.microsoft.com/office/drawing/2014/main" id="{0E8DC1D4-1BB5-45D4-9018-6E98D33C5C3B}"/>
              </a:ext>
            </a:extLst>
          </p:cNvPr>
          <p:cNvSpPr>
            <a:spLocks noGrp="1"/>
          </p:cNvSpPr>
          <p:nvPr>
            <p:ph type="body" idx="1"/>
          </p:nvPr>
        </p:nvSpPr>
        <p:spPr/>
        <p:txBody>
          <a:bodyPr/>
          <a:lstStyle/>
          <a:p>
            <a:r>
              <a:rPr lang="en-US" dirty="0"/>
              <a:t>Basic tier IaaS VMs</a:t>
            </a:r>
          </a:p>
          <a:p>
            <a:r>
              <a:rPr lang="en-US" dirty="0"/>
              <a:t>Disabling encryption on an OS for Linux IaaS VMs</a:t>
            </a:r>
          </a:p>
          <a:p>
            <a:r>
              <a:rPr lang="en-US" dirty="0"/>
              <a:t>IaaS VMs that are created by using the classic VM creation method </a:t>
            </a:r>
          </a:p>
          <a:p>
            <a:r>
              <a:rPr lang="en-US" dirty="0"/>
              <a:t>Integration with your on-premises Key Management Service (KMS)</a:t>
            </a:r>
          </a:p>
          <a:p>
            <a:r>
              <a:rPr lang="en-US" dirty="0"/>
              <a:t>Azure files , NFS, dynamic volumes and Windows VMs that are configured with software-based RAID systems</a:t>
            </a:r>
          </a:p>
        </p:txBody>
      </p:sp>
      <p:sp>
        <p:nvSpPr>
          <p:cNvPr id="4" name="Text Placeholder 3">
            <a:extLst>
              <a:ext uri="{FF2B5EF4-FFF2-40B4-BE49-F238E27FC236}">
                <a16:creationId xmlns:a16="http://schemas.microsoft.com/office/drawing/2014/main" id="{631EB052-8EF3-4900-9E4D-6DF68FD2BB0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9817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2EC0-CF9A-46C4-8A6D-ACEAECB0B34B}"/>
              </a:ext>
            </a:extLst>
          </p:cNvPr>
          <p:cNvSpPr>
            <a:spLocks noGrp="1"/>
          </p:cNvSpPr>
          <p:nvPr>
            <p:ph type="title"/>
          </p:nvPr>
        </p:nvSpPr>
        <p:spPr/>
        <p:txBody>
          <a:bodyPr/>
          <a:lstStyle/>
          <a:p>
            <a:r>
              <a:rPr lang="en-US" dirty="0"/>
              <a:t>Comparison of Azure Disk Encryption, SSE and CSE</a:t>
            </a:r>
          </a:p>
        </p:txBody>
      </p:sp>
      <p:graphicFrame>
        <p:nvGraphicFramePr>
          <p:cNvPr id="5" name="Diagram 4">
            <a:extLst>
              <a:ext uri="{FF2B5EF4-FFF2-40B4-BE49-F238E27FC236}">
                <a16:creationId xmlns:a16="http://schemas.microsoft.com/office/drawing/2014/main" id="{1806B77F-C526-46F9-816B-810782C3A78D}"/>
              </a:ext>
            </a:extLst>
          </p:cNvPr>
          <p:cNvGraphicFramePr/>
          <p:nvPr>
            <p:extLst>
              <p:ext uri="{D42A27DB-BD31-4B8C-83A1-F6EECF244321}">
                <p14:modId xmlns:p14="http://schemas.microsoft.com/office/powerpoint/2010/main" val="2153882755"/>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CAFDF847-C2A2-4E02-A86B-4E1A001B21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29974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Set retention policies and logging levels; analyze logs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A910-D2AB-44DA-B654-12B834B95A82}"/>
              </a:ext>
            </a:extLst>
          </p:cNvPr>
          <p:cNvSpPr>
            <a:spLocks noGrp="1"/>
          </p:cNvSpPr>
          <p:nvPr>
            <p:ph type="title"/>
          </p:nvPr>
        </p:nvSpPr>
        <p:spPr/>
        <p:txBody>
          <a:bodyPr/>
          <a:lstStyle/>
          <a:p>
            <a:r>
              <a:rPr lang="en-US" dirty="0"/>
              <a:t>Storage Analytics to monitor authorization type</a:t>
            </a:r>
          </a:p>
        </p:txBody>
      </p:sp>
      <p:sp>
        <p:nvSpPr>
          <p:cNvPr id="3" name="Text Placeholder 2">
            <a:extLst>
              <a:ext uri="{FF2B5EF4-FFF2-40B4-BE49-F238E27FC236}">
                <a16:creationId xmlns:a16="http://schemas.microsoft.com/office/drawing/2014/main" id="{7ED81DDB-E078-4A20-91AB-39408406B0A5}"/>
              </a:ext>
            </a:extLst>
          </p:cNvPr>
          <p:cNvSpPr>
            <a:spLocks noGrp="1"/>
          </p:cNvSpPr>
          <p:nvPr>
            <p:ph type="body" idx="1"/>
          </p:nvPr>
        </p:nvSpPr>
        <p:spPr/>
        <p:txBody>
          <a:bodyPr/>
          <a:lstStyle/>
          <a:p>
            <a:r>
              <a:rPr lang="en-US" dirty="0"/>
              <a:t>Enable on each storage account </a:t>
            </a:r>
          </a:p>
          <a:p>
            <a:r>
              <a:rPr lang="en-US" dirty="0"/>
              <a:t>Logging and storing metrics data </a:t>
            </a:r>
          </a:p>
          <a:p>
            <a:r>
              <a:rPr lang="en-US" dirty="0"/>
              <a:t>Tool </a:t>
            </a:r>
          </a:p>
          <a:p>
            <a:pPr lvl="1"/>
            <a:r>
              <a:rPr lang="en-US" dirty="0"/>
              <a:t>Performance metrics </a:t>
            </a:r>
          </a:p>
          <a:p>
            <a:pPr lvl="1"/>
            <a:r>
              <a:rPr lang="en-US" dirty="0"/>
              <a:t>Troubleshoot </a:t>
            </a:r>
          </a:p>
          <a:p>
            <a:r>
              <a:rPr lang="en-US" dirty="0"/>
              <a:t>Authentication auditing </a:t>
            </a:r>
          </a:p>
          <a:p>
            <a:endParaRPr lang="en-US" dirty="0"/>
          </a:p>
        </p:txBody>
      </p:sp>
      <p:sp>
        <p:nvSpPr>
          <p:cNvPr id="4" name="Text Placeholder 3">
            <a:extLst>
              <a:ext uri="{FF2B5EF4-FFF2-40B4-BE49-F238E27FC236}">
                <a16:creationId xmlns:a16="http://schemas.microsoft.com/office/drawing/2014/main" id="{0EEF32AF-3790-48CC-98E3-48E11D799D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9849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406A-AD11-4A0E-9C3A-81BF226F65D9}"/>
              </a:ext>
            </a:extLst>
          </p:cNvPr>
          <p:cNvSpPr>
            <a:spLocks noGrp="1"/>
          </p:cNvSpPr>
          <p:nvPr>
            <p:ph type="title"/>
          </p:nvPr>
        </p:nvSpPr>
        <p:spPr/>
        <p:txBody>
          <a:bodyPr/>
          <a:lstStyle/>
          <a:p>
            <a:r>
              <a:rPr lang="en-US" dirty="0"/>
              <a:t>Retention Policy for Storage Analytics Data </a:t>
            </a:r>
          </a:p>
        </p:txBody>
      </p:sp>
      <p:sp>
        <p:nvSpPr>
          <p:cNvPr id="3" name="Text Placeholder 2">
            <a:extLst>
              <a:ext uri="{FF2B5EF4-FFF2-40B4-BE49-F238E27FC236}">
                <a16:creationId xmlns:a16="http://schemas.microsoft.com/office/drawing/2014/main" id="{F65B1756-65E9-4B56-8BC6-81DD8E3369ED}"/>
              </a:ext>
            </a:extLst>
          </p:cNvPr>
          <p:cNvSpPr>
            <a:spLocks noGrp="1"/>
          </p:cNvSpPr>
          <p:nvPr>
            <p:ph type="body" idx="1"/>
          </p:nvPr>
        </p:nvSpPr>
        <p:spPr/>
        <p:txBody>
          <a:bodyPr/>
          <a:lstStyle/>
          <a:p>
            <a:r>
              <a:rPr lang="en-US" dirty="0"/>
              <a:t>20TB limit by default </a:t>
            </a:r>
          </a:p>
          <a:p>
            <a:r>
              <a:rPr lang="en-US" dirty="0"/>
              <a:t>Independent of storage account limit </a:t>
            </a:r>
          </a:p>
          <a:p>
            <a:r>
              <a:rPr lang="en-US" dirty="0"/>
              <a:t>Ways to delete Storage Analytics data </a:t>
            </a:r>
          </a:p>
          <a:p>
            <a:pPr lvl="1"/>
            <a:r>
              <a:rPr lang="en-US" dirty="0"/>
              <a:t>Manually marking deletion requests </a:t>
            </a:r>
          </a:p>
          <a:p>
            <a:pPr lvl="1"/>
            <a:r>
              <a:rPr lang="en-US" dirty="0"/>
              <a:t>Setting a retention policy</a:t>
            </a:r>
          </a:p>
        </p:txBody>
      </p:sp>
      <p:sp>
        <p:nvSpPr>
          <p:cNvPr id="4" name="Text Placeholder 3">
            <a:extLst>
              <a:ext uri="{FF2B5EF4-FFF2-40B4-BE49-F238E27FC236}">
                <a16:creationId xmlns:a16="http://schemas.microsoft.com/office/drawing/2014/main" id="{319C85EA-8595-429E-968C-AD232620F1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07594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B799-8E20-43A9-8E78-B9B1D04AA53D}"/>
              </a:ext>
            </a:extLst>
          </p:cNvPr>
          <p:cNvSpPr>
            <a:spLocks noGrp="1"/>
          </p:cNvSpPr>
          <p:nvPr>
            <p:ph type="title"/>
          </p:nvPr>
        </p:nvSpPr>
        <p:spPr/>
        <p:txBody>
          <a:bodyPr/>
          <a:lstStyle/>
          <a:p>
            <a:r>
              <a:rPr lang="en-US" dirty="0"/>
              <a:t>Setting a Data Retention Policy </a:t>
            </a:r>
          </a:p>
        </p:txBody>
      </p:sp>
      <p:sp>
        <p:nvSpPr>
          <p:cNvPr id="3" name="Text Placeholder 2">
            <a:extLst>
              <a:ext uri="{FF2B5EF4-FFF2-40B4-BE49-F238E27FC236}">
                <a16:creationId xmlns:a16="http://schemas.microsoft.com/office/drawing/2014/main" id="{2513D1B8-E810-4DBA-B9A8-3407CBB13639}"/>
              </a:ext>
            </a:extLst>
          </p:cNvPr>
          <p:cNvSpPr>
            <a:spLocks noGrp="1"/>
          </p:cNvSpPr>
          <p:nvPr>
            <p:ph type="body" idx="1"/>
          </p:nvPr>
        </p:nvSpPr>
        <p:spPr>
          <a:xfrm>
            <a:off x="261253" y="1021215"/>
            <a:ext cx="3332179" cy="5147356"/>
          </a:xfrm>
        </p:spPr>
        <p:txBody>
          <a:bodyPr/>
          <a:lstStyle/>
          <a:p>
            <a:r>
              <a:rPr lang="en-US" dirty="0"/>
              <a:t>Two policies </a:t>
            </a:r>
          </a:p>
          <a:p>
            <a:pPr lvl="1"/>
            <a:r>
              <a:rPr lang="en-US" dirty="0"/>
              <a:t>One for logging </a:t>
            </a:r>
          </a:p>
          <a:p>
            <a:pPr lvl="1"/>
            <a:r>
              <a:rPr lang="en-US" dirty="0"/>
              <a:t>One for metrics </a:t>
            </a:r>
          </a:p>
          <a:p>
            <a:r>
              <a:rPr lang="en-US" dirty="0"/>
              <a:t>Maximum retention is 365 days </a:t>
            </a:r>
          </a:p>
          <a:p>
            <a:pPr marL="0" indent="0">
              <a:buNone/>
            </a:pPr>
            <a:endParaRPr lang="en-US" dirty="0"/>
          </a:p>
          <a:p>
            <a:pPr marL="0" indent="0">
              <a:buNone/>
            </a:pPr>
            <a:r>
              <a:rPr lang="en-US" sz="1800" dirty="0"/>
              <a:t>&lt;</a:t>
            </a:r>
            <a:r>
              <a:rPr lang="en-US" sz="1800" dirty="0" err="1"/>
              <a:t>RetentionPolicy</a:t>
            </a:r>
            <a:r>
              <a:rPr lang="en-US" sz="1800" dirty="0"/>
              <a:t>&gt;</a:t>
            </a:r>
          </a:p>
          <a:p>
            <a:pPr marL="0" indent="0">
              <a:buNone/>
            </a:pPr>
            <a:r>
              <a:rPr lang="en-US" sz="1800" dirty="0"/>
              <a:t>       &lt;Enabled&gt;true&lt;/Enabled&gt;</a:t>
            </a:r>
          </a:p>
          <a:p>
            <a:pPr marL="0" indent="0">
              <a:buNone/>
            </a:pPr>
            <a:r>
              <a:rPr lang="en-US" sz="1800" dirty="0"/>
              <a:t>       &lt;Days&gt;7&lt;/Days&gt;</a:t>
            </a:r>
          </a:p>
          <a:p>
            <a:pPr marL="0" indent="0">
              <a:buNone/>
            </a:pPr>
            <a:r>
              <a:rPr lang="en-US" sz="1800" dirty="0"/>
              <a:t>&lt;</a:t>
            </a:r>
            <a:r>
              <a:rPr lang="en-US" sz="1800" dirty="0" err="1"/>
              <a:t>RetentionPolicy</a:t>
            </a:r>
            <a:r>
              <a:rPr lang="en-US" sz="1800" dirty="0"/>
              <a:t>&gt;</a:t>
            </a:r>
            <a:endParaRPr lang="en-US" sz="2000" dirty="0"/>
          </a:p>
        </p:txBody>
      </p:sp>
      <p:sp>
        <p:nvSpPr>
          <p:cNvPr id="4" name="Text Placeholder 3">
            <a:extLst>
              <a:ext uri="{FF2B5EF4-FFF2-40B4-BE49-F238E27FC236}">
                <a16:creationId xmlns:a16="http://schemas.microsoft.com/office/drawing/2014/main" id="{5651FCA0-E3EE-44F0-BE15-E7A23B7D644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28E2222-43D2-4B9A-BD43-240186B4B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182" y="879228"/>
            <a:ext cx="4782843" cy="5147355"/>
          </a:xfrm>
          <a:prstGeom prst="rect">
            <a:avLst/>
          </a:prstGeom>
        </p:spPr>
      </p:pic>
      <p:pic>
        <p:nvPicPr>
          <p:cNvPr id="6" name="Picture 5">
            <a:extLst>
              <a:ext uri="{FF2B5EF4-FFF2-40B4-BE49-F238E27FC236}">
                <a16:creationId xmlns:a16="http://schemas.microsoft.com/office/drawing/2014/main" id="{EDA87B05-6EDB-4BA4-8743-C39DF9C28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3181" y="879228"/>
            <a:ext cx="4782843" cy="3295650"/>
          </a:xfrm>
          <a:prstGeom prst="rect">
            <a:avLst/>
          </a:prstGeom>
        </p:spPr>
      </p:pic>
      <p:pic>
        <p:nvPicPr>
          <p:cNvPr id="7" name="Picture 6">
            <a:extLst>
              <a:ext uri="{FF2B5EF4-FFF2-40B4-BE49-F238E27FC236}">
                <a16:creationId xmlns:a16="http://schemas.microsoft.com/office/drawing/2014/main" id="{7CF4E032-BE30-493D-98F2-581CD6A5D1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0026" y="879228"/>
            <a:ext cx="4782843" cy="4438650"/>
          </a:xfrm>
          <a:prstGeom prst="rect">
            <a:avLst/>
          </a:prstGeom>
        </p:spPr>
      </p:pic>
      <p:pic>
        <p:nvPicPr>
          <p:cNvPr id="8" name="Picture 7">
            <a:extLst>
              <a:ext uri="{FF2B5EF4-FFF2-40B4-BE49-F238E27FC236}">
                <a16:creationId xmlns:a16="http://schemas.microsoft.com/office/drawing/2014/main" id="{C5C8B15F-37C8-4F2B-BE89-349A4FFC1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0026" y="926853"/>
            <a:ext cx="4829175" cy="4391025"/>
          </a:xfrm>
          <a:prstGeom prst="rect">
            <a:avLst/>
          </a:prstGeom>
        </p:spPr>
      </p:pic>
    </p:spTree>
    <p:extLst>
      <p:ext uri="{BB962C8B-B14F-4D97-AF65-F5344CB8AC3E}">
        <p14:creationId xmlns:p14="http://schemas.microsoft.com/office/powerpoint/2010/main" val="139064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A546-6706-4C87-994B-DB157B862CAD}"/>
              </a:ext>
            </a:extLst>
          </p:cNvPr>
          <p:cNvSpPr>
            <a:spLocks noGrp="1"/>
          </p:cNvSpPr>
          <p:nvPr>
            <p:ph type="title"/>
          </p:nvPr>
        </p:nvSpPr>
        <p:spPr/>
        <p:txBody>
          <a:bodyPr/>
          <a:lstStyle/>
          <a:p>
            <a:r>
              <a:rPr lang="en-US" dirty="0"/>
              <a:t>Storage Log</a:t>
            </a:r>
          </a:p>
        </p:txBody>
      </p:sp>
      <p:sp>
        <p:nvSpPr>
          <p:cNvPr id="4" name="Text Placeholder 3">
            <a:extLst>
              <a:ext uri="{FF2B5EF4-FFF2-40B4-BE49-F238E27FC236}">
                <a16:creationId xmlns:a16="http://schemas.microsoft.com/office/drawing/2014/main" id="{42A954A8-6D67-4D7E-9914-BAE02BFE082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95DCFC3A-490C-4FB1-A0CE-10E5A114E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41" y="740661"/>
            <a:ext cx="8204868" cy="3382159"/>
          </a:xfrm>
          <a:prstGeom prst="rect">
            <a:avLst/>
          </a:prstGeom>
        </p:spPr>
      </p:pic>
      <p:sp>
        <p:nvSpPr>
          <p:cNvPr id="6" name="Rectangle 5">
            <a:extLst>
              <a:ext uri="{FF2B5EF4-FFF2-40B4-BE49-F238E27FC236}">
                <a16:creationId xmlns:a16="http://schemas.microsoft.com/office/drawing/2014/main" id="{DB9C80EF-080E-4F10-9356-2FC359453D59}"/>
              </a:ext>
            </a:extLst>
          </p:cNvPr>
          <p:cNvSpPr/>
          <p:nvPr/>
        </p:nvSpPr>
        <p:spPr bwMode="auto">
          <a:xfrm>
            <a:off x="591671" y="1473798"/>
            <a:ext cx="7939143" cy="182880"/>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FC6E30A8-1000-4B3B-8950-027667713997}"/>
              </a:ext>
            </a:extLst>
          </p:cNvPr>
          <p:cNvSpPr/>
          <p:nvPr/>
        </p:nvSpPr>
        <p:spPr bwMode="auto">
          <a:xfrm>
            <a:off x="579034" y="3530302"/>
            <a:ext cx="7951780" cy="182880"/>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506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3856-7012-4528-B3E3-FA959140BEA6}"/>
              </a:ext>
            </a:extLst>
          </p:cNvPr>
          <p:cNvSpPr>
            <a:spLocks noGrp="1"/>
          </p:cNvSpPr>
          <p:nvPr>
            <p:ph type="title"/>
          </p:nvPr>
        </p:nvSpPr>
        <p:spPr/>
        <p:txBody>
          <a:bodyPr/>
          <a:lstStyle/>
          <a:p>
            <a:r>
              <a:rPr lang="en-US" dirty="0"/>
              <a:t>Storage Accounts</a:t>
            </a:r>
          </a:p>
        </p:txBody>
      </p:sp>
      <p:sp>
        <p:nvSpPr>
          <p:cNvPr id="4" name="Text Placeholder 3">
            <a:extLst>
              <a:ext uri="{FF2B5EF4-FFF2-40B4-BE49-F238E27FC236}">
                <a16:creationId xmlns:a16="http://schemas.microsoft.com/office/drawing/2014/main" id="{222A9BA6-3809-4E3B-95FA-A91088875C13}"/>
              </a:ext>
            </a:extLst>
          </p:cNvPr>
          <p:cNvSpPr>
            <a:spLocks noGrp="1"/>
          </p:cNvSpPr>
          <p:nvPr>
            <p:ph type="body" sz="quarter" idx="10"/>
          </p:nvPr>
        </p:nvSpPr>
        <p:spPr/>
        <p:txBody>
          <a:bodyPr/>
          <a:lstStyle/>
          <a:p>
            <a:endParaRPr lang="en-US"/>
          </a:p>
        </p:txBody>
      </p:sp>
      <p:sp>
        <p:nvSpPr>
          <p:cNvPr id="5" name="Rectangle: Rounded Corners 4">
            <a:extLst>
              <a:ext uri="{FF2B5EF4-FFF2-40B4-BE49-F238E27FC236}">
                <a16:creationId xmlns:a16="http://schemas.microsoft.com/office/drawing/2014/main" id="{290ACE13-5E3B-42E0-BA83-BAAE2AE6CE1F}"/>
              </a:ext>
            </a:extLst>
          </p:cNvPr>
          <p:cNvSpPr/>
          <p:nvPr/>
        </p:nvSpPr>
        <p:spPr bwMode="auto">
          <a:xfrm>
            <a:off x="632653" y="1630017"/>
            <a:ext cx="1845315" cy="4081669"/>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Blob Storage</a:t>
            </a:r>
          </a:p>
        </p:txBody>
      </p:sp>
      <p:sp>
        <p:nvSpPr>
          <p:cNvPr id="6" name="Text Placeholder 5">
            <a:extLst>
              <a:ext uri="{FF2B5EF4-FFF2-40B4-BE49-F238E27FC236}">
                <a16:creationId xmlns:a16="http://schemas.microsoft.com/office/drawing/2014/main" id="{54F9E3CE-2BFC-4ADE-93ED-B20F9952AD95}"/>
              </a:ext>
            </a:extLst>
          </p:cNvPr>
          <p:cNvSpPr>
            <a:spLocks noGrp="1"/>
          </p:cNvSpPr>
          <p:nvPr>
            <p:ph type="body" idx="1"/>
          </p:nvPr>
        </p:nvSpPr>
        <p:spPr bwMode="auto">
          <a:xfrm>
            <a:off x="2539468" y="1630015"/>
            <a:ext cx="1881154" cy="4081669"/>
          </a:xfrm>
          <a:prstGeom prst="roundRect">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Table Storage</a:t>
            </a:r>
          </a:p>
        </p:txBody>
      </p:sp>
      <p:pic>
        <p:nvPicPr>
          <p:cNvPr id="8" name="Picture 7">
            <a:extLst>
              <a:ext uri="{FF2B5EF4-FFF2-40B4-BE49-F238E27FC236}">
                <a16:creationId xmlns:a16="http://schemas.microsoft.com/office/drawing/2014/main" id="{CCDA657E-E647-4E2B-BC72-108EC1A7A5B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46195" y="1837854"/>
            <a:ext cx="1300480" cy="1300480"/>
          </a:xfrm>
          <a:prstGeom prst="rect">
            <a:avLst/>
          </a:prstGeom>
        </p:spPr>
      </p:pic>
      <p:grpSp>
        <p:nvGrpSpPr>
          <p:cNvPr id="15" name="Group 14">
            <a:extLst>
              <a:ext uri="{FF2B5EF4-FFF2-40B4-BE49-F238E27FC236}">
                <a16:creationId xmlns:a16="http://schemas.microsoft.com/office/drawing/2014/main" id="{D50C9B54-4C8A-4407-BC92-F75CF7F37B4B}"/>
              </a:ext>
            </a:extLst>
          </p:cNvPr>
          <p:cNvGrpSpPr/>
          <p:nvPr/>
        </p:nvGrpSpPr>
        <p:grpSpPr>
          <a:xfrm>
            <a:off x="4519648" y="1630015"/>
            <a:ext cx="2000422" cy="4081669"/>
            <a:chOff x="4519648" y="1630015"/>
            <a:chExt cx="2000422" cy="4081669"/>
          </a:xfrm>
        </p:grpSpPr>
        <p:sp>
          <p:nvSpPr>
            <p:cNvPr id="9" name="Rectangle: Rounded Corners 8">
              <a:extLst>
                <a:ext uri="{FF2B5EF4-FFF2-40B4-BE49-F238E27FC236}">
                  <a16:creationId xmlns:a16="http://schemas.microsoft.com/office/drawing/2014/main" id="{6A9D37B3-3952-4920-AA5F-ED5DB82C239C}"/>
                </a:ext>
              </a:extLst>
            </p:cNvPr>
            <p:cNvSpPr/>
            <p:nvPr/>
          </p:nvSpPr>
          <p:spPr bwMode="auto">
            <a:xfrm>
              <a:off x="4519648" y="1630015"/>
              <a:ext cx="2000422" cy="4081669"/>
            </a:xfrm>
            <a:prstGeom prst="round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Queue Storage</a:t>
              </a:r>
            </a:p>
          </p:txBody>
        </p:sp>
        <p:pic>
          <p:nvPicPr>
            <p:cNvPr id="11" name="Picture 10">
              <a:extLst>
                <a:ext uri="{FF2B5EF4-FFF2-40B4-BE49-F238E27FC236}">
                  <a16:creationId xmlns:a16="http://schemas.microsoft.com/office/drawing/2014/main" id="{DB183EE6-F8C1-4B72-952E-A2F42548D35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44278" y="1706217"/>
              <a:ext cx="1563754" cy="1563754"/>
            </a:xfrm>
            <a:prstGeom prst="rect">
              <a:avLst/>
            </a:prstGeom>
          </p:spPr>
        </p:pic>
      </p:grpSp>
      <p:grpSp>
        <p:nvGrpSpPr>
          <p:cNvPr id="16" name="Group 15">
            <a:extLst>
              <a:ext uri="{FF2B5EF4-FFF2-40B4-BE49-F238E27FC236}">
                <a16:creationId xmlns:a16="http://schemas.microsoft.com/office/drawing/2014/main" id="{8C37DABE-6824-4FBF-AE8B-2FCD7047A9ED}"/>
              </a:ext>
            </a:extLst>
          </p:cNvPr>
          <p:cNvGrpSpPr/>
          <p:nvPr/>
        </p:nvGrpSpPr>
        <p:grpSpPr>
          <a:xfrm>
            <a:off x="6619096" y="1612273"/>
            <a:ext cx="2114086" cy="4081669"/>
            <a:chOff x="6619096" y="1612273"/>
            <a:chExt cx="2114086" cy="4081669"/>
          </a:xfrm>
        </p:grpSpPr>
        <p:sp>
          <p:nvSpPr>
            <p:cNvPr id="12" name="Rectangle: Rounded Corners 11">
              <a:extLst>
                <a:ext uri="{FF2B5EF4-FFF2-40B4-BE49-F238E27FC236}">
                  <a16:creationId xmlns:a16="http://schemas.microsoft.com/office/drawing/2014/main" id="{AF6DD771-D4EE-4D0A-9882-D2B3CC75AD63}"/>
                </a:ext>
              </a:extLst>
            </p:cNvPr>
            <p:cNvSpPr/>
            <p:nvPr/>
          </p:nvSpPr>
          <p:spPr bwMode="auto">
            <a:xfrm>
              <a:off x="6619096" y="1612273"/>
              <a:ext cx="2114086" cy="4081669"/>
            </a:xfrm>
            <a:prstGeom prst="roundRect">
              <a:avLst/>
            </a:prstGeom>
            <a:solidFill>
              <a:schemeClr val="bg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File  Storage</a:t>
              </a:r>
            </a:p>
          </p:txBody>
        </p:sp>
        <p:pic>
          <p:nvPicPr>
            <p:cNvPr id="14" name="Picture 13">
              <a:extLst>
                <a:ext uri="{FF2B5EF4-FFF2-40B4-BE49-F238E27FC236}">
                  <a16:creationId xmlns:a16="http://schemas.microsoft.com/office/drawing/2014/main" id="{4F69998F-A17B-475A-AA0A-CE8C2010E6B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931934" y="1837854"/>
              <a:ext cx="1574572" cy="1300480"/>
            </a:xfrm>
            <a:prstGeom prst="rect">
              <a:avLst/>
            </a:prstGeom>
          </p:spPr>
        </p:pic>
      </p:grpSp>
    </p:spTree>
    <p:extLst>
      <p:ext uri="{BB962C8B-B14F-4D97-AF65-F5344CB8AC3E}">
        <p14:creationId xmlns:p14="http://schemas.microsoft.com/office/powerpoint/2010/main" val="301973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71391" y="184028"/>
            <a:ext cx="7773988" cy="3110016"/>
          </a:xfrm>
        </p:spPr>
        <p:txBody>
          <a:bodyPr/>
          <a:lstStyle/>
          <a:p>
            <a:r>
              <a:rPr lang="en-US" dirty="0"/>
              <a:t>You are designing a Windows Azure application that will use a worker role.  The worker role will create temporary files.  You need to recommend </a:t>
            </a:r>
            <a:r>
              <a:rPr lang="en-US" dirty="0">
                <a:solidFill>
                  <a:schemeClr val="tx2"/>
                </a:solidFill>
              </a:rPr>
              <a:t>an approach for creating the temporary files that minimizes storage transactions.  What should you recommend? </a:t>
            </a:r>
            <a:br>
              <a:rPr lang="en-US" dirty="0">
                <a:solidFill>
                  <a:schemeClr val="tx2"/>
                </a:solidFill>
              </a:rPr>
            </a:br>
            <a:br>
              <a:rPr lang="en-IN" dirty="0">
                <a:solidFill>
                  <a:schemeClr val="tx2"/>
                </a:solidFill>
                <a:latin typeface="Arial"/>
                <a:ea typeface="Calibri"/>
                <a:cs typeface="Times New Roman"/>
              </a:rPr>
            </a:br>
            <a:endParaRPr lang="en-US" dirty="0">
              <a:solidFill>
                <a:schemeClr val="tx2"/>
              </a:solidFill>
            </a:endParaRPr>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a:xfrm>
            <a:off x="261187" y="2831335"/>
            <a:ext cx="8574837" cy="3364531"/>
          </a:xfrm>
        </p:spPr>
        <p:txBody>
          <a:bodyPr/>
          <a:lstStyle/>
          <a:p>
            <a:r>
              <a:rPr lang="en-US" sz="2400" dirty="0"/>
              <a:t>A. Create the files in Windows Azure block blobs</a:t>
            </a:r>
          </a:p>
          <a:p>
            <a:r>
              <a:rPr lang="en-US" sz="2400" dirty="0"/>
              <a:t>B. Create the files on a Windows Azure Drive </a:t>
            </a:r>
          </a:p>
          <a:p>
            <a:r>
              <a:rPr lang="en-US" sz="2400" dirty="0"/>
              <a:t>C. Create the files in Windows Azure local storage </a:t>
            </a:r>
          </a:p>
          <a:p>
            <a:r>
              <a:rPr lang="en-US" sz="2400" dirty="0"/>
              <a:t>D. Create the files in Windows Azure Storage page blobs </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966088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marL="0" indent="0">
              <a:buNone/>
            </a:pPr>
            <a:r>
              <a:rPr lang="en-US" dirty="0"/>
              <a:t>C. Create the files in Windows Azure local storage </a:t>
            </a:r>
          </a:p>
          <a:p>
            <a:pPr marL="0" indent="0">
              <a:buNone/>
            </a:pPr>
            <a:endParaRPr lang="en-US"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82408" y="-323850"/>
            <a:ext cx="7773988" cy="3054931"/>
          </a:xfrm>
        </p:spPr>
        <p:txBody>
          <a:bodyPr/>
          <a:lstStyle/>
          <a:p>
            <a:pPr marL="0" indent="0">
              <a:buNone/>
            </a:pPr>
            <a:r>
              <a:rPr lang="en-US" dirty="0"/>
              <a:t>You are migrating a local VM to an Azure VM.  You upload the VHD file to Azure Blob storage as a Block Blob.  You need to change the Block </a:t>
            </a:r>
            <a:r>
              <a:rPr lang="en-US" dirty="0">
                <a:solidFill>
                  <a:schemeClr val="tx1"/>
                </a:solidFill>
              </a:rPr>
              <a:t>blob to a page blob. </a:t>
            </a:r>
            <a:br>
              <a:rPr lang="en-US" dirty="0">
                <a:solidFill>
                  <a:schemeClr val="tx1"/>
                </a:solidFill>
              </a:rPr>
            </a:br>
            <a:r>
              <a:rPr lang="en-US" dirty="0">
                <a:solidFill>
                  <a:schemeClr val="tx1"/>
                </a:solidFill>
              </a:rPr>
              <a:t>What should you do? </a:t>
            </a:r>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a:xfrm>
            <a:off x="261187" y="2831335"/>
            <a:ext cx="8574837" cy="3364531"/>
          </a:xfrm>
        </p:spPr>
        <p:txBody>
          <a:bodyPr/>
          <a:lstStyle/>
          <a:p>
            <a:pPr marL="0" indent="0">
              <a:buNone/>
            </a:pPr>
            <a:r>
              <a:rPr lang="en-US" sz="2400" dirty="0"/>
              <a:t>A. Upload the metadata of the current blob and set the Blob-Type key to Page </a:t>
            </a:r>
          </a:p>
          <a:p>
            <a:pPr marL="0" indent="0">
              <a:buNone/>
            </a:pPr>
            <a:r>
              <a:rPr lang="en-US" sz="2400" dirty="0"/>
              <a:t>B. Update the type of the blob programmatically by using the Azure Storage .NET SDK</a:t>
            </a:r>
          </a:p>
          <a:p>
            <a:pPr marL="0" indent="0">
              <a:buNone/>
            </a:pPr>
            <a:r>
              <a:rPr lang="en-US" sz="2400" dirty="0"/>
              <a:t>C. Create a new empty page blob and use Azure Blob Copy PowerShell cmdlet to copy the current data to the new blob </a:t>
            </a:r>
          </a:p>
          <a:p>
            <a:pPr marL="0" indent="0">
              <a:buNone/>
            </a:pPr>
            <a:r>
              <a:rPr lang="en-US" sz="2400" dirty="0"/>
              <a:t>D. Delete the Block Blob and re-upload the VHD as a page blob</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83373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marL="0" indent="0">
              <a:buNone/>
            </a:pPr>
            <a:r>
              <a:rPr lang="en-US" dirty="0"/>
              <a:t>D. Delete the Block Blob and re-upload the VHD as a page blob</a:t>
            </a:r>
          </a:p>
          <a:p>
            <a:pPr marL="0" indent="0">
              <a:buNone/>
            </a:pPr>
            <a:endParaRPr lang="en-US"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867012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82408" y="-786564"/>
            <a:ext cx="7773988" cy="3054931"/>
          </a:xfrm>
        </p:spPr>
        <p:txBody>
          <a:bodyPr/>
          <a:lstStyle/>
          <a:p>
            <a:pPr marL="0" indent="0">
              <a:buNone/>
            </a:pPr>
            <a:r>
              <a:rPr lang="en-US" dirty="0"/>
              <a:t>You are working on a project that requires that data be encrypted both at rest and in transit.  </a:t>
            </a:r>
            <a:br>
              <a:rPr lang="en-US" dirty="0"/>
            </a:br>
            <a:r>
              <a:rPr lang="en-US" dirty="0"/>
              <a:t>What do you use? </a:t>
            </a:r>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a:xfrm>
            <a:off x="261187" y="1663548"/>
            <a:ext cx="8574837" cy="3364531"/>
          </a:xfrm>
        </p:spPr>
        <p:txBody>
          <a:bodyPr/>
          <a:lstStyle/>
          <a:p>
            <a:pPr marL="514350" indent="-514350">
              <a:buAutoNum type="alphaUcPeriod"/>
            </a:pPr>
            <a:r>
              <a:rPr lang="en-US" sz="2400" dirty="0"/>
              <a:t>SSE (Sever Side Encryption)</a:t>
            </a:r>
          </a:p>
          <a:p>
            <a:pPr marL="514350" indent="-514350">
              <a:buAutoNum type="alphaUcPeriod"/>
            </a:pPr>
            <a:r>
              <a:rPr lang="en-US" sz="2400" dirty="0"/>
              <a:t>CSE (Client Side Encryption)</a:t>
            </a:r>
          </a:p>
          <a:p>
            <a:pPr marL="514350" indent="-514350">
              <a:buAutoNum type="alphaUcPeriod"/>
            </a:pPr>
            <a:r>
              <a:rPr lang="en-US" sz="2400" dirty="0"/>
              <a:t>Azure Disk Encryption </a:t>
            </a:r>
          </a:p>
          <a:p>
            <a:pPr marL="514350" indent="-514350">
              <a:buAutoNum type="alphaUcPeriod"/>
            </a:pPr>
            <a:r>
              <a:rPr lang="en-US" sz="2400" dirty="0"/>
              <a:t>SSL  (Secure Socket Layer)</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592204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marL="514350" indent="-514350">
              <a:buFont typeface="+mj-lt"/>
              <a:buAutoNum type="alphaUcPeriod" startAt="2"/>
            </a:pPr>
            <a:r>
              <a:rPr lang="en-US" dirty="0"/>
              <a:t>CSE (Client Side Encryption)</a:t>
            </a:r>
          </a:p>
          <a:p>
            <a:pPr marL="0" indent="0">
              <a:buNone/>
            </a:pPr>
            <a:endParaRPr lang="en-US"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921224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71392" y="-657684"/>
            <a:ext cx="8364632" cy="3054931"/>
          </a:xfrm>
        </p:spPr>
        <p:txBody>
          <a:bodyPr/>
          <a:lstStyle/>
          <a:p>
            <a:pPr marL="0" indent="0">
              <a:buNone/>
            </a:pPr>
            <a:r>
              <a:rPr lang="en-US" dirty="0"/>
              <a:t>You administer an Azure Storage account with a blob container.  You enable Storage account logging for read, write and delete requests.  You need to reduce the costs associated with storing logs. </a:t>
            </a:r>
            <a:br>
              <a:rPr lang="en-US" dirty="0">
                <a:solidFill>
                  <a:schemeClr val="tx1"/>
                </a:solidFill>
              </a:rPr>
            </a:br>
            <a:r>
              <a:rPr lang="en-US" dirty="0">
                <a:solidFill>
                  <a:schemeClr val="tx1"/>
                </a:solidFill>
              </a:rPr>
              <a:t>What should you do? </a:t>
            </a:r>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a:xfrm>
            <a:off x="261187" y="2754217"/>
            <a:ext cx="8574837" cy="2273862"/>
          </a:xfrm>
        </p:spPr>
        <p:txBody>
          <a:bodyPr/>
          <a:lstStyle/>
          <a:p>
            <a:pPr marL="514350" indent="-514350">
              <a:buAutoNum type="alphaUcPeriod"/>
            </a:pPr>
            <a:r>
              <a:rPr lang="en-US" sz="2400" dirty="0"/>
              <a:t>Execute Delete Blob requests over http</a:t>
            </a:r>
          </a:p>
          <a:p>
            <a:pPr marL="514350" indent="-514350">
              <a:buAutoNum type="alphaUcPeriod"/>
            </a:pPr>
            <a:r>
              <a:rPr lang="en-US" sz="2400" dirty="0"/>
              <a:t>Set up a retention policy </a:t>
            </a:r>
          </a:p>
          <a:p>
            <a:pPr marL="514350" indent="-514350">
              <a:buAutoNum type="alphaUcPeriod"/>
            </a:pPr>
            <a:r>
              <a:rPr lang="en-US" sz="2400" dirty="0"/>
              <a:t>Create an export job for your container </a:t>
            </a:r>
          </a:p>
          <a:p>
            <a:pPr marL="514350" indent="-514350">
              <a:buAutoNum type="alphaUcPeriod"/>
            </a:pPr>
            <a:r>
              <a:rPr lang="en-US" sz="2400" dirty="0"/>
              <a:t>Execute Delete Blob requests over https</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00425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marL="514350" indent="-514350">
              <a:buFont typeface="+mj-lt"/>
              <a:buAutoNum type="alphaUcPeriod" startAt="2"/>
            </a:pPr>
            <a:r>
              <a:rPr lang="en-US" dirty="0"/>
              <a:t>Set up a retention policy </a:t>
            </a:r>
          </a:p>
          <a:p>
            <a:pPr marL="0" indent="0">
              <a:buNone/>
            </a:pPr>
            <a:endParaRPr lang="en-US"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739259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9B6487-200B-49C9-8AEF-FCA080B512D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F7402EE-2477-49E0-ADBE-A94C4784A5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6908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1956-480C-4D91-9E95-9E65399BABA9}"/>
              </a:ext>
            </a:extLst>
          </p:cNvPr>
          <p:cNvSpPr>
            <a:spLocks noGrp="1"/>
          </p:cNvSpPr>
          <p:nvPr>
            <p:ph type="title"/>
          </p:nvPr>
        </p:nvSpPr>
        <p:spPr/>
        <p:txBody>
          <a:bodyPr/>
          <a:lstStyle/>
          <a:p>
            <a:r>
              <a:rPr lang="en-US" dirty="0"/>
              <a:t>Creating a Storage Account </a:t>
            </a:r>
          </a:p>
        </p:txBody>
      </p:sp>
      <p:pic>
        <p:nvPicPr>
          <p:cNvPr id="5" name="Picture 4">
            <a:extLst>
              <a:ext uri="{FF2B5EF4-FFF2-40B4-BE49-F238E27FC236}">
                <a16:creationId xmlns:a16="http://schemas.microsoft.com/office/drawing/2014/main" id="{D246042C-4D7F-4E67-9A47-9ADC1AA0A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5" y="740662"/>
            <a:ext cx="6238875" cy="342900"/>
          </a:xfrm>
          <a:prstGeom prst="rect">
            <a:avLst/>
          </a:prstGeom>
        </p:spPr>
      </p:pic>
      <p:sp>
        <p:nvSpPr>
          <p:cNvPr id="4" name="Text Placeholder 3">
            <a:extLst>
              <a:ext uri="{FF2B5EF4-FFF2-40B4-BE49-F238E27FC236}">
                <a16:creationId xmlns:a16="http://schemas.microsoft.com/office/drawing/2014/main" id="{01AEB558-0A75-49A1-9986-BCFA376DF907}"/>
              </a:ext>
            </a:extLst>
          </p:cNvPr>
          <p:cNvSpPr>
            <a:spLocks noGrp="1"/>
          </p:cNvSpPr>
          <p:nvPr>
            <p:ph type="body" sz="quarter" idx="10"/>
          </p:nvPr>
        </p:nvSpPr>
        <p:spPr/>
        <p:txBody>
          <a:bodyPr/>
          <a:lstStyle/>
          <a:p>
            <a:endParaRPr lang="en-US"/>
          </a:p>
        </p:txBody>
      </p:sp>
      <p:pic>
        <p:nvPicPr>
          <p:cNvPr id="16" name="Picture 15">
            <a:extLst>
              <a:ext uri="{FF2B5EF4-FFF2-40B4-BE49-F238E27FC236}">
                <a16:creationId xmlns:a16="http://schemas.microsoft.com/office/drawing/2014/main" id="{4AA89767-426A-4D09-B9E1-2C6C3B739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375" y="1195387"/>
            <a:ext cx="2409825" cy="2581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792835B4-B390-418F-9B01-8A88BD38FC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2456" y="1218849"/>
            <a:ext cx="2409825" cy="213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E54F20C1-8B2D-4E42-826B-79CCA2FCBE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537" y="1218849"/>
            <a:ext cx="2314575" cy="121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654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2D89-4828-47BC-8689-99C7D08E9B24}"/>
              </a:ext>
            </a:extLst>
          </p:cNvPr>
          <p:cNvSpPr>
            <a:spLocks noGrp="1"/>
          </p:cNvSpPr>
          <p:nvPr>
            <p:ph type="title"/>
          </p:nvPr>
        </p:nvSpPr>
        <p:spPr/>
        <p:txBody>
          <a:bodyPr/>
          <a:lstStyle/>
          <a:p>
            <a:r>
              <a:rPr lang="en-US" dirty="0"/>
              <a:t>General Purpose Storage Account</a:t>
            </a:r>
          </a:p>
        </p:txBody>
      </p:sp>
      <p:sp>
        <p:nvSpPr>
          <p:cNvPr id="3" name="Text Placeholder 2">
            <a:extLst>
              <a:ext uri="{FF2B5EF4-FFF2-40B4-BE49-F238E27FC236}">
                <a16:creationId xmlns:a16="http://schemas.microsoft.com/office/drawing/2014/main" id="{336F17DD-FB20-457C-8BD5-ED392D89F392}"/>
              </a:ext>
            </a:extLst>
          </p:cNvPr>
          <p:cNvSpPr>
            <a:spLocks noGrp="1"/>
          </p:cNvSpPr>
          <p:nvPr>
            <p:ph type="body" idx="1"/>
          </p:nvPr>
        </p:nvSpPr>
        <p:spPr/>
        <p:txBody>
          <a:bodyPr/>
          <a:lstStyle/>
          <a:p>
            <a:pPr lvl="1"/>
            <a:r>
              <a:rPr lang="en-US" dirty="0"/>
              <a:t>Universal </a:t>
            </a:r>
            <a:r>
              <a:rPr lang="en-US" dirty="0" err="1"/>
              <a:t>usuage</a:t>
            </a:r>
            <a:endParaRPr lang="en-US" dirty="0"/>
          </a:p>
          <a:p>
            <a:pPr lvl="1"/>
            <a:r>
              <a:rPr lang="en-US" dirty="0"/>
              <a:t>Can contain storage services of any type </a:t>
            </a:r>
          </a:p>
          <a:p>
            <a:pPr lvl="1"/>
            <a:r>
              <a:rPr lang="en-US" dirty="0"/>
              <a:t>Standard </a:t>
            </a:r>
          </a:p>
          <a:p>
            <a:pPr lvl="2"/>
            <a:r>
              <a:rPr lang="en-US" dirty="0"/>
              <a:t>Queues </a:t>
            </a:r>
          </a:p>
          <a:p>
            <a:pPr lvl="2"/>
            <a:r>
              <a:rPr lang="en-US" dirty="0"/>
              <a:t>Tables </a:t>
            </a:r>
          </a:p>
          <a:p>
            <a:pPr lvl="2"/>
            <a:r>
              <a:rPr lang="en-US" dirty="0"/>
              <a:t>Blobs </a:t>
            </a:r>
          </a:p>
          <a:p>
            <a:pPr lvl="2"/>
            <a:r>
              <a:rPr lang="en-US" dirty="0"/>
              <a:t>Files </a:t>
            </a:r>
          </a:p>
          <a:p>
            <a:pPr lvl="1"/>
            <a:r>
              <a:rPr lang="en-US" dirty="0"/>
              <a:t>Premium </a:t>
            </a:r>
          </a:p>
          <a:p>
            <a:pPr lvl="2"/>
            <a:r>
              <a:rPr lang="en-US" dirty="0"/>
              <a:t>Used to store VM disks </a:t>
            </a:r>
          </a:p>
          <a:p>
            <a:pPr marL="288925" lvl="1" indent="0">
              <a:buNone/>
            </a:pPr>
            <a:endParaRPr lang="en-US" dirty="0"/>
          </a:p>
        </p:txBody>
      </p:sp>
      <p:sp>
        <p:nvSpPr>
          <p:cNvPr id="4" name="Text Placeholder 3">
            <a:extLst>
              <a:ext uri="{FF2B5EF4-FFF2-40B4-BE49-F238E27FC236}">
                <a16:creationId xmlns:a16="http://schemas.microsoft.com/office/drawing/2014/main" id="{337D8535-D641-45EC-9373-6ADFE47751D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743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D415-5D70-4E0C-8B62-70BB253EF929}"/>
              </a:ext>
            </a:extLst>
          </p:cNvPr>
          <p:cNvSpPr>
            <a:spLocks noGrp="1"/>
          </p:cNvSpPr>
          <p:nvPr>
            <p:ph type="title"/>
          </p:nvPr>
        </p:nvSpPr>
        <p:spPr/>
        <p:txBody>
          <a:bodyPr/>
          <a:lstStyle/>
          <a:p>
            <a:r>
              <a:rPr lang="en-US" dirty="0"/>
              <a:t>Blob Storage Account</a:t>
            </a:r>
          </a:p>
        </p:txBody>
      </p:sp>
      <p:sp>
        <p:nvSpPr>
          <p:cNvPr id="3" name="Text Placeholder 2">
            <a:extLst>
              <a:ext uri="{FF2B5EF4-FFF2-40B4-BE49-F238E27FC236}">
                <a16:creationId xmlns:a16="http://schemas.microsoft.com/office/drawing/2014/main" id="{4B8C4383-554E-49B8-A80A-5D9821E3F42C}"/>
              </a:ext>
            </a:extLst>
          </p:cNvPr>
          <p:cNvSpPr>
            <a:spLocks noGrp="1"/>
          </p:cNvSpPr>
          <p:nvPr>
            <p:ph type="body" idx="1"/>
          </p:nvPr>
        </p:nvSpPr>
        <p:spPr/>
        <p:txBody>
          <a:bodyPr numCol="2"/>
          <a:lstStyle/>
          <a:p>
            <a:r>
              <a:rPr lang="en-US" sz="2400" dirty="0"/>
              <a:t>Entrance to Azure Storage services </a:t>
            </a:r>
          </a:p>
          <a:p>
            <a:pPr lvl="1"/>
            <a:r>
              <a:rPr lang="en-US" sz="2000" dirty="0"/>
              <a:t>Tables</a:t>
            </a:r>
          </a:p>
          <a:p>
            <a:pPr lvl="1"/>
            <a:r>
              <a:rPr lang="en-US" sz="2000" dirty="0"/>
              <a:t>Queues </a:t>
            </a:r>
          </a:p>
          <a:p>
            <a:pPr lvl="1"/>
            <a:r>
              <a:rPr lang="en-US" sz="2000" dirty="0"/>
              <a:t>Files </a:t>
            </a:r>
          </a:p>
          <a:p>
            <a:pPr lvl="1"/>
            <a:r>
              <a:rPr lang="en-US" sz="2000" dirty="0"/>
              <a:t>Blobs </a:t>
            </a:r>
          </a:p>
          <a:p>
            <a:pPr lvl="1"/>
            <a:r>
              <a:rPr lang="en-US" sz="2000" dirty="0"/>
              <a:t>Azure VM machine disks </a:t>
            </a:r>
          </a:p>
          <a:p>
            <a:r>
              <a:rPr lang="en-US" sz="2400" dirty="0"/>
              <a:t>Two Performance tiers </a:t>
            </a:r>
          </a:p>
          <a:p>
            <a:pPr lvl="1"/>
            <a:r>
              <a:rPr lang="en-US" sz="2000" dirty="0"/>
              <a:t>Standard </a:t>
            </a:r>
          </a:p>
          <a:p>
            <a:pPr lvl="1"/>
            <a:r>
              <a:rPr lang="en-US" sz="2000" dirty="0"/>
              <a:t>Premium</a:t>
            </a:r>
          </a:p>
          <a:p>
            <a:r>
              <a:rPr lang="en-US" sz="2400" dirty="0"/>
              <a:t>Block or append Blob storage</a:t>
            </a:r>
          </a:p>
          <a:p>
            <a:r>
              <a:rPr lang="en-US" sz="2400" dirty="0"/>
              <a:t>Access tiers </a:t>
            </a:r>
          </a:p>
          <a:p>
            <a:pPr lvl="1"/>
            <a:r>
              <a:rPr lang="en-US" sz="2000" dirty="0"/>
              <a:t>Hot </a:t>
            </a:r>
          </a:p>
          <a:p>
            <a:pPr lvl="1"/>
            <a:r>
              <a:rPr lang="en-US" sz="2000" dirty="0"/>
              <a:t>Cool </a:t>
            </a:r>
          </a:p>
          <a:p>
            <a:r>
              <a:rPr lang="en-US" sz="2400" dirty="0"/>
              <a:t>Azure subscription </a:t>
            </a:r>
          </a:p>
          <a:p>
            <a:r>
              <a:rPr lang="en-US" sz="2400" dirty="0"/>
              <a:t>100 storage accounts / subscription</a:t>
            </a:r>
          </a:p>
        </p:txBody>
      </p:sp>
      <p:sp>
        <p:nvSpPr>
          <p:cNvPr id="4" name="Text Placeholder 3">
            <a:extLst>
              <a:ext uri="{FF2B5EF4-FFF2-40B4-BE49-F238E27FC236}">
                <a16:creationId xmlns:a16="http://schemas.microsoft.com/office/drawing/2014/main" id="{79621820-531F-423C-85BA-80A326D869F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9535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3730</Words>
  <Application>Microsoft Office PowerPoint</Application>
  <PresentationFormat>On-screen Show (4:3)</PresentationFormat>
  <Paragraphs>622</Paragraphs>
  <Slides>70</Slides>
  <Notes>23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70</vt:i4>
      </vt:variant>
    </vt:vector>
  </HeadingPairs>
  <TitlesOfParts>
    <vt:vector size="85" baseType="lpstr">
      <vt:lpstr>Segoe UI Light</vt:lpstr>
      <vt:lpstr>Segoe UI</vt:lpstr>
      <vt:lpstr>Calibri</vt:lpstr>
      <vt:lpstr>Wingdings</vt:lpstr>
      <vt:lpstr>Calibri Light</vt:lpstr>
      <vt:lpstr>Symbol</vt:lpstr>
      <vt:lpstr>Verdana</vt:lpstr>
      <vt:lpstr>Consolas</vt:lpstr>
      <vt:lpstr>Courier New</vt:lpstr>
      <vt:lpstr>segoe-ui_normal</vt:lpstr>
      <vt:lpstr>Times New Roman</vt:lpstr>
      <vt:lpstr>Segoe</vt:lpstr>
      <vt:lpstr>Arial</vt:lpstr>
      <vt:lpstr>NG_MOC_Core_ModuleNew2</vt:lpstr>
      <vt:lpstr>Office Theme</vt:lpstr>
      <vt:lpstr>Exam 70-533 Implementing Microsoft Azure Infrastructure Solutions</vt:lpstr>
      <vt:lpstr>PowerPoint Presentation</vt:lpstr>
      <vt:lpstr>Design and Implement a Storage Strategy (10-15%)</vt:lpstr>
      <vt:lpstr>Design and Implement a Storage Strategy (10-15%)</vt:lpstr>
      <vt:lpstr>Implement Azure Storage blobs and Azure Files</vt:lpstr>
      <vt:lpstr>Storage Accounts</vt:lpstr>
      <vt:lpstr>Creating a Storage Account </vt:lpstr>
      <vt:lpstr>General Purpose Storage Account</vt:lpstr>
      <vt:lpstr>Blob Storage Account</vt:lpstr>
      <vt:lpstr>Replication and redundancy </vt:lpstr>
      <vt:lpstr>PowerShell Implementation</vt:lpstr>
      <vt:lpstr>Blob Storage Services</vt:lpstr>
      <vt:lpstr>Block Blobs</vt:lpstr>
      <vt:lpstr>Append Blobs</vt:lpstr>
      <vt:lpstr>Page Blob</vt:lpstr>
      <vt:lpstr>Transporting Data </vt:lpstr>
      <vt:lpstr>Containers </vt:lpstr>
      <vt:lpstr>PowerShell Implementation</vt:lpstr>
      <vt:lpstr>Table Storage Services</vt:lpstr>
      <vt:lpstr>Table Storage</vt:lpstr>
      <vt:lpstr>Queue Storage Services</vt:lpstr>
      <vt:lpstr>Implementing Queues</vt:lpstr>
      <vt:lpstr>File Storage</vt:lpstr>
      <vt:lpstr>Why Azure Files is Useful</vt:lpstr>
      <vt:lpstr>Key benefits </vt:lpstr>
      <vt:lpstr>Scenarios </vt:lpstr>
      <vt:lpstr>Azure Files and Azure Blobs Comparison</vt:lpstr>
      <vt:lpstr>Azure Files and Azure Disks Comparison</vt:lpstr>
      <vt:lpstr>Creating a File Share </vt:lpstr>
      <vt:lpstr>Create File Share using PowerShell </vt:lpstr>
      <vt:lpstr>Create Azure File Share using Azure CLI</vt:lpstr>
      <vt:lpstr>CDN</vt:lpstr>
      <vt:lpstr>Configure CDN profile</vt:lpstr>
      <vt:lpstr>StorSimple</vt:lpstr>
      <vt:lpstr>Manage Access</vt:lpstr>
      <vt:lpstr>Secure Storage Account using RBAC</vt:lpstr>
      <vt:lpstr>Managing Storage Account Keys</vt:lpstr>
      <vt:lpstr>Key regeneration plan </vt:lpstr>
      <vt:lpstr>Azure Key Vault</vt:lpstr>
      <vt:lpstr>Shared Access Signatures </vt:lpstr>
      <vt:lpstr>Why use Shared Access Signatures </vt:lpstr>
      <vt:lpstr>What is a Shared Access Signature</vt:lpstr>
      <vt:lpstr>Shared Access Signature authentication to Azure Storage Service</vt:lpstr>
      <vt:lpstr>Creation of SAS </vt:lpstr>
      <vt:lpstr>Revocation of SAS </vt:lpstr>
      <vt:lpstr>Implement Storage Encryption  </vt:lpstr>
      <vt:lpstr>Transit-Level Encryption – using HTTPS</vt:lpstr>
      <vt:lpstr>Encryption during transit with Azure File shares </vt:lpstr>
      <vt:lpstr>Storage Service Encryption (SSE)</vt:lpstr>
      <vt:lpstr>Client-side Encryption </vt:lpstr>
      <vt:lpstr>Azure Disk Encryption </vt:lpstr>
      <vt:lpstr>Supported by Azure Disk Encryption</vt:lpstr>
      <vt:lpstr>Not Support by Azure Disk Encryption</vt:lpstr>
      <vt:lpstr>Comparison of Azure Disk Encryption, SSE and CSE</vt:lpstr>
      <vt:lpstr>Configure diagnostics, monitoring, and analytics  </vt:lpstr>
      <vt:lpstr>Storage Analytics to monitor authorization type</vt:lpstr>
      <vt:lpstr>Retention Policy for Storage Analytics Data </vt:lpstr>
      <vt:lpstr>Setting a Data Retention Policy </vt:lpstr>
      <vt:lpstr>Storage Log</vt:lpstr>
      <vt:lpstr>You are designing a Windows Azure application that will use a worker role.  The worker role will create temporary files.  You need to recommend an approach for creating the temporary files that minimizes storage transactions.  What should you recommend?   </vt:lpstr>
      <vt:lpstr>PowerPoint Presentation</vt:lpstr>
      <vt:lpstr>You are migrating a local VM to an Azure VM.  You upload the VHD file to Azure Blob storage as a Block Blob.  You need to change the Block blob to a page blob.  What should you do? </vt:lpstr>
      <vt:lpstr>PowerPoint Presentation</vt:lpstr>
      <vt:lpstr>You are working on a project that requires that data be encrypted both at rest and in transit.   What do you use? </vt:lpstr>
      <vt:lpstr>PowerPoint Presentation</vt:lpstr>
      <vt:lpstr>You administer an Azure Storage account with a blob container.  You enable Storage account logging for read, write and delete requests.  You need to reduce the costs associated with storing logs.  What should you do? </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2018-02-06T20:46:13Z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