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8"/>
  </p:notesMasterIdLst>
  <p:handoutMasterIdLst>
    <p:handoutMasterId r:id="rId29"/>
  </p:handoutMasterIdLst>
  <p:sldIdLst>
    <p:sldId id="256" r:id="rId2"/>
    <p:sldId id="322" r:id="rId3"/>
    <p:sldId id="312" r:id="rId4"/>
    <p:sldId id="311" r:id="rId5"/>
    <p:sldId id="330" r:id="rId6"/>
    <p:sldId id="327" r:id="rId7"/>
    <p:sldId id="332" r:id="rId8"/>
    <p:sldId id="339" r:id="rId9"/>
    <p:sldId id="323" r:id="rId10"/>
    <p:sldId id="325" r:id="rId11"/>
    <p:sldId id="333" r:id="rId12"/>
    <p:sldId id="334" r:id="rId13"/>
    <p:sldId id="326" r:id="rId14"/>
    <p:sldId id="329" r:id="rId15"/>
    <p:sldId id="313" r:id="rId16"/>
    <p:sldId id="331" r:id="rId17"/>
    <p:sldId id="324" r:id="rId18"/>
    <p:sldId id="335" r:id="rId19"/>
    <p:sldId id="315" r:id="rId20"/>
    <p:sldId id="338" r:id="rId21"/>
    <p:sldId id="340" r:id="rId22"/>
    <p:sldId id="341" r:id="rId23"/>
    <p:sldId id="342" r:id="rId24"/>
    <p:sldId id="316" r:id="rId25"/>
    <p:sldId id="328" r:id="rId26"/>
    <p:sldId id="343" r:id="rId27"/>
  </p:sldIdLst>
  <p:sldSz cx="9144000" cy="6858000" type="screen4x3"/>
  <p:notesSz cx="6858000" cy="9144000"/>
  <p:embeddedFontLs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SimSun" panose="02010600030101010101" pitchFamily="2" charset="-122"/>
      <p:regular r:id="rId46"/>
    </p:embeddedFont>
    <p:embeddedFont>
      <p:font typeface="Segoe UI Light" panose="020B0502040204020203" pitchFamily="34" charset="0"/>
      <p:regular r:id="rId47"/>
      <p: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22"/>
            <p14:sldId id="312"/>
          </p14:sldIdLst>
        </p14:section>
        <p14:section name="Virtual Networks" id="{EE7F45B0-A6AD-411D-A512-DBBFEC401377}">
          <p14:sldIdLst>
            <p14:sldId id="311"/>
            <p14:sldId id="330"/>
            <p14:sldId id="327"/>
            <p14:sldId id="332"/>
            <p14:sldId id="339"/>
            <p14:sldId id="323"/>
            <p14:sldId id="325"/>
            <p14:sldId id="333"/>
            <p14:sldId id="334"/>
            <p14:sldId id="326"/>
            <p14:sldId id="329"/>
          </p14:sldIdLst>
        </p14:section>
        <p14:section name="Multi-site" id="{C6B6578B-F5CF-418D-991A-F24A0340D180}">
          <p14:sldIdLst>
            <p14:sldId id="313"/>
            <p14:sldId id="331"/>
            <p14:sldId id="324"/>
            <p14:sldId id="335"/>
          </p14:sldIdLst>
        </p14:section>
        <p14:section name="ARM Networking" id="{B92904DA-AD65-48A7-82FB-BA4D438E899A}">
          <p14:sldIdLst>
            <p14:sldId id="315"/>
            <p14:sldId id="338"/>
            <p14:sldId id="340"/>
            <p14:sldId id="341"/>
            <p14:sldId id="342"/>
          </p14:sldIdLst>
        </p14:section>
        <p14:section name="Hybrid Connection" id="{CA5ED27E-6529-4197-AC63-77A7AD34E2E9}">
          <p14:sldIdLst>
            <p14:sldId id="316"/>
            <p14:sldId id="328"/>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14" autoAdjust="0"/>
    <p:restoredTop sz="70938" autoAdjust="0"/>
  </p:normalViewPr>
  <p:slideViewPr>
    <p:cSldViewPr snapToGrid="0">
      <p:cViewPr varScale="1">
        <p:scale>
          <a:sx n="86" d="100"/>
          <a:sy n="86" d="100"/>
        </p:scale>
        <p:origin x="1402" y="5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provider 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318695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20</a:t>
            </a:fld>
            <a:endParaRPr lang="en-US"/>
          </a:p>
        </p:txBody>
      </p:sp>
    </p:spTree>
    <p:extLst>
      <p:ext uri="{BB962C8B-B14F-4D97-AF65-F5344CB8AC3E}">
        <p14:creationId xmlns:p14="http://schemas.microsoft.com/office/powerpoint/2010/main" val="1425346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User Defined Routes</a:t>
            </a:r>
          </a:p>
          <a:p>
            <a:endParaRPr lang="en-US" dirty="0"/>
          </a:p>
          <a:p>
            <a:r>
              <a:rPr lang="en-US" dirty="0"/>
              <a:t>Ability to control traffic flow</a:t>
            </a:r>
          </a:p>
          <a:p>
            <a:endParaRPr lang="en-US" dirty="0"/>
          </a:p>
          <a:p>
            <a:r>
              <a:rPr lang="en-US" dirty="0"/>
              <a:t>Imagine we have two subnets within one Vnet</a:t>
            </a:r>
          </a:p>
          <a:p>
            <a:r>
              <a:rPr lang="en-US" dirty="0"/>
              <a:t>By default all machines in a Vnet can communicate with each other so there is full routed network between them</a:t>
            </a:r>
          </a:p>
          <a:p>
            <a:r>
              <a:rPr lang="en-US" dirty="0"/>
              <a:t>You don’t want your front end subnet communicate directly with your back end subnet </a:t>
            </a:r>
          </a:p>
          <a:p>
            <a:r>
              <a:rPr lang="en-US" dirty="0"/>
              <a:t>You want to have your own firewall appliance or an IDS system in between the traffic flow to accomplish that solution we can use User Defined Routes to force the traffic coming to backend subnet that is coming from front end subnet through the firewall instance</a:t>
            </a:r>
          </a:p>
          <a:p>
            <a:endParaRPr lang="en-US" dirty="0"/>
          </a:p>
          <a:p>
            <a:r>
              <a:rPr lang="en-US" dirty="0"/>
              <a:t>You can configure UDR’s for both internal traffic and the traffic leaving your Azure network</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273C210F-F7AC-4609-9F14-F42E9171CDC6}" type="slidenum">
              <a:rPr lang="en-US" smtClean="0"/>
              <a:t>21</a:t>
            </a:fld>
            <a:endParaRPr lang="en-US"/>
          </a:p>
        </p:txBody>
      </p:sp>
    </p:spTree>
    <p:extLst>
      <p:ext uri="{BB962C8B-B14F-4D97-AF65-F5344CB8AC3E}">
        <p14:creationId xmlns:p14="http://schemas.microsoft.com/office/powerpoint/2010/main" val="27232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3842236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a:p>
        </p:txBody>
      </p:sp>
    </p:spTree>
    <p:extLst>
      <p:ext uri="{BB962C8B-B14F-4D97-AF65-F5344CB8AC3E}">
        <p14:creationId xmlns:p14="http://schemas.microsoft.com/office/powerpoint/2010/main" val="3400963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2257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8</a:t>
            </a:fld>
            <a:endParaRPr lang="en-US"/>
          </a:p>
        </p:txBody>
      </p:sp>
    </p:spTree>
    <p:extLst>
      <p:ext uri="{BB962C8B-B14F-4D97-AF65-F5344CB8AC3E}">
        <p14:creationId xmlns:p14="http://schemas.microsoft.com/office/powerpoint/2010/main" val="9374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err="1">
                <a:latin typeface="Arial"/>
                <a:ea typeface="Calibri"/>
                <a:cs typeface="Times New Roman"/>
              </a:rPr>
              <a:t>tp</a:t>
            </a:r>
            <a:r>
              <a:rPr lang="en-US" sz="1000" b="1" dirty="0">
                <a:latin typeface="Arial"/>
                <a:ea typeface="Calibri"/>
                <a:cs typeface="Times New Roman"/>
              </a:rPr>
              <a:t> 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97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620774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3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11471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A0521-AEC8-4B72-A923-E42C72C6C7A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BD782-4901-4A10-8FA6-4D0B12E201D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2/6/2018</a:t>
            </a:fld>
            <a:endParaRPr lang="en-US"/>
          </a:p>
        </p:txBody>
      </p:sp>
      <p:sp>
        <p:nvSpPr>
          <p:cNvPr id="6" name="Footer Placeholder 5">
            <a:extLst>
              <a:ext uri="{FF2B5EF4-FFF2-40B4-BE49-F238E27FC236}">
                <a16:creationId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412161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702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203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633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40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tx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t>DEMO</a:t>
            </a:r>
          </a:p>
        </p:txBody>
      </p:sp>
    </p:spTree>
    <p:extLst>
      <p:ext uri="{BB962C8B-B14F-4D97-AF65-F5344CB8AC3E}">
        <p14:creationId xmlns:p14="http://schemas.microsoft.com/office/powerpoint/2010/main" val="23780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86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05"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10" r:id="rId25"/>
    <p:sldLayoutId id="2147483711" r:id="rId26"/>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18.emf"/><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hyperlink" Target="https://docs.microsoft.com/en-us/azure/dns/dns-overview"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load-balancer/load-balancer-custom-probe-overview"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23.jpg"/><Relationship Id="rId4" Type="http://schemas.openxmlformats.org/officeDocument/2006/relationships/hyperlink" Target="https://docs.microsoft.com/en-us/azure/virtual-network/virtual-networks-ns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15.e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solidFill>
                  <a:srgbClr val="FFC000"/>
                </a:solidFill>
              </a:rPr>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58788" y="1021215"/>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Private IP address allocation:</a:t>
            </a:r>
          </a:p>
          <a:p>
            <a:pPr lvl="1"/>
            <a:r>
              <a:rPr lang="en-US" sz="1800" dirty="0"/>
              <a:t>Dynamic </a:t>
            </a:r>
          </a:p>
          <a:p>
            <a:pPr lvl="1"/>
            <a:r>
              <a:rPr lang="en-US" sz="1800" dirty="0"/>
              <a:t>Static</a:t>
            </a:r>
            <a:endParaRPr lang="en-US" sz="1400" b="1" dirty="0"/>
          </a:p>
          <a:p>
            <a:r>
              <a:rPr lang="en-US" sz="2400" dirty="0"/>
              <a:t>Adding a static private IP address:</a:t>
            </a:r>
          </a:p>
          <a:p>
            <a:pPr lvl="1"/>
            <a:r>
              <a:rPr lang="en-US" sz="2000" dirty="0"/>
              <a:t>Azure PowerShell:</a:t>
            </a:r>
          </a:p>
          <a:p>
            <a:pPr marL="627063" lvl="1" indent="-342900">
              <a:buFont typeface="+mj-lt"/>
              <a:buAutoNum type="arabicPeriod"/>
            </a:pPr>
            <a:r>
              <a:rPr lang="en-US" sz="1800" dirty="0"/>
              <a:t> </a:t>
            </a:r>
            <a:r>
              <a:rPr lang="en-US" sz="1800" i="1" dirty="0"/>
              <a:t>$vnet </a:t>
            </a:r>
            <a:r>
              <a:rPr lang="en-US" sz="1800" dirty="0"/>
              <a:t>= </a:t>
            </a:r>
            <a:r>
              <a:rPr lang="en-US" sz="1800" b="1" dirty="0"/>
              <a:t>Get-AzureRmVirtualNetwork -ResourceGroupName AdatumRG </a:t>
            </a:r>
            <a:br>
              <a:rPr lang="en-US" sz="1800" b="1" dirty="0"/>
            </a:br>
            <a:r>
              <a:rPr lang="en-US" sz="1800" b="1" dirty="0"/>
              <a:t>-Name AdatumVNet  </a:t>
            </a:r>
          </a:p>
          <a:p>
            <a:pPr marL="627063" lvl="1" indent="-342900">
              <a:buFont typeface="+mj-lt"/>
              <a:buAutoNum type="arabicPeriod"/>
            </a:pPr>
            <a:r>
              <a:rPr lang="en-US" sz="1800" dirty="0"/>
              <a:t> </a:t>
            </a:r>
            <a:r>
              <a:rPr lang="en-US" sz="1800" i="1" dirty="0"/>
              <a:t>$subnet </a:t>
            </a:r>
            <a:r>
              <a:rPr lang="en-US" sz="1800" dirty="0"/>
              <a:t>= </a:t>
            </a:r>
            <a:r>
              <a:rPr lang="en-US" sz="1800" b="1" dirty="0"/>
              <a:t>$vnet.Subnets[0].Id</a:t>
            </a:r>
          </a:p>
          <a:p>
            <a:pPr marL="627063" lvl="1" indent="-342900">
              <a:buFont typeface="+mj-lt"/>
              <a:buAutoNum type="arabicPeriod"/>
            </a:pPr>
            <a:r>
              <a:rPr lang="en-US" sz="1800" dirty="0"/>
              <a:t> </a:t>
            </a:r>
            <a:r>
              <a:rPr lang="en-US" sz="1800" i="1" dirty="0"/>
              <a:t>$nic </a:t>
            </a:r>
            <a:r>
              <a:rPr lang="en-US" sz="1800" dirty="0"/>
              <a:t>= </a:t>
            </a:r>
            <a:r>
              <a:rPr lang="en-US" sz="1800" b="1" dirty="0"/>
              <a:t>New-AzureRmNetworkInterface -Name AdatumNIC </a:t>
            </a:r>
            <a:br>
              <a:rPr lang="en-US" sz="1800" b="1" dirty="0"/>
            </a:br>
            <a:r>
              <a:rPr lang="en-US" sz="1800" b="1" dirty="0"/>
              <a:t>-ResourceGroupName AdatumRG -Location centralus -SubnetId $vnet.Subnets[0].Id -PrivateIpAddress 192.168.0.10</a:t>
            </a:r>
          </a:p>
          <a:p>
            <a:pPr marL="627063" lvl="1" indent="-342900">
              <a:buFont typeface="+mj-lt"/>
              <a:buAutoNum type="arabicPeriod"/>
            </a:pPr>
            <a:r>
              <a:rPr lang="en-US" sz="1800" dirty="0"/>
              <a:t> </a:t>
            </a:r>
            <a:r>
              <a:rPr lang="en-US" sz="1800" b="1" dirty="0"/>
              <a:t>Add-AzureRmVMNetworkInterface -VM $vm -Id $nic.Id</a:t>
            </a:r>
          </a:p>
          <a:p>
            <a:pPr lvl="1"/>
            <a:r>
              <a:rPr lang="en-US" sz="2000" dirty="0"/>
              <a:t>Azure CLI:</a:t>
            </a:r>
          </a:p>
          <a:p>
            <a:pPr marL="0" indent="0">
              <a:buNone/>
            </a:pPr>
            <a:r>
              <a:rPr lang="en-US" sz="1800" b="1" dirty="0"/>
              <a:t>       az network nic create --resource-group AdatumRG --name AdatumNIC \</a:t>
            </a:r>
            <a:br>
              <a:rPr lang="en-US" sz="1800" b="1" dirty="0"/>
            </a:br>
            <a:r>
              <a:rPr lang="en-US" sz="1800" b="1" dirty="0"/>
              <a:t>        --location centralus --subnet default --private-ip-address 192.168.0.10 \</a:t>
            </a:r>
            <a:br>
              <a:rPr lang="en-US" sz="1800" b="1" dirty="0"/>
            </a:br>
            <a:r>
              <a:rPr lang="en-US" sz="1800" b="1" dirty="0"/>
              <a:t>        --vnet-name AdatumVNet </a:t>
            </a:r>
          </a:p>
          <a:p>
            <a:pPr marL="0" indent="0">
              <a:buNone/>
            </a:pPr>
            <a:endParaRPr lang="en-US" dirty="0"/>
          </a:p>
        </p:txBody>
      </p:sp>
    </p:spTree>
    <p:custDataLst>
      <p:tags r:id="rId1"/>
    </p:custDataLst>
    <p:extLst>
      <p:ext uri="{BB962C8B-B14F-4D97-AF65-F5344CB8AC3E}">
        <p14:creationId xmlns:p14="http://schemas.microsoft.com/office/powerpoint/2010/main" val="23493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Network security group rules consist of:</a:t>
            </a:r>
          </a:p>
          <a:p>
            <a:r>
              <a:rPr lang="en-US" dirty="0"/>
              <a:t>Name </a:t>
            </a:r>
          </a:p>
          <a:p>
            <a:r>
              <a:rPr lang="en-US" dirty="0"/>
              <a:t>Direction </a:t>
            </a:r>
          </a:p>
          <a:p>
            <a:r>
              <a:rPr lang="en-US" dirty="0"/>
              <a:t>Priority </a:t>
            </a:r>
          </a:p>
          <a:p>
            <a:r>
              <a:rPr lang="en-US" dirty="0"/>
              <a:t>Source</a:t>
            </a:r>
          </a:p>
          <a:p>
            <a:r>
              <a:rPr lang="en-US" dirty="0"/>
              <a:t>Source port range  </a:t>
            </a:r>
          </a:p>
          <a:p>
            <a:r>
              <a:rPr lang="en-US" dirty="0"/>
              <a:t>Destination</a:t>
            </a:r>
          </a:p>
          <a:p>
            <a:r>
              <a:rPr lang="en-US" dirty="0"/>
              <a:t>Destination port range </a:t>
            </a:r>
          </a:p>
          <a:p>
            <a:r>
              <a:rPr lang="en-US" dirty="0"/>
              <a:t>Protocol </a:t>
            </a:r>
          </a:p>
          <a:p>
            <a:r>
              <a:rPr lang="en-US" dirty="0"/>
              <a:t>Action</a:t>
            </a:r>
          </a:p>
          <a:p>
            <a:pPr lvl="1"/>
            <a:endParaRPr lang="en-US" dirty="0"/>
          </a:p>
          <a:p>
            <a:pPr marL="0" indent="0">
              <a:buNone/>
            </a:pPr>
            <a:endParaRPr lang="en-US" sz="2400" dirty="0"/>
          </a:p>
        </p:txBody>
      </p:sp>
    </p:spTree>
    <p:custDataLst>
      <p:tags r:id="rId1"/>
    </p:custDataLst>
    <p:extLst>
      <p:ext uri="{BB962C8B-B14F-4D97-AF65-F5344CB8AC3E}">
        <p14:creationId xmlns:p14="http://schemas.microsoft.com/office/powerpoint/2010/main" val="72072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Routing</a:t>
            </a:r>
          </a:p>
        </p:txBody>
      </p:sp>
      <p:sp>
        <p:nvSpPr>
          <p:cNvPr id="3" name="Text Placeholder 2">
            <a:extLst>
              <a:ext uri="{FF2B5EF4-FFF2-40B4-BE49-F238E27FC236}">
                <a16:creationId xmlns:a16="http://schemas.microsoft.com/office/drawing/2014/main" id="{811C7054-6A57-4F96-8F62-C43AE92DE0BB}"/>
              </a:ext>
            </a:extLst>
          </p:cNvPr>
          <p:cNvSpPr>
            <a:spLocks noGrp="1"/>
          </p:cNvSpPr>
          <p:nvPr>
            <p:ph type="body" idx="1"/>
          </p:nvPr>
        </p:nvSpPr>
        <p:spPr/>
        <p:txBody>
          <a:bodyPr/>
          <a:lstStyle/>
          <a:p>
            <a:r>
              <a:rPr lang="en-US" sz="4000" dirty="0"/>
              <a:t>Default routing </a:t>
            </a:r>
          </a:p>
          <a:p>
            <a:r>
              <a:rPr lang="en-US" sz="4000" dirty="0"/>
              <a:t>User-defined routes </a:t>
            </a:r>
          </a:p>
          <a:p>
            <a:r>
              <a:rPr lang="en-US" sz="4000" dirty="0"/>
              <a:t>Boarder Gateway Protocol (BGP)</a:t>
            </a:r>
          </a:p>
          <a:p>
            <a:endParaRPr lang="en-US" dirty="0"/>
          </a:p>
        </p:txBody>
      </p:sp>
      <p:sp>
        <p:nvSpPr>
          <p:cNvPr id="5" name="Text Placeholder 4">
            <a:extLst>
              <a:ext uri="{FF2B5EF4-FFF2-40B4-BE49-F238E27FC236}">
                <a16:creationId xmlns:a16="http://schemas.microsoft.com/office/drawing/2014/main" id="{B44A3691-1349-45C1-8675-C9AECF810FF2}"/>
              </a:ext>
            </a:extLst>
          </p:cNvPr>
          <p:cNvSpPr>
            <a:spLocks noGrp="1"/>
          </p:cNvSpPr>
          <p:nvPr>
            <p:ph type="body" sz="quarter" idx="10"/>
          </p:nvPr>
        </p:nvSpPr>
        <p:spPr/>
        <p:txBody>
          <a:bodyPr/>
          <a:lstStyle/>
          <a:p>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latin typeface="+mn-lt"/>
            </a:endParaRPr>
          </a:p>
          <a:p>
            <a:pPr marL="0" indent="0">
              <a:buNone/>
            </a:pPr>
            <a:endParaRPr lang="en-US" sz="2400" dirty="0">
              <a:latin typeface="+mn-lt"/>
            </a:endParaRPr>
          </a:p>
        </p:txBody>
      </p:sp>
      <p:pic>
        <p:nvPicPr>
          <p:cNvPr id="2050" name="Picture 2" descr="Default system rules with a multi-tier web application in Azure (Image Credit: Microsoft)">
            <a:extLst>
              <a:ext uri="{FF2B5EF4-FFF2-40B4-BE49-F238E27FC236}">
                <a16:creationId xmlns:a16="http://schemas.microsoft.com/office/drawing/2014/main"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2982814"/>
            <a:ext cx="4918075" cy="36483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2712409698"/>
              </p:ext>
            </p:extLst>
          </p:nvPr>
        </p:nvGraphicFramePr>
        <p:xfrm>
          <a:off x="116113" y="870858"/>
          <a:ext cx="8752115" cy="5767612"/>
        </p:xfrm>
        <a:graphic>
          <a:graphicData uri="http://schemas.openxmlformats.org/drawingml/2006/table">
            <a:tbl>
              <a:tblPr firstRow="1" firstCol="1" bandRow="1">
                <a:tableStyleId>{5940675A-B579-460E-94D1-54222C63F5DA}</a:tableStyleId>
              </a:tblPr>
              <a:tblGrid>
                <a:gridCol w="171268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515428">
                  <a:extLst>
                    <a:ext uri="{9D8B030D-6E8A-4147-A177-3AD203B41FA5}">
                      <a16:colId xmlns:a16="http://schemas.microsoft.com/office/drawing/2014/main" val="20002"/>
                    </a:ext>
                  </a:extLst>
                </a:gridCol>
              </a:tblGrid>
              <a:tr h="699408">
                <a:tc>
                  <a:txBody>
                    <a:bodyPr/>
                    <a:lstStyle/>
                    <a:p>
                      <a:pPr marL="0" marR="0">
                        <a:lnSpc>
                          <a:spcPct val="115000"/>
                        </a:lnSpc>
                        <a:spcBef>
                          <a:spcPts val="0"/>
                        </a:spcBef>
                        <a:spcAft>
                          <a:spcPts val="0"/>
                        </a:spcAft>
                      </a:pPr>
                      <a:r>
                        <a:rPr lang="en-US" sz="2000" b="1" dirty="0">
                          <a:effectLst/>
                          <a:latin typeface="+mn-lt"/>
                        </a:rPr>
                        <a:t>Record type</a:t>
                      </a:r>
                      <a:endParaRPr lang="en-GB" sz="2000" b="1"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mn-lt"/>
                        </a:rPr>
                        <a:t>Full Name</a:t>
                      </a:r>
                      <a:endParaRPr lang="en-GB" sz="2000" b="1"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mn-lt"/>
                        </a:rPr>
                        <a:t>Function</a:t>
                      </a:r>
                      <a:endParaRPr lang="en-GB" sz="2000" b="1"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mn-lt"/>
                        </a:rPr>
                        <a:t>A (IPv4)</a:t>
                      </a:r>
                      <a:endParaRPr lang="en-GB" sz="1600" dirty="0">
                        <a:effectLst/>
                        <a:latin typeface="+mn-lt"/>
                      </a:endParaRPr>
                    </a:p>
                    <a:p>
                      <a:pPr marL="0" marR="0">
                        <a:lnSpc>
                          <a:spcPct val="115000"/>
                        </a:lnSpc>
                        <a:spcBef>
                          <a:spcPts val="0"/>
                        </a:spcBef>
                        <a:spcAft>
                          <a:spcPts val="0"/>
                        </a:spcAft>
                      </a:pPr>
                      <a:r>
                        <a:rPr lang="en-US" sz="1600" dirty="0">
                          <a:effectLst/>
                          <a:latin typeface="+mn-lt"/>
                        </a:rPr>
                        <a:t>AAAA (IPv6)</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Address</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Maps a host name such as www.adatum.com to an IP address, such as 131.107.10.10.</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mn-lt"/>
                        </a:rPr>
                        <a:t>CNAME</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Canonical name</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Assigns</a:t>
                      </a:r>
                      <a:r>
                        <a:rPr lang="en-US" sz="1600" baseline="0" dirty="0">
                          <a:effectLst/>
                          <a:latin typeface="+mn-lt"/>
                        </a:rPr>
                        <a:t> a custom name</a:t>
                      </a:r>
                      <a:r>
                        <a:rPr lang="en-US" sz="1600" dirty="0">
                          <a:effectLst/>
                          <a:latin typeface="+mn-lt"/>
                        </a:rPr>
                        <a:t>, such as ftp.adatum.com, to a host record, such as host1.adatumcom.</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mn-lt"/>
                        </a:rPr>
                        <a:t>MX</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Mail exchange</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Points to the host that accepts email for the domain. MX records must point to an A record, and not to a CNAME record.</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mn-lt"/>
                        </a:rPr>
                        <a:t>NS</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Name server </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Contains the name of a server</a:t>
                      </a:r>
                      <a:r>
                        <a:rPr lang="en-US" sz="1600" baseline="0" dirty="0">
                          <a:effectLst/>
                          <a:latin typeface="+mn-lt"/>
                        </a:rPr>
                        <a:t> hosting a copy of the DNS zone</a:t>
                      </a:r>
                      <a:r>
                        <a:rPr lang="en-US" sz="1600" dirty="0">
                          <a:effectLst/>
                          <a:latin typeface="+mn-lt"/>
                        </a:rPr>
                        <a:t>.</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mn-lt"/>
                        </a:rPr>
                        <a:t>SOA</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Start of Authority</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Provides information about the writable</a:t>
                      </a:r>
                      <a:r>
                        <a:rPr lang="en-US" sz="1600" baseline="0" dirty="0">
                          <a:effectLst/>
                          <a:latin typeface="+mn-lt"/>
                        </a:rPr>
                        <a:t> copy of the DNS zone, including its location and version number</a:t>
                      </a:r>
                      <a:r>
                        <a:rPr lang="en-US" sz="1600" dirty="0">
                          <a:effectLst/>
                          <a:latin typeface="+mn-lt"/>
                        </a:rPr>
                        <a:t>.</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mn-lt"/>
                        </a:rPr>
                        <a:t>SRV</a:t>
                      </a:r>
                      <a:endParaRPr lang="en-GB" sz="18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Service</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Points to hosts that are providing specific services, such as the Session Initiation Protocol (SIP) </a:t>
                      </a:r>
                      <a:r>
                        <a:rPr lang="en-US" sz="1600" baseline="0" dirty="0">
                          <a:effectLst/>
                          <a:latin typeface="+mn-lt"/>
                        </a:rPr>
                        <a:t>or Active Directory Domain Services.</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mn-lt"/>
                        </a:rPr>
                        <a:t>TXT</a:t>
                      </a:r>
                      <a:endParaRPr lang="en-GB" sz="18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Text</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mn-lt"/>
                        </a:rPr>
                        <a:t>Contains</a:t>
                      </a:r>
                      <a:r>
                        <a:rPr lang="en-US" sz="1600" baseline="0" dirty="0">
                          <a:effectLst/>
                          <a:latin typeface="+mn-lt"/>
                        </a:rPr>
                        <a:t> custom text.</a:t>
                      </a:r>
                      <a:endParaRPr lang="en-GB" sz="1600" dirty="0">
                        <a:effectLst/>
                        <a:latin typeface="+mn-lt"/>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a16="http://schemas.microsoft.com/office/drawing/2014/main"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b="1" kern="1200" dirty="0">
                <a:latin typeface="+mn-lt"/>
              </a:rPr>
              <a:t>Service chaining</a:t>
            </a:r>
          </a:p>
          <a:p>
            <a:pPr marL="457200" indent="-457200">
              <a:buFont typeface="Courier New" panose="02070309020205020404" pitchFamily="49" charset="0"/>
              <a:buChar char="o"/>
            </a:pPr>
            <a:r>
              <a:rPr lang="en-US" sz="2800" b="1" kern="1200" dirty="0">
                <a:latin typeface="+mn-lt"/>
              </a:rPr>
              <a:t>Gateway transit</a:t>
            </a:r>
          </a:p>
          <a:p>
            <a:endParaRPr lang="en-US" sz="2800" b="1" kern="1200" dirty="0">
              <a:latin typeface="+mn-lt"/>
            </a:endParaRPr>
          </a:p>
          <a:p>
            <a:r>
              <a:rPr lang="en-US" sz="2800" b="1" kern="1200" dirty="0">
                <a:latin typeface="+mn-lt"/>
              </a:rPr>
              <a:t>Requirements:</a:t>
            </a:r>
          </a:p>
          <a:p>
            <a:pPr marL="174625" indent="-174625">
              <a:buChar char="•"/>
            </a:pPr>
            <a:r>
              <a:rPr lang="en-US" sz="2800" b="1" kern="1200" dirty="0">
                <a:latin typeface="+mn-lt"/>
              </a:rPr>
              <a:t>Same region</a:t>
            </a:r>
          </a:p>
          <a:p>
            <a:pPr marL="174625" indent="-174625">
              <a:buChar char="•"/>
            </a:pPr>
            <a:r>
              <a:rPr lang="en-US" sz="2800" b="1" kern="1200" dirty="0">
                <a:latin typeface="+mn-lt"/>
              </a:rPr>
              <a:t>No overlapping IP address spaces</a:t>
            </a:r>
          </a:p>
          <a:p>
            <a:pPr marL="174625" indent="-174625">
              <a:buChar char="•"/>
            </a:pPr>
            <a:r>
              <a:rPr lang="en-US" sz="2800" b="1" kern="1200" dirty="0">
                <a:latin typeface="+mn-lt"/>
              </a:rPr>
              <a:t>Same Azure Active Directory tenant </a:t>
            </a:r>
          </a:p>
          <a:p>
            <a:pPr marL="174625" indent="-174625">
              <a:buChar char="•"/>
            </a:pPr>
            <a:r>
              <a:rPr lang="en-US" sz="2800" b="1" kern="1200" dirty="0">
                <a:latin typeface="+mn-lt"/>
              </a:rPr>
              <a:t>Azure Resource Manager</a:t>
            </a:r>
          </a:p>
          <a:p>
            <a:pPr marL="174625" indent="-174625">
              <a:buChar char="•"/>
            </a:pPr>
            <a:r>
              <a:rPr lang="en-US" sz="2800" b="1" kern="1200" dirty="0">
                <a:latin typeface="+mn-lt"/>
              </a:rPr>
              <a:t>Read and write permissions </a:t>
            </a:r>
          </a:p>
          <a:p>
            <a:pPr marL="174625" indent="-174625">
              <a:buChar char="•"/>
            </a:pPr>
            <a:r>
              <a:rPr lang="en-US" sz="2800" b="1" kern="1200" dirty="0">
                <a:latin typeface="+mn-lt"/>
              </a:rPr>
              <a:t>Limit is 10*</a:t>
            </a:r>
          </a:p>
          <a:p>
            <a:pPr marL="174625" indent="-174625">
              <a:buChar char="•"/>
            </a:pPr>
            <a:endParaRPr lang="en-US" sz="2800" b="1" kern="1200" dirty="0">
              <a:latin typeface="+mn-lt"/>
            </a:endParaRPr>
          </a:p>
          <a:p>
            <a:pPr marL="457200" indent="-457200">
              <a:buFont typeface="Courier New" panose="02070309020205020404" pitchFamily="49" charset="0"/>
              <a:buChar char="o"/>
            </a:pPr>
            <a:r>
              <a:rPr lang="en-US" sz="2800" b="1" kern="1200" dirty="0">
                <a:latin typeface="+mn-lt"/>
              </a:rPr>
              <a:t>V-Net peering is nontransitive.</a:t>
            </a:r>
          </a:p>
          <a:p>
            <a:pPr marL="174625" indent="-174625">
              <a:buChar char="•"/>
            </a:pPr>
            <a:endParaRPr lang="en-US" sz="2800" b="1" kern="1200" dirty="0">
              <a:latin typeface="+mn-lt"/>
            </a:endParaRPr>
          </a:p>
        </p:txBody>
      </p:sp>
      <p:grpSp>
        <p:nvGrpSpPr>
          <p:cNvPr id="3" name="Group 2">
            <a:extLst>
              <a:ext uri="{FF2B5EF4-FFF2-40B4-BE49-F238E27FC236}">
                <a16:creationId xmlns:a16="http://schemas.microsoft.com/office/drawing/2014/main"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a16="http://schemas.microsoft.com/office/drawing/2014/main"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a16="http://schemas.microsoft.com/office/drawing/2014/main"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a16="http://schemas.microsoft.com/office/drawing/2014/main"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a16="http://schemas.microsoft.com/office/drawing/2014/main"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a16="http://schemas.microsoft.com/office/drawing/2014/main"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a16="http://schemas.microsoft.com/office/drawing/2014/main"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a16="http://schemas.microsoft.com/office/drawing/2014/main"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a16="http://schemas.microsoft.com/office/drawing/2014/main"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a16="http://schemas.microsoft.com/office/drawing/2014/main"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a16="http://schemas.microsoft.com/office/drawing/2014/main"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a16="http://schemas.microsoft.com/office/drawing/2014/main"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a16="http://schemas.microsoft.com/office/drawing/2014/main"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a16="http://schemas.microsoft.com/office/drawing/2014/main"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a16="http://schemas.microsoft.com/office/drawing/2014/main"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a16="http://schemas.microsoft.com/office/drawing/2014/main"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a16="http://schemas.microsoft.com/office/drawing/2014/main"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a16="http://schemas.microsoft.com/office/drawing/2014/main"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a16="http://schemas.microsoft.com/office/drawing/2014/main"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a16="http://schemas.microsoft.com/office/drawing/2014/main"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a16="http://schemas.microsoft.com/office/drawing/2014/main"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a16="http://schemas.microsoft.com/office/drawing/2014/main"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a16="http://schemas.microsoft.com/office/drawing/2014/main"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a16="http://schemas.microsoft.com/office/drawing/2014/main"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a16="http://schemas.microsoft.com/office/drawing/2014/main"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a16="http://schemas.microsoft.com/office/drawing/2014/main"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a16="http://schemas.microsoft.com/office/drawing/2014/main"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a16="http://schemas.microsoft.com/office/drawing/2014/main"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a16="http://schemas.microsoft.com/office/drawing/2014/main"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a16="http://schemas.microsoft.com/office/drawing/2014/main"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a16="http://schemas.microsoft.com/office/drawing/2014/main"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a16="http://schemas.microsoft.com/office/drawing/2014/main"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a16="http://schemas.microsoft.com/office/drawing/2014/main"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a16="http://schemas.microsoft.com/office/drawing/2014/main"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a16="http://schemas.microsoft.com/office/drawing/2014/main"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a16="http://schemas.microsoft.com/office/drawing/2014/main"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a16="http://schemas.microsoft.com/office/drawing/2014/main"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a16="http://schemas.microsoft.com/office/drawing/2014/main"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a16="http://schemas.microsoft.com/office/drawing/2014/main"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a16="http://schemas.microsoft.com/office/drawing/2014/main"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a16="http://schemas.microsoft.com/office/drawing/2014/main"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a16="http://schemas.microsoft.com/office/drawing/2014/main"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a16="http://schemas.microsoft.com/office/drawing/2014/main"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a16="http://schemas.microsoft.com/office/drawing/2014/main"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a16="http://schemas.microsoft.com/office/drawing/2014/main"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a16="http://schemas.microsoft.com/office/drawing/2014/main"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a16="http://schemas.microsoft.com/office/drawing/2014/main"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a16="http://schemas.microsoft.com/office/drawing/2014/main"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a16="http://schemas.microsoft.com/office/drawing/2014/main"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a16="http://schemas.microsoft.com/office/drawing/2014/main"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a16="http://schemas.microsoft.com/office/drawing/2014/main"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a16="http://schemas.microsoft.com/office/drawing/2014/main"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a16="http://schemas.microsoft.com/office/drawing/2014/main"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a16="http://schemas.microsoft.com/office/drawing/2014/main"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a16="http://schemas.microsoft.com/office/drawing/2014/main"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a16="http://schemas.microsoft.com/office/drawing/2014/main"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a16="http://schemas.microsoft.com/office/drawing/2014/main"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a16="http://schemas.microsoft.com/office/drawing/2014/main"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a16="http://schemas.microsoft.com/office/drawing/2014/main"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a16="http://schemas.microsoft.com/office/drawing/2014/main"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a16="http://schemas.microsoft.com/office/drawing/2014/main"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a16="http://schemas.microsoft.com/office/drawing/2014/main"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a16="http://schemas.microsoft.com/office/drawing/2014/main"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a16="http://schemas.microsoft.com/office/drawing/2014/main"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a16="http://schemas.microsoft.com/office/drawing/2014/main"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a16="http://schemas.microsoft.com/office/drawing/2014/main"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a16="http://schemas.microsoft.com/office/drawing/2014/main"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a16="http://schemas.microsoft.com/office/drawing/2014/main"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a16="http://schemas.microsoft.com/office/drawing/2014/main"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a16="http://schemas.microsoft.com/office/drawing/2014/main"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a16="http://schemas.microsoft.com/office/drawing/2014/main"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a16="http://schemas.microsoft.com/office/drawing/2014/main"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and implement multi-site or hybrid network connectivity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884499"/>
            <a:ext cx="5290768" cy="3948375"/>
          </a:xfrm>
        </p:spPr>
        <p:txBody>
          <a:bodyPr/>
          <a:lstStyle/>
          <a:p>
            <a:r>
              <a:rPr lang="en-US" sz="20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a16="http://schemas.microsoft.com/office/drawing/2014/main"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a16="http://schemas.microsoft.com/office/drawing/2014/main"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a16="http://schemas.microsoft.com/office/drawing/2014/main"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a16="http://schemas.microsoft.com/office/drawing/2014/main"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a16="http://schemas.microsoft.com/office/drawing/2014/main"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a16="http://schemas.microsoft.com/office/drawing/2014/main"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a16="http://schemas.microsoft.com/office/drawing/2014/main"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a16="http://schemas.microsoft.com/office/drawing/2014/main"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a16="http://schemas.microsoft.com/office/drawing/2014/main"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a16="http://schemas.microsoft.com/office/drawing/2014/main"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a16="http://schemas.microsoft.com/office/drawing/2014/main"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a16="http://schemas.microsoft.com/office/drawing/2014/main"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a16="http://schemas.microsoft.com/office/drawing/2014/main"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a16="http://schemas.microsoft.com/office/drawing/2014/main"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a16="http://schemas.microsoft.com/office/drawing/2014/main"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a16="http://schemas.microsoft.com/office/drawing/2014/main"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a16="http://schemas.microsoft.com/office/drawing/2014/main"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a16="http://schemas.microsoft.com/office/drawing/2014/main"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a16="http://schemas.microsoft.com/office/drawing/2014/main"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a16="http://schemas.microsoft.com/office/drawing/2014/main"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a16="http://schemas.microsoft.com/office/drawing/2014/main"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a16="http://schemas.microsoft.com/office/drawing/2014/main"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a16="http://schemas.microsoft.com/office/drawing/2014/main"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a16="http://schemas.microsoft.com/office/drawing/2014/main"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a16="http://schemas.microsoft.com/office/drawing/2014/main"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a16="http://schemas.microsoft.com/office/drawing/2014/main"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a16="http://schemas.microsoft.com/office/drawing/2014/main"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a16="http://schemas.microsoft.com/office/drawing/2014/main"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a16="http://schemas.microsoft.com/office/drawing/2014/main"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a16="http://schemas.microsoft.com/office/drawing/2014/main"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a16="http://schemas.microsoft.com/office/drawing/2014/main"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a16="http://schemas.microsoft.com/office/drawing/2014/main"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a16="http://schemas.microsoft.com/office/drawing/2014/main"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a16="http://schemas.microsoft.com/office/drawing/2014/main"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a16="http://schemas.microsoft.com/office/drawing/2014/main"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a16="http://schemas.microsoft.com/office/drawing/2014/main"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a16="http://schemas.microsoft.com/office/drawing/2014/main"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a16="http://schemas.microsoft.com/office/drawing/2014/main"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Cross-premises:</a:t>
            </a:r>
          </a:p>
          <a:p>
            <a:pPr lvl="1"/>
            <a:r>
              <a:rPr lang="en-US" dirty="0"/>
              <a:t>Point-to-Site</a:t>
            </a:r>
          </a:p>
          <a:p>
            <a:pPr lvl="1"/>
            <a:r>
              <a:rPr lang="en-US" dirty="0"/>
              <a:t>Site-to-Site</a:t>
            </a:r>
          </a:p>
          <a:p>
            <a:pPr lvl="1"/>
            <a:r>
              <a:rPr lang="en-US" dirty="0"/>
              <a:t>ExpressRoute</a:t>
            </a:r>
          </a:p>
          <a:p>
            <a:r>
              <a:rPr lang="en-US" dirty="0"/>
              <a:t>Cross-virtual network:</a:t>
            </a:r>
          </a:p>
          <a:p>
            <a:pPr lvl="1"/>
            <a:r>
              <a:rPr lang="en-US" dirty="0"/>
              <a:t>VNet peering - the same Azure region</a:t>
            </a:r>
          </a:p>
          <a:p>
            <a:pPr lvl="1"/>
            <a:r>
              <a:rPr lang="en-US" dirty="0"/>
              <a:t>VNet-to-VNet - different Azure regions</a:t>
            </a:r>
          </a:p>
          <a:p>
            <a:r>
              <a:rPr lang="en-US" dirty="0"/>
              <a:t>Virtual gateways:</a:t>
            </a:r>
          </a:p>
          <a:p>
            <a:pPr lvl="1"/>
            <a:r>
              <a:rPr lang="en-US" dirty="0"/>
              <a:t>VPN gateways</a:t>
            </a:r>
          </a:p>
          <a:p>
            <a:pPr lvl="1"/>
            <a:r>
              <a:rPr lang="en-US"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Cross-premises:</a:t>
            </a:r>
          </a:p>
          <a:p>
            <a:pPr lvl="1"/>
            <a:r>
              <a:rPr lang="en-US" dirty="0"/>
              <a:t>Point-to-Site</a:t>
            </a:r>
          </a:p>
          <a:p>
            <a:pPr lvl="1"/>
            <a:r>
              <a:rPr lang="en-US" dirty="0"/>
              <a:t>Site-to-Site</a:t>
            </a:r>
          </a:p>
          <a:p>
            <a:pPr lvl="1"/>
            <a:r>
              <a:rPr lang="en-US" dirty="0"/>
              <a:t>ExpressRoute</a:t>
            </a:r>
          </a:p>
          <a:p>
            <a:r>
              <a:rPr lang="en-US" dirty="0"/>
              <a:t>Cross-virtual network:</a:t>
            </a:r>
          </a:p>
          <a:p>
            <a:pPr lvl="1"/>
            <a:r>
              <a:rPr lang="en-US" dirty="0"/>
              <a:t>VNet peering - the same Azure region</a:t>
            </a:r>
          </a:p>
          <a:p>
            <a:pPr lvl="1"/>
            <a:r>
              <a:rPr lang="en-US" dirty="0"/>
              <a:t>VNet-to-VNet - different Azure regions</a:t>
            </a:r>
          </a:p>
          <a:p>
            <a:r>
              <a:rPr lang="en-US" dirty="0"/>
              <a:t>Virtual gateways:</a:t>
            </a:r>
          </a:p>
          <a:p>
            <a:pPr lvl="1"/>
            <a:r>
              <a:rPr lang="en-US" dirty="0"/>
              <a:t>VPN gateways</a:t>
            </a:r>
          </a:p>
          <a:p>
            <a:pPr lvl="1"/>
            <a:r>
              <a:rPr lang="en-US" dirty="0"/>
              <a:t>ExpressRoute gateways</a:t>
            </a:r>
          </a:p>
        </p:txBody>
      </p:sp>
    </p:spTree>
    <p:custDataLst>
      <p:tags r:id="rId1"/>
    </p:custDataLst>
    <p:extLst>
      <p:ext uri="{BB962C8B-B14F-4D97-AF65-F5344CB8AC3E}">
        <p14:creationId xmlns:p14="http://schemas.microsoft.com/office/powerpoint/2010/main" val="275230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Configure ARM VM networking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Configure static IP addresses, Network Security Groups (NSGs), DNS, User Defined Routes (UDRs), external and internal load balancing with HTTP and TCP health probes, public IPs, firewall rules, and direct server return; design and implement Application Gateway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r>
              <a:rPr lang="en-US" dirty="0"/>
              <a:t>Covered in computer section</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5" y="2042445"/>
            <a:ext cx="4532585" cy="31306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9534" y="-68532"/>
            <a:ext cx="7886700" cy="994172"/>
          </a:xfrm>
        </p:spPr>
        <p:txBody>
          <a:bodyPr/>
          <a:lstStyle/>
          <a:p>
            <a:r>
              <a:rPr lang="en-US" dirty="0"/>
              <a:t>Network Services: Azure DNS</a:t>
            </a:r>
          </a:p>
        </p:txBody>
      </p:sp>
      <p:sp>
        <p:nvSpPr>
          <p:cNvPr id="3" name="Content Placeholder 2"/>
          <p:cNvSpPr>
            <a:spLocks noGrp="1"/>
          </p:cNvSpPr>
          <p:nvPr>
            <p:ph idx="1"/>
          </p:nvPr>
        </p:nvSpPr>
        <p:spPr>
          <a:xfrm>
            <a:off x="184033" y="934564"/>
            <a:ext cx="4668564" cy="3263504"/>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217591" y="6154753"/>
            <a:ext cx="8116324" cy="923330"/>
          </a:xfrm>
          <a:prstGeom prst="rect">
            <a:avLst/>
          </a:prstGeom>
          <a:noFill/>
        </p:spPr>
        <p:txBody>
          <a:bodyPr wrap="none" rtlCol="0">
            <a:spAutoFit/>
          </a:bodyPr>
          <a:lstStyle/>
          <a:p>
            <a:r>
              <a:rPr lang="en-US" dirty="0">
                <a:hlinkClick r:id="rId4"/>
              </a:rPr>
              <a:t>https://docs.microsoft.com/en-us/azure/dns/dns-overview</a:t>
            </a:r>
            <a:endParaRPr lang="en-US" dirty="0"/>
          </a:p>
          <a:p>
            <a:endParaRPr lang="en-US" dirty="0"/>
          </a:p>
          <a:p>
            <a:endParaRPr lang="en-US" dirty="0"/>
          </a:p>
        </p:txBody>
      </p:sp>
    </p:spTree>
    <p:extLst>
      <p:ext uri="{BB962C8B-B14F-4D97-AF65-F5344CB8AC3E}">
        <p14:creationId xmlns:p14="http://schemas.microsoft.com/office/powerpoint/2010/main" val="1371535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C91FF7-FEE4-4007-B58B-353DFFCCEAA3}"/>
              </a:ext>
            </a:extLst>
          </p:cNvPr>
          <p:cNvPicPr>
            <a:picLocks noChangeAspect="1"/>
          </p:cNvPicPr>
          <p:nvPr/>
        </p:nvPicPr>
        <p:blipFill>
          <a:blip r:embed="rId3"/>
          <a:stretch>
            <a:fillRect/>
          </a:stretch>
        </p:blipFill>
        <p:spPr>
          <a:xfrm>
            <a:off x="3927388" y="1819627"/>
            <a:ext cx="4768516" cy="3218747"/>
          </a:xfrm>
          <a:prstGeom prst="rect">
            <a:avLst/>
          </a:prstGeom>
          <a:effec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486697" y="1329200"/>
            <a:ext cx="2629121" cy="731699"/>
          </a:xfrm>
        </p:spPr>
        <p:txBody>
          <a:bodyPr vert="horz" wrap="square" lIns="68580" tIns="34290" rIns="68580" bIns="34290" numCol="1" rtlCol="0" anchor="ctr" anchorCtr="0" compatLnSpc="1">
            <a:prstTxWarp prst="textNoShape">
              <a:avLst/>
            </a:prstTxWarp>
            <a:normAutofit/>
          </a:bodyPr>
          <a:lstStyle/>
          <a:p>
            <a:r>
              <a:rPr lang="en-US" sz="3075" dirty="0">
                <a:solidFill>
                  <a:srgbClr val="292985"/>
                </a:solidFill>
              </a:rPr>
              <a:t>Route Tables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486698" y="2060899"/>
            <a:ext cx="2844330" cy="3464216"/>
          </a:xfrm>
        </p:spPr>
        <p:txBody>
          <a:bodyPr vert="horz" wrap="square" lIns="68580" tIns="34290" rIns="68580" bIns="34290" numCol="1" rtlCol="0" anchor="t" anchorCtr="0" compatLnSpc="1">
            <a:prstTxWarp prst="textNoShape">
              <a:avLst/>
            </a:prstTxWarp>
            <a:normAutofit fontScale="85000" lnSpcReduction="10000"/>
          </a:bodyPr>
          <a:lstStyle/>
          <a:p>
            <a:r>
              <a:rPr lang="en-US" sz="1275" dirty="0">
                <a:uFill>
                  <a:solidFill>
                    <a:srgbClr val="0070C0"/>
                  </a:solidFill>
                </a:uFill>
              </a:rPr>
              <a:t>User defined routes</a:t>
            </a:r>
          </a:p>
          <a:p>
            <a:r>
              <a:rPr lang="en-US" sz="1275" dirty="0">
                <a:uFill>
                  <a:solidFill>
                    <a:srgbClr val="0070C0"/>
                  </a:solidFill>
                </a:uFill>
              </a:rPr>
              <a:t>Routes to overwrite Azure system routes</a:t>
            </a:r>
          </a:p>
          <a:p>
            <a:r>
              <a:rPr lang="en-US" sz="1275" dirty="0">
                <a:uFill>
                  <a:solidFill>
                    <a:srgbClr val="0070C0"/>
                  </a:solidFill>
                </a:uFill>
              </a:rPr>
              <a:t>Associated to subnets </a:t>
            </a:r>
          </a:p>
          <a:p>
            <a:r>
              <a:rPr lang="en-US" sz="1275" dirty="0">
                <a:uFill>
                  <a:solidFill>
                    <a:srgbClr val="0070C0"/>
                  </a:solidFill>
                </a:uFill>
              </a:rPr>
              <a:t>Specify next hop</a:t>
            </a:r>
          </a:p>
          <a:p>
            <a:pPr lvl="1"/>
            <a:r>
              <a:rPr lang="en-US" sz="1050" dirty="0">
                <a:uFill>
                  <a:solidFill>
                    <a:srgbClr val="0070C0"/>
                  </a:solidFill>
                </a:uFill>
              </a:rPr>
              <a:t>Virtual Appliance</a:t>
            </a:r>
          </a:p>
          <a:p>
            <a:pPr lvl="1"/>
            <a:r>
              <a:rPr lang="en-US" sz="1050" dirty="0">
                <a:uFill>
                  <a:solidFill>
                    <a:srgbClr val="0070C0"/>
                  </a:solidFill>
                </a:uFill>
              </a:rPr>
              <a:t>Virtual Network Gateway</a:t>
            </a:r>
          </a:p>
          <a:p>
            <a:pPr lvl="1"/>
            <a:r>
              <a:rPr lang="en-US" sz="1050" dirty="0">
                <a:uFill>
                  <a:solidFill>
                    <a:srgbClr val="0070C0"/>
                  </a:solidFill>
                </a:uFill>
              </a:rPr>
              <a:t>None</a:t>
            </a:r>
          </a:p>
          <a:p>
            <a:pPr lvl="1"/>
            <a:r>
              <a:rPr lang="en-US" sz="1050" dirty="0">
                <a:uFill>
                  <a:solidFill>
                    <a:srgbClr val="0070C0"/>
                  </a:solidFill>
                </a:uFill>
              </a:rPr>
              <a:t>Virtual Network</a:t>
            </a:r>
          </a:p>
          <a:p>
            <a:pPr lvl="1"/>
            <a:r>
              <a:rPr lang="en-US" sz="1050" dirty="0">
                <a:uFill>
                  <a:solidFill>
                    <a:srgbClr val="0070C0"/>
                  </a:solidFill>
                </a:uFill>
              </a:rPr>
              <a:t>Internet</a:t>
            </a:r>
          </a:p>
          <a:p>
            <a:r>
              <a:rPr lang="en-US" sz="1275" dirty="0">
                <a:uFill>
                  <a:solidFill>
                    <a:srgbClr val="0070C0"/>
                  </a:solidFill>
                </a:uFill>
              </a:rPr>
              <a:t>Configure routes in route table</a:t>
            </a:r>
          </a:p>
          <a:p>
            <a:pPr lvl="1"/>
            <a:r>
              <a:rPr lang="en-US" sz="1050" dirty="0">
                <a:uFill>
                  <a:solidFill>
                    <a:srgbClr val="0070C0"/>
                  </a:solidFill>
                </a:uFill>
              </a:rPr>
              <a:t>Route Name</a:t>
            </a:r>
          </a:p>
          <a:p>
            <a:pPr lvl="1"/>
            <a:r>
              <a:rPr lang="en-US" sz="1050" dirty="0">
                <a:uFill>
                  <a:solidFill>
                    <a:srgbClr val="0070C0"/>
                  </a:solidFill>
                </a:uFill>
              </a:rPr>
              <a:t>Address Prefix (Destination Address)</a:t>
            </a:r>
          </a:p>
          <a:p>
            <a:pPr lvl="1"/>
            <a:r>
              <a:rPr lang="en-US" sz="1050" dirty="0">
                <a:uFill>
                  <a:solidFill>
                    <a:srgbClr val="0070C0"/>
                  </a:solidFill>
                </a:uFill>
              </a:rPr>
              <a:t>Next hop type</a:t>
            </a:r>
          </a:p>
          <a:p>
            <a:pPr lvl="1"/>
            <a:r>
              <a:rPr lang="en-US" sz="1050" dirty="0">
                <a:uFill>
                  <a:solidFill>
                    <a:srgbClr val="0070C0"/>
                  </a:solidFill>
                </a:uFill>
              </a:rPr>
              <a:t>Next hop address (Virtual Appliance)</a:t>
            </a:r>
          </a:p>
          <a:p>
            <a:r>
              <a:rPr lang="en-US" sz="1275" dirty="0">
                <a:uFill>
                  <a:solidFill>
                    <a:srgbClr val="0070C0"/>
                  </a:solidFill>
                </a:uFill>
              </a:rPr>
              <a:t>100/200 Route Tables per subscription</a:t>
            </a:r>
          </a:p>
          <a:p>
            <a:r>
              <a:rPr lang="en-US" sz="1350" dirty="0">
                <a:uFill>
                  <a:solidFill>
                    <a:srgbClr val="0070C0"/>
                  </a:solidFill>
                </a:uFill>
              </a:rPr>
              <a:t>100/400 routes per Route Table</a:t>
            </a:r>
          </a:p>
        </p:txBody>
      </p:sp>
    </p:spTree>
    <p:extLst>
      <p:ext uri="{BB962C8B-B14F-4D97-AF65-F5344CB8AC3E}">
        <p14:creationId xmlns:p14="http://schemas.microsoft.com/office/powerpoint/2010/main" val="192101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F7F8B8-0082-48A0-82D6-F98781755BCD}"/>
              </a:ext>
            </a:extLst>
          </p:cNvPr>
          <p:cNvSpPr>
            <a:spLocks noGrp="1"/>
          </p:cNvSpPr>
          <p:nvPr>
            <p:ph type="title"/>
          </p:nvPr>
        </p:nvSpPr>
        <p:spPr/>
        <p:txBody>
          <a:bodyPr/>
          <a:lstStyle/>
          <a:p>
            <a:r>
              <a:rPr lang="en-US" dirty="0"/>
              <a:t>Health Probes</a:t>
            </a:r>
          </a:p>
        </p:txBody>
      </p:sp>
      <p:sp>
        <p:nvSpPr>
          <p:cNvPr id="6" name="Text Placeholder 5">
            <a:extLst>
              <a:ext uri="{FF2B5EF4-FFF2-40B4-BE49-F238E27FC236}">
                <a16:creationId xmlns:a16="http://schemas.microsoft.com/office/drawing/2014/main" id="{D6A483AB-A842-4FE2-887F-BE723357E872}"/>
              </a:ext>
            </a:extLst>
          </p:cNvPr>
          <p:cNvSpPr>
            <a:spLocks noGrp="1"/>
          </p:cNvSpPr>
          <p:nvPr>
            <p:ph type="body" idx="1"/>
          </p:nvPr>
        </p:nvSpPr>
        <p:spPr/>
        <p:txBody>
          <a:bodyPr/>
          <a:lstStyle/>
          <a:p>
            <a:r>
              <a:rPr lang="en-US" dirty="0"/>
              <a:t>Capability of load balancer</a:t>
            </a:r>
          </a:p>
          <a:p>
            <a:r>
              <a:rPr lang="en-US" dirty="0"/>
              <a:t>Probe count and timeout</a:t>
            </a:r>
          </a:p>
          <a:p>
            <a:pPr lvl="1"/>
            <a:r>
              <a:rPr lang="en-US" dirty="0"/>
              <a:t>Default 15 seconds</a:t>
            </a:r>
          </a:p>
          <a:p>
            <a:pPr lvl="1"/>
            <a:r>
              <a:rPr lang="en-US" dirty="0"/>
              <a:t>Custom default 30 seconds</a:t>
            </a:r>
          </a:p>
          <a:p>
            <a:pPr lvl="1"/>
            <a:r>
              <a:rPr lang="en-US" dirty="0"/>
              <a:t>Definable</a:t>
            </a:r>
          </a:p>
          <a:p>
            <a:r>
              <a:rPr lang="en-US" dirty="0"/>
              <a:t>Guest agent probe</a:t>
            </a:r>
          </a:p>
          <a:p>
            <a:pPr lvl="1"/>
            <a:r>
              <a:rPr lang="en-US" b="1" dirty="0"/>
              <a:t>Guest running in VM </a:t>
            </a:r>
            <a:r>
              <a:rPr lang="en-US" dirty="0"/>
              <a:t>HTTP 200 OK response</a:t>
            </a:r>
          </a:p>
          <a:p>
            <a:r>
              <a:rPr lang="en-US" dirty="0"/>
              <a:t> Custom probe allows greater flexibility (</a:t>
            </a:r>
            <a:r>
              <a:rPr lang="en-US" dirty="0" err="1"/>
              <a:t>eg.</a:t>
            </a:r>
            <a:r>
              <a:rPr lang="en-US" dirty="0"/>
              <a:t> monitor CPU or anything else.  Your app returns 200 for success, anything else failure</a:t>
            </a:r>
          </a:p>
          <a:p>
            <a:r>
              <a:rPr lang="en-US" dirty="0"/>
              <a:t>TCP custom probe – three way handshake with port</a:t>
            </a:r>
          </a:p>
          <a:p>
            <a:endParaRPr lang="en-US" dirty="0"/>
          </a:p>
          <a:p>
            <a:endParaRPr lang="en-US" b="1" dirty="0"/>
          </a:p>
          <a:p>
            <a:endParaRPr lang="en-US" dirty="0"/>
          </a:p>
        </p:txBody>
      </p:sp>
      <p:sp>
        <p:nvSpPr>
          <p:cNvPr id="7" name="Text Placeholder 6">
            <a:extLst>
              <a:ext uri="{FF2B5EF4-FFF2-40B4-BE49-F238E27FC236}">
                <a16:creationId xmlns:a16="http://schemas.microsoft.com/office/drawing/2014/main" id="{B6443A15-2440-4B1D-8495-D8E6DD56C96D}"/>
              </a:ext>
            </a:extLst>
          </p:cNvPr>
          <p:cNvSpPr>
            <a:spLocks noGrp="1"/>
          </p:cNvSpPr>
          <p:nvPr>
            <p:ph type="body" sz="quarter" idx="10"/>
          </p:nvPr>
        </p:nvSpPr>
        <p:spPr/>
        <p:txBody>
          <a:bodyPr/>
          <a:lstStyle/>
          <a:p>
            <a:r>
              <a:rPr lang="en-US" dirty="0">
                <a:hlinkClick r:id="rId3"/>
              </a:rPr>
              <a:t>https://docs.microsoft.com/en-us/azure/load-balancer/load-balancer-custom-probe-overview</a:t>
            </a:r>
            <a:r>
              <a:rPr lang="en-US" dirty="0"/>
              <a:t> </a:t>
            </a:r>
          </a:p>
        </p:txBody>
      </p:sp>
    </p:spTree>
    <p:extLst>
      <p:ext uri="{BB962C8B-B14F-4D97-AF65-F5344CB8AC3E}">
        <p14:creationId xmlns:p14="http://schemas.microsoft.com/office/powerpoint/2010/main" val="1524262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4" y="4171044"/>
            <a:ext cx="4618465" cy="226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293091" y="838899"/>
            <a:ext cx="4042064" cy="5234729"/>
          </a:xfrm>
        </p:spPr>
        <p:txBody>
          <a:bodyPr>
            <a:normAutofit/>
          </a:bodyPr>
          <a:lstStyle/>
          <a:p>
            <a:r>
              <a:rPr lang="en-US" sz="1600" dirty="0"/>
              <a:t>100/400 NSGs per region per sub</a:t>
            </a:r>
          </a:p>
          <a:p>
            <a:r>
              <a:rPr lang="en-US" sz="1600" dirty="0"/>
              <a:t>Rules per NSG: 200/500</a:t>
            </a:r>
          </a:p>
          <a:p>
            <a:r>
              <a:rPr lang="en-US" sz="1600" dirty="0"/>
              <a:t>Rules to allow/deny traffic</a:t>
            </a:r>
          </a:p>
          <a:p>
            <a:r>
              <a:rPr lang="en-US" sz="1600" dirty="0"/>
              <a:t>Rules for inbound/outbound</a:t>
            </a:r>
          </a:p>
          <a:p>
            <a:r>
              <a:rPr lang="en-US" sz="1600" dirty="0"/>
              <a:t>Can be associated with Subnets and/or directly to NICs attached to VMs.</a:t>
            </a:r>
          </a:p>
          <a:p>
            <a:r>
              <a:rPr lang="en-US" sz="1600" dirty="0"/>
              <a:t>Rules are based on Protocol, Source Port Range, Destination Port Range, Source Address Prefix, Destination Address Prefix</a:t>
            </a:r>
          </a:p>
          <a:p>
            <a:r>
              <a:rPr lang="en-US" sz="1600" dirty="0"/>
              <a:t>Default Tags for categories of </a:t>
            </a:r>
            <a:br>
              <a:rPr lang="en-US" sz="1600" dirty="0"/>
            </a:br>
            <a:r>
              <a:rPr lang="en-US" sz="1600" dirty="0"/>
              <a:t>IP addresses:</a:t>
            </a:r>
          </a:p>
          <a:p>
            <a:pPr lvl="1"/>
            <a:r>
              <a:rPr lang="en-US" sz="1400" b="1" dirty="0" err="1">
                <a:solidFill>
                  <a:srgbClr val="FF0000"/>
                </a:solidFill>
              </a:rPr>
              <a:t>VirtualNetwork</a:t>
            </a:r>
            <a:endParaRPr lang="en-US" sz="1400" b="1" dirty="0">
              <a:solidFill>
                <a:srgbClr val="FF0000"/>
              </a:solidFill>
            </a:endParaRPr>
          </a:p>
          <a:p>
            <a:pPr lvl="1"/>
            <a:r>
              <a:rPr lang="en-US" sz="1400" b="1" dirty="0" err="1">
                <a:solidFill>
                  <a:srgbClr val="FF0000"/>
                </a:solidFill>
              </a:rPr>
              <a:t>AzureLoadbalancer</a:t>
            </a:r>
            <a:r>
              <a:rPr lang="en-US" sz="1400" b="1" dirty="0">
                <a:solidFill>
                  <a:srgbClr val="FF0000"/>
                </a:solidFill>
              </a:rPr>
              <a:t> </a:t>
            </a:r>
          </a:p>
          <a:p>
            <a:pPr lvl="1"/>
            <a:r>
              <a:rPr lang="en-US" sz="1400" b="1" dirty="0">
                <a:solidFill>
                  <a:srgbClr val="FF0000"/>
                </a:solidFill>
              </a:rPr>
              <a:t>Internet</a:t>
            </a:r>
          </a:p>
        </p:txBody>
      </p:sp>
      <p:sp>
        <p:nvSpPr>
          <p:cNvPr id="4" name="TextBox 3"/>
          <p:cNvSpPr txBox="1"/>
          <p:nvPr/>
        </p:nvSpPr>
        <p:spPr>
          <a:xfrm>
            <a:off x="0" y="6334780"/>
            <a:ext cx="8335936" cy="523220"/>
          </a:xfrm>
          <a:prstGeom prst="rect">
            <a:avLst/>
          </a:prstGeom>
          <a:noFill/>
        </p:spPr>
        <p:txBody>
          <a:bodyPr wrap="none" rtlCol="0">
            <a:spAutoFit/>
          </a:bodyPr>
          <a:lstStyle/>
          <a:p>
            <a:r>
              <a:rPr lang="en-US" sz="1400" dirty="0">
                <a:hlinkClick r:id="rId4"/>
              </a:rPr>
              <a:t>https://docs.microsoft.com/en-us/azure/virtual-network/virtual-networks-nsg</a:t>
            </a:r>
            <a:endParaRPr lang="en-US" sz="1400" dirty="0"/>
          </a:p>
          <a:p>
            <a:endParaRPr lang="en-US" sz="1400" dirty="0"/>
          </a:p>
        </p:txBody>
      </p:sp>
      <p:sp>
        <p:nvSpPr>
          <p:cNvPr id="12" name="TextBox 11">
            <a:extLst>
              <a:ext uri="{FF2B5EF4-FFF2-40B4-BE49-F238E27FC236}">
                <a16:creationId xmlns:a16="http://schemas.microsoft.com/office/drawing/2014/main" id="{F4321DD4-84E3-4F8E-A843-CAE16E96E6F8}"/>
              </a:ext>
            </a:extLst>
          </p:cNvPr>
          <p:cNvSpPr txBox="1"/>
          <p:nvPr/>
        </p:nvSpPr>
        <p:spPr>
          <a:xfrm>
            <a:off x="3897736" y="833751"/>
            <a:ext cx="5246264" cy="2092881"/>
          </a:xfrm>
          <a:prstGeom prst="rect">
            <a:avLst/>
          </a:prstGeom>
          <a:noFill/>
        </p:spPr>
        <p:txBody>
          <a:bodyPr wrap="square" rtlCol="0">
            <a:spAutoFit/>
          </a:bodyPr>
          <a:lstStyle/>
          <a:p>
            <a:pPr marL="214313" indent="-214313">
              <a:buFont typeface="Arial" panose="020B0604020202020204" pitchFamily="34" charset="0"/>
              <a:buChar char="•"/>
            </a:pPr>
            <a:r>
              <a:rPr lang="en-US" sz="1600" b="1" dirty="0">
                <a:solidFill>
                  <a:srgbClr val="FF0000"/>
                </a:solidFill>
              </a:rPr>
              <a:t>Default Rules</a:t>
            </a:r>
          </a:p>
          <a:p>
            <a:pPr marL="557213" lvl="1" indent="-214313">
              <a:buFont typeface="Arial" panose="020B0604020202020204" pitchFamily="34" charset="0"/>
              <a:buChar char="•"/>
            </a:pPr>
            <a:r>
              <a:rPr lang="en-US" sz="1600" b="1" dirty="0">
                <a:solidFill>
                  <a:srgbClr val="FF0000"/>
                </a:solidFill>
              </a:rPr>
              <a:t>Inbound</a:t>
            </a:r>
          </a:p>
          <a:p>
            <a:pPr marL="900113" lvl="2" indent="-214313">
              <a:buFont typeface="Arial" panose="020B0604020202020204" pitchFamily="34" charset="0"/>
              <a:buChar char="•"/>
            </a:pPr>
            <a:r>
              <a:rPr lang="en-US" sz="1600" b="1" dirty="0">
                <a:solidFill>
                  <a:srgbClr val="FF0000"/>
                </a:solidFill>
              </a:rPr>
              <a:t>Allow </a:t>
            </a:r>
            <a:r>
              <a:rPr lang="en-US" sz="1600" b="1" dirty="0" err="1">
                <a:solidFill>
                  <a:srgbClr val="FF0000"/>
                </a:solidFill>
              </a:rPr>
              <a:t>Vnet</a:t>
            </a:r>
            <a:r>
              <a:rPr lang="en-US" sz="1600" b="1" dirty="0">
                <a:solidFill>
                  <a:srgbClr val="FF0000"/>
                </a:solidFill>
              </a:rPr>
              <a:t>, Allow </a:t>
            </a:r>
            <a:r>
              <a:rPr lang="en-US" sz="1600" b="1" dirty="0" err="1">
                <a:solidFill>
                  <a:srgbClr val="FF0000"/>
                </a:solidFill>
              </a:rPr>
              <a:t>LoadBalancer</a:t>
            </a:r>
            <a:r>
              <a:rPr lang="en-US" sz="1600" b="1" dirty="0">
                <a:solidFill>
                  <a:srgbClr val="FF0000"/>
                </a:solidFill>
              </a:rPr>
              <a:t>, Deny All Inbound</a:t>
            </a:r>
          </a:p>
          <a:p>
            <a:pPr marL="557213" lvl="1" indent="-214313">
              <a:buFont typeface="Arial" panose="020B0604020202020204" pitchFamily="34" charset="0"/>
              <a:buChar char="•"/>
            </a:pPr>
            <a:r>
              <a:rPr lang="en-US" sz="1600" b="1" dirty="0">
                <a:solidFill>
                  <a:srgbClr val="FF0000"/>
                </a:solidFill>
              </a:rPr>
              <a:t>Outbound</a:t>
            </a:r>
          </a:p>
          <a:p>
            <a:pPr marL="900113" lvl="2" indent="-214313">
              <a:buFont typeface="Arial" panose="020B0604020202020204" pitchFamily="34" charset="0"/>
              <a:buChar char="•"/>
            </a:pPr>
            <a:r>
              <a:rPr lang="en-US" sz="1600" b="1" dirty="0">
                <a:solidFill>
                  <a:srgbClr val="FF0000"/>
                </a:solidFill>
              </a:rPr>
              <a:t>Allow </a:t>
            </a:r>
            <a:r>
              <a:rPr lang="en-US" sz="1600" b="1" dirty="0" err="1">
                <a:solidFill>
                  <a:srgbClr val="FF0000"/>
                </a:solidFill>
              </a:rPr>
              <a:t>Vnet</a:t>
            </a:r>
            <a:r>
              <a:rPr lang="en-US" sz="1600" b="1" dirty="0">
                <a:solidFill>
                  <a:srgbClr val="FF0000"/>
                </a:solidFill>
              </a:rPr>
              <a:t>, Allow Internet, Deny All Outbound</a:t>
            </a:r>
          </a:p>
          <a:p>
            <a:pPr marL="900113" lvl="2" indent="-214313">
              <a:buFont typeface="Arial" panose="020B0604020202020204" pitchFamily="34" charset="0"/>
              <a:buChar char="•"/>
            </a:pPr>
            <a:endParaRPr lang="en-US" sz="1600" dirty="0"/>
          </a:p>
        </p:txBody>
      </p:sp>
      <p:pic>
        <p:nvPicPr>
          <p:cNvPr id="6" name="Picture 5" descr="A picture containing clipart&#10;&#10;Description generated with very high confidence">
            <a:extLst>
              <a:ext uri="{FF2B5EF4-FFF2-40B4-BE49-F238E27FC236}">
                <a16:creationId xmlns:a16="http://schemas.microsoft.com/office/drawing/2014/main" id="{614D52CF-F25D-4C41-9775-2C827D916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540" y="3119816"/>
            <a:ext cx="298450" cy="425913"/>
          </a:xfrm>
          <a:prstGeom prst="rect">
            <a:avLst/>
          </a:prstGeom>
        </p:spPr>
      </p:pic>
      <p:sp>
        <p:nvSpPr>
          <p:cNvPr id="7" name="TextBox 6">
            <a:extLst>
              <a:ext uri="{FF2B5EF4-FFF2-40B4-BE49-F238E27FC236}">
                <a16:creationId xmlns:a16="http://schemas.microsoft.com/office/drawing/2014/main" id="{08EA94E4-8955-4842-A8F3-54B0E18F757E}"/>
              </a:ext>
            </a:extLst>
          </p:cNvPr>
          <p:cNvSpPr txBox="1"/>
          <p:nvPr/>
        </p:nvSpPr>
        <p:spPr>
          <a:xfrm>
            <a:off x="4422012" y="3129162"/>
            <a:ext cx="4721987" cy="923330"/>
          </a:xfrm>
          <a:prstGeom prst="rect">
            <a:avLst/>
          </a:prstGeom>
          <a:noFill/>
        </p:spPr>
        <p:txBody>
          <a:bodyPr wrap="square" rtlCol="0">
            <a:spAutoFit/>
          </a:bodyPr>
          <a:lstStyle/>
          <a:p>
            <a:pPr marL="214313" indent="-214313">
              <a:buFont typeface="Arial" panose="020B0604020202020204" pitchFamily="34" charset="0"/>
              <a:buChar char="•"/>
            </a:pPr>
            <a:r>
              <a:rPr lang="en-US" b="1" dirty="0">
                <a:solidFill>
                  <a:schemeClr val="accent2">
                    <a:lumMod val="75000"/>
                  </a:schemeClr>
                </a:solidFill>
              </a:rPr>
              <a:t>Service Tags</a:t>
            </a:r>
          </a:p>
          <a:p>
            <a:pPr marL="214313" indent="-214313">
              <a:buFont typeface="Arial" panose="020B0604020202020204" pitchFamily="34" charset="0"/>
              <a:buChar char="•"/>
            </a:pPr>
            <a:r>
              <a:rPr lang="en-US" b="1" dirty="0">
                <a:solidFill>
                  <a:schemeClr val="accent2">
                    <a:lumMod val="75000"/>
                  </a:schemeClr>
                </a:solidFill>
              </a:rPr>
              <a:t>Application Security Groups</a:t>
            </a:r>
          </a:p>
          <a:p>
            <a:pPr marL="214313" indent="-214313">
              <a:buFont typeface="Arial" panose="020B0604020202020204" pitchFamily="34" charset="0"/>
              <a:buChar char="•"/>
            </a:pPr>
            <a:r>
              <a:rPr lang="en-US" b="1" dirty="0">
                <a:solidFill>
                  <a:schemeClr val="accent2">
                    <a:lumMod val="75000"/>
                  </a:schemeClr>
                </a:solidFill>
              </a:rPr>
              <a:t>Augmented Rules</a:t>
            </a:r>
          </a:p>
        </p:txBody>
      </p:sp>
    </p:spTree>
    <p:extLst>
      <p:ext uri="{BB962C8B-B14F-4D97-AF65-F5344CB8AC3E}">
        <p14:creationId xmlns:p14="http://schemas.microsoft.com/office/powerpoint/2010/main" val="1388273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Implement Hybrid Connections to access data sources on-premises; leverage S2S VPN to connect to an on-premises infrastructure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83902"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3" name="Rectangle 2">
            <a:extLst>
              <a:ext uri="{FF2B5EF4-FFF2-40B4-BE49-F238E27FC236}">
                <a16:creationId xmlns:a16="http://schemas.microsoft.com/office/drawing/2014/main" id="{DA1C5052-529B-4019-9049-31C99BCFC744}"/>
              </a:ext>
            </a:extLst>
          </p:cNvPr>
          <p:cNvSpPr/>
          <p:nvPr/>
        </p:nvSpPr>
        <p:spPr>
          <a:xfrm>
            <a:off x="205531" y="5639148"/>
            <a:ext cx="8720355" cy="646331"/>
          </a:xfrm>
          <a:prstGeom prst="rect">
            <a:avLst/>
          </a:prstGeom>
        </p:spPr>
        <p:txBody>
          <a:bodyPr wrap="square">
            <a:spAutoFit/>
          </a:bodyPr>
          <a:lstStyle/>
          <a:p>
            <a:r>
              <a:rPr lang="en-US" dirty="0"/>
              <a:t>https://docs.microsoft.com/en-us/azure/app-service/app-service-hybrid-connections</a:t>
            </a:r>
          </a:p>
        </p:txBody>
      </p:sp>
      <p:pic>
        <p:nvPicPr>
          <p:cNvPr id="58" name="Picture 57" descr="A picture containing device&#10;&#10;Description generated with high confidence">
            <a:extLst>
              <a:ext uri="{FF2B5EF4-FFF2-40B4-BE49-F238E27FC236}">
                <a16:creationId xmlns:a16="http://schemas.microsoft.com/office/drawing/2014/main" id="{7B1BB017-8EFD-4E6A-A761-57BD180C3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 y="2133762"/>
            <a:ext cx="7676190" cy="2590476"/>
          </a:xfrm>
          <a:prstGeom prst="rect">
            <a:avLst/>
          </a:prstGeom>
        </p:spPr>
      </p:pic>
    </p:spTree>
    <p:custDataLst>
      <p:tags r:id="rId1"/>
    </p:custDataLst>
    <p:extLst>
      <p:ext uri="{BB962C8B-B14F-4D97-AF65-F5344CB8AC3E}">
        <p14:creationId xmlns:p14="http://schemas.microsoft.com/office/powerpoint/2010/main" val="159495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D5A98F-0134-4A08-BD4F-4AF829E9F1E2}"/>
              </a:ext>
            </a:extLst>
          </p:cNvPr>
          <p:cNvSpPr>
            <a:spLocks noGrp="1"/>
          </p:cNvSpPr>
          <p:nvPr>
            <p:ph type="title"/>
          </p:nvPr>
        </p:nvSpPr>
        <p:spPr/>
        <p:txBody>
          <a:bodyPr/>
          <a:lstStyle/>
          <a:p>
            <a:r>
              <a:rPr lang="en-US" sz="3200" dirty="0"/>
              <a:t>Create a Site-to-Site connection in the Azure portal</a:t>
            </a:r>
          </a:p>
        </p:txBody>
      </p:sp>
      <p:sp>
        <p:nvSpPr>
          <p:cNvPr id="5" name="Content Placeholder 4">
            <a:extLst>
              <a:ext uri="{FF2B5EF4-FFF2-40B4-BE49-F238E27FC236}">
                <a16:creationId xmlns:a16="http://schemas.microsoft.com/office/drawing/2014/main" id="{243E516A-8FB7-4F0F-B7A8-C819D340E292}"/>
              </a:ext>
            </a:extLst>
          </p:cNvPr>
          <p:cNvSpPr>
            <a:spLocks noGrp="1"/>
          </p:cNvSpPr>
          <p:nvPr>
            <p:ph idx="1"/>
          </p:nvPr>
        </p:nvSpPr>
        <p:spPr/>
        <p:txBody>
          <a:bodyPr/>
          <a:lstStyle/>
          <a:p>
            <a:r>
              <a:rPr lang="en-US" dirty="0"/>
              <a:t>HINT:  You can setup a SIMULATED on-premises environment by setting up another system in a different region.</a:t>
            </a:r>
          </a:p>
        </p:txBody>
      </p:sp>
      <p:sp>
        <p:nvSpPr>
          <p:cNvPr id="6" name="Text Placeholder 5">
            <a:extLst>
              <a:ext uri="{FF2B5EF4-FFF2-40B4-BE49-F238E27FC236}">
                <a16:creationId xmlns:a16="http://schemas.microsoft.com/office/drawing/2014/main" id="{616540C6-656D-4E14-AFE9-0B032F9CD2BB}"/>
              </a:ext>
            </a:extLst>
          </p:cNvPr>
          <p:cNvSpPr>
            <a:spLocks noGrp="1"/>
          </p:cNvSpPr>
          <p:nvPr>
            <p:ph type="body" sz="quarter" idx="10"/>
          </p:nvPr>
        </p:nvSpPr>
        <p:spPr/>
        <p:txBody>
          <a:bodyPr/>
          <a:lstStyle/>
          <a:p>
            <a:r>
              <a:rPr lang="en-US" sz="1600" dirty="0"/>
              <a:t>https://docs.microsoft.com/en-us/azure/vpn-gateway/vpn-gateway-howto-site-to-site-resource-manager-portal</a:t>
            </a:r>
          </a:p>
        </p:txBody>
      </p:sp>
      <p:sp>
        <p:nvSpPr>
          <p:cNvPr id="3" name="Rectangle 2">
            <a:extLst>
              <a:ext uri="{FF2B5EF4-FFF2-40B4-BE49-F238E27FC236}">
                <a16:creationId xmlns:a16="http://schemas.microsoft.com/office/drawing/2014/main" id="{5E829D19-355D-4566-877C-68CF35ABBF5F}"/>
              </a:ext>
            </a:extLst>
          </p:cNvPr>
          <p:cNvSpPr/>
          <p:nvPr/>
        </p:nvSpPr>
        <p:spPr>
          <a:xfrm>
            <a:off x="1430323" y="479186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37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dirty="0" err="1"/>
              <a:t>VNets</a:t>
            </a:r>
            <a:r>
              <a:rPr lang="en-US" dirty="0"/>
              <a:t> by virtual network peering; configure VMs using a configuration management tool such as Puppet or Chef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a16="http://schemas.microsoft.com/office/drawing/2014/main"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n-lt"/>
              </a:rPr>
              <a:t>Azure Load Balancer:</a:t>
            </a:r>
          </a:p>
          <a:p>
            <a:pPr lvl="1"/>
            <a:r>
              <a:rPr lang="en-US" dirty="0">
                <a:latin typeface="+mn-lt"/>
              </a:rPr>
              <a:t>Internal load balancer</a:t>
            </a:r>
          </a:p>
          <a:p>
            <a:pPr lvl="2"/>
            <a:r>
              <a:rPr lang="en-US" dirty="0">
                <a:latin typeface="+mn-lt"/>
                <a:ea typeface="Calibri"/>
                <a:cs typeface="Times New Roman"/>
              </a:rPr>
              <a:t>Direct server return </a:t>
            </a:r>
            <a:endParaRPr lang="en-US" dirty="0">
              <a:latin typeface="+mn-lt"/>
            </a:endParaRPr>
          </a:p>
          <a:p>
            <a:pPr lvl="1"/>
            <a:r>
              <a:rPr lang="en-US" dirty="0">
                <a:latin typeface="+mn-lt"/>
              </a:rPr>
              <a:t>Internet-facing load balancer</a:t>
            </a:r>
          </a:p>
          <a:p>
            <a:pPr lvl="1"/>
            <a:r>
              <a:rPr lang="en-US" dirty="0">
                <a:latin typeface="+mn-lt"/>
              </a:rPr>
              <a:t>To configure:</a:t>
            </a:r>
          </a:p>
          <a:p>
            <a:pPr lvl="2"/>
            <a:r>
              <a:rPr lang="en-US" dirty="0">
                <a:latin typeface="+mn-lt"/>
              </a:rPr>
              <a:t>Assign a front-end IP</a:t>
            </a:r>
          </a:p>
          <a:p>
            <a:pPr lvl="3"/>
            <a:r>
              <a:rPr lang="en-US" dirty="0">
                <a:latin typeface="+mn-lt"/>
              </a:rPr>
              <a:t>Public for an Internet-facing load balancer</a:t>
            </a:r>
          </a:p>
          <a:p>
            <a:pPr lvl="3"/>
            <a:r>
              <a:rPr lang="en-US" dirty="0">
                <a:latin typeface="+mn-lt"/>
              </a:rPr>
              <a:t>Private for an internal load balancer</a:t>
            </a:r>
          </a:p>
          <a:p>
            <a:pPr lvl="2"/>
            <a:r>
              <a:rPr lang="en-US" dirty="0">
                <a:latin typeface="+mn-lt"/>
              </a:rPr>
              <a:t>Assign back-end address pool </a:t>
            </a:r>
          </a:p>
          <a:p>
            <a:pPr lvl="2"/>
            <a:r>
              <a:rPr lang="en-US" dirty="0">
                <a:latin typeface="+mn-lt"/>
              </a:rPr>
              <a:t>Create load-balancing rules </a:t>
            </a:r>
          </a:p>
          <a:p>
            <a:pPr lvl="2"/>
            <a:r>
              <a:rPr lang="en-US" dirty="0">
                <a:latin typeface="+mn-lt"/>
              </a:rPr>
              <a:t>Create inbound NAT rules (optional)</a:t>
            </a:r>
          </a:p>
          <a:p>
            <a:pPr lvl="2"/>
            <a:r>
              <a:rPr lang="en-US" dirty="0">
                <a:latin typeface="+mn-lt"/>
              </a:rPr>
              <a:t>Create health probes </a:t>
            </a:r>
          </a:p>
          <a:p>
            <a:r>
              <a:rPr lang="en-US" dirty="0">
                <a:latin typeface="+mn-lt"/>
              </a:rPr>
              <a:t>Application Gateway</a:t>
            </a:r>
          </a:p>
          <a:p>
            <a:r>
              <a:rPr lang="en-US" dirty="0">
                <a:latin typeface="+mn-lt"/>
              </a:rPr>
              <a:t>Traffic Manager</a:t>
            </a:r>
          </a:p>
          <a:p>
            <a:endParaRPr lang="en-US" dirty="0">
              <a:latin typeface="+mn-lt"/>
            </a:endParaRPr>
          </a:p>
        </p:txBody>
      </p:sp>
    </p:spTree>
    <p:custDataLst>
      <p:tags r:id="rId1"/>
    </p:custDataLst>
    <p:extLst>
      <p:ext uri="{BB962C8B-B14F-4D97-AF65-F5344CB8AC3E}">
        <p14:creationId xmlns:p14="http://schemas.microsoft.com/office/powerpoint/2010/main" val="4117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a16="http://schemas.microsoft.com/office/drawing/2014/main"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157148" y="78246"/>
            <a:ext cx="7886700" cy="645689"/>
          </a:xfrm>
        </p:spPr>
        <p:txBody>
          <a:bodyPr/>
          <a:lstStyle/>
          <a:p>
            <a:r>
              <a:rPr lang="en-US" dirty="0">
                <a:solidFill>
                  <a:schemeClr val="accent1"/>
                </a:solidFill>
                <a:latin typeface="+mn-lt"/>
              </a:rPr>
              <a:t>Azure</a:t>
            </a:r>
            <a:r>
              <a:rPr lang="en-US" dirty="0">
                <a:latin typeface="+mn-lt"/>
              </a:rPr>
              <a:t> </a:t>
            </a:r>
            <a:r>
              <a:rPr lang="en-US" dirty="0">
                <a:solidFill>
                  <a:schemeClr val="accent1"/>
                </a:solidFill>
                <a:latin typeface="+mn-lt"/>
              </a:rPr>
              <a:t>Virtual Network Peering</a:t>
            </a:r>
          </a:p>
        </p:txBody>
      </p:sp>
      <p:grpSp>
        <p:nvGrpSpPr>
          <p:cNvPr id="4" name="Group 3">
            <a:extLst>
              <a:ext uri="{FF2B5EF4-FFF2-40B4-BE49-F238E27FC236}">
                <a16:creationId xmlns:a16="http://schemas.microsoft.com/office/drawing/2014/main" id="{0B42405F-A71C-40C2-B616-325D9E520813}"/>
              </a:ext>
            </a:extLst>
          </p:cNvPr>
          <p:cNvGrpSpPr/>
          <p:nvPr/>
        </p:nvGrpSpPr>
        <p:grpSpPr>
          <a:xfrm>
            <a:off x="628650" y="1739900"/>
            <a:ext cx="7823202" cy="1892227"/>
            <a:chOff x="884125" y="1450162"/>
            <a:chExt cx="10430935" cy="2522969"/>
          </a:xfrm>
        </p:grpSpPr>
        <p:cxnSp>
          <p:nvCxnSpPr>
            <p:cNvPr id="8" name="Straight Arrow Connector 7">
              <a:extLst>
                <a:ext uri="{FF2B5EF4-FFF2-40B4-BE49-F238E27FC236}">
                  <a16:creationId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endParaRPr>
              </a:p>
            </p:txBody>
          </p:sp>
          <p:pic>
            <p:nvPicPr>
              <p:cNvPr id="11" name="Picture 10">
                <a:extLst>
                  <a:ext uri="{FF2B5EF4-FFF2-40B4-BE49-F238E27FC236}">
                    <a16:creationId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a16="http://schemas.microsoft.com/office/drawing/2014/main" id="{86F014D3-D189-45DD-904A-1B4AF774251F}"/>
                  </a:ext>
                </a:extLst>
              </p:cNvPr>
              <p:cNvSpPr txBox="1"/>
              <p:nvPr/>
            </p:nvSpPr>
            <p:spPr>
              <a:xfrm>
                <a:off x="3945320" y="2148271"/>
                <a:ext cx="2579573" cy="517093"/>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mn-lt"/>
                  </a:rPr>
                  <a:t>ARM VNet10.1/16</a:t>
                </a:r>
              </a:p>
            </p:txBody>
          </p:sp>
          <p:pic>
            <p:nvPicPr>
              <p:cNvPr id="13" name="Picture 12">
                <a:extLst>
                  <a:ext uri="{FF2B5EF4-FFF2-40B4-BE49-F238E27FC236}">
                    <a16:creationId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a16="http://schemas.microsoft.com/office/drawing/2014/main" id="{792EA6F8-4A42-491E-99F1-02BE5C0542CD}"/>
                </a:ext>
              </a:extLst>
            </p:cNvPr>
            <p:cNvGrpSpPr/>
            <p:nvPr/>
          </p:nvGrpSpPr>
          <p:grpSpPr>
            <a:xfrm>
              <a:off x="884125" y="1686682"/>
              <a:ext cx="2264255" cy="2138883"/>
              <a:chOff x="545080" y="1958465"/>
              <a:chExt cx="2264544" cy="2139156"/>
            </a:xfrm>
          </p:grpSpPr>
          <p:sp>
            <p:nvSpPr>
              <p:cNvPr id="16" name="Freeform 66">
                <a:extLst>
                  <a:ext uri="{FF2B5EF4-FFF2-40B4-BE49-F238E27FC236}">
                    <a16:creationId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mn-lt"/>
                </a:endParaRPr>
              </a:p>
            </p:txBody>
          </p:sp>
          <p:sp>
            <p:nvSpPr>
              <p:cNvPr id="17" name="Freeform 67">
                <a:extLst>
                  <a:ext uri="{FF2B5EF4-FFF2-40B4-BE49-F238E27FC236}">
                    <a16:creationId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mn-lt"/>
                </a:endParaRPr>
              </a:p>
            </p:txBody>
          </p:sp>
          <p:sp>
            <p:nvSpPr>
              <p:cNvPr id="18" name="TextBox 17">
                <a:extLst>
                  <a:ext uri="{FF2B5EF4-FFF2-40B4-BE49-F238E27FC236}">
                    <a16:creationId xmlns:a16="http://schemas.microsoft.com/office/drawing/2014/main" id="{9B92C99A-4CA3-4183-832F-898D1CE9965C}"/>
                  </a:ext>
                </a:extLst>
              </p:cNvPr>
              <p:cNvSpPr txBox="1"/>
              <p:nvPr/>
            </p:nvSpPr>
            <p:spPr>
              <a:xfrm>
                <a:off x="545080" y="3525121"/>
                <a:ext cx="2264544" cy="57250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On-Premises</a:t>
                </a:r>
              </a:p>
            </p:txBody>
          </p:sp>
        </p:grpSp>
        <p:sp>
          <p:nvSpPr>
            <p:cNvPr id="19" name="Cloud 18">
              <a:extLst>
                <a:ext uri="{FF2B5EF4-FFF2-40B4-BE49-F238E27FC236}">
                  <a16:creationId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endParaRPr>
            </a:p>
          </p:txBody>
        </p:sp>
        <p:pic>
          <p:nvPicPr>
            <p:cNvPr id="20" name="Picture 19">
              <a:extLst>
                <a:ext uri="{FF2B5EF4-FFF2-40B4-BE49-F238E27FC236}">
                  <a16:creationId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a16="http://schemas.microsoft.com/office/drawing/2014/main" id="{BCE81DF7-A7A7-4239-A752-DF888EC35A62}"/>
                </a:ext>
              </a:extLst>
            </p:cNvPr>
            <p:cNvSpPr txBox="1"/>
            <p:nvPr/>
          </p:nvSpPr>
          <p:spPr>
            <a:xfrm>
              <a:off x="8690394" y="1744289"/>
              <a:ext cx="2624666" cy="517027"/>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mn-lt"/>
                </a:rPr>
                <a:t>ARM VNet10.2/16</a:t>
              </a:r>
            </a:p>
          </p:txBody>
        </p:sp>
        <p:pic>
          <p:nvPicPr>
            <p:cNvPr id="22" name="Picture 21">
              <a:extLst>
                <a:ext uri="{FF2B5EF4-FFF2-40B4-BE49-F238E27FC236}">
                  <a16:creationId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a16="http://schemas.microsoft.com/office/drawing/2014/main" id="{A4302056-CCD5-4FDC-8B90-D96705827093}"/>
                </a:ext>
              </a:extLst>
            </p:cNvPr>
            <p:cNvSpPr/>
            <p:nvPr/>
          </p:nvSpPr>
          <p:spPr bwMode="auto">
            <a:xfrm>
              <a:off x="6505991" y="1450162"/>
              <a:ext cx="2192867" cy="1692970"/>
            </a:xfrm>
            <a:prstGeom prst="leftRightArrow">
              <a:avLst>
                <a:gd name="adj1" fmla="val 50000"/>
                <a:gd name="adj2" fmla="val 29604"/>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r>
                <a:rPr lang="en-US" sz="2000" dirty="0">
                  <a:solidFill>
                    <a:schemeClr val="bg1"/>
                  </a:solidFill>
                  <a:effectLst>
                    <a:outerShdw blurRad="38100" dist="38100" dir="2700000" algn="tl">
                      <a:srgbClr val="000000">
                        <a:alpha val="43137"/>
                      </a:srgbClr>
                    </a:outerShdw>
                  </a:effectLst>
                </a:rPr>
                <a:t>Peering</a:t>
              </a:r>
            </a:p>
          </p:txBody>
        </p:sp>
        <p:cxnSp>
          <p:nvCxnSpPr>
            <p:cNvPr id="29" name="Elbow Connector 43">
              <a:extLst>
                <a:ext uri="{FF2B5EF4-FFF2-40B4-BE49-F238E27FC236}">
                  <a16:creationId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a16="http://schemas.microsoft.com/office/drawing/2014/main" id="{B78BA2E2-DBFD-4D1A-BA6D-BC2A7627C58B}"/>
                </a:ext>
              </a:extLst>
            </p:cNvPr>
            <p:cNvSpPr txBox="1"/>
            <p:nvPr/>
          </p:nvSpPr>
          <p:spPr>
            <a:xfrm>
              <a:off x="2967813" y="2104059"/>
              <a:ext cx="1091707" cy="627826"/>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mn-lt"/>
                </a:rPr>
                <a:t>VPN</a:t>
              </a:r>
            </a:p>
          </p:txBody>
        </p:sp>
        <p:sp>
          <p:nvSpPr>
            <p:cNvPr id="36" name="TextBox 35">
              <a:extLst>
                <a:ext uri="{FF2B5EF4-FFF2-40B4-BE49-F238E27FC236}">
                  <a16:creationId xmlns:a16="http://schemas.microsoft.com/office/drawing/2014/main" id="{EB7AEEAE-9ADC-451C-8464-34657FE27EF2}"/>
                </a:ext>
              </a:extLst>
            </p:cNvPr>
            <p:cNvSpPr txBox="1"/>
            <p:nvPr/>
          </p:nvSpPr>
          <p:spPr>
            <a:xfrm>
              <a:off x="5074590" y="3345305"/>
              <a:ext cx="5182569" cy="627826"/>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mn-lt"/>
                </a:rPr>
                <a:t>Gateway transit via Peering</a:t>
              </a:r>
            </a:p>
          </p:txBody>
        </p:sp>
      </p:grpSp>
      <p:sp>
        <p:nvSpPr>
          <p:cNvPr id="37" name="Text Placeholder 3">
            <a:extLst>
              <a:ext uri="{FF2B5EF4-FFF2-40B4-BE49-F238E27FC236}">
                <a16:creationId xmlns:a16="http://schemas.microsoft.com/office/drawing/2014/main" id="{096943B5-8B27-4023-8234-43FDBCF395CD}"/>
              </a:ext>
            </a:extLst>
          </p:cNvPr>
          <p:cNvSpPr txBox="1">
            <a:spLocks/>
          </p:cNvSpPr>
          <p:nvPr/>
        </p:nvSpPr>
        <p:spPr>
          <a:xfrm>
            <a:off x="281131" y="3877722"/>
            <a:ext cx="4857750" cy="1800225"/>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00" indent="-342800"/>
            <a:r>
              <a:rPr lang="en-US" sz="1500" dirty="0"/>
              <a:t>Direct and bidirectional L3 connectivity between VNet's in </a:t>
            </a:r>
            <a:r>
              <a:rPr lang="en-US" sz="1500" u="sng" dirty="0"/>
              <a:t>same</a:t>
            </a:r>
            <a:r>
              <a:rPr lang="en-US" sz="1500" dirty="0"/>
              <a:t> region</a:t>
            </a:r>
          </a:p>
          <a:p>
            <a:pPr marL="342800" indent="-342800"/>
            <a:r>
              <a:rPr lang="en-US" sz="1500" dirty="0"/>
              <a:t>High throughput, low latency connectivity</a:t>
            </a:r>
          </a:p>
          <a:p>
            <a:pPr marL="342800" indent="-342800"/>
            <a:r>
              <a:rPr lang="en-US" sz="1500" dirty="0"/>
              <a:t>Bypass gateway, no bandwidth bottleneck</a:t>
            </a:r>
          </a:p>
          <a:p>
            <a:pPr marL="342800" indent="-342800"/>
            <a:r>
              <a:rPr lang="en-US" sz="1500" dirty="0"/>
              <a:t>Supports Gateway Transit (ARM-to-ARM only)</a:t>
            </a:r>
          </a:p>
          <a:p>
            <a:pPr marL="342800" indent="-342800"/>
            <a:r>
              <a:rPr lang="en-US" sz="1500" dirty="0"/>
              <a:t>10/50 Vnet Peering per Virtual network</a:t>
            </a:r>
          </a:p>
          <a:p>
            <a:pPr marL="342800" indent="-342800"/>
            <a:endParaRPr lang="en-US" sz="1500" dirty="0"/>
          </a:p>
        </p:txBody>
      </p:sp>
      <p:sp>
        <p:nvSpPr>
          <p:cNvPr id="38" name="TextBox 37">
            <a:extLst>
              <a:ext uri="{FF2B5EF4-FFF2-40B4-BE49-F238E27FC236}">
                <a16:creationId xmlns:a16="http://schemas.microsoft.com/office/drawing/2014/main" id="{E6274302-7D8A-47F4-8445-DC8C91B1EE44}"/>
              </a:ext>
            </a:extLst>
          </p:cNvPr>
          <p:cNvSpPr txBox="1"/>
          <p:nvPr/>
        </p:nvSpPr>
        <p:spPr>
          <a:xfrm>
            <a:off x="5124251" y="3874892"/>
            <a:ext cx="3631621" cy="2063614"/>
          </a:xfrm>
          <a:prstGeom prst="rect">
            <a:avLst/>
          </a:prstGeom>
          <a:noFill/>
        </p:spPr>
        <p:txBody>
          <a:bodyPr wrap="square" lIns="137143" tIns="109714" rIns="137143" bIns="109714" rtlCol="0">
            <a:spAutoFit/>
          </a:bodyPr>
          <a:lstStyle/>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mn-lt"/>
              </a:rPr>
              <a:t>Peer ASM and ARM VNet's </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mn-lt"/>
              </a:rPr>
              <a:t>Peer across subscriptions</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mn-lt"/>
              </a:rPr>
              <a:t>NSGs and UDRs will work across the link</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mn-lt"/>
              </a:rPr>
              <a:t>Public preview – Global Vnet Peering</a:t>
            </a:r>
          </a:p>
          <a:p>
            <a:pPr>
              <a:lnSpc>
                <a:spcPct val="90000"/>
              </a:lnSpc>
              <a:spcAft>
                <a:spcPts val="450"/>
              </a:spcAft>
            </a:pPr>
            <a:endParaRPr lang="en-US" dirty="0" err="1">
              <a:solidFill>
                <a:schemeClr val="bg1"/>
              </a:solidFill>
              <a:latin typeface="+mn-lt"/>
            </a:endParaRPr>
          </a:p>
        </p:txBody>
      </p:sp>
      <p:sp>
        <p:nvSpPr>
          <p:cNvPr id="39" name="TextBox 38">
            <a:extLst>
              <a:ext uri="{FF2B5EF4-FFF2-40B4-BE49-F238E27FC236}">
                <a16:creationId xmlns:a16="http://schemas.microsoft.com/office/drawing/2014/main" id="{A5115397-AE5A-47E2-97AE-068969E9885A}"/>
              </a:ext>
            </a:extLst>
          </p:cNvPr>
          <p:cNvSpPr txBox="1"/>
          <p:nvPr/>
        </p:nvSpPr>
        <p:spPr>
          <a:xfrm>
            <a:off x="965082" y="1628456"/>
            <a:ext cx="1524117" cy="42932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10.0/16</a:t>
            </a:r>
          </a:p>
        </p:txBody>
      </p:sp>
      <p:sp>
        <p:nvSpPr>
          <p:cNvPr id="2" name="Rectangle 1">
            <a:extLst>
              <a:ext uri="{FF2B5EF4-FFF2-40B4-BE49-F238E27FC236}">
                <a16:creationId xmlns:a16="http://schemas.microsoft.com/office/drawing/2014/main" id="{4A2495E8-56ED-4F77-848D-B9BDE21D2996}"/>
              </a:ext>
            </a:extLst>
          </p:cNvPr>
          <p:cNvSpPr/>
          <p:nvPr/>
        </p:nvSpPr>
        <p:spPr>
          <a:xfrm>
            <a:off x="6343650" y="5551785"/>
            <a:ext cx="2114550" cy="861774"/>
          </a:xfrm>
          <a:prstGeom prst="rect">
            <a:avLst/>
          </a:prstGeom>
        </p:spPr>
        <p:txBody>
          <a:bodyPr wrap="square">
            <a:spAutoFit/>
          </a:bodyPr>
          <a:lstStyle/>
          <a:p>
            <a:pPr>
              <a:buFont typeface="Arial" panose="020B0604020202020204" pitchFamily="34" charset="0"/>
              <a:buChar char="•"/>
            </a:pPr>
            <a:r>
              <a:rPr lang="en-US" sz="1600" b="0" dirty="0">
                <a:solidFill>
                  <a:srgbClr val="505050"/>
                </a:solidFill>
                <a:latin typeface="+mn-lt"/>
              </a:rPr>
              <a:t>US West Central</a:t>
            </a:r>
          </a:p>
          <a:p>
            <a:pPr>
              <a:buFont typeface="Arial" panose="020B0604020202020204" pitchFamily="34" charset="0"/>
              <a:buChar char="•"/>
            </a:pPr>
            <a:r>
              <a:rPr lang="en-US" sz="1600" b="0" dirty="0">
                <a:solidFill>
                  <a:srgbClr val="505050"/>
                </a:solidFill>
                <a:latin typeface="+mn-lt"/>
              </a:rPr>
              <a:t>Canada Central</a:t>
            </a:r>
          </a:p>
          <a:p>
            <a:pPr>
              <a:buFont typeface="Arial" panose="020B0604020202020204" pitchFamily="34" charset="0"/>
              <a:buChar char="•"/>
            </a:pPr>
            <a:r>
              <a:rPr lang="en-US" sz="1600" b="0" dirty="0">
                <a:solidFill>
                  <a:srgbClr val="505050"/>
                </a:solidFill>
                <a:latin typeface="+mn-lt"/>
              </a:rPr>
              <a:t>US West 2</a:t>
            </a:r>
            <a:endParaRPr lang="en-US" sz="1600" b="0" i="0" u="none" strike="noStrike" dirty="0">
              <a:solidFill>
                <a:srgbClr val="505050"/>
              </a:solidFill>
              <a:effectLst/>
              <a:latin typeface="+mn-lt"/>
            </a:endParaRPr>
          </a:p>
        </p:txBody>
      </p:sp>
    </p:spTree>
    <p:extLst>
      <p:ext uri="{BB962C8B-B14F-4D97-AF65-F5344CB8AC3E}">
        <p14:creationId xmlns:p14="http://schemas.microsoft.com/office/powerpoint/2010/main" val="43920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dirty="0"/>
              <a:t>An IP address space with one or more subnets:</a:t>
            </a:r>
          </a:p>
          <a:p>
            <a:pPr lvl="2"/>
            <a:r>
              <a:rPr lang="en-US" sz="2400" dirty="0"/>
              <a:t>Private:</a:t>
            </a:r>
          </a:p>
          <a:p>
            <a:pPr lvl="3"/>
            <a:r>
              <a:rPr lang="en-US" sz="2200" dirty="0"/>
              <a:t>10.x.x.x</a:t>
            </a:r>
          </a:p>
          <a:p>
            <a:pPr lvl="3"/>
            <a:r>
              <a:rPr lang="en-US" sz="2200" dirty="0"/>
              <a:t>172.16.x.x – 172.31.x.x</a:t>
            </a:r>
          </a:p>
          <a:p>
            <a:pPr lvl="3"/>
            <a:r>
              <a:rPr lang="en-US" sz="2200" dirty="0"/>
              <a:t>192.168.x.x</a:t>
            </a:r>
          </a:p>
          <a:p>
            <a:pPr lvl="2"/>
            <a:r>
              <a:rPr lang="en-US" sz="2400" dirty="0"/>
              <a:t>Public (supported, but rarely used)</a:t>
            </a:r>
          </a:p>
          <a:p>
            <a:pPr lvl="1"/>
            <a:r>
              <a:rPr lang="en-US" sz="2800" dirty="0"/>
              <a:t>IP addresses:</a:t>
            </a:r>
          </a:p>
          <a:p>
            <a:pPr lvl="2"/>
            <a:r>
              <a:rPr lang="en-US" sz="2400" dirty="0"/>
              <a:t>Dynamic IP (DIP) address (Private)</a:t>
            </a:r>
          </a:p>
          <a:p>
            <a:pPr lvl="2"/>
            <a:r>
              <a:rPr lang="en-US" sz="2400" dirty="0"/>
              <a:t>Virtual IP (VIP) address (Public)</a:t>
            </a:r>
          </a:p>
          <a:p>
            <a:pPr lvl="2"/>
            <a:r>
              <a:rPr lang="en-US" sz="2400" dirty="0"/>
              <a:t>Instance-level public IP (ILPIP) address</a:t>
            </a:r>
            <a:endParaRPr lang="en-US" dirty="0"/>
          </a:p>
          <a:p>
            <a:pPr lvl="1"/>
            <a:endParaRPr lang="en-US" dirty="0"/>
          </a:p>
          <a:p>
            <a:pPr marL="342900" lvl="1" indent="-342900"/>
            <a:endParaRPr lang="en-US" dirty="0"/>
          </a:p>
        </p:txBody>
      </p:sp>
    </p:spTree>
    <p:custDataLst>
      <p:tags r:id="rId1"/>
    </p:custDataLst>
    <p:extLst>
      <p:ext uri="{BB962C8B-B14F-4D97-AF65-F5344CB8AC3E}">
        <p14:creationId xmlns:p14="http://schemas.microsoft.com/office/powerpoint/2010/main" val="4068589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3565</Words>
  <Application>Microsoft Office PowerPoint</Application>
  <PresentationFormat>On-screen Show (4:3)</PresentationFormat>
  <Paragraphs>386</Paragraphs>
  <Slides>26</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Segoe UI</vt:lpstr>
      <vt:lpstr>Times New Roman</vt:lpstr>
      <vt:lpstr>Symbol</vt:lpstr>
      <vt:lpstr>Verdana</vt:lpstr>
      <vt:lpstr>Arial</vt:lpstr>
      <vt:lpstr>Consolas</vt:lpstr>
      <vt:lpstr>Courier New</vt:lpstr>
      <vt:lpstr>Calibri</vt:lpstr>
      <vt:lpstr>SimSun</vt:lpstr>
      <vt:lpstr>Wingdings</vt:lpstr>
      <vt:lpstr>Segoe UI Light</vt:lpstr>
      <vt:lpstr>NG_MOC_Core_ModuleNew2</vt:lpstr>
      <vt:lpstr>Exam 70-533 Implementing Microsoft Azure Infrastructure Solutions</vt:lpstr>
      <vt:lpstr>PowerPoint Presentation</vt:lpstr>
      <vt:lpstr>Implement Virtual Networks (15-20%) </vt:lpstr>
      <vt:lpstr>Configure Virtual Networks (15-20%) </vt:lpstr>
      <vt:lpstr>Azure Virtual Network</vt:lpstr>
      <vt:lpstr>Load balancers</vt:lpstr>
      <vt:lpstr>Application Gateway </vt:lpstr>
      <vt:lpstr>Azure Virtual Network Peering</vt:lpstr>
      <vt:lpstr>IP Addresses</vt:lpstr>
      <vt:lpstr>Private IP addresses</vt:lpstr>
      <vt:lpstr>Configuring network security groups</vt:lpstr>
      <vt:lpstr>Routing</vt:lpstr>
      <vt:lpstr>Overview of Azure DNS</vt:lpstr>
      <vt:lpstr>V-Net Peering</vt:lpstr>
      <vt:lpstr>Design and implement multi-site or hybrid network connectivity </vt:lpstr>
      <vt:lpstr>Azure virtual network connectivity options</vt:lpstr>
      <vt:lpstr>Virtual network connectivity</vt:lpstr>
      <vt:lpstr>Virtual network connectivity</vt:lpstr>
      <vt:lpstr>Configure ARM VM networking  </vt:lpstr>
      <vt:lpstr>Network Services: Azure DNS</vt:lpstr>
      <vt:lpstr>Route Tables</vt:lpstr>
      <vt:lpstr>Health Probes</vt:lpstr>
      <vt:lpstr>Networking: Network Security Groups</vt:lpstr>
      <vt:lpstr>Design and implement a connection strategy   </vt:lpstr>
      <vt:lpstr>Hybrid Connectivity</vt:lpstr>
      <vt:lpstr>Create a Site-to-Site connection in the Azure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2018-02-06T21:02:19Z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