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9"/>
  </p:notesMasterIdLst>
  <p:handoutMasterIdLst>
    <p:handoutMasterId r:id="rId70"/>
  </p:handoutMasterIdLst>
  <p:sldIdLst>
    <p:sldId id="256" r:id="rId2"/>
    <p:sldId id="311" r:id="rId3"/>
    <p:sldId id="312" r:id="rId4"/>
    <p:sldId id="313"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2" r:id="rId28"/>
    <p:sldId id="341"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18"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Lst>
  <p:sldSz cx="9144000" cy="6858000" type="screen4x3"/>
  <p:notesSz cx="6858000" cy="9144000"/>
  <p:embeddedFontLst>
    <p:embeddedFont>
      <p:font typeface="Segoe UI" panose="020B0502040204020203" pitchFamily="34" charset="0"/>
      <p:regular r:id="rId71"/>
      <p:bold r:id="rId72"/>
      <p:italic r:id="rId73"/>
      <p:boldItalic r:id="rId74"/>
    </p:embeddedFont>
    <p:embeddedFont>
      <p:font typeface="Verdana" panose="020B0604030504040204" pitchFamily="34" charset="0"/>
      <p:regular r:id="rId75"/>
      <p:bold r:id="rId76"/>
      <p:italic r:id="rId77"/>
      <p:boldItalic r:id="rId78"/>
    </p:embeddedFont>
    <p:embeddedFont>
      <p:font typeface="Consolas" panose="020B0609020204030204" pitchFamily="49" charset="0"/>
      <p:regular r:id="rId79"/>
      <p:bold r:id="rId80"/>
      <p:italic r:id="rId81"/>
      <p:boldItalic r:id="rId82"/>
    </p:embeddedFont>
    <p:embeddedFont>
      <p:font typeface="Calibri" panose="020F0502020204030204" pitchFamily="34" charset="0"/>
      <p:regular r:id="rId83"/>
      <p:bold r:id="rId84"/>
      <p:italic r:id="rId85"/>
      <p:boldItalic r:id="rId86"/>
    </p:embeddedFont>
    <p:embeddedFont>
      <p:font typeface="Segoe UI Light" panose="020B0502040204020203" pitchFamily="34" charset="0"/>
      <p:regular r:id="rId87"/>
      <p:italic r:id="rId8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21" d="100"/>
          <a:sy n="121" d="100"/>
        </p:scale>
        <p:origin x="621"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font" Target="fonts/font14.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fntdata"/><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87"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2.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font" Target="fonts/font5.fntdata"/><Relationship Id="rId83" Type="http://schemas.openxmlformats.org/officeDocument/2006/relationships/font" Target="fonts/font13.fntdata"/><Relationship Id="rId88" Type="http://schemas.openxmlformats.org/officeDocument/2006/relationships/font" Target="fonts/font18.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299132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37419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20549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268371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61506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107967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152457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91031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364524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0602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245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1825010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268786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2384611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838670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037426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09957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1077260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650186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3475435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4078426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635804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1613559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2736615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097709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770201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101062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50</a:t>
            </a:fld>
            <a:endParaRPr lang="en-US" dirty="0"/>
          </a:p>
        </p:txBody>
      </p:sp>
    </p:spTree>
    <p:extLst>
      <p:ext uri="{BB962C8B-B14F-4D97-AF65-F5344CB8AC3E}">
        <p14:creationId xmlns:p14="http://schemas.microsoft.com/office/powerpoint/2010/main" val="2736161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815070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217764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4804199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20478801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8659799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4152752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63</a:t>
            </a:fld>
            <a:endParaRPr lang="en-US" dirty="0"/>
          </a:p>
        </p:txBody>
      </p:sp>
    </p:spTree>
    <p:extLst>
      <p:ext uri="{BB962C8B-B14F-4D97-AF65-F5344CB8AC3E}">
        <p14:creationId xmlns:p14="http://schemas.microsoft.com/office/powerpoint/2010/main" val="3183079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66</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15244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20904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95071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riticalserverrgddisks810.blob.core.windows.net/vhds/CriticalServer.vhd"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solidFill>
                  <a:srgbClr val="FFC000"/>
                </a:solidFill>
              </a:rPr>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1800" dirty="0"/>
              <a:t>Keys stored </a:t>
            </a:r>
          </a:p>
          <a:p>
            <a:pPr lvl="1"/>
            <a:r>
              <a:rPr lang="en-US" sz="1600" dirty="0"/>
              <a:t>Encrypting </a:t>
            </a:r>
          </a:p>
          <a:p>
            <a:pPr lvl="1"/>
            <a:r>
              <a:rPr lang="en-US" sz="1600" dirty="0"/>
              <a:t>Decrypting </a:t>
            </a:r>
          </a:p>
          <a:p>
            <a:pPr lvl="1"/>
            <a:r>
              <a:rPr lang="en-US" sz="1600" dirty="0"/>
              <a:t>Secrets such as passwords</a:t>
            </a:r>
          </a:p>
          <a:p>
            <a:pPr lvl="1"/>
            <a:r>
              <a:rPr lang="en-US" sz="1600" dirty="0"/>
              <a:t>.</a:t>
            </a:r>
            <a:r>
              <a:rPr lang="en-US" sz="1600" dirty="0" err="1"/>
              <a:t>pfx</a:t>
            </a:r>
            <a:r>
              <a:rPr lang="en-US" sz="1600" dirty="0"/>
              <a:t> or .</a:t>
            </a:r>
            <a:r>
              <a:rPr lang="en-US" sz="1600" dirty="0" err="1"/>
              <a:t>pem</a:t>
            </a:r>
            <a:r>
              <a:rPr lang="en-US" sz="1600" dirty="0"/>
              <a:t> </a:t>
            </a:r>
          </a:p>
          <a:p>
            <a:r>
              <a:rPr lang="en-US" sz="1800" dirty="0"/>
              <a:t>Referenced through a URI</a:t>
            </a:r>
          </a:p>
          <a:p>
            <a:r>
              <a:rPr lang="en-US" sz="1800" dirty="0"/>
              <a:t>Authenticated by Azure AD</a:t>
            </a:r>
          </a:p>
          <a:p>
            <a:r>
              <a:rPr lang="en-US" sz="1800" dirty="0"/>
              <a:t>Steps </a:t>
            </a:r>
          </a:p>
          <a:p>
            <a:pPr marL="746125" lvl="1" indent="-457200">
              <a:buFont typeface="+mj-lt"/>
              <a:buAutoNum type="arabicPeriod"/>
            </a:pPr>
            <a:r>
              <a:rPr lang="en-US" sz="1600" dirty="0"/>
              <a:t>Select Key Vault from resource group </a:t>
            </a:r>
          </a:p>
          <a:p>
            <a:pPr marL="746125" lvl="1" indent="-457200">
              <a:buFont typeface="+mj-lt"/>
              <a:buAutoNum type="arabicPeriod"/>
            </a:pPr>
            <a:r>
              <a:rPr lang="en-US" sz="1600" dirty="0"/>
              <a:t>Click Keys </a:t>
            </a:r>
          </a:p>
          <a:p>
            <a:pPr marL="746125" lvl="1" indent="-457200">
              <a:buFont typeface="+mj-lt"/>
              <a:buAutoNum type="arabicPeriod"/>
            </a:pPr>
            <a:r>
              <a:rPr lang="en-US" sz="1600" dirty="0"/>
              <a:t>Click Add </a:t>
            </a:r>
          </a:p>
          <a:p>
            <a:pPr marL="746125" lvl="1" indent="-457200">
              <a:buFont typeface="+mj-lt"/>
              <a:buAutoNum type="arabicPeriod"/>
            </a:pPr>
            <a:r>
              <a:rPr lang="en-US" sz="1600" dirty="0"/>
              <a:t>Enter name </a:t>
            </a:r>
          </a:p>
          <a:p>
            <a:pPr marL="1141412" lvl="2" indent="-457200"/>
            <a:r>
              <a:rPr lang="en-US" sz="1200" dirty="0"/>
              <a:t>If P1 key then can be protected using HSM</a:t>
            </a:r>
          </a:p>
          <a:p>
            <a:pPr lvl="1"/>
            <a:endParaRPr lang="en-US" sz="1600" dirty="0"/>
          </a:p>
          <a:p>
            <a:r>
              <a:rPr lang="en-US" sz="18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3"/>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4"/>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5"/>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dirty="0"/>
              <a:t>Add-</a:t>
            </a:r>
            <a:r>
              <a:rPr lang="en-US" dirty="0" err="1"/>
              <a:t>AzureRmKeyVaultKey</a:t>
            </a:r>
            <a:r>
              <a:rPr lang="en-US" dirty="0"/>
              <a:t> –</a:t>
            </a:r>
            <a:r>
              <a:rPr lang="en-US" dirty="0" err="1"/>
              <a:t>VaultName</a:t>
            </a:r>
            <a:r>
              <a:rPr lang="en-US" dirty="0"/>
              <a:t> “MyKeyVault-0” –Name “</a:t>
            </a:r>
            <a:r>
              <a:rPr lang="en-US" dirty="0" err="1"/>
              <a:t>MyFirstKey</a:t>
            </a:r>
            <a:r>
              <a:rPr lang="en-US"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dirty="0" err="1"/>
              <a:t>az</a:t>
            </a:r>
            <a:r>
              <a:rPr lang="en-US" dirty="0"/>
              <a:t> </a:t>
            </a:r>
            <a:r>
              <a:rPr lang="en-US" dirty="0" err="1"/>
              <a:t>keyvault</a:t>
            </a:r>
            <a:r>
              <a:rPr lang="en-US" dirty="0"/>
              <a:t> key create --vault-name ‘MyKeyVault-0’ –name ‘</a:t>
            </a:r>
            <a:r>
              <a:rPr lang="en-US" dirty="0" err="1"/>
              <a:t>MyThirdKey</a:t>
            </a:r>
            <a:r>
              <a:rPr lang="en-US"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sz="2400" dirty="0"/>
              <a:t>Click Secrets </a:t>
            </a:r>
          </a:p>
          <a:p>
            <a:r>
              <a:rPr lang="en-US" sz="2400" dirty="0"/>
              <a:t>Steps </a:t>
            </a:r>
          </a:p>
          <a:p>
            <a:pPr marL="746125" lvl="1" indent="-457200">
              <a:buFont typeface="+mj-lt"/>
              <a:buAutoNum type="arabicPeriod"/>
            </a:pPr>
            <a:r>
              <a:rPr lang="en-US" sz="2000" dirty="0"/>
              <a:t>Set upload to manual </a:t>
            </a:r>
          </a:p>
          <a:p>
            <a:pPr marL="746125" lvl="1" indent="-457200">
              <a:buFont typeface="+mj-lt"/>
              <a:buAutoNum type="arabicPeriod"/>
            </a:pPr>
            <a:r>
              <a:rPr lang="en-US" sz="2000" dirty="0"/>
              <a:t>Add a content type (optional)</a:t>
            </a:r>
          </a:p>
          <a:p>
            <a:pPr marL="746125" lvl="1" indent="-457200">
              <a:buFont typeface="+mj-lt"/>
              <a:buAutoNum type="arabicPeriod"/>
            </a:pPr>
            <a:r>
              <a:rPr lang="en-US" sz="2000" dirty="0"/>
              <a:t>Enter activation and expiration date </a:t>
            </a:r>
          </a:p>
          <a:p>
            <a:pPr marL="746125" lvl="1" indent="-457200">
              <a:buFont typeface="+mj-lt"/>
              <a:buAutoNum type="arabicPeriod"/>
            </a:pPr>
            <a:r>
              <a:rPr lang="en-US" sz="2000"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3"/>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dirty="0"/>
              <a:t>$</a:t>
            </a:r>
            <a:r>
              <a:rPr lang="en-US" dirty="0" err="1"/>
              <a:t>mysecret</a:t>
            </a:r>
            <a:r>
              <a:rPr lang="en-US" dirty="0"/>
              <a:t> = </a:t>
            </a:r>
            <a:r>
              <a:rPr lang="en-US" dirty="0" err="1"/>
              <a:t>ConvertTo-SecureString</a:t>
            </a:r>
            <a:r>
              <a:rPr lang="en-US" dirty="0"/>
              <a:t> –String ‘P@55w,rd’ –Force –</a:t>
            </a:r>
            <a:r>
              <a:rPr lang="en-US" dirty="0" err="1"/>
              <a:t>AsPlainText</a:t>
            </a:r>
            <a:r>
              <a:rPr lang="en-US" dirty="0"/>
              <a:t> </a:t>
            </a:r>
          </a:p>
          <a:p>
            <a:pPr marL="0" indent="0">
              <a:buNone/>
            </a:pPr>
            <a:endParaRPr lang="en-US" dirty="0"/>
          </a:p>
          <a:p>
            <a:r>
              <a:rPr lang="en-US" dirty="0"/>
              <a:t>Add secret to vault </a:t>
            </a:r>
          </a:p>
          <a:p>
            <a:pPr marL="0" indent="0">
              <a:buNone/>
            </a:pPr>
            <a:r>
              <a:rPr lang="en-US" dirty="0"/>
              <a:t>Set-</a:t>
            </a:r>
            <a:r>
              <a:rPr lang="en-US" dirty="0" err="1"/>
              <a:t>AzureKeyValutSecret</a:t>
            </a:r>
            <a:r>
              <a:rPr lang="en-US" dirty="0"/>
              <a:t> –</a:t>
            </a:r>
            <a:r>
              <a:rPr lang="en-US" dirty="0" err="1"/>
              <a:t>VaultName</a:t>
            </a:r>
            <a:r>
              <a:rPr lang="en-US" dirty="0"/>
              <a:t> ‘MyKeyVault-0’ –Name ‘</a:t>
            </a:r>
            <a:r>
              <a:rPr lang="en-US" dirty="0" err="1"/>
              <a:t>MyFirstSecret</a:t>
            </a:r>
            <a:r>
              <a:rPr lang="en-US" dirty="0"/>
              <a:t>’ –</a:t>
            </a:r>
            <a:r>
              <a:rPr lang="en-US" dirty="0" err="1"/>
              <a:t>SecretValue</a:t>
            </a:r>
            <a:r>
              <a:rPr lang="en-US" dirty="0"/>
              <a:t> $</a:t>
            </a:r>
            <a:r>
              <a:rPr lang="en-US" dirty="0" err="1"/>
              <a:t>mysecret</a:t>
            </a:r>
            <a:endParaRPr lang="en-US"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dirty="0" err="1"/>
              <a:t>az</a:t>
            </a:r>
            <a:r>
              <a:rPr lang="en-US" dirty="0"/>
              <a:t> </a:t>
            </a:r>
            <a:r>
              <a:rPr lang="en-US" dirty="0" err="1"/>
              <a:t>keyvault</a:t>
            </a:r>
            <a:r>
              <a:rPr lang="en-US" dirty="0"/>
              <a:t> secret set --vault-name ‘MyKeyVault-01’ --name ‘</a:t>
            </a:r>
            <a:r>
              <a:rPr lang="en-US" dirty="0" err="1"/>
              <a:t>MySecondSecret</a:t>
            </a:r>
            <a:r>
              <a:rPr lang="en-US" dirty="0"/>
              <a:t>’ –value ‘</a:t>
            </a:r>
            <a:r>
              <a:rPr lang="en-US"/>
              <a:t>P@ssw0rd’ </a:t>
            </a:r>
            <a:endParaRPr lang="en-US" dirty="0"/>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sz="2400" dirty="0"/>
              <a:t>Four sections </a:t>
            </a:r>
          </a:p>
          <a:p>
            <a:pPr lvl="1"/>
            <a:r>
              <a:rPr lang="en-US" sz="2000" dirty="0"/>
              <a:t>Overview </a:t>
            </a:r>
          </a:p>
          <a:p>
            <a:pPr lvl="1"/>
            <a:r>
              <a:rPr lang="en-US" sz="2000" dirty="0"/>
              <a:t>Prevention</a:t>
            </a:r>
          </a:p>
          <a:p>
            <a:pPr lvl="1"/>
            <a:r>
              <a:rPr lang="en-US" sz="2000" dirty="0"/>
              <a:t>Detection </a:t>
            </a:r>
          </a:p>
          <a:p>
            <a:pPr lvl="1"/>
            <a:r>
              <a:rPr lang="en-US" sz="2000" dirty="0"/>
              <a:t>Advanced Cloud defense </a:t>
            </a:r>
          </a:p>
          <a:p>
            <a:r>
              <a:rPr lang="en-US" sz="2400" dirty="0"/>
              <a:t>Security policy menu begins the process </a:t>
            </a:r>
          </a:p>
          <a:p>
            <a:endParaRPr lang="en-US" sz="2400"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905CF9F-8F85-4513-B85D-C15B8C381B58}"/>
              </a:ext>
            </a:extLst>
          </p:cNvPr>
          <p:cNvPicPr>
            <a:picLocks noChangeAspect="1"/>
          </p:cNvPicPr>
          <p:nvPr/>
        </p:nvPicPr>
        <p:blipFill>
          <a:blip r:embed="rId3"/>
          <a:stretch>
            <a:fillRect/>
          </a:stretch>
        </p:blipFill>
        <p:spPr>
          <a:xfrm>
            <a:off x="1457325" y="757237"/>
            <a:ext cx="6229350" cy="5343525"/>
          </a:xfrm>
          <a:prstGeom prst="rect">
            <a:avLst/>
          </a:prstGeom>
        </p:spPr>
      </p:pic>
    </p:spTree>
    <p:extLst>
      <p:ext uri="{BB962C8B-B14F-4D97-AF65-F5344CB8AC3E}">
        <p14:creationId xmlns:p14="http://schemas.microsoft.com/office/powerpoint/2010/main" val="209363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Manage data protection and security compliance</a:t>
            </a:r>
          </a:p>
          <a:p>
            <a:pPr lvl="1"/>
            <a:r>
              <a:rPr lang="en-US" sz="105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1450" dirty="0"/>
              <a:t>Implement recovery services </a:t>
            </a:r>
          </a:p>
          <a:p>
            <a:pPr lvl="1"/>
            <a:r>
              <a:rPr lang="en-US" sz="105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3"/>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you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sz="20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3"/>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4"/>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5"/>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3"/>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3"/>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3"/>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3"/>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4"/>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3"/>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3"/>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3"/>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Implementing recovery services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6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3"/>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2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2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2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1800" dirty="0"/>
              <a:t>$</a:t>
            </a:r>
            <a:r>
              <a:rPr lang="en-US" sz="1800" dirty="0" err="1"/>
              <a:t>resourceGroupName</a:t>
            </a:r>
            <a:r>
              <a:rPr lang="en-US" sz="1800" dirty="0"/>
              <a:t> = “</a:t>
            </a:r>
            <a:r>
              <a:rPr lang="en-US" sz="1800" dirty="0" err="1"/>
              <a:t>CriticalServerRG</a:t>
            </a:r>
            <a:r>
              <a:rPr lang="en-US" sz="1800" dirty="0"/>
              <a:t>”</a:t>
            </a:r>
          </a:p>
          <a:p>
            <a:r>
              <a:rPr lang="en-US" sz="2200" dirty="0"/>
              <a:t>Store name of the snapshot </a:t>
            </a:r>
          </a:p>
          <a:p>
            <a:pPr marL="288925" lvl="1" indent="0">
              <a:buNone/>
            </a:pPr>
            <a:r>
              <a:rPr lang="en-US" sz="1800" dirty="0"/>
              <a:t>$</a:t>
            </a:r>
            <a:r>
              <a:rPr lang="en-US" sz="1800" dirty="0" err="1"/>
              <a:t>snapShotName</a:t>
            </a:r>
            <a:r>
              <a:rPr lang="en-US" sz="1800" dirty="0"/>
              <a:t> = “</a:t>
            </a:r>
            <a:r>
              <a:rPr lang="en-US" sz="1800" dirty="0" err="1"/>
              <a:t>MyCriticalServerDiskSnapshot</a:t>
            </a:r>
            <a:r>
              <a:rPr lang="en-US" sz="1800" dirty="0"/>
              <a:t>”</a:t>
            </a:r>
          </a:p>
          <a:p>
            <a:r>
              <a:rPr lang="en-US" sz="2200" dirty="0"/>
              <a:t>Create SAS (Shared Access Signature) and expiration time </a:t>
            </a:r>
          </a:p>
          <a:p>
            <a:pPr marL="288925" lvl="1" indent="0">
              <a:buNone/>
            </a:pPr>
            <a:r>
              <a:rPr lang="en-US" sz="1800" dirty="0"/>
              <a:t>$</a:t>
            </a:r>
            <a:r>
              <a:rPr lang="en-US" sz="1800" dirty="0" err="1"/>
              <a:t>sasExpiryDuration</a:t>
            </a:r>
            <a:r>
              <a:rPr lang="en-US" sz="1800" dirty="0"/>
              <a:t> = “3600”</a:t>
            </a:r>
          </a:p>
          <a:p>
            <a:pPr marL="288925" lvl="1" indent="0">
              <a:buNone/>
            </a:pPr>
            <a:r>
              <a:rPr lang="en-US" sz="1800" dirty="0"/>
              <a:t>$</a:t>
            </a:r>
            <a:r>
              <a:rPr lang="en-US" sz="1800" dirty="0" err="1"/>
              <a:t>sas</a:t>
            </a:r>
            <a:r>
              <a:rPr lang="en-US" sz="1800" dirty="0"/>
              <a:t> = Grant-</a:t>
            </a:r>
            <a:r>
              <a:rPr lang="en-US" sz="1800" dirty="0" err="1"/>
              <a:t>AzureRmSnapshotAccess</a:t>
            </a:r>
            <a:r>
              <a:rPr lang="en-US" sz="1800" dirty="0"/>
              <a:t> –</a:t>
            </a:r>
            <a:r>
              <a:rPr lang="en-US" sz="1800" dirty="0" err="1"/>
              <a:t>ResourceGroupName</a:t>
            </a:r>
            <a:r>
              <a:rPr lang="en-US" sz="1800" dirty="0"/>
              <a:t> $</a:t>
            </a:r>
            <a:r>
              <a:rPr lang="en-US" sz="1800" dirty="0" err="1"/>
              <a:t>resourceGroupName</a:t>
            </a:r>
            <a:r>
              <a:rPr lang="en-US" sz="1800" dirty="0"/>
              <a:t> –</a:t>
            </a:r>
            <a:r>
              <a:rPr lang="en-US" sz="1800" dirty="0" err="1"/>
              <a:t>SnapSHotName</a:t>
            </a:r>
            <a:r>
              <a:rPr lang="en-US" sz="1800" dirty="0"/>
              <a:t> $</a:t>
            </a:r>
            <a:r>
              <a:rPr lang="en-US" sz="1800" dirty="0" err="1"/>
              <a:t>snapShotName</a:t>
            </a:r>
            <a:r>
              <a:rPr lang="en-US" sz="1800" dirty="0"/>
              <a:t> –</a:t>
            </a:r>
            <a:r>
              <a:rPr lang="en-US" sz="1800" dirty="0" err="1"/>
              <a:t>DurationInSecond</a:t>
            </a:r>
            <a:r>
              <a:rPr lang="en-US" sz="1800" dirty="0"/>
              <a:t> $</a:t>
            </a:r>
            <a:r>
              <a:rPr lang="en-US" sz="1800" dirty="0" err="1"/>
              <a:t>sasExpiryDuration</a:t>
            </a:r>
            <a:r>
              <a:rPr lang="en-US" sz="1800" dirty="0"/>
              <a:t> –Access Read </a:t>
            </a:r>
          </a:p>
          <a:p>
            <a:r>
              <a:rPr lang="en-US" sz="2200" dirty="0"/>
              <a:t>Create the destination storage </a:t>
            </a:r>
          </a:p>
          <a:p>
            <a:pPr marL="288925" lvl="1" indent="0">
              <a:buNone/>
            </a:pPr>
            <a:r>
              <a:rPr lang="en-US" sz="1800" dirty="0"/>
              <a:t>$</a:t>
            </a:r>
            <a:r>
              <a:rPr lang="en-US" sz="1800" dirty="0" err="1"/>
              <a:t>destinationContext</a:t>
            </a:r>
            <a:r>
              <a:rPr lang="en-US" sz="1800" dirty="0"/>
              <a:t> = New-</a:t>
            </a:r>
            <a:r>
              <a:rPr lang="en-US" sz="1800" dirty="0" err="1"/>
              <a:t>AzureStorageContext</a:t>
            </a:r>
            <a:r>
              <a:rPr lang="en-US" sz="1800" dirty="0"/>
              <a:t> –</a:t>
            </a:r>
            <a:r>
              <a:rPr lang="en-US" sz="1800" dirty="0" err="1"/>
              <a:t>StorageAccountName</a:t>
            </a:r>
            <a:r>
              <a:rPr lang="en-US" sz="1800" dirty="0"/>
              <a:t>  $</a:t>
            </a:r>
            <a:r>
              <a:rPr lang="en-US" sz="1800" dirty="0" err="1"/>
              <a:t>storageAcct.StorageAccountName</a:t>
            </a:r>
            <a:r>
              <a:rPr lang="en-US" sz="1800" dirty="0"/>
              <a:t> –</a:t>
            </a:r>
            <a:r>
              <a:rPr lang="en-US" sz="1800" dirty="0" err="1"/>
              <a:t>StorageAccountKey</a:t>
            </a:r>
            <a:r>
              <a:rPr lang="en-US" sz="1800" dirty="0"/>
              <a:t> $</a:t>
            </a:r>
            <a:r>
              <a:rPr lang="en-US" sz="1800" dirty="0" err="1"/>
              <a:t>storageAccountKey</a:t>
            </a:r>
            <a:endParaRPr lang="en-US" sz="18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813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sz="2400"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dirty="0" err="1"/>
              <a:t>az</a:t>
            </a:r>
            <a:r>
              <a:rPr lang="en-US" dirty="0"/>
              <a:t> group create --name “</a:t>
            </a:r>
            <a:r>
              <a:rPr lang="en-US" dirty="0" err="1"/>
              <a:t>MyKeyValutRG</a:t>
            </a:r>
            <a:r>
              <a:rPr lang="en-US" dirty="0"/>
              <a:t>” --location “East US” </a:t>
            </a:r>
          </a:p>
          <a:p>
            <a:pPr marL="0" indent="0">
              <a:buNone/>
            </a:pPr>
            <a:endParaRPr lang="en-US" dirty="0"/>
          </a:p>
          <a:p>
            <a:r>
              <a:rPr lang="en-US" dirty="0"/>
              <a:t>Create Key Vault </a:t>
            </a:r>
          </a:p>
          <a:p>
            <a:pPr marL="0" indent="0">
              <a:buNone/>
            </a:pPr>
            <a:r>
              <a:rPr lang="en-US" dirty="0" err="1"/>
              <a:t>Az</a:t>
            </a:r>
            <a:r>
              <a:rPr lang="en-US" dirty="0"/>
              <a:t> </a:t>
            </a:r>
            <a:r>
              <a:rPr lang="en-US" dirty="0" err="1"/>
              <a:t>keyvault</a:t>
            </a:r>
            <a:r>
              <a:rPr lang="en-US" dirty="0"/>
              <a:t> create –name “MyKeyVault-0” –resource-group “</a:t>
            </a:r>
            <a:r>
              <a:rPr lang="en-US" dirty="0" err="1"/>
              <a:t>MyKeyVaultRG</a:t>
            </a:r>
            <a:r>
              <a:rPr lang="en-US"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3026</Words>
  <Application>Microsoft Office PowerPoint</Application>
  <PresentationFormat>On-screen Show (4:3)</PresentationFormat>
  <Paragraphs>524</Paragraphs>
  <Slides>67</Slides>
  <Notes>67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Segoe UI</vt:lpstr>
      <vt:lpstr>Times New Roman</vt:lpstr>
      <vt:lpstr>Symbol</vt:lpstr>
      <vt:lpstr>Verdana</vt:lpstr>
      <vt:lpstr>Arial</vt:lpstr>
      <vt:lpstr>Consolas</vt:lpstr>
      <vt:lpstr>Courier New</vt:lpstr>
      <vt:lpstr>Calibri</vt:lpstr>
      <vt:lpstr>Wingdings</vt:lpstr>
      <vt:lpstr>Segoe UI Light</vt:lpstr>
      <vt:lpstr>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2018-02-07T17:41:29Z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