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5" r:id="rId2"/>
    <p:sldMasterId id="2147483680" r:id="rId3"/>
  </p:sldMasterIdLst>
  <p:notesMasterIdLst>
    <p:notesMasterId r:id="rId104"/>
  </p:notesMasterIdLst>
  <p:sldIdLst>
    <p:sldId id="444" r:id="rId4"/>
    <p:sldId id="446" r:id="rId5"/>
    <p:sldId id="447" r:id="rId6"/>
    <p:sldId id="257" r:id="rId7"/>
    <p:sldId id="258" r:id="rId8"/>
    <p:sldId id="281" r:id="rId9"/>
    <p:sldId id="260" r:id="rId10"/>
    <p:sldId id="261" r:id="rId11"/>
    <p:sldId id="262" r:id="rId12"/>
    <p:sldId id="448" r:id="rId13"/>
    <p:sldId id="449" r:id="rId14"/>
    <p:sldId id="450" r:id="rId15"/>
    <p:sldId id="264" r:id="rId16"/>
    <p:sldId id="265" r:id="rId17"/>
    <p:sldId id="268" r:id="rId18"/>
    <p:sldId id="269" r:id="rId19"/>
    <p:sldId id="271" r:id="rId20"/>
    <p:sldId id="256" r:id="rId21"/>
    <p:sldId id="451" r:id="rId22"/>
    <p:sldId id="452" r:id="rId23"/>
    <p:sldId id="453" r:id="rId24"/>
    <p:sldId id="263" r:id="rId25"/>
    <p:sldId id="454" r:id="rId26"/>
    <p:sldId id="455" r:id="rId27"/>
    <p:sldId id="266" r:id="rId28"/>
    <p:sldId id="267" r:id="rId29"/>
    <p:sldId id="270" r:id="rId30"/>
    <p:sldId id="456" r:id="rId31"/>
    <p:sldId id="272" r:id="rId32"/>
    <p:sldId id="273" r:id="rId33"/>
    <p:sldId id="282" r:id="rId34"/>
    <p:sldId id="283" r:id="rId35"/>
    <p:sldId id="285" r:id="rId36"/>
    <p:sldId id="286" r:id="rId37"/>
    <p:sldId id="290" r:id="rId38"/>
    <p:sldId id="291" r:id="rId39"/>
    <p:sldId id="292" r:id="rId40"/>
    <p:sldId id="293" r:id="rId41"/>
    <p:sldId id="294" r:id="rId42"/>
    <p:sldId id="295" r:id="rId43"/>
    <p:sldId id="457" r:id="rId44"/>
    <p:sldId id="458" r:id="rId45"/>
    <p:sldId id="459" r:id="rId46"/>
    <p:sldId id="460" r:id="rId47"/>
    <p:sldId id="461" r:id="rId48"/>
    <p:sldId id="462" r:id="rId49"/>
    <p:sldId id="463" r:id="rId50"/>
    <p:sldId id="464" r:id="rId51"/>
    <p:sldId id="465" r:id="rId52"/>
    <p:sldId id="466" r:id="rId53"/>
    <p:sldId id="467" r:id="rId54"/>
    <p:sldId id="277" r:id="rId55"/>
    <p:sldId id="278" r:id="rId56"/>
    <p:sldId id="468" r:id="rId57"/>
    <p:sldId id="469" r:id="rId58"/>
    <p:sldId id="470" r:id="rId59"/>
    <p:sldId id="471" r:id="rId60"/>
    <p:sldId id="472" r:id="rId61"/>
    <p:sldId id="473" r:id="rId62"/>
    <p:sldId id="474" r:id="rId63"/>
    <p:sldId id="475" r:id="rId64"/>
    <p:sldId id="274" r:id="rId65"/>
    <p:sldId id="275" r:id="rId66"/>
    <p:sldId id="276" r:id="rId67"/>
    <p:sldId id="476" r:id="rId68"/>
    <p:sldId id="477" r:id="rId69"/>
    <p:sldId id="478" r:id="rId70"/>
    <p:sldId id="479" r:id="rId71"/>
    <p:sldId id="480" r:id="rId72"/>
    <p:sldId id="481" r:id="rId73"/>
    <p:sldId id="482" r:id="rId74"/>
    <p:sldId id="483" r:id="rId75"/>
    <p:sldId id="484" r:id="rId76"/>
    <p:sldId id="485" r:id="rId77"/>
    <p:sldId id="486" r:id="rId78"/>
    <p:sldId id="279" r:id="rId79"/>
    <p:sldId id="487" r:id="rId80"/>
    <p:sldId id="287" r:id="rId81"/>
    <p:sldId id="288" r:id="rId82"/>
    <p:sldId id="289" r:id="rId83"/>
    <p:sldId id="488" r:id="rId84"/>
    <p:sldId id="489" r:id="rId85"/>
    <p:sldId id="491" r:id="rId86"/>
    <p:sldId id="492" r:id="rId87"/>
    <p:sldId id="493" r:id="rId88"/>
    <p:sldId id="494" r:id="rId89"/>
    <p:sldId id="495" r:id="rId90"/>
    <p:sldId id="496" r:id="rId91"/>
    <p:sldId id="497" r:id="rId92"/>
    <p:sldId id="498" r:id="rId93"/>
    <p:sldId id="499" r:id="rId94"/>
    <p:sldId id="500" r:id="rId95"/>
    <p:sldId id="501" r:id="rId96"/>
    <p:sldId id="502" r:id="rId97"/>
    <p:sldId id="503" r:id="rId98"/>
    <p:sldId id="280" r:id="rId99"/>
    <p:sldId id="504" r:id="rId100"/>
    <p:sldId id="505" r:id="rId101"/>
    <p:sldId id="506" r:id="rId102"/>
    <p:sldId id="50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80796" autoAdjust="0"/>
  </p:normalViewPr>
  <p:slideViewPr>
    <p:cSldViewPr>
      <p:cViewPr varScale="1">
        <p:scale>
          <a:sx n="114" d="100"/>
          <a:sy n="114" d="100"/>
        </p:scale>
        <p:origin x="1758" y="114"/>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viewProps" Target="view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ableStyles" Target="tableStyle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pPr/>
              <a:t>6/24/2018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pPr/>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fld id="{81DAC4B1-58FE-4C51-97F7-84305AD64E9C}" type="slidenum">
              <a:rPr lang="en-US" smtClean="0"/>
              <a:t>1</a:t>
            </a:fld>
            <a:endParaRPr lang="en-US"/>
          </a:p>
        </p:txBody>
      </p:sp>
    </p:spTree>
    <p:extLst>
      <p:ext uri="{BB962C8B-B14F-4D97-AF65-F5344CB8AC3E}">
        <p14:creationId xmlns:p14="http://schemas.microsoft.com/office/powerpoint/2010/main" val="90182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Note</a:t>
            </a:r>
            <a:r>
              <a:rPr lang="en-CA" sz="1000" dirty="0">
                <a:latin typeface="Arial"/>
                <a:ea typeface="Calibri"/>
                <a:cs typeface="Times New Roman"/>
              </a:rPr>
              <a:t>: This topic has one additional slide.</a:t>
            </a:r>
          </a:p>
          <a:p>
            <a:pPr>
              <a:lnSpc>
                <a:spcPct val="115000"/>
              </a:lnSpc>
              <a:spcAft>
                <a:spcPts val="1000"/>
              </a:spcAft>
            </a:pPr>
            <a:r>
              <a:rPr lang="en-CA" sz="1000" dirty="0">
                <a:latin typeface="Arial"/>
                <a:ea typeface="Calibri"/>
                <a:cs typeface="Times New Roman"/>
              </a:rPr>
              <a:t>Define cloud computing, and compare cloud computing to on-premises computing. List the advantages of cloud computing (scalability, availability, elasticity), and compare public, private, and hybrid clouds.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35230329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100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83671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73669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Use the following examples of Software as a Service (SaaS), Platform as a Service (PaaS), and Infrastructure as a Service (IaaS) services, and ask the students to suggest others:</a:t>
            </a:r>
          </a:p>
          <a:p>
            <a:pPr marL="342900" lvl="0" indent="-342900">
              <a:lnSpc>
                <a:spcPct val="115000"/>
              </a:lnSpc>
              <a:spcAft>
                <a:spcPts val="995"/>
              </a:spcAft>
              <a:buFont typeface="Symbol"/>
              <a:buChar char=""/>
            </a:pPr>
            <a:r>
              <a:rPr lang="en-US" sz="1000" dirty="0">
                <a:effectLst/>
                <a:latin typeface="Arial"/>
                <a:ea typeface="Times New Roman"/>
                <a:cs typeface="Times New Roman"/>
              </a:rPr>
              <a:t>Microsoft Office 365. This service is a good example of a SaaS offering. It offers a complete software app that Microsoft delivers through the cloud.</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Azure Web apps and Azure SQL Database. These services are good examples of PaaS services. They both offer a platform for building application solutions (a website and a relational database, respectively) but do not require any configuration and management at the underlying operating-system level. </a:t>
            </a:r>
            <a:endParaRPr lang="en-CA" sz="1000" dirty="0">
              <a:effectLst/>
              <a:latin typeface="Arial"/>
              <a:ea typeface="Times New Roman"/>
              <a:cs typeface="Times New Roman"/>
            </a:endParaRPr>
          </a:p>
          <a:p>
            <a:pPr>
              <a:lnSpc>
                <a:spcPct val="115000"/>
              </a:lnSpc>
              <a:spcAft>
                <a:spcPts val="995"/>
              </a:spcAft>
            </a:pPr>
            <a:r>
              <a:rPr lang="en-CA" sz="1000" b="1" dirty="0">
                <a:latin typeface="Arial"/>
                <a:ea typeface="Calibri"/>
                <a:cs typeface="Times New Roman"/>
              </a:rPr>
              <a:t>Note: </a:t>
            </a:r>
            <a:r>
              <a:rPr lang="en-CA" sz="1000" dirty="0">
                <a:latin typeface="Arial"/>
                <a:ea typeface="Calibri"/>
                <a:cs typeface="Times New Roman"/>
              </a:rPr>
              <a:t>Sometimes SQL Database is described as a </a:t>
            </a:r>
            <a:r>
              <a:rPr lang="en-CA" sz="1000" i="1" dirty="0">
                <a:latin typeface="Arial"/>
                <a:ea typeface="Calibri"/>
                <a:cs typeface="Times New Roman"/>
              </a:rPr>
              <a:t>Database as a Service</a:t>
            </a:r>
            <a:r>
              <a:rPr lang="en-CA" sz="1000" dirty="0">
                <a:latin typeface="Arial"/>
                <a:ea typeface="Calibri"/>
                <a:cs typeface="Times New Roman"/>
              </a:rPr>
              <a:t> offering, which is a specific subset of PaaS for database management solutions.</a:t>
            </a:r>
          </a:p>
          <a:p>
            <a:pPr marL="342900" lvl="0" indent="-342900">
              <a:lnSpc>
                <a:spcPct val="115000"/>
              </a:lnSpc>
              <a:spcAft>
                <a:spcPts val="995"/>
              </a:spcAft>
              <a:buFont typeface="Symbol"/>
              <a:buChar char=""/>
            </a:pPr>
            <a:r>
              <a:rPr lang="en-US" sz="1000" dirty="0">
                <a:effectLst/>
                <a:latin typeface="Arial"/>
                <a:ea typeface="Times New Roman"/>
                <a:cs typeface="Times New Roman"/>
              </a:rPr>
              <a:t>Azure Virtual Machines. This service is a good example of an IaaS solution. It enables you to host servers in the cloud with full control over the operating system and virtual hardware.</a:t>
            </a:r>
            <a:endParaRPr lang="en-CA" sz="1000" dirty="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Identify the continual evolution of various IT functions into packaged services, such as Identity as a Service (IDaaS) and Disaster Recovery as a Service (DRaaS).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455688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Note</a:t>
            </a:r>
            <a:r>
              <a:rPr lang="en-CA" sz="1000" dirty="0">
                <a:latin typeface="Arial"/>
                <a:ea typeface="Calibri"/>
                <a:cs typeface="Times New Roman"/>
              </a:rPr>
              <a:t>: This topic has one additional slide.</a:t>
            </a:r>
          </a:p>
          <a:p>
            <a:pPr>
              <a:lnSpc>
                <a:spcPct val="115000"/>
              </a:lnSpc>
              <a:spcAft>
                <a:spcPts val="1000"/>
              </a:spcAft>
            </a:pPr>
            <a:r>
              <a:rPr lang="en-CA" sz="1000" dirty="0">
                <a:latin typeface="Arial"/>
                <a:ea typeface="Calibri"/>
                <a:cs typeface="Times New Roman"/>
              </a:rPr>
              <a:t>The details of Azure datacenter architecture and cluster implementation are interesting for IT professionals, and an understanding of how Azure is implemented is beneficial when planning and implementing Azure services. The key point at this stage is that students and organizations can be assured that Azure datacenters are designed to provide a highly resilient, scalable, and security-enhanced platform for cloud infrastructure and apps.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635270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1742212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the basic service model for Azure. List and explain the pricing options and provide details about the available support plans. You can research the current costs for the purchase and support plans by using the links in the student handbook prior to presenting this topic.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3651979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the Azure Marketplace, the VM Depot, GitHub, and the Azure Trust Center.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1080747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Introduce the tools and their primary purposes.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C519A5-BA27-4958-8A8C-D62FDB681FCB}"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srgbClr val="336699"/>
                </a:solidFill>
                <a:effectLst/>
                <a:uLnTx/>
                <a:uFillTx/>
                <a:latin typeface="Arial"/>
                <a:ea typeface="+mn-ea"/>
                <a:cs typeface="+mn-cs"/>
              </a:rPr>
              <a:t>1: Introduction to Microsoft Azure</a:t>
            </a:r>
          </a:p>
        </p:txBody>
      </p:sp>
    </p:spTree>
    <p:extLst>
      <p:ext uri="{BB962C8B-B14F-4D97-AF65-F5344CB8AC3E}">
        <p14:creationId xmlns:p14="http://schemas.microsoft.com/office/powerpoint/2010/main" val="2138063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Labs: </a:t>
            </a:r>
            <a:r>
              <a:rPr lang="en-US" sz="1000" b="1" dirty="0">
                <a:latin typeface="Arial"/>
                <a:ea typeface="Calibri"/>
                <a:cs typeface="Times New Roman"/>
              </a:rPr>
              <a:t>65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virtual networks in Microsoft Azure (Azure).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and manage virtual networks.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intersite connectivity with virtual networks in Azure.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networking components.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virtual networks in infrastructure as a service (IaaS) version 1 (v1).</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 20533C_02.pptx.</a:t>
            </a: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(More notes on the next slide)</a:t>
            </a:r>
          </a:p>
        </p:txBody>
      </p:sp>
    </p:spTree>
    <p:extLst>
      <p:ext uri="{BB962C8B-B14F-4D97-AF65-F5344CB8AC3E}">
        <p14:creationId xmlns:p14="http://schemas.microsoft.com/office/powerpoint/2010/main" val="608834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Use this slide to orientate students for this module. They saw this same slide in the topic Understanding Azure services in Module 1. However, the primary subject of this module, networking, has been highlighted in red. Closely-related subjects that are mentioned in this module have been highlighted in orange.</a:t>
            </a:r>
          </a:p>
          <a:p>
            <a:pPr>
              <a:lnSpc>
                <a:spcPct val="115000"/>
              </a:lnSpc>
              <a:spcAft>
                <a:spcPts val="1000"/>
              </a:spcAft>
            </a:pPr>
            <a:r>
              <a:rPr lang="en-US" sz="1000" b="1" dirty="0">
                <a:solidFill>
                  <a:srgbClr val="000000"/>
                </a:solidFill>
                <a:latin typeface="Arial"/>
                <a:ea typeface="Calibri"/>
                <a:cs typeface="Times New Roman"/>
              </a:rPr>
              <a:t>Note: </a:t>
            </a:r>
            <a:r>
              <a:rPr lang="en-US" sz="1000" dirty="0">
                <a:solidFill>
                  <a:srgbClr val="000000"/>
                </a:solidFill>
                <a:latin typeface="Arial"/>
                <a:ea typeface="Calibri"/>
                <a:cs typeface="Times New Roman"/>
              </a:rPr>
              <a:t>This slide does not represent all the available Azure service offerings.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33944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Tentative Agenda</a:t>
            </a:r>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3683334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first topic as an introduction to the networking features in Azure. Do not spent lot of time to explain individual features, because other topics cover networking functionality in more detail.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323439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solidFill>
                  <a:srgbClr val="000000"/>
                </a:solidFill>
                <a:latin typeface="Arial"/>
                <a:ea typeface="Calibri"/>
                <a:cs typeface="Times New Roman"/>
              </a:rPr>
              <a:t>Azure virtual networks can function as part of the on-premises network,  you can achieve this by using virtual private networks (VPNs), for example. In this topic, the most important thing is to explain IP address allocation and name resolution. Emphasize that you also should plan to implement virtual networks before deploying Azure VMs.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050061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Prepare to discuss some questions about differences between the classic and the ARM deployment models. Emphasize that Microsoft recommends the use of the ARM model, but not all the features are fully developed in ARM, such as point-to-site VPN connection. Again there are lot of information in this topic and is important that you use this only as an introduction to the features, without explaining each feature in detail.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2028136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2014032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3241792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3228330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Use Azure DNS to host your Domain Name System (DNS) domains in Azure. Manage your DNS records using the same credentials, and billing and support contract, as your other Azure services. Seamlessly integrate Azure-based services with corresponding DNS updates and streamline your end-to-end deployment process.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3809734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provided the students understand how to design subnets in on-premises environments, they should have minimal or no problems with designing subnets in Microsoft Azure. </a:t>
            </a:r>
          </a:p>
          <a:p>
            <a:pPr>
              <a:lnSpc>
                <a:spcPct val="115000"/>
              </a:lnSpc>
              <a:spcAft>
                <a:spcPts val="1000"/>
              </a:spcAft>
            </a:pPr>
            <a:r>
              <a:rPr lang="en-US" sz="1000" dirty="0">
                <a:latin typeface="Arial"/>
                <a:ea typeface="Calibri"/>
                <a:cs typeface="Times New Roman"/>
              </a:rPr>
              <a:t>Highlight the fact that Azure supports three private IPv4 subnet address spaces: one Class A (10.0.0.0/16), one Class B (192.168.0.0/16) and one in-between (172.16.0.0/12). Within those address spaces, you must create one or more subnets and select the number of hosts in each subnet. Remind students that you will lose four addresses for each subnet. </a:t>
            </a:r>
          </a:p>
          <a:p>
            <a:pPr>
              <a:lnSpc>
                <a:spcPct val="115000"/>
              </a:lnSpc>
              <a:spcAft>
                <a:spcPts val="1000"/>
              </a:spcAft>
            </a:pPr>
            <a:r>
              <a:rPr lang="en-US" sz="1000" dirty="0">
                <a:latin typeface="Arial"/>
                <a:ea typeface="Calibri"/>
                <a:cs typeface="Times New Roman"/>
              </a:rPr>
              <a:t>Point out to students that you should not use overlapping subnet ranges both on-premises and in Microsoft Azure. This is because hosts on each network will not be able to contact each other, and will not attempt to route the traffic through the default gateway.</a:t>
            </a:r>
          </a:p>
          <a:p>
            <a:pPr>
              <a:lnSpc>
                <a:spcPct val="115000"/>
              </a:lnSpc>
              <a:spcAft>
                <a:spcPts val="1000"/>
              </a:spcAft>
            </a:pPr>
            <a:r>
              <a:rPr lang="en-US" sz="1000" dirty="0">
                <a:latin typeface="Arial"/>
                <a:ea typeface="Calibri"/>
                <a:cs typeface="Times New Roman"/>
              </a:rPr>
              <a:t>Point out that currently IPv6 is not supported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3947006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step-by-step procedure described in the student manual creates a cloud-only virtual network with no VPN or ExpressRoute connections. These connections can be added to the virtual network configuration later. Students will see these procedures in Lesson 4, and will configure them in the lab.</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30803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08844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Tentative Agenda</a:t>
            </a:r>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2014591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4231610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slide briefly to demonstrate how forced tunneling can be used. Mention that you can selectively choose different subnets to apply different routing rules. On this slide, for example, we force traffic that originate from the backend and the middle-tier subnets to be sent in on-premises network through site-to-site VPN connection by using user defined routes with forced tunneling configuration.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733597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727906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77027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Students have already learned about VPN connection options and ExpressRoute in Lesson 1. You either can use the current topic to discuss that information briefly, or you can cover connections in detail here. </a:t>
            </a:r>
          </a:p>
          <a:p>
            <a:pPr>
              <a:lnSpc>
                <a:spcPct val="115000"/>
              </a:lnSpc>
              <a:spcAft>
                <a:spcPts val="1000"/>
              </a:spcAft>
            </a:pPr>
            <a:r>
              <a:rPr lang="en-US" sz="1000" dirty="0">
                <a:latin typeface="Arial"/>
                <a:ea typeface="Calibri"/>
                <a:cs typeface="Times New Roman"/>
              </a:rPr>
              <a:t>Take the students through the three main intersite connectivity options. Use the whiteboard to explain to them that point-to-site is closest to a typical end user client VPN (which they most likely are more familiar with), whereas site-to-site sets up routing between the two sites across the VPN tunnel. Then highlight the differences in ExpressRoute. </a:t>
            </a:r>
          </a:p>
          <a:p>
            <a:pPr>
              <a:lnSpc>
                <a:spcPct val="115000"/>
              </a:lnSpc>
              <a:spcAft>
                <a:spcPts val="1000"/>
              </a:spcAft>
            </a:pPr>
            <a:r>
              <a:rPr lang="en-US" sz="1000" dirty="0">
                <a:solidFill>
                  <a:srgbClr val="000000"/>
                </a:solidFill>
                <a:latin typeface="Arial"/>
                <a:ea typeface="Calibri"/>
                <a:cs typeface="Times New Roman"/>
              </a:rPr>
              <a:t>Point-to-site. Direct VPN connection from client to Azure site. Can work with site-to-site connections, but not with ExpressRoute.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Site-to-site. Connection from a VPN device to an Azure VPN Gateway. Can work with point-to-site connections, and can use ExpressRoute.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VNet-to-VNet. Links virtual networks to form cross-region or cross-subscription connections. Only links up to 10 networks (virtual networks and on-premises sites). Redundant tunnels not supported.</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Multi-site. Two site-to-site connections to virtual networks in two different regions. Must be configured with network configuration files.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ExpressRoute. Connection does not go over the public Internet. Increases speed, security, and reliability, and reduces latency. Only works with site-to-site connections.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317493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this topic presents a high level overview of the steps required to connect to VNets created in the classic and the ARM model. Also mention, that participants will have a lab exercise where they will configure a connection between IaaS v1 VNet and IaaS v2 VNet.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701469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835624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991307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1458335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an additional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71726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pPr/>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71A36-65E5-4061-82A6-369F2D573D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2: Implementing and managing Azure networking</a:t>
            </a:r>
          </a:p>
        </p:txBody>
      </p:sp>
    </p:spTree>
    <p:extLst>
      <p:ext uri="{BB962C8B-B14F-4D97-AF65-F5344CB8AC3E}">
        <p14:creationId xmlns:p14="http://schemas.microsoft.com/office/powerpoint/2010/main" val="3009759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Presentation: </a:t>
            </a:r>
            <a:r>
              <a:rPr lang="en-IN" sz="1000" b="1">
                <a:latin typeface="Arial"/>
                <a:ea typeface="Calibri"/>
                <a:cs typeface="Times New Roman"/>
              </a:rPr>
              <a:t>90 minutes</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Labs: </a:t>
            </a:r>
            <a:r>
              <a:rPr lang="en-IN" sz="1000" b="1">
                <a:latin typeface="Arial"/>
                <a:ea typeface="Calibri"/>
                <a:cs typeface="Times New Roman"/>
              </a:rPr>
              <a:t>60 minutes</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Explain Infrastructure as a Service (IaaS) version 2 (v2) virtual machines (VMs).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Plan for Azure Virtual Machines.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Deploy IaaS v2 VMs.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Author Azure Resource Manager templates.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Explain IaaS version 1 (v1) virtual machines.</a:t>
            </a:r>
            <a:endParaRPr lang="en-IN" sz="1000">
              <a:effectLst/>
              <a:latin typeface="Arial"/>
              <a:ea typeface="Times New Roman"/>
              <a:cs typeface="Times New Roman"/>
            </a:endParaRPr>
          </a:p>
          <a:p>
            <a:pPr>
              <a:lnSpc>
                <a:spcPts val="1300"/>
              </a:lnSpc>
              <a:spcBef>
                <a:spcPts val="900"/>
              </a:spcBef>
              <a:spcAft>
                <a:spcPts val="300"/>
              </a:spcAft>
            </a:pPr>
            <a:r>
              <a:rPr lang="en-IN" sz="1000" b="1">
                <a:effectLst/>
                <a:latin typeface="Arial"/>
                <a:ea typeface="Times New Roman"/>
                <a:cs typeface="Segoe UI"/>
              </a:rPr>
              <a:t>Required materials</a:t>
            </a:r>
          </a:p>
          <a:p>
            <a:pPr>
              <a:lnSpc>
                <a:spcPct val="115000"/>
              </a:lnSpc>
              <a:spcAft>
                <a:spcPts val="1000"/>
              </a:spcAft>
            </a:pPr>
            <a:r>
              <a:rPr lang="en-IN" sz="1000">
                <a:latin typeface="Arial"/>
                <a:ea typeface="Times New Roman"/>
                <a:cs typeface="Times New Roman"/>
              </a:rPr>
              <a:t>To teach this module, you need the Microsoft PowerPoint file </a:t>
            </a:r>
            <a:r>
              <a:rPr lang="en-IN" sz="1000">
                <a:latin typeface="Arial"/>
                <a:ea typeface="Calibri"/>
                <a:cs typeface="Times New Roman"/>
              </a:rPr>
              <a:t>20533C_03</a:t>
            </a:r>
            <a:r>
              <a:rPr lang="en-IN" sz="1000">
                <a:latin typeface="Arial"/>
                <a:ea typeface="Times New Roman"/>
                <a:cs typeface="Times New Roman"/>
              </a:rPr>
              <a:t>.pptx.</a:t>
            </a:r>
            <a:endParaRPr lang="en-IN" sz="1000">
              <a:latin typeface="Arial"/>
              <a:ea typeface="Calibri"/>
              <a:cs typeface="Times New Roman"/>
            </a:endParaRPr>
          </a:p>
          <a:p>
            <a:pPr>
              <a:lnSpc>
                <a:spcPts val="1300"/>
              </a:lnSpc>
              <a:spcBef>
                <a:spcPts val="900"/>
              </a:spcBef>
              <a:spcAft>
                <a:spcPts val="300"/>
              </a:spcAft>
            </a:pPr>
            <a:r>
              <a:rPr lang="en-IN" sz="1000" b="1">
                <a:effectLst/>
                <a:latin typeface="Arial"/>
                <a:ea typeface="Times New Roman"/>
                <a:cs typeface="Segoe UI"/>
              </a:rPr>
              <a:t>Preparation tasks</a:t>
            </a:r>
          </a:p>
          <a:p>
            <a:pPr>
              <a:lnSpc>
                <a:spcPct val="115000"/>
              </a:lnSpc>
              <a:spcAft>
                <a:spcPts val="1000"/>
              </a:spcAft>
            </a:pPr>
            <a:r>
              <a:rPr lang="en-IN" sz="1000">
                <a:latin typeface="Arial"/>
                <a:ea typeface="Times New Roman"/>
                <a:cs typeface="Times New Roman"/>
              </a:rPr>
              <a:t>To prepare for this module, you should:</a:t>
            </a:r>
            <a:endParaRPr lang="en-IN"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a:latin typeface="Arial"/>
                <a:ea typeface="Times New Roman"/>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759561B-3327-443D-A302-60CAC4316BFD}" type="slidenum">
              <a:rPr lang="en-IN" smtClean="0"/>
              <a:t>41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2548396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the IaaS v2 model, and explain how it affects Azure Virtual Machines. Focus primarily on the high-level concept of managing IaaS v2 VMs by using Azure Resource Manager, and explain the primary changes to virtual-machine management. It is important to point out that IaaS v2 enables you to create IaaS resources, independent of the Azure Cloud Services object that the Azure Service Management model uses. This allows for IaaS resources, such as network interfaces and storage, to be created, attached to, and detached from, virtual machines. Explain Azure Resource Manager templates and the functionality that they provide in the IaaS v2 model. You will cover templates in more detail later in this module.</a:t>
            </a:r>
          </a:p>
        </p:txBody>
      </p:sp>
      <p:sp>
        <p:nvSpPr>
          <p:cNvPr id="4" name="Slide Number Placeholder 3"/>
          <p:cNvSpPr>
            <a:spLocks noGrp="1"/>
          </p:cNvSpPr>
          <p:nvPr>
            <p:ph type="sldNum" sz="quarter" idx="10"/>
          </p:nvPr>
        </p:nvSpPr>
        <p:spPr/>
        <p:txBody>
          <a:bodyPr/>
          <a:lstStyle/>
          <a:p>
            <a:fld id="{1759561B-3327-443D-A302-60CAC4316BFD}" type="slidenum">
              <a:rPr lang="en-IN" smtClean="0"/>
              <a:t>42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2218770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Identify the primary differences between IaaS v1 and IaaS v2. This course focuses on IaaS v2 implementation, so make that the focus when you discuss features. Explain the difference between the primary operating models--Azure Service Management versus Azure Resource Manager--and how you implement each. Use the tables in the content to highlight the key conceptual differences between IaaS v1 and IaaS v2.</a:t>
            </a:r>
          </a:p>
        </p:txBody>
      </p:sp>
      <p:sp>
        <p:nvSpPr>
          <p:cNvPr id="4" name="Slide Number Placeholder 3"/>
          <p:cNvSpPr>
            <a:spLocks noGrp="1"/>
          </p:cNvSpPr>
          <p:nvPr>
            <p:ph type="sldNum" sz="quarter" idx="10"/>
          </p:nvPr>
        </p:nvSpPr>
        <p:spPr/>
        <p:txBody>
          <a:bodyPr/>
          <a:lstStyle/>
          <a:p>
            <a:fld id="{1759561B-3327-443D-A302-60CAC4316BFD}" type="slidenum">
              <a:rPr lang="en-IN" smtClean="0"/>
              <a:t>43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1504367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Identify workloads that are both suitable and unsuitable for Azure Virtual Machines. Review the Windows Server roles and features that have special considerations for Azure Virtual Machines. Provide guidance about Platform as a Service (PaaS) services that you can substitute for certain Windows Server roles, and how a PaaS service is a better choice due to the highly available and scalable nature of PaaS services.</a:t>
            </a:r>
          </a:p>
        </p:txBody>
      </p:sp>
      <p:sp>
        <p:nvSpPr>
          <p:cNvPr id="4" name="Slide Number Placeholder 3"/>
          <p:cNvSpPr>
            <a:spLocks noGrp="1"/>
          </p:cNvSpPr>
          <p:nvPr>
            <p:ph type="sldNum" sz="quarter" idx="10"/>
          </p:nvPr>
        </p:nvSpPr>
        <p:spPr/>
        <p:txBody>
          <a:bodyPr/>
          <a:lstStyle/>
          <a:p>
            <a:fld id="{1759561B-3327-443D-A302-60CAC4316BFD}" type="slidenum">
              <a:rPr lang="en-IN" smtClean="0"/>
              <a:t>44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3052270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the sizing levels, using the content and the links provided in the student handbook. Explain the Basic and Standard tiers, and the primary differences. Explain the Microsoft Azure (IaaS) Cost Estimator Tool, and explain how you can use it to assess an on-premises infrastructure prior to migrating workloads to Azure.</a:t>
            </a:r>
          </a:p>
        </p:txBody>
      </p:sp>
      <p:sp>
        <p:nvSpPr>
          <p:cNvPr id="4" name="Slide Number Placeholder 3"/>
          <p:cNvSpPr>
            <a:spLocks noGrp="1"/>
          </p:cNvSpPr>
          <p:nvPr>
            <p:ph type="sldNum" sz="quarter" idx="10"/>
          </p:nvPr>
        </p:nvSpPr>
        <p:spPr/>
        <p:txBody>
          <a:bodyPr/>
          <a:lstStyle/>
          <a:p>
            <a:fld id="{1759561B-3327-443D-A302-60CAC4316BFD}" type="slidenum">
              <a:rPr lang="en-IN" smtClean="0"/>
              <a:t>45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3727694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Identify the factors and general steps for uploading a virtual machine so that an Azure virtual machine can use it.</a:t>
            </a:r>
          </a:p>
        </p:txBody>
      </p:sp>
      <p:sp>
        <p:nvSpPr>
          <p:cNvPr id="4" name="Slide Number Placeholder 3"/>
          <p:cNvSpPr>
            <a:spLocks noGrp="1"/>
          </p:cNvSpPr>
          <p:nvPr>
            <p:ph type="sldNum" sz="quarter" idx="10"/>
          </p:nvPr>
        </p:nvSpPr>
        <p:spPr/>
        <p:txBody>
          <a:bodyPr/>
          <a:lstStyle/>
          <a:p>
            <a:fld id="{1759561B-3327-443D-A302-60CAC4316BFD}" type="slidenum">
              <a:rPr lang="en-IN" smtClean="0"/>
              <a:t>46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2420515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containers at a high level, describing the fundamental concepts to students. Identify the purpose for containers, and the key differences between containers and virtual machines.</a:t>
            </a:r>
          </a:p>
        </p:txBody>
      </p:sp>
      <p:sp>
        <p:nvSpPr>
          <p:cNvPr id="4" name="Slide Number Placeholder 3"/>
          <p:cNvSpPr>
            <a:spLocks noGrp="1"/>
          </p:cNvSpPr>
          <p:nvPr>
            <p:ph type="sldNum" sz="quarter" idx="10"/>
          </p:nvPr>
        </p:nvSpPr>
        <p:spPr/>
        <p:txBody>
          <a:bodyPr/>
          <a:lstStyle/>
          <a:p>
            <a:fld id="{1759561B-3327-443D-A302-60CAC4316BFD}" type="slidenum">
              <a:rPr lang="en-IN" smtClean="0"/>
              <a:t>47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1296789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Identify the primary tools and methods that you can use to create virtual machines in Azure. Focus at a high level on the Azure portal and the Azure PowerShell methods, because later topics provide more detail on these. You can provide more detail around Azure command-line interface (Azure CLI) and capturing images. A later section of this module provides more detail about deploying images.</a:t>
            </a:r>
          </a:p>
        </p:txBody>
      </p:sp>
      <p:sp>
        <p:nvSpPr>
          <p:cNvPr id="4" name="Slide Number Placeholder 3"/>
          <p:cNvSpPr>
            <a:spLocks noGrp="1"/>
          </p:cNvSpPr>
          <p:nvPr>
            <p:ph type="sldNum" sz="quarter" idx="10"/>
          </p:nvPr>
        </p:nvSpPr>
        <p:spPr/>
        <p:txBody>
          <a:bodyPr/>
          <a:lstStyle/>
          <a:p>
            <a:fld id="{1759561B-3327-443D-A302-60CAC4316BFD}" type="slidenum">
              <a:rPr lang="en-IN" smtClean="0"/>
              <a:t>48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6699376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the process for creating a virtual machine by using the Azure portal. You will demonstrate this process later in this lesson.</a:t>
            </a:r>
          </a:p>
        </p:txBody>
      </p:sp>
      <p:sp>
        <p:nvSpPr>
          <p:cNvPr id="4" name="Slide Number Placeholder 3"/>
          <p:cNvSpPr>
            <a:spLocks noGrp="1"/>
          </p:cNvSpPr>
          <p:nvPr>
            <p:ph type="sldNum" sz="quarter" idx="10"/>
          </p:nvPr>
        </p:nvSpPr>
        <p:spPr/>
        <p:txBody>
          <a:bodyPr/>
          <a:lstStyle/>
          <a:p>
            <a:fld id="{1759561B-3327-443D-A302-60CAC4316BFD}" type="slidenum">
              <a:rPr lang="en-IN" smtClean="0"/>
              <a:t>49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173644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pPr/>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the steps that are required to create a new virtual machine by using the Azure Resource Manager cmdlets in Azure PowerShell.</a:t>
            </a:r>
          </a:p>
        </p:txBody>
      </p:sp>
      <p:sp>
        <p:nvSpPr>
          <p:cNvPr id="4" name="Slide Number Placeholder 3"/>
          <p:cNvSpPr>
            <a:spLocks noGrp="1"/>
          </p:cNvSpPr>
          <p:nvPr>
            <p:ph type="sldNum" sz="quarter" idx="10"/>
          </p:nvPr>
        </p:nvSpPr>
        <p:spPr/>
        <p:txBody>
          <a:bodyPr/>
          <a:lstStyle/>
          <a:p>
            <a:fld id="{1759561B-3327-443D-A302-60CAC4316BFD}" type="slidenum">
              <a:rPr lang="en-IN" smtClean="0"/>
              <a:t>50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13752911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the steps that are required to create a new virtual machine in Azure PowerShell by using Azure Resource Manager templates.</a:t>
            </a:r>
          </a:p>
        </p:txBody>
      </p:sp>
      <p:sp>
        <p:nvSpPr>
          <p:cNvPr id="4" name="Slide Number Placeholder 3"/>
          <p:cNvSpPr>
            <a:spLocks noGrp="1"/>
          </p:cNvSpPr>
          <p:nvPr>
            <p:ph type="sldNum" sz="quarter" idx="10"/>
          </p:nvPr>
        </p:nvSpPr>
        <p:spPr/>
        <p:txBody>
          <a:bodyPr/>
          <a:lstStyle/>
          <a:p>
            <a:fld id="{1759561B-3327-443D-A302-60CAC4316BFD}" type="slidenum">
              <a:rPr lang="en-IN" smtClean="0"/>
              <a:t>51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21653774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the main components of the Azure Resource Manager template and the function of each. Use the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1759561B-3327-443D-A302-60CAC4316BFD}" type="slidenum">
              <a:rPr lang="en-IN" smtClean="0"/>
              <a:t>52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1580965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the syntax and construction of the different components of the Azure Resource Manager template. Explain the purpose and general categories for template functions. Note that the composition and specifics of template operations is a complex topic, and the details of each individual function are outside the scope of this course.</a:t>
            </a:r>
          </a:p>
        </p:txBody>
      </p:sp>
      <p:sp>
        <p:nvSpPr>
          <p:cNvPr id="4" name="Slide Number Placeholder 3"/>
          <p:cNvSpPr>
            <a:spLocks noGrp="1"/>
          </p:cNvSpPr>
          <p:nvPr>
            <p:ph type="sldNum" sz="quarter" idx="10"/>
          </p:nvPr>
        </p:nvSpPr>
        <p:spPr/>
        <p:txBody>
          <a:bodyPr/>
          <a:lstStyle/>
          <a:p>
            <a:fld id="{1759561B-3327-443D-A302-60CAC4316BFD}" type="slidenum">
              <a:rPr lang="en-IN" smtClean="0"/>
              <a:t>53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Implementing virtual machines</a:t>
            </a:r>
          </a:p>
        </p:txBody>
      </p:sp>
    </p:spTree>
    <p:extLst>
      <p:ext uri="{BB962C8B-B14F-4D97-AF65-F5344CB8AC3E}">
        <p14:creationId xmlns:p14="http://schemas.microsoft.com/office/powerpoint/2010/main" val="9957378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85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virtual machines.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virtual machine disks.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and monitor virtual machines.</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a:t>
            </a:r>
            <a:r>
              <a:rPr lang="en-US" sz="1000" dirty="0">
                <a:latin typeface="Arial"/>
                <a:ea typeface="Calibri"/>
                <a:cs typeface="Segoe UI"/>
              </a:rPr>
              <a:t> 20533C_04.pptx.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90D66865-AB38-4CF9-ADC2-CB5140EA5816}" type="slidenum">
              <a:rPr lang="en-US" smtClean="0"/>
              <a:t>54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1699389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Explain how availability sets allow for greater availability of virtual machines that use the same or similar configurations. Explain the concept of fault domains and update domains in the context of availability sets. Identify the considerations for configuring availability sets.</a:t>
            </a:r>
          </a:p>
        </p:txBody>
      </p:sp>
      <p:sp>
        <p:nvSpPr>
          <p:cNvPr id="4" name="Slide Number Placeholder 3"/>
          <p:cNvSpPr>
            <a:spLocks noGrp="1"/>
          </p:cNvSpPr>
          <p:nvPr>
            <p:ph type="sldNum" sz="quarter" idx="10"/>
          </p:nvPr>
        </p:nvSpPr>
        <p:spPr/>
        <p:txBody>
          <a:bodyPr/>
          <a:lstStyle/>
          <a:p>
            <a:fld id="{90D66865-AB38-4CF9-ADC2-CB5140EA5816}" type="slidenum">
              <a:rPr lang="en-US" smtClean="0"/>
              <a:t>55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2660358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illustrate the distribution of VMs across fault domains and update domains.</a:t>
            </a:r>
          </a:p>
        </p:txBody>
      </p:sp>
      <p:sp>
        <p:nvSpPr>
          <p:cNvPr id="4" name="Slide Number Placeholder 3"/>
          <p:cNvSpPr>
            <a:spLocks noGrp="1"/>
          </p:cNvSpPr>
          <p:nvPr>
            <p:ph type="sldNum" sz="quarter" idx="10"/>
          </p:nvPr>
        </p:nvSpPr>
        <p:spPr/>
        <p:txBody>
          <a:bodyPr/>
          <a:lstStyle/>
          <a:p>
            <a:fld id="{90D66865-AB38-4CF9-ADC2-CB5140EA5816}" type="slidenum">
              <a:rPr lang="en-US" smtClean="0"/>
              <a:t>56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451094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Introduce and describe VM scale sets in Azure. Explain that scale sets are implanted by using Azure Resource Manager templates, and therefore are only available when deploying IaaS v2 virtual machines.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90D66865-AB38-4CF9-ADC2-CB5140EA5816}" type="slidenum">
              <a:rPr lang="en-US" smtClean="0"/>
              <a:t>57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35804289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Explain Azure Disk Encryption workflow and its dependencies on different Azure services (focusing on Key Vault and Azure Active Directory).</a:t>
            </a:r>
          </a:p>
        </p:txBody>
      </p:sp>
      <p:sp>
        <p:nvSpPr>
          <p:cNvPr id="4" name="Slide Number Placeholder 3"/>
          <p:cNvSpPr>
            <a:spLocks noGrp="1"/>
          </p:cNvSpPr>
          <p:nvPr>
            <p:ph type="sldNum" sz="quarter" idx="10"/>
          </p:nvPr>
        </p:nvSpPr>
        <p:spPr/>
        <p:txBody>
          <a:bodyPr/>
          <a:lstStyle/>
          <a:p>
            <a:fld id="{90D66865-AB38-4CF9-ADC2-CB5140EA5816}" type="slidenum">
              <a:rPr lang="en-US" smtClean="0"/>
              <a:t>58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3629781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0D66865-AB38-4CF9-ADC2-CB5140EA5816}" type="slidenum">
              <a:rPr lang="en-US" smtClean="0"/>
              <a:t>59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54380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basics of Azure virtual machine disk structure and how virtual machine disks are stored </a:t>
            </a:r>
            <a:br>
              <a:rPr lang="en-US" sz="1000" dirty="0">
                <a:latin typeface="Arial"/>
                <a:ea typeface="Calibri"/>
                <a:cs typeface="Times New Roman"/>
              </a:rPr>
            </a:br>
            <a:r>
              <a:rPr lang="en-US" sz="1000" dirty="0">
                <a:latin typeface="Arial"/>
                <a:ea typeface="Calibri"/>
                <a:cs typeface="Times New Roman"/>
              </a:rPr>
              <a:t>in Azure.</a:t>
            </a:r>
          </a:p>
        </p:txBody>
      </p:sp>
      <p:sp>
        <p:nvSpPr>
          <p:cNvPr id="4" name="Slide Number Placeholder 3"/>
          <p:cNvSpPr>
            <a:spLocks noGrp="1"/>
          </p:cNvSpPr>
          <p:nvPr>
            <p:ph type="sldNum" sz="quarter" idx="10"/>
          </p:nvPr>
        </p:nvSpPr>
        <p:spPr/>
        <p:txBody>
          <a:bodyPr/>
          <a:lstStyle/>
          <a:p>
            <a:fld id="{90D66865-AB38-4CF9-ADC2-CB5140EA5816}" type="slidenum">
              <a:rPr lang="en-US" smtClean="0"/>
              <a:t>60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16114235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0D66865-AB38-4CF9-ADC2-CB5140EA5816}" type="slidenum">
              <a:rPr lang="en-US" smtClean="0"/>
              <a:t>61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14617275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0D66865-AB38-4CF9-ADC2-CB5140EA5816}" type="slidenum">
              <a:rPr lang="en-US" smtClean="0"/>
              <a:t>62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3367526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0D66865-AB38-4CF9-ADC2-CB5140EA5816}" type="slidenum">
              <a:rPr lang="en-US" smtClean="0"/>
              <a:t>63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30352556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0D66865-AB38-4CF9-ADC2-CB5140EA5816}" type="slidenum">
              <a:rPr lang="en-US" smtClean="0"/>
              <a:t>64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6123153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165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Explain the different types of apps that you can create by using the Microsoft Azure App Service.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Select an App Service plan and deployment method for apps in Microsoft Azure.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Use Microsoft Visual Studio, File Transfer Protocol (FTP) clients, and Azure PowerShell to deploy web and mobile apps to Azure.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Configure web apps and use the Azure WebJobs feature to schedule tasks.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Monitor the performance of web apps.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Create and configure mobile apps.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Use Azure Traffic Manager to distribute requests between two or more app services. </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 20533C_05.pptx.</a:t>
            </a: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1A4D8C35-C4FF-4B21-8AF5-5109E153E5B3}" type="slidenum">
              <a:rPr lang="en-US" smtClean="0"/>
              <a:t>65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1395093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introduce App Service as a component of Azure services. This same slide is the “Understanding Azure services” lesson in Module 1. However, the slide features red highlighting for the service that this module covers, App Service. The slides features orange highlighting for the Azure SQL Database and Storage services, because you often use them to support web and mobile apps, and you can set them as linked resources.</a:t>
            </a:r>
          </a:p>
        </p:txBody>
      </p:sp>
      <p:sp>
        <p:nvSpPr>
          <p:cNvPr id="4" name="Slide Number Placeholder 3"/>
          <p:cNvSpPr>
            <a:spLocks noGrp="1"/>
          </p:cNvSpPr>
          <p:nvPr>
            <p:ph type="sldNum" sz="quarter" idx="10"/>
          </p:nvPr>
        </p:nvSpPr>
        <p:spPr/>
        <p:txBody>
          <a:bodyPr/>
          <a:lstStyle/>
          <a:p>
            <a:fld id="{1A4D8C35-C4FF-4B21-8AF5-5109E153E5B3}" type="slidenum">
              <a:rPr lang="en-US" smtClean="0"/>
              <a:t>66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8225074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App Service Environment service and the benefits that it can provide for enterprise and high-demand solutions. </a:t>
            </a:r>
          </a:p>
        </p:txBody>
      </p:sp>
      <p:sp>
        <p:nvSpPr>
          <p:cNvPr id="4" name="Slide Number Placeholder 3"/>
          <p:cNvSpPr>
            <a:spLocks noGrp="1"/>
          </p:cNvSpPr>
          <p:nvPr>
            <p:ph type="sldNum" sz="quarter" idx="10"/>
          </p:nvPr>
        </p:nvSpPr>
        <p:spPr/>
        <p:txBody>
          <a:bodyPr/>
          <a:lstStyle/>
          <a:p>
            <a:fld id="{1A4D8C35-C4FF-4B21-8AF5-5109E153E5B3}" type="slidenum">
              <a:rPr lang="en-US" smtClean="0"/>
              <a:t>67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0816672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Students will be familiar with web apps, and they likely have run and administered websites in an on-premises environment or on web servers that an Internet Service Provider (ISP) hosts. Therefore, you should use this familiarity when you discuss using virtual machines to host web apps. This is analogous to the on-premises situation with which students are familiar, but has the advantage of servers that are running in a highly available Microsoft datacenter. </a:t>
            </a:r>
          </a:p>
          <a:p>
            <a:pPr>
              <a:lnSpc>
                <a:spcPct val="115000"/>
              </a:lnSpc>
              <a:spcAft>
                <a:spcPts val="1000"/>
              </a:spcAft>
            </a:pPr>
            <a:r>
              <a:rPr lang="en-US" sz="1000" dirty="0">
                <a:latin typeface="Arial"/>
                <a:ea typeface="Calibri"/>
                <a:cs typeface="Times New Roman"/>
              </a:rPr>
              <a:t>The Web Apps feature is a Platform-as-a-Service (PaaS) model. You do not need to apply patches or maintain the web servers that host a deployed website. Emphasize this advantage to distinguish web apps clearly from Azure virtual machines. </a:t>
            </a:r>
          </a:p>
          <a:p>
            <a:pPr>
              <a:lnSpc>
                <a:spcPct val="115000"/>
              </a:lnSpc>
              <a:spcAft>
                <a:spcPts val="1000"/>
              </a:spcAft>
            </a:pPr>
            <a:r>
              <a:rPr lang="en-US" sz="1000" dirty="0">
                <a:latin typeface="Arial"/>
                <a:ea typeface="Calibri"/>
                <a:cs typeface="Times New Roman"/>
              </a:rPr>
              <a:t>Remember that students will learn about PaaS cloud services in a later module. Do not discuss them in detail here. However, make it clear that you can use PaaS cloud services to create multitier architectures that separate tasks into web roles and worker roles. This architecture allows you to be very flexible when you scale an application.</a:t>
            </a:r>
          </a:p>
        </p:txBody>
      </p:sp>
      <p:sp>
        <p:nvSpPr>
          <p:cNvPr id="4" name="Slide Number Placeholder 3"/>
          <p:cNvSpPr>
            <a:spLocks noGrp="1"/>
          </p:cNvSpPr>
          <p:nvPr>
            <p:ph type="sldNum" sz="quarter" idx="10"/>
          </p:nvPr>
        </p:nvSpPr>
        <p:spPr/>
        <p:txBody>
          <a:bodyPr/>
          <a:lstStyle/>
          <a:p>
            <a:fld id="{1A4D8C35-C4FF-4B21-8AF5-5109E153E5B3}" type="slidenum">
              <a:rPr lang="en-US" smtClean="0"/>
              <a:t>68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2480060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features of each plan, and point out that the features are cumulative, which means that each plan has more features than the previous plan. Many features that students will use in the lab are available only for the Standard plan’s apps. </a:t>
            </a:r>
          </a:p>
        </p:txBody>
      </p:sp>
      <p:sp>
        <p:nvSpPr>
          <p:cNvPr id="4" name="Slide Number Placeholder 3"/>
          <p:cNvSpPr>
            <a:spLocks noGrp="1"/>
          </p:cNvSpPr>
          <p:nvPr>
            <p:ph type="sldNum" sz="quarter" idx="10"/>
          </p:nvPr>
        </p:nvSpPr>
        <p:spPr/>
        <p:txBody>
          <a:bodyPr/>
          <a:lstStyle/>
          <a:p>
            <a:fld id="{1A4D8C35-C4FF-4B21-8AF5-5109E153E5B3}" type="slidenum">
              <a:rPr lang="en-US" smtClean="0"/>
              <a:t>69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257426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4D8C35-C4FF-4B21-8AF5-5109E153E5B3}" type="slidenum">
              <a:rPr lang="en-US" smtClean="0"/>
              <a:t>70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6696573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Describe how to create a new web app in both the Azure portal and Azure PowerShell, and discuss the most common settings. When you discuss deployment credentials, point out that you can use your Azure account to sign in to Visual Studio and WebMatrix. The credentials that you configure are only for clients that cannot use your Azure account, including FTP clients and Git.</a:t>
            </a:r>
          </a:p>
          <a:p>
            <a:pPr>
              <a:lnSpc>
                <a:spcPct val="115000"/>
              </a:lnSpc>
              <a:spcAft>
                <a:spcPts val="1000"/>
              </a:spcAft>
            </a:pPr>
            <a:r>
              <a:rPr lang="en-US" sz="1000" dirty="0">
                <a:latin typeface="Arial"/>
                <a:ea typeface="Calibri"/>
                <a:cs typeface="Times New Roman"/>
              </a:rPr>
              <a:t>When you discuss publishing profiles, you might want to open a .publishsettings file in NotePad. By placing return characters at logical places in this XML file, you can demonstrate the file’s structure and show important values that it contains. Alternatively, you can change the file extension to .XML, and then open the file in Internet Explorer. Internet Explorer arranges tags automatically on separate lines, and then uses color coding in the XML to improve readability.</a:t>
            </a:r>
          </a:p>
        </p:txBody>
      </p:sp>
      <p:sp>
        <p:nvSpPr>
          <p:cNvPr id="4" name="Slide Number Placeholder 3"/>
          <p:cNvSpPr>
            <a:spLocks noGrp="1"/>
          </p:cNvSpPr>
          <p:nvPr>
            <p:ph type="sldNum" sz="quarter" idx="10"/>
          </p:nvPr>
        </p:nvSpPr>
        <p:spPr/>
        <p:txBody>
          <a:bodyPr/>
          <a:lstStyle/>
          <a:p>
            <a:fld id="{1A4D8C35-C4FF-4B21-8AF5-5109E153E5B3}" type="slidenum">
              <a:rPr lang="en-US" smtClean="0"/>
              <a:t>71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2467756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4D8C35-C4FF-4B21-8AF5-5109E153E5B3}" type="slidenum">
              <a:rPr lang="en-US" smtClean="0"/>
              <a:t>72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8388860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FTP, there is no automatic update handling. You must upload the files manually that have changed or upload all files.</a:t>
            </a:r>
          </a:p>
          <a:p>
            <a:pPr>
              <a:lnSpc>
                <a:spcPct val="115000"/>
              </a:lnSpc>
              <a:spcAft>
                <a:spcPts val="1000"/>
              </a:spcAft>
            </a:pPr>
            <a:r>
              <a:rPr lang="en-US" sz="1000" dirty="0">
                <a:latin typeface="Arial"/>
                <a:ea typeface="Calibri"/>
                <a:cs typeface="Times New Roman"/>
              </a:rPr>
              <a:t>However, Web Deploy can detect and upload only those files with changes. This results in faster update operations. </a:t>
            </a:r>
          </a:p>
          <a:p>
            <a:pPr>
              <a:lnSpc>
                <a:spcPct val="115000"/>
              </a:lnSpc>
              <a:spcAft>
                <a:spcPts val="1000"/>
              </a:spcAft>
            </a:pPr>
            <a:r>
              <a:rPr lang="en-US" sz="1000" dirty="0">
                <a:latin typeface="Arial"/>
                <a:ea typeface="Calibri"/>
                <a:cs typeface="Times New Roman"/>
              </a:rPr>
              <a:t>In this topic, spend a lot of time on continuous deployment, because it is a new and important subject, and many professional development teams are using it. </a:t>
            </a:r>
          </a:p>
          <a:p>
            <a:pPr>
              <a:lnSpc>
                <a:spcPct val="115000"/>
              </a:lnSpc>
              <a:spcAft>
                <a:spcPts val="1000"/>
              </a:spcAft>
            </a:pPr>
            <a:r>
              <a:rPr lang="en-US" sz="1000" dirty="0">
                <a:latin typeface="Arial"/>
                <a:ea typeface="Calibri"/>
                <a:cs typeface="Times New Roman"/>
              </a:rPr>
              <a:t>Point out that you should never use continuous deployment without staging. Additionally, remind students that staged publishing is available only with Standard tier web apps. </a:t>
            </a:r>
          </a:p>
        </p:txBody>
      </p:sp>
      <p:sp>
        <p:nvSpPr>
          <p:cNvPr id="4" name="Slide Number Placeholder 3"/>
          <p:cNvSpPr>
            <a:spLocks noGrp="1"/>
          </p:cNvSpPr>
          <p:nvPr>
            <p:ph type="sldNum" sz="quarter" idx="10"/>
          </p:nvPr>
        </p:nvSpPr>
        <p:spPr/>
        <p:txBody>
          <a:bodyPr/>
          <a:lstStyle/>
          <a:p>
            <a:fld id="{1A4D8C35-C4FF-4B21-8AF5-5109E153E5B3}" type="slidenum">
              <a:rPr lang="en-US" smtClean="0"/>
              <a:t>73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7766947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slide covers many of the settings that appear in a web app’s Settings</a:t>
            </a:r>
            <a:r>
              <a:rPr lang="en-US" sz="1000" b="1" dirty="0">
                <a:latin typeface="Arial"/>
                <a:ea typeface="Calibri"/>
                <a:cs typeface="Times New Roman"/>
              </a:rPr>
              <a:t> </a:t>
            </a:r>
            <a:r>
              <a:rPr lang="en-US" sz="1000" dirty="0">
                <a:latin typeface="Arial"/>
                <a:ea typeface="Calibri"/>
                <a:cs typeface="Times New Roman"/>
              </a:rPr>
              <a:t>blade. You can show this blade to students as you talk about each setting. If you do this, skip the monitoring and diagnostic settings, because later topics describe these items. </a:t>
            </a:r>
          </a:p>
        </p:txBody>
      </p:sp>
      <p:sp>
        <p:nvSpPr>
          <p:cNvPr id="4" name="Slide Number Placeholder 3"/>
          <p:cNvSpPr>
            <a:spLocks noGrp="1"/>
          </p:cNvSpPr>
          <p:nvPr>
            <p:ph type="sldNum" sz="quarter" idx="10"/>
          </p:nvPr>
        </p:nvSpPr>
        <p:spPr/>
        <p:txBody>
          <a:bodyPr/>
          <a:lstStyle/>
          <a:p>
            <a:fld id="{1A4D8C35-C4FF-4B21-8AF5-5109E153E5B3}" type="slidenum">
              <a:rPr lang="en-US" smtClean="0"/>
              <a:t>74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3604663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configure most of these options in the next demonstration. While you present this topic, you can show the Settings blade and configure some of its features.</a:t>
            </a:r>
          </a:p>
        </p:txBody>
      </p:sp>
      <p:sp>
        <p:nvSpPr>
          <p:cNvPr id="4" name="Slide Number Placeholder 3"/>
          <p:cNvSpPr>
            <a:spLocks noGrp="1"/>
          </p:cNvSpPr>
          <p:nvPr>
            <p:ph type="sldNum" sz="quarter" idx="10"/>
          </p:nvPr>
        </p:nvSpPr>
        <p:spPr/>
        <p:txBody>
          <a:bodyPr/>
          <a:lstStyle/>
          <a:p>
            <a:fld id="{1A4D8C35-C4FF-4B21-8AF5-5109E153E5B3}" type="slidenum">
              <a:rPr lang="en-US" smtClean="0"/>
              <a:t>75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6572775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Administrators typically use batch files or Windows PowerShell scripts to write script, while administrators with UNIX experience might write Bash shell scripts. Developers typically use the other scripting options that the slide lists. </a:t>
            </a:r>
          </a:p>
          <a:p>
            <a:pPr>
              <a:lnSpc>
                <a:spcPct val="115000"/>
              </a:lnSpc>
              <a:spcAft>
                <a:spcPts val="1000"/>
              </a:spcAft>
            </a:pPr>
            <a:r>
              <a:rPr lang="en-US" sz="1000" dirty="0">
                <a:latin typeface="Arial"/>
                <a:ea typeface="Calibri"/>
                <a:cs typeface="Times New Roman"/>
              </a:rPr>
              <a:t>Ensure that students understand that they must place scripts in a zip file, with any required resources, before they upload them to the Azure portal as a WebJob. </a:t>
            </a:r>
          </a:p>
        </p:txBody>
      </p:sp>
      <p:sp>
        <p:nvSpPr>
          <p:cNvPr id="4" name="Slide Number Placeholder 3"/>
          <p:cNvSpPr>
            <a:spLocks noGrp="1"/>
          </p:cNvSpPr>
          <p:nvPr>
            <p:ph type="sldNum" sz="quarter" idx="10"/>
          </p:nvPr>
        </p:nvSpPr>
        <p:spPr/>
        <p:txBody>
          <a:bodyPr/>
          <a:lstStyle/>
          <a:p>
            <a:fld id="{1A4D8C35-C4FF-4B21-8AF5-5109E153E5B3}" type="slidenum">
              <a:rPr lang="en-US" smtClean="0"/>
              <a:t>76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6060635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4D8C35-C4FF-4B21-8AF5-5109E153E5B3}" type="slidenum">
              <a:rPr lang="en-US" smtClean="0"/>
              <a:t>77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8094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4D8C35-C4FF-4B21-8AF5-5109E153E5B3}" type="slidenum">
              <a:rPr lang="en-US" smtClean="0"/>
              <a:t>78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7032530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to the students that users prefer to authenticate with existing accounts instead of creating a new account for your app. For this reason, it is very common to authenticate against common Internet identity providers. </a:t>
            </a:r>
          </a:p>
          <a:p>
            <a:pPr>
              <a:lnSpc>
                <a:spcPct val="115000"/>
              </a:lnSpc>
              <a:spcAft>
                <a:spcPts val="1000"/>
              </a:spcAft>
            </a:pPr>
            <a:r>
              <a:rPr lang="en-US" sz="1000" dirty="0">
                <a:solidFill>
                  <a:srgbClr val="000000"/>
                </a:solidFill>
                <a:latin typeface="Arial"/>
                <a:ea typeface="Calibri"/>
                <a:cs typeface="Times New Roman"/>
              </a:rPr>
              <a:t>Additionally, explain that developers often hard-code app credentials, such as app keys, into mobile apps, without creating backend mobile apps in Azure. Therefore, by using the Mobile Apps feature, you can enable or disable identity providers without changing your app code.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A4D8C35-C4FF-4B21-8AF5-5109E153E5B3}" type="slidenum">
              <a:rPr lang="en-US" smtClean="0"/>
              <a:t>79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22500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4D8C35-C4FF-4B21-8AF5-5109E153E5B3}" type="slidenum">
              <a:rPr lang="en-US" smtClean="0"/>
              <a:t>80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7341332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4D8C35-C4FF-4B21-8AF5-5109E153E5B3}" type="slidenum">
              <a:rPr lang="en-US" smtClean="0"/>
              <a:t>81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002715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4D8C35-C4FF-4B21-8AF5-5109E153E5B3}" type="slidenum">
              <a:rPr lang="en-US" smtClean="0"/>
              <a:t>82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62041652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Presentation: </a:t>
            </a:r>
            <a:r>
              <a:rPr lang="en-CA" sz="1000" b="1" dirty="0">
                <a:latin typeface="Arial"/>
                <a:ea typeface="Calibri"/>
                <a:cs typeface="Times New Roman"/>
              </a:rPr>
              <a:t>130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Lab: </a:t>
            </a:r>
            <a:r>
              <a:rPr lang="en-CA" sz="1000" b="1" dirty="0">
                <a:latin typeface="Arial"/>
                <a:ea typeface="Calibri"/>
                <a:cs typeface="Times New Roman"/>
              </a:rPr>
              <a:t>60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Choose appropriate Microsoft Azure Storage options to address business needs.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Implement and manage Azure Storage.</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Improve web application performance by implementing Azure Content Delivery Networks (CDNs).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Protect on-premises systems and Azure virtual machines (VMs) by using Azure Backup.</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Describe Azure Site Recovery capabilities.</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teach this module, you need the Microsoft PowerPoint file 20533C_06_Source.pptx.</a:t>
            </a:r>
          </a:p>
          <a:p>
            <a:pPr>
              <a:lnSpc>
                <a:spcPct val="115000"/>
              </a:lnSpc>
              <a:spcAft>
                <a:spcPts val="1000"/>
              </a:spcAft>
            </a:pPr>
            <a:r>
              <a:rPr lang="en-CA" sz="1000" b="1" dirty="0">
                <a:latin typeface="Arial"/>
                <a:ea typeface="Calibri"/>
                <a:cs typeface="Times New Roman"/>
              </a:rPr>
              <a:t>Preparation tasks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CA" sz="1000" dirty="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7B411B68-DDB5-4142-A8E0-156F96D31616}" type="slidenum">
              <a:rPr lang="en-CA" smtClean="0"/>
              <a:t>83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4158773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Use this slide to describe the relationship of Azure Storage and storage-related services such as Azure Backup, Azure Site Recovery, and Azure content delivery network to other Azure services. This is the same slide presented in the “Overview of Microsoft Azure” lesson in Module 1. However, the principal subjects of this module, Azure Storage, Azure Backup, Azure Site Recovery, and Content Delivery Network, are highlighted. Closely related subjects are also highlighted, infrastructure as a service (IaaS) V1 and V2 virtual machines.</a:t>
            </a:r>
          </a:p>
        </p:txBody>
      </p:sp>
      <p:sp>
        <p:nvSpPr>
          <p:cNvPr id="4" name="Slide Number Placeholder 3"/>
          <p:cNvSpPr>
            <a:spLocks noGrp="1"/>
          </p:cNvSpPr>
          <p:nvPr>
            <p:ph type="sldNum" sz="quarter" idx="10"/>
          </p:nvPr>
        </p:nvSpPr>
        <p:spPr/>
        <p:txBody>
          <a:bodyPr/>
          <a:lstStyle/>
          <a:p>
            <a:fld id="{7B411B68-DDB5-4142-A8E0-156F96D31616}" type="slidenum">
              <a:rPr lang="en-CA" smtClean="0"/>
              <a:t>84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456601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Emphasize that a standard storage account represents a namespace that identifies a storage area, which can include blob, table, queue, and file storage for standard storage accounts. Point out that premium storage accounts allow for hosting page blobs only.</a:t>
            </a:r>
          </a:p>
          <a:p>
            <a:pPr>
              <a:lnSpc>
                <a:spcPct val="115000"/>
              </a:lnSpc>
              <a:spcAft>
                <a:spcPts val="1000"/>
              </a:spcAft>
            </a:pPr>
            <a:r>
              <a:rPr lang="en-CA" sz="1000" dirty="0">
                <a:latin typeface="Arial"/>
                <a:ea typeface="Calibri"/>
                <a:cs typeface="Times New Roman"/>
              </a:rPr>
              <a:t>This lesson later compares the storage types that Azure Storage supports. The last topic of this lesson covers premium storage accounts in more detail.</a:t>
            </a:r>
          </a:p>
        </p:txBody>
      </p:sp>
      <p:sp>
        <p:nvSpPr>
          <p:cNvPr id="4" name="Slide Number Placeholder 3"/>
          <p:cNvSpPr>
            <a:spLocks noGrp="1"/>
          </p:cNvSpPr>
          <p:nvPr>
            <p:ph type="sldNum" sz="quarter" idx="10"/>
          </p:nvPr>
        </p:nvSpPr>
        <p:spPr/>
        <p:txBody>
          <a:bodyPr/>
          <a:lstStyle/>
          <a:p>
            <a:fld id="{7B411B68-DDB5-4142-A8E0-156F96D31616}" type="slidenum">
              <a:rPr lang="en-CA" smtClean="0"/>
              <a:t>85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6018962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This slide offers the basic capabilities of each storage option, but Azure offers more nuanced criteria for selecting a storage option. Application developers will have multiple requirements, which will affect storage choice. The choices include many storage options beyond Azure Storage:</a:t>
            </a:r>
          </a:p>
          <a:p>
            <a:pPr marL="342900" lvl="0" indent="-342900">
              <a:lnSpc>
                <a:spcPct val="115000"/>
              </a:lnSpc>
              <a:spcAft>
                <a:spcPts val="995"/>
              </a:spcAft>
              <a:buFont typeface="Symbol"/>
              <a:buChar char=""/>
            </a:pPr>
            <a:r>
              <a:rPr lang="en-US" sz="1000" dirty="0">
                <a:effectLst/>
                <a:latin typeface="Arial"/>
                <a:ea typeface="Times New Roman"/>
                <a:cs typeface="Times New Roman"/>
              </a:rPr>
              <a:t>Blobs:</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Times New Roman"/>
              </a:rPr>
              <a:t>Use block blobs for applications that need to upload large files to Azure. Block blobs are optimized for fast uploads and high throughput.</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Times New Roman"/>
              </a:rPr>
              <a:t>Use page blocks for applications that need to read and write data by using random I/O access patterns. For example, Azure VMs use page blobs to store virtual hard disks.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Tables:</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Times New Roman"/>
              </a:rPr>
              <a:t>Use tables as a NoSQL store for key/value pair records.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Queues:</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Times New Roman"/>
              </a:rPr>
              <a:t>Use queues to implement applications that need to store a backlog of asynchronous tasks or to enable asynchronous service-to-service messages. Note that many application developers use the newer Azure Service Bus service instead of Azure Queue storage.</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Files:</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Times New Roman"/>
              </a:rPr>
              <a:t>Use the Azure File Service to create file shares in Azure storage that users can access by using standard Server Message Block (SMB) semantics from VMs in Azure and from on-premises locations via a site-to-site virtual private network (VPN) or ExpressRoute.</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B411B68-DDB5-4142-A8E0-156F96D31616}" type="slidenum">
              <a:rPr lang="en-CA" smtClean="0"/>
              <a:t>86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601464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Point out the main differences between standard and premium storage accounts. In addition to the supported storage service types that the overview of Azure storage mentioned, note the different billing models. With Premium Storage, you pay for provisioned capacity rather than used capacity, which is applicable to standard storage accounts. On the other hand, Premium Storage does not incur separate charges for transactional volume.</a:t>
            </a:r>
          </a:p>
        </p:txBody>
      </p:sp>
      <p:sp>
        <p:nvSpPr>
          <p:cNvPr id="4" name="Slide Number Placeholder 3"/>
          <p:cNvSpPr>
            <a:spLocks noGrp="1"/>
          </p:cNvSpPr>
          <p:nvPr>
            <p:ph type="sldNum" sz="quarter" idx="10"/>
          </p:nvPr>
        </p:nvSpPr>
        <p:spPr/>
        <p:txBody>
          <a:bodyPr/>
          <a:lstStyle/>
          <a:p>
            <a:fld id="{7B411B68-DDB5-4142-A8E0-156F96D31616}" type="slidenum">
              <a:rPr lang="en-CA" smtClean="0"/>
              <a:t>87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3743951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88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8709573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89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53335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90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34605342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Point out that Azure files allow shared access to files.</a:t>
            </a:r>
          </a:p>
        </p:txBody>
      </p:sp>
      <p:sp>
        <p:nvSpPr>
          <p:cNvPr id="4" name="Slide Number Placeholder 3"/>
          <p:cNvSpPr>
            <a:spLocks noGrp="1"/>
          </p:cNvSpPr>
          <p:nvPr>
            <p:ph type="sldNum" sz="quarter" idx="10"/>
          </p:nvPr>
        </p:nvSpPr>
        <p:spPr/>
        <p:txBody>
          <a:bodyPr/>
          <a:lstStyle/>
          <a:p>
            <a:fld id="{7B411B68-DDB5-4142-A8E0-156F96D31616}" type="slidenum">
              <a:rPr lang="en-CA" smtClean="0"/>
              <a:t>91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6518909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92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0144269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Point out that you can use a combination of access control mechanisms.</a:t>
            </a:r>
          </a:p>
          <a:p>
            <a:pPr>
              <a:lnSpc>
                <a:spcPct val="115000"/>
              </a:lnSpc>
              <a:spcAft>
                <a:spcPts val="1000"/>
              </a:spcAft>
            </a:pPr>
            <a:r>
              <a:rPr lang="en-CA" sz="1000" dirty="0">
                <a:latin typeface="Arial"/>
                <a:ea typeface="Calibri"/>
                <a:cs typeface="Times New Roman"/>
              </a:rPr>
              <a:t>Note that shared access signatures that do not rely on a shared access policy typically are known as </a:t>
            </a:r>
            <a:br>
              <a:rPr lang="en-CA" sz="1000" dirty="0">
                <a:latin typeface="Arial"/>
                <a:ea typeface="Calibri"/>
                <a:cs typeface="Times New Roman"/>
              </a:rPr>
            </a:br>
            <a:r>
              <a:rPr lang="en-CA" sz="1000" i="1" dirty="0">
                <a:latin typeface="Arial"/>
                <a:ea typeface="Calibri"/>
                <a:cs typeface="Times New Roman"/>
              </a:rPr>
              <a:t>ad hoc shared access signature</a:t>
            </a:r>
            <a:r>
              <a:rPr lang="en-CA"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B411B68-DDB5-4142-A8E0-156F96D31616}" type="slidenum">
              <a:rPr lang="en-CA" smtClean="0"/>
              <a:t>93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9767248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94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136990239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Explain that to improve the web customer experience, CDNs provide low latency and high speed when accessing static web content. This is achieved by caching content in globally distributed locations and directing customer requests to the closest one.</a:t>
            </a:r>
          </a:p>
          <a:p>
            <a:pPr>
              <a:lnSpc>
                <a:spcPct val="115000"/>
              </a:lnSpc>
              <a:spcAft>
                <a:spcPts val="1000"/>
              </a:spcAft>
            </a:pPr>
            <a:r>
              <a:rPr lang="en-CA" sz="1000" dirty="0">
                <a:solidFill>
                  <a:srgbClr val="000000"/>
                </a:solidFill>
                <a:latin typeface="Arial"/>
                <a:ea typeface="Calibri"/>
                <a:cs typeface="Times New Roman"/>
              </a:rPr>
              <a:t>Point out that Azure content delivery networks support HTTPS calls, allowing you to integrate content from a CDN into secure webpages.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B411B68-DDB5-4142-A8E0-156F96D31616}" type="slidenum">
              <a:rPr lang="en-CA" smtClean="0"/>
              <a:t>95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651762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If still applicable, point out that Azure Backup management is available only on the Azure classic portal or through Azure PowerShell. While the Azure Backup service is included on the Azure portal, at the time of writing this course, this interface only allows you to create Azure Backup vaults.</a:t>
            </a:r>
          </a:p>
          <a:p>
            <a:pPr>
              <a:lnSpc>
                <a:spcPct val="115000"/>
              </a:lnSpc>
              <a:spcAft>
                <a:spcPts val="1000"/>
              </a:spcAft>
            </a:pPr>
            <a:r>
              <a:rPr lang="en-CA" sz="1000" dirty="0">
                <a:latin typeface="Arial"/>
                <a:ea typeface="Calibri"/>
                <a:cs typeface="Times New Roman"/>
              </a:rPr>
              <a:t>Students will implement Azure Backup agent–based protection in the lab.</a:t>
            </a:r>
          </a:p>
        </p:txBody>
      </p:sp>
      <p:sp>
        <p:nvSpPr>
          <p:cNvPr id="4" name="Slide Number Placeholder 3"/>
          <p:cNvSpPr>
            <a:spLocks noGrp="1"/>
          </p:cNvSpPr>
          <p:nvPr>
            <p:ph type="sldNum" sz="quarter" idx="10"/>
          </p:nvPr>
        </p:nvSpPr>
        <p:spPr/>
        <p:txBody>
          <a:bodyPr/>
          <a:lstStyle/>
          <a:p>
            <a:fld id="{7B411B68-DDB5-4142-A8E0-156F96D31616}" type="slidenum">
              <a:rPr lang="en-CA" smtClean="0"/>
              <a:t>96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40696191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Point out that the Azure Import/Export service options integrate into the </a:t>
            </a:r>
            <a:r>
              <a:rPr lang="en-CA" sz="1000" b="1" dirty="0">
                <a:latin typeface="Arial"/>
                <a:ea typeface="Calibri"/>
                <a:cs typeface="Times New Roman"/>
              </a:rPr>
              <a:t>Choose Initial Backup Type </a:t>
            </a:r>
            <a:r>
              <a:rPr lang="en-CA" sz="1000" dirty="0">
                <a:latin typeface="Arial"/>
                <a:ea typeface="Calibri"/>
                <a:cs typeface="Times New Roman"/>
              </a:rPr>
              <a:t>page of the Schedule Backup Wizard</a:t>
            </a:r>
            <a:r>
              <a:rPr lang="en-CA" sz="1000" b="1" dirty="0">
                <a:latin typeface="Arial"/>
                <a:ea typeface="Calibri"/>
                <a:cs typeface="Times New Roman"/>
              </a:rPr>
              <a:t> </a:t>
            </a:r>
            <a:r>
              <a:rPr lang="en-CA" sz="1000" dirty="0">
                <a:latin typeface="Arial"/>
                <a:ea typeface="Calibri"/>
                <a:cs typeface="Times New Roman"/>
              </a:rPr>
              <a:t>of the Azure Backup console.</a:t>
            </a:r>
          </a:p>
        </p:txBody>
      </p:sp>
      <p:sp>
        <p:nvSpPr>
          <p:cNvPr id="4" name="Slide Number Placeholder 3"/>
          <p:cNvSpPr>
            <a:spLocks noGrp="1"/>
          </p:cNvSpPr>
          <p:nvPr>
            <p:ph type="sldNum" sz="quarter" idx="10"/>
          </p:nvPr>
        </p:nvSpPr>
        <p:spPr/>
        <p:txBody>
          <a:bodyPr/>
          <a:lstStyle/>
          <a:p>
            <a:fld id="{7B411B68-DDB5-4142-A8E0-156F96D31616}" type="slidenum">
              <a:rPr lang="en-CA" smtClean="0"/>
              <a:t>97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2953803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98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20355871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B411B68-DDB5-4142-A8E0-156F96D31616}" type="slidenum">
              <a:rPr lang="en-CA" smtClean="0"/>
              <a:t>99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Planning and implementing storage, backup, and recovery services</a:t>
            </a:r>
          </a:p>
        </p:txBody>
      </p:sp>
    </p:spTree>
    <p:extLst>
      <p:ext uri="{BB962C8B-B14F-4D97-AF65-F5344CB8AC3E}">
        <p14:creationId xmlns:p14="http://schemas.microsoft.com/office/powerpoint/2010/main" val="80752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505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3203317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9600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4874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16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930254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57191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5427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190836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0398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p>
        </p:txBody>
      </p:sp>
    </p:spTree>
    <p:extLst>
      <p:ext uri="{BB962C8B-B14F-4D97-AF65-F5344CB8AC3E}">
        <p14:creationId xmlns:p14="http://schemas.microsoft.com/office/powerpoint/2010/main" val="3911231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96431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34360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856080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05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9389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3010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1459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15379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372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976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554844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4918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126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96741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62680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679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5959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96482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78447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616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4752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551797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485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8072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6/24/2018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130898250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571961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2.emf"/></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0.xml"/><Relationship Id="rId1" Type="http://schemas.openxmlformats.org/officeDocument/2006/relationships/slideLayout" Target="../slideLayouts/slideLayout30.x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6.xml"/><Relationship Id="rId1" Type="http://schemas.openxmlformats.org/officeDocument/2006/relationships/slideLayout" Target="../slideLayouts/slideLayout30.xml"/><Relationship Id="rId4" Type="http://schemas.openxmlformats.org/officeDocument/2006/relationships/image" Target="../media/image13.emf"/></Relationships>
</file>

<file path=ppt/slides/_rels/slide5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8.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13.emf"/><Relationship Id="rId2" Type="http://schemas.openxmlformats.org/officeDocument/2006/relationships/notesSlide" Target="../notesSlides/notesSlide59.xml"/><Relationship Id="rId1" Type="http://schemas.openxmlformats.org/officeDocument/2006/relationships/slideLayout" Target="../slideLayouts/slideLayout30.xml"/><Relationship Id="rId6" Type="http://schemas.openxmlformats.org/officeDocument/2006/relationships/image" Target="../media/image12.emf"/><Relationship Id="rId5" Type="http://schemas.openxmlformats.org/officeDocument/2006/relationships/image" Target="../media/image21.png"/><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8.xml"/><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0.xml"/><Relationship Id="rId1" Type="http://schemas.openxmlformats.org/officeDocument/2006/relationships/slideLayout" Target="../slideLayouts/slideLayout30.xml"/><Relationship Id="rId4" Type="http://schemas.openxmlformats.org/officeDocument/2006/relationships/image" Target="../media/image14.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4.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0.xml"/></Relationships>
</file>

<file path=ppt/slides/_rels/slide9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5.xml"/><Relationship Id="rId1" Type="http://schemas.openxmlformats.org/officeDocument/2006/relationships/slideLayout" Target="../slideLayouts/slideLayout30.xml"/><Relationship Id="rId6"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png"/></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6.xml"/><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0.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8.xml"/><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normAutofit fontScale="90000"/>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r>
              <a:rPr lang="en-US" sz="2353" dirty="0"/>
              <a:t>        </a:t>
            </a:r>
            <a:r>
              <a:rPr lang="en-US" sz="2353" dirty="0" err="1"/>
              <a:t>WiFi</a:t>
            </a:r>
            <a:r>
              <a:rPr lang="en-US" sz="2353" dirty="0"/>
              <a:t>: </a:t>
            </a:r>
            <a:r>
              <a:rPr lang="en-US" sz="2353" b="1" dirty="0"/>
              <a:t>MSFTGUEST</a:t>
            </a:r>
            <a:r>
              <a:rPr lang="en-US" sz="2353" dirty="0"/>
              <a:t>     </a:t>
            </a:r>
          </a:p>
          <a:p>
            <a:r>
              <a:rPr lang="en-US" sz="2353" dirty="0"/>
              <a:t>Password: </a:t>
            </a:r>
            <a:r>
              <a:rPr lang="en-US" sz="2353" b="1" dirty="0"/>
              <a:t>msevent73ew</a:t>
            </a:r>
            <a:r>
              <a:rPr lang="en-US" sz="2353" dirty="0"/>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r>
              <a:rPr lang="en-US" dirty="0">
                <a:solidFill>
                  <a:schemeClr val="bg1"/>
                </a:solidFill>
              </a:rPr>
              <a:t>Content Location: </a:t>
            </a:r>
            <a:r>
              <a:rPr lang="en-US" sz="1350" u="sng" dirty="0">
                <a:hlinkClick r:id="rId4"/>
              </a:rPr>
              <a:t>https://github.com/guruskill/70-533</a:t>
            </a:r>
            <a:endParaRPr lang="en-US" sz="1350" u="sng" dirty="0"/>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to cloud computing</a:t>
            </a:r>
          </a:p>
        </p:txBody>
      </p:sp>
      <p:pic>
        <p:nvPicPr>
          <p:cNvPr id="4" name="Picture 3"/>
          <p:cNvPicPr>
            <a:picLocks noChangeAspect="1"/>
          </p:cNvPicPr>
          <p:nvPr/>
        </p:nvPicPr>
        <p:blipFill>
          <a:blip r:embed="rId3"/>
          <a:stretch>
            <a:fillRect/>
          </a:stretch>
        </p:blipFill>
        <p:spPr>
          <a:xfrm>
            <a:off x="346841" y="1163652"/>
            <a:ext cx="8357848" cy="4884459"/>
          </a:xfrm>
          <a:prstGeom prst="rect">
            <a:avLst/>
          </a:prstGeom>
        </p:spPr>
      </p:pic>
      <p:sp>
        <p:nvSpPr>
          <p:cNvPr id="5" name="Content Placeholder 3"/>
          <p:cNvSpPr>
            <a:spLocks noGrp="1"/>
          </p:cNvSpPr>
          <p:nvPr/>
        </p:nvSpPr>
        <p:spPr bwMode="auto">
          <a:xfrm>
            <a:off x="2755406" y="2484783"/>
            <a:ext cx="5394681" cy="4119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Characteristics of cloud computing solutions: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On-demand self-service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Broad network access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Resource pooling</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Rapid elasticity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Measured service</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80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Azure Site Recovery</a:t>
            </a:r>
          </a:p>
        </p:txBody>
      </p:sp>
      <p:pic>
        <p:nvPicPr>
          <p:cNvPr id="4" name="Picture 3" descr="Illustration of Azure Sire Recovery service and its functionalities. The slide graphics depict that Azure Site Recovery supports orchestration and replication of VMware virtual machines, Windows and Linux physical servers, Hyper-V hosts, and Hyper-V hosts in VMM clouds.&#10;&#10;"/>
          <p:cNvPicPr>
            <a:picLocks noChangeAspect="1"/>
          </p:cNvPicPr>
          <p:nvPr/>
        </p:nvPicPr>
        <p:blipFill>
          <a:blip r:embed="rId3"/>
          <a:stretch>
            <a:fillRect/>
          </a:stretch>
        </p:blipFill>
        <p:spPr>
          <a:xfrm>
            <a:off x="429409" y="1274171"/>
            <a:ext cx="8285182" cy="4645555"/>
          </a:xfrm>
          <a:prstGeom prst="rect">
            <a:avLst/>
          </a:prstGeom>
        </p:spPr>
      </p:pic>
    </p:spTree>
    <p:extLst>
      <p:ext uri="{BB962C8B-B14F-4D97-AF65-F5344CB8AC3E}">
        <p14:creationId xmlns:p14="http://schemas.microsoft.com/office/powerpoint/2010/main" val="408551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to cloud computing</a:t>
            </a:r>
          </a:p>
        </p:txBody>
      </p:sp>
      <p:grpSp>
        <p:nvGrpSpPr>
          <p:cNvPr id="4" name="Group 3"/>
          <p:cNvGrpSpPr/>
          <p:nvPr/>
        </p:nvGrpSpPr>
        <p:grpSpPr>
          <a:xfrm>
            <a:off x="599372" y="4683233"/>
            <a:ext cx="7908481" cy="1564581"/>
            <a:chOff x="166059" y="3120547"/>
            <a:chExt cx="7908481" cy="1564581"/>
          </a:xfrm>
        </p:grpSpPr>
        <p:sp>
          <p:nvSpPr>
            <p:cNvPr id="5" name="Rounded Rectangle 4"/>
            <p:cNvSpPr/>
            <p:nvPr/>
          </p:nvSpPr>
          <p:spPr>
            <a:xfrm>
              <a:off x="166059" y="3120547"/>
              <a:ext cx="7908481" cy="1564581"/>
            </a:xfrm>
            <a:prstGeom prst="roundRect">
              <a:avLst>
                <a:gd name="adj" fmla="val 10000"/>
              </a:avLst>
            </a:prstGeom>
            <a:solidFill>
              <a:srgbClr val="FF66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6" name="Rounded Rectangle 4"/>
            <p:cNvSpPr/>
            <p:nvPr/>
          </p:nvSpPr>
          <p:spPr>
            <a:xfrm>
              <a:off x="211884" y="3166372"/>
              <a:ext cx="7816831" cy="14729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1066800" rtl="0" eaLnBrk="1" fontAlgn="base" latinLnBrk="0" hangingPunct="1">
                <a:lnSpc>
                  <a:spcPct val="90000"/>
                </a:lnSpc>
                <a:spcBef>
                  <a:spcPct val="0"/>
                </a:spcBef>
                <a:spcAft>
                  <a:spcPct val="3500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 hybrid cloud is a technology that binds two separate clouds—public and private—together for the specific purpose of obtaining resources from both</a:t>
              </a:r>
              <a:endParaRPr kumimoji="0" lang="en-CA"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7" name="Group 6"/>
          <p:cNvGrpSpPr/>
          <p:nvPr/>
        </p:nvGrpSpPr>
        <p:grpSpPr>
          <a:xfrm>
            <a:off x="617588" y="1562686"/>
            <a:ext cx="3935764" cy="3121101"/>
            <a:chOff x="184275" y="0"/>
            <a:chExt cx="3935764" cy="3121101"/>
          </a:xfrm>
        </p:grpSpPr>
        <p:sp>
          <p:nvSpPr>
            <p:cNvPr id="8" name="Rounded Rectangle 7"/>
            <p:cNvSpPr/>
            <p:nvPr/>
          </p:nvSpPr>
          <p:spPr>
            <a:xfrm>
              <a:off x="184275" y="0"/>
              <a:ext cx="3935764" cy="3121101"/>
            </a:xfrm>
            <a:prstGeom prst="roundRect">
              <a:avLst>
                <a:gd name="adj" fmla="val 10000"/>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9" name="Rounded Rectangle 6"/>
            <p:cNvSpPr/>
            <p:nvPr/>
          </p:nvSpPr>
          <p:spPr>
            <a:xfrm>
              <a:off x="275689" y="91414"/>
              <a:ext cx="3752936" cy="29382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1066800" rtl="0" eaLnBrk="1" fontAlgn="base" latinLnBrk="0" hangingPunct="1">
                <a:lnSpc>
                  <a:spcPct val="90000"/>
                </a:lnSpc>
                <a:spcBef>
                  <a:spcPct val="0"/>
                </a:spcBef>
                <a:spcAft>
                  <a:spcPct val="3500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 public cloud is an infrastructure, platform, or application service that a cloud service provider delivers for access and consumption by the public</a:t>
              </a:r>
              <a:endParaRPr kumimoji="0" lang="en-CA"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10" name="Group 9"/>
          <p:cNvGrpSpPr/>
          <p:nvPr/>
        </p:nvGrpSpPr>
        <p:grpSpPr>
          <a:xfrm>
            <a:off x="4610200" y="1564797"/>
            <a:ext cx="3934427" cy="3121206"/>
            <a:chOff x="4176887" y="2111"/>
            <a:chExt cx="3934427" cy="3121206"/>
          </a:xfrm>
        </p:grpSpPr>
        <p:sp>
          <p:nvSpPr>
            <p:cNvPr id="11" name="Rounded Rectangle 10"/>
            <p:cNvSpPr/>
            <p:nvPr/>
          </p:nvSpPr>
          <p:spPr>
            <a:xfrm>
              <a:off x="4176887" y="2111"/>
              <a:ext cx="3934427" cy="3121206"/>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12" name="Rounded Rectangle 8"/>
            <p:cNvSpPr/>
            <p:nvPr/>
          </p:nvSpPr>
          <p:spPr>
            <a:xfrm>
              <a:off x="4268304" y="93528"/>
              <a:ext cx="3751593" cy="2938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1066800" rtl="0" eaLnBrk="1" fontAlgn="base" latinLnBrk="0" hangingPunct="1">
                <a:lnSpc>
                  <a:spcPct val="90000"/>
                </a:lnSpc>
                <a:spcBef>
                  <a:spcPct val="0"/>
                </a:spcBef>
                <a:spcAft>
                  <a:spcPct val="3500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 private cloud is a privately owned and managed cloud that offers benefits similar to those of a public cloud, but is designed and secured for use by a single organization</a:t>
              </a:r>
              <a:endParaRPr kumimoji="0" lang="en-CA"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sp>
        <p:nvSpPr>
          <p:cNvPr id="13" name="Rectangle 12"/>
          <p:cNvSpPr/>
          <p:nvPr/>
        </p:nvSpPr>
        <p:spPr bwMode="auto">
          <a:xfrm>
            <a:off x="446972" y="800100"/>
            <a:ext cx="7862656" cy="723900"/>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2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Public, private, and hybrid clouds</a:t>
            </a:r>
          </a:p>
        </p:txBody>
      </p:sp>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105" y="630135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46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Types of cloud services</a:t>
            </a:r>
          </a:p>
        </p:txBody>
      </p:sp>
      <p:grpSp>
        <p:nvGrpSpPr>
          <p:cNvPr id="4" name="Group 3" descr="The slide shows a cloud that contains SaaS, PaaS, and IaaS services being offered to a variety of clients."/>
          <p:cNvGrpSpPr/>
          <p:nvPr/>
        </p:nvGrpSpPr>
        <p:grpSpPr>
          <a:xfrm>
            <a:off x="413533" y="1081927"/>
            <a:ext cx="8107416" cy="5338751"/>
            <a:chOff x="413533" y="1081927"/>
            <a:chExt cx="8107416" cy="5338751"/>
          </a:xfrm>
        </p:grpSpPr>
        <p:grpSp>
          <p:nvGrpSpPr>
            <p:cNvPr id="5" name="Group 4"/>
            <p:cNvGrpSpPr>
              <a:grpSpLocks noChangeAspect="1"/>
            </p:cNvGrpSpPr>
            <p:nvPr/>
          </p:nvGrpSpPr>
          <p:grpSpPr bwMode="auto">
            <a:xfrm>
              <a:off x="754419" y="1081927"/>
              <a:ext cx="7766530" cy="3726589"/>
              <a:chOff x="6629" y="1934"/>
              <a:chExt cx="694" cy="333"/>
            </a:xfrm>
          </p:grpSpPr>
          <p:sp>
            <p:nvSpPr>
              <p:cNvPr id="2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6" name="Freeform 25"/>
              <p:cNvSpPr>
                <a:spLocks/>
              </p:cNvSpPr>
              <p:nvPr/>
            </p:nvSpPr>
            <p:spPr bwMode="auto">
              <a:xfrm>
                <a:off x="6629" y="1934"/>
                <a:ext cx="694" cy="333"/>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6" name="TextBox 5"/>
            <p:cNvSpPr txBox="1"/>
            <p:nvPr/>
          </p:nvSpPr>
          <p:spPr>
            <a:xfrm>
              <a:off x="4210848" y="2794710"/>
              <a:ext cx="1727597" cy="200054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PaaS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 platform of services for hosting a custom solution </a:t>
              </a:r>
            </a:p>
          </p:txBody>
        </p:sp>
        <p:sp>
          <p:nvSpPr>
            <p:cNvPr id="7" name="TextBox 6"/>
            <p:cNvSpPr txBox="1"/>
            <p:nvPr/>
          </p:nvSpPr>
          <p:spPr>
            <a:xfrm>
              <a:off x="6281449" y="2781128"/>
              <a:ext cx="1812116" cy="200054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IaaS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 way to run virtual servers in the cloud with full control</a:t>
              </a:r>
            </a:p>
          </p:txBody>
        </p:sp>
        <p:sp>
          <p:nvSpPr>
            <p:cNvPr id="8" name="TextBox 7"/>
            <p:cNvSpPr txBox="1"/>
            <p:nvPr/>
          </p:nvSpPr>
          <p:spPr>
            <a:xfrm>
              <a:off x="2268608" y="2830116"/>
              <a:ext cx="1824810" cy="138499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SaaS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 complete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software solution</a:t>
              </a:r>
            </a:p>
          </p:txBody>
        </p:sp>
        <p:sp>
          <p:nvSpPr>
            <p:cNvPr id="9" name="Left Brace 8"/>
            <p:cNvSpPr/>
            <p:nvPr/>
          </p:nvSpPr>
          <p:spPr bwMode="auto">
            <a:xfrm rot="5400000">
              <a:off x="4284226" y="1623821"/>
              <a:ext cx="471898" cy="6833178"/>
            </a:xfrm>
            <a:prstGeom prst="leftBrace">
              <a:avLst>
                <a:gd name="adj1" fmla="val 0"/>
                <a:gd name="adj2" fmla="val 50000"/>
              </a:avLst>
            </a:prstGeom>
            <a:ln>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1" i="0" u="none" strike="noStrike" kern="1200" cap="none" spc="0" normalizeH="0" baseline="0" noProof="0" dirty="0">
                <a:ln>
                  <a:noFill/>
                </a:ln>
                <a:solidFill>
                  <a:srgbClr val="000000"/>
                </a:solidFill>
                <a:effectLst/>
                <a:uLnTx/>
                <a:uFillTx/>
                <a:latin typeface="Verdana" pitchFamily="34" charset="0"/>
                <a:ea typeface="+mn-ea"/>
                <a:cs typeface="+mn-cs"/>
              </a:endParaRPr>
            </a:p>
          </p:txBody>
        </p:sp>
        <p:grpSp>
          <p:nvGrpSpPr>
            <p:cNvPr id="10" name="Group 9"/>
            <p:cNvGrpSpPr>
              <a:grpSpLocks noChangeAspect="1"/>
            </p:cNvGrpSpPr>
            <p:nvPr/>
          </p:nvGrpSpPr>
          <p:grpSpPr bwMode="auto">
            <a:xfrm>
              <a:off x="7707051" y="5406456"/>
              <a:ext cx="459425" cy="823825"/>
              <a:chOff x="2093" y="1089"/>
              <a:chExt cx="527" cy="945"/>
            </a:xfrm>
          </p:grpSpPr>
          <p:sp>
            <p:nvSpPr>
              <p:cNvPr id="18"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9" name="Freeform 18"/>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0" name="Rectangle 19"/>
              <p:cNvSpPr>
                <a:spLocks noChangeArrowheads="1"/>
              </p:cNvSpPr>
              <p:nvPr/>
            </p:nvSpPr>
            <p:spPr bwMode="auto">
              <a:xfrm>
                <a:off x="2122" y="1227"/>
                <a:ext cx="469" cy="668"/>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1" name="Freeform 20"/>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2" name="Freeform 21"/>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3" name="Freeform 22"/>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4" name="Freeform 23"/>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pic>
          <p:nvPicPr>
            <p:cNvPr id="11" name="Picture 10"/>
            <p:cNvPicPr>
              <a:picLocks noChangeAspect="1"/>
            </p:cNvPicPr>
            <p:nvPr/>
          </p:nvPicPr>
          <p:blipFill>
            <a:blip r:embed="rId3"/>
            <a:stretch>
              <a:fillRect/>
            </a:stretch>
          </p:blipFill>
          <p:spPr>
            <a:xfrm>
              <a:off x="3787027" y="5276360"/>
              <a:ext cx="1937409" cy="1144318"/>
            </a:xfrm>
            <a:prstGeom prst="rect">
              <a:avLst/>
            </a:prstGeom>
          </p:spPr>
        </p:pic>
        <p:grpSp>
          <p:nvGrpSpPr>
            <p:cNvPr id="12" name="Group 11"/>
            <p:cNvGrpSpPr>
              <a:grpSpLocks noChangeAspect="1"/>
            </p:cNvGrpSpPr>
            <p:nvPr/>
          </p:nvGrpSpPr>
          <p:grpSpPr bwMode="auto">
            <a:xfrm>
              <a:off x="413533" y="5456146"/>
              <a:ext cx="1564873" cy="910323"/>
              <a:chOff x="2381" y="1391"/>
              <a:chExt cx="1346" cy="783"/>
            </a:xfrm>
          </p:grpSpPr>
          <p:sp>
            <p:nvSpPr>
              <p:cNvPr id="13"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 name="Rectangle 13"/>
              <p:cNvSpPr>
                <a:spLocks noChangeArrowheads="1"/>
              </p:cNvSpPr>
              <p:nvPr/>
            </p:nvSpPr>
            <p:spPr bwMode="auto">
              <a:xfrm>
                <a:off x="2549" y="1391"/>
                <a:ext cx="1026" cy="709"/>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 name="Oval 14"/>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6" name="Rectangle 15"/>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7" name="Freeform 16"/>
              <p:cNvSpPr>
                <a:spLocks/>
              </p:cNvSpPr>
              <p:nvPr/>
            </p:nvSpPr>
            <p:spPr bwMode="auto">
              <a:xfrm>
                <a:off x="2382"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grpSp>
    </p:spTree>
    <p:extLst>
      <p:ext uri="{BB962C8B-B14F-4D97-AF65-F5344CB8AC3E}">
        <p14:creationId xmlns:p14="http://schemas.microsoft.com/office/powerpoint/2010/main" val="213796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Understanding Azure datacenters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datacenters are located in the following geographic areas:</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West Europe</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East Asia</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Central US</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East US</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East US 2</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West US</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North Central US</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South Central US</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rPr>
              <a:t>North Europe</a:t>
            </a: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
        <p:nvSpPr>
          <p:cNvPr id="6" name="Content Placeholder 2"/>
          <p:cNvSpPr txBox="1">
            <a:spLocks/>
          </p:cNvSpPr>
          <p:nvPr/>
        </p:nvSpPr>
        <p:spPr bwMode="auto">
          <a:xfrm>
            <a:off x="4421188" y="1919410"/>
            <a:ext cx="3732212" cy="4547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indent="0" fontAlgn="base">
              <a:lnSpc>
                <a:spcPct val="100000"/>
              </a:lnSpc>
              <a:spcBef>
                <a:spcPts val="600"/>
              </a:spcBef>
              <a:spcAft>
                <a:spcPct val="0"/>
              </a:spcAft>
              <a:buClr>
                <a:srgbClr val="0070C0"/>
              </a:buClr>
              <a:buSzPct val="90000"/>
              <a:buFont typeface="Arial" pitchFamily="34" charset="0"/>
              <a:buNone/>
              <a:defRPr sz="2800">
                <a:latin typeface="Segoe UI" pitchFamily="34" charset="0"/>
                <a:ea typeface="Segoe UI" pitchFamily="34" charset="0"/>
                <a:cs typeface="Segoe UI"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Segoe UI" pitchFamily="34" charset="0"/>
                <a:ea typeface="Segoe UI" pitchFamily="34" charset="0"/>
                <a:cs typeface="Segoe UI"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Segoe UI" pitchFamily="34" charset="0"/>
                <a:ea typeface="Segoe UI" pitchFamily="34" charset="0"/>
                <a:cs typeface="Segoe UI"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Segoe UI" pitchFamily="34" charset="0"/>
                <a:ea typeface="Segoe UI" pitchFamily="34" charset="0"/>
                <a:cs typeface="Segoe UI"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Segoe UI" pitchFamily="34" charset="0"/>
                <a:ea typeface="Segoe UI" pitchFamily="34" charset="0"/>
                <a:cs typeface="Segoe UI"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Southeast Asia</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Japan West</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Japan East</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Brazil South</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Australia East</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Australia Southeast</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South India</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Central India</a:t>
            </a:r>
            <a:endParaRPr kumimoji="0" lang="en-CA"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7200" marR="0" lvl="0" indent="-45720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West India</a:t>
            </a:r>
          </a:p>
        </p:txBody>
      </p:sp>
    </p:spTree>
    <p:extLst>
      <p:ext uri="{BB962C8B-B14F-4D97-AF65-F5344CB8AC3E}">
        <p14:creationId xmlns:p14="http://schemas.microsoft.com/office/powerpoint/2010/main" val="291128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Understanding Azure datacenters</a:t>
            </a:r>
          </a:p>
        </p:txBody>
      </p:sp>
      <p:sp>
        <p:nvSpPr>
          <p:cNvPr id="4" name="Content Placeholder 2"/>
          <p:cNvSpPr>
            <a:spLocks noGrp="1"/>
          </p:cNvSpPr>
          <p:nvPr/>
        </p:nvSpPr>
        <p:spPr bwMode="auto">
          <a:xfrm>
            <a:off x="458788" y="1021215"/>
            <a:ext cx="8119156" cy="54184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Global distribution</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Management by Microsoft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Modular architecture: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Clusters of thousands of servers in pluggable units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Full power redundancy and contingency</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High-speed, redundant intra-datacenter networks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High-speed inter-datacenter and Internet connectivity</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Triple-redundant data storage and geo-replication</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High power and water efficiency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Servers that run Windows Server</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Service Fabric</a:t>
            </a:r>
          </a:p>
          <a:p>
            <a:pPr marL="854075" marR="0" lvl="2" indent="-173038"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105" y="630135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03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Understanding the Azure service model</a:t>
            </a:r>
          </a:p>
        </p:txBody>
      </p:sp>
      <p:sp>
        <p:nvSpPr>
          <p:cNvPr id="4" name="Content Placeholder 2"/>
          <p:cNvSpPr>
            <a:spLocks noGrp="1"/>
          </p:cNvSpPr>
          <p:nvPr/>
        </p:nvSpPr>
        <p:spPr bwMode="auto">
          <a:xfrm>
            <a:off x="458788" y="1021214"/>
            <a:ext cx="8119156" cy="55428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is a pay-per-use, multi-tenant service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The purchase options are: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Pay-As-You-Go</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Annual subscription</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Microsoft reseller</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Enterprise Agreement</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Azure Compute Option</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The support options are: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Developer</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Standard</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Professional Direct</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Premier</a:t>
            </a:r>
          </a:p>
        </p:txBody>
      </p:sp>
    </p:spTree>
    <p:extLst>
      <p:ext uri="{BB962C8B-B14F-4D97-AF65-F5344CB8AC3E}">
        <p14:creationId xmlns:p14="http://schemas.microsoft.com/office/powerpoint/2010/main" val="249740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Understanding other Azure resources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Marketplace: certified, open source, and community apps, and developer services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VM Depot: community-provided virtual machine images based on open source operating systems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GitHub: APIs, SDKs, and open source projects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Trust Center: information and guidance around security, privacy, and compliance</a:t>
            </a:r>
          </a:p>
        </p:txBody>
      </p:sp>
    </p:spTree>
    <p:extLst>
      <p:ext uri="{BB962C8B-B14F-4D97-AF65-F5344CB8AC3E}">
        <p14:creationId xmlns:p14="http://schemas.microsoft.com/office/powerpoint/2010/main" val="407186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management tools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portals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Windows PowerShell</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Automation</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CLI</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54709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124200" y="2895600"/>
            <a:ext cx="5775960" cy="1103872"/>
          </a:xfrm>
        </p:spPr>
        <p:txBody>
          <a:bodyPr/>
          <a:lstStyle/>
          <a:p>
            <a:r>
              <a:rPr lang="en-US" dirty="0"/>
              <a:t>Implementing and managing Azure networking
</a:t>
            </a:r>
          </a:p>
        </p:txBody>
      </p:sp>
    </p:spTree>
    <p:extLst>
      <p:ext uri="{BB962C8B-B14F-4D97-AF65-F5344CB8AC3E}">
        <p14:creationId xmlns:p14="http://schemas.microsoft.com/office/powerpoint/2010/main" val="4032463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networking components</a:t>
            </a:r>
          </a:p>
        </p:txBody>
      </p:sp>
      <p:grpSp>
        <p:nvGrpSpPr>
          <p:cNvPr id="4" name="Group 3"/>
          <p:cNvGrpSpPr/>
          <p:nvPr/>
        </p:nvGrpSpPr>
        <p:grpSpPr>
          <a:xfrm>
            <a:off x="64029" y="883920"/>
            <a:ext cx="9010704" cy="5480304"/>
            <a:chOff x="64029" y="883920"/>
            <a:chExt cx="9010704" cy="5480304"/>
          </a:xfrm>
        </p:grpSpPr>
        <p:sp>
          <p:nvSpPr>
            <p:cNvPr id="5" name="Rounded Rectangle 4"/>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Web &amp; Mobile</a:t>
              </a:r>
            </a:p>
          </p:txBody>
        </p:sp>
        <p:sp>
          <p:nvSpPr>
            <p:cNvPr id="6" name="Rounded Rectangle 5"/>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Compute</a:t>
              </a:r>
            </a:p>
          </p:txBody>
        </p:sp>
        <p:sp>
          <p:nvSpPr>
            <p:cNvPr id="7" name="Rounded Rectangle 6"/>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Virtual Machines</a:t>
              </a:r>
            </a:p>
          </p:txBody>
        </p:sp>
        <p:sp>
          <p:nvSpPr>
            <p:cNvPr id="8" name="Rounded Rectangle 7"/>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Cloud Services</a:t>
              </a:r>
            </a:p>
          </p:txBody>
        </p:sp>
        <p:sp>
          <p:nvSpPr>
            <p:cNvPr id="9" name="Rounded Rectangle 8"/>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Web Apps</a:t>
              </a:r>
            </a:p>
          </p:txBody>
        </p:sp>
        <p:sp>
          <p:nvSpPr>
            <p:cNvPr id="10" name="Rounded Rectangle 9"/>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Mobile Apps</a:t>
              </a:r>
            </a:p>
          </p:txBody>
        </p:sp>
        <p:sp>
          <p:nvSpPr>
            <p:cNvPr id="11" name="Rounded Rectangle 10"/>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Notification Hub</a:t>
              </a:r>
            </a:p>
          </p:txBody>
        </p:sp>
        <p:sp>
          <p:nvSpPr>
            <p:cNvPr id="12" name="Rounded Rectangle 11"/>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Networking</a:t>
              </a:r>
            </a:p>
          </p:txBody>
        </p:sp>
        <p:sp>
          <p:nvSpPr>
            <p:cNvPr id="13" name="Rounded Rectangle 12"/>
            <p:cNvSpPr/>
            <p:nvPr/>
          </p:nvSpPr>
          <p:spPr bwMode="auto">
            <a:xfrm>
              <a:off x="2428030" y="2620107"/>
              <a:ext cx="1990750" cy="391567"/>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Traffic Manager</a:t>
              </a:r>
            </a:p>
          </p:txBody>
        </p:sp>
        <p:sp>
          <p:nvSpPr>
            <p:cNvPr id="14" name="Rounded Rectangle 13"/>
            <p:cNvSpPr/>
            <p:nvPr/>
          </p:nvSpPr>
          <p:spPr bwMode="auto">
            <a:xfrm>
              <a:off x="2428030" y="3090209"/>
              <a:ext cx="1990750" cy="376960"/>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ExpressRoute</a:t>
              </a:r>
            </a:p>
          </p:txBody>
        </p:sp>
        <p:sp>
          <p:nvSpPr>
            <p:cNvPr id="15" name="Rounded Rectangle 14"/>
            <p:cNvSpPr/>
            <p:nvPr/>
          </p:nvSpPr>
          <p:spPr bwMode="auto">
            <a:xfrm>
              <a:off x="2428029" y="1266639"/>
              <a:ext cx="1974223" cy="368943"/>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Virtual Network</a:t>
              </a:r>
            </a:p>
          </p:txBody>
        </p:sp>
        <p:sp>
          <p:nvSpPr>
            <p:cNvPr id="16" name="Rounded Rectangle 15"/>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 &amp; Storage</a:t>
              </a:r>
            </a:p>
          </p:txBody>
        </p:sp>
        <p:sp>
          <p:nvSpPr>
            <p:cNvPr id="17" name="Rounded Rectangle 16"/>
            <p:cNvSpPr/>
            <p:nvPr/>
          </p:nvSpPr>
          <p:spPr bwMode="auto">
            <a:xfrm>
              <a:off x="4730010" y="1984948"/>
              <a:ext cx="1992711" cy="382705"/>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Storage</a:t>
              </a:r>
            </a:p>
          </p:txBody>
        </p:sp>
        <p:sp>
          <p:nvSpPr>
            <p:cNvPr id="18" name="Rounded Rectangle 17"/>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SQL Database</a:t>
              </a:r>
            </a:p>
          </p:txBody>
        </p:sp>
        <p:sp>
          <p:nvSpPr>
            <p:cNvPr id="19" name="Rounded Rectangle 18"/>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DocumentDB</a:t>
              </a:r>
            </a:p>
          </p:txBody>
        </p:sp>
        <p:sp>
          <p:nvSpPr>
            <p:cNvPr id="20" name="Rounded Rectangle 19"/>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StorSimple</a:t>
              </a:r>
            </a:p>
          </p:txBody>
        </p:sp>
        <p:sp>
          <p:nvSpPr>
            <p:cNvPr id="21" name="Rounded Rectangle 20"/>
            <p:cNvSpPr/>
            <p:nvPr/>
          </p:nvSpPr>
          <p:spPr bwMode="auto">
            <a:xfrm>
              <a:off x="2428030" y="3545702"/>
              <a:ext cx="1990750" cy="376960"/>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Load Balancer</a:t>
              </a:r>
            </a:p>
          </p:txBody>
        </p:sp>
        <p:sp>
          <p:nvSpPr>
            <p:cNvPr id="22" name="Rounded Rectangle 21"/>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Container Service</a:t>
              </a:r>
            </a:p>
          </p:txBody>
        </p:sp>
        <p:sp>
          <p:nvSpPr>
            <p:cNvPr id="23" name="Rounded Rectangle 22"/>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Fabric</a:t>
              </a:r>
            </a:p>
          </p:txBody>
        </p:sp>
        <p:sp>
          <p:nvSpPr>
            <p:cNvPr id="24" name="Rounded Rectangle 23"/>
            <p:cNvSpPr/>
            <p:nvPr/>
          </p:nvSpPr>
          <p:spPr bwMode="auto">
            <a:xfrm>
              <a:off x="2428030" y="1716583"/>
              <a:ext cx="1974223" cy="394437"/>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DNS</a:t>
              </a:r>
            </a:p>
          </p:txBody>
        </p:sp>
        <p:sp>
          <p:nvSpPr>
            <p:cNvPr id="25" name="Rounded Rectangle 24"/>
            <p:cNvSpPr/>
            <p:nvPr/>
          </p:nvSpPr>
          <p:spPr bwMode="auto">
            <a:xfrm>
              <a:off x="2428030" y="2180491"/>
              <a:ext cx="1974223" cy="365884"/>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Application Gateway</a:t>
              </a:r>
            </a:p>
          </p:txBody>
        </p:sp>
        <p:sp>
          <p:nvSpPr>
            <p:cNvPr id="26" name="Rounded Rectangle 25"/>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8" name="Rounded Rectangle 27"/>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30" name="Rounded Rectangle 29"/>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1" name="Rounded Rectangle 30"/>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3" name="Rounded Rectangle 32"/>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4" name="Rounded Rectangle 33"/>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5" name="Rounded Rectangle 34"/>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6" name="Rounded Rectangle 35"/>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Automation</a:t>
              </a:r>
            </a:p>
          </p:txBody>
        </p:sp>
      </p:grpSp>
      <p:pic>
        <p:nvPicPr>
          <p:cNvPr id="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974" y="642954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39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632-2699-46D1-B177-9BCBD85126C0}"/>
              </a:ext>
            </a:extLst>
          </p:cNvPr>
          <p:cNvSpPr>
            <a:spLocks noGrp="1"/>
          </p:cNvSpPr>
          <p:nvPr>
            <p:ph type="title"/>
          </p:nvPr>
        </p:nvSpPr>
        <p:spPr>
          <a:xfrm>
            <a:off x="390420" y="1110984"/>
            <a:ext cx="1769681" cy="319756"/>
          </a:xfrm>
        </p:spPr>
        <p:txBody>
          <a:bodyPr>
            <a:normAutofit fontScale="90000"/>
          </a:bodyPr>
          <a:lstStyle/>
          <a:p>
            <a:r>
              <a:rPr lang="en-US" sz="2100" dirty="0">
                <a:solidFill>
                  <a:schemeClr val="accent1"/>
                </a:solidFill>
              </a:rPr>
              <a:t>Day 1 – Date</a:t>
            </a:r>
            <a:endParaRPr lang="en-US" sz="3000" dirty="0">
              <a:solidFill>
                <a:srgbClr val="0070C0"/>
              </a:solidFill>
            </a:endParaRPr>
          </a:p>
        </p:txBody>
      </p:sp>
      <p:pic>
        <p:nvPicPr>
          <p:cNvPr id="1026" name="Picture 2" descr="https://media.licdn.com/mpr/mpr/AAEAAQAAAAAAAAxqAAAAJDY0NzE1OGYwLWY4YzUtNDk2Yy1iMDA5LTRjYjlkYzczNTNjYQ.png">
            <a:extLst>
              <a:ext uri="{FF2B5EF4-FFF2-40B4-BE49-F238E27FC236}">
                <a16:creationId xmlns:a16="http://schemas.microsoft.com/office/drawing/2014/main" id="{C8C967FE-DB48-4CF7-B68C-5EFE984D7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3629" y="5206745"/>
            <a:ext cx="2156745" cy="752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ionsolution.com/wp-content/uploads/2017/10/microsoft-azure-640x401.png">
            <a:extLst>
              <a:ext uri="{FF2B5EF4-FFF2-40B4-BE49-F238E27FC236}">
                <a16:creationId xmlns:a16="http://schemas.microsoft.com/office/drawing/2014/main" id="{1CA85E2E-D911-4D75-B16D-7842D055CE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549" y="5206744"/>
            <a:ext cx="1098381" cy="6882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BF6B8C-CE64-4358-8AEB-576DF60DD25D}"/>
              </a:ext>
            </a:extLst>
          </p:cNvPr>
          <p:cNvSpPr txBox="1">
            <a:spLocks/>
          </p:cNvSpPr>
          <p:nvPr/>
        </p:nvSpPr>
        <p:spPr>
          <a:xfrm>
            <a:off x="387007" y="1424838"/>
            <a:ext cx="1808914" cy="384572"/>
          </a:xfrm>
          <a:prstGeom prst="rect">
            <a:avLst/>
          </a:prstGeom>
        </p:spPr>
        <p:txBody>
          <a:bodyPr vert="horz" lIns="68570" tIns="34285" rIns="68570" bIns="3428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0070C0"/>
                </a:solidFill>
              </a:rPr>
              <a:t>Agenda</a:t>
            </a:r>
          </a:p>
        </p:txBody>
      </p:sp>
      <p:graphicFrame>
        <p:nvGraphicFramePr>
          <p:cNvPr id="5" name="Table 4">
            <a:extLst>
              <a:ext uri="{FF2B5EF4-FFF2-40B4-BE49-F238E27FC236}">
                <a16:creationId xmlns:a16="http://schemas.microsoft.com/office/drawing/2014/main" id="{C96AF7FC-83B9-4F8B-8D73-D6A609FF98F1}"/>
              </a:ext>
            </a:extLst>
          </p:cNvPr>
          <p:cNvGraphicFramePr>
            <a:graphicFrameLocks noGrp="1"/>
          </p:cNvGraphicFramePr>
          <p:nvPr>
            <p:extLst>
              <p:ext uri="{D42A27DB-BD31-4B8C-83A1-F6EECF244321}">
                <p14:modId xmlns:p14="http://schemas.microsoft.com/office/powerpoint/2010/main" val="3369214782"/>
              </p:ext>
            </p:extLst>
          </p:nvPr>
        </p:nvGraphicFramePr>
        <p:xfrm>
          <a:off x="1453930" y="1880811"/>
          <a:ext cx="6161090" cy="3545135"/>
        </p:xfrm>
        <a:graphic>
          <a:graphicData uri="http://schemas.openxmlformats.org/drawingml/2006/table">
            <a:tbl>
              <a:tblPr firstRow="1" bandRow="1">
                <a:tableStyleId>{3B4B98B0-60AC-42C2-AFA5-B58CD77FA1E5}</a:tableStyleId>
              </a:tblPr>
              <a:tblGrid>
                <a:gridCol w="1113249">
                  <a:extLst>
                    <a:ext uri="{9D8B030D-6E8A-4147-A177-3AD203B41FA5}">
                      <a16:colId xmlns:a16="http://schemas.microsoft.com/office/drawing/2014/main" val="3765666847"/>
                    </a:ext>
                  </a:extLst>
                </a:gridCol>
                <a:gridCol w="1365555">
                  <a:extLst>
                    <a:ext uri="{9D8B030D-6E8A-4147-A177-3AD203B41FA5}">
                      <a16:colId xmlns:a16="http://schemas.microsoft.com/office/drawing/2014/main" val="528657746"/>
                    </a:ext>
                  </a:extLst>
                </a:gridCol>
                <a:gridCol w="3682286">
                  <a:extLst>
                    <a:ext uri="{9D8B030D-6E8A-4147-A177-3AD203B41FA5}">
                      <a16:colId xmlns:a16="http://schemas.microsoft.com/office/drawing/2014/main" val="2693663681"/>
                    </a:ext>
                  </a:extLst>
                </a:gridCol>
              </a:tblGrid>
              <a:tr h="339927">
                <a:tc>
                  <a:txBody>
                    <a:bodyPr/>
                    <a:lstStyle/>
                    <a:p>
                      <a:r>
                        <a:rPr lang="en-US" sz="1300" baseline="0" dirty="0"/>
                        <a:t>8:30 AM</a:t>
                      </a:r>
                      <a:endParaRPr lang="en-US" sz="1300" b="0" baseline="0" dirty="0"/>
                    </a:p>
                  </a:txBody>
                  <a:tcPr marL="68570" marR="68570" marT="34285" marB="34285"/>
                </a:tc>
                <a:tc>
                  <a:txBody>
                    <a:bodyPr/>
                    <a:lstStyle/>
                    <a:p>
                      <a:endParaRPr lang="en-US" sz="1300" b="0" baseline="0" dirty="0"/>
                    </a:p>
                  </a:txBody>
                  <a:tcPr marL="68570" marR="68570" marT="34285" marB="34285"/>
                </a:tc>
                <a:tc>
                  <a:txBody>
                    <a:bodyPr/>
                    <a:lstStyle/>
                    <a:p>
                      <a:r>
                        <a:rPr lang="en-US" sz="1300" baseline="0" dirty="0"/>
                        <a:t>Registration &amp; Breakfast</a:t>
                      </a:r>
                      <a:endParaRPr lang="en-US" sz="1300" b="0" baseline="0" dirty="0"/>
                    </a:p>
                  </a:txBody>
                  <a:tcPr marL="68570" marR="68570" marT="34285" marB="34285"/>
                </a:tc>
                <a:extLst>
                  <a:ext uri="{0D108BD9-81ED-4DB2-BD59-A6C34878D82A}">
                    <a16:rowId xmlns:a16="http://schemas.microsoft.com/office/drawing/2014/main" val="2568022850"/>
                  </a:ext>
                </a:extLst>
              </a:tr>
              <a:tr h="285801">
                <a:tc>
                  <a:txBody>
                    <a:bodyPr/>
                    <a:lstStyle/>
                    <a:p>
                      <a:r>
                        <a:rPr lang="en-US" sz="1300" baseline="0" dirty="0"/>
                        <a:t>8:45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Welcome</a:t>
                      </a:r>
                    </a:p>
                  </a:txBody>
                  <a:tcPr marL="68570" marR="68570" marT="34285" marB="34285"/>
                </a:tc>
                <a:extLst>
                  <a:ext uri="{0D108BD9-81ED-4DB2-BD59-A6C34878D82A}">
                    <a16:rowId xmlns:a16="http://schemas.microsoft.com/office/drawing/2014/main" val="4200143578"/>
                  </a:ext>
                </a:extLst>
              </a:tr>
              <a:tr h="285801">
                <a:tc>
                  <a:txBody>
                    <a:bodyPr/>
                    <a:lstStyle/>
                    <a:p>
                      <a:r>
                        <a:rPr lang="en-US" sz="1300" baseline="0" dirty="0"/>
                        <a:t>9:00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Agenda Overview</a:t>
                      </a:r>
                    </a:p>
                  </a:txBody>
                  <a:tcPr marL="68570" marR="68570" marT="34285" marB="34285"/>
                </a:tc>
                <a:extLst>
                  <a:ext uri="{0D108BD9-81ED-4DB2-BD59-A6C34878D82A}">
                    <a16:rowId xmlns:a16="http://schemas.microsoft.com/office/drawing/2014/main" val="3202762421"/>
                  </a:ext>
                </a:extLst>
              </a:tr>
              <a:tr h="285801">
                <a:tc>
                  <a:txBody>
                    <a:bodyPr/>
                    <a:lstStyle/>
                    <a:p>
                      <a:r>
                        <a:rPr lang="en-US" sz="1300" baseline="0" dirty="0"/>
                        <a:t>9:15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 Virtual Networks</a:t>
                      </a:r>
                    </a:p>
                  </a:txBody>
                  <a:tcPr marL="68570" marR="68570" marT="34285" marB="34285"/>
                </a:tc>
                <a:extLst>
                  <a:ext uri="{0D108BD9-81ED-4DB2-BD59-A6C34878D82A}">
                    <a16:rowId xmlns:a16="http://schemas.microsoft.com/office/drawing/2014/main" val="709502303"/>
                  </a:ext>
                </a:extLst>
              </a:tr>
              <a:tr h="285801">
                <a:tc>
                  <a:txBody>
                    <a:bodyPr/>
                    <a:lstStyle/>
                    <a:p>
                      <a:r>
                        <a:rPr lang="en-US" sz="1300" baseline="0" dirty="0"/>
                        <a:t>10:30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2725223181"/>
                  </a:ext>
                </a:extLst>
              </a:tr>
              <a:tr h="285801">
                <a:tc>
                  <a:txBody>
                    <a:bodyPr/>
                    <a:lstStyle/>
                    <a:p>
                      <a:r>
                        <a:rPr lang="en-US" sz="1300" baseline="0" dirty="0"/>
                        <a:t>10:45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Create and Manage Compute Resources</a:t>
                      </a:r>
                    </a:p>
                  </a:txBody>
                  <a:tcPr marL="68570" marR="68570" marT="34285" marB="34285"/>
                </a:tc>
                <a:extLst>
                  <a:ext uri="{0D108BD9-81ED-4DB2-BD59-A6C34878D82A}">
                    <a16:rowId xmlns:a16="http://schemas.microsoft.com/office/drawing/2014/main" val="3954698833"/>
                  </a:ext>
                </a:extLst>
              </a:tr>
              <a:tr h="285801">
                <a:tc>
                  <a:txBody>
                    <a:bodyPr/>
                    <a:lstStyle/>
                    <a:p>
                      <a:r>
                        <a:rPr lang="en-US" sz="1300" baseline="0" dirty="0"/>
                        <a:t>12:00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Labs / Lunch / Networking</a:t>
                      </a:r>
                    </a:p>
                  </a:txBody>
                  <a:tcPr marL="68570" marR="68570" marT="34285" marB="34285"/>
                </a:tc>
                <a:extLst>
                  <a:ext uri="{0D108BD9-81ED-4DB2-BD59-A6C34878D82A}">
                    <a16:rowId xmlns:a16="http://schemas.microsoft.com/office/drawing/2014/main" val="939985581"/>
                  </a:ext>
                </a:extLst>
              </a:tr>
              <a:tr h="331704">
                <a:tc>
                  <a:txBody>
                    <a:bodyPr/>
                    <a:lstStyle/>
                    <a:p>
                      <a:r>
                        <a:rPr lang="en-US" sz="1300" baseline="0" dirty="0"/>
                        <a:t>1:00 PM</a:t>
                      </a:r>
                    </a:p>
                  </a:txBody>
                  <a:tcPr marL="68570" marR="68570" marT="34285" marB="34285"/>
                </a:tc>
                <a:tc>
                  <a:txBody>
                    <a:bodyPr/>
                    <a:lstStyle/>
                    <a:p>
                      <a:endParaRPr lang="en-US" sz="1300" baseline="0" dirty="0"/>
                    </a:p>
                  </a:txBody>
                  <a:tcPr marL="68570" marR="68570" marT="34285" marB="34285"/>
                </a:tc>
                <a:tc>
                  <a:txBody>
                    <a:bodyPr/>
                    <a:lstStyle/>
                    <a:p>
                      <a:r>
                        <a:rPr lang="en-US" sz="1400" dirty="0"/>
                        <a:t>Design and Implement Azure App Service Apps</a:t>
                      </a:r>
                    </a:p>
                  </a:txBody>
                  <a:tcPr marL="68570" marR="68570" marT="34285" marB="34285"/>
                </a:tc>
                <a:extLst>
                  <a:ext uri="{0D108BD9-81ED-4DB2-BD59-A6C34878D82A}">
                    <a16:rowId xmlns:a16="http://schemas.microsoft.com/office/drawing/2014/main" val="1208610293"/>
                  </a:ext>
                </a:extLst>
              </a:tr>
              <a:tr h="331704">
                <a:tc>
                  <a:txBody>
                    <a:bodyPr/>
                    <a:lstStyle/>
                    <a:p>
                      <a:r>
                        <a:rPr lang="en-US" sz="1300" baseline="0" dirty="0"/>
                        <a:t>2:15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1372044081"/>
                  </a:ext>
                </a:extLst>
              </a:tr>
              <a:tr h="331704">
                <a:tc>
                  <a:txBody>
                    <a:bodyPr/>
                    <a:lstStyle/>
                    <a:p>
                      <a:r>
                        <a:rPr lang="en-US" sz="1300" baseline="0" dirty="0"/>
                        <a:t>2:30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Design and implement a Storage Strategy</a:t>
                      </a:r>
                    </a:p>
                  </a:txBody>
                  <a:tcPr marL="68570" marR="68570" marT="34285" marB="34285"/>
                </a:tc>
                <a:extLst>
                  <a:ext uri="{0D108BD9-81ED-4DB2-BD59-A6C34878D82A}">
                    <a16:rowId xmlns:a16="http://schemas.microsoft.com/office/drawing/2014/main" val="3050631914"/>
                  </a:ext>
                </a:extLst>
              </a:tr>
              <a:tr h="331704">
                <a:tc>
                  <a:txBody>
                    <a:bodyPr/>
                    <a:lstStyle/>
                    <a:p>
                      <a:r>
                        <a:rPr lang="en-US" sz="1300" baseline="0" dirty="0"/>
                        <a:t>3:30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Hands-On Labs (on-site and take home)</a:t>
                      </a:r>
                    </a:p>
                  </a:txBody>
                  <a:tcPr marL="68570" marR="68570" marT="34285" marB="34285"/>
                </a:tc>
                <a:extLst>
                  <a:ext uri="{0D108BD9-81ED-4DB2-BD59-A6C34878D82A}">
                    <a16:rowId xmlns:a16="http://schemas.microsoft.com/office/drawing/2014/main" val="4041188077"/>
                  </a:ext>
                </a:extLst>
              </a:tr>
            </a:tbl>
          </a:graphicData>
        </a:graphic>
      </p:graphicFrame>
    </p:spTree>
    <p:extLst>
      <p:ext uri="{BB962C8B-B14F-4D97-AF65-F5344CB8AC3E}">
        <p14:creationId xmlns:p14="http://schemas.microsoft.com/office/powerpoint/2010/main" val="99359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networking components</a:t>
            </a:r>
          </a:p>
        </p:txBody>
      </p:sp>
      <p:sp>
        <p:nvSpPr>
          <p:cNvPr id="4" name="Content Placeholder 2"/>
          <p:cNvSpPr>
            <a:spLocks noGrp="1"/>
          </p:cNvSpPr>
          <p:nvPr/>
        </p:nvSpPr>
        <p:spPr bwMode="auto">
          <a:xfrm>
            <a:off x="458788" y="1012161"/>
            <a:ext cx="3960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VNets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IP addresses: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Private IP addresses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Public IP addresses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Subnets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Network interfaces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DNS</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Azure load balancer and internal load balancer</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Application gateway</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Traffic Manager</a:t>
            </a:r>
          </a:p>
        </p:txBody>
      </p:sp>
      <p:sp>
        <p:nvSpPr>
          <p:cNvPr id="6" name="Content Placeholder 2"/>
          <p:cNvSpPr>
            <a:spLocks noGrp="1"/>
          </p:cNvSpPr>
          <p:nvPr/>
        </p:nvSpPr>
        <p:spPr bwMode="auto">
          <a:xfrm>
            <a:off x="4802188" y="1012161"/>
            <a:ext cx="3960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Network Security Groups</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User-defined routes</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Forced Tunneling</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Regional VNets</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Cross-premises network connectivity</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 Point-to-Site VPN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 Site-to-Site VPN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ExpressRoute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974" y="642954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799" y="642954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74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virtual networks</a:t>
            </a:r>
          </a:p>
        </p:txBody>
      </p:sp>
      <p:grpSp>
        <p:nvGrpSpPr>
          <p:cNvPr id="4" name="Group 3" descr="Illustration of client computers in an on-premises local network connecting to a VM in an Azure virtual network through a site-to-site VPN. On the left is a box with an icon of a laptop and a desktop computer. On the right is a VM icon that lies within a rectangle labeled virtual network, which in turn is inside another box labeled Azure. The laptop on the left is connected to the VM in the right box through a pipe. An arrow depicts the connection."/>
          <p:cNvGrpSpPr/>
          <p:nvPr/>
        </p:nvGrpSpPr>
        <p:grpSpPr>
          <a:xfrm>
            <a:off x="323850" y="838200"/>
            <a:ext cx="8572500" cy="5410200"/>
            <a:chOff x="323850" y="1219200"/>
            <a:chExt cx="8572500" cy="5410200"/>
          </a:xfrm>
        </p:grpSpPr>
        <p:sp>
          <p:nvSpPr>
            <p:cNvPr id="5" name="Rounded Rectangle 4"/>
            <p:cNvSpPr/>
            <p:nvPr/>
          </p:nvSpPr>
          <p:spPr bwMode="auto">
            <a:xfrm>
              <a:off x="4743450" y="1219200"/>
              <a:ext cx="4152900" cy="5410200"/>
            </a:xfrm>
            <a:prstGeom prst="roundRect">
              <a:avLst>
                <a:gd name="adj" fmla="val 0"/>
              </a:avLst>
            </a:prstGeom>
            <a:ln>
              <a:solidFill>
                <a:srgbClr val="00188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a:t>
              </a:r>
            </a:p>
          </p:txBody>
        </p:sp>
        <p:sp>
          <p:nvSpPr>
            <p:cNvPr id="6" name="Rounded Rectangle 5"/>
            <p:cNvSpPr/>
            <p:nvPr/>
          </p:nvSpPr>
          <p:spPr bwMode="auto">
            <a:xfrm>
              <a:off x="323850" y="1600200"/>
              <a:ext cx="3352800" cy="4667250"/>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Local Network</a:t>
              </a:r>
            </a:p>
          </p:txBody>
        </p:sp>
        <p:sp>
          <p:nvSpPr>
            <p:cNvPr id="7" name="Rounded Rectangle 6"/>
            <p:cNvSpPr/>
            <p:nvPr/>
          </p:nvSpPr>
          <p:spPr bwMode="auto">
            <a:xfrm>
              <a:off x="5162550" y="2019300"/>
              <a:ext cx="3352800" cy="4248150"/>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Virtual network</a:t>
              </a:r>
            </a:p>
          </p:txBody>
        </p:sp>
        <p:grpSp>
          <p:nvGrpSpPr>
            <p:cNvPr id="8" name="Group 7"/>
            <p:cNvGrpSpPr>
              <a:grpSpLocks noChangeAspect="1"/>
            </p:cNvGrpSpPr>
            <p:nvPr/>
          </p:nvGrpSpPr>
          <p:grpSpPr>
            <a:xfrm>
              <a:off x="3326723" y="3924300"/>
              <a:ext cx="2300053" cy="535590"/>
              <a:chOff x="4642597" y="3753046"/>
              <a:chExt cx="2300053" cy="535590"/>
            </a:xfrm>
          </p:grpSpPr>
          <p:grpSp>
            <p:nvGrpSpPr>
              <p:cNvPr id="35" name="Group 34"/>
              <p:cNvGrpSpPr/>
              <p:nvPr/>
            </p:nvGrpSpPr>
            <p:grpSpPr>
              <a:xfrm>
                <a:off x="4642597" y="3753046"/>
                <a:ext cx="2300053" cy="535590"/>
                <a:chOff x="4734713" y="4387988"/>
                <a:chExt cx="2300053" cy="535590"/>
              </a:xfrm>
            </p:grpSpPr>
            <p:sp>
              <p:nvSpPr>
                <p:cNvPr id="37" name="Flowchart: Delay 36"/>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8" name="Rectangle 37"/>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9" name="Oval 38"/>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36" name="Oval 35"/>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pic>
          <p:nvPicPr>
            <p:cNvPr id="9" name="Picture 8"/>
            <p:cNvPicPr>
              <a:picLocks noChangeAspect="1"/>
            </p:cNvPicPr>
            <p:nvPr/>
          </p:nvPicPr>
          <p:blipFill>
            <a:blip r:embed="rId3"/>
            <a:stretch>
              <a:fillRect/>
            </a:stretch>
          </p:blipFill>
          <p:spPr>
            <a:xfrm>
              <a:off x="1346676" y="4562419"/>
              <a:ext cx="1377749" cy="813758"/>
            </a:xfrm>
            <a:prstGeom prst="rect">
              <a:avLst/>
            </a:prstGeom>
          </p:spPr>
        </p:pic>
        <p:grpSp>
          <p:nvGrpSpPr>
            <p:cNvPr id="10" name="Group 9"/>
            <p:cNvGrpSpPr>
              <a:grpSpLocks noChangeAspect="1"/>
            </p:cNvGrpSpPr>
            <p:nvPr/>
          </p:nvGrpSpPr>
          <p:grpSpPr bwMode="auto">
            <a:xfrm>
              <a:off x="1311375" y="2897951"/>
              <a:ext cx="1377749" cy="789735"/>
              <a:chOff x="2381" y="1391"/>
              <a:chExt cx="1366" cy="783"/>
            </a:xfrm>
          </p:grpSpPr>
          <p:sp>
            <p:nvSpPr>
              <p:cNvPr id="30"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1" name="Rectangle 30"/>
              <p:cNvSpPr>
                <a:spLocks noChangeArrowheads="1"/>
              </p:cNvSpPr>
              <p:nvPr/>
            </p:nvSpPr>
            <p:spPr bwMode="auto">
              <a:xfrm>
                <a:off x="2549" y="1391"/>
                <a:ext cx="1026" cy="709"/>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2" name="Oval 31"/>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3" name="Rectangle 32"/>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4" name="Freeform 33"/>
              <p:cNvSpPr>
                <a:spLocks/>
              </p:cNvSpPr>
              <p:nvPr/>
            </p:nvSpPr>
            <p:spPr bwMode="auto">
              <a:xfrm>
                <a:off x="2416"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grpSp>
          <p:nvGrpSpPr>
            <p:cNvPr id="11" name="Group 10"/>
            <p:cNvGrpSpPr>
              <a:grpSpLocks noChangeAspect="1"/>
            </p:cNvGrpSpPr>
            <p:nvPr/>
          </p:nvGrpSpPr>
          <p:grpSpPr>
            <a:xfrm>
              <a:off x="6321135" y="3382044"/>
              <a:ext cx="1073729" cy="1712446"/>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12" name="TextBox 35"/>
            <p:cNvSpPr txBox="1"/>
            <p:nvPr/>
          </p:nvSpPr>
          <p:spPr>
            <a:xfrm>
              <a:off x="3848538" y="3472160"/>
              <a:ext cx="779381"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VPN</a:t>
              </a:r>
            </a:p>
          </p:txBody>
        </p:sp>
        <p:cxnSp>
          <p:nvCxnSpPr>
            <p:cNvPr id="13" name="Elbow Connector 12"/>
            <p:cNvCxnSpPr/>
            <p:nvPr/>
          </p:nvCxnSpPr>
          <p:spPr bwMode="auto">
            <a:xfrm>
              <a:off x="1998232" y="3633221"/>
              <a:ext cx="4612784" cy="566436"/>
            </a:xfrm>
            <a:prstGeom prst="bentConnector3">
              <a:avLst>
                <a:gd name="adj1" fmla="val 168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4" name="TextBox 40"/>
            <p:cNvSpPr txBox="1"/>
            <p:nvPr/>
          </p:nvSpPr>
          <p:spPr>
            <a:xfrm>
              <a:off x="6611016" y="3033027"/>
              <a:ext cx="651140"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VM</a:t>
              </a:r>
            </a:p>
          </p:txBody>
        </p:sp>
      </p:gr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38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virtual networks</a:t>
            </a:r>
          </a:p>
        </p:txBody>
      </p:sp>
      <p:sp>
        <p:nvSpPr>
          <p:cNvPr id="4" name="Content Placeholder 2"/>
          <p:cNvSpPr>
            <a:spLocks noGrp="1"/>
          </p:cNvSpPr>
          <p:nvPr/>
        </p:nvSpPr>
        <p:spPr bwMode="auto">
          <a:xfrm>
            <a:off x="458787" y="914400"/>
            <a:ext cx="827530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VNet features: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Resource Manager deployment model:</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Private IP addresses, allocated to a NIC</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Public IP addresses, allocated to a NIC or a load balancer</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Classic deployment model:</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Dynamic IP addresses, allocated to a VM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Virtual IP addresses, allocated to a cloud service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Public instance-level IP addresses, allocated to a VM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IP addressing in VNets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Subnets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DNS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Cross-premises network connectivity</a:t>
            </a:r>
          </a:p>
          <a:p>
            <a:pPr marL="4762"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762"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23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network interfaces</a:t>
            </a:r>
          </a:p>
        </p:txBody>
      </p:sp>
      <p:sp>
        <p:nvSpPr>
          <p:cNvPr id="4" name="Content Placeholder 2"/>
          <p:cNvSpPr>
            <a:spLocks noGrp="1"/>
          </p:cNvSpPr>
          <p:nvPr/>
        </p:nvSpPr>
        <p:spPr bwMode="auto">
          <a:xfrm>
            <a:off x="458788" y="1021214"/>
            <a:ext cx="8285162"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NIC:</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Assign to a VM</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Assign to a load balancer backend pool</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IP address configuration:</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Private IP addresses with dynamic and static allocation</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Public IP addresses with dynamic and static allocation</a:t>
            </a:r>
          </a:p>
          <a:p>
            <a:pPr marL="342900" marR="0" lvl="1" indent="-342900"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Multiple NIC configuration for VMs, or Virtual Appliance:</a:t>
            </a:r>
          </a:p>
          <a:p>
            <a:pPr marL="738187" marR="0" lvl="2" indent="-342900" algn="l" defTabSz="914400" rtl="0" eaLnBrk="1" fontAlgn="base" latinLnBrk="0" hangingPunct="1">
              <a:lnSpc>
                <a:spcPct val="100000"/>
              </a:lnSpc>
              <a:spcBef>
                <a:spcPts val="600"/>
              </a:spcBef>
              <a:spcAft>
                <a:spcPct val="0"/>
              </a:spcAft>
              <a:buClr>
                <a:srgbClr val="0070C0"/>
              </a:buClr>
              <a:buSzPct val="10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VM based on size D1 – single NIC</a:t>
            </a:r>
          </a:p>
          <a:p>
            <a:pPr marL="738187" marR="0" lvl="2" indent="-342900" algn="l" defTabSz="914400" rtl="0" eaLnBrk="1" fontAlgn="base" latinLnBrk="0" hangingPunct="1">
              <a:lnSpc>
                <a:spcPct val="100000"/>
              </a:lnSpc>
              <a:spcBef>
                <a:spcPts val="600"/>
              </a:spcBef>
              <a:spcAft>
                <a:spcPct val="0"/>
              </a:spcAft>
              <a:buClr>
                <a:srgbClr val="0070C0"/>
              </a:buClr>
              <a:buSzPct val="10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VM based on size D2 – two NICs</a:t>
            </a:r>
          </a:p>
          <a:p>
            <a:pPr marL="738187" marR="0" lvl="2" indent="-342900" algn="l" defTabSz="914400" rtl="0" eaLnBrk="1" fontAlgn="base" latinLnBrk="0" hangingPunct="1">
              <a:lnSpc>
                <a:spcPct val="100000"/>
              </a:lnSpc>
              <a:spcBef>
                <a:spcPts val="600"/>
              </a:spcBef>
              <a:spcAft>
                <a:spcPct val="0"/>
              </a:spcAft>
              <a:buClr>
                <a:srgbClr val="0070C0"/>
              </a:buClr>
              <a:buSzPct val="10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VM based on size D3 – four NICs</a:t>
            </a:r>
          </a:p>
          <a:p>
            <a:pPr marL="738187" marR="0" lvl="2" indent="-342900" algn="l" defTabSz="914400" rtl="0" eaLnBrk="1" fontAlgn="base" latinLnBrk="0" hangingPunct="1">
              <a:lnSpc>
                <a:spcPct val="100000"/>
              </a:lnSpc>
              <a:spcBef>
                <a:spcPts val="600"/>
              </a:spcBef>
              <a:spcAft>
                <a:spcPct val="0"/>
              </a:spcAft>
              <a:buClr>
                <a:srgbClr val="0070C0"/>
              </a:buClr>
              <a:buSzPct val="10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VM based on size D3 – eight NICs</a:t>
            </a:r>
          </a:p>
          <a:p>
            <a:pPr marL="0" marR="0" lvl="1" indent="0" algn="l" defTabSz="914400" rtl="0" eaLnBrk="1" fontAlgn="base" latinLnBrk="0" hangingPunct="1">
              <a:lnSpc>
                <a:spcPct val="100000"/>
              </a:lnSpc>
              <a:spcBef>
                <a:spcPts val="600"/>
              </a:spcBef>
              <a:spcAft>
                <a:spcPct val="0"/>
              </a:spcAft>
              <a:buClr>
                <a:srgbClr val="0070C0"/>
              </a:buClr>
              <a:buSzPct val="80000"/>
              <a:buFont typeface="Arial" pitchFamily="34" charset="0"/>
              <a:buNone/>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342900" marR="0" lvl="1" indent="-342900"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63222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private IPs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Private IP address allocation:</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Dynamic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Static</a:t>
            </a:r>
            <a:endParaRPr kumimoji="0" lang="en-US" sz="18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Adding a static private IP address:</a:t>
            </a:r>
          </a:p>
          <a:p>
            <a:pPr marL="627063" marR="0" lvl="1" indent="-342900" algn="l" defTabSz="914400" rtl="0" eaLnBrk="1" fontAlgn="base" latinLnBrk="0" hangingPunct="1">
              <a:lnSpc>
                <a:spcPct val="100000"/>
              </a:lnSpc>
              <a:spcBef>
                <a:spcPts val="600"/>
              </a:spcBef>
              <a:spcAft>
                <a:spcPct val="0"/>
              </a:spcAft>
              <a:buClr>
                <a:srgbClr val="0070C0"/>
              </a:buClr>
              <a:buSzPct val="8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0" i="1" u="none" strike="noStrike" kern="1200" cap="none" spc="0" normalizeH="0" baseline="0" noProof="0" dirty="0">
                <a:ln>
                  <a:noFill/>
                </a:ln>
                <a:solidFill>
                  <a:srgbClr val="000000"/>
                </a:solidFill>
                <a:effectLst/>
                <a:uLnTx/>
                <a:uFillTx/>
                <a:latin typeface="Segoe UI" pitchFamily="34" charset="0"/>
                <a:cs typeface="Segoe UI" pitchFamily="34" charset="0"/>
              </a:rPr>
              <a:t>$vnet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Get-AzureRmVirtualNetwork -ResourceGroupName     AdatumRG -Name AdatumVNet</a:t>
            </a: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627063" marR="0" lvl="1" indent="-342900" algn="l" defTabSz="914400" rtl="0" eaLnBrk="1" fontAlgn="base" latinLnBrk="0" hangingPunct="1">
              <a:lnSpc>
                <a:spcPct val="100000"/>
              </a:lnSpc>
              <a:spcBef>
                <a:spcPts val="600"/>
              </a:spcBef>
              <a:spcAft>
                <a:spcPct val="0"/>
              </a:spcAft>
              <a:buClr>
                <a:srgbClr val="0070C0"/>
              </a:buClr>
              <a:buSzPct val="8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0" i="1" u="none" strike="noStrike" kern="1200" cap="none" spc="0" normalizeH="0" baseline="0" noProof="0" dirty="0">
                <a:ln>
                  <a:noFill/>
                </a:ln>
                <a:solidFill>
                  <a:srgbClr val="000000"/>
                </a:solidFill>
                <a:effectLst/>
                <a:uLnTx/>
                <a:uFillTx/>
                <a:latin typeface="Segoe UI" pitchFamily="34" charset="0"/>
                <a:cs typeface="Segoe UI" pitchFamily="34" charset="0"/>
              </a:rPr>
              <a:t>$subnet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$vnet.Subnets[0].Id</a:t>
            </a:r>
          </a:p>
          <a:p>
            <a:pPr marL="627063" marR="0" lvl="1" indent="-342900" algn="l" defTabSz="914400" rtl="0" eaLnBrk="1" fontAlgn="base" latinLnBrk="0" hangingPunct="1">
              <a:lnSpc>
                <a:spcPct val="100000"/>
              </a:lnSpc>
              <a:spcBef>
                <a:spcPts val="600"/>
              </a:spcBef>
              <a:spcAft>
                <a:spcPct val="0"/>
              </a:spcAft>
              <a:buClr>
                <a:srgbClr val="0070C0"/>
              </a:buClr>
              <a:buSzPct val="8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0" i="1" u="none" strike="noStrike" kern="1200" cap="none" spc="0" normalizeH="0" baseline="0" noProof="0" dirty="0">
                <a:ln>
                  <a:noFill/>
                </a:ln>
                <a:solidFill>
                  <a:srgbClr val="000000"/>
                </a:solidFill>
                <a:effectLst/>
                <a:uLnTx/>
                <a:uFillTx/>
                <a:latin typeface="Segoe UI" pitchFamily="34" charset="0"/>
                <a:cs typeface="Segoe UI" pitchFamily="34" charset="0"/>
              </a:rPr>
              <a:t>$nic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New-AzureRmNetworkInterface -Name AdatumNIC </a:t>
            </a:r>
            <a:b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b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-ResourceGroupName AdatumRG -Location centralus </a:t>
            </a:r>
            <a:b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b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-SubnetId $vnet.Subnets[0].Id -PrivateIpAddress 192.168.0.10</a:t>
            </a:r>
          </a:p>
          <a:p>
            <a:pPr marL="627063" marR="0" lvl="1" indent="-342900" algn="l" defTabSz="914400" rtl="0" eaLnBrk="1" fontAlgn="base" latinLnBrk="0" hangingPunct="1">
              <a:lnSpc>
                <a:spcPct val="100000"/>
              </a:lnSpc>
              <a:spcBef>
                <a:spcPts val="600"/>
              </a:spcBef>
              <a:spcAft>
                <a:spcPct val="0"/>
              </a:spcAft>
              <a:buClr>
                <a:srgbClr val="0070C0"/>
              </a:buClr>
              <a:buSzPct val="8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Add-AzureRmVMNetworkInterface -VM $vm -Id $nic.Id</a:t>
            </a:r>
          </a:p>
          <a:p>
            <a:pPr marL="627063" marR="0" lvl="1" indent="-342900" algn="l" defTabSz="914400" rtl="0" eaLnBrk="1" fontAlgn="base" latinLnBrk="0" hangingPunct="1">
              <a:lnSpc>
                <a:spcPct val="100000"/>
              </a:lnSpc>
              <a:spcBef>
                <a:spcPts val="600"/>
              </a:spcBef>
              <a:spcAft>
                <a:spcPct val="0"/>
              </a:spcAft>
              <a:buClr>
                <a:srgbClr val="0070C0"/>
              </a:buClr>
              <a:buSzPct val="80000"/>
              <a:buFont typeface="+mj-lt"/>
              <a:buAutoNum type="arabicPeriod"/>
              <a:tabLst/>
              <a:defRPr/>
            </a:pPr>
            <a:endPar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211541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load balancers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load balancer:</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Internal load balancer</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Internet-facing load balancer</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Application gateway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Traffic Manager</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Configuring Azure load balancer:</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Configure front-end IP</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Configure backend address pool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Create load-balancing rules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Create health probes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Create inbound NAT rules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61686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sp>
        <p:nvSpPr>
          <p:cNvPr id="4" name="Content Placeholder 2"/>
          <p:cNvSpPr>
            <a:spLocks noGrp="1"/>
          </p:cNvSpPr>
          <p:nvPr/>
        </p:nvSpPr>
        <p:spPr bwMode="auto">
          <a:xfrm>
            <a:off x="396240" y="1021215"/>
            <a:ext cx="848868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15000"/>
              </a:lnSpc>
              <a:spcBef>
                <a:spcPts val="0"/>
              </a:spcBef>
              <a:spcAft>
                <a:spcPts val="0"/>
              </a:spcAft>
              <a:buClr>
                <a:srgbClr val="0070C0"/>
              </a:buClr>
              <a:buSzPct val="90000"/>
              <a:buFont typeface="Arial" pitchFamily="34" charset="0"/>
              <a:buNone/>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Creating an Azure DNS zone:</a:t>
            </a:r>
            <a:endPar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endParaRPr>
          </a:p>
          <a:p>
            <a:pPr marL="457200" marR="0" lvl="0" indent="-457200" algn="l" defTabSz="914400" rtl="0" eaLnBrk="1" fontAlgn="base" latinLnBrk="0" hangingPunct="1">
              <a:lnSpc>
                <a:spcPct val="115000"/>
              </a:lnSpc>
              <a:spcBef>
                <a:spcPts val="0"/>
              </a:spcBef>
              <a:spcAft>
                <a:spcPts val="0"/>
              </a:spcAft>
              <a:buClr>
                <a:srgbClr val="0070C0"/>
              </a:buClr>
              <a:buSzPct val="90000"/>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t>Select the subscription:</a:t>
            </a:r>
            <a:b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br>
            <a:r>
              <a:rPr kumimoji="0" lang="en-US" sz="1600" b="1" i="0" u="none" strike="noStrike" kern="1200" cap="none" spc="0" normalizeH="0" baseline="0" noProof="0" dirty="0">
                <a:ln>
                  <a:noFill/>
                </a:ln>
                <a:solidFill>
                  <a:srgbClr val="000000">
                    <a:lumMod val="95000"/>
                    <a:lumOff val="5000"/>
                  </a:srgbClr>
                </a:solidFill>
                <a:effectLst/>
                <a:uLnTx/>
                <a:uFillTx/>
                <a:latin typeface="Segoe UI" pitchFamily="34" charset="0"/>
                <a:ea typeface="Times New Roman" panose="02020603050405020304" pitchFamily="18" charset="0"/>
                <a:cs typeface="Segoe UI" pitchFamily="34" charset="0"/>
              </a:rPr>
              <a:t>Select-AzureRmSubscription –SubscriptionName &lt;Name of your subscription&gt;</a:t>
            </a:r>
          </a:p>
          <a:p>
            <a:pPr marL="457200" marR="0" lvl="0" indent="-457200" algn="l" defTabSz="914400" rtl="0" eaLnBrk="1" fontAlgn="base" latinLnBrk="0" hangingPunct="1">
              <a:lnSpc>
                <a:spcPct val="115000"/>
              </a:lnSpc>
              <a:spcBef>
                <a:spcPts val="0"/>
              </a:spcBef>
              <a:spcAft>
                <a:spcPts val="0"/>
              </a:spcAft>
              <a:buClr>
                <a:srgbClr val="0070C0"/>
              </a:buClr>
              <a:buSzPct val="90000"/>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t>Create a new resource group:</a:t>
            </a:r>
            <a:b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br>
            <a:r>
              <a:rPr kumimoji="0" lang="en-US" sz="1600" b="1" i="0" u="none" strike="noStrike" kern="1200" cap="none" spc="0" normalizeH="0" baseline="0" noProof="0" dirty="0">
                <a:ln>
                  <a:noFill/>
                </a:ln>
                <a:solidFill>
                  <a:srgbClr val="000000"/>
                </a:solidFill>
                <a:effectLst/>
                <a:uLnTx/>
                <a:uFillTx/>
                <a:latin typeface="Segoe UI" pitchFamily="34" charset="0"/>
                <a:ea typeface="Times New Roman" panose="02020603050405020304" pitchFamily="18" charset="0"/>
                <a:cs typeface="Segoe UI" pitchFamily="34" charset="0"/>
              </a:rPr>
              <a:t>New-AzureRMResourceGroup –Name AdatumRG –Location centralus</a:t>
            </a:r>
          </a:p>
          <a:p>
            <a:pPr marL="457200" marR="0" lvl="0" indent="-457200" algn="l" defTabSz="914400" rtl="0" eaLnBrk="1" fontAlgn="base" latinLnBrk="0" hangingPunct="1">
              <a:lnSpc>
                <a:spcPct val="115000"/>
              </a:lnSpc>
              <a:spcBef>
                <a:spcPts val="0"/>
              </a:spcBef>
              <a:spcAft>
                <a:spcPts val="0"/>
              </a:spcAft>
              <a:buClr>
                <a:srgbClr val="0070C0"/>
              </a:buClr>
              <a:buSzPct val="90000"/>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t>Create a DNS Zone:</a:t>
            </a:r>
            <a:b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br>
            <a:r>
              <a:rPr kumimoji="0" lang="en-US" sz="1600" b="1" i="0" u="none" strike="noStrike" kern="1200" cap="none" spc="0" normalizeH="0" baseline="0" noProof="0" dirty="0">
                <a:ln>
                  <a:noFill/>
                </a:ln>
                <a:solidFill>
                  <a:srgbClr val="000000"/>
                </a:solidFill>
                <a:effectLst/>
                <a:uLnTx/>
                <a:uFillTx/>
                <a:latin typeface="Segoe UI" pitchFamily="34" charset="0"/>
                <a:ea typeface="Times New Roman" panose="02020603050405020304" pitchFamily="18" charset="0"/>
                <a:cs typeface="Segoe UI" pitchFamily="34" charset="0"/>
              </a:rPr>
              <a:t>New-AzureRmDnsZone -Name adatum.com -ResourceGroupName AdatumRG</a:t>
            </a:r>
          </a:p>
          <a:p>
            <a:pPr marL="457200" marR="0" lvl="0" indent="-457200" algn="l" defTabSz="914400" rtl="0" eaLnBrk="1" fontAlgn="base" latinLnBrk="0" hangingPunct="1">
              <a:lnSpc>
                <a:spcPct val="115000"/>
              </a:lnSpc>
              <a:spcBef>
                <a:spcPts val="0"/>
              </a:spcBef>
              <a:spcAft>
                <a:spcPts val="0"/>
              </a:spcAft>
              <a:buClr>
                <a:srgbClr val="0070C0"/>
              </a:buClr>
              <a:buSzPct val="90000"/>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t>Retrieve SOA and NS records for the zone:</a:t>
            </a:r>
            <a:b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br>
            <a:r>
              <a:rPr kumimoji="0" lang="en-US" sz="1600" b="1" i="0" u="none" strike="noStrike" kern="1200" cap="none" spc="0" normalizeH="0" baseline="0" noProof="0" dirty="0">
                <a:ln>
                  <a:noFill/>
                </a:ln>
                <a:solidFill>
                  <a:srgbClr val="000000"/>
                </a:solidFill>
                <a:effectLst/>
                <a:uLnTx/>
                <a:uFillTx/>
                <a:latin typeface="Segoe UI" pitchFamily="34" charset="0"/>
                <a:ea typeface="Times New Roman" panose="02020603050405020304" pitchFamily="18" charset="0"/>
                <a:cs typeface="Segoe UI" pitchFamily="34" charset="0"/>
              </a:rPr>
              <a:t>Get-AzureRmDnsRecordSet -ZoneName adatum.com –ResourceGroupName AdatumRG</a:t>
            </a:r>
          </a:p>
          <a:p>
            <a:pPr marL="457200" marR="0" lvl="0" indent="-457200" algn="l" defTabSz="914400" rtl="0" eaLnBrk="1" fontAlgn="base" latinLnBrk="0" hangingPunct="1">
              <a:lnSpc>
                <a:spcPct val="115000"/>
              </a:lnSpc>
              <a:spcBef>
                <a:spcPts val="0"/>
              </a:spcBef>
              <a:spcAft>
                <a:spcPts val="1000"/>
              </a:spcAft>
              <a:buClr>
                <a:srgbClr val="0070C0"/>
              </a:buClr>
              <a:buSzPct val="90000"/>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t>Create a resource record:</a:t>
            </a:r>
            <a:br>
              <a:rPr kumimoji="0" lang="en-US" sz="2400" b="0" i="0" u="none" strike="noStrike" kern="1200" cap="none" spc="0" normalizeH="0" baseline="0" noProof="0" dirty="0">
                <a:ln>
                  <a:noFill/>
                </a:ln>
                <a:solidFill>
                  <a:srgbClr val="000000"/>
                </a:solidFill>
                <a:effectLst/>
                <a:uLnTx/>
                <a:uFillTx/>
                <a:latin typeface="Segoe" panose="020B0502040504020203" pitchFamily="34" charset="0"/>
                <a:ea typeface="Times New Roman" panose="02020603050405020304" pitchFamily="18" charset="0"/>
                <a:cs typeface="Times New Roman" panose="02020603050405020304" pitchFamily="18" charset="0"/>
              </a:rPr>
            </a:br>
            <a:r>
              <a:rPr kumimoji="0" lang="en-US" sz="1600" b="1" i="0" u="none" strike="noStrike" kern="1200" cap="none" spc="0" normalizeH="0" baseline="0" noProof="0" dirty="0">
                <a:ln>
                  <a:noFill/>
                </a:ln>
                <a:solidFill>
                  <a:srgbClr val="000000"/>
                </a:solidFill>
                <a:effectLst/>
                <a:uLnTx/>
                <a:uFillTx/>
                <a:latin typeface="Segoe UI" pitchFamily="34" charset="0"/>
                <a:ea typeface="Times New Roman" panose="02020603050405020304" pitchFamily="18" charset="0"/>
                <a:cs typeface="Segoe UI" pitchFamily="34" charset="0"/>
              </a:rPr>
              <a:t>New-AzureRmDnsRecordSet -Name "www" -RecordType "A" -ZoneName "adatum.com" -ResourceGroupName "AdatumRG" -Ttl 60</a:t>
            </a: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1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380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Azure virtual networks</a:t>
            </a:r>
          </a:p>
        </p:txBody>
      </p:sp>
      <p:sp>
        <p:nvSpPr>
          <p:cNvPr id="4" name="Content Placeholder 2"/>
          <p:cNvSpPr>
            <a:spLocks noGrp="1"/>
          </p:cNvSpPr>
          <p:nvPr/>
        </p:nvSpPr>
        <p:spPr bwMode="auto">
          <a:xfrm>
            <a:off x="458788" y="1021215"/>
            <a:ext cx="8119156" cy="548048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Choose both private and public non-overlapping address space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Choose subnets: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The first three IP addresses and the last IP address within each subnet are not available for use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The smallest subnets you can specify use 29-bit subnet masks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Use static, private IP addresses (optional)</a:t>
            </a: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86894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Creating virtual networks by using the Azure portal</a:t>
            </a:r>
          </a:p>
        </p:txBody>
      </p:sp>
      <p:sp>
        <p:nvSpPr>
          <p:cNvPr id="4" name="Content Placeholder 3"/>
          <p:cNvSpPr>
            <a:spLocks noGrp="1"/>
          </p:cNvSpPr>
          <p:nvPr/>
        </p:nvSpPr>
        <p:spPr bwMode="auto">
          <a:xfrm>
            <a:off x="185980" y="762000"/>
            <a:ext cx="88056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Sign in to the Azure Portal</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navigation menu on the left, click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New,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select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Networking</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and then click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Virtual Network</a:t>
            </a:r>
            <a:endPar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Virtual Network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blade, verify that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Resource Manager</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deployment model is selected, and then click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Create</a:t>
            </a:r>
            <a:endPar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Create virtual network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blade, 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Name</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text box, type a descriptive name for the VNet</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Address space</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box, select an IP address range by using CIDR notation</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Subnet name </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text box, type a descriptive name for the subnet</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Subnet address range</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box, type the IP address range for the subnet using CIDR notation</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Subscription</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box, select the right Azure subscription in which you want to create a virtual network</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Resource group</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box, either create a new resource group or select an existing one</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In the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Location</a:t>
            </a: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 box, select a location near your users, and click </a:t>
            </a:r>
            <a:r>
              <a:rPr kumimoji="0" lang="en-US" sz="2000" b="1" i="0" u="none" strike="noStrike" kern="1200" cap="none" spc="0" normalizeH="0" baseline="0" noProof="0" dirty="0">
                <a:ln>
                  <a:noFill/>
                </a:ln>
                <a:solidFill>
                  <a:srgbClr val="000000"/>
                </a:solidFill>
                <a:effectLst/>
                <a:uLnTx/>
                <a:uFillTx/>
                <a:latin typeface="Segoe UI" pitchFamily="34" charset="0"/>
                <a:cs typeface="Segoe UI" pitchFamily="34" charset="0"/>
              </a:rPr>
              <a:t>Create</a:t>
            </a:r>
            <a:endPar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endPar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674658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networks by using PowerShell</a:t>
            </a:r>
          </a:p>
        </p:txBody>
      </p:sp>
      <p:sp>
        <p:nvSpPr>
          <p:cNvPr id="4" name="Rectangle 3"/>
          <p:cNvSpPr/>
          <p:nvPr/>
        </p:nvSpPr>
        <p:spPr>
          <a:xfrm>
            <a:off x="317911" y="838200"/>
            <a:ext cx="8392952" cy="3877985"/>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marR="0" lvl="0" indent="-457200" algn="l" defTabSz="914400" rtl="0" eaLnBrk="1" fontAlgn="base" latinLnBrk="0" hangingPunct="1">
              <a:lnSpc>
                <a:spcPct val="100000"/>
              </a:lnSpc>
              <a:spcBef>
                <a:spcPct val="0"/>
              </a:spcBef>
              <a:spcAft>
                <a:spcPct val="0"/>
              </a:spcAft>
              <a:buClr>
                <a:srgbClr val="0070C0"/>
              </a:buClr>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Open Microsoft Azure PowerShell and sign in to your subscription</a:t>
            </a:r>
          </a:p>
          <a:p>
            <a:pPr marL="457200" marR="0" lvl="0" indent="-457200" algn="l" defTabSz="914400" rtl="0" eaLnBrk="1" fontAlgn="base" latinLnBrk="0" hangingPunct="1">
              <a:lnSpc>
                <a:spcPct val="100000"/>
              </a:lnSpc>
              <a:spcBef>
                <a:spcPts val="600"/>
              </a:spcBef>
              <a:spcAft>
                <a:spcPct val="0"/>
              </a:spcAft>
              <a:buClr>
                <a:srgbClr val="0070C0"/>
              </a:buClr>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Select the subscription in which you plan to create a virtual network and configure Point-to-Site VPN</a:t>
            </a:r>
          </a:p>
          <a:p>
            <a:pPr marL="457200" marR="0" lvl="0" indent="-457200" algn="l" defTabSz="914400" rtl="0" eaLnBrk="1" fontAlgn="base" latinLnBrk="0" hangingPunct="1">
              <a:lnSpc>
                <a:spcPct val="100000"/>
              </a:lnSpc>
              <a:spcBef>
                <a:spcPts val="600"/>
              </a:spcBef>
              <a:spcAft>
                <a:spcPct val="0"/>
              </a:spcAft>
              <a:buClr>
                <a:srgbClr val="0070C0"/>
              </a:buClr>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Create a new resource group</a:t>
            </a:r>
          </a:p>
          <a:p>
            <a:pPr marL="457200" marR="0" lvl="0" indent="-457200" algn="l" defTabSz="914400" rtl="0" eaLnBrk="1" fontAlgn="base" latinLnBrk="0" hangingPunct="1">
              <a:lnSpc>
                <a:spcPct val="100000"/>
              </a:lnSpc>
              <a:spcBef>
                <a:spcPts val="600"/>
              </a:spcBef>
              <a:spcAft>
                <a:spcPct val="0"/>
              </a:spcAft>
              <a:buClr>
                <a:srgbClr val="0070C0"/>
              </a:buClr>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Create a new VNet and address space </a:t>
            </a:r>
          </a:p>
          <a:p>
            <a:pPr marL="457200" marR="0" lvl="0" indent="-457200" algn="l" defTabSz="914400" rtl="0" eaLnBrk="1" fontAlgn="base" latinLnBrk="0" hangingPunct="1">
              <a:lnSpc>
                <a:spcPct val="100000"/>
              </a:lnSpc>
              <a:spcBef>
                <a:spcPts val="600"/>
              </a:spcBef>
              <a:spcAft>
                <a:spcPct val="0"/>
              </a:spcAft>
              <a:buClr>
                <a:srgbClr val="0070C0"/>
              </a:buClr>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the virtual object in a variable</a:t>
            </a:r>
          </a:p>
          <a:p>
            <a:pPr marL="457200" marR="0" lvl="0" indent="-457200" algn="l" defTabSz="914400" rtl="0" eaLnBrk="1" fontAlgn="base" latinLnBrk="0" hangingPunct="1">
              <a:lnSpc>
                <a:spcPct val="100000"/>
              </a:lnSpc>
              <a:spcBef>
                <a:spcPts val="600"/>
              </a:spcBef>
              <a:spcAft>
                <a:spcPct val="0"/>
              </a:spcAft>
              <a:buClr>
                <a:srgbClr val="0070C0"/>
              </a:buClr>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Add a subnet to the variable</a:t>
            </a:r>
          </a:p>
          <a:p>
            <a:pPr marL="457200" marR="0" lvl="0" indent="-457200" algn="l" defTabSz="914400" rtl="0" eaLnBrk="1" fontAlgn="base" latinLnBrk="0" hangingPunct="1">
              <a:lnSpc>
                <a:spcPct val="100000"/>
              </a:lnSpc>
              <a:spcBef>
                <a:spcPts val="600"/>
              </a:spcBef>
              <a:spcAft>
                <a:spcPct val="0"/>
              </a:spcAft>
              <a:buClr>
                <a:srgbClr val="0070C0"/>
              </a:buClr>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Set the configuration in the virtual network</a:t>
            </a:r>
          </a:p>
        </p:txBody>
      </p:sp>
    </p:spTree>
    <p:extLst>
      <p:ext uri="{BB962C8B-B14F-4D97-AF65-F5344CB8AC3E}">
        <p14:creationId xmlns:p14="http://schemas.microsoft.com/office/powerpoint/2010/main" val="343234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632-2699-46D1-B177-9BCBD85126C0}"/>
              </a:ext>
            </a:extLst>
          </p:cNvPr>
          <p:cNvSpPr>
            <a:spLocks noGrp="1"/>
          </p:cNvSpPr>
          <p:nvPr>
            <p:ph type="title"/>
          </p:nvPr>
        </p:nvSpPr>
        <p:spPr>
          <a:xfrm>
            <a:off x="390420" y="1110984"/>
            <a:ext cx="1769681" cy="319756"/>
          </a:xfrm>
        </p:spPr>
        <p:txBody>
          <a:bodyPr>
            <a:normAutofit fontScale="90000"/>
          </a:bodyPr>
          <a:lstStyle/>
          <a:p>
            <a:r>
              <a:rPr lang="en-US" sz="2100" dirty="0">
                <a:solidFill>
                  <a:schemeClr val="accent1"/>
                </a:solidFill>
              </a:rPr>
              <a:t>Day 2 – Date</a:t>
            </a:r>
            <a:endParaRPr lang="en-US" sz="3000" dirty="0">
              <a:solidFill>
                <a:srgbClr val="0070C0"/>
              </a:solidFill>
            </a:endParaRPr>
          </a:p>
        </p:txBody>
      </p:sp>
      <p:pic>
        <p:nvPicPr>
          <p:cNvPr id="1026" name="Picture 2" descr="https://media.licdn.com/mpr/mpr/AAEAAQAAAAAAAAxqAAAAJDY0NzE1OGYwLWY4YzUtNDk2Yy1iMDA5LTRjYjlkYzczNTNjYQ.png">
            <a:extLst>
              <a:ext uri="{FF2B5EF4-FFF2-40B4-BE49-F238E27FC236}">
                <a16:creationId xmlns:a16="http://schemas.microsoft.com/office/drawing/2014/main" id="{C8C967FE-DB48-4CF7-B68C-5EFE984D7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3629" y="5206745"/>
            <a:ext cx="2156745" cy="752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ionsolution.com/wp-content/uploads/2017/10/microsoft-azure-640x401.png">
            <a:extLst>
              <a:ext uri="{FF2B5EF4-FFF2-40B4-BE49-F238E27FC236}">
                <a16:creationId xmlns:a16="http://schemas.microsoft.com/office/drawing/2014/main" id="{1CA85E2E-D911-4D75-B16D-7842D055CE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549" y="5206744"/>
            <a:ext cx="1098381" cy="6882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BF6B8C-CE64-4358-8AEB-576DF60DD25D}"/>
              </a:ext>
            </a:extLst>
          </p:cNvPr>
          <p:cNvSpPr txBox="1">
            <a:spLocks/>
          </p:cNvSpPr>
          <p:nvPr/>
        </p:nvSpPr>
        <p:spPr>
          <a:xfrm>
            <a:off x="387007" y="1424838"/>
            <a:ext cx="1808914" cy="384572"/>
          </a:xfrm>
          <a:prstGeom prst="rect">
            <a:avLst/>
          </a:prstGeom>
        </p:spPr>
        <p:txBody>
          <a:bodyPr vert="horz" lIns="68570" tIns="34285" rIns="68570" bIns="3428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0070C0"/>
                </a:solidFill>
              </a:rPr>
              <a:t>Agenda</a:t>
            </a:r>
          </a:p>
        </p:txBody>
      </p:sp>
      <p:graphicFrame>
        <p:nvGraphicFramePr>
          <p:cNvPr id="5" name="Table 4">
            <a:extLst>
              <a:ext uri="{FF2B5EF4-FFF2-40B4-BE49-F238E27FC236}">
                <a16:creationId xmlns:a16="http://schemas.microsoft.com/office/drawing/2014/main" id="{C96AF7FC-83B9-4F8B-8D73-D6A609FF98F1}"/>
              </a:ext>
            </a:extLst>
          </p:cNvPr>
          <p:cNvGraphicFramePr>
            <a:graphicFrameLocks noGrp="1"/>
          </p:cNvGraphicFramePr>
          <p:nvPr>
            <p:extLst>
              <p:ext uri="{D42A27DB-BD31-4B8C-83A1-F6EECF244321}">
                <p14:modId xmlns:p14="http://schemas.microsoft.com/office/powerpoint/2010/main" val="958611336"/>
              </p:ext>
            </p:extLst>
          </p:nvPr>
        </p:nvGraphicFramePr>
        <p:xfrm>
          <a:off x="1453930" y="1880811"/>
          <a:ext cx="6161090" cy="3560558"/>
        </p:xfrm>
        <a:graphic>
          <a:graphicData uri="http://schemas.openxmlformats.org/drawingml/2006/table">
            <a:tbl>
              <a:tblPr firstRow="1" bandRow="1">
                <a:tableStyleId>{3B4B98B0-60AC-42C2-AFA5-B58CD77FA1E5}</a:tableStyleId>
              </a:tblPr>
              <a:tblGrid>
                <a:gridCol w="1113249">
                  <a:extLst>
                    <a:ext uri="{9D8B030D-6E8A-4147-A177-3AD203B41FA5}">
                      <a16:colId xmlns:a16="http://schemas.microsoft.com/office/drawing/2014/main" val="3765666847"/>
                    </a:ext>
                  </a:extLst>
                </a:gridCol>
                <a:gridCol w="1365555">
                  <a:extLst>
                    <a:ext uri="{9D8B030D-6E8A-4147-A177-3AD203B41FA5}">
                      <a16:colId xmlns:a16="http://schemas.microsoft.com/office/drawing/2014/main" val="528657746"/>
                    </a:ext>
                  </a:extLst>
                </a:gridCol>
                <a:gridCol w="3682286">
                  <a:extLst>
                    <a:ext uri="{9D8B030D-6E8A-4147-A177-3AD203B41FA5}">
                      <a16:colId xmlns:a16="http://schemas.microsoft.com/office/drawing/2014/main" val="2693663681"/>
                    </a:ext>
                  </a:extLst>
                </a:gridCol>
              </a:tblGrid>
              <a:tr h="339927">
                <a:tc>
                  <a:txBody>
                    <a:bodyPr/>
                    <a:lstStyle/>
                    <a:p>
                      <a:r>
                        <a:rPr lang="en-US" sz="1300" baseline="0" dirty="0"/>
                        <a:t>9:00 AM</a:t>
                      </a:r>
                      <a:endParaRPr lang="en-US" sz="1300" b="0" baseline="0" dirty="0"/>
                    </a:p>
                  </a:txBody>
                  <a:tcPr marL="68570" marR="68570" marT="34285" marB="34285"/>
                </a:tc>
                <a:tc>
                  <a:txBody>
                    <a:bodyPr/>
                    <a:lstStyle/>
                    <a:p>
                      <a:endParaRPr lang="en-US" sz="1300" b="0" baseline="0" dirty="0"/>
                    </a:p>
                  </a:txBody>
                  <a:tcPr marL="68570" marR="68570" marT="34285" marB="34285"/>
                </a:tc>
                <a:tc>
                  <a:txBody>
                    <a:bodyPr/>
                    <a:lstStyle/>
                    <a:p>
                      <a:r>
                        <a:rPr lang="en-US" sz="1300" baseline="0" dirty="0"/>
                        <a:t>Registration &amp; Breakfast</a:t>
                      </a:r>
                      <a:endParaRPr lang="en-US" sz="1300" b="0" baseline="0" dirty="0"/>
                    </a:p>
                  </a:txBody>
                  <a:tcPr marL="68570" marR="68570" marT="34285" marB="34285"/>
                </a:tc>
                <a:extLst>
                  <a:ext uri="{0D108BD9-81ED-4DB2-BD59-A6C34878D82A}">
                    <a16:rowId xmlns:a16="http://schemas.microsoft.com/office/drawing/2014/main" val="2568022850"/>
                  </a:ext>
                </a:extLst>
              </a:tr>
              <a:tr h="285801">
                <a:tc>
                  <a:txBody>
                    <a:bodyPr/>
                    <a:lstStyle/>
                    <a:p>
                      <a:r>
                        <a:rPr lang="en-US" sz="1300" baseline="0" dirty="0"/>
                        <a:t>9:30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Planning and implementing Azure SQL Database</a:t>
                      </a:r>
                    </a:p>
                  </a:txBody>
                  <a:tcPr marL="68570" marR="68570" marT="34285" marB="34285"/>
                </a:tc>
                <a:extLst>
                  <a:ext uri="{0D108BD9-81ED-4DB2-BD59-A6C34878D82A}">
                    <a16:rowId xmlns:a16="http://schemas.microsoft.com/office/drawing/2014/main" val="4200143578"/>
                  </a:ext>
                </a:extLst>
              </a:tr>
              <a:tr h="285801">
                <a:tc>
                  <a:txBody>
                    <a:bodyPr/>
                    <a:lstStyle/>
                    <a:p>
                      <a:r>
                        <a:rPr lang="en-US" sz="1300" baseline="0" dirty="0"/>
                        <a:t>10:30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3202762421"/>
                  </a:ext>
                </a:extLst>
              </a:tr>
              <a:tr h="285801">
                <a:tc>
                  <a:txBody>
                    <a:bodyPr/>
                    <a:lstStyle/>
                    <a:p>
                      <a:r>
                        <a:rPr lang="en-US" sz="1300" baseline="0" dirty="0"/>
                        <a:t>10:45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Implementing PaaS cloud services</a:t>
                      </a:r>
                    </a:p>
                  </a:txBody>
                  <a:tcPr marL="68570" marR="68570" marT="34285" marB="34285"/>
                </a:tc>
                <a:extLst>
                  <a:ext uri="{0D108BD9-81ED-4DB2-BD59-A6C34878D82A}">
                    <a16:rowId xmlns:a16="http://schemas.microsoft.com/office/drawing/2014/main" val="709502303"/>
                  </a:ext>
                </a:extLst>
              </a:tr>
              <a:tr h="285801">
                <a:tc>
                  <a:txBody>
                    <a:bodyPr/>
                    <a:lstStyle/>
                    <a:p>
                      <a:r>
                        <a:rPr lang="en-US" sz="1300" baseline="0" dirty="0"/>
                        <a:t>11:30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Lab</a:t>
                      </a:r>
                    </a:p>
                  </a:txBody>
                  <a:tcPr marL="68570" marR="68570" marT="34285" marB="34285"/>
                </a:tc>
                <a:extLst>
                  <a:ext uri="{0D108BD9-81ED-4DB2-BD59-A6C34878D82A}">
                    <a16:rowId xmlns:a16="http://schemas.microsoft.com/office/drawing/2014/main" val="2725223181"/>
                  </a:ext>
                </a:extLst>
              </a:tr>
              <a:tr h="285801">
                <a:tc>
                  <a:txBody>
                    <a:bodyPr/>
                    <a:lstStyle/>
                    <a:p>
                      <a:r>
                        <a:rPr lang="en-US" sz="1300" baseline="0" dirty="0"/>
                        <a:t>12:00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Implementing Azure Active Directory</a:t>
                      </a:r>
                    </a:p>
                  </a:txBody>
                  <a:tcPr marL="68570" marR="68570" marT="34285" marB="34285"/>
                </a:tc>
                <a:extLst>
                  <a:ext uri="{0D108BD9-81ED-4DB2-BD59-A6C34878D82A}">
                    <a16:rowId xmlns:a16="http://schemas.microsoft.com/office/drawing/2014/main" val="3954698833"/>
                  </a:ext>
                </a:extLst>
              </a:tr>
              <a:tr h="285801">
                <a:tc>
                  <a:txBody>
                    <a:bodyPr/>
                    <a:lstStyle/>
                    <a:p>
                      <a:r>
                        <a:rPr lang="en-US" sz="1300" baseline="0" dirty="0"/>
                        <a:t>1:00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Implementing Azure-based management and automation</a:t>
                      </a:r>
                    </a:p>
                  </a:txBody>
                  <a:tcPr marL="68570" marR="68570" marT="34285" marB="34285"/>
                </a:tc>
                <a:extLst>
                  <a:ext uri="{0D108BD9-81ED-4DB2-BD59-A6C34878D82A}">
                    <a16:rowId xmlns:a16="http://schemas.microsoft.com/office/drawing/2014/main" val="939985581"/>
                  </a:ext>
                </a:extLst>
              </a:tr>
              <a:tr h="331704">
                <a:tc>
                  <a:txBody>
                    <a:bodyPr/>
                    <a:lstStyle/>
                    <a:p>
                      <a:r>
                        <a:rPr lang="en-US" sz="1300" baseline="0" dirty="0"/>
                        <a:t>2:30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1208610293"/>
                  </a:ext>
                </a:extLst>
              </a:tr>
              <a:tr h="331704">
                <a:tc>
                  <a:txBody>
                    <a:bodyPr/>
                    <a:lstStyle/>
                    <a:p>
                      <a:r>
                        <a:rPr lang="en-US" sz="1300" baseline="0" dirty="0"/>
                        <a:t>2:45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Q&amp;A: How will you use what you have learned</a:t>
                      </a:r>
                    </a:p>
                  </a:txBody>
                  <a:tcPr marL="68570" marR="68570" marT="34285" marB="34285"/>
                </a:tc>
                <a:extLst>
                  <a:ext uri="{0D108BD9-81ED-4DB2-BD59-A6C34878D82A}">
                    <a16:rowId xmlns:a16="http://schemas.microsoft.com/office/drawing/2014/main" val="1372044081"/>
                  </a:ext>
                </a:extLst>
              </a:tr>
              <a:tr h="331704">
                <a:tc>
                  <a:txBody>
                    <a:bodyPr/>
                    <a:lstStyle/>
                    <a:p>
                      <a:r>
                        <a:rPr lang="en-US" sz="1300" baseline="0" dirty="0"/>
                        <a:t>3:30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Hands-On Labs</a:t>
                      </a:r>
                    </a:p>
                  </a:txBody>
                  <a:tcPr marL="68570" marR="68570" marT="34285" marB="34285"/>
                </a:tc>
                <a:extLst>
                  <a:ext uri="{0D108BD9-81ED-4DB2-BD59-A6C34878D82A}">
                    <a16:rowId xmlns:a16="http://schemas.microsoft.com/office/drawing/2014/main" val="3050631914"/>
                  </a:ext>
                </a:extLst>
              </a:tr>
              <a:tr h="331704">
                <a:tc>
                  <a:txBody>
                    <a:bodyPr/>
                    <a:lstStyle/>
                    <a:p>
                      <a:r>
                        <a:rPr lang="en-US" sz="1300" baseline="0" dirty="0"/>
                        <a:t>4:30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Wrap-Up</a:t>
                      </a:r>
                    </a:p>
                  </a:txBody>
                  <a:tcPr marL="68570" marR="68570" marT="34285" marB="34285"/>
                </a:tc>
                <a:extLst>
                  <a:ext uri="{0D108BD9-81ED-4DB2-BD59-A6C34878D82A}">
                    <a16:rowId xmlns:a16="http://schemas.microsoft.com/office/drawing/2014/main" val="4041188077"/>
                  </a:ext>
                </a:extLst>
              </a:tr>
            </a:tbl>
          </a:graphicData>
        </a:graphic>
      </p:graphicFrame>
    </p:spTree>
    <p:extLst>
      <p:ext uri="{BB962C8B-B14F-4D97-AF65-F5344CB8AC3E}">
        <p14:creationId xmlns:p14="http://schemas.microsoft.com/office/powerpoint/2010/main" val="29027021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69226" cy="740664"/>
          </a:xfrm>
        </p:spPr>
        <p:txBody>
          <a:bodyPr/>
          <a:lstStyle/>
          <a:p>
            <a:r>
              <a:rPr lang="en-US" dirty="0"/>
              <a:t>Creating a virtual network by using a deployment template</a:t>
            </a:r>
          </a:p>
        </p:txBody>
      </p:sp>
      <p:pic>
        <p:nvPicPr>
          <p:cNvPr id="4" name="Content Placeholder 2" descr="Screenshot of the GitHub webpage that hosts the Azure quick start templates.&#10;&#10;"/>
          <p:cNvPicPr>
            <a:picLocks noGrp="1" noChangeAspect="1"/>
          </p:cNvPicPr>
          <p:nvPr/>
        </p:nvPicPr>
        <p:blipFill>
          <a:blip r:embed="rId3"/>
          <a:stretch>
            <a:fillRect/>
          </a:stretch>
        </p:blipFill>
        <p:spPr bwMode="auto">
          <a:xfrm>
            <a:off x="1135782" y="1193945"/>
            <a:ext cx="6865218" cy="4978255"/>
          </a:xfrm>
          <a:prstGeom prst="rect">
            <a:avLst/>
          </a:prstGeom>
          <a:noFill/>
          <a:ln w="9525">
            <a:noFill/>
            <a:miter lim="800000"/>
            <a:headEnd/>
            <a:tailEnd/>
          </a:ln>
        </p:spPr>
      </p:pic>
    </p:spTree>
    <p:extLst>
      <p:ext uri="{BB962C8B-B14F-4D97-AF65-F5344CB8AC3E}">
        <p14:creationId xmlns:p14="http://schemas.microsoft.com/office/powerpoint/2010/main" val="510808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forced tunneling</a:t>
            </a:r>
          </a:p>
        </p:txBody>
      </p:sp>
      <p:grpSp>
        <p:nvGrpSpPr>
          <p:cNvPr id="4" name="Group 3" descr="Illustration of several virtual machines running in Azure VNet connected to internet and with on-premises network by using forced tunneling via site-to-site VPN. In rectangle at the bottom, we have several virtual machines residing in Azure Virtual Network. VM that resides in the Front-End subnet in Azure VNet is allowed direct communication with Internet resources. VMs residing in Backend and Middle-tier subnets are configured with forced tunneling via site-to-site VPN to redirect outbound traffic to on-premises servers.&#10;&#10;"/>
          <p:cNvGrpSpPr/>
          <p:nvPr/>
        </p:nvGrpSpPr>
        <p:grpSpPr>
          <a:xfrm>
            <a:off x="1270363" y="1200661"/>
            <a:ext cx="5895734" cy="4994333"/>
            <a:chOff x="1270363" y="1200661"/>
            <a:chExt cx="5895734" cy="4994333"/>
          </a:xfrm>
        </p:grpSpPr>
        <p:grpSp>
          <p:nvGrpSpPr>
            <p:cNvPr id="5" name="Group 4"/>
            <p:cNvGrpSpPr>
              <a:grpSpLocks noChangeAspect="1"/>
            </p:cNvGrpSpPr>
            <p:nvPr/>
          </p:nvGrpSpPr>
          <p:grpSpPr bwMode="auto">
            <a:xfrm>
              <a:off x="2137863" y="1564453"/>
              <a:ext cx="449503" cy="1308823"/>
              <a:chOff x="852" y="2588"/>
              <a:chExt cx="521" cy="1517"/>
            </a:xfrm>
          </p:grpSpPr>
          <p:sp>
            <p:nvSpPr>
              <p:cNvPr id="118"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9" name="Freeform 118"/>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0" name="Rectangle 119"/>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1" name="Rectangle 120"/>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2" name="Freeform 121"/>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3" name="Rectangle 122"/>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4" name="Rectangle 123"/>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5" name="Freeform 124"/>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6" name="Rectangle 125"/>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7" name="Rectangle 126"/>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8" name="Freeform 127"/>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29" name="Rectangle 128"/>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0" name="Rectangle 129"/>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1" name="Freeform 130"/>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2" name="Rectangle 131"/>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3" name="Rectangle 132"/>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4" name="Freeform 133"/>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5" name="Rectangle 134"/>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6" name="Rectangle 135"/>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7" name="Freeform 136"/>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8" name="Rectangle 137"/>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39" name="Rectangle 138"/>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0" name="Freeform 139"/>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1" name="Rectangle 140"/>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2" name="Rectangle 141"/>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3" name="Freeform 142"/>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4" name="Rectangle 143"/>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5" name="Rectangle 144"/>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6" name="Freeform 145"/>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7" name="Freeform 146"/>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8" name="Freeform 147"/>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49" name="Freeform 148"/>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0" name="Freeform 149"/>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1" name="Freeform 150"/>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2" name="Freeform 151"/>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3" name="Freeform 152"/>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4" name="Freeform 153"/>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5" name="Freeform 154"/>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6" name="Rectangle 155"/>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7" name="Freeform 156"/>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8" name="Rectangle 157"/>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59" name="Freeform 158"/>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60" name="Rectangle 159"/>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61" name="Freeform 160"/>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62" name="Rectangle 161"/>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63" name="Freeform 162"/>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grpSp>
          <p:nvGrpSpPr>
            <p:cNvPr id="6" name="Group 5"/>
            <p:cNvGrpSpPr>
              <a:grpSpLocks noChangeAspect="1"/>
            </p:cNvGrpSpPr>
            <p:nvPr/>
          </p:nvGrpSpPr>
          <p:grpSpPr bwMode="auto">
            <a:xfrm>
              <a:off x="2512305" y="1840970"/>
              <a:ext cx="449503" cy="1308823"/>
              <a:chOff x="852" y="2588"/>
              <a:chExt cx="521" cy="1517"/>
            </a:xfrm>
          </p:grpSpPr>
          <p:sp>
            <p:nvSpPr>
              <p:cNvPr id="72"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3" name="Freeform 72"/>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4" name="Rectangle 73"/>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5" name="Rectangle 74"/>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6" name="Freeform 75"/>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7" name="Rectangle 76"/>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8" name="Rectangle 77"/>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9" name="Freeform 78"/>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0" name="Rectangle 79"/>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1" name="Rectangle 80"/>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2" name="Freeform 81"/>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3" name="Rectangle 82"/>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4" name="Rectangle 83"/>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5" name="Freeform 84"/>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6" name="Rectangle 85"/>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7" name="Rectangle 86"/>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8" name="Freeform 87"/>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9" name="Rectangle 88"/>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0" name="Rectangle 89"/>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1" name="Freeform 90"/>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2" name="Rectangle 91"/>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3" name="Rectangle 92"/>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4" name="Freeform 93"/>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5" name="Rectangle 94"/>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6" name="Rectangle 95"/>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7" name="Freeform 96"/>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8" name="Rectangle 97"/>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9" name="Rectangle 98"/>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0" name="Freeform 99"/>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1" name="Freeform 100"/>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2" name="Freeform 101"/>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3" name="Freeform 102"/>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4" name="Freeform 103"/>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5" name="Freeform 104"/>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6" name="Freeform 105"/>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7" name="Freeform 106"/>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8" name="Freeform 107"/>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09" name="Freeform 108"/>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0" name="Rectangle 109"/>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1" name="Freeform 110"/>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2" name="Rectangle 111"/>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3" name="Freeform 112"/>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4" name="Rectangle 113"/>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5" name="Freeform 114"/>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6" name="Rectangle 115"/>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17" name="Freeform 116"/>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7" name="Rounded Rectangle 6"/>
            <p:cNvSpPr/>
            <p:nvPr/>
          </p:nvSpPr>
          <p:spPr>
            <a:xfrm>
              <a:off x="1999547" y="3857627"/>
              <a:ext cx="4502167" cy="1876425"/>
            </a:xfrm>
            <a:prstGeom prst="roundRect">
              <a:avLst>
                <a:gd name="adj" fmla="val 8164"/>
              </a:avLst>
            </a:prstGeom>
            <a:solidFill>
              <a:srgbClr val="00BCF2"/>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8" name="AutoShape 49"/>
            <p:cNvSpPr>
              <a:spLocks noChangeAspect="1" noChangeArrowheads="1" noTextEdit="1"/>
            </p:cNvSpPr>
            <p:nvPr/>
          </p:nvSpPr>
          <p:spPr bwMode="auto">
            <a:xfrm>
              <a:off x="2155825" y="4211802"/>
              <a:ext cx="14605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nvGrpSpPr>
            <p:cNvPr id="9" name="Group 8"/>
            <p:cNvGrpSpPr/>
            <p:nvPr/>
          </p:nvGrpSpPr>
          <p:grpSpPr>
            <a:xfrm>
              <a:off x="3224213" y="4213390"/>
              <a:ext cx="574675" cy="1098550"/>
              <a:chOff x="7462838" y="4019715"/>
              <a:chExt cx="574675" cy="1098550"/>
            </a:xfrm>
          </p:grpSpPr>
          <p:sp>
            <p:nvSpPr>
              <p:cNvPr id="64" name="Rectangle 63"/>
              <p:cNvSpPr>
                <a:spLocks noChangeArrowheads="1"/>
              </p:cNvSpPr>
              <p:nvPr/>
            </p:nvSpPr>
            <p:spPr bwMode="auto">
              <a:xfrm>
                <a:off x="7462838" y="4019715"/>
                <a:ext cx="574675" cy="1098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5" name="Rectangle 64"/>
              <p:cNvSpPr>
                <a:spLocks noChangeArrowheads="1"/>
              </p:cNvSpPr>
              <p:nvPr/>
            </p:nvSpPr>
            <p:spPr bwMode="auto">
              <a:xfrm>
                <a:off x="7489825" y="4048290"/>
                <a:ext cx="520700" cy="10414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6" name="Rectangle 65"/>
              <p:cNvSpPr>
                <a:spLocks noChangeArrowheads="1"/>
              </p:cNvSpPr>
              <p:nvPr/>
            </p:nvSpPr>
            <p:spPr bwMode="auto">
              <a:xfrm>
                <a:off x="7518400" y="4076865"/>
                <a:ext cx="46355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7" name="Rectangle 66"/>
              <p:cNvSpPr>
                <a:spLocks noChangeArrowheads="1"/>
              </p:cNvSpPr>
              <p:nvPr/>
            </p:nvSpPr>
            <p:spPr bwMode="auto">
              <a:xfrm>
                <a:off x="7518400" y="4273715"/>
                <a:ext cx="463550" cy="112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8" name="Rectangle 67"/>
              <p:cNvSpPr>
                <a:spLocks noChangeArrowheads="1"/>
              </p:cNvSpPr>
              <p:nvPr/>
            </p:nvSpPr>
            <p:spPr bwMode="auto">
              <a:xfrm>
                <a:off x="7518400" y="4415002"/>
                <a:ext cx="463550"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9" name="Rectangle 68"/>
              <p:cNvSpPr>
                <a:spLocks noChangeArrowheads="1"/>
              </p:cNvSpPr>
              <p:nvPr/>
            </p:nvSpPr>
            <p:spPr bwMode="auto">
              <a:xfrm>
                <a:off x="7518400" y="4542002"/>
                <a:ext cx="463550" cy="520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0" name="Rectangle 69"/>
              <p:cNvSpPr>
                <a:spLocks noChangeArrowheads="1"/>
              </p:cNvSpPr>
              <p:nvPr/>
            </p:nvSpPr>
            <p:spPr bwMode="auto">
              <a:xfrm>
                <a:off x="7631113" y="4146715"/>
                <a:ext cx="238125" cy="285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1" name="Rectangle 70"/>
              <p:cNvSpPr>
                <a:spLocks noChangeArrowheads="1"/>
              </p:cNvSpPr>
              <p:nvPr/>
            </p:nvSpPr>
            <p:spPr bwMode="auto">
              <a:xfrm>
                <a:off x="7573963" y="4878552"/>
                <a:ext cx="84138" cy="1270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10" name="TextBox 9"/>
            <p:cNvSpPr txBox="1"/>
            <p:nvPr/>
          </p:nvSpPr>
          <p:spPr>
            <a:xfrm>
              <a:off x="2973885" y="5289280"/>
              <a:ext cx="105637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Backend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10.3/16</a:t>
              </a:r>
            </a:p>
          </p:txBody>
        </p:sp>
        <p:grpSp>
          <p:nvGrpSpPr>
            <p:cNvPr id="11" name="Group 10"/>
            <p:cNvGrpSpPr/>
            <p:nvPr/>
          </p:nvGrpSpPr>
          <p:grpSpPr>
            <a:xfrm>
              <a:off x="4108901" y="4213390"/>
              <a:ext cx="574675" cy="1098550"/>
              <a:chOff x="8833301" y="4241965"/>
              <a:chExt cx="574675" cy="1098550"/>
            </a:xfrm>
          </p:grpSpPr>
          <p:sp>
            <p:nvSpPr>
              <p:cNvPr id="56" name="Rectangle 55"/>
              <p:cNvSpPr>
                <a:spLocks noChangeArrowheads="1"/>
              </p:cNvSpPr>
              <p:nvPr/>
            </p:nvSpPr>
            <p:spPr bwMode="auto">
              <a:xfrm>
                <a:off x="8833301" y="4241965"/>
                <a:ext cx="574675" cy="1098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7" name="Rectangle 56"/>
              <p:cNvSpPr>
                <a:spLocks noChangeArrowheads="1"/>
              </p:cNvSpPr>
              <p:nvPr/>
            </p:nvSpPr>
            <p:spPr bwMode="auto">
              <a:xfrm>
                <a:off x="8860288" y="4270540"/>
                <a:ext cx="520700" cy="10414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8" name="Rectangle 57"/>
              <p:cNvSpPr>
                <a:spLocks noChangeArrowheads="1"/>
              </p:cNvSpPr>
              <p:nvPr/>
            </p:nvSpPr>
            <p:spPr bwMode="auto">
              <a:xfrm>
                <a:off x="8888863" y="4299115"/>
                <a:ext cx="46355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9" name="Rectangle 58"/>
              <p:cNvSpPr>
                <a:spLocks noChangeArrowheads="1"/>
              </p:cNvSpPr>
              <p:nvPr/>
            </p:nvSpPr>
            <p:spPr bwMode="auto">
              <a:xfrm>
                <a:off x="8888863" y="4495965"/>
                <a:ext cx="463550" cy="112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0" name="Rectangle 59"/>
              <p:cNvSpPr>
                <a:spLocks noChangeArrowheads="1"/>
              </p:cNvSpPr>
              <p:nvPr/>
            </p:nvSpPr>
            <p:spPr bwMode="auto">
              <a:xfrm>
                <a:off x="8888863" y="4637252"/>
                <a:ext cx="463550"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1" name="Rectangle 60"/>
              <p:cNvSpPr>
                <a:spLocks noChangeArrowheads="1"/>
              </p:cNvSpPr>
              <p:nvPr/>
            </p:nvSpPr>
            <p:spPr bwMode="auto">
              <a:xfrm>
                <a:off x="8888863" y="4764252"/>
                <a:ext cx="463550" cy="520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2" name="Rectangle 61"/>
              <p:cNvSpPr>
                <a:spLocks noChangeArrowheads="1"/>
              </p:cNvSpPr>
              <p:nvPr/>
            </p:nvSpPr>
            <p:spPr bwMode="auto">
              <a:xfrm>
                <a:off x="9001576" y="4368965"/>
                <a:ext cx="238125" cy="285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3" name="Rectangle 62"/>
              <p:cNvSpPr>
                <a:spLocks noChangeArrowheads="1"/>
              </p:cNvSpPr>
              <p:nvPr/>
            </p:nvSpPr>
            <p:spPr bwMode="auto">
              <a:xfrm>
                <a:off x="8944426" y="5100802"/>
                <a:ext cx="84138" cy="1270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grpSp>
          <p:nvGrpSpPr>
            <p:cNvPr id="12" name="Group 11"/>
            <p:cNvGrpSpPr/>
            <p:nvPr/>
          </p:nvGrpSpPr>
          <p:grpSpPr>
            <a:xfrm>
              <a:off x="5557152" y="4211802"/>
              <a:ext cx="742498" cy="1098550"/>
              <a:chOff x="8433251" y="4241965"/>
              <a:chExt cx="742498" cy="1098550"/>
            </a:xfrm>
          </p:grpSpPr>
          <p:sp>
            <p:nvSpPr>
              <p:cNvPr id="47" name="Rectangle 46"/>
              <p:cNvSpPr>
                <a:spLocks noChangeArrowheads="1"/>
              </p:cNvSpPr>
              <p:nvPr/>
            </p:nvSpPr>
            <p:spPr bwMode="auto">
              <a:xfrm>
                <a:off x="8433251" y="4241965"/>
                <a:ext cx="574675" cy="1098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8" name="Rectangle 47"/>
              <p:cNvSpPr>
                <a:spLocks noChangeArrowheads="1"/>
              </p:cNvSpPr>
              <p:nvPr/>
            </p:nvSpPr>
            <p:spPr bwMode="auto">
              <a:xfrm>
                <a:off x="8460238" y="4270540"/>
                <a:ext cx="520700" cy="10414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9" name="Rectangle 48"/>
              <p:cNvSpPr>
                <a:spLocks noChangeArrowheads="1"/>
              </p:cNvSpPr>
              <p:nvPr/>
            </p:nvSpPr>
            <p:spPr bwMode="auto">
              <a:xfrm>
                <a:off x="8488813" y="4299115"/>
                <a:ext cx="46355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0" name="Rectangle 49"/>
              <p:cNvSpPr>
                <a:spLocks noChangeArrowheads="1"/>
              </p:cNvSpPr>
              <p:nvPr/>
            </p:nvSpPr>
            <p:spPr bwMode="auto">
              <a:xfrm>
                <a:off x="8488813" y="4495965"/>
                <a:ext cx="463550" cy="112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1" name="Rectangle 50"/>
              <p:cNvSpPr>
                <a:spLocks noChangeArrowheads="1"/>
              </p:cNvSpPr>
              <p:nvPr/>
            </p:nvSpPr>
            <p:spPr bwMode="auto">
              <a:xfrm>
                <a:off x="8488813" y="4637252"/>
                <a:ext cx="463550"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2" name="Rectangle 51"/>
              <p:cNvSpPr>
                <a:spLocks noChangeArrowheads="1"/>
              </p:cNvSpPr>
              <p:nvPr/>
            </p:nvSpPr>
            <p:spPr bwMode="auto">
              <a:xfrm>
                <a:off x="8488813" y="4764252"/>
                <a:ext cx="463550" cy="520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3" name="Rectangle 52"/>
              <p:cNvSpPr>
                <a:spLocks noChangeArrowheads="1"/>
              </p:cNvSpPr>
              <p:nvPr/>
            </p:nvSpPr>
            <p:spPr bwMode="auto">
              <a:xfrm>
                <a:off x="8601526" y="4368965"/>
                <a:ext cx="238125" cy="285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4" name="Rectangle 53"/>
              <p:cNvSpPr>
                <a:spLocks noChangeArrowheads="1"/>
              </p:cNvSpPr>
              <p:nvPr/>
            </p:nvSpPr>
            <p:spPr bwMode="auto">
              <a:xfrm>
                <a:off x="8544376" y="5100802"/>
                <a:ext cx="84138" cy="1270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5" name="Freeform 54"/>
              <p:cNvSpPr>
                <a:spLocks noEditPoints="1"/>
              </p:cNvSpPr>
              <p:nvPr/>
            </p:nvSpPr>
            <p:spPr bwMode="auto">
              <a:xfrm>
                <a:off x="8854484" y="4798540"/>
                <a:ext cx="321265" cy="463752"/>
              </a:xfrm>
              <a:custGeom>
                <a:avLst/>
                <a:gdLst>
                  <a:gd name="T0" fmla="*/ 221 w 239"/>
                  <a:gd name="T1" fmla="*/ 97 h 345"/>
                  <a:gd name="T2" fmla="*/ 204 w 239"/>
                  <a:gd name="T3" fmla="*/ 62 h 345"/>
                  <a:gd name="T4" fmla="*/ 186 w 239"/>
                  <a:gd name="T5" fmla="*/ 17 h 345"/>
                  <a:gd name="T6" fmla="*/ 168 w 239"/>
                  <a:gd name="T7" fmla="*/ 62 h 345"/>
                  <a:gd name="T8" fmla="*/ 151 w 239"/>
                  <a:gd name="T9" fmla="*/ 97 h 345"/>
                  <a:gd name="T10" fmla="*/ 133 w 239"/>
                  <a:gd name="T11" fmla="*/ 133 h 345"/>
                  <a:gd name="T12" fmla="*/ 115 w 239"/>
                  <a:gd name="T13" fmla="*/ 0 h 345"/>
                  <a:gd name="T14" fmla="*/ 0 w 239"/>
                  <a:gd name="T15" fmla="*/ 345 h 345"/>
                  <a:gd name="T16" fmla="*/ 239 w 239"/>
                  <a:gd name="T17" fmla="*/ 133 h 345"/>
                  <a:gd name="T18" fmla="*/ 44 w 239"/>
                  <a:gd name="T19" fmla="*/ 239 h 345"/>
                  <a:gd name="T20" fmla="*/ 27 w 239"/>
                  <a:gd name="T21" fmla="*/ 221 h 345"/>
                  <a:gd name="T22" fmla="*/ 44 w 239"/>
                  <a:gd name="T23" fmla="*/ 239 h 345"/>
                  <a:gd name="T24" fmla="*/ 27 w 239"/>
                  <a:gd name="T25" fmla="*/ 195 h 345"/>
                  <a:gd name="T26" fmla="*/ 44 w 239"/>
                  <a:gd name="T27" fmla="*/ 177 h 345"/>
                  <a:gd name="T28" fmla="*/ 44 w 239"/>
                  <a:gd name="T29" fmla="*/ 150 h 345"/>
                  <a:gd name="T30" fmla="*/ 27 w 239"/>
                  <a:gd name="T31" fmla="*/ 133 h 345"/>
                  <a:gd name="T32" fmla="*/ 44 w 239"/>
                  <a:gd name="T33" fmla="*/ 150 h 345"/>
                  <a:gd name="T34" fmla="*/ 27 w 239"/>
                  <a:gd name="T35" fmla="*/ 106 h 345"/>
                  <a:gd name="T36" fmla="*/ 44 w 239"/>
                  <a:gd name="T37" fmla="*/ 88 h 345"/>
                  <a:gd name="T38" fmla="*/ 44 w 239"/>
                  <a:gd name="T39" fmla="*/ 62 h 345"/>
                  <a:gd name="T40" fmla="*/ 27 w 239"/>
                  <a:gd name="T41" fmla="*/ 44 h 345"/>
                  <a:gd name="T42" fmla="*/ 44 w 239"/>
                  <a:gd name="T43" fmla="*/ 62 h 345"/>
                  <a:gd name="T44" fmla="*/ 71 w 239"/>
                  <a:gd name="T45" fmla="*/ 239 h 345"/>
                  <a:gd name="T46" fmla="*/ 89 w 239"/>
                  <a:gd name="T47" fmla="*/ 221 h 345"/>
                  <a:gd name="T48" fmla="*/ 89 w 239"/>
                  <a:gd name="T49" fmla="*/ 195 h 345"/>
                  <a:gd name="T50" fmla="*/ 71 w 239"/>
                  <a:gd name="T51" fmla="*/ 177 h 345"/>
                  <a:gd name="T52" fmla="*/ 89 w 239"/>
                  <a:gd name="T53" fmla="*/ 195 h 345"/>
                  <a:gd name="T54" fmla="*/ 71 w 239"/>
                  <a:gd name="T55" fmla="*/ 150 h 345"/>
                  <a:gd name="T56" fmla="*/ 89 w 239"/>
                  <a:gd name="T57" fmla="*/ 133 h 345"/>
                  <a:gd name="T58" fmla="*/ 89 w 239"/>
                  <a:gd name="T59" fmla="*/ 106 h 345"/>
                  <a:gd name="T60" fmla="*/ 71 w 239"/>
                  <a:gd name="T61" fmla="*/ 88 h 345"/>
                  <a:gd name="T62" fmla="*/ 89 w 239"/>
                  <a:gd name="T63" fmla="*/ 106 h 345"/>
                  <a:gd name="T64" fmla="*/ 71 w 239"/>
                  <a:gd name="T65" fmla="*/ 62 h 345"/>
                  <a:gd name="T66" fmla="*/ 89 w 239"/>
                  <a:gd name="T67" fmla="*/ 44 h 345"/>
                  <a:gd name="T68" fmla="*/ 168 w 239"/>
                  <a:gd name="T69" fmla="*/ 248 h 345"/>
                  <a:gd name="T70" fmla="*/ 151 w 239"/>
                  <a:gd name="T71" fmla="*/ 230 h 345"/>
                  <a:gd name="T72" fmla="*/ 168 w 239"/>
                  <a:gd name="T73" fmla="*/ 248 h 345"/>
                  <a:gd name="T74" fmla="*/ 151 w 239"/>
                  <a:gd name="T75" fmla="*/ 177 h 345"/>
                  <a:gd name="T76" fmla="*/ 168 w 239"/>
                  <a:gd name="T77" fmla="*/ 159 h 345"/>
                  <a:gd name="T78" fmla="*/ 204 w 239"/>
                  <a:gd name="T79" fmla="*/ 212 h 345"/>
                  <a:gd name="T80" fmla="*/ 186 w 239"/>
                  <a:gd name="T81" fmla="*/ 195 h 345"/>
                  <a:gd name="T82" fmla="*/ 204 w 239"/>
                  <a:gd name="T83" fmla="*/ 21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345">
                    <a:moveTo>
                      <a:pt x="221" y="133"/>
                    </a:moveTo>
                    <a:lnTo>
                      <a:pt x="221" y="97"/>
                    </a:lnTo>
                    <a:lnTo>
                      <a:pt x="204" y="97"/>
                    </a:lnTo>
                    <a:lnTo>
                      <a:pt x="204" y="62"/>
                    </a:lnTo>
                    <a:lnTo>
                      <a:pt x="186" y="62"/>
                    </a:lnTo>
                    <a:lnTo>
                      <a:pt x="186" y="17"/>
                    </a:lnTo>
                    <a:lnTo>
                      <a:pt x="168" y="17"/>
                    </a:lnTo>
                    <a:lnTo>
                      <a:pt x="168" y="62"/>
                    </a:lnTo>
                    <a:lnTo>
                      <a:pt x="151" y="62"/>
                    </a:lnTo>
                    <a:lnTo>
                      <a:pt x="151" y="97"/>
                    </a:lnTo>
                    <a:lnTo>
                      <a:pt x="133" y="97"/>
                    </a:lnTo>
                    <a:lnTo>
                      <a:pt x="133" y="133"/>
                    </a:lnTo>
                    <a:lnTo>
                      <a:pt x="115" y="133"/>
                    </a:lnTo>
                    <a:lnTo>
                      <a:pt x="115" y="0"/>
                    </a:lnTo>
                    <a:lnTo>
                      <a:pt x="0" y="0"/>
                    </a:lnTo>
                    <a:lnTo>
                      <a:pt x="0" y="345"/>
                    </a:lnTo>
                    <a:lnTo>
                      <a:pt x="239" y="345"/>
                    </a:lnTo>
                    <a:lnTo>
                      <a:pt x="239" y="133"/>
                    </a:lnTo>
                    <a:lnTo>
                      <a:pt x="221" y="133"/>
                    </a:lnTo>
                    <a:close/>
                    <a:moveTo>
                      <a:pt x="44" y="239"/>
                    </a:moveTo>
                    <a:lnTo>
                      <a:pt x="27" y="239"/>
                    </a:lnTo>
                    <a:lnTo>
                      <a:pt x="27" y="221"/>
                    </a:lnTo>
                    <a:lnTo>
                      <a:pt x="44" y="221"/>
                    </a:lnTo>
                    <a:lnTo>
                      <a:pt x="44" y="239"/>
                    </a:lnTo>
                    <a:close/>
                    <a:moveTo>
                      <a:pt x="44" y="195"/>
                    </a:moveTo>
                    <a:lnTo>
                      <a:pt x="27" y="195"/>
                    </a:lnTo>
                    <a:lnTo>
                      <a:pt x="27" y="177"/>
                    </a:lnTo>
                    <a:lnTo>
                      <a:pt x="44" y="177"/>
                    </a:lnTo>
                    <a:lnTo>
                      <a:pt x="44" y="195"/>
                    </a:lnTo>
                    <a:close/>
                    <a:moveTo>
                      <a:pt x="44" y="150"/>
                    </a:moveTo>
                    <a:lnTo>
                      <a:pt x="27" y="150"/>
                    </a:lnTo>
                    <a:lnTo>
                      <a:pt x="27" y="133"/>
                    </a:lnTo>
                    <a:lnTo>
                      <a:pt x="44" y="133"/>
                    </a:lnTo>
                    <a:lnTo>
                      <a:pt x="44" y="150"/>
                    </a:lnTo>
                    <a:close/>
                    <a:moveTo>
                      <a:pt x="44" y="106"/>
                    </a:moveTo>
                    <a:lnTo>
                      <a:pt x="27" y="106"/>
                    </a:lnTo>
                    <a:lnTo>
                      <a:pt x="27" y="88"/>
                    </a:lnTo>
                    <a:lnTo>
                      <a:pt x="44" y="88"/>
                    </a:lnTo>
                    <a:lnTo>
                      <a:pt x="44" y="106"/>
                    </a:lnTo>
                    <a:close/>
                    <a:moveTo>
                      <a:pt x="44" y="62"/>
                    </a:moveTo>
                    <a:lnTo>
                      <a:pt x="27" y="62"/>
                    </a:lnTo>
                    <a:lnTo>
                      <a:pt x="27" y="44"/>
                    </a:lnTo>
                    <a:lnTo>
                      <a:pt x="44" y="44"/>
                    </a:lnTo>
                    <a:lnTo>
                      <a:pt x="44" y="62"/>
                    </a:lnTo>
                    <a:close/>
                    <a:moveTo>
                      <a:pt x="89" y="239"/>
                    </a:moveTo>
                    <a:lnTo>
                      <a:pt x="71" y="239"/>
                    </a:lnTo>
                    <a:lnTo>
                      <a:pt x="71" y="221"/>
                    </a:lnTo>
                    <a:lnTo>
                      <a:pt x="89" y="221"/>
                    </a:lnTo>
                    <a:lnTo>
                      <a:pt x="89" y="239"/>
                    </a:lnTo>
                    <a:close/>
                    <a:moveTo>
                      <a:pt x="89" y="195"/>
                    </a:moveTo>
                    <a:lnTo>
                      <a:pt x="71" y="195"/>
                    </a:lnTo>
                    <a:lnTo>
                      <a:pt x="71" y="177"/>
                    </a:lnTo>
                    <a:lnTo>
                      <a:pt x="89" y="177"/>
                    </a:lnTo>
                    <a:lnTo>
                      <a:pt x="89" y="195"/>
                    </a:lnTo>
                    <a:close/>
                    <a:moveTo>
                      <a:pt x="89" y="150"/>
                    </a:moveTo>
                    <a:lnTo>
                      <a:pt x="71" y="150"/>
                    </a:lnTo>
                    <a:lnTo>
                      <a:pt x="71" y="133"/>
                    </a:lnTo>
                    <a:lnTo>
                      <a:pt x="89" y="133"/>
                    </a:lnTo>
                    <a:lnTo>
                      <a:pt x="89" y="150"/>
                    </a:lnTo>
                    <a:close/>
                    <a:moveTo>
                      <a:pt x="89" y="106"/>
                    </a:moveTo>
                    <a:lnTo>
                      <a:pt x="71" y="106"/>
                    </a:lnTo>
                    <a:lnTo>
                      <a:pt x="71" y="88"/>
                    </a:lnTo>
                    <a:lnTo>
                      <a:pt x="89" y="88"/>
                    </a:lnTo>
                    <a:lnTo>
                      <a:pt x="89" y="106"/>
                    </a:lnTo>
                    <a:close/>
                    <a:moveTo>
                      <a:pt x="89" y="62"/>
                    </a:moveTo>
                    <a:lnTo>
                      <a:pt x="71" y="62"/>
                    </a:lnTo>
                    <a:lnTo>
                      <a:pt x="71" y="44"/>
                    </a:lnTo>
                    <a:lnTo>
                      <a:pt x="89" y="44"/>
                    </a:lnTo>
                    <a:lnTo>
                      <a:pt x="89" y="62"/>
                    </a:lnTo>
                    <a:close/>
                    <a:moveTo>
                      <a:pt x="168" y="248"/>
                    </a:moveTo>
                    <a:lnTo>
                      <a:pt x="151" y="248"/>
                    </a:lnTo>
                    <a:lnTo>
                      <a:pt x="151" y="230"/>
                    </a:lnTo>
                    <a:lnTo>
                      <a:pt x="168" y="230"/>
                    </a:lnTo>
                    <a:lnTo>
                      <a:pt x="168" y="248"/>
                    </a:lnTo>
                    <a:close/>
                    <a:moveTo>
                      <a:pt x="168" y="177"/>
                    </a:moveTo>
                    <a:lnTo>
                      <a:pt x="151" y="177"/>
                    </a:lnTo>
                    <a:lnTo>
                      <a:pt x="151" y="159"/>
                    </a:lnTo>
                    <a:lnTo>
                      <a:pt x="168" y="159"/>
                    </a:lnTo>
                    <a:lnTo>
                      <a:pt x="168" y="177"/>
                    </a:lnTo>
                    <a:close/>
                    <a:moveTo>
                      <a:pt x="204" y="212"/>
                    </a:moveTo>
                    <a:lnTo>
                      <a:pt x="186" y="212"/>
                    </a:lnTo>
                    <a:lnTo>
                      <a:pt x="186" y="195"/>
                    </a:lnTo>
                    <a:lnTo>
                      <a:pt x="204" y="195"/>
                    </a:lnTo>
                    <a:lnTo>
                      <a:pt x="204" y="21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13" name="TextBox 12"/>
            <p:cNvSpPr txBox="1"/>
            <p:nvPr/>
          </p:nvSpPr>
          <p:spPr>
            <a:xfrm>
              <a:off x="3901000" y="5289280"/>
              <a:ext cx="104997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Middle-tier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10.2/16</a:t>
              </a:r>
            </a:p>
          </p:txBody>
        </p:sp>
        <p:sp>
          <p:nvSpPr>
            <p:cNvPr id="14" name="TextBox 13"/>
            <p:cNvSpPr txBox="1"/>
            <p:nvPr/>
          </p:nvSpPr>
          <p:spPr>
            <a:xfrm>
              <a:off x="5372045" y="5289280"/>
              <a:ext cx="1021116"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Front-end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10.1/16</a:t>
              </a:r>
            </a:p>
          </p:txBody>
        </p:sp>
        <p:sp>
          <p:nvSpPr>
            <p:cNvPr id="15" name="Oval 14"/>
            <p:cNvSpPr/>
            <p:nvPr/>
          </p:nvSpPr>
          <p:spPr>
            <a:xfrm>
              <a:off x="2073275" y="4237366"/>
              <a:ext cx="780365" cy="780365"/>
            </a:xfrm>
            <a:prstGeom prst="ellipse">
              <a:avLst/>
            </a:prstGeom>
            <a:solidFill>
              <a:schemeClr val="bg1"/>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16" name="Group 15"/>
            <p:cNvGrpSpPr>
              <a:grpSpLocks noChangeAspect="1"/>
            </p:cNvGrpSpPr>
            <p:nvPr/>
          </p:nvGrpSpPr>
          <p:grpSpPr>
            <a:xfrm>
              <a:off x="2246661" y="4329101"/>
              <a:ext cx="456890" cy="414514"/>
              <a:chOff x="6420582" y="2813381"/>
              <a:chExt cx="1091869" cy="990600"/>
            </a:xfrm>
          </p:grpSpPr>
          <p:sp>
            <p:nvSpPr>
              <p:cNvPr id="42" name="Oval 41"/>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3" name="Down Arrow 42"/>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4" name="Down Arrow 43"/>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5" name="Down Arrow 44"/>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6" name="Down Arrow 45"/>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17" name="TextBox 16"/>
            <p:cNvSpPr txBox="1"/>
            <p:nvPr/>
          </p:nvSpPr>
          <p:spPr>
            <a:xfrm>
              <a:off x="2076999" y="4716037"/>
              <a:ext cx="791614"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 ui"/>
                  <a:ea typeface="+mn-ea"/>
                  <a:cs typeface="Arial" charset="0"/>
                </a:rPr>
                <a:t>VPN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 ui"/>
                  <a:ea typeface="+mn-ea"/>
                  <a:cs typeface="Arial" charset="0"/>
                </a:rPr>
                <a:t>GW</a:t>
              </a:r>
            </a:p>
          </p:txBody>
        </p:sp>
        <p:sp>
          <p:nvSpPr>
            <p:cNvPr id="18" name="Oval 17"/>
            <p:cNvSpPr/>
            <p:nvPr/>
          </p:nvSpPr>
          <p:spPr>
            <a:xfrm>
              <a:off x="5190466" y="1825008"/>
              <a:ext cx="1189062" cy="11890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19" name="Up-Down Arrow 18"/>
            <p:cNvSpPr/>
            <p:nvPr/>
          </p:nvSpPr>
          <p:spPr>
            <a:xfrm>
              <a:off x="2298976" y="3127791"/>
              <a:ext cx="233535" cy="1088255"/>
            </a:xfrm>
            <a:prstGeom prst="upDownArrow">
              <a:avLst/>
            </a:prstGeom>
            <a:solidFill>
              <a:srgbClr val="FF8C00"/>
            </a:solidFill>
            <a:ln>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20" name="Up-Down Arrow 19"/>
            <p:cNvSpPr/>
            <p:nvPr/>
          </p:nvSpPr>
          <p:spPr>
            <a:xfrm>
              <a:off x="5668277" y="3102428"/>
              <a:ext cx="233535" cy="1046843"/>
            </a:xfrm>
            <a:prstGeom prst="upDownArrow">
              <a:avLst/>
            </a:prstGeom>
            <a:solidFill>
              <a:srgbClr val="E81123"/>
            </a:solidFill>
            <a:ln>
              <a:solidFill>
                <a:srgbClr val="E81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cxnSp>
          <p:nvCxnSpPr>
            <p:cNvPr id="21" name="Straight Arrow Connector 20"/>
            <p:cNvCxnSpPr/>
            <p:nvPr/>
          </p:nvCxnSpPr>
          <p:spPr>
            <a:xfrm flipV="1">
              <a:off x="2734900" y="3148066"/>
              <a:ext cx="2675" cy="477783"/>
            </a:xfrm>
            <a:prstGeom prst="straightConnector1">
              <a:avLst/>
            </a:prstGeom>
            <a:ln w="57150">
              <a:solidFill>
                <a:srgbClr val="9B4F9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06328" y="3625849"/>
              <a:ext cx="1256072" cy="0"/>
            </a:xfrm>
            <a:prstGeom prst="line">
              <a:avLst/>
            </a:prstGeom>
            <a:ln w="57150">
              <a:solidFill>
                <a:srgbClr val="9B4F96"/>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flipV="1">
              <a:off x="3174016" y="4062402"/>
              <a:ext cx="749300" cy="196396"/>
            </a:xfrm>
            <a:prstGeom prst="bentConnector3">
              <a:avLst>
                <a:gd name="adj1" fmla="val -2627"/>
              </a:avLst>
            </a:prstGeom>
            <a:ln w="38100">
              <a:solidFill>
                <a:srgbClr val="FE9A32"/>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a:off x="3926682" y="4058887"/>
              <a:ext cx="856296" cy="203426"/>
            </a:xfrm>
            <a:prstGeom prst="bentConnector3">
              <a:avLst>
                <a:gd name="adj1" fmla="val 2447"/>
              </a:avLst>
            </a:prstGeom>
            <a:ln w="38100">
              <a:solidFill>
                <a:srgbClr val="FE9A32"/>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34775" y="3637753"/>
              <a:ext cx="0" cy="471115"/>
            </a:xfrm>
            <a:prstGeom prst="straightConnector1">
              <a:avLst/>
            </a:prstGeom>
            <a:ln w="57150">
              <a:solidFill>
                <a:srgbClr val="9B4F9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61085" y="2543264"/>
              <a:ext cx="1074525" cy="1450629"/>
            </a:xfrm>
            <a:prstGeom prst="straightConnector1">
              <a:avLst/>
            </a:prstGeom>
            <a:ln w="38100">
              <a:solidFill>
                <a:srgbClr val="9B4F9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flipH="1" flipV="1">
              <a:off x="2534437" y="2660593"/>
              <a:ext cx="674567" cy="276574"/>
            </a:xfrm>
            <a:prstGeom prst="bentConnector3">
              <a:avLst>
                <a:gd name="adj1" fmla="val 97067"/>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868613" y="2478989"/>
              <a:ext cx="2221547" cy="0"/>
            </a:xfrm>
            <a:prstGeom prst="straightConnector1">
              <a:avLst/>
            </a:prstGeom>
            <a:ln w="38100">
              <a:solidFill>
                <a:srgbClr val="9B4F96"/>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a:grpSpLocks noChangeAspect="1"/>
            </p:cNvGrpSpPr>
            <p:nvPr/>
          </p:nvGrpSpPr>
          <p:grpSpPr bwMode="auto">
            <a:xfrm>
              <a:off x="5389055" y="1967895"/>
              <a:ext cx="792084" cy="596216"/>
              <a:chOff x="903" y="672"/>
              <a:chExt cx="3955" cy="2977"/>
            </a:xfrm>
          </p:grpSpPr>
          <p:sp>
            <p:nvSpPr>
              <p:cNvPr id="37" name="AutoShape 3"/>
              <p:cNvSpPr>
                <a:spLocks noChangeAspect="1" noChangeArrowheads="1" noTextEdit="1"/>
              </p:cNvSpPr>
              <p:nvPr/>
            </p:nvSpPr>
            <p:spPr bwMode="auto">
              <a:xfrm>
                <a:off x="904" y="672"/>
                <a:ext cx="3952"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8" name="Freeform 37"/>
              <p:cNvSpPr>
                <a:spLocks/>
              </p:cNvSpPr>
              <p:nvPr/>
            </p:nvSpPr>
            <p:spPr bwMode="auto">
              <a:xfrm flipV="1">
                <a:off x="903" y="672"/>
                <a:ext cx="3955" cy="1105"/>
              </a:xfrm>
              <a:custGeom>
                <a:avLst/>
                <a:gdLst>
                  <a:gd name="T0" fmla="*/ 3770 w 17416"/>
                  <a:gd name="T1" fmla="*/ 3571 h 4864"/>
                  <a:gd name="T2" fmla="*/ 12538 w 17416"/>
                  <a:gd name="T3" fmla="*/ 3968 h 4864"/>
                  <a:gd name="T4" fmla="*/ 17416 w 17416"/>
                  <a:gd name="T5" fmla="*/ 1124 h 4864"/>
                  <a:gd name="T6" fmla="*/ 16415 w 17416"/>
                  <a:gd name="T7" fmla="*/ 0 h 4864"/>
                  <a:gd name="T8" fmla="*/ 12769 w 17416"/>
                  <a:gd name="T9" fmla="*/ 2293 h 4864"/>
                  <a:gd name="T10" fmla="*/ 3715 w 17416"/>
                  <a:gd name="T11" fmla="*/ 1893 h 4864"/>
                  <a:gd name="T12" fmla="*/ 1018 w 17416"/>
                  <a:gd name="T13" fmla="*/ 8 h 4864"/>
                  <a:gd name="T14" fmla="*/ 0 w 17416"/>
                  <a:gd name="T15" fmla="*/ 1117 h 4864"/>
                  <a:gd name="T16" fmla="*/ 3770 w 17416"/>
                  <a:gd name="T17" fmla="*/ 3571 h 4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16" h="4864">
                    <a:moveTo>
                      <a:pt x="3770" y="3571"/>
                    </a:moveTo>
                    <a:cubicBezTo>
                      <a:pt x="6527" y="4718"/>
                      <a:pt x="9689" y="4864"/>
                      <a:pt x="12538" y="3968"/>
                    </a:cubicBezTo>
                    <a:cubicBezTo>
                      <a:pt x="14351" y="3404"/>
                      <a:pt x="16024" y="2413"/>
                      <a:pt x="17416" y="1124"/>
                    </a:cubicBezTo>
                    <a:cubicBezTo>
                      <a:pt x="17083" y="750"/>
                      <a:pt x="16749" y="375"/>
                      <a:pt x="16415" y="0"/>
                    </a:cubicBezTo>
                    <a:cubicBezTo>
                      <a:pt x="15357" y="982"/>
                      <a:pt x="14118" y="1775"/>
                      <a:pt x="12769" y="2293"/>
                    </a:cubicBezTo>
                    <a:cubicBezTo>
                      <a:pt x="9870" y="3420"/>
                      <a:pt x="6504" y="3270"/>
                      <a:pt x="3715" y="1893"/>
                    </a:cubicBezTo>
                    <a:cubicBezTo>
                      <a:pt x="2724" y="1411"/>
                      <a:pt x="1814" y="769"/>
                      <a:pt x="1018" y="8"/>
                    </a:cubicBezTo>
                    <a:cubicBezTo>
                      <a:pt x="678" y="378"/>
                      <a:pt x="339" y="747"/>
                      <a:pt x="0" y="1117"/>
                    </a:cubicBezTo>
                    <a:cubicBezTo>
                      <a:pt x="1091" y="2158"/>
                      <a:pt x="2376" y="2994"/>
                      <a:pt x="3770" y="3571"/>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9" name="Freeform 38"/>
              <p:cNvSpPr>
                <a:spLocks/>
              </p:cNvSpPr>
              <p:nvPr/>
            </p:nvSpPr>
            <p:spPr bwMode="auto">
              <a:xfrm flipV="1">
                <a:off x="1488" y="1511"/>
                <a:ext cx="2784" cy="902"/>
              </a:xfrm>
              <a:custGeom>
                <a:avLst/>
                <a:gdLst>
                  <a:gd name="T0" fmla="*/ 1112 w 12262"/>
                  <a:gd name="T1" fmla="*/ 2043 h 3973"/>
                  <a:gd name="T2" fmla="*/ 8530 w 12262"/>
                  <a:gd name="T3" fmla="*/ 3249 h 3973"/>
                  <a:gd name="T4" fmla="*/ 10308 w 12262"/>
                  <a:gd name="T5" fmla="*/ 2527 h 3973"/>
                  <a:gd name="T6" fmla="*/ 11327 w 12262"/>
                  <a:gd name="T7" fmla="*/ 1892 h 3973"/>
                  <a:gd name="T8" fmla="*/ 12262 w 12262"/>
                  <a:gd name="T9" fmla="*/ 1157 h 3973"/>
                  <a:gd name="T10" fmla="*/ 11300 w 12262"/>
                  <a:gd name="T11" fmla="*/ 0 h 3973"/>
                  <a:gd name="T12" fmla="*/ 9204 w 12262"/>
                  <a:gd name="T13" fmla="*/ 1388 h 3973"/>
                  <a:gd name="T14" fmla="*/ 2198 w 12262"/>
                  <a:gd name="T15" fmla="*/ 957 h 3973"/>
                  <a:gd name="T16" fmla="*/ 985 w 12262"/>
                  <a:gd name="T17" fmla="*/ 10 h 3973"/>
                  <a:gd name="T18" fmla="*/ 0 w 12262"/>
                  <a:gd name="T19" fmla="*/ 1148 h 3973"/>
                  <a:gd name="T20" fmla="*/ 1112 w 12262"/>
                  <a:gd name="T21" fmla="*/ 2043 h 3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62" h="3973">
                    <a:moveTo>
                      <a:pt x="1112" y="2043"/>
                    </a:moveTo>
                    <a:cubicBezTo>
                      <a:pt x="3242" y="3521"/>
                      <a:pt x="6042" y="3973"/>
                      <a:pt x="8530" y="3249"/>
                    </a:cubicBezTo>
                    <a:cubicBezTo>
                      <a:pt x="9150" y="3079"/>
                      <a:pt x="9738" y="2817"/>
                      <a:pt x="10308" y="2527"/>
                    </a:cubicBezTo>
                    <a:cubicBezTo>
                      <a:pt x="10654" y="2325"/>
                      <a:pt x="11007" y="2134"/>
                      <a:pt x="11327" y="1892"/>
                    </a:cubicBezTo>
                    <a:cubicBezTo>
                      <a:pt x="11660" y="1676"/>
                      <a:pt x="11955" y="1409"/>
                      <a:pt x="12262" y="1157"/>
                    </a:cubicBezTo>
                    <a:cubicBezTo>
                      <a:pt x="11941" y="772"/>
                      <a:pt x="11621" y="385"/>
                      <a:pt x="11300" y="0"/>
                    </a:cubicBezTo>
                    <a:cubicBezTo>
                      <a:pt x="10667" y="553"/>
                      <a:pt x="9972" y="1042"/>
                      <a:pt x="9204" y="1388"/>
                    </a:cubicBezTo>
                    <a:cubicBezTo>
                      <a:pt x="7000" y="2458"/>
                      <a:pt x="4259" y="2271"/>
                      <a:pt x="2198" y="957"/>
                    </a:cubicBezTo>
                    <a:cubicBezTo>
                      <a:pt x="1758" y="689"/>
                      <a:pt x="1370" y="350"/>
                      <a:pt x="985" y="10"/>
                    </a:cubicBezTo>
                    <a:cubicBezTo>
                      <a:pt x="656" y="389"/>
                      <a:pt x="328" y="768"/>
                      <a:pt x="0" y="1148"/>
                    </a:cubicBezTo>
                    <a:cubicBezTo>
                      <a:pt x="359" y="1460"/>
                      <a:pt x="712" y="1782"/>
                      <a:pt x="1112" y="2043"/>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0" name="Freeform 39"/>
              <p:cNvSpPr>
                <a:spLocks/>
              </p:cNvSpPr>
              <p:nvPr/>
            </p:nvSpPr>
            <p:spPr bwMode="auto">
              <a:xfrm flipV="1">
                <a:off x="2071" y="2437"/>
                <a:ext cx="1621" cy="592"/>
              </a:xfrm>
              <a:custGeom>
                <a:avLst/>
                <a:gdLst>
                  <a:gd name="T0" fmla="*/ 2790 w 7135"/>
                  <a:gd name="T1" fmla="*/ 2475 h 2604"/>
                  <a:gd name="T2" fmla="*/ 5386 w 7135"/>
                  <a:gd name="T3" fmla="*/ 2213 h 2604"/>
                  <a:gd name="T4" fmla="*/ 7135 w 7135"/>
                  <a:gd name="T5" fmla="*/ 1157 h 2604"/>
                  <a:gd name="T6" fmla="*/ 6171 w 7135"/>
                  <a:gd name="T7" fmla="*/ 0 h 2604"/>
                  <a:gd name="T8" fmla="*/ 4274 w 7135"/>
                  <a:gd name="T9" fmla="*/ 962 h 2604"/>
                  <a:gd name="T10" fmla="*/ 1977 w 7135"/>
                  <a:gd name="T11" fmla="*/ 679 h 2604"/>
                  <a:gd name="T12" fmla="*/ 965 w 7135"/>
                  <a:gd name="T13" fmla="*/ 0 h 2604"/>
                  <a:gd name="T14" fmla="*/ 0 w 7135"/>
                  <a:gd name="T15" fmla="*/ 1157 h 2604"/>
                  <a:gd name="T16" fmla="*/ 2790 w 7135"/>
                  <a:gd name="T17" fmla="*/ 2475 h 2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35" h="2604">
                    <a:moveTo>
                      <a:pt x="2790" y="2475"/>
                    </a:moveTo>
                    <a:cubicBezTo>
                      <a:pt x="3659" y="2604"/>
                      <a:pt x="4561" y="2516"/>
                      <a:pt x="5386" y="2213"/>
                    </a:cubicBezTo>
                    <a:cubicBezTo>
                      <a:pt x="6032" y="1981"/>
                      <a:pt x="6622" y="1610"/>
                      <a:pt x="7135" y="1157"/>
                    </a:cubicBezTo>
                    <a:cubicBezTo>
                      <a:pt x="6814" y="771"/>
                      <a:pt x="6492" y="386"/>
                      <a:pt x="6171" y="0"/>
                    </a:cubicBezTo>
                    <a:cubicBezTo>
                      <a:pt x="5639" y="482"/>
                      <a:pt x="4983" y="836"/>
                      <a:pt x="4274" y="962"/>
                    </a:cubicBezTo>
                    <a:cubicBezTo>
                      <a:pt x="3504" y="1103"/>
                      <a:pt x="2688" y="1013"/>
                      <a:pt x="1977" y="679"/>
                    </a:cubicBezTo>
                    <a:cubicBezTo>
                      <a:pt x="1605" y="510"/>
                      <a:pt x="1271" y="270"/>
                      <a:pt x="965" y="0"/>
                    </a:cubicBezTo>
                    <a:cubicBezTo>
                      <a:pt x="643" y="386"/>
                      <a:pt x="321" y="771"/>
                      <a:pt x="0" y="1157"/>
                    </a:cubicBezTo>
                    <a:cubicBezTo>
                      <a:pt x="778" y="1852"/>
                      <a:pt x="1753" y="2333"/>
                      <a:pt x="2790" y="2475"/>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1" name="Freeform 40"/>
              <p:cNvSpPr>
                <a:spLocks/>
              </p:cNvSpPr>
              <p:nvPr/>
            </p:nvSpPr>
            <p:spPr bwMode="auto">
              <a:xfrm flipV="1">
                <a:off x="2642" y="3306"/>
                <a:ext cx="479" cy="343"/>
              </a:xfrm>
              <a:custGeom>
                <a:avLst/>
                <a:gdLst>
                  <a:gd name="T0" fmla="*/ 0 w 2107"/>
                  <a:gd name="T1" fmla="*/ 1128 h 1510"/>
                  <a:gd name="T2" fmla="*/ 1088 w 2107"/>
                  <a:gd name="T3" fmla="*/ 1499 h 1510"/>
                  <a:gd name="T4" fmla="*/ 2107 w 2107"/>
                  <a:gd name="T5" fmla="*/ 1128 h 1510"/>
                  <a:gd name="T6" fmla="*/ 1054 w 2107"/>
                  <a:gd name="T7" fmla="*/ 0 h 1510"/>
                  <a:gd name="T8" fmla="*/ 0 w 2107"/>
                  <a:gd name="T9" fmla="*/ 1128 h 1510"/>
                </a:gdLst>
                <a:ahLst/>
                <a:cxnLst>
                  <a:cxn ang="0">
                    <a:pos x="T0" y="T1"/>
                  </a:cxn>
                  <a:cxn ang="0">
                    <a:pos x="T2" y="T3"/>
                  </a:cxn>
                  <a:cxn ang="0">
                    <a:pos x="T4" y="T5"/>
                  </a:cxn>
                  <a:cxn ang="0">
                    <a:pos x="T6" y="T7"/>
                  </a:cxn>
                  <a:cxn ang="0">
                    <a:pos x="T8" y="T9"/>
                  </a:cxn>
                </a:cxnLst>
                <a:rect l="0" t="0" r="r" b="b"/>
                <a:pathLst>
                  <a:path w="2107" h="1510">
                    <a:moveTo>
                      <a:pt x="0" y="1128"/>
                    </a:moveTo>
                    <a:cubicBezTo>
                      <a:pt x="316" y="1353"/>
                      <a:pt x="695" y="1510"/>
                      <a:pt x="1088" y="1499"/>
                    </a:cubicBezTo>
                    <a:cubicBezTo>
                      <a:pt x="1458" y="1491"/>
                      <a:pt x="1809" y="1340"/>
                      <a:pt x="2107" y="1128"/>
                    </a:cubicBezTo>
                    <a:cubicBezTo>
                      <a:pt x="1756" y="752"/>
                      <a:pt x="1405" y="375"/>
                      <a:pt x="1054" y="0"/>
                    </a:cubicBezTo>
                    <a:cubicBezTo>
                      <a:pt x="702" y="375"/>
                      <a:pt x="351" y="752"/>
                      <a:pt x="0" y="11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30" name="TextBox 29"/>
            <p:cNvSpPr txBox="1"/>
            <p:nvPr/>
          </p:nvSpPr>
          <p:spPr>
            <a:xfrm>
              <a:off x="5333150" y="2546612"/>
              <a:ext cx="96650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Internet</a:t>
              </a:r>
            </a:p>
          </p:txBody>
        </p:sp>
        <p:sp>
          <p:nvSpPr>
            <p:cNvPr id="31" name="TextBox 30"/>
            <p:cNvSpPr txBox="1"/>
            <p:nvPr/>
          </p:nvSpPr>
          <p:spPr>
            <a:xfrm>
              <a:off x="1765142" y="1200661"/>
              <a:ext cx="147653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On premises</a:t>
              </a:r>
            </a:p>
          </p:txBody>
        </p:sp>
        <p:sp>
          <p:nvSpPr>
            <p:cNvPr id="32" name="TextBox 31"/>
            <p:cNvSpPr txBox="1"/>
            <p:nvPr/>
          </p:nvSpPr>
          <p:spPr>
            <a:xfrm>
              <a:off x="2627554" y="3116697"/>
              <a:ext cx="1962734"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Forced tunneled </a:t>
              </a:r>
              <a:br>
                <a:rPr kumimoji="0" lang="en-US" sz="1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US" sz="1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via S2S VPN</a:t>
              </a:r>
            </a:p>
          </p:txBody>
        </p:sp>
        <p:sp>
          <p:nvSpPr>
            <p:cNvPr id="33" name="TextBox 32"/>
            <p:cNvSpPr txBox="1"/>
            <p:nvPr/>
          </p:nvSpPr>
          <p:spPr>
            <a:xfrm>
              <a:off x="1270363" y="3301036"/>
              <a:ext cx="1476533"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S2S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VPNs</a:t>
              </a:r>
            </a:p>
          </p:txBody>
        </p:sp>
        <p:sp>
          <p:nvSpPr>
            <p:cNvPr id="34" name="TextBox 33"/>
            <p:cNvSpPr txBox="1"/>
            <p:nvPr/>
          </p:nvSpPr>
          <p:spPr>
            <a:xfrm>
              <a:off x="5689564" y="3182100"/>
              <a:ext cx="1476533"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Directly to</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Internet</a:t>
              </a:r>
            </a:p>
          </p:txBody>
        </p:sp>
        <p:sp>
          <p:nvSpPr>
            <p:cNvPr id="35" name="TextBox 34"/>
            <p:cNvSpPr txBox="1"/>
            <p:nvPr/>
          </p:nvSpPr>
          <p:spPr>
            <a:xfrm>
              <a:off x="3571453" y="5856440"/>
              <a:ext cx="1909145"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Virtual Network</a:t>
              </a: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69809">
              <a:off x="4443173" y="3036581"/>
              <a:ext cx="387998" cy="387998"/>
            </a:xfrm>
            <a:prstGeom prst="rect">
              <a:avLst/>
            </a:prstGeom>
          </p:spPr>
        </p:pic>
      </p:grpSp>
    </p:spTree>
    <p:extLst>
      <p:ext uri="{BB962C8B-B14F-4D97-AF65-F5344CB8AC3E}">
        <p14:creationId xmlns:p14="http://schemas.microsoft.com/office/powerpoint/2010/main" val="1905303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Network security group rules consist of:</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Name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Direction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Priority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Access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Source IP address prefix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Source port range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Destination IP address prefix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Destination port range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pitchFamily="34" charset="0"/>
                <a:cs typeface="Segoe UI" pitchFamily="34" charset="0"/>
              </a:rPr>
              <a:t>Protocol </a:t>
            </a: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87266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4: Configuring virtual network connectivity</a:t>
            </a:r>
          </a:p>
        </p:txBody>
      </p:sp>
      <p:sp>
        <p:nvSpPr>
          <p:cNvPr id="3" name="Text Placeholder 2"/>
          <p:cNvSpPr>
            <a:spLocks noGrp="1"/>
          </p:cNvSpPr>
          <p:nvPr>
            <p:ph type="body" idx="1"/>
          </p:nvPr>
        </p:nvSpPr>
        <p:spPr/>
        <p:txBody>
          <a:bodyPr/>
          <a:lstStyle/>
          <a:p>
            <a:r>
              <a:rPr lang="en-US" dirty="0"/>
              <a:t>Intersite connectivity options
Configuring point-to-site VPN connectivity
Configuring a site-to-site VPN
Configuring a VNet-to-VNet VPN
Connecting IaaS v1 virtual networks to IaaS v2 virtual networks</a:t>
            </a:r>
          </a:p>
        </p:txBody>
      </p:sp>
    </p:spTree>
    <p:extLst>
      <p:ext uri="{BB962C8B-B14F-4D97-AF65-F5344CB8AC3E}">
        <p14:creationId xmlns:p14="http://schemas.microsoft.com/office/powerpoint/2010/main" val="3347080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Intersite connectivity options</a:t>
            </a:r>
          </a:p>
        </p:txBody>
      </p:sp>
      <p:grpSp>
        <p:nvGrpSpPr>
          <p:cNvPr id="4" name="Group 3" descr="Illustration of VPN connections of three different types: Point-to-site, site-to-site, and VNet-to-VNet. On the upper half of the slide is a rectangle that has two virtual networks inside it, each depicted by a rectangle with two virtual server icons in them. Both the virtual networks are connected to each other by a pipe labeled VNet-to-VNet. This rectangle is connected to a desktop computer at the bottom left corner of the slide by a pipe labeled Point–to-Site. On the bottom, right corner is another rectangle labeled On-Premises Network, with two desktops inside them. This rectangle is connected to the rectangle above it by a pipe labeled Site–to-site.&#10;&#10;"/>
          <p:cNvGrpSpPr/>
          <p:nvPr/>
        </p:nvGrpSpPr>
        <p:grpSpPr>
          <a:xfrm>
            <a:off x="318052" y="1272209"/>
            <a:ext cx="8448261" cy="5227982"/>
            <a:chOff x="318052" y="1272209"/>
            <a:chExt cx="8448261" cy="5227982"/>
          </a:xfrm>
        </p:grpSpPr>
        <p:sp>
          <p:nvSpPr>
            <p:cNvPr id="5" name="Rounded Rectangle 4"/>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a:t>
              </a:r>
            </a:p>
          </p:txBody>
        </p:sp>
        <p:sp>
          <p:nvSpPr>
            <p:cNvPr id="6" name="Rounded Rectangle 5"/>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East US VNet</a:t>
              </a:r>
            </a:p>
          </p:txBody>
        </p:sp>
        <p:sp>
          <p:nvSpPr>
            <p:cNvPr id="7" name="Rounded Rectangle 6"/>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West US VNet</a:t>
              </a:r>
            </a:p>
          </p:txBody>
        </p:sp>
        <p:grpSp>
          <p:nvGrpSpPr>
            <p:cNvPr id="8" name="Group 7"/>
            <p:cNvGrpSpPr>
              <a:grpSpLocks noChangeAspect="1"/>
            </p:cNvGrpSpPr>
            <p:nvPr/>
          </p:nvGrpSpPr>
          <p:grpSpPr>
            <a:xfrm>
              <a:off x="3144904" y="2462316"/>
              <a:ext cx="2300053" cy="535590"/>
              <a:chOff x="4642597" y="3753046"/>
              <a:chExt cx="2300053" cy="535590"/>
            </a:xfrm>
          </p:grpSpPr>
          <p:grpSp>
            <p:nvGrpSpPr>
              <p:cNvPr id="94" name="Group 93"/>
              <p:cNvGrpSpPr/>
              <p:nvPr/>
            </p:nvGrpSpPr>
            <p:grpSpPr>
              <a:xfrm>
                <a:off x="4642597" y="3753046"/>
                <a:ext cx="2300053" cy="535590"/>
                <a:chOff x="4734713" y="4387988"/>
                <a:chExt cx="2300053" cy="535590"/>
              </a:xfrm>
            </p:grpSpPr>
            <p:sp>
              <p:nvSpPr>
                <p:cNvPr id="96" name="Flowchart: Delay 95"/>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97" name="Rectangle 96"/>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98" name="Oval 97"/>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95" name="Oval 94"/>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9" name="TextBox 12"/>
            <p:cNvSpPr txBox="1"/>
            <p:nvPr/>
          </p:nvSpPr>
          <p:spPr>
            <a:xfrm>
              <a:off x="3284681" y="2030776"/>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VNet-to-VNet</a:t>
              </a:r>
            </a:p>
          </p:txBody>
        </p:sp>
        <p:grpSp>
          <p:nvGrpSpPr>
            <p:cNvPr id="10" name="Group 9"/>
            <p:cNvGrpSpPr>
              <a:grpSpLocks noChangeAspect="1"/>
            </p:cNvGrpSpPr>
            <p:nvPr/>
          </p:nvGrpSpPr>
          <p:grpSpPr>
            <a:xfrm>
              <a:off x="1253285" y="2304241"/>
              <a:ext cx="518166" cy="826403"/>
              <a:chOff x="8822083" y="2100326"/>
              <a:chExt cx="914400" cy="1458337"/>
            </a:xfrm>
          </p:grpSpPr>
          <p:grpSp>
            <p:nvGrpSpPr>
              <p:cNvPr id="79" name="Group 78"/>
              <p:cNvGrpSpPr>
                <a:grpSpLocks noChangeAspect="1"/>
              </p:cNvGrpSpPr>
              <p:nvPr/>
            </p:nvGrpSpPr>
            <p:grpSpPr bwMode="auto">
              <a:xfrm>
                <a:off x="9068949" y="2230438"/>
                <a:ext cx="530226" cy="1174751"/>
                <a:chOff x="5855" y="1405"/>
                <a:chExt cx="334" cy="740"/>
              </a:xfrm>
            </p:grpSpPr>
            <p:sp>
              <p:nvSpPr>
                <p:cNvPr id="8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2" name="Freeform 8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3" name="Rectangle 8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4" name="Freeform 8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5" name="Rectangle 8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6" name="Freeform 8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7" name="Rectangle 8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8" name="Freeform 8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89" name="Rectangle 8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0" name="Freeform 8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1" name="Oval 9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2" name="Freeform 9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93" name="Rectangle 9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80" name="Rectangle 7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1" name="Group 10"/>
            <p:cNvGrpSpPr>
              <a:grpSpLocks noChangeAspect="1"/>
            </p:cNvGrpSpPr>
            <p:nvPr/>
          </p:nvGrpSpPr>
          <p:grpSpPr>
            <a:xfrm>
              <a:off x="1405685" y="2456641"/>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2" name="Group 11"/>
            <p:cNvGrpSpPr>
              <a:grpSpLocks noChangeAspect="1"/>
            </p:cNvGrpSpPr>
            <p:nvPr/>
          </p:nvGrpSpPr>
          <p:grpSpPr>
            <a:xfrm>
              <a:off x="6819198" y="23007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3" name="Group 12"/>
            <p:cNvGrpSpPr>
              <a:grpSpLocks noChangeAspect="1"/>
            </p:cNvGrpSpPr>
            <p:nvPr/>
          </p:nvGrpSpPr>
          <p:grpSpPr>
            <a:xfrm>
              <a:off x="6971598" y="2453159"/>
              <a:ext cx="518166" cy="826403"/>
              <a:chOff x="8822083" y="2100326"/>
              <a:chExt cx="914400" cy="1458337"/>
            </a:xfrm>
          </p:grpSpPr>
          <p:grpSp>
            <p:nvGrpSpPr>
              <p:cNvPr id="34" name="Group 33"/>
              <p:cNvGrpSpPr>
                <a:grpSpLocks noChangeAspect="1"/>
              </p:cNvGrpSpPr>
              <p:nvPr/>
            </p:nvGrpSpPr>
            <p:grpSpPr bwMode="auto">
              <a:xfrm>
                <a:off x="9068949" y="2230438"/>
                <a:ext cx="530226" cy="1174751"/>
                <a:chOff x="5855" y="1405"/>
                <a:chExt cx="334" cy="740"/>
              </a:xfrm>
            </p:grpSpPr>
            <p:sp>
              <p:nvSpPr>
                <p:cNvPr id="3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7" name="Freeform 3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8" name="Rectangle 3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9" name="Freeform 3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0" name="Rectangle 3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1" name="Freeform 4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2" name="Rectangle 4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3" name="Freeform 4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4" name="Rectangle 4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5" name="Freeform 4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6" name="Oval 4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7" name="Freeform 4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8" name="Rectangle 4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35" name="Rectangle 3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pic>
          <p:nvPicPr>
            <p:cNvPr id="14" name="Picture 13"/>
            <p:cNvPicPr>
              <a:picLocks noChangeAspect="1"/>
            </p:cNvPicPr>
            <p:nvPr/>
          </p:nvPicPr>
          <p:blipFill>
            <a:blip r:embed="rId3"/>
            <a:stretch>
              <a:fillRect/>
            </a:stretch>
          </p:blipFill>
          <p:spPr>
            <a:xfrm>
              <a:off x="782858" y="5330877"/>
              <a:ext cx="1681087" cy="992922"/>
            </a:xfrm>
            <a:prstGeom prst="rect">
              <a:avLst/>
            </a:prstGeom>
          </p:spPr>
        </p:pic>
        <p:grpSp>
          <p:nvGrpSpPr>
            <p:cNvPr id="15" name="Group 14"/>
            <p:cNvGrpSpPr/>
            <p:nvPr/>
          </p:nvGrpSpPr>
          <p:grpSpPr>
            <a:xfrm>
              <a:off x="1471003" y="3719341"/>
              <a:ext cx="2460515" cy="1494725"/>
              <a:chOff x="1471003" y="3719341"/>
              <a:chExt cx="2460515" cy="1494725"/>
            </a:xfrm>
          </p:grpSpPr>
          <p:grpSp>
            <p:nvGrpSpPr>
              <p:cNvPr id="27" name="Group 26"/>
              <p:cNvGrpSpPr>
                <a:grpSpLocks noChangeAspect="1"/>
              </p:cNvGrpSpPr>
              <p:nvPr/>
            </p:nvGrpSpPr>
            <p:grpSpPr>
              <a:xfrm rot="5400000">
                <a:off x="991435" y="4198909"/>
                <a:ext cx="1494725" cy="535590"/>
                <a:chOff x="4642597" y="3753046"/>
                <a:chExt cx="2300053" cy="535590"/>
              </a:xfrm>
            </p:grpSpPr>
            <p:grpSp>
              <p:nvGrpSpPr>
                <p:cNvPr id="29" name="Group 28"/>
                <p:cNvGrpSpPr/>
                <p:nvPr/>
              </p:nvGrpSpPr>
              <p:grpSpPr>
                <a:xfrm>
                  <a:off x="4642597" y="3753046"/>
                  <a:ext cx="2300053" cy="535590"/>
                  <a:chOff x="4734713" y="4387988"/>
                  <a:chExt cx="2300053" cy="535590"/>
                </a:xfrm>
              </p:grpSpPr>
              <p:sp>
                <p:nvSpPr>
                  <p:cNvPr id="31" name="Flowchart: Delay 3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3" name="Oval 3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30" name="Oval 2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28" name="TextBox 86"/>
              <p:cNvSpPr txBox="1"/>
              <p:nvPr/>
            </p:nvSpPr>
            <p:spPr>
              <a:xfrm>
                <a:off x="2090244" y="3955036"/>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Point-to-site</a:t>
                </a:r>
              </a:p>
            </p:txBody>
          </p:sp>
        </p:grpSp>
        <p:sp>
          <p:nvSpPr>
            <p:cNvPr id="16" name="Rounded Rectangle 15"/>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On-premises</a:t>
              </a:r>
              <a:b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a:t>
              </a:r>
            </a:p>
          </p:txBody>
        </p:sp>
        <p:grpSp>
          <p:nvGrpSpPr>
            <p:cNvPr id="17" name="Group 16"/>
            <p:cNvGrpSpPr/>
            <p:nvPr/>
          </p:nvGrpSpPr>
          <p:grpSpPr>
            <a:xfrm>
              <a:off x="6591332" y="3715859"/>
              <a:ext cx="2151276" cy="1494725"/>
              <a:chOff x="1471003" y="3719341"/>
              <a:chExt cx="2151276" cy="1494725"/>
            </a:xfrm>
          </p:grpSpPr>
          <p:grpSp>
            <p:nvGrpSpPr>
              <p:cNvPr id="20" name="Group 19"/>
              <p:cNvGrpSpPr>
                <a:grpSpLocks noChangeAspect="1"/>
              </p:cNvGrpSpPr>
              <p:nvPr/>
            </p:nvGrpSpPr>
            <p:grpSpPr>
              <a:xfrm rot="5400000">
                <a:off x="991435" y="4198909"/>
                <a:ext cx="1494725" cy="535590"/>
                <a:chOff x="4642597" y="3753046"/>
                <a:chExt cx="2300053" cy="535590"/>
              </a:xfrm>
            </p:grpSpPr>
            <p:grpSp>
              <p:nvGrpSpPr>
                <p:cNvPr id="22" name="Group 21"/>
                <p:cNvGrpSpPr/>
                <p:nvPr/>
              </p:nvGrpSpPr>
              <p:grpSpPr>
                <a:xfrm>
                  <a:off x="4642597" y="3753046"/>
                  <a:ext cx="2300053" cy="535590"/>
                  <a:chOff x="4734713" y="4387988"/>
                  <a:chExt cx="2300053" cy="535590"/>
                </a:xfrm>
              </p:grpSpPr>
              <p:sp>
                <p:nvSpPr>
                  <p:cNvPr id="24" name="Flowchart: Delay 23"/>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6" name="Oval 25"/>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23" name="Oval 22"/>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21" name="TextBox 91"/>
              <p:cNvSpPr txBox="1"/>
              <p:nvPr/>
            </p:nvSpPr>
            <p:spPr>
              <a:xfrm>
                <a:off x="2086656" y="399324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Site-to-site</a:t>
                </a:r>
              </a:p>
            </p:txBody>
          </p:sp>
        </p:grpSp>
        <p:pic>
          <p:nvPicPr>
            <p:cNvPr id="18" name="Picture 17"/>
            <p:cNvPicPr>
              <a:picLocks noChangeAspect="1"/>
            </p:cNvPicPr>
            <p:nvPr/>
          </p:nvPicPr>
          <p:blipFill>
            <a:blip r:embed="rId3"/>
            <a:stretch>
              <a:fillRect/>
            </a:stretch>
          </p:blipFill>
          <p:spPr>
            <a:xfrm>
              <a:off x="4701473" y="5598510"/>
              <a:ext cx="1142084" cy="674564"/>
            </a:xfrm>
            <a:prstGeom prst="rect">
              <a:avLst/>
            </a:prstGeom>
          </p:spPr>
        </p:pic>
        <p:pic>
          <p:nvPicPr>
            <p:cNvPr id="19" name="Picture 18"/>
            <p:cNvPicPr>
              <a:picLocks noChangeAspect="1"/>
            </p:cNvPicPr>
            <p:nvPr/>
          </p:nvPicPr>
          <p:blipFill>
            <a:blip r:embed="rId3"/>
            <a:stretch>
              <a:fillRect/>
            </a:stretch>
          </p:blipFill>
          <p:spPr>
            <a:xfrm>
              <a:off x="6857904" y="5598510"/>
              <a:ext cx="1142084" cy="674564"/>
            </a:xfrm>
            <a:prstGeom prst="rect">
              <a:avLst/>
            </a:prstGeom>
          </p:spPr>
        </p:pic>
      </p:grpSp>
    </p:spTree>
    <p:extLst>
      <p:ext uri="{BB962C8B-B14F-4D97-AF65-F5344CB8AC3E}">
        <p14:creationId xmlns:p14="http://schemas.microsoft.com/office/powerpoint/2010/main" val="2016136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IaaS v1 virtual networks to IaaS v2 virtual networks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Create an ARM VNet</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Create a classic VNet </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Connect the classic and the ARM VNets</a:t>
            </a:r>
          </a:p>
        </p:txBody>
      </p:sp>
    </p:spTree>
    <p:extLst>
      <p:ext uri="{BB962C8B-B14F-4D97-AF65-F5344CB8AC3E}">
        <p14:creationId xmlns:p14="http://schemas.microsoft.com/office/powerpoint/2010/main" val="1137325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Lesson 5: Overview of Azure networking in IaaS v1</a:t>
            </a:r>
          </a:p>
        </p:txBody>
      </p:sp>
      <p:sp>
        <p:nvSpPr>
          <p:cNvPr id="3" name="Text Placeholder 2"/>
          <p:cNvSpPr>
            <a:spLocks noGrp="1"/>
          </p:cNvSpPr>
          <p:nvPr>
            <p:ph type="body" idx="1"/>
          </p:nvPr>
        </p:nvSpPr>
        <p:spPr/>
        <p:txBody>
          <a:bodyPr/>
          <a:lstStyle/>
          <a:p>
            <a:r>
              <a:rPr lang="en-US" dirty="0"/>
              <a:t>Overview of IaaS v1 virtual networks
Connecting to virtual networks in IaaS v1
Implementing virtual networks in IaaS v1</a:t>
            </a:r>
          </a:p>
        </p:txBody>
      </p:sp>
    </p:spTree>
    <p:extLst>
      <p:ext uri="{BB962C8B-B14F-4D97-AF65-F5344CB8AC3E}">
        <p14:creationId xmlns:p14="http://schemas.microsoft.com/office/powerpoint/2010/main" val="3194984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IaaS v1 virtual networks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Cloud services and virtual machines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IP addresses: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DIP addresses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VIP addresses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Static IP addresses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Reserved IP addresses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Instance-level PIP addresses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DNS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load balancer and internal load balancer</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Traffic Manager</a:t>
            </a: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640192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virtual networks in IaaS v1</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To connect VNets in IaaS v1, use: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Point-to-site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Site-to-site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VNet-to-VNet</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Multisite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ExpressRoute</a:t>
            </a:r>
          </a:p>
        </p:txBody>
      </p:sp>
    </p:spTree>
    <p:extLst>
      <p:ext uri="{BB962C8B-B14F-4D97-AF65-F5344CB8AC3E}">
        <p14:creationId xmlns:p14="http://schemas.microsoft.com/office/powerpoint/2010/main" val="2708590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virtual network in IaaS v1</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From the </a:t>
            </a:r>
            <a:r>
              <a:rPr kumimoji="0" lang="en-US" sz="2800" b="1" i="0" u="none" strike="noStrike" kern="1200" cap="none" spc="0" normalizeH="0" baseline="0" noProof="0" dirty="0">
                <a:ln>
                  <a:noFill/>
                </a:ln>
                <a:solidFill>
                  <a:srgbClr val="000000"/>
                </a:solidFill>
                <a:effectLst/>
                <a:uLnTx/>
                <a:uFillTx/>
                <a:latin typeface="Segoe UI" pitchFamily="34" charset="0"/>
                <a:cs typeface="Segoe UI" pitchFamily="34" charset="0"/>
              </a:rPr>
              <a:t>Network</a:t>
            </a: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 page, open the VNet Custom Create Wizard</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Set the VNet name and select a region</a:t>
            </a:r>
            <a:endPar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Configure a DNS server if required</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Configure IP address name spaces and subnets according to your plan</a:t>
            </a: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73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Richard Doelker </a:t>
            </a:r>
          </a:p>
          <a:p>
            <a:r>
              <a:rPr lang="es-MX" sz="2400" dirty="0">
                <a:solidFill>
                  <a:srgbClr val="0070C0"/>
                </a:solidFill>
              </a:rPr>
              <a:t>M</a:t>
            </a:r>
            <a:r>
              <a:rPr lang="en-US" sz="2400" dirty="0">
                <a:solidFill>
                  <a:srgbClr val="0070C0"/>
                </a:solidFill>
              </a:rPr>
              <a:t>CP, MCSA, MCSE, MCT</a:t>
            </a:r>
            <a:endParaRPr lang="en-US" sz="2400" dirty="0"/>
          </a:p>
          <a:p>
            <a:r>
              <a:rPr lang="en-US" sz="2400" dirty="0"/>
              <a:t>MSTS</a:t>
            </a:r>
          </a:p>
          <a:p>
            <a:r>
              <a:rPr lang="en-US" sz="2400" dirty="0"/>
              <a:t>Over 10 years of experience in the IT Field. BI Analyst for Scotiabank for 7 years, 2 years as a Trainer</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virtual network in IaaS v1</a:t>
            </a:r>
          </a:p>
        </p:txBody>
      </p:sp>
      <p:sp>
        <p:nvSpPr>
          <p:cNvPr id="4" name="Rectangle 3"/>
          <p:cNvSpPr/>
          <p:nvPr/>
        </p:nvSpPr>
        <p:spPr>
          <a:xfrm>
            <a:off x="367668" y="1295400"/>
            <a:ext cx="8392486" cy="5355312"/>
          </a:xfrm>
          <a:prstGeom prst="rect">
            <a:avLst/>
          </a:prstGeom>
          <a:solidFill>
            <a:srgbClr val="D2D2D2"/>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&lt;VirtualNetworkSites&gt;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&lt;VirtualNetworkSite name="Main_Network" Location="East </a:t>
            </a:r>
            <a:b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b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Asia"&gt;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&lt;AddressSpace&gt;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&lt;AddressPrefix&gt;192.168.0.0/16&lt;/AddressPrefix&gt;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&lt;/AddressSpace&gt;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 name="Front-End Subnet"&gt;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&lt;AddressPrefix&gt;192.168.0.0/28&lt;/AddressPrefix&gt;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 name="Mid-Tier Subnet"&gt;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&lt;AddressPrefix&gt;192.168.0.16/29&lt;/AddressPrefix&gt;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 name="Back-End Subnet"&gt;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&lt;AddressPrefix&gt;192.168.0.24/29&lt;/AddressPrefix&gt;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&lt;/Subnets&gt;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  &lt;/VirtualNetworkSite&gt;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Arial" charset="0"/>
              </a:rPr>
              <a:t>&lt;/VirtualNetworkSites&gt;</a:t>
            </a:r>
          </a:p>
        </p:txBody>
      </p:sp>
      <p:sp>
        <p:nvSpPr>
          <p:cNvPr id="5" name="TextBox 1"/>
          <p:cNvSpPr txBox="1"/>
          <p:nvPr/>
        </p:nvSpPr>
        <p:spPr>
          <a:xfrm>
            <a:off x="367668" y="833735"/>
            <a:ext cx="6758581"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Configuring a VNet by using a configuration file:</a:t>
            </a:r>
            <a:endParaRPr kumimoji="0" lang="en-GB" sz="2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598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IN"/>
              <a:t>Implementing virtual machines
</a:t>
            </a:r>
          </a:p>
        </p:txBody>
      </p:sp>
    </p:spTree>
    <p:extLst>
      <p:ext uri="{BB962C8B-B14F-4D97-AF65-F5344CB8AC3E}">
        <p14:creationId xmlns:p14="http://schemas.microsoft.com/office/powerpoint/2010/main" val="1796707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IaaS v2 virtual machines?</a:t>
            </a:r>
          </a:p>
        </p:txBody>
      </p:sp>
      <p:pic>
        <p:nvPicPr>
          <p:cNvPr id="4" name="Picture 3" descr="Representation of the primary virtual machine components. A virtual machine with a unidirectional arrow pointing to and indicating dependency on a disk stored in blob storage in a storage account. The virtual machine also has a unidirectional arrow pointing to a network interface, indicating reference. The network interface has two unidirectional arrows indicating reference to a virtual machine IP address and reference to a subnet on a virtual network." title="What are IaaS v2 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84" y="2133599"/>
            <a:ext cx="8889766"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398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Comparing IaaS v1 and IaaS v2 virtual machines</a:t>
            </a:r>
          </a:p>
        </p:txBody>
      </p:sp>
      <p:grpSp>
        <p:nvGrpSpPr>
          <p:cNvPr id="4" name="Group 3" descr="Illustration of the relationship between Azure components as they relate to the Service management model and the Resource manager model. &#10;A box on the left representing the Service management model contains the following: IaaS V1 VMs in a box labeled compute box, IaaS V1 VNet in a box labeled networking, IaaS V1 storage in a box labeled Data &amp; Storage, and an empty box representing Web &amp; Mobile.&#10;A box on the right representing the Resource Manager model contains IaaS V2 VMs in a box labeled compute box, IaaS V2 VNet in a box labeled networking, IaaS V2 storage in a box labeled Data &amp; Storage, and an empty box representing Web and Mobile.&#10;A bidirectional arrow connects IaaS V1 VNet and IaaS V2 VNet on the networking box." title="Comparing IaaS v1 and IaaS v2 virtual machines"/>
          <p:cNvGrpSpPr/>
          <p:nvPr/>
        </p:nvGrpSpPr>
        <p:grpSpPr>
          <a:xfrm>
            <a:off x="185950" y="1885947"/>
            <a:ext cx="8724134" cy="3634186"/>
            <a:chOff x="185950" y="1885947"/>
            <a:chExt cx="8724134" cy="3634186"/>
          </a:xfrm>
        </p:grpSpPr>
        <p:sp>
          <p:nvSpPr>
            <p:cNvPr id="5" name="Rounded Rectangle 4"/>
            <p:cNvSpPr/>
            <p:nvPr/>
          </p:nvSpPr>
          <p:spPr bwMode="auto">
            <a:xfrm>
              <a:off x="185950" y="1885947"/>
              <a:ext cx="8724134" cy="3634186"/>
            </a:xfrm>
            <a:prstGeom prst="roundRect">
              <a:avLst>
                <a:gd name="adj" fmla="val 5331"/>
              </a:avLst>
            </a:prstGeom>
            <a:solidFill>
              <a:srgbClr val="E8F6E4"/>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endParaRPr lang="en-GB" sz="2000" dirty="0">
                <a:solidFill>
                  <a:schemeClr val="tx1"/>
                </a:solidFill>
                <a:latin typeface="Segoe UI" pitchFamily="34" charset="0"/>
                <a:cs typeface="Segoe UI" pitchFamily="34" charset="0"/>
              </a:endParaRPr>
            </a:p>
          </p:txBody>
        </p:sp>
        <p:sp>
          <p:nvSpPr>
            <p:cNvPr id="6" name="Rounded Rectangle 5"/>
            <p:cNvSpPr/>
            <p:nvPr/>
          </p:nvSpPr>
          <p:spPr bwMode="auto">
            <a:xfrm>
              <a:off x="1190846" y="3679929"/>
              <a:ext cx="6560288" cy="407582"/>
            </a:xfrm>
            <a:prstGeom prst="roundRect">
              <a:avLst>
                <a:gd name="adj" fmla="val 5331"/>
              </a:avLst>
            </a:prstGeom>
            <a:solidFill>
              <a:srgbClr val="00B00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endParaRPr lang="en-GB" sz="2000" dirty="0">
                <a:solidFill>
                  <a:schemeClr val="tx1"/>
                </a:solidFill>
                <a:latin typeface="Segoe UI" pitchFamily="34" charset="0"/>
                <a:cs typeface="Segoe UI" pitchFamily="34" charset="0"/>
              </a:endParaRPr>
            </a:p>
          </p:txBody>
        </p:sp>
        <p:cxnSp>
          <p:nvCxnSpPr>
            <p:cNvPr id="7" name="Straight Arrow Connector 6"/>
            <p:cNvCxnSpPr/>
            <p:nvPr/>
          </p:nvCxnSpPr>
          <p:spPr bwMode="auto">
            <a:xfrm flipH="1">
              <a:off x="2764157" y="3897619"/>
              <a:ext cx="3227923" cy="0"/>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a:ln>
            <a:effectLst/>
          </p:spPr>
        </p:cxnSp>
        <p:sp>
          <p:nvSpPr>
            <p:cNvPr id="8" name="Rounded Rectangle 7"/>
            <p:cNvSpPr/>
            <p:nvPr/>
          </p:nvSpPr>
          <p:spPr bwMode="auto">
            <a:xfrm>
              <a:off x="388088" y="2023022"/>
              <a:ext cx="3652284" cy="3313814"/>
            </a:xfrm>
            <a:prstGeom prst="roundRect">
              <a:avLst>
                <a:gd name="adj" fmla="val 5331"/>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45720" rIns="4572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itchFamily="34" charset="0"/>
                  <a:cs typeface="Segoe UI" pitchFamily="34" charset="0"/>
                </a:rPr>
                <a:t>Service management model</a:t>
              </a:r>
            </a:p>
          </p:txBody>
        </p:sp>
        <p:sp>
          <p:nvSpPr>
            <p:cNvPr id="9" name="Rounded Rectangle 8"/>
            <p:cNvSpPr/>
            <p:nvPr/>
          </p:nvSpPr>
          <p:spPr bwMode="auto">
            <a:xfrm>
              <a:off x="4316820" y="2023023"/>
              <a:ext cx="4343400" cy="3313813"/>
            </a:xfrm>
            <a:prstGeom prst="roundRect">
              <a:avLst>
                <a:gd name="adj" fmla="val 5331"/>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45720" rIns="4572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itchFamily="34" charset="0"/>
                  <a:cs typeface="Segoe UI" pitchFamily="34" charset="0"/>
                </a:rPr>
                <a:t>Resource manager model</a:t>
              </a:r>
            </a:p>
          </p:txBody>
        </p:sp>
        <p:sp>
          <p:nvSpPr>
            <p:cNvPr id="10" name="Rounded Rectangle 9"/>
            <p:cNvSpPr/>
            <p:nvPr/>
          </p:nvSpPr>
          <p:spPr bwMode="auto">
            <a:xfrm>
              <a:off x="1179424" y="4726066"/>
              <a:ext cx="6574584" cy="469217"/>
            </a:xfrm>
            <a:prstGeom prst="roundRect">
              <a:avLst>
                <a:gd name="adj" fmla="val 5331"/>
              </a:avLst>
            </a:prstGeom>
            <a:solidFill>
              <a:srgbClr val="C0000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2000" dirty="0">
                  <a:solidFill>
                    <a:schemeClr val="tx1"/>
                  </a:solidFill>
                  <a:latin typeface="Segoe UI" pitchFamily="34" charset="0"/>
                  <a:cs typeface="Segoe UI" pitchFamily="34" charset="0"/>
                </a:rPr>
                <a:t>Web &amp; Mobile</a:t>
              </a:r>
            </a:p>
          </p:txBody>
        </p:sp>
        <p:sp>
          <p:nvSpPr>
            <p:cNvPr id="11" name="Rounded Rectangle 10"/>
            <p:cNvSpPr/>
            <p:nvPr/>
          </p:nvSpPr>
          <p:spPr bwMode="auto">
            <a:xfrm>
              <a:off x="1179424" y="2493862"/>
              <a:ext cx="6560288" cy="743044"/>
            </a:xfrm>
            <a:prstGeom prst="roundRect">
              <a:avLst>
                <a:gd name="adj" fmla="val 5331"/>
              </a:avLst>
            </a:prstGeom>
            <a:solidFill>
              <a:srgbClr val="0070C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2000" dirty="0">
                  <a:solidFill>
                    <a:schemeClr val="tx1"/>
                  </a:solidFill>
                  <a:latin typeface="Segoe UI" pitchFamily="34" charset="0"/>
                  <a:cs typeface="Segoe UI" pitchFamily="34" charset="0"/>
                </a:rPr>
                <a:t>Compute</a:t>
              </a:r>
            </a:p>
          </p:txBody>
        </p:sp>
        <p:sp>
          <p:nvSpPr>
            <p:cNvPr id="12" name="Rounded Rectangle 11"/>
            <p:cNvSpPr/>
            <p:nvPr/>
          </p:nvSpPr>
          <p:spPr bwMode="auto">
            <a:xfrm>
              <a:off x="1209394" y="4229393"/>
              <a:ext cx="6560287" cy="397048"/>
            </a:xfrm>
            <a:prstGeom prst="roundRect">
              <a:avLst>
                <a:gd name="adj" fmla="val 5331"/>
              </a:avLst>
            </a:prstGeom>
            <a:solidFill>
              <a:srgbClr val="7030A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2000" dirty="0">
                  <a:solidFill>
                    <a:schemeClr val="tx1"/>
                  </a:solidFill>
                  <a:latin typeface="Segoe UI" pitchFamily="34" charset="0"/>
                  <a:cs typeface="Segoe UI" pitchFamily="34" charset="0"/>
                </a:rPr>
                <a:t>Data &amp; Storage</a:t>
              </a:r>
            </a:p>
          </p:txBody>
        </p:sp>
        <p:sp>
          <p:nvSpPr>
            <p:cNvPr id="13" name="TextBox 11"/>
            <p:cNvSpPr txBox="1"/>
            <p:nvPr/>
          </p:nvSpPr>
          <p:spPr>
            <a:xfrm>
              <a:off x="1509823" y="2814826"/>
              <a:ext cx="1077539"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err="1">
                  <a:latin typeface="Segoe UI" pitchFamily="34" charset="0"/>
                  <a:cs typeface="Segoe UI" pitchFamily="34" charset="0"/>
                </a:rPr>
                <a:t>IaaS</a:t>
              </a:r>
              <a:r>
                <a:rPr lang="en-US" sz="1200" dirty="0">
                  <a:latin typeface="Segoe UI" pitchFamily="34" charset="0"/>
                  <a:cs typeface="Segoe UI" pitchFamily="34" charset="0"/>
                </a:rPr>
                <a:t> V1 VMs</a:t>
              </a:r>
            </a:p>
          </p:txBody>
        </p:sp>
        <p:sp>
          <p:nvSpPr>
            <p:cNvPr id="14" name="TextBox 12"/>
            <p:cNvSpPr txBox="1"/>
            <p:nvPr/>
          </p:nvSpPr>
          <p:spPr>
            <a:xfrm>
              <a:off x="6106632" y="2792695"/>
              <a:ext cx="1077539"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err="1">
                  <a:latin typeface="Segoe UI" pitchFamily="34" charset="0"/>
                  <a:cs typeface="Segoe UI" pitchFamily="34" charset="0"/>
                </a:rPr>
                <a:t>IaaS</a:t>
              </a:r>
              <a:r>
                <a:rPr lang="en-US" sz="1200" dirty="0">
                  <a:latin typeface="Segoe UI" pitchFamily="34" charset="0"/>
                  <a:cs typeface="Segoe UI" pitchFamily="34" charset="0"/>
                </a:rPr>
                <a:t> V2 VMs</a:t>
              </a:r>
            </a:p>
          </p:txBody>
        </p:sp>
        <p:sp>
          <p:nvSpPr>
            <p:cNvPr id="15" name="TextBox 13"/>
            <p:cNvSpPr txBox="1"/>
            <p:nvPr/>
          </p:nvSpPr>
          <p:spPr>
            <a:xfrm>
              <a:off x="1438603" y="3745220"/>
              <a:ext cx="1127232"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err="1">
                  <a:latin typeface="Segoe UI" pitchFamily="34" charset="0"/>
                  <a:cs typeface="Segoe UI" pitchFamily="34" charset="0"/>
                </a:rPr>
                <a:t>IaaS</a:t>
              </a:r>
              <a:r>
                <a:rPr lang="en-US" sz="1200" dirty="0">
                  <a:latin typeface="Segoe UI" pitchFamily="34" charset="0"/>
                  <a:cs typeface="Segoe UI" pitchFamily="34" charset="0"/>
                </a:rPr>
                <a:t> V1 </a:t>
              </a:r>
              <a:r>
                <a:rPr lang="en-US" sz="1200" dirty="0" err="1">
                  <a:latin typeface="Segoe UI" pitchFamily="34" charset="0"/>
                  <a:cs typeface="Segoe UI" pitchFamily="34" charset="0"/>
                </a:rPr>
                <a:t>VNet</a:t>
              </a:r>
              <a:endParaRPr lang="en-US" sz="1200" dirty="0">
                <a:latin typeface="Segoe UI" pitchFamily="34" charset="0"/>
                <a:cs typeface="Segoe UI" pitchFamily="34" charset="0"/>
              </a:endParaRPr>
            </a:p>
          </p:txBody>
        </p:sp>
        <p:sp>
          <p:nvSpPr>
            <p:cNvPr id="16" name="TextBox 14"/>
            <p:cNvSpPr txBox="1"/>
            <p:nvPr/>
          </p:nvSpPr>
          <p:spPr>
            <a:xfrm>
              <a:off x="6048924" y="3759120"/>
              <a:ext cx="1127232"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err="1">
                  <a:latin typeface="Segoe UI" pitchFamily="34" charset="0"/>
                  <a:cs typeface="Segoe UI" pitchFamily="34" charset="0"/>
                </a:rPr>
                <a:t>IaaS</a:t>
              </a:r>
              <a:r>
                <a:rPr lang="en-US" sz="1200" dirty="0">
                  <a:latin typeface="Segoe UI" pitchFamily="34" charset="0"/>
                  <a:cs typeface="Segoe UI" pitchFamily="34" charset="0"/>
                </a:rPr>
                <a:t> V2 </a:t>
              </a:r>
              <a:r>
                <a:rPr lang="en-US" sz="1200" dirty="0" err="1">
                  <a:latin typeface="Segoe UI" pitchFamily="34" charset="0"/>
                  <a:cs typeface="Segoe UI" pitchFamily="34" charset="0"/>
                </a:rPr>
                <a:t>VNet</a:t>
              </a:r>
              <a:endParaRPr lang="en-US" sz="1200" dirty="0">
                <a:latin typeface="Segoe UI" pitchFamily="34" charset="0"/>
                <a:cs typeface="Segoe UI" pitchFamily="34" charset="0"/>
              </a:endParaRPr>
            </a:p>
          </p:txBody>
        </p:sp>
        <p:cxnSp>
          <p:nvCxnSpPr>
            <p:cNvPr id="17" name="Straight Arrow Connector 16"/>
            <p:cNvCxnSpPr/>
            <p:nvPr/>
          </p:nvCxnSpPr>
          <p:spPr bwMode="auto">
            <a:xfrm>
              <a:off x="2051912" y="3091825"/>
              <a:ext cx="0" cy="621496"/>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a:ln>
            <a:effectLst/>
          </p:spPr>
        </p:cxnSp>
        <p:cxnSp>
          <p:nvCxnSpPr>
            <p:cNvPr id="18" name="Straight Arrow Connector 17"/>
            <p:cNvCxnSpPr/>
            <p:nvPr/>
          </p:nvCxnSpPr>
          <p:spPr bwMode="auto">
            <a:xfrm>
              <a:off x="6694459" y="3069694"/>
              <a:ext cx="0" cy="621496"/>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a:ln>
            <a:effectLst/>
          </p:spPr>
        </p:cxnSp>
        <p:sp>
          <p:nvSpPr>
            <p:cNvPr id="19" name="TextBox 18"/>
            <p:cNvSpPr txBox="1"/>
            <p:nvPr/>
          </p:nvSpPr>
          <p:spPr>
            <a:xfrm>
              <a:off x="1480969" y="4289417"/>
              <a:ext cx="1302985"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pitchFamily="34" charset="0"/>
                  <a:cs typeface="Segoe UI" pitchFamily="34" charset="0"/>
                </a:rPr>
                <a:t>IaaS V1 storage</a:t>
              </a:r>
            </a:p>
          </p:txBody>
        </p:sp>
        <p:sp>
          <p:nvSpPr>
            <p:cNvPr id="20" name="TextBox 19"/>
            <p:cNvSpPr txBox="1"/>
            <p:nvPr/>
          </p:nvSpPr>
          <p:spPr>
            <a:xfrm>
              <a:off x="5992080" y="4289417"/>
              <a:ext cx="1302985"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pitchFamily="34" charset="0"/>
                  <a:cs typeface="Segoe UI" pitchFamily="34" charset="0"/>
                </a:rPr>
                <a:t>IaaS </a:t>
              </a:r>
              <a:r>
                <a:rPr lang="en-US" sz="1200">
                  <a:latin typeface="Segoe UI" pitchFamily="34" charset="0"/>
                  <a:cs typeface="Segoe UI" pitchFamily="34" charset="0"/>
                </a:rPr>
                <a:t>V2 storage</a:t>
              </a:r>
              <a:endParaRPr lang="en-US" sz="1200" dirty="0">
                <a:latin typeface="Segoe UI" pitchFamily="34" charset="0"/>
                <a:cs typeface="Segoe UI" pitchFamily="34" charset="0"/>
              </a:endParaRPr>
            </a:p>
          </p:txBody>
        </p:sp>
        <p:sp>
          <p:nvSpPr>
            <p:cNvPr id="21" name="TextBox 2"/>
            <p:cNvSpPr txBox="1"/>
            <p:nvPr/>
          </p:nvSpPr>
          <p:spPr>
            <a:xfrm>
              <a:off x="3609014" y="3679929"/>
              <a:ext cx="1618072" cy="400110"/>
            </a:xfrm>
            <a:prstGeom prst="rect">
              <a:avLst/>
            </a:prstGeom>
            <a:no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itchFamily="34" charset="0"/>
                  <a:cs typeface="Segoe UI" pitchFamily="34" charset="0"/>
                </a:rPr>
                <a:t>Networking</a:t>
              </a:r>
              <a:endParaRPr lang="en-IN" sz="2000" dirty="0">
                <a:latin typeface="Segoe UI" pitchFamily="34" charset="0"/>
                <a:cs typeface="Segoe UI" pitchFamily="34" charset="0"/>
              </a:endParaRPr>
            </a:p>
          </p:txBody>
        </p:sp>
      </p:grpSp>
    </p:spTree>
    <p:extLst>
      <p:ext uri="{BB962C8B-B14F-4D97-AF65-F5344CB8AC3E}">
        <p14:creationId xmlns:p14="http://schemas.microsoft.com/office/powerpoint/2010/main" val="673132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Identifying workloads for Azure Virtual Machines</a:t>
            </a:r>
          </a:p>
        </p:txBody>
      </p:sp>
      <p:sp>
        <p:nvSpPr>
          <p:cNvPr id="4" name="Content Placeholder 2"/>
          <p:cNvSpPr>
            <a:spLocks noGrp="1"/>
          </p:cNvSpPr>
          <p:nvPr/>
        </p:nvSpPr>
        <p:spPr bwMode="auto">
          <a:xfrm>
            <a:off x="458788" y="1021215"/>
            <a:ext cx="8685212" cy="56505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Suitable workloads for Azure Virtual Machines:</a:t>
            </a:r>
          </a:p>
          <a:p>
            <a:pPr lvl="1"/>
            <a:r>
              <a:rPr lang="en-GB" dirty="0"/>
              <a:t>Highly available service workloads</a:t>
            </a:r>
          </a:p>
          <a:p>
            <a:pPr lvl="1"/>
            <a:r>
              <a:rPr lang="en-GB" dirty="0"/>
              <a:t>Periodic, unpredictable growth, or spiking workloads</a:t>
            </a:r>
          </a:p>
          <a:p>
            <a:pPr lvl="1"/>
            <a:r>
              <a:rPr lang="en-GB" dirty="0"/>
              <a:t>Steady workloads</a:t>
            </a:r>
          </a:p>
          <a:p>
            <a:r>
              <a:rPr lang="en-GB" dirty="0"/>
              <a:t>Unsuitable workloads for Azure Virtual Machines:</a:t>
            </a:r>
          </a:p>
          <a:p>
            <a:pPr lvl="1"/>
            <a:r>
              <a:rPr lang="en-GB" dirty="0"/>
              <a:t>Low volume or limited growth workloads</a:t>
            </a:r>
          </a:p>
          <a:p>
            <a:pPr lvl="1"/>
            <a:r>
              <a:rPr lang="en-GB" dirty="0"/>
              <a:t>Regulated environment workloads</a:t>
            </a:r>
          </a:p>
          <a:p>
            <a:r>
              <a:rPr lang="en-GB" dirty="0"/>
              <a:t>Consider PaaS alternatives to virtual machines</a:t>
            </a:r>
          </a:p>
          <a:p>
            <a:r>
              <a:rPr lang="en-GB" dirty="0"/>
              <a:t>Software support for Azure Virtual Machines</a:t>
            </a:r>
          </a:p>
          <a:p>
            <a:pPr lvl="1"/>
            <a:r>
              <a:rPr lang="en-GB" dirty="0"/>
              <a:t>Windows Server roles </a:t>
            </a:r>
          </a:p>
          <a:p>
            <a:pPr lvl="1"/>
            <a:r>
              <a:rPr lang="en-GB" dirty="0"/>
              <a:t>Other server products (SQL, SharePoint, System </a:t>
            </a:r>
            <a:r>
              <a:rPr lang="en-GB" dirty="0" err="1"/>
              <a:t>Center</a:t>
            </a:r>
            <a:r>
              <a:rPr lang="en-GB" dirty="0"/>
              <a:t>)</a:t>
            </a:r>
          </a:p>
          <a:p>
            <a:pPr lvl="1"/>
            <a:r>
              <a:rPr lang="en-GB" dirty="0"/>
              <a:t>Linux distributions</a:t>
            </a:r>
          </a:p>
        </p:txBody>
      </p:sp>
    </p:spTree>
    <p:extLst>
      <p:ext uri="{BB962C8B-B14F-4D97-AF65-F5344CB8AC3E}">
        <p14:creationId xmlns:p14="http://schemas.microsoft.com/office/powerpoint/2010/main" val="1607545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Virtual machine sizing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200" dirty="0"/>
              <a:t>Virtual machine sizes for Azure:</a:t>
            </a:r>
          </a:p>
          <a:p>
            <a:pPr lvl="1"/>
            <a:r>
              <a:rPr lang="en-GB" sz="2200" dirty="0"/>
              <a:t>A-series</a:t>
            </a:r>
          </a:p>
          <a:p>
            <a:pPr lvl="1"/>
            <a:r>
              <a:rPr lang="en-GB" sz="2200" dirty="0"/>
              <a:t>D-series</a:t>
            </a:r>
          </a:p>
          <a:p>
            <a:pPr lvl="1"/>
            <a:r>
              <a:rPr lang="en-GB" sz="2200" dirty="0"/>
              <a:t>G-series</a:t>
            </a:r>
          </a:p>
          <a:p>
            <a:pPr lvl="1"/>
            <a:r>
              <a:rPr lang="en-GB" sz="2200" dirty="0"/>
              <a:t>DS and GS series</a:t>
            </a:r>
          </a:p>
          <a:p>
            <a:r>
              <a:rPr lang="en-GB" sz="2200" dirty="0"/>
              <a:t>Sizing considerations:</a:t>
            </a:r>
          </a:p>
          <a:p>
            <a:pPr lvl="1"/>
            <a:r>
              <a:rPr lang="en-GB" sz="2200" dirty="0"/>
              <a:t>The size of a VM affects pricing</a:t>
            </a:r>
          </a:p>
          <a:p>
            <a:pPr lvl="1"/>
            <a:r>
              <a:rPr lang="en-GB" sz="2200" dirty="0"/>
              <a:t>A1 is the smallest size that we recommend for production workloads</a:t>
            </a:r>
          </a:p>
          <a:p>
            <a:r>
              <a:rPr lang="en-GB" sz="2200" dirty="0"/>
              <a:t>The Microsoft Azure (IaaS) Cost Estimator Tool:</a:t>
            </a:r>
          </a:p>
          <a:p>
            <a:pPr lvl="1"/>
            <a:r>
              <a:rPr lang="en-GB" sz="2200" dirty="0"/>
              <a:t>Performs a 15-minute scan of hardware and resources</a:t>
            </a:r>
          </a:p>
          <a:p>
            <a:pPr lvl="1"/>
            <a:r>
              <a:rPr lang="en-GB" sz="2200" dirty="0"/>
              <a:t>Matches the resulting server profile to Azure </a:t>
            </a:r>
            <a:r>
              <a:rPr lang="en-GB" sz="2200" dirty="0" err="1"/>
              <a:t>IaaS</a:t>
            </a:r>
            <a:r>
              <a:rPr lang="en-GB" sz="2200" dirty="0"/>
              <a:t> instances</a:t>
            </a:r>
          </a:p>
          <a:p>
            <a:pPr lvl="1"/>
            <a:r>
              <a:rPr lang="en-GB" sz="2200" dirty="0"/>
              <a:t>Provides a 30-day cost estimate for running each instance</a:t>
            </a:r>
            <a:endParaRPr lang="en-US" sz="2200" dirty="0"/>
          </a:p>
        </p:txBody>
      </p:sp>
    </p:spTree>
    <p:extLst>
      <p:ext uri="{BB962C8B-B14F-4D97-AF65-F5344CB8AC3E}">
        <p14:creationId xmlns:p14="http://schemas.microsoft.com/office/powerpoint/2010/main" val="1325527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Migrating workloads to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uploading virtual machines to Azure, remember that:</a:t>
            </a:r>
          </a:p>
          <a:p>
            <a:pPr lvl="1"/>
            <a:r>
              <a:rPr lang="en-CA" dirty="0"/>
              <a:t>VHD files must be from Hyper-V virtual machines </a:t>
            </a:r>
          </a:p>
          <a:p>
            <a:pPr lvl="1"/>
            <a:r>
              <a:rPr lang="en-CA" dirty="0"/>
              <a:t>.VHDX files are not supported</a:t>
            </a:r>
          </a:p>
          <a:p>
            <a:pPr lvl="1"/>
            <a:r>
              <a:rPr lang="en-CA" dirty="0"/>
              <a:t>You must generalize the on-premises virtual machine by using sysprep.exe</a:t>
            </a:r>
          </a:p>
          <a:p>
            <a:pPr lvl="1"/>
            <a:r>
              <a:rPr lang="en-CA" dirty="0"/>
              <a:t>The .VHD file must be a fixed size virtual disk</a:t>
            </a:r>
          </a:p>
          <a:p>
            <a:pPr lvl="1"/>
            <a:endParaRPr lang="en-US" dirty="0"/>
          </a:p>
          <a:p>
            <a:pPr lvl="1"/>
            <a:endParaRPr lang="en-US" dirty="0"/>
          </a:p>
        </p:txBody>
      </p:sp>
    </p:spTree>
    <p:extLst>
      <p:ext uri="{BB962C8B-B14F-4D97-AF65-F5344CB8AC3E}">
        <p14:creationId xmlns:p14="http://schemas.microsoft.com/office/powerpoint/2010/main" val="962209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Evaluating the use of Azure containers</a:t>
            </a:r>
          </a:p>
        </p:txBody>
      </p:sp>
      <p:graphicFrame>
        <p:nvGraphicFramePr>
          <p:cNvPr id="4" name="Content Placeholder 1"/>
          <p:cNvGraphicFramePr>
            <a:graphicFrameLocks/>
          </p:cNvGraphicFramePr>
          <p:nvPr>
            <p:extLst/>
          </p:nvPr>
        </p:nvGraphicFramePr>
        <p:xfrm>
          <a:off x="458788" y="1020763"/>
          <a:ext cx="8118474" cy="5478145"/>
        </p:xfrm>
        <a:graphic>
          <a:graphicData uri="http://schemas.openxmlformats.org/drawingml/2006/table">
            <a:tbl>
              <a:tblPr firstRow="1" bandRow="1">
                <a:tableStyleId>{21E4AEA4-8DFA-4A89-87EB-49C32662AFE0}</a:tableStyleId>
              </a:tblPr>
              <a:tblGrid>
                <a:gridCol w="2349726">
                  <a:extLst>
                    <a:ext uri="{9D8B030D-6E8A-4147-A177-3AD203B41FA5}">
                      <a16:colId xmlns:a16="http://schemas.microsoft.com/office/drawing/2014/main" val="20000"/>
                    </a:ext>
                  </a:extLst>
                </a:gridCol>
                <a:gridCol w="3062590">
                  <a:extLst>
                    <a:ext uri="{9D8B030D-6E8A-4147-A177-3AD203B41FA5}">
                      <a16:colId xmlns:a16="http://schemas.microsoft.com/office/drawing/2014/main" val="20001"/>
                    </a:ext>
                  </a:extLst>
                </a:gridCol>
                <a:gridCol w="2706158">
                  <a:extLst>
                    <a:ext uri="{9D8B030D-6E8A-4147-A177-3AD203B41FA5}">
                      <a16:colId xmlns:a16="http://schemas.microsoft.com/office/drawing/2014/main" val="20002"/>
                    </a:ext>
                  </a:extLst>
                </a:gridCol>
              </a:tblGrid>
              <a:tr h="370840">
                <a:tc>
                  <a:txBody>
                    <a:bodyPr/>
                    <a:lstStyle/>
                    <a:p>
                      <a:pPr marL="0" marR="0">
                        <a:lnSpc>
                          <a:spcPct val="115000"/>
                        </a:lnSpc>
                        <a:spcBef>
                          <a:spcPts val="0"/>
                        </a:spcBef>
                        <a:spcAft>
                          <a:spcPts val="0"/>
                        </a:spcAft>
                      </a:pPr>
                      <a:r>
                        <a:rPr lang="en-US" sz="2000" dirty="0">
                          <a:solidFill>
                            <a:schemeClr val="tx1"/>
                          </a:solidFill>
                          <a:effectLst/>
                          <a:latin typeface="Segoe UI" pitchFamily="34" charset="0"/>
                          <a:ea typeface="Times New Roman"/>
                          <a:cs typeface="Segoe UI" pitchFamily="34" charset="0"/>
                        </a:rPr>
                        <a:t>Feature</a:t>
                      </a:r>
                      <a:endParaRPr lang="en-IN" sz="20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solidFill>
                            <a:schemeClr val="tx1"/>
                          </a:solidFill>
                          <a:effectLst/>
                          <a:latin typeface="Segoe UI" pitchFamily="34" charset="0"/>
                          <a:ea typeface="Times New Roman"/>
                          <a:cs typeface="Segoe UI" pitchFamily="34" charset="0"/>
                        </a:rPr>
                        <a:t>Virtual machines</a:t>
                      </a:r>
                      <a:endParaRPr lang="en-IN" sz="20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solidFill>
                            <a:schemeClr val="tx1"/>
                          </a:solidFill>
                          <a:effectLst/>
                          <a:latin typeface="Segoe UI" pitchFamily="34" charset="0"/>
                          <a:ea typeface="Times New Roman"/>
                          <a:cs typeface="Segoe UI" pitchFamily="34" charset="0"/>
                        </a:rPr>
                        <a:t>Containers</a:t>
                      </a:r>
                      <a:endParaRPr lang="en-IN" sz="20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2000">
                          <a:effectLst/>
                          <a:latin typeface="Segoe UI" pitchFamily="34" charset="0"/>
                          <a:ea typeface="Times New Roman"/>
                          <a:cs typeface="Segoe UI" pitchFamily="34" charset="0"/>
                        </a:rPr>
                        <a:t>Default security support</a:t>
                      </a:r>
                      <a:endParaRPr lang="en-IN" sz="200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Greater control of security mechanisms.</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Lesser control, but easier implementation.</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2000">
                          <a:effectLst/>
                          <a:latin typeface="Segoe UI" pitchFamily="34" charset="0"/>
                          <a:ea typeface="Times New Roman"/>
                          <a:cs typeface="Segoe UI" pitchFamily="34" charset="0"/>
                        </a:rPr>
                        <a:t>Memory on disk required</a:t>
                      </a:r>
                      <a:endParaRPr lang="en-IN" sz="200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Required for complete operating system and apps.</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Required for apps only.</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2000">
                          <a:effectLst/>
                          <a:latin typeface="Segoe UI" pitchFamily="34" charset="0"/>
                          <a:ea typeface="Times New Roman"/>
                          <a:cs typeface="Segoe UI" pitchFamily="34" charset="0"/>
                        </a:rPr>
                        <a:t>Startup time</a:t>
                      </a:r>
                      <a:endParaRPr lang="en-IN" sz="200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Increased startup time. Boot of operating system, services, and apps.</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Lesser startup time. Only apps and dependent services start. Kernel is already running.</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2000">
                          <a:effectLst/>
                          <a:latin typeface="Segoe UI" pitchFamily="34" charset="0"/>
                          <a:ea typeface="Times New Roman"/>
                          <a:cs typeface="Segoe UI" pitchFamily="34" charset="0"/>
                        </a:rPr>
                        <a:t>Portability</a:t>
                      </a:r>
                      <a:endParaRPr lang="en-IN" sz="200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Portable with proper configuration.</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More portable, typically smaller in storage size.</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2000">
                          <a:effectLst/>
                          <a:latin typeface="Segoe UI" pitchFamily="34" charset="0"/>
                          <a:ea typeface="Times New Roman"/>
                          <a:cs typeface="Segoe UI" pitchFamily="34" charset="0"/>
                        </a:rPr>
                        <a:t>Image automation</a:t>
                      </a:r>
                      <a:endParaRPr lang="en-IN" sz="200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Dependent on operating system and apps.</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Based on </a:t>
                      </a:r>
                      <a:r>
                        <a:rPr lang="en-US" sz="2000" dirty="0" err="1">
                          <a:effectLst/>
                          <a:latin typeface="Segoe UI" pitchFamily="34" charset="0"/>
                          <a:ea typeface="Times New Roman"/>
                          <a:cs typeface="Segoe UI" pitchFamily="34" charset="0"/>
                        </a:rPr>
                        <a:t>docker</a:t>
                      </a:r>
                      <a:r>
                        <a:rPr lang="en-US" sz="2000" dirty="0">
                          <a:effectLst/>
                          <a:latin typeface="Segoe UI" pitchFamily="34" charset="0"/>
                          <a:ea typeface="Times New Roman"/>
                          <a:cs typeface="Segoe UI" pitchFamily="34" charset="0"/>
                        </a:rPr>
                        <a:t> registry.</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03296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Creating IaaS v2 virtual machines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Tools</a:t>
            </a:r>
          </a:p>
          <a:p>
            <a:pPr lvl="1"/>
            <a:r>
              <a:rPr lang="en-US" dirty="0"/>
              <a:t>Azure portal</a:t>
            </a:r>
          </a:p>
          <a:p>
            <a:pPr lvl="1"/>
            <a:r>
              <a:rPr lang="en-US" dirty="0"/>
              <a:t>Azure PowerShell</a:t>
            </a:r>
          </a:p>
          <a:p>
            <a:pPr lvl="1"/>
            <a:r>
              <a:rPr lang="en-US" dirty="0"/>
              <a:t>Azure CLI</a:t>
            </a:r>
          </a:p>
          <a:p>
            <a:r>
              <a:rPr lang="en-US" dirty="0"/>
              <a:t>Create Azure Virtual Machines from a blank VHD or by using images, including:</a:t>
            </a:r>
          </a:p>
          <a:p>
            <a:pPr lvl="1"/>
            <a:r>
              <a:rPr lang="en-US" dirty="0"/>
              <a:t>By capturing virtual machines</a:t>
            </a:r>
          </a:p>
          <a:p>
            <a:pPr lvl="1"/>
            <a:r>
              <a:rPr lang="en-US" dirty="0"/>
              <a:t>From the Azure Marketplace</a:t>
            </a:r>
          </a:p>
        </p:txBody>
      </p:sp>
    </p:spTree>
    <p:extLst>
      <p:ext uri="{BB962C8B-B14F-4D97-AF65-F5344CB8AC3E}">
        <p14:creationId xmlns:p14="http://schemas.microsoft.com/office/powerpoint/2010/main" val="775500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the Azure portal to create virtual machines</a:t>
            </a:r>
          </a:p>
        </p:txBody>
      </p:sp>
      <p:pic>
        <p:nvPicPr>
          <p:cNvPr id="4" name="Picture 3" descr="Screenshot of the Azure portal with New blade highlighted, Compute option highlighted under Create in the left pane, and Windows Server 2012 R2 highlighted under Compute in the right pane." title="Using the Azure portal to create 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6" y="996043"/>
            <a:ext cx="7763782" cy="571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23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Windows Server 2012 experience</a:t>
            </a:r>
          </a:p>
          <a:p>
            <a:r>
              <a:rPr lang="en-US" sz="2400" dirty="0"/>
              <a:t>Microsoft Azure or cloud services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IN" dirty="0"/>
              <a:t>Using Azure PowerShell to create virtual machines</a:t>
            </a:r>
          </a:p>
        </p:txBody>
      </p:sp>
      <p:sp>
        <p:nvSpPr>
          <p:cNvPr id="4" name="Rectangle 3"/>
          <p:cNvSpPr/>
          <p:nvPr/>
        </p:nvSpPr>
        <p:spPr bwMode="auto">
          <a:xfrm>
            <a:off x="438806" y="2538248"/>
            <a:ext cx="8324194" cy="35472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91444"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new IaaS v2 virtual machine in Azure PowerShell by using the </a:t>
            </a:r>
            <a:r>
              <a:rPr lang="en-US" b="1" dirty="0"/>
              <a:t>New-</a:t>
            </a:r>
            <a:r>
              <a:rPr lang="en-US" b="1" dirty="0" err="1"/>
              <a:t>AzureRmVM</a:t>
            </a:r>
            <a:r>
              <a:rPr lang="en-US" dirty="0"/>
              <a:t> cmdlet</a:t>
            </a:r>
          </a:p>
          <a:p>
            <a:pPr marL="0" indent="0">
              <a:buNone/>
            </a:pPr>
            <a:endParaRPr lang="en-US" sz="1600" dirty="0"/>
          </a:p>
          <a:p>
            <a:pPr marL="0" indent="0">
              <a:buNone/>
            </a:pPr>
            <a:r>
              <a:rPr lang="en-US" sz="1600" dirty="0"/>
              <a:t>$</a:t>
            </a:r>
            <a:r>
              <a:rPr lang="en-US" sz="1600" dirty="0" err="1"/>
              <a:t>vm</a:t>
            </a:r>
            <a:r>
              <a:rPr lang="en-US" sz="1600" dirty="0"/>
              <a:t> = New-</a:t>
            </a:r>
            <a:r>
              <a:rPr lang="en-US" sz="1600" dirty="0" err="1"/>
              <a:t>AzureRmVMConfig</a:t>
            </a:r>
            <a:r>
              <a:rPr lang="en-US" sz="1600" dirty="0"/>
              <a:t> -</a:t>
            </a:r>
            <a:r>
              <a:rPr lang="en-US" sz="1600" dirty="0" err="1"/>
              <a:t>VMName</a:t>
            </a:r>
            <a:r>
              <a:rPr lang="en-US" sz="1600" dirty="0"/>
              <a:t> </a:t>
            </a:r>
            <a:r>
              <a:rPr lang="en-US" sz="1600" dirty="0" err="1"/>
              <a:t>WindowsVM</a:t>
            </a:r>
            <a:r>
              <a:rPr lang="en-US" sz="1600" dirty="0"/>
              <a:t> -</a:t>
            </a:r>
            <a:r>
              <a:rPr lang="en-US" sz="1600" dirty="0" err="1"/>
              <a:t>VMSize</a:t>
            </a:r>
            <a:r>
              <a:rPr lang="en-US" sz="1600" dirty="0"/>
              <a:t> "Standard_A1"</a:t>
            </a:r>
            <a:endParaRPr lang="en-CA" sz="1600" dirty="0"/>
          </a:p>
          <a:p>
            <a:pPr marL="0" indent="0">
              <a:buNone/>
            </a:pPr>
            <a:r>
              <a:rPr lang="en-US" sz="1600" dirty="0"/>
              <a:t>$</a:t>
            </a:r>
            <a:r>
              <a:rPr lang="en-US" sz="1600" dirty="0" err="1"/>
              <a:t>vm</a:t>
            </a:r>
            <a:r>
              <a:rPr lang="en-US" sz="1600" dirty="0"/>
              <a:t> = Set-</a:t>
            </a:r>
            <a:r>
              <a:rPr lang="en-US" sz="1600" dirty="0" err="1"/>
              <a:t>AzureRmVMOperatingSystem</a:t>
            </a:r>
            <a:r>
              <a:rPr lang="en-US" sz="1600" dirty="0"/>
              <a:t> -VM $</a:t>
            </a:r>
            <a:r>
              <a:rPr lang="en-US" sz="1600" dirty="0" err="1"/>
              <a:t>vm</a:t>
            </a:r>
            <a:r>
              <a:rPr lang="en-US" sz="1600" dirty="0"/>
              <a:t> -Windows -</a:t>
            </a:r>
            <a:r>
              <a:rPr lang="en-US" sz="1600" dirty="0" err="1"/>
              <a:t>ComputerName</a:t>
            </a:r>
            <a:r>
              <a:rPr lang="en-US" sz="1600" dirty="0"/>
              <a:t> </a:t>
            </a:r>
            <a:r>
              <a:rPr lang="en-US" sz="1600" dirty="0" err="1"/>
              <a:t>MyWindowsVM</a:t>
            </a:r>
            <a:r>
              <a:rPr lang="en-US" sz="1600" dirty="0"/>
              <a:t> -Credential $cred -</a:t>
            </a:r>
            <a:r>
              <a:rPr lang="en-US" sz="1600" dirty="0" err="1"/>
              <a:t>ProvisionVMAgent</a:t>
            </a:r>
            <a:r>
              <a:rPr lang="en-US" sz="1600" dirty="0"/>
              <a:t> -</a:t>
            </a:r>
            <a:r>
              <a:rPr lang="en-US" sz="1600" dirty="0" err="1"/>
              <a:t>EnableAutoUpdate</a:t>
            </a:r>
            <a:endParaRPr lang="en-CA" sz="1600" dirty="0"/>
          </a:p>
          <a:p>
            <a:pPr marL="0" indent="0">
              <a:buNone/>
            </a:pPr>
            <a:r>
              <a:rPr lang="en-US" sz="1600" dirty="0"/>
              <a:t>$</a:t>
            </a:r>
            <a:r>
              <a:rPr lang="en-US" sz="1600" dirty="0" err="1"/>
              <a:t>vm</a:t>
            </a:r>
            <a:r>
              <a:rPr lang="en-US" sz="1600" dirty="0"/>
              <a:t> = Set-</a:t>
            </a:r>
            <a:r>
              <a:rPr lang="en-US" sz="1600" dirty="0" err="1"/>
              <a:t>AzureRmVMSourceImage</a:t>
            </a:r>
            <a:r>
              <a:rPr lang="en-US" sz="1600" dirty="0"/>
              <a:t> -VM $</a:t>
            </a:r>
            <a:r>
              <a:rPr lang="en-US" sz="1600" dirty="0" err="1"/>
              <a:t>vm</a:t>
            </a:r>
            <a:r>
              <a:rPr lang="en-US" sz="1600" dirty="0"/>
              <a:t> -</a:t>
            </a:r>
            <a:r>
              <a:rPr lang="en-US" sz="1600" dirty="0" err="1"/>
              <a:t>PublisherName</a:t>
            </a:r>
            <a:r>
              <a:rPr lang="en-US" sz="1600" dirty="0"/>
              <a:t> </a:t>
            </a:r>
            <a:r>
              <a:rPr lang="en-US" sz="1600" dirty="0" err="1"/>
              <a:t>MicrosoftWindowsServer</a:t>
            </a:r>
            <a:r>
              <a:rPr lang="en-US" sz="1600" dirty="0"/>
              <a:t> -Offer </a:t>
            </a:r>
            <a:r>
              <a:rPr lang="en-US" sz="1600" dirty="0" err="1"/>
              <a:t>WindowsServer</a:t>
            </a:r>
            <a:r>
              <a:rPr lang="en-US" sz="1600" dirty="0"/>
              <a:t> -</a:t>
            </a:r>
            <a:r>
              <a:rPr lang="en-US" sz="1600" dirty="0" err="1"/>
              <a:t>Skus</a:t>
            </a:r>
            <a:r>
              <a:rPr lang="en-US" sz="1600" dirty="0"/>
              <a:t> 2012-R2-Datacenter -Version "latest"</a:t>
            </a:r>
            <a:endParaRPr lang="en-CA" sz="1600" dirty="0"/>
          </a:p>
          <a:p>
            <a:pPr marL="0" indent="0">
              <a:buNone/>
            </a:pPr>
            <a:r>
              <a:rPr lang="en-US" sz="1600" dirty="0"/>
              <a:t>$</a:t>
            </a:r>
            <a:r>
              <a:rPr lang="en-US" sz="1600" dirty="0" err="1"/>
              <a:t>vm</a:t>
            </a:r>
            <a:r>
              <a:rPr lang="en-US" sz="1600" dirty="0"/>
              <a:t> = Add-</a:t>
            </a:r>
            <a:r>
              <a:rPr lang="en-US" sz="1600" dirty="0" err="1"/>
              <a:t>AzureRmVMNetworkInterface</a:t>
            </a:r>
            <a:r>
              <a:rPr lang="en-US" sz="1600" dirty="0"/>
              <a:t> -VM $</a:t>
            </a:r>
            <a:r>
              <a:rPr lang="en-US" sz="1600" dirty="0" err="1"/>
              <a:t>vm</a:t>
            </a:r>
            <a:r>
              <a:rPr lang="en-US" sz="1600" dirty="0"/>
              <a:t> -Id $</a:t>
            </a:r>
            <a:r>
              <a:rPr lang="en-US" sz="1600" dirty="0" err="1"/>
              <a:t>nic.Id</a:t>
            </a:r>
            <a:endParaRPr lang="en-CA" sz="1600" dirty="0"/>
          </a:p>
          <a:p>
            <a:pPr marL="0" indent="0">
              <a:buNone/>
            </a:pPr>
            <a:r>
              <a:rPr lang="en-US" sz="1600" dirty="0"/>
              <a:t>$</a:t>
            </a:r>
            <a:r>
              <a:rPr lang="en-US" sz="1600" dirty="0" err="1"/>
              <a:t>osDiskUri</a:t>
            </a:r>
            <a:r>
              <a:rPr lang="en-US" sz="1600" dirty="0"/>
              <a:t> = $</a:t>
            </a:r>
            <a:r>
              <a:rPr lang="en-US" sz="1600" dirty="0" err="1"/>
              <a:t>storageAcc.PrimaryEndpoints.Blob.ToString</a:t>
            </a:r>
            <a:r>
              <a:rPr lang="en-US" sz="1600" dirty="0"/>
              <a:t>() + "</a:t>
            </a:r>
            <a:r>
              <a:rPr lang="en-US" sz="1600" dirty="0" err="1"/>
              <a:t>vhds</a:t>
            </a:r>
            <a:r>
              <a:rPr lang="en-US" sz="1600" dirty="0"/>
              <a:t>/</a:t>
            </a:r>
            <a:r>
              <a:rPr lang="en-US" sz="1600" dirty="0" err="1"/>
              <a:t>WindowsVMosDisk.vhd</a:t>
            </a:r>
            <a:r>
              <a:rPr lang="en-US" sz="1600" dirty="0"/>
              <a:t>"</a:t>
            </a:r>
            <a:endParaRPr lang="en-CA" sz="1600" dirty="0"/>
          </a:p>
          <a:p>
            <a:pPr marL="0" indent="0">
              <a:buNone/>
            </a:pPr>
            <a:r>
              <a:rPr lang="en-US" sz="1600" dirty="0"/>
              <a:t>$</a:t>
            </a:r>
            <a:r>
              <a:rPr lang="en-US" sz="1600" dirty="0" err="1"/>
              <a:t>vm</a:t>
            </a:r>
            <a:r>
              <a:rPr lang="en-US" sz="1600" dirty="0"/>
              <a:t> = Set-</a:t>
            </a:r>
            <a:r>
              <a:rPr lang="en-US" sz="1600" dirty="0" err="1"/>
              <a:t>AzureRmVMOSDisk</a:t>
            </a:r>
            <a:r>
              <a:rPr lang="en-US" sz="1600" dirty="0"/>
              <a:t> -VM $</a:t>
            </a:r>
            <a:r>
              <a:rPr lang="en-US" sz="1600" dirty="0" err="1"/>
              <a:t>vm</a:t>
            </a:r>
            <a:r>
              <a:rPr lang="en-US" sz="1600" dirty="0"/>
              <a:t> -Name "</a:t>
            </a:r>
            <a:r>
              <a:rPr lang="en-US" sz="1600" dirty="0" err="1"/>
              <a:t>windowsvmosdisk</a:t>
            </a:r>
            <a:r>
              <a:rPr lang="en-US" sz="1600" dirty="0"/>
              <a:t>" -</a:t>
            </a:r>
            <a:r>
              <a:rPr lang="en-US" sz="1600" dirty="0" err="1"/>
              <a:t>VhdUri</a:t>
            </a:r>
            <a:r>
              <a:rPr lang="en-US" sz="1600" dirty="0"/>
              <a:t> $</a:t>
            </a:r>
            <a:r>
              <a:rPr lang="en-US" sz="1600" dirty="0" err="1"/>
              <a:t>osDiskUri</a:t>
            </a:r>
            <a:r>
              <a:rPr lang="en-US" sz="1600" dirty="0"/>
              <a:t> -</a:t>
            </a:r>
            <a:r>
              <a:rPr lang="en-US" sz="1600" dirty="0" err="1"/>
              <a:t>CreateOption</a:t>
            </a:r>
            <a:r>
              <a:rPr lang="en-US" sz="1600" dirty="0"/>
              <a:t> </a:t>
            </a:r>
            <a:r>
              <a:rPr lang="en-US" sz="1600" dirty="0" err="1"/>
              <a:t>fromImage</a:t>
            </a:r>
            <a:endParaRPr lang="en-CA" sz="1600" dirty="0"/>
          </a:p>
          <a:p>
            <a:pPr marL="0" indent="0">
              <a:buNone/>
            </a:pPr>
            <a:r>
              <a:rPr lang="en-US" sz="1600" dirty="0"/>
              <a:t>New-</a:t>
            </a:r>
            <a:r>
              <a:rPr lang="en-US" sz="1600" dirty="0" err="1"/>
              <a:t>AzureRmVM</a:t>
            </a:r>
            <a:r>
              <a:rPr lang="en-US" sz="1600" dirty="0"/>
              <a:t> -</a:t>
            </a:r>
            <a:r>
              <a:rPr lang="en-US" sz="1600" dirty="0" err="1"/>
              <a:t>ResourceGroupName</a:t>
            </a:r>
            <a:r>
              <a:rPr lang="en-US" sz="1600" dirty="0"/>
              <a:t> $</a:t>
            </a:r>
            <a:r>
              <a:rPr lang="en-US" sz="1600" dirty="0" err="1"/>
              <a:t>rgName</a:t>
            </a:r>
            <a:r>
              <a:rPr lang="en-US" sz="1600" dirty="0"/>
              <a:t> -Location $</a:t>
            </a:r>
            <a:r>
              <a:rPr lang="en-US" sz="1600" dirty="0" err="1"/>
              <a:t>locName</a:t>
            </a:r>
            <a:r>
              <a:rPr lang="en-US" sz="1600" dirty="0"/>
              <a:t> -VM $</a:t>
            </a:r>
            <a:r>
              <a:rPr lang="en-US" sz="1600" dirty="0" err="1"/>
              <a:t>vm</a:t>
            </a:r>
            <a:r>
              <a:rPr lang="en-US" sz="1600" dirty="0"/>
              <a:t> </a:t>
            </a:r>
            <a:endParaRPr lang="en-CA" sz="1600" dirty="0"/>
          </a:p>
          <a:p>
            <a:pPr marL="0" indent="0">
              <a:buNone/>
            </a:pPr>
            <a:endParaRPr lang="en-US" sz="1600" dirty="0"/>
          </a:p>
        </p:txBody>
      </p:sp>
    </p:spTree>
    <p:extLst>
      <p:ext uri="{BB962C8B-B14F-4D97-AF65-F5344CB8AC3E}">
        <p14:creationId xmlns:p14="http://schemas.microsoft.com/office/powerpoint/2010/main" val="1901878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Creating virtual machines by using a deployment template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the contents of a template by using the following command:</a:t>
            </a:r>
            <a:endParaRPr lang="en-US" b="1" dirty="0"/>
          </a:p>
          <a:p>
            <a:endParaRPr lang="en-US" sz="1600" dirty="0"/>
          </a:p>
        </p:txBody>
      </p:sp>
      <p:sp>
        <p:nvSpPr>
          <p:cNvPr id="5" name="Rectangle 4"/>
          <p:cNvSpPr/>
          <p:nvPr/>
        </p:nvSpPr>
        <p:spPr bwMode="auto">
          <a:xfrm>
            <a:off x="756138" y="2131512"/>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200" b="0" dirty="0">
                <a:latin typeface="Lucida Sans Typewriter" pitchFamily="49" charset="0"/>
              </a:rPr>
              <a:t>New-</a:t>
            </a:r>
            <a:r>
              <a:rPr lang="en-US" sz="2200" b="0" dirty="0" err="1">
                <a:latin typeface="Lucida Sans Typewriter" pitchFamily="49" charset="0"/>
              </a:rPr>
              <a:t>AzureRmResourceGroupDeployment</a:t>
            </a:r>
            <a:r>
              <a:rPr lang="en-US" sz="2200" b="0" dirty="0">
                <a:latin typeface="Lucida Sans Typewriter" pitchFamily="49" charset="0"/>
              </a:rPr>
              <a:t> -Name &lt;</a:t>
            </a:r>
            <a:r>
              <a:rPr lang="en-US" sz="2200" b="0" dirty="0" err="1">
                <a:latin typeface="Lucida Sans Typewriter" pitchFamily="49" charset="0"/>
              </a:rPr>
              <a:t>DeploymentName</a:t>
            </a:r>
            <a:r>
              <a:rPr lang="en-US" sz="2200" b="0" dirty="0">
                <a:latin typeface="Lucida Sans Typewriter" pitchFamily="49" charset="0"/>
              </a:rPr>
              <a:t>&gt;-</a:t>
            </a:r>
            <a:r>
              <a:rPr lang="en-US" sz="2200" b="0" dirty="0" err="1">
                <a:latin typeface="Lucida Sans Typewriter" pitchFamily="49" charset="0"/>
              </a:rPr>
              <a:t>ResourceGroupName</a:t>
            </a:r>
            <a:r>
              <a:rPr lang="en-US" sz="2200" b="0" dirty="0">
                <a:latin typeface="Lucida Sans Typewriter" pitchFamily="49" charset="0"/>
              </a:rPr>
              <a:t> &lt;</a:t>
            </a:r>
            <a:r>
              <a:rPr lang="en-US" sz="2200" b="0" dirty="0" err="1">
                <a:latin typeface="Lucida Sans Typewriter" pitchFamily="49" charset="0"/>
              </a:rPr>
              <a:t>ResourceGroupName</a:t>
            </a:r>
            <a:r>
              <a:rPr lang="en-US" sz="2200" b="0" dirty="0">
                <a:latin typeface="Lucida Sans Typewriter" pitchFamily="49" charset="0"/>
              </a:rPr>
              <a:t> -</a:t>
            </a:r>
            <a:r>
              <a:rPr lang="en-US" sz="2200" b="0" dirty="0" err="1">
                <a:latin typeface="Lucida Sans Typewriter" pitchFamily="49" charset="0"/>
              </a:rPr>
              <a:t>TemplateUri</a:t>
            </a:r>
            <a:r>
              <a:rPr lang="en-US" sz="2200" b="0" dirty="0">
                <a:latin typeface="Lucida Sans Typewriter" pitchFamily="49" charset="0"/>
              </a:rPr>
              <a:t> &lt;</a:t>
            </a:r>
            <a:r>
              <a:rPr lang="en-US" sz="2200" b="0" dirty="0" err="1">
                <a:latin typeface="Lucida Sans Typewriter" pitchFamily="49" charset="0"/>
              </a:rPr>
              <a:t>TemplateUri</a:t>
            </a:r>
            <a:r>
              <a:rPr lang="en-US" sz="2200" b="0" dirty="0">
                <a:latin typeface="Lucida Sans Typewriter" pitchFamily="49" charset="0"/>
              </a:rPr>
              <a:t>&gt;</a:t>
            </a:r>
          </a:p>
        </p:txBody>
      </p:sp>
    </p:spTree>
    <p:extLst>
      <p:ext uri="{BB962C8B-B14F-4D97-AF65-F5344CB8AC3E}">
        <p14:creationId xmlns:p14="http://schemas.microsoft.com/office/powerpoint/2010/main" val="3227765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Azure Resource Manager templates overview</a:t>
            </a:r>
          </a:p>
        </p:txBody>
      </p:sp>
      <p:sp>
        <p:nvSpPr>
          <p:cNvPr id="4" name="Rectangle 3"/>
          <p:cNvSpPr/>
          <p:nvPr/>
        </p:nvSpPr>
        <p:spPr bwMode="auto">
          <a:xfrm>
            <a:off x="914400" y="4196444"/>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93957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When creating and working with resource templates, consider:</a:t>
            </a:r>
            <a:endParaRPr lang="en-IN" sz="2000" dirty="0"/>
          </a:p>
          <a:p>
            <a:pPr lvl="1"/>
            <a:r>
              <a:rPr lang="en-US" sz="1600" dirty="0"/>
              <a:t>Which resources you are going to deploy</a:t>
            </a:r>
            <a:endParaRPr lang="en-IN" sz="1600" dirty="0"/>
          </a:p>
          <a:p>
            <a:pPr lvl="1"/>
            <a:r>
              <a:rPr lang="en-US" sz="1600" dirty="0"/>
              <a:t>Where your resources will be located</a:t>
            </a:r>
            <a:endParaRPr lang="en-IN" sz="1600" dirty="0"/>
          </a:p>
          <a:p>
            <a:pPr lvl="1"/>
            <a:r>
              <a:rPr lang="en-US" sz="1600" dirty="0"/>
              <a:t>Which version of the resource provider API you will use</a:t>
            </a:r>
            <a:endParaRPr lang="en-IN" sz="1600" dirty="0"/>
          </a:p>
          <a:p>
            <a:pPr lvl="1"/>
            <a:r>
              <a:rPr lang="en-US" sz="1600" dirty="0"/>
              <a:t>Whether there are dependencies between resources</a:t>
            </a:r>
            <a:endParaRPr lang="en-IN" sz="1600" dirty="0"/>
          </a:p>
          <a:p>
            <a:pPr lvl="1"/>
            <a:r>
              <a:rPr lang="en-US" sz="1600" dirty="0"/>
              <a:t>When you will define deployment values (in the template before creation or during deployment)</a:t>
            </a:r>
            <a:endParaRPr lang="en-IN" sz="1600" dirty="0"/>
          </a:p>
          <a:p>
            <a:pPr lvl="1"/>
            <a:r>
              <a:rPr lang="en-US" sz="1600" dirty="0"/>
              <a:t>If you want to retain deployment information or values</a:t>
            </a:r>
            <a:endParaRPr lang="en-IN" sz="1600" dirty="0"/>
          </a:p>
          <a:p>
            <a:r>
              <a:rPr lang="en-US" sz="2000" dirty="0"/>
              <a:t>In its simplest form, the resource template looks like the code sample below:</a:t>
            </a:r>
            <a:endParaRPr lang="en-IN" sz="2000" dirty="0"/>
          </a:p>
          <a:p>
            <a:pPr marL="679450" lvl="2" indent="0">
              <a:buNone/>
            </a:pPr>
            <a:r>
              <a:rPr lang="en-US" sz="1500" dirty="0">
                <a:latin typeface="Lucida Sans Unicode" pitchFamily="34" charset="0"/>
                <a:cs typeface="Lucida Sans Unicode" pitchFamily="34" charset="0"/>
              </a:rPr>
              <a:t>{</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"$schema": "http://schema.management.azure.com/schemas/2015-01-01/</a:t>
            </a:r>
            <a:r>
              <a:rPr lang="en-US" sz="1500" dirty="0" err="1">
                <a:latin typeface="Lucida Sans Unicode" pitchFamily="34" charset="0"/>
                <a:cs typeface="Lucida Sans Unicode" pitchFamily="34" charset="0"/>
              </a:rPr>
              <a:t>deploymentTemplate.json</a:t>
            </a:r>
            <a:r>
              <a:rPr lang="en-US" sz="1500" dirty="0">
                <a:latin typeface="Lucida Sans Unicode" pitchFamily="34" charset="0"/>
                <a:cs typeface="Lucida Sans Unicode" pitchFamily="34" charset="0"/>
              </a:rPr>
              <a:t>#",</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a:t>
            </a:r>
            <a:r>
              <a:rPr lang="en-US" sz="1500" dirty="0" err="1">
                <a:latin typeface="Lucida Sans Unicode" pitchFamily="34" charset="0"/>
                <a:cs typeface="Lucida Sans Unicode" pitchFamily="34" charset="0"/>
              </a:rPr>
              <a:t>contentVersion</a:t>
            </a:r>
            <a:r>
              <a:rPr lang="en-US" sz="1500" dirty="0">
                <a:latin typeface="Lucida Sans Unicode" pitchFamily="34" charset="0"/>
                <a:cs typeface="Lucida Sans Unicode" pitchFamily="34" charset="0"/>
              </a:rPr>
              <a:t>":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"parameters":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"variables":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"resources":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"outputs":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a:t>
            </a:r>
            <a:endParaRPr lang="en-IN" sz="150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99315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Modifying Azure Resource Manager templates</a:t>
            </a:r>
          </a:p>
        </p:txBody>
      </p:sp>
      <p:sp>
        <p:nvSpPr>
          <p:cNvPr id="4" name="Content Placeholder 2"/>
          <p:cNvSpPr>
            <a:spLocks noGrp="1"/>
          </p:cNvSpPr>
          <p:nvPr/>
        </p:nvSpPr>
        <p:spPr bwMode="auto">
          <a:xfrm>
            <a:off x="458787" y="1021214"/>
            <a:ext cx="8302827" cy="54294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Resource Manager template components:</a:t>
            </a:r>
          </a:p>
          <a:p>
            <a:pPr lvl="1"/>
            <a:r>
              <a:rPr lang="en-US" dirty="0"/>
              <a:t>Parameters</a:t>
            </a:r>
          </a:p>
          <a:p>
            <a:pPr lvl="1"/>
            <a:r>
              <a:rPr lang="en-US" dirty="0"/>
              <a:t>Variables</a:t>
            </a:r>
          </a:p>
          <a:p>
            <a:pPr lvl="1"/>
            <a:r>
              <a:rPr lang="en-US" dirty="0"/>
              <a:t>Resources</a:t>
            </a:r>
          </a:p>
          <a:p>
            <a:pPr lvl="1"/>
            <a:r>
              <a:rPr lang="en-US" dirty="0"/>
              <a:t>Outputs</a:t>
            </a:r>
          </a:p>
          <a:p>
            <a:r>
              <a:rPr lang="en-US" dirty="0"/>
              <a:t>Azure Resource Manager template functions types:</a:t>
            </a:r>
          </a:p>
          <a:p>
            <a:pPr lvl="1"/>
            <a:r>
              <a:rPr lang="en-US" dirty="0"/>
              <a:t>Numeric</a:t>
            </a:r>
          </a:p>
          <a:p>
            <a:pPr lvl="1"/>
            <a:r>
              <a:rPr lang="en-US" dirty="0"/>
              <a:t>String</a:t>
            </a:r>
          </a:p>
          <a:p>
            <a:pPr lvl="1"/>
            <a:r>
              <a:rPr lang="en-US" dirty="0"/>
              <a:t>Array</a:t>
            </a:r>
          </a:p>
          <a:p>
            <a:pPr lvl="1"/>
            <a:r>
              <a:rPr lang="en-US" dirty="0"/>
              <a:t>Deployment value</a:t>
            </a:r>
          </a:p>
          <a:p>
            <a:pPr lvl="1"/>
            <a:r>
              <a:rPr lang="en-US" dirty="0"/>
              <a:t>Resource</a:t>
            </a:r>
          </a:p>
          <a:p>
            <a:pPr lvl="1"/>
            <a:endParaRPr lang="en-US" dirty="0"/>
          </a:p>
          <a:p>
            <a:pPr marL="288925" lvl="1" indent="0">
              <a:buNone/>
            </a:pPr>
            <a:endParaRPr lang="en-US" dirty="0"/>
          </a:p>
        </p:txBody>
      </p:sp>
    </p:spTree>
    <p:extLst>
      <p:ext uri="{BB962C8B-B14F-4D97-AF65-F5344CB8AC3E}">
        <p14:creationId xmlns:p14="http://schemas.microsoft.com/office/powerpoint/2010/main" val="1817431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124200" y="2895600"/>
            <a:ext cx="5775960" cy="1103872"/>
          </a:xfrm>
        </p:spPr>
        <p:txBody>
          <a:bodyPr/>
          <a:lstStyle/>
          <a:p>
            <a:r>
              <a:rPr lang="en-US" dirty="0"/>
              <a:t>Managing virtual machines
</a:t>
            </a:r>
          </a:p>
        </p:txBody>
      </p:sp>
    </p:spTree>
    <p:extLst>
      <p:ext uri="{BB962C8B-B14F-4D97-AF65-F5344CB8AC3E}">
        <p14:creationId xmlns:p14="http://schemas.microsoft.com/office/powerpoint/2010/main" val="1631527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availability</a:t>
            </a:r>
          </a:p>
        </p:txBody>
      </p:sp>
      <p:sp>
        <p:nvSpPr>
          <p:cNvPr id="4" name="Content Placeholder 2"/>
          <p:cNvSpPr>
            <a:spLocks noGrp="1"/>
          </p:cNvSpPr>
          <p:nvPr/>
        </p:nvSpPr>
        <p:spPr bwMode="auto">
          <a:xfrm>
            <a:off x="458788" y="1021214"/>
            <a:ext cx="8119156" cy="54038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Availability set:</a:t>
            </a:r>
          </a:p>
          <a:p>
            <a:pPr lvl="1"/>
            <a:r>
              <a:rPr lang="en-US" dirty="0"/>
              <a:t>Logical grouping of two or more virtual machines</a:t>
            </a:r>
          </a:p>
          <a:p>
            <a:r>
              <a:rPr lang="en-US" dirty="0"/>
              <a:t>Update domain:</a:t>
            </a:r>
          </a:p>
          <a:p>
            <a:pPr lvl="1"/>
            <a:r>
              <a:rPr lang="en-US" dirty="0"/>
              <a:t>Separate Azure infrastructure grouped by update cycle</a:t>
            </a:r>
          </a:p>
          <a:p>
            <a:r>
              <a:rPr lang="en-US" dirty="0"/>
              <a:t>Fault domain:</a:t>
            </a:r>
          </a:p>
          <a:p>
            <a:pPr lvl="1"/>
            <a:r>
              <a:rPr lang="en-US" dirty="0"/>
              <a:t>Separate Azure infrastructure grouped by hardware resources</a:t>
            </a:r>
          </a:p>
          <a:p>
            <a:r>
              <a:rPr lang="en-US" dirty="0"/>
              <a:t>Considerations:</a:t>
            </a:r>
          </a:p>
          <a:p>
            <a:pPr lvl="1"/>
            <a:r>
              <a:rPr lang="en-US" dirty="0"/>
              <a:t>Add multiple virtual machines to availability sets</a:t>
            </a:r>
          </a:p>
          <a:p>
            <a:pPr lvl="1"/>
            <a:r>
              <a:rPr lang="en-US" dirty="0"/>
              <a:t>Place application tiers in separate availability sets</a:t>
            </a:r>
          </a:p>
          <a:p>
            <a:pPr lvl="1"/>
            <a:r>
              <a:rPr lang="en-US" dirty="0"/>
              <a:t>Combine availability sets with load balancing</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914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availability</a:t>
            </a:r>
          </a:p>
        </p:txBody>
      </p:sp>
      <p:grpSp>
        <p:nvGrpSpPr>
          <p:cNvPr id="4" name="Group 3" descr="Illustration showing multiple virtual machines distributed between three fault domains and three update domains. There are four virtual machines in fault domain 0. One of these virtual machines is an update domain named update domain 0. There are four virtual machines in fault domain 1. Two of these virtual machines are update domains named update domain 1 and update domain 2. There are four virtual machines in fault domain 2.&#10;&#10;"/>
          <p:cNvGrpSpPr/>
          <p:nvPr/>
        </p:nvGrpSpPr>
        <p:grpSpPr>
          <a:xfrm>
            <a:off x="551140" y="1073159"/>
            <a:ext cx="8012382" cy="5184648"/>
            <a:chOff x="551140" y="1073159"/>
            <a:chExt cx="8012382" cy="5184648"/>
          </a:xfrm>
        </p:grpSpPr>
        <p:sp>
          <p:nvSpPr>
            <p:cNvPr id="5" name="Rectangle 4"/>
            <p:cNvSpPr/>
            <p:nvPr/>
          </p:nvSpPr>
          <p:spPr>
            <a:xfrm>
              <a:off x="3267031" y="1073159"/>
              <a:ext cx="2574525" cy="5184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 name="Rectangle 5"/>
            <p:cNvSpPr/>
            <p:nvPr/>
          </p:nvSpPr>
          <p:spPr>
            <a:xfrm>
              <a:off x="553943" y="1073159"/>
              <a:ext cx="2574525" cy="5184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 name="Rectangle 6"/>
            <p:cNvSpPr/>
            <p:nvPr/>
          </p:nvSpPr>
          <p:spPr>
            <a:xfrm>
              <a:off x="669355" y="1872149"/>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 name="Rectangle 7"/>
            <p:cNvSpPr/>
            <p:nvPr/>
          </p:nvSpPr>
          <p:spPr>
            <a:xfrm>
              <a:off x="5988997" y="1073159"/>
              <a:ext cx="2574525" cy="5184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9" name="Rectangle 8"/>
            <p:cNvSpPr/>
            <p:nvPr/>
          </p:nvSpPr>
          <p:spPr>
            <a:xfrm>
              <a:off x="669355" y="2930071"/>
              <a:ext cx="2317071" cy="843379"/>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0" name="Rectangle 9"/>
            <p:cNvSpPr/>
            <p:nvPr/>
          </p:nvSpPr>
          <p:spPr>
            <a:xfrm>
              <a:off x="669355" y="3987993"/>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1" name="Rectangle 10"/>
            <p:cNvSpPr/>
            <p:nvPr/>
          </p:nvSpPr>
          <p:spPr>
            <a:xfrm>
              <a:off x="682669" y="5045915"/>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2" name="Rectangle 11"/>
            <p:cNvSpPr/>
            <p:nvPr/>
          </p:nvSpPr>
          <p:spPr>
            <a:xfrm>
              <a:off x="3404636" y="1872149"/>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3" name="Rectangle 12"/>
            <p:cNvSpPr/>
            <p:nvPr/>
          </p:nvSpPr>
          <p:spPr>
            <a:xfrm>
              <a:off x="6139917" y="1872149"/>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4" name="Rectangle 13"/>
            <p:cNvSpPr/>
            <p:nvPr/>
          </p:nvSpPr>
          <p:spPr>
            <a:xfrm>
              <a:off x="3404636" y="2930071"/>
              <a:ext cx="2317071" cy="843379"/>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5" name="Rectangle 14"/>
            <p:cNvSpPr/>
            <p:nvPr/>
          </p:nvSpPr>
          <p:spPr>
            <a:xfrm>
              <a:off x="6139917" y="2930071"/>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6" name="Rectangle 15"/>
            <p:cNvSpPr/>
            <p:nvPr/>
          </p:nvSpPr>
          <p:spPr>
            <a:xfrm>
              <a:off x="3404636" y="3987993"/>
              <a:ext cx="2317071" cy="843379"/>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7" name="Rectangle 16"/>
            <p:cNvSpPr/>
            <p:nvPr/>
          </p:nvSpPr>
          <p:spPr>
            <a:xfrm>
              <a:off x="6139917" y="3987993"/>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8" name="Rectangle 17"/>
            <p:cNvSpPr/>
            <p:nvPr/>
          </p:nvSpPr>
          <p:spPr>
            <a:xfrm>
              <a:off x="3404636" y="5045915"/>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9" name="Rectangle 18"/>
            <p:cNvSpPr/>
            <p:nvPr/>
          </p:nvSpPr>
          <p:spPr>
            <a:xfrm>
              <a:off x="6139917" y="5045915"/>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nvGrpSpPr>
            <p:cNvPr id="20" name="Group 19"/>
            <p:cNvGrpSpPr/>
            <p:nvPr/>
          </p:nvGrpSpPr>
          <p:grpSpPr>
            <a:xfrm>
              <a:off x="2335274" y="2140848"/>
              <a:ext cx="438150" cy="305981"/>
              <a:chOff x="2349500" y="2271489"/>
              <a:chExt cx="438150" cy="305981"/>
            </a:xfrm>
            <a:solidFill>
              <a:schemeClr val="bg1"/>
            </a:solidFill>
          </p:grpSpPr>
          <p:sp>
            <p:nvSpPr>
              <p:cNvPr id="83" name="Rectangle 82"/>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4" name="Rectangle 83"/>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5" name="Rectangle 84"/>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1" name="Group 20"/>
            <p:cNvGrpSpPr/>
            <p:nvPr/>
          </p:nvGrpSpPr>
          <p:grpSpPr>
            <a:xfrm>
              <a:off x="2335274" y="3198770"/>
              <a:ext cx="438150" cy="305981"/>
              <a:chOff x="2349500" y="2271489"/>
              <a:chExt cx="438150" cy="305981"/>
            </a:xfrm>
            <a:solidFill>
              <a:schemeClr val="bg1"/>
            </a:solidFill>
          </p:grpSpPr>
          <p:sp>
            <p:nvSpPr>
              <p:cNvPr id="80" name="Rectangle 79"/>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1" name="Rectangle 80"/>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2" name="Rectangle 81"/>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2" name="Group 21"/>
            <p:cNvGrpSpPr/>
            <p:nvPr/>
          </p:nvGrpSpPr>
          <p:grpSpPr>
            <a:xfrm>
              <a:off x="5054095" y="2140848"/>
              <a:ext cx="438150" cy="305981"/>
              <a:chOff x="2349500" y="2271489"/>
              <a:chExt cx="438150" cy="305981"/>
            </a:xfrm>
            <a:solidFill>
              <a:schemeClr val="bg1"/>
            </a:solidFill>
          </p:grpSpPr>
          <p:sp>
            <p:nvSpPr>
              <p:cNvPr id="77" name="Rectangle 76"/>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8" name="Rectangle 77"/>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9" name="Rectangle 78"/>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3" name="Group 22"/>
            <p:cNvGrpSpPr/>
            <p:nvPr/>
          </p:nvGrpSpPr>
          <p:grpSpPr>
            <a:xfrm>
              <a:off x="5057270" y="3198770"/>
              <a:ext cx="438150" cy="305981"/>
              <a:chOff x="2349500" y="2271489"/>
              <a:chExt cx="438150" cy="305981"/>
            </a:xfrm>
            <a:solidFill>
              <a:schemeClr val="bg1"/>
            </a:solidFill>
          </p:grpSpPr>
          <p:sp>
            <p:nvSpPr>
              <p:cNvPr id="74" name="Rectangle 73"/>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5" name="Rectangle 74"/>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6" name="Rectangle 75"/>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4" name="Group 23"/>
            <p:cNvGrpSpPr/>
            <p:nvPr/>
          </p:nvGrpSpPr>
          <p:grpSpPr>
            <a:xfrm>
              <a:off x="7765923" y="2140848"/>
              <a:ext cx="438150" cy="305981"/>
              <a:chOff x="2349500" y="2271489"/>
              <a:chExt cx="438150" cy="305981"/>
            </a:xfrm>
            <a:solidFill>
              <a:schemeClr val="bg1"/>
            </a:solidFill>
          </p:grpSpPr>
          <p:sp>
            <p:nvSpPr>
              <p:cNvPr id="71" name="Rectangle 70"/>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2" name="Rectangle 71"/>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3" name="Rectangle 72"/>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5" name="Group 24"/>
            <p:cNvGrpSpPr/>
            <p:nvPr/>
          </p:nvGrpSpPr>
          <p:grpSpPr>
            <a:xfrm>
              <a:off x="7791323" y="3198770"/>
              <a:ext cx="438150" cy="305981"/>
              <a:chOff x="2349500" y="2271489"/>
              <a:chExt cx="438150" cy="305981"/>
            </a:xfrm>
            <a:solidFill>
              <a:schemeClr val="bg1"/>
            </a:solidFill>
          </p:grpSpPr>
          <p:sp>
            <p:nvSpPr>
              <p:cNvPr id="68" name="Rectangle 67"/>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9" name="Rectangle 68"/>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0" name="Rectangle 69"/>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6" name="Group 25"/>
            <p:cNvGrpSpPr/>
            <p:nvPr/>
          </p:nvGrpSpPr>
          <p:grpSpPr>
            <a:xfrm>
              <a:off x="7803052" y="4256692"/>
              <a:ext cx="438150" cy="305981"/>
              <a:chOff x="2349500" y="2271489"/>
              <a:chExt cx="438150" cy="305981"/>
            </a:xfrm>
            <a:solidFill>
              <a:schemeClr val="bg1"/>
            </a:solidFill>
          </p:grpSpPr>
          <p:sp>
            <p:nvSpPr>
              <p:cNvPr id="65" name="Rectangle 64"/>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6" name="Rectangle 65"/>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7" name="Rectangle 66"/>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7" name="Group 26"/>
            <p:cNvGrpSpPr/>
            <p:nvPr/>
          </p:nvGrpSpPr>
          <p:grpSpPr>
            <a:xfrm>
              <a:off x="7828452" y="5314614"/>
              <a:ext cx="438150" cy="305981"/>
              <a:chOff x="2349500" y="2271489"/>
              <a:chExt cx="438150" cy="305981"/>
            </a:xfrm>
            <a:solidFill>
              <a:schemeClr val="bg1"/>
            </a:solidFill>
          </p:grpSpPr>
          <p:sp>
            <p:nvSpPr>
              <p:cNvPr id="62" name="Rectangle 61"/>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3" name="Rectangle 62"/>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4" name="Rectangle 63"/>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8" name="Group 27"/>
            <p:cNvGrpSpPr/>
            <p:nvPr/>
          </p:nvGrpSpPr>
          <p:grpSpPr>
            <a:xfrm>
              <a:off x="5054095" y="4256692"/>
              <a:ext cx="438150" cy="305981"/>
              <a:chOff x="2349500" y="2271489"/>
              <a:chExt cx="438150" cy="305981"/>
            </a:xfrm>
            <a:solidFill>
              <a:schemeClr val="bg1"/>
            </a:solidFill>
          </p:grpSpPr>
          <p:sp>
            <p:nvSpPr>
              <p:cNvPr id="59" name="Rectangle 58"/>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0" name="Rectangle 59"/>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1" name="Rectangle 60"/>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9" name="Group 28"/>
            <p:cNvGrpSpPr/>
            <p:nvPr/>
          </p:nvGrpSpPr>
          <p:grpSpPr>
            <a:xfrm>
              <a:off x="5079495" y="5314614"/>
              <a:ext cx="438150" cy="305981"/>
              <a:chOff x="2349500" y="2271489"/>
              <a:chExt cx="438150" cy="305981"/>
            </a:xfrm>
            <a:solidFill>
              <a:schemeClr val="bg1"/>
            </a:solidFill>
          </p:grpSpPr>
          <p:sp>
            <p:nvSpPr>
              <p:cNvPr id="56" name="Rectangle 55"/>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7" name="Rectangle 56"/>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8" name="Rectangle 57"/>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30" name="Group 29"/>
            <p:cNvGrpSpPr/>
            <p:nvPr/>
          </p:nvGrpSpPr>
          <p:grpSpPr>
            <a:xfrm>
              <a:off x="2358478" y="4256692"/>
              <a:ext cx="438150" cy="305981"/>
              <a:chOff x="2349500" y="2271489"/>
              <a:chExt cx="438150" cy="305981"/>
            </a:xfrm>
            <a:solidFill>
              <a:schemeClr val="bg1"/>
            </a:solidFill>
          </p:grpSpPr>
          <p:sp>
            <p:nvSpPr>
              <p:cNvPr id="53" name="Rectangle 52"/>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4" name="Rectangle 53"/>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5" name="Rectangle 54"/>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31" name="Group 30"/>
            <p:cNvGrpSpPr/>
            <p:nvPr/>
          </p:nvGrpSpPr>
          <p:grpSpPr>
            <a:xfrm>
              <a:off x="2383878" y="5314614"/>
              <a:ext cx="438150" cy="305981"/>
              <a:chOff x="2349500" y="2271489"/>
              <a:chExt cx="438150" cy="305981"/>
            </a:xfrm>
            <a:solidFill>
              <a:schemeClr val="bg1"/>
            </a:solidFill>
          </p:grpSpPr>
          <p:sp>
            <p:nvSpPr>
              <p:cNvPr id="50" name="Rectangle 49"/>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1" name="Rectangle 50"/>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2" name="Rectangle 51"/>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sp>
          <p:nvSpPr>
            <p:cNvPr id="32" name="Oval 31"/>
            <p:cNvSpPr/>
            <p:nvPr/>
          </p:nvSpPr>
          <p:spPr>
            <a:xfrm>
              <a:off x="913900" y="2165898"/>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3" name="Oval 32"/>
            <p:cNvSpPr/>
            <p:nvPr/>
          </p:nvSpPr>
          <p:spPr>
            <a:xfrm>
              <a:off x="913900" y="3223820"/>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4" name="Oval 33"/>
            <p:cNvSpPr/>
            <p:nvPr/>
          </p:nvSpPr>
          <p:spPr>
            <a:xfrm>
              <a:off x="3626323" y="2165898"/>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5" name="Oval 34"/>
            <p:cNvSpPr/>
            <p:nvPr/>
          </p:nvSpPr>
          <p:spPr>
            <a:xfrm>
              <a:off x="3626323" y="3223820"/>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6" name="Oval 35"/>
            <p:cNvSpPr/>
            <p:nvPr/>
          </p:nvSpPr>
          <p:spPr>
            <a:xfrm>
              <a:off x="6338746" y="2165898"/>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7" name="Oval 36"/>
            <p:cNvSpPr/>
            <p:nvPr/>
          </p:nvSpPr>
          <p:spPr>
            <a:xfrm>
              <a:off x="6338746" y="3223820"/>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8" name="Oval 37"/>
            <p:cNvSpPr/>
            <p:nvPr/>
          </p:nvSpPr>
          <p:spPr>
            <a:xfrm>
              <a:off x="6338746" y="4281742"/>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9" name="Oval 38"/>
            <p:cNvSpPr/>
            <p:nvPr/>
          </p:nvSpPr>
          <p:spPr>
            <a:xfrm>
              <a:off x="6338746" y="5339664"/>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0" name="Oval 39"/>
            <p:cNvSpPr/>
            <p:nvPr/>
          </p:nvSpPr>
          <p:spPr>
            <a:xfrm>
              <a:off x="3626323" y="4281742"/>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1" name="Oval 40"/>
            <p:cNvSpPr/>
            <p:nvPr/>
          </p:nvSpPr>
          <p:spPr>
            <a:xfrm>
              <a:off x="3626323" y="5339664"/>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2" name="Oval 41"/>
            <p:cNvSpPr/>
            <p:nvPr/>
          </p:nvSpPr>
          <p:spPr>
            <a:xfrm>
              <a:off x="913900" y="4281742"/>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3" name="Oval 42"/>
            <p:cNvSpPr/>
            <p:nvPr/>
          </p:nvSpPr>
          <p:spPr>
            <a:xfrm>
              <a:off x="913900" y="5339664"/>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4" name="TextBox 42"/>
            <p:cNvSpPr txBox="1"/>
            <p:nvPr/>
          </p:nvSpPr>
          <p:spPr>
            <a:xfrm>
              <a:off x="616364" y="1241822"/>
              <a:ext cx="242305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solidFill>
                    <a:schemeClr val="bg1"/>
                  </a:solidFill>
                  <a:latin typeface="Segoe UI" panose="020B0502040204020203" pitchFamily="34" charset="0"/>
                  <a:cs typeface="Segoe UI" panose="020B0502040204020203" pitchFamily="34" charset="0"/>
                </a:rPr>
                <a:t>Fault Domain 0</a:t>
              </a:r>
            </a:p>
          </p:txBody>
        </p:sp>
        <p:sp>
          <p:nvSpPr>
            <p:cNvPr id="45" name="TextBox 84"/>
            <p:cNvSpPr txBox="1"/>
            <p:nvPr/>
          </p:nvSpPr>
          <p:spPr>
            <a:xfrm>
              <a:off x="3348553" y="1241822"/>
              <a:ext cx="242305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solidFill>
                    <a:schemeClr val="bg1"/>
                  </a:solidFill>
                  <a:latin typeface="Segoe UI" panose="020B0502040204020203" pitchFamily="34" charset="0"/>
                  <a:cs typeface="Segoe UI" panose="020B0502040204020203" pitchFamily="34" charset="0"/>
                </a:rPr>
                <a:t>Fault Domain 1</a:t>
              </a:r>
            </a:p>
          </p:txBody>
        </p:sp>
        <p:sp>
          <p:nvSpPr>
            <p:cNvPr id="46" name="TextBox 85"/>
            <p:cNvSpPr txBox="1"/>
            <p:nvPr/>
          </p:nvSpPr>
          <p:spPr>
            <a:xfrm>
              <a:off x="6063916" y="1241822"/>
              <a:ext cx="242305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solidFill>
                    <a:schemeClr val="bg1"/>
                  </a:solidFill>
                  <a:latin typeface="Segoe UI" panose="020B0502040204020203" pitchFamily="34" charset="0"/>
                  <a:cs typeface="Segoe UI" panose="020B0502040204020203" pitchFamily="34" charset="0"/>
                </a:rPr>
                <a:t>Fault Domain 2</a:t>
              </a:r>
            </a:p>
          </p:txBody>
        </p:sp>
        <p:sp>
          <p:nvSpPr>
            <p:cNvPr id="47" name="TextBox 86"/>
            <p:cNvSpPr txBox="1"/>
            <p:nvPr/>
          </p:nvSpPr>
          <p:spPr>
            <a:xfrm>
              <a:off x="551140" y="3043585"/>
              <a:ext cx="2423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solidFill>
                    <a:schemeClr val="bg1"/>
                  </a:solidFill>
                  <a:latin typeface="Segoe UI" panose="020B0502040204020203" pitchFamily="34" charset="0"/>
                  <a:cs typeface="Segoe UI" panose="020B0502040204020203" pitchFamily="34" charset="0"/>
                </a:rPr>
                <a:t>Update</a:t>
              </a:r>
            </a:p>
            <a:p>
              <a:pPr algn="ctr"/>
              <a:r>
                <a:rPr lang="en-US" sz="1600" dirty="0">
                  <a:solidFill>
                    <a:schemeClr val="bg1"/>
                  </a:solidFill>
                  <a:latin typeface="Segoe UI" panose="020B0502040204020203" pitchFamily="34" charset="0"/>
                  <a:cs typeface="Segoe UI" panose="020B0502040204020203" pitchFamily="34" charset="0"/>
                </a:rPr>
                <a:t>Domain 0</a:t>
              </a:r>
            </a:p>
          </p:txBody>
        </p:sp>
        <p:sp>
          <p:nvSpPr>
            <p:cNvPr id="48" name="TextBox 87"/>
            <p:cNvSpPr txBox="1"/>
            <p:nvPr/>
          </p:nvSpPr>
          <p:spPr>
            <a:xfrm>
              <a:off x="3247117" y="3044593"/>
              <a:ext cx="2423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solidFill>
                    <a:schemeClr val="bg1"/>
                  </a:solidFill>
                  <a:latin typeface="Segoe UI" panose="020B0502040204020203" pitchFamily="34" charset="0"/>
                  <a:cs typeface="Segoe UI" panose="020B0502040204020203" pitchFamily="34" charset="0"/>
                </a:rPr>
                <a:t>Update</a:t>
              </a:r>
            </a:p>
            <a:p>
              <a:pPr algn="ctr"/>
              <a:r>
                <a:rPr lang="en-US" sz="1600" dirty="0">
                  <a:solidFill>
                    <a:schemeClr val="bg1"/>
                  </a:solidFill>
                  <a:latin typeface="Segoe UI" panose="020B0502040204020203" pitchFamily="34" charset="0"/>
                  <a:cs typeface="Segoe UI" panose="020B0502040204020203" pitchFamily="34" charset="0"/>
                </a:rPr>
                <a:t>Domain 1</a:t>
              </a:r>
            </a:p>
          </p:txBody>
        </p:sp>
        <p:sp>
          <p:nvSpPr>
            <p:cNvPr id="49" name="TextBox 88"/>
            <p:cNvSpPr txBox="1"/>
            <p:nvPr/>
          </p:nvSpPr>
          <p:spPr>
            <a:xfrm>
              <a:off x="3253230" y="4140154"/>
              <a:ext cx="2423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solidFill>
                    <a:schemeClr val="bg1"/>
                  </a:solidFill>
                  <a:latin typeface="Segoe UI" panose="020B0502040204020203" pitchFamily="34" charset="0"/>
                  <a:cs typeface="Segoe UI" panose="020B0502040204020203" pitchFamily="34" charset="0"/>
                </a:rPr>
                <a:t>Update</a:t>
              </a:r>
            </a:p>
            <a:p>
              <a:pPr algn="ctr"/>
              <a:r>
                <a:rPr lang="en-US" sz="1600" dirty="0">
                  <a:solidFill>
                    <a:schemeClr val="bg1"/>
                  </a:solidFill>
                  <a:latin typeface="Segoe UI" panose="020B0502040204020203" pitchFamily="34" charset="0"/>
                  <a:cs typeface="Segoe UI" panose="020B0502040204020203" pitchFamily="34" charset="0"/>
                </a:rPr>
                <a:t>Domain 2</a:t>
              </a:r>
            </a:p>
          </p:txBody>
        </p:sp>
      </p:grpSp>
      <p:pic>
        <p:nvPicPr>
          <p:cNvPr id="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437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scalability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VM Scale Sets provide scalability of Azure IaaS v2 virtual machines:</a:t>
            </a:r>
          </a:p>
          <a:p>
            <a:pPr lvl="1"/>
            <a:r>
              <a:rPr lang="en-US" dirty="0"/>
              <a:t>Implement by using Azure Resource Manager templates or REST API</a:t>
            </a:r>
          </a:p>
          <a:p>
            <a:r>
              <a:rPr lang="en-US" dirty="0"/>
              <a:t>Integrate VM scale sets with:</a:t>
            </a:r>
          </a:p>
          <a:p>
            <a:pPr lvl="1"/>
            <a:r>
              <a:rPr lang="en-US" dirty="0"/>
              <a:t>Azure Insight autoscale</a:t>
            </a:r>
          </a:p>
          <a:p>
            <a:pPr lvl="1"/>
            <a:r>
              <a:rPr lang="en-US" dirty="0"/>
              <a:t>Load Balancer</a:t>
            </a:r>
          </a:p>
          <a:p>
            <a:pPr lvl="1"/>
            <a:r>
              <a:rPr lang="en-US" dirty="0"/>
              <a:t>NAT rules</a:t>
            </a:r>
          </a:p>
          <a:p>
            <a:pPr lvl="1"/>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899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security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uses industry standard encryption for data sent to, received from, and travelling within Azure datacenters</a:t>
            </a:r>
          </a:p>
          <a:p>
            <a:r>
              <a:rPr lang="en-US" dirty="0"/>
              <a:t>Azure Key Vault </a:t>
            </a:r>
          </a:p>
          <a:p>
            <a:pPr lvl="1"/>
            <a:r>
              <a:rPr lang="en-US" dirty="0"/>
              <a:t>Store secret data and keys</a:t>
            </a:r>
          </a:p>
          <a:p>
            <a:pPr lvl="1"/>
            <a:r>
              <a:rPr lang="en-US" dirty="0"/>
              <a:t>Use secret data and keys in Azure management </a:t>
            </a:r>
            <a:br>
              <a:rPr lang="en-US" dirty="0"/>
            </a:br>
            <a:r>
              <a:rPr lang="en-US" dirty="0"/>
              <a:t>and config</a:t>
            </a:r>
          </a:p>
          <a:p>
            <a:r>
              <a:rPr lang="en-US" dirty="0"/>
              <a:t>Azure Drive Encryption</a:t>
            </a:r>
          </a:p>
          <a:p>
            <a:pPr lvl="1"/>
            <a:r>
              <a:rPr lang="en-US" dirty="0"/>
              <a:t>Full volume encryption for Windows and Linux VMs</a:t>
            </a:r>
          </a:p>
          <a:p>
            <a:pPr lvl="1"/>
            <a:r>
              <a:rPr lang="en-US" dirty="0"/>
              <a:t>Integrates with Azure Key Vault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723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security</a:t>
            </a:r>
          </a:p>
        </p:txBody>
      </p:sp>
      <p:grpSp>
        <p:nvGrpSpPr>
          <p:cNvPr id="4" name="Group 3" descr="Illustration depicting the customer invoking encryption by using Azure Resource Manager, PowerShell cmdlets, or Azure CLI. The configuration is applied to the virtual machine appearing in the center of the slide, which accesses the keys/secrets stored in the Key Vault at the top of the slide. Operating system and data disks reside in an Azure storage account on the left side of the slide.&#10;&#10;"/>
          <p:cNvGrpSpPr/>
          <p:nvPr/>
        </p:nvGrpSpPr>
        <p:grpSpPr>
          <a:xfrm>
            <a:off x="874569" y="1219200"/>
            <a:ext cx="7279935" cy="5101065"/>
            <a:chOff x="1264313" y="1621802"/>
            <a:chExt cx="7279935" cy="5101065"/>
          </a:xfrm>
        </p:grpSpPr>
        <p:grpSp>
          <p:nvGrpSpPr>
            <p:cNvPr id="5" name="Group 4"/>
            <p:cNvGrpSpPr>
              <a:grpSpLocks noChangeAspect="1"/>
            </p:cNvGrpSpPr>
            <p:nvPr/>
          </p:nvGrpSpPr>
          <p:grpSpPr bwMode="auto">
            <a:xfrm>
              <a:off x="3735388" y="3146427"/>
              <a:ext cx="2390775" cy="1363663"/>
              <a:chOff x="2353" y="1982"/>
              <a:chExt cx="1506" cy="859"/>
            </a:xfrm>
          </p:grpSpPr>
          <p:sp>
            <p:nvSpPr>
              <p:cNvPr id="54" name="AutoShape 3"/>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55" name="Freeform 54"/>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grpSp>
        <p:sp>
          <p:nvSpPr>
            <p:cNvPr id="6" name="Rounded Rectangle 5"/>
            <p:cNvSpPr/>
            <p:nvPr/>
          </p:nvSpPr>
          <p:spPr>
            <a:xfrm>
              <a:off x="7059930" y="3786056"/>
              <a:ext cx="1484318" cy="660400"/>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1600" b="0" dirty="0">
                  <a:solidFill>
                    <a:schemeClr val="tx1"/>
                  </a:solidFill>
                  <a:latin typeface="Segoe UI" panose="020B0502040204020203" pitchFamily="34" charset="0"/>
                  <a:cs typeface="Segoe UI" panose="020B0502040204020203" pitchFamily="34" charset="0"/>
                </a:rPr>
                <a:t>ARM/PS</a:t>
              </a:r>
            </a:p>
            <a:p>
              <a:pPr algn="ctr"/>
              <a:r>
                <a:rPr lang="en-US" sz="1600" b="0" dirty="0">
                  <a:solidFill>
                    <a:schemeClr val="tx1"/>
                  </a:solidFill>
                  <a:latin typeface="Segoe UI" panose="020B0502040204020203" pitchFamily="34" charset="0"/>
                  <a:cs typeface="Segoe UI" panose="020B0502040204020203" pitchFamily="34" charset="0"/>
                </a:rPr>
                <a:t>cmdlets/CLI</a:t>
              </a:r>
            </a:p>
          </p:txBody>
        </p:sp>
        <p:sp>
          <p:nvSpPr>
            <p:cNvPr id="7" name="Left-Right Arrow 6"/>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8" name="Left-Right Arrow 7"/>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9" name="Group 8"/>
            <p:cNvGrpSpPr/>
            <p:nvPr/>
          </p:nvGrpSpPr>
          <p:grpSpPr>
            <a:xfrm>
              <a:off x="1714722" y="3380403"/>
              <a:ext cx="1087819" cy="947738"/>
              <a:chOff x="560005" y="2056428"/>
              <a:chExt cx="1087819" cy="947738"/>
            </a:xfrm>
          </p:grpSpPr>
          <p:sp>
            <p:nvSpPr>
              <p:cNvPr id="40" name="Hexagon 39"/>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41" name="Group 40"/>
              <p:cNvGrpSpPr/>
              <p:nvPr/>
            </p:nvGrpSpPr>
            <p:grpSpPr>
              <a:xfrm>
                <a:off x="844367" y="2224073"/>
                <a:ext cx="519119" cy="557158"/>
                <a:chOff x="844367" y="2200258"/>
                <a:chExt cx="519119" cy="557158"/>
              </a:xfrm>
            </p:grpSpPr>
            <p:grpSp>
              <p:nvGrpSpPr>
                <p:cNvPr id="42" name="Group 41"/>
                <p:cNvGrpSpPr/>
                <p:nvPr/>
              </p:nvGrpSpPr>
              <p:grpSpPr>
                <a:xfrm>
                  <a:off x="844367" y="2226971"/>
                  <a:ext cx="519119" cy="530445"/>
                  <a:chOff x="828675" y="2138363"/>
                  <a:chExt cx="590550" cy="603442"/>
                </a:xfrm>
              </p:grpSpPr>
              <p:sp>
                <p:nvSpPr>
                  <p:cNvPr id="52" name="Rectangle 51"/>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53" name="Rectangle 52"/>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sp>
              <p:nvSpPr>
                <p:cNvPr id="43" name="Rectangle 42"/>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4" name="Rectangle 43"/>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5" name="Rectangle 44"/>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6" name="Rectangle 45"/>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7" name="Rectangle 46"/>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8" name="Rectangle 47"/>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9" name="Rectangle 48"/>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50" name="Rectangle 49"/>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51" name="Rectangle 50"/>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grpSp>
        <p:pic>
          <p:nvPicPr>
            <p:cNvPr id="10" name="Picture 9"/>
            <p:cNvPicPr>
              <a:picLocks noChangeAspect="1"/>
            </p:cNvPicPr>
            <p:nvPr/>
          </p:nvPicPr>
          <p:blipFill>
            <a:blip r:embed="rId3"/>
            <a:stretch>
              <a:fillRect/>
            </a:stretch>
          </p:blipFill>
          <p:spPr>
            <a:xfrm>
              <a:off x="2582426" y="4032250"/>
              <a:ext cx="504467" cy="619119"/>
            </a:xfrm>
            <a:prstGeom prst="rect">
              <a:avLst/>
            </a:prstGeom>
          </p:spPr>
        </p:pic>
        <p:pic>
          <p:nvPicPr>
            <p:cNvPr id="11" name="Picture 10"/>
            <p:cNvPicPr>
              <a:picLocks noChangeAspect="1"/>
            </p:cNvPicPr>
            <p:nvPr/>
          </p:nvPicPr>
          <p:blipFill>
            <a:blip r:embed="rId3"/>
            <a:stretch>
              <a:fillRect/>
            </a:stretch>
          </p:blipFill>
          <p:spPr>
            <a:xfrm>
              <a:off x="2550307" y="3380403"/>
              <a:ext cx="504467" cy="619119"/>
            </a:xfrm>
            <a:prstGeom prst="rect">
              <a:avLst/>
            </a:prstGeom>
          </p:spPr>
        </p:pic>
        <p:pic>
          <p:nvPicPr>
            <p:cNvPr id="12" name="Picture 11"/>
            <p:cNvPicPr>
              <a:picLocks noChangeAspect="1"/>
            </p:cNvPicPr>
            <p:nvPr/>
          </p:nvPicPr>
          <p:blipFill>
            <a:blip r:embed="rId4"/>
            <a:stretch>
              <a:fillRect/>
            </a:stretch>
          </p:blipFill>
          <p:spPr>
            <a:xfrm>
              <a:off x="1674220" y="3995219"/>
              <a:ext cx="359701" cy="418031"/>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p:cNvGrpSpPr/>
            <p:nvPr/>
          </p:nvGrpSpPr>
          <p:grpSpPr>
            <a:xfrm>
              <a:off x="4837422" y="3748673"/>
              <a:ext cx="938533" cy="670251"/>
              <a:chOff x="4837422" y="3748673"/>
              <a:chExt cx="938533" cy="670251"/>
            </a:xfrm>
          </p:grpSpPr>
          <p:grpSp>
            <p:nvGrpSpPr>
              <p:cNvPr id="28" name="Group 27"/>
              <p:cNvGrpSpPr/>
              <p:nvPr/>
            </p:nvGrpSpPr>
            <p:grpSpPr>
              <a:xfrm>
                <a:off x="4837422" y="3748673"/>
                <a:ext cx="938533" cy="670251"/>
                <a:chOff x="6848330" y="1922758"/>
                <a:chExt cx="1642349" cy="1172893"/>
              </a:xfrm>
            </p:grpSpPr>
            <p:sp>
              <p:nvSpPr>
                <p:cNvPr id="33" name="Freeform 32"/>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4" name="Rectangle 33"/>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5" name="Rectangle 34"/>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6" name="Freeform 35"/>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7" name="Rectangle 36"/>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8" name="Rectangle 37"/>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9" name="Oval 38"/>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grpSp>
          <p:grpSp>
            <p:nvGrpSpPr>
              <p:cNvPr id="29" name="Group 28"/>
              <p:cNvGrpSpPr/>
              <p:nvPr/>
            </p:nvGrpSpPr>
            <p:grpSpPr>
              <a:xfrm>
                <a:off x="5174278" y="3870132"/>
                <a:ext cx="264788" cy="287704"/>
                <a:chOff x="5203030" y="3855244"/>
                <a:chExt cx="247651" cy="269081"/>
              </a:xfrm>
              <a:solidFill>
                <a:srgbClr val="000718"/>
              </a:solidFill>
            </p:grpSpPr>
            <p:sp>
              <p:nvSpPr>
                <p:cNvPr id="30" name="Freeform 29"/>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31" name="Freeform 30"/>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32" name="Freeform 31"/>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grpSp>
        <p:pic>
          <p:nvPicPr>
            <p:cNvPr id="15" name="Picture 14"/>
            <p:cNvPicPr>
              <a:picLocks noChangeAspect="1"/>
            </p:cNvPicPr>
            <p:nvPr/>
          </p:nvPicPr>
          <p:blipFill>
            <a:blip r:embed="rId4"/>
            <a:stretch>
              <a:fillRect/>
            </a:stretch>
          </p:blipFill>
          <p:spPr>
            <a:xfrm>
              <a:off x="4634865" y="4045327"/>
              <a:ext cx="344690" cy="400586"/>
            </a:xfrm>
            <a:prstGeom prst="rect">
              <a:avLst/>
            </a:prstGeom>
          </p:spPr>
        </p:pic>
        <p:sp>
          <p:nvSpPr>
            <p:cNvPr id="16" name="Oval 15"/>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17" name="Freeform 16"/>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18" name="Freeform 17"/>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19" name="TextBox 18"/>
            <p:cNvSpPr txBox="1"/>
            <p:nvPr/>
          </p:nvSpPr>
          <p:spPr>
            <a:xfrm>
              <a:off x="1655261" y="4777815"/>
              <a:ext cx="1586567"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Azure storage</a:t>
              </a:r>
            </a:p>
          </p:txBody>
        </p:sp>
        <p:sp>
          <p:nvSpPr>
            <p:cNvPr id="20" name="TextBox 19"/>
            <p:cNvSpPr txBox="1"/>
            <p:nvPr/>
          </p:nvSpPr>
          <p:spPr>
            <a:xfrm>
              <a:off x="4064490" y="4571009"/>
              <a:ext cx="198479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Virtual machine</a:t>
              </a:r>
            </a:p>
          </p:txBody>
        </p:sp>
        <p:sp>
          <p:nvSpPr>
            <p:cNvPr id="21" name="TextBox 20"/>
            <p:cNvSpPr txBox="1"/>
            <p:nvPr/>
          </p:nvSpPr>
          <p:spPr>
            <a:xfrm>
              <a:off x="6119338" y="3374465"/>
              <a:ext cx="1046714"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Encrypt</a:t>
              </a:r>
            </a:p>
            <a:p>
              <a:r>
                <a:rPr lang="en-US" sz="1600" b="0" dirty="0">
                  <a:latin typeface="Segoe UI" panose="020B0502040204020203" pitchFamily="34" charset="0"/>
                  <a:cs typeface="Segoe UI" panose="020B0502040204020203" pitchFamily="34" charset="0"/>
                </a:rPr>
                <a:t>config</a:t>
              </a:r>
            </a:p>
          </p:txBody>
        </p:sp>
        <p:sp>
          <p:nvSpPr>
            <p:cNvPr id="22" name="TextBox 21"/>
            <p:cNvSpPr txBox="1"/>
            <p:nvPr/>
          </p:nvSpPr>
          <p:spPr>
            <a:xfrm>
              <a:off x="6755375" y="4652013"/>
              <a:ext cx="1046714"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Encrypt</a:t>
              </a:r>
            </a:p>
            <a:p>
              <a:r>
                <a:rPr lang="en-US" sz="1600" b="0" dirty="0">
                  <a:latin typeface="Segoe UI" panose="020B0502040204020203" pitchFamily="34" charset="0"/>
                  <a:cs typeface="Segoe UI" panose="020B0502040204020203" pitchFamily="34" charset="0"/>
                </a:rPr>
                <a:t>config</a:t>
              </a:r>
            </a:p>
          </p:txBody>
        </p:sp>
        <p:sp>
          <p:nvSpPr>
            <p:cNvPr id="23" name="TextBox 22"/>
            <p:cNvSpPr txBox="1"/>
            <p:nvPr/>
          </p:nvSpPr>
          <p:spPr>
            <a:xfrm>
              <a:off x="7190795" y="6384313"/>
              <a:ext cx="1046714"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Customer</a:t>
              </a:r>
            </a:p>
          </p:txBody>
        </p:sp>
        <p:sp>
          <p:nvSpPr>
            <p:cNvPr id="24" name="TextBox 23"/>
            <p:cNvSpPr txBox="1"/>
            <p:nvPr/>
          </p:nvSpPr>
          <p:spPr>
            <a:xfrm>
              <a:off x="1264313" y="2178359"/>
              <a:ext cx="2571988"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Operating system and data disks are protected in customer</a:t>
              </a:r>
            </a:p>
            <a:p>
              <a:r>
                <a:rPr lang="en-US" b="0" dirty="0">
                  <a:latin typeface="Segoe UI" panose="020B0502040204020203" pitchFamily="34" charset="0"/>
                  <a:cs typeface="Segoe UI" panose="020B0502040204020203" pitchFamily="34" charset="0"/>
                </a:rPr>
                <a:t>storage account</a:t>
              </a:r>
            </a:p>
          </p:txBody>
        </p:sp>
        <p:sp>
          <p:nvSpPr>
            <p:cNvPr id="25" name="TextBox 24"/>
            <p:cNvSpPr txBox="1"/>
            <p:nvPr/>
          </p:nvSpPr>
          <p:spPr>
            <a:xfrm>
              <a:off x="4001451" y="1621802"/>
              <a:ext cx="298990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Keys/secrets are protected</a:t>
              </a:r>
            </a:p>
            <a:p>
              <a:r>
                <a:rPr lang="en-US" b="0" dirty="0">
                  <a:latin typeface="Segoe UI" panose="020B0502040204020203" pitchFamily="34" charset="0"/>
                  <a:cs typeface="Segoe UI" panose="020B0502040204020203" pitchFamily="34" charset="0"/>
                </a:rPr>
                <a:t>in customer key vault</a:t>
              </a:r>
            </a:p>
          </p:txBody>
        </p:sp>
        <p:cxnSp>
          <p:nvCxnSpPr>
            <p:cNvPr id="26" name="Straight Arrow Connector 25"/>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26"/>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grpSp>
      <p:pic>
        <p:nvPicPr>
          <p:cNvPr id="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59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cstate="print"/>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cstate="print"/>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virtual machine disks</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457200" y="1143000"/>
            <a:ext cx="8224875" cy="4655820"/>
            <a:chOff x="2024025" y="1219200"/>
            <a:chExt cx="8224875" cy="4655820"/>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1" name="Up Arrow 10"/>
            <p:cNvSpPr/>
            <p:nvPr/>
          </p:nvSpPr>
          <p:spPr>
            <a:xfrm rot="6465292">
              <a:off x="5532381" y="3014005"/>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solidFill>
                    <a:schemeClr val="bg1"/>
                  </a:solidFill>
                  <a:latin typeface="Segoe UI" panose="020B0502040204020203" pitchFamily="34" charset="0"/>
                  <a:cs typeface="Segoe UI" panose="020B0502040204020203" pitchFamily="34" charset="0"/>
                </a:rPr>
                <a:t>Azure virtual machine</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C:\</a:t>
              </a:r>
            </a:p>
            <a:p>
              <a:r>
                <a:rPr lang="en-US" sz="1700" dirty="0">
                  <a:latin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D:\</a:t>
              </a:r>
            </a:p>
            <a:p>
              <a:pPr algn="ctr"/>
              <a:r>
                <a:rPr lang="en-US" sz="2800" dirty="0">
                  <a:latin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F:\ etc.</a:t>
              </a:r>
            </a:p>
            <a:p>
              <a:pPr algn="ctr"/>
              <a:r>
                <a:rPr lang="en-US" sz="2800" dirty="0">
                  <a:latin typeface="Segoe UI" panose="020B0502040204020203" pitchFamily="34" charset="0"/>
                  <a:cs typeface="Segoe UI" panose="020B0502040204020203" pitchFamily="34" charset="0"/>
                </a:rPr>
                <a:t>Data disks</a:t>
              </a:r>
            </a:p>
          </p:txBody>
        </p:sp>
        <p:sp>
          <p:nvSpPr>
            <p:cNvPr id="16" name="Rectangle 15"/>
            <p:cNvSpPr/>
            <p:nvPr/>
          </p:nvSpPr>
          <p:spPr>
            <a:xfrm>
              <a:off x="2024025" y="3438684"/>
              <a:ext cx="2497967" cy="99822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7" name="TextBox 16"/>
            <p:cNvSpPr txBox="1"/>
            <p:nvPr/>
          </p:nvSpPr>
          <p:spPr>
            <a:xfrm>
              <a:off x="2507156" y="3460741"/>
              <a:ext cx="1531705"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Disk</a:t>
              </a:r>
            </a:p>
            <a:p>
              <a:pPr algn="ctr"/>
              <a:r>
                <a:rPr lang="en-US" sz="2800" dirty="0">
                  <a:latin typeface="Segoe UI" panose="020B0502040204020203" pitchFamily="34" charset="0"/>
                  <a:cs typeface="Segoe UI" panose="020B0502040204020203" pitchFamily="34" charset="0"/>
                </a:rPr>
                <a:t>cache</a:t>
              </a:r>
            </a:p>
          </p:txBody>
        </p:sp>
        <p:sp>
          <p:nvSpPr>
            <p:cNvPr id="18" name="Oval 17"/>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9" name="TextBox 18"/>
            <p:cNvSpPr txBox="1"/>
            <p:nvPr/>
          </p:nvSpPr>
          <p:spPr>
            <a:xfrm>
              <a:off x="7934157" y="5281046"/>
              <a:ext cx="1851993"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cs typeface="Segoe UI" panose="020B0502040204020203" pitchFamily="34" charset="0"/>
                </a:rPr>
                <a:t>Azure blob</a:t>
              </a:r>
            </a:p>
          </p:txBody>
        </p:sp>
      </p:grpSp>
    </p:spTree>
    <p:extLst>
      <p:ext uri="{BB962C8B-B14F-4D97-AF65-F5344CB8AC3E}">
        <p14:creationId xmlns:p14="http://schemas.microsoft.com/office/powerpoint/2010/main" val="3972830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Cross-Platform Management Options:</a:t>
            </a:r>
          </a:p>
          <a:p>
            <a:pPr lvl="1"/>
            <a:r>
              <a:rPr lang="en-US" dirty="0"/>
              <a:t>VM Agent and VM Agent Extensions</a:t>
            </a:r>
          </a:p>
          <a:p>
            <a:pPr lvl="1"/>
            <a:r>
              <a:rPr lang="en-US" dirty="0"/>
              <a:t>Azure CLI</a:t>
            </a:r>
          </a:p>
          <a:p>
            <a:pPr lvl="1"/>
            <a:r>
              <a:rPr lang="en-US" dirty="0"/>
              <a:t>Azure PowerShell</a:t>
            </a:r>
          </a:p>
          <a:p>
            <a:r>
              <a:rPr lang="en-US" dirty="0"/>
              <a:t>Windows Management Options:</a:t>
            </a:r>
          </a:p>
          <a:p>
            <a:pPr lvl="1"/>
            <a:r>
              <a:rPr lang="en-US" dirty="0"/>
              <a:t>RDP</a:t>
            </a:r>
          </a:p>
          <a:p>
            <a:r>
              <a:rPr lang="en-US" dirty="0"/>
              <a:t>Linux Management Options:</a:t>
            </a:r>
          </a:p>
          <a:p>
            <a:pPr lvl="1"/>
            <a:r>
              <a:rPr lang="en-US" dirty="0"/>
              <a:t>SSH</a:t>
            </a:r>
          </a:p>
          <a:p>
            <a:pPr marL="0" indent="0">
              <a:buNone/>
            </a:pPr>
            <a:endParaRPr lang="en-US" dirty="0"/>
          </a:p>
        </p:txBody>
      </p:sp>
    </p:spTree>
    <p:extLst>
      <p:ext uri="{BB962C8B-B14F-4D97-AF65-F5344CB8AC3E}">
        <p14:creationId xmlns:p14="http://schemas.microsoft.com/office/powerpoint/2010/main" val="2512116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VM Agent Custom Script extension?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Custom Script VM Agent extension:</a:t>
            </a:r>
          </a:p>
          <a:p>
            <a:pPr lvl="1"/>
            <a:r>
              <a:rPr lang="en-US" dirty="0"/>
              <a:t>Automate by running Windows PowerShell or Linux scripts locally on Azure VMs</a:t>
            </a:r>
          </a:p>
          <a:p>
            <a:pPr lvl="1"/>
            <a:r>
              <a:rPr lang="en-US" dirty="0"/>
              <a:t>Upload scripts to an Azure storage account of GitHub for use across Azure VMs</a:t>
            </a:r>
          </a:p>
          <a:p>
            <a:pPr lvl="1"/>
            <a:r>
              <a:rPr lang="en-US" dirty="0"/>
              <a:t>Use Azure PowerShell, Azure CLI, or Azure Resource Manager templates to deploy Custom Script VM Agent extension</a:t>
            </a:r>
          </a:p>
          <a:p>
            <a:endParaRPr lang="en-US" dirty="0"/>
          </a:p>
        </p:txBody>
      </p:sp>
    </p:spTree>
    <p:extLst>
      <p:ext uri="{BB962C8B-B14F-4D97-AF65-F5344CB8AC3E}">
        <p14:creationId xmlns:p14="http://schemas.microsoft.com/office/powerpoint/2010/main" val="2518858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5" cy="740664"/>
          </a:xfrm>
        </p:spPr>
        <p:txBody>
          <a:bodyPr/>
          <a:lstStyle/>
          <a:p>
            <a:r>
              <a:rPr lang="en-US" dirty="0"/>
              <a:t>What is the VM Agent Desired State Configuration extension?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Leverages Windows DSC and DSC for Linux:</a:t>
            </a:r>
          </a:p>
          <a:p>
            <a:pPr lvl="1"/>
            <a:r>
              <a:rPr lang="en-US" dirty="0"/>
              <a:t>WMF-based (Windows)</a:t>
            </a:r>
          </a:p>
          <a:p>
            <a:pPr lvl="1"/>
            <a:r>
              <a:rPr lang="en-US" dirty="0"/>
              <a:t>OMI-based (Linux)</a:t>
            </a:r>
          </a:p>
          <a:p>
            <a:r>
              <a:rPr lang="en-US" dirty="0"/>
              <a:t>Implemented as VM Agent extensions:</a:t>
            </a:r>
          </a:p>
          <a:p>
            <a:pPr lvl="1"/>
            <a:r>
              <a:rPr lang="en-US" dirty="0"/>
              <a:t>DSC Extension for Windows Azure VMs</a:t>
            </a:r>
          </a:p>
          <a:p>
            <a:pPr lvl="1"/>
            <a:r>
              <a:rPr lang="en-US" dirty="0"/>
              <a:t>Azure DSCForLinux Extension for Linux Azure VMs</a:t>
            </a:r>
          </a:p>
          <a:p>
            <a:r>
              <a:rPr lang="en-US" dirty="0"/>
              <a:t>Deployment support:</a:t>
            </a:r>
          </a:p>
          <a:p>
            <a:pPr lvl="1"/>
            <a:r>
              <a:rPr lang="en-US" dirty="0"/>
              <a:t>ARM templates</a:t>
            </a:r>
          </a:p>
          <a:p>
            <a:pPr lvl="1"/>
            <a:r>
              <a:rPr lang="en-US" dirty="0"/>
              <a:t>Windows PowerShell</a:t>
            </a:r>
          </a:p>
          <a:p>
            <a:pPr lvl="1"/>
            <a:r>
              <a:rPr lang="en-US" dirty="0"/>
              <a:t>Azure CLI</a:t>
            </a:r>
          </a:p>
          <a:p>
            <a:endParaRPr lang="en-US" dirty="0"/>
          </a:p>
        </p:txBody>
      </p:sp>
    </p:spTree>
    <p:extLst>
      <p:ext uri="{BB962C8B-B14F-4D97-AF65-F5344CB8AC3E}">
        <p14:creationId xmlns:p14="http://schemas.microsoft.com/office/powerpoint/2010/main" val="2889885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Azure virtual machines</a:t>
            </a:r>
          </a:p>
        </p:txBody>
      </p:sp>
      <p:sp>
        <p:nvSpPr>
          <p:cNvPr id="4" name="Content Placeholder 2"/>
          <p:cNvSpPr>
            <a:spLocks noGrp="1"/>
          </p:cNvSpPr>
          <p:nvPr/>
        </p:nvSpPr>
        <p:spPr bwMode="auto">
          <a:xfrm>
            <a:off x="458788" y="1021215"/>
            <a:ext cx="83804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3200" dirty="0"/>
              <a:t>Available for VMs running the Windows and Linux operating systems:</a:t>
            </a:r>
          </a:p>
          <a:p>
            <a:pPr lvl="1"/>
            <a:r>
              <a:rPr lang="en-US" dirty="0"/>
              <a:t>Implemented as Agent VM extension</a:t>
            </a:r>
          </a:p>
          <a:p>
            <a:pPr lvl="1"/>
            <a:r>
              <a:rPr lang="en-US" dirty="0"/>
              <a:t>Include boot diagnostics </a:t>
            </a:r>
          </a:p>
          <a:p>
            <a:r>
              <a:rPr lang="en-US" sz="3200" dirty="0"/>
              <a:t>Metrics, diagnostics and log data is:</a:t>
            </a:r>
          </a:p>
          <a:p>
            <a:pPr lvl="1"/>
            <a:r>
              <a:rPr lang="en-US" dirty="0"/>
              <a:t>Displayed in Azure portal (metrics and boot diagnostics)</a:t>
            </a:r>
          </a:p>
          <a:p>
            <a:pPr lvl="1"/>
            <a:r>
              <a:rPr lang="en-US" dirty="0"/>
              <a:t>Configurable via Azure portal and programmatically</a:t>
            </a:r>
          </a:p>
          <a:p>
            <a:pPr lvl="1"/>
            <a:r>
              <a:rPr lang="en-US" dirty="0"/>
              <a:t>Stored in Azure storage (tables and blobs)</a:t>
            </a:r>
          </a:p>
          <a:p>
            <a:r>
              <a:rPr lang="en-US" sz="3200" dirty="0"/>
              <a:t>Alerts: </a:t>
            </a:r>
          </a:p>
          <a:p>
            <a:pPr lvl="1"/>
            <a:r>
              <a:rPr lang="en-US" dirty="0"/>
              <a:t>Metric, condition, threshold, and period-based</a:t>
            </a:r>
            <a:endParaRPr lang="en-US" sz="2400" dirty="0"/>
          </a:p>
          <a:p>
            <a:pPr lvl="1"/>
            <a:r>
              <a:rPr lang="en-US" sz="2400" dirty="0"/>
              <a:t>Email notifications and W</a:t>
            </a:r>
            <a:r>
              <a:rPr lang="en-US" dirty="0"/>
              <a:t>ebhook support</a:t>
            </a:r>
            <a:endParaRPr lang="en-US" sz="2400" dirty="0"/>
          </a:p>
          <a:p>
            <a:pPr marL="0" indent="0">
              <a:buNone/>
            </a:pPr>
            <a:endParaRPr lang="en-US" dirty="0"/>
          </a:p>
        </p:txBody>
      </p:sp>
    </p:spTree>
    <p:extLst>
      <p:ext uri="{BB962C8B-B14F-4D97-AF65-F5344CB8AC3E}">
        <p14:creationId xmlns:p14="http://schemas.microsoft.com/office/powerpoint/2010/main" val="1747213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124200" y="2895600"/>
            <a:ext cx="5775960" cy="1103872"/>
          </a:xfrm>
        </p:spPr>
        <p:txBody>
          <a:bodyPr/>
          <a:lstStyle/>
          <a:p>
            <a:r>
              <a:rPr lang="en-US" dirty="0"/>
              <a:t>Implementing Azure App Service
</a:t>
            </a:r>
          </a:p>
        </p:txBody>
      </p:sp>
    </p:spTree>
    <p:extLst>
      <p:ext uri="{BB962C8B-B14F-4D97-AF65-F5344CB8AC3E}">
        <p14:creationId xmlns:p14="http://schemas.microsoft.com/office/powerpoint/2010/main" val="29151007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App Service</a:t>
            </a:r>
          </a:p>
        </p:txBody>
      </p:sp>
      <p:sp>
        <p:nvSpPr>
          <p:cNvPr id="4" name="Rounded Rectangle 3"/>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149641"/>
            <a:ext cx="1990750" cy="382421"/>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617241"/>
            <a:ext cx="1990750" cy="608400"/>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1984948"/>
            <a:ext cx="1992711" cy="382705"/>
          </a:xfrm>
          <a:prstGeom prst="roundRect">
            <a:avLst/>
          </a:prstGeom>
          <a:solidFill>
            <a:srgbClr val="FF9605"/>
          </a:solid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2892978"/>
            <a:ext cx="1991837" cy="588911"/>
          </a:xfrm>
          <a:prstGeom prst="roundRect">
            <a:avLst/>
          </a:prstGeom>
          <a:solidFill>
            <a:srgbClr val="FF9605"/>
          </a:solid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19" name="Rounded Rectangle 18"/>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0" name="Rounded Rectangle 19"/>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6" name="Rounded Rectangle 25"/>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7" name="Rounded Rectangle 26"/>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8" name="Rounded Rectangle 27"/>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29" name="Rounded Rectangle 28"/>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0" name="Rounded Rectangle 29"/>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1" name="Rounded Rectangle 30"/>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2" name="Rounded Rectangle 31"/>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5" name="Rounded Rectangle 34"/>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Automation</a:t>
            </a:r>
          </a:p>
        </p:txBody>
      </p:sp>
    </p:spTree>
    <p:extLst>
      <p:ext uri="{BB962C8B-B14F-4D97-AF65-F5344CB8AC3E}">
        <p14:creationId xmlns:p14="http://schemas.microsoft.com/office/powerpoint/2010/main" val="1606472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App Service Environment consists of:</a:t>
            </a:r>
          </a:p>
          <a:p>
            <a:pPr lvl="1"/>
            <a:r>
              <a:rPr lang="en-US" dirty="0"/>
              <a:t>A front-end pool with premium compute resources</a:t>
            </a:r>
          </a:p>
          <a:p>
            <a:pPr lvl="1"/>
            <a:r>
              <a:rPr lang="en-US" dirty="0"/>
              <a:t>Up to three worker pools with premium compute resources</a:t>
            </a:r>
          </a:p>
          <a:p>
            <a:pPr lvl="1"/>
            <a:r>
              <a:rPr lang="en-US" dirty="0"/>
              <a:t>A dedicated 500 GB storage</a:t>
            </a:r>
          </a:p>
          <a:p>
            <a:pPr lvl="1"/>
            <a:r>
              <a:rPr lang="en-US" dirty="0"/>
              <a:t>A database that stores the configuration information</a:t>
            </a:r>
          </a:p>
          <a:p>
            <a:pPr lvl="1"/>
            <a:r>
              <a:rPr lang="en-US" dirty="0"/>
              <a:t>A classic v1 virtual network</a:t>
            </a:r>
          </a:p>
          <a:p>
            <a:pPr lvl="1"/>
            <a:r>
              <a:rPr lang="en-US" dirty="0"/>
              <a:t>A subnet for allocating IP addresses to apps</a:t>
            </a:r>
          </a:p>
          <a:p>
            <a:pPr lvl="1"/>
            <a:r>
              <a:rPr lang="en-US" dirty="0"/>
              <a:t>A virtual IP address</a:t>
            </a:r>
          </a:p>
        </p:txBody>
      </p:sp>
    </p:spTree>
    <p:extLst>
      <p:ext uri="{BB962C8B-B14F-4D97-AF65-F5344CB8AC3E}">
        <p14:creationId xmlns:p14="http://schemas.microsoft.com/office/powerpoint/2010/main" val="30692541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web apps, PaaS cloud services, and virtual machines</a:t>
            </a:r>
          </a:p>
        </p:txBody>
      </p:sp>
      <p:grpSp>
        <p:nvGrpSpPr>
          <p:cNvPr id="4" name="Group 3" descr="Illustration compares IaaS virtual machines that are running web applications with web apps and PaaS cloud services.&#10;&#10;"/>
          <p:cNvGrpSpPr/>
          <p:nvPr/>
        </p:nvGrpSpPr>
        <p:grpSpPr>
          <a:xfrm>
            <a:off x="609600" y="1025227"/>
            <a:ext cx="7955380" cy="5531673"/>
            <a:chOff x="689856" y="1025227"/>
            <a:chExt cx="7955380" cy="5531673"/>
          </a:xfrm>
        </p:grpSpPr>
        <p:sp>
          <p:nvSpPr>
            <p:cNvPr id="5" name="Rounded Rectangle 4"/>
            <p:cNvSpPr/>
            <p:nvPr/>
          </p:nvSpPr>
          <p:spPr bwMode="auto">
            <a:xfrm>
              <a:off x="6597625" y="1059874"/>
              <a:ext cx="2047611" cy="3620206"/>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PaaS cloud </a:t>
              </a:r>
              <a:r>
                <a:rPr lang="en-GB" sz="2000" b="0" dirty="0">
                  <a:latin typeface="Segoe UI" panose="020B0502040204020203" pitchFamily="34" charset="0"/>
                  <a:cs typeface="Segoe UI" panose="020B0502040204020203" pitchFamily="34" charset="0"/>
                </a:rPr>
                <a:t>s</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ervice</a:t>
              </a:r>
            </a:p>
          </p:txBody>
        </p:sp>
        <p:grpSp>
          <p:nvGrpSpPr>
            <p:cNvPr id="6" name="Group 5"/>
            <p:cNvGrpSpPr>
              <a:grpSpLocks noChangeAspect="1"/>
            </p:cNvGrpSpPr>
            <p:nvPr/>
          </p:nvGrpSpPr>
          <p:grpSpPr>
            <a:xfrm>
              <a:off x="689856" y="2472183"/>
              <a:ext cx="1073729" cy="1712446"/>
              <a:chOff x="8822083" y="2100326"/>
              <a:chExt cx="914400" cy="1458337"/>
            </a:xfrm>
          </p:grpSpPr>
          <p:grpSp>
            <p:nvGrpSpPr>
              <p:cNvPr id="43" name="Group 42"/>
              <p:cNvGrpSpPr>
                <a:grpSpLocks noChangeAspect="1"/>
              </p:cNvGrpSpPr>
              <p:nvPr/>
            </p:nvGrpSpPr>
            <p:grpSpPr bwMode="auto">
              <a:xfrm>
                <a:off x="9068949" y="2230438"/>
                <a:ext cx="530226" cy="1174751"/>
                <a:chOff x="5855" y="1405"/>
                <a:chExt cx="334" cy="740"/>
              </a:xfrm>
            </p:grpSpPr>
            <p:sp>
              <p:nvSpPr>
                <p:cNvPr id="4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Freeform 4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Rectangle 4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Freeform 4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Rectangle 4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 name="Freeform 4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Rectangle 5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Oval 5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44" name="Rectangle 4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a:grpSpLocks noChangeAspect="1"/>
            </p:cNvGrpSpPr>
            <p:nvPr/>
          </p:nvGrpSpPr>
          <p:grpSpPr>
            <a:xfrm>
              <a:off x="4178833" y="3288129"/>
              <a:ext cx="1519884" cy="1185636"/>
              <a:chOff x="1507436" y="1799127"/>
              <a:chExt cx="3681068" cy="2752580"/>
            </a:xfrm>
          </p:grpSpPr>
          <p:sp>
            <p:nvSpPr>
              <p:cNvPr id="36" name="Rectangle 3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37" name="Rectangle 3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40"/>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sp>
            <p:nvSpPr>
              <p:cNvPr id="42" name="5-Point Star 4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a:xfrm>
              <a:off x="1207709" y="3292591"/>
              <a:ext cx="1519884" cy="1185636"/>
              <a:chOff x="1507436" y="1799127"/>
              <a:chExt cx="3681068" cy="2752580"/>
            </a:xfrm>
          </p:grpSpPr>
          <p:sp>
            <p:nvSpPr>
              <p:cNvPr id="29" name="Rectangle 2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Website</a:t>
                </a:r>
              </a:p>
            </p:txBody>
          </p:sp>
          <p:sp>
            <p:nvSpPr>
              <p:cNvPr id="30" name="Rectangle 2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2" name="Isosceles Triangle 3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4" name="Freeform 3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anose="020B0502040204020203" pitchFamily="34" charset="0"/>
                  <a:cs typeface="Segoe UI" panose="020B0502040204020203" pitchFamily="34" charset="0"/>
                </a:endParaRPr>
              </a:p>
            </p:txBody>
          </p:sp>
          <p:sp>
            <p:nvSpPr>
              <p:cNvPr id="35" name="5-Point Star 3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p:cNvGrpSpPr>
              <a:grpSpLocks noChangeAspect="1"/>
            </p:cNvGrpSpPr>
            <p:nvPr/>
          </p:nvGrpSpPr>
          <p:grpSpPr>
            <a:xfrm>
              <a:off x="6858859" y="3293690"/>
              <a:ext cx="1519884" cy="1185636"/>
              <a:chOff x="1507436" y="1799127"/>
              <a:chExt cx="3681068" cy="2752580"/>
            </a:xfrm>
          </p:grpSpPr>
          <p:sp>
            <p:nvSpPr>
              <p:cNvPr id="22" name="Rectangle 21"/>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 role</a:t>
                </a:r>
              </a:p>
            </p:txBody>
          </p:sp>
          <p:sp>
            <p:nvSpPr>
              <p:cNvPr id="23" name="Rectangle 22"/>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Isosceles Triangle 24"/>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sp>
            <p:nvSpPr>
              <p:cNvPr id="28" name="5-Point Star 27"/>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 name="TextBox 4"/>
            <p:cNvSpPr txBox="1"/>
            <p:nvPr/>
          </p:nvSpPr>
          <p:spPr>
            <a:xfrm>
              <a:off x="1706321" y="2255117"/>
              <a:ext cx="1738201" cy="1015663"/>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Virtual machine with</a:t>
              </a:r>
              <a:br>
                <a:rPr lang="en-GB" sz="2000" b="0" dirty="0">
                  <a:latin typeface="Segoe UI" panose="020B0502040204020203" pitchFamily="34" charset="0"/>
                  <a:cs typeface="Segoe UI" panose="020B0502040204020203" pitchFamily="34" charset="0"/>
                </a:rPr>
              </a:br>
              <a:r>
                <a:rPr lang="en-GB" sz="2000" b="0" dirty="0">
                  <a:latin typeface="Segoe UI" panose="020B0502040204020203" pitchFamily="34" charset="0"/>
                  <a:cs typeface="Segoe UI" panose="020B0502040204020203" pitchFamily="34" charset="0"/>
                </a:rPr>
                <a:t>a web server</a:t>
              </a:r>
            </a:p>
          </p:txBody>
        </p:sp>
        <p:sp>
          <p:nvSpPr>
            <p:cNvPr id="11" name="Rounded Rectangle 10"/>
            <p:cNvSpPr/>
            <p:nvPr/>
          </p:nvSpPr>
          <p:spPr bwMode="auto">
            <a:xfrm>
              <a:off x="6858859" y="1928614"/>
              <a:ext cx="1519884" cy="1191803"/>
            </a:xfrm>
            <a:prstGeom prst="round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effectLst/>
                  <a:latin typeface="Segoe UI" panose="020B0502040204020203" pitchFamily="34" charset="0"/>
                  <a:cs typeface="Segoe UI" panose="020B0502040204020203" pitchFamily="34" charset="0"/>
                </a:rPr>
                <a:t>Worker role</a:t>
              </a:r>
            </a:p>
          </p:txBody>
        </p:sp>
        <p:grpSp>
          <p:nvGrpSpPr>
            <p:cNvPr id="12" name="Group 11"/>
            <p:cNvGrpSpPr>
              <a:grpSpLocks noChangeAspect="1"/>
            </p:cNvGrpSpPr>
            <p:nvPr/>
          </p:nvGrpSpPr>
          <p:grpSpPr>
            <a:xfrm>
              <a:off x="7459661" y="2479263"/>
              <a:ext cx="729850" cy="565044"/>
              <a:chOff x="5345113" y="3798888"/>
              <a:chExt cx="431799" cy="345296"/>
            </a:xfrm>
          </p:grpSpPr>
          <p:sp>
            <p:nvSpPr>
              <p:cNvPr id="20" name="Freeform 19"/>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Freeform 20"/>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cxnSp>
          <p:nvCxnSpPr>
            <p:cNvPr id="13" name="Straight Connector 12"/>
            <p:cNvCxnSpPr/>
            <p:nvPr/>
          </p:nvCxnSpPr>
          <p:spPr bwMode="auto">
            <a:xfrm flipH="1">
              <a:off x="3636818" y="1025227"/>
              <a:ext cx="3" cy="3629900"/>
            </a:xfrm>
            <a:prstGeom prst="line">
              <a:avLst/>
            </a:prstGeom>
            <a:gradFill rotWithShape="1">
              <a:gsLst>
                <a:gs pos="0">
                  <a:srgbClr val="E4CD9A"/>
                </a:gs>
                <a:gs pos="100000">
                  <a:srgbClr val="EEEFD7"/>
                </a:gs>
              </a:gsLst>
              <a:lin ang="2700000" scaled="1"/>
            </a:gradFill>
            <a:ln w="9525" cap="flat" cmpd="sng" algn="ctr">
              <a:solidFill>
                <a:srgbClr val="969696"/>
              </a:solidFill>
              <a:prstDash val="solid"/>
              <a:round/>
              <a:headEnd type="none" w="med" len="med"/>
              <a:tailEnd type="none" w="med" len="med"/>
            </a:ln>
            <a:effectLst/>
          </p:spPr>
        </p:cxnSp>
        <p:sp>
          <p:nvSpPr>
            <p:cNvPr id="14" name="TextBox 71"/>
            <p:cNvSpPr txBox="1"/>
            <p:nvPr/>
          </p:nvSpPr>
          <p:spPr>
            <a:xfrm>
              <a:off x="1062262" y="1059874"/>
              <a:ext cx="74411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latin typeface="Segoe UI" panose="020B0502040204020203" pitchFamily="34" charset="0"/>
                  <a:cs typeface="Segoe UI" panose="020B0502040204020203" pitchFamily="34" charset="0"/>
                </a:rPr>
                <a:t>IaaS</a:t>
              </a:r>
            </a:p>
          </p:txBody>
        </p:sp>
        <p:sp>
          <p:nvSpPr>
            <p:cNvPr id="15" name="TextBox 72"/>
            <p:cNvSpPr txBox="1"/>
            <p:nvPr/>
          </p:nvSpPr>
          <p:spPr>
            <a:xfrm>
              <a:off x="3997428" y="1059874"/>
              <a:ext cx="825547"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latin typeface="Segoe UI" panose="020B0502040204020203" pitchFamily="34" charset="0"/>
                  <a:cs typeface="Segoe UI" panose="020B0502040204020203" pitchFamily="34" charset="0"/>
                </a:rPr>
                <a:t>PaaS</a:t>
              </a:r>
            </a:p>
          </p:txBody>
        </p:sp>
        <p:pic>
          <p:nvPicPr>
            <p:cNvPr id="16" name="Picture 15"/>
            <p:cNvPicPr>
              <a:picLocks noChangeAspect="1"/>
            </p:cNvPicPr>
            <p:nvPr/>
          </p:nvPicPr>
          <p:blipFill>
            <a:blip r:embed="rId3"/>
            <a:stretch>
              <a:fillRect/>
            </a:stretch>
          </p:blipFill>
          <p:spPr>
            <a:xfrm>
              <a:off x="4094311" y="5762472"/>
              <a:ext cx="1913853" cy="794428"/>
            </a:xfrm>
            <a:prstGeom prst="rect">
              <a:avLst/>
            </a:prstGeom>
          </p:spPr>
        </p:pic>
        <p:cxnSp>
          <p:nvCxnSpPr>
            <p:cNvPr id="17" name="Straight Arrow Connector 16"/>
            <p:cNvCxnSpPr/>
            <p:nvPr/>
          </p:nvCxnSpPr>
          <p:spPr bwMode="auto">
            <a:xfrm flipV="1">
              <a:off x="4814662" y="4827173"/>
              <a:ext cx="0" cy="61766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flipH="1" flipV="1">
              <a:off x="2655807" y="4827173"/>
              <a:ext cx="1438504" cy="61766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cxnSp>
          <p:nvCxnSpPr>
            <p:cNvPr id="19" name="Straight Arrow Connector 18"/>
            <p:cNvCxnSpPr/>
            <p:nvPr/>
          </p:nvCxnSpPr>
          <p:spPr bwMode="auto">
            <a:xfrm flipV="1">
              <a:off x="5529511" y="4827173"/>
              <a:ext cx="1531091" cy="61766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grpSp>
    </p:spTree>
    <p:extLst>
      <p:ext uri="{BB962C8B-B14F-4D97-AF65-F5344CB8AC3E}">
        <p14:creationId xmlns:p14="http://schemas.microsoft.com/office/powerpoint/2010/main" val="592443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App Service plans</a:t>
            </a:r>
          </a:p>
        </p:txBody>
      </p:sp>
      <p:graphicFrame>
        <p:nvGraphicFramePr>
          <p:cNvPr id="4" name="Content Placeholder 1"/>
          <p:cNvGraphicFramePr>
            <a:graphicFrameLocks/>
          </p:cNvGraphicFramePr>
          <p:nvPr>
            <p:extLst/>
          </p:nvPr>
        </p:nvGraphicFramePr>
        <p:xfrm>
          <a:off x="458788" y="990600"/>
          <a:ext cx="8118474" cy="5603240"/>
        </p:xfrm>
        <a:graphic>
          <a:graphicData uri="http://schemas.openxmlformats.org/drawingml/2006/table">
            <a:tbl>
              <a:tblPr firstRow="1" bandRow="1">
                <a:tableStyleId>{21E4AEA4-8DFA-4A89-87EB-49C32662AFE0}</a:tableStyleId>
              </a:tblPr>
              <a:tblGrid>
                <a:gridCol w="1353079">
                  <a:extLst>
                    <a:ext uri="{9D8B030D-6E8A-4147-A177-3AD203B41FA5}">
                      <a16:colId xmlns:a16="http://schemas.microsoft.com/office/drawing/2014/main" val="20000"/>
                    </a:ext>
                  </a:extLst>
                </a:gridCol>
                <a:gridCol w="1353079">
                  <a:extLst>
                    <a:ext uri="{9D8B030D-6E8A-4147-A177-3AD203B41FA5}">
                      <a16:colId xmlns:a16="http://schemas.microsoft.com/office/drawing/2014/main" val="20001"/>
                    </a:ext>
                  </a:extLst>
                </a:gridCol>
                <a:gridCol w="1353079">
                  <a:extLst>
                    <a:ext uri="{9D8B030D-6E8A-4147-A177-3AD203B41FA5}">
                      <a16:colId xmlns:a16="http://schemas.microsoft.com/office/drawing/2014/main" val="20002"/>
                    </a:ext>
                  </a:extLst>
                </a:gridCol>
                <a:gridCol w="1353079">
                  <a:extLst>
                    <a:ext uri="{9D8B030D-6E8A-4147-A177-3AD203B41FA5}">
                      <a16:colId xmlns:a16="http://schemas.microsoft.com/office/drawing/2014/main" val="20003"/>
                    </a:ext>
                  </a:extLst>
                </a:gridCol>
                <a:gridCol w="1353079">
                  <a:extLst>
                    <a:ext uri="{9D8B030D-6E8A-4147-A177-3AD203B41FA5}">
                      <a16:colId xmlns:a16="http://schemas.microsoft.com/office/drawing/2014/main" val="20004"/>
                    </a:ext>
                  </a:extLst>
                </a:gridCol>
                <a:gridCol w="1353079">
                  <a:extLst>
                    <a:ext uri="{9D8B030D-6E8A-4147-A177-3AD203B41FA5}">
                      <a16:colId xmlns:a16="http://schemas.microsoft.com/office/drawing/2014/main" val="20005"/>
                    </a:ext>
                  </a:extLst>
                </a:gridCol>
              </a:tblGrid>
              <a:tr h="370840">
                <a:tc>
                  <a:txBody>
                    <a:bodyPr/>
                    <a:lstStyle/>
                    <a:p>
                      <a:r>
                        <a:rPr lang="en-GB" dirty="0">
                          <a:latin typeface="Segoe UI" panose="020B0502040204020203" pitchFamily="34" charset="0"/>
                          <a:cs typeface="Segoe UI" panose="020B0502040204020203" pitchFamily="34" charset="0"/>
                        </a:rPr>
                        <a:t>Tier</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Free</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Shared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Basic</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Standard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sz="1800" b="1" kern="1200" dirty="0">
                          <a:solidFill>
                            <a:schemeClr val="lt1"/>
                          </a:solidFill>
                          <a:latin typeface="Segoe UI" panose="020B0502040204020203" pitchFamily="34" charset="0"/>
                          <a:ea typeface="+mn-ea"/>
                          <a:cs typeface="Segoe UI" panose="020B0502040204020203" pitchFamily="34" charset="0"/>
                        </a:rPr>
                        <a:t>Premium</a:t>
                      </a:r>
                    </a:p>
                  </a:txBody>
                  <a:tcPr/>
                </a:tc>
                <a:extLst>
                  <a:ext uri="{0D108BD9-81ED-4DB2-BD59-A6C34878D82A}">
                    <a16:rowId xmlns:a16="http://schemas.microsoft.com/office/drawing/2014/main" val="10000"/>
                  </a:ext>
                </a:extLst>
              </a:tr>
              <a:tr h="370840">
                <a:tc>
                  <a:txBody>
                    <a:bodyPr/>
                    <a:lstStyle/>
                    <a:p>
                      <a:r>
                        <a:rPr lang="en-GB" dirty="0">
                          <a:latin typeface="Segoe UI" panose="020B0502040204020203" pitchFamily="34" charset="0"/>
                          <a:cs typeface="Segoe UI" panose="020B0502040204020203" pitchFamily="34" charset="0"/>
                        </a:rPr>
                        <a:t>Websites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10</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100</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Unlimited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Unlimited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Unlimited</a:t>
                      </a:r>
                      <a:endParaRPr lang="en-GB"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370840">
                <a:tc>
                  <a:txBody>
                    <a:bodyPr/>
                    <a:lstStyle/>
                    <a:p>
                      <a:r>
                        <a:rPr lang="en-GB" dirty="0">
                          <a:latin typeface="Segoe UI" panose="020B0502040204020203" pitchFamily="34" charset="0"/>
                          <a:cs typeface="Segoe UI" panose="020B0502040204020203" pitchFamily="34" charset="0"/>
                        </a:rPr>
                        <a:t>Storage</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1 GB</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1 GB</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10 GB</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50 GB</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solidFill>
                            <a:schemeClr val="tx1"/>
                          </a:solidFill>
                          <a:latin typeface="Segoe UI" panose="020B0502040204020203" pitchFamily="34" charset="0"/>
                          <a:cs typeface="Segoe UI" panose="020B0502040204020203" pitchFamily="34" charset="0"/>
                        </a:rPr>
                        <a:t>500 GB</a:t>
                      </a:r>
                    </a:p>
                  </a:txBody>
                  <a:tcPr/>
                </a:tc>
                <a:extLst>
                  <a:ext uri="{0D108BD9-81ED-4DB2-BD59-A6C34878D82A}">
                    <a16:rowId xmlns:a16="http://schemas.microsoft.com/office/drawing/2014/main" val="10002"/>
                  </a:ext>
                </a:extLst>
              </a:tr>
              <a:tr h="370840">
                <a:tc>
                  <a:txBody>
                    <a:bodyPr/>
                    <a:lstStyle/>
                    <a:p>
                      <a:r>
                        <a:rPr lang="en-GB" dirty="0">
                          <a:latin typeface="Segoe UI" panose="020B0502040204020203" pitchFamily="34" charset="0"/>
                          <a:cs typeface="Segoe UI" panose="020B0502040204020203" pitchFamily="34" charset="0"/>
                        </a:rPr>
                        <a:t>Compute instance</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Shared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Shared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Dedicated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Dedicated</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Dedicated</a:t>
                      </a:r>
                      <a:endParaRPr lang="en-GB"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370840">
                <a:tc>
                  <a:txBody>
                    <a:bodyPr/>
                    <a:lstStyle/>
                    <a:p>
                      <a:r>
                        <a:rPr lang="en-GB" dirty="0">
                          <a:latin typeface="Segoe UI" panose="020B0502040204020203" pitchFamily="34" charset="0"/>
                          <a:cs typeface="Segoe UI" panose="020B0502040204020203" pitchFamily="34" charset="0"/>
                        </a:rPr>
                        <a:t>Custom domains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No</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370840">
                <a:tc>
                  <a:txBody>
                    <a:bodyPr/>
                    <a:lstStyle/>
                    <a:p>
                      <a:r>
                        <a:rPr lang="en-GB" dirty="0">
                          <a:latin typeface="Segoe UI" panose="020B0502040204020203" pitchFamily="34" charset="0"/>
                          <a:cs typeface="Segoe UI" panose="020B0502040204020203" pitchFamily="34" charset="0"/>
                        </a:rPr>
                        <a:t>SSL</a:t>
                      </a:r>
                      <a:r>
                        <a:rPr lang="en-GB" baseline="0" dirty="0">
                          <a:latin typeface="Segoe UI" panose="020B0502040204020203" pitchFamily="34" charset="0"/>
                          <a:cs typeface="Segoe UI" panose="020B0502040204020203" pitchFamily="34" charset="0"/>
                        </a:rPr>
                        <a:t> for custom domains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No</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No</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370840">
                <a:tc>
                  <a:txBody>
                    <a:bodyPr/>
                    <a:lstStyle/>
                    <a:p>
                      <a:r>
                        <a:rPr lang="en-GB" dirty="0">
                          <a:solidFill>
                            <a:schemeClr val="tx1"/>
                          </a:solidFill>
                          <a:latin typeface="Segoe UI" panose="020B0502040204020203" pitchFamily="34" charset="0"/>
                          <a:cs typeface="Segoe UI" panose="020B0502040204020203" pitchFamily="34" charset="0"/>
                        </a:rPr>
                        <a:t>Integrated</a:t>
                      </a:r>
                      <a:r>
                        <a:rPr lang="en-GB" baseline="0" dirty="0">
                          <a:solidFill>
                            <a:schemeClr val="tx1"/>
                          </a:solidFill>
                          <a:latin typeface="Segoe UI" panose="020B0502040204020203" pitchFamily="34" charset="0"/>
                          <a:cs typeface="Segoe UI" panose="020B0502040204020203" pitchFamily="34" charset="0"/>
                        </a:rPr>
                        <a:t> load balancer</a:t>
                      </a:r>
                      <a:endParaRPr lang="en-GB"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solidFill>
                            <a:schemeClr val="tx1"/>
                          </a:solidFill>
                          <a:latin typeface="Segoe UI" panose="020B0502040204020203" pitchFamily="34" charset="0"/>
                          <a:cs typeface="Segoe UI" panose="020B0502040204020203" pitchFamily="34" charset="0"/>
                        </a:rPr>
                        <a:t>No</a:t>
                      </a:r>
                    </a:p>
                  </a:txBody>
                  <a:tcPr/>
                </a:tc>
                <a:tc>
                  <a:txBody>
                    <a:bodyPr/>
                    <a:lstStyle/>
                    <a:p>
                      <a:r>
                        <a:rPr lang="en-GB" dirty="0">
                          <a:solidFill>
                            <a:schemeClr val="tx1"/>
                          </a:solidFill>
                          <a:latin typeface="Segoe UI" panose="020B0502040204020203" pitchFamily="34" charset="0"/>
                          <a:cs typeface="Segoe UI" panose="020B0502040204020203" pitchFamily="34" charset="0"/>
                        </a:rPr>
                        <a:t>Yes</a:t>
                      </a:r>
                    </a:p>
                  </a:txBody>
                  <a:tcPr/>
                </a:tc>
                <a:tc>
                  <a:txBody>
                    <a:bodyPr/>
                    <a:lstStyle/>
                    <a:p>
                      <a:r>
                        <a:rPr lang="en-GB" dirty="0">
                          <a:solidFill>
                            <a:schemeClr val="tx1"/>
                          </a:solidFill>
                          <a:latin typeface="Segoe UI" panose="020B0502040204020203" pitchFamily="34" charset="0"/>
                          <a:cs typeface="Segoe UI" panose="020B0502040204020203" pitchFamily="34" charset="0"/>
                        </a:rPr>
                        <a:t>Yes</a:t>
                      </a:r>
                    </a:p>
                  </a:txBody>
                  <a:tcPr/>
                </a:tc>
                <a:tc>
                  <a:txBody>
                    <a:bodyPr/>
                    <a:lstStyle/>
                    <a:p>
                      <a:r>
                        <a:rPr lang="en-GB" dirty="0">
                          <a:solidFill>
                            <a:schemeClr val="tx1"/>
                          </a:solidFill>
                          <a:latin typeface="Segoe UI" panose="020B0502040204020203" pitchFamily="34" charset="0"/>
                          <a:cs typeface="Segoe UI" panose="020B0502040204020203" pitchFamily="34" charset="0"/>
                        </a:rPr>
                        <a:t>Yes</a:t>
                      </a: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6"/>
                  </a:ext>
                </a:extLst>
              </a:tr>
              <a:tr h="370840">
                <a:tc>
                  <a:txBody>
                    <a:bodyPr/>
                    <a:lstStyle/>
                    <a:p>
                      <a:r>
                        <a:rPr lang="en-GB" dirty="0">
                          <a:solidFill>
                            <a:schemeClr val="tx1"/>
                          </a:solidFill>
                          <a:latin typeface="Segoe UI" panose="020B0502040204020203" pitchFamily="34" charset="0"/>
                          <a:cs typeface="Segoe UI" panose="020B0502040204020203" pitchFamily="34" charset="0"/>
                        </a:rPr>
                        <a:t>Always On</a:t>
                      </a:r>
                    </a:p>
                  </a:txBody>
                  <a:tcPr/>
                </a:tc>
                <a:tc>
                  <a:txBody>
                    <a:bodyPr/>
                    <a:lstStyle/>
                    <a:p>
                      <a:r>
                        <a:rPr lang="en-GB" dirty="0">
                          <a:solidFill>
                            <a:schemeClr val="tx1"/>
                          </a:solidFill>
                          <a:latin typeface="Segoe UI" panose="020B0502040204020203" pitchFamily="34" charset="0"/>
                          <a:cs typeface="Segoe UI" panose="020B0502040204020203" pitchFamily="34" charset="0"/>
                        </a:rPr>
                        <a:t>No</a:t>
                      </a:r>
                    </a:p>
                  </a:txBody>
                  <a:tcPr/>
                </a:tc>
                <a:tc>
                  <a:txBody>
                    <a:bodyPr/>
                    <a:lstStyle/>
                    <a:p>
                      <a:r>
                        <a:rPr lang="en-GB" dirty="0">
                          <a:solidFill>
                            <a:schemeClr val="tx1"/>
                          </a:solidFill>
                          <a:latin typeface="Segoe UI" panose="020B0502040204020203" pitchFamily="34" charset="0"/>
                          <a:cs typeface="Segoe UI" panose="020B0502040204020203" pitchFamily="34" charset="0"/>
                        </a:rPr>
                        <a:t>No</a:t>
                      </a:r>
                    </a:p>
                  </a:txBody>
                  <a:tcPr/>
                </a:tc>
                <a:tc>
                  <a:txBody>
                    <a:bodyPr/>
                    <a:lstStyle/>
                    <a:p>
                      <a:r>
                        <a:rPr lang="en-GB" dirty="0">
                          <a:solidFill>
                            <a:schemeClr val="tx1"/>
                          </a:solidFill>
                          <a:latin typeface="Segoe UI" panose="020B0502040204020203" pitchFamily="34" charset="0"/>
                          <a:cs typeface="Segoe UI" panose="020B0502040204020203" pitchFamily="34" charset="0"/>
                        </a:rPr>
                        <a:t>Yes</a:t>
                      </a:r>
                    </a:p>
                  </a:txBody>
                  <a:tcPr/>
                </a:tc>
                <a:tc>
                  <a:txBody>
                    <a:bodyPr/>
                    <a:lstStyle/>
                    <a:p>
                      <a:r>
                        <a:rPr lang="en-GB" dirty="0">
                          <a:solidFill>
                            <a:schemeClr val="tx1"/>
                          </a:solidFill>
                          <a:latin typeface="Segoe UI" panose="020B0502040204020203" pitchFamily="34" charset="0"/>
                          <a:cs typeface="Segoe UI" panose="020B0502040204020203" pitchFamily="34" charset="0"/>
                        </a:rPr>
                        <a:t>Yes</a:t>
                      </a: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7"/>
                  </a:ext>
                </a:extLst>
              </a:tr>
              <a:tr h="370840">
                <a:tc>
                  <a:txBody>
                    <a:bodyPr/>
                    <a:lstStyle/>
                    <a:p>
                      <a:r>
                        <a:rPr lang="en-GB" dirty="0">
                          <a:solidFill>
                            <a:schemeClr val="tx1"/>
                          </a:solidFill>
                          <a:latin typeface="Segoe UI" panose="020B0502040204020203" pitchFamily="34" charset="0"/>
                          <a:cs typeface="Segoe UI" panose="020B0502040204020203" pitchFamily="34" charset="0"/>
                        </a:rPr>
                        <a:t>Staged publishing</a:t>
                      </a:r>
                    </a:p>
                  </a:txBody>
                  <a:tcPr/>
                </a:tc>
                <a:tc>
                  <a:txBody>
                    <a:bodyPr/>
                    <a:lstStyle/>
                    <a:p>
                      <a:r>
                        <a:rPr lang="en-GB" dirty="0">
                          <a:solidFill>
                            <a:schemeClr val="tx1"/>
                          </a:solidFill>
                          <a:latin typeface="Segoe UI" panose="020B0502040204020203" pitchFamily="34" charset="0"/>
                          <a:cs typeface="Segoe UI" panose="020B0502040204020203" pitchFamily="34" charset="0"/>
                        </a:rPr>
                        <a:t>No</a:t>
                      </a:r>
                    </a:p>
                  </a:txBody>
                  <a:tcPr/>
                </a:tc>
                <a:tc>
                  <a:txBody>
                    <a:bodyPr/>
                    <a:lstStyle/>
                    <a:p>
                      <a:r>
                        <a:rPr lang="en-GB" dirty="0">
                          <a:solidFill>
                            <a:schemeClr val="tx1"/>
                          </a:solidFill>
                          <a:latin typeface="Segoe UI" panose="020B0502040204020203" pitchFamily="34" charset="0"/>
                          <a:cs typeface="Segoe UI" panose="020B0502040204020203" pitchFamily="34" charset="0"/>
                        </a:rPr>
                        <a:t>No</a:t>
                      </a:r>
                    </a:p>
                  </a:txBody>
                  <a:tcPr/>
                </a:tc>
                <a:tc>
                  <a:txBody>
                    <a:bodyPr/>
                    <a:lstStyle/>
                    <a:p>
                      <a:r>
                        <a:rPr lang="en-GB" dirty="0">
                          <a:solidFill>
                            <a:schemeClr val="tx1"/>
                          </a:solidFill>
                          <a:latin typeface="Segoe UI" panose="020B0502040204020203" pitchFamily="34" charset="0"/>
                          <a:cs typeface="Segoe UI" panose="020B0502040204020203" pitchFamily="34" charset="0"/>
                        </a:rPr>
                        <a:t>No</a:t>
                      </a:r>
                    </a:p>
                  </a:txBody>
                  <a:tcPr/>
                </a:tc>
                <a:tc>
                  <a:txBody>
                    <a:bodyPr/>
                    <a:lstStyle/>
                    <a:p>
                      <a:r>
                        <a:rPr lang="en-GB" dirty="0">
                          <a:solidFill>
                            <a:schemeClr val="tx1"/>
                          </a:solidFill>
                          <a:latin typeface="Segoe UI" panose="020B0502040204020203" pitchFamily="34" charset="0"/>
                          <a:cs typeface="Segoe UI" panose="020B0502040204020203" pitchFamily="34" charset="0"/>
                        </a:rPr>
                        <a:t>Yes</a:t>
                      </a:r>
                    </a:p>
                  </a:txBody>
                  <a:tcPr/>
                </a:tc>
                <a:tc>
                  <a:txBody>
                    <a:bodyPr/>
                    <a:lstStyle/>
                    <a:p>
                      <a:r>
                        <a:rPr lang="en-GB" dirty="0">
                          <a:latin typeface="Segoe UI" panose="020B0502040204020203" pitchFamily="34" charset="0"/>
                          <a:cs typeface="Segoe UI" panose="020B0502040204020203" pitchFamily="34" charset="0"/>
                        </a:rPr>
                        <a:t>Yes</a:t>
                      </a:r>
                      <a:endParaRPr lang="en-GB"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8"/>
                  </a:ext>
                </a:extLst>
              </a:tr>
              <a:tr h="370840">
                <a:tc>
                  <a:txBody>
                    <a:bodyPr/>
                    <a:lstStyle/>
                    <a:p>
                      <a:r>
                        <a:rPr lang="en-GB" dirty="0">
                          <a:solidFill>
                            <a:schemeClr val="tx1"/>
                          </a:solidFill>
                          <a:latin typeface="Segoe UI" panose="020B0502040204020203" pitchFamily="34" charset="0"/>
                          <a:cs typeface="Segoe UI" panose="020B0502040204020203" pitchFamily="34" charset="0"/>
                        </a:rPr>
                        <a:t>SLA</a:t>
                      </a:r>
                    </a:p>
                  </a:txBody>
                  <a:tcPr/>
                </a:tc>
                <a:tc>
                  <a:txBody>
                    <a:bodyPr/>
                    <a:lstStyle/>
                    <a:p>
                      <a:r>
                        <a:rPr lang="en-GB" dirty="0">
                          <a:solidFill>
                            <a:schemeClr val="tx1"/>
                          </a:solidFill>
                          <a:latin typeface="Segoe UI" panose="020B0502040204020203" pitchFamily="34" charset="0"/>
                          <a:cs typeface="Segoe UI" panose="020B0502040204020203" pitchFamily="34" charset="0"/>
                        </a:rPr>
                        <a:t>None</a:t>
                      </a:r>
                    </a:p>
                  </a:txBody>
                  <a:tcPr/>
                </a:tc>
                <a:tc>
                  <a:txBody>
                    <a:bodyPr/>
                    <a:lstStyle/>
                    <a:p>
                      <a:r>
                        <a:rPr lang="en-GB" dirty="0">
                          <a:solidFill>
                            <a:schemeClr val="tx1"/>
                          </a:solidFill>
                          <a:latin typeface="Segoe UI" panose="020B0502040204020203" pitchFamily="34" charset="0"/>
                          <a:cs typeface="Segoe UI" panose="020B0502040204020203" pitchFamily="34" charset="0"/>
                        </a:rPr>
                        <a:t>None</a:t>
                      </a:r>
                    </a:p>
                  </a:txBody>
                  <a:tcPr/>
                </a:tc>
                <a:tc>
                  <a:txBody>
                    <a:bodyPr/>
                    <a:lstStyle/>
                    <a:p>
                      <a:r>
                        <a:rPr lang="en-GB" dirty="0">
                          <a:solidFill>
                            <a:schemeClr val="tx1"/>
                          </a:solidFill>
                          <a:latin typeface="Segoe UI" panose="020B0502040204020203" pitchFamily="34" charset="0"/>
                          <a:cs typeface="Segoe UI" panose="020B0502040204020203" pitchFamily="34" charset="0"/>
                        </a:rPr>
                        <a:t>99.9%</a:t>
                      </a:r>
                    </a:p>
                  </a:txBody>
                  <a:tcPr/>
                </a:tc>
                <a:tc>
                  <a:txBody>
                    <a:bodyPr/>
                    <a:lstStyle/>
                    <a:p>
                      <a:r>
                        <a:rPr lang="en-GB" dirty="0">
                          <a:solidFill>
                            <a:schemeClr val="tx1"/>
                          </a:solidFill>
                          <a:latin typeface="Segoe UI" panose="020B0502040204020203" pitchFamily="34" charset="0"/>
                          <a:cs typeface="Segoe UI" panose="020B0502040204020203" pitchFamily="34" charset="0"/>
                        </a:rPr>
                        <a:t>99.9%</a:t>
                      </a:r>
                    </a:p>
                  </a:txBody>
                  <a:tcPr/>
                </a:tc>
                <a:tc>
                  <a:txBody>
                    <a:bodyPr/>
                    <a:lstStyle/>
                    <a:p>
                      <a:r>
                        <a:rPr lang="en-GB" dirty="0">
                          <a:solidFill>
                            <a:schemeClr val="tx1"/>
                          </a:solidFill>
                          <a:latin typeface="Segoe UI" panose="020B0502040204020203" pitchFamily="34" charset="0"/>
                          <a:cs typeface="Segoe UI" panose="020B0502040204020203" pitchFamily="34" charset="0"/>
                        </a:rPr>
                        <a:t>99.9%</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6079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p:txBody>
          <a:bodyPr/>
          <a:lstStyle/>
          <a:p>
            <a:pPr>
              <a:spcBef>
                <a:spcPts val="0"/>
              </a:spcBef>
              <a:spcAft>
                <a:spcPts val="1200"/>
              </a:spcAft>
            </a:pPr>
            <a:r>
              <a:rPr lang="en-CA" sz="1800" dirty="0"/>
              <a:t>Candidates who attend this course typically are IT professionals who:</a:t>
            </a:r>
          </a:p>
          <a:p>
            <a:pPr lvl="1">
              <a:spcBef>
                <a:spcPts val="0"/>
              </a:spcBef>
              <a:spcAft>
                <a:spcPts val="1200"/>
              </a:spcAft>
            </a:pPr>
            <a:r>
              <a:rPr lang="en-US" sz="1800" dirty="0"/>
              <a:t>Want to deploy, configure, and administer services and virtual machines (VMs) in Microsoft Azure</a:t>
            </a:r>
          </a:p>
          <a:p>
            <a:pPr lvl="1">
              <a:spcBef>
                <a:spcPts val="0"/>
              </a:spcBef>
              <a:spcAft>
                <a:spcPts val="1200"/>
              </a:spcAft>
            </a:pPr>
            <a:r>
              <a:rPr lang="en-US" sz="1800" dirty="0"/>
              <a:t>Have used Microsoft System Center to manage and orchestrate a Microsoft server infrastructure</a:t>
            </a:r>
          </a:p>
          <a:p>
            <a:pPr lvl="1">
              <a:spcBef>
                <a:spcPts val="0"/>
              </a:spcBef>
              <a:spcAft>
                <a:spcPts val="1200"/>
              </a:spcAft>
            </a:pPr>
            <a:r>
              <a:rPr lang="en-US" sz="1800" dirty="0"/>
              <a:t>Want to use Windows Azure to host websites and mobile app back-end services</a:t>
            </a:r>
          </a:p>
          <a:p>
            <a:pPr lvl="1">
              <a:spcBef>
                <a:spcPts val="0"/>
              </a:spcBef>
              <a:spcAft>
                <a:spcPts val="1200"/>
              </a:spcAft>
            </a:pPr>
            <a:r>
              <a:rPr lang="en-US" sz="1800" dirty="0"/>
              <a:t>Are experienced in other non-Microsoft cloud technologies, meet the course prerequisites, and are looking to cross-train on Microsoft Azure</a:t>
            </a:r>
          </a:p>
          <a:p>
            <a:pPr lvl="1">
              <a:spcBef>
                <a:spcPts val="0"/>
              </a:spcBef>
              <a:spcAft>
                <a:spcPts val="1200"/>
              </a:spcAft>
            </a:pPr>
            <a:r>
              <a:rPr lang="en-US" sz="1800" dirty="0"/>
              <a:t>Want to take the Microsoft Certification exam, 70-533, “Implementing Microsoft Azure Infrastructure Solutions”</a:t>
            </a:r>
          </a:p>
          <a:p>
            <a:pPr>
              <a:spcBef>
                <a:spcPts val="0"/>
              </a:spcBef>
              <a:spcAft>
                <a:spcPts val="1200"/>
              </a:spcAft>
            </a:pPr>
            <a:r>
              <a:rPr lang="en-US" sz="1800" dirty="0"/>
              <a:t>Windows Server administrators who are looking to evaluate and migrate on-premises Active Directory roles and services to the cloud</a:t>
            </a:r>
          </a:p>
          <a:p>
            <a:pPr>
              <a:spcBef>
                <a:spcPts val="0"/>
              </a:spcBef>
              <a:spcAft>
                <a:spcPts val="1200"/>
              </a:spcAft>
            </a:pPr>
            <a:r>
              <a:rPr lang="en-US" sz="1800" dirty="0"/>
              <a:t>Engineers who have used DevOps approaches to optimize the management and lifecycle of the software in their organization</a:t>
            </a:r>
          </a:p>
        </p:txBody>
      </p:sp>
    </p:spTree>
    <p:extLst>
      <p:ext uri="{BB962C8B-B14F-4D97-AF65-F5344CB8AC3E}">
        <p14:creationId xmlns:p14="http://schemas.microsoft.com/office/powerpoint/2010/main" val="3712014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5" cy="740664"/>
          </a:xfrm>
        </p:spPr>
        <p:txBody>
          <a:bodyPr/>
          <a:lstStyle/>
          <a:p>
            <a:r>
              <a:rPr lang="en-US" dirty="0"/>
              <a:t>Comparing app-deployment methods in App Service</a:t>
            </a:r>
          </a:p>
        </p:txBody>
      </p:sp>
      <p:grpSp>
        <p:nvGrpSpPr>
          <p:cNvPr id="4" name="Group 3" descr="Illustration that depicts web app code deploying from cloud source-control systems, such as Visual Studio Online and GitHub; on-premises source-control systems, such as TFS and Git; and from on-premises deployment tools, including Visual Studio, FTP clients, Web Matrix, and MS Build.&#10;&#10;"/>
          <p:cNvGrpSpPr/>
          <p:nvPr/>
        </p:nvGrpSpPr>
        <p:grpSpPr>
          <a:xfrm>
            <a:off x="236858" y="1095289"/>
            <a:ext cx="8521430" cy="5380734"/>
            <a:chOff x="236858" y="1095289"/>
            <a:chExt cx="8521430"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13"/>
            <p:cNvSpPr txBox="1"/>
            <p:nvPr/>
          </p:nvSpPr>
          <p:spPr>
            <a:xfrm>
              <a:off x="236858" y="4576344"/>
              <a:ext cx="15543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On-premises</a:t>
              </a:r>
            </a:p>
          </p:txBody>
        </p:sp>
        <p:sp>
          <p:nvSpPr>
            <p:cNvPr id="7" name="TextBox 14"/>
            <p:cNvSpPr txBox="1"/>
            <p:nvPr/>
          </p:nvSpPr>
          <p:spPr>
            <a:xfrm>
              <a:off x="236858" y="1095289"/>
              <a:ext cx="81785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Cloud</a:t>
              </a:r>
            </a:p>
          </p:txBody>
        </p:sp>
        <p:sp>
          <p:nvSpPr>
            <p:cNvPr id="8" name="Rounded Rectangle 7"/>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Visual Studio Online</a:t>
              </a:r>
            </a:p>
          </p:txBody>
        </p:sp>
        <p:sp>
          <p:nvSpPr>
            <p:cNvPr id="9" name="Rounded Rectangle 8"/>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29"/>
            <p:cNvSpPr txBox="1"/>
            <p:nvPr/>
          </p:nvSpPr>
          <p:spPr>
            <a:xfrm>
              <a:off x="7642895" y="4837943"/>
              <a:ext cx="53751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TFS</a:t>
              </a:r>
            </a:p>
            <a:p>
              <a:r>
                <a:rPr lang="en-GB" b="0" dirty="0">
                  <a:latin typeface="Segoe UI" panose="020B0502040204020203" pitchFamily="34" charset="0"/>
                  <a:cs typeface="Segoe UI" panose="020B0502040204020203" pitchFamily="34" charset="0"/>
                </a:rPr>
                <a:t>Git</a:t>
              </a:r>
            </a:p>
          </p:txBody>
        </p:sp>
        <p:sp>
          <p:nvSpPr>
            <p:cNvPr id="15" name="TextBox 31"/>
            <p:cNvSpPr txBox="1"/>
            <p:nvPr/>
          </p:nvSpPr>
          <p:spPr>
            <a:xfrm>
              <a:off x="3559944" y="5128384"/>
              <a:ext cx="1875257" cy="120032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FTP, Web Deploy</a:t>
              </a:r>
            </a:p>
            <a:p>
              <a:r>
                <a:rPr lang="en-GB" b="0" dirty="0">
                  <a:latin typeface="Segoe UI" panose="020B0502040204020203" pitchFamily="34" charset="0"/>
                  <a:cs typeface="Segoe UI" panose="020B0502040204020203" pitchFamily="34" charset="0"/>
                </a:rPr>
                <a:t>Visual Studio,</a:t>
              </a:r>
            </a:p>
            <a:p>
              <a:r>
                <a:rPr lang="en-GB" b="0" dirty="0">
                  <a:latin typeface="Segoe UI" panose="020B0502040204020203" pitchFamily="34" charset="0"/>
                  <a:cs typeface="Segoe UI" panose="020B0502040204020203" pitchFamily="34" charset="0"/>
                </a:rPr>
                <a:t>Web Matrix,</a:t>
              </a:r>
            </a:p>
            <a:p>
              <a:r>
                <a:rPr lang="en-GB" b="0" dirty="0">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b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2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5-Point Star 2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90061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new web apps in Azure by using:</a:t>
            </a:r>
          </a:p>
          <a:p>
            <a:pPr lvl="1"/>
            <a:r>
              <a:rPr lang="en-US" dirty="0"/>
              <a:t>The Azure portal</a:t>
            </a:r>
          </a:p>
          <a:p>
            <a:pPr lvl="1"/>
            <a:r>
              <a:rPr lang="en-US" b="1" dirty="0"/>
              <a:t>New-AzureRMWebApp</a:t>
            </a:r>
          </a:p>
          <a:p>
            <a:r>
              <a:rPr lang="en-US" dirty="0"/>
              <a:t>Set up deployment credentials that will be:</a:t>
            </a:r>
          </a:p>
          <a:p>
            <a:pPr lvl="1"/>
            <a:r>
              <a:rPr lang="en-US" dirty="0"/>
              <a:t>Used by FTP and Git</a:t>
            </a:r>
          </a:p>
          <a:p>
            <a:r>
              <a:rPr lang="en-US" dirty="0"/>
              <a:t>Download a publishing profile:</a:t>
            </a:r>
          </a:p>
          <a:p>
            <a:pPr lvl="1"/>
            <a:r>
              <a:rPr lang="en-US" dirty="0"/>
              <a:t>The publish profile includes:</a:t>
            </a:r>
          </a:p>
          <a:p>
            <a:pPr lvl="2"/>
            <a:r>
              <a:rPr lang="en-US" dirty="0"/>
              <a:t>Deployment credentials</a:t>
            </a:r>
          </a:p>
          <a:p>
            <a:pPr lvl="2"/>
            <a:r>
              <a:rPr lang="en-US" dirty="0"/>
              <a:t>Database connection strings</a:t>
            </a:r>
          </a:p>
          <a:p>
            <a:pPr lvl="2"/>
            <a:r>
              <a:rPr lang="en-US" dirty="0"/>
              <a:t>Details for Web Deploy and FTP deployment</a:t>
            </a:r>
          </a:p>
          <a:p>
            <a:pPr lvl="1"/>
            <a:r>
              <a:rPr lang="en-US" dirty="0"/>
              <a:t>Developers can import the publish profile into Visual Studio, and deploy it to Azure</a:t>
            </a:r>
          </a:p>
          <a:p>
            <a:pPr lvl="1"/>
            <a:endParaRPr lang="en-US" dirty="0"/>
          </a:p>
        </p:txBody>
      </p:sp>
    </p:spTree>
    <p:extLst>
      <p:ext uri="{BB962C8B-B14F-4D97-AF65-F5344CB8AC3E}">
        <p14:creationId xmlns:p14="http://schemas.microsoft.com/office/powerpoint/2010/main" val="1508650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a:spLocks noGrp="1"/>
          </p:cNvSpPr>
          <p:nvPr/>
        </p:nvSpPr>
        <p:spPr bwMode="auto">
          <a:xfrm>
            <a:off x="217362" y="1008993"/>
            <a:ext cx="6183438" cy="47975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Advantages of Web Deploy:</a:t>
            </a:r>
          </a:p>
          <a:p>
            <a:pPr lvl="1"/>
            <a:r>
              <a:rPr lang="en-US" dirty="0"/>
              <a:t>Only the changes are uploaded</a:t>
            </a:r>
          </a:p>
          <a:p>
            <a:pPr lvl="1"/>
            <a:r>
              <a:rPr lang="en-US" dirty="0"/>
              <a:t>Transfers use HTTPS</a:t>
            </a:r>
          </a:p>
          <a:p>
            <a:pPr lvl="1"/>
            <a:r>
              <a:rPr lang="en-US" dirty="0"/>
              <a:t>Permissions can be set on files</a:t>
            </a:r>
          </a:p>
          <a:p>
            <a:pPr lvl="1"/>
            <a:r>
              <a:rPr lang="en-US" dirty="0"/>
              <a:t>Databases can be published</a:t>
            </a:r>
          </a:p>
          <a:p>
            <a:pPr lvl="1"/>
            <a:r>
              <a:rPr lang="en-US" dirty="0"/>
              <a:t>Connection strings can be set</a:t>
            </a:r>
          </a:p>
          <a:p>
            <a:r>
              <a:rPr lang="en-US" dirty="0"/>
              <a:t>You can use MSDeploy.exe in:</a:t>
            </a:r>
          </a:p>
          <a:p>
            <a:pPr lvl="1"/>
            <a:r>
              <a:rPr lang="en-US" dirty="0"/>
              <a:t>Visual Studio</a:t>
            </a:r>
          </a:p>
          <a:p>
            <a:pPr lvl="1"/>
            <a:r>
              <a:rPr lang="en-US" dirty="0"/>
              <a:t>WebMatrix</a:t>
            </a:r>
          </a:p>
          <a:p>
            <a:pPr lvl="1"/>
            <a:r>
              <a:rPr lang="en-US" dirty="0"/>
              <a:t>PowerShell</a:t>
            </a:r>
          </a:p>
          <a:p>
            <a:pPr lvl="2"/>
            <a:r>
              <a:rPr lang="en-US" b="1" dirty="0"/>
              <a:t>New-AzureRmResourceGroupDeployment</a:t>
            </a:r>
            <a:r>
              <a:rPr lang="en-US" dirty="0"/>
              <a:t> </a:t>
            </a:r>
          </a:p>
        </p:txBody>
      </p:sp>
      <p:grpSp>
        <p:nvGrpSpPr>
          <p:cNvPr id="5" name="Group 4" descr="The slide graphic shows developer’s laptop using Web Deploy to deploy a web application to an Azure website."/>
          <p:cNvGrpSpPr/>
          <p:nvPr/>
        </p:nvGrpSpPr>
        <p:grpSpPr>
          <a:xfrm>
            <a:off x="5334000" y="1066800"/>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6" name="Freeform 65"/>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62"/>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4" name="5-Point Star 6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2" name="Freeform 31"/>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1" name="Freeform 50"/>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3" name="Freeform 52"/>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4" name="Freeform 53"/>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5" name="Freeform 54"/>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6" name="Freeform 55"/>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7" name="Freeform 56"/>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grpSp>
        <p:sp>
          <p:nvSpPr>
            <p:cNvPr id="9" name="Freeform 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32742"/>
              <a:endParaRPr lang="en-US" sz="1800" dirty="0">
                <a:solidFill>
                  <a:srgbClr val="000000"/>
                </a:solidFill>
              </a:endParaRPr>
            </a:p>
          </p:txBody>
        </p:sp>
        <p:sp>
          <p:nvSpPr>
            <p:cNvPr id="10" name="Up Arrow 9"/>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 name="Freeform 1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Freeform 1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Freeform 1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 name="Freeform 1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 name="Freeform 1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Freeform 1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Freeform 2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Freeform 2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Freeform 2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Freeform 2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spTree>
    <p:extLst>
      <p:ext uri="{BB962C8B-B14F-4D97-AF65-F5344CB8AC3E}">
        <p14:creationId xmlns:p14="http://schemas.microsoft.com/office/powerpoint/2010/main" val="29069160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web apps</a:t>
            </a:r>
          </a:p>
        </p:txBody>
      </p:sp>
      <p:sp>
        <p:nvSpPr>
          <p:cNvPr id="4" name="Content Placeholder 2"/>
          <p:cNvSpPr>
            <a:spLocks noGrp="1"/>
          </p:cNvSpPr>
          <p:nvPr/>
        </p:nvSpPr>
        <p:spPr bwMode="auto">
          <a:xfrm>
            <a:off x="458788" y="9906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updates by using:</a:t>
            </a:r>
          </a:p>
          <a:p>
            <a:pPr lvl="1"/>
            <a:r>
              <a:rPr lang="en-US" dirty="0"/>
              <a:t>FTP</a:t>
            </a:r>
          </a:p>
          <a:p>
            <a:pPr lvl="1"/>
            <a:r>
              <a:rPr lang="en-US" dirty="0"/>
              <a:t>Web Deploy</a:t>
            </a:r>
          </a:p>
          <a:p>
            <a:r>
              <a:rPr lang="en-US" dirty="0"/>
              <a:t>Continuous deployment:</a:t>
            </a:r>
          </a:p>
          <a:p>
            <a:pPr lvl="1"/>
            <a:r>
              <a:rPr lang="en-US" dirty="0"/>
              <a:t>Connect a project to a web app in Azure</a:t>
            </a:r>
          </a:p>
          <a:p>
            <a:pPr lvl="1"/>
            <a:r>
              <a:rPr lang="en-US" dirty="0"/>
              <a:t>Check in the changes</a:t>
            </a:r>
          </a:p>
          <a:p>
            <a:pPr lvl="1"/>
            <a:r>
              <a:rPr lang="en-US" dirty="0"/>
              <a:t>Build and deploy automatically</a:t>
            </a:r>
          </a:p>
          <a:p>
            <a:pPr lvl="1"/>
            <a:endParaRPr lang="en-US" dirty="0"/>
          </a:p>
          <a:p>
            <a:pPr marL="0" indent="0">
              <a:buNone/>
            </a:pPr>
            <a:r>
              <a:rPr lang="en-US" dirty="0"/>
              <a:t>Staging and production slots:</a:t>
            </a:r>
          </a:p>
          <a:p>
            <a:pPr lvl="1"/>
            <a:r>
              <a:rPr lang="en-US" dirty="0"/>
              <a:t>Some settings change on slot swap</a:t>
            </a:r>
          </a:p>
          <a:p>
            <a:pPr lvl="1"/>
            <a:r>
              <a:rPr lang="en-US" dirty="0"/>
              <a:t>Some settings do not change on slot swap</a:t>
            </a:r>
          </a:p>
          <a:p>
            <a:pPr lvl="1"/>
            <a:r>
              <a:rPr lang="en-US" dirty="0"/>
              <a:t>Restrict access to staging slots</a:t>
            </a:r>
          </a:p>
          <a:p>
            <a:pPr lvl="1"/>
            <a:endParaRPr lang="en-US" dirty="0"/>
          </a:p>
        </p:txBody>
      </p:sp>
    </p:spTree>
    <p:extLst>
      <p:ext uri="{BB962C8B-B14F-4D97-AF65-F5344CB8AC3E}">
        <p14:creationId xmlns:p14="http://schemas.microsoft.com/office/powerpoint/2010/main" val="38673975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a:spLocks noGrp="1"/>
          </p:cNvSpPr>
          <p:nvPr/>
        </p:nvSpPr>
        <p:spPr bwMode="auto">
          <a:xfrm>
            <a:off x="222040" y="872444"/>
            <a:ext cx="488693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t>Web App settings:</a:t>
            </a:r>
          </a:p>
          <a:p>
            <a:r>
              <a:rPr lang="en-US" sz="2200" dirty="0"/>
              <a:t>Framework versions</a:t>
            </a:r>
          </a:p>
          <a:p>
            <a:r>
              <a:rPr lang="en-US" sz="2200" dirty="0"/>
              <a:t>Platform and Web sockets</a:t>
            </a:r>
          </a:p>
          <a:p>
            <a:r>
              <a:rPr lang="en-US" sz="2200" dirty="0"/>
              <a:t>Always On</a:t>
            </a:r>
          </a:p>
          <a:p>
            <a:r>
              <a:rPr lang="en-US" sz="2200" dirty="0"/>
              <a:t>Managed Pipeline Version</a:t>
            </a:r>
          </a:p>
          <a:p>
            <a:r>
              <a:rPr lang="en-US" sz="2200" dirty="0"/>
              <a:t>Auto Swap</a:t>
            </a:r>
          </a:p>
          <a:p>
            <a:r>
              <a:rPr lang="en-US" sz="2200" dirty="0"/>
              <a:t>Debugging</a:t>
            </a:r>
          </a:p>
          <a:p>
            <a:r>
              <a:rPr lang="en-US" sz="2200" dirty="0"/>
              <a:t>Certificates, Domain Names, and SSL Bindings</a:t>
            </a:r>
          </a:p>
          <a:p>
            <a:r>
              <a:rPr lang="en-US" sz="2200" dirty="0"/>
              <a:t>App Settings</a:t>
            </a:r>
          </a:p>
          <a:p>
            <a:r>
              <a:rPr lang="en-US" sz="2200" dirty="0"/>
              <a:t>Connection Strings</a:t>
            </a:r>
          </a:p>
          <a:p>
            <a:r>
              <a:rPr lang="en-US" sz="2200" dirty="0"/>
              <a:t>Default Documents</a:t>
            </a:r>
          </a:p>
          <a:p>
            <a:r>
              <a:rPr lang="en-US" sz="2200" dirty="0"/>
              <a:t>Diagnostic logs</a:t>
            </a:r>
          </a:p>
          <a:p>
            <a:r>
              <a:rPr lang="en-US" sz="2200" dirty="0"/>
              <a:t>Authentication and Authorization</a:t>
            </a:r>
          </a:p>
          <a:p>
            <a:endParaRPr lang="en-US" sz="2200" dirty="0"/>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05400" y="914400"/>
            <a:ext cx="3767123" cy="5539887"/>
          </a:xfrm>
          <a:prstGeom prst="rect">
            <a:avLst/>
          </a:prstGeom>
        </p:spPr>
      </p:pic>
    </p:spTree>
    <p:extLst>
      <p:ext uri="{BB962C8B-B14F-4D97-AF65-F5344CB8AC3E}">
        <p14:creationId xmlns:p14="http://schemas.microsoft.com/office/powerpoint/2010/main" val="5330089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availability and scalability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Scaling a Free tier web app is not possible</a:t>
            </a:r>
          </a:p>
          <a:p>
            <a:r>
              <a:rPr lang="en-US" dirty="0"/>
              <a:t>Scaling Shared and Basic tier web apps:</a:t>
            </a:r>
          </a:p>
          <a:p>
            <a:pPr lvl="1"/>
            <a:r>
              <a:rPr lang="en-US" dirty="0"/>
              <a:t>Instance size</a:t>
            </a:r>
          </a:p>
          <a:p>
            <a:pPr lvl="1"/>
            <a:r>
              <a:rPr lang="en-US" dirty="0"/>
              <a:t>Instance count</a:t>
            </a:r>
          </a:p>
          <a:p>
            <a:r>
              <a:rPr lang="en-US" dirty="0"/>
              <a:t>Scaling Standard and Premium tier web apps:</a:t>
            </a:r>
          </a:p>
          <a:p>
            <a:pPr lvl="1"/>
            <a:r>
              <a:rPr lang="en-US" dirty="0"/>
              <a:t>Instance size</a:t>
            </a:r>
          </a:p>
          <a:p>
            <a:pPr lvl="1"/>
            <a:r>
              <a:rPr lang="en-US" dirty="0"/>
              <a:t>Instance count</a:t>
            </a:r>
          </a:p>
          <a:p>
            <a:pPr lvl="1"/>
            <a:r>
              <a:rPr lang="en-US" dirty="0"/>
              <a:t>Scheduled scaling</a:t>
            </a:r>
          </a:p>
          <a:p>
            <a:pPr lvl="1"/>
            <a:r>
              <a:rPr lang="en-US" dirty="0"/>
              <a:t>Scale by metric</a:t>
            </a:r>
          </a:p>
          <a:p>
            <a:pPr lvl="1"/>
            <a:r>
              <a:rPr lang="en-US" dirty="0"/>
              <a:t>Auto-scaling</a:t>
            </a:r>
          </a:p>
        </p:txBody>
      </p:sp>
    </p:spTree>
    <p:extLst>
      <p:ext uri="{BB962C8B-B14F-4D97-AF65-F5344CB8AC3E}">
        <p14:creationId xmlns:p14="http://schemas.microsoft.com/office/powerpoint/2010/main" val="3739261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WebJobs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WebJobs are scripts that run:</a:t>
            </a:r>
          </a:p>
          <a:p>
            <a:pPr lvl="1"/>
            <a:r>
              <a:rPr lang="en-US" dirty="0"/>
              <a:t>On demand</a:t>
            </a:r>
          </a:p>
          <a:p>
            <a:pPr lvl="1"/>
            <a:r>
              <a:rPr lang="en-US" dirty="0"/>
              <a:t>Continuously</a:t>
            </a:r>
          </a:p>
          <a:p>
            <a:pPr lvl="1"/>
            <a:r>
              <a:rPr lang="en-US" dirty="0"/>
              <a:t>On a configurable schedule</a:t>
            </a:r>
          </a:p>
          <a:p>
            <a:r>
              <a:rPr lang="en-US" dirty="0"/>
              <a:t>WebJobs can be:</a:t>
            </a:r>
          </a:p>
          <a:p>
            <a:pPr lvl="1"/>
            <a:r>
              <a:rPr lang="en-US" dirty="0"/>
              <a:t>Batch files (.cmd, .bat)</a:t>
            </a:r>
          </a:p>
          <a:p>
            <a:pPr lvl="1"/>
            <a:r>
              <a:rPr lang="en-US" dirty="0"/>
              <a:t>PowerShell scripts (.ps1)</a:t>
            </a:r>
          </a:p>
          <a:p>
            <a:pPr lvl="1"/>
            <a:r>
              <a:rPr lang="en-US" dirty="0"/>
              <a:t>Bash shell scripts (.sh)</a:t>
            </a:r>
          </a:p>
          <a:p>
            <a:pPr lvl="1"/>
            <a:r>
              <a:rPr lang="en-US" dirty="0"/>
              <a:t>PHP scripts (.php)</a:t>
            </a:r>
          </a:p>
          <a:p>
            <a:pPr lvl="1"/>
            <a:r>
              <a:rPr lang="en-US" dirty="0"/>
              <a:t>Python scripts (.py)</a:t>
            </a:r>
          </a:p>
          <a:p>
            <a:pPr lvl="1"/>
            <a:r>
              <a:rPr lang="en-US" dirty="0"/>
              <a:t>Node.js JavaScripts (.js)</a:t>
            </a:r>
          </a:p>
        </p:txBody>
      </p:sp>
    </p:spTree>
    <p:extLst>
      <p:ext uri="{BB962C8B-B14F-4D97-AF65-F5344CB8AC3E}">
        <p14:creationId xmlns:p14="http://schemas.microsoft.com/office/powerpoint/2010/main" val="98833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Access diagnostic logs by using:</a:t>
            </a:r>
          </a:p>
          <a:p>
            <a:pPr lvl="1"/>
            <a:r>
              <a:rPr lang="en-US" dirty="0"/>
              <a:t>FTP</a:t>
            </a:r>
          </a:p>
          <a:p>
            <a:pPr lvl="1"/>
            <a:r>
              <a:rPr lang="en-US" dirty="0"/>
              <a:t>Windows PowerShell</a:t>
            </a:r>
          </a:p>
          <a:p>
            <a:pPr lvl="1"/>
            <a:r>
              <a:rPr lang="en-US" dirty="0"/>
              <a:t>Azure command-line tools</a:t>
            </a:r>
          </a:p>
          <a:p>
            <a:r>
              <a:rPr lang="en-US" dirty="0"/>
              <a:t>View logs in Visual Studio by using Application Insight</a:t>
            </a:r>
          </a:p>
          <a:p>
            <a:r>
              <a:rPr lang="en-US" dirty="0"/>
              <a:t>Monitor web apps in the Azure portal by:</a:t>
            </a:r>
          </a:p>
          <a:p>
            <a:pPr lvl="1"/>
            <a:r>
              <a:rPr lang="en-US" dirty="0"/>
              <a:t>Adding metrics</a:t>
            </a:r>
          </a:p>
          <a:p>
            <a:pPr lvl="1"/>
            <a:r>
              <a:rPr lang="en-US" dirty="0"/>
              <a:t>Configuring alerts</a:t>
            </a:r>
          </a:p>
        </p:txBody>
      </p:sp>
    </p:spTree>
    <p:extLst>
      <p:ext uri="{BB962C8B-B14F-4D97-AF65-F5344CB8AC3E}">
        <p14:creationId xmlns:p14="http://schemas.microsoft.com/office/powerpoint/2010/main" val="2460963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configuring mobile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t>The features of mobile apps:</a:t>
            </a:r>
          </a:p>
          <a:p>
            <a:pPr lvl="1"/>
            <a:r>
              <a:rPr lang="en-US" dirty="0"/>
              <a:t>Single sign-on </a:t>
            </a:r>
          </a:p>
          <a:p>
            <a:pPr lvl="1"/>
            <a:r>
              <a:rPr lang="en-US" dirty="0"/>
              <a:t>Offline synchronization</a:t>
            </a:r>
          </a:p>
          <a:p>
            <a:pPr lvl="1"/>
            <a:r>
              <a:rPr lang="en-US" dirty="0"/>
              <a:t>Push notifications </a:t>
            </a:r>
          </a:p>
          <a:p>
            <a:pPr lvl="1"/>
            <a:r>
              <a:rPr lang="en-US" dirty="0"/>
              <a:t>Auto-scaling </a:t>
            </a:r>
          </a:p>
          <a:p>
            <a:pPr lvl="1"/>
            <a:r>
              <a:rPr lang="en-US" dirty="0"/>
              <a:t>WebJobs</a:t>
            </a:r>
          </a:p>
          <a:p>
            <a:pPr lvl="1"/>
            <a:r>
              <a:rPr lang="en-US" dirty="0"/>
              <a:t>Connect to a SaaS API</a:t>
            </a:r>
          </a:p>
          <a:p>
            <a:pPr lvl="1"/>
            <a:r>
              <a:rPr lang="en-US" dirty="0"/>
              <a:t>Virtual network integration</a:t>
            </a:r>
          </a:p>
          <a:p>
            <a:pPr lvl="1"/>
            <a:r>
              <a:rPr lang="en-US" dirty="0"/>
              <a:t>Staging environment</a:t>
            </a:r>
          </a:p>
          <a:p>
            <a:endParaRPr lang="en-US" dirty="0"/>
          </a:p>
        </p:txBody>
      </p:sp>
    </p:spTree>
    <p:extLst>
      <p:ext uri="{BB962C8B-B14F-4D97-AF65-F5344CB8AC3E}">
        <p14:creationId xmlns:p14="http://schemas.microsoft.com/office/powerpoint/2010/main" val="41155122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authentication</a:t>
            </a:r>
          </a:p>
        </p:txBody>
      </p:sp>
      <p:sp>
        <p:nvSpPr>
          <p:cNvPr id="4" name="Content Placeholder 3"/>
          <p:cNvSpPr>
            <a:spLocks noGrp="1"/>
          </p:cNvSpPr>
          <p:nvPr/>
        </p:nvSpPr>
        <p:spPr bwMode="auto">
          <a:xfrm>
            <a:off x="633886" y="914400"/>
            <a:ext cx="780972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9pPr>
          </a:lstStyle>
          <a:p>
            <a:r>
              <a:rPr lang="en-GB" dirty="0"/>
              <a:t>Register with a provider:</a:t>
            </a:r>
          </a:p>
          <a:p>
            <a:pPr lvl="1"/>
            <a:r>
              <a:rPr lang="en-GB" dirty="0"/>
              <a:t>Azure Active Directory</a:t>
            </a:r>
          </a:p>
          <a:p>
            <a:pPr lvl="1"/>
            <a:r>
              <a:rPr lang="en-GB" dirty="0"/>
              <a:t>Microsoft account</a:t>
            </a:r>
          </a:p>
          <a:p>
            <a:pPr lvl="1"/>
            <a:r>
              <a:rPr lang="en-GB" dirty="0"/>
              <a:t>Facebook</a:t>
            </a:r>
          </a:p>
          <a:p>
            <a:pPr lvl="1"/>
            <a:r>
              <a:rPr lang="en-GB" dirty="0"/>
              <a:t>Twitter</a:t>
            </a:r>
          </a:p>
          <a:p>
            <a:pPr lvl="1"/>
            <a:r>
              <a:rPr lang="en-GB" dirty="0"/>
              <a:t>Google</a:t>
            </a:r>
          </a:p>
          <a:p>
            <a:r>
              <a:rPr lang="en-GB" dirty="0"/>
              <a:t>Configure authentication in the mobile app</a:t>
            </a:r>
          </a:p>
          <a:p>
            <a:r>
              <a:rPr lang="en-GB" dirty="0"/>
              <a:t>Cache the authentication token on the client device</a:t>
            </a:r>
          </a:p>
        </p:txBody>
      </p:sp>
    </p:spTree>
    <p:extLst>
      <p:ext uri="{BB962C8B-B14F-4D97-AF65-F5344CB8AC3E}">
        <p14:creationId xmlns:p14="http://schemas.microsoft.com/office/powerpoint/2010/main" val="169962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b="1" dirty="0">
                <a:solidFill>
                  <a:srgbClr val="0070C0"/>
                </a:solidFill>
              </a:rPr>
              <a:t>Before attending this course, students must have:</a:t>
            </a:r>
          </a:p>
          <a:p>
            <a:pPr lvl="0"/>
            <a:r>
              <a:rPr lang="en-CA" sz="2000" dirty="0"/>
              <a:t>Basic understanding of cloud technologies and Microsoft Azure</a:t>
            </a:r>
          </a:p>
          <a:p>
            <a:r>
              <a:rPr lang="en-US" sz="2000" dirty="0"/>
              <a:t>Working knowledge of Active Directory Domain Services </a:t>
            </a:r>
          </a:p>
          <a:p>
            <a:pPr lvl="0"/>
            <a:r>
              <a:rPr lang="en-CA" sz="2000" dirty="0"/>
              <a:t>Working knowledge of </a:t>
            </a:r>
            <a:r>
              <a:rPr lang="en-US" sz="2000" dirty="0"/>
              <a:t>on-premises virtualization technologies</a:t>
            </a:r>
          </a:p>
          <a:p>
            <a:pPr lvl="0"/>
            <a:r>
              <a:rPr lang="en-US" sz="2000" dirty="0"/>
              <a:t>Understanding of networking concepts and technologies</a:t>
            </a:r>
          </a:p>
          <a:p>
            <a:pPr lvl="0"/>
            <a:r>
              <a:rPr lang="en-US" sz="2000" dirty="0"/>
              <a:t>Understanding of websites and web applications</a:t>
            </a:r>
          </a:p>
          <a:p>
            <a:pPr lvl="0"/>
            <a:r>
              <a:rPr lang="en-US" sz="2000" dirty="0"/>
              <a:t>Understanding of database concepts</a:t>
            </a:r>
          </a:p>
          <a:p>
            <a:pPr lvl="0"/>
            <a:r>
              <a:rPr lang="en-US" sz="2000" dirty="0"/>
              <a:t>Understanding of resilience and disaster recovery</a:t>
            </a:r>
            <a:endParaRPr lang="en-CA" sz="2400" dirty="0"/>
          </a:p>
          <a:p>
            <a:pPr>
              <a:spcBef>
                <a:spcPts val="0"/>
              </a:spcBef>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 mobile app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Using a publish profile:</a:t>
            </a:r>
          </a:p>
          <a:p>
            <a:pPr marL="746125" lvl="1" indent="-457200">
              <a:buFont typeface="+mj-lt"/>
              <a:buAutoNum type="arabicPeriod"/>
            </a:pPr>
            <a:r>
              <a:rPr lang="en-US" dirty="0"/>
              <a:t>Download the profile from the Azure portal</a:t>
            </a:r>
          </a:p>
          <a:p>
            <a:pPr marL="746125" lvl="1" indent="-457200">
              <a:buFont typeface="+mj-lt"/>
              <a:buAutoNum type="arabicPeriod"/>
            </a:pPr>
            <a:r>
              <a:rPr lang="en-US" dirty="0"/>
              <a:t>Import the profile into Visual Studio</a:t>
            </a:r>
          </a:p>
          <a:p>
            <a:pPr marL="746125" lvl="1" indent="-457200">
              <a:buFont typeface="+mj-lt"/>
              <a:buAutoNum type="arabicPeriod"/>
            </a:pPr>
            <a:r>
              <a:rPr lang="en-US" dirty="0"/>
              <a:t>Complete the publishing wizard</a:t>
            </a:r>
          </a:p>
          <a:p>
            <a:r>
              <a:rPr lang="en-US" dirty="0"/>
              <a:t>Using a Git repository:</a:t>
            </a:r>
          </a:p>
          <a:p>
            <a:pPr marL="746125" lvl="1" indent="-457200">
              <a:buFont typeface="+mj-lt"/>
              <a:buAutoNum type="arabicPeriod"/>
            </a:pPr>
            <a:r>
              <a:rPr lang="en-US" dirty="0"/>
              <a:t>Install Git</a:t>
            </a:r>
          </a:p>
          <a:p>
            <a:pPr marL="746125" lvl="1" indent="-457200">
              <a:buFont typeface="+mj-lt"/>
              <a:buAutoNum type="arabicPeriod"/>
            </a:pPr>
            <a:r>
              <a:rPr lang="en-US" dirty="0"/>
              <a:t>Create a local repository</a:t>
            </a:r>
          </a:p>
          <a:p>
            <a:pPr marL="746125" lvl="1" indent="-457200">
              <a:buFont typeface="+mj-lt"/>
              <a:buAutoNum type="arabicPeriod"/>
            </a:pPr>
            <a:r>
              <a:rPr lang="en-US" dirty="0"/>
              <a:t>Set up the credentials</a:t>
            </a:r>
          </a:p>
          <a:p>
            <a:pPr marL="746125" lvl="1" indent="-457200">
              <a:buFont typeface="+mj-lt"/>
              <a:buAutoNum type="arabicPeriod"/>
            </a:pPr>
            <a:r>
              <a:rPr lang="en-US" dirty="0"/>
              <a:t>Configure continuous deployment</a:t>
            </a:r>
          </a:p>
        </p:txBody>
      </p:sp>
    </p:spTree>
    <p:extLst>
      <p:ext uri="{BB962C8B-B14F-4D97-AF65-F5344CB8AC3E}">
        <p14:creationId xmlns:p14="http://schemas.microsoft.com/office/powerpoint/2010/main" val="152988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Traffic Manager</a:t>
            </a:r>
          </a:p>
        </p:txBody>
      </p:sp>
      <p:grpSp>
        <p:nvGrpSpPr>
          <p:cNvPr id="4" name="Group 3" descr="Illustration that depicts how Traffic Manager distributes web requests to one of several web-app instances. In this illustration, Traffic Manager monitors the availability of the web-app endpoints across different datacenters, and it redirects an incoming request from the client to the endpoint that is closest to it. &#10;&#10;"/>
          <p:cNvGrpSpPr/>
          <p:nvPr/>
        </p:nvGrpSpPr>
        <p:grpSpPr>
          <a:xfrm>
            <a:off x="554300" y="1206229"/>
            <a:ext cx="7929193" cy="5381350"/>
            <a:chOff x="554300" y="1206229"/>
            <a:chExt cx="7929193" cy="5381350"/>
          </a:xfrm>
        </p:grpSpPr>
        <p:sp>
          <p:nvSpPr>
            <p:cNvPr id="5" name="Rounded Rectangle 4"/>
            <p:cNvSpPr/>
            <p:nvPr/>
          </p:nvSpPr>
          <p:spPr bwMode="auto">
            <a:xfrm>
              <a:off x="4143928" y="2998638"/>
              <a:ext cx="3918707" cy="836579"/>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Traffic Manager</a:t>
              </a:r>
            </a:p>
          </p:txBody>
        </p:sp>
        <p:sp>
          <p:nvSpPr>
            <p:cNvPr id="6" name="Rounded Rectangle 5"/>
            <p:cNvSpPr/>
            <p:nvPr/>
          </p:nvSpPr>
          <p:spPr bwMode="auto">
            <a:xfrm>
              <a:off x="4143929" y="1206229"/>
              <a:ext cx="3918707" cy="1167319"/>
            </a:xfrm>
            <a:prstGeom prst="roundRect">
              <a:avLst/>
            </a:prstGeom>
            <a:solidFill>
              <a:srgbClr val="9B4F96"/>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DNS</a:t>
              </a:r>
            </a:p>
            <a:p>
              <a:pPr marL="0" marR="0" indent="0" algn="ctr"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www.adatum.com IN CNAME</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adatum.trafficmanager.net</a:t>
              </a:r>
            </a:p>
          </p:txBody>
        </p:sp>
        <p:sp>
          <p:nvSpPr>
            <p:cNvPr id="7" name="TextBox 8"/>
            <p:cNvSpPr txBox="1"/>
            <p:nvPr/>
          </p:nvSpPr>
          <p:spPr>
            <a:xfrm>
              <a:off x="5089955" y="6218247"/>
              <a:ext cx="21861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Web app endpoints</a:t>
              </a:r>
            </a:p>
          </p:txBody>
        </p:sp>
        <p:cxnSp>
          <p:nvCxnSpPr>
            <p:cNvPr id="8" name="Straight Arrow Connector 7"/>
            <p:cNvCxnSpPr/>
            <p:nvPr/>
          </p:nvCxnSpPr>
          <p:spPr bwMode="auto">
            <a:xfrm flipV="1">
              <a:off x="2293426" y="1863944"/>
              <a:ext cx="1663432" cy="5626"/>
            </a:xfrm>
            <a:prstGeom prst="straightConnector1">
              <a:avLst/>
            </a:prstGeom>
            <a:ln w="9525">
              <a:headEnd type="triangle" w="lg" len="lg"/>
              <a:tailEnd type="triangle" w="lg" len="lg"/>
            </a:ln>
            <a:effectLst/>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2"/>
              <a:endCxn id="5" idx="0"/>
            </p:cNvCxnSpPr>
            <p:nvPr/>
          </p:nvCxnSpPr>
          <p:spPr bwMode="auto">
            <a:xfrm flipH="1">
              <a:off x="6103282" y="2373548"/>
              <a:ext cx="1" cy="625090"/>
            </a:xfrm>
            <a:prstGeom prst="straightConnector1">
              <a:avLst/>
            </a:prstGeom>
            <a:gradFill rotWithShape="1">
              <a:gsLst>
                <a:gs pos="0">
                  <a:srgbClr val="E4CD9A"/>
                </a:gs>
                <a:gs pos="100000">
                  <a:srgbClr val="EEEFD7"/>
                </a:gs>
              </a:gsLst>
              <a:lin ang="2700000" scaled="1"/>
            </a:gradFill>
            <a:ln w="9525" cap="flat" cmpd="sng" algn="ctr">
              <a:solidFill>
                <a:schemeClr val="dk1">
                  <a:shade val="95000"/>
                  <a:satMod val="105000"/>
                </a:schemeClr>
              </a:solidFill>
              <a:prstDash val="solid"/>
              <a:round/>
              <a:headEnd type="triangle" w="lg" len="lg"/>
              <a:tailEnd type="triangle" w="lg" len="lg"/>
            </a:ln>
            <a:effectLst/>
          </p:spPr>
        </p:cxnSp>
        <p:cxnSp>
          <p:nvCxnSpPr>
            <p:cNvPr id="10" name="Straight Arrow Connector 9"/>
            <p:cNvCxnSpPr/>
            <p:nvPr/>
          </p:nvCxnSpPr>
          <p:spPr bwMode="auto">
            <a:xfrm>
              <a:off x="1986223" y="2847442"/>
              <a:ext cx="1724891" cy="1960314"/>
            </a:xfrm>
            <a:prstGeom prst="straightConnector1">
              <a:avLst/>
            </a:prstGeom>
            <a:ln>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11" name="Down Arrow 10"/>
            <p:cNvSpPr/>
            <p:nvPr/>
          </p:nvSpPr>
          <p:spPr bwMode="auto">
            <a:xfrm>
              <a:off x="5778230" y="4046706"/>
              <a:ext cx="739302" cy="761050"/>
            </a:xfrm>
            <a:prstGeom prst="downArrow">
              <a:avLst/>
            </a:prstGeom>
            <a:solidFill>
              <a:srgbClr val="FF8C00"/>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nvGrpSpPr>
            <p:cNvPr id="12" name="Group 11"/>
            <p:cNvGrpSpPr>
              <a:grpSpLocks noChangeAspect="1"/>
            </p:cNvGrpSpPr>
            <p:nvPr/>
          </p:nvGrpSpPr>
          <p:grpSpPr bwMode="auto">
            <a:xfrm>
              <a:off x="554300" y="1697402"/>
              <a:ext cx="1715495" cy="987999"/>
              <a:chOff x="102" y="1145"/>
              <a:chExt cx="3049" cy="1756"/>
            </a:xfrm>
          </p:grpSpPr>
          <p:sp>
            <p:nvSpPr>
              <p:cNvPr id="3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9" name="Rectangle 3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0" name="Oval 3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1" name="Rectangle 4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2" name="Freeform 41"/>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3" name="Rectangle 4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4" name="Rectangle 4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5" name="Rectangle 4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6" name="Rectangle 4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7" name="Rectangle 4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8" name="Rectangle 4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9" name="Rectangle 4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0" name="Rectangle 4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1" name="Rectangle 5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2" name="Rectangle 5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3" name="Rectangle 5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4" name="Rectangle 5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5" name="Rectangle 5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6" name="Rectangle 5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7" name="Rectangle 5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8" name="Rectangle 5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9" name="Rectangle 5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0" name="Rectangle 5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1" name="Freeform 60"/>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2" name="Rectangle 6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3" name="Freeform 62"/>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4" name="Freeform 63"/>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5" name="Freeform 64"/>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6" name="Freeform 65"/>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7" name="Freeform 66"/>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grpSp>
        <p:grpSp>
          <p:nvGrpSpPr>
            <p:cNvPr id="13" name="Group 12"/>
            <p:cNvGrpSpPr>
              <a:grpSpLocks noChangeAspect="1"/>
            </p:cNvGrpSpPr>
            <p:nvPr/>
          </p:nvGrpSpPr>
          <p:grpSpPr>
            <a:xfrm>
              <a:off x="3808391" y="5024611"/>
              <a:ext cx="1272393" cy="992572"/>
              <a:chOff x="1507436" y="1799127"/>
              <a:chExt cx="3681068" cy="2752580"/>
            </a:xfrm>
          </p:grpSpPr>
          <p:sp>
            <p:nvSpPr>
              <p:cNvPr id="31" name="Rectangle 3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West US</a:t>
                </a:r>
              </a:p>
            </p:txBody>
          </p:sp>
          <p:sp>
            <p:nvSpPr>
              <p:cNvPr id="32" name="Rectangle 3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7" name="5-Point Star 3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a:grpSpLocks noChangeAspect="1"/>
            </p:cNvGrpSpPr>
            <p:nvPr/>
          </p:nvGrpSpPr>
          <p:grpSpPr>
            <a:xfrm>
              <a:off x="7211100" y="5018406"/>
              <a:ext cx="1272393" cy="992572"/>
              <a:chOff x="1507436" y="1799127"/>
              <a:chExt cx="3681068" cy="2752580"/>
            </a:xfrm>
          </p:grpSpPr>
          <p:sp>
            <p:nvSpPr>
              <p:cNvPr id="24" name="Rectangle 2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Japan West</a:t>
                </a:r>
              </a:p>
            </p:txBody>
          </p:sp>
          <p:sp>
            <p:nvSpPr>
              <p:cNvPr id="25" name="Rectangle 2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0" name="5-Point Star 2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a:grpSpLocks noChangeAspect="1"/>
            </p:cNvGrpSpPr>
            <p:nvPr/>
          </p:nvGrpSpPr>
          <p:grpSpPr>
            <a:xfrm>
              <a:off x="5511684" y="5016715"/>
              <a:ext cx="1272393" cy="992572"/>
              <a:chOff x="1507436" y="1799127"/>
              <a:chExt cx="3681068" cy="2752580"/>
            </a:xfrm>
          </p:grpSpPr>
          <p:sp>
            <p:nvSpPr>
              <p:cNvPr id="17" name="Rectangle 16"/>
              <p:cNvSpPr/>
              <p:nvPr/>
            </p:nvSpPr>
            <p:spPr bwMode="auto">
              <a:xfrm>
                <a:off x="1507436" y="1808506"/>
                <a:ext cx="3657600"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North Europe</a:t>
                </a:r>
              </a:p>
            </p:txBody>
          </p:sp>
          <p:sp>
            <p:nvSpPr>
              <p:cNvPr id="18" name="Rectangle 1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23" name="5-Point Star 2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6" name="TextBox 11"/>
            <p:cNvSpPr txBox="1"/>
            <p:nvPr/>
          </p:nvSpPr>
          <p:spPr>
            <a:xfrm>
              <a:off x="6517532" y="4227176"/>
              <a:ext cx="1458669"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Monitoring</a:t>
              </a:r>
            </a:p>
          </p:txBody>
        </p:sp>
      </p:grpSp>
    </p:spTree>
    <p:extLst>
      <p:ext uri="{BB962C8B-B14F-4D97-AF65-F5344CB8AC3E}">
        <p14:creationId xmlns:p14="http://schemas.microsoft.com/office/powerpoint/2010/main" val="21030153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Manager best practices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Remember that the Traffic Manager prefix must be unique</a:t>
            </a:r>
          </a:p>
          <a:p>
            <a:r>
              <a:rPr lang="en-US" dirty="0"/>
              <a:t>Be careful when changing the DNS TTL value</a:t>
            </a:r>
          </a:p>
          <a:p>
            <a:r>
              <a:rPr lang="en-US" dirty="0"/>
              <a:t>Ensure that all endpoints are in the same subscription</a:t>
            </a:r>
          </a:p>
          <a:p>
            <a:r>
              <a:rPr lang="en-US" dirty="0"/>
              <a:t>Use only production endpoints </a:t>
            </a:r>
          </a:p>
          <a:p>
            <a:r>
              <a:rPr lang="en-US" dirty="0"/>
              <a:t>Name endpoints clearly</a:t>
            </a:r>
          </a:p>
          <a:p>
            <a:r>
              <a:rPr lang="en-US" dirty="0"/>
              <a:t>Make endpoints consistent:</a:t>
            </a:r>
          </a:p>
          <a:p>
            <a:pPr lvl="1"/>
            <a:r>
              <a:rPr lang="en-US" dirty="0"/>
              <a:t>Same web app and port number</a:t>
            </a:r>
          </a:p>
          <a:p>
            <a:pPr lvl="1"/>
            <a:r>
              <a:rPr lang="en-US" dirty="0"/>
              <a:t>Same monitoring settings</a:t>
            </a:r>
          </a:p>
          <a:p>
            <a:r>
              <a:rPr lang="en-US" dirty="0"/>
              <a:t>Disable endpoints for web app maintenance</a:t>
            </a:r>
          </a:p>
          <a:p>
            <a:endParaRPr lang="en-US" dirty="0"/>
          </a:p>
        </p:txBody>
      </p:sp>
    </p:spTree>
    <p:extLst>
      <p:ext uri="{BB962C8B-B14F-4D97-AF65-F5344CB8AC3E}">
        <p14:creationId xmlns:p14="http://schemas.microsoft.com/office/powerpoint/2010/main" val="10850831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CA" dirty="0"/>
              <a:t>Planning and implementing storage, backup, and recovery services
</a:t>
            </a:r>
          </a:p>
        </p:txBody>
      </p:sp>
    </p:spTree>
    <p:extLst>
      <p:ext uri="{BB962C8B-B14F-4D97-AF65-F5344CB8AC3E}">
        <p14:creationId xmlns:p14="http://schemas.microsoft.com/office/powerpoint/2010/main" val="2439839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Storage as an Azure component</a:t>
            </a:r>
          </a:p>
        </p:txBody>
      </p:sp>
      <p:sp>
        <p:nvSpPr>
          <p:cNvPr id="4" name="Rounded Rectangle 3"/>
          <p:cNvSpPr/>
          <p:nvPr/>
        </p:nvSpPr>
        <p:spPr bwMode="auto">
          <a:xfrm>
            <a:off x="6822866" y="1170432"/>
            <a:ext cx="2175667" cy="2874620"/>
          </a:xfrm>
          <a:prstGeom prst="roundRect">
            <a:avLst>
              <a:gd name="adj" fmla="val 0"/>
            </a:avLst>
          </a:prstGeom>
          <a:solidFill>
            <a:srgbClr val="C0000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185949" y="1156807"/>
            <a:ext cx="2174479" cy="2876269"/>
          </a:xfrm>
          <a:prstGeom prst="roundRect">
            <a:avLst>
              <a:gd name="adj" fmla="val 0"/>
            </a:avLst>
          </a:prstGeom>
          <a:solidFill>
            <a:srgbClr val="0070C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293832" y="2816352"/>
            <a:ext cx="1991623" cy="617205"/>
          </a:xfrm>
          <a:prstGeom prst="roundRect">
            <a:avLst/>
          </a:prstGeom>
          <a:solidFill>
            <a:schemeClr val="bg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Virtual Machines</a:t>
            </a:r>
          </a:p>
        </p:txBody>
      </p:sp>
      <p:sp>
        <p:nvSpPr>
          <p:cNvPr id="7" name="Rounded Rectangle 6"/>
          <p:cNvSpPr/>
          <p:nvPr/>
        </p:nvSpPr>
        <p:spPr bwMode="auto">
          <a:xfrm>
            <a:off x="293832" y="3506654"/>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Cloud Services</a:t>
            </a:r>
          </a:p>
        </p:txBody>
      </p:sp>
      <p:sp>
        <p:nvSpPr>
          <p:cNvPr id="8" name="Rounded Rectangle 7"/>
          <p:cNvSpPr/>
          <p:nvPr/>
        </p:nvSpPr>
        <p:spPr bwMode="auto">
          <a:xfrm>
            <a:off x="6917134" y="150956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15324" y="1977161"/>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Services</a:t>
            </a:r>
          </a:p>
        </p:txBody>
      </p:sp>
      <p:sp>
        <p:nvSpPr>
          <p:cNvPr id="10" name="Rounded Rectangle 9"/>
          <p:cNvSpPr/>
          <p:nvPr/>
        </p:nvSpPr>
        <p:spPr bwMode="auto">
          <a:xfrm>
            <a:off x="6917134" y="2672836"/>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Push Notifications</a:t>
            </a:r>
          </a:p>
        </p:txBody>
      </p:sp>
      <p:sp>
        <p:nvSpPr>
          <p:cNvPr id="11" name="Rounded Rectangle 10"/>
          <p:cNvSpPr/>
          <p:nvPr/>
        </p:nvSpPr>
        <p:spPr bwMode="auto">
          <a:xfrm>
            <a:off x="6931965" y="3345913"/>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Engagement</a:t>
            </a:r>
          </a:p>
        </p:txBody>
      </p:sp>
      <p:sp>
        <p:nvSpPr>
          <p:cNvPr id="12" name="Rounded Rectangle 11"/>
          <p:cNvSpPr/>
          <p:nvPr/>
        </p:nvSpPr>
        <p:spPr bwMode="auto">
          <a:xfrm>
            <a:off x="185950" y="4153274"/>
            <a:ext cx="8835776" cy="2210950"/>
          </a:xfrm>
          <a:prstGeom prst="roundRect">
            <a:avLst>
              <a:gd name="adj" fmla="val 429"/>
            </a:avLst>
          </a:prstGeom>
          <a:solidFill>
            <a:srgbClr val="51314C"/>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Other services</a:t>
            </a:r>
          </a:p>
        </p:txBody>
      </p:sp>
      <p:sp>
        <p:nvSpPr>
          <p:cNvPr id="13" name="Rounded Rectangle 12"/>
          <p:cNvSpPr/>
          <p:nvPr/>
        </p:nvSpPr>
        <p:spPr bwMode="auto">
          <a:xfrm>
            <a:off x="2483334" y="4738328"/>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Service Bus Backup</a:t>
            </a:r>
          </a:p>
        </p:txBody>
      </p:sp>
      <p:sp>
        <p:nvSpPr>
          <p:cNvPr id="14" name="Rounded Rectangle 13"/>
          <p:cNvSpPr/>
          <p:nvPr/>
        </p:nvSpPr>
        <p:spPr bwMode="auto">
          <a:xfrm>
            <a:off x="2388204" y="1173573"/>
            <a:ext cx="2175667" cy="2874620"/>
          </a:xfrm>
          <a:prstGeom prst="roundRect">
            <a:avLst>
              <a:gd name="adj" fmla="val 0"/>
            </a:avLst>
          </a:prstGeom>
          <a:solidFill>
            <a:srgbClr val="00B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Networking</a:t>
            </a:r>
          </a:p>
        </p:txBody>
      </p:sp>
      <p:sp>
        <p:nvSpPr>
          <p:cNvPr id="15" name="Rounded Rectangle 14"/>
          <p:cNvSpPr/>
          <p:nvPr/>
        </p:nvSpPr>
        <p:spPr bwMode="auto">
          <a:xfrm>
            <a:off x="2483334" y="2416073"/>
            <a:ext cx="1990750" cy="608400"/>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Traffic Manager</a:t>
            </a:r>
          </a:p>
        </p:txBody>
      </p:sp>
      <p:sp>
        <p:nvSpPr>
          <p:cNvPr id="16" name="Rounded Rectangle 15"/>
          <p:cNvSpPr/>
          <p:nvPr/>
        </p:nvSpPr>
        <p:spPr bwMode="auto">
          <a:xfrm>
            <a:off x="2483334" y="3091227"/>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ExpressRoute</a:t>
            </a:r>
          </a:p>
        </p:txBody>
      </p:sp>
      <p:sp>
        <p:nvSpPr>
          <p:cNvPr id="17" name="Rounded Rectangle 16"/>
          <p:cNvSpPr/>
          <p:nvPr/>
        </p:nvSpPr>
        <p:spPr bwMode="auto">
          <a:xfrm>
            <a:off x="2497303" y="1737361"/>
            <a:ext cx="1990750" cy="609588"/>
          </a:xfrm>
          <a:prstGeom prst="roundRect">
            <a:avLst/>
          </a:prstGeom>
          <a:solidFill>
            <a:schemeClr val="bg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Networks</a:t>
            </a:r>
          </a:p>
        </p:txBody>
      </p:sp>
      <p:sp>
        <p:nvSpPr>
          <p:cNvPr id="18" name="Rounded Rectangle 17"/>
          <p:cNvSpPr/>
          <p:nvPr/>
        </p:nvSpPr>
        <p:spPr bwMode="auto">
          <a:xfrm>
            <a:off x="290642" y="494368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a:t>
            </a:r>
            <a:r>
              <a:rPr kumimoji="0" lang="en-GB" b="0" i="0" u="none" strike="noStrike" cap="none" spc="20" normalizeH="0" dirty="0">
                <a:ln>
                  <a:noFill/>
                </a:ln>
                <a:solidFill>
                  <a:schemeClr val="tx1"/>
                </a:solidFill>
                <a:effectLst/>
                <a:latin typeface="Segoe UI" panose="020B0502040204020203" pitchFamily="34" charset="0"/>
                <a:cs typeface="Segoe UI" panose="020B0502040204020203" pitchFamily="34" charset="0"/>
              </a:rPr>
              <a:t> AD</a:t>
            </a:r>
            <a:endPar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9" name="Rounded Rectangle 18"/>
          <p:cNvSpPr/>
          <p:nvPr/>
        </p:nvSpPr>
        <p:spPr bwMode="auto">
          <a:xfrm>
            <a:off x="2480776" y="539920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Site Recovery</a:t>
            </a:r>
          </a:p>
        </p:txBody>
      </p:sp>
      <p:sp>
        <p:nvSpPr>
          <p:cNvPr id="20" name="Rounded Rectangle 19"/>
          <p:cNvSpPr/>
          <p:nvPr/>
        </p:nvSpPr>
        <p:spPr bwMode="auto">
          <a:xfrm>
            <a:off x="290642" y="539920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21" name="Rounded Rectangle 20"/>
          <p:cNvSpPr/>
          <p:nvPr/>
        </p:nvSpPr>
        <p:spPr bwMode="auto">
          <a:xfrm>
            <a:off x="290642" y="585472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MFA</a:t>
            </a:r>
          </a:p>
        </p:txBody>
      </p:sp>
      <p:sp>
        <p:nvSpPr>
          <p:cNvPr id="22" name="Rounded Rectangle 21"/>
          <p:cNvSpPr/>
          <p:nvPr/>
        </p:nvSpPr>
        <p:spPr bwMode="auto">
          <a:xfrm>
            <a:off x="4591647" y="1171924"/>
            <a:ext cx="2175667" cy="2876269"/>
          </a:xfrm>
          <a:prstGeom prst="roundRect">
            <a:avLst>
              <a:gd name="adj" fmla="val 0"/>
            </a:avLst>
          </a:prstGeom>
          <a:solidFill>
            <a:srgbClr val="7030A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rgbClr val="FFFFFF"/>
                </a:solidFill>
                <a:latin typeface="Segoe UI" panose="020B0502040204020203" pitchFamily="34" charset="0"/>
                <a:cs typeface="Segoe UI" panose="020B0502040204020203" pitchFamily="34" charset="0"/>
              </a:rPr>
              <a:t>Data &amp; Storage</a:t>
            </a:r>
          </a:p>
        </p:txBody>
      </p:sp>
      <p:sp>
        <p:nvSpPr>
          <p:cNvPr id="23" name="Rounded Rectangle 22"/>
          <p:cNvSpPr/>
          <p:nvPr/>
        </p:nvSpPr>
        <p:spPr bwMode="auto">
          <a:xfrm>
            <a:off x="4699530" y="2188145"/>
            <a:ext cx="1992711" cy="382705"/>
          </a:xfrm>
          <a:prstGeom prst="roundRect">
            <a:avLst/>
          </a:prstGeom>
          <a:solidFill>
            <a:schemeClr val="bg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Storage</a:t>
            </a:r>
          </a:p>
        </p:txBody>
      </p:sp>
      <p:sp>
        <p:nvSpPr>
          <p:cNvPr id="24" name="Rounded Rectangle 23"/>
          <p:cNvSpPr/>
          <p:nvPr/>
        </p:nvSpPr>
        <p:spPr bwMode="auto">
          <a:xfrm>
            <a:off x="4697883" y="3099467"/>
            <a:ext cx="1991837"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SQL</a:t>
            </a:r>
          </a:p>
        </p:txBody>
      </p:sp>
      <p:sp>
        <p:nvSpPr>
          <p:cNvPr id="25" name="Rounded Rectangle 24"/>
          <p:cNvSpPr/>
          <p:nvPr/>
        </p:nvSpPr>
        <p:spPr bwMode="auto">
          <a:xfrm>
            <a:off x="4699530" y="2643947"/>
            <a:ext cx="1991837"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DocumentDB</a:t>
            </a:r>
          </a:p>
        </p:txBody>
      </p:sp>
      <p:sp>
        <p:nvSpPr>
          <p:cNvPr id="26" name="Rounded Rectangle 25"/>
          <p:cNvSpPr/>
          <p:nvPr/>
        </p:nvSpPr>
        <p:spPr bwMode="auto">
          <a:xfrm>
            <a:off x="4696340" y="3554986"/>
            <a:ext cx="1991837"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StorSimple</a:t>
            </a:r>
          </a:p>
        </p:txBody>
      </p:sp>
      <p:sp>
        <p:nvSpPr>
          <p:cNvPr id="27" name="Rounded Rectangle 26"/>
          <p:cNvSpPr/>
          <p:nvPr/>
        </p:nvSpPr>
        <p:spPr bwMode="auto">
          <a:xfrm>
            <a:off x="4696340" y="494368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Scheduler</a:t>
            </a:r>
          </a:p>
        </p:txBody>
      </p:sp>
      <p:sp>
        <p:nvSpPr>
          <p:cNvPr id="28" name="Rounded Rectangle 27"/>
          <p:cNvSpPr/>
          <p:nvPr/>
        </p:nvSpPr>
        <p:spPr bwMode="auto">
          <a:xfrm>
            <a:off x="4696340" y="5399202"/>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Security Center</a:t>
            </a:r>
          </a:p>
        </p:txBody>
      </p:sp>
      <p:sp>
        <p:nvSpPr>
          <p:cNvPr id="29" name="Rounded Rectangle 28"/>
          <p:cNvSpPr/>
          <p:nvPr/>
        </p:nvSpPr>
        <p:spPr bwMode="auto">
          <a:xfrm>
            <a:off x="4696340" y="585472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MFA</a:t>
            </a:r>
          </a:p>
        </p:txBody>
      </p:sp>
      <p:sp>
        <p:nvSpPr>
          <p:cNvPr id="30" name="Rounded Rectangle 29"/>
          <p:cNvSpPr/>
          <p:nvPr/>
        </p:nvSpPr>
        <p:spPr bwMode="auto">
          <a:xfrm>
            <a:off x="6895617" y="4939495"/>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a:t>
            </a:r>
            <a:r>
              <a:rPr kumimoji="0" lang="en-GB" b="0" i="0" u="none" strike="noStrike" cap="none" spc="20" normalizeH="0" dirty="0">
                <a:ln>
                  <a:noFill/>
                </a:ln>
                <a:solidFill>
                  <a:schemeClr val="tx1"/>
                </a:solidFill>
                <a:effectLst/>
                <a:latin typeface="Segoe UI" panose="020B0502040204020203" pitchFamily="34" charset="0"/>
                <a:cs typeface="Segoe UI" panose="020B0502040204020203" pitchFamily="34" charset="0"/>
              </a:rPr>
              <a:t> AD</a:t>
            </a:r>
            <a:endParaRPr kumimoji="0" lang="en-GB"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1" name="Rounded Rectangle 30"/>
          <p:cNvSpPr/>
          <p:nvPr/>
        </p:nvSpPr>
        <p:spPr bwMode="auto">
          <a:xfrm>
            <a:off x="6895617" y="5395015"/>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2" name="Rounded Rectangle 31"/>
          <p:cNvSpPr/>
          <p:nvPr/>
        </p:nvSpPr>
        <p:spPr bwMode="auto">
          <a:xfrm>
            <a:off x="6895617" y="5850534"/>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MFA</a:t>
            </a:r>
          </a:p>
        </p:txBody>
      </p:sp>
      <p:sp>
        <p:nvSpPr>
          <p:cNvPr id="33" name="Rounded Rectangle 32"/>
          <p:cNvSpPr/>
          <p:nvPr/>
        </p:nvSpPr>
        <p:spPr bwMode="auto">
          <a:xfrm>
            <a:off x="2497303" y="5850533"/>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Key Vault</a:t>
            </a:r>
          </a:p>
        </p:txBody>
      </p:sp>
      <p:sp>
        <p:nvSpPr>
          <p:cNvPr id="34" name="Rounded Rectangle 33"/>
          <p:cNvSpPr/>
          <p:nvPr/>
        </p:nvSpPr>
        <p:spPr bwMode="auto">
          <a:xfrm>
            <a:off x="2480776" y="3540241"/>
            <a:ext cx="1990750" cy="382421"/>
          </a:xfrm>
          <a:prstGeom prst="roundRect">
            <a:avLst/>
          </a:prstGeom>
          <a:solidFill>
            <a:schemeClr val="bg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Load Balancer</a:t>
            </a:r>
          </a:p>
        </p:txBody>
      </p:sp>
    </p:spTree>
    <p:extLst>
      <p:ext uri="{BB962C8B-B14F-4D97-AF65-F5344CB8AC3E}">
        <p14:creationId xmlns:p14="http://schemas.microsoft.com/office/powerpoint/2010/main" val="26739937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Azure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Storage account:</a:t>
            </a:r>
          </a:p>
          <a:p>
            <a:pPr lvl="1"/>
            <a:r>
              <a:rPr lang="en-GB" dirty="0"/>
              <a:t>URL</a:t>
            </a:r>
          </a:p>
          <a:p>
            <a:pPr lvl="1"/>
            <a:r>
              <a:rPr lang="en-GB" dirty="0"/>
              <a:t>Location</a:t>
            </a:r>
          </a:p>
          <a:p>
            <a:pPr lvl="1"/>
            <a:r>
              <a:rPr lang="en-GB" dirty="0"/>
              <a:t>Replication scope:</a:t>
            </a:r>
          </a:p>
          <a:p>
            <a:pPr lvl="2"/>
            <a:r>
              <a:rPr lang="en-GB" dirty="0"/>
              <a:t>Locally redundant</a:t>
            </a:r>
          </a:p>
          <a:p>
            <a:pPr lvl="2"/>
            <a:r>
              <a:rPr lang="en-GB" dirty="0"/>
              <a:t>Zone-redundant </a:t>
            </a:r>
          </a:p>
          <a:p>
            <a:pPr lvl="2"/>
            <a:r>
              <a:rPr lang="en-GB" dirty="0"/>
              <a:t>Geo-redundant</a:t>
            </a:r>
          </a:p>
          <a:p>
            <a:pPr lvl="2"/>
            <a:r>
              <a:rPr lang="en-GB" dirty="0"/>
              <a:t>Geo-redundant with read-only access to a secondary region</a:t>
            </a:r>
            <a:endParaRPr lang="en-US" dirty="0"/>
          </a:p>
          <a:p>
            <a:r>
              <a:rPr lang="en-US" dirty="0"/>
              <a:t>Storage types:</a:t>
            </a:r>
          </a:p>
          <a:p>
            <a:pPr lvl="1"/>
            <a:r>
              <a:rPr lang="en-US" dirty="0"/>
              <a:t>Blob storage - containers for data blobs</a:t>
            </a:r>
            <a:endParaRPr lang="en-GB" dirty="0"/>
          </a:p>
          <a:p>
            <a:pPr lvl="1"/>
            <a:r>
              <a:rPr lang="en-US" dirty="0"/>
              <a:t>Table storage - </a:t>
            </a:r>
            <a:r>
              <a:rPr lang="en-GB" dirty="0"/>
              <a:t>nonrelational key/value records</a:t>
            </a:r>
            <a:endParaRPr lang="en-US" dirty="0"/>
          </a:p>
          <a:p>
            <a:pPr lvl="1"/>
            <a:r>
              <a:rPr lang="en-US" dirty="0"/>
              <a:t>Queue storage - asynchronous </a:t>
            </a:r>
            <a:r>
              <a:rPr lang="en-GB" dirty="0"/>
              <a:t>messages</a:t>
            </a:r>
          </a:p>
          <a:p>
            <a:pPr lvl="1"/>
            <a:r>
              <a:rPr lang="en-GB" dirty="0"/>
              <a:t>File storage - SMB 3.0 file shares</a:t>
            </a:r>
          </a:p>
          <a:p>
            <a:endParaRPr lang="en-US" dirty="0"/>
          </a:p>
        </p:txBody>
      </p:sp>
    </p:spTree>
    <p:extLst>
      <p:ext uri="{BB962C8B-B14F-4D97-AF65-F5344CB8AC3E}">
        <p14:creationId xmlns:p14="http://schemas.microsoft.com/office/powerpoint/2010/main" val="4068101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for standard Azure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Blob storage:</a:t>
            </a:r>
          </a:p>
          <a:p>
            <a:pPr lvl="1"/>
            <a:r>
              <a:rPr lang="en-US" sz="2000" dirty="0"/>
              <a:t>Block blobs - variable-sized blocks, optimized for large blobs</a:t>
            </a:r>
          </a:p>
          <a:p>
            <a:pPr lvl="1"/>
            <a:r>
              <a:rPr lang="en-GB" sz="2000" dirty="0"/>
              <a:t>Page blob - </a:t>
            </a:r>
            <a:r>
              <a:rPr lang="en-US" sz="2000" dirty="0"/>
              <a:t>512-byte pages, optimized for random read/write</a:t>
            </a:r>
            <a:endParaRPr lang="en-GB" sz="2000" dirty="0"/>
          </a:p>
          <a:p>
            <a:pPr lvl="1"/>
            <a:r>
              <a:rPr lang="en-GB" sz="2000" dirty="0"/>
              <a:t>Append blob - </a:t>
            </a:r>
            <a:r>
              <a:rPr lang="en-US" sz="2000" dirty="0"/>
              <a:t>specifically for append operations</a:t>
            </a:r>
            <a:endParaRPr lang="en-GB" sz="2000" dirty="0"/>
          </a:p>
          <a:p>
            <a:r>
              <a:rPr lang="en-US" sz="2400" dirty="0"/>
              <a:t>Table storage:</a:t>
            </a:r>
          </a:p>
          <a:p>
            <a:pPr lvl="1"/>
            <a:r>
              <a:rPr lang="en-US" sz="2000" dirty="0"/>
              <a:t>Stores data as key/value pairs in rows</a:t>
            </a:r>
          </a:p>
          <a:p>
            <a:pPr lvl="1"/>
            <a:r>
              <a:rPr lang="en-US" sz="2000" dirty="0"/>
              <a:t>Row entities or 252 custom properties (columns)</a:t>
            </a:r>
          </a:p>
          <a:p>
            <a:pPr lvl="1"/>
            <a:r>
              <a:rPr lang="en-US" sz="2000" dirty="0"/>
              <a:t>Single clustered index</a:t>
            </a:r>
          </a:p>
          <a:p>
            <a:r>
              <a:rPr lang="en-US" sz="2400" dirty="0"/>
              <a:t>Queue storage:</a:t>
            </a:r>
          </a:p>
          <a:p>
            <a:pPr lvl="1"/>
            <a:r>
              <a:rPr lang="en-US" sz="2000" dirty="0"/>
              <a:t>Stores inter-application messages</a:t>
            </a:r>
          </a:p>
          <a:p>
            <a:r>
              <a:rPr lang="en-GB" sz="2400" dirty="0"/>
              <a:t>File storage:</a:t>
            </a:r>
          </a:p>
          <a:p>
            <a:pPr lvl="1"/>
            <a:r>
              <a:rPr lang="en-GB" sz="2000" dirty="0"/>
              <a:t>SMB 3.0 file shares</a:t>
            </a:r>
            <a:endParaRPr lang="en-US" sz="2000" dirty="0"/>
          </a:p>
          <a:p>
            <a:endParaRPr lang="en-US" sz="2400" dirty="0"/>
          </a:p>
        </p:txBody>
      </p:sp>
    </p:spTree>
    <p:extLst>
      <p:ext uri="{BB962C8B-B14F-4D97-AF65-F5344CB8AC3E}">
        <p14:creationId xmlns:p14="http://schemas.microsoft.com/office/powerpoint/2010/main" val="30446879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for Azure Premium Storage</a:t>
            </a:r>
          </a:p>
        </p:txBody>
      </p:sp>
      <p:grpSp>
        <p:nvGrpSpPr>
          <p:cNvPr id="4" name="Group 3" descr="Illustration of the components that contribute to the superior I/O throughput that Azure Premium Storage–based solutions deliver, including DS or GS series virtual machines (VMs), Blobcache (consisting of the local host RAM and solid-state drive cache), and page blobs that reside in the Azure Premium Storage account.&#10;&#10;"/>
          <p:cNvGrpSpPr/>
          <p:nvPr/>
        </p:nvGrpSpPr>
        <p:grpSpPr>
          <a:xfrm>
            <a:off x="2169994" y="1037229"/>
            <a:ext cx="4681182" cy="5622878"/>
            <a:chOff x="2169994" y="1037229"/>
            <a:chExt cx="4681182" cy="5622878"/>
          </a:xfrm>
        </p:grpSpPr>
        <p:sp>
          <p:nvSpPr>
            <p:cNvPr id="5" name="Rectangle 4"/>
            <p:cNvSpPr/>
            <p:nvPr/>
          </p:nvSpPr>
          <p:spPr bwMode="auto">
            <a:xfrm>
              <a:off x="2169994" y="1037229"/>
              <a:ext cx="4681182" cy="387596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Rounded Rectangle 5"/>
            <p:cNvSpPr/>
            <p:nvPr/>
          </p:nvSpPr>
          <p:spPr bwMode="auto">
            <a:xfrm>
              <a:off x="2402006" y="1255593"/>
              <a:ext cx="4012442" cy="1317007"/>
            </a:xfrm>
            <a:prstGeom prst="round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DS or GS virtual</a:t>
              </a:r>
              <a:r>
                <a:rPr kumimoji="0" lang="en-CA" sz="1800" b="1" i="0" u="none" strike="noStrike" cap="none" normalizeH="0" dirty="0">
                  <a:ln>
                    <a:noFill/>
                  </a:ln>
                  <a:solidFill>
                    <a:schemeClr val="bg1"/>
                  </a:solidFill>
                  <a:effectLst/>
                  <a:latin typeface="Segoe UI" panose="020B0502040204020203" pitchFamily="34" charset="0"/>
                  <a:cs typeface="Segoe UI" panose="020B0502040204020203" pitchFamily="34" charset="0"/>
                </a:rPr>
                <a:t> machine</a:t>
              </a:r>
              <a:endPar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7" name="Rounded Rectangle 6"/>
            <p:cNvSpPr/>
            <p:nvPr/>
          </p:nvSpPr>
          <p:spPr bwMode="auto">
            <a:xfrm>
              <a:off x="2402006" y="2845557"/>
              <a:ext cx="4012442" cy="1808329"/>
            </a:xfrm>
            <a:prstGeom prst="round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Blobcache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8" name="Rectangle 7"/>
            <p:cNvSpPr/>
            <p:nvPr/>
          </p:nvSpPr>
          <p:spPr bwMode="auto">
            <a:xfrm>
              <a:off x="2647666" y="3381231"/>
              <a:ext cx="3521122" cy="409433"/>
            </a:xfrm>
            <a:prstGeom prst="rect">
              <a:avLst/>
            </a:prstGeom>
            <a:solidFill>
              <a:schemeClr val="accent5">
                <a:lumMod val="9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RAM cache</a:t>
              </a:r>
            </a:p>
          </p:txBody>
        </p:sp>
        <p:sp>
          <p:nvSpPr>
            <p:cNvPr id="9" name="Rectangle 8"/>
            <p:cNvSpPr/>
            <p:nvPr/>
          </p:nvSpPr>
          <p:spPr bwMode="auto">
            <a:xfrm>
              <a:off x="2647666" y="3971497"/>
              <a:ext cx="3521122" cy="409433"/>
            </a:xfrm>
            <a:prstGeom prst="rect">
              <a:avLst/>
            </a:prstGeom>
            <a:solidFill>
              <a:schemeClr val="accent5">
                <a:lumMod val="9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Server SSD cache</a:t>
              </a:r>
            </a:p>
          </p:txBody>
        </p:sp>
        <p:cxnSp>
          <p:nvCxnSpPr>
            <p:cNvPr id="10" name="Straight Arrow Connector 9"/>
            <p:cNvCxnSpPr/>
            <p:nvPr/>
          </p:nvCxnSpPr>
          <p:spPr bwMode="auto">
            <a:xfrm>
              <a:off x="4244454" y="4653886"/>
              <a:ext cx="13648" cy="794982"/>
            </a:xfrm>
            <a:prstGeom prst="straightConnector1">
              <a:avLst/>
            </a:prstGeom>
            <a:gradFill rotWithShape="1">
              <a:gsLst>
                <a:gs pos="0">
                  <a:srgbClr val="E4CD9A"/>
                </a:gs>
                <a:gs pos="100000">
                  <a:srgbClr val="EEEFD7"/>
                </a:gs>
              </a:gsLst>
              <a:lin ang="2700000" scaled="1"/>
            </a:gradFill>
            <a:ln w="34925" cap="flat" cmpd="sng" algn="ctr">
              <a:solidFill>
                <a:schemeClr val="accent4"/>
              </a:solidFill>
              <a:prstDash val="solid"/>
              <a:round/>
              <a:headEnd type="triangle"/>
              <a:tailEnd type="triangle"/>
            </a:ln>
            <a:effectLst/>
          </p:spPr>
        </p:cxnSp>
        <p:sp>
          <p:nvSpPr>
            <p:cNvPr id="11" name="Cloud Callout 10"/>
            <p:cNvSpPr/>
            <p:nvPr/>
          </p:nvSpPr>
          <p:spPr bwMode="auto">
            <a:xfrm>
              <a:off x="3248167" y="5094027"/>
              <a:ext cx="2497540" cy="1566080"/>
            </a:xfrm>
            <a:prstGeom prst="cloudCallout">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 storage page blobs</a:t>
              </a:r>
            </a:p>
          </p:txBody>
        </p:sp>
      </p:grpSp>
    </p:spTree>
    <p:extLst>
      <p:ext uri="{BB962C8B-B14F-4D97-AF65-F5344CB8AC3E}">
        <p14:creationId xmlns:p14="http://schemas.microsoft.com/office/powerpoint/2010/main" val="14277526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Storage access tools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REST APIs and Client Libraries</a:t>
            </a:r>
          </a:p>
          <a:p>
            <a:r>
              <a:rPr lang="en-GB" dirty="0"/>
              <a:t>Azure PowerShell</a:t>
            </a:r>
          </a:p>
          <a:p>
            <a:r>
              <a:rPr lang="en-GB" dirty="0"/>
              <a:t>AzCopy</a:t>
            </a:r>
          </a:p>
          <a:p>
            <a:r>
              <a:rPr lang="en-GB" dirty="0"/>
              <a:t>Azure Storage Explorer (CodePlex)</a:t>
            </a:r>
          </a:p>
          <a:p>
            <a:r>
              <a:rPr lang="en-GB" dirty="0"/>
              <a:t>Server Explorer (Visual Studio 2015)</a:t>
            </a:r>
            <a:endParaRPr lang="en-US" dirty="0"/>
          </a:p>
          <a:p>
            <a:endParaRPr lang="en-US" dirty="0"/>
          </a:p>
        </p:txBody>
      </p:sp>
    </p:spTree>
    <p:extLst>
      <p:ext uri="{BB962C8B-B14F-4D97-AF65-F5344CB8AC3E}">
        <p14:creationId xmlns:p14="http://schemas.microsoft.com/office/powerpoint/2010/main" val="1817201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a storage 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Specify a unique name:</a:t>
            </a:r>
          </a:p>
          <a:p>
            <a:pPr lvl="1"/>
            <a:r>
              <a:rPr lang="en-GB" dirty="0"/>
              <a:t>3 – 24 characters</a:t>
            </a:r>
          </a:p>
          <a:p>
            <a:pPr lvl="1"/>
            <a:r>
              <a:rPr lang="en-GB" dirty="0"/>
              <a:t>Contains only lowercase letters and </a:t>
            </a:r>
            <a:r>
              <a:rPr lang="en-US" dirty="0"/>
              <a:t>digits</a:t>
            </a:r>
          </a:p>
          <a:p>
            <a:r>
              <a:rPr lang="en-GB" dirty="0"/>
              <a:t>Choose a redundancy level and type:</a:t>
            </a:r>
          </a:p>
          <a:p>
            <a:pPr lvl="1"/>
            <a:r>
              <a:rPr lang="en-US" dirty="0"/>
              <a:t>Locally redundant storage (Premium or Standard)</a:t>
            </a:r>
          </a:p>
          <a:p>
            <a:pPr lvl="1"/>
            <a:r>
              <a:rPr lang="en-US" dirty="0"/>
              <a:t>Zone-redundant storage (standard – block blobs only)</a:t>
            </a:r>
          </a:p>
          <a:p>
            <a:pPr lvl="1"/>
            <a:r>
              <a:rPr lang="en-US" dirty="0"/>
              <a:t>Geo-redundant Storage (standard)</a:t>
            </a:r>
          </a:p>
          <a:p>
            <a:pPr lvl="1"/>
            <a:r>
              <a:rPr lang="en-GB" dirty="0"/>
              <a:t>Read-access – geo-redundant storage (standard)</a:t>
            </a:r>
          </a:p>
          <a:p>
            <a:r>
              <a:rPr lang="en-US" dirty="0"/>
              <a:t>Generates:</a:t>
            </a:r>
          </a:p>
          <a:p>
            <a:pPr lvl="1"/>
            <a:r>
              <a:rPr lang="en-US" dirty="0"/>
              <a:t>Primary and secondary access keys</a:t>
            </a:r>
          </a:p>
          <a:p>
            <a:pPr lvl="1"/>
            <a:r>
              <a:rPr lang="en-US" dirty="0"/>
              <a:t>Blob, Queue, Table, and File service endpoints </a:t>
            </a:r>
          </a:p>
          <a:p>
            <a:pPr lvl="2"/>
            <a:r>
              <a:rPr lang="en-US" dirty="0"/>
              <a:t>Premium page blobs only, zone-redundant block blobs only</a:t>
            </a:r>
          </a:p>
          <a:p>
            <a:endParaRPr lang="en-US" dirty="0"/>
          </a:p>
        </p:txBody>
      </p:sp>
    </p:spTree>
    <p:extLst>
      <p:ext uri="{BB962C8B-B14F-4D97-AF65-F5344CB8AC3E}">
        <p14:creationId xmlns:p14="http://schemas.microsoft.com/office/powerpoint/2010/main" val="215754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b="1" dirty="0">
                <a:solidFill>
                  <a:srgbClr val="0070C0"/>
                </a:solidFill>
              </a:rPr>
              <a:t>After completing this course, students will be able to:</a:t>
            </a:r>
            <a:endParaRPr lang="en-US" sz="1800" b="1" dirty="0">
              <a:solidFill>
                <a:srgbClr val="0070C0"/>
              </a:solidFill>
            </a:endParaRPr>
          </a:p>
          <a:p>
            <a:pPr lvl="0"/>
            <a:r>
              <a:rPr lang="en-US" sz="1800" dirty="0"/>
              <a:t>Describe Azure architecture components including infrastructure, tools, and portals</a:t>
            </a:r>
          </a:p>
          <a:p>
            <a:pPr lvl="0"/>
            <a:r>
              <a:rPr lang="en-US" sz="1800" dirty="0"/>
              <a:t>Implement and manage virtual networking within Azure, and connect to on-premises environments </a:t>
            </a:r>
          </a:p>
          <a:p>
            <a:pPr lvl="0"/>
            <a:r>
              <a:rPr lang="en-US" sz="1800" dirty="0"/>
              <a:t>Plan and create Azure VMs </a:t>
            </a:r>
          </a:p>
          <a:p>
            <a:pPr lvl="0"/>
            <a:r>
              <a:rPr lang="en-US" sz="1800" dirty="0"/>
              <a:t>Configure, manage, and monitor Azure VMs to optimize availability and reliability </a:t>
            </a:r>
          </a:p>
          <a:p>
            <a:pPr lvl="0"/>
            <a:r>
              <a:rPr lang="en-US" sz="1800" dirty="0"/>
              <a:t>Deploy and configure web apps and mobile apps </a:t>
            </a:r>
          </a:p>
          <a:p>
            <a:pPr lvl="0"/>
            <a:r>
              <a:rPr lang="en-US" sz="1800" dirty="0"/>
              <a:t>Implement, manage, back up, and monitor storage solutions </a:t>
            </a:r>
          </a:p>
          <a:p>
            <a:pPr lvl="0"/>
            <a:r>
              <a:rPr lang="en-US" sz="1800" dirty="0"/>
              <a:t>Plan and implement data services based on SQL Database to support applications </a:t>
            </a:r>
          </a:p>
          <a:p>
            <a:pPr lvl="0"/>
            <a:r>
              <a:rPr lang="en-US" sz="1800" dirty="0"/>
              <a:t>Deploy, configure, monitor, and diagnose cloud services </a:t>
            </a:r>
          </a:p>
          <a:p>
            <a:pPr lvl="0"/>
            <a:r>
              <a:rPr lang="en-US" sz="1800" dirty="0"/>
              <a:t>Create and manage Azure Active Directory (Azure AD) tenants, and configure application integration with Azure AD </a:t>
            </a:r>
          </a:p>
          <a:p>
            <a:pPr lvl="0"/>
            <a:r>
              <a:rPr lang="en-US" sz="1800" dirty="0"/>
              <a:t>Integrate on-premises Windows AD with Azure AD </a:t>
            </a:r>
          </a:p>
          <a:p>
            <a:pPr lvl="0"/>
            <a:r>
              <a:rPr lang="en-US" sz="1800" dirty="0"/>
              <a:t>Automate operations in Azure management by using automation </a:t>
            </a:r>
          </a:p>
        </p:txBody>
      </p:sp>
    </p:spTree>
    <p:extLst>
      <p:ext uri="{BB962C8B-B14F-4D97-AF65-F5344CB8AC3E}">
        <p14:creationId xmlns:p14="http://schemas.microsoft.com/office/powerpoint/2010/main" val="16562490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blobs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Create a container in a storage account</a:t>
            </a:r>
          </a:p>
          <a:p>
            <a:r>
              <a:rPr lang="en-GB" dirty="0"/>
              <a:t>Specify an access level:</a:t>
            </a:r>
          </a:p>
          <a:p>
            <a:pPr lvl="1"/>
            <a:r>
              <a:rPr lang="en-GB" dirty="0"/>
              <a:t>Private</a:t>
            </a:r>
          </a:p>
          <a:p>
            <a:pPr lvl="1"/>
            <a:r>
              <a:rPr lang="en-GB" dirty="0"/>
              <a:t>Public Blob</a:t>
            </a:r>
          </a:p>
          <a:p>
            <a:pPr lvl="1"/>
            <a:r>
              <a:rPr lang="en-GB" dirty="0"/>
              <a:t>Public Container</a:t>
            </a:r>
            <a:endParaRPr lang="en-US" dirty="0"/>
          </a:p>
          <a:p>
            <a:r>
              <a:rPr lang="en-GB" dirty="0"/>
              <a:t>Manage by using:</a:t>
            </a:r>
          </a:p>
          <a:p>
            <a:pPr lvl="1"/>
            <a:r>
              <a:rPr lang="en-GB" dirty="0"/>
              <a:t>AzCopy</a:t>
            </a:r>
          </a:p>
          <a:p>
            <a:pPr lvl="1"/>
            <a:r>
              <a:rPr lang="en-GB" dirty="0"/>
              <a:t>Azure Storage Explorer</a:t>
            </a:r>
          </a:p>
          <a:p>
            <a:pPr lvl="1"/>
            <a:r>
              <a:rPr lang="en-GB" dirty="0"/>
              <a:t>Azure PowerShell</a:t>
            </a:r>
          </a:p>
          <a:p>
            <a:pPr lvl="1"/>
            <a:r>
              <a:rPr lang="en-GB" dirty="0"/>
              <a:t>Azure portal</a:t>
            </a:r>
            <a:endParaRPr lang="en-US" dirty="0"/>
          </a:p>
          <a:p>
            <a:endParaRPr lang="en-US" dirty="0"/>
          </a:p>
        </p:txBody>
      </p:sp>
    </p:spTree>
    <p:extLst>
      <p:ext uri="{BB962C8B-B14F-4D97-AF65-F5344CB8AC3E}">
        <p14:creationId xmlns:p14="http://schemas.microsoft.com/office/powerpoint/2010/main" val="2511860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Azure file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Creating file shares:</a:t>
            </a:r>
          </a:p>
          <a:p>
            <a:pPr lvl="1"/>
            <a:r>
              <a:rPr lang="en-US" dirty="0"/>
              <a:t>Azure portal, Windows PowerShell, or REST API</a:t>
            </a:r>
          </a:p>
          <a:p>
            <a:r>
              <a:rPr lang="en-US" dirty="0"/>
              <a:t>Accessing file shares:</a:t>
            </a:r>
          </a:p>
          <a:p>
            <a:pPr lvl="1"/>
            <a:r>
              <a:rPr lang="en-US" dirty="0"/>
              <a:t>Map a drive with the </a:t>
            </a:r>
            <a:r>
              <a:rPr lang="en-US" b="1" dirty="0"/>
              <a:t>net use </a:t>
            </a:r>
            <a:r>
              <a:rPr lang="en-US" dirty="0"/>
              <a:t>command (provide an account name and a key) from the same region or a remote Azure region, or from an on-premises in a hybrid scenario</a:t>
            </a:r>
            <a:endParaRPr lang="en-US" b="1" dirty="0"/>
          </a:p>
          <a:p>
            <a:pPr lvl="1"/>
            <a:r>
              <a:rPr lang="en-US" dirty="0"/>
              <a:t>Alternatively, use Windows PowerShell, AzCopy, or the REST API</a:t>
            </a:r>
          </a:p>
          <a:p>
            <a:pPr lvl="1"/>
            <a:endParaRPr lang="en-US" dirty="0"/>
          </a:p>
          <a:p>
            <a:endParaRPr lang="en-US" dirty="0"/>
          </a:p>
        </p:txBody>
      </p:sp>
    </p:spTree>
    <p:extLst>
      <p:ext uri="{BB962C8B-B14F-4D97-AF65-F5344CB8AC3E}">
        <p14:creationId xmlns:p14="http://schemas.microsoft.com/office/powerpoint/2010/main" val="37403687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Azure table and queue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and update programmatically by applications</a:t>
            </a:r>
          </a:p>
          <a:p>
            <a:r>
              <a:rPr lang="en-GB" dirty="0"/>
              <a:t>Manage by using:</a:t>
            </a:r>
          </a:p>
          <a:p>
            <a:pPr lvl="1"/>
            <a:r>
              <a:rPr lang="en-GB" dirty="0"/>
              <a:t>Azure Storage Explorer</a:t>
            </a:r>
          </a:p>
          <a:p>
            <a:pPr lvl="1"/>
            <a:r>
              <a:rPr lang="en-GB" dirty="0"/>
              <a:t>Azure PowerShell:</a:t>
            </a:r>
          </a:p>
          <a:p>
            <a:pPr lvl="2"/>
            <a:r>
              <a:rPr lang="en-GB" dirty="0"/>
              <a:t>Tables:</a:t>
            </a:r>
          </a:p>
          <a:p>
            <a:pPr lvl="2"/>
            <a:endParaRPr lang="en-GB" dirty="0"/>
          </a:p>
          <a:p>
            <a:pPr lvl="2"/>
            <a:endParaRPr lang="en-GB" dirty="0"/>
          </a:p>
          <a:p>
            <a:pPr lvl="2"/>
            <a:endParaRPr lang="en-GB" dirty="0"/>
          </a:p>
          <a:p>
            <a:pPr lvl="2"/>
            <a:r>
              <a:rPr lang="en-GB" dirty="0"/>
              <a:t>Queues:</a:t>
            </a:r>
          </a:p>
          <a:p>
            <a:endParaRPr lang="en-US" dirty="0"/>
          </a:p>
          <a:p>
            <a:endParaRPr lang="en-US" dirty="0"/>
          </a:p>
        </p:txBody>
      </p:sp>
      <p:sp>
        <p:nvSpPr>
          <p:cNvPr id="5" name="Rectangle 4"/>
          <p:cNvSpPr/>
          <p:nvPr/>
        </p:nvSpPr>
        <p:spPr>
          <a:xfrm>
            <a:off x="458788" y="3743236"/>
            <a:ext cx="8401007" cy="923330"/>
          </a:xfrm>
          <a:prstGeom prst="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b="0" dirty="0">
                <a:solidFill>
                  <a:schemeClr val="tx1"/>
                </a:solidFill>
                <a:latin typeface="Lucida Sans Unicode" panose="020B0602030504020204" pitchFamily="34" charset="0"/>
                <a:cs typeface="Lucida Sans Unicode" panose="020B0602030504020204" pitchFamily="34" charset="0"/>
              </a:rPr>
              <a:t>New-AzureStorageTable –Name $tabName –Context $context</a:t>
            </a:r>
          </a:p>
          <a:p>
            <a:r>
              <a:rPr lang="en-GB" b="0" dirty="0">
                <a:solidFill>
                  <a:schemeClr val="tx1"/>
                </a:solidFill>
                <a:latin typeface="Lucida Sans Unicode" panose="020B0602030504020204" pitchFamily="34" charset="0"/>
                <a:cs typeface="Lucida Sans Unicode" panose="020B0602030504020204" pitchFamily="34" charset="0"/>
              </a:rPr>
              <a:t>Get-AzureStorageTable –Name $tabName –Context $context</a:t>
            </a:r>
          </a:p>
          <a:p>
            <a:r>
              <a:rPr lang="en-GB" b="0" dirty="0">
                <a:solidFill>
                  <a:schemeClr val="tx1"/>
                </a:solidFill>
                <a:latin typeface="Lucida Sans Unicode" panose="020B0602030504020204" pitchFamily="34" charset="0"/>
                <a:cs typeface="Lucida Sans Unicode" panose="020B0602030504020204" pitchFamily="34" charset="0"/>
              </a:rPr>
              <a:t>Remove-AzureStorageTable –Name $tabName –Context $context </a:t>
            </a:r>
          </a:p>
        </p:txBody>
      </p:sp>
      <p:sp>
        <p:nvSpPr>
          <p:cNvPr id="6" name="Rectangle 5"/>
          <p:cNvSpPr/>
          <p:nvPr/>
        </p:nvSpPr>
        <p:spPr>
          <a:xfrm>
            <a:off x="458787" y="5245241"/>
            <a:ext cx="8401007" cy="923330"/>
          </a:xfrm>
          <a:prstGeom prst="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b="0" dirty="0">
                <a:solidFill>
                  <a:schemeClr val="tx1"/>
                </a:solidFill>
                <a:latin typeface="Lucida Sans Unicode" panose="020B0602030504020204" pitchFamily="34" charset="0"/>
                <a:cs typeface="Lucida Sans Unicode" panose="020B0602030504020204" pitchFamily="34" charset="0"/>
              </a:rPr>
              <a:t>New-AzureStorageQueue –Name $qName –Context $context</a:t>
            </a:r>
          </a:p>
          <a:p>
            <a:r>
              <a:rPr lang="en-GB" b="0" dirty="0">
                <a:solidFill>
                  <a:schemeClr val="tx1"/>
                </a:solidFill>
                <a:latin typeface="Lucida Sans Unicode" panose="020B0602030504020204" pitchFamily="34" charset="0"/>
                <a:cs typeface="Lucida Sans Unicode" panose="020B0602030504020204" pitchFamily="34" charset="0"/>
              </a:rPr>
              <a:t>Get-AzureStorageQueue –Name $qName –Context $context</a:t>
            </a:r>
          </a:p>
          <a:p>
            <a:r>
              <a:rPr lang="en-GB" b="0" dirty="0">
                <a:solidFill>
                  <a:schemeClr val="tx1"/>
                </a:solidFill>
                <a:latin typeface="Lucida Sans Unicode" panose="020B0602030504020204" pitchFamily="34" charset="0"/>
                <a:cs typeface="Lucida Sans Unicode" panose="020B0602030504020204" pitchFamily="34" charset="0"/>
              </a:rPr>
              <a:t>Remove-AzureStorageQueue –Name $qName –Context $context</a:t>
            </a:r>
          </a:p>
        </p:txBody>
      </p:sp>
    </p:spTree>
    <p:extLst>
      <p:ext uri="{BB962C8B-B14F-4D97-AF65-F5344CB8AC3E}">
        <p14:creationId xmlns:p14="http://schemas.microsoft.com/office/powerpoint/2010/main" val="15634236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Controlling access to storage</a:t>
            </a:r>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Storage account access keys:</a:t>
            </a:r>
            <a:endParaRPr lang="en-CA" sz="2400" dirty="0"/>
          </a:p>
          <a:p>
            <a:pPr lvl="1"/>
            <a:r>
              <a:rPr lang="en-US" sz="2000" dirty="0"/>
              <a:t>Primary and secondary</a:t>
            </a:r>
            <a:endParaRPr lang="en-CA" sz="2000" dirty="0"/>
          </a:p>
          <a:p>
            <a:pPr lvl="1"/>
            <a:r>
              <a:rPr lang="en-US" sz="2000" dirty="0"/>
              <a:t>Automatically generated but can be recycled</a:t>
            </a:r>
            <a:endParaRPr lang="en-CA" sz="2000" dirty="0"/>
          </a:p>
          <a:p>
            <a:pPr lvl="1"/>
            <a:r>
              <a:rPr lang="en-US" sz="2000" dirty="0"/>
              <a:t>Provide full access to a storage account</a:t>
            </a:r>
            <a:endParaRPr lang="en-CA" sz="2000" dirty="0"/>
          </a:p>
          <a:p>
            <a:r>
              <a:rPr lang="en-US" sz="2400" dirty="0"/>
              <a:t>SAS:</a:t>
            </a:r>
            <a:endParaRPr lang="en-CA" sz="2400" dirty="0"/>
          </a:p>
          <a:p>
            <a:pPr lvl="1"/>
            <a:r>
              <a:rPr lang="en-US" sz="2000" dirty="0"/>
              <a:t>Granular (container or resource level)</a:t>
            </a:r>
            <a:endParaRPr lang="en-CA" sz="2000" dirty="0"/>
          </a:p>
          <a:p>
            <a:pPr lvl="1"/>
            <a:r>
              <a:rPr lang="en-US" sz="2000" dirty="0"/>
              <a:t>Time-limited </a:t>
            </a:r>
            <a:endParaRPr lang="en-CA" sz="2000" dirty="0"/>
          </a:p>
          <a:p>
            <a:r>
              <a:rPr lang="en-US" sz="2400" dirty="0"/>
              <a:t>Stored access policy:</a:t>
            </a:r>
            <a:endParaRPr lang="en-CA" sz="2400" dirty="0"/>
          </a:p>
          <a:p>
            <a:pPr lvl="1"/>
            <a:r>
              <a:rPr lang="en-US" sz="2000" dirty="0"/>
              <a:t>Granular (container level)</a:t>
            </a:r>
            <a:endParaRPr lang="en-CA" sz="2000" dirty="0"/>
          </a:p>
          <a:p>
            <a:pPr lvl="1"/>
            <a:r>
              <a:rPr lang="en-US" sz="2000" dirty="0"/>
              <a:t>Time-limited</a:t>
            </a:r>
            <a:endParaRPr lang="en-CA" sz="2000" dirty="0"/>
          </a:p>
          <a:p>
            <a:pPr lvl="1"/>
            <a:r>
              <a:rPr lang="en-US" sz="2000" dirty="0"/>
              <a:t>You can easily revoke policy-linked SAS</a:t>
            </a:r>
            <a:endParaRPr lang="en-CA" sz="2000" dirty="0"/>
          </a:p>
          <a:p>
            <a:r>
              <a:rPr lang="en-US" sz="2400" dirty="0"/>
              <a:t>Role-based access control:</a:t>
            </a:r>
            <a:endParaRPr lang="en-CA" sz="2400" dirty="0"/>
          </a:p>
          <a:p>
            <a:pPr lvl="1"/>
            <a:r>
              <a:rPr lang="en-US" sz="2000" dirty="0"/>
              <a:t> Default roles</a:t>
            </a:r>
            <a:endParaRPr lang="en-CA" sz="2000" dirty="0"/>
          </a:p>
          <a:p>
            <a:pPr lvl="1"/>
            <a:r>
              <a:rPr lang="en-US" sz="2000" dirty="0"/>
              <a:t> Custom roles</a:t>
            </a:r>
            <a:endParaRPr lang="en-CA" sz="2000" dirty="0"/>
          </a:p>
        </p:txBody>
      </p:sp>
    </p:spTree>
    <p:extLst>
      <p:ext uri="{BB962C8B-B14F-4D97-AF65-F5344CB8AC3E}">
        <p14:creationId xmlns:p14="http://schemas.microsoft.com/office/powerpoint/2010/main" val="4273882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Monitoring storage</a:t>
            </a:r>
          </a:p>
        </p:txBody>
      </p:sp>
      <p:sp>
        <p:nvSpPr>
          <p:cNvPr id="4" name="Content Placeholder 2"/>
          <p:cNvSpPr>
            <a:spLocks noGrp="1"/>
          </p:cNvSpPr>
          <p:nvPr/>
        </p:nvSpPr>
        <p:spPr bwMode="auto">
          <a:xfrm>
            <a:off x="331787" y="1021215"/>
            <a:ext cx="843448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enable monitoring for a new or existing standard storage account:</a:t>
            </a:r>
            <a:endParaRPr lang="en-CA" dirty="0"/>
          </a:p>
          <a:p>
            <a:pPr lvl="1"/>
            <a:r>
              <a:rPr lang="en-US" dirty="0"/>
              <a:t>Aggregate metrics</a:t>
            </a:r>
            <a:endParaRPr lang="en-CA" dirty="0"/>
          </a:p>
          <a:p>
            <a:pPr lvl="1"/>
            <a:r>
              <a:rPr lang="en-US" dirty="0"/>
              <a:t>Per-API metrics</a:t>
            </a:r>
            <a:endParaRPr lang="en-CA" dirty="0"/>
          </a:p>
          <a:p>
            <a:pPr lvl="1"/>
            <a:r>
              <a:rPr lang="en-US" dirty="0"/>
              <a:t>Logs</a:t>
            </a:r>
            <a:endParaRPr lang="en-CA" dirty="0"/>
          </a:p>
          <a:p>
            <a:r>
              <a:rPr lang="en-US" dirty="0"/>
              <a:t>Not supported for Azure Premium storage accounts</a:t>
            </a:r>
            <a:endParaRPr lang="en-CA" dirty="0"/>
          </a:p>
          <a:p>
            <a:r>
              <a:rPr lang="en-US" dirty="0"/>
              <a:t>Metrics and logs are stored in the same storage account</a:t>
            </a:r>
            <a:endParaRPr lang="en-CA" dirty="0"/>
          </a:p>
          <a:p>
            <a:r>
              <a:rPr lang="en-US" dirty="0"/>
              <a:t>Metrics can be displayed in the </a:t>
            </a:r>
            <a:r>
              <a:rPr lang="en-US" b="1" dirty="0"/>
              <a:t>Monitoring </a:t>
            </a:r>
            <a:r>
              <a:rPr lang="en-US" dirty="0"/>
              <a:t>lens</a:t>
            </a:r>
            <a:endParaRPr lang="en-CA" dirty="0"/>
          </a:p>
          <a:p>
            <a:r>
              <a:rPr lang="en-US" dirty="0"/>
              <a:t>Metric-based alerts:</a:t>
            </a:r>
            <a:endParaRPr lang="en-CA" dirty="0"/>
          </a:p>
          <a:p>
            <a:pPr lvl="1"/>
            <a:r>
              <a:rPr lang="en-US" dirty="0"/>
              <a:t>Delivered through email</a:t>
            </a:r>
            <a:endParaRPr lang="en-CA" dirty="0"/>
          </a:p>
          <a:p>
            <a:pPr lvl="1"/>
            <a:r>
              <a:rPr lang="en-US" dirty="0"/>
              <a:t>Routed to a Webhook</a:t>
            </a:r>
            <a:endParaRPr lang="en-CA" dirty="0"/>
          </a:p>
          <a:p>
            <a:endParaRPr lang="en-US" dirty="0"/>
          </a:p>
        </p:txBody>
      </p:sp>
    </p:spTree>
    <p:extLst>
      <p:ext uri="{BB962C8B-B14F-4D97-AF65-F5344CB8AC3E}">
        <p14:creationId xmlns:p14="http://schemas.microsoft.com/office/powerpoint/2010/main" val="37485562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CDNs</a:t>
            </a:r>
          </a:p>
        </p:txBody>
      </p:sp>
      <p:grpSp>
        <p:nvGrpSpPr>
          <p:cNvPr id="4" name="Group 3" descr="Illustration of how an Azure content delivery network distributes content from a storage account to multiple POPs around the world. There is a cloud image along with content stored in a box to depict an Azure storage account in Europe. There are 5 server images each depicting a POP in a different city including Seattle, New York, Paris, Seoul, and Tokyo. Arrows point from the Azure storage account to all the POPs. From the Seoul POP, an arrow shows that the content in being delivered to a client in South Korea."/>
          <p:cNvGrpSpPr/>
          <p:nvPr/>
        </p:nvGrpSpPr>
        <p:grpSpPr>
          <a:xfrm>
            <a:off x="633452" y="1219533"/>
            <a:ext cx="8273809" cy="5398691"/>
            <a:chOff x="633452" y="1219533"/>
            <a:chExt cx="8273809" cy="5398691"/>
          </a:xfrm>
        </p:grpSpPr>
        <p:cxnSp>
          <p:nvCxnSpPr>
            <p:cNvPr id="5" name="Straight Arrow Connector 4"/>
            <p:cNvCxnSpPr>
              <a:endCxn id="45" idx="0"/>
            </p:cNvCxnSpPr>
            <p:nvPr/>
          </p:nvCxnSpPr>
          <p:spPr bwMode="auto">
            <a:xfrm>
              <a:off x="6194355" y="4610730"/>
              <a:ext cx="19210" cy="1301669"/>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pic>
          <p:nvPicPr>
            <p:cNvPr id="6" name="Picture 5"/>
            <p:cNvPicPr>
              <a:picLocks noChangeAspect="1"/>
            </p:cNvPicPr>
            <p:nvPr/>
          </p:nvPicPr>
          <p:blipFill>
            <a:blip r:embed="rId3"/>
            <a:stretch>
              <a:fillRect/>
            </a:stretch>
          </p:blipFill>
          <p:spPr>
            <a:xfrm>
              <a:off x="2970466" y="1277816"/>
              <a:ext cx="1815818" cy="1027371"/>
            </a:xfrm>
            <a:prstGeom prst="rect">
              <a:avLst/>
            </a:prstGeom>
          </p:spPr>
        </p:pic>
        <p:grpSp>
          <p:nvGrpSpPr>
            <p:cNvPr id="7" name="Group 6"/>
            <p:cNvGrpSpPr>
              <a:grpSpLocks noChangeAspect="1"/>
            </p:cNvGrpSpPr>
            <p:nvPr/>
          </p:nvGrpSpPr>
          <p:grpSpPr>
            <a:xfrm>
              <a:off x="1041260" y="1257300"/>
              <a:ext cx="698579" cy="660313"/>
              <a:chOff x="3989331" y="4906506"/>
              <a:chExt cx="1752600" cy="1656599"/>
            </a:xfrm>
          </p:grpSpPr>
          <p:grpSp>
            <p:nvGrpSpPr>
              <p:cNvPr id="55" name="Group 54"/>
              <p:cNvGrpSpPr>
                <a:grpSpLocks noChangeAspect="1"/>
              </p:cNvGrpSpPr>
              <p:nvPr/>
            </p:nvGrpSpPr>
            <p:grpSpPr bwMode="auto">
              <a:xfrm flipH="1">
                <a:off x="3989331" y="4906506"/>
                <a:ext cx="1752600" cy="1656599"/>
                <a:chOff x="645" y="1325"/>
                <a:chExt cx="1104" cy="1003"/>
              </a:xfrm>
            </p:grpSpPr>
            <p:sp>
              <p:nvSpPr>
                <p:cNvPr id="5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Rectangle 57"/>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Freeform 58"/>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Oval 59"/>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Rectangle 61"/>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Oval 62"/>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56" name="Picture 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7"/>
            <p:cNvPicPr>
              <a:picLocks noChangeAspect="1"/>
            </p:cNvPicPr>
            <p:nvPr/>
          </p:nvPicPr>
          <p:blipFill>
            <a:blip r:embed="rId5"/>
            <a:stretch>
              <a:fillRect/>
            </a:stretch>
          </p:blipFill>
          <p:spPr>
            <a:xfrm>
              <a:off x="2249995" y="1822943"/>
              <a:ext cx="1639213" cy="910674"/>
            </a:xfrm>
            <a:prstGeom prst="rect">
              <a:avLst/>
            </a:prstGeom>
          </p:spPr>
        </p:pic>
        <p:pic>
          <p:nvPicPr>
            <p:cNvPr id="9" name="Picture 8"/>
            <p:cNvPicPr>
              <a:picLocks noChangeAspect="1"/>
            </p:cNvPicPr>
            <p:nvPr/>
          </p:nvPicPr>
          <p:blipFill>
            <a:blip r:embed="rId6"/>
            <a:stretch>
              <a:fillRect/>
            </a:stretch>
          </p:blipFill>
          <p:spPr>
            <a:xfrm>
              <a:off x="7550911" y="3438802"/>
              <a:ext cx="619953" cy="1166969"/>
            </a:xfrm>
            <a:prstGeom prst="rect">
              <a:avLst/>
            </a:prstGeom>
          </p:spPr>
        </p:pic>
        <p:grpSp>
          <p:nvGrpSpPr>
            <p:cNvPr id="10" name="Group 9"/>
            <p:cNvGrpSpPr>
              <a:grpSpLocks noChangeAspect="1"/>
            </p:cNvGrpSpPr>
            <p:nvPr/>
          </p:nvGrpSpPr>
          <p:grpSpPr>
            <a:xfrm>
              <a:off x="5743224" y="5912399"/>
              <a:ext cx="938798" cy="705825"/>
              <a:chOff x="7933210" y="3135330"/>
              <a:chExt cx="2345149" cy="1763175"/>
            </a:xfrm>
          </p:grpSpPr>
          <p:grpSp>
            <p:nvGrpSpPr>
              <p:cNvPr id="39" name="Group 38"/>
              <p:cNvGrpSpPr>
                <a:grpSpLocks noChangeAspect="1"/>
              </p:cNvGrpSpPr>
              <p:nvPr/>
            </p:nvGrpSpPr>
            <p:grpSpPr bwMode="auto">
              <a:xfrm>
                <a:off x="7933210" y="3135330"/>
                <a:ext cx="2345149" cy="1763175"/>
                <a:chOff x="4201" y="956"/>
                <a:chExt cx="1495" cy="1124"/>
              </a:xfrm>
            </p:grpSpPr>
            <p:sp>
              <p:nvSpPr>
                <p:cNvPr id="45" name="AutoShape 3"/>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Freeform 45"/>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Freeform 46"/>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Freeform 47"/>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Freeform 48"/>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 name="Freeform 49"/>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Freeform 50"/>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Freeform 52"/>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40" name="Group 39"/>
              <p:cNvGrpSpPr>
                <a:grpSpLocks noChangeAspect="1"/>
              </p:cNvGrpSpPr>
              <p:nvPr/>
            </p:nvGrpSpPr>
            <p:grpSpPr bwMode="auto">
              <a:xfrm rot="19983730">
                <a:off x="9347937" y="3641850"/>
                <a:ext cx="610543" cy="1064878"/>
                <a:chOff x="5645" y="2524"/>
                <a:chExt cx="598" cy="1043"/>
              </a:xfrm>
            </p:grpSpPr>
            <p:sp>
              <p:nvSpPr>
                <p:cNvPr id="41" name="AutoShape 15"/>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Oval 41"/>
                <p:cNvSpPr>
                  <a:spLocks noChangeArrowheads="1"/>
                </p:cNvSpPr>
                <p:nvPr/>
              </p:nvSpPr>
              <p:spPr bwMode="auto">
                <a:xfrm>
                  <a:off x="5737" y="2606"/>
                  <a:ext cx="212" cy="211"/>
                </a:xfrm>
                <a:prstGeom prst="ellipse">
                  <a:avLst/>
                </a:prstGeom>
                <a:noFill/>
                <a:ln w="19050" cap="flat">
                  <a:solidFill>
                    <a:srgbClr val="FFFF0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5664" y="2533"/>
                  <a:ext cx="360" cy="358"/>
                </a:xfrm>
                <a:prstGeom prst="ellipse">
                  <a:avLst/>
                </a:prstGeom>
                <a:noFill/>
                <a:ln w="19050" cap="flat">
                  <a:solidFill>
                    <a:srgbClr val="FFFF0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645" y="2659"/>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pic>
          <p:nvPicPr>
            <p:cNvPr id="11" name="Picture 10"/>
            <p:cNvPicPr>
              <a:picLocks noChangeAspect="1"/>
            </p:cNvPicPr>
            <p:nvPr/>
          </p:nvPicPr>
          <p:blipFill>
            <a:blip r:embed="rId6"/>
            <a:stretch>
              <a:fillRect/>
            </a:stretch>
          </p:blipFill>
          <p:spPr>
            <a:xfrm>
              <a:off x="5821547" y="3419901"/>
              <a:ext cx="619953" cy="1166969"/>
            </a:xfrm>
            <a:prstGeom prst="rect">
              <a:avLst/>
            </a:prstGeom>
          </p:spPr>
        </p:pic>
        <p:pic>
          <p:nvPicPr>
            <p:cNvPr id="12" name="Picture 11"/>
            <p:cNvPicPr>
              <a:picLocks noChangeAspect="1"/>
            </p:cNvPicPr>
            <p:nvPr/>
          </p:nvPicPr>
          <p:blipFill>
            <a:blip r:embed="rId6"/>
            <a:stretch>
              <a:fillRect/>
            </a:stretch>
          </p:blipFill>
          <p:spPr>
            <a:xfrm>
              <a:off x="4092182" y="3438802"/>
              <a:ext cx="619953" cy="1166969"/>
            </a:xfrm>
            <a:prstGeom prst="rect">
              <a:avLst/>
            </a:prstGeom>
          </p:spPr>
        </p:pic>
        <p:pic>
          <p:nvPicPr>
            <p:cNvPr id="13" name="Picture 12"/>
            <p:cNvPicPr>
              <a:picLocks noChangeAspect="1"/>
            </p:cNvPicPr>
            <p:nvPr/>
          </p:nvPicPr>
          <p:blipFill>
            <a:blip r:embed="rId6"/>
            <a:stretch>
              <a:fillRect/>
            </a:stretch>
          </p:blipFill>
          <p:spPr>
            <a:xfrm>
              <a:off x="2362817" y="3443761"/>
              <a:ext cx="619953" cy="1166969"/>
            </a:xfrm>
            <a:prstGeom prst="rect">
              <a:avLst/>
            </a:prstGeom>
          </p:spPr>
        </p:pic>
        <p:pic>
          <p:nvPicPr>
            <p:cNvPr id="14" name="Picture 13"/>
            <p:cNvPicPr>
              <a:picLocks noChangeAspect="1"/>
            </p:cNvPicPr>
            <p:nvPr/>
          </p:nvPicPr>
          <p:blipFill>
            <a:blip r:embed="rId6"/>
            <a:stretch>
              <a:fillRect/>
            </a:stretch>
          </p:blipFill>
          <p:spPr>
            <a:xfrm>
              <a:off x="633452" y="3438802"/>
              <a:ext cx="619953" cy="1166969"/>
            </a:xfrm>
            <a:prstGeom prst="rect">
              <a:avLst/>
            </a:prstGeom>
          </p:spPr>
        </p:pic>
        <p:grpSp>
          <p:nvGrpSpPr>
            <p:cNvPr id="15" name="Group 14"/>
            <p:cNvGrpSpPr>
              <a:grpSpLocks noChangeAspect="1"/>
            </p:cNvGrpSpPr>
            <p:nvPr/>
          </p:nvGrpSpPr>
          <p:grpSpPr>
            <a:xfrm>
              <a:off x="5898330" y="4955212"/>
              <a:ext cx="698579" cy="660313"/>
              <a:chOff x="3989331" y="4906506"/>
              <a:chExt cx="1752600" cy="1656599"/>
            </a:xfrm>
          </p:grpSpPr>
          <p:grpSp>
            <p:nvGrpSpPr>
              <p:cNvPr id="30" name="Group 29"/>
              <p:cNvGrpSpPr>
                <a:grpSpLocks noChangeAspect="1"/>
              </p:cNvGrpSpPr>
              <p:nvPr/>
            </p:nvGrpSpPr>
            <p:grpSpPr bwMode="auto">
              <a:xfrm flipH="1">
                <a:off x="3989331" y="4906506"/>
                <a:ext cx="1752600" cy="1656599"/>
                <a:chOff x="645" y="1325"/>
                <a:chExt cx="1104" cy="1003"/>
              </a:xfrm>
            </p:grpSpPr>
            <p:sp>
              <p:nvSpPr>
                <p:cNvPr id="3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 name="Rectangle 3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Oval 34"/>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Oval 3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Oval 37"/>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31"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Bent Arrow 15"/>
            <p:cNvSpPr/>
            <p:nvPr/>
          </p:nvSpPr>
          <p:spPr bwMode="auto">
            <a:xfrm rot="5400000">
              <a:off x="2266695" y="971972"/>
              <a:ext cx="499132" cy="1222522"/>
            </a:xfrm>
            <a:prstGeom prst="bentArrow">
              <a:avLst>
                <a:gd name="adj1" fmla="val 50000"/>
                <a:gd name="adj2" fmla="val 50000"/>
                <a:gd name="adj3" fmla="val 32633"/>
                <a:gd name="adj4" fmla="val 43750"/>
              </a:avLst>
            </a:prstGeom>
            <a:solidFill>
              <a:srgbClr val="44235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cxnSp>
          <p:nvCxnSpPr>
            <p:cNvPr id="17" name="Straight Arrow Connector 16"/>
            <p:cNvCxnSpPr>
              <a:endCxn id="13" idx="0"/>
            </p:cNvCxnSpPr>
            <p:nvPr/>
          </p:nvCxnSpPr>
          <p:spPr bwMode="auto">
            <a:xfrm flipH="1">
              <a:off x="2672794" y="2709757"/>
              <a:ext cx="122345" cy="734004"/>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flipH="1">
              <a:off x="1242481" y="2709757"/>
              <a:ext cx="1271078" cy="710144"/>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19" name="Straight Arrow Connector 18"/>
            <p:cNvCxnSpPr>
              <a:stCxn id="8" idx="2"/>
            </p:cNvCxnSpPr>
            <p:nvPr/>
          </p:nvCxnSpPr>
          <p:spPr bwMode="auto">
            <a:xfrm>
              <a:off x="3069602" y="2733617"/>
              <a:ext cx="1044692" cy="705184"/>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20" name="Straight Arrow Connector 19"/>
            <p:cNvCxnSpPr/>
            <p:nvPr/>
          </p:nvCxnSpPr>
          <p:spPr bwMode="auto">
            <a:xfrm>
              <a:off x="3252690" y="2709757"/>
              <a:ext cx="2641909" cy="696329"/>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cxnSp>
          <p:nvCxnSpPr>
            <p:cNvPr id="21" name="Straight Arrow Connector 20"/>
            <p:cNvCxnSpPr/>
            <p:nvPr/>
          </p:nvCxnSpPr>
          <p:spPr bwMode="auto">
            <a:xfrm>
              <a:off x="3521073" y="2664811"/>
              <a:ext cx="4029838" cy="782161"/>
            </a:xfrm>
            <a:prstGeom prst="straightConnector1">
              <a:avLst/>
            </a:prstGeom>
            <a:gradFill rotWithShape="1">
              <a:gsLst>
                <a:gs pos="0">
                  <a:srgbClr val="E4CD9A"/>
                </a:gs>
                <a:gs pos="100000">
                  <a:srgbClr val="EEEFD7"/>
                </a:gs>
              </a:gsLst>
              <a:lin ang="2700000" scaled="1"/>
            </a:gradFill>
            <a:ln w="25400" cap="flat" cmpd="sng" algn="ctr">
              <a:solidFill>
                <a:schemeClr val="tx1"/>
              </a:solidFill>
              <a:prstDash val="solid"/>
              <a:round/>
              <a:headEnd type="none" w="med" len="med"/>
              <a:tailEnd type="triangle" w="lg" len="lg"/>
            </a:ln>
            <a:effectLst/>
          </p:spPr>
        </p:cxnSp>
        <p:sp>
          <p:nvSpPr>
            <p:cNvPr id="22" name="TextBox 21"/>
            <p:cNvSpPr txBox="1"/>
            <p:nvPr/>
          </p:nvSpPr>
          <p:spPr>
            <a:xfrm>
              <a:off x="925488" y="1942378"/>
              <a:ext cx="99719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Content</a:t>
              </a:r>
            </a:p>
          </p:txBody>
        </p:sp>
        <p:sp>
          <p:nvSpPr>
            <p:cNvPr id="23" name="TextBox 22"/>
            <p:cNvSpPr txBox="1"/>
            <p:nvPr/>
          </p:nvSpPr>
          <p:spPr>
            <a:xfrm>
              <a:off x="4786284" y="1219533"/>
              <a:ext cx="1590500"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Azure storage</a:t>
              </a:r>
            </a:p>
            <a:p>
              <a:r>
                <a:rPr lang="en-GB" b="0" dirty="0">
                  <a:latin typeface="Segoe UI" panose="020B0502040204020203" pitchFamily="34" charset="0"/>
                  <a:cs typeface="Segoe UI" panose="020B0502040204020203" pitchFamily="34" charset="0"/>
                </a:rPr>
                <a:t>account</a:t>
              </a:r>
            </a:p>
            <a:p>
              <a:r>
                <a:rPr lang="en-GB" b="0" dirty="0">
                  <a:latin typeface="Segoe UI" panose="020B0502040204020203" pitchFamily="34" charset="0"/>
                  <a:cs typeface="Segoe UI" panose="020B0502040204020203" pitchFamily="34" charset="0"/>
                </a:rPr>
                <a:t>in Europe</a:t>
              </a:r>
            </a:p>
          </p:txBody>
        </p:sp>
        <p:sp>
          <p:nvSpPr>
            <p:cNvPr id="24" name="TextBox 23"/>
            <p:cNvSpPr txBox="1"/>
            <p:nvPr/>
          </p:nvSpPr>
          <p:spPr>
            <a:xfrm>
              <a:off x="1223641" y="3438802"/>
              <a:ext cx="87876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Seattle</a:t>
              </a:r>
            </a:p>
            <a:p>
              <a:r>
                <a:rPr lang="en-GB" b="0" dirty="0">
                  <a:latin typeface="Segoe UI" panose="020B0502040204020203" pitchFamily="34" charset="0"/>
                  <a:cs typeface="Segoe UI" panose="020B0502040204020203" pitchFamily="34" charset="0"/>
                </a:rPr>
                <a:t>POP</a:t>
              </a:r>
            </a:p>
          </p:txBody>
        </p:sp>
        <p:sp>
          <p:nvSpPr>
            <p:cNvPr id="25" name="TextBox 24"/>
            <p:cNvSpPr txBox="1"/>
            <p:nvPr/>
          </p:nvSpPr>
          <p:spPr>
            <a:xfrm>
              <a:off x="2982259" y="3438802"/>
              <a:ext cx="707245"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New </a:t>
              </a:r>
            </a:p>
            <a:p>
              <a:r>
                <a:rPr lang="en-GB" b="0" dirty="0">
                  <a:latin typeface="Segoe UI" panose="020B0502040204020203" pitchFamily="34" charset="0"/>
                  <a:cs typeface="Segoe UI" panose="020B0502040204020203" pitchFamily="34" charset="0"/>
                </a:rPr>
                <a:t>York</a:t>
              </a:r>
            </a:p>
            <a:p>
              <a:r>
                <a:rPr lang="en-GB" b="0" dirty="0">
                  <a:latin typeface="Segoe UI" panose="020B0502040204020203" pitchFamily="34" charset="0"/>
                  <a:cs typeface="Segoe UI" panose="020B0502040204020203" pitchFamily="34" charset="0"/>
                </a:rPr>
                <a:t>POP</a:t>
              </a:r>
            </a:p>
          </p:txBody>
        </p:sp>
        <p:sp>
          <p:nvSpPr>
            <p:cNvPr id="26" name="TextBox 25"/>
            <p:cNvSpPr txBox="1"/>
            <p:nvPr/>
          </p:nvSpPr>
          <p:spPr>
            <a:xfrm>
              <a:off x="4710990" y="3438802"/>
              <a:ext cx="65812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Paris</a:t>
              </a:r>
            </a:p>
            <a:p>
              <a:r>
                <a:rPr lang="en-GB" b="0" dirty="0">
                  <a:latin typeface="Segoe UI" panose="020B0502040204020203" pitchFamily="34" charset="0"/>
                  <a:cs typeface="Segoe UI" panose="020B0502040204020203" pitchFamily="34" charset="0"/>
                </a:rPr>
                <a:t>POP</a:t>
              </a:r>
            </a:p>
          </p:txBody>
        </p:sp>
        <p:sp>
          <p:nvSpPr>
            <p:cNvPr id="27" name="TextBox 26"/>
            <p:cNvSpPr txBox="1"/>
            <p:nvPr/>
          </p:nvSpPr>
          <p:spPr>
            <a:xfrm>
              <a:off x="6408736" y="3438801"/>
              <a:ext cx="748923"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Seoul</a:t>
              </a:r>
            </a:p>
            <a:p>
              <a:r>
                <a:rPr lang="en-GB" b="0" dirty="0">
                  <a:latin typeface="Segoe UI" panose="020B0502040204020203" pitchFamily="34" charset="0"/>
                  <a:cs typeface="Segoe UI" panose="020B0502040204020203" pitchFamily="34" charset="0"/>
                </a:rPr>
                <a:t>POP</a:t>
              </a:r>
            </a:p>
          </p:txBody>
        </p:sp>
        <p:sp>
          <p:nvSpPr>
            <p:cNvPr id="28" name="TextBox 27"/>
            <p:cNvSpPr txBox="1"/>
            <p:nvPr/>
          </p:nvSpPr>
          <p:spPr>
            <a:xfrm>
              <a:off x="8130382" y="3438802"/>
              <a:ext cx="77687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Tokyo</a:t>
              </a:r>
            </a:p>
            <a:p>
              <a:r>
                <a:rPr lang="en-GB" b="0" dirty="0">
                  <a:latin typeface="Segoe UI" panose="020B0502040204020203" pitchFamily="34" charset="0"/>
                  <a:cs typeface="Segoe UI" panose="020B0502040204020203" pitchFamily="34" charset="0"/>
                </a:rPr>
                <a:t>POP</a:t>
              </a:r>
            </a:p>
          </p:txBody>
        </p:sp>
        <p:sp>
          <p:nvSpPr>
            <p:cNvPr id="29" name="TextBox 28"/>
            <p:cNvSpPr txBox="1"/>
            <p:nvPr/>
          </p:nvSpPr>
          <p:spPr>
            <a:xfrm>
              <a:off x="6741977" y="5840416"/>
              <a:ext cx="142417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Client in</a:t>
              </a:r>
            </a:p>
            <a:p>
              <a:r>
                <a:rPr lang="en-GB" b="0" dirty="0">
                  <a:latin typeface="Segoe UI" panose="020B0502040204020203" pitchFamily="34" charset="0"/>
                  <a:cs typeface="Segoe UI" panose="020B0502040204020203" pitchFamily="34" charset="0"/>
                </a:rPr>
                <a:t>South Korea</a:t>
              </a:r>
            </a:p>
          </p:txBody>
        </p:sp>
      </p:grpSp>
    </p:spTree>
    <p:extLst>
      <p:ext uri="{BB962C8B-B14F-4D97-AF65-F5344CB8AC3E}">
        <p14:creationId xmlns:p14="http://schemas.microsoft.com/office/powerpoint/2010/main" val="2019954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Azure Backup</a:t>
            </a:r>
          </a:p>
        </p:txBody>
      </p:sp>
      <p:pic>
        <p:nvPicPr>
          <p:cNvPr id="4" name="Picture 3" descr="Illustration of the different options that Azure Backup supports, including the protection of on-premises workloads and Azure infrastructure as a service (IaaS) virtual machines.&#10;&#10;"/>
          <p:cNvPicPr>
            <a:picLocks noChangeAspect="1"/>
          </p:cNvPicPr>
          <p:nvPr/>
        </p:nvPicPr>
        <p:blipFill>
          <a:blip r:embed="rId3"/>
          <a:stretch>
            <a:fillRect/>
          </a:stretch>
        </p:blipFill>
        <p:spPr>
          <a:xfrm>
            <a:off x="88003" y="880618"/>
            <a:ext cx="8967993" cy="5858764"/>
          </a:xfrm>
          <a:prstGeom prst="rect">
            <a:avLst/>
          </a:prstGeom>
        </p:spPr>
      </p:pic>
    </p:spTree>
    <p:extLst>
      <p:ext uri="{BB962C8B-B14F-4D97-AF65-F5344CB8AC3E}">
        <p14:creationId xmlns:p14="http://schemas.microsoft.com/office/powerpoint/2010/main" val="11084647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99392"/>
            <a:ext cx="8432105" cy="1021217"/>
          </a:xfrm>
        </p:spPr>
        <p:txBody>
          <a:bodyPr/>
          <a:lstStyle/>
          <a:p>
            <a:r>
              <a:rPr lang="en-CA" dirty="0"/>
              <a:t>File and folder backups with the Azure Backup agent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dirty="0"/>
              <a:t>Create an Azure Backup vault</a:t>
            </a:r>
            <a:endParaRPr lang="en-CA" dirty="0"/>
          </a:p>
          <a:p>
            <a:pPr marL="514350" indent="-514350">
              <a:buFont typeface="+mj-lt"/>
              <a:buAutoNum type="arabicPeriod"/>
            </a:pPr>
            <a:r>
              <a:rPr lang="en-US" dirty="0"/>
              <a:t>Download the vault credentials</a:t>
            </a:r>
            <a:endParaRPr lang="en-CA" dirty="0"/>
          </a:p>
          <a:p>
            <a:pPr marL="514350" indent="-514350">
              <a:buFont typeface="+mj-lt"/>
              <a:buAutoNum type="arabicPeriod"/>
            </a:pPr>
            <a:r>
              <a:rPr lang="en-US" dirty="0"/>
              <a:t>Download and install the Azure Backup agent</a:t>
            </a:r>
            <a:endParaRPr lang="en-CA" dirty="0"/>
          </a:p>
          <a:p>
            <a:pPr marL="514350" indent="-514350">
              <a:buFont typeface="+mj-lt"/>
              <a:buAutoNum type="arabicPeriod"/>
            </a:pPr>
            <a:r>
              <a:rPr lang="en-US" dirty="0"/>
              <a:t>Register the computer with the vault and set the password</a:t>
            </a:r>
            <a:endParaRPr lang="en-CA" dirty="0"/>
          </a:p>
          <a:p>
            <a:pPr marL="514350" indent="-514350">
              <a:buFont typeface="+mj-lt"/>
              <a:buAutoNum type="arabicPeriod"/>
            </a:pPr>
            <a:r>
              <a:rPr lang="en-US" dirty="0"/>
              <a:t>Configure the initial backup type, choose files and folders to back up, and then create a backup schedule</a:t>
            </a:r>
            <a:endParaRPr lang="en-CA" dirty="0"/>
          </a:p>
          <a:p>
            <a:endParaRPr lang="en-US" dirty="0"/>
          </a:p>
        </p:txBody>
      </p:sp>
    </p:spTree>
    <p:extLst>
      <p:ext uri="{BB962C8B-B14F-4D97-AF65-F5344CB8AC3E}">
        <p14:creationId xmlns:p14="http://schemas.microsoft.com/office/powerpoint/2010/main" val="18508518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00881"/>
            <a:ext cx="8683626" cy="447799"/>
          </a:xfrm>
        </p:spPr>
        <p:txBody>
          <a:bodyPr/>
          <a:lstStyle/>
          <a:p>
            <a:r>
              <a:rPr lang="en-CA" sz="2600" dirty="0"/>
              <a:t>VM-level backup by using the Azure Backup VM extension</a:t>
            </a:r>
          </a:p>
        </p:txBody>
      </p:sp>
      <p:pic>
        <p:nvPicPr>
          <p:cNvPr id="4" name="Picture 3" descr="Illustration of the backup process for Azure IaaS VMs that use the Azure Backup VM agent extension. The process consists of three steps: discover, register, and protect.&#10;&#10;"/>
          <p:cNvPicPr>
            <a:picLocks noChangeAspect="1"/>
          </p:cNvPicPr>
          <p:nvPr/>
        </p:nvPicPr>
        <p:blipFill>
          <a:blip r:embed="rId3"/>
          <a:stretch>
            <a:fillRect/>
          </a:stretch>
        </p:blipFill>
        <p:spPr>
          <a:xfrm>
            <a:off x="1413998" y="447797"/>
            <a:ext cx="6316003" cy="5962405"/>
          </a:xfrm>
          <a:prstGeom prst="rect">
            <a:avLst/>
          </a:prstGeom>
        </p:spPr>
      </p:pic>
    </p:spTree>
    <p:extLst>
      <p:ext uri="{BB962C8B-B14F-4D97-AF65-F5344CB8AC3E}">
        <p14:creationId xmlns:p14="http://schemas.microsoft.com/office/powerpoint/2010/main" val="34501153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600" dirty="0"/>
              <a:t>Integrating Azure Backup with Data Protection Manager and Microsoft Azure Backup Server</a:t>
            </a:r>
          </a:p>
        </p:txBody>
      </p:sp>
      <p:graphicFrame>
        <p:nvGraphicFramePr>
          <p:cNvPr id="4" name="Table 3"/>
          <p:cNvGraphicFramePr>
            <a:graphicFrameLocks noGrp="1"/>
          </p:cNvGraphicFramePr>
          <p:nvPr>
            <p:extLst/>
          </p:nvPr>
        </p:nvGraphicFramePr>
        <p:xfrm>
          <a:off x="1524000" y="1397000"/>
          <a:ext cx="6096000" cy="438912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CA" dirty="0">
                          <a:latin typeface="Segoe UI" panose="020B0502040204020203" pitchFamily="34" charset="0"/>
                          <a:cs typeface="Segoe UI" panose="020B0502040204020203" pitchFamily="34" charset="0"/>
                        </a:rPr>
                        <a:t>Feature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System Center 2012 DPM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Azure Backup Server</a:t>
                      </a:r>
                    </a:p>
                    <a:p>
                      <a:endParaRPr lang="en-CA"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r>
                        <a:rPr lang="en-CA" dirty="0">
                          <a:latin typeface="Segoe UI" panose="020B0502040204020203" pitchFamily="34" charset="0"/>
                          <a:cs typeface="Segoe UI" panose="020B0502040204020203" pitchFamily="34" charset="0"/>
                        </a:rPr>
                        <a:t>Application workloads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10001"/>
                  </a:ext>
                </a:extLst>
              </a:tr>
              <a:tr h="370840">
                <a:tc>
                  <a:txBody>
                    <a:bodyPr/>
                    <a:lstStyle/>
                    <a:p>
                      <a:r>
                        <a:rPr lang="en-CA" dirty="0">
                          <a:latin typeface="Segoe UI" panose="020B0502040204020203" pitchFamily="34" charset="0"/>
                          <a:cs typeface="Segoe UI" panose="020B0502040204020203" pitchFamily="34" charset="0"/>
                        </a:rPr>
                        <a:t>Tape backup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 </a:t>
                      </a:r>
                    </a:p>
                  </a:txBody>
                  <a:tcPr/>
                </a:tc>
                <a:tc>
                  <a:txBody>
                    <a:bodyPr/>
                    <a:lstStyle/>
                    <a:p>
                      <a:r>
                        <a:rPr lang="en-CA" dirty="0">
                          <a:latin typeface="Segoe UI" panose="020B0502040204020203" pitchFamily="34" charset="0"/>
                          <a:cs typeface="Segoe UI" panose="020B0502040204020203" pitchFamily="34" charset="0"/>
                        </a:rPr>
                        <a:t>No</a:t>
                      </a:r>
                    </a:p>
                    <a:p>
                      <a:endParaRPr lang="en-CA"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r>
                        <a:rPr lang="en-CA" dirty="0">
                          <a:latin typeface="Segoe UI" panose="020B0502040204020203" pitchFamily="34" charset="0"/>
                          <a:cs typeface="Segoe UI" panose="020B0502040204020203" pitchFamily="34" charset="0"/>
                        </a:rPr>
                        <a:t>Integration</a:t>
                      </a:r>
                      <a:r>
                        <a:rPr lang="en-CA" baseline="0" dirty="0">
                          <a:latin typeface="Segoe UI" panose="020B0502040204020203" pitchFamily="34" charset="0"/>
                          <a:cs typeface="Segoe UI" panose="020B0502040204020203" pitchFamily="34" charset="0"/>
                        </a:rPr>
                        <a:t> with System Center suite</a:t>
                      </a:r>
                      <a:endParaRPr lang="en-CA"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No</a:t>
                      </a:r>
                    </a:p>
                    <a:p>
                      <a:endParaRPr lang="en-CA"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370840">
                <a:tc>
                  <a:txBody>
                    <a:bodyPr/>
                    <a:lstStyle/>
                    <a:p>
                      <a:r>
                        <a:rPr lang="en-CA" dirty="0">
                          <a:latin typeface="Segoe UI" panose="020B0502040204020203" pitchFamily="34" charset="0"/>
                          <a:cs typeface="Segoe UI" panose="020B0502040204020203" pitchFamily="34" charset="0"/>
                        </a:rPr>
                        <a:t>System Center licensing required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No</a:t>
                      </a:r>
                    </a:p>
                  </a:txBody>
                  <a:tcPr/>
                </a:tc>
                <a:extLst>
                  <a:ext uri="{0D108BD9-81ED-4DB2-BD59-A6C34878D82A}">
                    <a16:rowId xmlns:a16="http://schemas.microsoft.com/office/drawing/2014/main" val="10004"/>
                  </a:ext>
                </a:extLst>
              </a:tr>
              <a:tr h="370840">
                <a:tc>
                  <a:txBody>
                    <a:bodyPr/>
                    <a:lstStyle/>
                    <a:p>
                      <a:r>
                        <a:rPr lang="en-CA" dirty="0">
                          <a:latin typeface="Segoe UI" panose="020B0502040204020203" pitchFamily="34" charset="0"/>
                          <a:cs typeface="Segoe UI" panose="020B0502040204020203" pitchFamily="34" charset="0"/>
                        </a:rPr>
                        <a:t>Deduplication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latin typeface="Segoe UI" panose="020B0502040204020203" pitchFamily="34" charset="0"/>
                          <a:cs typeface="Segoe UI" panose="020B0502040204020203" pitchFamily="34" charset="0"/>
                        </a:rPr>
                        <a:t>Yes</a:t>
                      </a:r>
                    </a:p>
                  </a:txBody>
                  <a:tcPr/>
                </a:tc>
                <a:tc>
                  <a:txBody>
                    <a:bodyPr/>
                    <a:lstStyle/>
                    <a:p>
                      <a:r>
                        <a:rPr lang="en-CA"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270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10094</Words>
  <Application>Microsoft Office PowerPoint</Application>
  <PresentationFormat>On-screen Show (4:3)</PresentationFormat>
  <Paragraphs>1592</Paragraphs>
  <Slides>100</Slides>
  <Notes>100</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100</vt:i4>
      </vt:variant>
    </vt:vector>
  </HeadingPairs>
  <TitlesOfParts>
    <vt:vector size="118" baseType="lpstr">
      <vt:lpstr>Arial</vt:lpstr>
      <vt:lpstr>Calibri</vt:lpstr>
      <vt:lpstr>Consolas</vt:lpstr>
      <vt:lpstr>Courier New</vt:lpstr>
      <vt:lpstr>Lucida Console</vt:lpstr>
      <vt:lpstr>Lucida Sans Typewriter</vt:lpstr>
      <vt:lpstr>Lucida Sans Unicode</vt:lpstr>
      <vt:lpstr>Sego ui</vt:lpstr>
      <vt:lpstr>Segoe</vt:lpstr>
      <vt:lpstr>Segoe UI</vt:lpstr>
      <vt:lpstr>Segoe UI Light</vt:lpstr>
      <vt:lpstr>Symbol</vt:lpstr>
      <vt:lpstr>Times New Roman</vt:lpstr>
      <vt:lpstr>Verdana</vt:lpstr>
      <vt:lpstr>Wingdings</vt:lpstr>
      <vt:lpstr>Office Theme</vt:lpstr>
      <vt:lpstr>NG_MOC_Core_ModuleNew2</vt:lpstr>
      <vt:lpstr>1_NG_MOC_Core_ModuleNew2</vt:lpstr>
      <vt:lpstr>Implementing Microsoft Azure Infrastructure Solutions</vt:lpstr>
      <vt:lpstr>Day 1 – Date</vt:lpstr>
      <vt:lpstr>Day 2 – Date</vt:lpstr>
      <vt:lpstr>Hello! Instructor introduction</vt:lpstr>
      <vt:lpstr>Hello! Student introductions</vt:lpstr>
      <vt:lpstr>Facilities</vt:lpstr>
      <vt:lpstr>About this course: Audience </vt:lpstr>
      <vt:lpstr>About this course: Prerequisites</vt:lpstr>
      <vt:lpstr>About this course: Objectives</vt:lpstr>
      <vt:lpstr>Introduction to cloud computing</vt:lpstr>
      <vt:lpstr>Introduction to cloud computing</vt:lpstr>
      <vt:lpstr>Types of cloud services</vt:lpstr>
      <vt:lpstr>Understanding Azure datacenters</vt:lpstr>
      <vt:lpstr>Understanding Azure datacenters</vt:lpstr>
      <vt:lpstr>Understanding the Azure service model</vt:lpstr>
      <vt:lpstr>Understanding other Azure resources</vt:lpstr>
      <vt:lpstr>Azure management tools</vt:lpstr>
      <vt:lpstr>PowerPoint Presentation</vt:lpstr>
      <vt:lpstr>Azure networking components</vt:lpstr>
      <vt:lpstr>Azure networking components</vt:lpstr>
      <vt:lpstr>Overview of Azure virtual networks</vt:lpstr>
      <vt:lpstr>Overview of virtual networks</vt:lpstr>
      <vt:lpstr>Overview of network interfaces</vt:lpstr>
      <vt:lpstr>Overview of private IPs</vt:lpstr>
      <vt:lpstr>Overview of load balancers</vt:lpstr>
      <vt:lpstr>Overview of Azure DNS</vt:lpstr>
      <vt:lpstr>Planning for Azure virtual networks</vt:lpstr>
      <vt:lpstr>Creating virtual networks by using the Azure portal</vt:lpstr>
      <vt:lpstr>Creating virtual networks by using PowerShell</vt:lpstr>
      <vt:lpstr>Creating a virtual network by using a deployment template</vt:lpstr>
      <vt:lpstr>Configuring forced tunneling</vt:lpstr>
      <vt:lpstr>Configuring network security groups</vt:lpstr>
      <vt:lpstr>Lesson 4: Configuring virtual network connectivity</vt:lpstr>
      <vt:lpstr>Intersite connectivity options</vt:lpstr>
      <vt:lpstr>Connecting IaaS v1 virtual networks to IaaS v2 virtual networks</vt:lpstr>
      <vt:lpstr>Lesson 5: Overview of Azure networking in IaaS v1</vt:lpstr>
      <vt:lpstr>Overview of IaaS v1 virtual networks</vt:lpstr>
      <vt:lpstr>Connecting to virtual networks in IaaS v1</vt:lpstr>
      <vt:lpstr>Implementing a virtual network in IaaS v1</vt:lpstr>
      <vt:lpstr>Implementing a virtual network in IaaS v1</vt:lpstr>
      <vt:lpstr>PowerPoint Presentation</vt:lpstr>
      <vt:lpstr>What are IaaS v2 virtual machines?</vt:lpstr>
      <vt:lpstr>Comparing IaaS v1 and IaaS v2 virtual machines</vt:lpstr>
      <vt:lpstr>Identifying workloads for Azure Virtual Machines</vt:lpstr>
      <vt:lpstr>Virtual machine sizing</vt:lpstr>
      <vt:lpstr>Migrating workloads to Azure</vt:lpstr>
      <vt:lpstr>Evaluating the use of Azure containers</vt:lpstr>
      <vt:lpstr>Creating IaaS v2 virtual machines</vt:lpstr>
      <vt:lpstr>Using the Azure portal to create virtual machines</vt:lpstr>
      <vt:lpstr>Using Azure PowerShell to create virtual machines</vt:lpstr>
      <vt:lpstr>Creating virtual machines by using a deployment template</vt:lpstr>
      <vt:lpstr>Azure Resource Manager templates overview</vt:lpstr>
      <vt:lpstr>Modifying Azure Resource Manager templates</vt:lpstr>
      <vt:lpstr>PowerPoint Presentation</vt:lpstr>
      <vt:lpstr>Configuring virtual machine availability</vt:lpstr>
      <vt:lpstr>Configuring virtual machine availability</vt:lpstr>
      <vt:lpstr>Configuring virtual machine scalability</vt:lpstr>
      <vt:lpstr>Configuring virtual machine security</vt:lpstr>
      <vt:lpstr>Configuring virtual machine security</vt:lpstr>
      <vt:lpstr>Overview of virtual machine disks</vt:lpstr>
      <vt:lpstr>Configuration management options</vt:lpstr>
      <vt:lpstr>What is the VM Agent Custom Script extension?</vt:lpstr>
      <vt:lpstr>What is the VM Agent Desired State Configuration extension?</vt:lpstr>
      <vt:lpstr>Monitoring Azure virtual machines</vt:lpstr>
      <vt:lpstr>PowerPoint Presentation</vt:lpstr>
      <vt:lpstr>Overview of App Service</vt:lpstr>
      <vt:lpstr>Overview of the App Service Environment</vt:lpstr>
      <vt:lpstr>Comparing web apps, PaaS cloud services, and virtual machines</vt:lpstr>
      <vt:lpstr>Managing App Service plans</vt:lpstr>
      <vt:lpstr>Comparing app-deployment methods in App Service</vt:lpstr>
      <vt:lpstr>Creating web apps</vt:lpstr>
      <vt:lpstr>Deploying web apps</vt:lpstr>
      <vt:lpstr>Updating web apps</vt:lpstr>
      <vt:lpstr>Configuring a web app’s application and authentication settings</vt:lpstr>
      <vt:lpstr>Configuring availability and scalability</vt:lpstr>
      <vt:lpstr>Implementing WebJobs</vt:lpstr>
      <vt:lpstr>Monitoring web apps</vt:lpstr>
      <vt:lpstr>Creating and configuring mobile apps</vt:lpstr>
      <vt:lpstr>Configuring authentication</vt:lpstr>
      <vt:lpstr>Deploying a mobile app</vt:lpstr>
      <vt:lpstr>Overview of Traffic Manager</vt:lpstr>
      <vt:lpstr>Traffic Manager best practices</vt:lpstr>
      <vt:lpstr>PowerPoint Presentation</vt:lpstr>
      <vt:lpstr>Storage as an Azure component</vt:lpstr>
      <vt:lpstr>Overview of Azure Storage</vt:lpstr>
      <vt:lpstr>Planning for standard Azure Storage</vt:lpstr>
      <vt:lpstr>Planning for Azure Premium Storage</vt:lpstr>
      <vt:lpstr>Storage access tools</vt:lpstr>
      <vt:lpstr>Creating a storage account</vt:lpstr>
      <vt:lpstr>Implementing blobs</vt:lpstr>
      <vt:lpstr>Implementing Azure file storage</vt:lpstr>
      <vt:lpstr>Implementing Azure table and queue storage</vt:lpstr>
      <vt:lpstr>Controlling access to storage</vt:lpstr>
      <vt:lpstr>Monitoring storage</vt:lpstr>
      <vt:lpstr>Overview of CDNs</vt:lpstr>
      <vt:lpstr>Overview of Azure Backup</vt:lpstr>
      <vt:lpstr>File and folder backups with the Azure Backup agent</vt:lpstr>
      <vt:lpstr>VM-level backup by using the Azure Backup VM extension</vt:lpstr>
      <vt:lpstr>Integrating Azure Backup with Data Protection Manager and Microsoft Azure Backup Server</vt:lpstr>
      <vt:lpstr>Overview of Azure Site Recovery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2016-05-11T21:07:00Z</dcterms:created>
  <dcterms:modified xsi:type="dcterms:W3CDTF">2018-06-24T19:01:57Z</dcterms:modified>
</cp:coreProperties>
</file>