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5" r:id="rId2"/>
    <p:sldMasterId id="2147483680" r:id="rId3"/>
  </p:sldMasterIdLst>
  <p:notesMasterIdLst>
    <p:notesMasterId r:id="rId80"/>
  </p:notesMasterIdLst>
  <p:sldIdLst>
    <p:sldId id="444" r:id="rId4"/>
    <p:sldId id="446" r:id="rId5"/>
    <p:sldId id="447" r:id="rId6"/>
    <p:sldId id="256" r:id="rId7"/>
    <p:sldId id="260" r:id="rId8"/>
    <p:sldId id="261" r:id="rId9"/>
    <p:sldId id="262" r:id="rId10"/>
    <p:sldId id="263" r:id="rId11"/>
    <p:sldId id="265" r:id="rId12"/>
    <p:sldId id="266" r:id="rId13"/>
    <p:sldId id="267" r:id="rId14"/>
    <p:sldId id="270" r:id="rId15"/>
    <p:sldId id="271" r:id="rId16"/>
    <p:sldId id="272" r:id="rId17"/>
    <p:sldId id="273" r:id="rId18"/>
    <p:sldId id="276" r:id="rId19"/>
    <p:sldId id="277" r:id="rId20"/>
    <p:sldId id="278" r:id="rId21"/>
    <p:sldId id="281" r:id="rId22"/>
    <p:sldId id="282" r:id="rId23"/>
    <p:sldId id="283" r:id="rId24"/>
    <p:sldId id="448" r:id="rId25"/>
    <p:sldId id="259" r:id="rId26"/>
    <p:sldId id="449" r:id="rId27"/>
    <p:sldId id="450" r:id="rId28"/>
    <p:sldId id="451" r:id="rId29"/>
    <p:sldId id="264" r:id="rId30"/>
    <p:sldId id="452" r:id="rId31"/>
    <p:sldId id="453" r:id="rId32"/>
    <p:sldId id="268" r:id="rId33"/>
    <p:sldId id="454" r:id="rId34"/>
    <p:sldId id="455" r:id="rId35"/>
    <p:sldId id="456" r:id="rId36"/>
    <p:sldId id="457" r:id="rId37"/>
    <p:sldId id="458" r:id="rId38"/>
    <p:sldId id="459" r:id="rId39"/>
    <p:sldId id="460" r:id="rId40"/>
    <p:sldId id="461" r:id="rId41"/>
    <p:sldId id="462" r:id="rId42"/>
    <p:sldId id="463" r:id="rId43"/>
    <p:sldId id="464" r:id="rId44"/>
    <p:sldId id="465" r:id="rId45"/>
    <p:sldId id="274" r:id="rId46"/>
    <p:sldId id="275" r:id="rId47"/>
    <p:sldId id="466" r:id="rId48"/>
    <p:sldId id="467" r:id="rId49"/>
    <p:sldId id="468" r:id="rId50"/>
    <p:sldId id="469" r:id="rId51"/>
    <p:sldId id="470" r:id="rId52"/>
    <p:sldId id="471" r:id="rId53"/>
    <p:sldId id="472" r:id="rId54"/>
    <p:sldId id="473" r:id="rId55"/>
    <p:sldId id="269" r:id="rId56"/>
    <p:sldId id="474" r:id="rId57"/>
    <p:sldId id="475" r:id="rId58"/>
    <p:sldId id="476" r:id="rId59"/>
    <p:sldId id="477" r:id="rId60"/>
    <p:sldId id="478" r:id="rId61"/>
    <p:sldId id="479" r:id="rId62"/>
    <p:sldId id="480" r:id="rId63"/>
    <p:sldId id="481" r:id="rId64"/>
    <p:sldId id="482" r:id="rId65"/>
    <p:sldId id="483" r:id="rId66"/>
    <p:sldId id="484" r:id="rId67"/>
    <p:sldId id="485" r:id="rId68"/>
    <p:sldId id="486" r:id="rId69"/>
    <p:sldId id="487" r:id="rId70"/>
    <p:sldId id="488" r:id="rId71"/>
    <p:sldId id="489" r:id="rId72"/>
    <p:sldId id="490" r:id="rId73"/>
    <p:sldId id="491" r:id="rId74"/>
    <p:sldId id="492" r:id="rId75"/>
    <p:sldId id="279" r:id="rId76"/>
    <p:sldId id="280" r:id="rId77"/>
    <p:sldId id="493" r:id="rId78"/>
    <p:sldId id="494"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72C6"/>
    <a:srgbClr val="008A00"/>
    <a:srgbClr val="00188F"/>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99" autoAdjust="0"/>
    <p:restoredTop sz="70175" autoAdjust="0"/>
  </p:normalViewPr>
  <p:slideViewPr>
    <p:cSldViewPr>
      <p:cViewPr varScale="1">
        <p:scale>
          <a:sx n="80" d="100"/>
          <a:sy n="80" d="100"/>
        </p:scale>
        <p:origin x="2748" y="90"/>
      </p:cViewPr>
      <p:guideLst>
        <p:guide orient="horz" pos="2160"/>
        <p:guide pos="2880"/>
      </p:guideLst>
    </p:cSldViewPr>
  </p:slideViewPr>
  <p:notesTextViewPr>
    <p:cViewPr>
      <p:scale>
        <a:sx n="100" d="100"/>
        <a:sy n="100" d="100"/>
      </p:scale>
      <p:origin x="0" y="0"/>
    </p:cViewPr>
  </p:notesTextViewPr>
  <p:notesViewPr>
    <p:cSldViewPr>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presProps" Target="presProps.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8B15CE-72C7-4F52-B44D-DEB2CB65452D}" type="datetimeFigureOut">
              <a:rPr lang="en-US" smtClean="0"/>
              <a:pPr/>
              <a:t>6/26/2018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C05FC6-45CD-407B-9538-F397EFA5C0CC}" type="slidenum">
              <a:rPr lang="en-US" smtClean="0"/>
              <a:pPr/>
              <a:t>‹#›</a:t>
            </a:fld>
            <a:endParaRPr lang="en-US" dirty="0"/>
          </a:p>
        </p:txBody>
      </p:sp>
    </p:spTree>
    <p:extLst>
      <p:ext uri="{BB962C8B-B14F-4D97-AF65-F5344CB8AC3E}">
        <p14:creationId xmlns:p14="http://schemas.microsoft.com/office/powerpoint/2010/main" val="407516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aka.ms/Re644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codes for </a:t>
            </a:r>
            <a:r>
              <a:rPr lang="en-US" dirty="0" err="1"/>
              <a:t>wifi</a:t>
            </a:r>
            <a:r>
              <a:rPr lang="en-US" dirty="0"/>
              <a:t> should be provided on site</a:t>
            </a:r>
          </a:p>
        </p:txBody>
      </p:sp>
      <p:sp>
        <p:nvSpPr>
          <p:cNvPr id="4" name="Slide Number Placeholder 3"/>
          <p:cNvSpPr>
            <a:spLocks noGrp="1"/>
          </p:cNvSpPr>
          <p:nvPr>
            <p:ph type="sldNum" sz="quarter" idx="10"/>
          </p:nvPr>
        </p:nvSpPr>
        <p:spPr/>
        <p:txBody>
          <a:bodyPr/>
          <a:lstStyle/>
          <a:p>
            <a:fld id="{81DAC4B1-58FE-4C51-97F7-84305AD64E9C}" type="slidenum">
              <a:rPr lang="en-US" smtClean="0"/>
              <a:t>1</a:t>
            </a:fld>
            <a:endParaRPr lang="en-US"/>
          </a:p>
        </p:txBody>
      </p:sp>
    </p:spTree>
    <p:extLst>
      <p:ext uri="{BB962C8B-B14F-4D97-AF65-F5344CB8AC3E}">
        <p14:creationId xmlns:p14="http://schemas.microsoft.com/office/powerpoint/2010/main" val="901822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that you can provision Azure SQL Database services either from the Azure portal or by using Azure PowerShell module.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67AAB4-9E36-4C96-8ADC-E9912125CD31}"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336699"/>
                </a:solidFill>
                <a:effectLst/>
                <a:uLnTx/>
                <a:uFillTx/>
                <a:latin typeface="Arial"/>
                <a:ea typeface="+mn-ea"/>
                <a:cs typeface="+mn-cs"/>
              </a:rPr>
              <a:t>7: Planning and implementing Azure SQL Database</a:t>
            </a:r>
          </a:p>
        </p:txBody>
      </p:sp>
    </p:spTree>
    <p:extLst>
      <p:ext uri="{BB962C8B-B14F-4D97-AF65-F5344CB8AC3E}">
        <p14:creationId xmlns:p14="http://schemas.microsoft.com/office/powerpoint/2010/main" val="3761310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Point out that students will use the Deployment Wizard to migrate a SQL Server database to Azure SQL Database in this module’s lab.</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67AAB4-9E36-4C96-8ADC-E9912125CD31}"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336699"/>
                </a:solidFill>
                <a:effectLst/>
                <a:uLnTx/>
                <a:uFillTx/>
                <a:latin typeface="Arial"/>
                <a:ea typeface="+mn-ea"/>
                <a:cs typeface="+mn-cs"/>
              </a:rPr>
              <a:t>7: Planning and implementing Azure SQL Database</a:t>
            </a:r>
          </a:p>
        </p:txBody>
      </p:sp>
    </p:spTree>
    <p:extLst>
      <p:ext uri="{BB962C8B-B14F-4D97-AF65-F5344CB8AC3E}">
        <p14:creationId xmlns:p14="http://schemas.microsoft.com/office/powerpoint/2010/main" val="286628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If students are familiar with managing security in Microsoft SQL Server, point out that in Azure SQL Database, server roles are replaced by database roles in the master database.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67AAB4-9E36-4C96-8ADC-E9912125CD31}"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336699"/>
                </a:solidFill>
                <a:effectLst/>
                <a:uLnTx/>
                <a:uFillTx/>
                <a:latin typeface="Arial"/>
                <a:ea typeface="+mn-ea"/>
                <a:cs typeface="+mn-cs"/>
              </a:rPr>
              <a:t>7: Planning and implementing Azure SQL Database</a:t>
            </a:r>
          </a:p>
        </p:txBody>
      </p:sp>
    </p:spTree>
    <p:extLst>
      <p:ext uri="{BB962C8B-B14F-4D97-AF65-F5344CB8AC3E}">
        <p14:creationId xmlns:p14="http://schemas.microsoft.com/office/powerpoint/2010/main" val="3064627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Discuss how to manage server firewall rules and database firewall rules.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67AAB4-9E36-4C96-8ADC-E9912125CD31}"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336699"/>
                </a:solidFill>
                <a:effectLst/>
                <a:uLnTx/>
                <a:uFillTx/>
                <a:latin typeface="Arial"/>
                <a:ea typeface="+mn-ea"/>
                <a:cs typeface="+mn-cs"/>
              </a:rPr>
              <a:t>7: Planning and implementing Azure SQL Database</a:t>
            </a:r>
          </a:p>
        </p:txBody>
      </p:sp>
    </p:spTree>
    <p:extLst>
      <p:ext uri="{BB962C8B-B14F-4D97-AF65-F5344CB8AC3E}">
        <p14:creationId xmlns:p14="http://schemas.microsoft.com/office/powerpoint/2010/main" val="3599323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Discuss how to manage logins and users.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67AAB4-9E36-4C96-8ADC-E9912125CD31}"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336699"/>
                </a:solidFill>
                <a:effectLst/>
                <a:uLnTx/>
                <a:uFillTx/>
                <a:latin typeface="Arial"/>
                <a:ea typeface="+mn-ea"/>
                <a:cs typeface="+mn-cs"/>
              </a:rPr>
              <a:t>7: Planning and implementing Azure SQL Database</a:t>
            </a:r>
          </a:p>
        </p:txBody>
      </p:sp>
    </p:spTree>
    <p:extLst>
      <p:ext uri="{BB962C8B-B14F-4D97-AF65-F5344CB8AC3E}">
        <p14:creationId xmlns:p14="http://schemas.microsoft.com/office/powerpoint/2010/main" val="925777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If students are familiar with managing database roles in Microsoft SQL Server, point out that Azure SQL Database supports the </a:t>
            </a:r>
            <a:r>
              <a:rPr lang="en-IN" sz="1000" b="1" dirty="0">
                <a:latin typeface="Arial"/>
                <a:ea typeface="Calibri"/>
                <a:cs typeface="Times New Roman"/>
              </a:rPr>
              <a:t>sp_addrolemember</a:t>
            </a:r>
            <a:r>
              <a:rPr lang="en-IN" sz="1000" dirty="0">
                <a:latin typeface="Arial"/>
                <a:ea typeface="Calibri"/>
                <a:cs typeface="Times New Roman"/>
              </a:rPr>
              <a:t> stored procedure, but not the </a:t>
            </a:r>
            <a:r>
              <a:rPr lang="en-IN" sz="1000" b="1" dirty="0">
                <a:latin typeface="Arial"/>
                <a:ea typeface="Calibri"/>
                <a:cs typeface="Times New Roman"/>
              </a:rPr>
              <a:t>ALTER ROLE</a:t>
            </a:r>
            <a:r>
              <a:rPr lang="en-IN" sz="1000" dirty="0">
                <a:latin typeface="Arial"/>
                <a:ea typeface="Calibri"/>
                <a:cs typeface="Times New Roman"/>
              </a:rPr>
              <a:t> statement that is available in SQL Server.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67AAB4-9E36-4C96-8ADC-E9912125CD31}"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336699"/>
                </a:solidFill>
                <a:effectLst/>
                <a:uLnTx/>
                <a:uFillTx/>
                <a:latin typeface="Arial"/>
                <a:ea typeface="+mn-ea"/>
                <a:cs typeface="+mn-cs"/>
              </a:rPr>
              <a:t>7: Planning and implementing Azure SQL Database</a:t>
            </a:r>
          </a:p>
        </p:txBody>
      </p:sp>
    </p:spTree>
    <p:extLst>
      <p:ext uri="{BB962C8B-B14F-4D97-AF65-F5344CB8AC3E}">
        <p14:creationId xmlns:p14="http://schemas.microsoft.com/office/powerpoint/2010/main" val="972839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Students will see how to view metrics and configure alerts in a demonstration later in this lesson, and they will also perform the same steps in the lab.</a:t>
            </a:r>
          </a:p>
          <a:p>
            <a:pPr>
              <a:lnSpc>
                <a:spcPct val="115000"/>
              </a:lnSpc>
              <a:spcAft>
                <a:spcPts val="1000"/>
              </a:spcAft>
            </a:pPr>
            <a:r>
              <a:rPr lang="en-IN" sz="1000" dirty="0">
                <a:latin typeface="Arial"/>
                <a:ea typeface="Calibri"/>
                <a:cs typeface="Times New Roman"/>
              </a:rPr>
              <a:t>Point out that the monitoring, metric, and alert tools provided in the Azure portal for SQL Database are very similar to those the students have already seen for virtual machines, websites, and other Azure services—although the available counters are different.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67AAB4-9E36-4C96-8ADC-E9912125CD31}"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336699"/>
                </a:solidFill>
                <a:effectLst/>
                <a:uLnTx/>
                <a:uFillTx/>
                <a:latin typeface="Arial"/>
                <a:ea typeface="+mn-ea"/>
                <a:cs typeface="+mn-cs"/>
              </a:rPr>
              <a:t>7: Planning and implementing Azure SQL Database</a:t>
            </a:r>
          </a:p>
        </p:txBody>
      </p:sp>
    </p:spTree>
    <p:extLst>
      <p:ext uri="{BB962C8B-B14F-4D97-AF65-F5344CB8AC3E}">
        <p14:creationId xmlns:p14="http://schemas.microsoft.com/office/powerpoint/2010/main" val="3295087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Explain that the example on the slide retrieves details about current transactions and the session in which they are being executed.</a:t>
            </a:r>
          </a:p>
          <a:p>
            <a:pPr>
              <a:lnSpc>
                <a:spcPct val="115000"/>
              </a:lnSpc>
              <a:spcAft>
                <a:spcPts val="1000"/>
              </a:spcAft>
            </a:pPr>
            <a:r>
              <a:rPr lang="en-IN" sz="1000" dirty="0">
                <a:latin typeface="Arial"/>
                <a:ea typeface="Calibri"/>
                <a:cs typeface="Times New Roman"/>
              </a:rPr>
              <a:t>Refer students to the additional reading link in the student book for details of dynamic management views supported in Azure SQL Database.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67AAB4-9E36-4C96-8ADC-E9912125CD31}"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336699"/>
                </a:solidFill>
                <a:effectLst/>
                <a:uLnTx/>
                <a:uFillTx/>
                <a:latin typeface="Arial"/>
                <a:ea typeface="+mn-ea"/>
                <a:cs typeface="+mn-cs"/>
              </a:rPr>
              <a:t>7: Planning and implementing Azure SQL Database</a:t>
            </a:r>
          </a:p>
        </p:txBody>
      </p:sp>
    </p:spTree>
    <p:extLst>
      <p:ext uri="{BB962C8B-B14F-4D97-AF65-F5344CB8AC3E}">
        <p14:creationId xmlns:p14="http://schemas.microsoft.com/office/powerpoint/2010/main" val="367414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Students will see how to enable auditing in the following demonstration.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67AAB4-9E36-4C96-8ADC-E9912125CD31}"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336699"/>
                </a:solidFill>
                <a:effectLst/>
                <a:uLnTx/>
                <a:uFillTx/>
                <a:latin typeface="Arial"/>
                <a:ea typeface="+mn-ea"/>
                <a:cs typeface="+mn-cs"/>
              </a:rPr>
              <a:t>7: Planning and implementing Azure SQL Database</a:t>
            </a:r>
          </a:p>
        </p:txBody>
      </p:sp>
    </p:spTree>
    <p:extLst>
      <p:ext uri="{BB962C8B-B14F-4D97-AF65-F5344CB8AC3E}">
        <p14:creationId xmlns:p14="http://schemas.microsoft.com/office/powerpoint/2010/main" val="2544732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67AAB4-9E36-4C96-8ADC-E9912125CD31}"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336699"/>
                </a:solidFill>
                <a:effectLst/>
                <a:uLnTx/>
                <a:uFillTx/>
                <a:latin typeface="Arial"/>
                <a:ea typeface="+mn-ea"/>
                <a:cs typeface="+mn-cs"/>
              </a:rPr>
              <a:t>7: Planning and implementing Azure SQL Database</a:t>
            </a:r>
          </a:p>
        </p:txBody>
      </p:sp>
    </p:spTree>
    <p:extLst>
      <p:ext uri="{BB962C8B-B14F-4D97-AF65-F5344CB8AC3E}">
        <p14:creationId xmlns:p14="http://schemas.microsoft.com/office/powerpoint/2010/main" val="1688829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Tentative Agenda</a:t>
            </a:r>
          </a:p>
        </p:txBody>
      </p:sp>
      <p:sp>
        <p:nvSpPr>
          <p:cNvPr id="4" name="Slide Number Placeholder 3"/>
          <p:cNvSpPr>
            <a:spLocks noGrp="1"/>
          </p:cNvSpPr>
          <p:nvPr>
            <p:ph type="sldNum" sz="quarter" idx="10"/>
          </p:nvPr>
        </p:nvSpPr>
        <p:spPr/>
        <p:txBody>
          <a:bodyPr/>
          <a:lstStyle/>
          <a:p>
            <a:fld id="{3AB32C7E-D9C3-40D4-8B5C-4BFC5FA60907}" type="slidenum">
              <a:rPr lang="en-US" smtClean="0"/>
              <a:t>2</a:t>
            </a:fld>
            <a:endParaRPr lang="en-US" dirty="0"/>
          </a:p>
        </p:txBody>
      </p:sp>
    </p:spTree>
    <p:extLst>
      <p:ext uri="{BB962C8B-B14F-4D97-AF65-F5344CB8AC3E}">
        <p14:creationId xmlns:p14="http://schemas.microsoft.com/office/powerpoint/2010/main" val="36833349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Emphasize that this self-service recovery feature is not a replacement for a properly planned disaster recovery solution. However, it can provide a useful recovery technique in the event of an emergency.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67AAB4-9E36-4C96-8ADC-E9912125CD31}"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336699"/>
                </a:solidFill>
                <a:effectLst/>
                <a:uLnTx/>
                <a:uFillTx/>
                <a:latin typeface="Arial"/>
                <a:ea typeface="+mn-ea"/>
                <a:cs typeface="+mn-cs"/>
              </a:rPr>
              <a:t>7: Planning and implementing Azure SQL Database</a:t>
            </a:r>
          </a:p>
        </p:txBody>
      </p:sp>
    </p:spTree>
    <p:extLst>
      <p:ext uri="{BB962C8B-B14F-4D97-AF65-F5344CB8AC3E}">
        <p14:creationId xmlns:p14="http://schemas.microsoft.com/office/powerpoint/2010/main" val="3300852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Discuss geo-replication.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67AAB4-9E36-4C96-8ADC-E9912125CD31}"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336699"/>
                </a:solidFill>
                <a:effectLst/>
                <a:uLnTx/>
                <a:uFillTx/>
                <a:latin typeface="Arial"/>
                <a:ea typeface="+mn-ea"/>
                <a:cs typeface="+mn-cs"/>
              </a:rPr>
              <a:t>7: Planning and implementing Azure SQL Database</a:t>
            </a:r>
          </a:p>
        </p:txBody>
      </p:sp>
    </p:spTree>
    <p:extLst>
      <p:ext uri="{BB962C8B-B14F-4D97-AF65-F5344CB8AC3E}">
        <p14:creationId xmlns:p14="http://schemas.microsoft.com/office/powerpoint/2010/main" val="1923259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75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 </a:t>
            </a:r>
            <a:r>
              <a:rPr lang="en-US" sz="1000" b="1" dirty="0">
                <a:effectLst/>
                <a:latin typeface="Arial" panose="020B0604020202020204" pitchFamily="34" charset="0"/>
                <a:ea typeface="Calibri" panose="020F0502020204030204" pitchFamily="34" charset="0"/>
                <a:cs typeface="Times New Roman" panose="02020603050405020304" pitchFamily="18" charset="0"/>
              </a:rPr>
              <a:t>60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Plan and deploy a platform as a service (PaaS) cloud service in Microsoft Azure.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Configure PaaS cloud services by using configuration files or the Azure portal.</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Monitor the performance of cloud services and diagnose bottlenecks.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20533C_08_Source.pptx.</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8DCFA1D9-88A1-4469-ABAF-334BC8141885}" type="slidenum">
              <a:rPr lang="en-US" smtClean="0"/>
              <a:t>22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8: Implementing PaaS cloud services</a:t>
            </a:r>
          </a:p>
        </p:txBody>
      </p:sp>
    </p:spTree>
    <p:extLst>
      <p:ext uri="{BB962C8B-B14F-4D97-AF65-F5344CB8AC3E}">
        <p14:creationId xmlns:p14="http://schemas.microsoft.com/office/powerpoint/2010/main" val="280333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Use this slide to describe the relationship of PaaS cloud services to other Azure services. This is the same slide presented in the “Overview of Microsoft Azure” topic in Module 1. Azure Cloud Services, which are the subject of this module are highlighted in red. Other closely related services, including Virtual Network, Traffic Manager, Load Balancer, Storage, and Azure SQL Database are highlighted in yellow.</a:t>
            </a:r>
          </a:p>
        </p:txBody>
      </p:sp>
      <p:sp>
        <p:nvSpPr>
          <p:cNvPr id="4" name="Slide Number Placeholder 3"/>
          <p:cNvSpPr>
            <a:spLocks noGrp="1"/>
          </p:cNvSpPr>
          <p:nvPr>
            <p:ph type="sldNum" sz="quarter" idx="10"/>
          </p:nvPr>
        </p:nvSpPr>
        <p:spPr/>
        <p:txBody>
          <a:bodyPr/>
          <a:lstStyle/>
          <a:p>
            <a:fld id="{8DCFA1D9-88A1-4469-ABAF-334BC8141885}" type="slidenum">
              <a:rPr lang="en-US" smtClean="0"/>
              <a:t>23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8: Implementing PaaS cloud services</a:t>
            </a:r>
          </a:p>
        </p:txBody>
      </p:sp>
    </p:spTree>
    <p:extLst>
      <p:ext uri="{BB962C8B-B14F-4D97-AF65-F5344CB8AC3E}">
        <p14:creationId xmlns:p14="http://schemas.microsoft.com/office/powerpoint/2010/main" val="3607740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Begin this topic by summarizing the infrastructure as a service (IaaS) virtual machines and app services hosting models, and then compare them to the PaaS cloud services hosting model. Remember that the PaaS cloud services hosting model is likely to be new to most students and not closely analogous to anything they have run on-premises (although the students might be familiar with multi-tier applications). </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Emphasize to the students that:</a:t>
            </a:r>
          </a:p>
          <a:p>
            <a:pPr marL="342900" marR="0" lvl="0" indent="-342900">
              <a:lnSpc>
                <a:spcPct val="115000"/>
              </a:lnSpc>
              <a:spcBef>
                <a:spcPts val="0"/>
              </a:spcBef>
              <a:spcAft>
                <a:spcPts val="995"/>
              </a:spcAft>
              <a:buFont typeface="Symbol" panose="05050102010706020507" pitchFamily="18" charset="2"/>
              <a:buChar char=""/>
            </a:pPr>
            <a:r>
              <a:rPr lang="en-US" sz="1000" dirty="0">
                <a:effectLst/>
                <a:highlight>
                  <a:srgbClr val="00FF00"/>
                </a:highlight>
                <a:latin typeface="Arial" panose="020B0604020202020204" pitchFamily="34" charset="0"/>
                <a:ea typeface="Times New Roman" panose="02020603050405020304" pitchFamily="18" charset="0"/>
                <a:cs typeface="Times New Roman" panose="02020603050405020304" pitchFamily="18" charset="0"/>
              </a:rPr>
              <a:t>Developers must write PaaS cloud service applications specifically for Azure. This is unlike applications designed to run on virtual machines or Azure Websites, both of which can be hosted in other cloud platforms or on-premises.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 modular nature of cloud services, with web roles and worker roles, enables flexible scalability, so consider them for applications with highly variable demand. </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To qualify for the 99.95 percent uptime Azure service level agreements (SLAs), you must create at least two instances of every role in your cloud service. These instances run in separate Azure fault domains and upgrade domains. It is therefore essential to discuss the architecture of the cloud service with developers before deployment.</a:t>
            </a: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Elaborate on the emerging hosting models, including microservices and containers, focusing in particular on Azure Service Fabric, Docker, Windows Server Containers, and Azure Container Service.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Students familiar with IaaS V1 virtual machines might be confused by the use of term </a:t>
            </a:r>
            <a:r>
              <a:rPr lang="en-US" sz="1000" i="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cloud services</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in this module and the cloud services that IaaS V1 virtual machines run within. To differentiate these two concepts, refer to cloud services hosting IaaS V1 virtual machines as </a:t>
            </a:r>
            <a:r>
              <a:rPr lang="en-US" sz="1000" i="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IaaS cloud services</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Refer to the cloud services that host web roles and worker roles as </a:t>
            </a:r>
            <a:r>
              <a:rPr lang="en-US" sz="1000" i="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PaaS cloud services</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This is the convention used in this course.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DCFA1D9-88A1-4469-ABAF-334BC8141885}" type="slidenum">
              <a:rPr lang="en-US" smtClean="0"/>
              <a:t>24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8: Implementing PaaS cloud services</a:t>
            </a:r>
          </a:p>
        </p:txBody>
      </p:sp>
    </p:spTree>
    <p:extLst>
      <p:ext uri="{BB962C8B-B14F-4D97-AF65-F5344CB8AC3E}">
        <p14:creationId xmlns:p14="http://schemas.microsoft.com/office/powerpoint/2010/main" val="34988058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how to create and deploy PaaS cloud services.</a:t>
            </a:r>
          </a:p>
        </p:txBody>
      </p:sp>
      <p:sp>
        <p:nvSpPr>
          <p:cNvPr id="4" name="Slide Number Placeholder 3"/>
          <p:cNvSpPr>
            <a:spLocks noGrp="1"/>
          </p:cNvSpPr>
          <p:nvPr>
            <p:ph type="sldNum" sz="quarter" idx="10"/>
          </p:nvPr>
        </p:nvSpPr>
        <p:spPr/>
        <p:txBody>
          <a:bodyPr/>
          <a:lstStyle/>
          <a:p>
            <a:fld id="{8DCFA1D9-88A1-4469-ABAF-334BC8141885}" type="slidenum">
              <a:rPr lang="en-US" smtClean="0"/>
              <a:t>25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8: Implementing PaaS cloud services</a:t>
            </a:r>
          </a:p>
        </p:txBody>
      </p:sp>
    </p:spTree>
    <p:extLst>
      <p:ext uri="{BB962C8B-B14F-4D97-AF65-F5344CB8AC3E}">
        <p14:creationId xmlns:p14="http://schemas.microsoft.com/office/powerpoint/2010/main" val="3234410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Discuss the three deployment environments for PaaS cloud services.  </a:t>
            </a:r>
          </a:p>
        </p:txBody>
      </p:sp>
      <p:sp>
        <p:nvSpPr>
          <p:cNvPr id="4" name="Slide Number Placeholder 3"/>
          <p:cNvSpPr>
            <a:spLocks noGrp="1"/>
          </p:cNvSpPr>
          <p:nvPr>
            <p:ph type="sldNum" sz="quarter" idx="10"/>
          </p:nvPr>
        </p:nvSpPr>
        <p:spPr/>
        <p:txBody>
          <a:bodyPr/>
          <a:lstStyle/>
          <a:p>
            <a:fld id="{8DCFA1D9-88A1-4469-ABAF-334BC8141885}" type="slidenum">
              <a:rPr lang="en-US" smtClean="0"/>
              <a:t>26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8: Implementing PaaS cloud services</a:t>
            </a:r>
          </a:p>
        </p:txBody>
      </p:sp>
    </p:spTree>
    <p:extLst>
      <p:ext uri="{BB962C8B-B14F-4D97-AF65-F5344CB8AC3E}">
        <p14:creationId xmlns:p14="http://schemas.microsoft.com/office/powerpoint/2010/main" val="2932432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that you can update the code in a PaaS cloud service deployment by uploading a new package file and configuration file. Usually, the update is first uploaded to a staging deployment to ensure that the code can be fully tested before it is used in production. </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Similarly, continuous deployment should be configured to apply updates to a staging deployment to eliminate the possibility of inadvertently affecting your production environment. After a new version is fully tested and accepted, you can swap virtual IP (VIP) addresses to move the staging code into a production deployment and the production code into the staging deployment.</a:t>
            </a:r>
          </a:p>
        </p:txBody>
      </p:sp>
      <p:sp>
        <p:nvSpPr>
          <p:cNvPr id="4" name="Slide Number Placeholder 3"/>
          <p:cNvSpPr>
            <a:spLocks noGrp="1"/>
          </p:cNvSpPr>
          <p:nvPr>
            <p:ph type="sldNum" sz="quarter" idx="10"/>
          </p:nvPr>
        </p:nvSpPr>
        <p:spPr/>
        <p:txBody>
          <a:bodyPr/>
          <a:lstStyle/>
          <a:p>
            <a:fld id="{8DCFA1D9-88A1-4469-ABAF-334BC8141885}" type="slidenum">
              <a:rPr lang="en-US" smtClean="0"/>
              <a:t>27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8: Implementing PaaS cloud services</a:t>
            </a:r>
          </a:p>
        </p:txBody>
      </p:sp>
    </p:spTree>
    <p:extLst>
      <p:ext uri="{BB962C8B-B14F-4D97-AF65-F5344CB8AC3E}">
        <p14:creationId xmlns:p14="http://schemas.microsoft.com/office/powerpoint/2010/main" val="3878561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code on the slide is a simplified service configuration file. Point out the most relevant features of the code, such as the number of instances specified for the web and worker roles. Also emphasize that the configuration settings for each role depend on the design of each cloud service. For example, in the lab, the web role includes settings for storage connection strings and diagnostic connection strings. </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students will edit a service configuration file before they deploy a PaaS cloud service in the lab. </a:t>
            </a:r>
          </a:p>
        </p:txBody>
      </p:sp>
      <p:sp>
        <p:nvSpPr>
          <p:cNvPr id="4" name="Slide Number Placeholder 3"/>
          <p:cNvSpPr>
            <a:spLocks noGrp="1"/>
          </p:cNvSpPr>
          <p:nvPr>
            <p:ph type="sldNum" sz="quarter" idx="10"/>
          </p:nvPr>
        </p:nvSpPr>
        <p:spPr/>
        <p:txBody>
          <a:bodyPr/>
          <a:lstStyle/>
          <a:p>
            <a:fld id="{8DCFA1D9-88A1-4469-ABAF-334BC8141885}" type="slidenum">
              <a:rPr lang="en-US" smtClean="0"/>
              <a:t>28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8: Implementing PaaS cloud services</a:t>
            </a:r>
          </a:p>
        </p:txBody>
      </p:sp>
    </p:spTree>
    <p:extLst>
      <p:ext uri="{BB962C8B-B14F-4D97-AF65-F5344CB8AC3E}">
        <p14:creationId xmlns:p14="http://schemas.microsoft.com/office/powerpoint/2010/main" val="15016074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Explain the ways to manage endpoints and queues.</a:t>
            </a:r>
          </a:p>
        </p:txBody>
      </p:sp>
      <p:sp>
        <p:nvSpPr>
          <p:cNvPr id="4" name="Slide Number Placeholder 3"/>
          <p:cNvSpPr>
            <a:spLocks noGrp="1"/>
          </p:cNvSpPr>
          <p:nvPr>
            <p:ph type="sldNum" sz="quarter" idx="10"/>
          </p:nvPr>
        </p:nvSpPr>
        <p:spPr/>
        <p:txBody>
          <a:bodyPr/>
          <a:lstStyle/>
          <a:p>
            <a:fld id="{8DCFA1D9-88A1-4469-ABAF-334BC8141885}" type="slidenum">
              <a:rPr lang="en-US" smtClean="0"/>
              <a:t>29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8: Implementing PaaS cloud services</a:t>
            </a:r>
          </a:p>
        </p:txBody>
      </p:sp>
    </p:spTree>
    <p:extLst>
      <p:ext uri="{BB962C8B-B14F-4D97-AF65-F5344CB8AC3E}">
        <p14:creationId xmlns:p14="http://schemas.microsoft.com/office/powerpoint/2010/main" val="1094358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Tentative Agenda</a:t>
            </a:r>
          </a:p>
        </p:txBody>
      </p:sp>
      <p:sp>
        <p:nvSpPr>
          <p:cNvPr id="4" name="Slide Number Placeholder 3"/>
          <p:cNvSpPr>
            <a:spLocks noGrp="1"/>
          </p:cNvSpPr>
          <p:nvPr>
            <p:ph type="sldNum" sz="quarter" idx="10"/>
          </p:nvPr>
        </p:nvSpPr>
        <p:spPr/>
        <p:txBody>
          <a:bodyPr/>
          <a:lstStyle/>
          <a:p>
            <a:fld id="{3AB32C7E-D9C3-40D4-8B5C-4BFC5FA60907}" type="slidenum">
              <a:rPr lang="en-US" smtClean="0"/>
              <a:t>3</a:t>
            </a:fld>
            <a:endParaRPr lang="en-US" dirty="0"/>
          </a:p>
        </p:txBody>
      </p:sp>
    </p:spTree>
    <p:extLst>
      <p:ext uri="{BB962C8B-B14F-4D97-AF65-F5344CB8AC3E}">
        <p14:creationId xmlns:p14="http://schemas.microsoft.com/office/powerpoint/2010/main" val="20145913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Explain how to add a PaaS cloud service to a virtual network (VNET).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DCFA1D9-88A1-4469-ABAF-334BC8141885}" type="slidenum">
              <a:rPr lang="en-US" smtClean="0"/>
              <a:t>30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8: Implementing PaaS cloud services</a:t>
            </a:r>
          </a:p>
        </p:txBody>
      </p:sp>
    </p:spTree>
    <p:extLst>
      <p:ext uri="{BB962C8B-B14F-4D97-AF65-F5344CB8AC3E}">
        <p14:creationId xmlns:p14="http://schemas.microsoft.com/office/powerpoint/2010/main" val="32028964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Monitoring is built in to PaaS cloud services. However, you can configure how much data is logged.</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tuning for performance, reduce monitoring to the minimal level. Use verbose monitoring only when diagnosing faults, because this will incur storage costs and might impact performance.</a:t>
            </a:r>
          </a:p>
        </p:txBody>
      </p:sp>
      <p:sp>
        <p:nvSpPr>
          <p:cNvPr id="4" name="Slide Number Placeholder 3"/>
          <p:cNvSpPr>
            <a:spLocks noGrp="1"/>
          </p:cNvSpPr>
          <p:nvPr>
            <p:ph type="sldNum" sz="quarter" idx="10"/>
          </p:nvPr>
        </p:nvSpPr>
        <p:spPr/>
        <p:txBody>
          <a:bodyPr/>
          <a:lstStyle/>
          <a:p>
            <a:fld id="{8DCFA1D9-88A1-4469-ABAF-334BC8141885}" type="slidenum">
              <a:rPr lang="en-US" smtClean="0"/>
              <a:t>31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8: Implementing PaaS cloud services</a:t>
            </a:r>
          </a:p>
        </p:txBody>
      </p:sp>
    </p:spTree>
    <p:extLst>
      <p:ext uri="{BB962C8B-B14F-4D97-AF65-F5344CB8AC3E}">
        <p14:creationId xmlns:p14="http://schemas.microsoft.com/office/powerpoint/2010/main" val="18096238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the Azure portal, use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Monitoring</a:t>
            </a:r>
            <a:r>
              <a:rPr lang="en-US" sz="1000" dirty="0">
                <a:effectLst/>
                <a:latin typeface="Arial" panose="020B0604020202020204" pitchFamily="34" charset="0"/>
                <a:ea typeface="Calibri" panose="020F0502020204030204" pitchFamily="34" charset="0"/>
                <a:cs typeface="Times New Roman" panose="02020603050405020304" pitchFamily="18" charset="0"/>
              </a:rPr>
              <a:t> tab for a PaaS cloud service to configure the counters and alerts described on the slide.</a:t>
            </a:r>
          </a:p>
        </p:txBody>
      </p:sp>
      <p:sp>
        <p:nvSpPr>
          <p:cNvPr id="4" name="Slide Number Placeholder 3"/>
          <p:cNvSpPr>
            <a:spLocks noGrp="1"/>
          </p:cNvSpPr>
          <p:nvPr>
            <p:ph type="sldNum" sz="quarter" idx="10"/>
          </p:nvPr>
        </p:nvSpPr>
        <p:spPr/>
        <p:txBody>
          <a:bodyPr/>
          <a:lstStyle/>
          <a:p>
            <a:fld id="{8DCFA1D9-88A1-4469-ABAF-334BC8141885}" type="slidenum">
              <a:rPr lang="en-US" smtClean="0"/>
              <a:t>32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8: Implementing PaaS cloud services</a:t>
            </a:r>
          </a:p>
        </p:txBody>
      </p:sp>
    </p:spTree>
    <p:extLst>
      <p:ext uri="{BB962C8B-B14F-4D97-AF65-F5344CB8AC3E}">
        <p14:creationId xmlns:p14="http://schemas.microsoft.com/office/powerpoint/2010/main" val="4187883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Presentation:</a:t>
            </a:r>
            <a:r>
              <a:rPr lang="en-US" sz="1000" b="1" dirty="0">
                <a:latin typeface="Arial"/>
                <a:ea typeface="Calibri"/>
                <a:cs typeface="Times New Roman"/>
              </a:rPr>
              <a:t> 95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a:t>
            </a:r>
            <a:r>
              <a:rPr lang="en-US" sz="1000" b="1" dirty="0">
                <a:latin typeface="Arial"/>
                <a:ea typeface="Calibri"/>
                <a:cs typeface="Times New Roman"/>
              </a:rPr>
              <a:t> 60 minutes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After completing this module, students will be able to:</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tabLst>
                <a:tab pos="228600" algn="l"/>
              </a:tabLst>
            </a:pPr>
            <a:r>
              <a:rPr lang="en-US" sz="1000" dirty="0">
                <a:effectLst/>
                <a:latin typeface="Arial"/>
                <a:ea typeface="Times New Roman"/>
                <a:cs typeface="Times New Roman"/>
              </a:rPr>
              <a:t>Create and manage Microsoft Azure Active Directory (Azure AD) tenants.</a:t>
            </a:r>
          </a:p>
          <a:p>
            <a:pPr marL="342900" marR="0" lvl="0" indent="-342900">
              <a:lnSpc>
                <a:spcPct val="115000"/>
              </a:lnSpc>
              <a:spcBef>
                <a:spcPts val="0"/>
              </a:spcBef>
              <a:spcAft>
                <a:spcPts val="995"/>
              </a:spcAft>
              <a:buFont typeface="Symbol"/>
              <a:buChar char=""/>
              <a:tabLst>
                <a:tab pos="228600" algn="l"/>
              </a:tabLst>
            </a:pPr>
            <a:r>
              <a:rPr lang="en-US" sz="1000" dirty="0">
                <a:effectLst/>
                <a:latin typeface="Arial"/>
                <a:ea typeface="Times New Roman"/>
                <a:cs typeface="Times New Roman"/>
              </a:rPr>
              <a:t>Configure single sign-on (SSO) for cloud applications and resources, and implement Azure Role-Based Access Control (RBAC) for cloud resources.</a:t>
            </a:r>
          </a:p>
          <a:p>
            <a:pPr marL="342900" marR="0" lvl="0" indent="-342900">
              <a:lnSpc>
                <a:spcPct val="115000"/>
              </a:lnSpc>
              <a:spcBef>
                <a:spcPts val="0"/>
              </a:spcBef>
              <a:spcAft>
                <a:spcPts val="995"/>
              </a:spcAft>
              <a:buFont typeface="Symbol"/>
              <a:buChar char=""/>
              <a:tabLst>
                <a:tab pos="228600" algn="l"/>
              </a:tabLst>
            </a:pPr>
            <a:r>
              <a:rPr lang="en-US" sz="1000" dirty="0">
                <a:effectLst/>
                <a:latin typeface="Arial"/>
                <a:ea typeface="Times New Roman"/>
                <a:cs typeface="Times New Roman"/>
              </a:rPr>
              <a:t>Explain the functionality of Azure AD Premium and implement Azure Multi-Factor Authentication.</a:t>
            </a:r>
          </a:p>
          <a:p>
            <a:pPr>
              <a:lnSpc>
                <a:spcPts val="1300"/>
              </a:lnSpc>
              <a:spcBef>
                <a:spcPts val="900"/>
              </a:spcBef>
              <a:spcAft>
                <a:spcPts val="300"/>
              </a:spcAft>
            </a:pPr>
            <a:r>
              <a:rPr lang="en-US" sz="1000" b="1" dirty="0">
                <a:effectLst/>
                <a:latin typeface="Arial"/>
                <a:ea typeface="Times New Roman"/>
                <a:cs typeface="Segoe UI"/>
              </a:rPr>
              <a:t>Required materials</a:t>
            </a:r>
          </a:p>
          <a:p>
            <a:pPr>
              <a:lnSpc>
                <a:spcPct val="115000"/>
              </a:lnSpc>
              <a:spcAft>
                <a:spcPts val="1000"/>
              </a:spcAft>
            </a:pPr>
            <a:r>
              <a:rPr lang="en-US" sz="1000" dirty="0">
                <a:latin typeface="Arial"/>
                <a:ea typeface="Calibri"/>
                <a:cs typeface="Times New Roman"/>
              </a:rPr>
              <a:t>To teach this module, you need the Microsoft PowerPoint file</a:t>
            </a:r>
            <a:r>
              <a:rPr lang="en-US" sz="1000" dirty="0">
                <a:latin typeface="Arial"/>
                <a:ea typeface="Calibri"/>
                <a:cs typeface="Segoe UI"/>
              </a:rPr>
              <a:t> 20533C_09.pptx.</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Preparation tasks</a:t>
            </a:r>
          </a:p>
          <a:p>
            <a:pPr>
              <a:lnSpc>
                <a:spcPct val="115000"/>
              </a:lnSpc>
              <a:spcAft>
                <a:spcPts val="1000"/>
              </a:spcAft>
            </a:pPr>
            <a:r>
              <a:rPr lang="en-US" sz="1000" dirty="0">
                <a:latin typeface="Arial"/>
                <a:ea typeface="Calibri"/>
                <a:cs typeface="Times New Roman"/>
              </a:rPr>
              <a:t>To prepare for this module, you should:</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and the concepts that each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EB2B2541-6963-490B-A44B-0F5AD95B1120}" type="slidenum">
              <a:rPr lang="en-US" smtClean="0"/>
              <a:t>33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Implementing Azure Active Directory</a:t>
            </a:r>
          </a:p>
        </p:txBody>
      </p:sp>
    </p:spTree>
    <p:extLst>
      <p:ext uri="{BB962C8B-B14F-4D97-AF65-F5344CB8AC3E}">
        <p14:creationId xmlns:p14="http://schemas.microsoft.com/office/powerpoint/2010/main" val="27453768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Use this slide to introduce Azure AD and Multi-Factor Authentication as components of Azure services. This is the same slide presented in the lesson, Overview of Microsoft Azure, in Module 1. The services that are covered in this module, Azure AD and Multi-Factor Authentication, are highlighted in red. Closely related services that are mentioned in this module, such as Web Apps, are highlighted in orange.</a:t>
            </a:r>
          </a:p>
        </p:txBody>
      </p:sp>
      <p:sp>
        <p:nvSpPr>
          <p:cNvPr id="4" name="Slide Number Placeholder 3"/>
          <p:cNvSpPr>
            <a:spLocks noGrp="1"/>
          </p:cNvSpPr>
          <p:nvPr>
            <p:ph type="sldNum" sz="quarter" idx="10"/>
          </p:nvPr>
        </p:nvSpPr>
        <p:spPr/>
        <p:txBody>
          <a:bodyPr/>
          <a:lstStyle/>
          <a:p>
            <a:fld id="{EB2B2541-6963-490B-A44B-0F5AD95B1120}" type="slidenum">
              <a:rPr lang="en-US" smtClean="0"/>
              <a:t>34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Implementing Azure Active Directory</a:t>
            </a:r>
          </a:p>
        </p:txBody>
      </p:sp>
    </p:spTree>
    <p:extLst>
      <p:ext uri="{BB962C8B-B14F-4D97-AF65-F5344CB8AC3E}">
        <p14:creationId xmlns:p14="http://schemas.microsoft.com/office/powerpoint/2010/main" val="6409006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Point out that there is still confusion regarding the differences between AD DS, which is on</a:t>
            </a:r>
            <a:r>
              <a:rPr lang="en-US" sz="1000">
                <a:effectLst/>
                <a:latin typeface="Arial"/>
                <a:ea typeface="Calibri"/>
                <a:cs typeface="Cambria Math"/>
              </a:rPr>
              <a:t>-</a:t>
            </a:r>
            <a:r>
              <a:rPr lang="en-US" sz="1000">
                <a:latin typeface="Arial"/>
                <a:ea typeface="Calibri"/>
                <a:cs typeface="Times New Roman"/>
              </a:rPr>
              <a:t>premises, and Azure AD, which is in the cloud. Explain that the purpose of this lesson is to identify the most important characteristics of each and introduce the management of Azure AD. Highlight the similarities and differences. Explain the differences between different Azure AD editions, and point that Lesson 3 will cover Azure AD Premium in more detail.</a:t>
            </a:r>
          </a:p>
        </p:txBody>
      </p:sp>
      <p:sp>
        <p:nvSpPr>
          <p:cNvPr id="4" name="Slide Number Placeholder 3"/>
          <p:cNvSpPr>
            <a:spLocks noGrp="1"/>
          </p:cNvSpPr>
          <p:nvPr>
            <p:ph type="sldNum" sz="quarter" idx="10"/>
          </p:nvPr>
        </p:nvSpPr>
        <p:spPr/>
        <p:txBody>
          <a:bodyPr/>
          <a:lstStyle/>
          <a:p>
            <a:fld id="{EB2B2541-6963-490B-A44B-0F5AD95B1120}" type="slidenum">
              <a:rPr lang="en-US" smtClean="0"/>
              <a:t>35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Implementing Azure Active Directory</a:t>
            </a:r>
          </a:p>
        </p:txBody>
      </p:sp>
    </p:spTree>
    <p:extLst>
      <p:ext uri="{BB962C8B-B14F-4D97-AF65-F5344CB8AC3E}">
        <p14:creationId xmlns:p14="http://schemas.microsoft.com/office/powerpoint/2010/main" val="6504503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You can start by demonstrating how to create user and group objects in Azure AD. Explain in detail the different types of users that you can create. Many participants still expect to see familiar tools such as Active Directory Users and Computers, so briefly explain that you can manage Azure AD by using portals or through Windows PowerShell. If you demonstrate Windows PowerShell management, we recommend that you practice before the demonstration so that you are familiar with the cmdlets. </a:t>
            </a:r>
          </a:p>
        </p:txBody>
      </p:sp>
      <p:sp>
        <p:nvSpPr>
          <p:cNvPr id="4" name="Slide Number Placeholder 3"/>
          <p:cNvSpPr>
            <a:spLocks noGrp="1"/>
          </p:cNvSpPr>
          <p:nvPr>
            <p:ph type="sldNum" sz="quarter" idx="10"/>
          </p:nvPr>
        </p:nvSpPr>
        <p:spPr/>
        <p:txBody>
          <a:bodyPr/>
          <a:lstStyle/>
          <a:p>
            <a:fld id="{EB2B2541-6963-490B-A44B-0F5AD95B1120}" type="slidenum">
              <a:rPr lang="en-US" smtClean="0"/>
              <a:t>36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Implementing Azure Active Directory</a:t>
            </a:r>
          </a:p>
        </p:txBody>
      </p:sp>
    </p:spTree>
    <p:extLst>
      <p:ext uri="{BB962C8B-B14F-4D97-AF65-F5344CB8AC3E}">
        <p14:creationId xmlns:p14="http://schemas.microsoft.com/office/powerpoint/2010/main" val="27517456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Explain the following key points to students:</a:t>
            </a:r>
          </a:p>
          <a:p>
            <a:pPr>
              <a:lnSpc>
                <a:spcPct val="115000"/>
              </a:lnSpc>
              <a:spcAft>
                <a:spcPts val="1000"/>
              </a:spcAft>
            </a:pPr>
            <a:r>
              <a:rPr lang="en-US" sz="1000">
                <a:latin typeface="Arial"/>
                <a:ea typeface="Calibri"/>
                <a:cs typeface="Times New Roman"/>
              </a:rPr>
              <a:t>Support for multiple Azure AD directories, within the same subscription, enables administrators to have both a live production directory and another directory for testing or non-production use, or for data synchronized from another Active Directory forest. </a:t>
            </a:r>
          </a:p>
        </p:txBody>
      </p:sp>
      <p:sp>
        <p:nvSpPr>
          <p:cNvPr id="4" name="Slide Number Placeholder 3"/>
          <p:cNvSpPr>
            <a:spLocks noGrp="1"/>
          </p:cNvSpPr>
          <p:nvPr>
            <p:ph type="sldNum" sz="quarter" idx="10"/>
          </p:nvPr>
        </p:nvSpPr>
        <p:spPr/>
        <p:txBody>
          <a:bodyPr/>
          <a:lstStyle/>
          <a:p>
            <a:fld id="{EB2B2541-6963-490B-A44B-0F5AD95B1120}" type="slidenum">
              <a:rPr lang="en-US" smtClean="0"/>
              <a:t>37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Implementing Azure Active Directory</a:t>
            </a:r>
          </a:p>
        </p:txBody>
      </p:sp>
    </p:spTree>
    <p:extLst>
      <p:ext uri="{BB962C8B-B14F-4D97-AF65-F5344CB8AC3E}">
        <p14:creationId xmlns:p14="http://schemas.microsoft.com/office/powerpoint/2010/main" val="24176997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If time permits, you can demonstrate Azure AD B2B, and for that demonstration, you should prepare custom .csv files that contain the email addresses of invited users. Be sure that you have some provisioned resource in Azure AD to demonstrate the invitation model of B2B. When you present B2C, focus on how to extend identity by using social network identities such as Facebook or LinkedIn.</a:t>
            </a:r>
          </a:p>
        </p:txBody>
      </p:sp>
      <p:sp>
        <p:nvSpPr>
          <p:cNvPr id="4" name="Slide Number Placeholder 3"/>
          <p:cNvSpPr>
            <a:spLocks noGrp="1"/>
          </p:cNvSpPr>
          <p:nvPr>
            <p:ph type="sldNum" sz="quarter" idx="10"/>
          </p:nvPr>
        </p:nvSpPr>
        <p:spPr/>
        <p:txBody>
          <a:bodyPr/>
          <a:lstStyle/>
          <a:p>
            <a:fld id="{EB2B2541-6963-490B-A44B-0F5AD95B1120}" type="slidenum">
              <a:rPr lang="en-US" smtClean="0"/>
              <a:t>38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Implementing Azure Active Directory</a:t>
            </a:r>
          </a:p>
        </p:txBody>
      </p:sp>
    </p:spTree>
    <p:extLst>
      <p:ext uri="{BB962C8B-B14F-4D97-AF65-F5344CB8AC3E}">
        <p14:creationId xmlns:p14="http://schemas.microsoft.com/office/powerpoint/2010/main" val="32763953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Start the topic by asking the students about SaaS applications usage in their organizations. If they are not aware, you can spend time on the Cloud App Discovery tool and how that tool can be deployed. Emphasize that the greatest benefit of integrating applications with Azure AD is to gain SSO, thus eliminating the need for password management for individual SaaS applications.</a:t>
            </a:r>
          </a:p>
        </p:txBody>
      </p:sp>
      <p:sp>
        <p:nvSpPr>
          <p:cNvPr id="4" name="Slide Number Placeholder 3"/>
          <p:cNvSpPr>
            <a:spLocks noGrp="1"/>
          </p:cNvSpPr>
          <p:nvPr>
            <p:ph type="sldNum" sz="quarter" idx="10"/>
          </p:nvPr>
        </p:nvSpPr>
        <p:spPr/>
        <p:txBody>
          <a:bodyPr/>
          <a:lstStyle/>
          <a:p>
            <a:fld id="{EB2B2541-6963-490B-A44B-0F5AD95B1120}" type="slidenum">
              <a:rPr lang="en-US" smtClean="0"/>
              <a:t>39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Implementing Azure Active Directory</a:t>
            </a:r>
          </a:p>
        </p:txBody>
      </p:sp>
    </p:spTree>
    <p:extLst>
      <p:ext uri="{BB962C8B-B14F-4D97-AF65-F5344CB8AC3E}">
        <p14:creationId xmlns:p14="http://schemas.microsoft.com/office/powerpoint/2010/main" val="3418114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Presentation: </a:t>
            </a:r>
            <a:r>
              <a:rPr lang="en-IN" sz="1000" b="1" dirty="0">
                <a:latin typeface="Arial"/>
                <a:ea typeface="Calibri"/>
                <a:cs typeface="Times New Roman"/>
              </a:rPr>
              <a:t>85 minutes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Lab: </a:t>
            </a:r>
            <a:r>
              <a:rPr lang="en-IN" sz="1000" b="1" dirty="0">
                <a:latin typeface="Arial"/>
                <a:ea typeface="Calibri"/>
                <a:cs typeface="Times New Roman"/>
              </a:rPr>
              <a:t>60 minutes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After completing this module, students will be able to:</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Identify relational database services in Microsoft Azure.</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Provision, configure, and manage the Azure SQL Database data-management service.</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Configure security for Azure SQL Database.</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Monitor Azure SQL Database.</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Manage data recovery and availability for Azure SQL Database.</a:t>
            </a:r>
            <a:endParaRPr lang="en-IN" sz="1000" dirty="0">
              <a:effectLst/>
              <a:latin typeface="Arial"/>
              <a:ea typeface="Times New Roman"/>
              <a:cs typeface="Times New Roman"/>
            </a:endParaRPr>
          </a:p>
          <a:p>
            <a:pPr>
              <a:lnSpc>
                <a:spcPct val="115000"/>
              </a:lnSpc>
              <a:spcAft>
                <a:spcPts val="1000"/>
              </a:spcAft>
            </a:pPr>
            <a:r>
              <a:rPr lang="en-IN" sz="1000" b="1" dirty="0">
                <a:latin typeface="Arial"/>
                <a:ea typeface="Calibri"/>
                <a:cs typeface="Times New Roman"/>
              </a:rPr>
              <a:t>Required materials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To teach this module, you need the Microsoft PowerPoint file 20533C_07_Source.pptx.</a:t>
            </a:r>
          </a:p>
          <a:p>
            <a:pPr>
              <a:lnSpc>
                <a:spcPct val="115000"/>
              </a:lnSpc>
              <a:spcAft>
                <a:spcPts val="1000"/>
              </a:spcAft>
            </a:pPr>
            <a:r>
              <a:rPr lang="en-IN" sz="1000" b="1" dirty="0">
                <a:latin typeface="Arial"/>
                <a:ea typeface="Calibri"/>
                <a:cs typeface="Times New Roman"/>
              </a:rPr>
              <a:t>Preparation tasks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To prepare for this module, you should:</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Read all of this module’s materials.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Practice performing the demonstrations and labs.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endParaRPr lang="en-IN" sz="1000" dirty="0">
              <a:effectLst/>
              <a:latin typeface="Arial"/>
              <a:ea typeface="Times New Roman"/>
              <a:cs typeface="Times New Roman"/>
            </a:endParaRPr>
          </a:p>
          <a:p>
            <a:pPr>
              <a:lnSpc>
                <a:spcPct val="115000"/>
              </a:lnSpc>
              <a:spcAft>
                <a:spcPts val="1000"/>
              </a:spcAft>
            </a:pPr>
            <a:r>
              <a:rPr lang="en-IN" sz="1000" dirty="0">
                <a:solidFill>
                  <a:srgbClr val="000000"/>
                </a:solidFill>
                <a:latin typeface="Arial"/>
                <a:ea typeface="Calibri"/>
                <a:cs typeface="Times New Roman"/>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D67AAB4-9E36-4C96-8ADC-E9912125CD31}" type="slidenum">
              <a:rPr lang="en-IN" smtClean="0"/>
              <a:t>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Planning and implementing Azure SQL Database</a:t>
            </a:r>
          </a:p>
        </p:txBody>
      </p:sp>
    </p:spTree>
    <p:extLst>
      <p:ext uri="{BB962C8B-B14F-4D97-AF65-F5344CB8AC3E}">
        <p14:creationId xmlns:p14="http://schemas.microsoft.com/office/powerpoint/2010/main" val="37868187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a:latin typeface="Arial"/>
                <a:ea typeface="Calibri"/>
                <a:cs typeface="Times New Roman"/>
              </a:rPr>
              <a:t>Point out that there are three options for using SSO with Azure AD:</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tabLst>
                <a:tab pos="457200" algn="l"/>
              </a:tabLst>
            </a:pPr>
            <a:r>
              <a:rPr lang="en-US" sz="1000">
                <a:latin typeface="Arial"/>
                <a:ea typeface="Calibri"/>
                <a:cs typeface="Times New Roman"/>
              </a:rPr>
              <a:t>Azure AD SSO (federation between Azure AD and an app provider).</a:t>
            </a:r>
          </a:p>
          <a:p>
            <a:pPr marL="342900" marR="0" lvl="0" indent="-342900">
              <a:lnSpc>
                <a:spcPct val="115000"/>
              </a:lnSpc>
              <a:spcBef>
                <a:spcPts val="0"/>
              </a:spcBef>
              <a:spcAft>
                <a:spcPts val="995"/>
              </a:spcAft>
              <a:buFont typeface="Symbol"/>
              <a:buChar char=""/>
              <a:tabLst>
                <a:tab pos="457200" algn="l"/>
              </a:tabLst>
            </a:pPr>
            <a:r>
              <a:rPr lang="en-US" sz="1000">
                <a:latin typeface="Arial"/>
                <a:ea typeface="Calibri"/>
                <a:cs typeface="Times New Roman"/>
              </a:rPr>
              <a:t>Password SSO (storing credentials in Azure AD).</a:t>
            </a:r>
          </a:p>
          <a:p>
            <a:pPr marL="342900" marR="0" lvl="0" indent="-342900">
              <a:lnSpc>
                <a:spcPct val="115000"/>
              </a:lnSpc>
              <a:spcBef>
                <a:spcPts val="0"/>
              </a:spcBef>
              <a:spcAft>
                <a:spcPts val="995"/>
              </a:spcAft>
              <a:buFont typeface="Symbol"/>
              <a:buChar char=""/>
              <a:tabLst>
                <a:tab pos="457200" algn="l"/>
              </a:tabLst>
            </a:pPr>
            <a:r>
              <a:rPr lang="en-US" sz="1000">
                <a:latin typeface="Arial"/>
                <a:ea typeface="Calibri"/>
                <a:cs typeface="Times New Roman"/>
              </a:rPr>
              <a:t>Using an existing SSO (for example, AD FS).</a:t>
            </a:r>
          </a:p>
          <a:p>
            <a:pPr>
              <a:lnSpc>
                <a:spcPct val="115000"/>
              </a:lnSpc>
              <a:spcAft>
                <a:spcPts val="1000"/>
              </a:spcAft>
            </a:pPr>
            <a:r>
              <a:rPr lang="en-GB" sz="1000">
                <a:latin typeface="Arial"/>
                <a:ea typeface="Calibri"/>
                <a:cs typeface="Times New Roman"/>
              </a:rPr>
              <a:t>If you have time, and you have an account with a gallery service, you might wish to demonstrate using a gallery app such as Dropbox. Note that students do add the Skype app in Exercise 2 of the lab.</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B2B2541-6963-490B-A44B-0F5AD95B1120}" type="slidenum">
              <a:rPr lang="en-US" smtClean="0"/>
              <a:t>40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Implementing Azure Active Directory</a:t>
            </a:r>
          </a:p>
        </p:txBody>
      </p:sp>
    </p:spTree>
    <p:extLst>
      <p:ext uri="{BB962C8B-B14F-4D97-AF65-F5344CB8AC3E}">
        <p14:creationId xmlns:p14="http://schemas.microsoft.com/office/powerpoint/2010/main" val="15020870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When you present RBAC, be sure to mention that this feature does not work with the Azure classic portal. </a:t>
            </a:r>
          </a:p>
        </p:txBody>
      </p:sp>
      <p:sp>
        <p:nvSpPr>
          <p:cNvPr id="4" name="Slide Number Placeholder 3"/>
          <p:cNvSpPr>
            <a:spLocks noGrp="1"/>
          </p:cNvSpPr>
          <p:nvPr>
            <p:ph type="sldNum" sz="quarter" idx="10"/>
          </p:nvPr>
        </p:nvSpPr>
        <p:spPr/>
        <p:txBody>
          <a:bodyPr/>
          <a:lstStyle/>
          <a:p>
            <a:fld id="{EB2B2541-6963-490B-A44B-0F5AD95B1120}" type="slidenum">
              <a:rPr lang="en-US" smtClean="0"/>
              <a:t>41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Implementing Azure Active Directory</a:t>
            </a:r>
          </a:p>
        </p:txBody>
      </p:sp>
    </p:spTree>
    <p:extLst>
      <p:ext uri="{BB962C8B-B14F-4D97-AF65-F5344CB8AC3E}">
        <p14:creationId xmlns:p14="http://schemas.microsoft.com/office/powerpoint/2010/main" val="37287477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Mention that Azure AD Privileged Identity Management can be enabled in the Azure portal. Additionally, mention that with Azure Privileged Identity Management, you cannot manage subscription administrators. Also point out that Azure AD Privileged Identity Management can manage built-in Azure AD organizational roles, such as Global Administrator, Billing Administrator, Service Administrator, User Administrator, and Password Administrator.</a:t>
            </a:r>
          </a:p>
        </p:txBody>
      </p:sp>
      <p:sp>
        <p:nvSpPr>
          <p:cNvPr id="4" name="Slide Number Placeholder 3"/>
          <p:cNvSpPr>
            <a:spLocks noGrp="1"/>
          </p:cNvSpPr>
          <p:nvPr>
            <p:ph type="sldNum" sz="quarter" idx="10"/>
          </p:nvPr>
        </p:nvSpPr>
        <p:spPr/>
        <p:txBody>
          <a:bodyPr/>
          <a:lstStyle/>
          <a:p>
            <a:fld id="{EB2B2541-6963-490B-A44B-0F5AD95B1120}" type="slidenum">
              <a:rPr lang="en-US" smtClean="0"/>
              <a:t>42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Implementing Azure Active Directory</a:t>
            </a:r>
          </a:p>
        </p:txBody>
      </p:sp>
    </p:spTree>
    <p:extLst>
      <p:ext uri="{BB962C8B-B14F-4D97-AF65-F5344CB8AC3E}">
        <p14:creationId xmlns:p14="http://schemas.microsoft.com/office/powerpoint/2010/main" val="15906110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Point out that Azure AD Premium can be procured as additional license or as a part of Enterprise Mobility Suite that also includes the license for Azure AD Rights Management Services and Microsoft Intune. Emphasize the differences between Azure AD Basic and Premium features.</a:t>
            </a:r>
          </a:p>
        </p:txBody>
      </p:sp>
      <p:sp>
        <p:nvSpPr>
          <p:cNvPr id="4" name="Slide Number Placeholder 3"/>
          <p:cNvSpPr>
            <a:spLocks noGrp="1"/>
          </p:cNvSpPr>
          <p:nvPr>
            <p:ph type="sldNum" sz="quarter" idx="10"/>
          </p:nvPr>
        </p:nvSpPr>
        <p:spPr/>
        <p:txBody>
          <a:bodyPr/>
          <a:lstStyle/>
          <a:p>
            <a:fld id="{EB2B2541-6963-490B-A44B-0F5AD95B1120}" type="slidenum">
              <a:rPr lang="en-US" smtClean="0"/>
              <a:t>43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Implementing Azure Active Directory</a:t>
            </a:r>
          </a:p>
        </p:txBody>
      </p:sp>
    </p:spTree>
    <p:extLst>
      <p:ext uri="{BB962C8B-B14F-4D97-AF65-F5344CB8AC3E}">
        <p14:creationId xmlns:p14="http://schemas.microsoft.com/office/powerpoint/2010/main" val="34483754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This topic has one additional slide. </a:t>
            </a:r>
          </a:p>
          <a:p>
            <a:pPr>
              <a:lnSpc>
                <a:spcPct val="115000"/>
              </a:lnSpc>
              <a:spcAft>
                <a:spcPts val="1000"/>
              </a:spcAft>
            </a:pPr>
            <a:r>
              <a:rPr lang="en-US" sz="1000" dirty="0">
                <a:solidFill>
                  <a:srgbClr val="000000"/>
                </a:solidFill>
                <a:latin typeface="Arial"/>
                <a:ea typeface="Calibri"/>
                <a:cs typeface="Times New Roman"/>
              </a:rPr>
              <a:t>Most students might be familiar with multi-factor authentication if they have used it in their organizations. However, ask them what technology they use for multi-factor authentication and how it can be integrated with Azure. Emphasize that they can extend Azure Multi-Factor Authentication to on-premises applications.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B2B2541-6963-490B-A44B-0F5AD95B1120}" type="slidenum">
              <a:rPr lang="en-US" smtClean="0"/>
              <a:t>44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Implementing Azure Active Directory</a:t>
            </a:r>
          </a:p>
        </p:txBody>
      </p:sp>
    </p:spTree>
    <p:extLst>
      <p:ext uri="{BB962C8B-B14F-4D97-AF65-F5344CB8AC3E}">
        <p14:creationId xmlns:p14="http://schemas.microsoft.com/office/powerpoint/2010/main" val="11523015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Explain the technical scenarios for implementing </a:t>
            </a:r>
            <a:r>
              <a:rPr lang="en-GB" sz="1000">
                <a:latin typeface="Arial"/>
                <a:ea typeface="Calibri"/>
                <a:cs typeface="Times New Roman"/>
              </a:rPr>
              <a:t>Azure </a:t>
            </a:r>
            <a:r>
              <a:rPr lang="en-US" sz="1000">
                <a:latin typeface="Arial"/>
                <a:ea typeface="Calibri"/>
                <a:cs typeface="Times New Roman"/>
              </a:rPr>
              <a:t>Multi-Factor Authentication,</a:t>
            </a:r>
            <a:r>
              <a:rPr lang="en-GB" sz="1000">
                <a:latin typeface="Arial"/>
                <a:ea typeface="Calibri"/>
                <a:cs typeface="Times New Roman"/>
              </a:rPr>
              <a:t> and focus on usage scenarios. Students will test some of the </a:t>
            </a:r>
            <a:r>
              <a:rPr lang="en-US" sz="1000">
                <a:latin typeface="Arial"/>
                <a:ea typeface="Calibri"/>
                <a:cs typeface="Times New Roman"/>
              </a:rPr>
              <a:t>Multi-Factor Authentication</a:t>
            </a:r>
            <a:r>
              <a:rPr lang="en-GB" sz="1000">
                <a:latin typeface="Arial"/>
                <a:ea typeface="Calibri"/>
                <a:cs typeface="Times New Roman"/>
              </a:rPr>
              <a:t> features in the lab.</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B2B2541-6963-490B-A44B-0F5AD95B1120}" type="slidenum">
              <a:rPr lang="en-US" smtClean="0"/>
              <a:t>45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Implementing Azure Active Directory</a:t>
            </a:r>
          </a:p>
        </p:txBody>
      </p:sp>
    </p:spTree>
    <p:extLst>
      <p:ext uri="{BB962C8B-B14F-4D97-AF65-F5344CB8AC3E}">
        <p14:creationId xmlns:p14="http://schemas.microsoft.com/office/powerpoint/2010/main" val="23341880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91038" y="74613"/>
            <a:ext cx="2533650" cy="1900237"/>
          </a:xfrm>
        </p:spPr>
      </p:sp>
      <p:sp>
        <p:nvSpPr>
          <p:cNvPr id="3" name="Notes Placeholder 2"/>
          <p:cNvSpPr>
            <a:spLocks noGrp="1"/>
          </p:cNvSpPr>
          <p:nvPr>
            <p:ph type="body" idx="1"/>
          </p:nvPr>
        </p:nvSpPr>
        <p:spPr>
          <a:xfrm>
            <a:off x="321979" y="2149961"/>
            <a:ext cx="6373288" cy="6780565"/>
          </a:xfrm>
        </p:spPr>
        <p:txBody>
          <a:bodyPr>
            <a:noAutofit/>
          </a:bodyPr>
          <a:lstStyle/>
          <a:p>
            <a:pPr>
              <a:lnSpc>
                <a:spcPct val="115000"/>
              </a:lnSpc>
              <a:spcAft>
                <a:spcPts val="1031"/>
              </a:spcAft>
            </a:pPr>
            <a:r>
              <a:rPr lang="en-US" sz="1000" dirty="0">
                <a:latin typeface="Arial"/>
                <a:ea typeface="Calibri"/>
                <a:cs typeface="Times New Roman"/>
              </a:rPr>
              <a:t>Discuss the differences between extending, synchronizing, or connecting on-premises Active Directory to Azure. Summarize the differing requirements and point out in which scenarios each of these options are appropriate. Highlight that Azure AD is also the primary directory service in Microsoft Office 365 and Microsoft Intune, and students can use Azure AD Connect, Azure AD password synchronization, and SSO with these platforms.</a:t>
            </a:r>
          </a:p>
          <a:p>
            <a:pPr>
              <a:lnSpc>
                <a:spcPct val="115000"/>
              </a:lnSpc>
              <a:spcAft>
                <a:spcPts val="1031"/>
              </a:spcAft>
            </a:pPr>
            <a:r>
              <a:rPr lang="en-US" sz="1000" dirty="0">
                <a:latin typeface="Arial"/>
                <a:ea typeface="Calibri"/>
                <a:cs typeface="Times New Roman"/>
              </a:rPr>
              <a:t>Ensure that students understand that Active Directory Federation Services (AD FS) also requires synchronization between AD DS and Azure AD.</a:t>
            </a:r>
          </a:p>
        </p:txBody>
      </p:sp>
      <p:sp>
        <p:nvSpPr>
          <p:cNvPr id="4" name="Slide Number Placeholder 3"/>
          <p:cNvSpPr>
            <a:spLocks noGrp="1"/>
          </p:cNvSpPr>
          <p:nvPr>
            <p:ph type="sldNum" sz="quarter" idx="10"/>
          </p:nvPr>
        </p:nvSpPr>
        <p:spPr/>
        <p:txBody>
          <a:bodyPr/>
          <a:lstStyle/>
          <a:p>
            <a:fld id="{7C327D36-8C20-428B-AA90-A376BA8EA350}" type="slidenum">
              <a:rPr lang="en-US" smtClean="0"/>
              <a:t>46</a:t>
            </a:fld>
            <a:endParaRPr lang="en-US" dirty="0"/>
          </a:p>
        </p:txBody>
      </p:sp>
      <p:sp>
        <p:nvSpPr>
          <p:cNvPr id="5" name="Rectangle 4"/>
          <p:cNvSpPr/>
          <p:nvPr/>
        </p:nvSpPr>
        <p:spPr>
          <a:xfrm>
            <a:off x="1" y="0"/>
            <a:ext cx="3146791" cy="22819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4229" tIns="47114" rIns="94229" bIns="47114" rtlCol="0" anchor="ctr"/>
          <a:lstStyle/>
          <a:p>
            <a:r>
              <a:rPr lang="en-US" sz="1200" b="1" dirty="0">
                <a:solidFill>
                  <a:srgbClr val="000000"/>
                </a:solidFill>
                <a:latin typeface="Arial"/>
              </a:rPr>
              <a:t>20533C</a:t>
            </a:r>
          </a:p>
        </p:txBody>
      </p:sp>
      <p:sp>
        <p:nvSpPr>
          <p:cNvPr id="6" name="Rectangle 5"/>
          <p:cNvSpPr/>
          <p:nvPr/>
        </p:nvSpPr>
        <p:spPr>
          <a:xfrm>
            <a:off x="1" y="244492"/>
            <a:ext cx="3146791" cy="3569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4229" tIns="47114" rIns="94229" bIns="47114" rtlCol="0" anchor="ctr"/>
          <a:lstStyle/>
          <a:p>
            <a:r>
              <a:rPr lang="en-US" sz="1200" b="1" dirty="0">
                <a:solidFill>
                  <a:srgbClr val="336699"/>
                </a:solidFill>
                <a:latin typeface="Arial"/>
              </a:rPr>
              <a:t>10: Managing an Active Directory infrastructure in a hybrid environment</a:t>
            </a:r>
          </a:p>
        </p:txBody>
      </p:sp>
    </p:spTree>
    <p:extLst>
      <p:ext uri="{BB962C8B-B14F-4D97-AF65-F5344CB8AC3E}">
        <p14:creationId xmlns:p14="http://schemas.microsoft.com/office/powerpoint/2010/main" val="14519343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91038" y="74613"/>
            <a:ext cx="2533650" cy="1900237"/>
          </a:xfrm>
        </p:spPr>
      </p:sp>
      <p:sp>
        <p:nvSpPr>
          <p:cNvPr id="3" name="Notes Placeholder 2"/>
          <p:cNvSpPr>
            <a:spLocks noGrp="1"/>
          </p:cNvSpPr>
          <p:nvPr>
            <p:ph type="body" idx="1"/>
          </p:nvPr>
        </p:nvSpPr>
        <p:spPr>
          <a:xfrm>
            <a:off x="321979" y="2149961"/>
            <a:ext cx="6373288" cy="6780565"/>
          </a:xfrm>
        </p:spPr>
        <p:txBody>
          <a:bodyPr>
            <a:noAutofit/>
          </a:bodyPr>
          <a:lstStyle/>
          <a:p>
            <a:pPr>
              <a:lnSpc>
                <a:spcPct val="115000"/>
              </a:lnSpc>
              <a:spcAft>
                <a:spcPts val="1031"/>
              </a:spcAft>
            </a:pPr>
            <a:r>
              <a:rPr lang="en-US" sz="1000" dirty="0">
                <a:latin typeface="Arial"/>
                <a:ea typeface="Calibri"/>
                <a:cs typeface="Times New Roman"/>
              </a:rPr>
              <a:t>Highlight the benefits of placing a Windows Server domain controller that is part of your on-premises domain in Azure. Explain the planning considerations and mention that most of them focus on optimizing deployment cost.</a:t>
            </a:r>
          </a:p>
        </p:txBody>
      </p:sp>
      <p:sp>
        <p:nvSpPr>
          <p:cNvPr id="4" name="Slide Number Placeholder 3"/>
          <p:cNvSpPr>
            <a:spLocks noGrp="1"/>
          </p:cNvSpPr>
          <p:nvPr>
            <p:ph type="sldNum" sz="quarter" idx="10"/>
          </p:nvPr>
        </p:nvSpPr>
        <p:spPr/>
        <p:txBody>
          <a:bodyPr/>
          <a:lstStyle/>
          <a:p>
            <a:fld id="{7C327D36-8C20-428B-AA90-A376BA8EA350}" type="slidenum">
              <a:rPr lang="en-US" smtClean="0"/>
              <a:t>47</a:t>
            </a:fld>
            <a:endParaRPr lang="en-US" dirty="0"/>
          </a:p>
        </p:txBody>
      </p:sp>
      <p:sp>
        <p:nvSpPr>
          <p:cNvPr id="5" name="Rectangle 4"/>
          <p:cNvSpPr/>
          <p:nvPr/>
        </p:nvSpPr>
        <p:spPr>
          <a:xfrm>
            <a:off x="1" y="0"/>
            <a:ext cx="3146791" cy="22819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4229" tIns="47114" rIns="94229" bIns="47114" rtlCol="0" anchor="ctr"/>
          <a:lstStyle/>
          <a:p>
            <a:r>
              <a:rPr lang="en-US" sz="1200" b="1" dirty="0">
                <a:solidFill>
                  <a:srgbClr val="000000"/>
                </a:solidFill>
                <a:latin typeface="Arial"/>
              </a:rPr>
              <a:t>20533C</a:t>
            </a:r>
          </a:p>
        </p:txBody>
      </p:sp>
      <p:sp>
        <p:nvSpPr>
          <p:cNvPr id="6" name="Rectangle 5"/>
          <p:cNvSpPr/>
          <p:nvPr/>
        </p:nvSpPr>
        <p:spPr>
          <a:xfrm>
            <a:off x="1" y="244492"/>
            <a:ext cx="3146791" cy="3569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4229" tIns="47114" rIns="94229" bIns="47114" rtlCol="0" anchor="ctr"/>
          <a:lstStyle/>
          <a:p>
            <a:r>
              <a:rPr lang="en-US" sz="1200" b="1" dirty="0">
                <a:solidFill>
                  <a:srgbClr val="336699"/>
                </a:solidFill>
                <a:latin typeface="Arial"/>
              </a:rPr>
              <a:t>10: Managing an Active Directory infrastructure in a hybrid environment</a:t>
            </a:r>
          </a:p>
        </p:txBody>
      </p:sp>
    </p:spTree>
    <p:extLst>
      <p:ext uri="{BB962C8B-B14F-4D97-AF65-F5344CB8AC3E}">
        <p14:creationId xmlns:p14="http://schemas.microsoft.com/office/powerpoint/2010/main" val="14014443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91038" y="74613"/>
            <a:ext cx="2533650" cy="1900237"/>
          </a:xfrm>
        </p:spPr>
      </p:sp>
      <p:sp>
        <p:nvSpPr>
          <p:cNvPr id="3" name="Notes Placeholder 2"/>
          <p:cNvSpPr>
            <a:spLocks noGrp="1"/>
          </p:cNvSpPr>
          <p:nvPr>
            <p:ph type="body" idx="1"/>
          </p:nvPr>
        </p:nvSpPr>
        <p:spPr>
          <a:xfrm>
            <a:off x="321979" y="2149960"/>
            <a:ext cx="6373288" cy="6780565"/>
          </a:xfrm>
        </p:spPr>
        <p:txBody>
          <a:bodyPr>
            <a:noAutofit/>
          </a:bodyPr>
          <a:lstStyle/>
          <a:p>
            <a:pPr>
              <a:lnSpc>
                <a:spcPct val="115000"/>
              </a:lnSpc>
              <a:spcAft>
                <a:spcPts val="1031"/>
              </a:spcAft>
            </a:pPr>
            <a:r>
              <a:rPr lang="en-US" sz="1000" dirty="0">
                <a:latin typeface="Arial"/>
                <a:ea typeface="Calibri"/>
                <a:cs typeface="Times New Roman"/>
              </a:rPr>
              <a:t>Explain that Azure AD Connect combines the functionality of the DirSync and Azure AD Sync tools. Highlight that Azure AD Connect can also provide directory synchronization in Office 365 and Intune.</a:t>
            </a:r>
          </a:p>
          <a:p>
            <a:pPr>
              <a:lnSpc>
                <a:spcPct val="115000"/>
              </a:lnSpc>
              <a:spcAft>
                <a:spcPts val="1031"/>
              </a:spcAft>
            </a:pPr>
            <a:r>
              <a:rPr lang="en-US" sz="1000" dirty="0">
                <a:latin typeface="Arial"/>
                <a:ea typeface="Calibri"/>
                <a:cs typeface="Times New Roman"/>
              </a:rPr>
              <a:t>Explain that the first synchronization is a full synchronization and that subsequent synchronizations only update the changes or deltas. Emphasize that students can use Azure AD Connect for password sync</a:t>
            </a:r>
            <a:r>
              <a:rPr lang="en-US" sz="1000" dirty="0">
                <a:solidFill>
                  <a:srgbClr val="000000"/>
                </a:solidFill>
                <a:latin typeface="Arial"/>
                <a:ea typeface="Calibri"/>
                <a:cs typeface="Times New Roman"/>
              </a:rPr>
              <a:t>hronization</a:t>
            </a:r>
            <a:r>
              <a:rPr lang="en-US" sz="1000" dirty="0">
                <a:latin typeface="Arial"/>
                <a:ea typeface="Calibri"/>
                <a:cs typeface="Times New Roman"/>
              </a:rPr>
              <a:t> and AD FS, and that AD FS also requires a directory synchronization component.</a:t>
            </a:r>
          </a:p>
        </p:txBody>
      </p:sp>
      <p:sp>
        <p:nvSpPr>
          <p:cNvPr id="4" name="Slide Number Placeholder 3"/>
          <p:cNvSpPr>
            <a:spLocks noGrp="1"/>
          </p:cNvSpPr>
          <p:nvPr>
            <p:ph type="sldNum" sz="quarter" idx="10"/>
          </p:nvPr>
        </p:nvSpPr>
        <p:spPr/>
        <p:txBody>
          <a:bodyPr/>
          <a:lstStyle/>
          <a:p>
            <a:fld id="{7C327D36-8C20-428B-AA90-A376BA8EA350}" type="slidenum">
              <a:rPr lang="en-US" smtClean="0"/>
              <a:t>48</a:t>
            </a:fld>
            <a:endParaRPr lang="en-US" dirty="0"/>
          </a:p>
        </p:txBody>
      </p:sp>
      <p:sp>
        <p:nvSpPr>
          <p:cNvPr id="5" name="Rectangle 4"/>
          <p:cNvSpPr/>
          <p:nvPr/>
        </p:nvSpPr>
        <p:spPr>
          <a:xfrm>
            <a:off x="1" y="0"/>
            <a:ext cx="3146791" cy="22819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4229" tIns="47114" rIns="94229" bIns="47114" rtlCol="0" anchor="ctr"/>
          <a:lstStyle/>
          <a:p>
            <a:r>
              <a:rPr lang="en-US" sz="1200" b="1" dirty="0">
                <a:solidFill>
                  <a:srgbClr val="000000"/>
                </a:solidFill>
                <a:latin typeface="Arial"/>
              </a:rPr>
              <a:t>20533C</a:t>
            </a:r>
          </a:p>
        </p:txBody>
      </p:sp>
      <p:sp>
        <p:nvSpPr>
          <p:cNvPr id="6" name="Rectangle 5"/>
          <p:cNvSpPr/>
          <p:nvPr/>
        </p:nvSpPr>
        <p:spPr>
          <a:xfrm>
            <a:off x="1" y="244492"/>
            <a:ext cx="3146791" cy="3569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4229" tIns="47114" rIns="94229" bIns="47114" rtlCol="0" anchor="ctr"/>
          <a:lstStyle/>
          <a:p>
            <a:r>
              <a:rPr lang="en-US" sz="1200" b="1" dirty="0">
                <a:solidFill>
                  <a:srgbClr val="336699"/>
                </a:solidFill>
                <a:latin typeface="Arial"/>
              </a:rPr>
              <a:t>10: Managing an Active Directory infrastructure in a hybrid environment</a:t>
            </a:r>
          </a:p>
        </p:txBody>
      </p:sp>
    </p:spTree>
    <p:extLst>
      <p:ext uri="{BB962C8B-B14F-4D97-AF65-F5344CB8AC3E}">
        <p14:creationId xmlns:p14="http://schemas.microsoft.com/office/powerpoint/2010/main" val="34549822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91038" y="74613"/>
            <a:ext cx="2533650" cy="1900237"/>
          </a:xfrm>
        </p:spPr>
      </p:sp>
      <p:sp>
        <p:nvSpPr>
          <p:cNvPr id="3" name="Notes Placeholder 2"/>
          <p:cNvSpPr>
            <a:spLocks noGrp="1"/>
          </p:cNvSpPr>
          <p:nvPr>
            <p:ph type="body" idx="1"/>
          </p:nvPr>
        </p:nvSpPr>
        <p:spPr>
          <a:xfrm>
            <a:off x="321979" y="2149960"/>
            <a:ext cx="6373288" cy="6780565"/>
          </a:xfrm>
        </p:spPr>
        <p:txBody>
          <a:bodyPr>
            <a:noAutofit/>
          </a:bodyPr>
          <a:lstStyle/>
          <a:p>
            <a:pPr>
              <a:lnSpc>
                <a:spcPct val="115000"/>
              </a:lnSpc>
              <a:spcAft>
                <a:spcPts val="1031"/>
              </a:spcAft>
            </a:pPr>
            <a:r>
              <a:rPr lang="en-US" sz="1000" dirty="0">
                <a:latin typeface="Arial"/>
                <a:ea typeface="Calibri"/>
                <a:cs typeface="Times New Roman"/>
              </a:rPr>
              <a:t>Take students through the table and contrast the differing levels of support that directory synchronization, directory synchronization with password sync</a:t>
            </a:r>
            <a:r>
              <a:rPr lang="en-US" sz="1000" dirty="0">
                <a:solidFill>
                  <a:srgbClr val="000000"/>
                </a:solidFill>
                <a:latin typeface="Arial"/>
                <a:ea typeface="Calibri"/>
                <a:cs typeface="Times New Roman"/>
              </a:rPr>
              <a:t>hronization</a:t>
            </a:r>
            <a:r>
              <a:rPr lang="en-US" sz="1000" dirty="0">
                <a:latin typeface="Arial"/>
                <a:ea typeface="Calibri"/>
                <a:cs typeface="Times New Roman"/>
              </a:rPr>
              <a:t>, and directory synchronization with SSO provide. Highlight that SSO does use directory synchronization to synchronize users, groups, and contacts, but the authentication takes place against the on-premises Active Directory. Contrast this with Azure AD Connect with password sync</a:t>
            </a:r>
            <a:r>
              <a:rPr lang="en-US" sz="1000" dirty="0">
                <a:solidFill>
                  <a:srgbClr val="000000"/>
                </a:solidFill>
                <a:latin typeface="Arial"/>
                <a:ea typeface="Calibri"/>
                <a:cs typeface="Times New Roman"/>
              </a:rPr>
              <a:t>hronization</a:t>
            </a:r>
            <a:r>
              <a:rPr lang="en-US" sz="1000" dirty="0">
                <a:latin typeface="Arial"/>
                <a:ea typeface="Calibri"/>
                <a:cs typeface="Times New Roman"/>
              </a:rPr>
              <a:t>, where authentication against Azure resources takes place in Azure AD, but both user accounts use the same password.</a:t>
            </a:r>
          </a:p>
          <a:p>
            <a:pPr>
              <a:lnSpc>
                <a:spcPct val="115000"/>
              </a:lnSpc>
              <a:spcAft>
                <a:spcPts val="1031"/>
              </a:spcAft>
            </a:pPr>
            <a:r>
              <a:rPr lang="en-US" sz="1000" dirty="0">
                <a:latin typeface="Arial"/>
                <a:ea typeface="Calibri"/>
                <a:cs typeface="Times New Roman"/>
              </a:rPr>
              <a:t>Emphasize that with password sync</a:t>
            </a:r>
            <a:r>
              <a:rPr lang="en-US" sz="1000" dirty="0">
                <a:solidFill>
                  <a:srgbClr val="000000"/>
                </a:solidFill>
                <a:latin typeface="Arial"/>
                <a:ea typeface="Calibri"/>
                <a:cs typeface="Times New Roman"/>
              </a:rPr>
              <a:t>hronization</a:t>
            </a:r>
            <a:r>
              <a:rPr lang="en-US" sz="1000" dirty="0">
                <a:latin typeface="Arial"/>
                <a:ea typeface="Calibri"/>
                <a:cs typeface="Times New Roman"/>
              </a:rPr>
              <a:t>, the password itself does not replicate to Azure AD—a hash of the password replicates. The password hash then hashes again by using SHA-256, and it stores in Azure AD. When a user attempts to authenticate, this authentication process generates a password hash. This password hash then compares with the stored password hash in Azure. If the two match, the passwords must also match, and the user is allowed to sign in to Azure.</a:t>
            </a:r>
          </a:p>
          <a:p>
            <a:pPr>
              <a:lnSpc>
                <a:spcPct val="115000"/>
              </a:lnSpc>
              <a:spcAft>
                <a:spcPts val="1031"/>
              </a:spcAft>
            </a:pPr>
            <a:r>
              <a:rPr lang="en-US" sz="1000" dirty="0">
                <a:latin typeface="Arial"/>
                <a:ea typeface="Calibri"/>
                <a:cs typeface="Times New Roman"/>
              </a:rPr>
              <a:t>With SSO, the authentication request relays to on-premises Active Directory through a federation trust that was set up between Azure and the on-premises directory service. This federation trust is configured to an instance of AD FS that is running in the on-premises environment, or increasingly, in Azure. Remind students that if Azure hosts AD FS, then Azure also needs to host redundant domain controllers from the on-premises Active Directory.</a:t>
            </a:r>
          </a:p>
          <a:p>
            <a:pPr>
              <a:lnSpc>
                <a:spcPct val="115000"/>
              </a:lnSpc>
              <a:spcAft>
                <a:spcPts val="1031"/>
              </a:spcAft>
            </a:pPr>
            <a:r>
              <a:rPr lang="en-US" sz="1000" dirty="0">
                <a:latin typeface="Arial"/>
                <a:ea typeface="Calibri"/>
                <a:cs typeface="Times New Roman"/>
              </a:rPr>
              <a:t>Be sure to point out the feature comparison table in the student notes; AD FS has many benefits, but it also has high implementation overhead.</a:t>
            </a:r>
          </a:p>
        </p:txBody>
      </p:sp>
      <p:sp>
        <p:nvSpPr>
          <p:cNvPr id="4" name="Slide Number Placeholder 3"/>
          <p:cNvSpPr>
            <a:spLocks noGrp="1"/>
          </p:cNvSpPr>
          <p:nvPr>
            <p:ph type="sldNum" sz="quarter" idx="10"/>
          </p:nvPr>
        </p:nvSpPr>
        <p:spPr/>
        <p:txBody>
          <a:bodyPr/>
          <a:lstStyle/>
          <a:p>
            <a:fld id="{7C327D36-8C20-428B-AA90-A376BA8EA350}" type="slidenum">
              <a:rPr lang="en-US" smtClean="0"/>
              <a:t>49</a:t>
            </a:fld>
            <a:endParaRPr lang="en-US" dirty="0"/>
          </a:p>
        </p:txBody>
      </p:sp>
      <p:sp>
        <p:nvSpPr>
          <p:cNvPr id="5" name="Rectangle 4"/>
          <p:cNvSpPr/>
          <p:nvPr/>
        </p:nvSpPr>
        <p:spPr>
          <a:xfrm>
            <a:off x="1" y="0"/>
            <a:ext cx="3146791" cy="22819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4229" tIns="47114" rIns="94229" bIns="47114" rtlCol="0" anchor="ctr"/>
          <a:lstStyle/>
          <a:p>
            <a:r>
              <a:rPr lang="en-US" sz="1200" b="1" dirty="0">
                <a:solidFill>
                  <a:srgbClr val="000000"/>
                </a:solidFill>
                <a:latin typeface="Arial"/>
              </a:rPr>
              <a:t>20533C</a:t>
            </a:r>
          </a:p>
        </p:txBody>
      </p:sp>
      <p:sp>
        <p:nvSpPr>
          <p:cNvPr id="6" name="Rectangle 5"/>
          <p:cNvSpPr/>
          <p:nvPr/>
        </p:nvSpPr>
        <p:spPr>
          <a:xfrm>
            <a:off x="1" y="244492"/>
            <a:ext cx="3146791" cy="3569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4229" tIns="47114" rIns="94229" bIns="47114" rtlCol="0" anchor="ctr"/>
          <a:lstStyle/>
          <a:p>
            <a:r>
              <a:rPr lang="en-US" sz="1200" b="1" dirty="0">
                <a:solidFill>
                  <a:srgbClr val="336699"/>
                </a:solidFill>
                <a:latin typeface="Arial"/>
              </a:rPr>
              <a:t>10: Managing an Active Directory infrastructure in a hybrid environment</a:t>
            </a:r>
          </a:p>
        </p:txBody>
      </p:sp>
    </p:spTree>
    <p:extLst>
      <p:ext uri="{BB962C8B-B14F-4D97-AF65-F5344CB8AC3E}">
        <p14:creationId xmlns:p14="http://schemas.microsoft.com/office/powerpoint/2010/main" val="1807943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Use this slide to describe the relationship of SQL Database to other Azure services. This is the same slide that the “Overview of Azure” lesson in Module 1 includes. However, the principal subject of this module (Azure SQL Database) is highlighted in red, and closely related subjects, Storage and Azure Virtual Machines, are highlighted in orange.</a:t>
            </a:r>
          </a:p>
          <a:p>
            <a:pPr>
              <a:lnSpc>
                <a:spcPct val="115000"/>
              </a:lnSpc>
              <a:spcAft>
                <a:spcPts val="1000"/>
              </a:spcAft>
            </a:pPr>
            <a:r>
              <a:rPr lang="en-IN" sz="1000" dirty="0">
                <a:solidFill>
                  <a:srgbClr val="000000"/>
                </a:solidFill>
                <a:latin typeface="Arial"/>
                <a:ea typeface="Calibri"/>
                <a:cs typeface="Times New Roman"/>
              </a:rPr>
              <a:t>Explain that this topic describes the two types of relational database services that Azure provides. The rest of the module focuses on Azure SQL Database, because it is a commonly used PaaS solution for application-data storage. You should point out that Azure also supports storage and management of nonrelational data, also known as NoSQL database, by leveraging Azure table storage or third-party IaaS or PaaS products, such as MongoDB or DocumentDB (also included on the slide). </a:t>
            </a:r>
            <a:r>
              <a:rPr lang="en-IN" sz="1000" dirty="0">
                <a:latin typeface="Arial"/>
                <a:ea typeface="Calibri"/>
                <a:cs typeface="Times New Roman"/>
              </a:rPr>
              <a:t>In addition, mention other Microsoft Azure Marketplace relational database offerings (such as MySQL on ClearDB)</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67AAB4-9E36-4C96-8ADC-E9912125CD31}"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336699"/>
                </a:solidFill>
                <a:effectLst/>
                <a:uLnTx/>
                <a:uFillTx/>
                <a:latin typeface="Arial"/>
                <a:ea typeface="+mn-ea"/>
                <a:cs typeface="+mn-cs"/>
              </a:rPr>
              <a:t>7: Planning and implementing Azure SQL Database</a:t>
            </a:r>
          </a:p>
        </p:txBody>
      </p:sp>
    </p:spTree>
    <p:extLst>
      <p:ext uri="{BB962C8B-B14F-4D97-AF65-F5344CB8AC3E}">
        <p14:creationId xmlns:p14="http://schemas.microsoft.com/office/powerpoint/2010/main" val="31715283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89450" y="74613"/>
            <a:ext cx="2536825" cy="1901825"/>
          </a:xfrm>
        </p:spPr>
      </p:sp>
      <p:sp>
        <p:nvSpPr>
          <p:cNvPr id="3" name="Notes Placeholder 2"/>
          <p:cNvSpPr>
            <a:spLocks noGrp="1"/>
          </p:cNvSpPr>
          <p:nvPr>
            <p:ph type="body" idx="1"/>
          </p:nvPr>
        </p:nvSpPr>
        <p:spPr>
          <a:xfrm>
            <a:off x="321979" y="2149961"/>
            <a:ext cx="6373288" cy="6780565"/>
          </a:xfrm>
        </p:spPr>
        <p:txBody>
          <a:bodyPr>
            <a:noAutofit/>
          </a:bodyPr>
          <a:lstStyle/>
          <a:p>
            <a:pPr>
              <a:lnSpc>
                <a:spcPct val="115000"/>
              </a:lnSpc>
              <a:spcAft>
                <a:spcPts val="1031"/>
              </a:spcAft>
            </a:pPr>
            <a:r>
              <a:rPr lang="en-US" sz="1000" dirty="0">
                <a:latin typeface="Arial"/>
                <a:ea typeface="Calibri"/>
                <a:cs typeface="Times New Roman"/>
              </a:rPr>
              <a:t>Host a discussion on which option would best suit each student’s organization. Use a flipchart to list the most popular options.</a:t>
            </a:r>
          </a:p>
        </p:txBody>
      </p:sp>
      <p:sp>
        <p:nvSpPr>
          <p:cNvPr id="4" name="Slide Number Placeholder 3"/>
          <p:cNvSpPr>
            <a:spLocks noGrp="1"/>
          </p:cNvSpPr>
          <p:nvPr>
            <p:ph type="sldNum" sz="quarter" idx="10"/>
          </p:nvPr>
        </p:nvSpPr>
        <p:spPr/>
        <p:txBody>
          <a:bodyPr/>
          <a:lstStyle/>
          <a:p>
            <a:fld id="{7C327D36-8C20-428B-AA90-A376BA8EA350}" type="slidenum">
              <a:rPr lang="en-US" smtClean="0"/>
              <a:t>50</a:t>
            </a:fld>
            <a:endParaRPr lang="en-US" dirty="0"/>
          </a:p>
        </p:txBody>
      </p:sp>
      <p:sp>
        <p:nvSpPr>
          <p:cNvPr id="5" name="Rectangle 4"/>
          <p:cNvSpPr/>
          <p:nvPr/>
        </p:nvSpPr>
        <p:spPr>
          <a:xfrm>
            <a:off x="1" y="0"/>
            <a:ext cx="3146791" cy="22819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4229" tIns="47114" rIns="94229" bIns="47114" rtlCol="0" anchor="ctr"/>
          <a:lstStyle/>
          <a:p>
            <a:r>
              <a:rPr lang="en-US" sz="1200" b="1" dirty="0">
                <a:solidFill>
                  <a:srgbClr val="000000"/>
                </a:solidFill>
                <a:latin typeface="Arial"/>
              </a:rPr>
              <a:t>20533C</a:t>
            </a:r>
          </a:p>
        </p:txBody>
      </p:sp>
      <p:sp>
        <p:nvSpPr>
          <p:cNvPr id="6" name="Rectangle 5"/>
          <p:cNvSpPr/>
          <p:nvPr/>
        </p:nvSpPr>
        <p:spPr>
          <a:xfrm>
            <a:off x="1" y="244492"/>
            <a:ext cx="3146791" cy="3569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4229" tIns="47114" rIns="94229" bIns="47114" rtlCol="0" anchor="ctr"/>
          <a:lstStyle/>
          <a:p>
            <a:r>
              <a:rPr lang="en-US" sz="1200" b="1" dirty="0">
                <a:solidFill>
                  <a:srgbClr val="336699"/>
                </a:solidFill>
                <a:latin typeface="Arial"/>
              </a:rPr>
              <a:t>10: Managing an Active Directory infrastructure in a hybrid environment</a:t>
            </a:r>
          </a:p>
        </p:txBody>
      </p:sp>
    </p:spTree>
    <p:extLst>
      <p:ext uri="{BB962C8B-B14F-4D97-AF65-F5344CB8AC3E}">
        <p14:creationId xmlns:p14="http://schemas.microsoft.com/office/powerpoint/2010/main" val="27139474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89450" y="74613"/>
            <a:ext cx="2536825" cy="1901825"/>
          </a:xfrm>
        </p:spPr>
      </p:sp>
      <p:sp>
        <p:nvSpPr>
          <p:cNvPr id="3" name="Notes Placeholder 2"/>
          <p:cNvSpPr>
            <a:spLocks noGrp="1"/>
          </p:cNvSpPr>
          <p:nvPr>
            <p:ph type="body" idx="1"/>
          </p:nvPr>
        </p:nvSpPr>
        <p:spPr>
          <a:xfrm>
            <a:off x="321979" y="2149961"/>
            <a:ext cx="6373288" cy="6780565"/>
          </a:xfrm>
        </p:spPr>
        <p:txBody>
          <a:bodyPr>
            <a:noAutofit/>
          </a:bodyPr>
          <a:lstStyle/>
          <a:p>
            <a:pPr>
              <a:lnSpc>
                <a:spcPct val="115000"/>
              </a:lnSpc>
              <a:spcAft>
                <a:spcPts val="1031"/>
              </a:spcAft>
            </a:pPr>
            <a:r>
              <a:rPr lang="en-US" sz="1000" dirty="0">
                <a:latin typeface="Arial"/>
                <a:ea typeface="Calibri"/>
                <a:cs typeface="Times New Roman"/>
              </a:rPr>
              <a:t>This topic can take significant time to demonstrate, so be sure to spend some time on user principal name (UPN) matching because it is a critical component in planning directory synchronization. Do not cover certificate requirements in detail because the next lesson covers AD FS and all the required components.</a:t>
            </a:r>
          </a:p>
        </p:txBody>
      </p:sp>
      <p:sp>
        <p:nvSpPr>
          <p:cNvPr id="4" name="Slide Number Placeholder 3"/>
          <p:cNvSpPr>
            <a:spLocks noGrp="1"/>
          </p:cNvSpPr>
          <p:nvPr>
            <p:ph type="sldNum" sz="quarter" idx="10"/>
          </p:nvPr>
        </p:nvSpPr>
        <p:spPr/>
        <p:txBody>
          <a:bodyPr/>
          <a:lstStyle/>
          <a:p>
            <a:fld id="{7C327D36-8C20-428B-AA90-A376BA8EA350}" type="slidenum">
              <a:rPr lang="en-US" smtClean="0"/>
              <a:t>51</a:t>
            </a:fld>
            <a:endParaRPr lang="en-US" dirty="0"/>
          </a:p>
        </p:txBody>
      </p:sp>
      <p:sp>
        <p:nvSpPr>
          <p:cNvPr id="5" name="Rectangle 4"/>
          <p:cNvSpPr/>
          <p:nvPr/>
        </p:nvSpPr>
        <p:spPr>
          <a:xfrm>
            <a:off x="1" y="0"/>
            <a:ext cx="3146791" cy="22819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4229" tIns="47114" rIns="94229" bIns="47114" rtlCol="0" anchor="ctr"/>
          <a:lstStyle/>
          <a:p>
            <a:r>
              <a:rPr lang="en-US" sz="1200" b="1" dirty="0">
                <a:solidFill>
                  <a:srgbClr val="000000"/>
                </a:solidFill>
                <a:latin typeface="Arial"/>
              </a:rPr>
              <a:t>20533C</a:t>
            </a:r>
          </a:p>
        </p:txBody>
      </p:sp>
      <p:sp>
        <p:nvSpPr>
          <p:cNvPr id="6" name="Rectangle 5"/>
          <p:cNvSpPr/>
          <p:nvPr/>
        </p:nvSpPr>
        <p:spPr>
          <a:xfrm>
            <a:off x="1" y="244492"/>
            <a:ext cx="3146791" cy="3569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4229" tIns="47114" rIns="94229" bIns="47114" rtlCol="0" anchor="ctr"/>
          <a:lstStyle/>
          <a:p>
            <a:r>
              <a:rPr lang="en-US" sz="1200" b="1" dirty="0">
                <a:solidFill>
                  <a:srgbClr val="336699"/>
                </a:solidFill>
                <a:latin typeface="Arial"/>
              </a:rPr>
              <a:t>10: Managing an Active Directory infrastructure in a hybrid environment</a:t>
            </a:r>
          </a:p>
        </p:txBody>
      </p:sp>
    </p:spTree>
    <p:extLst>
      <p:ext uri="{BB962C8B-B14F-4D97-AF65-F5344CB8AC3E}">
        <p14:creationId xmlns:p14="http://schemas.microsoft.com/office/powerpoint/2010/main" val="35511759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89450" y="74613"/>
            <a:ext cx="2536825" cy="1901825"/>
          </a:xfrm>
        </p:spPr>
      </p:sp>
      <p:sp>
        <p:nvSpPr>
          <p:cNvPr id="3" name="Notes Placeholder 2"/>
          <p:cNvSpPr>
            <a:spLocks noGrp="1"/>
          </p:cNvSpPr>
          <p:nvPr>
            <p:ph type="body" idx="1"/>
          </p:nvPr>
        </p:nvSpPr>
        <p:spPr>
          <a:xfrm>
            <a:off x="321979" y="2149961"/>
            <a:ext cx="6373288" cy="6780565"/>
          </a:xfrm>
        </p:spPr>
        <p:txBody>
          <a:bodyPr>
            <a:noAutofit/>
          </a:bodyPr>
          <a:lstStyle/>
          <a:p>
            <a:pPr>
              <a:lnSpc>
                <a:spcPct val="115000"/>
              </a:lnSpc>
              <a:spcAft>
                <a:spcPts val="1031"/>
              </a:spcAft>
            </a:pPr>
            <a:r>
              <a:rPr lang="en-US" sz="1000" b="1" dirty="0">
                <a:latin typeface="Arial"/>
                <a:ea typeface="Calibri"/>
                <a:cs typeface="Times New Roman"/>
              </a:rPr>
              <a:t>Note</a:t>
            </a:r>
            <a:r>
              <a:rPr lang="en-US" sz="1000" dirty="0">
                <a:latin typeface="Arial"/>
                <a:ea typeface="Calibri"/>
                <a:cs typeface="Times New Roman"/>
              </a:rPr>
              <a:t>: This topic has one additional slide. </a:t>
            </a:r>
          </a:p>
          <a:p>
            <a:pPr>
              <a:lnSpc>
                <a:spcPct val="115000"/>
              </a:lnSpc>
              <a:spcAft>
                <a:spcPts val="1031"/>
              </a:spcAft>
            </a:pPr>
            <a:r>
              <a:rPr lang="en-US" sz="1000" dirty="0">
                <a:latin typeface="Arial"/>
                <a:ea typeface="Calibri"/>
                <a:cs typeface="Times New Roman"/>
              </a:rPr>
              <a:t>Start the topic by emphasizing that Azure AD Connect simplifies identity synchronization compared with Directory Synchronization and the Azure AD Sync tools. Many small customers will use express setup. Therefore, explain the effects of the installation and how they change the server that hosts Azure AD Connect. Point that even if you use express setup, you later have the option to configure filtering of user objects, and you can run manual or scheduled synchronization.</a:t>
            </a:r>
          </a:p>
        </p:txBody>
      </p:sp>
      <p:sp>
        <p:nvSpPr>
          <p:cNvPr id="4" name="Slide Number Placeholder 3"/>
          <p:cNvSpPr>
            <a:spLocks noGrp="1"/>
          </p:cNvSpPr>
          <p:nvPr>
            <p:ph type="sldNum" sz="quarter" idx="10"/>
          </p:nvPr>
        </p:nvSpPr>
        <p:spPr/>
        <p:txBody>
          <a:bodyPr/>
          <a:lstStyle/>
          <a:p>
            <a:fld id="{7C327D36-8C20-428B-AA90-A376BA8EA350}" type="slidenum">
              <a:rPr lang="en-US" smtClean="0"/>
              <a:t>52</a:t>
            </a:fld>
            <a:endParaRPr lang="en-US" dirty="0"/>
          </a:p>
        </p:txBody>
      </p:sp>
      <p:sp>
        <p:nvSpPr>
          <p:cNvPr id="5" name="Rectangle 4"/>
          <p:cNvSpPr/>
          <p:nvPr/>
        </p:nvSpPr>
        <p:spPr>
          <a:xfrm>
            <a:off x="1" y="0"/>
            <a:ext cx="3146791" cy="22819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4229" tIns="47114" rIns="94229" bIns="47114" rtlCol="0" anchor="ctr"/>
          <a:lstStyle/>
          <a:p>
            <a:r>
              <a:rPr lang="en-US" sz="1200" b="1" dirty="0">
                <a:solidFill>
                  <a:srgbClr val="000000"/>
                </a:solidFill>
                <a:latin typeface="Arial"/>
              </a:rPr>
              <a:t>20533C</a:t>
            </a:r>
          </a:p>
        </p:txBody>
      </p:sp>
      <p:sp>
        <p:nvSpPr>
          <p:cNvPr id="6" name="Rectangle 5"/>
          <p:cNvSpPr/>
          <p:nvPr/>
        </p:nvSpPr>
        <p:spPr>
          <a:xfrm>
            <a:off x="1" y="244492"/>
            <a:ext cx="3146791" cy="3569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4229" tIns="47114" rIns="94229" bIns="47114" rtlCol="0" anchor="ctr"/>
          <a:lstStyle/>
          <a:p>
            <a:r>
              <a:rPr lang="en-US" sz="1200" b="1" dirty="0">
                <a:solidFill>
                  <a:srgbClr val="336699"/>
                </a:solidFill>
                <a:latin typeface="Arial"/>
              </a:rPr>
              <a:t>10: Managing an Active Directory infrastructure in a hybrid environment</a:t>
            </a:r>
          </a:p>
        </p:txBody>
      </p:sp>
    </p:spTree>
    <p:extLst>
      <p:ext uri="{BB962C8B-B14F-4D97-AF65-F5344CB8AC3E}">
        <p14:creationId xmlns:p14="http://schemas.microsoft.com/office/powerpoint/2010/main" val="23674080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91038" y="74613"/>
            <a:ext cx="2533650" cy="1900237"/>
          </a:xfrm>
        </p:spPr>
      </p:sp>
      <p:sp>
        <p:nvSpPr>
          <p:cNvPr id="3" name="Notes Placeholder 2"/>
          <p:cNvSpPr>
            <a:spLocks noGrp="1"/>
          </p:cNvSpPr>
          <p:nvPr>
            <p:ph type="body" idx="1"/>
          </p:nvPr>
        </p:nvSpPr>
        <p:spPr>
          <a:xfrm>
            <a:off x="321979" y="2149960"/>
            <a:ext cx="6373288" cy="6780565"/>
          </a:xfrm>
        </p:spPr>
        <p:txBody>
          <a:bodyPr>
            <a:noAutofit/>
          </a:bodyPr>
          <a:lstStyle/>
          <a:p>
            <a:pPr>
              <a:lnSpc>
                <a:spcPct val="115000"/>
              </a:lnSpc>
              <a:spcAft>
                <a:spcPts val="1031"/>
              </a:spcAft>
            </a:pPr>
            <a:r>
              <a:rPr lang="en-US" sz="1000" dirty="0">
                <a:latin typeface="Arial"/>
                <a:ea typeface="Times New Roman"/>
                <a:cs typeface="Times New Roman"/>
              </a:rPr>
              <a:t>This slide provides information about custom installation properties. Mention that with custom setup, </a:t>
            </a:r>
            <a:br>
              <a:rPr lang="en-US" sz="1000" dirty="0">
                <a:latin typeface="Arial"/>
                <a:ea typeface="Times New Roman"/>
                <a:cs typeface="Times New Roman"/>
              </a:rPr>
            </a:br>
            <a:r>
              <a:rPr lang="en-US" sz="1000" dirty="0">
                <a:latin typeface="Arial"/>
                <a:ea typeface="Times New Roman"/>
                <a:cs typeface="Times New Roman"/>
              </a:rPr>
              <a:t>you have greater control over synchronization options. Additionally, custom setup is required for some advanced synchronization options such as filtering and write-back. The next demonstration covers </a:t>
            </a:r>
            <a:br>
              <a:rPr lang="en-US" sz="1000" dirty="0">
                <a:latin typeface="Arial"/>
                <a:ea typeface="Times New Roman"/>
                <a:cs typeface="Times New Roman"/>
              </a:rPr>
            </a:br>
            <a:r>
              <a:rPr lang="en-US" sz="1000" dirty="0">
                <a:latin typeface="Arial"/>
                <a:ea typeface="Times New Roman"/>
                <a:cs typeface="Times New Roman"/>
              </a:rPr>
              <a:t>Azure AD Connect custom installation.</a:t>
            </a:r>
          </a:p>
        </p:txBody>
      </p:sp>
      <p:sp>
        <p:nvSpPr>
          <p:cNvPr id="4" name="Slide Number Placeholder 3"/>
          <p:cNvSpPr>
            <a:spLocks noGrp="1"/>
          </p:cNvSpPr>
          <p:nvPr>
            <p:ph type="sldNum" sz="quarter" idx="10"/>
          </p:nvPr>
        </p:nvSpPr>
        <p:spPr/>
        <p:txBody>
          <a:bodyPr/>
          <a:lstStyle/>
          <a:p>
            <a:fld id="{7C327D36-8C20-428B-AA90-A376BA8EA350}" type="slidenum">
              <a:rPr lang="en-US" smtClean="0"/>
              <a:t>53</a:t>
            </a:fld>
            <a:endParaRPr lang="en-US" dirty="0"/>
          </a:p>
        </p:txBody>
      </p:sp>
      <p:sp>
        <p:nvSpPr>
          <p:cNvPr id="5" name="Rectangle 4"/>
          <p:cNvSpPr/>
          <p:nvPr/>
        </p:nvSpPr>
        <p:spPr>
          <a:xfrm>
            <a:off x="1" y="0"/>
            <a:ext cx="3146791" cy="22819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4229" tIns="47114" rIns="94229" bIns="47114" rtlCol="0" anchor="ctr"/>
          <a:lstStyle/>
          <a:p>
            <a:r>
              <a:rPr lang="en-US" sz="1200" b="1" dirty="0">
                <a:solidFill>
                  <a:srgbClr val="000000"/>
                </a:solidFill>
                <a:latin typeface="Arial"/>
              </a:rPr>
              <a:t>20533C</a:t>
            </a:r>
          </a:p>
        </p:txBody>
      </p:sp>
      <p:sp>
        <p:nvSpPr>
          <p:cNvPr id="6" name="Rectangle 5"/>
          <p:cNvSpPr/>
          <p:nvPr/>
        </p:nvSpPr>
        <p:spPr>
          <a:xfrm>
            <a:off x="1" y="244492"/>
            <a:ext cx="3146791" cy="3569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4229" tIns="47114" rIns="94229" bIns="47114" rtlCol="0" anchor="ctr"/>
          <a:lstStyle/>
          <a:p>
            <a:r>
              <a:rPr lang="en-US" sz="1200" b="1" dirty="0">
                <a:solidFill>
                  <a:srgbClr val="336699"/>
                </a:solidFill>
                <a:latin typeface="Arial"/>
              </a:rPr>
              <a:t>10: Managing an Active Directory infrastructure in a hybrid environment</a:t>
            </a:r>
          </a:p>
        </p:txBody>
      </p:sp>
    </p:spTree>
    <p:extLst>
      <p:ext uri="{BB962C8B-B14F-4D97-AF65-F5344CB8AC3E}">
        <p14:creationId xmlns:p14="http://schemas.microsoft.com/office/powerpoint/2010/main" val="6965963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91038" y="74613"/>
            <a:ext cx="2533650" cy="1900237"/>
          </a:xfrm>
        </p:spPr>
      </p:sp>
      <p:sp>
        <p:nvSpPr>
          <p:cNvPr id="3" name="Notes Placeholder 2"/>
          <p:cNvSpPr>
            <a:spLocks noGrp="1"/>
          </p:cNvSpPr>
          <p:nvPr>
            <p:ph type="body" idx="1"/>
          </p:nvPr>
        </p:nvSpPr>
        <p:spPr>
          <a:xfrm>
            <a:off x="321979" y="2149961"/>
            <a:ext cx="6373288" cy="6780565"/>
          </a:xfrm>
        </p:spPr>
        <p:txBody>
          <a:bodyPr>
            <a:noAutofit/>
          </a:bodyPr>
          <a:lstStyle/>
          <a:p>
            <a:pPr>
              <a:lnSpc>
                <a:spcPct val="115000"/>
              </a:lnSpc>
              <a:spcAft>
                <a:spcPts val="1031"/>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C327D36-8C20-428B-AA90-A376BA8EA350}" type="slidenum">
              <a:rPr lang="en-US" smtClean="0"/>
              <a:t>54</a:t>
            </a:fld>
            <a:endParaRPr lang="en-US" dirty="0"/>
          </a:p>
        </p:txBody>
      </p:sp>
      <p:sp>
        <p:nvSpPr>
          <p:cNvPr id="5" name="Rectangle 4"/>
          <p:cNvSpPr/>
          <p:nvPr/>
        </p:nvSpPr>
        <p:spPr>
          <a:xfrm>
            <a:off x="1" y="0"/>
            <a:ext cx="3146791" cy="22819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4229" tIns="47114" rIns="94229" bIns="47114" rtlCol="0" anchor="ctr"/>
          <a:lstStyle/>
          <a:p>
            <a:r>
              <a:rPr lang="en-US" sz="1200" b="1" dirty="0">
                <a:solidFill>
                  <a:srgbClr val="000000"/>
                </a:solidFill>
                <a:latin typeface="Arial"/>
              </a:rPr>
              <a:t>20533C</a:t>
            </a:r>
          </a:p>
        </p:txBody>
      </p:sp>
      <p:sp>
        <p:nvSpPr>
          <p:cNvPr id="6" name="Rectangle 5"/>
          <p:cNvSpPr/>
          <p:nvPr/>
        </p:nvSpPr>
        <p:spPr>
          <a:xfrm>
            <a:off x="1" y="244492"/>
            <a:ext cx="3146791" cy="3569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4229" tIns="47114" rIns="94229" bIns="47114" rtlCol="0" anchor="ctr"/>
          <a:lstStyle/>
          <a:p>
            <a:r>
              <a:rPr lang="en-US" sz="1200" b="1" dirty="0">
                <a:solidFill>
                  <a:srgbClr val="336699"/>
                </a:solidFill>
                <a:latin typeface="Arial"/>
              </a:rPr>
              <a:t>10: Managing an Active Directory infrastructure in a hybrid environment</a:t>
            </a:r>
          </a:p>
        </p:txBody>
      </p:sp>
    </p:spTree>
    <p:extLst>
      <p:ext uri="{BB962C8B-B14F-4D97-AF65-F5344CB8AC3E}">
        <p14:creationId xmlns:p14="http://schemas.microsoft.com/office/powerpoint/2010/main" val="9732913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89450" y="74613"/>
            <a:ext cx="2536825" cy="1901825"/>
          </a:xfrm>
        </p:spPr>
      </p:sp>
      <p:sp>
        <p:nvSpPr>
          <p:cNvPr id="3" name="Notes Placeholder 2"/>
          <p:cNvSpPr>
            <a:spLocks noGrp="1"/>
          </p:cNvSpPr>
          <p:nvPr>
            <p:ph type="body" idx="1"/>
          </p:nvPr>
        </p:nvSpPr>
        <p:spPr>
          <a:xfrm>
            <a:off x="321979" y="2149960"/>
            <a:ext cx="6373288" cy="6780565"/>
          </a:xfrm>
        </p:spPr>
        <p:txBody>
          <a:bodyPr>
            <a:noAutofit/>
          </a:bodyPr>
          <a:lstStyle/>
          <a:p>
            <a:pPr>
              <a:lnSpc>
                <a:spcPct val="115000"/>
              </a:lnSpc>
              <a:spcAft>
                <a:spcPts val="1031"/>
              </a:spcAft>
            </a:pPr>
            <a:r>
              <a:rPr lang="en-US" sz="1000" b="1" dirty="0">
                <a:latin typeface="Arial"/>
                <a:ea typeface="Calibri"/>
                <a:cs typeface="Times New Roman"/>
              </a:rPr>
              <a:t>Note</a:t>
            </a:r>
            <a:r>
              <a:rPr lang="en-US" sz="1000" dirty="0">
                <a:latin typeface="Arial"/>
                <a:ea typeface="Calibri"/>
                <a:cs typeface="Times New Roman"/>
              </a:rPr>
              <a:t>: This topic has one additional slide.</a:t>
            </a:r>
          </a:p>
          <a:p>
            <a:pPr>
              <a:lnSpc>
                <a:spcPct val="115000"/>
              </a:lnSpc>
              <a:spcAft>
                <a:spcPts val="1031"/>
              </a:spcAft>
            </a:pPr>
            <a:r>
              <a:rPr lang="en-US" sz="1000" dirty="0">
                <a:latin typeface="Arial"/>
                <a:ea typeface="Calibri"/>
                <a:cs typeface="Times New Roman"/>
              </a:rPr>
              <a:t>Take students through the process for accessing resources over a federated trust by using AD FS and Azure.</a:t>
            </a:r>
          </a:p>
          <a:p>
            <a:pPr>
              <a:lnSpc>
                <a:spcPct val="115000"/>
              </a:lnSpc>
              <a:spcAft>
                <a:spcPts val="1031"/>
              </a:spcAft>
            </a:pPr>
            <a:r>
              <a:rPr lang="en-US" sz="1000" dirty="0">
                <a:latin typeface="Arial"/>
                <a:ea typeface="Calibri"/>
                <a:cs typeface="Times New Roman"/>
              </a:rPr>
              <a:t>Explain that a token exchange takes place between the AD FS service and the Microsoft Federation Gateway. Point out that this token is signed to prevent it from being edited in transit and that the token exchange process is encrypted.</a:t>
            </a:r>
          </a:p>
        </p:txBody>
      </p:sp>
      <p:sp>
        <p:nvSpPr>
          <p:cNvPr id="4" name="Slide Number Placeholder 3"/>
          <p:cNvSpPr>
            <a:spLocks noGrp="1"/>
          </p:cNvSpPr>
          <p:nvPr>
            <p:ph type="sldNum" sz="quarter" idx="10"/>
          </p:nvPr>
        </p:nvSpPr>
        <p:spPr/>
        <p:txBody>
          <a:bodyPr/>
          <a:lstStyle/>
          <a:p>
            <a:fld id="{7C327D36-8C20-428B-AA90-A376BA8EA350}" type="slidenum">
              <a:rPr lang="en-US" smtClean="0"/>
              <a:t>55</a:t>
            </a:fld>
            <a:endParaRPr lang="en-US" dirty="0"/>
          </a:p>
        </p:txBody>
      </p:sp>
      <p:sp>
        <p:nvSpPr>
          <p:cNvPr id="5" name="Rectangle 4"/>
          <p:cNvSpPr/>
          <p:nvPr/>
        </p:nvSpPr>
        <p:spPr>
          <a:xfrm>
            <a:off x="1" y="0"/>
            <a:ext cx="3146791" cy="22819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4229" tIns="47114" rIns="94229" bIns="47114" rtlCol="0" anchor="ctr"/>
          <a:lstStyle/>
          <a:p>
            <a:r>
              <a:rPr lang="en-US" sz="1200" b="1" dirty="0">
                <a:solidFill>
                  <a:srgbClr val="000000"/>
                </a:solidFill>
                <a:latin typeface="Arial"/>
              </a:rPr>
              <a:t>20533C</a:t>
            </a:r>
          </a:p>
        </p:txBody>
      </p:sp>
      <p:sp>
        <p:nvSpPr>
          <p:cNvPr id="6" name="Rectangle 5"/>
          <p:cNvSpPr/>
          <p:nvPr/>
        </p:nvSpPr>
        <p:spPr>
          <a:xfrm>
            <a:off x="1" y="244492"/>
            <a:ext cx="3146791" cy="3569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4229" tIns="47114" rIns="94229" bIns="47114" rtlCol="0" anchor="ctr"/>
          <a:lstStyle/>
          <a:p>
            <a:r>
              <a:rPr lang="en-US" sz="1200" b="1" dirty="0">
                <a:solidFill>
                  <a:srgbClr val="336699"/>
                </a:solidFill>
                <a:latin typeface="Arial"/>
              </a:rPr>
              <a:t>10: Managing an Active Directory infrastructure in a hybrid environment</a:t>
            </a:r>
          </a:p>
        </p:txBody>
      </p:sp>
    </p:spTree>
    <p:extLst>
      <p:ext uri="{BB962C8B-B14F-4D97-AF65-F5344CB8AC3E}">
        <p14:creationId xmlns:p14="http://schemas.microsoft.com/office/powerpoint/2010/main" val="31835748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89450" y="74613"/>
            <a:ext cx="2536825" cy="1901825"/>
          </a:xfrm>
        </p:spPr>
      </p:sp>
      <p:sp>
        <p:nvSpPr>
          <p:cNvPr id="3" name="Notes Placeholder 2"/>
          <p:cNvSpPr>
            <a:spLocks noGrp="1"/>
          </p:cNvSpPr>
          <p:nvPr>
            <p:ph type="body" idx="1"/>
          </p:nvPr>
        </p:nvSpPr>
        <p:spPr>
          <a:xfrm>
            <a:off x="321979" y="2149960"/>
            <a:ext cx="6373288" cy="6780565"/>
          </a:xfrm>
        </p:spPr>
        <p:txBody>
          <a:bodyPr>
            <a:noAutofit/>
          </a:bodyPr>
          <a:lstStyle/>
          <a:p>
            <a:pPr>
              <a:lnSpc>
                <a:spcPct val="115000"/>
              </a:lnSpc>
              <a:spcAft>
                <a:spcPts val="1031"/>
              </a:spcAft>
            </a:pPr>
            <a:r>
              <a:rPr lang="en-US" sz="1000" dirty="0">
                <a:latin typeface="Arial"/>
                <a:ea typeface="Calibri"/>
                <a:cs typeface="Times New Roman"/>
              </a:rPr>
              <a:t>Take students through the role of the AD FS service and explain the improvements in Windows Server 2012 R2. Explain how the AD FS proxy or Web Application Proxy role in Windows Server 2012 R2 protects the AD FS server or server farm. Point out that proxies would not typically be domain members and that they usually reside in a perimeter network. Only port 443 (HTTPS) needs to be open between the proxy and the AD FS server.</a:t>
            </a:r>
          </a:p>
        </p:txBody>
      </p:sp>
      <p:sp>
        <p:nvSpPr>
          <p:cNvPr id="4" name="Slide Number Placeholder 3"/>
          <p:cNvSpPr>
            <a:spLocks noGrp="1"/>
          </p:cNvSpPr>
          <p:nvPr>
            <p:ph type="sldNum" sz="quarter" idx="10"/>
          </p:nvPr>
        </p:nvSpPr>
        <p:spPr/>
        <p:txBody>
          <a:bodyPr/>
          <a:lstStyle/>
          <a:p>
            <a:fld id="{7C327D36-8C20-428B-AA90-A376BA8EA350}" type="slidenum">
              <a:rPr lang="en-US" smtClean="0"/>
              <a:t>56</a:t>
            </a:fld>
            <a:endParaRPr lang="en-US" dirty="0"/>
          </a:p>
        </p:txBody>
      </p:sp>
      <p:sp>
        <p:nvSpPr>
          <p:cNvPr id="5" name="Rectangle 4"/>
          <p:cNvSpPr/>
          <p:nvPr/>
        </p:nvSpPr>
        <p:spPr>
          <a:xfrm>
            <a:off x="1" y="0"/>
            <a:ext cx="3146791" cy="22819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4229" tIns="47114" rIns="94229" bIns="47114" rtlCol="0" anchor="ctr"/>
          <a:lstStyle/>
          <a:p>
            <a:r>
              <a:rPr lang="en-US" sz="1200" b="1" dirty="0">
                <a:solidFill>
                  <a:srgbClr val="000000"/>
                </a:solidFill>
                <a:latin typeface="Arial"/>
              </a:rPr>
              <a:t>20533C</a:t>
            </a:r>
          </a:p>
        </p:txBody>
      </p:sp>
      <p:sp>
        <p:nvSpPr>
          <p:cNvPr id="6" name="Rectangle 5"/>
          <p:cNvSpPr/>
          <p:nvPr/>
        </p:nvSpPr>
        <p:spPr>
          <a:xfrm>
            <a:off x="1" y="244492"/>
            <a:ext cx="3146791" cy="3569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4229" tIns="47114" rIns="94229" bIns="47114" rtlCol="0" anchor="ctr"/>
          <a:lstStyle/>
          <a:p>
            <a:r>
              <a:rPr lang="en-US" sz="1200" b="1" dirty="0">
                <a:solidFill>
                  <a:srgbClr val="336699"/>
                </a:solidFill>
                <a:latin typeface="Arial"/>
              </a:rPr>
              <a:t>10: Managing an Active Directory infrastructure in a hybrid environment</a:t>
            </a:r>
          </a:p>
        </p:txBody>
      </p:sp>
    </p:spTree>
    <p:extLst>
      <p:ext uri="{BB962C8B-B14F-4D97-AF65-F5344CB8AC3E}">
        <p14:creationId xmlns:p14="http://schemas.microsoft.com/office/powerpoint/2010/main" val="36780890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91038" y="74613"/>
            <a:ext cx="2533650" cy="1900237"/>
          </a:xfrm>
        </p:spPr>
      </p:sp>
      <p:sp>
        <p:nvSpPr>
          <p:cNvPr id="3" name="Notes Placeholder 2"/>
          <p:cNvSpPr>
            <a:spLocks noGrp="1"/>
          </p:cNvSpPr>
          <p:nvPr>
            <p:ph type="body" idx="1"/>
          </p:nvPr>
        </p:nvSpPr>
        <p:spPr>
          <a:xfrm>
            <a:off x="321979" y="2149960"/>
            <a:ext cx="6373288" cy="6780565"/>
          </a:xfrm>
        </p:spPr>
        <p:txBody>
          <a:bodyPr>
            <a:noAutofit/>
          </a:bodyPr>
          <a:lstStyle/>
          <a:p>
            <a:pPr>
              <a:lnSpc>
                <a:spcPct val="115000"/>
              </a:lnSpc>
              <a:spcAft>
                <a:spcPts val="1031"/>
              </a:spcAft>
            </a:pPr>
            <a:r>
              <a:rPr lang="en-US" sz="1000" dirty="0">
                <a:latin typeface="Arial"/>
                <a:ea typeface="Calibri"/>
                <a:cs typeface="Times New Roman"/>
              </a:rPr>
              <a:t>Take students through the numerous planning factors for setting up AD FS. In particular, mention:</a:t>
            </a:r>
          </a:p>
          <a:p>
            <a:pPr marL="353358" indent="-353358">
              <a:lnSpc>
                <a:spcPct val="115000"/>
              </a:lnSpc>
              <a:spcAft>
                <a:spcPts val="1025"/>
              </a:spcAft>
              <a:buFont typeface="Symbol"/>
              <a:buChar char=""/>
            </a:pPr>
            <a:r>
              <a:rPr lang="en-US" sz="1000" dirty="0">
                <a:latin typeface="Arial"/>
                <a:ea typeface="Times New Roman"/>
                <a:cs typeface="Times New Roman"/>
              </a:rPr>
              <a:t>Client (browser) requirements.</a:t>
            </a:r>
          </a:p>
          <a:p>
            <a:pPr marL="353358" indent="-353358">
              <a:lnSpc>
                <a:spcPct val="115000"/>
              </a:lnSpc>
              <a:spcAft>
                <a:spcPts val="1025"/>
              </a:spcAft>
              <a:buFont typeface="Symbol"/>
              <a:buChar char=""/>
            </a:pPr>
            <a:r>
              <a:rPr lang="en-US" sz="1000" dirty="0">
                <a:latin typeface="Arial"/>
                <a:ea typeface="Times New Roman"/>
                <a:cs typeface="Times New Roman"/>
              </a:rPr>
              <a:t>AD FS farms, number of servers in a farm to manage required sign-in capacity.</a:t>
            </a:r>
          </a:p>
          <a:p>
            <a:pPr marL="353358" indent="-353358">
              <a:lnSpc>
                <a:spcPct val="115000"/>
              </a:lnSpc>
              <a:spcAft>
                <a:spcPts val="1025"/>
              </a:spcAft>
              <a:buFont typeface="Symbol"/>
              <a:buChar char=""/>
            </a:pPr>
            <a:r>
              <a:rPr lang="en-US" sz="1000" dirty="0">
                <a:latin typeface="Arial"/>
                <a:ea typeface="Times New Roman"/>
                <a:cs typeface="Times New Roman"/>
              </a:rPr>
              <a:t>Number, location, and type of proxies.</a:t>
            </a:r>
          </a:p>
          <a:p>
            <a:pPr marL="353358" indent="-353358">
              <a:lnSpc>
                <a:spcPct val="115000"/>
              </a:lnSpc>
              <a:spcAft>
                <a:spcPts val="1025"/>
              </a:spcAft>
              <a:buFont typeface="Symbol"/>
              <a:buChar char=""/>
            </a:pPr>
            <a:r>
              <a:rPr lang="en-US" sz="1000" dirty="0">
                <a:latin typeface="Arial"/>
                <a:ea typeface="Times New Roman"/>
                <a:cs typeface="Times New Roman"/>
              </a:rPr>
              <a:t>High availability and redundancy considerations.</a:t>
            </a:r>
          </a:p>
          <a:p>
            <a:pPr marL="353358" indent="-353358">
              <a:lnSpc>
                <a:spcPct val="115000"/>
              </a:lnSpc>
              <a:spcAft>
                <a:spcPts val="1025"/>
              </a:spcAft>
              <a:buFont typeface="Symbol"/>
              <a:buChar char=""/>
            </a:pPr>
            <a:r>
              <a:rPr lang="en-US" sz="1000" dirty="0">
                <a:latin typeface="Arial"/>
                <a:ea typeface="Times New Roman"/>
                <a:cs typeface="Times New Roman"/>
              </a:rPr>
              <a:t>Scalability with Windows Internal Database (WID).</a:t>
            </a:r>
          </a:p>
          <a:p>
            <a:pPr marL="353358" indent="-353358">
              <a:lnSpc>
                <a:spcPct val="115000"/>
              </a:lnSpc>
              <a:spcAft>
                <a:spcPts val="1025"/>
              </a:spcAft>
              <a:buFont typeface="Symbol"/>
              <a:buChar char=""/>
            </a:pPr>
            <a:r>
              <a:rPr lang="en-US" sz="1000" dirty="0">
                <a:latin typeface="Arial"/>
                <a:ea typeface="Times New Roman"/>
                <a:cs typeface="Times New Roman"/>
              </a:rPr>
              <a:t>Access filtering with use of claims rules to enable access only from a particular location.</a:t>
            </a:r>
          </a:p>
          <a:p>
            <a:pPr marL="353358" indent="-353358">
              <a:lnSpc>
                <a:spcPct val="115000"/>
              </a:lnSpc>
              <a:spcAft>
                <a:spcPts val="1025"/>
              </a:spcAft>
              <a:buFont typeface="Symbol"/>
              <a:buChar char=""/>
            </a:pPr>
            <a:r>
              <a:rPr lang="en-US" sz="1000" dirty="0">
                <a:latin typeface="Arial"/>
                <a:ea typeface="Times New Roman"/>
                <a:cs typeface="Times New Roman"/>
              </a:rPr>
              <a:t>When to use SQL Server with AD FS.</a:t>
            </a:r>
          </a:p>
        </p:txBody>
      </p:sp>
      <p:sp>
        <p:nvSpPr>
          <p:cNvPr id="4" name="Slide Number Placeholder 3"/>
          <p:cNvSpPr>
            <a:spLocks noGrp="1"/>
          </p:cNvSpPr>
          <p:nvPr>
            <p:ph type="sldNum" sz="quarter" idx="10"/>
          </p:nvPr>
        </p:nvSpPr>
        <p:spPr/>
        <p:txBody>
          <a:bodyPr/>
          <a:lstStyle/>
          <a:p>
            <a:fld id="{7C327D36-8C20-428B-AA90-A376BA8EA350}" type="slidenum">
              <a:rPr lang="en-US" smtClean="0"/>
              <a:t>57</a:t>
            </a:fld>
            <a:endParaRPr lang="en-US" dirty="0"/>
          </a:p>
        </p:txBody>
      </p:sp>
      <p:sp>
        <p:nvSpPr>
          <p:cNvPr id="5" name="Rectangle 4"/>
          <p:cNvSpPr/>
          <p:nvPr/>
        </p:nvSpPr>
        <p:spPr>
          <a:xfrm>
            <a:off x="1" y="0"/>
            <a:ext cx="3146791" cy="22819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4229" tIns="47114" rIns="94229" bIns="47114" rtlCol="0" anchor="ctr"/>
          <a:lstStyle/>
          <a:p>
            <a:r>
              <a:rPr lang="en-US" sz="1200" b="1" dirty="0">
                <a:solidFill>
                  <a:srgbClr val="000000"/>
                </a:solidFill>
                <a:latin typeface="Arial"/>
              </a:rPr>
              <a:t>20533C</a:t>
            </a:r>
          </a:p>
        </p:txBody>
      </p:sp>
      <p:sp>
        <p:nvSpPr>
          <p:cNvPr id="6" name="Rectangle 5"/>
          <p:cNvSpPr/>
          <p:nvPr/>
        </p:nvSpPr>
        <p:spPr>
          <a:xfrm>
            <a:off x="1" y="244492"/>
            <a:ext cx="3146791" cy="3569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4229" tIns="47114" rIns="94229" bIns="47114" rtlCol="0" anchor="ctr"/>
          <a:lstStyle/>
          <a:p>
            <a:r>
              <a:rPr lang="en-US" sz="1200" b="1" dirty="0">
                <a:solidFill>
                  <a:srgbClr val="336699"/>
                </a:solidFill>
                <a:latin typeface="Arial"/>
              </a:rPr>
              <a:t>10: Managing an Active Directory infrastructure in a hybrid environment</a:t>
            </a:r>
          </a:p>
        </p:txBody>
      </p:sp>
    </p:spTree>
    <p:extLst>
      <p:ext uri="{BB962C8B-B14F-4D97-AF65-F5344CB8AC3E}">
        <p14:creationId xmlns:p14="http://schemas.microsoft.com/office/powerpoint/2010/main" val="12500212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91038" y="74613"/>
            <a:ext cx="2533650" cy="1900237"/>
          </a:xfrm>
        </p:spPr>
      </p:sp>
      <p:sp>
        <p:nvSpPr>
          <p:cNvPr id="3" name="Notes Placeholder 2"/>
          <p:cNvSpPr>
            <a:spLocks noGrp="1"/>
          </p:cNvSpPr>
          <p:nvPr>
            <p:ph type="body" idx="1"/>
          </p:nvPr>
        </p:nvSpPr>
        <p:spPr>
          <a:xfrm>
            <a:off x="321979" y="2149961"/>
            <a:ext cx="6373288" cy="6780565"/>
          </a:xfrm>
        </p:spPr>
        <p:txBody>
          <a:bodyPr>
            <a:noAutofit/>
          </a:bodyPr>
          <a:lstStyle/>
          <a:p>
            <a:pPr>
              <a:lnSpc>
                <a:spcPct val="115000"/>
              </a:lnSpc>
              <a:spcAft>
                <a:spcPts val="1031"/>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C327D36-8C20-428B-AA90-A376BA8EA350}" type="slidenum">
              <a:rPr lang="en-US" smtClean="0"/>
              <a:t>58</a:t>
            </a:fld>
            <a:endParaRPr lang="en-US" dirty="0"/>
          </a:p>
        </p:txBody>
      </p:sp>
      <p:sp>
        <p:nvSpPr>
          <p:cNvPr id="5" name="Rectangle 4"/>
          <p:cNvSpPr/>
          <p:nvPr/>
        </p:nvSpPr>
        <p:spPr>
          <a:xfrm>
            <a:off x="1" y="0"/>
            <a:ext cx="3146791" cy="22819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4229" tIns="47114" rIns="94229" bIns="47114" rtlCol="0" anchor="ctr"/>
          <a:lstStyle/>
          <a:p>
            <a:r>
              <a:rPr lang="en-US" sz="1200" b="1" dirty="0">
                <a:solidFill>
                  <a:srgbClr val="000000"/>
                </a:solidFill>
                <a:latin typeface="Arial"/>
              </a:rPr>
              <a:t>20533C</a:t>
            </a:r>
          </a:p>
        </p:txBody>
      </p:sp>
      <p:sp>
        <p:nvSpPr>
          <p:cNvPr id="6" name="Rectangle 5"/>
          <p:cNvSpPr/>
          <p:nvPr/>
        </p:nvSpPr>
        <p:spPr>
          <a:xfrm>
            <a:off x="1" y="244492"/>
            <a:ext cx="3146791" cy="3569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4229" tIns="47114" rIns="94229" bIns="47114" rtlCol="0" anchor="ctr"/>
          <a:lstStyle/>
          <a:p>
            <a:r>
              <a:rPr lang="en-US" sz="1200" b="1" dirty="0">
                <a:solidFill>
                  <a:srgbClr val="336699"/>
                </a:solidFill>
                <a:latin typeface="Arial"/>
              </a:rPr>
              <a:t>10: Managing an Active Directory infrastructure in a hybrid environment</a:t>
            </a:r>
          </a:p>
        </p:txBody>
      </p:sp>
    </p:spTree>
    <p:extLst>
      <p:ext uri="{BB962C8B-B14F-4D97-AF65-F5344CB8AC3E}">
        <p14:creationId xmlns:p14="http://schemas.microsoft.com/office/powerpoint/2010/main" val="6869525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89450" y="74613"/>
            <a:ext cx="2536825" cy="1901825"/>
          </a:xfrm>
        </p:spPr>
      </p:sp>
      <p:sp>
        <p:nvSpPr>
          <p:cNvPr id="3" name="Notes Placeholder 2"/>
          <p:cNvSpPr>
            <a:spLocks noGrp="1"/>
          </p:cNvSpPr>
          <p:nvPr>
            <p:ph type="body" idx="1"/>
          </p:nvPr>
        </p:nvSpPr>
        <p:spPr>
          <a:xfrm>
            <a:off x="321979" y="2149961"/>
            <a:ext cx="6373288" cy="6780565"/>
          </a:xfrm>
        </p:spPr>
        <p:txBody>
          <a:bodyPr>
            <a:noAutofit/>
          </a:bodyPr>
          <a:lstStyle/>
          <a:p>
            <a:pPr>
              <a:lnSpc>
                <a:spcPct val="115000"/>
              </a:lnSpc>
              <a:spcAft>
                <a:spcPts val="1031"/>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C327D36-8C20-428B-AA90-A376BA8EA350}" type="slidenum">
              <a:rPr lang="en-US" smtClean="0"/>
              <a:t>59</a:t>
            </a:fld>
            <a:endParaRPr lang="en-US" dirty="0"/>
          </a:p>
        </p:txBody>
      </p:sp>
      <p:sp>
        <p:nvSpPr>
          <p:cNvPr id="5" name="Rectangle 4"/>
          <p:cNvSpPr/>
          <p:nvPr/>
        </p:nvSpPr>
        <p:spPr>
          <a:xfrm>
            <a:off x="1" y="0"/>
            <a:ext cx="3146791" cy="22819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4229" tIns="47114" rIns="94229" bIns="47114" rtlCol="0" anchor="ctr"/>
          <a:lstStyle/>
          <a:p>
            <a:r>
              <a:rPr lang="en-US" sz="1200" b="1" dirty="0">
                <a:solidFill>
                  <a:srgbClr val="000000"/>
                </a:solidFill>
                <a:latin typeface="Arial"/>
              </a:rPr>
              <a:t>20533C</a:t>
            </a:r>
          </a:p>
        </p:txBody>
      </p:sp>
      <p:sp>
        <p:nvSpPr>
          <p:cNvPr id="6" name="Rectangle 5"/>
          <p:cNvSpPr/>
          <p:nvPr/>
        </p:nvSpPr>
        <p:spPr>
          <a:xfrm>
            <a:off x="1" y="244492"/>
            <a:ext cx="3146791" cy="35695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4229" tIns="47114" rIns="94229" bIns="47114" rtlCol="0" anchor="ctr"/>
          <a:lstStyle/>
          <a:p>
            <a:r>
              <a:rPr lang="en-US" sz="1200" b="1" dirty="0">
                <a:solidFill>
                  <a:srgbClr val="336699"/>
                </a:solidFill>
                <a:latin typeface="Arial"/>
              </a:rPr>
              <a:t>10: Managing an Active Directory infrastructure in a hybrid environment</a:t>
            </a:r>
          </a:p>
        </p:txBody>
      </p:sp>
    </p:spTree>
    <p:extLst>
      <p:ext uri="{BB962C8B-B14F-4D97-AF65-F5344CB8AC3E}">
        <p14:creationId xmlns:p14="http://schemas.microsoft.com/office/powerpoint/2010/main" val="2440945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Microsoft SQL Server is a common feature in most enterprise-infrastructure environments, and students should be very familiar with it. Therefore, this course does not include a detailed discussion. The point of this topic is to highlight key differences between SQL Server and Azure SQL Database.</a:t>
            </a:r>
          </a:p>
          <a:p>
            <a:pPr>
              <a:lnSpc>
                <a:spcPct val="115000"/>
              </a:lnSpc>
              <a:spcAft>
                <a:spcPts val="1000"/>
              </a:spcAft>
            </a:pPr>
            <a:r>
              <a:rPr lang="en-IN" sz="1000" dirty="0">
                <a:latin typeface="Arial"/>
                <a:ea typeface="Calibri"/>
                <a:cs typeface="Times New Roman"/>
              </a:rPr>
              <a:t>Elaborate on the virtual network support, and explain how you can place a virtual machine that is hosting a SQL Server instance on virtual network that you choose arbitrarily. This allows direct connectivity with other virtual machines and cloud services on the same virtual network, without communicating via their public endpoints. You cannot place Azure SQL Databases on a specific virtual network.</a:t>
            </a:r>
          </a:p>
          <a:p>
            <a:pPr>
              <a:lnSpc>
                <a:spcPct val="115000"/>
              </a:lnSpc>
              <a:spcAft>
                <a:spcPts val="1000"/>
              </a:spcAft>
            </a:pPr>
            <a:r>
              <a:rPr lang="en-IN" sz="1000" dirty="0">
                <a:latin typeface="Arial"/>
                <a:ea typeface="Calibri"/>
                <a:cs typeface="Times New Roman"/>
              </a:rPr>
              <a:t>Explain that when you are migrating the on-premises databases to Azure, you might encounter compatibility issues. However, you can identify and remediate them by using the functionality that Microsoft Visual Studio and SQL Server Data Tools include, or by using the SQL Database Migration Wizard.</a:t>
            </a:r>
          </a:p>
          <a:p>
            <a:pPr>
              <a:lnSpc>
                <a:spcPct val="115000"/>
              </a:lnSpc>
              <a:spcAft>
                <a:spcPts val="1000"/>
              </a:spcAft>
            </a:pPr>
            <a:r>
              <a:rPr lang="en-IN" sz="1000" dirty="0">
                <a:latin typeface="Arial"/>
                <a:ea typeface="Calibri"/>
                <a:cs typeface="Times New Roman"/>
              </a:rPr>
              <a:t>To download SQL Database Migration Wizard v3.15.6, v4.15.6 and v5.15.6, refer to: </a:t>
            </a:r>
            <a:r>
              <a:rPr lang="en-IN" sz="1000" u="sng" dirty="0">
                <a:latin typeface="Arial"/>
                <a:ea typeface="Calibri"/>
                <a:cs typeface="Segoe UI"/>
                <a:hlinkClick r:id="rId3"/>
              </a:rPr>
              <a:t>http://aka.ms/Re644e</a:t>
            </a:r>
            <a:r>
              <a:rPr lang="en-IN" dirty="0"/>
              <a:t>.</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67AAB4-9E36-4C96-8ADC-E9912125CD31}"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336699"/>
                </a:solidFill>
                <a:effectLst/>
                <a:uLnTx/>
                <a:uFillTx/>
                <a:latin typeface="Arial"/>
                <a:ea typeface="+mn-ea"/>
                <a:cs typeface="+mn-cs"/>
              </a:rPr>
              <a:t>7: Planning and implementing Azure SQL Database</a:t>
            </a:r>
          </a:p>
        </p:txBody>
      </p:sp>
    </p:spTree>
    <p:extLst>
      <p:ext uri="{BB962C8B-B14F-4D97-AF65-F5344CB8AC3E}">
        <p14:creationId xmlns:p14="http://schemas.microsoft.com/office/powerpoint/2010/main" val="39489801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Presentation: </a:t>
            </a:r>
            <a:r>
              <a:rPr lang="en-CA" sz="1000" b="1" dirty="0">
                <a:latin typeface="Arial"/>
                <a:ea typeface="Calibri"/>
                <a:cs typeface="Times New Roman"/>
              </a:rPr>
              <a:t>115 minutes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Lab: </a:t>
            </a:r>
            <a:r>
              <a:rPr lang="en-CA" sz="1000" b="1" dirty="0">
                <a:latin typeface="Arial"/>
                <a:ea typeface="Calibri"/>
                <a:cs typeface="Times New Roman"/>
              </a:rPr>
              <a:t>40 minutes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After completing this module, students will be able to:</a:t>
            </a:r>
          </a:p>
          <a:p>
            <a:pPr marL="342900" lvl="0" indent="-342900">
              <a:lnSpc>
                <a:spcPct val="115000"/>
              </a:lnSpc>
              <a:spcAft>
                <a:spcPts val="995"/>
              </a:spcAft>
              <a:buFont typeface="Symbol"/>
              <a:buChar char=""/>
            </a:pPr>
            <a:r>
              <a:rPr lang="en-US" sz="1000" dirty="0">
                <a:effectLst/>
                <a:latin typeface="Arial"/>
                <a:ea typeface="Times New Roman"/>
                <a:cs typeface="Times New Roman"/>
              </a:rPr>
              <a:t>Implement Microsoft Operations Management Suite (OMS) solutions.</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Implement the core components of Microsoft Azure Automation.</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Implement different types of Azure Automation runbooks.</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Manage Azure Automation by publishing runbooks and scheduling their execution.</a:t>
            </a:r>
            <a:endParaRPr lang="en-CA" sz="1000" dirty="0">
              <a:effectLst/>
              <a:latin typeface="Arial"/>
              <a:ea typeface="Times New Roman"/>
              <a:cs typeface="Times New Roman"/>
            </a:endParaRPr>
          </a:p>
          <a:p>
            <a:pPr>
              <a:lnSpc>
                <a:spcPct val="115000"/>
              </a:lnSpc>
              <a:spcAft>
                <a:spcPts val="1000"/>
              </a:spcAft>
            </a:pPr>
            <a:r>
              <a:rPr lang="en-CA" sz="1000" b="1" dirty="0">
                <a:latin typeface="Arial"/>
                <a:ea typeface="Calibri"/>
                <a:cs typeface="Times New Roman"/>
              </a:rPr>
              <a:t>Required materials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To teach this module, you need the Microsoft PowerPoint file 20533C_11_Source.pptx.</a:t>
            </a:r>
          </a:p>
          <a:p>
            <a:pPr>
              <a:lnSpc>
                <a:spcPct val="115000"/>
              </a:lnSpc>
              <a:spcAft>
                <a:spcPts val="1000"/>
              </a:spcAft>
            </a:pPr>
            <a:r>
              <a:rPr lang="en-CA" sz="1000" b="1" dirty="0">
                <a:latin typeface="Arial"/>
                <a:ea typeface="Calibri"/>
                <a:cs typeface="Times New Roman"/>
              </a:rPr>
              <a:t>Preparation tasks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To prepare for this module, you should:</a:t>
            </a:r>
          </a:p>
          <a:p>
            <a:pPr marL="342900" lvl="0" indent="-342900">
              <a:lnSpc>
                <a:spcPct val="115000"/>
              </a:lnSpc>
              <a:spcAft>
                <a:spcPts val="995"/>
              </a:spcAft>
              <a:buFont typeface="Symbol"/>
              <a:buChar char=""/>
            </a:pPr>
            <a:r>
              <a:rPr lang="en-US" sz="1000" dirty="0">
                <a:effectLst/>
                <a:latin typeface="Arial"/>
                <a:ea typeface="Times New Roman"/>
                <a:cs typeface="Times New Roman"/>
              </a:rPr>
              <a:t>Read all of this module’s materials.</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Practice performing the demonstrations and labs.</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endParaRPr lang="en-CA" sz="1000" dirty="0">
              <a:effectLst/>
              <a:latin typeface="Arial"/>
              <a:ea typeface="Times New Roman"/>
              <a:cs typeface="Times New Roman"/>
            </a:endParaRPr>
          </a:p>
          <a:p>
            <a:pPr>
              <a:lnSpc>
                <a:spcPct val="115000"/>
              </a:lnSpc>
              <a:spcAft>
                <a:spcPts val="1000"/>
              </a:spcAft>
            </a:pPr>
            <a:r>
              <a:rPr lang="en-CA" sz="1000" dirty="0">
                <a:latin typeface="Arial"/>
                <a:ea typeface="Calibri"/>
                <a:cs typeface="Times New Roman"/>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0CBD6C57-F398-4422-A2C7-19CE0281BEDE}" type="slidenum">
              <a:rPr lang="en-CA" smtClean="0"/>
              <a:t>60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41728485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CBD6C57-F398-4422-A2C7-19CE0281BEDE}" type="slidenum">
              <a:rPr lang="en-CA" smtClean="0"/>
              <a:t>61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0429380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Use this slide to describe the relationship of OMS to other Azure services. The principal subject of this topic has been highlighted in red. </a:t>
            </a:r>
          </a:p>
        </p:txBody>
      </p:sp>
      <p:sp>
        <p:nvSpPr>
          <p:cNvPr id="4" name="Slide Number Placeholder 3"/>
          <p:cNvSpPr>
            <a:spLocks noGrp="1"/>
          </p:cNvSpPr>
          <p:nvPr>
            <p:ph type="sldNum" sz="quarter" idx="10"/>
          </p:nvPr>
        </p:nvSpPr>
        <p:spPr/>
        <p:txBody>
          <a:bodyPr/>
          <a:lstStyle/>
          <a:p>
            <a:fld id="{0CBD6C57-F398-4422-A2C7-19CE0281BEDE}" type="slidenum">
              <a:rPr lang="en-CA" smtClean="0"/>
              <a:t>62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1705796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CBD6C57-F398-4422-A2C7-19CE0281BEDE}" type="slidenum">
              <a:rPr lang="en-CA" smtClean="0"/>
              <a:t>63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0754628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If students ask about the differences between Azure Automation and Azure Batch, point out that the latter provides similar automation tools, such as job scheduling. However, Azure Batch is designed for very large‑scale deployments and uses a different design, programming, and implementation model.</a:t>
            </a:r>
          </a:p>
        </p:txBody>
      </p:sp>
      <p:sp>
        <p:nvSpPr>
          <p:cNvPr id="4" name="Slide Number Placeholder 3"/>
          <p:cNvSpPr>
            <a:spLocks noGrp="1"/>
          </p:cNvSpPr>
          <p:nvPr>
            <p:ph type="sldNum" sz="quarter" idx="10"/>
          </p:nvPr>
        </p:nvSpPr>
        <p:spPr/>
        <p:txBody>
          <a:bodyPr/>
          <a:lstStyle/>
          <a:p>
            <a:fld id="{0CBD6C57-F398-4422-A2C7-19CE0281BEDE}" type="slidenum">
              <a:rPr lang="en-CA" smtClean="0"/>
              <a:t>64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49935910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Use this slide to describe the relationship of Azure Automation to other Azure services. The principal subject of this topic has been highlighted in red. </a:t>
            </a:r>
          </a:p>
        </p:txBody>
      </p:sp>
      <p:sp>
        <p:nvSpPr>
          <p:cNvPr id="4" name="Slide Number Placeholder 3"/>
          <p:cNvSpPr>
            <a:spLocks noGrp="1"/>
          </p:cNvSpPr>
          <p:nvPr>
            <p:ph type="sldNum" sz="quarter" idx="10"/>
          </p:nvPr>
        </p:nvSpPr>
        <p:spPr/>
        <p:txBody>
          <a:bodyPr/>
          <a:lstStyle/>
          <a:p>
            <a:fld id="{0CBD6C57-F398-4422-A2C7-19CE0281BEDE}" type="slidenum">
              <a:rPr lang="en-CA" smtClean="0"/>
              <a:t>65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4062086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CBD6C57-F398-4422-A2C7-19CE0281BEDE}" type="slidenum">
              <a:rPr lang="en-CA" smtClean="0"/>
              <a:t>66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425974674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CBD6C57-F398-4422-A2C7-19CE0281BEDE}" type="slidenum">
              <a:rPr lang="en-CA" smtClean="0"/>
              <a:t>67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2845991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CBD6C57-F398-4422-A2C7-19CE0281BEDE}" type="slidenum">
              <a:rPr lang="en-CA" smtClean="0"/>
              <a:t>68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51943590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CBD6C57-F398-4422-A2C7-19CE0281BEDE}" type="slidenum">
              <a:rPr lang="en-CA" smtClean="0"/>
              <a:t>69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913539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Discuss the model behind the Azure platform.</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67AAB4-9E36-4C96-8ADC-E9912125CD31}"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336699"/>
                </a:solidFill>
                <a:effectLst/>
                <a:uLnTx/>
                <a:uFillTx/>
                <a:latin typeface="Arial"/>
                <a:ea typeface="+mn-ea"/>
                <a:cs typeface="+mn-cs"/>
              </a:rPr>
              <a:t>7: Planning and implementing Azure SQL Database</a:t>
            </a:r>
          </a:p>
        </p:txBody>
      </p:sp>
    </p:spTree>
    <p:extLst>
      <p:ext uri="{BB962C8B-B14F-4D97-AF65-F5344CB8AC3E}">
        <p14:creationId xmlns:p14="http://schemas.microsoft.com/office/powerpoint/2010/main" val="428020726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Point out the differences between workflows and traditional PowerShell scripts, including the ability to perform a set of activities in parallel.</a:t>
            </a:r>
          </a:p>
        </p:txBody>
      </p:sp>
      <p:sp>
        <p:nvSpPr>
          <p:cNvPr id="4" name="Slide Number Placeholder 3"/>
          <p:cNvSpPr>
            <a:spLocks noGrp="1"/>
          </p:cNvSpPr>
          <p:nvPr>
            <p:ph type="sldNum" sz="quarter" idx="10"/>
          </p:nvPr>
        </p:nvSpPr>
        <p:spPr/>
        <p:txBody>
          <a:bodyPr/>
          <a:lstStyle/>
          <a:p>
            <a:fld id="{0CBD6C57-F398-4422-A2C7-19CE0281BEDE}" type="slidenum">
              <a:rPr lang="en-CA" smtClean="0"/>
              <a:t>70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44387543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While Windows PowerShell workflow activities use the same naming convention as PowerShell cmdlets, there are some syntactical differences between them. In addition, it is possible to include PowerShell cmdlets within a workflow by enclosing them in an </a:t>
            </a:r>
            <a:r>
              <a:rPr lang="en-CA" sz="1000" b="1" dirty="0">
                <a:latin typeface="Arial"/>
                <a:ea typeface="Calibri"/>
                <a:cs typeface="Times New Roman"/>
              </a:rPr>
              <a:t>InlineScript</a:t>
            </a:r>
            <a:r>
              <a:rPr lang="en-CA" sz="1000" dirty="0">
                <a:latin typeface="Arial"/>
                <a:ea typeface="Calibri"/>
                <a:cs typeface="Times New Roman"/>
              </a:rPr>
              <a:t> block. </a:t>
            </a:r>
          </a:p>
        </p:txBody>
      </p:sp>
      <p:sp>
        <p:nvSpPr>
          <p:cNvPr id="4" name="Slide Number Placeholder 3"/>
          <p:cNvSpPr>
            <a:spLocks noGrp="1"/>
          </p:cNvSpPr>
          <p:nvPr>
            <p:ph type="sldNum" sz="quarter" idx="10"/>
          </p:nvPr>
        </p:nvSpPr>
        <p:spPr/>
        <p:txBody>
          <a:bodyPr/>
          <a:lstStyle/>
          <a:p>
            <a:fld id="{0CBD6C57-F398-4422-A2C7-19CE0281BEDE}" type="slidenum">
              <a:rPr lang="en-CA" smtClean="0"/>
              <a:t>71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68064931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CBD6C57-F398-4422-A2C7-19CE0281BEDE}" type="slidenum">
              <a:rPr lang="en-CA" smtClean="0"/>
              <a:t>72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1485040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CBD6C57-F398-4422-A2C7-19CE0281BEDE}" type="slidenum">
              <a:rPr lang="en-CA" smtClean="0"/>
              <a:t>73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07306311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CBD6C57-F398-4422-A2C7-19CE0281BEDE}" type="slidenum">
              <a:rPr lang="en-CA" smtClean="0"/>
              <a:t>74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49236294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CBD6C57-F398-4422-A2C7-19CE0281BEDE}" type="slidenum">
              <a:rPr lang="en-CA" smtClean="0"/>
              <a:t>75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65213659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CBD6C57-F398-4422-A2C7-19CE0281BEDE}" type="slidenum">
              <a:rPr lang="en-CA" smtClean="0"/>
              <a:t>76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956457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Point out that performance levels do not apply to deployments of elastic database pools, because their pricing tiers map directly to service tiers.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67AAB4-9E36-4C96-8ADC-E9912125CD31}"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336699"/>
                </a:solidFill>
                <a:effectLst/>
                <a:uLnTx/>
                <a:uFillTx/>
                <a:latin typeface="Arial"/>
                <a:ea typeface="+mn-ea"/>
                <a:cs typeface="+mn-cs"/>
              </a:rPr>
              <a:t>7: Planning and implementing Azure SQL Database</a:t>
            </a:r>
          </a:p>
        </p:txBody>
      </p:sp>
    </p:spTree>
    <p:extLst>
      <p:ext uri="{BB962C8B-B14F-4D97-AF65-F5344CB8AC3E}">
        <p14:creationId xmlns:p14="http://schemas.microsoft.com/office/powerpoint/2010/main" val="3623802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While Azure portal and Azure PowerShell module provide management of Azure specific characteristics of the SQL Database, SQL Server Management Studio, SQLCMD, and Visual Studio deal with its database-specific functionality. Point out this distinction.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67AAB4-9E36-4C96-8ADC-E9912125CD31}"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0000"/>
                </a:solidFill>
                <a:effectLst/>
                <a:uLnTx/>
                <a:uFillTx/>
                <a:latin typeface="Arial"/>
                <a:ea typeface="+mn-ea"/>
                <a:cs typeface="+mn-cs"/>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336699"/>
                </a:solidFill>
                <a:effectLst/>
                <a:uLnTx/>
                <a:uFillTx/>
                <a:latin typeface="Arial"/>
                <a:ea typeface="+mn-ea"/>
                <a:cs typeface="+mn-cs"/>
              </a:rPr>
              <a:t>7: Planning and implementing Azure SQL Database</a:t>
            </a:r>
          </a:p>
        </p:txBody>
      </p:sp>
    </p:spTree>
    <p:extLst>
      <p:ext uri="{BB962C8B-B14F-4D97-AF65-F5344CB8AC3E}">
        <p14:creationId xmlns:p14="http://schemas.microsoft.com/office/powerpoint/2010/main" val="222620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hoto_Optio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199547" y="1187644"/>
            <a:ext cx="4708613" cy="358620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US" sz="1765" dirty="0">
                <a:gradFill>
                  <a:gsLst>
                    <a:gs pos="2000">
                      <a:schemeClr val="tx1"/>
                    </a:gs>
                    <a:gs pos="98000">
                      <a:schemeClr val="tx1"/>
                    </a:gs>
                  </a:gsLst>
                  <a:lin ang="5400000" scaled="1"/>
                </a:gradFill>
                <a:ea typeface="Segoe UI" pitchFamily="34" charset="0"/>
                <a:cs typeface="Segoe UI" pitchFamily="34" charset="0"/>
              </a:rPr>
              <a:t>    </a:t>
            </a:r>
          </a:p>
        </p:txBody>
      </p:sp>
      <p:sp>
        <p:nvSpPr>
          <p:cNvPr id="9" name="Title 1"/>
          <p:cNvSpPr>
            <a:spLocks noGrp="1"/>
          </p:cNvSpPr>
          <p:nvPr userDrawn="1">
            <p:ph type="title" hasCustomPrompt="1"/>
          </p:nvPr>
        </p:nvSpPr>
        <p:spPr bwMode="auto">
          <a:xfrm>
            <a:off x="201977" y="2084192"/>
            <a:ext cx="4706183" cy="1793104"/>
          </a:xfrm>
          <a:noFill/>
        </p:spPr>
        <p:txBody>
          <a:bodyPr lIns="146304" tIns="91440" rIns="146304" bIns="91440" anchor="t" anchorCtr="0"/>
          <a:lstStyle>
            <a:lvl1pPr>
              <a:defRPr sz="3971" spc="-74" baseline="0">
                <a:gradFill>
                  <a:gsLst>
                    <a:gs pos="2000">
                      <a:schemeClr val="tx1"/>
                    </a:gs>
                    <a:gs pos="98000">
                      <a:schemeClr val="tx1"/>
                    </a:gs>
                  </a:gsLst>
                  <a:lin ang="5400000" scaled="1"/>
                </a:gradFill>
              </a:defRPr>
            </a:lvl1pPr>
          </a:lstStyle>
          <a:p>
            <a:r>
              <a:rPr lang="en-US" dirty="0"/>
              <a:t>Presentation title</a:t>
            </a:r>
          </a:p>
        </p:txBody>
      </p:sp>
      <p:sp>
        <p:nvSpPr>
          <p:cNvPr id="3" name="Text Placeholder 2"/>
          <p:cNvSpPr>
            <a:spLocks noGrp="1"/>
          </p:cNvSpPr>
          <p:nvPr userDrawn="1">
            <p:ph type="body" sz="quarter" idx="14" hasCustomPrompt="1"/>
          </p:nvPr>
        </p:nvSpPr>
        <p:spPr bwMode="auto">
          <a:xfrm>
            <a:off x="200762" y="3877276"/>
            <a:ext cx="4035079" cy="1793104"/>
          </a:xfrm>
          <a:noFill/>
        </p:spPr>
        <p:txBody>
          <a:bodyPr tIns="109728" bIns="109728">
            <a:noAutofit/>
          </a:bodyPr>
          <a:lstStyle>
            <a:lvl1pPr marL="0" indent="0">
              <a:spcBef>
                <a:spcPts val="0"/>
              </a:spcBef>
              <a:buNone/>
              <a:defRPr sz="2353">
                <a:gradFill>
                  <a:gsLst>
                    <a:gs pos="2000">
                      <a:schemeClr val="tx1"/>
                    </a:gs>
                    <a:gs pos="98000">
                      <a:schemeClr val="tx1"/>
                    </a:gs>
                  </a:gsLst>
                  <a:lin ang="5400000" scaled="1"/>
                </a:gradFill>
              </a:defRPr>
            </a:lvl1pPr>
          </a:lstStyle>
          <a:p>
            <a:pPr lvl="0"/>
            <a:r>
              <a:rPr lang="en-US" dirty="0"/>
              <a:t>Speaker Name</a:t>
            </a:r>
          </a:p>
        </p:txBody>
      </p:sp>
      <p:pic>
        <p:nvPicPr>
          <p:cNvPr id="229" name="Picture 22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336439" y="6001381"/>
            <a:ext cx="1344637" cy="386208"/>
          </a:xfrm>
          <a:prstGeom prst="rect">
            <a:avLst/>
          </a:prstGeom>
        </p:spPr>
      </p:pic>
      <p:sp>
        <p:nvSpPr>
          <p:cNvPr id="230" name="Freeform 229"/>
          <p:cNvSpPr>
            <a:spLocks/>
          </p:cNvSpPr>
          <p:nvPr userDrawn="1"/>
        </p:nvSpPr>
        <p:spPr bwMode="auto">
          <a:xfrm>
            <a:off x="7818206" y="2491274"/>
            <a:ext cx="903094"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67232" tIns="33616" rIns="67232" bIns="33616" numCol="1" anchor="t" anchorCtr="0" compatLnSpc="1">
            <a:prstTxWarp prst="textNoShape">
              <a:avLst/>
            </a:prstTxWarp>
          </a:bodyPr>
          <a:lstStyle/>
          <a:p>
            <a:endParaRPr lang="en-US" sz="1324"/>
          </a:p>
        </p:txBody>
      </p:sp>
      <p:grpSp>
        <p:nvGrpSpPr>
          <p:cNvPr id="231" name="Group 230"/>
          <p:cNvGrpSpPr/>
          <p:nvPr userDrawn="1"/>
        </p:nvGrpSpPr>
        <p:grpSpPr bwMode="auto">
          <a:xfrm>
            <a:off x="4678238" y="3558671"/>
            <a:ext cx="3967988" cy="2089662"/>
            <a:chOff x="8040688" y="7151688"/>
            <a:chExt cx="6745287" cy="2663825"/>
          </a:xfrm>
        </p:grpSpPr>
        <p:sp>
          <p:nvSpPr>
            <p:cNvPr id="232"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sz="1324"/>
            </a:p>
          </p:txBody>
        </p:sp>
        <p:sp>
          <p:nvSpPr>
            <p:cNvPr id="233"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sz="1324"/>
            </a:p>
          </p:txBody>
        </p:sp>
        <p:sp>
          <p:nvSpPr>
            <p:cNvPr id="234"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sz="1324"/>
            </a:p>
          </p:txBody>
        </p:sp>
        <p:sp>
          <p:nvSpPr>
            <p:cNvPr id="235"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6"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sp>
        <p:nvSpPr>
          <p:cNvPr id="237" name="Freeform 42"/>
          <p:cNvSpPr>
            <a:spLocks/>
          </p:cNvSpPr>
          <p:nvPr userDrawn="1"/>
        </p:nvSpPr>
        <p:spPr bwMode="auto">
          <a:xfrm>
            <a:off x="6408977" y="1456607"/>
            <a:ext cx="1032277" cy="823852"/>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dirty="0"/>
          </a:p>
        </p:txBody>
      </p:sp>
      <p:sp>
        <p:nvSpPr>
          <p:cNvPr id="238" name="Freeform 237"/>
          <p:cNvSpPr>
            <a:spLocks/>
          </p:cNvSpPr>
          <p:nvPr userDrawn="1"/>
        </p:nvSpPr>
        <p:spPr bwMode="auto">
          <a:xfrm flipH="1">
            <a:off x="5545913" y="2280459"/>
            <a:ext cx="537849" cy="291498"/>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67232" tIns="33616" rIns="67232" bIns="33616" numCol="1" anchor="t" anchorCtr="0" compatLnSpc="1">
            <a:prstTxWarp prst="textNoShape">
              <a:avLst/>
            </a:prstTxWarp>
          </a:bodyPr>
          <a:lstStyle/>
          <a:p>
            <a:endParaRPr lang="en-US" sz="1324"/>
          </a:p>
        </p:txBody>
      </p:sp>
    </p:spTree>
    <p:extLst>
      <p:ext uri="{BB962C8B-B14F-4D97-AF65-F5344CB8AC3E}">
        <p14:creationId xmlns:p14="http://schemas.microsoft.com/office/powerpoint/2010/main" val="39112314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460375" y="2011680"/>
            <a:ext cx="8574837" cy="418418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505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734770"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DEMO</a:t>
            </a:r>
          </a:p>
        </p:txBody>
      </p:sp>
    </p:spTree>
    <p:extLst>
      <p:ext uri="{BB962C8B-B14F-4D97-AF65-F5344CB8AC3E}">
        <p14:creationId xmlns:p14="http://schemas.microsoft.com/office/powerpoint/2010/main" val="3203317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161087"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LAB</a:t>
            </a:r>
          </a:p>
        </p:txBody>
      </p:sp>
      <p:sp>
        <p:nvSpPr>
          <p:cNvPr id="8" name="Text Placeholder 4">
            <a:extLst>
              <a:ext uri="{FF2B5EF4-FFF2-40B4-BE49-F238E27FC236}">
                <a16:creationId xmlns:a16="http://schemas.microsoft.com/office/drawing/2014/main" id="{A8629BB7-A734-4BF1-9C8D-41955C6FB3E9}"/>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96002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latin typeface="Segoe UI" panose="020B0502040204020203" pitchFamily="34" charset="0"/>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54874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2168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9302543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latin typeface="Segoe UI" panose="020B0502040204020203" pitchFamily="34" charset="0"/>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57191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7542764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1908367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203986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9554844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9643142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34360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8560806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7056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93893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30100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14591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153793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63720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9764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887742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749183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51263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96741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062680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76798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5959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964820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Tree>
    <p:extLst>
      <p:ext uri="{BB962C8B-B14F-4D97-AF65-F5344CB8AC3E}">
        <p14:creationId xmlns:p14="http://schemas.microsoft.com/office/powerpoint/2010/main" val="378447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6162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647527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Segoe UI" panose="020B0502040204020203" pitchFamily="34" charset="0"/>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0551797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4850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8" y="2011680"/>
            <a:ext cx="8574836" cy="418418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80720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pPr/>
              <a:t>6/26/2018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Tree>
    <p:extLst>
      <p:ext uri="{BB962C8B-B14F-4D97-AF65-F5344CB8AC3E}">
        <p14:creationId xmlns:p14="http://schemas.microsoft.com/office/powerpoint/2010/main" val="3430526910"/>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9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latin typeface="Segoe UI" panose="020B0502040204020203" pitchFamily="34" charset="0"/>
              <a:cs typeface="Segoe UI" panose="020B0502040204020203" pitchFamily="34" charset="0"/>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latin typeface="Segoe UI" panose="020B0502040204020203" pitchFamily="34" charset="0"/>
                <a:cs typeface="Segoe UI" panose="020B0502040204020203" pitchFamily="34" charset="0"/>
              </a:rPr>
              <a:t>#70-533 @ITProGuru</a:t>
            </a:r>
          </a:p>
        </p:txBody>
      </p:sp>
    </p:spTree>
    <p:extLst>
      <p:ext uri="{BB962C8B-B14F-4D97-AF65-F5344CB8AC3E}">
        <p14:creationId xmlns:p14="http://schemas.microsoft.com/office/powerpoint/2010/main" val="1308982503"/>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571961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guruskill/70-533"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30.xml"/><Relationship Id="rId5" Type="http://schemas.openxmlformats.org/officeDocument/2006/relationships/image" Target="../media/image9.emf"/><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3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30.xml"/><Relationship Id="rId4" Type="http://schemas.openxmlformats.org/officeDocument/2006/relationships/image" Target="../media/image9.e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4.xml"/><Relationship Id="rId1" Type="http://schemas.openxmlformats.org/officeDocument/2006/relationships/slideLayout" Target="../slideLayouts/slideLayout30.xml"/><Relationship Id="rId4" Type="http://schemas.openxmlformats.org/officeDocument/2006/relationships/image" Target="../media/image15.emf"/></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5.xml"/><Relationship Id="rId1" Type="http://schemas.openxmlformats.org/officeDocument/2006/relationships/slideLayout" Target="../slideLayouts/slideLayout30.xml"/><Relationship Id="rId5" Type="http://schemas.openxmlformats.org/officeDocument/2006/relationships/image" Target="../media/image17.emf"/><Relationship Id="rId4" Type="http://schemas.openxmlformats.org/officeDocument/2006/relationships/image" Target="../media/image16.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0.xml"/><Relationship Id="rId1" Type="http://schemas.openxmlformats.org/officeDocument/2006/relationships/slideLayout" Target="../slideLayouts/slideLayout30.xml"/><Relationship Id="rId4" Type="http://schemas.openxmlformats.org/officeDocument/2006/relationships/image" Target="../media/image6.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3" Type="http://schemas.openxmlformats.org/officeDocument/2006/relationships/hyperlink" Target="http://myapps.microsoft.com/" TargetMode="External"/><Relationship Id="rId2" Type="http://schemas.openxmlformats.org/officeDocument/2006/relationships/notesSlide" Target="../notesSlides/notesSlide39.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azure.microsoft.com/en-us/gallery/active-directory/" TargetMode="External"/><Relationship Id="rId2" Type="http://schemas.openxmlformats.org/officeDocument/2006/relationships/notesSlide" Target="../notesSlides/notesSlide40.xml"/><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4.xml"/><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5.xml"/><Relationship Id="rId1" Type="http://schemas.openxmlformats.org/officeDocument/2006/relationships/slideLayout" Target="../slideLayouts/slideLayout30.xml"/><Relationship Id="rId4" Type="http://schemas.openxmlformats.org/officeDocument/2006/relationships/image" Target="../media/image18.e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8.xml"/><Relationship Id="rId1" Type="http://schemas.openxmlformats.org/officeDocument/2006/relationships/slideLayout" Target="../slideLayouts/slideLayout30.xml"/><Relationship Id="rId4" Type="http://schemas.openxmlformats.org/officeDocument/2006/relationships/image" Target="../media/image7.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30.xml"/><Relationship Id="rId5" Type="http://schemas.openxmlformats.org/officeDocument/2006/relationships/image" Target="../media/image22.png"/><Relationship Id="rId4" Type="http://schemas.openxmlformats.org/officeDocument/2006/relationships/image" Target="../media/image21.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52.xml"/><Relationship Id="rId1" Type="http://schemas.openxmlformats.org/officeDocument/2006/relationships/slideLayout" Target="../slideLayouts/slideLayout30.xml"/></Relationships>
</file>

<file path=ppt/slides/_rels/slide5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3.xml"/><Relationship Id="rId1" Type="http://schemas.openxmlformats.org/officeDocument/2006/relationships/slideLayout" Target="../slideLayouts/slideLayout30.xml"/><Relationship Id="rId4" Type="http://schemas.openxmlformats.org/officeDocument/2006/relationships/image" Target="../media/image18.e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55.xml"/><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6.xml"/><Relationship Id="rId1" Type="http://schemas.openxmlformats.org/officeDocument/2006/relationships/slideLayout" Target="../slideLayouts/slideLayout30.xml"/><Relationship Id="rId4" Type="http://schemas.openxmlformats.org/officeDocument/2006/relationships/image" Target="../media/image18.e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61.xml"/><Relationship Id="rId16" Type="http://schemas.openxmlformats.org/officeDocument/2006/relationships/image" Target="../media/image36.png"/><Relationship Id="rId1" Type="http://schemas.openxmlformats.org/officeDocument/2006/relationships/slideLayout" Target="../slideLayouts/slideLayout30.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0.xml"/></Relationships>
</file>

<file path=ppt/slides/_rels/slide6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6.png"/><Relationship Id="rId7" Type="http://schemas.openxmlformats.org/officeDocument/2006/relationships/image" Target="../media/image26.png"/><Relationship Id="rId2" Type="http://schemas.openxmlformats.org/officeDocument/2006/relationships/notesSlide" Target="../notesSlides/notesSlide63.xml"/><Relationship Id="rId1" Type="http://schemas.openxmlformats.org/officeDocument/2006/relationships/slideLayout" Target="../slideLayouts/slideLayout30.xml"/><Relationship Id="rId6" Type="http://schemas.openxmlformats.org/officeDocument/2006/relationships/image" Target="../media/image38.png"/><Relationship Id="rId5" Type="http://schemas.microsoft.com/office/2007/relationships/hdphoto" Target="../media/hdphoto1.wdp"/><Relationship Id="rId10" Type="http://schemas.openxmlformats.org/officeDocument/2006/relationships/image" Target="../media/image40.png"/><Relationship Id="rId4" Type="http://schemas.openxmlformats.org/officeDocument/2006/relationships/image" Target="../media/image37.png"/><Relationship Id="rId9" Type="http://schemas.openxmlformats.org/officeDocument/2006/relationships/image" Target="../media/image39.png"/></Relationships>
</file>

<file path=ppt/slides/_rels/slide64.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8.png"/><Relationship Id="rId3" Type="http://schemas.openxmlformats.org/officeDocument/2006/relationships/image" Target="../media/image20.emf"/><Relationship Id="rId7" Type="http://schemas.openxmlformats.org/officeDocument/2006/relationships/image" Target="../media/image27.png"/><Relationship Id="rId12" Type="http://schemas.openxmlformats.org/officeDocument/2006/relationships/image" Target="../media/image23.png"/><Relationship Id="rId2" Type="http://schemas.openxmlformats.org/officeDocument/2006/relationships/notesSlide" Target="../notesSlides/notesSlide64.xml"/><Relationship Id="rId1" Type="http://schemas.openxmlformats.org/officeDocument/2006/relationships/slideLayout" Target="../slideLayouts/slideLayout30.xml"/><Relationship Id="rId6" Type="http://schemas.openxmlformats.org/officeDocument/2006/relationships/image" Target="../media/image31.png"/><Relationship Id="rId11" Type="http://schemas.openxmlformats.org/officeDocument/2006/relationships/image" Target="../media/image28.png"/><Relationship Id="rId5" Type="http://schemas.openxmlformats.org/officeDocument/2006/relationships/image" Target="../media/image26.png"/><Relationship Id="rId10" Type="http://schemas.openxmlformats.org/officeDocument/2006/relationships/image" Target="../media/image36.png"/><Relationship Id="rId4" Type="http://schemas.openxmlformats.org/officeDocument/2006/relationships/image" Target="../media/image24.png"/><Relationship Id="rId9" Type="http://schemas.openxmlformats.org/officeDocument/2006/relationships/image" Target="../media/image35.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0.xml"/></Relationships>
</file>

<file path=ppt/slides/_rels/slide67.xml.rels><?xml version="1.0" encoding="UTF-8" standalone="yes"?>
<Relationships xmlns="http://schemas.openxmlformats.org/package/2006/relationships"><Relationship Id="rId8" Type="http://schemas.openxmlformats.org/officeDocument/2006/relationships/image" Target="../media/image43.emf"/><Relationship Id="rId13" Type="http://schemas.openxmlformats.org/officeDocument/2006/relationships/image" Target="../media/image46.png"/><Relationship Id="rId3" Type="http://schemas.openxmlformats.org/officeDocument/2006/relationships/image" Target="../media/image6.emf"/><Relationship Id="rId7" Type="http://schemas.openxmlformats.org/officeDocument/2006/relationships/image" Target="../media/image42.emf"/><Relationship Id="rId12" Type="http://schemas.openxmlformats.org/officeDocument/2006/relationships/image" Target="../media/image45.png"/><Relationship Id="rId2" Type="http://schemas.openxmlformats.org/officeDocument/2006/relationships/notesSlide" Target="../notesSlides/notesSlide67.xml"/><Relationship Id="rId1" Type="http://schemas.openxmlformats.org/officeDocument/2006/relationships/slideLayout" Target="../slideLayouts/slideLayout30.xml"/><Relationship Id="rId6" Type="http://schemas.openxmlformats.org/officeDocument/2006/relationships/image" Target="../media/image26.png"/><Relationship Id="rId11" Type="http://schemas.openxmlformats.org/officeDocument/2006/relationships/image" Target="../media/image35.png"/><Relationship Id="rId5" Type="http://schemas.openxmlformats.org/officeDocument/2006/relationships/image" Target="../media/image28.png"/><Relationship Id="rId10" Type="http://schemas.openxmlformats.org/officeDocument/2006/relationships/image" Target="../media/image44.png"/><Relationship Id="rId4" Type="http://schemas.openxmlformats.org/officeDocument/2006/relationships/image" Target="../media/image41.png"/><Relationship Id="rId9" Type="http://schemas.openxmlformats.org/officeDocument/2006/relationships/image" Target="../media/image27.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0.xml"/></Relationships>
</file>

<file path=ppt/slides/_rels/slide6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9.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0.xml"/></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2.xml"/><Relationship Id="rId1" Type="http://schemas.openxmlformats.org/officeDocument/2006/relationships/slideLayout" Target="../slideLayouts/slideLayout30.xml"/></Relationships>
</file>

<file path=ppt/slides/_rels/slide7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3.xml"/><Relationship Id="rId1" Type="http://schemas.openxmlformats.org/officeDocument/2006/relationships/slideLayout" Target="../slideLayouts/slideLayout3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569D192-E67A-429C-AD51-3ABB663A099E}"/>
              </a:ext>
            </a:extLst>
          </p:cNvPr>
          <p:cNvSpPr>
            <a:spLocks noGrp="1"/>
          </p:cNvSpPr>
          <p:nvPr>
            <p:ph type="title"/>
          </p:nvPr>
        </p:nvSpPr>
        <p:spPr>
          <a:xfrm>
            <a:off x="1" y="2227809"/>
            <a:ext cx="5593117" cy="1344637"/>
          </a:xfrm>
        </p:spPr>
        <p:txBody>
          <a:bodyPr>
            <a:normAutofit fontScale="90000"/>
          </a:bodyPr>
          <a:lstStyle/>
          <a:p>
            <a:r>
              <a:rPr lang="en-US" sz="3529" b="1" dirty="0"/>
              <a:t>Implementing Microsoft Azure Infrastructure Solutions</a:t>
            </a:r>
          </a:p>
        </p:txBody>
      </p:sp>
      <p:sp>
        <p:nvSpPr>
          <p:cNvPr id="6" name="Text Placeholder 5">
            <a:extLst>
              <a:ext uri="{FF2B5EF4-FFF2-40B4-BE49-F238E27FC236}">
                <a16:creationId xmlns:a16="http://schemas.microsoft.com/office/drawing/2014/main" id="{A88989AD-CB8F-4FCE-8D24-2EDF96F7DA4F}"/>
              </a:ext>
            </a:extLst>
          </p:cNvPr>
          <p:cNvSpPr>
            <a:spLocks noGrp="1"/>
          </p:cNvSpPr>
          <p:nvPr>
            <p:ph type="body" sz="quarter" idx="14"/>
          </p:nvPr>
        </p:nvSpPr>
        <p:spPr>
          <a:xfrm>
            <a:off x="0" y="1006786"/>
            <a:ext cx="4035079" cy="835597"/>
          </a:xfrm>
        </p:spPr>
        <p:txBody>
          <a:bodyPr/>
          <a:lstStyle/>
          <a:p>
            <a:r>
              <a:rPr lang="en-US" dirty="0"/>
              <a:t>Data &amp; Cloud Skill Up and Exam Ready Workshop </a:t>
            </a:r>
          </a:p>
        </p:txBody>
      </p:sp>
      <p:pic>
        <p:nvPicPr>
          <p:cNvPr id="9" name="Picture 6" descr="http://www.aionsolution.com/wp-content/uploads/2017/10/microsoft-azure-640x401.png">
            <a:extLst>
              <a:ext uri="{FF2B5EF4-FFF2-40B4-BE49-F238E27FC236}">
                <a16:creationId xmlns:a16="http://schemas.microsoft.com/office/drawing/2014/main" id="{D26820CD-2F4E-4954-A721-D51FB9FC03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4560" y="4274982"/>
            <a:ext cx="1048269" cy="65680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8F64577-808F-473B-8823-86F90DCCD8B1}"/>
              </a:ext>
            </a:extLst>
          </p:cNvPr>
          <p:cNvSpPr txBox="1"/>
          <p:nvPr/>
        </p:nvSpPr>
        <p:spPr>
          <a:xfrm>
            <a:off x="4113055" y="5354710"/>
            <a:ext cx="4723133" cy="577081"/>
          </a:xfrm>
          <a:prstGeom prst="rect">
            <a:avLst/>
          </a:prstGeom>
          <a:solidFill>
            <a:schemeClr val="tx1"/>
          </a:solidFill>
        </p:spPr>
        <p:txBody>
          <a:bodyPr wrap="square" rtlCol="0">
            <a:spAutoFit/>
          </a:bodyPr>
          <a:lstStyle/>
          <a:p>
            <a:r>
              <a:rPr lang="en-US" dirty="0">
                <a:solidFill>
                  <a:schemeClr val="bg1"/>
                </a:solidFill>
              </a:rPr>
              <a:t>Content Location: </a:t>
            </a:r>
            <a:r>
              <a:rPr lang="en-US" sz="1350" u="sng" dirty="0">
                <a:hlinkClick r:id="rId4"/>
              </a:rPr>
              <a:t>https://github.com/guruskill/70-533</a:t>
            </a:r>
            <a:endParaRPr lang="en-US" sz="1350" u="sng" dirty="0"/>
          </a:p>
        </p:txBody>
      </p:sp>
    </p:spTree>
    <p:extLst>
      <p:ext uri="{BB962C8B-B14F-4D97-AF65-F5344CB8AC3E}">
        <p14:creationId xmlns:p14="http://schemas.microsoft.com/office/powerpoint/2010/main" val="267746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Provisioning Azure SQL Database</a:t>
            </a:r>
          </a:p>
        </p:txBody>
      </p:sp>
      <p:graphicFrame>
        <p:nvGraphicFramePr>
          <p:cNvPr id="4" name="Content Placeholder 1"/>
          <p:cNvGraphicFramePr>
            <a:graphicFrameLocks/>
          </p:cNvGraphicFramePr>
          <p:nvPr>
            <p:extLst/>
          </p:nvPr>
        </p:nvGraphicFramePr>
        <p:xfrm>
          <a:off x="458788" y="1020763"/>
          <a:ext cx="8118476" cy="4937760"/>
        </p:xfrm>
        <a:graphic>
          <a:graphicData uri="http://schemas.openxmlformats.org/drawingml/2006/table">
            <a:tbl>
              <a:tblPr firstCol="1">
                <a:tableStyleId>{21E4AEA4-8DFA-4A89-87EB-49C32662AFE0}</a:tableStyleId>
              </a:tblPr>
              <a:tblGrid>
                <a:gridCol w="3451731">
                  <a:extLst>
                    <a:ext uri="{9D8B030D-6E8A-4147-A177-3AD203B41FA5}">
                      <a16:colId xmlns:a16="http://schemas.microsoft.com/office/drawing/2014/main" val="20000"/>
                    </a:ext>
                  </a:extLst>
                </a:gridCol>
                <a:gridCol w="4666745">
                  <a:extLst>
                    <a:ext uri="{9D8B030D-6E8A-4147-A177-3AD203B41FA5}">
                      <a16:colId xmlns:a16="http://schemas.microsoft.com/office/drawing/2014/main" val="20001"/>
                    </a:ext>
                  </a:extLst>
                </a:gridCol>
              </a:tblGrid>
              <a:tr h="370840">
                <a:tc>
                  <a:txBody>
                    <a:bodyPr/>
                    <a:lstStyle/>
                    <a:p>
                      <a:r>
                        <a:rPr lang="en-US" sz="2400" b="0" dirty="0">
                          <a:solidFill>
                            <a:schemeClr val="tx1"/>
                          </a:solidFill>
                          <a:latin typeface="Segoe UI" pitchFamily="34" charset="0"/>
                          <a:cs typeface="Segoe UI" pitchFamily="34" charset="0"/>
                        </a:rPr>
                        <a:t>Creating</a:t>
                      </a:r>
                      <a:r>
                        <a:rPr lang="en-US" sz="2400" b="0" baseline="0" dirty="0">
                          <a:solidFill>
                            <a:schemeClr val="tx1"/>
                          </a:solidFill>
                          <a:latin typeface="Segoe UI" pitchFamily="34" charset="0"/>
                          <a:cs typeface="Segoe UI" pitchFamily="34" charset="0"/>
                        </a:rPr>
                        <a:t> a database</a:t>
                      </a:r>
                      <a:endParaRPr lang="en-IN" sz="2400" b="0" dirty="0">
                        <a:solidFill>
                          <a:schemeClr val="tx1"/>
                        </a:solidFill>
                        <a:latin typeface="Segoe UI" pitchFamily="34" charset="0"/>
                        <a:cs typeface="Segoe UI" pitchFamily="34" charset="0"/>
                      </a:endParaRPr>
                    </a:p>
                  </a:txBody>
                  <a:tcPr/>
                </a:tc>
                <a:tc>
                  <a:txBody>
                    <a:bodyPr/>
                    <a:lstStyle/>
                    <a:p>
                      <a:pPr marL="285750" lvl="0" indent="-285750">
                        <a:buClr>
                          <a:schemeClr val="accent2">
                            <a:lumMod val="75000"/>
                          </a:schemeClr>
                        </a:buClr>
                        <a:buFont typeface="Arial" pitchFamily="34" charset="0"/>
                        <a:buChar char="•"/>
                      </a:pPr>
                      <a:r>
                        <a:rPr lang="en-US" sz="2400" b="0" kern="1200" dirty="0">
                          <a:solidFill>
                            <a:schemeClr val="tx1"/>
                          </a:solidFill>
                          <a:effectLst/>
                          <a:latin typeface="Segoe UI" pitchFamily="34" charset="0"/>
                          <a:ea typeface="+mn-ea"/>
                          <a:cs typeface="Segoe UI" pitchFamily="34" charset="0"/>
                        </a:rPr>
                        <a:t>Database name</a:t>
                      </a:r>
                      <a:endParaRPr lang="en-IN" sz="2400" b="0" kern="1200" dirty="0">
                        <a:solidFill>
                          <a:schemeClr val="tx1"/>
                        </a:solidFill>
                        <a:effectLst/>
                        <a:latin typeface="Segoe UI" pitchFamily="34" charset="0"/>
                        <a:ea typeface="+mn-ea"/>
                        <a:cs typeface="Segoe UI" pitchFamily="34" charset="0"/>
                      </a:endParaRPr>
                    </a:p>
                    <a:p>
                      <a:pPr marL="285750" lvl="0" indent="-285750">
                        <a:buClr>
                          <a:schemeClr val="accent2">
                            <a:lumMod val="75000"/>
                          </a:schemeClr>
                        </a:buClr>
                        <a:buFont typeface="Arial" pitchFamily="34" charset="0"/>
                        <a:buChar char="•"/>
                      </a:pPr>
                      <a:r>
                        <a:rPr lang="en-US" sz="2400" b="0" kern="1200" dirty="0">
                          <a:solidFill>
                            <a:schemeClr val="tx1"/>
                          </a:solidFill>
                          <a:effectLst/>
                          <a:latin typeface="Segoe UI" pitchFamily="34" charset="0"/>
                          <a:ea typeface="+mn-ea"/>
                          <a:cs typeface="Segoe UI" pitchFamily="34" charset="0"/>
                        </a:rPr>
                        <a:t>Server name</a:t>
                      </a:r>
                      <a:endParaRPr lang="en-IN" sz="2400" b="0" kern="1200" dirty="0">
                        <a:solidFill>
                          <a:schemeClr val="tx1"/>
                        </a:solidFill>
                        <a:effectLst/>
                        <a:latin typeface="Segoe UI" pitchFamily="34" charset="0"/>
                        <a:ea typeface="+mn-ea"/>
                        <a:cs typeface="Segoe UI" pitchFamily="34" charset="0"/>
                      </a:endParaRPr>
                    </a:p>
                    <a:p>
                      <a:pPr marL="285750" lvl="0" indent="-285750">
                        <a:buClr>
                          <a:schemeClr val="accent2">
                            <a:lumMod val="75000"/>
                          </a:schemeClr>
                        </a:buClr>
                        <a:buFont typeface="Arial" pitchFamily="34" charset="0"/>
                        <a:buChar char="•"/>
                      </a:pPr>
                      <a:r>
                        <a:rPr lang="en-US" sz="2400" b="0" kern="1200" dirty="0">
                          <a:solidFill>
                            <a:schemeClr val="tx1"/>
                          </a:solidFill>
                          <a:effectLst/>
                          <a:latin typeface="Segoe UI" pitchFamily="34" charset="0"/>
                          <a:ea typeface="+mn-ea"/>
                          <a:cs typeface="Segoe UI" pitchFamily="34" charset="0"/>
                        </a:rPr>
                        <a:t>Service tier </a:t>
                      </a:r>
                      <a:endParaRPr lang="en-IN" sz="2400" b="0" kern="1200" dirty="0">
                        <a:solidFill>
                          <a:schemeClr val="tx1"/>
                        </a:solidFill>
                        <a:effectLst/>
                        <a:latin typeface="Segoe UI" pitchFamily="34" charset="0"/>
                        <a:ea typeface="+mn-ea"/>
                        <a:cs typeface="Segoe UI" pitchFamily="34" charset="0"/>
                      </a:endParaRPr>
                    </a:p>
                    <a:p>
                      <a:pPr marL="285750" lvl="0" indent="-285750">
                        <a:buClr>
                          <a:schemeClr val="accent2">
                            <a:lumMod val="75000"/>
                          </a:schemeClr>
                        </a:buClr>
                        <a:buFont typeface="Arial" pitchFamily="34" charset="0"/>
                        <a:buChar char="•"/>
                      </a:pPr>
                      <a:r>
                        <a:rPr lang="en-US" sz="2400" b="0" kern="1200" dirty="0">
                          <a:solidFill>
                            <a:schemeClr val="tx1"/>
                          </a:solidFill>
                          <a:effectLst/>
                          <a:latin typeface="Segoe UI" pitchFamily="34" charset="0"/>
                          <a:ea typeface="+mn-ea"/>
                          <a:cs typeface="Segoe UI" pitchFamily="34" charset="0"/>
                        </a:rPr>
                        <a:t>Performance level</a:t>
                      </a:r>
                      <a:endParaRPr lang="en-IN" sz="2400" b="0" kern="1200" dirty="0">
                        <a:solidFill>
                          <a:schemeClr val="tx1"/>
                        </a:solidFill>
                        <a:effectLst/>
                        <a:latin typeface="Segoe UI" pitchFamily="34" charset="0"/>
                        <a:ea typeface="+mn-ea"/>
                        <a:cs typeface="Segoe UI" pitchFamily="34" charset="0"/>
                      </a:endParaRPr>
                    </a:p>
                    <a:p>
                      <a:pPr marL="285750" lvl="0" indent="-285750">
                        <a:buClr>
                          <a:schemeClr val="accent2">
                            <a:lumMod val="75000"/>
                          </a:schemeClr>
                        </a:buClr>
                        <a:buFont typeface="Arial" pitchFamily="34" charset="0"/>
                        <a:buChar char="•"/>
                      </a:pPr>
                      <a:r>
                        <a:rPr lang="en-US" sz="2400" b="0" kern="1200" dirty="0">
                          <a:solidFill>
                            <a:schemeClr val="tx1"/>
                          </a:solidFill>
                          <a:effectLst/>
                          <a:latin typeface="Segoe UI" pitchFamily="34" charset="0"/>
                          <a:ea typeface="+mn-ea"/>
                          <a:cs typeface="Segoe UI" pitchFamily="34" charset="0"/>
                        </a:rPr>
                        <a:t>Maximum size</a:t>
                      </a:r>
                      <a:endParaRPr lang="en-IN" sz="2400" b="0" kern="1200" dirty="0">
                        <a:solidFill>
                          <a:schemeClr val="tx1"/>
                        </a:solidFill>
                        <a:effectLst/>
                        <a:latin typeface="Segoe UI" pitchFamily="34" charset="0"/>
                        <a:ea typeface="+mn-ea"/>
                        <a:cs typeface="Segoe UI" pitchFamily="34" charset="0"/>
                      </a:endParaRPr>
                    </a:p>
                    <a:p>
                      <a:pPr marL="285750" lvl="0" indent="-285750">
                        <a:buClr>
                          <a:schemeClr val="accent2">
                            <a:lumMod val="75000"/>
                          </a:schemeClr>
                        </a:buClr>
                        <a:buFont typeface="Arial" pitchFamily="34" charset="0"/>
                        <a:buChar char="•"/>
                      </a:pPr>
                      <a:r>
                        <a:rPr lang="en-US" sz="2400" b="0" kern="1200" dirty="0">
                          <a:solidFill>
                            <a:schemeClr val="tx1"/>
                          </a:solidFill>
                          <a:effectLst/>
                          <a:latin typeface="Segoe UI" pitchFamily="34" charset="0"/>
                          <a:ea typeface="+mn-ea"/>
                          <a:cs typeface="Segoe UI" pitchFamily="34" charset="0"/>
                        </a:rPr>
                        <a:t>Collation</a:t>
                      </a:r>
                      <a:endParaRPr lang="en-IN" sz="2400" b="0" kern="1200" dirty="0">
                        <a:solidFill>
                          <a:schemeClr val="tx1"/>
                        </a:solidFill>
                        <a:effectLst/>
                        <a:latin typeface="Segoe UI" pitchFamily="34" charset="0"/>
                        <a:ea typeface="+mn-ea"/>
                        <a:cs typeface="Segoe UI" pitchFamily="34" charset="0"/>
                      </a:endParaRPr>
                    </a:p>
                    <a:p>
                      <a:pPr marL="285750" indent="-285750">
                        <a:buClr>
                          <a:schemeClr val="accent2">
                            <a:lumMod val="75000"/>
                          </a:schemeClr>
                        </a:buClr>
                        <a:buFont typeface="Arial" pitchFamily="34" charset="0"/>
                        <a:buChar char="•"/>
                      </a:pPr>
                      <a:r>
                        <a:rPr lang="en-US" sz="2400" b="0" kern="1200" dirty="0">
                          <a:solidFill>
                            <a:schemeClr val="tx1"/>
                          </a:solidFill>
                          <a:effectLst/>
                          <a:latin typeface="Segoe UI" pitchFamily="34" charset="0"/>
                          <a:ea typeface="+mn-ea"/>
                          <a:cs typeface="Segoe UI" pitchFamily="34" charset="0"/>
                        </a:rPr>
                        <a:t>Resource group</a:t>
                      </a:r>
                      <a:endParaRPr lang="en-IN" sz="2400" b="0" dirty="0">
                        <a:solidFill>
                          <a:schemeClr val="tx1"/>
                        </a:solidFill>
                        <a:latin typeface="Segoe UI" pitchFamily="34" charset="0"/>
                        <a:cs typeface="Segoe UI" pitchFamily="34" charset="0"/>
                      </a:endParaRPr>
                    </a:p>
                  </a:txBody>
                  <a:tcPr/>
                </a:tc>
                <a:extLst>
                  <a:ext uri="{0D108BD9-81ED-4DB2-BD59-A6C34878D82A}">
                    <a16:rowId xmlns:a16="http://schemas.microsoft.com/office/drawing/2014/main" val="10000"/>
                  </a:ext>
                </a:extLst>
              </a:tr>
              <a:tr h="370840">
                <a:tc>
                  <a:txBody>
                    <a:bodyPr/>
                    <a:lstStyle/>
                    <a:p>
                      <a:r>
                        <a:rPr lang="en-US" sz="2400" b="0" dirty="0">
                          <a:solidFill>
                            <a:schemeClr val="tx1"/>
                          </a:solidFill>
                          <a:latin typeface="Segoe UI" pitchFamily="34" charset="0"/>
                          <a:cs typeface="Segoe UI" pitchFamily="34" charset="0"/>
                        </a:rPr>
                        <a:t>Creating a server</a:t>
                      </a:r>
                      <a:endParaRPr lang="en-IN" sz="2400" b="0" dirty="0">
                        <a:solidFill>
                          <a:schemeClr val="tx1"/>
                        </a:solidFill>
                        <a:latin typeface="Segoe UI" pitchFamily="34" charset="0"/>
                        <a:cs typeface="Segoe UI" pitchFamily="34" charset="0"/>
                      </a:endParaRPr>
                    </a:p>
                  </a:txBody>
                  <a:tcPr/>
                </a:tc>
                <a:tc>
                  <a:txBody>
                    <a:bodyPr/>
                    <a:lstStyle/>
                    <a:p>
                      <a:pPr marL="285750" lvl="0" indent="-285750">
                        <a:buClr>
                          <a:schemeClr val="accent2">
                            <a:lumMod val="75000"/>
                          </a:schemeClr>
                        </a:buClr>
                        <a:buFont typeface="Arial" pitchFamily="34" charset="0"/>
                        <a:buChar char="•"/>
                      </a:pPr>
                      <a:r>
                        <a:rPr lang="en-US" sz="2400" b="0" kern="1200" dirty="0">
                          <a:solidFill>
                            <a:schemeClr val="tx1"/>
                          </a:solidFill>
                          <a:effectLst/>
                          <a:latin typeface="Segoe UI" pitchFamily="34" charset="0"/>
                          <a:ea typeface="+mn-ea"/>
                          <a:cs typeface="Segoe UI" pitchFamily="34" charset="0"/>
                        </a:rPr>
                        <a:t>Server name</a:t>
                      </a:r>
                      <a:endParaRPr lang="en-IN" sz="2400" b="0" kern="1200" dirty="0">
                        <a:solidFill>
                          <a:schemeClr val="tx1"/>
                        </a:solidFill>
                        <a:effectLst/>
                        <a:latin typeface="Segoe UI" pitchFamily="34" charset="0"/>
                        <a:ea typeface="+mn-ea"/>
                        <a:cs typeface="Segoe UI" pitchFamily="34" charset="0"/>
                      </a:endParaRPr>
                    </a:p>
                    <a:p>
                      <a:pPr marL="285750" lvl="0" indent="-285750">
                        <a:buClr>
                          <a:schemeClr val="accent2">
                            <a:lumMod val="75000"/>
                          </a:schemeClr>
                        </a:buClr>
                        <a:buFont typeface="Arial" pitchFamily="34" charset="0"/>
                        <a:buChar char="•"/>
                      </a:pPr>
                      <a:r>
                        <a:rPr lang="en-US" sz="2400" b="0" kern="1200" dirty="0">
                          <a:solidFill>
                            <a:schemeClr val="tx1"/>
                          </a:solidFill>
                          <a:effectLst/>
                          <a:latin typeface="Segoe UI" pitchFamily="34" charset="0"/>
                          <a:ea typeface="+mn-ea"/>
                          <a:cs typeface="Segoe UI" pitchFamily="34" charset="0"/>
                        </a:rPr>
                        <a:t>Admin login credentials</a:t>
                      </a:r>
                      <a:endParaRPr lang="en-IN" sz="2400" b="0" kern="1200" dirty="0">
                        <a:solidFill>
                          <a:schemeClr val="tx1"/>
                        </a:solidFill>
                        <a:effectLst/>
                        <a:latin typeface="Segoe UI" pitchFamily="34" charset="0"/>
                        <a:ea typeface="+mn-ea"/>
                        <a:cs typeface="Segoe UI" pitchFamily="34" charset="0"/>
                      </a:endParaRPr>
                    </a:p>
                    <a:p>
                      <a:pPr marL="285750" lvl="0" indent="-285750">
                        <a:buClr>
                          <a:schemeClr val="accent2">
                            <a:lumMod val="75000"/>
                          </a:schemeClr>
                        </a:buClr>
                        <a:buFont typeface="Arial" pitchFamily="34" charset="0"/>
                        <a:buChar char="•"/>
                      </a:pPr>
                      <a:r>
                        <a:rPr lang="en-US" sz="2400" b="0" kern="1200" dirty="0">
                          <a:solidFill>
                            <a:schemeClr val="tx1"/>
                          </a:solidFill>
                          <a:effectLst/>
                          <a:latin typeface="Segoe UI" pitchFamily="34" charset="0"/>
                          <a:ea typeface="+mn-ea"/>
                          <a:cs typeface="Segoe UI" pitchFamily="34" charset="0"/>
                        </a:rPr>
                        <a:t>Location (Azure region)</a:t>
                      </a:r>
                      <a:endParaRPr lang="en-IN" sz="2400" b="0" kern="1200" dirty="0">
                        <a:solidFill>
                          <a:schemeClr val="tx1"/>
                        </a:solidFill>
                        <a:effectLst/>
                        <a:latin typeface="Segoe UI" pitchFamily="34" charset="0"/>
                        <a:ea typeface="+mn-ea"/>
                        <a:cs typeface="Segoe UI" pitchFamily="34" charset="0"/>
                      </a:endParaRPr>
                    </a:p>
                    <a:p>
                      <a:pPr marL="285750" lvl="0" indent="-285750">
                        <a:buClr>
                          <a:schemeClr val="accent2">
                            <a:lumMod val="75000"/>
                          </a:schemeClr>
                        </a:buClr>
                        <a:buFont typeface="Arial" pitchFamily="34" charset="0"/>
                        <a:buChar char="•"/>
                      </a:pPr>
                      <a:r>
                        <a:rPr lang="en-US" sz="2400" b="0" kern="1200" dirty="0">
                          <a:solidFill>
                            <a:schemeClr val="tx1"/>
                          </a:solidFill>
                          <a:effectLst/>
                          <a:latin typeface="Segoe UI" pitchFamily="34" charset="0"/>
                          <a:ea typeface="+mn-ea"/>
                          <a:cs typeface="Segoe UI" pitchFamily="34" charset="0"/>
                        </a:rPr>
                        <a:t>Whether to allow Azure services to access server</a:t>
                      </a:r>
                      <a:endParaRPr lang="en-IN" sz="2400" b="0" kern="1200" dirty="0">
                        <a:solidFill>
                          <a:schemeClr val="tx1"/>
                        </a:solidFill>
                        <a:effectLst/>
                        <a:latin typeface="Segoe UI" pitchFamily="34" charset="0"/>
                        <a:ea typeface="+mn-ea"/>
                        <a:cs typeface="Segoe UI" pitchFamily="34" charset="0"/>
                      </a:endParaRPr>
                    </a:p>
                    <a:p>
                      <a:pPr marL="285750" indent="-285750">
                        <a:buClr>
                          <a:schemeClr val="accent2">
                            <a:lumMod val="75000"/>
                          </a:schemeClr>
                        </a:buClr>
                        <a:buFont typeface="Arial" pitchFamily="34" charset="0"/>
                        <a:buChar char="•"/>
                      </a:pPr>
                      <a:r>
                        <a:rPr lang="en-US" sz="2400" b="0" kern="1200" dirty="0">
                          <a:solidFill>
                            <a:schemeClr val="tx1"/>
                          </a:solidFill>
                          <a:effectLst/>
                          <a:latin typeface="Segoe UI" pitchFamily="34" charset="0"/>
                          <a:ea typeface="+mn-ea"/>
                          <a:cs typeface="Segoe UI" pitchFamily="34" charset="0"/>
                        </a:rPr>
                        <a:t>Whether to create V12 server</a:t>
                      </a:r>
                      <a:endParaRPr lang="en-IN" sz="2400" b="0" dirty="0">
                        <a:solidFill>
                          <a:schemeClr val="tx1"/>
                        </a:solidFill>
                        <a:latin typeface="Segoe UI" pitchFamily="34" charset="0"/>
                        <a:cs typeface="Segoe UI" pitchFamily="34"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95775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Migrating a SQL Server Database to Azure SQL Database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p:txBody>
      </p:sp>
      <p:grpSp>
        <p:nvGrpSpPr>
          <p:cNvPr id="5" name="Group 4" descr="Diagram of a SQL Server database being migrated to an Azure SQL Database server using a Transact-SQL script and a DAC package, as well as the deployment wizard in SQL Server Management Studio. On the left is a server with a database depicting SQL Server database. On the right is another server with a database and a cloud depicting Azure SQL Database server. Two arrows, one with a Transact-SQL script icon and another with a DAC package and Deployment Wizard icons, are between the SQL Server and the Azure SQL Database server." title="Migrating a SQL Server Database to Azure SQL Database"/>
          <p:cNvGrpSpPr/>
          <p:nvPr/>
        </p:nvGrpSpPr>
        <p:grpSpPr>
          <a:xfrm>
            <a:off x="273091" y="724471"/>
            <a:ext cx="8941083" cy="6017761"/>
            <a:chOff x="273091" y="724471"/>
            <a:chExt cx="8941083" cy="6017761"/>
          </a:xfrm>
        </p:grpSpPr>
        <p:grpSp>
          <p:nvGrpSpPr>
            <p:cNvPr id="6" name="Group 5"/>
            <p:cNvGrpSpPr>
              <a:grpSpLocks noChangeAspect="1"/>
            </p:cNvGrpSpPr>
            <p:nvPr/>
          </p:nvGrpSpPr>
          <p:grpSpPr bwMode="auto">
            <a:xfrm>
              <a:off x="5475492" y="724471"/>
              <a:ext cx="3290821" cy="1996338"/>
              <a:chOff x="6696" y="1934"/>
              <a:chExt cx="539" cy="304"/>
            </a:xfrm>
          </p:grpSpPr>
          <p:sp>
            <p:nvSpPr>
              <p:cNvPr id="59" name="AutoShape 3"/>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60" name="Freeform 59"/>
              <p:cNvSpPr>
                <a:spLocks/>
              </p:cNvSpPr>
              <p:nvPr/>
            </p:nvSpPr>
            <p:spPr bwMode="auto">
              <a:xfrm>
                <a:off x="6699" y="2031"/>
                <a:ext cx="402" cy="205"/>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grpSp>
        <p:sp>
          <p:nvSpPr>
            <p:cNvPr id="7" name="Arc 6"/>
            <p:cNvSpPr/>
            <p:nvPr/>
          </p:nvSpPr>
          <p:spPr bwMode="auto">
            <a:xfrm rot="20257360" flipV="1">
              <a:off x="2612027" y="2960321"/>
              <a:ext cx="4454377" cy="2144768"/>
            </a:xfrm>
            <a:prstGeom prst="arc">
              <a:avLst>
                <a:gd name="adj1" fmla="val 11326833"/>
                <a:gd name="adj2" fmla="val 20346603"/>
              </a:avLst>
            </a:prstGeom>
            <a:ln w="76200">
              <a:headEnd type="none" w="med" len="med"/>
              <a:tailEnd type="triangle" w="med" len="med"/>
            </a:ln>
            <a:effectLst/>
          </p:spPr>
          <p:style>
            <a:lnRef idx="3">
              <a:schemeClr val="dk1"/>
            </a:lnRef>
            <a:fillRef idx="0">
              <a:schemeClr val="dk1"/>
            </a:fillRef>
            <a:effectRef idx="2">
              <a:schemeClr val="dk1"/>
            </a:effectRef>
            <a:fontRef idx="minor">
              <a:schemeClr val="tx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mn-lt"/>
                  <a:ea typeface="+mn-ea"/>
                  <a:cs typeface="+mn-cs"/>
                </a:defRPr>
              </a:lvl1pPr>
              <a:lvl2pPr marL="457200" algn="l" rtl="0" fontAlgn="base">
                <a:spcBef>
                  <a:spcPct val="0"/>
                </a:spcBef>
                <a:spcAft>
                  <a:spcPct val="0"/>
                </a:spcAft>
                <a:defRPr b="1" kern="1200">
                  <a:solidFill>
                    <a:schemeClr val="tx1"/>
                  </a:solidFill>
                  <a:latin typeface="+mn-lt"/>
                  <a:ea typeface="+mn-ea"/>
                  <a:cs typeface="+mn-cs"/>
                </a:defRPr>
              </a:lvl2pPr>
              <a:lvl3pPr marL="914400" algn="l" rtl="0" fontAlgn="base">
                <a:spcBef>
                  <a:spcPct val="0"/>
                </a:spcBef>
                <a:spcAft>
                  <a:spcPct val="0"/>
                </a:spcAft>
                <a:defRPr b="1" kern="1200">
                  <a:solidFill>
                    <a:schemeClr val="tx1"/>
                  </a:solidFill>
                  <a:latin typeface="+mn-lt"/>
                  <a:ea typeface="+mn-ea"/>
                  <a:cs typeface="+mn-cs"/>
                </a:defRPr>
              </a:lvl3pPr>
              <a:lvl4pPr marL="1371600" algn="l" rtl="0" fontAlgn="base">
                <a:spcBef>
                  <a:spcPct val="0"/>
                </a:spcBef>
                <a:spcAft>
                  <a:spcPct val="0"/>
                </a:spcAft>
                <a:defRPr b="1" kern="1200">
                  <a:solidFill>
                    <a:schemeClr val="tx1"/>
                  </a:solidFill>
                  <a:latin typeface="+mn-lt"/>
                  <a:ea typeface="+mn-ea"/>
                  <a:cs typeface="+mn-cs"/>
                </a:defRPr>
              </a:lvl4pPr>
              <a:lvl5pPr marL="1828800" algn="l" rtl="0" fontAlgn="base">
                <a:spcBef>
                  <a:spcPct val="0"/>
                </a:spcBef>
                <a:spcAft>
                  <a:spcPct val="0"/>
                </a:spcAft>
                <a:defRPr b="1" kern="1200">
                  <a:solidFill>
                    <a:schemeClr val="tx1"/>
                  </a:solidFill>
                  <a:latin typeface="+mn-lt"/>
                  <a:ea typeface="+mn-ea"/>
                  <a:cs typeface="+mn-cs"/>
                </a:defRPr>
              </a:lvl5pPr>
              <a:lvl6pPr marL="2286000" algn="l" defTabSz="914400" rtl="0" eaLnBrk="1" latinLnBrk="0" hangingPunct="1">
                <a:defRPr b="1" kern="1200">
                  <a:solidFill>
                    <a:schemeClr val="tx1"/>
                  </a:solidFill>
                  <a:latin typeface="+mn-lt"/>
                  <a:ea typeface="+mn-ea"/>
                  <a:cs typeface="+mn-cs"/>
                </a:defRPr>
              </a:lvl6pPr>
              <a:lvl7pPr marL="2743200" algn="l" defTabSz="914400" rtl="0" eaLnBrk="1" latinLnBrk="0" hangingPunct="1">
                <a:defRPr b="1" kern="1200">
                  <a:solidFill>
                    <a:schemeClr val="tx1"/>
                  </a:solidFill>
                  <a:latin typeface="+mn-lt"/>
                  <a:ea typeface="+mn-ea"/>
                  <a:cs typeface="+mn-cs"/>
                </a:defRPr>
              </a:lvl7pPr>
              <a:lvl8pPr marL="3200400" algn="l" defTabSz="914400" rtl="0" eaLnBrk="1" latinLnBrk="0" hangingPunct="1">
                <a:defRPr b="1" kern="1200">
                  <a:solidFill>
                    <a:schemeClr val="tx1"/>
                  </a:solidFill>
                  <a:latin typeface="+mn-lt"/>
                  <a:ea typeface="+mn-ea"/>
                  <a:cs typeface="+mn-cs"/>
                </a:defRPr>
              </a:lvl8pPr>
              <a:lvl9pPr marL="3657600" algn="l" defTabSz="914400" rtl="0" eaLnBrk="1" latinLnBrk="0" hangingPunct="1">
                <a:defRPr b="1"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1" i="0" u="none" strike="noStrike" kern="1200" cap="none" spc="0" normalizeH="0" baseline="0" noProof="0" dirty="0">
                <a:ln>
                  <a:noFill/>
                </a:ln>
                <a:solidFill>
                  <a:srgbClr val="000000"/>
                </a:solidFill>
                <a:effectLst/>
                <a:uLnTx/>
                <a:uFillTx/>
                <a:latin typeface="Verdana" pitchFamily="34" charset="0"/>
                <a:ea typeface="+mn-ea"/>
                <a:cs typeface="+mn-cs"/>
              </a:endParaRPr>
            </a:p>
          </p:txBody>
        </p:sp>
        <p:sp>
          <p:nvSpPr>
            <p:cNvPr id="8" name="Arc 7"/>
            <p:cNvSpPr/>
            <p:nvPr/>
          </p:nvSpPr>
          <p:spPr bwMode="auto">
            <a:xfrm rot="21087385">
              <a:off x="2506081" y="3296652"/>
              <a:ext cx="4454377" cy="2144768"/>
            </a:xfrm>
            <a:prstGeom prst="arc">
              <a:avLst>
                <a:gd name="adj1" fmla="val 11326833"/>
                <a:gd name="adj2" fmla="val 19070797"/>
              </a:avLst>
            </a:prstGeom>
            <a:ln w="76200">
              <a:headEnd type="none" w="med" len="med"/>
              <a:tailEnd type="triangle" w="med" len="med"/>
            </a:ln>
            <a:effectLst/>
          </p:spPr>
          <p:style>
            <a:lnRef idx="3">
              <a:schemeClr val="dk1"/>
            </a:lnRef>
            <a:fillRef idx="0">
              <a:schemeClr val="dk1"/>
            </a:fillRef>
            <a:effectRef idx="2">
              <a:schemeClr val="dk1"/>
            </a:effectRef>
            <a:fontRef idx="minor">
              <a:schemeClr val="tx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mn-lt"/>
                  <a:ea typeface="+mn-ea"/>
                  <a:cs typeface="+mn-cs"/>
                </a:defRPr>
              </a:lvl1pPr>
              <a:lvl2pPr marL="457200" algn="l" rtl="0" fontAlgn="base">
                <a:spcBef>
                  <a:spcPct val="0"/>
                </a:spcBef>
                <a:spcAft>
                  <a:spcPct val="0"/>
                </a:spcAft>
                <a:defRPr b="1" kern="1200">
                  <a:solidFill>
                    <a:schemeClr val="tx1"/>
                  </a:solidFill>
                  <a:latin typeface="+mn-lt"/>
                  <a:ea typeface="+mn-ea"/>
                  <a:cs typeface="+mn-cs"/>
                </a:defRPr>
              </a:lvl2pPr>
              <a:lvl3pPr marL="914400" algn="l" rtl="0" fontAlgn="base">
                <a:spcBef>
                  <a:spcPct val="0"/>
                </a:spcBef>
                <a:spcAft>
                  <a:spcPct val="0"/>
                </a:spcAft>
                <a:defRPr b="1" kern="1200">
                  <a:solidFill>
                    <a:schemeClr val="tx1"/>
                  </a:solidFill>
                  <a:latin typeface="+mn-lt"/>
                  <a:ea typeface="+mn-ea"/>
                  <a:cs typeface="+mn-cs"/>
                </a:defRPr>
              </a:lvl3pPr>
              <a:lvl4pPr marL="1371600" algn="l" rtl="0" fontAlgn="base">
                <a:spcBef>
                  <a:spcPct val="0"/>
                </a:spcBef>
                <a:spcAft>
                  <a:spcPct val="0"/>
                </a:spcAft>
                <a:defRPr b="1" kern="1200">
                  <a:solidFill>
                    <a:schemeClr val="tx1"/>
                  </a:solidFill>
                  <a:latin typeface="+mn-lt"/>
                  <a:ea typeface="+mn-ea"/>
                  <a:cs typeface="+mn-cs"/>
                </a:defRPr>
              </a:lvl4pPr>
              <a:lvl5pPr marL="1828800" algn="l" rtl="0" fontAlgn="base">
                <a:spcBef>
                  <a:spcPct val="0"/>
                </a:spcBef>
                <a:spcAft>
                  <a:spcPct val="0"/>
                </a:spcAft>
                <a:defRPr b="1" kern="1200">
                  <a:solidFill>
                    <a:schemeClr val="tx1"/>
                  </a:solidFill>
                  <a:latin typeface="+mn-lt"/>
                  <a:ea typeface="+mn-ea"/>
                  <a:cs typeface="+mn-cs"/>
                </a:defRPr>
              </a:lvl5pPr>
              <a:lvl6pPr marL="2286000" algn="l" defTabSz="914400" rtl="0" eaLnBrk="1" latinLnBrk="0" hangingPunct="1">
                <a:defRPr b="1" kern="1200">
                  <a:solidFill>
                    <a:schemeClr val="tx1"/>
                  </a:solidFill>
                  <a:latin typeface="+mn-lt"/>
                  <a:ea typeface="+mn-ea"/>
                  <a:cs typeface="+mn-cs"/>
                </a:defRPr>
              </a:lvl6pPr>
              <a:lvl7pPr marL="2743200" algn="l" defTabSz="914400" rtl="0" eaLnBrk="1" latinLnBrk="0" hangingPunct="1">
                <a:defRPr b="1" kern="1200">
                  <a:solidFill>
                    <a:schemeClr val="tx1"/>
                  </a:solidFill>
                  <a:latin typeface="+mn-lt"/>
                  <a:ea typeface="+mn-ea"/>
                  <a:cs typeface="+mn-cs"/>
                </a:defRPr>
              </a:lvl7pPr>
              <a:lvl8pPr marL="3200400" algn="l" defTabSz="914400" rtl="0" eaLnBrk="1" latinLnBrk="0" hangingPunct="1">
                <a:defRPr b="1" kern="1200">
                  <a:solidFill>
                    <a:schemeClr val="tx1"/>
                  </a:solidFill>
                  <a:latin typeface="+mn-lt"/>
                  <a:ea typeface="+mn-ea"/>
                  <a:cs typeface="+mn-cs"/>
                </a:defRPr>
              </a:lvl8pPr>
              <a:lvl9pPr marL="3657600" algn="l" defTabSz="914400" rtl="0" eaLnBrk="1" latinLnBrk="0" hangingPunct="1">
                <a:defRPr b="1"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1" i="0" u="none" strike="noStrike" kern="1200" cap="none" spc="0" normalizeH="0" baseline="0" noProof="0" dirty="0">
                <a:ln>
                  <a:noFill/>
                </a:ln>
                <a:solidFill>
                  <a:srgbClr val="000000"/>
                </a:solidFill>
                <a:effectLst/>
                <a:uLnTx/>
                <a:uFillTx/>
                <a:latin typeface="Verdana" pitchFamily="34" charset="0"/>
                <a:ea typeface="+mn-ea"/>
                <a:cs typeface="+mn-cs"/>
              </a:endParaRPr>
            </a:p>
          </p:txBody>
        </p:sp>
        <p:sp>
          <p:nvSpPr>
            <p:cNvPr id="9" name="TextBox 8"/>
            <p:cNvSpPr txBox="1"/>
            <p:nvPr/>
          </p:nvSpPr>
          <p:spPr>
            <a:xfrm>
              <a:off x="2386792" y="2351477"/>
              <a:ext cx="213148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Transact-SQL script</a:t>
              </a:r>
            </a:p>
          </p:txBody>
        </p:sp>
        <p:sp>
          <p:nvSpPr>
            <p:cNvPr id="10" name="TextBox 9"/>
            <p:cNvSpPr txBox="1"/>
            <p:nvPr/>
          </p:nvSpPr>
          <p:spPr>
            <a:xfrm>
              <a:off x="3505472" y="4178201"/>
              <a:ext cx="152984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DAC Package</a:t>
              </a:r>
            </a:p>
          </p:txBody>
        </p:sp>
        <p:sp>
          <p:nvSpPr>
            <p:cNvPr id="11" name="TextBox 10"/>
            <p:cNvSpPr txBox="1"/>
            <p:nvPr/>
          </p:nvSpPr>
          <p:spPr>
            <a:xfrm>
              <a:off x="5036024" y="5818902"/>
              <a:ext cx="3427990" cy="92333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Deployment wizard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in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SQL Server Management Studio</a:t>
              </a:r>
            </a:p>
          </p:txBody>
        </p:sp>
        <p:cxnSp>
          <p:nvCxnSpPr>
            <p:cNvPr id="12" name="Straight Arrow Connector 11"/>
            <p:cNvCxnSpPr>
              <a:stCxn id="35" idx="1"/>
            </p:cNvCxnSpPr>
            <p:nvPr/>
          </p:nvCxnSpPr>
          <p:spPr bwMode="auto">
            <a:xfrm flipH="1" flipV="1">
              <a:off x="5524022" y="4929762"/>
              <a:ext cx="649908" cy="334002"/>
            </a:xfrm>
            <a:prstGeom prst="straightConnector1">
              <a:avLst/>
            </a:prstGeom>
            <a:ln>
              <a:headEnd type="none" w="med" len="med"/>
              <a:tailEnd type="triangle"/>
            </a:ln>
            <a:effectLst/>
          </p:spPr>
          <p:style>
            <a:lnRef idx="3">
              <a:schemeClr val="accent2"/>
            </a:lnRef>
            <a:fillRef idx="0">
              <a:schemeClr val="accent2"/>
            </a:fillRef>
            <a:effectRef idx="2">
              <a:schemeClr val="accent2"/>
            </a:effectRef>
            <a:fontRef idx="minor">
              <a:schemeClr val="tx1"/>
            </a:fontRef>
          </p:style>
        </p:cxnSp>
        <p:pic>
          <p:nvPicPr>
            <p:cNvPr id="13" name="Picture 12"/>
            <p:cNvPicPr>
              <a:picLocks noChangeAspect="1"/>
            </p:cNvPicPr>
            <p:nvPr/>
          </p:nvPicPr>
          <p:blipFill>
            <a:blip r:embed="rId3"/>
            <a:stretch>
              <a:fillRect/>
            </a:stretch>
          </p:blipFill>
          <p:spPr>
            <a:xfrm>
              <a:off x="414690" y="3477220"/>
              <a:ext cx="864994" cy="1628222"/>
            </a:xfrm>
            <a:prstGeom prst="rect">
              <a:avLst/>
            </a:prstGeom>
          </p:spPr>
        </p:pic>
        <p:grpSp>
          <p:nvGrpSpPr>
            <p:cNvPr id="14" name="Group 13"/>
            <p:cNvGrpSpPr>
              <a:grpSpLocks noChangeAspect="1"/>
            </p:cNvGrpSpPr>
            <p:nvPr/>
          </p:nvGrpSpPr>
          <p:grpSpPr>
            <a:xfrm>
              <a:off x="5619232" y="1729203"/>
              <a:ext cx="1318291" cy="2102486"/>
              <a:chOff x="8822083" y="2100326"/>
              <a:chExt cx="914400" cy="1458337"/>
            </a:xfrm>
          </p:grpSpPr>
          <p:grpSp>
            <p:nvGrpSpPr>
              <p:cNvPr id="44" name="Group 43"/>
              <p:cNvGrpSpPr>
                <a:grpSpLocks noChangeAspect="1"/>
              </p:cNvGrpSpPr>
              <p:nvPr/>
            </p:nvGrpSpPr>
            <p:grpSpPr bwMode="auto">
              <a:xfrm>
                <a:off x="9068949" y="2230438"/>
                <a:ext cx="530226" cy="1174751"/>
                <a:chOff x="5855" y="1405"/>
                <a:chExt cx="334" cy="740"/>
              </a:xfrm>
            </p:grpSpPr>
            <p:sp>
              <p:nvSpPr>
                <p:cNvPr id="46"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47" name="Freeform 46"/>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48" name="Rectangle 47"/>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49" name="Freeform 48"/>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50" name="Rectangle 49"/>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51" name="Freeform 50"/>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52" name="Rectangle 51"/>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53" name="Freeform 52"/>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54" name="Rectangle 53"/>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55" name="Freeform 54"/>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56" name="Oval 55"/>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57" name="Freeform 56"/>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58" name="Rectangle 57"/>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grpSp>
          <p:sp>
            <p:nvSpPr>
              <p:cNvPr id="45" name="Rectangle 44"/>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grpSp>
        <p:grpSp>
          <p:nvGrpSpPr>
            <p:cNvPr id="15" name="Group 14"/>
            <p:cNvGrpSpPr>
              <a:grpSpLocks noChangeAspect="1"/>
            </p:cNvGrpSpPr>
            <p:nvPr/>
          </p:nvGrpSpPr>
          <p:grpSpPr>
            <a:xfrm>
              <a:off x="6561719" y="3121497"/>
              <a:ext cx="1648010" cy="743592"/>
              <a:chOff x="2904848" y="2885814"/>
              <a:chExt cx="1681162" cy="959376"/>
            </a:xfrm>
          </p:grpSpPr>
          <p:sp>
            <p:nvSpPr>
              <p:cNvPr id="42" name="Flowchart: Magnetic Disk 41"/>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Verdana"/>
                  <a:ea typeface="+mn-ea"/>
                  <a:cs typeface="+mn-cs"/>
                </a:endParaRPr>
              </a:p>
            </p:txBody>
          </p:sp>
          <p:sp>
            <p:nvSpPr>
              <p:cNvPr id="43" name="Oval 42"/>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grpSp>
        <p:grpSp>
          <p:nvGrpSpPr>
            <p:cNvPr id="16" name="Group 15"/>
            <p:cNvGrpSpPr>
              <a:grpSpLocks noChangeAspect="1"/>
            </p:cNvGrpSpPr>
            <p:nvPr/>
          </p:nvGrpSpPr>
          <p:grpSpPr>
            <a:xfrm>
              <a:off x="984568" y="4619430"/>
              <a:ext cx="1648010" cy="743592"/>
              <a:chOff x="2904848" y="2885814"/>
              <a:chExt cx="1681162" cy="959376"/>
            </a:xfrm>
          </p:grpSpPr>
          <p:sp>
            <p:nvSpPr>
              <p:cNvPr id="40" name="Flowchart: Magnetic Disk 39"/>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Verdana"/>
                  <a:ea typeface="+mn-ea"/>
                  <a:cs typeface="+mn-cs"/>
                </a:endParaRPr>
              </a:p>
            </p:txBody>
          </p:sp>
          <p:sp>
            <p:nvSpPr>
              <p:cNvPr id="41" name="Oval 40"/>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grpSp>
        <p:grpSp>
          <p:nvGrpSpPr>
            <p:cNvPr id="17" name="Group 16"/>
            <p:cNvGrpSpPr>
              <a:grpSpLocks noChangeAspect="1"/>
            </p:cNvGrpSpPr>
            <p:nvPr/>
          </p:nvGrpSpPr>
          <p:grpSpPr>
            <a:xfrm>
              <a:off x="6173930" y="4785987"/>
              <a:ext cx="1152178" cy="952423"/>
              <a:chOff x="6639572" y="1907217"/>
              <a:chExt cx="3200400" cy="2645540"/>
            </a:xfrm>
          </p:grpSpPr>
          <p:grpSp>
            <p:nvGrpSpPr>
              <p:cNvPr id="31" name="Group 30"/>
              <p:cNvGrpSpPr>
                <a:grpSpLocks noChangeAspect="1"/>
              </p:cNvGrpSpPr>
              <p:nvPr/>
            </p:nvGrpSpPr>
            <p:grpSpPr>
              <a:xfrm>
                <a:off x="6639572" y="1907217"/>
                <a:ext cx="3200400" cy="2645540"/>
                <a:chOff x="6219422" y="1886308"/>
                <a:chExt cx="3657600" cy="2752244"/>
              </a:xfrm>
            </p:grpSpPr>
            <p:grpSp>
              <p:nvGrpSpPr>
                <p:cNvPr id="33" name="Group 32"/>
                <p:cNvGrpSpPr/>
                <p:nvPr/>
              </p:nvGrpSpPr>
              <p:grpSpPr>
                <a:xfrm>
                  <a:off x="6219422" y="1886308"/>
                  <a:ext cx="3657600" cy="2752244"/>
                  <a:chOff x="6219421" y="1886308"/>
                  <a:chExt cx="3657600" cy="2752244"/>
                </a:xfrm>
              </p:grpSpPr>
              <p:sp>
                <p:nvSpPr>
                  <p:cNvPr id="35" name="Rectangle 34"/>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36" name="Rectangle 35"/>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grpSp>
                <p:nvGrpSpPr>
                  <p:cNvPr id="37" name="Group 36"/>
                  <p:cNvGrpSpPr/>
                  <p:nvPr/>
                </p:nvGrpSpPr>
                <p:grpSpPr>
                  <a:xfrm>
                    <a:off x="8580436" y="1996036"/>
                    <a:ext cx="731520" cy="237744"/>
                    <a:chOff x="8580436" y="1996036"/>
                    <a:chExt cx="731520" cy="237744"/>
                  </a:xfrm>
                </p:grpSpPr>
                <p:sp>
                  <p:nvSpPr>
                    <p:cNvPr id="38" name="Rectangle 37"/>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cxnSp>
                  <p:nvCxnSpPr>
                    <p:cNvPr id="39" name="Straight Connector 38"/>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34" name="Straight Connector 33"/>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8" name="Group 17"/>
            <p:cNvGrpSpPr>
              <a:grpSpLocks noChangeAspect="1"/>
            </p:cNvGrpSpPr>
            <p:nvPr/>
          </p:nvGrpSpPr>
          <p:grpSpPr>
            <a:xfrm>
              <a:off x="3461773" y="2939328"/>
              <a:ext cx="975996" cy="922534"/>
              <a:chOff x="3989331" y="4906506"/>
              <a:chExt cx="1752600" cy="1656599"/>
            </a:xfrm>
          </p:grpSpPr>
          <p:grpSp>
            <p:nvGrpSpPr>
              <p:cNvPr id="22" name="Group 21"/>
              <p:cNvGrpSpPr>
                <a:grpSpLocks noChangeAspect="1"/>
              </p:cNvGrpSpPr>
              <p:nvPr/>
            </p:nvGrpSpPr>
            <p:grpSpPr bwMode="auto">
              <a:xfrm flipH="1">
                <a:off x="3989331" y="4906506"/>
                <a:ext cx="1752600" cy="1656599"/>
                <a:chOff x="645" y="1325"/>
                <a:chExt cx="1104" cy="1003"/>
              </a:xfrm>
            </p:grpSpPr>
            <p:sp>
              <p:nvSpPr>
                <p:cNvPr id="24"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5" name="Rectangle 24"/>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6" name="Freeform 25"/>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7" name="Oval 26"/>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8" name="Oval 27"/>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9" name="Rectangle 28"/>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30" name="Oval 29"/>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grpSp>
          <p:pic>
            <p:nvPicPr>
              <p:cNvPr id="23"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9" name="Picture 18"/>
            <p:cNvPicPr>
              <a:picLocks noChangeAspect="1"/>
            </p:cNvPicPr>
            <p:nvPr/>
          </p:nvPicPr>
          <p:blipFill>
            <a:blip r:embed="rId5"/>
            <a:stretch>
              <a:fillRect/>
            </a:stretch>
          </p:blipFill>
          <p:spPr>
            <a:xfrm>
              <a:off x="3817374" y="4588514"/>
              <a:ext cx="1770944" cy="983858"/>
            </a:xfrm>
            <a:prstGeom prst="rect">
              <a:avLst/>
            </a:prstGeom>
          </p:spPr>
        </p:pic>
        <p:sp>
          <p:nvSpPr>
            <p:cNvPr id="20" name="TextBox 1"/>
            <p:cNvSpPr txBox="1"/>
            <p:nvPr/>
          </p:nvSpPr>
          <p:spPr>
            <a:xfrm>
              <a:off x="273091" y="5423469"/>
              <a:ext cx="1422954"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pitchFamily="34" charset="0"/>
                  <a:ea typeface="+mn-ea"/>
                  <a:cs typeface="Segoe UI" pitchFamily="34" charset="0"/>
                </a:rPr>
                <a:t>SQL Server</a:t>
              </a:r>
              <a:endParaRPr kumimoji="0" lang="en-IN" sz="2000" b="0" i="0" u="none" strike="noStrike" kern="1200" cap="none" spc="0" normalizeH="0" baseline="0" noProof="0" dirty="0">
                <a:ln>
                  <a:noFill/>
                </a:ln>
                <a:solidFill>
                  <a:srgbClr val="000000"/>
                </a:solidFill>
                <a:effectLst/>
                <a:uLnTx/>
                <a:uFillTx/>
                <a:latin typeface="Segoe UI" pitchFamily="34" charset="0"/>
                <a:ea typeface="+mn-ea"/>
                <a:cs typeface="Segoe UI" pitchFamily="34" charset="0"/>
              </a:endParaRPr>
            </a:p>
          </p:txBody>
        </p:sp>
        <p:sp>
          <p:nvSpPr>
            <p:cNvPr id="21" name="TextBox 56"/>
            <p:cNvSpPr txBox="1"/>
            <p:nvPr/>
          </p:nvSpPr>
          <p:spPr>
            <a:xfrm>
              <a:off x="6673478" y="3826179"/>
              <a:ext cx="2540696" cy="70788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pitchFamily="34" charset="0"/>
                  <a:ea typeface="+mn-ea"/>
                  <a:cs typeface="Segoe UI" pitchFamily="34" charset="0"/>
                </a:rPr>
                <a:t>Azure SQL Database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pitchFamily="34" charset="0"/>
                  <a:ea typeface="+mn-ea"/>
                  <a:cs typeface="Segoe UI" pitchFamily="34" charset="0"/>
                </a:rPr>
                <a:t>server</a:t>
              </a:r>
              <a:endParaRPr kumimoji="0" lang="en-IN" sz="2000" b="0" i="0" u="none" strike="noStrike" kern="1200" cap="none" spc="0" normalizeH="0" baseline="0" noProof="0" dirty="0">
                <a:ln>
                  <a:noFill/>
                </a:ln>
                <a:solidFill>
                  <a:srgbClr val="000000"/>
                </a:solidFill>
                <a:effectLst/>
                <a:uLnTx/>
                <a:uFillTx/>
                <a:latin typeface="Segoe UI" pitchFamily="34" charset="0"/>
                <a:ea typeface="+mn-ea"/>
                <a:cs typeface="Segoe UI" pitchFamily="34" charset="0"/>
              </a:endParaRPr>
            </a:p>
          </p:txBody>
        </p:sp>
      </p:grpSp>
    </p:spTree>
    <p:extLst>
      <p:ext uri="{BB962C8B-B14F-4D97-AF65-F5344CB8AC3E}">
        <p14:creationId xmlns:p14="http://schemas.microsoft.com/office/powerpoint/2010/main" val="2749215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Azure SQL Database security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p:txBody>
      </p:sp>
      <p:grpSp>
        <p:nvGrpSpPr>
          <p:cNvPr id="5" name="Group 4" descr="A conceptual diagram of the security hierarchy. At the top of the hierarchy, there are server level objects, including icons for firewall, server, logins, and master database roles. Below it, at the user database level, there are icons for firewall, database, users, and user database roles. At the bottom of the hierarchy are schema and object level permissions depicted with a lock icon." title="Overview of Azure SQL Database security"/>
          <p:cNvGrpSpPr/>
          <p:nvPr/>
        </p:nvGrpSpPr>
        <p:grpSpPr>
          <a:xfrm>
            <a:off x="325248" y="1046972"/>
            <a:ext cx="8831215" cy="5776084"/>
            <a:chOff x="325248" y="1046972"/>
            <a:chExt cx="8831215" cy="5776084"/>
          </a:xfrm>
        </p:grpSpPr>
        <p:grpSp>
          <p:nvGrpSpPr>
            <p:cNvPr id="6" name="Group 5"/>
            <p:cNvGrpSpPr>
              <a:grpSpLocks noChangeAspect="1"/>
            </p:cNvGrpSpPr>
            <p:nvPr/>
          </p:nvGrpSpPr>
          <p:grpSpPr>
            <a:xfrm>
              <a:off x="3940790" y="1046972"/>
              <a:ext cx="1021267" cy="1628776"/>
              <a:chOff x="8822083" y="2100326"/>
              <a:chExt cx="914400" cy="1458337"/>
            </a:xfrm>
          </p:grpSpPr>
          <p:grpSp>
            <p:nvGrpSpPr>
              <p:cNvPr id="59" name="Group 58"/>
              <p:cNvGrpSpPr>
                <a:grpSpLocks noChangeAspect="1"/>
              </p:cNvGrpSpPr>
              <p:nvPr/>
            </p:nvGrpSpPr>
            <p:grpSpPr bwMode="auto">
              <a:xfrm>
                <a:off x="9068949" y="2230438"/>
                <a:ext cx="530226" cy="1174751"/>
                <a:chOff x="5855" y="1405"/>
                <a:chExt cx="334" cy="740"/>
              </a:xfrm>
            </p:grpSpPr>
            <p:sp>
              <p:nvSpPr>
                <p:cNvPr id="61"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62" name="Freeform 61"/>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63" name="Rectangle 62"/>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64" name="Freeform 63"/>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65" name="Rectangle 64"/>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66" name="Freeform 65"/>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67" name="Rectangle 66"/>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68" name="Freeform 67"/>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69" name="Rectangle 68"/>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70" name="Freeform 69"/>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71" name="Oval 70"/>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72" name="Freeform 71"/>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73" name="Rectangle 72"/>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grpSp>
          <p:sp>
            <p:nvSpPr>
              <p:cNvPr id="60" name="Rectangle 59"/>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grpSp>
        <p:grpSp>
          <p:nvGrpSpPr>
            <p:cNvPr id="7" name="Group 6"/>
            <p:cNvGrpSpPr>
              <a:grpSpLocks noChangeAspect="1"/>
            </p:cNvGrpSpPr>
            <p:nvPr/>
          </p:nvGrpSpPr>
          <p:grpSpPr>
            <a:xfrm>
              <a:off x="2973618" y="1785543"/>
              <a:ext cx="1359031" cy="890208"/>
              <a:chOff x="3034223" y="2037174"/>
              <a:chExt cx="2311441" cy="1478128"/>
            </a:xfrm>
          </p:grpSpPr>
          <p:sp>
            <p:nvSpPr>
              <p:cNvPr id="44" name="Rectangle 43"/>
              <p:cNvSpPr/>
              <p:nvPr/>
            </p:nvSpPr>
            <p:spPr bwMode="auto">
              <a:xfrm>
                <a:off x="3037597" y="2049461"/>
                <a:ext cx="2305927" cy="146584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45" name="Rectangle 44"/>
              <p:cNvSpPr/>
              <p:nvPr/>
            </p:nvSpPr>
            <p:spPr bwMode="auto">
              <a:xfrm>
                <a:off x="3037597"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46" name="Rectangle 45"/>
              <p:cNvSpPr/>
              <p:nvPr/>
            </p:nvSpPr>
            <p:spPr bwMode="auto">
              <a:xfrm>
                <a:off x="3816348"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47" name="Rectangle 46"/>
              <p:cNvSpPr/>
              <p:nvPr/>
            </p:nvSpPr>
            <p:spPr bwMode="auto">
              <a:xfrm>
                <a:off x="4601284" y="203717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48" name="Rectangle 47"/>
              <p:cNvSpPr/>
              <p:nvPr/>
            </p:nvSpPr>
            <p:spPr bwMode="auto">
              <a:xfrm>
                <a:off x="3037597"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49" name="Rectangle 48"/>
              <p:cNvSpPr/>
              <p:nvPr/>
            </p:nvSpPr>
            <p:spPr bwMode="auto">
              <a:xfrm>
                <a:off x="3815074"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50" name="Rectangle 49"/>
              <p:cNvSpPr/>
              <p:nvPr/>
            </p:nvSpPr>
            <p:spPr bwMode="auto">
              <a:xfrm>
                <a:off x="4603424" y="2799680"/>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51" name="Rectangle 50"/>
              <p:cNvSpPr/>
              <p:nvPr/>
            </p:nvSpPr>
            <p:spPr bwMode="auto">
              <a:xfrm>
                <a:off x="3034223" y="2421945"/>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52" name="Rectangle 51"/>
              <p:cNvSpPr/>
              <p:nvPr/>
            </p:nvSpPr>
            <p:spPr bwMode="auto">
              <a:xfrm>
                <a:off x="5016480" y="2422921"/>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53" name="Rectangle 52"/>
              <p:cNvSpPr/>
              <p:nvPr/>
            </p:nvSpPr>
            <p:spPr bwMode="auto">
              <a:xfrm>
                <a:off x="3448320" y="242194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54" name="Rectangle 53"/>
              <p:cNvSpPr/>
              <p:nvPr/>
            </p:nvSpPr>
            <p:spPr bwMode="auto">
              <a:xfrm>
                <a:off x="4232304" y="242194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55" name="Rectangle 54"/>
              <p:cNvSpPr/>
              <p:nvPr/>
            </p:nvSpPr>
            <p:spPr bwMode="auto">
              <a:xfrm>
                <a:off x="3037597" y="3178354"/>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56" name="Rectangle 55"/>
              <p:cNvSpPr/>
              <p:nvPr/>
            </p:nvSpPr>
            <p:spPr bwMode="auto">
              <a:xfrm>
                <a:off x="4974544" y="3178352"/>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57" name="Rectangle 56"/>
              <p:cNvSpPr/>
              <p:nvPr/>
            </p:nvSpPr>
            <p:spPr bwMode="auto">
              <a:xfrm>
                <a:off x="3405343" y="3178353"/>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58" name="Rectangle 57"/>
              <p:cNvSpPr/>
              <p:nvPr/>
            </p:nvSpPr>
            <p:spPr bwMode="auto">
              <a:xfrm>
                <a:off x="4190560" y="317835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gr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8458" y="1573190"/>
              <a:ext cx="503102" cy="996074"/>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0788" y="1573190"/>
              <a:ext cx="922881" cy="996074"/>
            </a:xfrm>
            <a:prstGeom prst="rect">
              <a:avLst/>
            </a:prstGeom>
          </p:spPr>
        </p:pic>
        <p:sp>
          <p:nvSpPr>
            <p:cNvPr id="10" name="TextBox 40"/>
            <p:cNvSpPr txBox="1"/>
            <p:nvPr/>
          </p:nvSpPr>
          <p:spPr>
            <a:xfrm>
              <a:off x="2888546" y="2790454"/>
              <a:ext cx="149290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Firewall rules</a:t>
              </a:r>
            </a:p>
          </p:txBody>
        </p:sp>
        <p:sp>
          <p:nvSpPr>
            <p:cNvPr id="11" name="TextBox 41"/>
            <p:cNvSpPr txBox="1"/>
            <p:nvPr/>
          </p:nvSpPr>
          <p:spPr>
            <a:xfrm>
              <a:off x="5803219" y="1573190"/>
              <a:ext cx="84830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Logins</a:t>
              </a:r>
            </a:p>
          </p:txBody>
        </p:sp>
        <p:sp>
          <p:nvSpPr>
            <p:cNvPr id="12" name="TextBox 42"/>
            <p:cNvSpPr txBox="1"/>
            <p:nvPr/>
          </p:nvSpPr>
          <p:spPr>
            <a:xfrm>
              <a:off x="8054687" y="1573190"/>
              <a:ext cx="1101776" cy="92333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Master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database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roles</a:t>
              </a:r>
            </a:p>
          </p:txBody>
        </p:sp>
        <p:sp>
          <p:nvSpPr>
            <p:cNvPr id="13" name="TextBox 43"/>
            <p:cNvSpPr txBox="1"/>
            <p:nvPr/>
          </p:nvSpPr>
          <p:spPr>
            <a:xfrm>
              <a:off x="325248" y="1120174"/>
              <a:ext cx="1869294"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400" b="1"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Server level</a:t>
              </a:r>
            </a:p>
          </p:txBody>
        </p:sp>
        <p:grpSp>
          <p:nvGrpSpPr>
            <p:cNvPr id="14" name="Group 13"/>
            <p:cNvGrpSpPr>
              <a:grpSpLocks noChangeAspect="1"/>
            </p:cNvGrpSpPr>
            <p:nvPr/>
          </p:nvGrpSpPr>
          <p:grpSpPr>
            <a:xfrm>
              <a:off x="3757359" y="3830182"/>
              <a:ext cx="1471099" cy="865897"/>
              <a:chOff x="2904848" y="2885814"/>
              <a:chExt cx="1681162" cy="959376"/>
            </a:xfrm>
          </p:grpSpPr>
          <p:sp>
            <p:nvSpPr>
              <p:cNvPr id="42" name="Flowchart: Magnetic Disk 41"/>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Verdana"/>
                  <a:ea typeface="+mn-ea"/>
                  <a:cs typeface="+mn-cs"/>
                </a:endParaRPr>
              </a:p>
            </p:txBody>
          </p:sp>
          <p:sp>
            <p:nvSpPr>
              <p:cNvPr id="43" name="Oval 42"/>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grpSp>
        <p:grpSp>
          <p:nvGrpSpPr>
            <p:cNvPr id="15" name="Group 14"/>
            <p:cNvGrpSpPr>
              <a:grpSpLocks noChangeAspect="1"/>
            </p:cNvGrpSpPr>
            <p:nvPr/>
          </p:nvGrpSpPr>
          <p:grpSpPr>
            <a:xfrm>
              <a:off x="2985912" y="4180927"/>
              <a:ext cx="1457248" cy="954544"/>
              <a:chOff x="3034223" y="2037174"/>
              <a:chExt cx="2311441" cy="1478128"/>
            </a:xfrm>
          </p:grpSpPr>
          <p:sp>
            <p:nvSpPr>
              <p:cNvPr id="27" name="Rectangle 26"/>
              <p:cNvSpPr/>
              <p:nvPr/>
            </p:nvSpPr>
            <p:spPr bwMode="auto">
              <a:xfrm>
                <a:off x="3037597" y="2049462"/>
                <a:ext cx="2305927" cy="14658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28" name="Rectangle 27"/>
              <p:cNvSpPr/>
              <p:nvPr/>
            </p:nvSpPr>
            <p:spPr bwMode="auto">
              <a:xfrm>
                <a:off x="3037597"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29" name="Rectangle 28"/>
              <p:cNvSpPr/>
              <p:nvPr/>
            </p:nvSpPr>
            <p:spPr bwMode="auto">
              <a:xfrm>
                <a:off x="3816348"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30" name="Rectangle 29"/>
              <p:cNvSpPr/>
              <p:nvPr/>
            </p:nvSpPr>
            <p:spPr bwMode="auto">
              <a:xfrm>
                <a:off x="4601284" y="203717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31" name="Rectangle 30"/>
              <p:cNvSpPr/>
              <p:nvPr/>
            </p:nvSpPr>
            <p:spPr bwMode="auto">
              <a:xfrm>
                <a:off x="3037597"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32" name="Rectangle 31"/>
              <p:cNvSpPr/>
              <p:nvPr/>
            </p:nvSpPr>
            <p:spPr bwMode="auto">
              <a:xfrm>
                <a:off x="3815074"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33" name="Rectangle 32"/>
              <p:cNvSpPr/>
              <p:nvPr/>
            </p:nvSpPr>
            <p:spPr bwMode="auto">
              <a:xfrm>
                <a:off x="4603424" y="2799680"/>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34" name="Rectangle 33"/>
              <p:cNvSpPr/>
              <p:nvPr/>
            </p:nvSpPr>
            <p:spPr bwMode="auto">
              <a:xfrm>
                <a:off x="3034223" y="2421945"/>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35" name="Rectangle 34"/>
              <p:cNvSpPr/>
              <p:nvPr/>
            </p:nvSpPr>
            <p:spPr bwMode="auto">
              <a:xfrm>
                <a:off x="5016480" y="2422921"/>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36" name="Rectangle 35"/>
              <p:cNvSpPr/>
              <p:nvPr/>
            </p:nvSpPr>
            <p:spPr bwMode="auto">
              <a:xfrm>
                <a:off x="3448320" y="242194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37" name="Rectangle 36"/>
              <p:cNvSpPr/>
              <p:nvPr/>
            </p:nvSpPr>
            <p:spPr bwMode="auto">
              <a:xfrm>
                <a:off x="4232304" y="242194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38" name="Rectangle 37"/>
              <p:cNvSpPr/>
              <p:nvPr/>
            </p:nvSpPr>
            <p:spPr bwMode="auto">
              <a:xfrm>
                <a:off x="3037597" y="3178354"/>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39" name="Rectangle 38"/>
              <p:cNvSpPr/>
              <p:nvPr/>
            </p:nvSpPr>
            <p:spPr bwMode="auto">
              <a:xfrm>
                <a:off x="4974544" y="3178352"/>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40" name="Rectangle 39"/>
              <p:cNvSpPr/>
              <p:nvPr/>
            </p:nvSpPr>
            <p:spPr bwMode="auto">
              <a:xfrm>
                <a:off x="3405343" y="3178353"/>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41" name="Rectangle 40"/>
              <p:cNvSpPr/>
              <p:nvPr/>
            </p:nvSpPr>
            <p:spPr bwMode="auto">
              <a:xfrm>
                <a:off x="4190560" y="317835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gr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00006" y="4135383"/>
              <a:ext cx="519181" cy="1027909"/>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66457" y="4137925"/>
              <a:ext cx="924243" cy="997544"/>
            </a:xfrm>
            <a:prstGeom prst="rect">
              <a:avLst/>
            </a:prstGeom>
          </p:spPr>
        </p:pic>
        <p:sp>
          <p:nvSpPr>
            <p:cNvPr id="18" name="TextBox 15"/>
            <p:cNvSpPr txBox="1"/>
            <p:nvPr/>
          </p:nvSpPr>
          <p:spPr>
            <a:xfrm>
              <a:off x="2946142" y="5219947"/>
              <a:ext cx="149290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Firewall rules</a:t>
              </a:r>
            </a:p>
          </p:txBody>
        </p:sp>
        <p:sp>
          <p:nvSpPr>
            <p:cNvPr id="19" name="TextBox 16"/>
            <p:cNvSpPr txBox="1"/>
            <p:nvPr/>
          </p:nvSpPr>
          <p:spPr>
            <a:xfrm>
              <a:off x="5898679" y="4105057"/>
              <a:ext cx="740908"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Users</a:t>
              </a:r>
            </a:p>
          </p:txBody>
        </p:sp>
        <p:sp>
          <p:nvSpPr>
            <p:cNvPr id="20" name="TextBox 17"/>
            <p:cNvSpPr txBox="1"/>
            <p:nvPr/>
          </p:nvSpPr>
          <p:spPr>
            <a:xfrm>
              <a:off x="8000243" y="4114591"/>
              <a:ext cx="1127425"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Database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roles</a:t>
              </a:r>
            </a:p>
          </p:txBody>
        </p:sp>
        <p:sp>
          <p:nvSpPr>
            <p:cNvPr id="21" name="TextBox 18"/>
            <p:cNvSpPr txBox="1"/>
            <p:nvPr/>
          </p:nvSpPr>
          <p:spPr>
            <a:xfrm>
              <a:off x="340556" y="3450431"/>
              <a:ext cx="2275366"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400" b="1"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Database level</a:t>
              </a:r>
            </a:p>
          </p:txBody>
        </p:sp>
        <p:grpSp>
          <p:nvGrpSpPr>
            <p:cNvPr id="22" name="Group 21"/>
            <p:cNvGrpSpPr/>
            <p:nvPr/>
          </p:nvGrpSpPr>
          <p:grpSpPr>
            <a:xfrm>
              <a:off x="383366" y="5497725"/>
              <a:ext cx="6848497" cy="1325331"/>
              <a:chOff x="1949695" y="5744919"/>
              <a:chExt cx="6848497" cy="1325331"/>
            </a:xfrm>
          </p:grpSpPr>
          <p:grpSp>
            <p:nvGrpSpPr>
              <p:cNvPr id="23" name="Group 22"/>
              <p:cNvGrpSpPr/>
              <p:nvPr/>
            </p:nvGrpSpPr>
            <p:grpSpPr>
              <a:xfrm>
                <a:off x="6490988" y="5744919"/>
                <a:ext cx="2307204" cy="1325331"/>
                <a:chOff x="5131630" y="5501512"/>
                <a:chExt cx="2307204" cy="1325331"/>
              </a:xfrm>
            </p:grpSpPr>
            <p:pic>
              <p:nvPicPr>
                <p:cNvPr id="25" name="Picture 24"/>
                <p:cNvPicPr>
                  <a:picLocks noChangeAspect="1"/>
                </p:cNvPicPr>
                <p:nvPr/>
              </p:nvPicPr>
              <p:blipFill>
                <a:blip r:embed="rId7"/>
                <a:stretch>
                  <a:fillRect/>
                </a:stretch>
              </p:blipFill>
              <p:spPr>
                <a:xfrm>
                  <a:off x="5131630" y="5501512"/>
                  <a:ext cx="1325331" cy="1325331"/>
                </a:xfrm>
                <a:prstGeom prst="rect">
                  <a:avLst/>
                </a:prstGeom>
              </p:spPr>
            </p:pic>
            <p:sp>
              <p:nvSpPr>
                <p:cNvPr id="26" name="TextBox 10"/>
                <p:cNvSpPr txBox="1"/>
                <p:nvPr/>
              </p:nvSpPr>
              <p:spPr>
                <a:xfrm>
                  <a:off x="6064162" y="5796795"/>
                  <a:ext cx="137467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Permissions</a:t>
                  </a:r>
                </a:p>
              </p:txBody>
            </p:sp>
          </p:grpSp>
          <p:sp>
            <p:nvSpPr>
              <p:cNvPr id="24" name="TextBox 8"/>
              <p:cNvSpPr txBox="1"/>
              <p:nvPr/>
            </p:nvSpPr>
            <p:spPr>
              <a:xfrm>
                <a:off x="1949695" y="5990769"/>
                <a:ext cx="2016899" cy="83099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400" b="1"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Schema and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400" b="1"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object level</a:t>
                </a:r>
              </a:p>
            </p:txBody>
          </p:sp>
        </p:grpSp>
      </p:grpSp>
    </p:spTree>
    <p:extLst>
      <p:ext uri="{BB962C8B-B14F-4D97-AF65-F5344CB8AC3E}">
        <p14:creationId xmlns:p14="http://schemas.microsoft.com/office/powerpoint/2010/main" val="3038795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Managing firewall rules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Server firewall rules: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View server firewall settings in </a:t>
            </a:r>
            <a:r>
              <a:rPr kumimoji="0" lang="en-GB" sz="2400" b="1" i="0" u="none" strike="noStrike" kern="1200" cap="none" spc="0" normalizeH="0" baseline="0" noProof="0" dirty="0">
                <a:ln>
                  <a:noFill/>
                </a:ln>
                <a:solidFill>
                  <a:srgbClr val="000000"/>
                </a:solidFill>
                <a:effectLst/>
                <a:uLnTx/>
                <a:uFillTx/>
                <a:latin typeface="Segoe UI" pitchFamily="34" charset="0"/>
                <a:cs typeface="Segoe UI" pitchFamily="34" charset="0"/>
              </a:rPr>
              <a:t>sys.firewall_rules</a:t>
            </a: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 </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Manage using </a:t>
            </a:r>
            <a:r>
              <a:rPr kumimoji="0" lang="en-GB" sz="2400" b="1" i="0" u="none" strike="noStrike" kern="1200" cap="none" spc="0" normalizeH="0" baseline="0" noProof="0" dirty="0">
                <a:ln>
                  <a:noFill/>
                </a:ln>
                <a:solidFill>
                  <a:srgbClr val="000000"/>
                </a:solidFill>
                <a:effectLst/>
                <a:uLnTx/>
                <a:uFillTx/>
                <a:latin typeface="Segoe UI" pitchFamily="34" charset="0"/>
                <a:cs typeface="Segoe UI" pitchFamily="34" charset="0"/>
              </a:rPr>
              <a:t>sp_set_firewall_rule</a:t>
            </a: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 and </a:t>
            </a:r>
            <a:r>
              <a:rPr kumimoji="0" lang="en-GB" sz="2400" b="1" i="0" u="none" strike="noStrike" kern="1200" cap="none" spc="0" normalizeH="0" baseline="0" noProof="0" dirty="0">
                <a:ln>
                  <a:noFill/>
                </a:ln>
                <a:solidFill>
                  <a:srgbClr val="000000"/>
                </a:solidFill>
                <a:effectLst/>
                <a:uLnTx/>
                <a:uFillTx/>
                <a:latin typeface="Segoe UI" pitchFamily="34" charset="0"/>
                <a:cs typeface="Segoe UI" pitchFamily="34" charset="0"/>
              </a:rPr>
              <a:t>sp_delete_firewall_rule</a:t>
            </a:r>
            <a:endParaRPr kumimoji="0" lang="en-US" sz="2400" b="1"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Database firewall rules: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Allow IP ranges to access individual databases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View database firewall rules in </a:t>
            </a:r>
            <a:r>
              <a:rPr kumimoji="0" lang="en-GB" sz="2400" b="1" i="0" u="none" strike="noStrike" kern="1200" cap="none" spc="0" normalizeH="0" baseline="0" noProof="0" dirty="0">
                <a:ln>
                  <a:noFill/>
                </a:ln>
                <a:solidFill>
                  <a:srgbClr val="000000"/>
                </a:solidFill>
                <a:effectLst/>
                <a:uLnTx/>
                <a:uFillTx/>
                <a:latin typeface="Segoe UI" pitchFamily="34" charset="0"/>
                <a:cs typeface="Segoe UI" pitchFamily="34" charset="0"/>
              </a:rPr>
              <a:t>sys.database_firewall_rules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Manage using </a:t>
            </a:r>
            <a:r>
              <a:rPr kumimoji="0" lang="en-GB" sz="2400" b="1" i="0" u="none" strike="noStrike" kern="1200" cap="none" spc="0" normalizeH="0" baseline="0" noProof="0" dirty="0">
                <a:ln>
                  <a:noFill/>
                </a:ln>
                <a:solidFill>
                  <a:srgbClr val="000000"/>
                </a:solidFill>
                <a:effectLst/>
                <a:uLnTx/>
                <a:uFillTx/>
                <a:latin typeface="Segoe UI" pitchFamily="34" charset="0"/>
                <a:cs typeface="Segoe UI" pitchFamily="34" charset="0"/>
              </a:rPr>
              <a:t>sp_set_database_firewall_rule</a:t>
            </a: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 and </a:t>
            </a:r>
            <a:r>
              <a:rPr kumimoji="0" lang="en-GB" sz="2400" b="1" i="0" u="none" strike="noStrike" kern="1200" cap="none" spc="0" normalizeH="0" baseline="0" noProof="0" dirty="0">
                <a:ln>
                  <a:noFill/>
                </a:ln>
                <a:solidFill>
                  <a:srgbClr val="000000"/>
                </a:solidFill>
                <a:effectLst/>
                <a:uLnTx/>
                <a:uFillTx/>
                <a:latin typeface="Segoe UI" pitchFamily="34" charset="0"/>
                <a:cs typeface="Segoe UI" pitchFamily="34" charset="0"/>
              </a:rPr>
              <a:t>sp_delete_database_firewall_rule</a:t>
            </a:r>
            <a:endParaRPr kumimoji="0" lang="en-US" sz="2400" b="1"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3120003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Managing logins and users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Logins: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To manage a login, establish a session that is connected to the master database</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To create a login, specify login name and password</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Fully-qualified name is </a:t>
            </a:r>
            <a:r>
              <a:rPr kumimoji="0" lang="en-US" sz="2400" b="0" i="1" u="none" strike="noStrike" kern="1200" cap="none" spc="0" normalizeH="0" baseline="0" noProof="0" dirty="0">
                <a:ln>
                  <a:noFill/>
                </a:ln>
                <a:solidFill>
                  <a:srgbClr val="000000"/>
                </a:solidFill>
                <a:effectLst/>
                <a:uLnTx/>
                <a:uFillTx/>
                <a:latin typeface="Segoe UI" pitchFamily="34" charset="0"/>
                <a:cs typeface="Segoe UI" pitchFamily="34" charset="0"/>
              </a:rPr>
              <a:t>login_name</a:t>
            </a: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a:t>
            </a:r>
            <a:r>
              <a:rPr kumimoji="0" lang="en-US" sz="2400" b="0" i="1" u="none" strike="noStrike" kern="1200" cap="none" spc="0" normalizeH="0" baseline="0" noProof="0" dirty="0">
                <a:ln>
                  <a:noFill/>
                </a:ln>
                <a:solidFill>
                  <a:srgbClr val="000000"/>
                </a:solidFill>
                <a:effectLst/>
                <a:uLnTx/>
                <a:uFillTx/>
                <a:latin typeface="Segoe UI" pitchFamily="34" charset="0"/>
                <a:cs typeface="Segoe UI" pitchFamily="34" charset="0"/>
              </a:rPr>
              <a:t>server_name</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endPar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endPar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Users: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Permits a login to access a database</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p:txBody>
      </p:sp>
      <p:sp>
        <p:nvSpPr>
          <p:cNvPr id="5" name="TextBox 7"/>
          <p:cNvSpPr txBox="1"/>
          <p:nvPr/>
        </p:nvSpPr>
        <p:spPr>
          <a:xfrm>
            <a:off x="1295400" y="3394330"/>
            <a:ext cx="6502400" cy="646331"/>
          </a:xfrm>
          <a:prstGeom prst="rect">
            <a:avLst/>
          </a:prstGeom>
          <a:solidFill>
            <a:srgbClr val="D2D2D2"/>
          </a:solidFill>
          <a:ln>
            <a:noFill/>
          </a:ln>
          <a:effectLst/>
        </p:spPr>
        <p:style>
          <a:lnRef idx="3">
            <a:schemeClr val="lt1"/>
          </a:lnRef>
          <a:fillRef idx="1">
            <a:schemeClr val="accent1"/>
          </a:fillRef>
          <a:effectRef idx="1">
            <a:schemeClr val="accent1"/>
          </a:effectRef>
          <a:fontRef idx="minor">
            <a:schemeClr val="lt1"/>
          </a:fontRef>
        </p:style>
        <p:txBody>
          <a:bodyPr wrap="square" rtlCol="0">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Lucida Sans Unicode" panose="020B0602030504020204" pitchFamily="34" charset="0"/>
              </a:rPr>
              <a:t>CREATE LOGIN MyLogin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Lucida Sans Unicode" panose="020B0602030504020204" pitchFamily="34" charset="0"/>
              </a:rPr>
              <a:t>WITH PASSWORD = 'Pa$$w0rd';</a:t>
            </a:r>
          </a:p>
        </p:txBody>
      </p:sp>
      <p:sp>
        <p:nvSpPr>
          <p:cNvPr id="6" name="TextBox 8"/>
          <p:cNvSpPr txBox="1"/>
          <p:nvPr/>
        </p:nvSpPr>
        <p:spPr>
          <a:xfrm>
            <a:off x="1295400" y="5277151"/>
            <a:ext cx="6502400" cy="646331"/>
          </a:xfrm>
          <a:prstGeom prst="rect">
            <a:avLst/>
          </a:prstGeom>
          <a:solidFill>
            <a:srgbClr val="D2D2D2"/>
          </a:solidFill>
          <a:ln>
            <a:noFill/>
          </a:ln>
          <a:effectLst/>
        </p:spPr>
        <p:style>
          <a:lnRef idx="3">
            <a:schemeClr val="lt1"/>
          </a:lnRef>
          <a:fillRef idx="1">
            <a:schemeClr val="accent1"/>
          </a:fillRef>
          <a:effectRef idx="1">
            <a:schemeClr val="accent1"/>
          </a:effectRef>
          <a:fontRef idx="minor">
            <a:schemeClr val="lt1"/>
          </a:fontRef>
        </p:style>
        <p:txBody>
          <a:bodyPr wrap="square" rtlCol="0">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Lucida Sans Unicode" panose="020B0602030504020204" pitchFamily="34" charset="0"/>
              </a:rPr>
              <a:t>CREATE USER MyUser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Lucida Sans Unicode" panose="020B0602030504020204" pitchFamily="34" charset="0"/>
              </a:rPr>
              <a:t>FROM LOGIN MyLogin;</a:t>
            </a:r>
          </a:p>
        </p:txBody>
      </p:sp>
    </p:spTree>
    <p:extLst>
      <p:ext uri="{BB962C8B-B14F-4D97-AF65-F5344CB8AC3E}">
        <p14:creationId xmlns:p14="http://schemas.microsoft.com/office/powerpoint/2010/main" val="3276588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Managing role membership and permissions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Managing role membership:</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Database roles are defined in each database</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Roles with server-level permissions are defined in the master database</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endPar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endPar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Managing permissions: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Use the same GRANT, REVOKE, and DENY statements as SQL Server</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Use roles to control access, and only use explicit permissions to override where necessary</a:t>
            </a:r>
          </a:p>
        </p:txBody>
      </p:sp>
      <p:sp>
        <p:nvSpPr>
          <p:cNvPr id="5" name="TextBox 4"/>
          <p:cNvSpPr txBox="1"/>
          <p:nvPr/>
        </p:nvSpPr>
        <p:spPr>
          <a:xfrm>
            <a:off x="902106" y="2795352"/>
            <a:ext cx="7543800" cy="646331"/>
          </a:xfrm>
          <a:prstGeom prst="rect">
            <a:avLst/>
          </a:prstGeom>
          <a:solidFill>
            <a:srgbClr val="D2D2D2"/>
          </a:solidFill>
          <a:ln>
            <a:noFill/>
          </a:ln>
          <a:effectLst/>
        </p:spPr>
        <p:style>
          <a:lnRef idx="3">
            <a:schemeClr val="lt1"/>
          </a:lnRef>
          <a:fillRef idx="1">
            <a:schemeClr val="accent1"/>
          </a:fillRef>
          <a:effectRef idx="1">
            <a:schemeClr val="accent1"/>
          </a:effectRef>
          <a:fontRef idx="minor">
            <a:schemeClr val="lt1"/>
          </a:fontRef>
        </p:style>
        <p:txBody>
          <a:bodyPr wrap="square" rtlCol="0">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Lucida Sans Unicode" panose="020B0602030504020204" pitchFamily="34" charset="0"/>
              </a:rPr>
              <a:t>EXEC sp_addrolemember 'dbmanager', 'MyUser';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Lucida Sans Unicode" panose="020B0602030504020204" pitchFamily="34" charset="0"/>
              </a:rPr>
              <a:t>EXEC sp_addrolemember 'db_datareader', 'MyUser';</a:t>
            </a:r>
          </a:p>
        </p:txBody>
      </p:sp>
      <p:sp>
        <p:nvSpPr>
          <p:cNvPr id="6" name="TextBox 5"/>
          <p:cNvSpPr txBox="1"/>
          <p:nvPr/>
        </p:nvSpPr>
        <p:spPr>
          <a:xfrm>
            <a:off x="921561" y="5845405"/>
            <a:ext cx="7406640" cy="369332"/>
          </a:xfrm>
          <a:prstGeom prst="rect">
            <a:avLst/>
          </a:prstGeom>
          <a:solidFill>
            <a:srgbClr val="D2D2D2"/>
          </a:solidFill>
          <a:ln>
            <a:noFill/>
          </a:ln>
          <a:effectLst/>
        </p:spPr>
        <p:style>
          <a:lnRef idx="3">
            <a:schemeClr val="lt1"/>
          </a:lnRef>
          <a:fillRef idx="1">
            <a:schemeClr val="accent1"/>
          </a:fillRef>
          <a:effectRef idx="1">
            <a:schemeClr val="accent1"/>
          </a:effectRef>
          <a:fontRef idx="minor">
            <a:schemeClr val="lt1"/>
          </a:fontRef>
        </p:style>
        <p:txBody>
          <a:bodyPr wrap="square" rtlCol="0">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Lucida Sans Unicode" panose="020B0602030504020204" pitchFamily="34" charset="0"/>
              </a:rPr>
              <a:t>DENY SELECT ON dbo.MyTable TO MyUser;</a:t>
            </a:r>
          </a:p>
        </p:txBody>
      </p:sp>
    </p:spTree>
    <p:extLst>
      <p:ext uri="{BB962C8B-B14F-4D97-AF65-F5344CB8AC3E}">
        <p14:creationId xmlns:p14="http://schemas.microsoft.com/office/powerpoint/2010/main" val="1814881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Metrics and alerts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Database metric charts: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Successful and failed logins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Storage utilization</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Alerts: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Send an automated email notification when a metric exceeds the threshold value</a:t>
            </a:r>
            <a:endPar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3010642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Dynamic management views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System metadata views: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Current activity</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Historic activity</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Commonly used to troubleshoot concurrency and performance issues</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To retrieve details about current transactions and the session in which they are being executed:</a:t>
            </a:r>
            <a:endParaRPr kumimoji="0" lang="en-IN"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p:txBody>
      </p:sp>
      <p:sp>
        <p:nvSpPr>
          <p:cNvPr id="5" name="TextBox 4"/>
          <p:cNvSpPr txBox="1"/>
          <p:nvPr/>
        </p:nvSpPr>
        <p:spPr>
          <a:xfrm>
            <a:off x="458788" y="4423942"/>
            <a:ext cx="8339773" cy="2031325"/>
          </a:xfrm>
          <a:prstGeom prst="rect">
            <a:avLst/>
          </a:prstGeom>
          <a:solidFill>
            <a:srgbClr val="D2D2D2"/>
          </a:solidFill>
          <a:ln>
            <a:noFill/>
          </a:ln>
          <a:effectLst/>
        </p:spPr>
        <p:style>
          <a:lnRef idx="3">
            <a:schemeClr val="lt1"/>
          </a:lnRef>
          <a:fillRef idx="1">
            <a:schemeClr val="accent1"/>
          </a:fillRef>
          <a:effectRef idx="1">
            <a:schemeClr val="accent1"/>
          </a:effectRef>
          <a:fontRef idx="minor">
            <a:schemeClr val="lt1"/>
          </a:fontRef>
        </p:style>
        <p:txBody>
          <a:bodyPr wrap="square" rtlCol="0">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Lucida Sans Unicode" panose="020B0602030504020204" pitchFamily="34" charset="0"/>
              </a:rPr>
              <a:t>SELECT s.program_name, s.status, t.transaction_begin_time,</a:t>
            </a:r>
            <a:br>
              <a:rPr kumimoji="0" lang="en-GB"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Lucida Sans Unicode" panose="020B0602030504020204" pitchFamily="34" charset="0"/>
              </a:rPr>
            </a:br>
            <a:r>
              <a:rPr kumimoji="0" lang="en-GB"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Lucida Sans Unicode" panose="020B0602030504020204" pitchFamily="34" charset="0"/>
              </a:rPr>
              <a:t>   t.state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Lucida Sans Unicode" panose="020B0602030504020204" pitchFamily="34" charset="0"/>
              </a:rPr>
              <a:t>FROM sys.dm_tran_sessions 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Lucida Sans Unicode" panose="020B0602030504020204" pitchFamily="34" charset="0"/>
              </a:rPr>
              <a:t>JOIN sys.dm_tran_session_transaction st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Lucida Sans Unicode" panose="020B0602030504020204" pitchFamily="34" charset="0"/>
              </a:rPr>
              <a:t>ON s.session_id = st.session_id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Lucida Sans Unicode" panose="020B0602030504020204" pitchFamily="34" charset="0"/>
              </a:rPr>
              <a:t>JOIN sys.dm_tran_active_transactions 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Lucida Sans Unicode" panose="020B0602030504020204" pitchFamily="34" charset="0"/>
              </a:rPr>
              <a:t>ON st.transaction_id = t.transaction_id</a:t>
            </a:r>
            <a:endParaRPr kumimoji="0" lang="en-US" sz="18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Lucida Sans Unicode" panose="020B0602030504020204" pitchFamily="34" charset="0"/>
            </a:endParaRPr>
          </a:p>
        </p:txBody>
      </p:sp>
    </p:spTree>
    <p:extLst>
      <p:ext uri="{BB962C8B-B14F-4D97-AF65-F5344CB8AC3E}">
        <p14:creationId xmlns:p14="http://schemas.microsoft.com/office/powerpoint/2010/main" val="1056596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Database auditing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Enable auditing for a database:</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Audit records are stored in an Azure Storage account</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Use secure connection strings: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GB" sz="2400" b="0" i="1" u="none" strike="noStrike" kern="1200" cap="none" spc="0" normalizeH="0" baseline="0" noProof="0" dirty="0">
                <a:ln>
                  <a:noFill/>
                </a:ln>
                <a:solidFill>
                  <a:srgbClr val="000000"/>
                </a:solidFill>
                <a:effectLst/>
                <a:uLnTx/>
                <a:uFillTx/>
                <a:latin typeface="Segoe UI" pitchFamily="34" charset="0"/>
                <a:cs typeface="Segoe UI" pitchFamily="34" charset="0"/>
              </a:rPr>
              <a:t>server_name</a:t>
            </a: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.database.</a:t>
            </a:r>
            <a:r>
              <a:rPr kumimoji="0" lang="en-GB" sz="2400" b="1" i="0" u="none" strike="noStrike" kern="1200" cap="none" spc="0" normalizeH="0" baseline="0" noProof="0" dirty="0">
                <a:ln>
                  <a:noFill/>
                </a:ln>
                <a:solidFill>
                  <a:srgbClr val="000000"/>
                </a:solidFill>
                <a:effectLst/>
                <a:uLnTx/>
                <a:uFillTx/>
                <a:latin typeface="Segoe UI" pitchFamily="34" charset="0"/>
                <a:cs typeface="Segoe UI" pitchFamily="34" charset="0"/>
              </a:rPr>
              <a:t>secure</a:t>
            </a: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.windows.net </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View audited events: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Summary view in Azure portal</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Download as an Excel workbook</a:t>
            </a:r>
            <a:endPar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p:txBody>
      </p:sp>
      <p:grpSp>
        <p:nvGrpSpPr>
          <p:cNvPr id="5" name="Group 4" descr="Illustration of a client application on the left connecting to a SQL Database on the right with an arrow. From the SQL Database, an arrow with an alert symbol points to a table which is within a cloud. This shows audit events are being written to an Azure Storage table." title="Database auditing"/>
          <p:cNvGrpSpPr/>
          <p:nvPr/>
        </p:nvGrpSpPr>
        <p:grpSpPr>
          <a:xfrm>
            <a:off x="458788" y="4107634"/>
            <a:ext cx="8361158" cy="2445660"/>
            <a:chOff x="458788" y="4107634"/>
            <a:chExt cx="8361158" cy="2445660"/>
          </a:xfrm>
        </p:grpSpPr>
        <p:pic>
          <p:nvPicPr>
            <p:cNvPr id="6" name="Picture 5"/>
            <p:cNvPicPr>
              <a:picLocks noChangeAspect="1"/>
            </p:cNvPicPr>
            <p:nvPr/>
          </p:nvPicPr>
          <p:blipFill>
            <a:blip r:embed="rId3"/>
            <a:stretch>
              <a:fillRect/>
            </a:stretch>
          </p:blipFill>
          <p:spPr>
            <a:xfrm>
              <a:off x="5489553" y="4107634"/>
              <a:ext cx="3098332" cy="1753004"/>
            </a:xfrm>
            <a:prstGeom prst="rect">
              <a:avLst/>
            </a:prstGeom>
          </p:spPr>
        </p:pic>
        <p:cxnSp>
          <p:nvCxnSpPr>
            <p:cNvPr id="7" name="Straight Arrow Connector 6"/>
            <p:cNvCxnSpPr/>
            <p:nvPr/>
          </p:nvCxnSpPr>
          <p:spPr bwMode="auto">
            <a:xfrm flipV="1">
              <a:off x="1660450" y="5454638"/>
              <a:ext cx="3175058" cy="76"/>
            </a:xfrm>
            <a:prstGeom prst="straightConnector1">
              <a:avLst/>
            </a:prstGeom>
            <a:ln>
              <a:headEnd type="none" w="med" len="med"/>
              <a:tailEnd type="triangle"/>
            </a:ln>
            <a:effectLst/>
          </p:spPr>
          <p:style>
            <a:lnRef idx="3">
              <a:schemeClr val="dk1"/>
            </a:lnRef>
            <a:fillRef idx="0">
              <a:schemeClr val="dk1"/>
            </a:fillRef>
            <a:effectRef idx="2">
              <a:schemeClr val="dk1"/>
            </a:effectRef>
            <a:fontRef idx="minor">
              <a:schemeClr val="tx1"/>
            </a:fontRef>
          </p:style>
        </p:cxnSp>
        <p:sp>
          <p:nvSpPr>
            <p:cNvPr id="8" name="Rectangle 7"/>
            <p:cNvSpPr/>
            <p:nvPr/>
          </p:nvSpPr>
          <p:spPr>
            <a:xfrm>
              <a:off x="2072055" y="5017521"/>
              <a:ext cx="2388091" cy="3693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secure connection</a:t>
              </a:r>
            </a:p>
          </p:txBody>
        </p:sp>
        <p:cxnSp>
          <p:nvCxnSpPr>
            <p:cNvPr id="9" name="Straight Arrow Connector 8"/>
            <p:cNvCxnSpPr/>
            <p:nvPr/>
          </p:nvCxnSpPr>
          <p:spPr bwMode="auto">
            <a:xfrm flipV="1">
              <a:off x="6513373" y="5454638"/>
              <a:ext cx="904833" cy="76"/>
            </a:xfrm>
            <a:prstGeom prst="straightConnector1">
              <a:avLst/>
            </a:prstGeom>
            <a:ln>
              <a:headEnd type="none" w="med" len="med"/>
              <a:tailEnd type="triangle"/>
            </a:ln>
            <a:effectLst/>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458788" y="5924067"/>
              <a:ext cx="122020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Client app</a:t>
              </a:r>
              <a:endParaRPr kumimoji="0" lang="en-US"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endParaRPr>
            </a:p>
          </p:txBody>
        </p:sp>
        <p:sp>
          <p:nvSpPr>
            <p:cNvPr id="11" name="TextBox 10"/>
            <p:cNvSpPr txBox="1"/>
            <p:nvPr/>
          </p:nvSpPr>
          <p:spPr>
            <a:xfrm>
              <a:off x="4891137" y="5883691"/>
              <a:ext cx="159710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SQL Database</a:t>
              </a:r>
              <a:endParaRPr kumimoji="0" lang="en-US"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endParaRPr>
            </a:p>
          </p:txBody>
        </p:sp>
        <p:sp>
          <p:nvSpPr>
            <p:cNvPr id="12" name="TextBox 11"/>
            <p:cNvSpPr txBox="1"/>
            <p:nvPr/>
          </p:nvSpPr>
          <p:spPr>
            <a:xfrm>
              <a:off x="7211236" y="5906963"/>
              <a:ext cx="1608710"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Storage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(Table)</a:t>
              </a:r>
              <a:endParaRPr kumimoji="0" lang="en-US"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endParaRPr>
            </a:p>
          </p:txBody>
        </p:sp>
        <p:grpSp>
          <p:nvGrpSpPr>
            <p:cNvPr id="13" name="Group 12"/>
            <p:cNvGrpSpPr>
              <a:grpSpLocks noChangeAspect="1"/>
            </p:cNvGrpSpPr>
            <p:nvPr/>
          </p:nvGrpSpPr>
          <p:grpSpPr>
            <a:xfrm>
              <a:off x="4953791" y="5119119"/>
              <a:ext cx="1507337" cy="680120"/>
              <a:chOff x="2904848" y="2885814"/>
              <a:chExt cx="1681162" cy="959376"/>
            </a:xfrm>
          </p:grpSpPr>
          <p:sp>
            <p:nvSpPr>
              <p:cNvPr id="46" name="Flowchart: Magnetic Disk 45"/>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Verdana"/>
                  <a:ea typeface="+mn-ea"/>
                  <a:cs typeface="+mn-cs"/>
                </a:endParaRPr>
              </a:p>
            </p:txBody>
          </p:sp>
          <p:sp>
            <p:nvSpPr>
              <p:cNvPr id="47" name="Oval 46"/>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grpSp>
        <p:grpSp>
          <p:nvGrpSpPr>
            <p:cNvPr id="14" name="Group 13"/>
            <p:cNvGrpSpPr>
              <a:grpSpLocks noChangeAspect="1"/>
            </p:cNvGrpSpPr>
            <p:nvPr/>
          </p:nvGrpSpPr>
          <p:grpSpPr>
            <a:xfrm>
              <a:off x="570925" y="5051161"/>
              <a:ext cx="1007682" cy="832978"/>
              <a:chOff x="6639572" y="1907217"/>
              <a:chExt cx="3200400" cy="2645540"/>
            </a:xfrm>
          </p:grpSpPr>
          <p:grpSp>
            <p:nvGrpSpPr>
              <p:cNvPr id="37" name="Group 36"/>
              <p:cNvGrpSpPr>
                <a:grpSpLocks noChangeAspect="1"/>
              </p:cNvGrpSpPr>
              <p:nvPr/>
            </p:nvGrpSpPr>
            <p:grpSpPr>
              <a:xfrm>
                <a:off x="6639572" y="1907217"/>
                <a:ext cx="3200400" cy="2645540"/>
                <a:chOff x="6219422" y="1886308"/>
                <a:chExt cx="3657600" cy="2752244"/>
              </a:xfrm>
            </p:grpSpPr>
            <p:grpSp>
              <p:nvGrpSpPr>
                <p:cNvPr id="39" name="Group 38"/>
                <p:cNvGrpSpPr/>
                <p:nvPr/>
              </p:nvGrpSpPr>
              <p:grpSpPr>
                <a:xfrm>
                  <a:off x="6219422" y="1886308"/>
                  <a:ext cx="3657600" cy="2752244"/>
                  <a:chOff x="6219421" y="1886308"/>
                  <a:chExt cx="3657600" cy="2752244"/>
                </a:xfrm>
              </p:grpSpPr>
              <p:sp>
                <p:nvSpPr>
                  <p:cNvPr id="41" name="Rectangle 40"/>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42" name="Rectangle 41"/>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grpSp>
                <p:nvGrpSpPr>
                  <p:cNvPr id="43" name="Group 42"/>
                  <p:cNvGrpSpPr/>
                  <p:nvPr/>
                </p:nvGrpSpPr>
                <p:grpSpPr>
                  <a:xfrm>
                    <a:off x="8580436" y="1996036"/>
                    <a:ext cx="731520" cy="237744"/>
                    <a:chOff x="8580436" y="1996036"/>
                    <a:chExt cx="731520" cy="237744"/>
                  </a:xfrm>
                </p:grpSpPr>
                <p:sp>
                  <p:nvSpPr>
                    <p:cNvPr id="44" name="Rectangle 43"/>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cxnSp>
                  <p:nvCxnSpPr>
                    <p:cNvPr id="45" name="Straight Connector 44"/>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40" name="Straight Connector 39"/>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38" name="Straight Connector 37"/>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5" name="Group 14"/>
            <p:cNvGrpSpPr>
              <a:grpSpLocks noChangeAspect="1"/>
            </p:cNvGrpSpPr>
            <p:nvPr/>
          </p:nvGrpSpPr>
          <p:grpSpPr bwMode="auto">
            <a:xfrm>
              <a:off x="7526618" y="4994902"/>
              <a:ext cx="977946" cy="929165"/>
              <a:chOff x="3264" y="2206"/>
              <a:chExt cx="842" cy="800"/>
            </a:xfrm>
          </p:grpSpPr>
          <p:sp>
            <p:nvSpPr>
              <p:cNvPr id="21" name="AutoShape 3"/>
              <p:cNvSpPr>
                <a:spLocks noChangeAspect="1" noChangeArrowheads="1" noTextEdit="1"/>
              </p:cNvSpPr>
              <p:nvPr/>
            </p:nvSpPr>
            <p:spPr bwMode="auto">
              <a:xfrm>
                <a:off x="3264" y="2208"/>
                <a:ext cx="842" cy="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2" name="Rectangle 21"/>
              <p:cNvSpPr>
                <a:spLocks noChangeArrowheads="1"/>
              </p:cNvSpPr>
              <p:nvPr/>
            </p:nvSpPr>
            <p:spPr bwMode="auto">
              <a:xfrm>
                <a:off x="3267" y="2284"/>
                <a:ext cx="839" cy="722"/>
              </a:xfrm>
              <a:prstGeom prst="rect">
                <a:avLst/>
              </a:prstGeom>
              <a:solidFill>
                <a:schemeClr val="bg1"/>
              </a:solidFill>
              <a:ln w="9525">
                <a:solidFill>
                  <a:schemeClr val="bg1">
                    <a:lumMod val="85000"/>
                  </a:schemeClr>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3" name="Freeform 22"/>
              <p:cNvSpPr>
                <a:spLocks/>
              </p:cNvSpPr>
              <p:nvPr/>
            </p:nvSpPr>
            <p:spPr bwMode="auto">
              <a:xfrm>
                <a:off x="3309" y="2206"/>
                <a:ext cx="54" cy="169"/>
              </a:xfrm>
              <a:custGeom>
                <a:avLst/>
                <a:gdLst>
                  <a:gd name="T0" fmla="*/ 22 w 22"/>
                  <a:gd name="T1" fmla="*/ 58 h 69"/>
                  <a:gd name="T2" fmla="*/ 11 w 22"/>
                  <a:gd name="T3" fmla="*/ 69 h 69"/>
                  <a:gd name="T4" fmla="*/ 11 w 22"/>
                  <a:gd name="T5" fmla="*/ 69 h 69"/>
                  <a:gd name="T6" fmla="*/ 0 w 22"/>
                  <a:gd name="T7" fmla="*/ 58 h 69"/>
                  <a:gd name="T8" fmla="*/ 0 w 22"/>
                  <a:gd name="T9" fmla="*/ 11 h 69"/>
                  <a:gd name="T10" fmla="*/ 11 w 22"/>
                  <a:gd name="T11" fmla="*/ 0 h 69"/>
                  <a:gd name="T12" fmla="*/ 11 w 22"/>
                  <a:gd name="T13" fmla="*/ 0 h 69"/>
                  <a:gd name="T14" fmla="*/ 22 w 22"/>
                  <a:gd name="T15" fmla="*/ 11 h 69"/>
                  <a:gd name="T16" fmla="*/ 22 w 22"/>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69">
                    <a:moveTo>
                      <a:pt x="22" y="58"/>
                    </a:moveTo>
                    <a:cubicBezTo>
                      <a:pt x="22" y="64"/>
                      <a:pt x="17" y="69"/>
                      <a:pt x="11" y="69"/>
                    </a:cubicBezTo>
                    <a:cubicBezTo>
                      <a:pt x="11" y="69"/>
                      <a:pt x="11" y="69"/>
                      <a:pt x="11" y="69"/>
                    </a:cubicBezTo>
                    <a:cubicBezTo>
                      <a:pt x="5" y="69"/>
                      <a:pt x="0" y="64"/>
                      <a:pt x="0" y="58"/>
                    </a:cubicBezTo>
                    <a:cubicBezTo>
                      <a:pt x="0" y="11"/>
                      <a:pt x="0" y="11"/>
                      <a:pt x="0" y="11"/>
                    </a:cubicBezTo>
                    <a:cubicBezTo>
                      <a:pt x="0" y="5"/>
                      <a:pt x="5" y="0"/>
                      <a:pt x="11" y="0"/>
                    </a:cubicBezTo>
                    <a:cubicBezTo>
                      <a:pt x="11" y="0"/>
                      <a:pt x="11" y="0"/>
                      <a:pt x="11" y="0"/>
                    </a:cubicBezTo>
                    <a:cubicBezTo>
                      <a:pt x="17" y="0"/>
                      <a:pt x="22" y="5"/>
                      <a:pt x="22" y="11"/>
                    </a:cubicBezTo>
                    <a:lnTo>
                      <a:pt x="22" y="58"/>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4" name="Freeform 23"/>
              <p:cNvSpPr>
                <a:spLocks/>
              </p:cNvSpPr>
              <p:nvPr/>
            </p:nvSpPr>
            <p:spPr bwMode="auto">
              <a:xfrm>
                <a:off x="3409" y="2206"/>
                <a:ext cx="52" cy="169"/>
              </a:xfrm>
              <a:custGeom>
                <a:avLst/>
                <a:gdLst>
                  <a:gd name="T0" fmla="*/ 21 w 21"/>
                  <a:gd name="T1" fmla="*/ 58 h 69"/>
                  <a:gd name="T2" fmla="*/ 11 w 21"/>
                  <a:gd name="T3" fmla="*/ 69 h 69"/>
                  <a:gd name="T4" fmla="*/ 11 w 21"/>
                  <a:gd name="T5" fmla="*/ 69 h 69"/>
                  <a:gd name="T6" fmla="*/ 0 w 21"/>
                  <a:gd name="T7" fmla="*/ 58 h 69"/>
                  <a:gd name="T8" fmla="*/ 0 w 21"/>
                  <a:gd name="T9" fmla="*/ 11 h 69"/>
                  <a:gd name="T10" fmla="*/ 11 w 21"/>
                  <a:gd name="T11" fmla="*/ 0 h 69"/>
                  <a:gd name="T12" fmla="*/ 11 w 21"/>
                  <a:gd name="T13" fmla="*/ 0 h 69"/>
                  <a:gd name="T14" fmla="*/ 21 w 21"/>
                  <a:gd name="T15" fmla="*/ 11 h 69"/>
                  <a:gd name="T16" fmla="*/ 21 w 21"/>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9">
                    <a:moveTo>
                      <a:pt x="21" y="58"/>
                    </a:moveTo>
                    <a:cubicBezTo>
                      <a:pt x="21" y="64"/>
                      <a:pt x="17" y="69"/>
                      <a:pt x="11" y="69"/>
                    </a:cubicBezTo>
                    <a:cubicBezTo>
                      <a:pt x="11" y="69"/>
                      <a:pt x="11" y="69"/>
                      <a:pt x="11" y="69"/>
                    </a:cubicBezTo>
                    <a:cubicBezTo>
                      <a:pt x="5" y="69"/>
                      <a:pt x="0" y="64"/>
                      <a:pt x="0" y="58"/>
                    </a:cubicBezTo>
                    <a:cubicBezTo>
                      <a:pt x="0" y="11"/>
                      <a:pt x="0" y="11"/>
                      <a:pt x="0" y="11"/>
                    </a:cubicBezTo>
                    <a:cubicBezTo>
                      <a:pt x="0" y="5"/>
                      <a:pt x="5" y="0"/>
                      <a:pt x="11" y="0"/>
                    </a:cubicBezTo>
                    <a:cubicBezTo>
                      <a:pt x="11" y="0"/>
                      <a:pt x="11" y="0"/>
                      <a:pt x="11" y="0"/>
                    </a:cubicBezTo>
                    <a:cubicBezTo>
                      <a:pt x="17" y="0"/>
                      <a:pt x="21" y="5"/>
                      <a:pt x="21" y="11"/>
                    </a:cubicBezTo>
                    <a:lnTo>
                      <a:pt x="21" y="58"/>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5" name="Freeform 24"/>
              <p:cNvSpPr>
                <a:spLocks/>
              </p:cNvSpPr>
              <p:nvPr/>
            </p:nvSpPr>
            <p:spPr bwMode="auto">
              <a:xfrm>
                <a:off x="3510" y="2206"/>
                <a:ext cx="52" cy="169"/>
              </a:xfrm>
              <a:custGeom>
                <a:avLst/>
                <a:gdLst>
                  <a:gd name="T0" fmla="*/ 21 w 21"/>
                  <a:gd name="T1" fmla="*/ 58 h 69"/>
                  <a:gd name="T2" fmla="*/ 10 w 21"/>
                  <a:gd name="T3" fmla="*/ 69 h 69"/>
                  <a:gd name="T4" fmla="*/ 10 w 21"/>
                  <a:gd name="T5" fmla="*/ 69 h 69"/>
                  <a:gd name="T6" fmla="*/ 0 w 21"/>
                  <a:gd name="T7" fmla="*/ 58 h 69"/>
                  <a:gd name="T8" fmla="*/ 0 w 21"/>
                  <a:gd name="T9" fmla="*/ 11 h 69"/>
                  <a:gd name="T10" fmla="*/ 10 w 21"/>
                  <a:gd name="T11" fmla="*/ 0 h 69"/>
                  <a:gd name="T12" fmla="*/ 10 w 21"/>
                  <a:gd name="T13" fmla="*/ 0 h 69"/>
                  <a:gd name="T14" fmla="*/ 21 w 21"/>
                  <a:gd name="T15" fmla="*/ 11 h 69"/>
                  <a:gd name="T16" fmla="*/ 21 w 21"/>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9">
                    <a:moveTo>
                      <a:pt x="21" y="58"/>
                    </a:moveTo>
                    <a:cubicBezTo>
                      <a:pt x="21" y="64"/>
                      <a:pt x="16" y="69"/>
                      <a:pt x="10" y="69"/>
                    </a:cubicBezTo>
                    <a:cubicBezTo>
                      <a:pt x="10" y="69"/>
                      <a:pt x="10" y="69"/>
                      <a:pt x="10" y="69"/>
                    </a:cubicBezTo>
                    <a:cubicBezTo>
                      <a:pt x="4" y="69"/>
                      <a:pt x="0" y="64"/>
                      <a:pt x="0" y="58"/>
                    </a:cubicBezTo>
                    <a:cubicBezTo>
                      <a:pt x="0" y="11"/>
                      <a:pt x="0" y="11"/>
                      <a:pt x="0" y="11"/>
                    </a:cubicBezTo>
                    <a:cubicBezTo>
                      <a:pt x="0" y="5"/>
                      <a:pt x="4" y="0"/>
                      <a:pt x="10" y="0"/>
                    </a:cubicBezTo>
                    <a:cubicBezTo>
                      <a:pt x="10" y="0"/>
                      <a:pt x="10" y="0"/>
                      <a:pt x="10" y="0"/>
                    </a:cubicBezTo>
                    <a:cubicBezTo>
                      <a:pt x="16" y="0"/>
                      <a:pt x="21" y="5"/>
                      <a:pt x="21" y="11"/>
                    </a:cubicBezTo>
                    <a:lnTo>
                      <a:pt x="21" y="58"/>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6" name="Freeform 25"/>
              <p:cNvSpPr>
                <a:spLocks/>
              </p:cNvSpPr>
              <p:nvPr/>
            </p:nvSpPr>
            <p:spPr bwMode="auto">
              <a:xfrm>
                <a:off x="3609" y="2206"/>
                <a:ext cx="54" cy="169"/>
              </a:xfrm>
              <a:custGeom>
                <a:avLst/>
                <a:gdLst>
                  <a:gd name="T0" fmla="*/ 22 w 22"/>
                  <a:gd name="T1" fmla="*/ 58 h 69"/>
                  <a:gd name="T2" fmla="*/ 11 w 22"/>
                  <a:gd name="T3" fmla="*/ 69 h 69"/>
                  <a:gd name="T4" fmla="*/ 11 w 22"/>
                  <a:gd name="T5" fmla="*/ 69 h 69"/>
                  <a:gd name="T6" fmla="*/ 0 w 22"/>
                  <a:gd name="T7" fmla="*/ 58 h 69"/>
                  <a:gd name="T8" fmla="*/ 0 w 22"/>
                  <a:gd name="T9" fmla="*/ 11 h 69"/>
                  <a:gd name="T10" fmla="*/ 11 w 22"/>
                  <a:gd name="T11" fmla="*/ 0 h 69"/>
                  <a:gd name="T12" fmla="*/ 11 w 22"/>
                  <a:gd name="T13" fmla="*/ 0 h 69"/>
                  <a:gd name="T14" fmla="*/ 22 w 22"/>
                  <a:gd name="T15" fmla="*/ 11 h 69"/>
                  <a:gd name="T16" fmla="*/ 22 w 22"/>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69">
                    <a:moveTo>
                      <a:pt x="22" y="58"/>
                    </a:moveTo>
                    <a:cubicBezTo>
                      <a:pt x="22" y="64"/>
                      <a:pt x="17" y="69"/>
                      <a:pt x="11" y="69"/>
                    </a:cubicBezTo>
                    <a:cubicBezTo>
                      <a:pt x="11" y="69"/>
                      <a:pt x="11" y="69"/>
                      <a:pt x="11" y="69"/>
                    </a:cubicBezTo>
                    <a:cubicBezTo>
                      <a:pt x="5" y="69"/>
                      <a:pt x="0" y="64"/>
                      <a:pt x="0" y="58"/>
                    </a:cubicBezTo>
                    <a:cubicBezTo>
                      <a:pt x="0" y="11"/>
                      <a:pt x="0" y="11"/>
                      <a:pt x="0" y="11"/>
                    </a:cubicBezTo>
                    <a:cubicBezTo>
                      <a:pt x="0" y="5"/>
                      <a:pt x="5" y="0"/>
                      <a:pt x="11" y="0"/>
                    </a:cubicBezTo>
                    <a:cubicBezTo>
                      <a:pt x="11" y="0"/>
                      <a:pt x="11" y="0"/>
                      <a:pt x="11" y="0"/>
                    </a:cubicBezTo>
                    <a:cubicBezTo>
                      <a:pt x="17" y="0"/>
                      <a:pt x="22" y="5"/>
                      <a:pt x="22" y="11"/>
                    </a:cubicBezTo>
                    <a:lnTo>
                      <a:pt x="22" y="58"/>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7" name="Freeform 26"/>
              <p:cNvSpPr>
                <a:spLocks/>
              </p:cNvSpPr>
              <p:nvPr/>
            </p:nvSpPr>
            <p:spPr bwMode="auto">
              <a:xfrm>
                <a:off x="3710" y="2206"/>
                <a:ext cx="51" cy="169"/>
              </a:xfrm>
              <a:custGeom>
                <a:avLst/>
                <a:gdLst>
                  <a:gd name="T0" fmla="*/ 21 w 21"/>
                  <a:gd name="T1" fmla="*/ 58 h 69"/>
                  <a:gd name="T2" fmla="*/ 11 w 21"/>
                  <a:gd name="T3" fmla="*/ 69 h 69"/>
                  <a:gd name="T4" fmla="*/ 11 w 21"/>
                  <a:gd name="T5" fmla="*/ 69 h 69"/>
                  <a:gd name="T6" fmla="*/ 0 w 21"/>
                  <a:gd name="T7" fmla="*/ 58 h 69"/>
                  <a:gd name="T8" fmla="*/ 0 w 21"/>
                  <a:gd name="T9" fmla="*/ 11 h 69"/>
                  <a:gd name="T10" fmla="*/ 11 w 21"/>
                  <a:gd name="T11" fmla="*/ 0 h 69"/>
                  <a:gd name="T12" fmla="*/ 11 w 21"/>
                  <a:gd name="T13" fmla="*/ 0 h 69"/>
                  <a:gd name="T14" fmla="*/ 21 w 21"/>
                  <a:gd name="T15" fmla="*/ 11 h 69"/>
                  <a:gd name="T16" fmla="*/ 21 w 21"/>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9">
                    <a:moveTo>
                      <a:pt x="21" y="58"/>
                    </a:moveTo>
                    <a:cubicBezTo>
                      <a:pt x="21" y="64"/>
                      <a:pt x="16" y="69"/>
                      <a:pt x="11" y="69"/>
                    </a:cubicBezTo>
                    <a:cubicBezTo>
                      <a:pt x="11" y="69"/>
                      <a:pt x="11" y="69"/>
                      <a:pt x="11" y="69"/>
                    </a:cubicBezTo>
                    <a:cubicBezTo>
                      <a:pt x="5" y="69"/>
                      <a:pt x="0" y="64"/>
                      <a:pt x="0" y="58"/>
                    </a:cubicBezTo>
                    <a:cubicBezTo>
                      <a:pt x="0" y="11"/>
                      <a:pt x="0" y="11"/>
                      <a:pt x="0" y="11"/>
                    </a:cubicBezTo>
                    <a:cubicBezTo>
                      <a:pt x="0" y="5"/>
                      <a:pt x="5" y="0"/>
                      <a:pt x="11" y="0"/>
                    </a:cubicBezTo>
                    <a:cubicBezTo>
                      <a:pt x="11" y="0"/>
                      <a:pt x="11" y="0"/>
                      <a:pt x="11" y="0"/>
                    </a:cubicBezTo>
                    <a:cubicBezTo>
                      <a:pt x="16" y="0"/>
                      <a:pt x="21" y="5"/>
                      <a:pt x="21" y="11"/>
                    </a:cubicBezTo>
                    <a:lnTo>
                      <a:pt x="21" y="58"/>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8" name="Freeform 27"/>
              <p:cNvSpPr>
                <a:spLocks/>
              </p:cNvSpPr>
              <p:nvPr/>
            </p:nvSpPr>
            <p:spPr bwMode="auto">
              <a:xfrm>
                <a:off x="3811" y="2206"/>
                <a:ext cx="51" cy="169"/>
              </a:xfrm>
              <a:custGeom>
                <a:avLst/>
                <a:gdLst>
                  <a:gd name="T0" fmla="*/ 21 w 21"/>
                  <a:gd name="T1" fmla="*/ 58 h 69"/>
                  <a:gd name="T2" fmla="*/ 10 w 21"/>
                  <a:gd name="T3" fmla="*/ 69 h 69"/>
                  <a:gd name="T4" fmla="*/ 10 w 21"/>
                  <a:gd name="T5" fmla="*/ 69 h 69"/>
                  <a:gd name="T6" fmla="*/ 0 w 21"/>
                  <a:gd name="T7" fmla="*/ 58 h 69"/>
                  <a:gd name="T8" fmla="*/ 0 w 21"/>
                  <a:gd name="T9" fmla="*/ 11 h 69"/>
                  <a:gd name="T10" fmla="*/ 10 w 21"/>
                  <a:gd name="T11" fmla="*/ 0 h 69"/>
                  <a:gd name="T12" fmla="*/ 10 w 21"/>
                  <a:gd name="T13" fmla="*/ 0 h 69"/>
                  <a:gd name="T14" fmla="*/ 21 w 21"/>
                  <a:gd name="T15" fmla="*/ 11 h 69"/>
                  <a:gd name="T16" fmla="*/ 21 w 21"/>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9">
                    <a:moveTo>
                      <a:pt x="21" y="58"/>
                    </a:moveTo>
                    <a:cubicBezTo>
                      <a:pt x="21" y="64"/>
                      <a:pt x="16" y="69"/>
                      <a:pt x="10" y="69"/>
                    </a:cubicBezTo>
                    <a:cubicBezTo>
                      <a:pt x="10" y="69"/>
                      <a:pt x="10" y="69"/>
                      <a:pt x="10" y="69"/>
                    </a:cubicBezTo>
                    <a:cubicBezTo>
                      <a:pt x="4" y="69"/>
                      <a:pt x="0" y="64"/>
                      <a:pt x="0" y="58"/>
                    </a:cubicBezTo>
                    <a:cubicBezTo>
                      <a:pt x="0" y="11"/>
                      <a:pt x="0" y="11"/>
                      <a:pt x="0" y="11"/>
                    </a:cubicBezTo>
                    <a:cubicBezTo>
                      <a:pt x="0" y="5"/>
                      <a:pt x="4" y="0"/>
                      <a:pt x="10" y="0"/>
                    </a:cubicBezTo>
                    <a:cubicBezTo>
                      <a:pt x="10" y="0"/>
                      <a:pt x="10" y="0"/>
                      <a:pt x="10" y="0"/>
                    </a:cubicBezTo>
                    <a:cubicBezTo>
                      <a:pt x="16" y="0"/>
                      <a:pt x="21" y="5"/>
                      <a:pt x="21" y="11"/>
                    </a:cubicBezTo>
                    <a:lnTo>
                      <a:pt x="21" y="58"/>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9" name="Freeform 28"/>
              <p:cNvSpPr>
                <a:spLocks/>
              </p:cNvSpPr>
              <p:nvPr/>
            </p:nvSpPr>
            <p:spPr bwMode="auto">
              <a:xfrm>
                <a:off x="3909" y="2206"/>
                <a:ext cx="54" cy="169"/>
              </a:xfrm>
              <a:custGeom>
                <a:avLst/>
                <a:gdLst>
                  <a:gd name="T0" fmla="*/ 22 w 22"/>
                  <a:gd name="T1" fmla="*/ 58 h 69"/>
                  <a:gd name="T2" fmla="*/ 11 w 22"/>
                  <a:gd name="T3" fmla="*/ 69 h 69"/>
                  <a:gd name="T4" fmla="*/ 11 w 22"/>
                  <a:gd name="T5" fmla="*/ 69 h 69"/>
                  <a:gd name="T6" fmla="*/ 0 w 22"/>
                  <a:gd name="T7" fmla="*/ 58 h 69"/>
                  <a:gd name="T8" fmla="*/ 0 w 22"/>
                  <a:gd name="T9" fmla="*/ 11 h 69"/>
                  <a:gd name="T10" fmla="*/ 11 w 22"/>
                  <a:gd name="T11" fmla="*/ 0 h 69"/>
                  <a:gd name="T12" fmla="*/ 11 w 22"/>
                  <a:gd name="T13" fmla="*/ 0 h 69"/>
                  <a:gd name="T14" fmla="*/ 22 w 22"/>
                  <a:gd name="T15" fmla="*/ 11 h 69"/>
                  <a:gd name="T16" fmla="*/ 22 w 22"/>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69">
                    <a:moveTo>
                      <a:pt x="22" y="58"/>
                    </a:moveTo>
                    <a:cubicBezTo>
                      <a:pt x="22" y="64"/>
                      <a:pt x="17" y="69"/>
                      <a:pt x="11" y="69"/>
                    </a:cubicBezTo>
                    <a:cubicBezTo>
                      <a:pt x="11" y="69"/>
                      <a:pt x="11" y="69"/>
                      <a:pt x="11" y="69"/>
                    </a:cubicBezTo>
                    <a:cubicBezTo>
                      <a:pt x="5" y="69"/>
                      <a:pt x="0" y="64"/>
                      <a:pt x="0" y="58"/>
                    </a:cubicBezTo>
                    <a:cubicBezTo>
                      <a:pt x="0" y="11"/>
                      <a:pt x="0" y="11"/>
                      <a:pt x="0" y="11"/>
                    </a:cubicBezTo>
                    <a:cubicBezTo>
                      <a:pt x="0" y="5"/>
                      <a:pt x="5" y="0"/>
                      <a:pt x="11" y="0"/>
                    </a:cubicBezTo>
                    <a:cubicBezTo>
                      <a:pt x="11" y="0"/>
                      <a:pt x="11" y="0"/>
                      <a:pt x="11" y="0"/>
                    </a:cubicBezTo>
                    <a:cubicBezTo>
                      <a:pt x="17" y="0"/>
                      <a:pt x="22" y="5"/>
                      <a:pt x="22" y="11"/>
                    </a:cubicBezTo>
                    <a:lnTo>
                      <a:pt x="22" y="58"/>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30" name="Freeform 29"/>
              <p:cNvSpPr>
                <a:spLocks/>
              </p:cNvSpPr>
              <p:nvPr/>
            </p:nvSpPr>
            <p:spPr bwMode="auto">
              <a:xfrm>
                <a:off x="4010" y="2206"/>
                <a:ext cx="52" cy="169"/>
              </a:xfrm>
              <a:custGeom>
                <a:avLst/>
                <a:gdLst>
                  <a:gd name="T0" fmla="*/ 21 w 21"/>
                  <a:gd name="T1" fmla="*/ 58 h 69"/>
                  <a:gd name="T2" fmla="*/ 10 w 21"/>
                  <a:gd name="T3" fmla="*/ 69 h 69"/>
                  <a:gd name="T4" fmla="*/ 10 w 21"/>
                  <a:gd name="T5" fmla="*/ 69 h 69"/>
                  <a:gd name="T6" fmla="*/ 0 w 21"/>
                  <a:gd name="T7" fmla="*/ 58 h 69"/>
                  <a:gd name="T8" fmla="*/ 0 w 21"/>
                  <a:gd name="T9" fmla="*/ 11 h 69"/>
                  <a:gd name="T10" fmla="*/ 10 w 21"/>
                  <a:gd name="T11" fmla="*/ 0 h 69"/>
                  <a:gd name="T12" fmla="*/ 10 w 21"/>
                  <a:gd name="T13" fmla="*/ 0 h 69"/>
                  <a:gd name="T14" fmla="*/ 21 w 21"/>
                  <a:gd name="T15" fmla="*/ 11 h 69"/>
                  <a:gd name="T16" fmla="*/ 21 w 21"/>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9">
                    <a:moveTo>
                      <a:pt x="21" y="58"/>
                    </a:moveTo>
                    <a:cubicBezTo>
                      <a:pt x="21" y="64"/>
                      <a:pt x="16" y="69"/>
                      <a:pt x="10" y="69"/>
                    </a:cubicBezTo>
                    <a:cubicBezTo>
                      <a:pt x="10" y="69"/>
                      <a:pt x="10" y="69"/>
                      <a:pt x="10" y="69"/>
                    </a:cubicBezTo>
                    <a:cubicBezTo>
                      <a:pt x="5" y="69"/>
                      <a:pt x="0" y="64"/>
                      <a:pt x="0" y="58"/>
                    </a:cubicBezTo>
                    <a:cubicBezTo>
                      <a:pt x="0" y="11"/>
                      <a:pt x="0" y="11"/>
                      <a:pt x="0" y="11"/>
                    </a:cubicBezTo>
                    <a:cubicBezTo>
                      <a:pt x="0" y="5"/>
                      <a:pt x="5" y="0"/>
                      <a:pt x="10" y="0"/>
                    </a:cubicBezTo>
                    <a:cubicBezTo>
                      <a:pt x="10" y="0"/>
                      <a:pt x="10" y="0"/>
                      <a:pt x="10" y="0"/>
                    </a:cubicBezTo>
                    <a:cubicBezTo>
                      <a:pt x="16" y="0"/>
                      <a:pt x="21" y="5"/>
                      <a:pt x="21" y="11"/>
                    </a:cubicBezTo>
                    <a:lnTo>
                      <a:pt x="21" y="58"/>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31" name="Freeform 30"/>
              <p:cNvSpPr>
                <a:spLocks noEditPoints="1"/>
              </p:cNvSpPr>
              <p:nvPr/>
            </p:nvSpPr>
            <p:spPr bwMode="auto">
              <a:xfrm>
                <a:off x="3309" y="2481"/>
                <a:ext cx="753" cy="481"/>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32" name="Freeform 31"/>
              <p:cNvSpPr>
                <a:spLocks noEditPoints="1"/>
              </p:cNvSpPr>
              <p:nvPr/>
            </p:nvSpPr>
            <p:spPr bwMode="auto">
              <a:xfrm>
                <a:off x="3309" y="2481"/>
                <a:ext cx="753" cy="481"/>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33" name="Line 16"/>
              <p:cNvSpPr>
                <a:spLocks noChangeShapeType="1"/>
              </p:cNvSpPr>
              <p:nvPr/>
            </p:nvSpPr>
            <p:spPr bwMode="auto">
              <a:xfrm>
                <a:off x="3309" y="2644"/>
                <a:ext cx="753"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34" name="Line 17"/>
              <p:cNvSpPr>
                <a:spLocks noChangeShapeType="1"/>
              </p:cNvSpPr>
              <p:nvPr/>
            </p:nvSpPr>
            <p:spPr bwMode="auto">
              <a:xfrm flipH="1">
                <a:off x="3309" y="2797"/>
                <a:ext cx="753"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35" name="Line 18"/>
              <p:cNvSpPr>
                <a:spLocks noChangeShapeType="1"/>
              </p:cNvSpPr>
              <p:nvPr/>
            </p:nvSpPr>
            <p:spPr bwMode="auto">
              <a:xfrm>
                <a:off x="3813" y="2481"/>
                <a:ext cx="0" cy="476"/>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36" name="Line 19"/>
              <p:cNvSpPr>
                <a:spLocks noChangeShapeType="1"/>
              </p:cNvSpPr>
              <p:nvPr/>
            </p:nvSpPr>
            <p:spPr bwMode="auto">
              <a:xfrm flipV="1">
                <a:off x="3560" y="2481"/>
                <a:ext cx="0" cy="476"/>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grpSp>
        <p:grpSp>
          <p:nvGrpSpPr>
            <p:cNvPr id="16" name="Group 15"/>
            <p:cNvGrpSpPr/>
            <p:nvPr/>
          </p:nvGrpSpPr>
          <p:grpSpPr>
            <a:xfrm>
              <a:off x="6657897" y="5139611"/>
              <a:ext cx="548640" cy="457200"/>
              <a:chOff x="9947493" y="3066862"/>
              <a:chExt cx="1645920" cy="1371600"/>
            </a:xfrm>
          </p:grpSpPr>
          <p:grpSp>
            <p:nvGrpSpPr>
              <p:cNvPr id="17" name="Group 16"/>
              <p:cNvGrpSpPr/>
              <p:nvPr/>
            </p:nvGrpSpPr>
            <p:grpSpPr>
              <a:xfrm rot="10800000">
                <a:off x="9947493" y="3066862"/>
                <a:ext cx="1645920" cy="1371600"/>
                <a:chOff x="9860055" y="1460799"/>
                <a:chExt cx="1737360" cy="1371600"/>
              </a:xfrm>
            </p:grpSpPr>
            <p:sp>
              <p:nvSpPr>
                <p:cNvPr id="19" name="Isosceles Triangle 18"/>
                <p:cNvSpPr>
                  <a:spLocks noChangeAspect="1"/>
                </p:cNvSpPr>
                <p:nvPr/>
              </p:nvSpPr>
              <p:spPr bwMode="auto">
                <a:xfrm rot="10800000">
                  <a:off x="9860055" y="1460799"/>
                  <a:ext cx="1737360" cy="1371600"/>
                </a:xfrm>
                <a:prstGeom prst="triangle">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sp>
              <p:nvSpPr>
                <p:cNvPr id="20" name="Trapezoid 19"/>
                <p:cNvSpPr/>
                <p:nvPr/>
              </p:nvSpPr>
              <p:spPr bwMode="auto">
                <a:xfrm>
                  <a:off x="10610240" y="1801808"/>
                  <a:ext cx="236989" cy="511026"/>
                </a:xfrm>
                <a:prstGeom prst="trapezoid">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grpSp>
          <p:sp>
            <p:nvSpPr>
              <p:cNvPr id="18" name="Oval 17"/>
              <p:cNvSpPr/>
              <p:nvPr/>
            </p:nvSpPr>
            <p:spPr bwMode="auto">
              <a:xfrm>
                <a:off x="10688157" y="4139581"/>
                <a:ext cx="164592" cy="164592"/>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grpSp>
      </p:grpSp>
    </p:spTree>
    <p:extLst>
      <p:ext uri="{BB962C8B-B14F-4D97-AF65-F5344CB8AC3E}">
        <p14:creationId xmlns:p14="http://schemas.microsoft.com/office/powerpoint/2010/main" val="319560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Database copy and export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marR="0" lvl="0" indent="-514350" algn="l" defTabSz="914400" rtl="0" eaLnBrk="1" fontAlgn="base" latinLnBrk="0" hangingPunct="1">
              <a:lnSpc>
                <a:spcPct val="100000"/>
              </a:lnSpc>
              <a:spcBef>
                <a:spcPts val="600"/>
              </a:spcBef>
              <a:spcAft>
                <a:spcPct val="0"/>
              </a:spcAft>
              <a:buClr>
                <a:srgbClr val="0070C0"/>
              </a:buClr>
              <a:buSzPct val="90000"/>
              <a:buFont typeface="+mj-lt"/>
              <a:buAutoNum type="arabicPeriod"/>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Export a copy of the database at periodic intervals</a:t>
            </a:r>
          </a:p>
          <a:p>
            <a:pPr marL="514350" marR="0" lvl="0" indent="-514350" algn="l" defTabSz="914400" rtl="0" eaLnBrk="1" fontAlgn="base" latinLnBrk="0" hangingPunct="1">
              <a:lnSpc>
                <a:spcPct val="100000"/>
              </a:lnSpc>
              <a:spcBef>
                <a:spcPts val="600"/>
              </a:spcBef>
              <a:spcAft>
                <a:spcPct val="0"/>
              </a:spcAft>
              <a:buClr>
                <a:srgbClr val="0070C0"/>
              </a:buClr>
              <a:buSzPct val="90000"/>
              <a:buFont typeface="+mj-lt"/>
              <a:buAutoNum type="arabicPeriod"/>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Store the exported .bacpac file in a storage account</a:t>
            </a:r>
          </a:p>
          <a:p>
            <a:pPr marL="514350" marR="0" lvl="0" indent="-514350" algn="l" defTabSz="914400" rtl="0" eaLnBrk="1" fontAlgn="base" latinLnBrk="0" hangingPunct="1">
              <a:lnSpc>
                <a:spcPct val="100000"/>
              </a:lnSpc>
              <a:spcBef>
                <a:spcPts val="600"/>
              </a:spcBef>
              <a:spcAft>
                <a:spcPct val="0"/>
              </a:spcAft>
              <a:buClr>
                <a:srgbClr val="0070C0"/>
              </a:buClr>
              <a:buSzPct val="90000"/>
              <a:buFont typeface="+mj-lt"/>
              <a:buAutoNum type="arabicPeriod"/>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Import the copied database in the event of a database, server, or datacenter failure</a:t>
            </a:r>
            <a:endPar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p:txBody>
      </p:sp>
      <p:grpSp>
        <p:nvGrpSpPr>
          <p:cNvPr id="5" name="Group 4" descr="Illustration of a two-step backup process, consisting of an Azure SQL database first being copied, and then this copy being exported to Azure Storage. On the left, on a cloud icon are two databases; one is a copy of the other. On the right is a box depicting Azure Storage. An arrow points from the copied database to the Azure Storage." title="Database copy and export"/>
          <p:cNvGrpSpPr/>
          <p:nvPr/>
        </p:nvGrpSpPr>
        <p:grpSpPr>
          <a:xfrm>
            <a:off x="765178" y="4100573"/>
            <a:ext cx="7424528" cy="2376427"/>
            <a:chOff x="765178" y="3904251"/>
            <a:chExt cx="7424528" cy="2376427"/>
          </a:xfrm>
        </p:grpSpPr>
        <p:grpSp>
          <p:nvGrpSpPr>
            <p:cNvPr id="6" name="Group 5"/>
            <p:cNvGrpSpPr>
              <a:grpSpLocks noChangeAspect="1"/>
            </p:cNvGrpSpPr>
            <p:nvPr/>
          </p:nvGrpSpPr>
          <p:grpSpPr bwMode="auto">
            <a:xfrm>
              <a:off x="6564941" y="4132141"/>
              <a:ext cx="1624765" cy="2148537"/>
              <a:chOff x="3915" y="2947"/>
              <a:chExt cx="456" cy="603"/>
            </a:xfrm>
            <a:solidFill>
              <a:schemeClr val="accent4">
                <a:lumMod val="20000"/>
                <a:lumOff val="80000"/>
              </a:schemeClr>
            </a:solidFill>
          </p:grpSpPr>
          <p:sp>
            <p:nvSpPr>
              <p:cNvPr id="17" name="Freeform 16"/>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18" name="Freeform 17"/>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grpSp>
        <p:pic>
          <p:nvPicPr>
            <p:cNvPr id="7" name="Picture 6"/>
            <p:cNvPicPr>
              <a:picLocks noChangeAspect="1"/>
            </p:cNvPicPr>
            <p:nvPr/>
          </p:nvPicPr>
          <p:blipFill>
            <a:blip r:embed="rId3"/>
            <a:stretch>
              <a:fillRect/>
            </a:stretch>
          </p:blipFill>
          <p:spPr>
            <a:xfrm>
              <a:off x="765178" y="3904251"/>
              <a:ext cx="3690396" cy="2087987"/>
            </a:xfrm>
            <a:prstGeom prst="rect">
              <a:avLst/>
            </a:prstGeom>
          </p:spPr>
        </p:pic>
        <p:cxnSp>
          <p:nvCxnSpPr>
            <p:cNvPr id="8" name="Straight Arrow Connector 7"/>
            <p:cNvCxnSpPr/>
            <p:nvPr/>
          </p:nvCxnSpPr>
          <p:spPr bwMode="auto">
            <a:xfrm flipV="1">
              <a:off x="4139753" y="5278286"/>
              <a:ext cx="2425188" cy="34960"/>
            </a:xfrm>
            <a:prstGeom prst="straightConnector1">
              <a:avLst/>
            </a:prstGeom>
            <a:ln>
              <a:headEnd type="none" w="med" len="med"/>
              <a:tailEnd type="triangle"/>
            </a:ln>
            <a:effectLst/>
          </p:spPr>
          <p:style>
            <a:lnRef idx="3">
              <a:schemeClr val="dk1"/>
            </a:lnRef>
            <a:fillRef idx="0">
              <a:schemeClr val="dk1"/>
            </a:fillRef>
            <a:effectRef idx="2">
              <a:schemeClr val="dk1"/>
            </a:effectRef>
            <a:fontRef idx="minor">
              <a:schemeClr val="tx1"/>
            </a:fontRef>
          </p:style>
        </p:cxnSp>
        <p:pic>
          <p:nvPicPr>
            <p:cNvPr id="9" name="Picture 8"/>
            <p:cNvPicPr>
              <a:picLocks noChangeAspect="1"/>
            </p:cNvPicPr>
            <p:nvPr/>
          </p:nvPicPr>
          <p:blipFill>
            <a:blip r:embed="rId4"/>
            <a:stretch>
              <a:fillRect/>
            </a:stretch>
          </p:blipFill>
          <p:spPr>
            <a:xfrm>
              <a:off x="6768343" y="4916109"/>
              <a:ext cx="1366765" cy="759314"/>
            </a:xfrm>
            <a:prstGeom prst="rect">
              <a:avLst/>
            </a:prstGeom>
          </p:spPr>
        </p:pic>
        <p:grpSp>
          <p:nvGrpSpPr>
            <p:cNvPr id="10" name="Group 9"/>
            <p:cNvGrpSpPr>
              <a:grpSpLocks noChangeAspect="1"/>
            </p:cNvGrpSpPr>
            <p:nvPr/>
          </p:nvGrpSpPr>
          <p:grpSpPr>
            <a:xfrm>
              <a:off x="1037803" y="4971131"/>
              <a:ext cx="1359783" cy="613542"/>
              <a:chOff x="2904848" y="2885814"/>
              <a:chExt cx="1681162" cy="959376"/>
            </a:xfrm>
          </p:grpSpPr>
          <p:sp>
            <p:nvSpPr>
              <p:cNvPr id="15" name="Flowchart: Magnetic Disk 14"/>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Verdana"/>
                  <a:ea typeface="+mn-ea"/>
                  <a:cs typeface="+mn-cs"/>
                </a:endParaRPr>
              </a:p>
            </p:txBody>
          </p:sp>
          <p:sp>
            <p:nvSpPr>
              <p:cNvPr id="16" name="Oval 15"/>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grpSp>
        <p:grpSp>
          <p:nvGrpSpPr>
            <p:cNvPr id="11" name="Group 10"/>
            <p:cNvGrpSpPr>
              <a:grpSpLocks noChangeAspect="1"/>
            </p:cNvGrpSpPr>
            <p:nvPr/>
          </p:nvGrpSpPr>
          <p:grpSpPr>
            <a:xfrm>
              <a:off x="2725372" y="4971131"/>
              <a:ext cx="1359783" cy="613542"/>
              <a:chOff x="2904848" y="2885814"/>
              <a:chExt cx="1681162" cy="959376"/>
            </a:xfrm>
          </p:grpSpPr>
          <p:sp>
            <p:nvSpPr>
              <p:cNvPr id="13" name="Flowchart: Magnetic Disk 12"/>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Verdana"/>
                  <a:ea typeface="+mn-ea"/>
                  <a:cs typeface="+mn-cs"/>
                </a:endParaRPr>
              </a:p>
            </p:txBody>
          </p:sp>
          <p:sp>
            <p:nvSpPr>
              <p:cNvPr id="14" name="Oval 13"/>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grpSp>
        <p:sp>
          <p:nvSpPr>
            <p:cNvPr id="12" name="Right Arrow 11"/>
            <p:cNvSpPr/>
            <p:nvPr/>
          </p:nvSpPr>
          <p:spPr bwMode="auto">
            <a:xfrm>
              <a:off x="2290420" y="5120568"/>
              <a:ext cx="536448" cy="552271"/>
            </a:xfrm>
            <a:prstGeom prst="rightArrow">
              <a:avLst/>
            </a:prstGeom>
            <a:solidFill>
              <a:srgbClr val="442359"/>
            </a:solidFill>
            <a:ln>
              <a:noFill/>
              <a:headEnd type="none" w="med" len="med"/>
              <a:tailEnd type="none" w="med" len="med"/>
            </a:ln>
            <a:effectLst/>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mn-cs"/>
              </a:endParaRPr>
            </a:p>
          </p:txBody>
        </p:sp>
      </p:grpSp>
    </p:spTree>
    <p:extLst>
      <p:ext uri="{BB962C8B-B14F-4D97-AF65-F5344CB8AC3E}">
        <p14:creationId xmlns:p14="http://schemas.microsoft.com/office/powerpoint/2010/main" val="546540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9F632-2699-46D1-B177-9BCBD85126C0}"/>
              </a:ext>
            </a:extLst>
          </p:cNvPr>
          <p:cNvSpPr>
            <a:spLocks noGrp="1"/>
          </p:cNvSpPr>
          <p:nvPr>
            <p:ph type="title"/>
          </p:nvPr>
        </p:nvSpPr>
        <p:spPr>
          <a:xfrm>
            <a:off x="390420" y="1110984"/>
            <a:ext cx="1769681" cy="319756"/>
          </a:xfrm>
        </p:spPr>
        <p:txBody>
          <a:bodyPr>
            <a:normAutofit fontScale="90000"/>
          </a:bodyPr>
          <a:lstStyle/>
          <a:p>
            <a:r>
              <a:rPr lang="en-US" sz="2100" dirty="0">
                <a:solidFill>
                  <a:schemeClr val="accent1"/>
                </a:solidFill>
              </a:rPr>
              <a:t>Day 1 – Date</a:t>
            </a:r>
            <a:endParaRPr lang="en-US" sz="3000" dirty="0">
              <a:solidFill>
                <a:srgbClr val="0070C0"/>
              </a:solidFill>
            </a:endParaRPr>
          </a:p>
        </p:txBody>
      </p:sp>
      <p:pic>
        <p:nvPicPr>
          <p:cNvPr id="1026" name="Picture 2" descr="https://media.licdn.com/mpr/mpr/AAEAAQAAAAAAAAxqAAAAJDY0NzE1OGYwLWY4YzUtNDk2Yy1iMDA5LTRjYjlkYzczNTNjYQ.png">
            <a:extLst>
              <a:ext uri="{FF2B5EF4-FFF2-40B4-BE49-F238E27FC236}">
                <a16:creationId xmlns:a16="http://schemas.microsoft.com/office/drawing/2014/main" id="{C8C967FE-DB48-4CF7-B68C-5EFE984D75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3629" y="5206745"/>
            <a:ext cx="2156745" cy="7524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aionsolution.com/wp-content/uploads/2017/10/microsoft-azure-640x401.png">
            <a:extLst>
              <a:ext uri="{FF2B5EF4-FFF2-40B4-BE49-F238E27FC236}">
                <a16:creationId xmlns:a16="http://schemas.microsoft.com/office/drawing/2014/main" id="{1CA85E2E-D911-4D75-B16D-7842D055CE4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5549" y="5206744"/>
            <a:ext cx="1098381" cy="68820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D8BF6B8C-CE64-4358-8AEB-576DF60DD25D}"/>
              </a:ext>
            </a:extLst>
          </p:cNvPr>
          <p:cNvSpPr txBox="1">
            <a:spLocks/>
          </p:cNvSpPr>
          <p:nvPr/>
        </p:nvSpPr>
        <p:spPr>
          <a:xfrm>
            <a:off x="387007" y="1424838"/>
            <a:ext cx="1808914" cy="384572"/>
          </a:xfrm>
          <a:prstGeom prst="rect">
            <a:avLst/>
          </a:prstGeom>
        </p:spPr>
        <p:txBody>
          <a:bodyPr vert="horz" lIns="68570" tIns="34285" rIns="68570" bIns="34285"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dirty="0">
                <a:solidFill>
                  <a:srgbClr val="0070C0"/>
                </a:solidFill>
              </a:rPr>
              <a:t>Agenda</a:t>
            </a:r>
          </a:p>
        </p:txBody>
      </p:sp>
      <p:graphicFrame>
        <p:nvGraphicFramePr>
          <p:cNvPr id="5" name="Table 4">
            <a:extLst>
              <a:ext uri="{FF2B5EF4-FFF2-40B4-BE49-F238E27FC236}">
                <a16:creationId xmlns:a16="http://schemas.microsoft.com/office/drawing/2014/main" id="{C96AF7FC-83B9-4F8B-8D73-D6A609FF98F1}"/>
              </a:ext>
            </a:extLst>
          </p:cNvPr>
          <p:cNvGraphicFramePr>
            <a:graphicFrameLocks noGrp="1"/>
          </p:cNvGraphicFramePr>
          <p:nvPr>
            <p:extLst>
              <p:ext uri="{D42A27DB-BD31-4B8C-83A1-F6EECF244321}">
                <p14:modId xmlns:p14="http://schemas.microsoft.com/office/powerpoint/2010/main" val="3369214782"/>
              </p:ext>
            </p:extLst>
          </p:nvPr>
        </p:nvGraphicFramePr>
        <p:xfrm>
          <a:off x="1453930" y="1880811"/>
          <a:ext cx="6161090" cy="3545135"/>
        </p:xfrm>
        <a:graphic>
          <a:graphicData uri="http://schemas.openxmlformats.org/drawingml/2006/table">
            <a:tbl>
              <a:tblPr firstRow="1" bandRow="1">
                <a:tableStyleId>{3B4B98B0-60AC-42C2-AFA5-B58CD77FA1E5}</a:tableStyleId>
              </a:tblPr>
              <a:tblGrid>
                <a:gridCol w="1113249">
                  <a:extLst>
                    <a:ext uri="{9D8B030D-6E8A-4147-A177-3AD203B41FA5}">
                      <a16:colId xmlns:a16="http://schemas.microsoft.com/office/drawing/2014/main" val="3765666847"/>
                    </a:ext>
                  </a:extLst>
                </a:gridCol>
                <a:gridCol w="1365555">
                  <a:extLst>
                    <a:ext uri="{9D8B030D-6E8A-4147-A177-3AD203B41FA5}">
                      <a16:colId xmlns:a16="http://schemas.microsoft.com/office/drawing/2014/main" val="528657746"/>
                    </a:ext>
                  </a:extLst>
                </a:gridCol>
                <a:gridCol w="3682286">
                  <a:extLst>
                    <a:ext uri="{9D8B030D-6E8A-4147-A177-3AD203B41FA5}">
                      <a16:colId xmlns:a16="http://schemas.microsoft.com/office/drawing/2014/main" val="2693663681"/>
                    </a:ext>
                  </a:extLst>
                </a:gridCol>
              </a:tblGrid>
              <a:tr h="339927">
                <a:tc>
                  <a:txBody>
                    <a:bodyPr/>
                    <a:lstStyle/>
                    <a:p>
                      <a:r>
                        <a:rPr lang="en-US" sz="1300" baseline="0" dirty="0"/>
                        <a:t>8:30 AM</a:t>
                      </a:r>
                      <a:endParaRPr lang="en-US" sz="1300" b="0" baseline="0" dirty="0"/>
                    </a:p>
                  </a:txBody>
                  <a:tcPr marL="68570" marR="68570" marT="34285" marB="34285"/>
                </a:tc>
                <a:tc>
                  <a:txBody>
                    <a:bodyPr/>
                    <a:lstStyle/>
                    <a:p>
                      <a:endParaRPr lang="en-US" sz="1300" b="0" baseline="0" dirty="0"/>
                    </a:p>
                  </a:txBody>
                  <a:tcPr marL="68570" marR="68570" marT="34285" marB="34285"/>
                </a:tc>
                <a:tc>
                  <a:txBody>
                    <a:bodyPr/>
                    <a:lstStyle/>
                    <a:p>
                      <a:r>
                        <a:rPr lang="en-US" sz="1300" baseline="0" dirty="0"/>
                        <a:t>Registration &amp; Breakfast</a:t>
                      </a:r>
                      <a:endParaRPr lang="en-US" sz="1300" b="0" baseline="0" dirty="0"/>
                    </a:p>
                  </a:txBody>
                  <a:tcPr marL="68570" marR="68570" marT="34285" marB="34285"/>
                </a:tc>
                <a:extLst>
                  <a:ext uri="{0D108BD9-81ED-4DB2-BD59-A6C34878D82A}">
                    <a16:rowId xmlns:a16="http://schemas.microsoft.com/office/drawing/2014/main" val="2568022850"/>
                  </a:ext>
                </a:extLst>
              </a:tr>
              <a:tr h="285801">
                <a:tc>
                  <a:txBody>
                    <a:bodyPr/>
                    <a:lstStyle/>
                    <a:p>
                      <a:r>
                        <a:rPr lang="en-US" sz="1300" baseline="0" dirty="0"/>
                        <a:t>8:45 AM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Welcome</a:t>
                      </a:r>
                    </a:p>
                  </a:txBody>
                  <a:tcPr marL="68570" marR="68570" marT="34285" marB="34285"/>
                </a:tc>
                <a:extLst>
                  <a:ext uri="{0D108BD9-81ED-4DB2-BD59-A6C34878D82A}">
                    <a16:rowId xmlns:a16="http://schemas.microsoft.com/office/drawing/2014/main" val="4200143578"/>
                  </a:ext>
                </a:extLst>
              </a:tr>
              <a:tr h="285801">
                <a:tc>
                  <a:txBody>
                    <a:bodyPr/>
                    <a:lstStyle/>
                    <a:p>
                      <a:r>
                        <a:rPr lang="en-US" sz="1300" baseline="0" dirty="0"/>
                        <a:t>9:00 AM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Agenda Overview</a:t>
                      </a:r>
                    </a:p>
                  </a:txBody>
                  <a:tcPr marL="68570" marR="68570" marT="34285" marB="34285"/>
                </a:tc>
                <a:extLst>
                  <a:ext uri="{0D108BD9-81ED-4DB2-BD59-A6C34878D82A}">
                    <a16:rowId xmlns:a16="http://schemas.microsoft.com/office/drawing/2014/main" val="3202762421"/>
                  </a:ext>
                </a:extLst>
              </a:tr>
              <a:tr h="285801">
                <a:tc>
                  <a:txBody>
                    <a:bodyPr/>
                    <a:lstStyle/>
                    <a:p>
                      <a:r>
                        <a:rPr lang="en-US" sz="1300" baseline="0" dirty="0"/>
                        <a:t>9:15 AM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Implement Virtual Networks</a:t>
                      </a:r>
                    </a:p>
                  </a:txBody>
                  <a:tcPr marL="68570" marR="68570" marT="34285" marB="34285"/>
                </a:tc>
                <a:extLst>
                  <a:ext uri="{0D108BD9-81ED-4DB2-BD59-A6C34878D82A}">
                    <a16:rowId xmlns:a16="http://schemas.microsoft.com/office/drawing/2014/main" val="709502303"/>
                  </a:ext>
                </a:extLst>
              </a:tr>
              <a:tr h="285801">
                <a:tc>
                  <a:txBody>
                    <a:bodyPr/>
                    <a:lstStyle/>
                    <a:p>
                      <a:r>
                        <a:rPr lang="en-US" sz="1300" baseline="0" dirty="0"/>
                        <a:t>10:30 AM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Break</a:t>
                      </a:r>
                    </a:p>
                  </a:txBody>
                  <a:tcPr marL="68570" marR="68570" marT="34285" marB="34285"/>
                </a:tc>
                <a:extLst>
                  <a:ext uri="{0D108BD9-81ED-4DB2-BD59-A6C34878D82A}">
                    <a16:rowId xmlns:a16="http://schemas.microsoft.com/office/drawing/2014/main" val="2725223181"/>
                  </a:ext>
                </a:extLst>
              </a:tr>
              <a:tr h="285801">
                <a:tc>
                  <a:txBody>
                    <a:bodyPr/>
                    <a:lstStyle/>
                    <a:p>
                      <a:r>
                        <a:rPr lang="en-US" sz="1300" baseline="0" dirty="0"/>
                        <a:t>10:45 AM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Create and Manage Compute Resources</a:t>
                      </a:r>
                    </a:p>
                  </a:txBody>
                  <a:tcPr marL="68570" marR="68570" marT="34285" marB="34285"/>
                </a:tc>
                <a:extLst>
                  <a:ext uri="{0D108BD9-81ED-4DB2-BD59-A6C34878D82A}">
                    <a16:rowId xmlns:a16="http://schemas.microsoft.com/office/drawing/2014/main" val="3954698833"/>
                  </a:ext>
                </a:extLst>
              </a:tr>
              <a:tr h="285801">
                <a:tc>
                  <a:txBody>
                    <a:bodyPr/>
                    <a:lstStyle/>
                    <a:p>
                      <a:r>
                        <a:rPr lang="en-US" sz="1300" baseline="0" dirty="0"/>
                        <a:t>12:00 PM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Labs / Lunch / Networking</a:t>
                      </a:r>
                    </a:p>
                  </a:txBody>
                  <a:tcPr marL="68570" marR="68570" marT="34285" marB="34285"/>
                </a:tc>
                <a:extLst>
                  <a:ext uri="{0D108BD9-81ED-4DB2-BD59-A6C34878D82A}">
                    <a16:rowId xmlns:a16="http://schemas.microsoft.com/office/drawing/2014/main" val="939985581"/>
                  </a:ext>
                </a:extLst>
              </a:tr>
              <a:tr h="331704">
                <a:tc>
                  <a:txBody>
                    <a:bodyPr/>
                    <a:lstStyle/>
                    <a:p>
                      <a:r>
                        <a:rPr lang="en-US" sz="1300" baseline="0" dirty="0"/>
                        <a:t>1:00 PM</a:t>
                      </a:r>
                    </a:p>
                  </a:txBody>
                  <a:tcPr marL="68570" marR="68570" marT="34285" marB="34285"/>
                </a:tc>
                <a:tc>
                  <a:txBody>
                    <a:bodyPr/>
                    <a:lstStyle/>
                    <a:p>
                      <a:endParaRPr lang="en-US" sz="1300" baseline="0" dirty="0"/>
                    </a:p>
                  </a:txBody>
                  <a:tcPr marL="68570" marR="68570" marT="34285" marB="34285"/>
                </a:tc>
                <a:tc>
                  <a:txBody>
                    <a:bodyPr/>
                    <a:lstStyle/>
                    <a:p>
                      <a:r>
                        <a:rPr lang="en-US" sz="1400" dirty="0"/>
                        <a:t>Design and Implement Azure App Service Apps</a:t>
                      </a:r>
                    </a:p>
                  </a:txBody>
                  <a:tcPr marL="68570" marR="68570" marT="34285" marB="34285"/>
                </a:tc>
                <a:extLst>
                  <a:ext uri="{0D108BD9-81ED-4DB2-BD59-A6C34878D82A}">
                    <a16:rowId xmlns:a16="http://schemas.microsoft.com/office/drawing/2014/main" val="1208610293"/>
                  </a:ext>
                </a:extLst>
              </a:tr>
              <a:tr h="331704">
                <a:tc>
                  <a:txBody>
                    <a:bodyPr/>
                    <a:lstStyle/>
                    <a:p>
                      <a:r>
                        <a:rPr lang="en-US" sz="1300" baseline="0" dirty="0"/>
                        <a:t>2:15 PM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Break</a:t>
                      </a:r>
                    </a:p>
                  </a:txBody>
                  <a:tcPr marL="68570" marR="68570" marT="34285" marB="34285"/>
                </a:tc>
                <a:extLst>
                  <a:ext uri="{0D108BD9-81ED-4DB2-BD59-A6C34878D82A}">
                    <a16:rowId xmlns:a16="http://schemas.microsoft.com/office/drawing/2014/main" val="1372044081"/>
                  </a:ext>
                </a:extLst>
              </a:tr>
              <a:tr h="331704">
                <a:tc>
                  <a:txBody>
                    <a:bodyPr/>
                    <a:lstStyle/>
                    <a:p>
                      <a:r>
                        <a:rPr lang="en-US" sz="1300" baseline="0" dirty="0"/>
                        <a:t>2:30 PM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Design and implement a Storage Strategy</a:t>
                      </a:r>
                    </a:p>
                  </a:txBody>
                  <a:tcPr marL="68570" marR="68570" marT="34285" marB="34285"/>
                </a:tc>
                <a:extLst>
                  <a:ext uri="{0D108BD9-81ED-4DB2-BD59-A6C34878D82A}">
                    <a16:rowId xmlns:a16="http://schemas.microsoft.com/office/drawing/2014/main" val="3050631914"/>
                  </a:ext>
                </a:extLst>
              </a:tr>
              <a:tr h="331704">
                <a:tc>
                  <a:txBody>
                    <a:bodyPr/>
                    <a:lstStyle/>
                    <a:p>
                      <a:r>
                        <a:rPr lang="en-US" sz="1300" baseline="0" dirty="0"/>
                        <a:t>3:30 PM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Hands-On Labs (on-site and take home)</a:t>
                      </a:r>
                    </a:p>
                  </a:txBody>
                  <a:tcPr marL="68570" marR="68570" marT="34285" marB="34285"/>
                </a:tc>
                <a:extLst>
                  <a:ext uri="{0D108BD9-81ED-4DB2-BD59-A6C34878D82A}">
                    <a16:rowId xmlns:a16="http://schemas.microsoft.com/office/drawing/2014/main" val="4041188077"/>
                  </a:ext>
                </a:extLst>
              </a:tr>
            </a:tbl>
          </a:graphicData>
        </a:graphic>
      </p:graphicFrame>
    </p:spTree>
    <p:extLst>
      <p:ext uri="{BB962C8B-B14F-4D97-AF65-F5344CB8AC3E}">
        <p14:creationId xmlns:p14="http://schemas.microsoft.com/office/powerpoint/2010/main" val="9935948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Self-service restore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Azure automatically creates periodic backups in a remote datacenter</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You can restore databases to a previous point in time:</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Basic. Daily restore point retained for 24 hours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Standard. You can restore to a specific point in time within seven days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Premium. You can restore to a specific point in time within 35 days</a:t>
            </a:r>
            <a:endPar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395154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Geo-replication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Stores a continuous copy of a primary database to one or more secondary databases in remote datacenters: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Standard edition. </a:t>
            </a: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Secondary database is an offline redundant copy; only one copy is supported</a:t>
            </a: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 </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Premium edition. Secondary databases are read-only</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GB" sz="2800" b="0" i="0" u="none" strike="noStrike" kern="1200" cap="none" spc="0" normalizeH="0" baseline="0" noProof="0" dirty="0">
                <a:ln>
                  <a:noFill/>
                </a:ln>
                <a:solidFill>
                  <a:srgbClr val="000000"/>
                </a:solidFill>
                <a:effectLst/>
                <a:uLnTx/>
                <a:uFillTx/>
                <a:latin typeface="Segoe UI" pitchFamily="34" charset="0"/>
                <a:cs typeface="Segoe UI" pitchFamily="34" charset="0"/>
              </a:rPr>
              <a:t>Failover procedure:</a:t>
            </a:r>
          </a:p>
          <a:p>
            <a:pPr marL="746125" marR="0" lvl="1" indent="-457200" algn="l" defTabSz="914400" rtl="0" eaLnBrk="1" fontAlgn="base" latinLnBrk="0" hangingPunct="1">
              <a:lnSpc>
                <a:spcPct val="100000"/>
              </a:lnSpc>
              <a:spcBef>
                <a:spcPts val="600"/>
              </a:spcBef>
              <a:spcAft>
                <a:spcPct val="0"/>
              </a:spcAft>
              <a:buClr>
                <a:srgbClr val="0070C0"/>
              </a:buClr>
              <a:buSzPct val="80000"/>
              <a:buFont typeface="+mj-lt"/>
              <a:buAutoNum type="arabicPeriod"/>
              <a:tabLst/>
              <a:defRPr/>
            </a:pP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Bring the secondary database online</a:t>
            </a:r>
          </a:p>
          <a:p>
            <a:pPr marL="746125" marR="0" lvl="1" indent="-457200" algn="l" defTabSz="914400" rtl="0" eaLnBrk="1" fontAlgn="base" latinLnBrk="0" hangingPunct="1">
              <a:lnSpc>
                <a:spcPct val="100000"/>
              </a:lnSpc>
              <a:spcBef>
                <a:spcPts val="600"/>
              </a:spcBef>
              <a:spcAft>
                <a:spcPct val="0"/>
              </a:spcAft>
              <a:buClr>
                <a:srgbClr val="0070C0"/>
              </a:buClr>
              <a:buSzPct val="80000"/>
              <a:buFont typeface="+mj-lt"/>
              <a:buAutoNum type="arabicPeriod"/>
              <a:tabLst/>
              <a:defRPr/>
            </a:pPr>
            <a:r>
              <a:rPr kumimoji="0" lang="en-GB" sz="2400" b="0" i="0" u="none" strike="noStrike" kern="1200" cap="none" spc="0" normalizeH="0" baseline="0" noProof="0" dirty="0">
                <a:ln>
                  <a:noFill/>
                </a:ln>
                <a:solidFill>
                  <a:srgbClr val="000000"/>
                </a:solidFill>
                <a:effectLst/>
                <a:uLnTx/>
                <a:uFillTx/>
                <a:latin typeface="Segoe UI" pitchFamily="34" charset="0"/>
                <a:cs typeface="Segoe UI" pitchFamily="34" charset="0"/>
              </a:rPr>
              <a:t>Modify application connection strings</a:t>
            </a:r>
            <a:endPar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104532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p:txBody>
          <a:bodyPr/>
          <a:lstStyle/>
          <a:p>
            <a:r>
              <a:rPr lang="en-US" dirty="0"/>
              <a:t>Implementing PaaS cloud services
</a:t>
            </a:r>
          </a:p>
        </p:txBody>
      </p:sp>
    </p:spTree>
    <p:extLst>
      <p:ext uri="{BB962C8B-B14F-4D97-AF65-F5344CB8AC3E}">
        <p14:creationId xmlns:p14="http://schemas.microsoft.com/office/powerpoint/2010/main" val="2618104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PaaS cloud services as components of Azure</a:t>
            </a:r>
          </a:p>
        </p:txBody>
      </p:sp>
      <p:sp>
        <p:nvSpPr>
          <p:cNvPr id="4" name="Rounded Rectangle 3"/>
          <p:cNvSpPr/>
          <p:nvPr/>
        </p:nvSpPr>
        <p:spPr bwMode="auto">
          <a:xfrm>
            <a:off x="6899066" y="883920"/>
            <a:ext cx="2175667" cy="3161132"/>
          </a:xfrm>
          <a:prstGeom prst="roundRect">
            <a:avLst>
              <a:gd name="adj" fmla="val 0"/>
            </a:avLst>
          </a:prstGeom>
          <a:noFill/>
          <a:ln w="28575">
            <a:solidFill>
              <a:srgbClr val="C0000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p>
            <a:pPr lvl="0" eaLnBrk="0" fontAlgn="base" hangingPunct="0">
              <a:spcBef>
                <a:spcPct val="0"/>
              </a:spcBef>
              <a:spcAft>
                <a:spcPct val="0"/>
              </a:spcAft>
            </a:pPr>
            <a:r>
              <a:rPr lang="en-GB" b="1" dirty="0">
                <a:solidFill>
                  <a:schemeClr val="tx1"/>
                </a:solidFill>
                <a:latin typeface="Segoe UI" panose="020B0502040204020203" pitchFamily="34" charset="0"/>
                <a:cs typeface="Segoe UI" panose="020B0502040204020203" pitchFamily="34" charset="0"/>
              </a:rPr>
              <a:t>Web &amp; Mobile</a:t>
            </a:r>
          </a:p>
        </p:txBody>
      </p:sp>
      <p:sp>
        <p:nvSpPr>
          <p:cNvPr id="5" name="Rounded Rectangle 4"/>
          <p:cNvSpPr/>
          <p:nvPr/>
        </p:nvSpPr>
        <p:spPr bwMode="auto">
          <a:xfrm>
            <a:off x="64029" y="888569"/>
            <a:ext cx="2174479" cy="3144508"/>
          </a:xfrm>
          <a:prstGeom prst="roundRect">
            <a:avLst>
              <a:gd name="adj" fmla="val 0"/>
            </a:avLst>
          </a:prstGeom>
          <a:noFill/>
          <a:ln w="28575">
            <a:solidFill>
              <a:srgbClr val="0070C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p>
            <a:pPr lvl="0" eaLnBrk="0" fontAlgn="base" hangingPunct="0">
              <a:spcBef>
                <a:spcPct val="0"/>
              </a:spcBef>
              <a:spcAft>
                <a:spcPct val="0"/>
              </a:spcAft>
            </a:pPr>
            <a:r>
              <a:rPr lang="en-GB" b="1" dirty="0">
                <a:solidFill>
                  <a:srgbClr val="000000"/>
                </a:solidFill>
                <a:latin typeface="Segoe UI" panose="020B0502040204020203" pitchFamily="34" charset="0"/>
                <a:cs typeface="Segoe UI" panose="020B0502040204020203" pitchFamily="34" charset="0"/>
              </a:rPr>
              <a:t>Compute</a:t>
            </a:r>
          </a:p>
        </p:txBody>
      </p:sp>
      <p:sp>
        <p:nvSpPr>
          <p:cNvPr id="6" name="Rounded Rectangle 5"/>
          <p:cNvSpPr/>
          <p:nvPr/>
        </p:nvSpPr>
        <p:spPr bwMode="auto">
          <a:xfrm>
            <a:off x="171912" y="2602992"/>
            <a:ext cx="1991623" cy="61720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spc="20" dirty="0">
                <a:solidFill>
                  <a:srgbClr val="000000"/>
                </a:solidFill>
                <a:latin typeface="Segoe UI" panose="020B0502040204020203" pitchFamily="34" charset="0"/>
                <a:cs typeface="Segoe UI" panose="020B0502040204020203" pitchFamily="34" charset="0"/>
              </a:rPr>
              <a:t>Azure Virtual Machines</a:t>
            </a:r>
          </a:p>
        </p:txBody>
      </p:sp>
      <p:sp>
        <p:nvSpPr>
          <p:cNvPr id="7" name="Rounded Rectangle 6"/>
          <p:cNvSpPr/>
          <p:nvPr/>
        </p:nvSpPr>
        <p:spPr bwMode="auto">
          <a:xfrm>
            <a:off x="171912" y="3281236"/>
            <a:ext cx="1990750" cy="607839"/>
          </a:xfrm>
          <a:prstGeom prst="roundRect">
            <a:avLst/>
          </a:prstGeom>
          <a:solidFill>
            <a:schemeClr val="bg1"/>
          </a:solidFill>
          <a:ln w="28575">
            <a:solidFill>
              <a:srgbClr val="0070C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b="1" spc="20" dirty="0">
                <a:solidFill>
                  <a:srgbClr val="FF0000"/>
                </a:solidFill>
                <a:latin typeface="Segoe UI" panose="020B0502040204020203" pitchFamily="34" charset="0"/>
                <a:cs typeface="Segoe UI" panose="020B0502040204020203" pitchFamily="34" charset="0"/>
              </a:rPr>
              <a:t>Azure Cloud Services</a:t>
            </a:r>
          </a:p>
        </p:txBody>
      </p:sp>
      <p:sp>
        <p:nvSpPr>
          <p:cNvPr id="8" name="Rounded Rectangle 7"/>
          <p:cNvSpPr/>
          <p:nvPr/>
        </p:nvSpPr>
        <p:spPr bwMode="auto">
          <a:xfrm>
            <a:off x="6993334" y="2149641"/>
            <a:ext cx="1990750" cy="382421"/>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spc="20" dirty="0">
                <a:solidFill>
                  <a:srgbClr val="000000"/>
                </a:solidFill>
                <a:latin typeface="Segoe UI" panose="020B0502040204020203" pitchFamily="34" charset="0"/>
                <a:cs typeface="Segoe UI" panose="020B0502040204020203" pitchFamily="34" charset="0"/>
              </a:rPr>
              <a:t>Web Apps</a:t>
            </a:r>
          </a:p>
        </p:txBody>
      </p:sp>
      <p:sp>
        <p:nvSpPr>
          <p:cNvPr id="9" name="Rounded Rectangle 8"/>
          <p:cNvSpPr/>
          <p:nvPr/>
        </p:nvSpPr>
        <p:spPr bwMode="auto">
          <a:xfrm>
            <a:off x="6991524" y="2617241"/>
            <a:ext cx="1990750" cy="608400"/>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spc="20" dirty="0">
                <a:solidFill>
                  <a:srgbClr val="000000"/>
                </a:solidFill>
                <a:latin typeface="Segoe UI" panose="020B0502040204020203" pitchFamily="34" charset="0"/>
                <a:cs typeface="Segoe UI" panose="020B0502040204020203" pitchFamily="34" charset="0"/>
              </a:rPr>
              <a:t>Mobile Apps</a:t>
            </a:r>
          </a:p>
        </p:txBody>
      </p:sp>
      <p:sp>
        <p:nvSpPr>
          <p:cNvPr id="10" name="Rounded Rectangle 9"/>
          <p:cNvSpPr/>
          <p:nvPr/>
        </p:nvSpPr>
        <p:spPr bwMode="auto">
          <a:xfrm>
            <a:off x="6993334" y="3312916"/>
            <a:ext cx="1990750" cy="608400"/>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spc="20" dirty="0">
                <a:solidFill>
                  <a:srgbClr val="000000"/>
                </a:solidFill>
                <a:latin typeface="Segoe UI" panose="020B0502040204020203" pitchFamily="34" charset="0"/>
                <a:cs typeface="Segoe UI" panose="020B0502040204020203" pitchFamily="34" charset="0"/>
              </a:rPr>
              <a:t>Notification Hub</a:t>
            </a:r>
          </a:p>
        </p:txBody>
      </p:sp>
      <p:sp>
        <p:nvSpPr>
          <p:cNvPr id="11" name="Rounded Rectangle 10"/>
          <p:cNvSpPr/>
          <p:nvPr/>
        </p:nvSpPr>
        <p:spPr bwMode="auto">
          <a:xfrm>
            <a:off x="2342484" y="887061"/>
            <a:ext cx="2175667" cy="3161132"/>
          </a:xfrm>
          <a:prstGeom prst="roundRect">
            <a:avLst>
              <a:gd name="adj" fmla="val 0"/>
            </a:avLst>
          </a:prstGeom>
          <a:noFill/>
          <a:ln w="28575">
            <a:solidFill>
              <a:srgbClr val="00B05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p>
            <a:pPr lvl="0" eaLnBrk="0" fontAlgn="base" hangingPunct="0">
              <a:spcBef>
                <a:spcPct val="0"/>
              </a:spcBef>
              <a:spcAft>
                <a:spcPct val="0"/>
              </a:spcAft>
            </a:pPr>
            <a:r>
              <a:rPr lang="en-GB" b="1" dirty="0">
                <a:solidFill>
                  <a:srgbClr val="000000"/>
                </a:solidFill>
                <a:latin typeface="Segoe UI" panose="020B0502040204020203" pitchFamily="34" charset="0"/>
                <a:cs typeface="Segoe UI" panose="020B0502040204020203" pitchFamily="34" charset="0"/>
              </a:rPr>
              <a:t>Networking</a:t>
            </a:r>
          </a:p>
        </p:txBody>
      </p:sp>
      <p:sp>
        <p:nvSpPr>
          <p:cNvPr id="12" name="Rounded Rectangle 11"/>
          <p:cNvSpPr/>
          <p:nvPr/>
        </p:nvSpPr>
        <p:spPr bwMode="auto">
          <a:xfrm>
            <a:off x="2428030" y="2620107"/>
            <a:ext cx="1990750" cy="391567"/>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sz="1600" spc="20" dirty="0">
                <a:solidFill>
                  <a:srgbClr val="FFFF00"/>
                </a:solidFill>
                <a:latin typeface="Segoe UI" panose="020B0502040204020203" pitchFamily="34" charset="0"/>
                <a:cs typeface="Segoe UI" panose="020B0502040204020203" pitchFamily="34" charset="0"/>
              </a:rPr>
              <a:t>Traffic Manager</a:t>
            </a:r>
          </a:p>
        </p:txBody>
      </p:sp>
      <p:sp>
        <p:nvSpPr>
          <p:cNvPr id="13" name="Rounded Rectangle 12"/>
          <p:cNvSpPr/>
          <p:nvPr/>
        </p:nvSpPr>
        <p:spPr bwMode="auto">
          <a:xfrm>
            <a:off x="2428030" y="3090209"/>
            <a:ext cx="1990750" cy="376960"/>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spc="20" dirty="0">
                <a:solidFill>
                  <a:srgbClr val="000000"/>
                </a:solidFill>
                <a:latin typeface="Segoe UI" panose="020B0502040204020203" pitchFamily="34" charset="0"/>
                <a:cs typeface="Segoe UI" panose="020B0502040204020203" pitchFamily="34" charset="0"/>
              </a:rPr>
              <a:t>ExpressRoute</a:t>
            </a:r>
          </a:p>
        </p:txBody>
      </p:sp>
      <p:sp>
        <p:nvSpPr>
          <p:cNvPr id="14" name="Rounded Rectangle 13"/>
          <p:cNvSpPr/>
          <p:nvPr/>
        </p:nvSpPr>
        <p:spPr bwMode="auto">
          <a:xfrm>
            <a:off x="2428029" y="1266639"/>
            <a:ext cx="1974223" cy="368943"/>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sz="1600" spc="20" dirty="0">
                <a:solidFill>
                  <a:srgbClr val="FFFF00"/>
                </a:solidFill>
                <a:latin typeface="Segoe UI" panose="020B0502040204020203" pitchFamily="34" charset="0"/>
                <a:cs typeface="Segoe UI" panose="020B0502040204020203" pitchFamily="34" charset="0"/>
              </a:rPr>
              <a:t>Virtual Network</a:t>
            </a:r>
          </a:p>
        </p:txBody>
      </p:sp>
      <p:sp>
        <p:nvSpPr>
          <p:cNvPr id="15" name="Rounded Rectangle 14"/>
          <p:cNvSpPr/>
          <p:nvPr/>
        </p:nvSpPr>
        <p:spPr bwMode="auto">
          <a:xfrm>
            <a:off x="4622127" y="887061"/>
            <a:ext cx="2175667" cy="3161132"/>
          </a:xfrm>
          <a:prstGeom prst="roundRect">
            <a:avLst>
              <a:gd name="adj" fmla="val 0"/>
            </a:avLst>
          </a:prstGeom>
          <a:noFill/>
          <a:ln w="28575">
            <a:solidFill>
              <a:srgbClr val="7030A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p>
            <a:pPr lvl="0" eaLnBrk="0" fontAlgn="base" hangingPunct="0">
              <a:spcBef>
                <a:spcPct val="0"/>
              </a:spcBef>
              <a:spcAft>
                <a:spcPct val="0"/>
              </a:spcAft>
            </a:pPr>
            <a:r>
              <a:rPr lang="en-GB" b="1" dirty="0">
                <a:solidFill>
                  <a:srgbClr val="000000"/>
                </a:solidFill>
                <a:latin typeface="Segoe UI" panose="020B0502040204020203" pitchFamily="34" charset="0"/>
                <a:cs typeface="Segoe UI" panose="020B0502040204020203" pitchFamily="34" charset="0"/>
              </a:rPr>
              <a:t>Data &amp; Storage</a:t>
            </a:r>
          </a:p>
        </p:txBody>
      </p:sp>
      <p:sp>
        <p:nvSpPr>
          <p:cNvPr id="16" name="Rounded Rectangle 15"/>
          <p:cNvSpPr/>
          <p:nvPr/>
        </p:nvSpPr>
        <p:spPr bwMode="auto">
          <a:xfrm>
            <a:off x="4730010" y="1984948"/>
            <a:ext cx="1992711" cy="382705"/>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spc="20" dirty="0">
                <a:solidFill>
                  <a:srgbClr val="FFFF00"/>
                </a:solidFill>
                <a:latin typeface="Segoe UI" panose="020B0502040204020203" pitchFamily="34" charset="0"/>
                <a:cs typeface="Segoe UI" panose="020B0502040204020203" pitchFamily="34" charset="0"/>
              </a:rPr>
              <a:t>Storage</a:t>
            </a:r>
          </a:p>
        </p:txBody>
      </p:sp>
      <p:sp>
        <p:nvSpPr>
          <p:cNvPr id="17" name="Rounded Rectangle 16"/>
          <p:cNvSpPr/>
          <p:nvPr/>
        </p:nvSpPr>
        <p:spPr bwMode="auto">
          <a:xfrm>
            <a:off x="4728363" y="2892978"/>
            <a:ext cx="1991837" cy="58891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spc="20" dirty="0">
                <a:solidFill>
                  <a:srgbClr val="FFFF00"/>
                </a:solidFill>
                <a:latin typeface="Segoe UI" panose="020B0502040204020203" pitchFamily="34" charset="0"/>
                <a:cs typeface="Segoe UI" panose="020B0502040204020203" pitchFamily="34" charset="0"/>
              </a:rPr>
              <a:t>Azure SQL Database</a:t>
            </a:r>
          </a:p>
        </p:txBody>
      </p:sp>
      <p:sp>
        <p:nvSpPr>
          <p:cNvPr id="18" name="Rounded Rectangle 17"/>
          <p:cNvSpPr/>
          <p:nvPr/>
        </p:nvSpPr>
        <p:spPr bwMode="auto">
          <a:xfrm>
            <a:off x="4730010" y="2440750"/>
            <a:ext cx="1991837" cy="38242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spc="20" dirty="0">
                <a:solidFill>
                  <a:srgbClr val="000000"/>
                </a:solidFill>
                <a:latin typeface="Segoe UI" panose="020B0502040204020203" pitchFamily="34" charset="0"/>
                <a:cs typeface="Segoe UI" panose="020B0502040204020203" pitchFamily="34" charset="0"/>
              </a:rPr>
              <a:t>DocumentDB</a:t>
            </a:r>
          </a:p>
        </p:txBody>
      </p:sp>
      <p:sp>
        <p:nvSpPr>
          <p:cNvPr id="19" name="Rounded Rectangle 18"/>
          <p:cNvSpPr/>
          <p:nvPr/>
        </p:nvSpPr>
        <p:spPr bwMode="auto">
          <a:xfrm>
            <a:off x="4726820" y="3554986"/>
            <a:ext cx="1991837" cy="38242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spc="20" dirty="0">
                <a:solidFill>
                  <a:srgbClr val="000000"/>
                </a:solidFill>
                <a:latin typeface="Segoe UI" panose="020B0502040204020203" pitchFamily="34" charset="0"/>
                <a:cs typeface="Segoe UI" panose="020B0502040204020203" pitchFamily="34" charset="0"/>
              </a:rPr>
              <a:t>StorSimple</a:t>
            </a:r>
          </a:p>
        </p:txBody>
      </p:sp>
      <p:sp>
        <p:nvSpPr>
          <p:cNvPr id="20" name="Rounded Rectangle 19"/>
          <p:cNvSpPr/>
          <p:nvPr/>
        </p:nvSpPr>
        <p:spPr bwMode="auto">
          <a:xfrm>
            <a:off x="2428030" y="3545702"/>
            <a:ext cx="1990750" cy="376960"/>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sz="1600" spc="20" dirty="0">
                <a:solidFill>
                  <a:srgbClr val="FFFF00"/>
                </a:solidFill>
                <a:latin typeface="Segoe UI" panose="020B0502040204020203" pitchFamily="34" charset="0"/>
                <a:cs typeface="Segoe UI" panose="020B0502040204020203" pitchFamily="34" charset="0"/>
              </a:rPr>
              <a:t>Load Balancer</a:t>
            </a:r>
          </a:p>
        </p:txBody>
      </p:sp>
      <p:sp>
        <p:nvSpPr>
          <p:cNvPr id="21" name="Rounded Rectangle 20"/>
          <p:cNvSpPr/>
          <p:nvPr/>
        </p:nvSpPr>
        <p:spPr bwMode="auto">
          <a:xfrm>
            <a:off x="170696" y="1931441"/>
            <a:ext cx="1991623" cy="61720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spc="20" dirty="0">
                <a:solidFill>
                  <a:srgbClr val="000000"/>
                </a:solidFill>
                <a:latin typeface="Segoe UI" panose="020B0502040204020203" pitchFamily="34" charset="0"/>
                <a:cs typeface="Segoe UI" panose="020B0502040204020203" pitchFamily="34" charset="0"/>
              </a:rPr>
              <a:t>Container Service</a:t>
            </a:r>
          </a:p>
        </p:txBody>
      </p:sp>
      <p:sp>
        <p:nvSpPr>
          <p:cNvPr id="22" name="Rounded Rectangle 21"/>
          <p:cNvSpPr/>
          <p:nvPr/>
        </p:nvSpPr>
        <p:spPr bwMode="auto">
          <a:xfrm>
            <a:off x="171912" y="1482030"/>
            <a:ext cx="1991623" cy="39248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Service Fabric</a:t>
            </a:r>
          </a:p>
        </p:txBody>
      </p:sp>
      <p:sp>
        <p:nvSpPr>
          <p:cNvPr id="23" name="Rounded Rectangle 22"/>
          <p:cNvSpPr/>
          <p:nvPr/>
        </p:nvSpPr>
        <p:spPr bwMode="auto">
          <a:xfrm>
            <a:off x="2428030" y="1716583"/>
            <a:ext cx="1974223" cy="394437"/>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sz="1600" spc="20" dirty="0">
                <a:solidFill>
                  <a:srgbClr val="000000"/>
                </a:solidFill>
                <a:latin typeface="Segoe UI" panose="020B0502040204020203" pitchFamily="34" charset="0"/>
                <a:cs typeface="Segoe UI" panose="020B0502040204020203" pitchFamily="34" charset="0"/>
              </a:rPr>
              <a:t>Azure DNS</a:t>
            </a:r>
          </a:p>
        </p:txBody>
      </p:sp>
      <p:sp>
        <p:nvSpPr>
          <p:cNvPr id="24" name="Rounded Rectangle 23"/>
          <p:cNvSpPr/>
          <p:nvPr/>
        </p:nvSpPr>
        <p:spPr bwMode="auto">
          <a:xfrm>
            <a:off x="2428030" y="2180491"/>
            <a:ext cx="1974223" cy="365884"/>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0" tIns="45720" rIns="0" bIns="45720" numCol="1" rtlCol="0" anchor="ctr" anchorCtr="0" compatLnSpc="1">
            <a:prstTxWarp prst="textNoShape">
              <a:avLst/>
            </a:prstTxWarp>
          </a:bodyPr>
          <a:lstStyle/>
          <a:p>
            <a:pPr lvl="0" algn="ctr" eaLnBrk="0" fontAlgn="base" hangingPunct="0">
              <a:spcBef>
                <a:spcPct val="0"/>
              </a:spcBef>
              <a:spcAft>
                <a:spcPct val="0"/>
              </a:spcAft>
            </a:pPr>
            <a:r>
              <a:rPr lang="en-GB" sz="1600" spc="20" dirty="0">
                <a:solidFill>
                  <a:srgbClr val="000000"/>
                </a:solidFill>
                <a:latin typeface="Segoe UI" panose="020B0502040204020203" pitchFamily="34" charset="0"/>
                <a:cs typeface="Segoe UI" panose="020B0502040204020203" pitchFamily="34" charset="0"/>
              </a:rPr>
              <a:t>Application Gateway</a:t>
            </a:r>
          </a:p>
        </p:txBody>
      </p:sp>
      <p:sp>
        <p:nvSpPr>
          <p:cNvPr id="25" name="Rounded Rectangle 24"/>
          <p:cNvSpPr/>
          <p:nvPr/>
        </p:nvSpPr>
        <p:spPr bwMode="auto">
          <a:xfrm>
            <a:off x="64029" y="4153274"/>
            <a:ext cx="9010704" cy="2210950"/>
          </a:xfrm>
          <a:prstGeom prst="roundRect">
            <a:avLst>
              <a:gd name="adj" fmla="val 429"/>
            </a:avLst>
          </a:prstGeom>
          <a:noFill/>
          <a:ln w="28575" cap="flat" cmpd="sng" algn="ctr">
            <a:solidFill>
              <a:srgbClr val="002060"/>
            </a:solidFill>
            <a:prstDash val="soli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eaLnBrk="0" fontAlgn="base" hangingPunct="0">
              <a:spcBef>
                <a:spcPct val="0"/>
              </a:spcBef>
              <a:spcAft>
                <a:spcPct val="0"/>
              </a:spcAft>
              <a:defRPr/>
            </a:pPr>
            <a:r>
              <a:rPr lang="en-GB" b="1" kern="0" dirty="0">
                <a:solidFill>
                  <a:srgbClr val="000000"/>
                </a:solidFill>
                <a:latin typeface="Segoe UI" panose="020B0502040204020203" pitchFamily="34" charset="0"/>
                <a:cs typeface="Segoe UI" panose="020B0502040204020203" pitchFamily="34" charset="0"/>
              </a:rPr>
              <a:t>Other services</a:t>
            </a:r>
          </a:p>
        </p:txBody>
      </p:sp>
      <p:sp>
        <p:nvSpPr>
          <p:cNvPr id="26" name="Rounded Rectangle 25"/>
          <p:cNvSpPr/>
          <p:nvPr/>
        </p:nvSpPr>
        <p:spPr bwMode="auto">
          <a:xfrm>
            <a:off x="2418084" y="5420911"/>
            <a:ext cx="1975511" cy="40558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defRPr/>
            </a:pPr>
            <a:r>
              <a:rPr lang="en-GB" kern="0" spc="20" dirty="0">
                <a:solidFill>
                  <a:srgbClr val="000000"/>
                </a:solidFill>
                <a:latin typeface="Segoe UI" panose="020B0502040204020203" pitchFamily="34" charset="0"/>
                <a:cs typeface="Segoe UI" panose="020B0502040204020203" pitchFamily="34" charset="0"/>
              </a:rPr>
              <a:t>Azure Backup</a:t>
            </a:r>
          </a:p>
        </p:txBody>
      </p:sp>
      <p:sp>
        <p:nvSpPr>
          <p:cNvPr id="27" name="Rounded Rectangle 26"/>
          <p:cNvSpPr/>
          <p:nvPr/>
        </p:nvSpPr>
        <p:spPr bwMode="auto">
          <a:xfrm>
            <a:off x="166817" y="4939241"/>
            <a:ext cx="1990750" cy="405583"/>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defRPr/>
            </a:pPr>
            <a:r>
              <a:rPr lang="en-GB" kern="0" spc="20" dirty="0">
                <a:solidFill>
                  <a:srgbClr val="000000"/>
                </a:solidFill>
                <a:latin typeface="Segoe UI" panose="020B0502040204020203" pitchFamily="34" charset="0"/>
                <a:cs typeface="Segoe UI" panose="020B0502040204020203" pitchFamily="34" charset="0"/>
              </a:rPr>
              <a:t>Azure AD</a:t>
            </a:r>
          </a:p>
        </p:txBody>
      </p:sp>
      <p:sp>
        <p:nvSpPr>
          <p:cNvPr id="28" name="Rounded Rectangle 27"/>
          <p:cNvSpPr/>
          <p:nvPr/>
        </p:nvSpPr>
        <p:spPr bwMode="auto">
          <a:xfrm>
            <a:off x="2418084" y="5894207"/>
            <a:ext cx="1972953"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defRPr/>
            </a:pPr>
            <a:r>
              <a:rPr lang="en-GB" kern="0" spc="20" dirty="0">
                <a:solidFill>
                  <a:srgbClr val="000000"/>
                </a:solidFill>
                <a:latin typeface="Segoe UI" panose="020B0502040204020203" pitchFamily="34" charset="0"/>
                <a:cs typeface="Segoe UI" panose="020B0502040204020203" pitchFamily="34" charset="0"/>
              </a:rPr>
              <a:t>Site Recovery</a:t>
            </a:r>
          </a:p>
        </p:txBody>
      </p:sp>
      <p:sp>
        <p:nvSpPr>
          <p:cNvPr id="29" name="Rounded Rectangle 28"/>
          <p:cNvSpPr/>
          <p:nvPr/>
        </p:nvSpPr>
        <p:spPr bwMode="auto">
          <a:xfrm>
            <a:off x="166817" y="5412537"/>
            <a:ext cx="1990750"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defRPr/>
            </a:pPr>
            <a:r>
              <a:rPr lang="en-GB" kern="0" spc="20" dirty="0">
                <a:solidFill>
                  <a:srgbClr val="000000"/>
                </a:solidFill>
                <a:latin typeface="Segoe UI" panose="020B0502040204020203" pitchFamily="34" charset="0"/>
                <a:cs typeface="Segoe UI" panose="020B0502040204020203" pitchFamily="34" charset="0"/>
              </a:rPr>
              <a:t>Azure AD DS</a:t>
            </a:r>
          </a:p>
        </p:txBody>
      </p:sp>
      <p:sp>
        <p:nvSpPr>
          <p:cNvPr id="30" name="Rounded Rectangle 29"/>
          <p:cNvSpPr/>
          <p:nvPr/>
        </p:nvSpPr>
        <p:spPr bwMode="auto">
          <a:xfrm>
            <a:off x="166817" y="5879108"/>
            <a:ext cx="1990750" cy="386609"/>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defRPr/>
            </a:pPr>
            <a:r>
              <a:rPr lang="en-GB" kern="0" spc="20" dirty="0">
                <a:solidFill>
                  <a:srgbClr val="000000"/>
                </a:solidFill>
                <a:latin typeface="Segoe UI" panose="020B0502040204020203" pitchFamily="34" charset="0"/>
                <a:cs typeface="Segoe UI" panose="020B0502040204020203" pitchFamily="34" charset="0"/>
              </a:rPr>
              <a:t>MFA</a:t>
            </a:r>
          </a:p>
        </p:txBody>
      </p:sp>
      <p:sp>
        <p:nvSpPr>
          <p:cNvPr id="31" name="Rounded Rectangle 30"/>
          <p:cNvSpPr/>
          <p:nvPr/>
        </p:nvSpPr>
        <p:spPr bwMode="auto">
          <a:xfrm>
            <a:off x="2418084" y="4945748"/>
            <a:ext cx="1972953" cy="399076"/>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defRPr/>
            </a:pPr>
            <a:r>
              <a:rPr lang="en-GB" kern="0" spc="20" dirty="0">
                <a:solidFill>
                  <a:srgbClr val="000000"/>
                </a:solidFill>
                <a:latin typeface="Segoe UI" panose="020B0502040204020203" pitchFamily="34" charset="0"/>
                <a:cs typeface="Segoe UI" panose="020B0502040204020203" pitchFamily="34" charset="0"/>
              </a:rPr>
              <a:t>Scheduler</a:t>
            </a:r>
          </a:p>
        </p:txBody>
      </p:sp>
      <p:sp>
        <p:nvSpPr>
          <p:cNvPr id="32" name="Rounded Rectangle 31"/>
          <p:cNvSpPr/>
          <p:nvPr/>
        </p:nvSpPr>
        <p:spPr bwMode="auto">
          <a:xfrm>
            <a:off x="4663637" y="5760145"/>
            <a:ext cx="1990750" cy="522874"/>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defRPr/>
            </a:pPr>
            <a:r>
              <a:rPr lang="en-GB" kern="0" spc="20" dirty="0">
                <a:solidFill>
                  <a:srgbClr val="000000"/>
                </a:solidFill>
                <a:latin typeface="Segoe UI" panose="020B0502040204020203" pitchFamily="34" charset="0"/>
                <a:cs typeface="Segoe UI" panose="020B0502040204020203" pitchFamily="34" charset="0"/>
              </a:rPr>
              <a:t>Azure Security Center</a:t>
            </a:r>
          </a:p>
        </p:txBody>
      </p:sp>
      <p:sp>
        <p:nvSpPr>
          <p:cNvPr id="33" name="Rounded Rectangle 32"/>
          <p:cNvSpPr/>
          <p:nvPr/>
        </p:nvSpPr>
        <p:spPr bwMode="auto">
          <a:xfrm>
            <a:off x="4663637" y="5287324"/>
            <a:ext cx="1989481"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defRPr/>
            </a:pPr>
            <a:r>
              <a:rPr lang="en-GB" kern="0" spc="20" dirty="0">
                <a:solidFill>
                  <a:srgbClr val="000000"/>
                </a:solidFill>
                <a:latin typeface="Segoe UI" panose="020B0502040204020203" pitchFamily="34" charset="0"/>
                <a:cs typeface="Segoe UI" panose="020B0502040204020203" pitchFamily="34" charset="0"/>
              </a:rPr>
              <a:t>Key Vault</a:t>
            </a:r>
          </a:p>
        </p:txBody>
      </p:sp>
      <p:sp>
        <p:nvSpPr>
          <p:cNvPr id="34" name="Rounded Rectangle 33"/>
          <p:cNvSpPr/>
          <p:nvPr/>
        </p:nvSpPr>
        <p:spPr bwMode="auto">
          <a:xfrm>
            <a:off x="182692" y="4469089"/>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defRPr/>
            </a:pPr>
            <a:r>
              <a:rPr lang="en-GB" kern="0" spc="20" dirty="0">
                <a:solidFill>
                  <a:srgbClr val="000000"/>
                </a:solidFill>
                <a:latin typeface="Segoe UI" panose="020B0502040204020203" pitchFamily="34" charset="0"/>
                <a:cs typeface="Segoe UI" panose="020B0502040204020203" pitchFamily="34" charset="0"/>
              </a:rPr>
              <a:t>Service Bus</a:t>
            </a:r>
          </a:p>
        </p:txBody>
      </p:sp>
      <p:sp>
        <p:nvSpPr>
          <p:cNvPr id="35" name="Rounded Rectangle 34"/>
          <p:cNvSpPr/>
          <p:nvPr/>
        </p:nvSpPr>
        <p:spPr bwMode="auto">
          <a:xfrm>
            <a:off x="2422372" y="4467005"/>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defRPr/>
            </a:pPr>
            <a:r>
              <a:rPr lang="en-GB" kern="0" spc="20" dirty="0">
                <a:solidFill>
                  <a:srgbClr val="000000"/>
                </a:solidFill>
                <a:latin typeface="Segoe UI" panose="020B0502040204020203" pitchFamily="34" charset="0"/>
                <a:cs typeface="Segoe UI" panose="020B0502040204020203" pitchFamily="34" charset="0"/>
              </a:rPr>
              <a:t>Automation</a:t>
            </a:r>
          </a:p>
        </p:txBody>
      </p:sp>
    </p:spTree>
    <p:extLst>
      <p:ext uri="{BB962C8B-B14F-4D97-AF65-F5344CB8AC3E}">
        <p14:creationId xmlns:p14="http://schemas.microsoft.com/office/powerpoint/2010/main" val="3417456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PaaS cloud services overview</a:t>
            </a:r>
          </a:p>
        </p:txBody>
      </p:sp>
      <p:grpSp>
        <p:nvGrpSpPr>
          <p:cNvPr id="4" name="Group 3" descr="The graphic in the slide shows multiple instances of web roles and worker roles within a single PaaS cloud service."/>
          <p:cNvGrpSpPr/>
          <p:nvPr/>
        </p:nvGrpSpPr>
        <p:grpSpPr>
          <a:xfrm>
            <a:off x="229436" y="1058738"/>
            <a:ext cx="8766296" cy="5237010"/>
            <a:chOff x="229436" y="1058738"/>
            <a:chExt cx="8766296" cy="5237010"/>
          </a:xfrm>
        </p:grpSpPr>
        <p:sp>
          <p:nvSpPr>
            <p:cNvPr id="5" name="Rounded Rectangle 4"/>
            <p:cNvSpPr/>
            <p:nvPr/>
          </p:nvSpPr>
          <p:spPr bwMode="auto">
            <a:xfrm>
              <a:off x="229436" y="1087225"/>
              <a:ext cx="7276289" cy="3287312"/>
            </a:xfrm>
            <a:prstGeom prst="roundRect">
              <a:avLst>
                <a:gd name="adj" fmla="val 10749"/>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eaLnBrk="0" fontAlgn="base" hangingPunct="0">
                <a:spcBef>
                  <a:spcPct val="0"/>
                </a:spcBef>
                <a:spcAft>
                  <a:spcPct val="0"/>
                </a:spcAft>
              </a:pPr>
              <a:endParaRPr lang="en-GB" sz="2000" b="1" dirty="0">
                <a:solidFill>
                  <a:srgbClr val="000000"/>
                </a:solidFill>
                <a:latin typeface="Segoe UI" panose="020B0502040204020203" pitchFamily="34" charset="0"/>
                <a:cs typeface="Segoe UI" panose="020B0502040204020203" pitchFamily="34" charset="0"/>
              </a:endParaRPr>
            </a:p>
          </p:txBody>
        </p:sp>
        <p:grpSp>
          <p:nvGrpSpPr>
            <p:cNvPr id="6" name="Group 5"/>
            <p:cNvGrpSpPr/>
            <p:nvPr/>
          </p:nvGrpSpPr>
          <p:grpSpPr>
            <a:xfrm>
              <a:off x="6277855" y="1058738"/>
              <a:ext cx="2259538" cy="1278423"/>
              <a:chOff x="1638481" y="2181712"/>
              <a:chExt cx="2259538" cy="1278423"/>
            </a:xfrm>
          </p:grpSpPr>
          <p:pic>
            <p:nvPicPr>
              <p:cNvPr id="133" name="Picture 132"/>
              <p:cNvPicPr>
                <a:picLocks noChangeAspect="1"/>
              </p:cNvPicPr>
              <p:nvPr/>
            </p:nvPicPr>
            <p:blipFill>
              <a:blip r:embed="rId3"/>
              <a:stretch>
                <a:fillRect/>
              </a:stretch>
            </p:blipFill>
            <p:spPr>
              <a:xfrm>
                <a:off x="1638481" y="2181712"/>
                <a:ext cx="2259538" cy="1278423"/>
              </a:xfrm>
              <a:prstGeom prst="rect">
                <a:avLst/>
              </a:prstGeom>
            </p:spPr>
          </p:pic>
          <p:grpSp>
            <p:nvGrpSpPr>
              <p:cNvPr id="134" name="Group 133"/>
              <p:cNvGrpSpPr>
                <a:grpSpLocks noChangeAspect="1"/>
              </p:cNvGrpSpPr>
              <p:nvPr/>
            </p:nvGrpSpPr>
            <p:grpSpPr>
              <a:xfrm>
                <a:off x="2308271" y="2479596"/>
                <a:ext cx="1025525" cy="793953"/>
                <a:chOff x="5345113" y="3798888"/>
                <a:chExt cx="431799" cy="345296"/>
              </a:xfrm>
            </p:grpSpPr>
            <p:sp>
              <p:nvSpPr>
                <p:cNvPr id="135" name="Freeform 134"/>
                <p:cNvSpPr>
                  <a:spLocks noEditPoints="1"/>
                </p:cNvSpPr>
                <p:nvPr/>
              </p:nvSpPr>
              <p:spPr bwMode="auto">
                <a:xfrm>
                  <a:off x="5345113" y="3947334"/>
                  <a:ext cx="193675" cy="196850"/>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36" name="Freeform 135"/>
                <p:cNvSpPr>
                  <a:spLocks noEditPoints="1"/>
                </p:cNvSpPr>
                <p:nvPr/>
              </p:nvSpPr>
              <p:spPr bwMode="auto">
                <a:xfrm>
                  <a:off x="5500687" y="3798888"/>
                  <a:ext cx="276225" cy="276225"/>
                </a:xfrm>
                <a:custGeom>
                  <a:avLst/>
                  <a:gdLst>
                    <a:gd name="T0" fmla="*/ 69 w 77"/>
                    <a:gd name="T1" fmla="*/ 36 h 77"/>
                    <a:gd name="T2" fmla="*/ 65 w 77"/>
                    <a:gd name="T3" fmla="*/ 33 h 77"/>
                    <a:gd name="T4" fmla="*/ 66 w 77"/>
                    <a:gd name="T5" fmla="*/ 25 h 77"/>
                    <a:gd name="T6" fmla="*/ 71 w 77"/>
                    <a:gd name="T7" fmla="*/ 17 h 77"/>
                    <a:gd name="T8" fmla="*/ 64 w 77"/>
                    <a:gd name="T9" fmla="*/ 12 h 77"/>
                    <a:gd name="T10" fmla="*/ 54 w 77"/>
                    <a:gd name="T11" fmla="*/ 16 h 77"/>
                    <a:gd name="T12" fmla="*/ 48 w 77"/>
                    <a:gd name="T13" fmla="*/ 10 h 77"/>
                    <a:gd name="T14" fmla="*/ 47 w 77"/>
                    <a:gd name="T15" fmla="*/ 1 h 77"/>
                    <a:gd name="T16" fmla="*/ 38 w 77"/>
                    <a:gd name="T17" fmla="*/ 2 h 77"/>
                    <a:gd name="T18" fmla="*/ 34 w 77"/>
                    <a:gd name="T19" fmla="*/ 12 h 77"/>
                    <a:gd name="T20" fmla="*/ 26 w 77"/>
                    <a:gd name="T21" fmla="*/ 12 h 77"/>
                    <a:gd name="T22" fmla="*/ 18 w 77"/>
                    <a:gd name="T23" fmla="*/ 6 h 77"/>
                    <a:gd name="T24" fmla="*/ 13 w 77"/>
                    <a:gd name="T25" fmla="*/ 13 h 77"/>
                    <a:gd name="T26" fmla="*/ 17 w 77"/>
                    <a:gd name="T27" fmla="*/ 23 h 77"/>
                    <a:gd name="T28" fmla="*/ 15 w 77"/>
                    <a:gd name="T29" fmla="*/ 26 h 77"/>
                    <a:gd name="T30" fmla="*/ 11 w 77"/>
                    <a:gd name="T31" fmla="*/ 29 h 77"/>
                    <a:gd name="T32" fmla="*/ 1 w 77"/>
                    <a:gd name="T33" fmla="*/ 31 h 77"/>
                    <a:gd name="T34" fmla="*/ 3 w 77"/>
                    <a:gd name="T35" fmla="*/ 39 h 77"/>
                    <a:gd name="T36" fmla="*/ 13 w 77"/>
                    <a:gd name="T37" fmla="*/ 44 h 77"/>
                    <a:gd name="T38" fmla="*/ 13 w 77"/>
                    <a:gd name="T39" fmla="*/ 47 h 77"/>
                    <a:gd name="T40" fmla="*/ 12 w 77"/>
                    <a:gd name="T41" fmla="*/ 52 h 77"/>
                    <a:gd name="T42" fmla="*/ 7 w 77"/>
                    <a:gd name="T43" fmla="*/ 60 h 77"/>
                    <a:gd name="T44" fmla="*/ 14 w 77"/>
                    <a:gd name="T45" fmla="*/ 64 h 77"/>
                    <a:gd name="T46" fmla="*/ 24 w 77"/>
                    <a:gd name="T47" fmla="*/ 61 h 77"/>
                    <a:gd name="T48" fmla="*/ 27 w 77"/>
                    <a:gd name="T49" fmla="*/ 62 h 77"/>
                    <a:gd name="T50" fmla="*/ 29 w 77"/>
                    <a:gd name="T51" fmla="*/ 67 h 77"/>
                    <a:gd name="T52" fmla="*/ 31 w 77"/>
                    <a:gd name="T53" fmla="*/ 76 h 77"/>
                    <a:gd name="T54" fmla="*/ 39 w 77"/>
                    <a:gd name="T55" fmla="*/ 75 h 77"/>
                    <a:gd name="T56" fmla="*/ 44 w 77"/>
                    <a:gd name="T57" fmla="*/ 65 h 77"/>
                    <a:gd name="T58" fmla="*/ 48 w 77"/>
                    <a:gd name="T59" fmla="*/ 64 h 77"/>
                    <a:gd name="T60" fmla="*/ 52 w 77"/>
                    <a:gd name="T61" fmla="*/ 65 h 77"/>
                    <a:gd name="T62" fmla="*/ 60 w 77"/>
                    <a:gd name="T63" fmla="*/ 70 h 77"/>
                    <a:gd name="T64" fmla="*/ 65 w 77"/>
                    <a:gd name="T65" fmla="*/ 64 h 77"/>
                    <a:gd name="T66" fmla="*/ 61 w 77"/>
                    <a:gd name="T67" fmla="*/ 53 h 77"/>
                    <a:gd name="T68" fmla="*/ 63 w 77"/>
                    <a:gd name="T69" fmla="*/ 50 h 77"/>
                    <a:gd name="T70" fmla="*/ 67 w 77"/>
                    <a:gd name="T71" fmla="*/ 48 h 77"/>
                    <a:gd name="T72" fmla="*/ 77 w 77"/>
                    <a:gd name="T73" fmla="*/ 46 h 77"/>
                    <a:gd name="T74" fmla="*/ 75 w 77"/>
                    <a:gd name="T75" fmla="*/ 38 h 77"/>
                    <a:gd name="T76" fmla="*/ 25 w 77"/>
                    <a:gd name="T77" fmla="*/ 37 h 77"/>
                    <a:gd name="T78" fmla="*/ 53 w 77"/>
                    <a:gd name="T79" fmla="*/ 4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77">
                      <a:moveTo>
                        <a:pt x="75" y="38"/>
                      </a:moveTo>
                      <a:cubicBezTo>
                        <a:pt x="69" y="36"/>
                        <a:pt x="69" y="36"/>
                        <a:pt x="69" y="36"/>
                      </a:cubicBezTo>
                      <a:cubicBezTo>
                        <a:pt x="66" y="36"/>
                        <a:pt x="66" y="34"/>
                        <a:pt x="65" y="33"/>
                      </a:cubicBezTo>
                      <a:cubicBezTo>
                        <a:pt x="65" y="33"/>
                        <a:pt x="65" y="33"/>
                        <a:pt x="65" y="33"/>
                      </a:cubicBezTo>
                      <a:cubicBezTo>
                        <a:pt x="65" y="32"/>
                        <a:pt x="65" y="31"/>
                        <a:pt x="64" y="30"/>
                      </a:cubicBezTo>
                      <a:cubicBezTo>
                        <a:pt x="64" y="28"/>
                        <a:pt x="64" y="27"/>
                        <a:pt x="66" y="25"/>
                      </a:cubicBezTo>
                      <a:cubicBezTo>
                        <a:pt x="71" y="20"/>
                        <a:pt x="71" y="20"/>
                        <a:pt x="71" y="20"/>
                      </a:cubicBezTo>
                      <a:cubicBezTo>
                        <a:pt x="72" y="19"/>
                        <a:pt x="72" y="18"/>
                        <a:pt x="71" y="17"/>
                      </a:cubicBezTo>
                      <a:cubicBezTo>
                        <a:pt x="68" y="13"/>
                        <a:pt x="68" y="13"/>
                        <a:pt x="68" y="13"/>
                      </a:cubicBezTo>
                      <a:cubicBezTo>
                        <a:pt x="67" y="12"/>
                        <a:pt x="66" y="12"/>
                        <a:pt x="64" y="12"/>
                      </a:cubicBezTo>
                      <a:cubicBezTo>
                        <a:pt x="59" y="16"/>
                        <a:pt x="59" y="16"/>
                        <a:pt x="59" y="16"/>
                      </a:cubicBezTo>
                      <a:cubicBezTo>
                        <a:pt x="57" y="17"/>
                        <a:pt x="55" y="17"/>
                        <a:pt x="54" y="16"/>
                      </a:cubicBezTo>
                      <a:cubicBezTo>
                        <a:pt x="53" y="15"/>
                        <a:pt x="52" y="15"/>
                        <a:pt x="50" y="14"/>
                      </a:cubicBezTo>
                      <a:cubicBezTo>
                        <a:pt x="49" y="13"/>
                        <a:pt x="48" y="12"/>
                        <a:pt x="48" y="10"/>
                      </a:cubicBezTo>
                      <a:cubicBezTo>
                        <a:pt x="49" y="3"/>
                        <a:pt x="49" y="3"/>
                        <a:pt x="49" y="3"/>
                      </a:cubicBezTo>
                      <a:cubicBezTo>
                        <a:pt x="49" y="2"/>
                        <a:pt x="48" y="1"/>
                        <a:pt x="47" y="1"/>
                      </a:cubicBezTo>
                      <a:cubicBezTo>
                        <a:pt x="41" y="0"/>
                        <a:pt x="41" y="0"/>
                        <a:pt x="41" y="0"/>
                      </a:cubicBezTo>
                      <a:cubicBezTo>
                        <a:pt x="40" y="0"/>
                        <a:pt x="39" y="1"/>
                        <a:pt x="38" y="2"/>
                      </a:cubicBezTo>
                      <a:cubicBezTo>
                        <a:pt x="37" y="9"/>
                        <a:pt x="37" y="9"/>
                        <a:pt x="37" y="9"/>
                      </a:cubicBezTo>
                      <a:cubicBezTo>
                        <a:pt x="36" y="11"/>
                        <a:pt x="35" y="12"/>
                        <a:pt x="34" y="12"/>
                      </a:cubicBezTo>
                      <a:cubicBezTo>
                        <a:pt x="33" y="12"/>
                        <a:pt x="31" y="13"/>
                        <a:pt x="30" y="13"/>
                      </a:cubicBezTo>
                      <a:cubicBezTo>
                        <a:pt x="29" y="13"/>
                        <a:pt x="27" y="13"/>
                        <a:pt x="26" y="12"/>
                      </a:cubicBezTo>
                      <a:cubicBezTo>
                        <a:pt x="21" y="7"/>
                        <a:pt x="21" y="7"/>
                        <a:pt x="21" y="7"/>
                      </a:cubicBezTo>
                      <a:cubicBezTo>
                        <a:pt x="20" y="6"/>
                        <a:pt x="18" y="6"/>
                        <a:pt x="18" y="6"/>
                      </a:cubicBezTo>
                      <a:cubicBezTo>
                        <a:pt x="13" y="10"/>
                        <a:pt x="13" y="10"/>
                        <a:pt x="13" y="10"/>
                      </a:cubicBezTo>
                      <a:cubicBezTo>
                        <a:pt x="13" y="10"/>
                        <a:pt x="12" y="12"/>
                        <a:pt x="13" y="13"/>
                      </a:cubicBezTo>
                      <a:cubicBezTo>
                        <a:pt x="16" y="19"/>
                        <a:pt x="16" y="19"/>
                        <a:pt x="16" y="19"/>
                      </a:cubicBezTo>
                      <a:cubicBezTo>
                        <a:pt x="18" y="21"/>
                        <a:pt x="17" y="22"/>
                        <a:pt x="17" y="23"/>
                      </a:cubicBezTo>
                      <a:cubicBezTo>
                        <a:pt x="17" y="23"/>
                        <a:pt x="17" y="23"/>
                        <a:pt x="17" y="24"/>
                      </a:cubicBezTo>
                      <a:cubicBezTo>
                        <a:pt x="16" y="24"/>
                        <a:pt x="15" y="25"/>
                        <a:pt x="15" y="26"/>
                      </a:cubicBezTo>
                      <a:cubicBezTo>
                        <a:pt x="15" y="26"/>
                        <a:pt x="15" y="27"/>
                        <a:pt x="15" y="27"/>
                      </a:cubicBezTo>
                      <a:cubicBezTo>
                        <a:pt x="14" y="28"/>
                        <a:pt x="13" y="29"/>
                        <a:pt x="11" y="29"/>
                      </a:cubicBezTo>
                      <a:cubicBezTo>
                        <a:pt x="4" y="29"/>
                        <a:pt x="4" y="29"/>
                        <a:pt x="4" y="29"/>
                      </a:cubicBezTo>
                      <a:cubicBezTo>
                        <a:pt x="3" y="29"/>
                        <a:pt x="1" y="30"/>
                        <a:pt x="1" y="31"/>
                      </a:cubicBezTo>
                      <a:cubicBezTo>
                        <a:pt x="1" y="36"/>
                        <a:pt x="1" y="36"/>
                        <a:pt x="1" y="36"/>
                      </a:cubicBezTo>
                      <a:cubicBezTo>
                        <a:pt x="0" y="37"/>
                        <a:pt x="1" y="38"/>
                        <a:pt x="3" y="39"/>
                      </a:cubicBezTo>
                      <a:cubicBezTo>
                        <a:pt x="9" y="40"/>
                        <a:pt x="9" y="40"/>
                        <a:pt x="9" y="40"/>
                      </a:cubicBezTo>
                      <a:cubicBezTo>
                        <a:pt x="12" y="41"/>
                        <a:pt x="12" y="42"/>
                        <a:pt x="13" y="44"/>
                      </a:cubicBezTo>
                      <a:cubicBezTo>
                        <a:pt x="13" y="44"/>
                        <a:pt x="13" y="44"/>
                        <a:pt x="13" y="44"/>
                      </a:cubicBezTo>
                      <a:cubicBezTo>
                        <a:pt x="13" y="45"/>
                        <a:pt x="13" y="46"/>
                        <a:pt x="13" y="47"/>
                      </a:cubicBezTo>
                      <a:cubicBezTo>
                        <a:pt x="13" y="47"/>
                        <a:pt x="13" y="47"/>
                        <a:pt x="13" y="47"/>
                      </a:cubicBezTo>
                      <a:cubicBezTo>
                        <a:pt x="14" y="48"/>
                        <a:pt x="14" y="50"/>
                        <a:pt x="12" y="52"/>
                      </a:cubicBezTo>
                      <a:cubicBezTo>
                        <a:pt x="7" y="56"/>
                        <a:pt x="7" y="56"/>
                        <a:pt x="7" y="56"/>
                      </a:cubicBezTo>
                      <a:cubicBezTo>
                        <a:pt x="6" y="57"/>
                        <a:pt x="6" y="59"/>
                        <a:pt x="7" y="60"/>
                      </a:cubicBezTo>
                      <a:cubicBezTo>
                        <a:pt x="10" y="64"/>
                        <a:pt x="10" y="64"/>
                        <a:pt x="10" y="64"/>
                      </a:cubicBezTo>
                      <a:cubicBezTo>
                        <a:pt x="11" y="65"/>
                        <a:pt x="12" y="65"/>
                        <a:pt x="14" y="64"/>
                      </a:cubicBezTo>
                      <a:cubicBezTo>
                        <a:pt x="19" y="61"/>
                        <a:pt x="19" y="61"/>
                        <a:pt x="19" y="61"/>
                      </a:cubicBezTo>
                      <a:cubicBezTo>
                        <a:pt x="21" y="60"/>
                        <a:pt x="23" y="60"/>
                        <a:pt x="24" y="61"/>
                      </a:cubicBezTo>
                      <a:cubicBezTo>
                        <a:pt x="24" y="61"/>
                        <a:pt x="24" y="61"/>
                        <a:pt x="24" y="61"/>
                      </a:cubicBezTo>
                      <a:cubicBezTo>
                        <a:pt x="25" y="61"/>
                        <a:pt x="26" y="62"/>
                        <a:pt x="27" y="62"/>
                      </a:cubicBezTo>
                      <a:cubicBezTo>
                        <a:pt x="27" y="62"/>
                        <a:pt x="27" y="63"/>
                        <a:pt x="27" y="63"/>
                      </a:cubicBezTo>
                      <a:cubicBezTo>
                        <a:pt x="28" y="63"/>
                        <a:pt x="29" y="64"/>
                        <a:pt x="29" y="67"/>
                      </a:cubicBezTo>
                      <a:cubicBezTo>
                        <a:pt x="29" y="73"/>
                        <a:pt x="29" y="73"/>
                        <a:pt x="29" y="73"/>
                      </a:cubicBezTo>
                      <a:cubicBezTo>
                        <a:pt x="29" y="75"/>
                        <a:pt x="30" y="76"/>
                        <a:pt x="31" y="76"/>
                      </a:cubicBezTo>
                      <a:cubicBezTo>
                        <a:pt x="37" y="77"/>
                        <a:pt x="37" y="77"/>
                        <a:pt x="37" y="77"/>
                      </a:cubicBezTo>
                      <a:cubicBezTo>
                        <a:pt x="38" y="77"/>
                        <a:pt x="39" y="76"/>
                        <a:pt x="39" y="75"/>
                      </a:cubicBezTo>
                      <a:cubicBezTo>
                        <a:pt x="41" y="68"/>
                        <a:pt x="41" y="68"/>
                        <a:pt x="41" y="68"/>
                      </a:cubicBezTo>
                      <a:cubicBezTo>
                        <a:pt x="42" y="66"/>
                        <a:pt x="43" y="65"/>
                        <a:pt x="44" y="65"/>
                      </a:cubicBezTo>
                      <a:cubicBezTo>
                        <a:pt x="44" y="65"/>
                        <a:pt x="44" y="65"/>
                        <a:pt x="44" y="65"/>
                      </a:cubicBezTo>
                      <a:cubicBezTo>
                        <a:pt x="45" y="64"/>
                        <a:pt x="47" y="64"/>
                        <a:pt x="48" y="64"/>
                      </a:cubicBezTo>
                      <a:cubicBezTo>
                        <a:pt x="48" y="64"/>
                        <a:pt x="48" y="64"/>
                        <a:pt x="48" y="64"/>
                      </a:cubicBezTo>
                      <a:cubicBezTo>
                        <a:pt x="49" y="63"/>
                        <a:pt x="50" y="63"/>
                        <a:pt x="52" y="65"/>
                      </a:cubicBezTo>
                      <a:cubicBezTo>
                        <a:pt x="57" y="70"/>
                        <a:pt x="57" y="70"/>
                        <a:pt x="57" y="70"/>
                      </a:cubicBezTo>
                      <a:cubicBezTo>
                        <a:pt x="58" y="71"/>
                        <a:pt x="59" y="71"/>
                        <a:pt x="60" y="70"/>
                      </a:cubicBezTo>
                      <a:cubicBezTo>
                        <a:pt x="65" y="67"/>
                        <a:pt x="65" y="67"/>
                        <a:pt x="65" y="67"/>
                      </a:cubicBezTo>
                      <a:cubicBezTo>
                        <a:pt x="65" y="66"/>
                        <a:pt x="66" y="65"/>
                        <a:pt x="65" y="64"/>
                      </a:cubicBezTo>
                      <a:cubicBezTo>
                        <a:pt x="61" y="58"/>
                        <a:pt x="61" y="58"/>
                        <a:pt x="61" y="58"/>
                      </a:cubicBezTo>
                      <a:cubicBezTo>
                        <a:pt x="60" y="56"/>
                        <a:pt x="61" y="54"/>
                        <a:pt x="61" y="53"/>
                      </a:cubicBezTo>
                      <a:cubicBezTo>
                        <a:pt x="61" y="53"/>
                        <a:pt x="61" y="53"/>
                        <a:pt x="61" y="53"/>
                      </a:cubicBezTo>
                      <a:cubicBezTo>
                        <a:pt x="62" y="52"/>
                        <a:pt x="63" y="51"/>
                        <a:pt x="63" y="50"/>
                      </a:cubicBezTo>
                      <a:cubicBezTo>
                        <a:pt x="63" y="50"/>
                        <a:pt x="63" y="50"/>
                        <a:pt x="63" y="50"/>
                      </a:cubicBezTo>
                      <a:cubicBezTo>
                        <a:pt x="64" y="49"/>
                        <a:pt x="65" y="48"/>
                        <a:pt x="67" y="48"/>
                      </a:cubicBezTo>
                      <a:cubicBezTo>
                        <a:pt x="74" y="48"/>
                        <a:pt x="74" y="48"/>
                        <a:pt x="74" y="48"/>
                      </a:cubicBezTo>
                      <a:cubicBezTo>
                        <a:pt x="75" y="48"/>
                        <a:pt x="77" y="47"/>
                        <a:pt x="77" y="46"/>
                      </a:cubicBezTo>
                      <a:cubicBezTo>
                        <a:pt x="77" y="40"/>
                        <a:pt x="77" y="40"/>
                        <a:pt x="77" y="40"/>
                      </a:cubicBezTo>
                      <a:cubicBezTo>
                        <a:pt x="77" y="40"/>
                        <a:pt x="77" y="38"/>
                        <a:pt x="75" y="38"/>
                      </a:cubicBezTo>
                      <a:close/>
                      <a:moveTo>
                        <a:pt x="37" y="52"/>
                      </a:moveTo>
                      <a:cubicBezTo>
                        <a:pt x="29" y="51"/>
                        <a:pt x="24" y="44"/>
                        <a:pt x="25" y="37"/>
                      </a:cubicBezTo>
                      <a:cubicBezTo>
                        <a:pt x="26" y="29"/>
                        <a:pt x="33" y="23"/>
                        <a:pt x="41" y="24"/>
                      </a:cubicBezTo>
                      <a:cubicBezTo>
                        <a:pt x="48" y="25"/>
                        <a:pt x="54" y="32"/>
                        <a:pt x="53" y="40"/>
                      </a:cubicBezTo>
                      <a:cubicBezTo>
                        <a:pt x="52" y="48"/>
                        <a:pt x="45" y="53"/>
                        <a:pt x="37" y="52"/>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grpSp>
        </p:grpSp>
        <p:pic>
          <p:nvPicPr>
            <p:cNvPr id="7" name="Picture 6"/>
            <p:cNvPicPr>
              <a:picLocks noChangeAspect="1"/>
            </p:cNvPicPr>
            <p:nvPr/>
          </p:nvPicPr>
          <p:blipFill>
            <a:blip r:embed="rId4"/>
            <a:stretch>
              <a:fillRect/>
            </a:stretch>
          </p:blipFill>
          <p:spPr>
            <a:xfrm>
              <a:off x="480100" y="5527273"/>
              <a:ext cx="1851331" cy="768475"/>
            </a:xfrm>
            <a:prstGeom prst="rect">
              <a:avLst/>
            </a:prstGeom>
          </p:spPr>
        </p:pic>
        <p:grpSp>
          <p:nvGrpSpPr>
            <p:cNvPr id="8" name="Group 7"/>
            <p:cNvGrpSpPr/>
            <p:nvPr/>
          </p:nvGrpSpPr>
          <p:grpSpPr>
            <a:xfrm>
              <a:off x="1799986" y="1356622"/>
              <a:ext cx="3509935" cy="1080333"/>
              <a:chOff x="2405407" y="1356622"/>
              <a:chExt cx="3509935" cy="1080333"/>
            </a:xfrm>
          </p:grpSpPr>
          <p:grpSp>
            <p:nvGrpSpPr>
              <p:cNvPr id="46" name="Group 45"/>
              <p:cNvGrpSpPr>
                <a:grpSpLocks noChangeAspect="1"/>
              </p:cNvGrpSpPr>
              <p:nvPr/>
            </p:nvGrpSpPr>
            <p:grpSpPr bwMode="auto">
              <a:xfrm>
                <a:off x="2405407" y="1356622"/>
                <a:ext cx="736108" cy="1065152"/>
                <a:chOff x="5885" y="1065"/>
                <a:chExt cx="651" cy="942"/>
              </a:xfrm>
            </p:grpSpPr>
            <p:sp>
              <p:nvSpPr>
                <p:cNvPr id="91" name="AutoShape 10"/>
                <p:cNvSpPr>
                  <a:spLocks noChangeAspect="1" noChangeArrowheads="1" noTextEdit="1"/>
                </p:cNvSpPr>
                <p:nvPr/>
              </p:nvSpPr>
              <p:spPr bwMode="auto">
                <a:xfrm>
                  <a:off x="5885" y="1065"/>
                  <a:ext cx="651" cy="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92" name="Freeform 91"/>
                <p:cNvSpPr>
                  <a:spLocks/>
                </p:cNvSpPr>
                <p:nvPr/>
              </p:nvSpPr>
              <p:spPr bwMode="auto">
                <a:xfrm>
                  <a:off x="5887" y="1281"/>
                  <a:ext cx="110" cy="126"/>
                </a:xfrm>
                <a:custGeom>
                  <a:avLst/>
                  <a:gdLst>
                    <a:gd name="T0" fmla="*/ 9 w 46"/>
                    <a:gd name="T1" fmla="*/ 53 h 53"/>
                    <a:gd name="T2" fmla="*/ 46 w 46"/>
                    <a:gd name="T3" fmla="*/ 53 h 53"/>
                    <a:gd name="T4" fmla="*/ 46 w 46"/>
                    <a:gd name="T5" fmla="*/ 0 h 53"/>
                    <a:gd name="T6" fmla="*/ 9 w 46"/>
                    <a:gd name="T7" fmla="*/ 0 h 53"/>
                    <a:gd name="T8" fmla="*/ 0 w 46"/>
                    <a:gd name="T9" fmla="*/ 9 h 53"/>
                    <a:gd name="T10" fmla="*/ 0 w 46"/>
                    <a:gd name="T11" fmla="*/ 44 h 53"/>
                    <a:gd name="T12" fmla="*/ 9 w 4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6" h="53">
                      <a:moveTo>
                        <a:pt x="9" y="53"/>
                      </a:moveTo>
                      <a:cubicBezTo>
                        <a:pt x="46" y="53"/>
                        <a:pt x="46" y="53"/>
                        <a:pt x="46" y="53"/>
                      </a:cubicBezTo>
                      <a:cubicBezTo>
                        <a:pt x="46" y="0"/>
                        <a:pt x="46" y="0"/>
                        <a:pt x="46" y="0"/>
                      </a:cubicBezTo>
                      <a:cubicBezTo>
                        <a:pt x="9" y="0"/>
                        <a:pt x="9" y="0"/>
                        <a:pt x="9" y="0"/>
                      </a:cubicBezTo>
                      <a:cubicBezTo>
                        <a:pt x="4" y="0"/>
                        <a:pt x="0" y="4"/>
                        <a:pt x="0" y="9"/>
                      </a:cubicBezTo>
                      <a:cubicBezTo>
                        <a:pt x="0" y="44"/>
                        <a:pt x="0" y="44"/>
                        <a:pt x="0" y="44"/>
                      </a:cubicBezTo>
                      <a:cubicBezTo>
                        <a:pt x="0" y="49"/>
                        <a:pt x="4" y="53"/>
                        <a:pt x="9" y="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93" name="Rectangle 92"/>
                <p:cNvSpPr>
                  <a:spLocks noChangeArrowheads="1"/>
                </p:cNvSpPr>
                <p:nvPr/>
              </p:nvSpPr>
              <p:spPr bwMode="auto">
                <a:xfrm>
                  <a:off x="5928" y="1407"/>
                  <a:ext cx="40" cy="13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94" name="Rectangle 93"/>
                <p:cNvSpPr>
                  <a:spLocks noChangeArrowheads="1"/>
                </p:cNvSpPr>
                <p:nvPr/>
              </p:nvSpPr>
              <p:spPr bwMode="auto">
                <a:xfrm>
                  <a:off x="5928" y="1407"/>
                  <a:ext cx="40"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95" name="Rectangle 94"/>
                <p:cNvSpPr>
                  <a:spLocks noChangeArrowheads="1"/>
                </p:cNvSpPr>
                <p:nvPr/>
              </p:nvSpPr>
              <p:spPr bwMode="auto">
                <a:xfrm>
                  <a:off x="5928" y="1617"/>
                  <a:ext cx="40" cy="1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96" name="Rectangle 95"/>
                <p:cNvSpPr>
                  <a:spLocks noChangeArrowheads="1"/>
                </p:cNvSpPr>
                <p:nvPr/>
              </p:nvSpPr>
              <p:spPr bwMode="auto">
                <a:xfrm>
                  <a:off x="5928" y="1617"/>
                  <a:ext cx="40"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97" name="Freeform 96"/>
                <p:cNvSpPr>
                  <a:spLocks/>
                </p:cNvSpPr>
                <p:nvPr/>
              </p:nvSpPr>
              <p:spPr bwMode="auto">
                <a:xfrm>
                  <a:off x="5902" y="1486"/>
                  <a:ext cx="93" cy="131"/>
                </a:xfrm>
                <a:custGeom>
                  <a:avLst/>
                  <a:gdLst>
                    <a:gd name="T0" fmla="*/ 39 w 39"/>
                    <a:gd name="T1" fmla="*/ 44 h 55"/>
                    <a:gd name="T2" fmla="*/ 28 w 39"/>
                    <a:gd name="T3" fmla="*/ 55 h 55"/>
                    <a:gd name="T4" fmla="*/ 11 w 39"/>
                    <a:gd name="T5" fmla="*/ 55 h 55"/>
                    <a:gd name="T6" fmla="*/ 0 w 39"/>
                    <a:gd name="T7" fmla="*/ 44 h 55"/>
                    <a:gd name="T8" fmla="*/ 0 w 39"/>
                    <a:gd name="T9" fmla="*/ 11 h 55"/>
                    <a:gd name="T10" fmla="*/ 11 w 39"/>
                    <a:gd name="T11" fmla="*/ 0 h 55"/>
                    <a:gd name="T12" fmla="*/ 28 w 39"/>
                    <a:gd name="T13" fmla="*/ 0 h 55"/>
                    <a:gd name="T14" fmla="*/ 39 w 39"/>
                    <a:gd name="T15" fmla="*/ 11 h 55"/>
                    <a:gd name="T16" fmla="*/ 39 w 39"/>
                    <a:gd name="T17"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5">
                      <a:moveTo>
                        <a:pt x="39" y="44"/>
                      </a:moveTo>
                      <a:cubicBezTo>
                        <a:pt x="39" y="50"/>
                        <a:pt x="34" y="55"/>
                        <a:pt x="28" y="55"/>
                      </a:cubicBezTo>
                      <a:cubicBezTo>
                        <a:pt x="11" y="55"/>
                        <a:pt x="11" y="55"/>
                        <a:pt x="11" y="55"/>
                      </a:cubicBezTo>
                      <a:cubicBezTo>
                        <a:pt x="5" y="55"/>
                        <a:pt x="0" y="50"/>
                        <a:pt x="0" y="44"/>
                      </a:cubicBezTo>
                      <a:cubicBezTo>
                        <a:pt x="0" y="11"/>
                        <a:pt x="0" y="11"/>
                        <a:pt x="0" y="11"/>
                      </a:cubicBezTo>
                      <a:cubicBezTo>
                        <a:pt x="0" y="5"/>
                        <a:pt x="5" y="0"/>
                        <a:pt x="11" y="0"/>
                      </a:cubicBezTo>
                      <a:cubicBezTo>
                        <a:pt x="28" y="0"/>
                        <a:pt x="28" y="0"/>
                        <a:pt x="28" y="0"/>
                      </a:cubicBezTo>
                      <a:cubicBezTo>
                        <a:pt x="34" y="0"/>
                        <a:pt x="39" y="5"/>
                        <a:pt x="39" y="11"/>
                      </a:cubicBezTo>
                      <a:lnTo>
                        <a:pt x="39" y="4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98" name="Rectangle 97"/>
                <p:cNvSpPr>
                  <a:spLocks noChangeArrowheads="1"/>
                </p:cNvSpPr>
                <p:nvPr/>
              </p:nvSpPr>
              <p:spPr bwMode="auto">
                <a:xfrm>
                  <a:off x="6100" y="1476"/>
                  <a:ext cx="233" cy="12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99" name="Rectangle 98"/>
                <p:cNvSpPr>
                  <a:spLocks noChangeArrowheads="1"/>
                </p:cNvSpPr>
                <p:nvPr/>
              </p:nvSpPr>
              <p:spPr bwMode="auto">
                <a:xfrm>
                  <a:off x="6100" y="1450"/>
                  <a:ext cx="233" cy="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0" name="Rectangle 99"/>
                <p:cNvSpPr>
                  <a:spLocks noChangeArrowheads="1"/>
                </p:cNvSpPr>
                <p:nvPr/>
              </p:nvSpPr>
              <p:spPr bwMode="auto">
                <a:xfrm>
                  <a:off x="5997" y="1234"/>
                  <a:ext cx="429" cy="21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1" name="Freeform 100"/>
                <p:cNvSpPr>
                  <a:spLocks/>
                </p:cNvSpPr>
                <p:nvPr/>
              </p:nvSpPr>
              <p:spPr bwMode="auto">
                <a:xfrm>
                  <a:off x="6078" y="1101"/>
                  <a:ext cx="277" cy="140"/>
                </a:xfrm>
                <a:custGeom>
                  <a:avLst/>
                  <a:gdLst>
                    <a:gd name="T0" fmla="*/ 58 w 116"/>
                    <a:gd name="T1" fmla="*/ 0 h 59"/>
                    <a:gd name="T2" fmla="*/ 0 w 116"/>
                    <a:gd name="T3" fmla="*/ 59 h 59"/>
                    <a:gd name="T4" fmla="*/ 116 w 116"/>
                    <a:gd name="T5" fmla="*/ 59 h 59"/>
                    <a:gd name="T6" fmla="*/ 58 w 116"/>
                    <a:gd name="T7" fmla="*/ 0 h 59"/>
                  </a:gdLst>
                  <a:ahLst/>
                  <a:cxnLst>
                    <a:cxn ang="0">
                      <a:pos x="T0" y="T1"/>
                    </a:cxn>
                    <a:cxn ang="0">
                      <a:pos x="T2" y="T3"/>
                    </a:cxn>
                    <a:cxn ang="0">
                      <a:pos x="T4" y="T5"/>
                    </a:cxn>
                    <a:cxn ang="0">
                      <a:pos x="T6" y="T7"/>
                    </a:cxn>
                  </a:cxnLst>
                  <a:rect l="0" t="0" r="r" b="b"/>
                  <a:pathLst>
                    <a:path w="116" h="59">
                      <a:moveTo>
                        <a:pt x="58" y="0"/>
                      </a:moveTo>
                      <a:cubicBezTo>
                        <a:pt x="26" y="0"/>
                        <a:pt x="0" y="26"/>
                        <a:pt x="0" y="59"/>
                      </a:cubicBezTo>
                      <a:cubicBezTo>
                        <a:pt x="116" y="59"/>
                        <a:pt x="116" y="59"/>
                        <a:pt x="116" y="59"/>
                      </a:cubicBezTo>
                      <a:cubicBezTo>
                        <a:pt x="116" y="26"/>
                        <a:pt x="90" y="0"/>
                        <a:pt x="58"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2" name="Oval 101"/>
                <p:cNvSpPr>
                  <a:spLocks noChangeArrowheads="1"/>
                </p:cNvSpPr>
                <p:nvPr/>
              </p:nvSpPr>
              <p:spPr bwMode="auto">
                <a:xfrm>
                  <a:off x="6131" y="1167"/>
                  <a:ext cx="35" cy="36"/>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3" name="Oval 102"/>
                <p:cNvSpPr>
                  <a:spLocks noChangeArrowheads="1"/>
                </p:cNvSpPr>
                <p:nvPr/>
              </p:nvSpPr>
              <p:spPr bwMode="auto">
                <a:xfrm>
                  <a:off x="6267" y="1167"/>
                  <a:ext cx="35" cy="36"/>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4" name="Freeform 103"/>
                <p:cNvSpPr>
                  <a:spLocks/>
                </p:cNvSpPr>
                <p:nvPr/>
              </p:nvSpPr>
              <p:spPr bwMode="auto">
                <a:xfrm>
                  <a:off x="6090" y="1300"/>
                  <a:ext cx="243" cy="88"/>
                </a:xfrm>
                <a:custGeom>
                  <a:avLst/>
                  <a:gdLst>
                    <a:gd name="T0" fmla="*/ 102 w 102"/>
                    <a:gd name="T1" fmla="*/ 18 h 37"/>
                    <a:gd name="T2" fmla="*/ 83 w 102"/>
                    <a:gd name="T3" fmla="*/ 37 h 37"/>
                    <a:gd name="T4" fmla="*/ 19 w 102"/>
                    <a:gd name="T5" fmla="*/ 37 h 37"/>
                    <a:gd name="T6" fmla="*/ 0 w 102"/>
                    <a:gd name="T7" fmla="*/ 18 h 37"/>
                    <a:gd name="T8" fmla="*/ 0 w 102"/>
                    <a:gd name="T9" fmla="*/ 18 h 37"/>
                    <a:gd name="T10" fmla="*/ 19 w 102"/>
                    <a:gd name="T11" fmla="*/ 0 h 37"/>
                    <a:gd name="T12" fmla="*/ 83 w 102"/>
                    <a:gd name="T13" fmla="*/ 0 h 37"/>
                    <a:gd name="T14" fmla="*/ 102 w 102"/>
                    <a:gd name="T15" fmla="*/ 18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37">
                      <a:moveTo>
                        <a:pt x="102" y="18"/>
                      </a:moveTo>
                      <a:cubicBezTo>
                        <a:pt x="102" y="29"/>
                        <a:pt x="94" y="37"/>
                        <a:pt x="83" y="37"/>
                      </a:cubicBezTo>
                      <a:cubicBezTo>
                        <a:pt x="19" y="37"/>
                        <a:pt x="19" y="37"/>
                        <a:pt x="19" y="37"/>
                      </a:cubicBezTo>
                      <a:cubicBezTo>
                        <a:pt x="8" y="37"/>
                        <a:pt x="0" y="29"/>
                        <a:pt x="0" y="18"/>
                      </a:cubicBezTo>
                      <a:cubicBezTo>
                        <a:pt x="0" y="18"/>
                        <a:pt x="0" y="18"/>
                        <a:pt x="0" y="18"/>
                      </a:cubicBezTo>
                      <a:cubicBezTo>
                        <a:pt x="0" y="8"/>
                        <a:pt x="8" y="0"/>
                        <a:pt x="19" y="0"/>
                      </a:cubicBezTo>
                      <a:cubicBezTo>
                        <a:pt x="83" y="0"/>
                        <a:pt x="83" y="0"/>
                        <a:pt x="83" y="0"/>
                      </a:cubicBezTo>
                      <a:cubicBezTo>
                        <a:pt x="94" y="0"/>
                        <a:pt x="102" y="8"/>
                        <a:pt x="102" y="1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5" name="Freeform 104"/>
                <p:cNvSpPr>
                  <a:spLocks/>
                </p:cNvSpPr>
                <p:nvPr/>
              </p:nvSpPr>
              <p:spPr bwMode="auto">
                <a:xfrm>
                  <a:off x="6207"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6" name="Freeform 105"/>
                <p:cNvSpPr>
                  <a:spLocks/>
                </p:cNvSpPr>
                <p:nvPr/>
              </p:nvSpPr>
              <p:spPr bwMode="auto">
                <a:xfrm>
                  <a:off x="6181"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7" name="Freeform 106"/>
                <p:cNvSpPr>
                  <a:spLocks/>
                </p:cNvSpPr>
                <p:nvPr/>
              </p:nvSpPr>
              <p:spPr bwMode="auto">
                <a:xfrm>
                  <a:off x="6152" y="1322"/>
                  <a:ext cx="12" cy="52"/>
                </a:xfrm>
                <a:custGeom>
                  <a:avLst/>
                  <a:gdLst>
                    <a:gd name="T0" fmla="*/ 5 w 5"/>
                    <a:gd name="T1" fmla="*/ 20 h 22"/>
                    <a:gd name="T2" fmla="*/ 3 w 5"/>
                    <a:gd name="T3" fmla="*/ 22 h 22"/>
                    <a:gd name="T4" fmla="*/ 3 w 5"/>
                    <a:gd name="T5" fmla="*/ 22 h 22"/>
                    <a:gd name="T6" fmla="*/ 0 w 5"/>
                    <a:gd name="T7" fmla="*/ 20 h 22"/>
                    <a:gd name="T8" fmla="*/ 0 w 5"/>
                    <a:gd name="T9" fmla="*/ 2 h 22"/>
                    <a:gd name="T10" fmla="*/ 3 w 5"/>
                    <a:gd name="T11" fmla="*/ 0 h 22"/>
                    <a:gd name="T12" fmla="*/ 3 w 5"/>
                    <a:gd name="T13" fmla="*/ 0 h 22"/>
                    <a:gd name="T14" fmla="*/ 5 w 5"/>
                    <a:gd name="T15" fmla="*/ 2 h 22"/>
                    <a:gd name="T16" fmla="*/ 5 w 5"/>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2">
                      <a:moveTo>
                        <a:pt x="5" y="20"/>
                      </a:moveTo>
                      <a:cubicBezTo>
                        <a:pt x="5" y="21"/>
                        <a:pt x="4" y="22"/>
                        <a:pt x="3" y="22"/>
                      </a:cubicBezTo>
                      <a:cubicBezTo>
                        <a:pt x="3" y="22"/>
                        <a:pt x="3" y="22"/>
                        <a:pt x="3" y="22"/>
                      </a:cubicBezTo>
                      <a:cubicBezTo>
                        <a:pt x="1" y="22"/>
                        <a:pt x="0" y="21"/>
                        <a:pt x="0" y="20"/>
                      </a:cubicBezTo>
                      <a:cubicBezTo>
                        <a:pt x="0" y="2"/>
                        <a:pt x="0" y="2"/>
                        <a:pt x="0" y="2"/>
                      </a:cubicBezTo>
                      <a:cubicBezTo>
                        <a:pt x="0" y="1"/>
                        <a:pt x="1" y="0"/>
                        <a:pt x="3" y="0"/>
                      </a:cubicBezTo>
                      <a:cubicBezTo>
                        <a:pt x="3" y="0"/>
                        <a:pt x="3" y="0"/>
                        <a:pt x="3" y="0"/>
                      </a:cubicBezTo>
                      <a:cubicBezTo>
                        <a:pt x="4" y="0"/>
                        <a:pt x="5" y="1"/>
                        <a:pt x="5" y="2"/>
                      </a:cubicBezTo>
                      <a:lnTo>
                        <a:pt x="5"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8" name="Freeform 107"/>
                <p:cNvSpPr>
                  <a:spLocks/>
                </p:cNvSpPr>
                <p:nvPr/>
              </p:nvSpPr>
              <p:spPr bwMode="auto">
                <a:xfrm>
                  <a:off x="6126"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9" name="Freeform 108"/>
                <p:cNvSpPr>
                  <a:spLocks/>
                </p:cNvSpPr>
                <p:nvPr/>
              </p:nvSpPr>
              <p:spPr bwMode="auto">
                <a:xfrm>
                  <a:off x="6288" y="1322"/>
                  <a:ext cx="10"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0" name="Freeform 109"/>
                <p:cNvSpPr>
                  <a:spLocks/>
                </p:cNvSpPr>
                <p:nvPr/>
              </p:nvSpPr>
              <p:spPr bwMode="auto">
                <a:xfrm>
                  <a:off x="6259" y="1322"/>
                  <a:ext cx="12" cy="52"/>
                </a:xfrm>
                <a:custGeom>
                  <a:avLst/>
                  <a:gdLst>
                    <a:gd name="T0" fmla="*/ 5 w 5"/>
                    <a:gd name="T1" fmla="*/ 20 h 22"/>
                    <a:gd name="T2" fmla="*/ 3 w 5"/>
                    <a:gd name="T3" fmla="*/ 22 h 22"/>
                    <a:gd name="T4" fmla="*/ 3 w 5"/>
                    <a:gd name="T5" fmla="*/ 22 h 22"/>
                    <a:gd name="T6" fmla="*/ 0 w 5"/>
                    <a:gd name="T7" fmla="*/ 20 h 22"/>
                    <a:gd name="T8" fmla="*/ 0 w 5"/>
                    <a:gd name="T9" fmla="*/ 2 h 22"/>
                    <a:gd name="T10" fmla="*/ 3 w 5"/>
                    <a:gd name="T11" fmla="*/ 0 h 22"/>
                    <a:gd name="T12" fmla="*/ 3 w 5"/>
                    <a:gd name="T13" fmla="*/ 0 h 22"/>
                    <a:gd name="T14" fmla="*/ 5 w 5"/>
                    <a:gd name="T15" fmla="*/ 2 h 22"/>
                    <a:gd name="T16" fmla="*/ 5 w 5"/>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2">
                      <a:moveTo>
                        <a:pt x="5" y="20"/>
                      </a:moveTo>
                      <a:cubicBezTo>
                        <a:pt x="5" y="21"/>
                        <a:pt x="4" y="22"/>
                        <a:pt x="3" y="22"/>
                      </a:cubicBezTo>
                      <a:cubicBezTo>
                        <a:pt x="3" y="22"/>
                        <a:pt x="3" y="22"/>
                        <a:pt x="3" y="22"/>
                      </a:cubicBezTo>
                      <a:cubicBezTo>
                        <a:pt x="1" y="22"/>
                        <a:pt x="0" y="21"/>
                        <a:pt x="0" y="20"/>
                      </a:cubicBezTo>
                      <a:cubicBezTo>
                        <a:pt x="0" y="2"/>
                        <a:pt x="0" y="2"/>
                        <a:pt x="0" y="2"/>
                      </a:cubicBezTo>
                      <a:cubicBezTo>
                        <a:pt x="0" y="1"/>
                        <a:pt x="1" y="0"/>
                        <a:pt x="3" y="0"/>
                      </a:cubicBezTo>
                      <a:cubicBezTo>
                        <a:pt x="3" y="0"/>
                        <a:pt x="3" y="0"/>
                        <a:pt x="3" y="0"/>
                      </a:cubicBezTo>
                      <a:cubicBezTo>
                        <a:pt x="4" y="0"/>
                        <a:pt x="5" y="1"/>
                        <a:pt x="5" y="2"/>
                      </a:cubicBezTo>
                      <a:lnTo>
                        <a:pt x="5"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1" name="Freeform 110"/>
                <p:cNvSpPr>
                  <a:spLocks/>
                </p:cNvSpPr>
                <p:nvPr/>
              </p:nvSpPr>
              <p:spPr bwMode="auto">
                <a:xfrm>
                  <a:off x="6233" y="1322"/>
                  <a:ext cx="10"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2" name="Freeform 111"/>
                <p:cNvSpPr>
                  <a:spLocks/>
                </p:cNvSpPr>
                <p:nvPr/>
              </p:nvSpPr>
              <p:spPr bwMode="auto">
                <a:xfrm>
                  <a:off x="6047" y="1588"/>
                  <a:ext cx="329" cy="93"/>
                </a:xfrm>
                <a:custGeom>
                  <a:avLst/>
                  <a:gdLst>
                    <a:gd name="T0" fmla="*/ 11 w 138"/>
                    <a:gd name="T1" fmla="*/ 39 h 39"/>
                    <a:gd name="T2" fmla="*/ 0 w 138"/>
                    <a:gd name="T3" fmla="*/ 28 h 39"/>
                    <a:gd name="T4" fmla="*/ 0 w 138"/>
                    <a:gd name="T5" fmla="*/ 11 h 39"/>
                    <a:gd name="T6" fmla="*/ 11 w 138"/>
                    <a:gd name="T7" fmla="*/ 0 h 39"/>
                    <a:gd name="T8" fmla="*/ 127 w 138"/>
                    <a:gd name="T9" fmla="*/ 0 h 39"/>
                    <a:gd name="T10" fmla="*/ 138 w 138"/>
                    <a:gd name="T11" fmla="*/ 11 h 39"/>
                    <a:gd name="T12" fmla="*/ 138 w 138"/>
                    <a:gd name="T13" fmla="*/ 28 h 39"/>
                    <a:gd name="T14" fmla="*/ 127 w 138"/>
                    <a:gd name="T15" fmla="*/ 39 h 39"/>
                    <a:gd name="T16" fmla="*/ 11 w 138"/>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39">
                      <a:moveTo>
                        <a:pt x="11" y="39"/>
                      </a:moveTo>
                      <a:cubicBezTo>
                        <a:pt x="5" y="39"/>
                        <a:pt x="0" y="34"/>
                        <a:pt x="0" y="28"/>
                      </a:cubicBezTo>
                      <a:cubicBezTo>
                        <a:pt x="0" y="11"/>
                        <a:pt x="0" y="11"/>
                        <a:pt x="0" y="11"/>
                      </a:cubicBezTo>
                      <a:cubicBezTo>
                        <a:pt x="0" y="5"/>
                        <a:pt x="5" y="0"/>
                        <a:pt x="11" y="0"/>
                      </a:cubicBezTo>
                      <a:cubicBezTo>
                        <a:pt x="127" y="0"/>
                        <a:pt x="127" y="0"/>
                        <a:pt x="127" y="0"/>
                      </a:cubicBezTo>
                      <a:cubicBezTo>
                        <a:pt x="133" y="0"/>
                        <a:pt x="138" y="5"/>
                        <a:pt x="138" y="11"/>
                      </a:cubicBezTo>
                      <a:cubicBezTo>
                        <a:pt x="138" y="28"/>
                        <a:pt x="138" y="28"/>
                        <a:pt x="138" y="28"/>
                      </a:cubicBezTo>
                      <a:cubicBezTo>
                        <a:pt x="138" y="34"/>
                        <a:pt x="133" y="39"/>
                        <a:pt x="127" y="39"/>
                      </a:cubicBezTo>
                      <a:lnTo>
                        <a:pt x="11" y="3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3" name="Rectangle 112"/>
                <p:cNvSpPr>
                  <a:spLocks noChangeArrowheads="1"/>
                </p:cNvSpPr>
                <p:nvPr/>
              </p:nvSpPr>
              <p:spPr bwMode="auto">
                <a:xfrm>
                  <a:off x="6104" y="1681"/>
                  <a:ext cx="43" cy="26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4" name="Rectangle 113"/>
                <p:cNvSpPr>
                  <a:spLocks noChangeArrowheads="1"/>
                </p:cNvSpPr>
                <p:nvPr/>
              </p:nvSpPr>
              <p:spPr bwMode="auto">
                <a:xfrm>
                  <a:off x="6104" y="1681"/>
                  <a:ext cx="43"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5" name="Rectangle 114"/>
                <p:cNvSpPr>
                  <a:spLocks noChangeArrowheads="1"/>
                </p:cNvSpPr>
                <p:nvPr/>
              </p:nvSpPr>
              <p:spPr bwMode="auto">
                <a:xfrm>
                  <a:off x="6293" y="1681"/>
                  <a:ext cx="43" cy="26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6" name="Rectangle 115"/>
                <p:cNvSpPr>
                  <a:spLocks noChangeArrowheads="1"/>
                </p:cNvSpPr>
                <p:nvPr/>
              </p:nvSpPr>
              <p:spPr bwMode="auto">
                <a:xfrm>
                  <a:off x="6293" y="1681"/>
                  <a:ext cx="43"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7" name="Freeform 116"/>
                <p:cNvSpPr>
                  <a:spLocks/>
                </p:cNvSpPr>
                <p:nvPr/>
              </p:nvSpPr>
              <p:spPr bwMode="auto">
                <a:xfrm>
                  <a:off x="6364" y="1170"/>
                  <a:ext cx="27" cy="49"/>
                </a:xfrm>
                <a:custGeom>
                  <a:avLst/>
                  <a:gdLst>
                    <a:gd name="T0" fmla="*/ 0 w 11"/>
                    <a:gd name="T1" fmla="*/ 0 h 21"/>
                    <a:gd name="T2" fmla="*/ 0 w 11"/>
                    <a:gd name="T3" fmla="*/ 0 h 21"/>
                    <a:gd name="T4" fmla="*/ 0 w 11"/>
                    <a:gd name="T5" fmla="*/ 21 h 21"/>
                    <a:gd name="T6" fmla="*/ 0 w 11"/>
                    <a:gd name="T7" fmla="*/ 21 h 21"/>
                    <a:gd name="T8" fmla="*/ 11 w 11"/>
                    <a:gd name="T9" fmla="*/ 11 h 21"/>
                    <a:gd name="T10" fmla="*/ 0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0" y="0"/>
                      </a:moveTo>
                      <a:cubicBezTo>
                        <a:pt x="0" y="0"/>
                        <a:pt x="0" y="0"/>
                        <a:pt x="0" y="0"/>
                      </a:cubicBezTo>
                      <a:cubicBezTo>
                        <a:pt x="0" y="21"/>
                        <a:pt x="0" y="21"/>
                        <a:pt x="0" y="21"/>
                      </a:cubicBezTo>
                      <a:cubicBezTo>
                        <a:pt x="0" y="21"/>
                        <a:pt x="0" y="21"/>
                        <a:pt x="0" y="21"/>
                      </a:cubicBezTo>
                      <a:cubicBezTo>
                        <a:pt x="6" y="21"/>
                        <a:pt x="11" y="16"/>
                        <a:pt x="11" y="11"/>
                      </a:cubicBezTo>
                      <a:cubicBezTo>
                        <a:pt x="11" y="5"/>
                        <a:pt x="6" y="0"/>
                        <a:pt x="0"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8" name="Rectangle 117"/>
                <p:cNvSpPr>
                  <a:spLocks noChangeArrowheads="1"/>
                </p:cNvSpPr>
                <p:nvPr/>
              </p:nvSpPr>
              <p:spPr bwMode="auto">
                <a:xfrm>
                  <a:off x="6364" y="1065"/>
                  <a:ext cx="7" cy="13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9" name="Freeform 118"/>
                <p:cNvSpPr>
                  <a:spLocks/>
                </p:cNvSpPr>
                <p:nvPr/>
              </p:nvSpPr>
              <p:spPr bwMode="auto">
                <a:xfrm>
                  <a:off x="6042" y="1170"/>
                  <a:ext cx="27" cy="49"/>
                </a:xfrm>
                <a:custGeom>
                  <a:avLst/>
                  <a:gdLst>
                    <a:gd name="T0" fmla="*/ 11 w 11"/>
                    <a:gd name="T1" fmla="*/ 0 h 21"/>
                    <a:gd name="T2" fmla="*/ 11 w 11"/>
                    <a:gd name="T3" fmla="*/ 0 h 21"/>
                    <a:gd name="T4" fmla="*/ 11 w 11"/>
                    <a:gd name="T5" fmla="*/ 21 h 21"/>
                    <a:gd name="T6" fmla="*/ 11 w 11"/>
                    <a:gd name="T7" fmla="*/ 21 h 21"/>
                    <a:gd name="T8" fmla="*/ 0 w 11"/>
                    <a:gd name="T9" fmla="*/ 11 h 21"/>
                    <a:gd name="T10" fmla="*/ 11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11" y="0"/>
                      </a:moveTo>
                      <a:cubicBezTo>
                        <a:pt x="11" y="0"/>
                        <a:pt x="11" y="0"/>
                        <a:pt x="11" y="0"/>
                      </a:cubicBezTo>
                      <a:cubicBezTo>
                        <a:pt x="11" y="21"/>
                        <a:pt x="11" y="21"/>
                        <a:pt x="11" y="21"/>
                      </a:cubicBezTo>
                      <a:cubicBezTo>
                        <a:pt x="11" y="21"/>
                        <a:pt x="11" y="21"/>
                        <a:pt x="11" y="21"/>
                      </a:cubicBezTo>
                      <a:cubicBezTo>
                        <a:pt x="5" y="21"/>
                        <a:pt x="0" y="16"/>
                        <a:pt x="0" y="11"/>
                      </a:cubicBezTo>
                      <a:cubicBezTo>
                        <a:pt x="0" y="5"/>
                        <a:pt x="5" y="0"/>
                        <a:pt x="11"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0" name="Rectangle 119"/>
                <p:cNvSpPr>
                  <a:spLocks noChangeArrowheads="1"/>
                </p:cNvSpPr>
                <p:nvPr/>
              </p:nvSpPr>
              <p:spPr bwMode="auto">
                <a:xfrm>
                  <a:off x="6061" y="1065"/>
                  <a:ext cx="8" cy="13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1" name="Freeform 120"/>
                <p:cNvSpPr>
                  <a:spLocks/>
                </p:cNvSpPr>
                <p:nvPr/>
              </p:nvSpPr>
              <p:spPr bwMode="auto">
                <a:xfrm>
                  <a:off x="6061" y="1938"/>
                  <a:ext cx="132" cy="45"/>
                </a:xfrm>
                <a:custGeom>
                  <a:avLst/>
                  <a:gdLst>
                    <a:gd name="T0" fmla="*/ 55 w 55"/>
                    <a:gd name="T1" fmla="*/ 19 h 19"/>
                    <a:gd name="T2" fmla="*/ 34 w 55"/>
                    <a:gd name="T3" fmla="*/ 0 h 19"/>
                    <a:gd name="T4" fmla="*/ 20 w 55"/>
                    <a:gd name="T5" fmla="*/ 0 h 19"/>
                    <a:gd name="T6" fmla="*/ 0 w 55"/>
                    <a:gd name="T7" fmla="*/ 19 h 19"/>
                    <a:gd name="T8" fmla="*/ 55 w 55"/>
                    <a:gd name="T9" fmla="*/ 19 h 19"/>
                  </a:gdLst>
                  <a:ahLst/>
                  <a:cxnLst>
                    <a:cxn ang="0">
                      <a:pos x="T0" y="T1"/>
                    </a:cxn>
                    <a:cxn ang="0">
                      <a:pos x="T2" y="T3"/>
                    </a:cxn>
                    <a:cxn ang="0">
                      <a:pos x="T4" y="T5"/>
                    </a:cxn>
                    <a:cxn ang="0">
                      <a:pos x="T6" y="T7"/>
                    </a:cxn>
                    <a:cxn ang="0">
                      <a:pos x="T8" y="T9"/>
                    </a:cxn>
                  </a:cxnLst>
                  <a:rect l="0" t="0" r="r" b="b"/>
                  <a:pathLst>
                    <a:path w="55" h="19">
                      <a:moveTo>
                        <a:pt x="55" y="19"/>
                      </a:moveTo>
                      <a:cubicBezTo>
                        <a:pt x="54" y="8"/>
                        <a:pt x="45" y="0"/>
                        <a:pt x="34" y="0"/>
                      </a:cubicBezTo>
                      <a:cubicBezTo>
                        <a:pt x="20" y="0"/>
                        <a:pt x="20" y="0"/>
                        <a:pt x="20" y="0"/>
                      </a:cubicBezTo>
                      <a:cubicBezTo>
                        <a:pt x="9" y="0"/>
                        <a:pt x="0" y="8"/>
                        <a:pt x="0" y="19"/>
                      </a:cubicBezTo>
                      <a:lnTo>
                        <a:pt x="55" y="1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2" name="Rectangle 121"/>
                <p:cNvSpPr>
                  <a:spLocks noChangeArrowheads="1"/>
                </p:cNvSpPr>
                <p:nvPr/>
              </p:nvSpPr>
              <p:spPr bwMode="auto">
                <a:xfrm>
                  <a:off x="6061" y="1983"/>
                  <a:ext cx="13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3" name="Freeform 122"/>
                <p:cNvSpPr>
                  <a:spLocks/>
                </p:cNvSpPr>
                <p:nvPr/>
              </p:nvSpPr>
              <p:spPr bwMode="auto">
                <a:xfrm>
                  <a:off x="6247" y="1938"/>
                  <a:ext cx="132" cy="45"/>
                </a:xfrm>
                <a:custGeom>
                  <a:avLst/>
                  <a:gdLst>
                    <a:gd name="T0" fmla="*/ 55 w 55"/>
                    <a:gd name="T1" fmla="*/ 19 h 19"/>
                    <a:gd name="T2" fmla="*/ 35 w 55"/>
                    <a:gd name="T3" fmla="*/ 0 h 19"/>
                    <a:gd name="T4" fmla="*/ 20 w 55"/>
                    <a:gd name="T5" fmla="*/ 0 h 19"/>
                    <a:gd name="T6" fmla="*/ 0 w 55"/>
                    <a:gd name="T7" fmla="*/ 19 h 19"/>
                    <a:gd name="T8" fmla="*/ 55 w 55"/>
                    <a:gd name="T9" fmla="*/ 19 h 19"/>
                  </a:gdLst>
                  <a:ahLst/>
                  <a:cxnLst>
                    <a:cxn ang="0">
                      <a:pos x="T0" y="T1"/>
                    </a:cxn>
                    <a:cxn ang="0">
                      <a:pos x="T2" y="T3"/>
                    </a:cxn>
                    <a:cxn ang="0">
                      <a:pos x="T4" y="T5"/>
                    </a:cxn>
                    <a:cxn ang="0">
                      <a:pos x="T6" y="T7"/>
                    </a:cxn>
                    <a:cxn ang="0">
                      <a:pos x="T8" y="T9"/>
                    </a:cxn>
                  </a:cxnLst>
                  <a:rect l="0" t="0" r="r" b="b"/>
                  <a:pathLst>
                    <a:path w="55" h="19">
                      <a:moveTo>
                        <a:pt x="55" y="19"/>
                      </a:moveTo>
                      <a:cubicBezTo>
                        <a:pt x="55" y="8"/>
                        <a:pt x="46" y="0"/>
                        <a:pt x="35" y="0"/>
                      </a:cubicBezTo>
                      <a:cubicBezTo>
                        <a:pt x="20" y="0"/>
                        <a:pt x="20" y="0"/>
                        <a:pt x="20" y="0"/>
                      </a:cubicBezTo>
                      <a:cubicBezTo>
                        <a:pt x="10" y="0"/>
                        <a:pt x="1" y="8"/>
                        <a:pt x="0" y="19"/>
                      </a:cubicBezTo>
                      <a:lnTo>
                        <a:pt x="55" y="1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4" name="Rectangle 123"/>
                <p:cNvSpPr>
                  <a:spLocks noChangeArrowheads="1"/>
                </p:cNvSpPr>
                <p:nvPr/>
              </p:nvSpPr>
              <p:spPr bwMode="auto">
                <a:xfrm>
                  <a:off x="6247" y="1983"/>
                  <a:ext cx="13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5" name="Freeform 124"/>
                <p:cNvSpPr>
                  <a:spLocks/>
                </p:cNvSpPr>
                <p:nvPr/>
              </p:nvSpPr>
              <p:spPr bwMode="auto">
                <a:xfrm>
                  <a:off x="5885" y="1693"/>
                  <a:ext cx="126" cy="107"/>
                </a:xfrm>
                <a:custGeom>
                  <a:avLst/>
                  <a:gdLst>
                    <a:gd name="T0" fmla="*/ 17 w 53"/>
                    <a:gd name="T1" fmla="*/ 36 h 45"/>
                    <a:gd name="T2" fmla="*/ 13 w 53"/>
                    <a:gd name="T3" fmla="*/ 27 h 45"/>
                    <a:gd name="T4" fmla="*/ 27 w 53"/>
                    <a:gd name="T5" fmla="*/ 13 h 45"/>
                    <a:gd name="T6" fmla="*/ 40 w 53"/>
                    <a:gd name="T7" fmla="*/ 27 h 45"/>
                    <a:gd name="T8" fmla="*/ 36 w 53"/>
                    <a:gd name="T9" fmla="*/ 36 h 45"/>
                    <a:gd name="T10" fmla="*/ 45 w 53"/>
                    <a:gd name="T11" fmla="*/ 45 h 45"/>
                    <a:gd name="T12" fmla="*/ 53 w 53"/>
                    <a:gd name="T13" fmla="*/ 27 h 45"/>
                    <a:gd name="T14" fmla="*/ 27 w 53"/>
                    <a:gd name="T15" fmla="*/ 0 h 45"/>
                    <a:gd name="T16" fmla="*/ 0 w 53"/>
                    <a:gd name="T17" fmla="*/ 27 h 45"/>
                    <a:gd name="T18" fmla="*/ 8 w 53"/>
                    <a:gd name="T19" fmla="*/ 45 h 45"/>
                    <a:gd name="T20" fmla="*/ 17 w 53"/>
                    <a:gd name="T21"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45">
                      <a:moveTo>
                        <a:pt x="17" y="36"/>
                      </a:moveTo>
                      <a:cubicBezTo>
                        <a:pt x="15" y="34"/>
                        <a:pt x="13" y="30"/>
                        <a:pt x="13" y="27"/>
                      </a:cubicBezTo>
                      <a:cubicBezTo>
                        <a:pt x="13" y="19"/>
                        <a:pt x="19" y="13"/>
                        <a:pt x="27" y="13"/>
                      </a:cubicBezTo>
                      <a:cubicBezTo>
                        <a:pt x="34" y="13"/>
                        <a:pt x="40" y="19"/>
                        <a:pt x="40" y="27"/>
                      </a:cubicBezTo>
                      <a:cubicBezTo>
                        <a:pt x="40" y="30"/>
                        <a:pt x="38" y="33"/>
                        <a:pt x="36" y="36"/>
                      </a:cubicBezTo>
                      <a:cubicBezTo>
                        <a:pt x="45" y="45"/>
                        <a:pt x="45" y="45"/>
                        <a:pt x="45" y="45"/>
                      </a:cubicBezTo>
                      <a:cubicBezTo>
                        <a:pt x="50" y="40"/>
                        <a:pt x="53" y="34"/>
                        <a:pt x="53" y="27"/>
                      </a:cubicBezTo>
                      <a:cubicBezTo>
                        <a:pt x="53" y="12"/>
                        <a:pt x="41" y="0"/>
                        <a:pt x="27" y="0"/>
                      </a:cubicBezTo>
                      <a:cubicBezTo>
                        <a:pt x="12" y="0"/>
                        <a:pt x="0" y="12"/>
                        <a:pt x="0" y="27"/>
                      </a:cubicBezTo>
                      <a:cubicBezTo>
                        <a:pt x="0" y="34"/>
                        <a:pt x="3" y="41"/>
                        <a:pt x="8" y="45"/>
                      </a:cubicBezTo>
                      <a:lnTo>
                        <a:pt x="17" y="3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6" name="Freeform 125"/>
                <p:cNvSpPr>
                  <a:spLocks/>
                </p:cNvSpPr>
                <p:nvPr/>
              </p:nvSpPr>
              <p:spPr bwMode="auto">
                <a:xfrm>
                  <a:off x="6424" y="1281"/>
                  <a:ext cx="110" cy="126"/>
                </a:xfrm>
                <a:custGeom>
                  <a:avLst/>
                  <a:gdLst>
                    <a:gd name="T0" fmla="*/ 37 w 46"/>
                    <a:gd name="T1" fmla="*/ 53 h 53"/>
                    <a:gd name="T2" fmla="*/ 0 w 46"/>
                    <a:gd name="T3" fmla="*/ 53 h 53"/>
                    <a:gd name="T4" fmla="*/ 0 w 46"/>
                    <a:gd name="T5" fmla="*/ 0 h 53"/>
                    <a:gd name="T6" fmla="*/ 37 w 46"/>
                    <a:gd name="T7" fmla="*/ 0 h 53"/>
                    <a:gd name="T8" fmla="*/ 46 w 46"/>
                    <a:gd name="T9" fmla="*/ 9 h 53"/>
                    <a:gd name="T10" fmla="*/ 46 w 46"/>
                    <a:gd name="T11" fmla="*/ 44 h 53"/>
                    <a:gd name="T12" fmla="*/ 37 w 4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6" h="53">
                      <a:moveTo>
                        <a:pt x="37" y="53"/>
                      </a:moveTo>
                      <a:cubicBezTo>
                        <a:pt x="0" y="53"/>
                        <a:pt x="0" y="53"/>
                        <a:pt x="0" y="53"/>
                      </a:cubicBezTo>
                      <a:cubicBezTo>
                        <a:pt x="0" y="0"/>
                        <a:pt x="0" y="0"/>
                        <a:pt x="0" y="0"/>
                      </a:cubicBezTo>
                      <a:cubicBezTo>
                        <a:pt x="37" y="0"/>
                        <a:pt x="37" y="0"/>
                        <a:pt x="37" y="0"/>
                      </a:cubicBezTo>
                      <a:cubicBezTo>
                        <a:pt x="42" y="0"/>
                        <a:pt x="46" y="4"/>
                        <a:pt x="46" y="9"/>
                      </a:cubicBezTo>
                      <a:cubicBezTo>
                        <a:pt x="46" y="44"/>
                        <a:pt x="46" y="44"/>
                        <a:pt x="46" y="44"/>
                      </a:cubicBezTo>
                      <a:cubicBezTo>
                        <a:pt x="46" y="49"/>
                        <a:pt x="42" y="53"/>
                        <a:pt x="37" y="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7" name="Rectangle 126"/>
                <p:cNvSpPr>
                  <a:spLocks noChangeArrowheads="1"/>
                </p:cNvSpPr>
                <p:nvPr/>
              </p:nvSpPr>
              <p:spPr bwMode="auto">
                <a:xfrm>
                  <a:off x="6453" y="1407"/>
                  <a:ext cx="40" cy="13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8" name="Rectangle 127"/>
                <p:cNvSpPr>
                  <a:spLocks noChangeArrowheads="1"/>
                </p:cNvSpPr>
                <p:nvPr/>
              </p:nvSpPr>
              <p:spPr bwMode="auto">
                <a:xfrm>
                  <a:off x="6453" y="1407"/>
                  <a:ext cx="40"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9" name="Rectangle 128"/>
                <p:cNvSpPr>
                  <a:spLocks noChangeArrowheads="1"/>
                </p:cNvSpPr>
                <p:nvPr/>
              </p:nvSpPr>
              <p:spPr bwMode="auto">
                <a:xfrm>
                  <a:off x="6453" y="1617"/>
                  <a:ext cx="40" cy="1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30" name="Rectangle 129"/>
                <p:cNvSpPr>
                  <a:spLocks noChangeArrowheads="1"/>
                </p:cNvSpPr>
                <p:nvPr/>
              </p:nvSpPr>
              <p:spPr bwMode="auto">
                <a:xfrm>
                  <a:off x="6453" y="1617"/>
                  <a:ext cx="40"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31" name="Freeform 130"/>
                <p:cNvSpPr>
                  <a:spLocks/>
                </p:cNvSpPr>
                <p:nvPr/>
              </p:nvSpPr>
              <p:spPr bwMode="auto">
                <a:xfrm>
                  <a:off x="6426" y="1486"/>
                  <a:ext cx="93" cy="131"/>
                </a:xfrm>
                <a:custGeom>
                  <a:avLst/>
                  <a:gdLst>
                    <a:gd name="T0" fmla="*/ 0 w 39"/>
                    <a:gd name="T1" fmla="*/ 44 h 55"/>
                    <a:gd name="T2" fmla="*/ 11 w 39"/>
                    <a:gd name="T3" fmla="*/ 55 h 55"/>
                    <a:gd name="T4" fmla="*/ 28 w 39"/>
                    <a:gd name="T5" fmla="*/ 55 h 55"/>
                    <a:gd name="T6" fmla="*/ 39 w 39"/>
                    <a:gd name="T7" fmla="*/ 44 h 55"/>
                    <a:gd name="T8" fmla="*/ 39 w 39"/>
                    <a:gd name="T9" fmla="*/ 11 h 55"/>
                    <a:gd name="T10" fmla="*/ 28 w 39"/>
                    <a:gd name="T11" fmla="*/ 0 h 55"/>
                    <a:gd name="T12" fmla="*/ 11 w 39"/>
                    <a:gd name="T13" fmla="*/ 0 h 55"/>
                    <a:gd name="T14" fmla="*/ 0 w 39"/>
                    <a:gd name="T15" fmla="*/ 11 h 55"/>
                    <a:gd name="T16" fmla="*/ 0 w 39"/>
                    <a:gd name="T17"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5">
                      <a:moveTo>
                        <a:pt x="0" y="44"/>
                      </a:moveTo>
                      <a:cubicBezTo>
                        <a:pt x="0" y="50"/>
                        <a:pt x="5" y="55"/>
                        <a:pt x="11" y="55"/>
                      </a:cubicBezTo>
                      <a:cubicBezTo>
                        <a:pt x="28" y="55"/>
                        <a:pt x="28" y="55"/>
                        <a:pt x="28" y="55"/>
                      </a:cubicBezTo>
                      <a:cubicBezTo>
                        <a:pt x="34" y="55"/>
                        <a:pt x="39" y="50"/>
                        <a:pt x="39" y="44"/>
                      </a:cubicBezTo>
                      <a:cubicBezTo>
                        <a:pt x="39" y="11"/>
                        <a:pt x="39" y="11"/>
                        <a:pt x="39" y="11"/>
                      </a:cubicBezTo>
                      <a:cubicBezTo>
                        <a:pt x="39" y="5"/>
                        <a:pt x="34" y="0"/>
                        <a:pt x="28" y="0"/>
                      </a:cubicBezTo>
                      <a:cubicBezTo>
                        <a:pt x="11" y="0"/>
                        <a:pt x="11" y="0"/>
                        <a:pt x="11" y="0"/>
                      </a:cubicBezTo>
                      <a:cubicBezTo>
                        <a:pt x="5" y="0"/>
                        <a:pt x="0" y="5"/>
                        <a:pt x="0" y="11"/>
                      </a:cubicBezTo>
                      <a:lnTo>
                        <a:pt x="0" y="4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32" name="Freeform 131"/>
                <p:cNvSpPr>
                  <a:spLocks/>
                </p:cNvSpPr>
                <p:nvPr/>
              </p:nvSpPr>
              <p:spPr bwMode="auto">
                <a:xfrm>
                  <a:off x="6410" y="1693"/>
                  <a:ext cx="126" cy="107"/>
                </a:xfrm>
                <a:custGeom>
                  <a:avLst/>
                  <a:gdLst>
                    <a:gd name="T0" fmla="*/ 36 w 53"/>
                    <a:gd name="T1" fmla="*/ 36 h 45"/>
                    <a:gd name="T2" fmla="*/ 40 w 53"/>
                    <a:gd name="T3" fmla="*/ 27 h 45"/>
                    <a:gd name="T4" fmla="*/ 27 w 53"/>
                    <a:gd name="T5" fmla="*/ 13 h 45"/>
                    <a:gd name="T6" fmla="*/ 13 w 53"/>
                    <a:gd name="T7" fmla="*/ 27 h 45"/>
                    <a:gd name="T8" fmla="*/ 17 w 53"/>
                    <a:gd name="T9" fmla="*/ 36 h 45"/>
                    <a:gd name="T10" fmla="*/ 8 w 53"/>
                    <a:gd name="T11" fmla="*/ 45 h 45"/>
                    <a:gd name="T12" fmla="*/ 0 w 53"/>
                    <a:gd name="T13" fmla="*/ 27 h 45"/>
                    <a:gd name="T14" fmla="*/ 27 w 53"/>
                    <a:gd name="T15" fmla="*/ 0 h 45"/>
                    <a:gd name="T16" fmla="*/ 53 w 53"/>
                    <a:gd name="T17" fmla="*/ 27 h 45"/>
                    <a:gd name="T18" fmla="*/ 45 w 53"/>
                    <a:gd name="T19" fmla="*/ 45 h 45"/>
                    <a:gd name="T20" fmla="*/ 36 w 53"/>
                    <a:gd name="T21"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45">
                      <a:moveTo>
                        <a:pt x="36" y="36"/>
                      </a:moveTo>
                      <a:cubicBezTo>
                        <a:pt x="38" y="34"/>
                        <a:pt x="40" y="30"/>
                        <a:pt x="40" y="27"/>
                      </a:cubicBezTo>
                      <a:cubicBezTo>
                        <a:pt x="40" y="19"/>
                        <a:pt x="34" y="13"/>
                        <a:pt x="27" y="13"/>
                      </a:cubicBezTo>
                      <a:cubicBezTo>
                        <a:pt x="19" y="13"/>
                        <a:pt x="13" y="19"/>
                        <a:pt x="13" y="27"/>
                      </a:cubicBezTo>
                      <a:cubicBezTo>
                        <a:pt x="13" y="30"/>
                        <a:pt x="15" y="33"/>
                        <a:pt x="17" y="36"/>
                      </a:cubicBezTo>
                      <a:cubicBezTo>
                        <a:pt x="8" y="45"/>
                        <a:pt x="8" y="45"/>
                        <a:pt x="8" y="45"/>
                      </a:cubicBezTo>
                      <a:cubicBezTo>
                        <a:pt x="3" y="40"/>
                        <a:pt x="0" y="34"/>
                        <a:pt x="0" y="27"/>
                      </a:cubicBezTo>
                      <a:cubicBezTo>
                        <a:pt x="0" y="12"/>
                        <a:pt x="12" y="0"/>
                        <a:pt x="27" y="0"/>
                      </a:cubicBezTo>
                      <a:cubicBezTo>
                        <a:pt x="41" y="0"/>
                        <a:pt x="53" y="12"/>
                        <a:pt x="53" y="27"/>
                      </a:cubicBezTo>
                      <a:cubicBezTo>
                        <a:pt x="53" y="34"/>
                        <a:pt x="50" y="41"/>
                        <a:pt x="45" y="45"/>
                      </a:cubicBezTo>
                      <a:lnTo>
                        <a:pt x="36" y="3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grpSp>
          <p:grpSp>
            <p:nvGrpSpPr>
              <p:cNvPr id="47" name="Group 46"/>
              <p:cNvGrpSpPr>
                <a:grpSpLocks noChangeAspect="1"/>
              </p:cNvGrpSpPr>
              <p:nvPr/>
            </p:nvGrpSpPr>
            <p:grpSpPr bwMode="auto">
              <a:xfrm>
                <a:off x="3818959" y="1371803"/>
                <a:ext cx="736108" cy="1065152"/>
                <a:chOff x="5885" y="1065"/>
                <a:chExt cx="651" cy="942"/>
              </a:xfrm>
            </p:grpSpPr>
            <p:sp>
              <p:nvSpPr>
                <p:cNvPr id="49" name="AutoShape 10"/>
                <p:cNvSpPr>
                  <a:spLocks noChangeAspect="1" noChangeArrowheads="1" noTextEdit="1"/>
                </p:cNvSpPr>
                <p:nvPr/>
              </p:nvSpPr>
              <p:spPr bwMode="auto">
                <a:xfrm>
                  <a:off x="5885" y="1065"/>
                  <a:ext cx="651" cy="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0" name="Freeform 49"/>
                <p:cNvSpPr>
                  <a:spLocks/>
                </p:cNvSpPr>
                <p:nvPr/>
              </p:nvSpPr>
              <p:spPr bwMode="auto">
                <a:xfrm>
                  <a:off x="5887" y="1281"/>
                  <a:ext cx="110" cy="126"/>
                </a:xfrm>
                <a:custGeom>
                  <a:avLst/>
                  <a:gdLst>
                    <a:gd name="T0" fmla="*/ 9 w 46"/>
                    <a:gd name="T1" fmla="*/ 53 h 53"/>
                    <a:gd name="T2" fmla="*/ 46 w 46"/>
                    <a:gd name="T3" fmla="*/ 53 h 53"/>
                    <a:gd name="T4" fmla="*/ 46 w 46"/>
                    <a:gd name="T5" fmla="*/ 0 h 53"/>
                    <a:gd name="T6" fmla="*/ 9 w 46"/>
                    <a:gd name="T7" fmla="*/ 0 h 53"/>
                    <a:gd name="T8" fmla="*/ 0 w 46"/>
                    <a:gd name="T9" fmla="*/ 9 h 53"/>
                    <a:gd name="T10" fmla="*/ 0 w 46"/>
                    <a:gd name="T11" fmla="*/ 44 h 53"/>
                    <a:gd name="T12" fmla="*/ 9 w 4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6" h="53">
                      <a:moveTo>
                        <a:pt x="9" y="53"/>
                      </a:moveTo>
                      <a:cubicBezTo>
                        <a:pt x="46" y="53"/>
                        <a:pt x="46" y="53"/>
                        <a:pt x="46" y="53"/>
                      </a:cubicBezTo>
                      <a:cubicBezTo>
                        <a:pt x="46" y="0"/>
                        <a:pt x="46" y="0"/>
                        <a:pt x="46" y="0"/>
                      </a:cubicBezTo>
                      <a:cubicBezTo>
                        <a:pt x="9" y="0"/>
                        <a:pt x="9" y="0"/>
                        <a:pt x="9" y="0"/>
                      </a:cubicBezTo>
                      <a:cubicBezTo>
                        <a:pt x="4" y="0"/>
                        <a:pt x="0" y="4"/>
                        <a:pt x="0" y="9"/>
                      </a:cubicBezTo>
                      <a:cubicBezTo>
                        <a:pt x="0" y="44"/>
                        <a:pt x="0" y="44"/>
                        <a:pt x="0" y="44"/>
                      </a:cubicBezTo>
                      <a:cubicBezTo>
                        <a:pt x="0" y="49"/>
                        <a:pt x="4" y="53"/>
                        <a:pt x="9" y="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1" name="Rectangle 50"/>
                <p:cNvSpPr>
                  <a:spLocks noChangeArrowheads="1"/>
                </p:cNvSpPr>
                <p:nvPr/>
              </p:nvSpPr>
              <p:spPr bwMode="auto">
                <a:xfrm>
                  <a:off x="5928" y="1407"/>
                  <a:ext cx="40" cy="13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2" name="Rectangle 51"/>
                <p:cNvSpPr>
                  <a:spLocks noChangeArrowheads="1"/>
                </p:cNvSpPr>
                <p:nvPr/>
              </p:nvSpPr>
              <p:spPr bwMode="auto">
                <a:xfrm>
                  <a:off x="5928" y="1407"/>
                  <a:ext cx="40"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3" name="Rectangle 52"/>
                <p:cNvSpPr>
                  <a:spLocks noChangeArrowheads="1"/>
                </p:cNvSpPr>
                <p:nvPr/>
              </p:nvSpPr>
              <p:spPr bwMode="auto">
                <a:xfrm>
                  <a:off x="5928" y="1617"/>
                  <a:ext cx="40" cy="1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4" name="Rectangle 53"/>
                <p:cNvSpPr>
                  <a:spLocks noChangeArrowheads="1"/>
                </p:cNvSpPr>
                <p:nvPr/>
              </p:nvSpPr>
              <p:spPr bwMode="auto">
                <a:xfrm>
                  <a:off x="5928" y="1617"/>
                  <a:ext cx="40"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5" name="Freeform 54"/>
                <p:cNvSpPr>
                  <a:spLocks/>
                </p:cNvSpPr>
                <p:nvPr/>
              </p:nvSpPr>
              <p:spPr bwMode="auto">
                <a:xfrm>
                  <a:off x="5902" y="1486"/>
                  <a:ext cx="93" cy="131"/>
                </a:xfrm>
                <a:custGeom>
                  <a:avLst/>
                  <a:gdLst>
                    <a:gd name="T0" fmla="*/ 39 w 39"/>
                    <a:gd name="T1" fmla="*/ 44 h 55"/>
                    <a:gd name="T2" fmla="*/ 28 w 39"/>
                    <a:gd name="T3" fmla="*/ 55 h 55"/>
                    <a:gd name="T4" fmla="*/ 11 w 39"/>
                    <a:gd name="T5" fmla="*/ 55 h 55"/>
                    <a:gd name="T6" fmla="*/ 0 w 39"/>
                    <a:gd name="T7" fmla="*/ 44 h 55"/>
                    <a:gd name="T8" fmla="*/ 0 w 39"/>
                    <a:gd name="T9" fmla="*/ 11 h 55"/>
                    <a:gd name="T10" fmla="*/ 11 w 39"/>
                    <a:gd name="T11" fmla="*/ 0 h 55"/>
                    <a:gd name="T12" fmla="*/ 28 w 39"/>
                    <a:gd name="T13" fmla="*/ 0 h 55"/>
                    <a:gd name="T14" fmla="*/ 39 w 39"/>
                    <a:gd name="T15" fmla="*/ 11 h 55"/>
                    <a:gd name="T16" fmla="*/ 39 w 39"/>
                    <a:gd name="T17"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5">
                      <a:moveTo>
                        <a:pt x="39" y="44"/>
                      </a:moveTo>
                      <a:cubicBezTo>
                        <a:pt x="39" y="50"/>
                        <a:pt x="34" y="55"/>
                        <a:pt x="28" y="55"/>
                      </a:cubicBezTo>
                      <a:cubicBezTo>
                        <a:pt x="11" y="55"/>
                        <a:pt x="11" y="55"/>
                        <a:pt x="11" y="55"/>
                      </a:cubicBezTo>
                      <a:cubicBezTo>
                        <a:pt x="5" y="55"/>
                        <a:pt x="0" y="50"/>
                        <a:pt x="0" y="44"/>
                      </a:cubicBezTo>
                      <a:cubicBezTo>
                        <a:pt x="0" y="11"/>
                        <a:pt x="0" y="11"/>
                        <a:pt x="0" y="11"/>
                      </a:cubicBezTo>
                      <a:cubicBezTo>
                        <a:pt x="0" y="5"/>
                        <a:pt x="5" y="0"/>
                        <a:pt x="11" y="0"/>
                      </a:cubicBezTo>
                      <a:cubicBezTo>
                        <a:pt x="28" y="0"/>
                        <a:pt x="28" y="0"/>
                        <a:pt x="28" y="0"/>
                      </a:cubicBezTo>
                      <a:cubicBezTo>
                        <a:pt x="34" y="0"/>
                        <a:pt x="39" y="5"/>
                        <a:pt x="39" y="11"/>
                      </a:cubicBezTo>
                      <a:lnTo>
                        <a:pt x="39" y="4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6" name="Rectangle 55"/>
                <p:cNvSpPr>
                  <a:spLocks noChangeArrowheads="1"/>
                </p:cNvSpPr>
                <p:nvPr/>
              </p:nvSpPr>
              <p:spPr bwMode="auto">
                <a:xfrm>
                  <a:off x="6100" y="1476"/>
                  <a:ext cx="233" cy="12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7" name="Rectangle 56"/>
                <p:cNvSpPr>
                  <a:spLocks noChangeArrowheads="1"/>
                </p:cNvSpPr>
                <p:nvPr/>
              </p:nvSpPr>
              <p:spPr bwMode="auto">
                <a:xfrm>
                  <a:off x="6100" y="1450"/>
                  <a:ext cx="233" cy="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8" name="Rectangle 57"/>
                <p:cNvSpPr>
                  <a:spLocks noChangeArrowheads="1"/>
                </p:cNvSpPr>
                <p:nvPr/>
              </p:nvSpPr>
              <p:spPr bwMode="auto">
                <a:xfrm>
                  <a:off x="5997" y="1234"/>
                  <a:ext cx="429" cy="21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9" name="Freeform 58"/>
                <p:cNvSpPr>
                  <a:spLocks/>
                </p:cNvSpPr>
                <p:nvPr/>
              </p:nvSpPr>
              <p:spPr bwMode="auto">
                <a:xfrm>
                  <a:off x="6078" y="1101"/>
                  <a:ext cx="277" cy="140"/>
                </a:xfrm>
                <a:custGeom>
                  <a:avLst/>
                  <a:gdLst>
                    <a:gd name="T0" fmla="*/ 58 w 116"/>
                    <a:gd name="T1" fmla="*/ 0 h 59"/>
                    <a:gd name="T2" fmla="*/ 0 w 116"/>
                    <a:gd name="T3" fmla="*/ 59 h 59"/>
                    <a:gd name="T4" fmla="*/ 116 w 116"/>
                    <a:gd name="T5" fmla="*/ 59 h 59"/>
                    <a:gd name="T6" fmla="*/ 58 w 116"/>
                    <a:gd name="T7" fmla="*/ 0 h 59"/>
                  </a:gdLst>
                  <a:ahLst/>
                  <a:cxnLst>
                    <a:cxn ang="0">
                      <a:pos x="T0" y="T1"/>
                    </a:cxn>
                    <a:cxn ang="0">
                      <a:pos x="T2" y="T3"/>
                    </a:cxn>
                    <a:cxn ang="0">
                      <a:pos x="T4" y="T5"/>
                    </a:cxn>
                    <a:cxn ang="0">
                      <a:pos x="T6" y="T7"/>
                    </a:cxn>
                  </a:cxnLst>
                  <a:rect l="0" t="0" r="r" b="b"/>
                  <a:pathLst>
                    <a:path w="116" h="59">
                      <a:moveTo>
                        <a:pt x="58" y="0"/>
                      </a:moveTo>
                      <a:cubicBezTo>
                        <a:pt x="26" y="0"/>
                        <a:pt x="0" y="26"/>
                        <a:pt x="0" y="59"/>
                      </a:cubicBezTo>
                      <a:cubicBezTo>
                        <a:pt x="116" y="59"/>
                        <a:pt x="116" y="59"/>
                        <a:pt x="116" y="59"/>
                      </a:cubicBezTo>
                      <a:cubicBezTo>
                        <a:pt x="116" y="26"/>
                        <a:pt x="90" y="0"/>
                        <a:pt x="58"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0" name="Oval 59"/>
                <p:cNvSpPr>
                  <a:spLocks noChangeArrowheads="1"/>
                </p:cNvSpPr>
                <p:nvPr/>
              </p:nvSpPr>
              <p:spPr bwMode="auto">
                <a:xfrm>
                  <a:off x="6131" y="1167"/>
                  <a:ext cx="35" cy="36"/>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1" name="Oval 60"/>
                <p:cNvSpPr>
                  <a:spLocks noChangeArrowheads="1"/>
                </p:cNvSpPr>
                <p:nvPr/>
              </p:nvSpPr>
              <p:spPr bwMode="auto">
                <a:xfrm>
                  <a:off x="6267" y="1167"/>
                  <a:ext cx="35" cy="36"/>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2" name="Freeform 61"/>
                <p:cNvSpPr>
                  <a:spLocks/>
                </p:cNvSpPr>
                <p:nvPr/>
              </p:nvSpPr>
              <p:spPr bwMode="auto">
                <a:xfrm>
                  <a:off x="6090" y="1300"/>
                  <a:ext cx="243" cy="88"/>
                </a:xfrm>
                <a:custGeom>
                  <a:avLst/>
                  <a:gdLst>
                    <a:gd name="T0" fmla="*/ 102 w 102"/>
                    <a:gd name="T1" fmla="*/ 18 h 37"/>
                    <a:gd name="T2" fmla="*/ 83 w 102"/>
                    <a:gd name="T3" fmla="*/ 37 h 37"/>
                    <a:gd name="T4" fmla="*/ 19 w 102"/>
                    <a:gd name="T5" fmla="*/ 37 h 37"/>
                    <a:gd name="T6" fmla="*/ 0 w 102"/>
                    <a:gd name="T7" fmla="*/ 18 h 37"/>
                    <a:gd name="T8" fmla="*/ 0 w 102"/>
                    <a:gd name="T9" fmla="*/ 18 h 37"/>
                    <a:gd name="T10" fmla="*/ 19 w 102"/>
                    <a:gd name="T11" fmla="*/ 0 h 37"/>
                    <a:gd name="T12" fmla="*/ 83 w 102"/>
                    <a:gd name="T13" fmla="*/ 0 h 37"/>
                    <a:gd name="T14" fmla="*/ 102 w 102"/>
                    <a:gd name="T15" fmla="*/ 18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37">
                      <a:moveTo>
                        <a:pt x="102" y="18"/>
                      </a:moveTo>
                      <a:cubicBezTo>
                        <a:pt x="102" y="29"/>
                        <a:pt x="94" y="37"/>
                        <a:pt x="83" y="37"/>
                      </a:cubicBezTo>
                      <a:cubicBezTo>
                        <a:pt x="19" y="37"/>
                        <a:pt x="19" y="37"/>
                        <a:pt x="19" y="37"/>
                      </a:cubicBezTo>
                      <a:cubicBezTo>
                        <a:pt x="8" y="37"/>
                        <a:pt x="0" y="29"/>
                        <a:pt x="0" y="18"/>
                      </a:cubicBezTo>
                      <a:cubicBezTo>
                        <a:pt x="0" y="18"/>
                        <a:pt x="0" y="18"/>
                        <a:pt x="0" y="18"/>
                      </a:cubicBezTo>
                      <a:cubicBezTo>
                        <a:pt x="0" y="8"/>
                        <a:pt x="8" y="0"/>
                        <a:pt x="19" y="0"/>
                      </a:cubicBezTo>
                      <a:cubicBezTo>
                        <a:pt x="83" y="0"/>
                        <a:pt x="83" y="0"/>
                        <a:pt x="83" y="0"/>
                      </a:cubicBezTo>
                      <a:cubicBezTo>
                        <a:pt x="94" y="0"/>
                        <a:pt x="102" y="8"/>
                        <a:pt x="102" y="1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3" name="Freeform 62"/>
                <p:cNvSpPr>
                  <a:spLocks/>
                </p:cNvSpPr>
                <p:nvPr/>
              </p:nvSpPr>
              <p:spPr bwMode="auto">
                <a:xfrm>
                  <a:off x="6207"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4" name="Freeform 63"/>
                <p:cNvSpPr>
                  <a:spLocks/>
                </p:cNvSpPr>
                <p:nvPr/>
              </p:nvSpPr>
              <p:spPr bwMode="auto">
                <a:xfrm>
                  <a:off x="6181"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5" name="Freeform 64"/>
                <p:cNvSpPr>
                  <a:spLocks/>
                </p:cNvSpPr>
                <p:nvPr/>
              </p:nvSpPr>
              <p:spPr bwMode="auto">
                <a:xfrm>
                  <a:off x="6152" y="1322"/>
                  <a:ext cx="12" cy="52"/>
                </a:xfrm>
                <a:custGeom>
                  <a:avLst/>
                  <a:gdLst>
                    <a:gd name="T0" fmla="*/ 5 w 5"/>
                    <a:gd name="T1" fmla="*/ 20 h 22"/>
                    <a:gd name="T2" fmla="*/ 3 w 5"/>
                    <a:gd name="T3" fmla="*/ 22 h 22"/>
                    <a:gd name="T4" fmla="*/ 3 w 5"/>
                    <a:gd name="T5" fmla="*/ 22 h 22"/>
                    <a:gd name="T6" fmla="*/ 0 w 5"/>
                    <a:gd name="T7" fmla="*/ 20 h 22"/>
                    <a:gd name="T8" fmla="*/ 0 w 5"/>
                    <a:gd name="T9" fmla="*/ 2 h 22"/>
                    <a:gd name="T10" fmla="*/ 3 w 5"/>
                    <a:gd name="T11" fmla="*/ 0 h 22"/>
                    <a:gd name="T12" fmla="*/ 3 w 5"/>
                    <a:gd name="T13" fmla="*/ 0 h 22"/>
                    <a:gd name="T14" fmla="*/ 5 w 5"/>
                    <a:gd name="T15" fmla="*/ 2 h 22"/>
                    <a:gd name="T16" fmla="*/ 5 w 5"/>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2">
                      <a:moveTo>
                        <a:pt x="5" y="20"/>
                      </a:moveTo>
                      <a:cubicBezTo>
                        <a:pt x="5" y="21"/>
                        <a:pt x="4" y="22"/>
                        <a:pt x="3" y="22"/>
                      </a:cubicBezTo>
                      <a:cubicBezTo>
                        <a:pt x="3" y="22"/>
                        <a:pt x="3" y="22"/>
                        <a:pt x="3" y="22"/>
                      </a:cubicBezTo>
                      <a:cubicBezTo>
                        <a:pt x="1" y="22"/>
                        <a:pt x="0" y="21"/>
                        <a:pt x="0" y="20"/>
                      </a:cubicBezTo>
                      <a:cubicBezTo>
                        <a:pt x="0" y="2"/>
                        <a:pt x="0" y="2"/>
                        <a:pt x="0" y="2"/>
                      </a:cubicBezTo>
                      <a:cubicBezTo>
                        <a:pt x="0" y="1"/>
                        <a:pt x="1" y="0"/>
                        <a:pt x="3" y="0"/>
                      </a:cubicBezTo>
                      <a:cubicBezTo>
                        <a:pt x="3" y="0"/>
                        <a:pt x="3" y="0"/>
                        <a:pt x="3" y="0"/>
                      </a:cubicBezTo>
                      <a:cubicBezTo>
                        <a:pt x="4" y="0"/>
                        <a:pt x="5" y="1"/>
                        <a:pt x="5" y="2"/>
                      </a:cubicBezTo>
                      <a:lnTo>
                        <a:pt x="5"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6" name="Freeform 65"/>
                <p:cNvSpPr>
                  <a:spLocks/>
                </p:cNvSpPr>
                <p:nvPr/>
              </p:nvSpPr>
              <p:spPr bwMode="auto">
                <a:xfrm>
                  <a:off x="6126"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7" name="Freeform 66"/>
                <p:cNvSpPr>
                  <a:spLocks/>
                </p:cNvSpPr>
                <p:nvPr/>
              </p:nvSpPr>
              <p:spPr bwMode="auto">
                <a:xfrm>
                  <a:off x="6288" y="1322"/>
                  <a:ext cx="10"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8" name="Freeform 67"/>
                <p:cNvSpPr>
                  <a:spLocks/>
                </p:cNvSpPr>
                <p:nvPr/>
              </p:nvSpPr>
              <p:spPr bwMode="auto">
                <a:xfrm>
                  <a:off x="6259" y="1322"/>
                  <a:ext cx="12" cy="52"/>
                </a:xfrm>
                <a:custGeom>
                  <a:avLst/>
                  <a:gdLst>
                    <a:gd name="T0" fmla="*/ 5 w 5"/>
                    <a:gd name="T1" fmla="*/ 20 h 22"/>
                    <a:gd name="T2" fmla="*/ 3 w 5"/>
                    <a:gd name="T3" fmla="*/ 22 h 22"/>
                    <a:gd name="T4" fmla="*/ 3 w 5"/>
                    <a:gd name="T5" fmla="*/ 22 h 22"/>
                    <a:gd name="T6" fmla="*/ 0 w 5"/>
                    <a:gd name="T7" fmla="*/ 20 h 22"/>
                    <a:gd name="T8" fmla="*/ 0 w 5"/>
                    <a:gd name="T9" fmla="*/ 2 h 22"/>
                    <a:gd name="T10" fmla="*/ 3 w 5"/>
                    <a:gd name="T11" fmla="*/ 0 h 22"/>
                    <a:gd name="T12" fmla="*/ 3 w 5"/>
                    <a:gd name="T13" fmla="*/ 0 h 22"/>
                    <a:gd name="T14" fmla="*/ 5 w 5"/>
                    <a:gd name="T15" fmla="*/ 2 h 22"/>
                    <a:gd name="T16" fmla="*/ 5 w 5"/>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2">
                      <a:moveTo>
                        <a:pt x="5" y="20"/>
                      </a:moveTo>
                      <a:cubicBezTo>
                        <a:pt x="5" y="21"/>
                        <a:pt x="4" y="22"/>
                        <a:pt x="3" y="22"/>
                      </a:cubicBezTo>
                      <a:cubicBezTo>
                        <a:pt x="3" y="22"/>
                        <a:pt x="3" y="22"/>
                        <a:pt x="3" y="22"/>
                      </a:cubicBezTo>
                      <a:cubicBezTo>
                        <a:pt x="1" y="22"/>
                        <a:pt x="0" y="21"/>
                        <a:pt x="0" y="20"/>
                      </a:cubicBezTo>
                      <a:cubicBezTo>
                        <a:pt x="0" y="2"/>
                        <a:pt x="0" y="2"/>
                        <a:pt x="0" y="2"/>
                      </a:cubicBezTo>
                      <a:cubicBezTo>
                        <a:pt x="0" y="1"/>
                        <a:pt x="1" y="0"/>
                        <a:pt x="3" y="0"/>
                      </a:cubicBezTo>
                      <a:cubicBezTo>
                        <a:pt x="3" y="0"/>
                        <a:pt x="3" y="0"/>
                        <a:pt x="3" y="0"/>
                      </a:cubicBezTo>
                      <a:cubicBezTo>
                        <a:pt x="4" y="0"/>
                        <a:pt x="5" y="1"/>
                        <a:pt x="5" y="2"/>
                      </a:cubicBezTo>
                      <a:lnTo>
                        <a:pt x="5"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9" name="Freeform 68"/>
                <p:cNvSpPr>
                  <a:spLocks/>
                </p:cNvSpPr>
                <p:nvPr/>
              </p:nvSpPr>
              <p:spPr bwMode="auto">
                <a:xfrm>
                  <a:off x="6233" y="1322"/>
                  <a:ext cx="10"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0" name="Freeform 69"/>
                <p:cNvSpPr>
                  <a:spLocks/>
                </p:cNvSpPr>
                <p:nvPr/>
              </p:nvSpPr>
              <p:spPr bwMode="auto">
                <a:xfrm>
                  <a:off x="6047" y="1588"/>
                  <a:ext cx="329" cy="93"/>
                </a:xfrm>
                <a:custGeom>
                  <a:avLst/>
                  <a:gdLst>
                    <a:gd name="T0" fmla="*/ 11 w 138"/>
                    <a:gd name="T1" fmla="*/ 39 h 39"/>
                    <a:gd name="T2" fmla="*/ 0 w 138"/>
                    <a:gd name="T3" fmla="*/ 28 h 39"/>
                    <a:gd name="T4" fmla="*/ 0 w 138"/>
                    <a:gd name="T5" fmla="*/ 11 h 39"/>
                    <a:gd name="T6" fmla="*/ 11 w 138"/>
                    <a:gd name="T7" fmla="*/ 0 h 39"/>
                    <a:gd name="T8" fmla="*/ 127 w 138"/>
                    <a:gd name="T9" fmla="*/ 0 h 39"/>
                    <a:gd name="T10" fmla="*/ 138 w 138"/>
                    <a:gd name="T11" fmla="*/ 11 h 39"/>
                    <a:gd name="T12" fmla="*/ 138 w 138"/>
                    <a:gd name="T13" fmla="*/ 28 h 39"/>
                    <a:gd name="T14" fmla="*/ 127 w 138"/>
                    <a:gd name="T15" fmla="*/ 39 h 39"/>
                    <a:gd name="T16" fmla="*/ 11 w 138"/>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39">
                      <a:moveTo>
                        <a:pt x="11" y="39"/>
                      </a:moveTo>
                      <a:cubicBezTo>
                        <a:pt x="5" y="39"/>
                        <a:pt x="0" y="34"/>
                        <a:pt x="0" y="28"/>
                      </a:cubicBezTo>
                      <a:cubicBezTo>
                        <a:pt x="0" y="11"/>
                        <a:pt x="0" y="11"/>
                        <a:pt x="0" y="11"/>
                      </a:cubicBezTo>
                      <a:cubicBezTo>
                        <a:pt x="0" y="5"/>
                        <a:pt x="5" y="0"/>
                        <a:pt x="11" y="0"/>
                      </a:cubicBezTo>
                      <a:cubicBezTo>
                        <a:pt x="127" y="0"/>
                        <a:pt x="127" y="0"/>
                        <a:pt x="127" y="0"/>
                      </a:cubicBezTo>
                      <a:cubicBezTo>
                        <a:pt x="133" y="0"/>
                        <a:pt x="138" y="5"/>
                        <a:pt x="138" y="11"/>
                      </a:cubicBezTo>
                      <a:cubicBezTo>
                        <a:pt x="138" y="28"/>
                        <a:pt x="138" y="28"/>
                        <a:pt x="138" y="28"/>
                      </a:cubicBezTo>
                      <a:cubicBezTo>
                        <a:pt x="138" y="34"/>
                        <a:pt x="133" y="39"/>
                        <a:pt x="127" y="39"/>
                      </a:cubicBezTo>
                      <a:lnTo>
                        <a:pt x="11" y="3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1" name="Rectangle 70"/>
                <p:cNvSpPr>
                  <a:spLocks noChangeArrowheads="1"/>
                </p:cNvSpPr>
                <p:nvPr/>
              </p:nvSpPr>
              <p:spPr bwMode="auto">
                <a:xfrm>
                  <a:off x="6104" y="1681"/>
                  <a:ext cx="43" cy="26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2" name="Rectangle 71"/>
                <p:cNvSpPr>
                  <a:spLocks noChangeArrowheads="1"/>
                </p:cNvSpPr>
                <p:nvPr/>
              </p:nvSpPr>
              <p:spPr bwMode="auto">
                <a:xfrm>
                  <a:off x="6104" y="1681"/>
                  <a:ext cx="43"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3" name="Rectangle 72"/>
                <p:cNvSpPr>
                  <a:spLocks noChangeArrowheads="1"/>
                </p:cNvSpPr>
                <p:nvPr/>
              </p:nvSpPr>
              <p:spPr bwMode="auto">
                <a:xfrm>
                  <a:off x="6293" y="1681"/>
                  <a:ext cx="43" cy="26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4" name="Rectangle 73"/>
                <p:cNvSpPr>
                  <a:spLocks noChangeArrowheads="1"/>
                </p:cNvSpPr>
                <p:nvPr/>
              </p:nvSpPr>
              <p:spPr bwMode="auto">
                <a:xfrm>
                  <a:off x="6293" y="1681"/>
                  <a:ext cx="43"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5" name="Freeform 74"/>
                <p:cNvSpPr>
                  <a:spLocks/>
                </p:cNvSpPr>
                <p:nvPr/>
              </p:nvSpPr>
              <p:spPr bwMode="auto">
                <a:xfrm>
                  <a:off x="6364" y="1170"/>
                  <a:ext cx="27" cy="49"/>
                </a:xfrm>
                <a:custGeom>
                  <a:avLst/>
                  <a:gdLst>
                    <a:gd name="T0" fmla="*/ 0 w 11"/>
                    <a:gd name="T1" fmla="*/ 0 h 21"/>
                    <a:gd name="T2" fmla="*/ 0 w 11"/>
                    <a:gd name="T3" fmla="*/ 0 h 21"/>
                    <a:gd name="T4" fmla="*/ 0 w 11"/>
                    <a:gd name="T5" fmla="*/ 21 h 21"/>
                    <a:gd name="T6" fmla="*/ 0 w 11"/>
                    <a:gd name="T7" fmla="*/ 21 h 21"/>
                    <a:gd name="T8" fmla="*/ 11 w 11"/>
                    <a:gd name="T9" fmla="*/ 11 h 21"/>
                    <a:gd name="T10" fmla="*/ 0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0" y="0"/>
                      </a:moveTo>
                      <a:cubicBezTo>
                        <a:pt x="0" y="0"/>
                        <a:pt x="0" y="0"/>
                        <a:pt x="0" y="0"/>
                      </a:cubicBezTo>
                      <a:cubicBezTo>
                        <a:pt x="0" y="21"/>
                        <a:pt x="0" y="21"/>
                        <a:pt x="0" y="21"/>
                      </a:cubicBezTo>
                      <a:cubicBezTo>
                        <a:pt x="0" y="21"/>
                        <a:pt x="0" y="21"/>
                        <a:pt x="0" y="21"/>
                      </a:cubicBezTo>
                      <a:cubicBezTo>
                        <a:pt x="6" y="21"/>
                        <a:pt x="11" y="16"/>
                        <a:pt x="11" y="11"/>
                      </a:cubicBezTo>
                      <a:cubicBezTo>
                        <a:pt x="11" y="5"/>
                        <a:pt x="6" y="0"/>
                        <a:pt x="0"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6" name="Rectangle 75"/>
                <p:cNvSpPr>
                  <a:spLocks noChangeArrowheads="1"/>
                </p:cNvSpPr>
                <p:nvPr/>
              </p:nvSpPr>
              <p:spPr bwMode="auto">
                <a:xfrm>
                  <a:off x="6364" y="1065"/>
                  <a:ext cx="7" cy="13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7" name="Freeform 76"/>
                <p:cNvSpPr>
                  <a:spLocks/>
                </p:cNvSpPr>
                <p:nvPr/>
              </p:nvSpPr>
              <p:spPr bwMode="auto">
                <a:xfrm>
                  <a:off x="6042" y="1170"/>
                  <a:ext cx="27" cy="49"/>
                </a:xfrm>
                <a:custGeom>
                  <a:avLst/>
                  <a:gdLst>
                    <a:gd name="T0" fmla="*/ 11 w 11"/>
                    <a:gd name="T1" fmla="*/ 0 h 21"/>
                    <a:gd name="T2" fmla="*/ 11 w 11"/>
                    <a:gd name="T3" fmla="*/ 0 h 21"/>
                    <a:gd name="T4" fmla="*/ 11 w 11"/>
                    <a:gd name="T5" fmla="*/ 21 h 21"/>
                    <a:gd name="T6" fmla="*/ 11 w 11"/>
                    <a:gd name="T7" fmla="*/ 21 h 21"/>
                    <a:gd name="T8" fmla="*/ 0 w 11"/>
                    <a:gd name="T9" fmla="*/ 11 h 21"/>
                    <a:gd name="T10" fmla="*/ 11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11" y="0"/>
                      </a:moveTo>
                      <a:cubicBezTo>
                        <a:pt x="11" y="0"/>
                        <a:pt x="11" y="0"/>
                        <a:pt x="11" y="0"/>
                      </a:cubicBezTo>
                      <a:cubicBezTo>
                        <a:pt x="11" y="21"/>
                        <a:pt x="11" y="21"/>
                        <a:pt x="11" y="21"/>
                      </a:cubicBezTo>
                      <a:cubicBezTo>
                        <a:pt x="11" y="21"/>
                        <a:pt x="11" y="21"/>
                        <a:pt x="11" y="21"/>
                      </a:cubicBezTo>
                      <a:cubicBezTo>
                        <a:pt x="5" y="21"/>
                        <a:pt x="0" y="16"/>
                        <a:pt x="0" y="11"/>
                      </a:cubicBezTo>
                      <a:cubicBezTo>
                        <a:pt x="0" y="5"/>
                        <a:pt x="5" y="0"/>
                        <a:pt x="11"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8" name="Rectangle 77"/>
                <p:cNvSpPr>
                  <a:spLocks noChangeArrowheads="1"/>
                </p:cNvSpPr>
                <p:nvPr/>
              </p:nvSpPr>
              <p:spPr bwMode="auto">
                <a:xfrm>
                  <a:off x="6061" y="1065"/>
                  <a:ext cx="8" cy="13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9" name="Freeform 78"/>
                <p:cNvSpPr>
                  <a:spLocks/>
                </p:cNvSpPr>
                <p:nvPr/>
              </p:nvSpPr>
              <p:spPr bwMode="auto">
                <a:xfrm>
                  <a:off x="6061" y="1938"/>
                  <a:ext cx="132" cy="45"/>
                </a:xfrm>
                <a:custGeom>
                  <a:avLst/>
                  <a:gdLst>
                    <a:gd name="T0" fmla="*/ 55 w 55"/>
                    <a:gd name="T1" fmla="*/ 19 h 19"/>
                    <a:gd name="T2" fmla="*/ 34 w 55"/>
                    <a:gd name="T3" fmla="*/ 0 h 19"/>
                    <a:gd name="T4" fmla="*/ 20 w 55"/>
                    <a:gd name="T5" fmla="*/ 0 h 19"/>
                    <a:gd name="T6" fmla="*/ 0 w 55"/>
                    <a:gd name="T7" fmla="*/ 19 h 19"/>
                    <a:gd name="T8" fmla="*/ 55 w 55"/>
                    <a:gd name="T9" fmla="*/ 19 h 19"/>
                  </a:gdLst>
                  <a:ahLst/>
                  <a:cxnLst>
                    <a:cxn ang="0">
                      <a:pos x="T0" y="T1"/>
                    </a:cxn>
                    <a:cxn ang="0">
                      <a:pos x="T2" y="T3"/>
                    </a:cxn>
                    <a:cxn ang="0">
                      <a:pos x="T4" y="T5"/>
                    </a:cxn>
                    <a:cxn ang="0">
                      <a:pos x="T6" y="T7"/>
                    </a:cxn>
                    <a:cxn ang="0">
                      <a:pos x="T8" y="T9"/>
                    </a:cxn>
                  </a:cxnLst>
                  <a:rect l="0" t="0" r="r" b="b"/>
                  <a:pathLst>
                    <a:path w="55" h="19">
                      <a:moveTo>
                        <a:pt x="55" y="19"/>
                      </a:moveTo>
                      <a:cubicBezTo>
                        <a:pt x="54" y="8"/>
                        <a:pt x="45" y="0"/>
                        <a:pt x="34" y="0"/>
                      </a:cubicBezTo>
                      <a:cubicBezTo>
                        <a:pt x="20" y="0"/>
                        <a:pt x="20" y="0"/>
                        <a:pt x="20" y="0"/>
                      </a:cubicBezTo>
                      <a:cubicBezTo>
                        <a:pt x="9" y="0"/>
                        <a:pt x="0" y="8"/>
                        <a:pt x="0" y="19"/>
                      </a:cubicBezTo>
                      <a:lnTo>
                        <a:pt x="55" y="1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80" name="Rectangle 79"/>
                <p:cNvSpPr>
                  <a:spLocks noChangeArrowheads="1"/>
                </p:cNvSpPr>
                <p:nvPr/>
              </p:nvSpPr>
              <p:spPr bwMode="auto">
                <a:xfrm>
                  <a:off x="6061" y="1983"/>
                  <a:ext cx="13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81" name="Freeform 80"/>
                <p:cNvSpPr>
                  <a:spLocks/>
                </p:cNvSpPr>
                <p:nvPr/>
              </p:nvSpPr>
              <p:spPr bwMode="auto">
                <a:xfrm>
                  <a:off x="6247" y="1938"/>
                  <a:ext cx="132" cy="45"/>
                </a:xfrm>
                <a:custGeom>
                  <a:avLst/>
                  <a:gdLst>
                    <a:gd name="T0" fmla="*/ 55 w 55"/>
                    <a:gd name="T1" fmla="*/ 19 h 19"/>
                    <a:gd name="T2" fmla="*/ 35 w 55"/>
                    <a:gd name="T3" fmla="*/ 0 h 19"/>
                    <a:gd name="T4" fmla="*/ 20 w 55"/>
                    <a:gd name="T5" fmla="*/ 0 h 19"/>
                    <a:gd name="T6" fmla="*/ 0 w 55"/>
                    <a:gd name="T7" fmla="*/ 19 h 19"/>
                    <a:gd name="T8" fmla="*/ 55 w 55"/>
                    <a:gd name="T9" fmla="*/ 19 h 19"/>
                  </a:gdLst>
                  <a:ahLst/>
                  <a:cxnLst>
                    <a:cxn ang="0">
                      <a:pos x="T0" y="T1"/>
                    </a:cxn>
                    <a:cxn ang="0">
                      <a:pos x="T2" y="T3"/>
                    </a:cxn>
                    <a:cxn ang="0">
                      <a:pos x="T4" y="T5"/>
                    </a:cxn>
                    <a:cxn ang="0">
                      <a:pos x="T6" y="T7"/>
                    </a:cxn>
                    <a:cxn ang="0">
                      <a:pos x="T8" y="T9"/>
                    </a:cxn>
                  </a:cxnLst>
                  <a:rect l="0" t="0" r="r" b="b"/>
                  <a:pathLst>
                    <a:path w="55" h="19">
                      <a:moveTo>
                        <a:pt x="55" y="19"/>
                      </a:moveTo>
                      <a:cubicBezTo>
                        <a:pt x="55" y="8"/>
                        <a:pt x="46" y="0"/>
                        <a:pt x="35" y="0"/>
                      </a:cubicBezTo>
                      <a:cubicBezTo>
                        <a:pt x="20" y="0"/>
                        <a:pt x="20" y="0"/>
                        <a:pt x="20" y="0"/>
                      </a:cubicBezTo>
                      <a:cubicBezTo>
                        <a:pt x="10" y="0"/>
                        <a:pt x="1" y="8"/>
                        <a:pt x="0" y="19"/>
                      </a:cubicBezTo>
                      <a:lnTo>
                        <a:pt x="55" y="1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82" name="Rectangle 81"/>
                <p:cNvSpPr>
                  <a:spLocks noChangeArrowheads="1"/>
                </p:cNvSpPr>
                <p:nvPr/>
              </p:nvSpPr>
              <p:spPr bwMode="auto">
                <a:xfrm>
                  <a:off x="6247" y="1983"/>
                  <a:ext cx="13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83" name="Freeform 82"/>
                <p:cNvSpPr>
                  <a:spLocks/>
                </p:cNvSpPr>
                <p:nvPr/>
              </p:nvSpPr>
              <p:spPr bwMode="auto">
                <a:xfrm>
                  <a:off x="5885" y="1693"/>
                  <a:ext cx="126" cy="107"/>
                </a:xfrm>
                <a:custGeom>
                  <a:avLst/>
                  <a:gdLst>
                    <a:gd name="T0" fmla="*/ 17 w 53"/>
                    <a:gd name="T1" fmla="*/ 36 h 45"/>
                    <a:gd name="T2" fmla="*/ 13 w 53"/>
                    <a:gd name="T3" fmla="*/ 27 h 45"/>
                    <a:gd name="T4" fmla="*/ 27 w 53"/>
                    <a:gd name="T5" fmla="*/ 13 h 45"/>
                    <a:gd name="T6" fmla="*/ 40 w 53"/>
                    <a:gd name="T7" fmla="*/ 27 h 45"/>
                    <a:gd name="T8" fmla="*/ 36 w 53"/>
                    <a:gd name="T9" fmla="*/ 36 h 45"/>
                    <a:gd name="T10" fmla="*/ 45 w 53"/>
                    <a:gd name="T11" fmla="*/ 45 h 45"/>
                    <a:gd name="T12" fmla="*/ 53 w 53"/>
                    <a:gd name="T13" fmla="*/ 27 h 45"/>
                    <a:gd name="T14" fmla="*/ 27 w 53"/>
                    <a:gd name="T15" fmla="*/ 0 h 45"/>
                    <a:gd name="T16" fmla="*/ 0 w 53"/>
                    <a:gd name="T17" fmla="*/ 27 h 45"/>
                    <a:gd name="T18" fmla="*/ 8 w 53"/>
                    <a:gd name="T19" fmla="*/ 45 h 45"/>
                    <a:gd name="T20" fmla="*/ 17 w 53"/>
                    <a:gd name="T21"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45">
                      <a:moveTo>
                        <a:pt x="17" y="36"/>
                      </a:moveTo>
                      <a:cubicBezTo>
                        <a:pt x="15" y="34"/>
                        <a:pt x="13" y="30"/>
                        <a:pt x="13" y="27"/>
                      </a:cubicBezTo>
                      <a:cubicBezTo>
                        <a:pt x="13" y="19"/>
                        <a:pt x="19" y="13"/>
                        <a:pt x="27" y="13"/>
                      </a:cubicBezTo>
                      <a:cubicBezTo>
                        <a:pt x="34" y="13"/>
                        <a:pt x="40" y="19"/>
                        <a:pt x="40" y="27"/>
                      </a:cubicBezTo>
                      <a:cubicBezTo>
                        <a:pt x="40" y="30"/>
                        <a:pt x="38" y="33"/>
                        <a:pt x="36" y="36"/>
                      </a:cubicBezTo>
                      <a:cubicBezTo>
                        <a:pt x="45" y="45"/>
                        <a:pt x="45" y="45"/>
                        <a:pt x="45" y="45"/>
                      </a:cubicBezTo>
                      <a:cubicBezTo>
                        <a:pt x="50" y="40"/>
                        <a:pt x="53" y="34"/>
                        <a:pt x="53" y="27"/>
                      </a:cubicBezTo>
                      <a:cubicBezTo>
                        <a:pt x="53" y="12"/>
                        <a:pt x="41" y="0"/>
                        <a:pt x="27" y="0"/>
                      </a:cubicBezTo>
                      <a:cubicBezTo>
                        <a:pt x="12" y="0"/>
                        <a:pt x="0" y="12"/>
                        <a:pt x="0" y="27"/>
                      </a:cubicBezTo>
                      <a:cubicBezTo>
                        <a:pt x="0" y="34"/>
                        <a:pt x="3" y="41"/>
                        <a:pt x="8" y="45"/>
                      </a:cubicBezTo>
                      <a:lnTo>
                        <a:pt x="17" y="3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84" name="Freeform 83"/>
                <p:cNvSpPr>
                  <a:spLocks/>
                </p:cNvSpPr>
                <p:nvPr/>
              </p:nvSpPr>
              <p:spPr bwMode="auto">
                <a:xfrm>
                  <a:off x="6424" y="1281"/>
                  <a:ext cx="110" cy="126"/>
                </a:xfrm>
                <a:custGeom>
                  <a:avLst/>
                  <a:gdLst>
                    <a:gd name="T0" fmla="*/ 37 w 46"/>
                    <a:gd name="T1" fmla="*/ 53 h 53"/>
                    <a:gd name="T2" fmla="*/ 0 w 46"/>
                    <a:gd name="T3" fmla="*/ 53 h 53"/>
                    <a:gd name="T4" fmla="*/ 0 w 46"/>
                    <a:gd name="T5" fmla="*/ 0 h 53"/>
                    <a:gd name="T6" fmla="*/ 37 w 46"/>
                    <a:gd name="T7" fmla="*/ 0 h 53"/>
                    <a:gd name="T8" fmla="*/ 46 w 46"/>
                    <a:gd name="T9" fmla="*/ 9 h 53"/>
                    <a:gd name="T10" fmla="*/ 46 w 46"/>
                    <a:gd name="T11" fmla="*/ 44 h 53"/>
                    <a:gd name="T12" fmla="*/ 37 w 4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6" h="53">
                      <a:moveTo>
                        <a:pt x="37" y="53"/>
                      </a:moveTo>
                      <a:cubicBezTo>
                        <a:pt x="0" y="53"/>
                        <a:pt x="0" y="53"/>
                        <a:pt x="0" y="53"/>
                      </a:cubicBezTo>
                      <a:cubicBezTo>
                        <a:pt x="0" y="0"/>
                        <a:pt x="0" y="0"/>
                        <a:pt x="0" y="0"/>
                      </a:cubicBezTo>
                      <a:cubicBezTo>
                        <a:pt x="37" y="0"/>
                        <a:pt x="37" y="0"/>
                        <a:pt x="37" y="0"/>
                      </a:cubicBezTo>
                      <a:cubicBezTo>
                        <a:pt x="42" y="0"/>
                        <a:pt x="46" y="4"/>
                        <a:pt x="46" y="9"/>
                      </a:cubicBezTo>
                      <a:cubicBezTo>
                        <a:pt x="46" y="44"/>
                        <a:pt x="46" y="44"/>
                        <a:pt x="46" y="44"/>
                      </a:cubicBezTo>
                      <a:cubicBezTo>
                        <a:pt x="46" y="49"/>
                        <a:pt x="42" y="53"/>
                        <a:pt x="37" y="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85" name="Rectangle 84"/>
                <p:cNvSpPr>
                  <a:spLocks noChangeArrowheads="1"/>
                </p:cNvSpPr>
                <p:nvPr/>
              </p:nvSpPr>
              <p:spPr bwMode="auto">
                <a:xfrm>
                  <a:off x="6453" y="1407"/>
                  <a:ext cx="40" cy="13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86" name="Rectangle 85"/>
                <p:cNvSpPr>
                  <a:spLocks noChangeArrowheads="1"/>
                </p:cNvSpPr>
                <p:nvPr/>
              </p:nvSpPr>
              <p:spPr bwMode="auto">
                <a:xfrm>
                  <a:off x="6453" y="1407"/>
                  <a:ext cx="40"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87" name="Rectangle 86"/>
                <p:cNvSpPr>
                  <a:spLocks noChangeArrowheads="1"/>
                </p:cNvSpPr>
                <p:nvPr/>
              </p:nvSpPr>
              <p:spPr bwMode="auto">
                <a:xfrm>
                  <a:off x="6453" y="1617"/>
                  <a:ext cx="40" cy="1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88" name="Rectangle 87"/>
                <p:cNvSpPr>
                  <a:spLocks noChangeArrowheads="1"/>
                </p:cNvSpPr>
                <p:nvPr/>
              </p:nvSpPr>
              <p:spPr bwMode="auto">
                <a:xfrm>
                  <a:off x="6453" y="1617"/>
                  <a:ext cx="40"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89" name="Freeform 88"/>
                <p:cNvSpPr>
                  <a:spLocks/>
                </p:cNvSpPr>
                <p:nvPr/>
              </p:nvSpPr>
              <p:spPr bwMode="auto">
                <a:xfrm>
                  <a:off x="6426" y="1486"/>
                  <a:ext cx="93" cy="131"/>
                </a:xfrm>
                <a:custGeom>
                  <a:avLst/>
                  <a:gdLst>
                    <a:gd name="T0" fmla="*/ 0 w 39"/>
                    <a:gd name="T1" fmla="*/ 44 h 55"/>
                    <a:gd name="T2" fmla="*/ 11 w 39"/>
                    <a:gd name="T3" fmla="*/ 55 h 55"/>
                    <a:gd name="T4" fmla="*/ 28 w 39"/>
                    <a:gd name="T5" fmla="*/ 55 h 55"/>
                    <a:gd name="T6" fmla="*/ 39 w 39"/>
                    <a:gd name="T7" fmla="*/ 44 h 55"/>
                    <a:gd name="T8" fmla="*/ 39 w 39"/>
                    <a:gd name="T9" fmla="*/ 11 h 55"/>
                    <a:gd name="T10" fmla="*/ 28 w 39"/>
                    <a:gd name="T11" fmla="*/ 0 h 55"/>
                    <a:gd name="T12" fmla="*/ 11 w 39"/>
                    <a:gd name="T13" fmla="*/ 0 h 55"/>
                    <a:gd name="T14" fmla="*/ 0 w 39"/>
                    <a:gd name="T15" fmla="*/ 11 h 55"/>
                    <a:gd name="T16" fmla="*/ 0 w 39"/>
                    <a:gd name="T17"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5">
                      <a:moveTo>
                        <a:pt x="0" y="44"/>
                      </a:moveTo>
                      <a:cubicBezTo>
                        <a:pt x="0" y="50"/>
                        <a:pt x="5" y="55"/>
                        <a:pt x="11" y="55"/>
                      </a:cubicBezTo>
                      <a:cubicBezTo>
                        <a:pt x="28" y="55"/>
                        <a:pt x="28" y="55"/>
                        <a:pt x="28" y="55"/>
                      </a:cubicBezTo>
                      <a:cubicBezTo>
                        <a:pt x="34" y="55"/>
                        <a:pt x="39" y="50"/>
                        <a:pt x="39" y="44"/>
                      </a:cubicBezTo>
                      <a:cubicBezTo>
                        <a:pt x="39" y="11"/>
                        <a:pt x="39" y="11"/>
                        <a:pt x="39" y="11"/>
                      </a:cubicBezTo>
                      <a:cubicBezTo>
                        <a:pt x="39" y="5"/>
                        <a:pt x="34" y="0"/>
                        <a:pt x="28" y="0"/>
                      </a:cubicBezTo>
                      <a:cubicBezTo>
                        <a:pt x="11" y="0"/>
                        <a:pt x="11" y="0"/>
                        <a:pt x="11" y="0"/>
                      </a:cubicBezTo>
                      <a:cubicBezTo>
                        <a:pt x="5" y="0"/>
                        <a:pt x="0" y="5"/>
                        <a:pt x="0" y="11"/>
                      </a:cubicBezTo>
                      <a:lnTo>
                        <a:pt x="0" y="4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90" name="Freeform 89"/>
                <p:cNvSpPr>
                  <a:spLocks/>
                </p:cNvSpPr>
                <p:nvPr/>
              </p:nvSpPr>
              <p:spPr bwMode="auto">
                <a:xfrm>
                  <a:off x="6410" y="1693"/>
                  <a:ext cx="126" cy="107"/>
                </a:xfrm>
                <a:custGeom>
                  <a:avLst/>
                  <a:gdLst>
                    <a:gd name="T0" fmla="*/ 36 w 53"/>
                    <a:gd name="T1" fmla="*/ 36 h 45"/>
                    <a:gd name="T2" fmla="*/ 40 w 53"/>
                    <a:gd name="T3" fmla="*/ 27 h 45"/>
                    <a:gd name="T4" fmla="*/ 27 w 53"/>
                    <a:gd name="T5" fmla="*/ 13 h 45"/>
                    <a:gd name="T6" fmla="*/ 13 w 53"/>
                    <a:gd name="T7" fmla="*/ 27 h 45"/>
                    <a:gd name="T8" fmla="*/ 17 w 53"/>
                    <a:gd name="T9" fmla="*/ 36 h 45"/>
                    <a:gd name="T10" fmla="*/ 8 w 53"/>
                    <a:gd name="T11" fmla="*/ 45 h 45"/>
                    <a:gd name="T12" fmla="*/ 0 w 53"/>
                    <a:gd name="T13" fmla="*/ 27 h 45"/>
                    <a:gd name="T14" fmla="*/ 27 w 53"/>
                    <a:gd name="T15" fmla="*/ 0 h 45"/>
                    <a:gd name="T16" fmla="*/ 53 w 53"/>
                    <a:gd name="T17" fmla="*/ 27 h 45"/>
                    <a:gd name="T18" fmla="*/ 45 w 53"/>
                    <a:gd name="T19" fmla="*/ 45 h 45"/>
                    <a:gd name="T20" fmla="*/ 36 w 53"/>
                    <a:gd name="T21"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45">
                      <a:moveTo>
                        <a:pt x="36" y="36"/>
                      </a:moveTo>
                      <a:cubicBezTo>
                        <a:pt x="38" y="34"/>
                        <a:pt x="40" y="30"/>
                        <a:pt x="40" y="27"/>
                      </a:cubicBezTo>
                      <a:cubicBezTo>
                        <a:pt x="40" y="19"/>
                        <a:pt x="34" y="13"/>
                        <a:pt x="27" y="13"/>
                      </a:cubicBezTo>
                      <a:cubicBezTo>
                        <a:pt x="19" y="13"/>
                        <a:pt x="13" y="19"/>
                        <a:pt x="13" y="27"/>
                      </a:cubicBezTo>
                      <a:cubicBezTo>
                        <a:pt x="13" y="30"/>
                        <a:pt x="15" y="33"/>
                        <a:pt x="17" y="36"/>
                      </a:cubicBezTo>
                      <a:cubicBezTo>
                        <a:pt x="8" y="45"/>
                        <a:pt x="8" y="45"/>
                        <a:pt x="8" y="45"/>
                      </a:cubicBezTo>
                      <a:cubicBezTo>
                        <a:pt x="3" y="40"/>
                        <a:pt x="0" y="34"/>
                        <a:pt x="0" y="27"/>
                      </a:cubicBezTo>
                      <a:cubicBezTo>
                        <a:pt x="0" y="12"/>
                        <a:pt x="12" y="0"/>
                        <a:pt x="27" y="0"/>
                      </a:cubicBezTo>
                      <a:cubicBezTo>
                        <a:pt x="41" y="0"/>
                        <a:pt x="53" y="12"/>
                        <a:pt x="53" y="27"/>
                      </a:cubicBezTo>
                      <a:cubicBezTo>
                        <a:pt x="53" y="34"/>
                        <a:pt x="50" y="41"/>
                        <a:pt x="45" y="45"/>
                      </a:cubicBezTo>
                      <a:lnTo>
                        <a:pt x="36" y="3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grpSp>
          <p:sp>
            <p:nvSpPr>
              <p:cNvPr id="48" name="TextBox 47"/>
              <p:cNvSpPr txBox="1"/>
              <p:nvPr/>
            </p:nvSpPr>
            <p:spPr>
              <a:xfrm>
                <a:off x="4727196" y="1369425"/>
                <a:ext cx="1188146" cy="923330"/>
              </a:xfrm>
              <a:prstGeom prst="rect">
                <a:avLst/>
              </a:prstGeom>
              <a:noFill/>
            </p:spPr>
            <p:txBody>
              <a:bodyPr wrap="none" rtlCol="0">
                <a:spAutoFit/>
              </a:bodyPr>
              <a:lstStyle/>
              <a:p>
                <a:pPr lvl="0" fontAlgn="base">
                  <a:spcBef>
                    <a:spcPct val="0"/>
                  </a:spcBef>
                  <a:spcAft>
                    <a:spcPct val="0"/>
                  </a:spcAft>
                </a:pPr>
                <a:r>
                  <a:rPr lang="en-GB" b="1" dirty="0">
                    <a:solidFill>
                      <a:srgbClr val="FFFFFF"/>
                    </a:solidFill>
                    <a:latin typeface="Segoe UI" panose="020B0502040204020203" pitchFamily="34" charset="0"/>
                    <a:cs typeface="Segoe UI" panose="020B0502040204020203" pitchFamily="34" charset="0"/>
                  </a:rPr>
                  <a:t>Worker</a:t>
                </a:r>
                <a:br>
                  <a:rPr lang="en-GB" b="1" dirty="0">
                    <a:solidFill>
                      <a:srgbClr val="FFFFFF"/>
                    </a:solidFill>
                    <a:latin typeface="Segoe UI" panose="020B0502040204020203" pitchFamily="34" charset="0"/>
                    <a:cs typeface="Segoe UI" panose="020B0502040204020203" pitchFamily="34" charset="0"/>
                  </a:rPr>
                </a:br>
                <a:r>
                  <a:rPr lang="en-GB" b="1" dirty="0">
                    <a:solidFill>
                      <a:srgbClr val="FFFFFF"/>
                    </a:solidFill>
                    <a:latin typeface="Segoe UI" panose="020B0502040204020203" pitchFamily="34" charset="0"/>
                    <a:cs typeface="Segoe UI" panose="020B0502040204020203" pitchFamily="34" charset="0"/>
                  </a:rPr>
                  <a:t>Role</a:t>
                </a:r>
              </a:p>
              <a:p>
                <a:pPr lvl="0" fontAlgn="base">
                  <a:spcBef>
                    <a:spcPct val="0"/>
                  </a:spcBef>
                  <a:spcAft>
                    <a:spcPct val="0"/>
                  </a:spcAft>
                </a:pPr>
                <a:r>
                  <a:rPr lang="en-GB" b="1" dirty="0">
                    <a:solidFill>
                      <a:srgbClr val="FFFFFF"/>
                    </a:solidFill>
                    <a:latin typeface="Segoe UI" panose="020B0502040204020203" pitchFamily="34" charset="0"/>
                    <a:cs typeface="Segoe UI" panose="020B0502040204020203" pitchFamily="34" charset="0"/>
                  </a:rPr>
                  <a:t>Instances</a:t>
                </a:r>
              </a:p>
            </p:txBody>
          </p:sp>
        </p:grpSp>
        <p:grpSp>
          <p:nvGrpSpPr>
            <p:cNvPr id="9" name="Group 8"/>
            <p:cNvGrpSpPr/>
            <p:nvPr/>
          </p:nvGrpSpPr>
          <p:grpSpPr>
            <a:xfrm>
              <a:off x="614686" y="2974963"/>
              <a:ext cx="5778029" cy="1066092"/>
              <a:chOff x="1220107" y="2974963"/>
              <a:chExt cx="5778029" cy="1066092"/>
            </a:xfrm>
          </p:grpSpPr>
          <p:grpSp>
            <p:nvGrpSpPr>
              <p:cNvPr id="21" name="Group 20"/>
              <p:cNvGrpSpPr>
                <a:grpSpLocks noChangeAspect="1"/>
              </p:cNvGrpSpPr>
              <p:nvPr/>
            </p:nvGrpSpPr>
            <p:grpSpPr>
              <a:xfrm>
                <a:off x="1220107" y="2977938"/>
                <a:ext cx="1362825" cy="1063117"/>
                <a:chOff x="1507436" y="1799127"/>
                <a:chExt cx="3681068" cy="2752580"/>
              </a:xfrm>
            </p:grpSpPr>
            <p:sp>
              <p:nvSpPr>
                <p:cNvPr id="39" name="Rectangle 38"/>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42" name="Isosceles Triangle 41"/>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44" name="Freeform 43"/>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5" name="5-Point Star 44"/>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2" name="Group 21"/>
              <p:cNvGrpSpPr>
                <a:grpSpLocks noChangeAspect="1"/>
              </p:cNvGrpSpPr>
              <p:nvPr/>
            </p:nvGrpSpPr>
            <p:grpSpPr>
              <a:xfrm>
                <a:off x="2770436" y="2975328"/>
                <a:ext cx="1362825" cy="1063117"/>
                <a:chOff x="1507436" y="1799127"/>
                <a:chExt cx="3681068" cy="2752580"/>
              </a:xfrm>
            </p:grpSpPr>
            <p:sp>
              <p:nvSpPr>
                <p:cNvPr id="32" name="Rectangle 31"/>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35" name="Isosceles Triangle 34"/>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37" name="Freeform 36"/>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8" name="5-Point Star 37"/>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3" name="Group 22"/>
              <p:cNvGrpSpPr>
                <a:grpSpLocks noChangeAspect="1"/>
              </p:cNvGrpSpPr>
              <p:nvPr/>
            </p:nvGrpSpPr>
            <p:grpSpPr>
              <a:xfrm>
                <a:off x="4322973" y="2975328"/>
                <a:ext cx="1362825" cy="1063117"/>
                <a:chOff x="1507436" y="1799127"/>
                <a:chExt cx="3681068" cy="2752580"/>
              </a:xfrm>
            </p:grpSpPr>
            <p:sp>
              <p:nvSpPr>
                <p:cNvPr id="25" name="Rectangle 24"/>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8" name="Isosceles Triangle 27"/>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30" name="Freeform 2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1" name="5-Point Star 30"/>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sp>
            <p:nvSpPr>
              <p:cNvPr id="24" name="TextBox 23"/>
              <p:cNvSpPr txBox="1"/>
              <p:nvPr/>
            </p:nvSpPr>
            <p:spPr>
              <a:xfrm>
                <a:off x="5809990" y="2974963"/>
                <a:ext cx="1188146" cy="923330"/>
              </a:xfrm>
              <a:prstGeom prst="rect">
                <a:avLst/>
              </a:prstGeom>
              <a:noFill/>
            </p:spPr>
            <p:txBody>
              <a:bodyPr wrap="none" rtlCol="0">
                <a:spAutoFit/>
              </a:bodyPr>
              <a:lstStyle/>
              <a:p>
                <a:pPr lvl="0" fontAlgn="base">
                  <a:spcBef>
                    <a:spcPct val="0"/>
                  </a:spcBef>
                  <a:spcAft>
                    <a:spcPct val="0"/>
                  </a:spcAft>
                </a:pPr>
                <a:r>
                  <a:rPr lang="en-GB" b="1" dirty="0">
                    <a:solidFill>
                      <a:srgbClr val="FFFFFF"/>
                    </a:solidFill>
                    <a:latin typeface="Segoe UI" panose="020B0502040204020203" pitchFamily="34" charset="0"/>
                    <a:cs typeface="Segoe UI" panose="020B0502040204020203" pitchFamily="34" charset="0"/>
                  </a:rPr>
                  <a:t>Web</a:t>
                </a:r>
                <a:br>
                  <a:rPr lang="en-GB" b="1" dirty="0">
                    <a:solidFill>
                      <a:srgbClr val="FFFFFF"/>
                    </a:solidFill>
                    <a:latin typeface="Segoe UI" panose="020B0502040204020203" pitchFamily="34" charset="0"/>
                    <a:cs typeface="Segoe UI" panose="020B0502040204020203" pitchFamily="34" charset="0"/>
                  </a:rPr>
                </a:br>
                <a:r>
                  <a:rPr lang="en-GB" b="1" dirty="0">
                    <a:solidFill>
                      <a:srgbClr val="FFFFFF"/>
                    </a:solidFill>
                    <a:latin typeface="Segoe UI" panose="020B0502040204020203" pitchFamily="34" charset="0"/>
                    <a:cs typeface="Segoe UI" panose="020B0502040204020203" pitchFamily="34" charset="0"/>
                  </a:rPr>
                  <a:t>Role</a:t>
                </a:r>
              </a:p>
              <a:p>
                <a:pPr lvl="0" fontAlgn="base">
                  <a:spcBef>
                    <a:spcPct val="0"/>
                  </a:spcBef>
                  <a:spcAft>
                    <a:spcPct val="0"/>
                  </a:spcAft>
                </a:pPr>
                <a:r>
                  <a:rPr lang="en-GB" b="1" dirty="0">
                    <a:solidFill>
                      <a:srgbClr val="FFFFFF"/>
                    </a:solidFill>
                    <a:latin typeface="Segoe UI" panose="020B0502040204020203" pitchFamily="34" charset="0"/>
                    <a:cs typeface="Segoe UI" panose="020B0502040204020203" pitchFamily="34" charset="0"/>
                  </a:rPr>
                  <a:t>Instances</a:t>
                </a:r>
              </a:p>
            </p:txBody>
          </p:sp>
        </p:grpSp>
        <p:grpSp>
          <p:nvGrpSpPr>
            <p:cNvPr id="10" name="Group 9"/>
            <p:cNvGrpSpPr/>
            <p:nvPr/>
          </p:nvGrpSpPr>
          <p:grpSpPr>
            <a:xfrm rot="5400000">
              <a:off x="1652233" y="4556579"/>
              <a:ext cx="1538287" cy="1127126"/>
              <a:chOff x="3802857" y="2865437"/>
              <a:chExt cx="1538287" cy="1127126"/>
            </a:xfrm>
          </p:grpSpPr>
          <p:sp>
            <p:nvSpPr>
              <p:cNvPr id="12" name="Freeform 11"/>
              <p:cNvSpPr>
                <a:spLocks/>
              </p:cNvSpPr>
              <p:nvPr/>
            </p:nvSpPr>
            <p:spPr bwMode="auto">
              <a:xfrm>
                <a:off x="4055269" y="2932112"/>
                <a:ext cx="298450" cy="55563"/>
              </a:xfrm>
              <a:custGeom>
                <a:avLst/>
                <a:gdLst>
                  <a:gd name="T0" fmla="*/ 9 w 93"/>
                  <a:gd name="T1" fmla="*/ 17 h 17"/>
                  <a:gd name="T2" fmla="*/ 0 w 93"/>
                  <a:gd name="T3" fmla="*/ 8 h 17"/>
                  <a:gd name="T4" fmla="*/ 0 w 93"/>
                  <a:gd name="T5" fmla="*/ 8 h 17"/>
                  <a:gd name="T6" fmla="*/ 9 w 93"/>
                  <a:gd name="T7" fmla="*/ 0 h 17"/>
                  <a:gd name="T8" fmla="*/ 84 w 93"/>
                  <a:gd name="T9" fmla="*/ 0 h 17"/>
                  <a:gd name="T10" fmla="*/ 93 w 93"/>
                  <a:gd name="T11" fmla="*/ 8 h 17"/>
                  <a:gd name="T12" fmla="*/ 93 w 93"/>
                  <a:gd name="T13" fmla="*/ 8 h 17"/>
                  <a:gd name="T14" fmla="*/ 84 w 93"/>
                  <a:gd name="T15" fmla="*/ 17 h 17"/>
                  <a:gd name="T16" fmla="*/ 9 w 9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7">
                    <a:moveTo>
                      <a:pt x="9" y="17"/>
                    </a:moveTo>
                    <a:cubicBezTo>
                      <a:pt x="4" y="17"/>
                      <a:pt x="0" y="13"/>
                      <a:pt x="0" y="8"/>
                    </a:cubicBezTo>
                    <a:cubicBezTo>
                      <a:pt x="0" y="8"/>
                      <a:pt x="0" y="8"/>
                      <a:pt x="0" y="8"/>
                    </a:cubicBezTo>
                    <a:cubicBezTo>
                      <a:pt x="0" y="4"/>
                      <a:pt x="4" y="0"/>
                      <a:pt x="9" y="0"/>
                    </a:cubicBezTo>
                    <a:cubicBezTo>
                      <a:pt x="84" y="0"/>
                      <a:pt x="84" y="0"/>
                      <a:pt x="84" y="0"/>
                    </a:cubicBezTo>
                    <a:cubicBezTo>
                      <a:pt x="89" y="0"/>
                      <a:pt x="93" y="4"/>
                      <a:pt x="93" y="8"/>
                    </a:cubicBezTo>
                    <a:cubicBezTo>
                      <a:pt x="93" y="8"/>
                      <a:pt x="93" y="8"/>
                      <a:pt x="93" y="8"/>
                    </a:cubicBezTo>
                    <a:cubicBezTo>
                      <a:pt x="93" y="13"/>
                      <a:pt x="89" y="17"/>
                      <a:pt x="84" y="17"/>
                    </a:cubicBezTo>
                    <a:lnTo>
                      <a:pt x="9" y="17"/>
                    </a:lnTo>
                    <a:close/>
                  </a:path>
                </a:pathLst>
              </a:custGeom>
              <a:solidFill>
                <a:srgbClr val="FCDE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3" name="Freeform 12"/>
              <p:cNvSpPr>
                <a:spLocks/>
              </p:cNvSpPr>
              <p:nvPr/>
            </p:nvSpPr>
            <p:spPr bwMode="auto">
              <a:xfrm>
                <a:off x="4055269" y="3044825"/>
                <a:ext cx="298450" cy="53975"/>
              </a:xfrm>
              <a:custGeom>
                <a:avLst/>
                <a:gdLst>
                  <a:gd name="T0" fmla="*/ 9 w 93"/>
                  <a:gd name="T1" fmla="*/ 17 h 17"/>
                  <a:gd name="T2" fmla="*/ 0 w 93"/>
                  <a:gd name="T3" fmla="*/ 8 h 17"/>
                  <a:gd name="T4" fmla="*/ 0 w 93"/>
                  <a:gd name="T5" fmla="*/ 8 h 17"/>
                  <a:gd name="T6" fmla="*/ 9 w 93"/>
                  <a:gd name="T7" fmla="*/ 0 h 17"/>
                  <a:gd name="T8" fmla="*/ 84 w 93"/>
                  <a:gd name="T9" fmla="*/ 0 h 17"/>
                  <a:gd name="T10" fmla="*/ 93 w 93"/>
                  <a:gd name="T11" fmla="*/ 8 h 17"/>
                  <a:gd name="T12" fmla="*/ 93 w 93"/>
                  <a:gd name="T13" fmla="*/ 8 h 17"/>
                  <a:gd name="T14" fmla="*/ 84 w 93"/>
                  <a:gd name="T15" fmla="*/ 17 h 17"/>
                  <a:gd name="T16" fmla="*/ 9 w 9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7">
                    <a:moveTo>
                      <a:pt x="9" y="17"/>
                    </a:moveTo>
                    <a:cubicBezTo>
                      <a:pt x="4" y="17"/>
                      <a:pt x="0" y="13"/>
                      <a:pt x="0" y="8"/>
                    </a:cubicBezTo>
                    <a:cubicBezTo>
                      <a:pt x="0" y="8"/>
                      <a:pt x="0" y="8"/>
                      <a:pt x="0" y="8"/>
                    </a:cubicBezTo>
                    <a:cubicBezTo>
                      <a:pt x="0" y="3"/>
                      <a:pt x="4" y="0"/>
                      <a:pt x="9" y="0"/>
                    </a:cubicBezTo>
                    <a:cubicBezTo>
                      <a:pt x="84" y="0"/>
                      <a:pt x="84" y="0"/>
                      <a:pt x="84" y="0"/>
                    </a:cubicBezTo>
                    <a:cubicBezTo>
                      <a:pt x="89" y="0"/>
                      <a:pt x="93" y="3"/>
                      <a:pt x="93" y="8"/>
                    </a:cubicBezTo>
                    <a:cubicBezTo>
                      <a:pt x="93" y="8"/>
                      <a:pt x="93" y="8"/>
                      <a:pt x="93" y="8"/>
                    </a:cubicBezTo>
                    <a:cubicBezTo>
                      <a:pt x="93" y="13"/>
                      <a:pt x="89" y="17"/>
                      <a:pt x="84" y="17"/>
                    </a:cubicBezTo>
                    <a:lnTo>
                      <a:pt x="9" y="17"/>
                    </a:lnTo>
                    <a:close/>
                  </a:path>
                </a:pathLst>
              </a:custGeom>
              <a:solidFill>
                <a:srgbClr val="FCDE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4" name="Freeform 13"/>
              <p:cNvSpPr>
                <a:spLocks/>
              </p:cNvSpPr>
              <p:nvPr/>
            </p:nvSpPr>
            <p:spPr bwMode="auto">
              <a:xfrm>
                <a:off x="3915569" y="2865437"/>
                <a:ext cx="258762" cy="301625"/>
              </a:xfrm>
              <a:custGeom>
                <a:avLst/>
                <a:gdLst>
                  <a:gd name="T0" fmla="*/ 81 w 81"/>
                  <a:gd name="T1" fmla="*/ 0 h 94"/>
                  <a:gd name="T2" fmla="*/ 35 w 81"/>
                  <a:gd name="T3" fmla="*/ 0 h 94"/>
                  <a:gd name="T4" fmla="*/ 0 w 81"/>
                  <a:gd name="T5" fmla="*/ 35 h 94"/>
                  <a:gd name="T6" fmla="*/ 0 w 81"/>
                  <a:gd name="T7" fmla="*/ 59 h 94"/>
                  <a:gd name="T8" fmla="*/ 35 w 81"/>
                  <a:gd name="T9" fmla="*/ 94 h 94"/>
                  <a:gd name="T10" fmla="*/ 81 w 81"/>
                  <a:gd name="T11" fmla="*/ 94 h 94"/>
                  <a:gd name="T12" fmla="*/ 81 w 81"/>
                  <a:gd name="T13" fmla="*/ 0 h 94"/>
                </a:gdLst>
                <a:ahLst/>
                <a:cxnLst>
                  <a:cxn ang="0">
                    <a:pos x="T0" y="T1"/>
                  </a:cxn>
                  <a:cxn ang="0">
                    <a:pos x="T2" y="T3"/>
                  </a:cxn>
                  <a:cxn ang="0">
                    <a:pos x="T4" y="T5"/>
                  </a:cxn>
                  <a:cxn ang="0">
                    <a:pos x="T6" y="T7"/>
                  </a:cxn>
                  <a:cxn ang="0">
                    <a:pos x="T8" y="T9"/>
                  </a:cxn>
                  <a:cxn ang="0">
                    <a:pos x="T10" y="T11"/>
                  </a:cxn>
                  <a:cxn ang="0">
                    <a:pos x="T12" y="T13"/>
                  </a:cxn>
                </a:cxnLst>
                <a:rect l="0" t="0" r="r" b="b"/>
                <a:pathLst>
                  <a:path w="81" h="94">
                    <a:moveTo>
                      <a:pt x="81" y="0"/>
                    </a:moveTo>
                    <a:cubicBezTo>
                      <a:pt x="35" y="0"/>
                      <a:pt x="35" y="0"/>
                      <a:pt x="35" y="0"/>
                    </a:cubicBezTo>
                    <a:cubicBezTo>
                      <a:pt x="15" y="0"/>
                      <a:pt x="0" y="15"/>
                      <a:pt x="0" y="35"/>
                    </a:cubicBezTo>
                    <a:cubicBezTo>
                      <a:pt x="0" y="59"/>
                      <a:pt x="0" y="59"/>
                      <a:pt x="0" y="59"/>
                    </a:cubicBezTo>
                    <a:cubicBezTo>
                      <a:pt x="0" y="78"/>
                      <a:pt x="15" y="94"/>
                      <a:pt x="35" y="94"/>
                    </a:cubicBezTo>
                    <a:cubicBezTo>
                      <a:pt x="81" y="94"/>
                      <a:pt x="81" y="94"/>
                      <a:pt x="81" y="94"/>
                    </a:cubicBezTo>
                    <a:lnTo>
                      <a:pt x="81"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5" name="Freeform 14"/>
              <p:cNvSpPr>
                <a:spLocks/>
              </p:cNvSpPr>
              <p:nvPr/>
            </p:nvSpPr>
            <p:spPr bwMode="auto">
              <a:xfrm>
                <a:off x="3831432" y="2955925"/>
                <a:ext cx="179387" cy="120650"/>
              </a:xfrm>
              <a:custGeom>
                <a:avLst/>
                <a:gdLst>
                  <a:gd name="T0" fmla="*/ 0 w 113"/>
                  <a:gd name="T1" fmla="*/ 66 h 76"/>
                  <a:gd name="T2" fmla="*/ 0 w 113"/>
                  <a:gd name="T3" fmla="*/ 10 h 76"/>
                  <a:gd name="T4" fmla="*/ 113 w 113"/>
                  <a:gd name="T5" fmla="*/ 0 h 76"/>
                  <a:gd name="T6" fmla="*/ 113 w 113"/>
                  <a:gd name="T7" fmla="*/ 76 h 76"/>
                  <a:gd name="T8" fmla="*/ 0 w 113"/>
                  <a:gd name="T9" fmla="*/ 66 h 76"/>
                </a:gdLst>
                <a:ahLst/>
                <a:cxnLst>
                  <a:cxn ang="0">
                    <a:pos x="T0" y="T1"/>
                  </a:cxn>
                  <a:cxn ang="0">
                    <a:pos x="T2" y="T3"/>
                  </a:cxn>
                  <a:cxn ang="0">
                    <a:pos x="T4" y="T5"/>
                  </a:cxn>
                  <a:cxn ang="0">
                    <a:pos x="T6" y="T7"/>
                  </a:cxn>
                  <a:cxn ang="0">
                    <a:pos x="T8" y="T9"/>
                  </a:cxn>
                </a:cxnLst>
                <a:rect l="0" t="0" r="r" b="b"/>
                <a:pathLst>
                  <a:path w="113" h="76">
                    <a:moveTo>
                      <a:pt x="0" y="66"/>
                    </a:moveTo>
                    <a:lnTo>
                      <a:pt x="0" y="10"/>
                    </a:lnTo>
                    <a:lnTo>
                      <a:pt x="113" y="0"/>
                    </a:lnTo>
                    <a:lnTo>
                      <a:pt x="113" y="76"/>
                    </a:lnTo>
                    <a:lnTo>
                      <a:pt x="0" y="6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6" name="Freeform 15"/>
              <p:cNvSpPr>
                <a:spLocks/>
              </p:cNvSpPr>
              <p:nvPr/>
            </p:nvSpPr>
            <p:spPr bwMode="auto">
              <a:xfrm>
                <a:off x="3802857" y="2946400"/>
                <a:ext cx="53975" cy="139700"/>
              </a:xfrm>
              <a:custGeom>
                <a:avLst/>
                <a:gdLst>
                  <a:gd name="T0" fmla="*/ 9 w 17"/>
                  <a:gd name="T1" fmla="*/ 44 h 44"/>
                  <a:gd name="T2" fmla="*/ 0 w 17"/>
                  <a:gd name="T3" fmla="*/ 35 h 44"/>
                  <a:gd name="T4" fmla="*/ 0 w 17"/>
                  <a:gd name="T5" fmla="*/ 8 h 44"/>
                  <a:gd name="T6" fmla="*/ 9 w 17"/>
                  <a:gd name="T7" fmla="*/ 0 h 44"/>
                  <a:gd name="T8" fmla="*/ 9 w 17"/>
                  <a:gd name="T9" fmla="*/ 0 h 44"/>
                  <a:gd name="T10" fmla="*/ 17 w 17"/>
                  <a:gd name="T11" fmla="*/ 8 h 44"/>
                  <a:gd name="T12" fmla="*/ 17 w 17"/>
                  <a:gd name="T13" fmla="*/ 35 h 44"/>
                  <a:gd name="T14" fmla="*/ 9 w 17"/>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4">
                    <a:moveTo>
                      <a:pt x="9" y="44"/>
                    </a:moveTo>
                    <a:cubicBezTo>
                      <a:pt x="4" y="44"/>
                      <a:pt x="0" y="40"/>
                      <a:pt x="0" y="35"/>
                    </a:cubicBezTo>
                    <a:cubicBezTo>
                      <a:pt x="0" y="8"/>
                      <a:pt x="0" y="8"/>
                      <a:pt x="0" y="8"/>
                    </a:cubicBezTo>
                    <a:cubicBezTo>
                      <a:pt x="0" y="3"/>
                      <a:pt x="4" y="0"/>
                      <a:pt x="9" y="0"/>
                    </a:cubicBezTo>
                    <a:cubicBezTo>
                      <a:pt x="9" y="0"/>
                      <a:pt x="9" y="0"/>
                      <a:pt x="9" y="0"/>
                    </a:cubicBezTo>
                    <a:cubicBezTo>
                      <a:pt x="13" y="0"/>
                      <a:pt x="17" y="3"/>
                      <a:pt x="17" y="8"/>
                    </a:cubicBezTo>
                    <a:cubicBezTo>
                      <a:pt x="17" y="35"/>
                      <a:pt x="17" y="35"/>
                      <a:pt x="17" y="35"/>
                    </a:cubicBezTo>
                    <a:cubicBezTo>
                      <a:pt x="17" y="40"/>
                      <a:pt x="13" y="44"/>
                      <a:pt x="9" y="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7" name="Freeform 16"/>
              <p:cNvSpPr>
                <a:spLocks/>
              </p:cNvSpPr>
              <p:nvPr/>
            </p:nvSpPr>
            <p:spPr bwMode="auto">
              <a:xfrm>
                <a:off x="4502944" y="2865437"/>
                <a:ext cx="258762" cy="301625"/>
              </a:xfrm>
              <a:custGeom>
                <a:avLst/>
                <a:gdLst>
                  <a:gd name="T0" fmla="*/ 0 w 81"/>
                  <a:gd name="T1" fmla="*/ 94 h 94"/>
                  <a:gd name="T2" fmla="*/ 46 w 81"/>
                  <a:gd name="T3" fmla="*/ 94 h 94"/>
                  <a:gd name="T4" fmla="*/ 81 w 81"/>
                  <a:gd name="T5" fmla="*/ 59 h 94"/>
                  <a:gd name="T6" fmla="*/ 81 w 81"/>
                  <a:gd name="T7" fmla="*/ 35 h 94"/>
                  <a:gd name="T8" fmla="*/ 46 w 81"/>
                  <a:gd name="T9" fmla="*/ 0 h 94"/>
                  <a:gd name="T10" fmla="*/ 0 w 81"/>
                  <a:gd name="T11" fmla="*/ 0 h 94"/>
                  <a:gd name="T12" fmla="*/ 0 w 81"/>
                  <a:gd name="T13" fmla="*/ 94 h 94"/>
                </a:gdLst>
                <a:ahLst/>
                <a:cxnLst>
                  <a:cxn ang="0">
                    <a:pos x="T0" y="T1"/>
                  </a:cxn>
                  <a:cxn ang="0">
                    <a:pos x="T2" y="T3"/>
                  </a:cxn>
                  <a:cxn ang="0">
                    <a:pos x="T4" y="T5"/>
                  </a:cxn>
                  <a:cxn ang="0">
                    <a:pos x="T6" y="T7"/>
                  </a:cxn>
                  <a:cxn ang="0">
                    <a:pos x="T8" y="T9"/>
                  </a:cxn>
                  <a:cxn ang="0">
                    <a:pos x="T10" y="T11"/>
                  </a:cxn>
                  <a:cxn ang="0">
                    <a:pos x="T12" y="T13"/>
                  </a:cxn>
                </a:cxnLst>
                <a:rect l="0" t="0" r="r" b="b"/>
                <a:pathLst>
                  <a:path w="81" h="94">
                    <a:moveTo>
                      <a:pt x="0" y="94"/>
                    </a:moveTo>
                    <a:cubicBezTo>
                      <a:pt x="46" y="94"/>
                      <a:pt x="46" y="94"/>
                      <a:pt x="46" y="94"/>
                    </a:cubicBezTo>
                    <a:cubicBezTo>
                      <a:pt x="65" y="94"/>
                      <a:pt x="81" y="78"/>
                      <a:pt x="81" y="59"/>
                    </a:cubicBezTo>
                    <a:cubicBezTo>
                      <a:pt x="81" y="35"/>
                      <a:pt x="81" y="35"/>
                      <a:pt x="81" y="35"/>
                    </a:cubicBezTo>
                    <a:cubicBezTo>
                      <a:pt x="81" y="15"/>
                      <a:pt x="65" y="0"/>
                      <a:pt x="46" y="0"/>
                    </a:cubicBezTo>
                    <a:cubicBezTo>
                      <a:pt x="0" y="0"/>
                      <a:pt x="0" y="0"/>
                      <a:pt x="0" y="0"/>
                    </a:cubicBezTo>
                    <a:lnTo>
                      <a:pt x="0" y="9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8" name="Freeform 17"/>
              <p:cNvSpPr>
                <a:spLocks/>
              </p:cNvSpPr>
              <p:nvPr/>
            </p:nvSpPr>
            <p:spPr bwMode="auto">
              <a:xfrm>
                <a:off x="4663282" y="2955925"/>
                <a:ext cx="182562" cy="120650"/>
              </a:xfrm>
              <a:custGeom>
                <a:avLst/>
                <a:gdLst>
                  <a:gd name="T0" fmla="*/ 115 w 115"/>
                  <a:gd name="T1" fmla="*/ 10 h 76"/>
                  <a:gd name="T2" fmla="*/ 115 w 115"/>
                  <a:gd name="T3" fmla="*/ 66 h 76"/>
                  <a:gd name="T4" fmla="*/ 0 w 115"/>
                  <a:gd name="T5" fmla="*/ 76 h 76"/>
                  <a:gd name="T6" fmla="*/ 0 w 115"/>
                  <a:gd name="T7" fmla="*/ 0 h 76"/>
                  <a:gd name="T8" fmla="*/ 115 w 115"/>
                  <a:gd name="T9" fmla="*/ 10 h 76"/>
                </a:gdLst>
                <a:ahLst/>
                <a:cxnLst>
                  <a:cxn ang="0">
                    <a:pos x="T0" y="T1"/>
                  </a:cxn>
                  <a:cxn ang="0">
                    <a:pos x="T2" y="T3"/>
                  </a:cxn>
                  <a:cxn ang="0">
                    <a:pos x="T4" y="T5"/>
                  </a:cxn>
                  <a:cxn ang="0">
                    <a:pos x="T6" y="T7"/>
                  </a:cxn>
                  <a:cxn ang="0">
                    <a:pos x="T8" y="T9"/>
                  </a:cxn>
                </a:cxnLst>
                <a:rect l="0" t="0" r="r" b="b"/>
                <a:pathLst>
                  <a:path w="115" h="76">
                    <a:moveTo>
                      <a:pt x="115" y="10"/>
                    </a:moveTo>
                    <a:lnTo>
                      <a:pt x="115" y="66"/>
                    </a:lnTo>
                    <a:lnTo>
                      <a:pt x="0" y="76"/>
                    </a:lnTo>
                    <a:lnTo>
                      <a:pt x="0" y="0"/>
                    </a:lnTo>
                    <a:lnTo>
                      <a:pt x="115" y="1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9" name="Freeform 18"/>
              <p:cNvSpPr>
                <a:spLocks/>
              </p:cNvSpPr>
              <p:nvPr/>
            </p:nvSpPr>
            <p:spPr bwMode="auto">
              <a:xfrm>
                <a:off x="4820444" y="2946400"/>
                <a:ext cx="50800" cy="139700"/>
              </a:xfrm>
              <a:custGeom>
                <a:avLst/>
                <a:gdLst>
                  <a:gd name="T0" fmla="*/ 8 w 16"/>
                  <a:gd name="T1" fmla="*/ 0 h 44"/>
                  <a:gd name="T2" fmla="*/ 16 w 16"/>
                  <a:gd name="T3" fmla="*/ 8 h 44"/>
                  <a:gd name="T4" fmla="*/ 16 w 16"/>
                  <a:gd name="T5" fmla="*/ 35 h 44"/>
                  <a:gd name="T6" fmla="*/ 8 w 16"/>
                  <a:gd name="T7" fmla="*/ 44 h 44"/>
                  <a:gd name="T8" fmla="*/ 8 w 16"/>
                  <a:gd name="T9" fmla="*/ 44 h 44"/>
                  <a:gd name="T10" fmla="*/ 0 w 16"/>
                  <a:gd name="T11" fmla="*/ 35 h 44"/>
                  <a:gd name="T12" fmla="*/ 0 w 16"/>
                  <a:gd name="T13" fmla="*/ 8 h 44"/>
                  <a:gd name="T14" fmla="*/ 8 w 16"/>
                  <a:gd name="T15" fmla="*/ 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4">
                    <a:moveTo>
                      <a:pt x="8" y="0"/>
                    </a:moveTo>
                    <a:cubicBezTo>
                      <a:pt x="13" y="0"/>
                      <a:pt x="16" y="3"/>
                      <a:pt x="16" y="8"/>
                    </a:cubicBezTo>
                    <a:cubicBezTo>
                      <a:pt x="16" y="35"/>
                      <a:pt x="16" y="35"/>
                      <a:pt x="16" y="35"/>
                    </a:cubicBezTo>
                    <a:cubicBezTo>
                      <a:pt x="16" y="40"/>
                      <a:pt x="13" y="44"/>
                      <a:pt x="8" y="44"/>
                    </a:cubicBezTo>
                    <a:cubicBezTo>
                      <a:pt x="8" y="44"/>
                      <a:pt x="8" y="44"/>
                      <a:pt x="8" y="44"/>
                    </a:cubicBezTo>
                    <a:cubicBezTo>
                      <a:pt x="3" y="44"/>
                      <a:pt x="0" y="40"/>
                      <a:pt x="0" y="35"/>
                    </a:cubicBezTo>
                    <a:cubicBezTo>
                      <a:pt x="0" y="8"/>
                      <a:pt x="0" y="8"/>
                      <a:pt x="0" y="8"/>
                    </a:cubicBezTo>
                    <a:cubicBezTo>
                      <a:pt x="0" y="3"/>
                      <a:pt x="3" y="0"/>
                      <a:pt x="8"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20" name="Freeform 19"/>
              <p:cNvSpPr>
                <a:spLocks/>
              </p:cNvSpPr>
              <p:nvPr/>
            </p:nvSpPr>
            <p:spPr bwMode="auto">
              <a:xfrm>
                <a:off x="4893469" y="2978150"/>
                <a:ext cx="447675" cy="1014413"/>
              </a:xfrm>
              <a:custGeom>
                <a:avLst/>
                <a:gdLst>
                  <a:gd name="T0" fmla="*/ 140 w 140"/>
                  <a:gd name="T1" fmla="*/ 317 h 317"/>
                  <a:gd name="T2" fmla="*/ 116 w 140"/>
                  <a:gd name="T3" fmla="*/ 317 h 317"/>
                  <a:gd name="T4" fmla="*/ 116 w 140"/>
                  <a:gd name="T5" fmla="*/ 47 h 317"/>
                  <a:gd name="T6" fmla="*/ 93 w 140"/>
                  <a:gd name="T7" fmla="*/ 24 h 317"/>
                  <a:gd name="T8" fmla="*/ 0 w 140"/>
                  <a:gd name="T9" fmla="*/ 24 h 317"/>
                  <a:gd name="T10" fmla="*/ 0 w 140"/>
                  <a:gd name="T11" fmla="*/ 0 h 317"/>
                  <a:gd name="T12" fmla="*/ 93 w 140"/>
                  <a:gd name="T13" fmla="*/ 0 h 317"/>
                  <a:gd name="T14" fmla="*/ 140 w 140"/>
                  <a:gd name="T15" fmla="*/ 47 h 317"/>
                  <a:gd name="T16" fmla="*/ 140 w 14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317">
                    <a:moveTo>
                      <a:pt x="140" y="317"/>
                    </a:moveTo>
                    <a:cubicBezTo>
                      <a:pt x="116" y="317"/>
                      <a:pt x="116" y="317"/>
                      <a:pt x="116" y="317"/>
                    </a:cubicBezTo>
                    <a:cubicBezTo>
                      <a:pt x="116" y="47"/>
                      <a:pt x="116" y="47"/>
                      <a:pt x="116" y="47"/>
                    </a:cubicBezTo>
                    <a:cubicBezTo>
                      <a:pt x="116" y="34"/>
                      <a:pt x="106" y="24"/>
                      <a:pt x="93" y="24"/>
                    </a:cubicBezTo>
                    <a:cubicBezTo>
                      <a:pt x="0" y="24"/>
                      <a:pt x="0" y="24"/>
                      <a:pt x="0" y="24"/>
                    </a:cubicBezTo>
                    <a:cubicBezTo>
                      <a:pt x="0" y="0"/>
                      <a:pt x="0" y="0"/>
                      <a:pt x="0" y="0"/>
                    </a:cubicBezTo>
                    <a:cubicBezTo>
                      <a:pt x="93" y="0"/>
                      <a:pt x="93" y="0"/>
                      <a:pt x="93" y="0"/>
                    </a:cubicBezTo>
                    <a:cubicBezTo>
                      <a:pt x="119" y="0"/>
                      <a:pt x="140" y="21"/>
                      <a:pt x="140" y="47"/>
                    </a:cubicBezTo>
                    <a:lnTo>
                      <a:pt x="140" y="31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grpSp>
        <p:sp>
          <p:nvSpPr>
            <p:cNvPr id="11" name="TextBox 10"/>
            <p:cNvSpPr txBox="1"/>
            <p:nvPr/>
          </p:nvSpPr>
          <p:spPr>
            <a:xfrm>
              <a:off x="7594451" y="2321024"/>
              <a:ext cx="1401281" cy="1384995"/>
            </a:xfrm>
            <a:prstGeom prst="rect">
              <a:avLst/>
            </a:prstGeom>
            <a:noFill/>
          </p:spPr>
          <p:txBody>
            <a:bodyPr wrap="none" rtlCol="0">
              <a:spAutoFit/>
            </a:bodyPr>
            <a:lstStyle/>
            <a:p>
              <a:pPr lvl="0" fontAlgn="base">
                <a:spcBef>
                  <a:spcPct val="0"/>
                </a:spcBef>
                <a:spcAft>
                  <a:spcPct val="0"/>
                </a:spcAft>
              </a:pPr>
              <a:r>
                <a:rPr lang="en-GB" sz="2800" b="1" dirty="0">
                  <a:solidFill>
                    <a:srgbClr val="000000"/>
                  </a:solidFill>
                  <a:latin typeface="Segoe UI" panose="020B0502040204020203" pitchFamily="34" charset="0"/>
                  <a:cs typeface="Segoe UI" panose="020B0502040204020203" pitchFamily="34" charset="0"/>
                </a:rPr>
                <a:t>PaaS </a:t>
              </a:r>
            </a:p>
            <a:p>
              <a:pPr lvl="0" fontAlgn="base">
                <a:spcBef>
                  <a:spcPct val="0"/>
                </a:spcBef>
                <a:spcAft>
                  <a:spcPct val="0"/>
                </a:spcAft>
              </a:pPr>
              <a:r>
                <a:rPr lang="en-GB" sz="2800" b="1" dirty="0">
                  <a:solidFill>
                    <a:srgbClr val="000000"/>
                  </a:solidFill>
                  <a:latin typeface="Segoe UI" panose="020B0502040204020203" pitchFamily="34" charset="0"/>
                  <a:cs typeface="Segoe UI" panose="020B0502040204020203" pitchFamily="34" charset="0"/>
                </a:rPr>
                <a:t>Cloud</a:t>
              </a:r>
              <a:br>
                <a:rPr lang="en-GB" sz="2800" b="1" dirty="0">
                  <a:solidFill>
                    <a:srgbClr val="000000"/>
                  </a:solidFill>
                  <a:latin typeface="Segoe UI" panose="020B0502040204020203" pitchFamily="34" charset="0"/>
                  <a:cs typeface="Segoe UI" panose="020B0502040204020203" pitchFamily="34" charset="0"/>
                </a:rPr>
              </a:br>
              <a:r>
                <a:rPr lang="en-GB" sz="2800" b="1" dirty="0">
                  <a:solidFill>
                    <a:srgbClr val="000000"/>
                  </a:solidFill>
                  <a:latin typeface="Segoe UI" panose="020B0502040204020203" pitchFamily="34" charset="0"/>
                  <a:cs typeface="Segoe UI" panose="020B0502040204020203" pitchFamily="34" charset="0"/>
                </a:rPr>
                <a:t>Service</a:t>
              </a:r>
            </a:p>
          </p:txBody>
        </p:sp>
      </p:grpSp>
    </p:spTree>
    <p:extLst>
      <p:ext uri="{BB962C8B-B14F-4D97-AF65-F5344CB8AC3E}">
        <p14:creationId xmlns:p14="http://schemas.microsoft.com/office/powerpoint/2010/main" val="3061879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and deploying PaaS cloud services</a:t>
            </a:r>
          </a:p>
        </p:txBody>
      </p:sp>
      <p:grpSp>
        <p:nvGrpSpPr>
          <p:cNvPr id="4" name="Group 3" descr="The graphic shows how a cloud service project can be deployed to an Azure PaaS cloud service by using a publish profile in Visual Studio, by using a package file and a configuration file in the Azure Portal, or by using continuous deployment from Visual Studio Online."/>
          <p:cNvGrpSpPr/>
          <p:nvPr/>
        </p:nvGrpSpPr>
        <p:grpSpPr>
          <a:xfrm>
            <a:off x="1161055" y="1110510"/>
            <a:ext cx="7048225" cy="5672289"/>
            <a:chOff x="1161055" y="1110510"/>
            <a:chExt cx="7048225" cy="5672289"/>
          </a:xfrm>
        </p:grpSpPr>
        <p:cxnSp>
          <p:nvCxnSpPr>
            <p:cNvPr id="5" name="Straight Arrow Connector 4"/>
            <p:cNvCxnSpPr/>
            <p:nvPr/>
          </p:nvCxnSpPr>
          <p:spPr bwMode="auto">
            <a:xfrm flipV="1">
              <a:off x="2883497" y="2887521"/>
              <a:ext cx="1365820" cy="1998247"/>
            </a:xfrm>
            <a:prstGeom prst="straightConnector1">
              <a:avLst/>
            </a:prstGeom>
            <a:ln>
              <a:headEnd type="none" w="med" len="med"/>
              <a:tailEnd type="triangle" w="lg" len="lg"/>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bwMode="auto">
            <a:xfrm flipH="1" flipV="1">
              <a:off x="4647656" y="2919924"/>
              <a:ext cx="4214" cy="1691140"/>
            </a:xfrm>
            <a:prstGeom prst="straightConnector1">
              <a:avLst/>
            </a:prstGeom>
            <a:ln>
              <a:headEnd type="none" w="med" len="med"/>
              <a:tailEnd type="triangle" w="lg" len="lg"/>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bwMode="auto">
            <a:xfrm flipH="1" flipV="1">
              <a:off x="5014501" y="2917506"/>
              <a:ext cx="1381558" cy="2013644"/>
            </a:xfrm>
            <a:prstGeom prst="straightConnector1">
              <a:avLst/>
            </a:prstGeom>
            <a:ln>
              <a:headEnd type="none" w="med" len="med"/>
              <a:tailEnd type="triangle" w="lg" len="lg"/>
            </a:ln>
          </p:spPr>
          <p:style>
            <a:lnRef idx="1">
              <a:schemeClr val="dk1"/>
            </a:lnRef>
            <a:fillRef idx="0">
              <a:schemeClr val="dk1"/>
            </a:fillRef>
            <a:effectRef idx="0">
              <a:schemeClr val="dk1"/>
            </a:effectRef>
            <a:fontRef idx="minor">
              <a:schemeClr val="tx1"/>
            </a:fontRef>
          </p:style>
        </p:cxnSp>
        <p:grpSp>
          <p:nvGrpSpPr>
            <p:cNvPr id="8" name="Group 7"/>
            <p:cNvGrpSpPr/>
            <p:nvPr/>
          </p:nvGrpSpPr>
          <p:grpSpPr>
            <a:xfrm>
              <a:off x="3145683" y="1110510"/>
              <a:ext cx="3985561" cy="1563740"/>
              <a:chOff x="3023505" y="1539541"/>
              <a:chExt cx="3985561" cy="1563740"/>
            </a:xfrm>
          </p:grpSpPr>
          <p:pic>
            <p:nvPicPr>
              <p:cNvPr id="64" name="Picture 63"/>
              <p:cNvPicPr>
                <a:picLocks noChangeAspect="1"/>
              </p:cNvPicPr>
              <p:nvPr/>
            </p:nvPicPr>
            <p:blipFill>
              <a:blip r:embed="rId3"/>
              <a:stretch>
                <a:fillRect/>
              </a:stretch>
            </p:blipFill>
            <p:spPr>
              <a:xfrm>
                <a:off x="3023505" y="1539541"/>
                <a:ext cx="2763820" cy="1563740"/>
              </a:xfrm>
              <a:prstGeom prst="rect">
                <a:avLst/>
              </a:prstGeom>
            </p:spPr>
          </p:pic>
          <p:sp>
            <p:nvSpPr>
              <p:cNvPr id="65" name="TextBox 64"/>
              <p:cNvSpPr txBox="1"/>
              <p:nvPr/>
            </p:nvSpPr>
            <p:spPr>
              <a:xfrm>
                <a:off x="5953328" y="1595336"/>
                <a:ext cx="1055738" cy="1015663"/>
              </a:xfrm>
              <a:prstGeom prst="rect">
                <a:avLst/>
              </a:prstGeom>
              <a:noFill/>
            </p:spPr>
            <p:txBody>
              <a:bodyPr wrap="none" rtlCol="0">
                <a:spAutoFit/>
              </a:bodyPr>
              <a:lstStyle/>
              <a:p>
                <a:pPr lvl="0" fontAlgn="base">
                  <a:spcBef>
                    <a:spcPct val="0"/>
                  </a:spcBef>
                  <a:spcAft>
                    <a:spcPct val="0"/>
                  </a:spcAft>
                </a:pPr>
                <a:r>
                  <a:rPr lang="en-GB" sz="2000" b="1" dirty="0">
                    <a:solidFill>
                      <a:srgbClr val="000000"/>
                    </a:solidFill>
                    <a:latin typeface="Segoe UI" panose="020B0502040204020203" pitchFamily="34" charset="0"/>
                    <a:cs typeface="Segoe UI" panose="020B0502040204020203" pitchFamily="34" charset="0"/>
                  </a:rPr>
                  <a:t>PaaS</a:t>
                </a:r>
              </a:p>
              <a:p>
                <a:pPr lvl="0" fontAlgn="base">
                  <a:spcBef>
                    <a:spcPct val="0"/>
                  </a:spcBef>
                  <a:spcAft>
                    <a:spcPct val="0"/>
                  </a:spcAft>
                </a:pPr>
                <a:r>
                  <a:rPr lang="en-GB" sz="2000" b="1" dirty="0">
                    <a:solidFill>
                      <a:srgbClr val="000000"/>
                    </a:solidFill>
                    <a:latin typeface="Segoe UI" panose="020B0502040204020203" pitchFamily="34" charset="0"/>
                    <a:cs typeface="Segoe UI" panose="020B0502040204020203" pitchFamily="34" charset="0"/>
                  </a:rPr>
                  <a:t>Cloud</a:t>
                </a:r>
              </a:p>
              <a:p>
                <a:pPr lvl="0" fontAlgn="base">
                  <a:spcBef>
                    <a:spcPct val="0"/>
                  </a:spcBef>
                  <a:spcAft>
                    <a:spcPct val="0"/>
                  </a:spcAft>
                </a:pPr>
                <a:r>
                  <a:rPr lang="en-GB" sz="2000" b="1" dirty="0">
                    <a:solidFill>
                      <a:srgbClr val="000000"/>
                    </a:solidFill>
                    <a:latin typeface="Segoe UI" panose="020B0502040204020203" pitchFamily="34" charset="0"/>
                    <a:cs typeface="Segoe UI" panose="020B0502040204020203" pitchFamily="34" charset="0"/>
                  </a:rPr>
                  <a:t>Service</a:t>
                </a:r>
              </a:p>
            </p:txBody>
          </p:sp>
          <p:grpSp>
            <p:nvGrpSpPr>
              <p:cNvPr id="66" name="Group 65"/>
              <p:cNvGrpSpPr>
                <a:grpSpLocks noChangeAspect="1"/>
              </p:cNvGrpSpPr>
              <p:nvPr/>
            </p:nvGrpSpPr>
            <p:grpSpPr>
              <a:xfrm>
                <a:off x="3926381" y="1926961"/>
                <a:ext cx="1229819" cy="952116"/>
                <a:chOff x="5345113" y="3798888"/>
                <a:chExt cx="431799" cy="345296"/>
              </a:xfrm>
            </p:grpSpPr>
            <p:sp>
              <p:nvSpPr>
                <p:cNvPr id="67" name="Freeform 66"/>
                <p:cNvSpPr>
                  <a:spLocks noEditPoints="1"/>
                </p:cNvSpPr>
                <p:nvPr/>
              </p:nvSpPr>
              <p:spPr bwMode="auto">
                <a:xfrm>
                  <a:off x="5345113" y="3947334"/>
                  <a:ext cx="193675" cy="196850"/>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8" name="Freeform 67"/>
                <p:cNvSpPr>
                  <a:spLocks noEditPoints="1"/>
                </p:cNvSpPr>
                <p:nvPr/>
              </p:nvSpPr>
              <p:spPr bwMode="auto">
                <a:xfrm>
                  <a:off x="5500687" y="3798888"/>
                  <a:ext cx="276225" cy="276225"/>
                </a:xfrm>
                <a:custGeom>
                  <a:avLst/>
                  <a:gdLst>
                    <a:gd name="T0" fmla="*/ 69 w 77"/>
                    <a:gd name="T1" fmla="*/ 36 h 77"/>
                    <a:gd name="T2" fmla="*/ 65 w 77"/>
                    <a:gd name="T3" fmla="*/ 33 h 77"/>
                    <a:gd name="T4" fmla="*/ 66 w 77"/>
                    <a:gd name="T5" fmla="*/ 25 h 77"/>
                    <a:gd name="T6" fmla="*/ 71 w 77"/>
                    <a:gd name="T7" fmla="*/ 17 h 77"/>
                    <a:gd name="T8" fmla="*/ 64 w 77"/>
                    <a:gd name="T9" fmla="*/ 12 h 77"/>
                    <a:gd name="T10" fmla="*/ 54 w 77"/>
                    <a:gd name="T11" fmla="*/ 16 h 77"/>
                    <a:gd name="T12" fmla="*/ 48 w 77"/>
                    <a:gd name="T13" fmla="*/ 10 h 77"/>
                    <a:gd name="T14" fmla="*/ 47 w 77"/>
                    <a:gd name="T15" fmla="*/ 1 h 77"/>
                    <a:gd name="T16" fmla="*/ 38 w 77"/>
                    <a:gd name="T17" fmla="*/ 2 h 77"/>
                    <a:gd name="T18" fmla="*/ 34 w 77"/>
                    <a:gd name="T19" fmla="*/ 12 h 77"/>
                    <a:gd name="T20" fmla="*/ 26 w 77"/>
                    <a:gd name="T21" fmla="*/ 12 h 77"/>
                    <a:gd name="T22" fmla="*/ 18 w 77"/>
                    <a:gd name="T23" fmla="*/ 6 h 77"/>
                    <a:gd name="T24" fmla="*/ 13 w 77"/>
                    <a:gd name="T25" fmla="*/ 13 h 77"/>
                    <a:gd name="T26" fmla="*/ 17 w 77"/>
                    <a:gd name="T27" fmla="*/ 23 h 77"/>
                    <a:gd name="T28" fmla="*/ 15 w 77"/>
                    <a:gd name="T29" fmla="*/ 26 h 77"/>
                    <a:gd name="T30" fmla="*/ 11 w 77"/>
                    <a:gd name="T31" fmla="*/ 29 h 77"/>
                    <a:gd name="T32" fmla="*/ 1 w 77"/>
                    <a:gd name="T33" fmla="*/ 31 h 77"/>
                    <a:gd name="T34" fmla="*/ 3 w 77"/>
                    <a:gd name="T35" fmla="*/ 39 h 77"/>
                    <a:gd name="T36" fmla="*/ 13 w 77"/>
                    <a:gd name="T37" fmla="*/ 44 h 77"/>
                    <a:gd name="T38" fmla="*/ 13 w 77"/>
                    <a:gd name="T39" fmla="*/ 47 h 77"/>
                    <a:gd name="T40" fmla="*/ 12 w 77"/>
                    <a:gd name="T41" fmla="*/ 52 h 77"/>
                    <a:gd name="T42" fmla="*/ 7 w 77"/>
                    <a:gd name="T43" fmla="*/ 60 h 77"/>
                    <a:gd name="T44" fmla="*/ 14 w 77"/>
                    <a:gd name="T45" fmla="*/ 64 h 77"/>
                    <a:gd name="T46" fmla="*/ 24 w 77"/>
                    <a:gd name="T47" fmla="*/ 61 h 77"/>
                    <a:gd name="T48" fmla="*/ 27 w 77"/>
                    <a:gd name="T49" fmla="*/ 62 h 77"/>
                    <a:gd name="T50" fmla="*/ 29 w 77"/>
                    <a:gd name="T51" fmla="*/ 67 h 77"/>
                    <a:gd name="T52" fmla="*/ 31 w 77"/>
                    <a:gd name="T53" fmla="*/ 76 h 77"/>
                    <a:gd name="T54" fmla="*/ 39 w 77"/>
                    <a:gd name="T55" fmla="*/ 75 h 77"/>
                    <a:gd name="T56" fmla="*/ 44 w 77"/>
                    <a:gd name="T57" fmla="*/ 65 h 77"/>
                    <a:gd name="T58" fmla="*/ 48 w 77"/>
                    <a:gd name="T59" fmla="*/ 64 h 77"/>
                    <a:gd name="T60" fmla="*/ 52 w 77"/>
                    <a:gd name="T61" fmla="*/ 65 h 77"/>
                    <a:gd name="T62" fmla="*/ 60 w 77"/>
                    <a:gd name="T63" fmla="*/ 70 h 77"/>
                    <a:gd name="T64" fmla="*/ 65 w 77"/>
                    <a:gd name="T65" fmla="*/ 64 h 77"/>
                    <a:gd name="T66" fmla="*/ 61 w 77"/>
                    <a:gd name="T67" fmla="*/ 53 h 77"/>
                    <a:gd name="T68" fmla="*/ 63 w 77"/>
                    <a:gd name="T69" fmla="*/ 50 h 77"/>
                    <a:gd name="T70" fmla="*/ 67 w 77"/>
                    <a:gd name="T71" fmla="*/ 48 h 77"/>
                    <a:gd name="T72" fmla="*/ 77 w 77"/>
                    <a:gd name="T73" fmla="*/ 46 h 77"/>
                    <a:gd name="T74" fmla="*/ 75 w 77"/>
                    <a:gd name="T75" fmla="*/ 38 h 77"/>
                    <a:gd name="T76" fmla="*/ 25 w 77"/>
                    <a:gd name="T77" fmla="*/ 37 h 77"/>
                    <a:gd name="T78" fmla="*/ 53 w 77"/>
                    <a:gd name="T79" fmla="*/ 4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77">
                      <a:moveTo>
                        <a:pt x="75" y="38"/>
                      </a:moveTo>
                      <a:cubicBezTo>
                        <a:pt x="69" y="36"/>
                        <a:pt x="69" y="36"/>
                        <a:pt x="69" y="36"/>
                      </a:cubicBezTo>
                      <a:cubicBezTo>
                        <a:pt x="66" y="36"/>
                        <a:pt x="66" y="34"/>
                        <a:pt x="65" y="33"/>
                      </a:cubicBezTo>
                      <a:cubicBezTo>
                        <a:pt x="65" y="33"/>
                        <a:pt x="65" y="33"/>
                        <a:pt x="65" y="33"/>
                      </a:cubicBezTo>
                      <a:cubicBezTo>
                        <a:pt x="65" y="32"/>
                        <a:pt x="65" y="31"/>
                        <a:pt x="64" y="30"/>
                      </a:cubicBezTo>
                      <a:cubicBezTo>
                        <a:pt x="64" y="28"/>
                        <a:pt x="64" y="27"/>
                        <a:pt x="66" y="25"/>
                      </a:cubicBezTo>
                      <a:cubicBezTo>
                        <a:pt x="71" y="20"/>
                        <a:pt x="71" y="20"/>
                        <a:pt x="71" y="20"/>
                      </a:cubicBezTo>
                      <a:cubicBezTo>
                        <a:pt x="72" y="19"/>
                        <a:pt x="72" y="18"/>
                        <a:pt x="71" y="17"/>
                      </a:cubicBezTo>
                      <a:cubicBezTo>
                        <a:pt x="68" y="13"/>
                        <a:pt x="68" y="13"/>
                        <a:pt x="68" y="13"/>
                      </a:cubicBezTo>
                      <a:cubicBezTo>
                        <a:pt x="67" y="12"/>
                        <a:pt x="66" y="12"/>
                        <a:pt x="64" y="12"/>
                      </a:cubicBezTo>
                      <a:cubicBezTo>
                        <a:pt x="59" y="16"/>
                        <a:pt x="59" y="16"/>
                        <a:pt x="59" y="16"/>
                      </a:cubicBezTo>
                      <a:cubicBezTo>
                        <a:pt x="57" y="17"/>
                        <a:pt x="55" y="17"/>
                        <a:pt x="54" y="16"/>
                      </a:cubicBezTo>
                      <a:cubicBezTo>
                        <a:pt x="53" y="15"/>
                        <a:pt x="52" y="15"/>
                        <a:pt x="50" y="14"/>
                      </a:cubicBezTo>
                      <a:cubicBezTo>
                        <a:pt x="49" y="13"/>
                        <a:pt x="48" y="12"/>
                        <a:pt x="48" y="10"/>
                      </a:cubicBezTo>
                      <a:cubicBezTo>
                        <a:pt x="49" y="3"/>
                        <a:pt x="49" y="3"/>
                        <a:pt x="49" y="3"/>
                      </a:cubicBezTo>
                      <a:cubicBezTo>
                        <a:pt x="49" y="2"/>
                        <a:pt x="48" y="1"/>
                        <a:pt x="47" y="1"/>
                      </a:cubicBezTo>
                      <a:cubicBezTo>
                        <a:pt x="41" y="0"/>
                        <a:pt x="41" y="0"/>
                        <a:pt x="41" y="0"/>
                      </a:cubicBezTo>
                      <a:cubicBezTo>
                        <a:pt x="40" y="0"/>
                        <a:pt x="39" y="1"/>
                        <a:pt x="38" y="2"/>
                      </a:cubicBezTo>
                      <a:cubicBezTo>
                        <a:pt x="37" y="9"/>
                        <a:pt x="37" y="9"/>
                        <a:pt x="37" y="9"/>
                      </a:cubicBezTo>
                      <a:cubicBezTo>
                        <a:pt x="36" y="11"/>
                        <a:pt x="35" y="12"/>
                        <a:pt x="34" y="12"/>
                      </a:cubicBezTo>
                      <a:cubicBezTo>
                        <a:pt x="33" y="12"/>
                        <a:pt x="31" y="13"/>
                        <a:pt x="30" y="13"/>
                      </a:cubicBezTo>
                      <a:cubicBezTo>
                        <a:pt x="29" y="13"/>
                        <a:pt x="27" y="13"/>
                        <a:pt x="26" y="12"/>
                      </a:cubicBezTo>
                      <a:cubicBezTo>
                        <a:pt x="21" y="7"/>
                        <a:pt x="21" y="7"/>
                        <a:pt x="21" y="7"/>
                      </a:cubicBezTo>
                      <a:cubicBezTo>
                        <a:pt x="20" y="6"/>
                        <a:pt x="18" y="6"/>
                        <a:pt x="18" y="6"/>
                      </a:cubicBezTo>
                      <a:cubicBezTo>
                        <a:pt x="13" y="10"/>
                        <a:pt x="13" y="10"/>
                        <a:pt x="13" y="10"/>
                      </a:cubicBezTo>
                      <a:cubicBezTo>
                        <a:pt x="13" y="10"/>
                        <a:pt x="12" y="12"/>
                        <a:pt x="13" y="13"/>
                      </a:cubicBezTo>
                      <a:cubicBezTo>
                        <a:pt x="16" y="19"/>
                        <a:pt x="16" y="19"/>
                        <a:pt x="16" y="19"/>
                      </a:cubicBezTo>
                      <a:cubicBezTo>
                        <a:pt x="18" y="21"/>
                        <a:pt x="17" y="22"/>
                        <a:pt x="17" y="23"/>
                      </a:cubicBezTo>
                      <a:cubicBezTo>
                        <a:pt x="17" y="23"/>
                        <a:pt x="17" y="23"/>
                        <a:pt x="17" y="24"/>
                      </a:cubicBezTo>
                      <a:cubicBezTo>
                        <a:pt x="16" y="24"/>
                        <a:pt x="15" y="25"/>
                        <a:pt x="15" y="26"/>
                      </a:cubicBezTo>
                      <a:cubicBezTo>
                        <a:pt x="15" y="26"/>
                        <a:pt x="15" y="27"/>
                        <a:pt x="15" y="27"/>
                      </a:cubicBezTo>
                      <a:cubicBezTo>
                        <a:pt x="14" y="28"/>
                        <a:pt x="13" y="29"/>
                        <a:pt x="11" y="29"/>
                      </a:cubicBezTo>
                      <a:cubicBezTo>
                        <a:pt x="4" y="29"/>
                        <a:pt x="4" y="29"/>
                        <a:pt x="4" y="29"/>
                      </a:cubicBezTo>
                      <a:cubicBezTo>
                        <a:pt x="3" y="29"/>
                        <a:pt x="1" y="30"/>
                        <a:pt x="1" y="31"/>
                      </a:cubicBezTo>
                      <a:cubicBezTo>
                        <a:pt x="1" y="36"/>
                        <a:pt x="1" y="36"/>
                        <a:pt x="1" y="36"/>
                      </a:cubicBezTo>
                      <a:cubicBezTo>
                        <a:pt x="0" y="37"/>
                        <a:pt x="1" y="38"/>
                        <a:pt x="3" y="39"/>
                      </a:cubicBezTo>
                      <a:cubicBezTo>
                        <a:pt x="9" y="40"/>
                        <a:pt x="9" y="40"/>
                        <a:pt x="9" y="40"/>
                      </a:cubicBezTo>
                      <a:cubicBezTo>
                        <a:pt x="12" y="41"/>
                        <a:pt x="12" y="42"/>
                        <a:pt x="13" y="44"/>
                      </a:cubicBezTo>
                      <a:cubicBezTo>
                        <a:pt x="13" y="44"/>
                        <a:pt x="13" y="44"/>
                        <a:pt x="13" y="44"/>
                      </a:cubicBezTo>
                      <a:cubicBezTo>
                        <a:pt x="13" y="45"/>
                        <a:pt x="13" y="46"/>
                        <a:pt x="13" y="47"/>
                      </a:cubicBezTo>
                      <a:cubicBezTo>
                        <a:pt x="13" y="47"/>
                        <a:pt x="13" y="47"/>
                        <a:pt x="13" y="47"/>
                      </a:cubicBezTo>
                      <a:cubicBezTo>
                        <a:pt x="14" y="48"/>
                        <a:pt x="14" y="50"/>
                        <a:pt x="12" y="52"/>
                      </a:cubicBezTo>
                      <a:cubicBezTo>
                        <a:pt x="7" y="56"/>
                        <a:pt x="7" y="56"/>
                        <a:pt x="7" y="56"/>
                      </a:cubicBezTo>
                      <a:cubicBezTo>
                        <a:pt x="6" y="57"/>
                        <a:pt x="6" y="59"/>
                        <a:pt x="7" y="60"/>
                      </a:cubicBezTo>
                      <a:cubicBezTo>
                        <a:pt x="10" y="64"/>
                        <a:pt x="10" y="64"/>
                        <a:pt x="10" y="64"/>
                      </a:cubicBezTo>
                      <a:cubicBezTo>
                        <a:pt x="11" y="65"/>
                        <a:pt x="12" y="65"/>
                        <a:pt x="14" y="64"/>
                      </a:cubicBezTo>
                      <a:cubicBezTo>
                        <a:pt x="19" y="61"/>
                        <a:pt x="19" y="61"/>
                        <a:pt x="19" y="61"/>
                      </a:cubicBezTo>
                      <a:cubicBezTo>
                        <a:pt x="21" y="60"/>
                        <a:pt x="23" y="60"/>
                        <a:pt x="24" y="61"/>
                      </a:cubicBezTo>
                      <a:cubicBezTo>
                        <a:pt x="24" y="61"/>
                        <a:pt x="24" y="61"/>
                        <a:pt x="24" y="61"/>
                      </a:cubicBezTo>
                      <a:cubicBezTo>
                        <a:pt x="25" y="61"/>
                        <a:pt x="26" y="62"/>
                        <a:pt x="27" y="62"/>
                      </a:cubicBezTo>
                      <a:cubicBezTo>
                        <a:pt x="27" y="62"/>
                        <a:pt x="27" y="63"/>
                        <a:pt x="27" y="63"/>
                      </a:cubicBezTo>
                      <a:cubicBezTo>
                        <a:pt x="28" y="63"/>
                        <a:pt x="29" y="64"/>
                        <a:pt x="29" y="67"/>
                      </a:cubicBezTo>
                      <a:cubicBezTo>
                        <a:pt x="29" y="73"/>
                        <a:pt x="29" y="73"/>
                        <a:pt x="29" y="73"/>
                      </a:cubicBezTo>
                      <a:cubicBezTo>
                        <a:pt x="29" y="75"/>
                        <a:pt x="30" y="76"/>
                        <a:pt x="31" y="76"/>
                      </a:cubicBezTo>
                      <a:cubicBezTo>
                        <a:pt x="37" y="77"/>
                        <a:pt x="37" y="77"/>
                        <a:pt x="37" y="77"/>
                      </a:cubicBezTo>
                      <a:cubicBezTo>
                        <a:pt x="38" y="77"/>
                        <a:pt x="39" y="76"/>
                        <a:pt x="39" y="75"/>
                      </a:cubicBezTo>
                      <a:cubicBezTo>
                        <a:pt x="41" y="68"/>
                        <a:pt x="41" y="68"/>
                        <a:pt x="41" y="68"/>
                      </a:cubicBezTo>
                      <a:cubicBezTo>
                        <a:pt x="42" y="66"/>
                        <a:pt x="43" y="65"/>
                        <a:pt x="44" y="65"/>
                      </a:cubicBezTo>
                      <a:cubicBezTo>
                        <a:pt x="44" y="65"/>
                        <a:pt x="44" y="65"/>
                        <a:pt x="44" y="65"/>
                      </a:cubicBezTo>
                      <a:cubicBezTo>
                        <a:pt x="45" y="64"/>
                        <a:pt x="47" y="64"/>
                        <a:pt x="48" y="64"/>
                      </a:cubicBezTo>
                      <a:cubicBezTo>
                        <a:pt x="48" y="64"/>
                        <a:pt x="48" y="64"/>
                        <a:pt x="48" y="64"/>
                      </a:cubicBezTo>
                      <a:cubicBezTo>
                        <a:pt x="49" y="63"/>
                        <a:pt x="50" y="63"/>
                        <a:pt x="52" y="65"/>
                      </a:cubicBezTo>
                      <a:cubicBezTo>
                        <a:pt x="57" y="70"/>
                        <a:pt x="57" y="70"/>
                        <a:pt x="57" y="70"/>
                      </a:cubicBezTo>
                      <a:cubicBezTo>
                        <a:pt x="58" y="71"/>
                        <a:pt x="59" y="71"/>
                        <a:pt x="60" y="70"/>
                      </a:cubicBezTo>
                      <a:cubicBezTo>
                        <a:pt x="65" y="67"/>
                        <a:pt x="65" y="67"/>
                        <a:pt x="65" y="67"/>
                      </a:cubicBezTo>
                      <a:cubicBezTo>
                        <a:pt x="65" y="66"/>
                        <a:pt x="66" y="65"/>
                        <a:pt x="65" y="64"/>
                      </a:cubicBezTo>
                      <a:cubicBezTo>
                        <a:pt x="61" y="58"/>
                        <a:pt x="61" y="58"/>
                        <a:pt x="61" y="58"/>
                      </a:cubicBezTo>
                      <a:cubicBezTo>
                        <a:pt x="60" y="56"/>
                        <a:pt x="61" y="54"/>
                        <a:pt x="61" y="53"/>
                      </a:cubicBezTo>
                      <a:cubicBezTo>
                        <a:pt x="61" y="53"/>
                        <a:pt x="61" y="53"/>
                        <a:pt x="61" y="53"/>
                      </a:cubicBezTo>
                      <a:cubicBezTo>
                        <a:pt x="62" y="52"/>
                        <a:pt x="63" y="51"/>
                        <a:pt x="63" y="50"/>
                      </a:cubicBezTo>
                      <a:cubicBezTo>
                        <a:pt x="63" y="50"/>
                        <a:pt x="63" y="50"/>
                        <a:pt x="63" y="50"/>
                      </a:cubicBezTo>
                      <a:cubicBezTo>
                        <a:pt x="64" y="49"/>
                        <a:pt x="65" y="48"/>
                        <a:pt x="67" y="48"/>
                      </a:cubicBezTo>
                      <a:cubicBezTo>
                        <a:pt x="74" y="48"/>
                        <a:pt x="74" y="48"/>
                        <a:pt x="74" y="48"/>
                      </a:cubicBezTo>
                      <a:cubicBezTo>
                        <a:pt x="75" y="48"/>
                        <a:pt x="77" y="47"/>
                        <a:pt x="77" y="46"/>
                      </a:cubicBezTo>
                      <a:cubicBezTo>
                        <a:pt x="77" y="40"/>
                        <a:pt x="77" y="40"/>
                        <a:pt x="77" y="40"/>
                      </a:cubicBezTo>
                      <a:cubicBezTo>
                        <a:pt x="77" y="40"/>
                        <a:pt x="77" y="38"/>
                        <a:pt x="75" y="38"/>
                      </a:cubicBezTo>
                      <a:close/>
                      <a:moveTo>
                        <a:pt x="37" y="52"/>
                      </a:moveTo>
                      <a:cubicBezTo>
                        <a:pt x="29" y="51"/>
                        <a:pt x="24" y="44"/>
                        <a:pt x="25" y="37"/>
                      </a:cubicBezTo>
                      <a:cubicBezTo>
                        <a:pt x="26" y="29"/>
                        <a:pt x="33" y="23"/>
                        <a:pt x="41" y="24"/>
                      </a:cubicBezTo>
                      <a:cubicBezTo>
                        <a:pt x="48" y="25"/>
                        <a:pt x="54" y="32"/>
                        <a:pt x="53" y="40"/>
                      </a:cubicBezTo>
                      <a:cubicBezTo>
                        <a:pt x="52" y="48"/>
                        <a:pt x="45" y="53"/>
                        <a:pt x="37" y="52"/>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grpSp>
        </p:grpSp>
        <p:grpSp>
          <p:nvGrpSpPr>
            <p:cNvPr id="9" name="Group 8"/>
            <p:cNvGrpSpPr/>
            <p:nvPr/>
          </p:nvGrpSpPr>
          <p:grpSpPr>
            <a:xfrm>
              <a:off x="1161055" y="5098907"/>
              <a:ext cx="1862450" cy="1682515"/>
              <a:chOff x="1161055" y="5098907"/>
              <a:chExt cx="1862450" cy="1682515"/>
            </a:xfrm>
          </p:grpSpPr>
          <p:sp>
            <p:nvSpPr>
              <p:cNvPr id="62" name="TextBox 61"/>
              <p:cNvSpPr txBox="1"/>
              <p:nvPr/>
            </p:nvSpPr>
            <p:spPr>
              <a:xfrm>
                <a:off x="1211385" y="6412090"/>
                <a:ext cx="1600759" cy="369332"/>
              </a:xfrm>
              <a:prstGeom prst="rect">
                <a:avLst/>
              </a:prstGeom>
              <a:noFill/>
            </p:spPr>
            <p:txBody>
              <a:bodyPr wrap="none" rtlCol="0">
                <a:spAutoFit/>
              </a:bodyPr>
              <a:lstStyle/>
              <a:p>
                <a:pPr lvl="0" fontAlgn="base">
                  <a:spcBef>
                    <a:spcPct val="0"/>
                  </a:spcBef>
                  <a:spcAft>
                    <a:spcPct val="0"/>
                  </a:spcAft>
                </a:pPr>
                <a:r>
                  <a:rPr lang="en-GB" b="1" dirty="0">
                    <a:solidFill>
                      <a:srgbClr val="000000"/>
                    </a:solidFill>
                    <a:latin typeface="Segoe UI" panose="020B0502040204020203" pitchFamily="34" charset="0"/>
                    <a:cs typeface="Segoe UI" panose="020B0502040204020203" pitchFamily="34" charset="0"/>
                  </a:rPr>
                  <a:t>Visual Studio</a:t>
                </a:r>
              </a:p>
            </p:txBody>
          </p:sp>
          <p:pic>
            <p:nvPicPr>
              <p:cNvPr id="63" name="Picture 62"/>
              <p:cNvPicPr>
                <a:picLocks noChangeAspect="1"/>
              </p:cNvPicPr>
              <p:nvPr/>
            </p:nvPicPr>
            <p:blipFill>
              <a:blip r:embed="rId4"/>
              <a:stretch>
                <a:fillRect/>
              </a:stretch>
            </p:blipFill>
            <p:spPr>
              <a:xfrm>
                <a:off x="1161055" y="5098907"/>
                <a:ext cx="1862450" cy="1100044"/>
              </a:xfrm>
              <a:prstGeom prst="rect">
                <a:avLst/>
              </a:prstGeom>
            </p:spPr>
          </p:pic>
        </p:grpSp>
        <p:grpSp>
          <p:nvGrpSpPr>
            <p:cNvPr id="10" name="Group 9"/>
            <p:cNvGrpSpPr/>
            <p:nvPr/>
          </p:nvGrpSpPr>
          <p:grpSpPr>
            <a:xfrm>
              <a:off x="3716561" y="4835377"/>
              <a:ext cx="1934152" cy="1947422"/>
              <a:chOff x="4171385" y="4664344"/>
              <a:chExt cx="1934152" cy="1947422"/>
            </a:xfrm>
          </p:grpSpPr>
          <p:grpSp>
            <p:nvGrpSpPr>
              <p:cNvPr id="50" name="Group 49"/>
              <p:cNvGrpSpPr>
                <a:grpSpLocks noChangeAspect="1"/>
              </p:cNvGrpSpPr>
              <p:nvPr/>
            </p:nvGrpSpPr>
            <p:grpSpPr bwMode="auto">
              <a:xfrm>
                <a:off x="4352937" y="4664344"/>
                <a:ext cx="1752600" cy="994982"/>
                <a:chOff x="6696" y="1932"/>
                <a:chExt cx="539" cy="306"/>
              </a:xfrm>
            </p:grpSpPr>
            <p:sp>
              <p:nvSpPr>
                <p:cNvPr id="60" name="AutoShape 3"/>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1" name="Freeform 60"/>
                <p:cNvSpPr>
                  <a:spLocks/>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grpSp>
          <p:sp>
            <p:nvSpPr>
              <p:cNvPr id="51" name="TextBox 50"/>
              <p:cNvSpPr txBox="1"/>
              <p:nvPr/>
            </p:nvSpPr>
            <p:spPr>
              <a:xfrm>
                <a:off x="4399825" y="6242434"/>
                <a:ext cx="1528495" cy="369332"/>
              </a:xfrm>
              <a:prstGeom prst="rect">
                <a:avLst/>
              </a:prstGeom>
              <a:noFill/>
            </p:spPr>
            <p:txBody>
              <a:bodyPr wrap="none" rtlCol="0">
                <a:spAutoFit/>
              </a:bodyPr>
              <a:lstStyle/>
              <a:p>
                <a:pPr lvl="0" fontAlgn="base">
                  <a:spcBef>
                    <a:spcPct val="0"/>
                  </a:spcBef>
                  <a:spcAft>
                    <a:spcPct val="0"/>
                  </a:spcAft>
                </a:pPr>
                <a:r>
                  <a:rPr lang="en-GB" b="1" dirty="0">
                    <a:solidFill>
                      <a:srgbClr val="000000"/>
                    </a:solidFill>
                    <a:latin typeface="Segoe UI" panose="020B0502040204020203" pitchFamily="34" charset="0"/>
                    <a:cs typeface="Segoe UI" panose="020B0502040204020203" pitchFamily="34" charset="0"/>
                  </a:rPr>
                  <a:t>Azure Portal</a:t>
                </a:r>
              </a:p>
            </p:txBody>
          </p:sp>
          <p:grpSp>
            <p:nvGrpSpPr>
              <p:cNvPr id="52" name="Group 51"/>
              <p:cNvGrpSpPr>
                <a:grpSpLocks noChangeAspect="1"/>
              </p:cNvGrpSpPr>
              <p:nvPr/>
            </p:nvGrpSpPr>
            <p:grpSpPr>
              <a:xfrm>
                <a:off x="4171385" y="5111566"/>
                <a:ext cx="1306902" cy="1019492"/>
                <a:chOff x="1507436" y="1799127"/>
                <a:chExt cx="3681068" cy="2752580"/>
              </a:xfrm>
            </p:grpSpPr>
            <p:sp>
              <p:nvSpPr>
                <p:cNvPr id="53" name="Rectangle 52"/>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56" name="Isosceles Triangle 55"/>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58" name="Freeform 57"/>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9" name="5-Point Star 58"/>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1" name="Group 10"/>
            <p:cNvGrpSpPr/>
            <p:nvPr/>
          </p:nvGrpSpPr>
          <p:grpSpPr>
            <a:xfrm>
              <a:off x="6147881" y="4915534"/>
              <a:ext cx="2061399" cy="1743961"/>
              <a:chOff x="6147881" y="4915534"/>
              <a:chExt cx="2061399" cy="1743961"/>
            </a:xfrm>
          </p:grpSpPr>
          <p:sp>
            <p:nvSpPr>
              <p:cNvPr id="48" name="TextBox 47"/>
              <p:cNvSpPr txBox="1"/>
              <p:nvPr/>
            </p:nvSpPr>
            <p:spPr>
              <a:xfrm>
                <a:off x="6147881" y="6013164"/>
                <a:ext cx="2061399" cy="646331"/>
              </a:xfrm>
              <a:prstGeom prst="rect">
                <a:avLst/>
              </a:prstGeom>
              <a:noFill/>
            </p:spPr>
            <p:txBody>
              <a:bodyPr wrap="square" rtlCol="0">
                <a:spAutoFit/>
              </a:bodyPr>
              <a:lstStyle/>
              <a:p>
                <a:pPr lvl="0" algn="ctr" fontAlgn="base">
                  <a:spcBef>
                    <a:spcPct val="0"/>
                  </a:spcBef>
                  <a:spcAft>
                    <a:spcPct val="0"/>
                  </a:spcAft>
                </a:pPr>
                <a:r>
                  <a:rPr lang="en-GB" b="1" dirty="0">
                    <a:solidFill>
                      <a:srgbClr val="000000"/>
                    </a:solidFill>
                    <a:latin typeface="Segoe UI" panose="020B0502040204020203" pitchFamily="34" charset="0"/>
                    <a:cs typeface="Segoe UI" panose="020B0502040204020203" pitchFamily="34" charset="0"/>
                  </a:rPr>
                  <a:t>Visual Studio Team Services</a:t>
                </a:r>
              </a:p>
            </p:txBody>
          </p:sp>
          <p:pic>
            <p:nvPicPr>
              <p:cNvPr id="49" name="Picture 48"/>
              <p:cNvPicPr>
                <a:picLocks noChangeAspect="1"/>
              </p:cNvPicPr>
              <p:nvPr/>
            </p:nvPicPr>
            <p:blipFill>
              <a:blip r:embed="rId5"/>
              <a:stretch>
                <a:fillRect/>
              </a:stretch>
            </p:blipFill>
            <p:spPr>
              <a:xfrm>
                <a:off x="6396059" y="4915534"/>
                <a:ext cx="1574963" cy="978617"/>
              </a:xfrm>
              <a:prstGeom prst="rect">
                <a:avLst/>
              </a:prstGeom>
            </p:spPr>
          </p:pic>
        </p:grpSp>
        <p:grpSp>
          <p:nvGrpSpPr>
            <p:cNvPr id="12" name="Group 11"/>
            <p:cNvGrpSpPr/>
            <p:nvPr/>
          </p:nvGrpSpPr>
          <p:grpSpPr>
            <a:xfrm>
              <a:off x="2396563" y="3314662"/>
              <a:ext cx="1930662" cy="805255"/>
              <a:chOff x="2396563" y="3314662"/>
              <a:chExt cx="1930662" cy="805255"/>
            </a:xfrm>
          </p:grpSpPr>
          <p:grpSp>
            <p:nvGrpSpPr>
              <p:cNvPr id="30" name="Group 29"/>
              <p:cNvGrpSpPr>
                <a:grpSpLocks noChangeAspect="1"/>
              </p:cNvGrpSpPr>
              <p:nvPr/>
            </p:nvGrpSpPr>
            <p:grpSpPr>
              <a:xfrm>
                <a:off x="3525537" y="3321404"/>
                <a:ext cx="801688" cy="798513"/>
                <a:chOff x="7296944" y="5021262"/>
                <a:chExt cx="801688" cy="798513"/>
              </a:xfrm>
            </p:grpSpPr>
            <p:sp>
              <p:nvSpPr>
                <p:cNvPr id="32" name="Rectangle 31"/>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3" name="Freeform 32"/>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4" name="Freeform 33"/>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5" name="Freeform 34"/>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6" name="Freeform 35"/>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7" name="Freeform 36"/>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8" name="Freeform 37"/>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9" name="Freeform 38"/>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0" name="Freeform 39"/>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1" name="Freeform 40"/>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2" name="Freeform 41"/>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3" name="Freeform 42"/>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4" name="Freeform 43"/>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5" name="Freeform 44"/>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6" name="Freeform 45"/>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7" name="Freeform 46"/>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grpSp>
          <p:sp>
            <p:nvSpPr>
              <p:cNvPr id="31" name="TextBox 30"/>
              <p:cNvSpPr txBox="1"/>
              <p:nvPr/>
            </p:nvSpPr>
            <p:spPr>
              <a:xfrm>
                <a:off x="2396563" y="3314662"/>
                <a:ext cx="1074974" cy="646331"/>
              </a:xfrm>
              <a:prstGeom prst="rect">
                <a:avLst/>
              </a:prstGeom>
              <a:noFill/>
            </p:spPr>
            <p:txBody>
              <a:bodyPr wrap="none" rtlCol="0">
                <a:spAutoFit/>
              </a:bodyPr>
              <a:lstStyle/>
              <a:p>
                <a:pPr lvl="0" fontAlgn="base">
                  <a:spcBef>
                    <a:spcPct val="0"/>
                  </a:spcBef>
                  <a:spcAft>
                    <a:spcPct val="0"/>
                  </a:spcAft>
                </a:pPr>
                <a:r>
                  <a:rPr lang="en-GB" b="1" dirty="0">
                    <a:solidFill>
                      <a:srgbClr val="000000"/>
                    </a:solidFill>
                    <a:latin typeface="Segoe UI" panose="020B0502040204020203" pitchFamily="34" charset="0"/>
                    <a:cs typeface="Segoe UI" panose="020B0502040204020203" pitchFamily="34" charset="0"/>
                  </a:rPr>
                  <a:t>Package</a:t>
                </a:r>
                <a:br>
                  <a:rPr lang="en-GB" b="1" dirty="0">
                    <a:solidFill>
                      <a:srgbClr val="000000"/>
                    </a:solidFill>
                    <a:latin typeface="Segoe UI" panose="020B0502040204020203" pitchFamily="34" charset="0"/>
                    <a:cs typeface="Segoe UI" panose="020B0502040204020203" pitchFamily="34" charset="0"/>
                  </a:rPr>
                </a:br>
                <a:r>
                  <a:rPr lang="en-GB" b="1" dirty="0">
                    <a:solidFill>
                      <a:srgbClr val="000000"/>
                    </a:solidFill>
                    <a:latin typeface="Segoe UI" panose="020B0502040204020203" pitchFamily="34" charset="0"/>
                    <a:cs typeface="Segoe UI" panose="020B0502040204020203" pitchFamily="34" charset="0"/>
                  </a:rPr>
                  <a:t>File</a:t>
                </a:r>
              </a:p>
            </p:txBody>
          </p:sp>
        </p:grpSp>
        <p:grpSp>
          <p:nvGrpSpPr>
            <p:cNvPr id="13" name="Group 12"/>
            <p:cNvGrpSpPr/>
            <p:nvPr/>
          </p:nvGrpSpPr>
          <p:grpSpPr>
            <a:xfrm>
              <a:off x="4595248" y="3267180"/>
              <a:ext cx="2653364" cy="980945"/>
              <a:chOff x="4595248" y="3267180"/>
              <a:chExt cx="2653364" cy="980945"/>
            </a:xfrm>
          </p:grpSpPr>
          <p:grpSp>
            <p:nvGrpSpPr>
              <p:cNvPr id="14" name="Group 13"/>
              <p:cNvGrpSpPr>
                <a:grpSpLocks noChangeAspect="1"/>
              </p:cNvGrpSpPr>
              <p:nvPr/>
            </p:nvGrpSpPr>
            <p:grpSpPr bwMode="auto">
              <a:xfrm>
                <a:off x="4595248" y="3267180"/>
                <a:ext cx="1037792" cy="980945"/>
                <a:chOff x="645" y="1325"/>
                <a:chExt cx="1104" cy="1003"/>
              </a:xfrm>
            </p:grpSpPr>
            <p:sp>
              <p:nvSpPr>
                <p:cNvPr id="16"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7" name="Rectangle 16"/>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8" name="Freeform 17"/>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rgbClr val="C1E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9" name="Oval 18"/>
                <p:cNvSpPr>
                  <a:spLocks noChangeArrowheads="1"/>
                </p:cNvSpPr>
                <p:nvPr/>
              </p:nvSpPr>
              <p:spPr bwMode="auto">
                <a:xfrm>
                  <a:off x="645" y="1325"/>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20" name="Oval 19"/>
                <p:cNvSpPr>
                  <a:spLocks noChangeArrowheads="1"/>
                </p:cNvSpPr>
                <p:nvPr/>
              </p:nvSpPr>
              <p:spPr bwMode="auto">
                <a:xfrm>
                  <a:off x="1537" y="2119"/>
                  <a:ext cx="209" cy="209"/>
                </a:xfrm>
                <a:prstGeom prst="ellipse">
                  <a:avLst/>
                </a:pr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21" name="Rectangle 20"/>
                <p:cNvSpPr>
                  <a:spLocks noChangeArrowheads="1"/>
                </p:cNvSpPr>
                <p:nvPr/>
              </p:nvSpPr>
              <p:spPr bwMode="auto">
                <a:xfrm>
                  <a:off x="960" y="2119"/>
                  <a:ext cx="680" cy="209"/>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22" name="Oval 21"/>
                <p:cNvSpPr>
                  <a:spLocks noChangeArrowheads="1"/>
                </p:cNvSpPr>
                <p:nvPr/>
              </p:nvSpPr>
              <p:spPr bwMode="auto">
                <a:xfrm>
                  <a:off x="854" y="2119"/>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23" name="Line 11"/>
                <p:cNvSpPr>
                  <a:spLocks noChangeShapeType="1"/>
                </p:cNvSpPr>
                <p:nvPr/>
              </p:nvSpPr>
              <p:spPr bwMode="auto">
                <a:xfrm>
                  <a:off x="930" y="1531"/>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24" name="Line 12"/>
                <p:cNvSpPr>
                  <a:spLocks noChangeShapeType="1"/>
                </p:cNvSpPr>
                <p:nvPr/>
              </p:nvSpPr>
              <p:spPr bwMode="auto">
                <a:xfrm>
                  <a:off x="930" y="1823"/>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25" name="Line 13"/>
                <p:cNvSpPr>
                  <a:spLocks noChangeShapeType="1"/>
                </p:cNvSpPr>
                <p:nvPr/>
              </p:nvSpPr>
              <p:spPr bwMode="auto">
                <a:xfrm>
                  <a:off x="930" y="190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26" name="Line 14"/>
                <p:cNvSpPr>
                  <a:spLocks noChangeShapeType="1"/>
                </p:cNvSpPr>
                <p:nvPr/>
              </p:nvSpPr>
              <p:spPr bwMode="auto">
                <a:xfrm>
                  <a:off x="930" y="1976"/>
                  <a:ext cx="46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27" name="Line 15"/>
                <p:cNvSpPr>
                  <a:spLocks noChangeShapeType="1"/>
                </p:cNvSpPr>
                <p:nvPr/>
              </p:nvSpPr>
              <p:spPr bwMode="auto">
                <a:xfrm>
                  <a:off x="930" y="2056"/>
                  <a:ext cx="372"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28" name="Line 16"/>
                <p:cNvSpPr>
                  <a:spLocks noChangeShapeType="1"/>
                </p:cNvSpPr>
                <p:nvPr/>
              </p:nvSpPr>
              <p:spPr bwMode="auto">
                <a:xfrm>
                  <a:off x="930" y="1687"/>
                  <a:ext cx="501"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29" name="Line 17"/>
                <p:cNvSpPr>
                  <a:spLocks noChangeShapeType="1"/>
                </p:cNvSpPr>
                <p:nvPr/>
              </p:nvSpPr>
              <p:spPr bwMode="auto">
                <a:xfrm>
                  <a:off x="930" y="161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grpSp>
          <p:sp>
            <p:nvSpPr>
              <p:cNvPr id="15" name="TextBox 14"/>
              <p:cNvSpPr txBox="1"/>
              <p:nvPr/>
            </p:nvSpPr>
            <p:spPr>
              <a:xfrm>
                <a:off x="5552314" y="3277162"/>
                <a:ext cx="1696298" cy="646331"/>
              </a:xfrm>
              <a:prstGeom prst="rect">
                <a:avLst/>
              </a:prstGeom>
              <a:noFill/>
            </p:spPr>
            <p:txBody>
              <a:bodyPr wrap="none" rtlCol="0">
                <a:spAutoFit/>
              </a:bodyPr>
              <a:lstStyle/>
              <a:p>
                <a:pPr lvl="0" fontAlgn="base">
                  <a:spcBef>
                    <a:spcPct val="0"/>
                  </a:spcBef>
                  <a:spcAft>
                    <a:spcPct val="0"/>
                  </a:spcAft>
                </a:pPr>
                <a:r>
                  <a:rPr lang="en-GB" b="1" dirty="0">
                    <a:solidFill>
                      <a:srgbClr val="000000"/>
                    </a:solidFill>
                    <a:latin typeface="Segoe UI" panose="020B0502040204020203" pitchFamily="34" charset="0"/>
                    <a:cs typeface="Segoe UI" panose="020B0502040204020203" pitchFamily="34" charset="0"/>
                  </a:rPr>
                  <a:t>Configuration</a:t>
                </a:r>
                <a:br>
                  <a:rPr lang="en-GB" b="1" dirty="0">
                    <a:solidFill>
                      <a:srgbClr val="000000"/>
                    </a:solidFill>
                    <a:latin typeface="Segoe UI" panose="020B0502040204020203" pitchFamily="34" charset="0"/>
                    <a:cs typeface="Segoe UI" panose="020B0502040204020203" pitchFamily="34" charset="0"/>
                  </a:rPr>
                </a:br>
                <a:r>
                  <a:rPr lang="en-GB" b="1" dirty="0">
                    <a:solidFill>
                      <a:srgbClr val="000000"/>
                    </a:solidFill>
                    <a:latin typeface="Segoe UI" panose="020B0502040204020203" pitchFamily="34" charset="0"/>
                    <a:cs typeface="Segoe UI" panose="020B0502040204020203" pitchFamily="34" charset="0"/>
                  </a:rPr>
                  <a:t>File</a:t>
                </a:r>
              </a:p>
            </p:txBody>
          </p:sp>
        </p:grpSp>
      </p:grpSp>
    </p:spTree>
    <p:extLst>
      <p:ext uri="{BB962C8B-B14F-4D97-AF65-F5344CB8AC3E}">
        <p14:creationId xmlns:p14="http://schemas.microsoft.com/office/powerpoint/2010/main" val="1171043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deployment environments for PaaS cloud services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During development:</a:t>
            </a:r>
          </a:p>
          <a:p>
            <a:pPr lvl="1"/>
            <a:r>
              <a:rPr lang="en-US" sz="2000" kern="0" dirty="0">
                <a:solidFill>
                  <a:srgbClr val="000000"/>
                </a:solidFill>
              </a:rPr>
              <a:t>The cloud service runs on developers’ local computers</a:t>
            </a:r>
          </a:p>
          <a:p>
            <a:pPr lvl="1"/>
            <a:r>
              <a:rPr lang="en-US" sz="2000" kern="0" dirty="0">
                <a:solidFill>
                  <a:srgbClr val="000000"/>
                </a:solidFill>
              </a:rPr>
              <a:t>The compute emulator runs cloud service code</a:t>
            </a:r>
          </a:p>
          <a:p>
            <a:pPr lvl="1"/>
            <a:r>
              <a:rPr lang="en-US" sz="2000" kern="0" dirty="0">
                <a:solidFill>
                  <a:srgbClr val="000000"/>
                </a:solidFill>
              </a:rPr>
              <a:t>The storage emulator stores blobs and other data</a:t>
            </a:r>
          </a:p>
          <a:p>
            <a:pPr lvl="0"/>
            <a:r>
              <a:rPr lang="en-US" sz="2400" kern="0" dirty="0">
                <a:solidFill>
                  <a:srgbClr val="000000"/>
                </a:solidFill>
              </a:rPr>
              <a:t>During staging:</a:t>
            </a:r>
          </a:p>
          <a:p>
            <a:pPr lvl="1"/>
            <a:r>
              <a:rPr lang="en-US" sz="2000" kern="0" dirty="0">
                <a:solidFill>
                  <a:srgbClr val="000000"/>
                </a:solidFill>
              </a:rPr>
              <a:t>The cloud service is deployed to a staging slot</a:t>
            </a:r>
          </a:p>
          <a:p>
            <a:pPr lvl="1"/>
            <a:r>
              <a:rPr lang="en-US" sz="2000" kern="0" dirty="0">
                <a:solidFill>
                  <a:srgbClr val="000000"/>
                </a:solidFill>
              </a:rPr>
              <a:t>Azure runs the code</a:t>
            </a:r>
          </a:p>
          <a:p>
            <a:pPr lvl="1"/>
            <a:r>
              <a:rPr lang="en-US" sz="2000" kern="0" dirty="0">
                <a:solidFill>
                  <a:srgbClr val="000000"/>
                </a:solidFill>
              </a:rPr>
              <a:t>Azure hosts the storage</a:t>
            </a:r>
          </a:p>
          <a:p>
            <a:pPr lvl="0"/>
            <a:r>
              <a:rPr lang="en-US" sz="2400" kern="0" dirty="0">
                <a:solidFill>
                  <a:srgbClr val="000000"/>
                </a:solidFill>
              </a:rPr>
              <a:t>For production:</a:t>
            </a:r>
          </a:p>
          <a:p>
            <a:pPr lvl="1"/>
            <a:r>
              <a:rPr lang="en-US" sz="2000" kern="0" dirty="0">
                <a:solidFill>
                  <a:srgbClr val="000000"/>
                </a:solidFill>
              </a:rPr>
              <a:t>The cloud service is deployed to a production slot</a:t>
            </a:r>
          </a:p>
          <a:p>
            <a:pPr lvl="1"/>
            <a:r>
              <a:rPr lang="en-US" sz="2000" kern="0" dirty="0">
                <a:solidFill>
                  <a:srgbClr val="000000"/>
                </a:solidFill>
              </a:rPr>
              <a:t>Azure runs the code</a:t>
            </a:r>
          </a:p>
          <a:p>
            <a:pPr lvl="1"/>
            <a:r>
              <a:rPr lang="en-US" sz="2000" kern="0" dirty="0">
                <a:solidFill>
                  <a:srgbClr val="000000"/>
                </a:solidFill>
              </a:rPr>
              <a:t>Azure hosts the storage</a:t>
            </a:r>
          </a:p>
          <a:p>
            <a:pPr lvl="0"/>
            <a:endParaRPr lang="en-US" sz="2400" kern="0" dirty="0">
              <a:solidFill>
                <a:srgbClr val="000000"/>
              </a:solidFill>
            </a:endParaRPr>
          </a:p>
        </p:txBody>
      </p:sp>
    </p:spTree>
    <p:extLst>
      <p:ext uri="{BB962C8B-B14F-4D97-AF65-F5344CB8AC3E}">
        <p14:creationId xmlns:p14="http://schemas.microsoft.com/office/powerpoint/2010/main" val="3634894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PaaS cloud services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Uploading a new package and configuration file</a:t>
            </a:r>
          </a:p>
          <a:p>
            <a:pPr lvl="0"/>
            <a:r>
              <a:rPr lang="en-US" kern="0" dirty="0">
                <a:solidFill>
                  <a:srgbClr val="000000"/>
                </a:solidFill>
              </a:rPr>
              <a:t>Using continuous deployment for upgrades</a:t>
            </a:r>
          </a:p>
          <a:p>
            <a:pPr lvl="0"/>
            <a:r>
              <a:rPr lang="en-US" kern="0" dirty="0">
                <a:solidFill>
                  <a:srgbClr val="000000"/>
                </a:solidFill>
              </a:rPr>
              <a:t>Swapping deployments</a:t>
            </a:r>
          </a:p>
          <a:p>
            <a:pPr lvl="0"/>
            <a:endParaRPr lang="en-US" kern="0" dirty="0">
              <a:solidFill>
                <a:srgbClr val="000000"/>
              </a:solidFill>
            </a:endParaRPr>
          </a:p>
        </p:txBody>
      </p:sp>
      <p:grpSp>
        <p:nvGrpSpPr>
          <p:cNvPr id="5" name="Group 4" descr="The graphic on the slide shows how staging slots and production slots in the same PaaS cloud service can be swapped to deploy new code."/>
          <p:cNvGrpSpPr/>
          <p:nvPr/>
        </p:nvGrpSpPr>
        <p:grpSpPr>
          <a:xfrm>
            <a:off x="305636" y="2702689"/>
            <a:ext cx="8583718" cy="3881648"/>
            <a:chOff x="305636" y="2702689"/>
            <a:chExt cx="8583718" cy="3881648"/>
          </a:xfrm>
        </p:grpSpPr>
        <p:sp>
          <p:nvSpPr>
            <p:cNvPr id="6" name="Rounded Rectangle 5"/>
            <p:cNvSpPr/>
            <p:nvPr/>
          </p:nvSpPr>
          <p:spPr bwMode="auto">
            <a:xfrm>
              <a:off x="305636" y="3297025"/>
              <a:ext cx="8272308" cy="3287312"/>
            </a:xfrm>
            <a:prstGeom prst="roundRect">
              <a:avLst>
                <a:gd name="adj" fmla="val 10749"/>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eaLnBrk="0" fontAlgn="base" hangingPunct="0">
                <a:spcBef>
                  <a:spcPct val="0"/>
                </a:spcBef>
                <a:spcAft>
                  <a:spcPct val="0"/>
                </a:spcAft>
              </a:pPr>
              <a:endParaRPr lang="en-GB" sz="2000" b="1" dirty="0">
                <a:solidFill>
                  <a:srgbClr val="000000"/>
                </a:solidFill>
                <a:latin typeface="Segoe UI" panose="020B0502040204020203" pitchFamily="34" charset="0"/>
                <a:cs typeface="Segoe UI" panose="020B0502040204020203" pitchFamily="34" charset="0"/>
              </a:endParaRPr>
            </a:p>
          </p:txBody>
        </p:sp>
        <p:grpSp>
          <p:nvGrpSpPr>
            <p:cNvPr id="7" name="Group 6"/>
            <p:cNvGrpSpPr/>
            <p:nvPr/>
          </p:nvGrpSpPr>
          <p:grpSpPr>
            <a:xfrm>
              <a:off x="7438561" y="2702689"/>
              <a:ext cx="1450793" cy="904439"/>
              <a:chOff x="1638481" y="2181712"/>
              <a:chExt cx="2259538" cy="1278423"/>
            </a:xfrm>
          </p:grpSpPr>
          <p:pic>
            <p:nvPicPr>
              <p:cNvPr id="186" name="Picture 185"/>
              <p:cNvPicPr>
                <a:picLocks noChangeAspect="1"/>
              </p:cNvPicPr>
              <p:nvPr/>
            </p:nvPicPr>
            <p:blipFill>
              <a:blip r:embed="rId3"/>
              <a:stretch>
                <a:fillRect/>
              </a:stretch>
            </p:blipFill>
            <p:spPr>
              <a:xfrm>
                <a:off x="1638481" y="2181712"/>
                <a:ext cx="2259538" cy="1278423"/>
              </a:xfrm>
              <a:prstGeom prst="rect">
                <a:avLst/>
              </a:prstGeom>
            </p:spPr>
          </p:pic>
          <p:grpSp>
            <p:nvGrpSpPr>
              <p:cNvPr id="187" name="Group 186"/>
              <p:cNvGrpSpPr>
                <a:grpSpLocks noChangeAspect="1"/>
              </p:cNvGrpSpPr>
              <p:nvPr/>
            </p:nvGrpSpPr>
            <p:grpSpPr>
              <a:xfrm>
                <a:off x="2308271" y="2479596"/>
                <a:ext cx="1025525" cy="793953"/>
                <a:chOff x="5345113" y="3798888"/>
                <a:chExt cx="431799" cy="345296"/>
              </a:xfrm>
            </p:grpSpPr>
            <p:sp>
              <p:nvSpPr>
                <p:cNvPr id="188" name="Freeform 187"/>
                <p:cNvSpPr>
                  <a:spLocks noEditPoints="1"/>
                </p:cNvSpPr>
                <p:nvPr/>
              </p:nvSpPr>
              <p:spPr bwMode="auto">
                <a:xfrm>
                  <a:off x="5345113" y="3947334"/>
                  <a:ext cx="193675" cy="196850"/>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89" name="Freeform 188"/>
                <p:cNvSpPr>
                  <a:spLocks noEditPoints="1"/>
                </p:cNvSpPr>
                <p:nvPr/>
              </p:nvSpPr>
              <p:spPr bwMode="auto">
                <a:xfrm>
                  <a:off x="5500687" y="3798888"/>
                  <a:ext cx="276225" cy="276225"/>
                </a:xfrm>
                <a:custGeom>
                  <a:avLst/>
                  <a:gdLst>
                    <a:gd name="T0" fmla="*/ 69 w 77"/>
                    <a:gd name="T1" fmla="*/ 36 h 77"/>
                    <a:gd name="T2" fmla="*/ 65 w 77"/>
                    <a:gd name="T3" fmla="*/ 33 h 77"/>
                    <a:gd name="T4" fmla="*/ 66 w 77"/>
                    <a:gd name="T5" fmla="*/ 25 h 77"/>
                    <a:gd name="T6" fmla="*/ 71 w 77"/>
                    <a:gd name="T7" fmla="*/ 17 h 77"/>
                    <a:gd name="T8" fmla="*/ 64 w 77"/>
                    <a:gd name="T9" fmla="*/ 12 h 77"/>
                    <a:gd name="T10" fmla="*/ 54 w 77"/>
                    <a:gd name="T11" fmla="*/ 16 h 77"/>
                    <a:gd name="T12" fmla="*/ 48 w 77"/>
                    <a:gd name="T13" fmla="*/ 10 h 77"/>
                    <a:gd name="T14" fmla="*/ 47 w 77"/>
                    <a:gd name="T15" fmla="*/ 1 h 77"/>
                    <a:gd name="T16" fmla="*/ 38 w 77"/>
                    <a:gd name="T17" fmla="*/ 2 h 77"/>
                    <a:gd name="T18" fmla="*/ 34 w 77"/>
                    <a:gd name="T19" fmla="*/ 12 h 77"/>
                    <a:gd name="T20" fmla="*/ 26 w 77"/>
                    <a:gd name="T21" fmla="*/ 12 h 77"/>
                    <a:gd name="T22" fmla="*/ 18 w 77"/>
                    <a:gd name="T23" fmla="*/ 6 h 77"/>
                    <a:gd name="T24" fmla="*/ 13 w 77"/>
                    <a:gd name="T25" fmla="*/ 13 h 77"/>
                    <a:gd name="T26" fmla="*/ 17 w 77"/>
                    <a:gd name="T27" fmla="*/ 23 h 77"/>
                    <a:gd name="T28" fmla="*/ 15 w 77"/>
                    <a:gd name="T29" fmla="*/ 26 h 77"/>
                    <a:gd name="T30" fmla="*/ 11 w 77"/>
                    <a:gd name="T31" fmla="*/ 29 h 77"/>
                    <a:gd name="T32" fmla="*/ 1 w 77"/>
                    <a:gd name="T33" fmla="*/ 31 h 77"/>
                    <a:gd name="T34" fmla="*/ 3 w 77"/>
                    <a:gd name="T35" fmla="*/ 39 h 77"/>
                    <a:gd name="T36" fmla="*/ 13 w 77"/>
                    <a:gd name="T37" fmla="*/ 44 h 77"/>
                    <a:gd name="T38" fmla="*/ 13 w 77"/>
                    <a:gd name="T39" fmla="*/ 47 h 77"/>
                    <a:gd name="T40" fmla="*/ 12 w 77"/>
                    <a:gd name="T41" fmla="*/ 52 h 77"/>
                    <a:gd name="T42" fmla="*/ 7 w 77"/>
                    <a:gd name="T43" fmla="*/ 60 h 77"/>
                    <a:gd name="T44" fmla="*/ 14 w 77"/>
                    <a:gd name="T45" fmla="*/ 64 h 77"/>
                    <a:gd name="T46" fmla="*/ 24 w 77"/>
                    <a:gd name="T47" fmla="*/ 61 h 77"/>
                    <a:gd name="T48" fmla="*/ 27 w 77"/>
                    <a:gd name="T49" fmla="*/ 62 h 77"/>
                    <a:gd name="T50" fmla="*/ 29 w 77"/>
                    <a:gd name="T51" fmla="*/ 67 h 77"/>
                    <a:gd name="T52" fmla="*/ 31 w 77"/>
                    <a:gd name="T53" fmla="*/ 76 h 77"/>
                    <a:gd name="T54" fmla="*/ 39 w 77"/>
                    <a:gd name="T55" fmla="*/ 75 h 77"/>
                    <a:gd name="T56" fmla="*/ 44 w 77"/>
                    <a:gd name="T57" fmla="*/ 65 h 77"/>
                    <a:gd name="T58" fmla="*/ 48 w 77"/>
                    <a:gd name="T59" fmla="*/ 64 h 77"/>
                    <a:gd name="T60" fmla="*/ 52 w 77"/>
                    <a:gd name="T61" fmla="*/ 65 h 77"/>
                    <a:gd name="T62" fmla="*/ 60 w 77"/>
                    <a:gd name="T63" fmla="*/ 70 h 77"/>
                    <a:gd name="T64" fmla="*/ 65 w 77"/>
                    <a:gd name="T65" fmla="*/ 64 h 77"/>
                    <a:gd name="T66" fmla="*/ 61 w 77"/>
                    <a:gd name="T67" fmla="*/ 53 h 77"/>
                    <a:gd name="T68" fmla="*/ 63 w 77"/>
                    <a:gd name="T69" fmla="*/ 50 h 77"/>
                    <a:gd name="T70" fmla="*/ 67 w 77"/>
                    <a:gd name="T71" fmla="*/ 48 h 77"/>
                    <a:gd name="T72" fmla="*/ 77 w 77"/>
                    <a:gd name="T73" fmla="*/ 46 h 77"/>
                    <a:gd name="T74" fmla="*/ 75 w 77"/>
                    <a:gd name="T75" fmla="*/ 38 h 77"/>
                    <a:gd name="T76" fmla="*/ 25 w 77"/>
                    <a:gd name="T77" fmla="*/ 37 h 77"/>
                    <a:gd name="T78" fmla="*/ 53 w 77"/>
                    <a:gd name="T79" fmla="*/ 4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77">
                      <a:moveTo>
                        <a:pt x="75" y="38"/>
                      </a:moveTo>
                      <a:cubicBezTo>
                        <a:pt x="69" y="36"/>
                        <a:pt x="69" y="36"/>
                        <a:pt x="69" y="36"/>
                      </a:cubicBezTo>
                      <a:cubicBezTo>
                        <a:pt x="66" y="36"/>
                        <a:pt x="66" y="34"/>
                        <a:pt x="65" y="33"/>
                      </a:cubicBezTo>
                      <a:cubicBezTo>
                        <a:pt x="65" y="33"/>
                        <a:pt x="65" y="33"/>
                        <a:pt x="65" y="33"/>
                      </a:cubicBezTo>
                      <a:cubicBezTo>
                        <a:pt x="65" y="32"/>
                        <a:pt x="65" y="31"/>
                        <a:pt x="64" y="30"/>
                      </a:cubicBezTo>
                      <a:cubicBezTo>
                        <a:pt x="64" y="28"/>
                        <a:pt x="64" y="27"/>
                        <a:pt x="66" y="25"/>
                      </a:cubicBezTo>
                      <a:cubicBezTo>
                        <a:pt x="71" y="20"/>
                        <a:pt x="71" y="20"/>
                        <a:pt x="71" y="20"/>
                      </a:cubicBezTo>
                      <a:cubicBezTo>
                        <a:pt x="72" y="19"/>
                        <a:pt x="72" y="18"/>
                        <a:pt x="71" y="17"/>
                      </a:cubicBezTo>
                      <a:cubicBezTo>
                        <a:pt x="68" y="13"/>
                        <a:pt x="68" y="13"/>
                        <a:pt x="68" y="13"/>
                      </a:cubicBezTo>
                      <a:cubicBezTo>
                        <a:pt x="67" y="12"/>
                        <a:pt x="66" y="12"/>
                        <a:pt x="64" y="12"/>
                      </a:cubicBezTo>
                      <a:cubicBezTo>
                        <a:pt x="59" y="16"/>
                        <a:pt x="59" y="16"/>
                        <a:pt x="59" y="16"/>
                      </a:cubicBezTo>
                      <a:cubicBezTo>
                        <a:pt x="57" y="17"/>
                        <a:pt x="55" y="17"/>
                        <a:pt x="54" y="16"/>
                      </a:cubicBezTo>
                      <a:cubicBezTo>
                        <a:pt x="53" y="15"/>
                        <a:pt x="52" y="15"/>
                        <a:pt x="50" y="14"/>
                      </a:cubicBezTo>
                      <a:cubicBezTo>
                        <a:pt x="49" y="13"/>
                        <a:pt x="48" y="12"/>
                        <a:pt x="48" y="10"/>
                      </a:cubicBezTo>
                      <a:cubicBezTo>
                        <a:pt x="49" y="3"/>
                        <a:pt x="49" y="3"/>
                        <a:pt x="49" y="3"/>
                      </a:cubicBezTo>
                      <a:cubicBezTo>
                        <a:pt x="49" y="2"/>
                        <a:pt x="48" y="1"/>
                        <a:pt x="47" y="1"/>
                      </a:cubicBezTo>
                      <a:cubicBezTo>
                        <a:pt x="41" y="0"/>
                        <a:pt x="41" y="0"/>
                        <a:pt x="41" y="0"/>
                      </a:cubicBezTo>
                      <a:cubicBezTo>
                        <a:pt x="40" y="0"/>
                        <a:pt x="39" y="1"/>
                        <a:pt x="38" y="2"/>
                      </a:cubicBezTo>
                      <a:cubicBezTo>
                        <a:pt x="37" y="9"/>
                        <a:pt x="37" y="9"/>
                        <a:pt x="37" y="9"/>
                      </a:cubicBezTo>
                      <a:cubicBezTo>
                        <a:pt x="36" y="11"/>
                        <a:pt x="35" y="12"/>
                        <a:pt x="34" y="12"/>
                      </a:cubicBezTo>
                      <a:cubicBezTo>
                        <a:pt x="33" y="12"/>
                        <a:pt x="31" y="13"/>
                        <a:pt x="30" y="13"/>
                      </a:cubicBezTo>
                      <a:cubicBezTo>
                        <a:pt x="29" y="13"/>
                        <a:pt x="27" y="13"/>
                        <a:pt x="26" y="12"/>
                      </a:cubicBezTo>
                      <a:cubicBezTo>
                        <a:pt x="21" y="7"/>
                        <a:pt x="21" y="7"/>
                        <a:pt x="21" y="7"/>
                      </a:cubicBezTo>
                      <a:cubicBezTo>
                        <a:pt x="20" y="6"/>
                        <a:pt x="18" y="6"/>
                        <a:pt x="18" y="6"/>
                      </a:cubicBezTo>
                      <a:cubicBezTo>
                        <a:pt x="13" y="10"/>
                        <a:pt x="13" y="10"/>
                        <a:pt x="13" y="10"/>
                      </a:cubicBezTo>
                      <a:cubicBezTo>
                        <a:pt x="13" y="10"/>
                        <a:pt x="12" y="12"/>
                        <a:pt x="13" y="13"/>
                      </a:cubicBezTo>
                      <a:cubicBezTo>
                        <a:pt x="16" y="19"/>
                        <a:pt x="16" y="19"/>
                        <a:pt x="16" y="19"/>
                      </a:cubicBezTo>
                      <a:cubicBezTo>
                        <a:pt x="18" y="21"/>
                        <a:pt x="17" y="22"/>
                        <a:pt x="17" y="23"/>
                      </a:cubicBezTo>
                      <a:cubicBezTo>
                        <a:pt x="17" y="23"/>
                        <a:pt x="17" y="23"/>
                        <a:pt x="17" y="24"/>
                      </a:cubicBezTo>
                      <a:cubicBezTo>
                        <a:pt x="16" y="24"/>
                        <a:pt x="15" y="25"/>
                        <a:pt x="15" y="26"/>
                      </a:cubicBezTo>
                      <a:cubicBezTo>
                        <a:pt x="15" y="26"/>
                        <a:pt x="15" y="27"/>
                        <a:pt x="15" y="27"/>
                      </a:cubicBezTo>
                      <a:cubicBezTo>
                        <a:pt x="14" y="28"/>
                        <a:pt x="13" y="29"/>
                        <a:pt x="11" y="29"/>
                      </a:cubicBezTo>
                      <a:cubicBezTo>
                        <a:pt x="4" y="29"/>
                        <a:pt x="4" y="29"/>
                        <a:pt x="4" y="29"/>
                      </a:cubicBezTo>
                      <a:cubicBezTo>
                        <a:pt x="3" y="29"/>
                        <a:pt x="1" y="30"/>
                        <a:pt x="1" y="31"/>
                      </a:cubicBezTo>
                      <a:cubicBezTo>
                        <a:pt x="1" y="36"/>
                        <a:pt x="1" y="36"/>
                        <a:pt x="1" y="36"/>
                      </a:cubicBezTo>
                      <a:cubicBezTo>
                        <a:pt x="0" y="37"/>
                        <a:pt x="1" y="38"/>
                        <a:pt x="3" y="39"/>
                      </a:cubicBezTo>
                      <a:cubicBezTo>
                        <a:pt x="9" y="40"/>
                        <a:pt x="9" y="40"/>
                        <a:pt x="9" y="40"/>
                      </a:cubicBezTo>
                      <a:cubicBezTo>
                        <a:pt x="12" y="41"/>
                        <a:pt x="12" y="42"/>
                        <a:pt x="13" y="44"/>
                      </a:cubicBezTo>
                      <a:cubicBezTo>
                        <a:pt x="13" y="44"/>
                        <a:pt x="13" y="44"/>
                        <a:pt x="13" y="44"/>
                      </a:cubicBezTo>
                      <a:cubicBezTo>
                        <a:pt x="13" y="45"/>
                        <a:pt x="13" y="46"/>
                        <a:pt x="13" y="47"/>
                      </a:cubicBezTo>
                      <a:cubicBezTo>
                        <a:pt x="13" y="47"/>
                        <a:pt x="13" y="47"/>
                        <a:pt x="13" y="47"/>
                      </a:cubicBezTo>
                      <a:cubicBezTo>
                        <a:pt x="14" y="48"/>
                        <a:pt x="14" y="50"/>
                        <a:pt x="12" y="52"/>
                      </a:cubicBezTo>
                      <a:cubicBezTo>
                        <a:pt x="7" y="56"/>
                        <a:pt x="7" y="56"/>
                        <a:pt x="7" y="56"/>
                      </a:cubicBezTo>
                      <a:cubicBezTo>
                        <a:pt x="6" y="57"/>
                        <a:pt x="6" y="59"/>
                        <a:pt x="7" y="60"/>
                      </a:cubicBezTo>
                      <a:cubicBezTo>
                        <a:pt x="10" y="64"/>
                        <a:pt x="10" y="64"/>
                        <a:pt x="10" y="64"/>
                      </a:cubicBezTo>
                      <a:cubicBezTo>
                        <a:pt x="11" y="65"/>
                        <a:pt x="12" y="65"/>
                        <a:pt x="14" y="64"/>
                      </a:cubicBezTo>
                      <a:cubicBezTo>
                        <a:pt x="19" y="61"/>
                        <a:pt x="19" y="61"/>
                        <a:pt x="19" y="61"/>
                      </a:cubicBezTo>
                      <a:cubicBezTo>
                        <a:pt x="21" y="60"/>
                        <a:pt x="23" y="60"/>
                        <a:pt x="24" y="61"/>
                      </a:cubicBezTo>
                      <a:cubicBezTo>
                        <a:pt x="24" y="61"/>
                        <a:pt x="24" y="61"/>
                        <a:pt x="24" y="61"/>
                      </a:cubicBezTo>
                      <a:cubicBezTo>
                        <a:pt x="25" y="61"/>
                        <a:pt x="26" y="62"/>
                        <a:pt x="27" y="62"/>
                      </a:cubicBezTo>
                      <a:cubicBezTo>
                        <a:pt x="27" y="62"/>
                        <a:pt x="27" y="63"/>
                        <a:pt x="27" y="63"/>
                      </a:cubicBezTo>
                      <a:cubicBezTo>
                        <a:pt x="28" y="63"/>
                        <a:pt x="29" y="64"/>
                        <a:pt x="29" y="67"/>
                      </a:cubicBezTo>
                      <a:cubicBezTo>
                        <a:pt x="29" y="73"/>
                        <a:pt x="29" y="73"/>
                        <a:pt x="29" y="73"/>
                      </a:cubicBezTo>
                      <a:cubicBezTo>
                        <a:pt x="29" y="75"/>
                        <a:pt x="30" y="76"/>
                        <a:pt x="31" y="76"/>
                      </a:cubicBezTo>
                      <a:cubicBezTo>
                        <a:pt x="37" y="77"/>
                        <a:pt x="37" y="77"/>
                        <a:pt x="37" y="77"/>
                      </a:cubicBezTo>
                      <a:cubicBezTo>
                        <a:pt x="38" y="77"/>
                        <a:pt x="39" y="76"/>
                        <a:pt x="39" y="75"/>
                      </a:cubicBezTo>
                      <a:cubicBezTo>
                        <a:pt x="41" y="68"/>
                        <a:pt x="41" y="68"/>
                        <a:pt x="41" y="68"/>
                      </a:cubicBezTo>
                      <a:cubicBezTo>
                        <a:pt x="42" y="66"/>
                        <a:pt x="43" y="65"/>
                        <a:pt x="44" y="65"/>
                      </a:cubicBezTo>
                      <a:cubicBezTo>
                        <a:pt x="44" y="65"/>
                        <a:pt x="44" y="65"/>
                        <a:pt x="44" y="65"/>
                      </a:cubicBezTo>
                      <a:cubicBezTo>
                        <a:pt x="45" y="64"/>
                        <a:pt x="47" y="64"/>
                        <a:pt x="48" y="64"/>
                      </a:cubicBezTo>
                      <a:cubicBezTo>
                        <a:pt x="48" y="64"/>
                        <a:pt x="48" y="64"/>
                        <a:pt x="48" y="64"/>
                      </a:cubicBezTo>
                      <a:cubicBezTo>
                        <a:pt x="49" y="63"/>
                        <a:pt x="50" y="63"/>
                        <a:pt x="52" y="65"/>
                      </a:cubicBezTo>
                      <a:cubicBezTo>
                        <a:pt x="57" y="70"/>
                        <a:pt x="57" y="70"/>
                        <a:pt x="57" y="70"/>
                      </a:cubicBezTo>
                      <a:cubicBezTo>
                        <a:pt x="58" y="71"/>
                        <a:pt x="59" y="71"/>
                        <a:pt x="60" y="70"/>
                      </a:cubicBezTo>
                      <a:cubicBezTo>
                        <a:pt x="65" y="67"/>
                        <a:pt x="65" y="67"/>
                        <a:pt x="65" y="67"/>
                      </a:cubicBezTo>
                      <a:cubicBezTo>
                        <a:pt x="65" y="66"/>
                        <a:pt x="66" y="65"/>
                        <a:pt x="65" y="64"/>
                      </a:cubicBezTo>
                      <a:cubicBezTo>
                        <a:pt x="61" y="58"/>
                        <a:pt x="61" y="58"/>
                        <a:pt x="61" y="58"/>
                      </a:cubicBezTo>
                      <a:cubicBezTo>
                        <a:pt x="60" y="56"/>
                        <a:pt x="61" y="54"/>
                        <a:pt x="61" y="53"/>
                      </a:cubicBezTo>
                      <a:cubicBezTo>
                        <a:pt x="61" y="53"/>
                        <a:pt x="61" y="53"/>
                        <a:pt x="61" y="53"/>
                      </a:cubicBezTo>
                      <a:cubicBezTo>
                        <a:pt x="62" y="52"/>
                        <a:pt x="63" y="51"/>
                        <a:pt x="63" y="50"/>
                      </a:cubicBezTo>
                      <a:cubicBezTo>
                        <a:pt x="63" y="50"/>
                        <a:pt x="63" y="50"/>
                        <a:pt x="63" y="50"/>
                      </a:cubicBezTo>
                      <a:cubicBezTo>
                        <a:pt x="64" y="49"/>
                        <a:pt x="65" y="48"/>
                        <a:pt x="67" y="48"/>
                      </a:cubicBezTo>
                      <a:cubicBezTo>
                        <a:pt x="74" y="48"/>
                        <a:pt x="74" y="48"/>
                        <a:pt x="74" y="48"/>
                      </a:cubicBezTo>
                      <a:cubicBezTo>
                        <a:pt x="75" y="48"/>
                        <a:pt x="77" y="47"/>
                        <a:pt x="77" y="46"/>
                      </a:cubicBezTo>
                      <a:cubicBezTo>
                        <a:pt x="77" y="40"/>
                        <a:pt x="77" y="40"/>
                        <a:pt x="77" y="40"/>
                      </a:cubicBezTo>
                      <a:cubicBezTo>
                        <a:pt x="77" y="40"/>
                        <a:pt x="77" y="38"/>
                        <a:pt x="75" y="38"/>
                      </a:cubicBezTo>
                      <a:close/>
                      <a:moveTo>
                        <a:pt x="37" y="52"/>
                      </a:moveTo>
                      <a:cubicBezTo>
                        <a:pt x="29" y="51"/>
                        <a:pt x="24" y="44"/>
                        <a:pt x="25" y="37"/>
                      </a:cubicBezTo>
                      <a:cubicBezTo>
                        <a:pt x="26" y="29"/>
                        <a:pt x="33" y="23"/>
                        <a:pt x="41" y="24"/>
                      </a:cubicBezTo>
                      <a:cubicBezTo>
                        <a:pt x="48" y="25"/>
                        <a:pt x="54" y="32"/>
                        <a:pt x="53" y="40"/>
                      </a:cubicBezTo>
                      <a:cubicBezTo>
                        <a:pt x="52" y="48"/>
                        <a:pt x="45" y="53"/>
                        <a:pt x="37" y="52"/>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grpSp>
        </p:grpSp>
        <p:grpSp>
          <p:nvGrpSpPr>
            <p:cNvPr id="8" name="Group 7"/>
            <p:cNvGrpSpPr/>
            <p:nvPr/>
          </p:nvGrpSpPr>
          <p:grpSpPr>
            <a:xfrm>
              <a:off x="638509" y="3788148"/>
              <a:ext cx="3751734" cy="2535501"/>
              <a:chOff x="638509" y="3788148"/>
              <a:chExt cx="3751734" cy="2535501"/>
            </a:xfrm>
          </p:grpSpPr>
          <p:sp>
            <p:nvSpPr>
              <p:cNvPr id="73" name="Rounded Rectangle 72"/>
              <p:cNvSpPr/>
              <p:nvPr/>
            </p:nvSpPr>
            <p:spPr bwMode="auto">
              <a:xfrm>
                <a:off x="638509" y="3788148"/>
                <a:ext cx="3751734" cy="2535501"/>
              </a:xfrm>
              <a:prstGeom prst="roundRect">
                <a:avLst>
                  <a:gd name="adj" fmla="val 9153"/>
                </a:avLst>
              </a:prstGeom>
              <a:solidFill>
                <a:srgbClr val="FF8C0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eaLnBrk="0" fontAlgn="base" hangingPunct="0">
                  <a:spcBef>
                    <a:spcPct val="0"/>
                  </a:spcBef>
                  <a:spcAft>
                    <a:spcPct val="0"/>
                  </a:spcAft>
                </a:pPr>
                <a:r>
                  <a:rPr lang="en-GB" b="1" dirty="0">
                    <a:solidFill>
                      <a:srgbClr val="000000"/>
                    </a:solidFill>
                    <a:latin typeface="Segoe UI" panose="020B0502040204020203" pitchFamily="34" charset="0"/>
                    <a:cs typeface="Segoe UI" panose="020B0502040204020203" pitchFamily="34" charset="0"/>
                  </a:rPr>
                  <a:t>Production Slot</a:t>
                </a:r>
              </a:p>
            </p:txBody>
          </p:sp>
          <p:grpSp>
            <p:nvGrpSpPr>
              <p:cNvPr id="74" name="Group 73"/>
              <p:cNvGrpSpPr/>
              <p:nvPr/>
            </p:nvGrpSpPr>
            <p:grpSpPr>
              <a:xfrm>
                <a:off x="1643267" y="4267263"/>
                <a:ext cx="1781414" cy="895267"/>
                <a:chOff x="2405407" y="1356622"/>
                <a:chExt cx="2149660" cy="1080333"/>
              </a:xfrm>
            </p:grpSpPr>
            <p:grpSp>
              <p:nvGrpSpPr>
                <p:cNvPr id="100" name="Group 99"/>
                <p:cNvGrpSpPr>
                  <a:grpSpLocks noChangeAspect="1"/>
                </p:cNvGrpSpPr>
                <p:nvPr/>
              </p:nvGrpSpPr>
              <p:grpSpPr bwMode="auto">
                <a:xfrm>
                  <a:off x="2405407" y="1356622"/>
                  <a:ext cx="736108" cy="1065152"/>
                  <a:chOff x="5885" y="1065"/>
                  <a:chExt cx="651" cy="942"/>
                </a:xfrm>
              </p:grpSpPr>
              <p:sp>
                <p:nvSpPr>
                  <p:cNvPr id="144" name="AutoShape 10"/>
                  <p:cNvSpPr>
                    <a:spLocks noChangeAspect="1" noChangeArrowheads="1" noTextEdit="1"/>
                  </p:cNvSpPr>
                  <p:nvPr/>
                </p:nvSpPr>
                <p:spPr bwMode="auto">
                  <a:xfrm>
                    <a:off x="5885" y="1065"/>
                    <a:ext cx="651" cy="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45" name="Freeform 144"/>
                  <p:cNvSpPr>
                    <a:spLocks/>
                  </p:cNvSpPr>
                  <p:nvPr/>
                </p:nvSpPr>
                <p:spPr bwMode="auto">
                  <a:xfrm>
                    <a:off x="5887" y="1281"/>
                    <a:ext cx="110" cy="126"/>
                  </a:xfrm>
                  <a:custGeom>
                    <a:avLst/>
                    <a:gdLst>
                      <a:gd name="T0" fmla="*/ 9 w 46"/>
                      <a:gd name="T1" fmla="*/ 53 h 53"/>
                      <a:gd name="T2" fmla="*/ 46 w 46"/>
                      <a:gd name="T3" fmla="*/ 53 h 53"/>
                      <a:gd name="T4" fmla="*/ 46 w 46"/>
                      <a:gd name="T5" fmla="*/ 0 h 53"/>
                      <a:gd name="T6" fmla="*/ 9 w 46"/>
                      <a:gd name="T7" fmla="*/ 0 h 53"/>
                      <a:gd name="T8" fmla="*/ 0 w 46"/>
                      <a:gd name="T9" fmla="*/ 9 h 53"/>
                      <a:gd name="T10" fmla="*/ 0 w 46"/>
                      <a:gd name="T11" fmla="*/ 44 h 53"/>
                      <a:gd name="T12" fmla="*/ 9 w 4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6" h="53">
                        <a:moveTo>
                          <a:pt x="9" y="53"/>
                        </a:moveTo>
                        <a:cubicBezTo>
                          <a:pt x="46" y="53"/>
                          <a:pt x="46" y="53"/>
                          <a:pt x="46" y="53"/>
                        </a:cubicBezTo>
                        <a:cubicBezTo>
                          <a:pt x="46" y="0"/>
                          <a:pt x="46" y="0"/>
                          <a:pt x="46" y="0"/>
                        </a:cubicBezTo>
                        <a:cubicBezTo>
                          <a:pt x="9" y="0"/>
                          <a:pt x="9" y="0"/>
                          <a:pt x="9" y="0"/>
                        </a:cubicBezTo>
                        <a:cubicBezTo>
                          <a:pt x="4" y="0"/>
                          <a:pt x="0" y="4"/>
                          <a:pt x="0" y="9"/>
                        </a:cubicBezTo>
                        <a:cubicBezTo>
                          <a:pt x="0" y="44"/>
                          <a:pt x="0" y="44"/>
                          <a:pt x="0" y="44"/>
                        </a:cubicBezTo>
                        <a:cubicBezTo>
                          <a:pt x="0" y="49"/>
                          <a:pt x="4" y="53"/>
                          <a:pt x="9" y="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46" name="Rectangle 145"/>
                  <p:cNvSpPr>
                    <a:spLocks noChangeArrowheads="1"/>
                  </p:cNvSpPr>
                  <p:nvPr/>
                </p:nvSpPr>
                <p:spPr bwMode="auto">
                  <a:xfrm>
                    <a:off x="5928" y="1407"/>
                    <a:ext cx="40" cy="13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47" name="Rectangle 146"/>
                  <p:cNvSpPr>
                    <a:spLocks noChangeArrowheads="1"/>
                  </p:cNvSpPr>
                  <p:nvPr/>
                </p:nvSpPr>
                <p:spPr bwMode="auto">
                  <a:xfrm>
                    <a:off x="5928" y="1407"/>
                    <a:ext cx="40"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48" name="Rectangle 147"/>
                  <p:cNvSpPr>
                    <a:spLocks noChangeArrowheads="1"/>
                  </p:cNvSpPr>
                  <p:nvPr/>
                </p:nvSpPr>
                <p:spPr bwMode="auto">
                  <a:xfrm>
                    <a:off x="5928" y="1617"/>
                    <a:ext cx="40" cy="1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49" name="Rectangle 148"/>
                  <p:cNvSpPr>
                    <a:spLocks noChangeArrowheads="1"/>
                  </p:cNvSpPr>
                  <p:nvPr/>
                </p:nvSpPr>
                <p:spPr bwMode="auto">
                  <a:xfrm>
                    <a:off x="5928" y="1617"/>
                    <a:ext cx="40"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50" name="Freeform 149"/>
                  <p:cNvSpPr>
                    <a:spLocks/>
                  </p:cNvSpPr>
                  <p:nvPr/>
                </p:nvSpPr>
                <p:spPr bwMode="auto">
                  <a:xfrm>
                    <a:off x="5902" y="1486"/>
                    <a:ext cx="93" cy="131"/>
                  </a:xfrm>
                  <a:custGeom>
                    <a:avLst/>
                    <a:gdLst>
                      <a:gd name="T0" fmla="*/ 39 w 39"/>
                      <a:gd name="T1" fmla="*/ 44 h 55"/>
                      <a:gd name="T2" fmla="*/ 28 w 39"/>
                      <a:gd name="T3" fmla="*/ 55 h 55"/>
                      <a:gd name="T4" fmla="*/ 11 w 39"/>
                      <a:gd name="T5" fmla="*/ 55 h 55"/>
                      <a:gd name="T6" fmla="*/ 0 w 39"/>
                      <a:gd name="T7" fmla="*/ 44 h 55"/>
                      <a:gd name="T8" fmla="*/ 0 w 39"/>
                      <a:gd name="T9" fmla="*/ 11 h 55"/>
                      <a:gd name="T10" fmla="*/ 11 w 39"/>
                      <a:gd name="T11" fmla="*/ 0 h 55"/>
                      <a:gd name="T12" fmla="*/ 28 w 39"/>
                      <a:gd name="T13" fmla="*/ 0 h 55"/>
                      <a:gd name="T14" fmla="*/ 39 w 39"/>
                      <a:gd name="T15" fmla="*/ 11 h 55"/>
                      <a:gd name="T16" fmla="*/ 39 w 39"/>
                      <a:gd name="T17"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5">
                        <a:moveTo>
                          <a:pt x="39" y="44"/>
                        </a:moveTo>
                        <a:cubicBezTo>
                          <a:pt x="39" y="50"/>
                          <a:pt x="34" y="55"/>
                          <a:pt x="28" y="55"/>
                        </a:cubicBezTo>
                        <a:cubicBezTo>
                          <a:pt x="11" y="55"/>
                          <a:pt x="11" y="55"/>
                          <a:pt x="11" y="55"/>
                        </a:cubicBezTo>
                        <a:cubicBezTo>
                          <a:pt x="5" y="55"/>
                          <a:pt x="0" y="50"/>
                          <a:pt x="0" y="44"/>
                        </a:cubicBezTo>
                        <a:cubicBezTo>
                          <a:pt x="0" y="11"/>
                          <a:pt x="0" y="11"/>
                          <a:pt x="0" y="11"/>
                        </a:cubicBezTo>
                        <a:cubicBezTo>
                          <a:pt x="0" y="5"/>
                          <a:pt x="5" y="0"/>
                          <a:pt x="11" y="0"/>
                        </a:cubicBezTo>
                        <a:cubicBezTo>
                          <a:pt x="28" y="0"/>
                          <a:pt x="28" y="0"/>
                          <a:pt x="28" y="0"/>
                        </a:cubicBezTo>
                        <a:cubicBezTo>
                          <a:pt x="34" y="0"/>
                          <a:pt x="39" y="5"/>
                          <a:pt x="39" y="11"/>
                        </a:cubicBezTo>
                        <a:lnTo>
                          <a:pt x="39" y="4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51" name="Rectangle 150"/>
                  <p:cNvSpPr>
                    <a:spLocks noChangeArrowheads="1"/>
                  </p:cNvSpPr>
                  <p:nvPr/>
                </p:nvSpPr>
                <p:spPr bwMode="auto">
                  <a:xfrm>
                    <a:off x="6100" y="1476"/>
                    <a:ext cx="233" cy="12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52" name="Rectangle 151"/>
                  <p:cNvSpPr>
                    <a:spLocks noChangeArrowheads="1"/>
                  </p:cNvSpPr>
                  <p:nvPr/>
                </p:nvSpPr>
                <p:spPr bwMode="auto">
                  <a:xfrm>
                    <a:off x="6100" y="1450"/>
                    <a:ext cx="233" cy="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53" name="Rectangle 152"/>
                  <p:cNvSpPr>
                    <a:spLocks noChangeArrowheads="1"/>
                  </p:cNvSpPr>
                  <p:nvPr/>
                </p:nvSpPr>
                <p:spPr bwMode="auto">
                  <a:xfrm>
                    <a:off x="5997" y="1234"/>
                    <a:ext cx="429" cy="21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54" name="Freeform 153"/>
                  <p:cNvSpPr>
                    <a:spLocks/>
                  </p:cNvSpPr>
                  <p:nvPr/>
                </p:nvSpPr>
                <p:spPr bwMode="auto">
                  <a:xfrm>
                    <a:off x="6078" y="1101"/>
                    <a:ext cx="277" cy="140"/>
                  </a:xfrm>
                  <a:custGeom>
                    <a:avLst/>
                    <a:gdLst>
                      <a:gd name="T0" fmla="*/ 58 w 116"/>
                      <a:gd name="T1" fmla="*/ 0 h 59"/>
                      <a:gd name="T2" fmla="*/ 0 w 116"/>
                      <a:gd name="T3" fmla="*/ 59 h 59"/>
                      <a:gd name="T4" fmla="*/ 116 w 116"/>
                      <a:gd name="T5" fmla="*/ 59 h 59"/>
                      <a:gd name="T6" fmla="*/ 58 w 116"/>
                      <a:gd name="T7" fmla="*/ 0 h 59"/>
                    </a:gdLst>
                    <a:ahLst/>
                    <a:cxnLst>
                      <a:cxn ang="0">
                        <a:pos x="T0" y="T1"/>
                      </a:cxn>
                      <a:cxn ang="0">
                        <a:pos x="T2" y="T3"/>
                      </a:cxn>
                      <a:cxn ang="0">
                        <a:pos x="T4" y="T5"/>
                      </a:cxn>
                      <a:cxn ang="0">
                        <a:pos x="T6" y="T7"/>
                      </a:cxn>
                    </a:cxnLst>
                    <a:rect l="0" t="0" r="r" b="b"/>
                    <a:pathLst>
                      <a:path w="116" h="59">
                        <a:moveTo>
                          <a:pt x="58" y="0"/>
                        </a:moveTo>
                        <a:cubicBezTo>
                          <a:pt x="26" y="0"/>
                          <a:pt x="0" y="26"/>
                          <a:pt x="0" y="59"/>
                        </a:cubicBezTo>
                        <a:cubicBezTo>
                          <a:pt x="116" y="59"/>
                          <a:pt x="116" y="59"/>
                          <a:pt x="116" y="59"/>
                        </a:cubicBezTo>
                        <a:cubicBezTo>
                          <a:pt x="116" y="26"/>
                          <a:pt x="90" y="0"/>
                          <a:pt x="58"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55" name="Oval 154"/>
                  <p:cNvSpPr>
                    <a:spLocks noChangeArrowheads="1"/>
                  </p:cNvSpPr>
                  <p:nvPr/>
                </p:nvSpPr>
                <p:spPr bwMode="auto">
                  <a:xfrm>
                    <a:off x="6131" y="1167"/>
                    <a:ext cx="35" cy="36"/>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56" name="Oval 155"/>
                  <p:cNvSpPr>
                    <a:spLocks noChangeArrowheads="1"/>
                  </p:cNvSpPr>
                  <p:nvPr/>
                </p:nvSpPr>
                <p:spPr bwMode="auto">
                  <a:xfrm>
                    <a:off x="6267" y="1167"/>
                    <a:ext cx="35" cy="36"/>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57" name="Freeform 156"/>
                  <p:cNvSpPr>
                    <a:spLocks/>
                  </p:cNvSpPr>
                  <p:nvPr/>
                </p:nvSpPr>
                <p:spPr bwMode="auto">
                  <a:xfrm>
                    <a:off x="6090" y="1300"/>
                    <a:ext cx="243" cy="88"/>
                  </a:xfrm>
                  <a:custGeom>
                    <a:avLst/>
                    <a:gdLst>
                      <a:gd name="T0" fmla="*/ 102 w 102"/>
                      <a:gd name="T1" fmla="*/ 18 h 37"/>
                      <a:gd name="T2" fmla="*/ 83 w 102"/>
                      <a:gd name="T3" fmla="*/ 37 h 37"/>
                      <a:gd name="T4" fmla="*/ 19 w 102"/>
                      <a:gd name="T5" fmla="*/ 37 h 37"/>
                      <a:gd name="T6" fmla="*/ 0 w 102"/>
                      <a:gd name="T7" fmla="*/ 18 h 37"/>
                      <a:gd name="T8" fmla="*/ 0 w 102"/>
                      <a:gd name="T9" fmla="*/ 18 h 37"/>
                      <a:gd name="T10" fmla="*/ 19 w 102"/>
                      <a:gd name="T11" fmla="*/ 0 h 37"/>
                      <a:gd name="T12" fmla="*/ 83 w 102"/>
                      <a:gd name="T13" fmla="*/ 0 h 37"/>
                      <a:gd name="T14" fmla="*/ 102 w 102"/>
                      <a:gd name="T15" fmla="*/ 18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37">
                        <a:moveTo>
                          <a:pt x="102" y="18"/>
                        </a:moveTo>
                        <a:cubicBezTo>
                          <a:pt x="102" y="29"/>
                          <a:pt x="94" y="37"/>
                          <a:pt x="83" y="37"/>
                        </a:cubicBezTo>
                        <a:cubicBezTo>
                          <a:pt x="19" y="37"/>
                          <a:pt x="19" y="37"/>
                          <a:pt x="19" y="37"/>
                        </a:cubicBezTo>
                        <a:cubicBezTo>
                          <a:pt x="8" y="37"/>
                          <a:pt x="0" y="29"/>
                          <a:pt x="0" y="18"/>
                        </a:cubicBezTo>
                        <a:cubicBezTo>
                          <a:pt x="0" y="18"/>
                          <a:pt x="0" y="18"/>
                          <a:pt x="0" y="18"/>
                        </a:cubicBezTo>
                        <a:cubicBezTo>
                          <a:pt x="0" y="8"/>
                          <a:pt x="8" y="0"/>
                          <a:pt x="19" y="0"/>
                        </a:cubicBezTo>
                        <a:cubicBezTo>
                          <a:pt x="83" y="0"/>
                          <a:pt x="83" y="0"/>
                          <a:pt x="83" y="0"/>
                        </a:cubicBezTo>
                        <a:cubicBezTo>
                          <a:pt x="94" y="0"/>
                          <a:pt x="102" y="8"/>
                          <a:pt x="102" y="1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58" name="Freeform 157"/>
                  <p:cNvSpPr>
                    <a:spLocks/>
                  </p:cNvSpPr>
                  <p:nvPr/>
                </p:nvSpPr>
                <p:spPr bwMode="auto">
                  <a:xfrm>
                    <a:off x="6207"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59" name="Freeform 158"/>
                  <p:cNvSpPr>
                    <a:spLocks/>
                  </p:cNvSpPr>
                  <p:nvPr/>
                </p:nvSpPr>
                <p:spPr bwMode="auto">
                  <a:xfrm>
                    <a:off x="6181"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60" name="Freeform 159"/>
                  <p:cNvSpPr>
                    <a:spLocks/>
                  </p:cNvSpPr>
                  <p:nvPr/>
                </p:nvSpPr>
                <p:spPr bwMode="auto">
                  <a:xfrm>
                    <a:off x="6152" y="1322"/>
                    <a:ext cx="12" cy="52"/>
                  </a:xfrm>
                  <a:custGeom>
                    <a:avLst/>
                    <a:gdLst>
                      <a:gd name="T0" fmla="*/ 5 w 5"/>
                      <a:gd name="T1" fmla="*/ 20 h 22"/>
                      <a:gd name="T2" fmla="*/ 3 w 5"/>
                      <a:gd name="T3" fmla="*/ 22 h 22"/>
                      <a:gd name="T4" fmla="*/ 3 w 5"/>
                      <a:gd name="T5" fmla="*/ 22 h 22"/>
                      <a:gd name="T6" fmla="*/ 0 w 5"/>
                      <a:gd name="T7" fmla="*/ 20 h 22"/>
                      <a:gd name="T8" fmla="*/ 0 w 5"/>
                      <a:gd name="T9" fmla="*/ 2 h 22"/>
                      <a:gd name="T10" fmla="*/ 3 w 5"/>
                      <a:gd name="T11" fmla="*/ 0 h 22"/>
                      <a:gd name="T12" fmla="*/ 3 w 5"/>
                      <a:gd name="T13" fmla="*/ 0 h 22"/>
                      <a:gd name="T14" fmla="*/ 5 w 5"/>
                      <a:gd name="T15" fmla="*/ 2 h 22"/>
                      <a:gd name="T16" fmla="*/ 5 w 5"/>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2">
                        <a:moveTo>
                          <a:pt x="5" y="20"/>
                        </a:moveTo>
                        <a:cubicBezTo>
                          <a:pt x="5" y="21"/>
                          <a:pt x="4" y="22"/>
                          <a:pt x="3" y="22"/>
                        </a:cubicBezTo>
                        <a:cubicBezTo>
                          <a:pt x="3" y="22"/>
                          <a:pt x="3" y="22"/>
                          <a:pt x="3" y="22"/>
                        </a:cubicBezTo>
                        <a:cubicBezTo>
                          <a:pt x="1" y="22"/>
                          <a:pt x="0" y="21"/>
                          <a:pt x="0" y="20"/>
                        </a:cubicBezTo>
                        <a:cubicBezTo>
                          <a:pt x="0" y="2"/>
                          <a:pt x="0" y="2"/>
                          <a:pt x="0" y="2"/>
                        </a:cubicBezTo>
                        <a:cubicBezTo>
                          <a:pt x="0" y="1"/>
                          <a:pt x="1" y="0"/>
                          <a:pt x="3" y="0"/>
                        </a:cubicBezTo>
                        <a:cubicBezTo>
                          <a:pt x="3" y="0"/>
                          <a:pt x="3" y="0"/>
                          <a:pt x="3" y="0"/>
                        </a:cubicBezTo>
                        <a:cubicBezTo>
                          <a:pt x="4" y="0"/>
                          <a:pt x="5" y="1"/>
                          <a:pt x="5" y="2"/>
                        </a:cubicBezTo>
                        <a:lnTo>
                          <a:pt x="5"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61" name="Freeform 160"/>
                  <p:cNvSpPr>
                    <a:spLocks/>
                  </p:cNvSpPr>
                  <p:nvPr/>
                </p:nvSpPr>
                <p:spPr bwMode="auto">
                  <a:xfrm>
                    <a:off x="6126"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62" name="Freeform 161"/>
                  <p:cNvSpPr>
                    <a:spLocks/>
                  </p:cNvSpPr>
                  <p:nvPr/>
                </p:nvSpPr>
                <p:spPr bwMode="auto">
                  <a:xfrm>
                    <a:off x="6288" y="1322"/>
                    <a:ext cx="10"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63" name="Freeform 162"/>
                  <p:cNvSpPr>
                    <a:spLocks/>
                  </p:cNvSpPr>
                  <p:nvPr/>
                </p:nvSpPr>
                <p:spPr bwMode="auto">
                  <a:xfrm>
                    <a:off x="6259" y="1322"/>
                    <a:ext cx="12" cy="52"/>
                  </a:xfrm>
                  <a:custGeom>
                    <a:avLst/>
                    <a:gdLst>
                      <a:gd name="T0" fmla="*/ 5 w 5"/>
                      <a:gd name="T1" fmla="*/ 20 h 22"/>
                      <a:gd name="T2" fmla="*/ 3 w 5"/>
                      <a:gd name="T3" fmla="*/ 22 h 22"/>
                      <a:gd name="T4" fmla="*/ 3 w 5"/>
                      <a:gd name="T5" fmla="*/ 22 h 22"/>
                      <a:gd name="T6" fmla="*/ 0 w 5"/>
                      <a:gd name="T7" fmla="*/ 20 h 22"/>
                      <a:gd name="T8" fmla="*/ 0 w 5"/>
                      <a:gd name="T9" fmla="*/ 2 h 22"/>
                      <a:gd name="T10" fmla="*/ 3 w 5"/>
                      <a:gd name="T11" fmla="*/ 0 h 22"/>
                      <a:gd name="T12" fmla="*/ 3 w 5"/>
                      <a:gd name="T13" fmla="*/ 0 h 22"/>
                      <a:gd name="T14" fmla="*/ 5 w 5"/>
                      <a:gd name="T15" fmla="*/ 2 h 22"/>
                      <a:gd name="T16" fmla="*/ 5 w 5"/>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2">
                        <a:moveTo>
                          <a:pt x="5" y="20"/>
                        </a:moveTo>
                        <a:cubicBezTo>
                          <a:pt x="5" y="21"/>
                          <a:pt x="4" y="22"/>
                          <a:pt x="3" y="22"/>
                        </a:cubicBezTo>
                        <a:cubicBezTo>
                          <a:pt x="3" y="22"/>
                          <a:pt x="3" y="22"/>
                          <a:pt x="3" y="22"/>
                        </a:cubicBezTo>
                        <a:cubicBezTo>
                          <a:pt x="1" y="22"/>
                          <a:pt x="0" y="21"/>
                          <a:pt x="0" y="20"/>
                        </a:cubicBezTo>
                        <a:cubicBezTo>
                          <a:pt x="0" y="2"/>
                          <a:pt x="0" y="2"/>
                          <a:pt x="0" y="2"/>
                        </a:cubicBezTo>
                        <a:cubicBezTo>
                          <a:pt x="0" y="1"/>
                          <a:pt x="1" y="0"/>
                          <a:pt x="3" y="0"/>
                        </a:cubicBezTo>
                        <a:cubicBezTo>
                          <a:pt x="3" y="0"/>
                          <a:pt x="3" y="0"/>
                          <a:pt x="3" y="0"/>
                        </a:cubicBezTo>
                        <a:cubicBezTo>
                          <a:pt x="4" y="0"/>
                          <a:pt x="5" y="1"/>
                          <a:pt x="5" y="2"/>
                        </a:cubicBezTo>
                        <a:lnTo>
                          <a:pt x="5"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64" name="Freeform 163"/>
                  <p:cNvSpPr>
                    <a:spLocks/>
                  </p:cNvSpPr>
                  <p:nvPr/>
                </p:nvSpPr>
                <p:spPr bwMode="auto">
                  <a:xfrm>
                    <a:off x="6233" y="1322"/>
                    <a:ext cx="10"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65" name="Freeform 164"/>
                  <p:cNvSpPr>
                    <a:spLocks/>
                  </p:cNvSpPr>
                  <p:nvPr/>
                </p:nvSpPr>
                <p:spPr bwMode="auto">
                  <a:xfrm>
                    <a:off x="6047" y="1588"/>
                    <a:ext cx="329" cy="93"/>
                  </a:xfrm>
                  <a:custGeom>
                    <a:avLst/>
                    <a:gdLst>
                      <a:gd name="T0" fmla="*/ 11 w 138"/>
                      <a:gd name="T1" fmla="*/ 39 h 39"/>
                      <a:gd name="T2" fmla="*/ 0 w 138"/>
                      <a:gd name="T3" fmla="*/ 28 h 39"/>
                      <a:gd name="T4" fmla="*/ 0 w 138"/>
                      <a:gd name="T5" fmla="*/ 11 h 39"/>
                      <a:gd name="T6" fmla="*/ 11 w 138"/>
                      <a:gd name="T7" fmla="*/ 0 h 39"/>
                      <a:gd name="T8" fmla="*/ 127 w 138"/>
                      <a:gd name="T9" fmla="*/ 0 h 39"/>
                      <a:gd name="T10" fmla="*/ 138 w 138"/>
                      <a:gd name="T11" fmla="*/ 11 h 39"/>
                      <a:gd name="T12" fmla="*/ 138 w 138"/>
                      <a:gd name="T13" fmla="*/ 28 h 39"/>
                      <a:gd name="T14" fmla="*/ 127 w 138"/>
                      <a:gd name="T15" fmla="*/ 39 h 39"/>
                      <a:gd name="T16" fmla="*/ 11 w 138"/>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39">
                        <a:moveTo>
                          <a:pt x="11" y="39"/>
                        </a:moveTo>
                        <a:cubicBezTo>
                          <a:pt x="5" y="39"/>
                          <a:pt x="0" y="34"/>
                          <a:pt x="0" y="28"/>
                        </a:cubicBezTo>
                        <a:cubicBezTo>
                          <a:pt x="0" y="11"/>
                          <a:pt x="0" y="11"/>
                          <a:pt x="0" y="11"/>
                        </a:cubicBezTo>
                        <a:cubicBezTo>
                          <a:pt x="0" y="5"/>
                          <a:pt x="5" y="0"/>
                          <a:pt x="11" y="0"/>
                        </a:cubicBezTo>
                        <a:cubicBezTo>
                          <a:pt x="127" y="0"/>
                          <a:pt x="127" y="0"/>
                          <a:pt x="127" y="0"/>
                        </a:cubicBezTo>
                        <a:cubicBezTo>
                          <a:pt x="133" y="0"/>
                          <a:pt x="138" y="5"/>
                          <a:pt x="138" y="11"/>
                        </a:cubicBezTo>
                        <a:cubicBezTo>
                          <a:pt x="138" y="28"/>
                          <a:pt x="138" y="28"/>
                          <a:pt x="138" y="28"/>
                        </a:cubicBezTo>
                        <a:cubicBezTo>
                          <a:pt x="138" y="34"/>
                          <a:pt x="133" y="39"/>
                          <a:pt x="127" y="39"/>
                        </a:cubicBezTo>
                        <a:lnTo>
                          <a:pt x="11" y="3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66" name="Rectangle 165"/>
                  <p:cNvSpPr>
                    <a:spLocks noChangeArrowheads="1"/>
                  </p:cNvSpPr>
                  <p:nvPr/>
                </p:nvSpPr>
                <p:spPr bwMode="auto">
                  <a:xfrm>
                    <a:off x="6104" y="1681"/>
                    <a:ext cx="43" cy="26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67" name="Rectangle 166"/>
                  <p:cNvSpPr>
                    <a:spLocks noChangeArrowheads="1"/>
                  </p:cNvSpPr>
                  <p:nvPr/>
                </p:nvSpPr>
                <p:spPr bwMode="auto">
                  <a:xfrm>
                    <a:off x="6104" y="1681"/>
                    <a:ext cx="43"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68" name="Rectangle 167"/>
                  <p:cNvSpPr>
                    <a:spLocks noChangeArrowheads="1"/>
                  </p:cNvSpPr>
                  <p:nvPr/>
                </p:nvSpPr>
                <p:spPr bwMode="auto">
                  <a:xfrm>
                    <a:off x="6293" y="1681"/>
                    <a:ext cx="43" cy="26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69" name="Rectangle 168"/>
                  <p:cNvSpPr>
                    <a:spLocks noChangeArrowheads="1"/>
                  </p:cNvSpPr>
                  <p:nvPr/>
                </p:nvSpPr>
                <p:spPr bwMode="auto">
                  <a:xfrm>
                    <a:off x="6293" y="1681"/>
                    <a:ext cx="43"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70" name="Freeform 169"/>
                  <p:cNvSpPr>
                    <a:spLocks/>
                  </p:cNvSpPr>
                  <p:nvPr/>
                </p:nvSpPr>
                <p:spPr bwMode="auto">
                  <a:xfrm>
                    <a:off x="6364" y="1170"/>
                    <a:ext cx="27" cy="49"/>
                  </a:xfrm>
                  <a:custGeom>
                    <a:avLst/>
                    <a:gdLst>
                      <a:gd name="T0" fmla="*/ 0 w 11"/>
                      <a:gd name="T1" fmla="*/ 0 h 21"/>
                      <a:gd name="T2" fmla="*/ 0 w 11"/>
                      <a:gd name="T3" fmla="*/ 0 h 21"/>
                      <a:gd name="T4" fmla="*/ 0 w 11"/>
                      <a:gd name="T5" fmla="*/ 21 h 21"/>
                      <a:gd name="T6" fmla="*/ 0 w 11"/>
                      <a:gd name="T7" fmla="*/ 21 h 21"/>
                      <a:gd name="T8" fmla="*/ 11 w 11"/>
                      <a:gd name="T9" fmla="*/ 11 h 21"/>
                      <a:gd name="T10" fmla="*/ 0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0" y="0"/>
                        </a:moveTo>
                        <a:cubicBezTo>
                          <a:pt x="0" y="0"/>
                          <a:pt x="0" y="0"/>
                          <a:pt x="0" y="0"/>
                        </a:cubicBezTo>
                        <a:cubicBezTo>
                          <a:pt x="0" y="21"/>
                          <a:pt x="0" y="21"/>
                          <a:pt x="0" y="21"/>
                        </a:cubicBezTo>
                        <a:cubicBezTo>
                          <a:pt x="0" y="21"/>
                          <a:pt x="0" y="21"/>
                          <a:pt x="0" y="21"/>
                        </a:cubicBezTo>
                        <a:cubicBezTo>
                          <a:pt x="6" y="21"/>
                          <a:pt x="11" y="16"/>
                          <a:pt x="11" y="11"/>
                        </a:cubicBezTo>
                        <a:cubicBezTo>
                          <a:pt x="11" y="5"/>
                          <a:pt x="6" y="0"/>
                          <a:pt x="0"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71" name="Rectangle 170"/>
                  <p:cNvSpPr>
                    <a:spLocks noChangeArrowheads="1"/>
                  </p:cNvSpPr>
                  <p:nvPr/>
                </p:nvSpPr>
                <p:spPr bwMode="auto">
                  <a:xfrm>
                    <a:off x="6364" y="1065"/>
                    <a:ext cx="7" cy="13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72" name="Freeform 171"/>
                  <p:cNvSpPr>
                    <a:spLocks/>
                  </p:cNvSpPr>
                  <p:nvPr/>
                </p:nvSpPr>
                <p:spPr bwMode="auto">
                  <a:xfrm>
                    <a:off x="6042" y="1170"/>
                    <a:ext cx="27" cy="49"/>
                  </a:xfrm>
                  <a:custGeom>
                    <a:avLst/>
                    <a:gdLst>
                      <a:gd name="T0" fmla="*/ 11 w 11"/>
                      <a:gd name="T1" fmla="*/ 0 h 21"/>
                      <a:gd name="T2" fmla="*/ 11 w 11"/>
                      <a:gd name="T3" fmla="*/ 0 h 21"/>
                      <a:gd name="T4" fmla="*/ 11 w 11"/>
                      <a:gd name="T5" fmla="*/ 21 h 21"/>
                      <a:gd name="T6" fmla="*/ 11 w 11"/>
                      <a:gd name="T7" fmla="*/ 21 h 21"/>
                      <a:gd name="T8" fmla="*/ 0 w 11"/>
                      <a:gd name="T9" fmla="*/ 11 h 21"/>
                      <a:gd name="T10" fmla="*/ 11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11" y="0"/>
                        </a:moveTo>
                        <a:cubicBezTo>
                          <a:pt x="11" y="0"/>
                          <a:pt x="11" y="0"/>
                          <a:pt x="11" y="0"/>
                        </a:cubicBezTo>
                        <a:cubicBezTo>
                          <a:pt x="11" y="21"/>
                          <a:pt x="11" y="21"/>
                          <a:pt x="11" y="21"/>
                        </a:cubicBezTo>
                        <a:cubicBezTo>
                          <a:pt x="11" y="21"/>
                          <a:pt x="11" y="21"/>
                          <a:pt x="11" y="21"/>
                        </a:cubicBezTo>
                        <a:cubicBezTo>
                          <a:pt x="5" y="21"/>
                          <a:pt x="0" y="16"/>
                          <a:pt x="0" y="11"/>
                        </a:cubicBezTo>
                        <a:cubicBezTo>
                          <a:pt x="0" y="5"/>
                          <a:pt x="5" y="0"/>
                          <a:pt x="11"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73" name="Rectangle 172"/>
                  <p:cNvSpPr>
                    <a:spLocks noChangeArrowheads="1"/>
                  </p:cNvSpPr>
                  <p:nvPr/>
                </p:nvSpPr>
                <p:spPr bwMode="auto">
                  <a:xfrm>
                    <a:off x="6061" y="1065"/>
                    <a:ext cx="8" cy="13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74" name="Freeform 173"/>
                  <p:cNvSpPr>
                    <a:spLocks/>
                  </p:cNvSpPr>
                  <p:nvPr/>
                </p:nvSpPr>
                <p:spPr bwMode="auto">
                  <a:xfrm>
                    <a:off x="6061" y="1938"/>
                    <a:ext cx="132" cy="45"/>
                  </a:xfrm>
                  <a:custGeom>
                    <a:avLst/>
                    <a:gdLst>
                      <a:gd name="T0" fmla="*/ 55 w 55"/>
                      <a:gd name="T1" fmla="*/ 19 h 19"/>
                      <a:gd name="T2" fmla="*/ 34 w 55"/>
                      <a:gd name="T3" fmla="*/ 0 h 19"/>
                      <a:gd name="T4" fmla="*/ 20 w 55"/>
                      <a:gd name="T5" fmla="*/ 0 h 19"/>
                      <a:gd name="T6" fmla="*/ 0 w 55"/>
                      <a:gd name="T7" fmla="*/ 19 h 19"/>
                      <a:gd name="T8" fmla="*/ 55 w 55"/>
                      <a:gd name="T9" fmla="*/ 19 h 19"/>
                    </a:gdLst>
                    <a:ahLst/>
                    <a:cxnLst>
                      <a:cxn ang="0">
                        <a:pos x="T0" y="T1"/>
                      </a:cxn>
                      <a:cxn ang="0">
                        <a:pos x="T2" y="T3"/>
                      </a:cxn>
                      <a:cxn ang="0">
                        <a:pos x="T4" y="T5"/>
                      </a:cxn>
                      <a:cxn ang="0">
                        <a:pos x="T6" y="T7"/>
                      </a:cxn>
                      <a:cxn ang="0">
                        <a:pos x="T8" y="T9"/>
                      </a:cxn>
                    </a:cxnLst>
                    <a:rect l="0" t="0" r="r" b="b"/>
                    <a:pathLst>
                      <a:path w="55" h="19">
                        <a:moveTo>
                          <a:pt x="55" y="19"/>
                        </a:moveTo>
                        <a:cubicBezTo>
                          <a:pt x="54" y="8"/>
                          <a:pt x="45" y="0"/>
                          <a:pt x="34" y="0"/>
                        </a:cubicBezTo>
                        <a:cubicBezTo>
                          <a:pt x="20" y="0"/>
                          <a:pt x="20" y="0"/>
                          <a:pt x="20" y="0"/>
                        </a:cubicBezTo>
                        <a:cubicBezTo>
                          <a:pt x="9" y="0"/>
                          <a:pt x="0" y="8"/>
                          <a:pt x="0" y="19"/>
                        </a:cubicBezTo>
                        <a:lnTo>
                          <a:pt x="55" y="1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75" name="Rectangle 174"/>
                  <p:cNvSpPr>
                    <a:spLocks noChangeArrowheads="1"/>
                  </p:cNvSpPr>
                  <p:nvPr/>
                </p:nvSpPr>
                <p:spPr bwMode="auto">
                  <a:xfrm>
                    <a:off x="6061" y="1983"/>
                    <a:ext cx="13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76" name="Freeform 175"/>
                  <p:cNvSpPr>
                    <a:spLocks/>
                  </p:cNvSpPr>
                  <p:nvPr/>
                </p:nvSpPr>
                <p:spPr bwMode="auto">
                  <a:xfrm>
                    <a:off x="6247" y="1938"/>
                    <a:ext cx="132" cy="45"/>
                  </a:xfrm>
                  <a:custGeom>
                    <a:avLst/>
                    <a:gdLst>
                      <a:gd name="T0" fmla="*/ 55 w 55"/>
                      <a:gd name="T1" fmla="*/ 19 h 19"/>
                      <a:gd name="T2" fmla="*/ 35 w 55"/>
                      <a:gd name="T3" fmla="*/ 0 h 19"/>
                      <a:gd name="T4" fmla="*/ 20 w 55"/>
                      <a:gd name="T5" fmla="*/ 0 h 19"/>
                      <a:gd name="T6" fmla="*/ 0 w 55"/>
                      <a:gd name="T7" fmla="*/ 19 h 19"/>
                      <a:gd name="T8" fmla="*/ 55 w 55"/>
                      <a:gd name="T9" fmla="*/ 19 h 19"/>
                    </a:gdLst>
                    <a:ahLst/>
                    <a:cxnLst>
                      <a:cxn ang="0">
                        <a:pos x="T0" y="T1"/>
                      </a:cxn>
                      <a:cxn ang="0">
                        <a:pos x="T2" y="T3"/>
                      </a:cxn>
                      <a:cxn ang="0">
                        <a:pos x="T4" y="T5"/>
                      </a:cxn>
                      <a:cxn ang="0">
                        <a:pos x="T6" y="T7"/>
                      </a:cxn>
                      <a:cxn ang="0">
                        <a:pos x="T8" y="T9"/>
                      </a:cxn>
                    </a:cxnLst>
                    <a:rect l="0" t="0" r="r" b="b"/>
                    <a:pathLst>
                      <a:path w="55" h="19">
                        <a:moveTo>
                          <a:pt x="55" y="19"/>
                        </a:moveTo>
                        <a:cubicBezTo>
                          <a:pt x="55" y="8"/>
                          <a:pt x="46" y="0"/>
                          <a:pt x="35" y="0"/>
                        </a:cubicBezTo>
                        <a:cubicBezTo>
                          <a:pt x="20" y="0"/>
                          <a:pt x="20" y="0"/>
                          <a:pt x="20" y="0"/>
                        </a:cubicBezTo>
                        <a:cubicBezTo>
                          <a:pt x="10" y="0"/>
                          <a:pt x="1" y="8"/>
                          <a:pt x="0" y="19"/>
                        </a:cubicBezTo>
                        <a:lnTo>
                          <a:pt x="55" y="1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77" name="Rectangle 176"/>
                  <p:cNvSpPr>
                    <a:spLocks noChangeArrowheads="1"/>
                  </p:cNvSpPr>
                  <p:nvPr/>
                </p:nvSpPr>
                <p:spPr bwMode="auto">
                  <a:xfrm>
                    <a:off x="6247" y="1983"/>
                    <a:ext cx="13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78" name="Freeform 177"/>
                  <p:cNvSpPr>
                    <a:spLocks/>
                  </p:cNvSpPr>
                  <p:nvPr/>
                </p:nvSpPr>
                <p:spPr bwMode="auto">
                  <a:xfrm>
                    <a:off x="5885" y="1693"/>
                    <a:ext cx="126" cy="107"/>
                  </a:xfrm>
                  <a:custGeom>
                    <a:avLst/>
                    <a:gdLst>
                      <a:gd name="T0" fmla="*/ 17 w 53"/>
                      <a:gd name="T1" fmla="*/ 36 h 45"/>
                      <a:gd name="T2" fmla="*/ 13 w 53"/>
                      <a:gd name="T3" fmla="*/ 27 h 45"/>
                      <a:gd name="T4" fmla="*/ 27 w 53"/>
                      <a:gd name="T5" fmla="*/ 13 h 45"/>
                      <a:gd name="T6" fmla="*/ 40 w 53"/>
                      <a:gd name="T7" fmla="*/ 27 h 45"/>
                      <a:gd name="T8" fmla="*/ 36 w 53"/>
                      <a:gd name="T9" fmla="*/ 36 h 45"/>
                      <a:gd name="T10" fmla="*/ 45 w 53"/>
                      <a:gd name="T11" fmla="*/ 45 h 45"/>
                      <a:gd name="T12" fmla="*/ 53 w 53"/>
                      <a:gd name="T13" fmla="*/ 27 h 45"/>
                      <a:gd name="T14" fmla="*/ 27 w 53"/>
                      <a:gd name="T15" fmla="*/ 0 h 45"/>
                      <a:gd name="T16" fmla="*/ 0 w 53"/>
                      <a:gd name="T17" fmla="*/ 27 h 45"/>
                      <a:gd name="T18" fmla="*/ 8 w 53"/>
                      <a:gd name="T19" fmla="*/ 45 h 45"/>
                      <a:gd name="T20" fmla="*/ 17 w 53"/>
                      <a:gd name="T21"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45">
                        <a:moveTo>
                          <a:pt x="17" y="36"/>
                        </a:moveTo>
                        <a:cubicBezTo>
                          <a:pt x="15" y="34"/>
                          <a:pt x="13" y="30"/>
                          <a:pt x="13" y="27"/>
                        </a:cubicBezTo>
                        <a:cubicBezTo>
                          <a:pt x="13" y="19"/>
                          <a:pt x="19" y="13"/>
                          <a:pt x="27" y="13"/>
                        </a:cubicBezTo>
                        <a:cubicBezTo>
                          <a:pt x="34" y="13"/>
                          <a:pt x="40" y="19"/>
                          <a:pt x="40" y="27"/>
                        </a:cubicBezTo>
                        <a:cubicBezTo>
                          <a:pt x="40" y="30"/>
                          <a:pt x="38" y="33"/>
                          <a:pt x="36" y="36"/>
                        </a:cubicBezTo>
                        <a:cubicBezTo>
                          <a:pt x="45" y="45"/>
                          <a:pt x="45" y="45"/>
                          <a:pt x="45" y="45"/>
                        </a:cubicBezTo>
                        <a:cubicBezTo>
                          <a:pt x="50" y="40"/>
                          <a:pt x="53" y="34"/>
                          <a:pt x="53" y="27"/>
                        </a:cubicBezTo>
                        <a:cubicBezTo>
                          <a:pt x="53" y="12"/>
                          <a:pt x="41" y="0"/>
                          <a:pt x="27" y="0"/>
                        </a:cubicBezTo>
                        <a:cubicBezTo>
                          <a:pt x="12" y="0"/>
                          <a:pt x="0" y="12"/>
                          <a:pt x="0" y="27"/>
                        </a:cubicBezTo>
                        <a:cubicBezTo>
                          <a:pt x="0" y="34"/>
                          <a:pt x="3" y="41"/>
                          <a:pt x="8" y="45"/>
                        </a:cubicBezTo>
                        <a:lnTo>
                          <a:pt x="17" y="3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79" name="Freeform 178"/>
                  <p:cNvSpPr>
                    <a:spLocks/>
                  </p:cNvSpPr>
                  <p:nvPr/>
                </p:nvSpPr>
                <p:spPr bwMode="auto">
                  <a:xfrm>
                    <a:off x="6424" y="1281"/>
                    <a:ext cx="110" cy="126"/>
                  </a:xfrm>
                  <a:custGeom>
                    <a:avLst/>
                    <a:gdLst>
                      <a:gd name="T0" fmla="*/ 37 w 46"/>
                      <a:gd name="T1" fmla="*/ 53 h 53"/>
                      <a:gd name="T2" fmla="*/ 0 w 46"/>
                      <a:gd name="T3" fmla="*/ 53 h 53"/>
                      <a:gd name="T4" fmla="*/ 0 w 46"/>
                      <a:gd name="T5" fmla="*/ 0 h 53"/>
                      <a:gd name="T6" fmla="*/ 37 w 46"/>
                      <a:gd name="T7" fmla="*/ 0 h 53"/>
                      <a:gd name="T8" fmla="*/ 46 w 46"/>
                      <a:gd name="T9" fmla="*/ 9 h 53"/>
                      <a:gd name="T10" fmla="*/ 46 w 46"/>
                      <a:gd name="T11" fmla="*/ 44 h 53"/>
                      <a:gd name="T12" fmla="*/ 37 w 4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6" h="53">
                        <a:moveTo>
                          <a:pt x="37" y="53"/>
                        </a:moveTo>
                        <a:cubicBezTo>
                          <a:pt x="0" y="53"/>
                          <a:pt x="0" y="53"/>
                          <a:pt x="0" y="53"/>
                        </a:cubicBezTo>
                        <a:cubicBezTo>
                          <a:pt x="0" y="0"/>
                          <a:pt x="0" y="0"/>
                          <a:pt x="0" y="0"/>
                        </a:cubicBezTo>
                        <a:cubicBezTo>
                          <a:pt x="37" y="0"/>
                          <a:pt x="37" y="0"/>
                          <a:pt x="37" y="0"/>
                        </a:cubicBezTo>
                        <a:cubicBezTo>
                          <a:pt x="42" y="0"/>
                          <a:pt x="46" y="4"/>
                          <a:pt x="46" y="9"/>
                        </a:cubicBezTo>
                        <a:cubicBezTo>
                          <a:pt x="46" y="44"/>
                          <a:pt x="46" y="44"/>
                          <a:pt x="46" y="44"/>
                        </a:cubicBezTo>
                        <a:cubicBezTo>
                          <a:pt x="46" y="49"/>
                          <a:pt x="42" y="53"/>
                          <a:pt x="37" y="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80" name="Rectangle 179"/>
                  <p:cNvSpPr>
                    <a:spLocks noChangeArrowheads="1"/>
                  </p:cNvSpPr>
                  <p:nvPr/>
                </p:nvSpPr>
                <p:spPr bwMode="auto">
                  <a:xfrm>
                    <a:off x="6453" y="1407"/>
                    <a:ext cx="40" cy="13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81" name="Rectangle 180"/>
                  <p:cNvSpPr>
                    <a:spLocks noChangeArrowheads="1"/>
                  </p:cNvSpPr>
                  <p:nvPr/>
                </p:nvSpPr>
                <p:spPr bwMode="auto">
                  <a:xfrm>
                    <a:off x="6453" y="1407"/>
                    <a:ext cx="40"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82" name="Rectangle 181"/>
                  <p:cNvSpPr>
                    <a:spLocks noChangeArrowheads="1"/>
                  </p:cNvSpPr>
                  <p:nvPr/>
                </p:nvSpPr>
                <p:spPr bwMode="auto">
                  <a:xfrm>
                    <a:off x="6453" y="1617"/>
                    <a:ext cx="40" cy="1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83" name="Rectangle 182"/>
                  <p:cNvSpPr>
                    <a:spLocks noChangeArrowheads="1"/>
                  </p:cNvSpPr>
                  <p:nvPr/>
                </p:nvSpPr>
                <p:spPr bwMode="auto">
                  <a:xfrm>
                    <a:off x="6453" y="1617"/>
                    <a:ext cx="40"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84" name="Freeform 183"/>
                  <p:cNvSpPr>
                    <a:spLocks/>
                  </p:cNvSpPr>
                  <p:nvPr/>
                </p:nvSpPr>
                <p:spPr bwMode="auto">
                  <a:xfrm>
                    <a:off x="6426" y="1486"/>
                    <a:ext cx="93" cy="131"/>
                  </a:xfrm>
                  <a:custGeom>
                    <a:avLst/>
                    <a:gdLst>
                      <a:gd name="T0" fmla="*/ 0 w 39"/>
                      <a:gd name="T1" fmla="*/ 44 h 55"/>
                      <a:gd name="T2" fmla="*/ 11 w 39"/>
                      <a:gd name="T3" fmla="*/ 55 h 55"/>
                      <a:gd name="T4" fmla="*/ 28 w 39"/>
                      <a:gd name="T5" fmla="*/ 55 h 55"/>
                      <a:gd name="T6" fmla="*/ 39 w 39"/>
                      <a:gd name="T7" fmla="*/ 44 h 55"/>
                      <a:gd name="T8" fmla="*/ 39 w 39"/>
                      <a:gd name="T9" fmla="*/ 11 h 55"/>
                      <a:gd name="T10" fmla="*/ 28 w 39"/>
                      <a:gd name="T11" fmla="*/ 0 h 55"/>
                      <a:gd name="T12" fmla="*/ 11 w 39"/>
                      <a:gd name="T13" fmla="*/ 0 h 55"/>
                      <a:gd name="T14" fmla="*/ 0 w 39"/>
                      <a:gd name="T15" fmla="*/ 11 h 55"/>
                      <a:gd name="T16" fmla="*/ 0 w 39"/>
                      <a:gd name="T17"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5">
                        <a:moveTo>
                          <a:pt x="0" y="44"/>
                        </a:moveTo>
                        <a:cubicBezTo>
                          <a:pt x="0" y="50"/>
                          <a:pt x="5" y="55"/>
                          <a:pt x="11" y="55"/>
                        </a:cubicBezTo>
                        <a:cubicBezTo>
                          <a:pt x="28" y="55"/>
                          <a:pt x="28" y="55"/>
                          <a:pt x="28" y="55"/>
                        </a:cubicBezTo>
                        <a:cubicBezTo>
                          <a:pt x="34" y="55"/>
                          <a:pt x="39" y="50"/>
                          <a:pt x="39" y="44"/>
                        </a:cubicBezTo>
                        <a:cubicBezTo>
                          <a:pt x="39" y="11"/>
                          <a:pt x="39" y="11"/>
                          <a:pt x="39" y="11"/>
                        </a:cubicBezTo>
                        <a:cubicBezTo>
                          <a:pt x="39" y="5"/>
                          <a:pt x="34" y="0"/>
                          <a:pt x="28" y="0"/>
                        </a:cubicBezTo>
                        <a:cubicBezTo>
                          <a:pt x="11" y="0"/>
                          <a:pt x="11" y="0"/>
                          <a:pt x="11" y="0"/>
                        </a:cubicBezTo>
                        <a:cubicBezTo>
                          <a:pt x="5" y="0"/>
                          <a:pt x="0" y="5"/>
                          <a:pt x="0" y="11"/>
                        </a:cubicBezTo>
                        <a:lnTo>
                          <a:pt x="0" y="4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85" name="Freeform 184"/>
                  <p:cNvSpPr>
                    <a:spLocks/>
                  </p:cNvSpPr>
                  <p:nvPr/>
                </p:nvSpPr>
                <p:spPr bwMode="auto">
                  <a:xfrm>
                    <a:off x="6410" y="1693"/>
                    <a:ext cx="126" cy="107"/>
                  </a:xfrm>
                  <a:custGeom>
                    <a:avLst/>
                    <a:gdLst>
                      <a:gd name="T0" fmla="*/ 36 w 53"/>
                      <a:gd name="T1" fmla="*/ 36 h 45"/>
                      <a:gd name="T2" fmla="*/ 40 w 53"/>
                      <a:gd name="T3" fmla="*/ 27 h 45"/>
                      <a:gd name="T4" fmla="*/ 27 w 53"/>
                      <a:gd name="T5" fmla="*/ 13 h 45"/>
                      <a:gd name="T6" fmla="*/ 13 w 53"/>
                      <a:gd name="T7" fmla="*/ 27 h 45"/>
                      <a:gd name="T8" fmla="*/ 17 w 53"/>
                      <a:gd name="T9" fmla="*/ 36 h 45"/>
                      <a:gd name="T10" fmla="*/ 8 w 53"/>
                      <a:gd name="T11" fmla="*/ 45 h 45"/>
                      <a:gd name="T12" fmla="*/ 0 w 53"/>
                      <a:gd name="T13" fmla="*/ 27 h 45"/>
                      <a:gd name="T14" fmla="*/ 27 w 53"/>
                      <a:gd name="T15" fmla="*/ 0 h 45"/>
                      <a:gd name="T16" fmla="*/ 53 w 53"/>
                      <a:gd name="T17" fmla="*/ 27 h 45"/>
                      <a:gd name="T18" fmla="*/ 45 w 53"/>
                      <a:gd name="T19" fmla="*/ 45 h 45"/>
                      <a:gd name="T20" fmla="*/ 36 w 53"/>
                      <a:gd name="T21"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45">
                        <a:moveTo>
                          <a:pt x="36" y="36"/>
                        </a:moveTo>
                        <a:cubicBezTo>
                          <a:pt x="38" y="34"/>
                          <a:pt x="40" y="30"/>
                          <a:pt x="40" y="27"/>
                        </a:cubicBezTo>
                        <a:cubicBezTo>
                          <a:pt x="40" y="19"/>
                          <a:pt x="34" y="13"/>
                          <a:pt x="27" y="13"/>
                        </a:cubicBezTo>
                        <a:cubicBezTo>
                          <a:pt x="19" y="13"/>
                          <a:pt x="13" y="19"/>
                          <a:pt x="13" y="27"/>
                        </a:cubicBezTo>
                        <a:cubicBezTo>
                          <a:pt x="13" y="30"/>
                          <a:pt x="15" y="33"/>
                          <a:pt x="17" y="36"/>
                        </a:cubicBezTo>
                        <a:cubicBezTo>
                          <a:pt x="8" y="45"/>
                          <a:pt x="8" y="45"/>
                          <a:pt x="8" y="45"/>
                        </a:cubicBezTo>
                        <a:cubicBezTo>
                          <a:pt x="3" y="40"/>
                          <a:pt x="0" y="34"/>
                          <a:pt x="0" y="27"/>
                        </a:cubicBezTo>
                        <a:cubicBezTo>
                          <a:pt x="0" y="12"/>
                          <a:pt x="12" y="0"/>
                          <a:pt x="27" y="0"/>
                        </a:cubicBezTo>
                        <a:cubicBezTo>
                          <a:pt x="41" y="0"/>
                          <a:pt x="53" y="12"/>
                          <a:pt x="53" y="27"/>
                        </a:cubicBezTo>
                        <a:cubicBezTo>
                          <a:pt x="53" y="34"/>
                          <a:pt x="50" y="41"/>
                          <a:pt x="45" y="45"/>
                        </a:cubicBezTo>
                        <a:lnTo>
                          <a:pt x="36" y="3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grpSp>
            <p:grpSp>
              <p:nvGrpSpPr>
                <p:cNvPr id="101" name="Group 100"/>
                <p:cNvGrpSpPr>
                  <a:grpSpLocks noChangeAspect="1"/>
                </p:cNvGrpSpPr>
                <p:nvPr/>
              </p:nvGrpSpPr>
              <p:grpSpPr bwMode="auto">
                <a:xfrm>
                  <a:off x="3818959" y="1371803"/>
                  <a:ext cx="736108" cy="1065152"/>
                  <a:chOff x="5885" y="1065"/>
                  <a:chExt cx="651" cy="942"/>
                </a:xfrm>
              </p:grpSpPr>
              <p:sp>
                <p:nvSpPr>
                  <p:cNvPr id="102" name="AutoShape 10"/>
                  <p:cNvSpPr>
                    <a:spLocks noChangeAspect="1" noChangeArrowheads="1" noTextEdit="1"/>
                  </p:cNvSpPr>
                  <p:nvPr/>
                </p:nvSpPr>
                <p:spPr bwMode="auto">
                  <a:xfrm>
                    <a:off x="5885" y="1065"/>
                    <a:ext cx="651" cy="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3" name="Freeform 102"/>
                  <p:cNvSpPr>
                    <a:spLocks/>
                  </p:cNvSpPr>
                  <p:nvPr/>
                </p:nvSpPr>
                <p:spPr bwMode="auto">
                  <a:xfrm>
                    <a:off x="5887" y="1281"/>
                    <a:ext cx="110" cy="126"/>
                  </a:xfrm>
                  <a:custGeom>
                    <a:avLst/>
                    <a:gdLst>
                      <a:gd name="T0" fmla="*/ 9 w 46"/>
                      <a:gd name="T1" fmla="*/ 53 h 53"/>
                      <a:gd name="T2" fmla="*/ 46 w 46"/>
                      <a:gd name="T3" fmla="*/ 53 h 53"/>
                      <a:gd name="T4" fmla="*/ 46 w 46"/>
                      <a:gd name="T5" fmla="*/ 0 h 53"/>
                      <a:gd name="T6" fmla="*/ 9 w 46"/>
                      <a:gd name="T7" fmla="*/ 0 h 53"/>
                      <a:gd name="T8" fmla="*/ 0 w 46"/>
                      <a:gd name="T9" fmla="*/ 9 h 53"/>
                      <a:gd name="T10" fmla="*/ 0 w 46"/>
                      <a:gd name="T11" fmla="*/ 44 h 53"/>
                      <a:gd name="T12" fmla="*/ 9 w 4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6" h="53">
                        <a:moveTo>
                          <a:pt x="9" y="53"/>
                        </a:moveTo>
                        <a:cubicBezTo>
                          <a:pt x="46" y="53"/>
                          <a:pt x="46" y="53"/>
                          <a:pt x="46" y="53"/>
                        </a:cubicBezTo>
                        <a:cubicBezTo>
                          <a:pt x="46" y="0"/>
                          <a:pt x="46" y="0"/>
                          <a:pt x="46" y="0"/>
                        </a:cubicBezTo>
                        <a:cubicBezTo>
                          <a:pt x="9" y="0"/>
                          <a:pt x="9" y="0"/>
                          <a:pt x="9" y="0"/>
                        </a:cubicBezTo>
                        <a:cubicBezTo>
                          <a:pt x="4" y="0"/>
                          <a:pt x="0" y="4"/>
                          <a:pt x="0" y="9"/>
                        </a:cubicBezTo>
                        <a:cubicBezTo>
                          <a:pt x="0" y="44"/>
                          <a:pt x="0" y="44"/>
                          <a:pt x="0" y="44"/>
                        </a:cubicBezTo>
                        <a:cubicBezTo>
                          <a:pt x="0" y="49"/>
                          <a:pt x="4" y="53"/>
                          <a:pt x="9" y="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4" name="Rectangle 103"/>
                  <p:cNvSpPr>
                    <a:spLocks noChangeArrowheads="1"/>
                  </p:cNvSpPr>
                  <p:nvPr/>
                </p:nvSpPr>
                <p:spPr bwMode="auto">
                  <a:xfrm>
                    <a:off x="5928" y="1407"/>
                    <a:ext cx="40" cy="13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5" name="Rectangle 104"/>
                  <p:cNvSpPr>
                    <a:spLocks noChangeArrowheads="1"/>
                  </p:cNvSpPr>
                  <p:nvPr/>
                </p:nvSpPr>
                <p:spPr bwMode="auto">
                  <a:xfrm>
                    <a:off x="5928" y="1407"/>
                    <a:ext cx="40"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6" name="Rectangle 105"/>
                  <p:cNvSpPr>
                    <a:spLocks noChangeArrowheads="1"/>
                  </p:cNvSpPr>
                  <p:nvPr/>
                </p:nvSpPr>
                <p:spPr bwMode="auto">
                  <a:xfrm>
                    <a:off x="5928" y="1617"/>
                    <a:ext cx="40" cy="1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7" name="Rectangle 106"/>
                  <p:cNvSpPr>
                    <a:spLocks noChangeArrowheads="1"/>
                  </p:cNvSpPr>
                  <p:nvPr/>
                </p:nvSpPr>
                <p:spPr bwMode="auto">
                  <a:xfrm>
                    <a:off x="5928" y="1617"/>
                    <a:ext cx="40"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8" name="Freeform 107"/>
                  <p:cNvSpPr>
                    <a:spLocks/>
                  </p:cNvSpPr>
                  <p:nvPr/>
                </p:nvSpPr>
                <p:spPr bwMode="auto">
                  <a:xfrm>
                    <a:off x="5902" y="1486"/>
                    <a:ext cx="93" cy="131"/>
                  </a:xfrm>
                  <a:custGeom>
                    <a:avLst/>
                    <a:gdLst>
                      <a:gd name="T0" fmla="*/ 39 w 39"/>
                      <a:gd name="T1" fmla="*/ 44 h 55"/>
                      <a:gd name="T2" fmla="*/ 28 w 39"/>
                      <a:gd name="T3" fmla="*/ 55 h 55"/>
                      <a:gd name="T4" fmla="*/ 11 w 39"/>
                      <a:gd name="T5" fmla="*/ 55 h 55"/>
                      <a:gd name="T6" fmla="*/ 0 w 39"/>
                      <a:gd name="T7" fmla="*/ 44 h 55"/>
                      <a:gd name="T8" fmla="*/ 0 w 39"/>
                      <a:gd name="T9" fmla="*/ 11 h 55"/>
                      <a:gd name="T10" fmla="*/ 11 w 39"/>
                      <a:gd name="T11" fmla="*/ 0 h 55"/>
                      <a:gd name="T12" fmla="*/ 28 w 39"/>
                      <a:gd name="T13" fmla="*/ 0 h 55"/>
                      <a:gd name="T14" fmla="*/ 39 w 39"/>
                      <a:gd name="T15" fmla="*/ 11 h 55"/>
                      <a:gd name="T16" fmla="*/ 39 w 39"/>
                      <a:gd name="T17"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5">
                        <a:moveTo>
                          <a:pt x="39" y="44"/>
                        </a:moveTo>
                        <a:cubicBezTo>
                          <a:pt x="39" y="50"/>
                          <a:pt x="34" y="55"/>
                          <a:pt x="28" y="55"/>
                        </a:cubicBezTo>
                        <a:cubicBezTo>
                          <a:pt x="11" y="55"/>
                          <a:pt x="11" y="55"/>
                          <a:pt x="11" y="55"/>
                        </a:cubicBezTo>
                        <a:cubicBezTo>
                          <a:pt x="5" y="55"/>
                          <a:pt x="0" y="50"/>
                          <a:pt x="0" y="44"/>
                        </a:cubicBezTo>
                        <a:cubicBezTo>
                          <a:pt x="0" y="11"/>
                          <a:pt x="0" y="11"/>
                          <a:pt x="0" y="11"/>
                        </a:cubicBezTo>
                        <a:cubicBezTo>
                          <a:pt x="0" y="5"/>
                          <a:pt x="5" y="0"/>
                          <a:pt x="11" y="0"/>
                        </a:cubicBezTo>
                        <a:cubicBezTo>
                          <a:pt x="28" y="0"/>
                          <a:pt x="28" y="0"/>
                          <a:pt x="28" y="0"/>
                        </a:cubicBezTo>
                        <a:cubicBezTo>
                          <a:pt x="34" y="0"/>
                          <a:pt x="39" y="5"/>
                          <a:pt x="39" y="11"/>
                        </a:cubicBezTo>
                        <a:lnTo>
                          <a:pt x="39" y="4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9" name="Rectangle 108"/>
                  <p:cNvSpPr>
                    <a:spLocks noChangeArrowheads="1"/>
                  </p:cNvSpPr>
                  <p:nvPr/>
                </p:nvSpPr>
                <p:spPr bwMode="auto">
                  <a:xfrm>
                    <a:off x="6100" y="1476"/>
                    <a:ext cx="233" cy="12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0" name="Rectangle 109"/>
                  <p:cNvSpPr>
                    <a:spLocks noChangeArrowheads="1"/>
                  </p:cNvSpPr>
                  <p:nvPr/>
                </p:nvSpPr>
                <p:spPr bwMode="auto">
                  <a:xfrm>
                    <a:off x="6100" y="1450"/>
                    <a:ext cx="233" cy="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1" name="Rectangle 110"/>
                  <p:cNvSpPr>
                    <a:spLocks noChangeArrowheads="1"/>
                  </p:cNvSpPr>
                  <p:nvPr/>
                </p:nvSpPr>
                <p:spPr bwMode="auto">
                  <a:xfrm>
                    <a:off x="5997" y="1234"/>
                    <a:ext cx="429" cy="21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2" name="Freeform 111"/>
                  <p:cNvSpPr>
                    <a:spLocks/>
                  </p:cNvSpPr>
                  <p:nvPr/>
                </p:nvSpPr>
                <p:spPr bwMode="auto">
                  <a:xfrm>
                    <a:off x="6078" y="1101"/>
                    <a:ext cx="277" cy="140"/>
                  </a:xfrm>
                  <a:custGeom>
                    <a:avLst/>
                    <a:gdLst>
                      <a:gd name="T0" fmla="*/ 58 w 116"/>
                      <a:gd name="T1" fmla="*/ 0 h 59"/>
                      <a:gd name="T2" fmla="*/ 0 w 116"/>
                      <a:gd name="T3" fmla="*/ 59 h 59"/>
                      <a:gd name="T4" fmla="*/ 116 w 116"/>
                      <a:gd name="T5" fmla="*/ 59 h 59"/>
                      <a:gd name="T6" fmla="*/ 58 w 116"/>
                      <a:gd name="T7" fmla="*/ 0 h 59"/>
                    </a:gdLst>
                    <a:ahLst/>
                    <a:cxnLst>
                      <a:cxn ang="0">
                        <a:pos x="T0" y="T1"/>
                      </a:cxn>
                      <a:cxn ang="0">
                        <a:pos x="T2" y="T3"/>
                      </a:cxn>
                      <a:cxn ang="0">
                        <a:pos x="T4" y="T5"/>
                      </a:cxn>
                      <a:cxn ang="0">
                        <a:pos x="T6" y="T7"/>
                      </a:cxn>
                    </a:cxnLst>
                    <a:rect l="0" t="0" r="r" b="b"/>
                    <a:pathLst>
                      <a:path w="116" h="59">
                        <a:moveTo>
                          <a:pt x="58" y="0"/>
                        </a:moveTo>
                        <a:cubicBezTo>
                          <a:pt x="26" y="0"/>
                          <a:pt x="0" y="26"/>
                          <a:pt x="0" y="59"/>
                        </a:cubicBezTo>
                        <a:cubicBezTo>
                          <a:pt x="116" y="59"/>
                          <a:pt x="116" y="59"/>
                          <a:pt x="116" y="59"/>
                        </a:cubicBezTo>
                        <a:cubicBezTo>
                          <a:pt x="116" y="26"/>
                          <a:pt x="90" y="0"/>
                          <a:pt x="58"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3" name="Oval 112"/>
                  <p:cNvSpPr>
                    <a:spLocks noChangeArrowheads="1"/>
                  </p:cNvSpPr>
                  <p:nvPr/>
                </p:nvSpPr>
                <p:spPr bwMode="auto">
                  <a:xfrm>
                    <a:off x="6131" y="1167"/>
                    <a:ext cx="35" cy="36"/>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4" name="Oval 113"/>
                  <p:cNvSpPr>
                    <a:spLocks noChangeArrowheads="1"/>
                  </p:cNvSpPr>
                  <p:nvPr/>
                </p:nvSpPr>
                <p:spPr bwMode="auto">
                  <a:xfrm>
                    <a:off x="6267" y="1167"/>
                    <a:ext cx="35" cy="36"/>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5" name="Freeform 114"/>
                  <p:cNvSpPr>
                    <a:spLocks/>
                  </p:cNvSpPr>
                  <p:nvPr/>
                </p:nvSpPr>
                <p:spPr bwMode="auto">
                  <a:xfrm>
                    <a:off x="6090" y="1300"/>
                    <a:ext cx="243" cy="88"/>
                  </a:xfrm>
                  <a:custGeom>
                    <a:avLst/>
                    <a:gdLst>
                      <a:gd name="T0" fmla="*/ 102 w 102"/>
                      <a:gd name="T1" fmla="*/ 18 h 37"/>
                      <a:gd name="T2" fmla="*/ 83 w 102"/>
                      <a:gd name="T3" fmla="*/ 37 h 37"/>
                      <a:gd name="T4" fmla="*/ 19 w 102"/>
                      <a:gd name="T5" fmla="*/ 37 h 37"/>
                      <a:gd name="T6" fmla="*/ 0 w 102"/>
                      <a:gd name="T7" fmla="*/ 18 h 37"/>
                      <a:gd name="T8" fmla="*/ 0 w 102"/>
                      <a:gd name="T9" fmla="*/ 18 h 37"/>
                      <a:gd name="T10" fmla="*/ 19 w 102"/>
                      <a:gd name="T11" fmla="*/ 0 h 37"/>
                      <a:gd name="T12" fmla="*/ 83 w 102"/>
                      <a:gd name="T13" fmla="*/ 0 h 37"/>
                      <a:gd name="T14" fmla="*/ 102 w 102"/>
                      <a:gd name="T15" fmla="*/ 18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37">
                        <a:moveTo>
                          <a:pt x="102" y="18"/>
                        </a:moveTo>
                        <a:cubicBezTo>
                          <a:pt x="102" y="29"/>
                          <a:pt x="94" y="37"/>
                          <a:pt x="83" y="37"/>
                        </a:cubicBezTo>
                        <a:cubicBezTo>
                          <a:pt x="19" y="37"/>
                          <a:pt x="19" y="37"/>
                          <a:pt x="19" y="37"/>
                        </a:cubicBezTo>
                        <a:cubicBezTo>
                          <a:pt x="8" y="37"/>
                          <a:pt x="0" y="29"/>
                          <a:pt x="0" y="18"/>
                        </a:cubicBezTo>
                        <a:cubicBezTo>
                          <a:pt x="0" y="18"/>
                          <a:pt x="0" y="18"/>
                          <a:pt x="0" y="18"/>
                        </a:cubicBezTo>
                        <a:cubicBezTo>
                          <a:pt x="0" y="8"/>
                          <a:pt x="8" y="0"/>
                          <a:pt x="19" y="0"/>
                        </a:cubicBezTo>
                        <a:cubicBezTo>
                          <a:pt x="83" y="0"/>
                          <a:pt x="83" y="0"/>
                          <a:pt x="83" y="0"/>
                        </a:cubicBezTo>
                        <a:cubicBezTo>
                          <a:pt x="94" y="0"/>
                          <a:pt x="102" y="8"/>
                          <a:pt x="102" y="1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6" name="Freeform 115"/>
                  <p:cNvSpPr>
                    <a:spLocks/>
                  </p:cNvSpPr>
                  <p:nvPr/>
                </p:nvSpPr>
                <p:spPr bwMode="auto">
                  <a:xfrm>
                    <a:off x="6207"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7" name="Freeform 116"/>
                  <p:cNvSpPr>
                    <a:spLocks/>
                  </p:cNvSpPr>
                  <p:nvPr/>
                </p:nvSpPr>
                <p:spPr bwMode="auto">
                  <a:xfrm>
                    <a:off x="6181"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8" name="Freeform 117"/>
                  <p:cNvSpPr>
                    <a:spLocks/>
                  </p:cNvSpPr>
                  <p:nvPr/>
                </p:nvSpPr>
                <p:spPr bwMode="auto">
                  <a:xfrm>
                    <a:off x="6152" y="1322"/>
                    <a:ext cx="12" cy="52"/>
                  </a:xfrm>
                  <a:custGeom>
                    <a:avLst/>
                    <a:gdLst>
                      <a:gd name="T0" fmla="*/ 5 w 5"/>
                      <a:gd name="T1" fmla="*/ 20 h 22"/>
                      <a:gd name="T2" fmla="*/ 3 w 5"/>
                      <a:gd name="T3" fmla="*/ 22 h 22"/>
                      <a:gd name="T4" fmla="*/ 3 w 5"/>
                      <a:gd name="T5" fmla="*/ 22 h 22"/>
                      <a:gd name="T6" fmla="*/ 0 w 5"/>
                      <a:gd name="T7" fmla="*/ 20 h 22"/>
                      <a:gd name="T8" fmla="*/ 0 w 5"/>
                      <a:gd name="T9" fmla="*/ 2 h 22"/>
                      <a:gd name="T10" fmla="*/ 3 w 5"/>
                      <a:gd name="T11" fmla="*/ 0 h 22"/>
                      <a:gd name="T12" fmla="*/ 3 w 5"/>
                      <a:gd name="T13" fmla="*/ 0 h 22"/>
                      <a:gd name="T14" fmla="*/ 5 w 5"/>
                      <a:gd name="T15" fmla="*/ 2 h 22"/>
                      <a:gd name="T16" fmla="*/ 5 w 5"/>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2">
                        <a:moveTo>
                          <a:pt x="5" y="20"/>
                        </a:moveTo>
                        <a:cubicBezTo>
                          <a:pt x="5" y="21"/>
                          <a:pt x="4" y="22"/>
                          <a:pt x="3" y="22"/>
                        </a:cubicBezTo>
                        <a:cubicBezTo>
                          <a:pt x="3" y="22"/>
                          <a:pt x="3" y="22"/>
                          <a:pt x="3" y="22"/>
                        </a:cubicBezTo>
                        <a:cubicBezTo>
                          <a:pt x="1" y="22"/>
                          <a:pt x="0" y="21"/>
                          <a:pt x="0" y="20"/>
                        </a:cubicBezTo>
                        <a:cubicBezTo>
                          <a:pt x="0" y="2"/>
                          <a:pt x="0" y="2"/>
                          <a:pt x="0" y="2"/>
                        </a:cubicBezTo>
                        <a:cubicBezTo>
                          <a:pt x="0" y="1"/>
                          <a:pt x="1" y="0"/>
                          <a:pt x="3" y="0"/>
                        </a:cubicBezTo>
                        <a:cubicBezTo>
                          <a:pt x="3" y="0"/>
                          <a:pt x="3" y="0"/>
                          <a:pt x="3" y="0"/>
                        </a:cubicBezTo>
                        <a:cubicBezTo>
                          <a:pt x="4" y="0"/>
                          <a:pt x="5" y="1"/>
                          <a:pt x="5" y="2"/>
                        </a:cubicBezTo>
                        <a:lnTo>
                          <a:pt x="5"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9" name="Freeform 118"/>
                  <p:cNvSpPr>
                    <a:spLocks/>
                  </p:cNvSpPr>
                  <p:nvPr/>
                </p:nvSpPr>
                <p:spPr bwMode="auto">
                  <a:xfrm>
                    <a:off x="6126"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0" name="Freeform 119"/>
                  <p:cNvSpPr>
                    <a:spLocks/>
                  </p:cNvSpPr>
                  <p:nvPr/>
                </p:nvSpPr>
                <p:spPr bwMode="auto">
                  <a:xfrm>
                    <a:off x="6288" y="1322"/>
                    <a:ext cx="10"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1" name="Freeform 120"/>
                  <p:cNvSpPr>
                    <a:spLocks/>
                  </p:cNvSpPr>
                  <p:nvPr/>
                </p:nvSpPr>
                <p:spPr bwMode="auto">
                  <a:xfrm>
                    <a:off x="6259" y="1322"/>
                    <a:ext cx="12" cy="52"/>
                  </a:xfrm>
                  <a:custGeom>
                    <a:avLst/>
                    <a:gdLst>
                      <a:gd name="T0" fmla="*/ 5 w 5"/>
                      <a:gd name="T1" fmla="*/ 20 h 22"/>
                      <a:gd name="T2" fmla="*/ 3 w 5"/>
                      <a:gd name="T3" fmla="*/ 22 h 22"/>
                      <a:gd name="T4" fmla="*/ 3 w 5"/>
                      <a:gd name="T5" fmla="*/ 22 h 22"/>
                      <a:gd name="T6" fmla="*/ 0 w 5"/>
                      <a:gd name="T7" fmla="*/ 20 h 22"/>
                      <a:gd name="T8" fmla="*/ 0 w 5"/>
                      <a:gd name="T9" fmla="*/ 2 h 22"/>
                      <a:gd name="T10" fmla="*/ 3 w 5"/>
                      <a:gd name="T11" fmla="*/ 0 h 22"/>
                      <a:gd name="T12" fmla="*/ 3 w 5"/>
                      <a:gd name="T13" fmla="*/ 0 h 22"/>
                      <a:gd name="T14" fmla="*/ 5 w 5"/>
                      <a:gd name="T15" fmla="*/ 2 h 22"/>
                      <a:gd name="T16" fmla="*/ 5 w 5"/>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2">
                        <a:moveTo>
                          <a:pt x="5" y="20"/>
                        </a:moveTo>
                        <a:cubicBezTo>
                          <a:pt x="5" y="21"/>
                          <a:pt x="4" y="22"/>
                          <a:pt x="3" y="22"/>
                        </a:cubicBezTo>
                        <a:cubicBezTo>
                          <a:pt x="3" y="22"/>
                          <a:pt x="3" y="22"/>
                          <a:pt x="3" y="22"/>
                        </a:cubicBezTo>
                        <a:cubicBezTo>
                          <a:pt x="1" y="22"/>
                          <a:pt x="0" y="21"/>
                          <a:pt x="0" y="20"/>
                        </a:cubicBezTo>
                        <a:cubicBezTo>
                          <a:pt x="0" y="2"/>
                          <a:pt x="0" y="2"/>
                          <a:pt x="0" y="2"/>
                        </a:cubicBezTo>
                        <a:cubicBezTo>
                          <a:pt x="0" y="1"/>
                          <a:pt x="1" y="0"/>
                          <a:pt x="3" y="0"/>
                        </a:cubicBezTo>
                        <a:cubicBezTo>
                          <a:pt x="3" y="0"/>
                          <a:pt x="3" y="0"/>
                          <a:pt x="3" y="0"/>
                        </a:cubicBezTo>
                        <a:cubicBezTo>
                          <a:pt x="4" y="0"/>
                          <a:pt x="5" y="1"/>
                          <a:pt x="5" y="2"/>
                        </a:cubicBezTo>
                        <a:lnTo>
                          <a:pt x="5"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2" name="Freeform 121"/>
                  <p:cNvSpPr>
                    <a:spLocks/>
                  </p:cNvSpPr>
                  <p:nvPr/>
                </p:nvSpPr>
                <p:spPr bwMode="auto">
                  <a:xfrm>
                    <a:off x="6233" y="1322"/>
                    <a:ext cx="10"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3" name="Freeform 122"/>
                  <p:cNvSpPr>
                    <a:spLocks/>
                  </p:cNvSpPr>
                  <p:nvPr/>
                </p:nvSpPr>
                <p:spPr bwMode="auto">
                  <a:xfrm>
                    <a:off x="6047" y="1588"/>
                    <a:ext cx="329" cy="93"/>
                  </a:xfrm>
                  <a:custGeom>
                    <a:avLst/>
                    <a:gdLst>
                      <a:gd name="T0" fmla="*/ 11 w 138"/>
                      <a:gd name="T1" fmla="*/ 39 h 39"/>
                      <a:gd name="T2" fmla="*/ 0 w 138"/>
                      <a:gd name="T3" fmla="*/ 28 h 39"/>
                      <a:gd name="T4" fmla="*/ 0 w 138"/>
                      <a:gd name="T5" fmla="*/ 11 h 39"/>
                      <a:gd name="T6" fmla="*/ 11 w 138"/>
                      <a:gd name="T7" fmla="*/ 0 h 39"/>
                      <a:gd name="T8" fmla="*/ 127 w 138"/>
                      <a:gd name="T9" fmla="*/ 0 h 39"/>
                      <a:gd name="T10" fmla="*/ 138 w 138"/>
                      <a:gd name="T11" fmla="*/ 11 h 39"/>
                      <a:gd name="T12" fmla="*/ 138 w 138"/>
                      <a:gd name="T13" fmla="*/ 28 h 39"/>
                      <a:gd name="T14" fmla="*/ 127 w 138"/>
                      <a:gd name="T15" fmla="*/ 39 h 39"/>
                      <a:gd name="T16" fmla="*/ 11 w 138"/>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39">
                        <a:moveTo>
                          <a:pt x="11" y="39"/>
                        </a:moveTo>
                        <a:cubicBezTo>
                          <a:pt x="5" y="39"/>
                          <a:pt x="0" y="34"/>
                          <a:pt x="0" y="28"/>
                        </a:cubicBezTo>
                        <a:cubicBezTo>
                          <a:pt x="0" y="11"/>
                          <a:pt x="0" y="11"/>
                          <a:pt x="0" y="11"/>
                        </a:cubicBezTo>
                        <a:cubicBezTo>
                          <a:pt x="0" y="5"/>
                          <a:pt x="5" y="0"/>
                          <a:pt x="11" y="0"/>
                        </a:cubicBezTo>
                        <a:cubicBezTo>
                          <a:pt x="127" y="0"/>
                          <a:pt x="127" y="0"/>
                          <a:pt x="127" y="0"/>
                        </a:cubicBezTo>
                        <a:cubicBezTo>
                          <a:pt x="133" y="0"/>
                          <a:pt x="138" y="5"/>
                          <a:pt x="138" y="11"/>
                        </a:cubicBezTo>
                        <a:cubicBezTo>
                          <a:pt x="138" y="28"/>
                          <a:pt x="138" y="28"/>
                          <a:pt x="138" y="28"/>
                        </a:cubicBezTo>
                        <a:cubicBezTo>
                          <a:pt x="138" y="34"/>
                          <a:pt x="133" y="39"/>
                          <a:pt x="127" y="39"/>
                        </a:cubicBezTo>
                        <a:lnTo>
                          <a:pt x="11" y="3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4" name="Rectangle 123"/>
                  <p:cNvSpPr>
                    <a:spLocks noChangeArrowheads="1"/>
                  </p:cNvSpPr>
                  <p:nvPr/>
                </p:nvSpPr>
                <p:spPr bwMode="auto">
                  <a:xfrm>
                    <a:off x="6104" y="1681"/>
                    <a:ext cx="43" cy="26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5" name="Rectangle 124"/>
                  <p:cNvSpPr>
                    <a:spLocks noChangeArrowheads="1"/>
                  </p:cNvSpPr>
                  <p:nvPr/>
                </p:nvSpPr>
                <p:spPr bwMode="auto">
                  <a:xfrm>
                    <a:off x="6104" y="1681"/>
                    <a:ext cx="43"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6" name="Rectangle 125"/>
                  <p:cNvSpPr>
                    <a:spLocks noChangeArrowheads="1"/>
                  </p:cNvSpPr>
                  <p:nvPr/>
                </p:nvSpPr>
                <p:spPr bwMode="auto">
                  <a:xfrm>
                    <a:off x="6293" y="1681"/>
                    <a:ext cx="43" cy="26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7" name="Rectangle 126"/>
                  <p:cNvSpPr>
                    <a:spLocks noChangeArrowheads="1"/>
                  </p:cNvSpPr>
                  <p:nvPr/>
                </p:nvSpPr>
                <p:spPr bwMode="auto">
                  <a:xfrm>
                    <a:off x="6293" y="1681"/>
                    <a:ext cx="43"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8" name="Freeform 127"/>
                  <p:cNvSpPr>
                    <a:spLocks/>
                  </p:cNvSpPr>
                  <p:nvPr/>
                </p:nvSpPr>
                <p:spPr bwMode="auto">
                  <a:xfrm>
                    <a:off x="6364" y="1170"/>
                    <a:ext cx="27" cy="49"/>
                  </a:xfrm>
                  <a:custGeom>
                    <a:avLst/>
                    <a:gdLst>
                      <a:gd name="T0" fmla="*/ 0 w 11"/>
                      <a:gd name="T1" fmla="*/ 0 h 21"/>
                      <a:gd name="T2" fmla="*/ 0 w 11"/>
                      <a:gd name="T3" fmla="*/ 0 h 21"/>
                      <a:gd name="T4" fmla="*/ 0 w 11"/>
                      <a:gd name="T5" fmla="*/ 21 h 21"/>
                      <a:gd name="T6" fmla="*/ 0 w 11"/>
                      <a:gd name="T7" fmla="*/ 21 h 21"/>
                      <a:gd name="T8" fmla="*/ 11 w 11"/>
                      <a:gd name="T9" fmla="*/ 11 h 21"/>
                      <a:gd name="T10" fmla="*/ 0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0" y="0"/>
                        </a:moveTo>
                        <a:cubicBezTo>
                          <a:pt x="0" y="0"/>
                          <a:pt x="0" y="0"/>
                          <a:pt x="0" y="0"/>
                        </a:cubicBezTo>
                        <a:cubicBezTo>
                          <a:pt x="0" y="21"/>
                          <a:pt x="0" y="21"/>
                          <a:pt x="0" y="21"/>
                        </a:cubicBezTo>
                        <a:cubicBezTo>
                          <a:pt x="0" y="21"/>
                          <a:pt x="0" y="21"/>
                          <a:pt x="0" y="21"/>
                        </a:cubicBezTo>
                        <a:cubicBezTo>
                          <a:pt x="6" y="21"/>
                          <a:pt x="11" y="16"/>
                          <a:pt x="11" y="11"/>
                        </a:cubicBezTo>
                        <a:cubicBezTo>
                          <a:pt x="11" y="5"/>
                          <a:pt x="6" y="0"/>
                          <a:pt x="0"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9" name="Rectangle 128"/>
                  <p:cNvSpPr>
                    <a:spLocks noChangeArrowheads="1"/>
                  </p:cNvSpPr>
                  <p:nvPr/>
                </p:nvSpPr>
                <p:spPr bwMode="auto">
                  <a:xfrm>
                    <a:off x="6364" y="1065"/>
                    <a:ext cx="7" cy="13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30" name="Freeform 129"/>
                  <p:cNvSpPr>
                    <a:spLocks/>
                  </p:cNvSpPr>
                  <p:nvPr/>
                </p:nvSpPr>
                <p:spPr bwMode="auto">
                  <a:xfrm>
                    <a:off x="6042" y="1170"/>
                    <a:ext cx="27" cy="49"/>
                  </a:xfrm>
                  <a:custGeom>
                    <a:avLst/>
                    <a:gdLst>
                      <a:gd name="T0" fmla="*/ 11 w 11"/>
                      <a:gd name="T1" fmla="*/ 0 h 21"/>
                      <a:gd name="T2" fmla="*/ 11 w 11"/>
                      <a:gd name="T3" fmla="*/ 0 h 21"/>
                      <a:gd name="T4" fmla="*/ 11 w 11"/>
                      <a:gd name="T5" fmla="*/ 21 h 21"/>
                      <a:gd name="T6" fmla="*/ 11 w 11"/>
                      <a:gd name="T7" fmla="*/ 21 h 21"/>
                      <a:gd name="T8" fmla="*/ 0 w 11"/>
                      <a:gd name="T9" fmla="*/ 11 h 21"/>
                      <a:gd name="T10" fmla="*/ 11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11" y="0"/>
                        </a:moveTo>
                        <a:cubicBezTo>
                          <a:pt x="11" y="0"/>
                          <a:pt x="11" y="0"/>
                          <a:pt x="11" y="0"/>
                        </a:cubicBezTo>
                        <a:cubicBezTo>
                          <a:pt x="11" y="21"/>
                          <a:pt x="11" y="21"/>
                          <a:pt x="11" y="21"/>
                        </a:cubicBezTo>
                        <a:cubicBezTo>
                          <a:pt x="11" y="21"/>
                          <a:pt x="11" y="21"/>
                          <a:pt x="11" y="21"/>
                        </a:cubicBezTo>
                        <a:cubicBezTo>
                          <a:pt x="5" y="21"/>
                          <a:pt x="0" y="16"/>
                          <a:pt x="0" y="11"/>
                        </a:cubicBezTo>
                        <a:cubicBezTo>
                          <a:pt x="0" y="5"/>
                          <a:pt x="5" y="0"/>
                          <a:pt x="11"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31" name="Rectangle 130"/>
                  <p:cNvSpPr>
                    <a:spLocks noChangeArrowheads="1"/>
                  </p:cNvSpPr>
                  <p:nvPr/>
                </p:nvSpPr>
                <p:spPr bwMode="auto">
                  <a:xfrm>
                    <a:off x="6061" y="1065"/>
                    <a:ext cx="8" cy="13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32" name="Freeform 131"/>
                  <p:cNvSpPr>
                    <a:spLocks/>
                  </p:cNvSpPr>
                  <p:nvPr/>
                </p:nvSpPr>
                <p:spPr bwMode="auto">
                  <a:xfrm>
                    <a:off x="6061" y="1938"/>
                    <a:ext cx="132" cy="45"/>
                  </a:xfrm>
                  <a:custGeom>
                    <a:avLst/>
                    <a:gdLst>
                      <a:gd name="T0" fmla="*/ 55 w 55"/>
                      <a:gd name="T1" fmla="*/ 19 h 19"/>
                      <a:gd name="T2" fmla="*/ 34 w 55"/>
                      <a:gd name="T3" fmla="*/ 0 h 19"/>
                      <a:gd name="T4" fmla="*/ 20 w 55"/>
                      <a:gd name="T5" fmla="*/ 0 h 19"/>
                      <a:gd name="T6" fmla="*/ 0 w 55"/>
                      <a:gd name="T7" fmla="*/ 19 h 19"/>
                      <a:gd name="T8" fmla="*/ 55 w 55"/>
                      <a:gd name="T9" fmla="*/ 19 h 19"/>
                    </a:gdLst>
                    <a:ahLst/>
                    <a:cxnLst>
                      <a:cxn ang="0">
                        <a:pos x="T0" y="T1"/>
                      </a:cxn>
                      <a:cxn ang="0">
                        <a:pos x="T2" y="T3"/>
                      </a:cxn>
                      <a:cxn ang="0">
                        <a:pos x="T4" y="T5"/>
                      </a:cxn>
                      <a:cxn ang="0">
                        <a:pos x="T6" y="T7"/>
                      </a:cxn>
                      <a:cxn ang="0">
                        <a:pos x="T8" y="T9"/>
                      </a:cxn>
                    </a:cxnLst>
                    <a:rect l="0" t="0" r="r" b="b"/>
                    <a:pathLst>
                      <a:path w="55" h="19">
                        <a:moveTo>
                          <a:pt x="55" y="19"/>
                        </a:moveTo>
                        <a:cubicBezTo>
                          <a:pt x="54" y="8"/>
                          <a:pt x="45" y="0"/>
                          <a:pt x="34" y="0"/>
                        </a:cubicBezTo>
                        <a:cubicBezTo>
                          <a:pt x="20" y="0"/>
                          <a:pt x="20" y="0"/>
                          <a:pt x="20" y="0"/>
                        </a:cubicBezTo>
                        <a:cubicBezTo>
                          <a:pt x="9" y="0"/>
                          <a:pt x="0" y="8"/>
                          <a:pt x="0" y="19"/>
                        </a:cubicBezTo>
                        <a:lnTo>
                          <a:pt x="55" y="1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33" name="Rectangle 132"/>
                  <p:cNvSpPr>
                    <a:spLocks noChangeArrowheads="1"/>
                  </p:cNvSpPr>
                  <p:nvPr/>
                </p:nvSpPr>
                <p:spPr bwMode="auto">
                  <a:xfrm>
                    <a:off x="6061" y="1983"/>
                    <a:ext cx="13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34" name="Freeform 133"/>
                  <p:cNvSpPr>
                    <a:spLocks/>
                  </p:cNvSpPr>
                  <p:nvPr/>
                </p:nvSpPr>
                <p:spPr bwMode="auto">
                  <a:xfrm>
                    <a:off x="6247" y="1938"/>
                    <a:ext cx="132" cy="45"/>
                  </a:xfrm>
                  <a:custGeom>
                    <a:avLst/>
                    <a:gdLst>
                      <a:gd name="T0" fmla="*/ 55 w 55"/>
                      <a:gd name="T1" fmla="*/ 19 h 19"/>
                      <a:gd name="T2" fmla="*/ 35 w 55"/>
                      <a:gd name="T3" fmla="*/ 0 h 19"/>
                      <a:gd name="T4" fmla="*/ 20 w 55"/>
                      <a:gd name="T5" fmla="*/ 0 h 19"/>
                      <a:gd name="T6" fmla="*/ 0 w 55"/>
                      <a:gd name="T7" fmla="*/ 19 h 19"/>
                      <a:gd name="T8" fmla="*/ 55 w 55"/>
                      <a:gd name="T9" fmla="*/ 19 h 19"/>
                    </a:gdLst>
                    <a:ahLst/>
                    <a:cxnLst>
                      <a:cxn ang="0">
                        <a:pos x="T0" y="T1"/>
                      </a:cxn>
                      <a:cxn ang="0">
                        <a:pos x="T2" y="T3"/>
                      </a:cxn>
                      <a:cxn ang="0">
                        <a:pos x="T4" y="T5"/>
                      </a:cxn>
                      <a:cxn ang="0">
                        <a:pos x="T6" y="T7"/>
                      </a:cxn>
                      <a:cxn ang="0">
                        <a:pos x="T8" y="T9"/>
                      </a:cxn>
                    </a:cxnLst>
                    <a:rect l="0" t="0" r="r" b="b"/>
                    <a:pathLst>
                      <a:path w="55" h="19">
                        <a:moveTo>
                          <a:pt x="55" y="19"/>
                        </a:moveTo>
                        <a:cubicBezTo>
                          <a:pt x="55" y="8"/>
                          <a:pt x="46" y="0"/>
                          <a:pt x="35" y="0"/>
                        </a:cubicBezTo>
                        <a:cubicBezTo>
                          <a:pt x="20" y="0"/>
                          <a:pt x="20" y="0"/>
                          <a:pt x="20" y="0"/>
                        </a:cubicBezTo>
                        <a:cubicBezTo>
                          <a:pt x="10" y="0"/>
                          <a:pt x="1" y="8"/>
                          <a:pt x="0" y="19"/>
                        </a:cubicBezTo>
                        <a:lnTo>
                          <a:pt x="55" y="1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35" name="Rectangle 134"/>
                  <p:cNvSpPr>
                    <a:spLocks noChangeArrowheads="1"/>
                  </p:cNvSpPr>
                  <p:nvPr/>
                </p:nvSpPr>
                <p:spPr bwMode="auto">
                  <a:xfrm>
                    <a:off x="6247" y="1983"/>
                    <a:ext cx="13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36" name="Freeform 135"/>
                  <p:cNvSpPr>
                    <a:spLocks/>
                  </p:cNvSpPr>
                  <p:nvPr/>
                </p:nvSpPr>
                <p:spPr bwMode="auto">
                  <a:xfrm>
                    <a:off x="5885" y="1693"/>
                    <a:ext cx="126" cy="107"/>
                  </a:xfrm>
                  <a:custGeom>
                    <a:avLst/>
                    <a:gdLst>
                      <a:gd name="T0" fmla="*/ 17 w 53"/>
                      <a:gd name="T1" fmla="*/ 36 h 45"/>
                      <a:gd name="T2" fmla="*/ 13 w 53"/>
                      <a:gd name="T3" fmla="*/ 27 h 45"/>
                      <a:gd name="T4" fmla="*/ 27 w 53"/>
                      <a:gd name="T5" fmla="*/ 13 h 45"/>
                      <a:gd name="T6" fmla="*/ 40 w 53"/>
                      <a:gd name="T7" fmla="*/ 27 h 45"/>
                      <a:gd name="T8" fmla="*/ 36 w 53"/>
                      <a:gd name="T9" fmla="*/ 36 h 45"/>
                      <a:gd name="T10" fmla="*/ 45 w 53"/>
                      <a:gd name="T11" fmla="*/ 45 h 45"/>
                      <a:gd name="T12" fmla="*/ 53 w 53"/>
                      <a:gd name="T13" fmla="*/ 27 h 45"/>
                      <a:gd name="T14" fmla="*/ 27 w 53"/>
                      <a:gd name="T15" fmla="*/ 0 h 45"/>
                      <a:gd name="T16" fmla="*/ 0 w 53"/>
                      <a:gd name="T17" fmla="*/ 27 h 45"/>
                      <a:gd name="T18" fmla="*/ 8 w 53"/>
                      <a:gd name="T19" fmla="*/ 45 h 45"/>
                      <a:gd name="T20" fmla="*/ 17 w 53"/>
                      <a:gd name="T21"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45">
                        <a:moveTo>
                          <a:pt x="17" y="36"/>
                        </a:moveTo>
                        <a:cubicBezTo>
                          <a:pt x="15" y="34"/>
                          <a:pt x="13" y="30"/>
                          <a:pt x="13" y="27"/>
                        </a:cubicBezTo>
                        <a:cubicBezTo>
                          <a:pt x="13" y="19"/>
                          <a:pt x="19" y="13"/>
                          <a:pt x="27" y="13"/>
                        </a:cubicBezTo>
                        <a:cubicBezTo>
                          <a:pt x="34" y="13"/>
                          <a:pt x="40" y="19"/>
                          <a:pt x="40" y="27"/>
                        </a:cubicBezTo>
                        <a:cubicBezTo>
                          <a:pt x="40" y="30"/>
                          <a:pt x="38" y="33"/>
                          <a:pt x="36" y="36"/>
                        </a:cubicBezTo>
                        <a:cubicBezTo>
                          <a:pt x="45" y="45"/>
                          <a:pt x="45" y="45"/>
                          <a:pt x="45" y="45"/>
                        </a:cubicBezTo>
                        <a:cubicBezTo>
                          <a:pt x="50" y="40"/>
                          <a:pt x="53" y="34"/>
                          <a:pt x="53" y="27"/>
                        </a:cubicBezTo>
                        <a:cubicBezTo>
                          <a:pt x="53" y="12"/>
                          <a:pt x="41" y="0"/>
                          <a:pt x="27" y="0"/>
                        </a:cubicBezTo>
                        <a:cubicBezTo>
                          <a:pt x="12" y="0"/>
                          <a:pt x="0" y="12"/>
                          <a:pt x="0" y="27"/>
                        </a:cubicBezTo>
                        <a:cubicBezTo>
                          <a:pt x="0" y="34"/>
                          <a:pt x="3" y="41"/>
                          <a:pt x="8" y="45"/>
                        </a:cubicBezTo>
                        <a:lnTo>
                          <a:pt x="17" y="3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37" name="Freeform 136"/>
                  <p:cNvSpPr>
                    <a:spLocks/>
                  </p:cNvSpPr>
                  <p:nvPr/>
                </p:nvSpPr>
                <p:spPr bwMode="auto">
                  <a:xfrm>
                    <a:off x="6424" y="1281"/>
                    <a:ext cx="110" cy="126"/>
                  </a:xfrm>
                  <a:custGeom>
                    <a:avLst/>
                    <a:gdLst>
                      <a:gd name="T0" fmla="*/ 37 w 46"/>
                      <a:gd name="T1" fmla="*/ 53 h 53"/>
                      <a:gd name="T2" fmla="*/ 0 w 46"/>
                      <a:gd name="T3" fmla="*/ 53 h 53"/>
                      <a:gd name="T4" fmla="*/ 0 w 46"/>
                      <a:gd name="T5" fmla="*/ 0 h 53"/>
                      <a:gd name="T6" fmla="*/ 37 w 46"/>
                      <a:gd name="T7" fmla="*/ 0 h 53"/>
                      <a:gd name="T8" fmla="*/ 46 w 46"/>
                      <a:gd name="T9" fmla="*/ 9 h 53"/>
                      <a:gd name="T10" fmla="*/ 46 w 46"/>
                      <a:gd name="T11" fmla="*/ 44 h 53"/>
                      <a:gd name="T12" fmla="*/ 37 w 4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6" h="53">
                        <a:moveTo>
                          <a:pt x="37" y="53"/>
                        </a:moveTo>
                        <a:cubicBezTo>
                          <a:pt x="0" y="53"/>
                          <a:pt x="0" y="53"/>
                          <a:pt x="0" y="53"/>
                        </a:cubicBezTo>
                        <a:cubicBezTo>
                          <a:pt x="0" y="0"/>
                          <a:pt x="0" y="0"/>
                          <a:pt x="0" y="0"/>
                        </a:cubicBezTo>
                        <a:cubicBezTo>
                          <a:pt x="37" y="0"/>
                          <a:pt x="37" y="0"/>
                          <a:pt x="37" y="0"/>
                        </a:cubicBezTo>
                        <a:cubicBezTo>
                          <a:pt x="42" y="0"/>
                          <a:pt x="46" y="4"/>
                          <a:pt x="46" y="9"/>
                        </a:cubicBezTo>
                        <a:cubicBezTo>
                          <a:pt x="46" y="44"/>
                          <a:pt x="46" y="44"/>
                          <a:pt x="46" y="44"/>
                        </a:cubicBezTo>
                        <a:cubicBezTo>
                          <a:pt x="46" y="49"/>
                          <a:pt x="42" y="53"/>
                          <a:pt x="37" y="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38" name="Rectangle 137"/>
                  <p:cNvSpPr>
                    <a:spLocks noChangeArrowheads="1"/>
                  </p:cNvSpPr>
                  <p:nvPr/>
                </p:nvSpPr>
                <p:spPr bwMode="auto">
                  <a:xfrm>
                    <a:off x="6453" y="1407"/>
                    <a:ext cx="40" cy="13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39" name="Rectangle 138"/>
                  <p:cNvSpPr>
                    <a:spLocks noChangeArrowheads="1"/>
                  </p:cNvSpPr>
                  <p:nvPr/>
                </p:nvSpPr>
                <p:spPr bwMode="auto">
                  <a:xfrm>
                    <a:off x="6453" y="1407"/>
                    <a:ext cx="40"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40" name="Rectangle 139"/>
                  <p:cNvSpPr>
                    <a:spLocks noChangeArrowheads="1"/>
                  </p:cNvSpPr>
                  <p:nvPr/>
                </p:nvSpPr>
                <p:spPr bwMode="auto">
                  <a:xfrm>
                    <a:off x="6453" y="1617"/>
                    <a:ext cx="40" cy="1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41" name="Rectangle 140"/>
                  <p:cNvSpPr>
                    <a:spLocks noChangeArrowheads="1"/>
                  </p:cNvSpPr>
                  <p:nvPr/>
                </p:nvSpPr>
                <p:spPr bwMode="auto">
                  <a:xfrm>
                    <a:off x="6453" y="1617"/>
                    <a:ext cx="40"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42" name="Freeform 141"/>
                  <p:cNvSpPr>
                    <a:spLocks/>
                  </p:cNvSpPr>
                  <p:nvPr/>
                </p:nvSpPr>
                <p:spPr bwMode="auto">
                  <a:xfrm>
                    <a:off x="6426" y="1486"/>
                    <a:ext cx="93" cy="131"/>
                  </a:xfrm>
                  <a:custGeom>
                    <a:avLst/>
                    <a:gdLst>
                      <a:gd name="T0" fmla="*/ 0 w 39"/>
                      <a:gd name="T1" fmla="*/ 44 h 55"/>
                      <a:gd name="T2" fmla="*/ 11 w 39"/>
                      <a:gd name="T3" fmla="*/ 55 h 55"/>
                      <a:gd name="T4" fmla="*/ 28 w 39"/>
                      <a:gd name="T5" fmla="*/ 55 h 55"/>
                      <a:gd name="T6" fmla="*/ 39 w 39"/>
                      <a:gd name="T7" fmla="*/ 44 h 55"/>
                      <a:gd name="T8" fmla="*/ 39 w 39"/>
                      <a:gd name="T9" fmla="*/ 11 h 55"/>
                      <a:gd name="T10" fmla="*/ 28 w 39"/>
                      <a:gd name="T11" fmla="*/ 0 h 55"/>
                      <a:gd name="T12" fmla="*/ 11 w 39"/>
                      <a:gd name="T13" fmla="*/ 0 h 55"/>
                      <a:gd name="T14" fmla="*/ 0 w 39"/>
                      <a:gd name="T15" fmla="*/ 11 h 55"/>
                      <a:gd name="T16" fmla="*/ 0 w 39"/>
                      <a:gd name="T17"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5">
                        <a:moveTo>
                          <a:pt x="0" y="44"/>
                        </a:moveTo>
                        <a:cubicBezTo>
                          <a:pt x="0" y="50"/>
                          <a:pt x="5" y="55"/>
                          <a:pt x="11" y="55"/>
                        </a:cubicBezTo>
                        <a:cubicBezTo>
                          <a:pt x="28" y="55"/>
                          <a:pt x="28" y="55"/>
                          <a:pt x="28" y="55"/>
                        </a:cubicBezTo>
                        <a:cubicBezTo>
                          <a:pt x="34" y="55"/>
                          <a:pt x="39" y="50"/>
                          <a:pt x="39" y="44"/>
                        </a:cubicBezTo>
                        <a:cubicBezTo>
                          <a:pt x="39" y="11"/>
                          <a:pt x="39" y="11"/>
                          <a:pt x="39" y="11"/>
                        </a:cubicBezTo>
                        <a:cubicBezTo>
                          <a:pt x="39" y="5"/>
                          <a:pt x="34" y="0"/>
                          <a:pt x="28" y="0"/>
                        </a:cubicBezTo>
                        <a:cubicBezTo>
                          <a:pt x="11" y="0"/>
                          <a:pt x="11" y="0"/>
                          <a:pt x="11" y="0"/>
                        </a:cubicBezTo>
                        <a:cubicBezTo>
                          <a:pt x="5" y="0"/>
                          <a:pt x="0" y="5"/>
                          <a:pt x="0" y="11"/>
                        </a:cubicBezTo>
                        <a:lnTo>
                          <a:pt x="0" y="4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43" name="Freeform 142"/>
                  <p:cNvSpPr>
                    <a:spLocks/>
                  </p:cNvSpPr>
                  <p:nvPr/>
                </p:nvSpPr>
                <p:spPr bwMode="auto">
                  <a:xfrm>
                    <a:off x="6410" y="1693"/>
                    <a:ext cx="126" cy="107"/>
                  </a:xfrm>
                  <a:custGeom>
                    <a:avLst/>
                    <a:gdLst>
                      <a:gd name="T0" fmla="*/ 36 w 53"/>
                      <a:gd name="T1" fmla="*/ 36 h 45"/>
                      <a:gd name="T2" fmla="*/ 40 w 53"/>
                      <a:gd name="T3" fmla="*/ 27 h 45"/>
                      <a:gd name="T4" fmla="*/ 27 w 53"/>
                      <a:gd name="T5" fmla="*/ 13 h 45"/>
                      <a:gd name="T6" fmla="*/ 13 w 53"/>
                      <a:gd name="T7" fmla="*/ 27 h 45"/>
                      <a:gd name="T8" fmla="*/ 17 w 53"/>
                      <a:gd name="T9" fmla="*/ 36 h 45"/>
                      <a:gd name="T10" fmla="*/ 8 w 53"/>
                      <a:gd name="T11" fmla="*/ 45 h 45"/>
                      <a:gd name="T12" fmla="*/ 0 w 53"/>
                      <a:gd name="T13" fmla="*/ 27 h 45"/>
                      <a:gd name="T14" fmla="*/ 27 w 53"/>
                      <a:gd name="T15" fmla="*/ 0 h 45"/>
                      <a:gd name="T16" fmla="*/ 53 w 53"/>
                      <a:gd name="T17" fmla="*/ 27 h 45"/>
                      <a:gd name="T18" fmla="*/ 45 w 53"/>
                      <a:gd name="T19" fmla="*/ 45 h 45"/>
                      <a:gd name="T20" fmla="*/ 36 w 53"/>
                      <a:gd name="T21"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45">
                        <a:moveTo>
                          <a:pt x="36" y="36"/>
                        </a:moveTo>
                        <a:cubicBezTo>
                          <a:pt x="38" y="34"/>
                          <a:pt x="40" y="30"/>
                          <a:pt x="40" y="27"/>
                        </a:cubicBezTo>
                        <a:cubicBezTo>
                          <a:pt x="40" y="19"/>
                          <a:pt x="34" y="13"/>
                          <a:pt x="27" y="13"/>
                        </a:cubicBezTo>
                        <a:cubicBezTo>
                          <a:pt x="19" y="13"/>
                          <a:pt x="13" y="19"/>
                          <a:pt x="13" y="27"/>
                        </a:cubicBezTo>
                        <a:cubicBezTo>
                          <a:pt x="13" y="30"/>
                          <a:pt x="15" y="33"/>
                          <a:pt x="17" y="36"/>
                        </a:cubicBezTo>
                        <a:cubicBezTo>
                          <a:pt x="8" y="45"/>
                          <a:pt x="8" y="45"/>
                          <a:pt x="8" y="45"/>
                        </a:cubicBezTo>
                        <a:cubicBezTo>
                          <a:pt x="3" y="40"/>
                          <a:pt x="0" y="34"/>
                          <a:pt x="0" y="27"/>
                        </a:cubicBezTo>
                        <a:cubicBezTo>
                          <a:pt x="0" y="12"/>
                          <a:pt x="12" y="0"/>
                          <a:pt x="27" y="0"/>
                        </a:cubicBezTo>
                        <a:cubicBezTo>
                          <a:pt x="41" y="0"/>
                          <a:pt x="53" y="12"/>
                          <a:pt x="53" y="27"/>
                        </a:cubicBezTo>
                        <a:cubicBezTo>
                          <a:pt x="53" y="34"/>
                          <a:pt x="50" y="41"/>
                          <a:pt x="45" y="45"/>
                        </a:cubicBezTo>
                        <a:lnTo>
                          <a:pt x="36" y="3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grpSp>
          </p:grpSp>
          <p:grpSp>
            <p:nvGrpSpPr>
              <p:cNvPr id="75" name="Group 74"/>
              <p:cNvGrpSpPr/>
              <p:nvPr/>
            </p:nvGrpSpPr>
            <p:grpSpPr>
              <a:xfrm>
                <a:off x="848026" y="5412687"/>
                <a:ext cx="3332699" cy="688255"/>
                <a:chOff x="1220107" y="2975328"/>
                <a:chExt cx="4465691" cy="1065727"/>
              </a:xfrm>
            </p:grpSpPr>
            <p:grpSp>
              <p:nvGrpSpPr>
                <p:cNvPr id="76" name="Group 75"/>
                <p:cNvGrpSpPr>
                  <a:grpSpLocks noChangeAspect="1"/>
                </p:cNvGrpSpPr>
                <p:nvPr/>
              </p:nvGrpSpPr>
              <p:grpSpPr>
                <a:xfrm>
                  <a:off x="1220107" y="2977938"/>
                  <a:ext cx="1362825" cy="1063117"/>
                  <a:chOff x="1507436" y="1799127"/>
                  <a:chExt cx="3681068" cy="2752580"/>
                </a:xfrm>
              </p:grpSpPr>
              <p:sp>
                <p:nvSpPr>
                  <p:cNvPr id="93" name="Rectangle 92"/>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94" name="Rectangle 93"/>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95" name="Rectangle 94"/>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96" name="Isosceles Triangle 95"/>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97" name="Rectangle 96"/>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98" name="Freeform 97"/>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99" name="5-Point Star 98"/>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77" name="Group 76"/>
                <p:cNvGrpSpPr>
                  <a:grpSpLocks noChangeAspect="1"/>
                </p:cNvGrpSpPr>
                <p:nvPr/>
              </p:nvGrpSpPr>
              <p:grpSpPr>
                <a:xfrm>
                  <a:off x="2770436" y="2975328"/>
                  <a:ext cx="1362825" cy="1063117"/>
                  <a:chOff x="1507436" y="1799127"/>
                  <a:chExt cx="3681068" cy="2752580"/>
                </a:xfrm>
              </p:grpSpPr>
              <p:sp>
                <p:nvSpPr>
                  <p:cNvPr id="86" name="Rectangle 85"/>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87" name="Rectangle 86"/>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88" name="Rectangle 87"/>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89" name="Isosceles Triangle 88"/>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90" name="Rectangle 89"/>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91" name="Freeform 90"/>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92" name="5-Point Star 91"/>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78" name="Group 77"/>
                <p:cNvGrpSpPr>
                  <a:grpSpLocks noChangeAspect="1"/>
                </p:cNvGrpSpPr>
                <p:nvPr/>
              </p:nvGrpSpPr>
              <p:grpSpPr>
                <a:xfrm>
                  <a:off x="4322973" y="2975328"/>
                  <a:ext cx="1362825" cy="1063117"/>
                  <a:chOff x="1507436" y="1799127"/>
                  <a:chExt cx="3681068" cy="2752580"/>
                </a:xfrm>
              </p:grpSpPr>
              <p:sp>
                <p:nvSpPr>
                  <p:cNvPr id="79" name="Rectangle 78"/>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80" name="Rectangle 79"/>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81" name="Rectangle 80"/>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82" name="Isosceles Triangle 81"/>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83" name="Rectangle 82"/>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84" name="Freeform 83"/>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85" name="5-Point Star 84"/>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grpSp>
        <p:sp>
          <p:nvSpPr>
            <p:cNvPr id="9" name="TextBox 8"/>
            <p:cNvSpPr txBox="1"/>
            <p:nvPr/>
          </p:nvSpPr>
          <p:spPr>
            <a:xfrm>
              <a:off x="475127" y="2872288"/>
              <a:ext cx="2471189" cy="400110"/>
            </a:xfrm>
            <a:prstGeom prst="rect">
              <a:avLst/>
            </a:prstGeom>
            <a:noFill/>
          </p:spPr>
          <p:txBody>
            <a:bodyPr wrap="none" rtlCol="0">
              <a:spAutoFit/>
            </a:bodyPr>
            <a:lstStyle/>
            <a:p>
              <a:pPr lvl="0" fontAlgn="base">
                <a:spcBef>
                  <a:spcPct val="0"/>
                </a:spcBef>
                <a:spcAft>
                  <a:spcPct val="0"/>
                </a:spcAft>
              </a:pPr>
              <a:r>
                <a:rPr lang="en-GB" sz="2000" b="1" dirty="0">
                  <a:solidFill>
                    <a:srgbClr val="000000"/>
                  </a:solidFill>
                  <a:latin typeface="Segoe UI" panose="020B0502040204020203" pitchFamily="34" charset="0"/>
                  <a:cs typeface="Segoe UI" panose="020B0502040204020203" pitchFamily="34" charset="0"/>
                </a:rPr>
                <a:t>PaaS Cloud Service</a:t>
              </a:r>
            </a:p>
          </p:txBody>
        </p:sp>
        <p:grpSp>
          <p:nvGrpSpPr>
            <p:cNvPr id="10" name="Group 9"/>
            <p:cNvGrpSpPr/>
            <p:nvPr/>
          </p:nvGrpSpPr>
          <p:grpSpPr>
            <a:xfrm>
              <a:off x="5600843" y="3788147"/>
              <a:ext cx="2622290" cy="2535501"/>
              <a:chOff x="5198244" y="3788147"/>
              <a:chExt cx="2622290" cy="2535501"/>
            </a:xfrm>
          </p:grpSpPr>
          <p:sp>
            <p:nvSpPr>
              <p:cNvPr id="12" name="Rounded Rectangle 11"/>
              <p:cNvSpPr/>
              <p:nvPr/>
            </p:nvSpPr>
            <p:spPr bwMode="auto">
              <a:xfrm>
                <a:off x="5198244" y="3788147"/>
                <a:ext cx="2622290" cy="2535501"/>
              </a:xfrm>
              <a:prstGeom prst="roundRect">
                <a:avLst>
                  <a:gd name="adj" fmla="val 9153"/>
                </a:avLst>
              </a:prstGeom>
              <a:solidFill>
                <a:srgbClr val="009E49"/>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eaLnBrk="0" fontAlgn="base" hangingPunct="0">
                  <a:spcBef>
                    <a:spcPct val="0"/>
                  </a:spcBef>
                  <a:spcAft>
                    <a:spcPct val="0"/>
                  </a:spcAft>
                </a:pPr>
                <a:r>
                  <a:rPr lang="en-GB" b="1" dirty="0">
                    <a:solidFill>
                      <a:srgbClr val="000000"/>
                    </a:solidFill>
                    <a:latin typeface="Segoe UI" panose="020B0502040204020203" pitchFamily="34" charset="0"/>
                    <a:cs typeface="Segoe UI" panose="020B0502040204020203" pitchFamily="34" charset="0"/>
                  </a:rPr>
                  <a:t>Staging Slot</a:t>
                </a:r>
              </a:p>
            </p:txBody>
          </p:sp>
          <p:grpSp>
            <p:nvGrpSpPr>
              <p:cNvPr id="13" name="Group 12"/>
              <p:cNvGrpSpPr>
                <a:grpSpLocks noChangeAspect="1"/>
              </p:cNvGrpSpPr>
              <p:nvPr/>
            </p:nvGrpSpPr>
            <p:grpSpPr bwMode="auto">
              <a:xfrm>
                <a:off x="6247802" y="4279843"/>
                <a:ext cx="610010" cy="882687"/>
                <a:chOff x="5885" y="1065"/>
                <a:chExt cx="651" cy="942"/>
              </a:xfrm>
            </p:grpSpPr>
            <p:sp>
              <p:nvSpPr>
                <p:cNvPr id="31" name="AutoShape 10"/>
                <p:cNvSpPr>
                  <a:spLocks noChangeAspect="1" noChangeArrowheads="1" noTextEdit="1"/>
                </p:cNvSpPr>
                <p:nvPr/>
              </p:nvSpPr>
              <p:spPr bwMode="auto">
                <a:xfrm>
                  <a:off x="5885" y="1065"/>
                  <a:ext cx="651" cy="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2" name="Freeform 31"/>
                <p:cNvSpPr>
                  <a:spLocks/>
                </p:cNvSpPr>
                <p:nvPr/>
              </p:nvSpPr>
              <p:spPr bwMode="auto">
                <a:xfrm>
                  <a:off x="5887" y="1281"/>
                  <a:ext cx="110" cy="126"/>
                </a:xfrm>
                <a:custGeom>
                  <a:avLst/>
                  <a:gdLst>
                    <a:gd name="T0" fmla="*/ 9 w 46"/>
                    <a:gd name="T1" fmla="*/ 53 h 53"/>
                    <a:gd name="T2" fmla="*/ 46 w 46"/>
                    <a:gd name="T3" fmla="*/ 53 h 53"/>
                    <a:gd name="T4" fmla="*/ 46 w 46"/>
                    <a:gd name="T5" fmla="*/ 0 h 53"/>
                    <a:gd name="T6" fmla="*/ 9 w 46"/>
                    <a:gd name="T7" fmla="*/ 0 h 53"/>
                    <a:gd name="T8" fmla="*/ 0 w 46"/>
                    <a:gd name="T9" fmla="*/ 9 h 53"/>
                    <a:gd name="T10" fmla="*/ 0 w 46"/>
                    <a:gd name="T11" fmla="*/ 44 h 53"/>
                    <a:gd name="T12" fmla="*/ 9 w 4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6" h="53">
                      <a:moveTo>
                        <a:pt x="9" y="53"/>
                      </a:moveTo>
                      <a:cubicBezTo>
                        <a:pt x="46" y="53"/>
                        <a:pt x="46" y="53"/>
                        <a:pt x="46" y="53"/>
                      </a:cubicBezTo>
                      <a:cubicBezTo>
                        <a:pt x="46" y="0"/>
                        <a:pt x="46" y="0"/>
                        <a:pt x="46" y="0"/>
                      </a:cubicBezTo>
                      <a:cubicBezTo>
                        <a:pt x="9" y="0"/>
                        <a:pt x="9" y="0"/>
                        <a:pt x="9" y="0"/>
                      </a:cubicBezTo>
                      <a:cubicBezTo>
                        <a:pt x="4" y="0"/>
                        <a:pt x="0" y="4"/>
                        <a:pt x="0" y="9"/>
                      </a:cubicBezTo>
                      <a:cubicBezTo>
                        <a:pt x="0" y="44"/>
                        <a:pt x="0" y="44"/>
                        <a:pt x="0" y="44"/>
                      </a:cubicBezTo>
                      <a:cubicBezTo>
                        <a:pt x="0" y="49"/>
                        <a:pt x="4" y="53"/>
                        <a:pt x="9" y="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3" name="Rectangle 32"/>
                <p:cNvSpPr>
                  <a:spLocks noChangeArrowheads="1"/>
                </p:cNvSpPr>
                <p:nvPr/>
              </p:nvSpPr>
              <p:spPr bwMode="auto">
                <a:xfrm>
                  <a:off x="5928" y="1407"/>
                  <a:ext cx="40" cy="13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4" name="Rectangle 33"/>
                <p:cNvSpPr>
                  <a:spLocks noChangeArrowheads="1"/>
                </p:cNvSpPr>
                <p:nvPr/>
              </p:nvSpPr>
              <p:spPr bwMode="auto">
                <a:xfrm>
                  <a:off x="5928" y="1407"/>
                  <a:ext cx="40"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5" name="Rectangle 34"/>
                <p:cNvSpPr>
                  <a:spLocks noChangeArrowheads="1"/>
                </p:cNvSpPr>
                <p:nvPr/>
              </p:nvSpPr>
              <p:spPr bwMode="auto">
                <a:xfrm>
                  <a:off x="5928" y="1617"/>
                  <a:ext cx="40" cy="1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6" name="Rectangle 35"/>
                <p:cNvSpPr>
                  <a:spLocks noChangeArrowheads="1"/>
                </p:cNvSpPr>
                <p:nvPr/>
              </p:nvSpPr>
              <p:spPr bwMode="auto">
                <a:xfrm>
                  <a:off x="5928" y="1617"/>
                  <a:ext cx="40"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7" name="Freeform 36"/>
                <p:cNvSpPr>
                  <a:spLocks/>
                </p:cNvSpPr>
                <p:nvPr/>
              </p:nvSpPr>
              <p:spPr bwMode="auto">
                <a:xfrm>
                  <a:off x="5902" y="1486"/>
                  <a:ext cx="93" cy="131"/>
                </a:xfrm>
                <a:custGeom>
                  <a:avLst/>
                  <a:gdLst>
                    <a:gd name="T0" fmla="*/ 39 w 39"/>
                    <a:gd name="T1" fmla="*/ 44 h 55"/>
                    <a:gd name="T2" fmla="*/ 28 w 39"/>
                    <a:gd name="T3" fmla="*/ 55 h 55"/>
                    <a:gd name="T4" fmla="*/ 11 w 39"/>
                    <a:gd name="T5" fmla="*/ 55 h 55"/>
                    <a:gd name="T6" fmla="*/ 0 w 39"/>
                    <a:gd name="T7" fmla="*/ 44 h 55"/>
                    <a:gd name="T8" fmla="*/ 0 w 39"/>
                    <a:gd name="T9" fmla="*/ 11 h 55"/>
                    <a:gd name="T10" fmla="*/ 11 w 39"/>
                    <a:gd name="T11" fmla="*/ 0 h 55"/>
                    <a:gd name="T12" fmla="*/ 28 w 39"/>
                    <a:gd name="T13" fmla="*/ 0 h 55"/>
                    <a:gd name="T14" fmla="*/ 39 w 39"/>
                    <a:gd name="T15" fmla="*/ 11 h 55"/>
                    <a:gd name="T16" fmla="*/ 39 w 39"/>
                    <a:gd name="T17"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5">
                      <a:moveTo>
                        <a:pt x="39" y="44"/>
                      </a:moveTo>
                      <a:cubicBezTo>
                        <a:pt x="39" y="50"/>
                        <a:pt x="34" y="55"/>
                        <a:pt x="28" y="55"/>
                      </a:cubicBezTo>
                      <a:cubicBezTo>
                        <a:pt x="11" y="55"/>
                        <a:pt x="11" y="55"/>
                        <a:pt x="11" y="55"/>
                      </a:cubicBezTo>
                      <a:cubicBezTo>
                        <a:pt x="5" y="55"/>
                        <a:pt x="0" y="50"/>
                        <a:pt x="0" y="44"/>
                      </a:cubicBezTo>
                      <a:cubicBezTo>
                        <a:pt x="0" y="11"/>
                        <a:pt x="0" y="11"/>
                        <a:pt x="0" y="11"/>
                      </a:cubicBezTo>
                      <a:cubicBezTo>
                        <a:pt x="0" y="5"/>
                        <a:pt x="5" y="0"/>
                        <a:pt x="11" y="0"/>
                      </a:cubicBezTo>
                      <a:cubicBezTo>
                        <a:pt x="28" y="0"/>
                        <a:pt x="28" y="0"/>
                        <a:pt x="28" y="0"/>
                      </a:cubicBezTo>
                      <a:cubicBezTo>
                        <a:pt x="34" y="0"/>
                        <a:pt x="39" y="5"/>
                        <a:pt x="39" y="11"/>
                      </a:cubicBezTo>
                      <a:lnTo>
                        <a:pt x="39" y="4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8" name="Rectangle 37"/>
                <p:cNvSpPr>
                  <a:spLocks noChangeArrowheads="1"/>
                </p:cNvSpPr>
                <p:nvPr/>
              </p:nvSpPr>
              <p:spPr bwMode="auto">
                <a:xfrm>
                  <a:off x="6100" y="1476"/>
                  <a:ext cx="233" cy="12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9" name="Rectangle 38"/>
                <p:cNvSpPr>
                  <a:spLocks noChangeArrowheads="1"/>
                </p:cNvSpPr>
                <p:nvPr/>
              </p:nvSpPr>
              <p:spPr bwMode="auto">
                <a:xfrm>
                  <a:off x="6100" y="1450"/>
                  <a:ext cx="233" cy="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0" name="Rectangle 39"/>
                <p:cNvSpPr>
                  <a:spLocks noChangeArrowheads="1"/>
                </p:cNvSpPr>
                <p:nvPr/>
              </p:nvSpPr>
              <p:spPr bwMode="auto">
                <a:xfrm>
                  <a:off x="5997" y="1234"/>
                  <a:ext cx="429" cy="21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1" name="Freeform 40"/>
                <p:cNvSpPr>
                  <a:spLocks/>
                </p:cNvSpPr>
                <p:nvPr/>
              </p:nvSpPr>
              <p:spPr bwMode="auto">
                <a:xfrm>
                  <a:off x="6078" y="1101"/>
                  <a:ext cx="277" cy="140"/>
                </a:xfrm>
                <a:custGeom>
                  <a:avLst/>
                  <a:gdLst>
                    <a:gd name="T0" fmla="*/ 58 w 116"/>
                    <a:gd name="T1" fmla="*/ 0 h 59"/>
                    <a:gd name="T2" fmla="*/ 0 w 116"/>
                    <a:gd name="T3" fmla="*/ 59 h 59"/>
                    <a:gd name="T4" fmla="*/ 116 w 116"/>
                    <a:gd name="T5" fmla="*/ 59 h 59"/>
                    <a:gd name="T6" fmla="*/ 58 w 116"/>
                    <a:gd name="T7" fmla="*/ 0 h 59"/>
                  </a:gdLst>
                  <a:ahLst/>
                  <a:cxnLst>
                    <a:cxn ang="0">
                      <a:pos x="T0" y="T1"/>
                    </a:cxn>
                    <a:cxn ang="0">
                      <a:pos x="T2" y="T3"/>
                    </a:cxn>
                    <a:cxn ang="0">
                      <a:pos x="T4" y="T5"/>
                    </a:cxn>
                    <a:cxn ang="0">
                      <a:pos x="T6" y="T7"/>
                    </a:cxn>
                  </a:cxnLst>
                  <a:rect l="0" t="0" r="r" b="b"/>
                  <a:pathLst>
                    <a:path w="116" h="59">
                      <a:moveTo>
                        <a:pt x="58" y="0"/>
                      </a:moveTo>
                      <a:cubicBezTo>
                        <a:pt x="26" y="0"/>
                        <a:pt x="0" y="26"/>
                        <a:pt x="0" y="59"/>
                      </a:cubicBezTo>
                      <a:cubicBezTo>
                        <a:pt x="116" y="59"/>
                        <a:pt x="116" y="59"/>
                        <a:pt x="116" y="59"/>
                      </a:cubicBezTo>
                      <a:cubicBezTo>
                        <a:pt x="116" y="26"/>
                        <a:pt x="90" y="0"/>
                        <a:pt x="58"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2" name="Oval 41"/>
                <p:cNvSpPr>
                  <a:spLocks noChangeArrowheads="1"/>
                </p:cNvSpPr>
                <p:nvPr/>
              </p:nvSpPr>
              <p:spPr bwMode="auto">
                <a:xfrm>
                  <a:off x="6131" y="1167"/>
                  <a:ext cx="35" cy="36"/>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3" name="Oval 42"/>
                <p:cNvSpPr>
                  <a:spLocks noChangeArrowheads="1"/>
                </p:cNvSpPr>
                <p:nvPr/>
              </p:nvSpPr>
              <p:spPr bwMode="auto">
                <a:xfrm>
                  <a:off x="6267" y="1167"/>
                  <a:ext cx="35" cy="36"/>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4" name="Freeform 43"/>
                <p:cNvSpPr>
                  <a:spLocks/>
                </p:cNvSpPr>
                <p:nvPr/>
              </p:nvSpPr>
              <p:spPr bwMode="auto">
                <a:xfrm>
                  <a:off x="6090" y="1300"/>
                  <a:ext cx="243" cy="88"/>
                </a:xfrm>
                <a:custGeom>
                  <a:avLst/>
                  <a:gdLst>
                    <a:gd name="T0" fmla="*/ 102 w 102"/>
                    <a:gd name="T1" fmla="*/ 18 h 37"/>
                    <a:gd name="T2" fmla="*/ 83 w 102"/>
                    <a:gd name="T3" fmla="*/ 37 h 37"/>
                    <a:gd name="T4" fmla="*/ 19 w 102"/>
                    <a:gd name="T5" fmla="*/ 37 h 37"/>
                    <a:gd name="T6" fmla="*/ 0 w 102"/>
                    <a:gd name="T7" fmla="*/ 18 h 37"/>
                    <a:gd name="T8" fmla="*/ 0 w 102"/>
                    <a:gd name="T9" fmla="*/ 18 h 37"/>
                    <a:gd name="T10" fmla="*/ 19 w 102"/>
                    <a:gd name="T11" fmla="*/ 0 h 37"/>
                    <a:gd name="T12" fmla="*/ 83 w 102"/>
                    <a:gd name="T13" fmla="*/ 0 h 37"/>
                    <a:gd name="T14" fmla="*/ 102 w 102"/>
                    <a:gd name="T15" fmla="*/ 18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37">
                      <a:moveTo>
                        <a:pt x="102" y="18"/>
                      </a:moveTo>
                      <a:cubicBezTo>
                        <a:pt x="102" y="29"/>
                        <a:pt x="94" y="37"/>
                        <a:pt x="83" y="37"/>
                      </a:cubicBezTo>
                      <a:cubicBezTo>
                        <a:pt x="19" y="37"/>
                        <a:pt x="19" y="37"/>
                        <a:pt x="19" y="37"/>
                      </a:cubicBezTo>
                      <a:cubicBezTo>
                        <a:pt x="8" y="37"/>
                        <a:pt x="0" y="29"/>
                        <a:pt x="0" y="18"/>
                      </a:cubicBezTo>
                      <a:cubicBezTo>
                        <a:pt x="0" y="18"/>
                        <a:pt x="0" y="18"/>
                        <a:pt x="0" y="18"/>
                      </a:cubicBezTo>
                      <a:cubicBezTo>
                        <a:pt x="0" y="8"/>
                        <a:pt x="8" y="0"/>
                        <a:pt x="19" y="0"/>
                      </a:cubicBezTo>
                      <a:cubicBezTo>
                        <a:pt x="83" y="0"/>
                        <a:pt x="83" y="0"/>
                        <a:pt x="83" y="0"/>
                      </a:cubicBezTo>
                      <a:cubicBezTo>
                        <a:pt x="94" y="0"/>
                        <a:pt x="102" y="8"/>
                        <a:pt x="102" y="1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5" name="Freeform 44"/>
                <p:cNvSpPr>
                  <a:spLocks/>
                </p:cNvSpPr>
                <p:nvPr/>
              </p:nvSpPr>
              <p:spPr bwMode="auto">
                <a:xfrm>
                  <a:off x="6207"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6" name="Freeform 45"/>
                <p:cNvSpPr>
                  <a:spLocks/>
                </p:cNvSpPr>
                <p:nvPr/>
              </p:nvSpPr>
              <p:spPr bwMode="auto">
                <a:xfrm>
                  <a:off x="6181"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7" name="Freeform 46"/>
                <p:cNvSpPr>
                  <a:spLocks/>
                </p:cNvSpPr>
                <p:nvPr/>
              </p:nvSpPr>
              <p:spPr bwMode="auto">
                <a:xfrm>
                  <a:off x="6152" y="1322"/>
                  <a:ext cx="12" cy="52"/>
                </a:xfrm>
                <a:custGeom>
                  <a:avLst/>
                  <a:gdLst>
                    <a:gd name="T0" fmla="*/ 5 w 5"/>
                    <a:gd name="T1" fmla="*/ 20 h 22"/>
                    <a:gd name="T2" fmla="*/ 3 w 5"/>
                    <a:gd name="T3" fmla="*/ 22 h 22"/>
                    <a:gd name="T4" fmla="*/ 3 w 5"/>
                    <a:gd name="T5" fmla="*/ 22 h 22"/>
                    <a:gd name="T6" fmla="*/ 0 w 5"/>
                    <a:gd name="T7" fmla="*/ 20 h 22"/>
                    <a:gd name="T8" fmla="*/ 0 w 5"/>
                    <a:gd name="T9" fmla="*/ 2 h 22"/>
                    <a:gd name="T10" fmla="*/ 3 w 5"/>
                    <a:gd name="T11" fmla="*/ 0 h 22"/>
                    <a:gd name="T12" fmla="*/ 3 w 5"/>
                    <a:gd name="T13" fmla="*/ 0 h 22"/>
                    <a:gd name="T14" fmla="*/ 5 w 5"/>
                    <a:gd name="T15" fmla="*/ 2 h 22"/>
                    <a:gd name="T16" fmla="*/ 5 w 5"/>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2">
                      <a:moveTo>
                        <a:pt x="5" y="20"/>
                      </a:moveTo>
                      <a:cubicBezTo>
                        <a:pt x="5" y="21"/>
                        <a:pt x="4" y="22"/>
                        <a:pt x="3" y="22"/>
                      </a:cubicBezTo>
                      <a:cubicBezTo>
                        <a:pt x="3" y="22"/>
                        <a:pt x="3" y="22"/>
                        <a:pt x="3" y="22"/>
                      </a:cubicBezTo>
                      <a:cubicBezTo>
                        <a:pt x="1" y="22"/>
                        <a:pt x="0" y="21"/>
                        <a:pt x="0" y="20"/>
                      </a:cubicBezTo>
                      <a:cubicBezTo>
                        <a:pt x="0" y="2"/>
                        <a:pt x="0" y="2"/>
                        <a:pt x="0" y="2"/>
                      </a:cubicBezTo>
                      <a:cubicBezTo>
                        <a:pt x="0" y="1"/>
                        <a:pt x="1" y="0"/>
                        <a:pt x="3" y="0"/>
                      </a:cubicBezTo>
                      <a:cubicBezTo>
                        <a:pt x="3" y="0"/>
                        <a:pt x="3" y="0"/>
                        <a:pt x="3" y="0"/>
                      </a:cubicBezTo>
                      <a:cubicBezTo>
                        <a:pt x="4" y="0"/>
                        <a:pt x="5" y="1"/>
                        <a:pt x="5" y="2"/>
                      </a:cubicBezTo>
                      <a:lnTo>
                        <a:pt x="5"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8" name="Freeform 47"/>
                <p:cNvSpPr>
                  <a:spLocks/>
                </p:cNvSpPr>
                <p:nvPr/>
              </p:nvSpPr>
              <p:spPr bwMode="auto">
                <a:xfrm>
                  <a:off x="6126"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9" name="Freeform 48"/>
                <p:cNvSpPr>
                  <a:spLocks/>
                </p:cNvSpPr>
                <p:nvPr/>
              </p:nvSpPr>
              <p:spPr bwMode="auto">
                <a:xfrm>
                  <a:off x="6288" y="1322"/>
                  <a:ext cx="10"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0" name="Freeform 49"/>
                <p:cNvSpPr>
                  <a:spLocks/>
                </p:cNvSpPr>
                <p:nvPr/>
              </p:nvSpPr>
              <p:spPr bwMode="auto">
                <a:xfrm>
                  <a:off x="6259" y="1322"/>
                  <a:ext cx="12" cy="52"/>
                </a:xfrm>
                <a:custGeom>
                  <a:avLst/>
                  <a:gdLst>
                    <a:gd name="T0" fmla="*/ 5 w 5"/>
                    <a:gd name="T1" fmla="*/ 20 h 22"/>
                    <a:gd name="T2" fmla="*/ 3 w 5"/>
                    <a:gd name="T3" fmla="*/ 22 h 22"/>
                    <a:gd name="T4" fmla="*/ 3 w 5"/>
                    <a:gd name="T5" fmla="*/ 22 h 22"/>
                    <a:gd name="T6" fmla="*/ 0 w 5"/>
                    <a:gd name="T7" fmla="*/ 20 h 22"/>
                    <a:gd name="T8" fmla="*/ 0 w 5"/>
                    <a:gd name="T9" fmla="*/ 2 h 22"/>
                    <a:gd name="T10" fmla="*/ 3 w 5"/>
                    <a:gd name="T11" fmla="*/ 0 h 22"/>
                    <a:gd name="T12" fmla="*/ 3 w 5"/>
                    <a:gd name="T13" fmla="*/ 0 h 22"/>
                    <a:gd name="T14" fmla="*/ 5 w 5"/>
                    <a:gd name="T15" fmla="*/ 2 h 22"/>
                    <a:gd name="T16" fmla="*/ 5 w 5"/>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2">
                      <a:moveTo>
                        <a:pt x="5" y="20"/>
                      </a:moveTo>
                      <a:cubicBezTo>
                        <a:pt x="5" y="21"/>
                        <a:pt x="4" y="22"/>
                        <a:pt x="3" y="22"/>
                      </a:cubicBezTo>
                      <a:cubicBezTo>
                        <a:pt x="3" y="22"/>
                        <a:pt x="3" y="22"/>
                        <a:pt x="3" y="22"/>
                      </a:cubicBezTo>
                      <a:cubicBezTo>
                        <a:pt x="1" y="22"/>
                        <a:pt x="0" y="21"/>
                        <a:pt x="0" y="20"/>
                      </a:cubicBezTo>
                      <a:cubicBezTo>
                        <a:pt x="0" y="2"/>
                        <a:pt x="0" y="2"/>
                        <a:pt x="0" y="2"/>
                      </a:cubicBezTo>
                      <a:cubicBezTo>
                        <a:pt x="0" y="1"/>
                        <a:pt x="1" y="0"/>
                        <a:pt x="3" y="0"/>
                      </a:cubicBezTo>
                      <a:cubicBezTo>
                        <a:pt x="3" y="0"/>
                        <a:pt x="3" y="0"/>
                        <a:pt x="3" y="0"/>
                      </a:cubicBezTo>
                      <a:cubicBezTo>
                        <a:pt x="4" y="0"/>
                        <a:pt x="5" y="1"/>
                        <a:pt x="5" y="2"/>
                      </a:cubicBezTo>
                      <a:lnTo>
                        <a:pt x="5"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1" name="Freeform 50"/>
                <p:cNvSpPr>
                  <a:spLocks/>
                </p:cNvSpPr>
                <p:nvPr/>
              </p:nvSpPr>
              <p:spPr bwMode="auto">
                <a:xfrm>
                  <a:off x="6233" y="1322"/>
                  <a:ext cx="10"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2" name="Freeform 51"/>
                <p:cNvSpPr>
                  <a:spLocks/>
                </p:cNvSpPr>
                <p:nvPr/>
              </p:nvSpPr>
              <p:spPr bwMode="auto">
                <a:xfrm>
                  <a:off x="6047" y="1588"/>
                  <a:ext cx="329" cy="93"/>
                </a:xfrm>
                <a:custGeom>
                  <a:avLst/>
                  <a:gdLst>
                    <a:gd name="T0" fmla="*/ 11 w 138"/>
                    <a:gd name="T1" fmla="*/ 39 h 39"/>
                    <a:gd name="T2" fmla="*/ 0 w 138"/>
                    <a:gd name="T3" fmla="*/ 28 h 39"/>
                    <a:gd name="T4" fmla="*/ 0 w 138"/>
                    <a:gd name="T5" fmla="*/ 11 h 39"/>
                    <a:gd name="T6" fmla="*/ 11 w 138"/>
                    <a:gd name="T7" fmla="*/ 0 h 39"/>
                    <a:gd name="T8" fmla="*/ 127 w 138"/>
                    <a:gd name="T9" fmla="*/ 0 h 39"/>
                    <a:gd name="T10" fmla="*/ 138 w 138"/>
                    <a:gd name="T11" fmla="*/ 11 h 39"/>
                    <a:gd name="T12" fmla="*/ 138 w 138"/>
                    <a:gd name="T13" fmla="*/ 28 h 39"/>
                    <a:gd name="T14" fmla="*/ 127 w 138"/>
                    <a:gd name="T15" fmla="*/ 39 h 39"/>
                    <a:gd name="T16" fmla="*/ 11 w 138"/>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39">
                      <a:moveTo>
                        <a:pt x="11" y="39"/>
                      </a:moveTo>
                      <a:cubicBezTo>
                        <a:pt x="5" y="39"/>
                        <a:pt x="0" y="34"/>
                        <a:pt x="0" y="28"/>
                      </a:cubicBezTo>
                      <a:cubicBezTo>
                        <a:pt x="0" y="11"/>
                        <a:pt x="0" y="11"/>
                        <a:pt x="0" y="11"/>
                      </a:cubicBezTo>
                      <a:cubicBezTo>
                        <a:pt x="0" y="5"/>
                        <a:pt x="5" y="0"/>
                        <a:pt x="11" y="0"/>
                      </a:cubicBezTo>
                      <a:cubicBezTo>
                        <a:pt x="127" y="0"/>
                        <a:pt x="127" y="0"/>
                        <a:pt x="127" y="0"/>
                      </a:cubicBezTo>
                      <a:cubicBezTo>
                        <a:pt x="133" y="0"/>
                        <a:pt x="138" y="5"/>
                        <a:pt x="138" y="11"/>
                      </a:cubicBezTo>
                      <a:cubicBezTo>
                        <a:pt x="138" y="28"/>
                        <a:pt x="138" y="28"/>
                        <a:pt x="138" y="28"/>
                      </a:cubicBezTo>
                      <a:cubicBezTo>
                        <a:pt x="138" y="34"/>
                        <a:pt x="133" y="39"/>
                        <a:pt x="127" y="39"/>
                      </a:cubicBezTo>
                      <a:lnTo>
                        <a:pt x="11" y="3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3" name="Rectangle 52"/>
                <p:cNvSpPr>
                  <a:spLocks noChangeArrowheads="1"/>
                </p:cNvSpPr>
                <p:nvPr/>
              </p:nvSpPr>
              <p:spPr bwMode="auto">
                <a:xfrm>
                  <a:off x="6104" y="1681"/>
                  <a:ext cx="43" cy="26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4" name="Rectangle 53"/>
                <p:cNvSpPr>
                  <a:spLocks noChangeArrowheads="1"/>
                </p:cNvSpPr>
                <p:nvPr/>
              </p:nvSpPr>
              <p:spPr bwMode="auto">
                <a:xfrm>
                  <a:off x="6104" y="1681"/>
                  <a:ext cx="43"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5" name="Rectangle 54"/>
                <p:cNvSpPr>
                  <a:spLocks noChangeArrowheads="1"/>
                </p:cNvSpPr>
                <p:nvPr/>
              </p:nvSpPr>
              <p:spPr bwMode="auto">
                <a:xfrm>
                  <a:off x="6293" y="1681"/>
                  <a:ext cx="43" cy="26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6" name="Rectangle 55"/>
                <p:cNvSpPr>
                  <a:spLocks noChangeArrowheads="1"/>
                </p:cNvSpPr>
                <p:nvPr/>
              </p:nvSpPr>
              <p:spPr bwMode="auto">
                <a:xfrm>
                  <a:off x="6293" y="1681"/>
                  <a:ext cx="43"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7" name="Freeform 56"/>
                <p:cNvSpPr>
                  <a:spLocks/>
                </p:cNvSpPr>
                <p:nvPr/>
              </p:nvSpPr>
              <p:spPr bwMode="auto">
                <a:xfrm>
                  <a:off x="6364" y="1170"/>
                  <a:ext cx="27" cy="49"/>
                </a:xfrm>
                <a:custGeom>
                  <a:avLst/>
                  <a:gdLst>
                    <a:gd name="T0" fmla="*/ 0 w 11"/>
                    <a:gd name="T1" fmla="*/ 0 h 21"/>
                    <a:gd name="T2" fmla="*/ 0 w 11"/>
                    <a:gd name="T3" fmla="*/ 0 h 21"/>
                    <a:gd name="T4" fmla="*/ 0 w 11"/>
                    <a:gd name="T5" fmla="*/ 21 h 21"/>
                    <a:gd name="T6" fmla="*/ 0 w 11"/>
                    <a:gd name="T7" fmla="*/ 21 h 21"/>
                    <a:gd name="T8" fmla="*/ 11 w 11"/>
                    <a:gd name="T9" fmla="*/ 11 h 21"/>
                    <a:gd name="T10" fmla="*/ 0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0" y="0"/>
                      </a:moveTo>
                      <a:cubicBezTo>
                        <a:pt x="0" y="0"/>
                        <a:pt x="0" y="0"/>
                        <a:pt x="0" y="0"/>
                      </a:cubicBezTo>
                      <a:cubicBezTo>
                        <a:pt x="0" y="21"/>
                        <a:pt x="0" y="21"/>
                        <a:pt x="0" y="21"/>
                      </a:cubicBezTo>
                      <a:cubicBezTo>
                        <a:pt x="0" y="21"/>
                        <a:pt x="0" y="21"/>
                        <a:pt x="0" y="21"/>
                      </a:cubicBezTo>
                      <a:cubicBezTo>
                        <a:pt x="6" y="21"/>
                        <a:pt x="11" y="16"/>
                        <a:pt x="11" y="11"/>
                      </a:cubicBezTo>
                      <a:cubicBezTo>
                        <a:pt x="11" y="5"/>
                        <a:pt x="6" y="0"/>
                        <a:pt x="0"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8" name="Rectangle 57"/>
                <p:cNvSpPr>
                  <a:spLocks noChangeArrowheads="1"/>
                </p:cNvSpPr>
                <p:nvPr/>
              </p:nvSpPr>
              <p:spPr bwMode="auto">
                <a:xfrm>
                  <a:off x="6364" y="1065"/>
                  <a:ext cx="7" cy="13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9" name="Freeform 58"/>
                <p:cNvSpPr>
                  <a:spLocks/>
                </p:cNvSpPr>
                <p:nvPr/>
              </p:nvSpPr>
              <p:spPr bwMode="auto">
                <a:xfrm>
                  <a:off x="6042" y="1170"/>
                  <a:ext cx="27" cy="49"/>
                </a:xfrm>
                <a:custGeom>
                  <a:avLst/>
                  <a:gdLst>
                    <a:gd name="T0" fmla="*/ 11 w 11"/>
                    <a:gd name="T1" fmla="*/ 0 h 21"/>
                    <a:gd name="T2" fmla="*/ 11 w 11"/>
                    <a:gd name="T3" fmla="*/ 0 h 21"/>
                    <a:gd name="T4" fmla="*/ 11 w 11"/>
                    <a:gd name="T5" fmla="*/ 21 h 21"/>
                    <a:gd name="T6" fmla="*/ 11 w 11"/>
                    <a:gd name="T7" fmla="*/ 21 h 21"/>
                    <a:gd name="T8" fmla="*/ 0 w 11"/>
                    <a:gd name="T9" fmla="*/ 11 h 21"/>
                    <a:gd name="T10" fmla="*/ 11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11" y="0"/>
                      </a:moveTo>
                      <a:cubicBezTo>
                        <a:pt x="11" y="0"/>
                        <a:pt x="11" y="0"/>
                        <a:pt x="11" y="0"/>
                      </a:cubicBezTo>
                      <a:cubicBezTo>
                        <a:pt x="11" y="21"/>
                        <a:pt x="11" y="21"/>
                        <a:pt x="11" y="21"/>
                      </a:cubicBezTo>
                      <a:cubicBezTo>
                        <a:pt x="11" y="21"/>
                        <a:pt x="11" y="21"/>
                        <a:pt x="11" y="21"/>
                      </a:cubicBezTo>
                      <a:cubicBezTo>
                        <a:pt x="5" y="21"/>
                        <a:pt x="0" y="16"/>
                        <a:pt x="0" y="11"/>
                      </a:cubicBezTo>
                      <a:cubicBezTo>
                        <a:pt x="0" y="5"/>
                        <a:pt x="5" y="0"/>
                        <a:pt x="11"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0" name="Rectangle 59"/>
                <p:cNvSpPr>
                  <a:spLocks noChangeArrowheads="1"/>
                </p:cNvSpPr>
                <p:nvPr/>
              </p:nvSpPr>
              <p:spPr bwMode="auto">
                <a:xfrm>
                  <a:off x="6061" y="1065"/>
                  <a:ext cx="8" cy="13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1" name="Freeform 60"/>
                <p:cNvSpPr>
                  <a:spLocks/>
                </p:cNvSpPr>
                <p:nvPr/>
              </p:nvSpPr>
              <p:spPr bwMode="auto">
                <a:xfrm>
                  <a:off x="6061" y="1938"/>
                  <a:ext cx="132" cy="45"/>
                </a:xfrm>
                <a:custGeom>
                  <a:avLst/>
                  <a:gdLst>
                    <a:gd name="T0" fmla="*/ 55 w 55"/>
                    <a:gd name="T1" fmla="*/ 19 h 19"/>
                    <a:gd name="T2" fmla="*/ 34 w 55"/>
                    <a:gd name="T3" fmla="*/ 0 h 19"/>
                    <a:gd name="T4" fmla="*/ 20 w 55"/>
                    <a:gd name="T5" fmla="*/ 0 h 19"/>
                    <a:gd name="T6" fmla="*/ 0 w 55"/>
                    <a:gd name="T7" fmla="*/ 19 h 19"/>
                    <a:gd name="T8" fmla="*/ 55 w 55"/>
                    <a:gd name="T9" fmla="*/ 19 h 19"/>
                  </a:gdLst>
                  <a:ahLst/>
                  <a:cxnLst>
                    <a:cxn ang="0">
                      <a:pos x="T0" y="T1"/>
                    </a:cxn>
                    <a:cxn ang="0">
                      <a:pos x="T2" y="T3"/>
                    </a:cxn>
                    <a:cxn ang="0">
                      <a:pos x="T4" y="T5"/>
                    </a:cxn>
                    <a:cxn ang="0">
                      <a:pos x="T6" y="T7"/>
                    </a:cxn>
                    <a:cxn ang="0">
                      <a:pos x="T8" y="T9"/>
                    </a:cxn>
                  </a:cxnLst>
                  <a:rect l="0" t="0" r="r" b="b"/>
                  <a:pathLst>
                    <a:path w="55" h="19">
                      <a:moveTo>
                        <a:pt x="55" y="19"/>
                      </a:moveTo>
                      <a:cubicBezTo>
                        <a:pt x="54" y="8"/>
                        <a:pt x="45" y="0"/>
                        <a:pt x="34" y="0"/>
                      </a:cubicBezTo>
                      <a:cubicBezTo>
                        <a:pt x="20" y="0"/>
                        <a:pt x="20" y="0"/>
                        <a:pt x="20" y="0"/>
                      </a:cubicBezTo>
                      <a:cubicBezTo>
                        <a:pt x="9" y="0"/>
                        <a:pt x="0" y="8"/>
                        <a:pt x="0" y="19"/>
                      </a:cubicBezTo>
                      <a:lnTo>
                        <a:pt x="55" y="1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2" name="Rectangle 61"/>
                <p:cNvSpPr>
                  <a:spLocks noChangeArrowheads="1"/>
                </p:cNvSpPr>
                <p:nvPr/>
              </p:nvSpPr>
              <p:spPr bwMode="auto">
                <a:xfrm>
                  <a:off x="6061" y="1983"/>
                  <a:ext cx="13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3" name="Freeform 62"/>
                <p:cNvSpPr>
                  <a:spLocks/>
                </p:cNvSpPr>
                <p:nvPr/>
              </p:nvSpPr>
              <p:spPr bwMode="auto">
                <a:xfrm>
                  <a:off x="6247" y="1938"/>
                  <a:ext cx="132" cy="45"/>
                </a:xfrm>
                <a:custGeom>
                  <a:avLst/>
                  <a:gdLst>
                    <a:gd name="T0" fmla="*/ 55 w 55"/>
                    <a:gd name="T1" fmla="*/ 19 h 19"/>
                    <a:gd name="T2" fmla="*/ 35 w 55"/>
                    <a:gd name="T3" fmla="*/ 0 h 19"/>
                    <a:gd name="T4" fmla="*/ 20 w 55"/>
                    <a:gd name="T5" fmla="*/ 0 h 19"/>
                    <a:gd name="T6" fmla="*/ 0 w 55"/>
                    <a:gd name="T7" fmla="*/ 19 h 19"/>
                    <a:gd name="T8" fmla="*/ 55 w 55"/>
                    <a:gd name="T9" fmla="*/ 19 h 19"/>
                  </a:gdLst>
                  <a:ahLst/>
                  <a:cxnLst>
                    <a:cxn ang="0">
                      <a:pos x="T0" y="T1"/>
                    </a:cxn>
                    <a:cxn ang="0">
                      <a:pos x="T2" y="T3"/>
                    </a:cxn>
                    <a:cxn ang="0">
                      <a:pos x="T4" y="T5"/>
                    </a:cxn>
                    <a:cxn ang="0">
                      <a:pos x="T6" y="T7"/>
                    </a:cxn>
                    <a:cxn ang="0">
                      <a:pos x="T8" y="T9"/>
                    </a:cxn>
                  </a:cxnLst>
                  <a:rect l="0" t="0" r="r" b="b"/>
                  <a:pathLst>
                    <a:path w="55" h="19">
                      <a:moveTo>
                        <a:pt x="55" y="19"/>
                      </a:moveTo>
                      <a:cubicBezTo>
                        <a:pt x="55" y="8"/>
                        <a:pt x="46" y="0"/>
                        <a:pt x="35" y="0"/>
                      </a:cubicBezTo>
                      <a:cubicBezTo>
                        <a:pt x="20" y="0"/>
                        <a:pt x="20" y="0"/>
                        <a:pt x="20" y="0"/>
                      </a:cubicBezTo>
                      <a:cubicBezTo>
                        <a:pt x="10" y="0"/>
                        <a:pt x="1" y="8"/>
                        <a:pt x="0" y="19"/>
                      </a:cubicBezTo>
                      <a:lnTo>
                        <a:pt x="55" y="1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4" name="Rectangle 63"/>
                <p:cNvSpPr>
                  <a:spLocks noChangeArrowheads="1"/>
                </p:cNvSpPr>
                <p:nvPr/>
              </p:nvSpPr>
              <p:spPr bwMode="auto">
                <a:xfrm>
                  <a:off x="6247" y="1983"/>
                  <a:ext cx="13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5" name="Freeform 64"/>
                <p:cNvSpPr>
                  <a:spLocks/>
                </p:cNvSpPr>
                <p:nvPr/>
              </p:nvSpPr>
              <p:spPr bwMode="auto">
                <a:xfrm>
                  <a:off x="5885" y="1693"/>
                  <a:ext cx="126" cy="107"/>
                </a:xfrm>
                <a:custGeom>
                  <a:avLst/>
                  <a:gdLst>
                    <a:gd name="T0" fmla="*/ 17 w 53"/>
                    <a:gd name="T1" fmla="*/ 36 h 45"/>
                    <a:gd name="T2" fmla="*/ 13 w 53"/>
                    <a:gd name="T3" fmla="*/ 27 h 45"/>
                    <a:gd name="T4" fmla="*/ 27 w 53"/>
                    <a:gd name="T5" fmla="*/ 13 h 45"/>
                    <a:gd name="T6" fmla="*/ 40 w 53"/>
                    <a:gd name="T7" fmla="*/ 27 h 45"/>
                    <a:gd name="T8" fmla="*/ 36 w 53"/>
                    <a:gd name="T9" fmla="*/ 36 h 45"/>
                    <a:gd name="T10" fmla="*/ 45 w 53"/>
                    <a:gd name="T11" fmla="*/ 45 h 45"/>
                    <a:gd name="T12" fmla="*/ 53 w 53"/>
                    <a:gd name="T13" fmla="*/ 27 h 45"/>
                    <a:gd name="T14" fmla="*/ 27 w 53"/>
                    <a:gd name="T15" fmla="*/ 0 h 45"/>
                    <a:gd name="T16" fmla="*/ 0 w 53"/>
                    <a:gd name="T17" fmla="*/ 27 h 45"/>
                    <a:gd name="T18" fmla="*/ 8 w 53"/>
                    <a:gd name="T19" fmla="*/ 45 h 45"/>
                    <a:gd name="T20" fmla="*/ 17 w 53"/>
                    <a:gd name="T21"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45">
                      <a:moveTo>
                        <a:pt x="17" y="36"/>
                      </a:moveTo>
                      <a:cubicBezTo>
                        <a:pt x="15" y="34"/>
                        <a:pt x="13" y="30"/>
                        <a:pt x="13" y="27"/>
                      </a:cubicBezTo>
                      <a:cubicBezTo>
                        <a:pt x="13" y="19"/>
                        <a:pt x="19" y="13"/>
                        <a:pt x="27" y="13"/>
                      </a:cubicBezTo>
                      <a:cubicBezTo>
                        <a:pt x="34" y="13"/>
                        <a:pt x="40" y="19"/>
                        <a:pt x="40" y="27"/>
                      </a:cubicBezTo>
                      <a:cubicBezTo>
                        <a:pt x="40" y="30"/>
                        <a:pt x="38" y="33"/>
                        <a:pt x="36" y="36"/>
                      </a:cubicBezTo>
                      <a:cubicBezTo>
                        <a:pt x="45" y="45"/>
                        <a:pt x="45" y="45"/>
                        <a:pt x="45" y="45"/>
                      </a:cubicBezTo>
                      <a:cubicBezTo>
                        <a:pt x="50" y="40"/>
                        <a:pt x="53" y="34"/>
                        <a:pt x="53" y="27"/>
                      </a:cubicBezTo>
                      <a:cubicBezTo>
                        <a:pt x="53" y="12"/>
                        <a:pt x="41" y="0"/>
                        <a:pt x="27" y="0"/>
                      </a:cubicBezTo>
                      <a:cubicBezTo>
                        <a:pt x="12" y="0"/>
                        <a:pt x="0" y="12"/>
                        <a:pt x="0" y="27"/>
                      </a:cubicBezTo>
                      <a:cubicBezTo>
                        <a:pt x="0" y="34"/>
                        <a:pt x="3" y="41"/>
                        <a:pt x="8" y="45"/>
                      </a:cubicBezTo>
                      <a:lnTo>
                        <a:pt x="17" y="3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6" name="Freeform 65"/>
                <p:cNvSpPr>
                  <a:spLocks/>
                </p:cNvSpPr>
                <p:nvPr/>
              </p:nvSpPr>
              <p:spPr bwMode="auto">
                <a:xfrm>
                  <a:off x="6424" y="1281"/>
                  <a:ext cx="110" cy="126"/>
                </a:xfrm>
                <a:custGeom>
                  <a:avLst/>
                  <a:gdLst>
                    <a:gd name="T0" fmla="*/ 37 w 46"/>
                    <a:gd name="T1" fmla="*/ 53 h 53"/>
                    <a:gd name="T2" fmla="*/ 0 w 46"/>
                    <a:gd name="T3" fmla="*/ 53 h 53"/>
                    <a:gd name="T4" fmla="*/ 0 w 46"/>
                    <a:gd name="T5" fmla="*/ 0 h 53"/>
                    <a:gd name="T6" fmla="*/ 37 w 46"/>
                    <a:gd name="T7" fmla="*/ 0 h 53"/>
                    <a:gd name="T8" fmla="*/ 46 w 46"/>
                    <a:gd name="T9" fmla="*/ 9 h 53"/>
                    <a:gd name="T10" fmla="*/ 46 w 46"/>
                    <a:gd name="T11" fmla="*/ 44 h 53"/>
                    <a:gd name="T12" fmla="*/ 37 w 4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6" h="53">
                      <a:moveTo>
                        <a:pt x="37" y="53"/>
                      </a:moveTo>
                      <a:cubicBezTo>
                        <a:pt x="0" y="53"/>
                        <a:pt x="0" y="53"/>
                        <a:pt x="0" y="53"/>
                      </a:cubicBezTo>
                      <a:cubicBezTo>
                        <a:pt x="0" y="0"/>
                        <a:pt x="0" y="0"/>
                        <a:pt x="0" y="0"/>
                      </a:cubicBezTo>
                      <a:cubicBezTo>
                        <a:pt x="37" y="0"/>
                        <a:pt x="37" y="0"/>
                        <a:pt x="37" y="0"/>
                      </a:cubicBezTo>
                      <a:cubicBezTo>
                        <a:pt x="42" y="0"/>
                        <a:pt x="46" y="4"/>
                        <a:pt x="46" y="9"/>
                      </a:cubicBezTo>
                      <a:cubicBezTo>
                        <a:pt x="46" y="44"/>
                        <a:pt x="46" y="44"/>
                        <a:pt x="46" y="44"/>
                      </a:cubicBezTo>
                      <a:cubicBezTo>
                        <a:pt x="46" y="49"/>
                        <a:pt x="42" y="53"/>
                        <a:pt x="37" y="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7" name="Rectangle 66"/>
                <p:cNvSpPr>
                  <a:spLocks noChangeArrowheads="1"/>
                </p:cNvSpPr>
                <p:nvPr/>
              </p:nvSpPr>
              <p:spPr bwMode="auto">
                <a:xfrm>
                  <a:off x="6453" y="1407"/>
                  <a:ext cx="40" cy="13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8" name="Rectangle 67"/>
                <p:cNvSpPr>
                  <a:spLocks noChangeArrowheads="1"/>
                </p:cNvSpPr>
                <p:nvPr/>
              </p:nvSpPr>
              <p:spPr bwMode="auto">
                <a:xfrm>
                  <a:off x="6453" y="1407"/>
                  <a:ext cx="40"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9" name="Rectangle 68"/>
                <p:cNvSpPr>
                  <a:spLocks noChangeArrowheads="1"/>
                </p:cNvSpPr>
                <p:nvPr/>
              </p:nvSpPr>
              <p:spPr bwMode="auto">
                <a:xfrm>
                  <a:off x="6453" y="1617"/>
                  <a:ext cx="40" cy="1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0" name="Rectangle 69"/>
                <p:cNvSpPr>
                  <a:spLocks noChangeArrowheads="1"/>
                </p:cNvSpPr>
                <p:nvPr/>
              </p:nvSpPr>
              <p:spPr bwMode="auto">
                <a:xfrm>
                  <a:off x="6453" y="1617"/>
                  <a:ext cx="40"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1" name="Freeform 70"/>
                <p:cNvSpPr>
                  <a:spLocks/>
                </p:cNvSpPr>
                <p:nvPr/>
              </p:nvSpPr>
              <p:spPr bwMode="auto">
                <a:xfrm>
                  <a:off x="6426" y="1486"/>
                  <a:ext cx="93" cy="131"/>
                </a:xfrm>
                <a:custGeom>
                  <a:avLst/>
                  <a:gdLst>
                    <a:gd name="T0" fmla="*/ 0 w 39"/>
                    <a:gd name="T1" fmla="*/ 44 h 55"/>
                    <a:gd name="T2" fmla="*/ 11 w 39"/>
                    <a:gd name="T3" fmla="*/ 55 h 55"/>
                    <a:gd name="T4" fmla="*/ 28 w 39"/>
                    <a:gd name="T5" fmla="*/ 55 h 55"/>
                    <a:gd name="T6" fmla="*/ 39 w 39"/>
                    <a:gd name="T7" fmla="*/ 44 h 55"/>
                    <a:gd name="T8" fmla="*/ 39 w 39"/>
                    <a:gd name="T9" fmla="*/ 11 h 55"/>
                    <a:gd name="T10" fmla="*/ 28 w 39"/>
                    <a:gd name="T11" fmla="*/ 0 h 55"/>
                    <a:gd name="T12" fmla="*/ 11 w 39"/>
                    <a:gd name="T13" fmla="*/ 0 h 55"/>
                    <a:gd name="T14" fmla="*/ 0 w 39"/>
                    <a:gd name="T15" fmla="*/ 11 h 55"/>
                    <a:gd name="T16" fmla="*/ 0 w 39"/>
                    <a:gd name="T17"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5">
                      <a:moveTo>
                        <a:pt x="0" y="44"/>
                      </a:moveTo>
                      <a:cubicBezTo>
                        <a:pt x="0" y="50"/>
                        <a:pt x="5" y="55"/>
                        <a:pt x="11" y="55"/>
                      </a:cubicBezTo>
                      <a:cubicBezTo>
                        <a:pt x="28" y="55"/>
                        <a:pt x="28" y="55"/>
                        <a:pt x="28" y="55"/>
                      </a:cubicBezTo>
                      <a:cubicBezTo>
                        <a:pt x="34" y="55"/>
                        <a:pt x="39" y="50"/>
                        <a:pt x="39" y="44"/>
                      </a:cubicBezTo>
                      <a:cubicBezTo>
                        <a:pt x="39" y="11"/>
                        <a:pt x="39" y="11"/>
                        <a:pt x="39" y="11"/>
                      </a:cubicBezTo>
                      <a:cubicBezTo>
                        <a:pt x="39" y="5"/>
                        <a:pt x="34" y="0"/>
                        <a:pt x="28" y="0"/>
                      </a:cubicBezTo>
                      <a:cubicBezTo>
                        <a:pt x="11" y="0"/>
                        <a:pt x="11" y="0"/>
                        <a:pt x="11" y="0"/>
                      </a:cubicBezTo>
                      <a:cubicBezTo>
                        <a:pt x="5" y="0"/>
                        <a:pt x="0" y="5"/>
                        <a:pt x="0" y="11"/>
                      </a:cubicBezTo>
                      <a:lnTo>
                        <a:pt x="0" y="4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2" name="Freeform 71"/>
                <p:cNvSpPr>
                  <a:spLocks/>
                </p:cNvSpPr>
                <p:nvPr/>
              </p:nvSpPr>
              <p:spPr bwMode="auto">
                <a:xfrm>
                  <a:off x="6410" y="1693"/>
                  <a:ext cx="126" cy="107"/>
                </a:xfrm>
                <a:custGeom>
                  <a:avLst/>
                  <a:gdLst>
                    <a:gd name="T0" fmla="*/ 36 w 53"/>
                    <a:gd name="T1" fmla="*/ 36 h 45"/>
                    <a:gd name="T2" fmla="*/ 40 w 53"/>
                    <a:gd name="T3" fmla="*/ 27 h 45"/>
                    <a:gd name="T4" fmla="*/ 27 w 53"/>
                    <a:gd name="T5" fmla="*/ 13 h 45"/>
                    <a:gd name="T6" fmla="*/ 13 w 53"/>
                    <a:gd name="T7" fmla="*/ 27 h 45"/>
                    <a:gd name="T8" fmla="*/ 17 w 53"/>
                    <a:gd name="T9" fmla="*/ 36 h 45"/>
                    <a:gd name="T10" fmla="*/ 8 w 53"/>
                    <a:gd name="T11" fmla="*/ 45 h 45"/>
                    <a:gd name="T12" fmla="*/ 0 w 53"/>
                    <a:gd name="T13" fmla="*/ 27 h 45"/>
                    <a:gd name="T14" fmla="*/ 27 w 53"/>
                    <a:gd name="T15" fmla="*/ 0 h 45"/>
                    <a:gd name="T16" fmla="*/ 53 w 53"/>
                    <a:gd name="T17" fmla="*/ 27 h 45"/>
                    <a:gd name="T18" fmla="*/ 45 w 53"/>
                    <a:gd name="T19" fmla="*/ 45 h 45"/>
                    <a:gd name="T20" fmla="*/ 36 w 53"/>
                    <a:gd name="T21"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45">
                      <a:moveTo>
                        <a:pt x="36" y="36"/>
                      </a:moveTo>
                      <a:cubicBezTo>
                        <a:pt x="38" y="34"/>
                        <a:pt x="40" y="30"/>
                        <a:pt x="40" y="27"/>
                      </a:cubicBezTo>
                      <a:cubicBezTo>
                        <a:pt x="40" y="19"/>
                        <a:pt x="34" y="13"/>
                        <a:pt x="27" y="13"/>
                      </a:cubicBezTo>
                      <a:cubicBezTo>
                        <a:pt x="19" y="13"/>
                        <a:pt x="13" y="19"/>
                        <a:pt x="13" y="27"/>
                      </a:cubicBezTo>
                      <a:cubicBezTo>
                        <a:pt x="13" y="30"/>
                        <a:pt x="15" y="33"/>
                        <a:pt x="17" y="36"/>
                      </a:cubicBezTo>
                      <a:cubicBezTo>
                        <a:pt x="8" y="45"/>
                        <a:pt x="8" y="45"/>
                        <a:pt x="8" y="45"/>
                      </a:cubicBezTo>
                      <a:cubicBezTo>
                        <a:pt x="3" y="40"/>
                        <a:pt x="0" y="34"/>
                        <a:pt x="0" y="27"/>
                      </a:cubicBezTo>
                      <a:cubicBezTo>
                        <a:pt x="0" y="12"/>
                        <a:pt x="12" y="0"/>
                        <a:pt x="27" y="0"/>
                      </a:cubicBezTo>
                      <a:cubicBezTo>
                        <a:pt x="41" y="0"/>
                        <a:pt x="53" y="12"/>
                        <a:pt x="53" y="27"/>
                      </a:cubicBezTo>
                      <a:cubicBezTo>
                        <a:pt x="53" y="34"/>
                        <a:pt x="50" y="41"/>
                        <a:pt x="45" y="45"/>
                      </a:cubicBezTo>
                      <a:lnTo>
                        <a:pt x="36" y="3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grpSp>
          <p:grpSp>
            <p:nvGrpSpPr>
              <p:cNvPr id="14" name="Group 13"/>
              <p:cNvGrpSpPr/>
              <p:nvPr/>
            </p:nvGrpSpPr>
            <p:grpSpPr>
              <a:xfrm>
                <a:off x="5452878" y="5412686"/>
                <a:ext cx="2174057" cy="688255"/>
                <a:chOff x="5452878" y="5412686"/>
                <a:chExt cx="2174057" cy="688255"/>
              </a:xfrm>
            </p:grpSpPr>
            <p:grpSp>
              <p:nvGrpSpPr>
                <p:cNvPr id="15" name="Group 14"/>
                <p:cNvGrpSpPr>
                  <a:grpSpLocks noChangeAspect="1"/>
                </p:cNvGrpSpPr>
                <p:nvPr/>
              </p:nvGrpSpPr>
              <p:grpSpPr>
                <a:xfrm>
                  <a:off x="5452878" y="5414372"/>
                  <a:ext cx="1017062" cy="686569"/>
                  <a:chOff x="1507436" y="1799127"/>
                  <a:chExt cx="3681068" cy="2752580"/>
                </a:xfrm>
              </p:grpSpPr>
              <p:sp>
                <p:nvSpPr>
                  <p:cNvPr id="24" name="Rectangle 23"/>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7" name="Isosceles Triangle 26"/>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8"/>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0" name="5-Point Star 29"/>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p:cNvGrpSpPr>
                  <a:grpSpLocks noChangeAspect="1"/>
                </p:cNvGrpSpPr>
                <p:nvPr/>
              </p:nvGrpSpPr>
              <p:grpSpPr>
                <a:xfrm>
                  <a:off x="6609873" y="5412686"/>
                  <a:ext cx="1017062" cy="686569"/>
                  <a:chOff x="1507436" y="1799127"/>
                  <a:chExt cx="3681068" cy="2752580"/>
                </a:xfrm>
              </p:grpSpPr>
              <p:sp>
                <p:nvSpPr>
                  <p:cNvPr id="17" name="Rectangle 16"/>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0" name="Isosceles Triangle 19"/>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2" name="Freeform 21"/>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23" name="5-Point Star 22"/>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grpSp>
        <p:sp>
          <p:nvSpPr>
            <p:cNvPr id="11" name="Left-Right Arrow 10"/>
            <p:cNvSpPr/>
            <p:nvPr/>
          </p:nvSpPr>
          <p:spPr bwMode="auto">
            <a:xfrm>
              <a:off x="4256551" y="4377732"/>
              <a:ext cx="1465234" cy="1223462"/>
            </a:xfrm>
            <a:prstGeom prst="leftRightArrow">
              <a:avLst>
                <a:gd name="adj1" fmla="val 50000"/>
                <a:gd name="adj2" fmla="val 26644"/>
              </a:avLst>
            </a:prstGeom>
            <a:solidFill>
              <a:srgbClr val="00205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sz="2000" b="1" dirty="0">
                  <a:solidFill>
                    <a:srgbClr val="FFFFFF"/>
                  </a:solidFill>
                  <a:latin typeface="Segoe UI" panose="020B0502040204020203" pitchFamily="34" charset="0"/>
                  <a:cs typeface="Segoe UI" panose="020B0502040204020203" pitchFamily="34" charset="0"/>
                </a:rPr>
                <a:t>Swap</a:t>
              </a:r>
            </a:p>
          </p:txBody>
        </p:sp>
      </p:grpSp>
    </p:spTree>
    <p:extLst>
      <p:ext uri="{BB962C8B-B14F-4D97-AF65-F5344CB8AC3E}">
        <p14:creationId xmlns:p14="http://schemas.microsoft.com/office/powerpoint/2010/main" val="1635531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Modifying configuration files</a:t>
            </a:r>
          </a:p>
        </p:txBody>
      </p:sp>
      <p:sp>
        <p:nvSpPr>
          <p:cNvPr id="4" name="Text Placeholder 3"/>
          <p:cNvSpPr>
            <a:spLocks noGrp="1"/>
          </p:cNvSpPr>
          <p:nvPr>
            <p:ph type="body" idx="1"/>
          </p:nvPr>
        </p:nvSpPr>
        <p:spPr/>
        <p:txBody>
          <a:bodyPr/>
          <a:lstStyle/>
          <a:p>
            <a:pPr marL="0" lvl="0" indent="0">
              <a:spcBef>
                <a:spcPct val="0"/>
              </a:spcBef>
              <a:buClrTx/>
              <a:buSzTx/>
              <a:buNone/>
            </a:pPr>
            <a:r>
              <a:rPr lang="en-GB" sz="2000" b="1" kern="1200" dirty="0">
                <a:solidFill>
                  <a:srgbClr val="000000"/>
                </a:solidFill>
                <a:latin typeface="Courier New" panose="02070309020205020404" pitchFamily="49" charset="0"/>
                <a:cs typeface="Courier New" panose="02070309020205020404" pitchFamily="49" charset="0"/>
              </a:rPr>
              <a:t>&lt;ServiceConfiguration serviceName="ExampleCloudService" &gt;</a:t>
            </a:r>
          </a:p>
          <a:p>
            <a:pPr marL="0" lvl="0" indent="0">
              <a:spcBef>
                <a:spcPct val="0"/>
              </a:spcBef>
              <a:buClrTx/>
              <a:buSzTx/>
              <a:buNone/>
            </a:pPr>
            <a:r>
              <a:rPr lang="en-GB" sz="2000" b="1" kern="1200" dirty="0">
                <a:solidFill>
                  <a:srgbClr val="000000"/>
                </a:solidFill>
                <a:latin typeface="Courier New" panose="02070309020205020404" pitchFamily="49" charset="0"/>
                <a:cs typeface="Courier New" panose="02070309020205020404" pitchFamily="49" charset="0"/>
              </a:rPr>
              <a:t>  &lt;Role name="MyWebRole"&gt;</a:t>
            </a:r>
          </a:p>
          <a:p>
            <a:pPr marL="0" lvl="0" indent="0">
              <a:spcBef>
                <a:spcPct val="0"/>
              </a:spcBef>
              <a:buClrTx/>
              <a:buSzTx/>
              <a:buNone/>
            </a:pPr>
            <a:r>
              <a:rPr lang="en-GB" sz="2000" b="1" kern="1200" dirty="0">
                <a:solidFill>
                  <a:srgbClr val="000000"/>
                </a:solidFill>
                <a:latin typeface="Courier New" panose="02070309020205020404" pitchFamily="49" charset="0"/>
                <a:cs typeface="Courier New" panose="02070309020205020404" pitchFamily="49" charset="0"/>
              </a:rPr>
              <a:t>    &lt;Instances count="2" /&gt;</a:t>
            </a:r>
          </a:p>
          <a:p>
            <a:pPr marL="0" lvl="0" indent="0">
              <a:spcBef>
                <a:spcPct val="0"/>
              </a:spcBef>
              <a:buClrTx/>
              <a:buSzTx/>
              <a:buNone/>
            </a:pPr>
            <a:r>
              <a:rPr lang="en-GB" sz="2000" b="1" kern="1200" dirty="0">
                <a:solidFill>
                  <a:srgbClr val="000000"/>
                </a:solidFill>
                <a:latin typeface="Courier New" panose="02070309020205020404" pitchFamily="49" charset="0"/>
                <a:cs typeface="Courier New" panose="02070309020205020404" pitchFamily="49" charset="0"/>
              </a:rPr>
              <a:t>    &lt;ConfigurationSettings&gt;</a:t>
            </a:r>
          </a:p>
          <a:p>
            <a:pPr marL="0" lvl="0" indent="0">
              <a:spcBef>
                <a:spcPct val="0"/>
              </a:spcBef>
              <a:buClrTx/>
              <a:buSzTx/>
              <a:buNone/>
            </a:pPr>
            <a:r>
              <a:rPr lang="en-GB" sz="2000" b="1" kern="1200" dirty="0">
                <a:solidFill>
                  <a:srgbClr val="000000"/>
                </a:solidFill>
                <a:latin typeface="Courier New" panose="02070309020205020404" pitchFamily="49" charset="0"/>
                <a:cs typeface="Courier New" panose="02070309020205020404" pitchFamily="49" charset="0"/>
              </a:rPr>
              <a:t>      &lt;Setting name="StorageConnectionString" </a:t>
            </a:r>
          </a:p>
          <a:p>
            <a:pPr marL="0" lvl="0" indent="0">
              <a:spcBef>
                <a:spcPct val="0"/>
              </a:spcBef>
              <a:buClrTx/>
              <a:buSzTx/>
              <a:buNone/>
            </a:pPr>
            <a:r>
              <a:rPr lang="en-GB" sz="2000" b="1" kern="1200" dirty="0">
                <a:solidFill>
                  <a:srgbClr val="000000"/>
                </a:solidFill>
                <a:latin typeface="Courier New" panose="02070309020205020404" pitchFamily="49" charset="0"/>
                <a:cs typeface="Courier New" panose="02070309020205020404" pitchFamily="49" charset="0"/>
              </a:rPr>
              <a:t>        value="UseDevelopmentStorage=true" /&gt;</a:t>
            </a:r>
          </a:p>
          <a:p>
            <a:pPr marL="0" lvl="0" indent="0">
              <a:spcBef>
                <a:spcPct val="0"/>
              </a:spcBef>
              <a:buClrTx/>
              <a:buSzTx/>
              <a:buNone/>
            </a:pPr>
            <a:r>
              <a:rPr lang="en-GB" sz="2000" b="1" kern="1200" dirty="0">
                <a:solidFill>
                  <a:srgbClr val="000000"/>
                </a:solidFill>
                <a:latin typeface="Courier New" panose="02070309020205020404" pitchFamily="49" charset="0"/>
                <a:cs typeface="Courier New" panose="02070309020205020404" pitchFamily="49" charset="0"/>
              </a:rPr>
              <a:t>    &lt;/ConfigurationSettings&gt;</a:t>
            </a:r>
          </a:p>
          <a:p>
            <a:pPr marL="0" lvl="0" indent="0">
              <a:spcBef>
                <a:spcPct val="0"/>
              </a:spcBef>
              <a:buClrTx/>
              <a:buSzTx/>
              <a:buNone/>
            </a:pPr>
            <a:r>
              <a:rPr lang="en-GB" sz="2000" b="1" kern="1200" dirty="0">
                <a:solidFill>
                  <a:srgbClr val="000000"/>
                </a:solidFill>
                <a:latin typeface="Courier New" panose="02070309020205020404" pitchFamily="49" charset="0"/>
                <a:cs typeface="Courier New" panose="02070309020205020404" pitchFamily="49" charset="0"/>
              </a:rPr>
              <a:t>  &lt;/Role&gt;</a:t>
            </a:r>
          </a:p>
          <a:p>
            <a:pPr marL="0" lvl="0" indent="0">
              <a:spcBef>
                <a:spcPct val="0"/>
              </a:spcBef>
              <a:buClrTx/>
              <a:buSzTx/>
              <a:buNone/>
            </a:pPr>
            <a:r>
              <a:rPr lang="en-GB" sz="2000" b="1" kern="1200" dirty="0">
                <a:solidFill>
                  <a:srgbClr val="000000"/>
                </a:solidFill>
                <a:latin typeface="Courier New" panose="02070309020205020404" pitchFamily="49" charset="0"/>
                <a:cs typeface="Courier New" panose="02070309020205020404" pitchFamily="49" charset="0"/>
              </a:rPr>
              <a:t>  &lt;Role name="MyWorkerRole"&gt;</a:t>
            </a:r>
          </a:p>
          <a:p>
            <a:pPr marL="0" lvl="0" indent="0">
              <a:spcBef>
                <a:spcPct val="0"/>
              </a:spcBef>
              <a:buClrTx/>
              <a:buSzTx/>
              <a:buNone/>
            </a:pPr>
            <a:r>
              <a:rPr lang="en-GB" sz="2000" b="1" kern="1200" dirty="0">
                <a:solidFill>
                  <a:srgbClr val="000000"/>
                </a:solidFill>
                <a:latin typeface="Courier New" panose="02070309020205020404" pitchFamily="49" charset="0"/>
                <a:cs typeface="Courier New" panose="02070309020205020404" pitchFamily="49" charset="0"/>
              </a:rPr>
              <a:t>    &lt;Instances count="3" /&gt;</a:t>
            </a:r>
          </a:p>
          <a:p>
            <a:pPr marL="0" lvl="0" indent="0">
              <a:spcBef>
                <a:spcPct val="0"/>
              </a:spcBef>
              <a:buClrTx/>
              <a:buSzTx/>
              <a:buNone/>
            </a:pPr>
            <a:r>
              <a:rPr lang="en-GB" sz="2000" b="1" kern="1200" dirty="0">
                <a:solidFill>
                  <a:srgbClr val="000000"/>
                </a:solidFill>
                <a:latin typeface="Courier New" panose="02070309020205020404" pitchFamily="49" charset="0"/>
                <a:cs typeface="Courier New" panose="02070309020205020404" pitchFamily="49" charset="0"/>
              </a:rPr>
              <a:t>    &lt;ConfigurationSettings&gt;</a:t>
            </a:r>
          </a:p>
          <a:p>
            <a:pPr marL="0" lvl="0" indent="0">
              <a:spcBef>
                <a:spcPct val="0"/>
              </a:spcBef>
              <a:buClrTx/>
              <a:buSzTx/>
              <a:buNone/>
            </a:pPr>
            <a:r>
              <a:rPr lang="en-GB" sz="2000" b="1" kern="1200" dirty="0">
                <a:solidFill>
                  <a:srgbClr val="000000"/>
                </a:solidFill>
                <a:latin typeface="Courier New" panose="02070309020205020404" pitchFamily="49" charset="0"/>
                <a:cs typeface="Courier New" panose="02070309020205020404" pitchFamily="49" charset="0"/>
              </a:rPr>
              <a:t>      &lt;Setting name="DbConnectionString" </a:t>
            </a:r>
          </a:p>
          <a:p>
            <a:pPr marL="0" lvl="0" indent="0">
              <a:spcBef>
                <a:spcPct val="0"/>
              </a:spcBef>
              <a:buClrTx/>
              <a:buSzTx/>
              <a:buNone/>
            </a:pPr>
            <a:r>
              <a:rPr lang="en-GB" sz="2000" b="1" kern="1200" dirty="0">
                <a:solidFill>
                  <a:srgbClr val="000000"/>
                </a:solidFill>
                <a:latin typeface="Courier New" panose="02070309020205020404" pitchFamily="49" charset="0"/>
                <a:cs typeface="Courier New" panose="02070309020205020404" pitchFamily="49" charset="0"/>
              </a:rPr>
              <a:t>         value="{insert your connection string}" /&gt;</a:t>
            </a:r>
          </a:p>
          <a:p>
            <a:pPr marL="0" lvl="0" indent="0">
              <a:spcBef>
                <a:spcPct val="0"/>
              </a:spcBef>
              <a:buClrTx/>
              <a:buSzTx/>
              <a:buNone/>
            </a:pPr>
            <a:r>
              <a:rPr lang="en-GB" sz="2000" b="1" kern="1200" dirty="0">
                <a:solidFill>
                  <a:srgbClr val="000000"/>
                </a:solidFill>
                <a:latin typeface="Courier New" panose="02070309020205020404" pitchFamily="49" charset="0"/>
                <a:cs typeface="Courier New" panose="02070309020205020404" pitchFamily="49" charset="0"/>
              </a:rPr>
              <a:t>    &lt;/ConfigurationSettings&gt;</a:t>
            </a:r>
          </a:p>
          <a:p>
            <a:pPr marL="0" lvl="0" indent="0">
              <a:spcBef>
                <a:spcPct val="0"/>
              </a:spcBef>
              <a:buClrTx/>
              <a:buSzTx/>
              <a:buNone/>
            </a:pPr>
            <a:r>
              <a:rPr lang="en-GB" sz="2000" b="1" kern="1200" dirty="0">
                <a:solidFill>
                  <a:srgbClr val="000000"/>
                </a:solidFill>
                <a:latin typeface="Courier New" panose="02070309020205020404" pitchFamily="49" charset="0"/>
                <a:cs typeface="Courier New" panose="02070309020205020404" pitchFamily="49" charset="0"/>
              </a:rPr>
              <a:t>  &lt;/Role&gt;</a:t>
            </a:r>
          </a:p>
          <a:p>
            <a:pPr marL="0" lvl="0" indent="0">
              <a:spcBef>
                <a:spcPct val="0"/>
              </a:spcBef>
              <a:buClrTx/>
              <a:buSzTx/>
              <a:buNone/>
            </a:pPr>
            <a:r>
              <a:rPr lang="en-GB" sz="2000" b="1" kern="1200" dirty="0">
                <a:solidFill>
                  <a:srgbClr val="000000"/>
                </a:solidFill>
                <a:latin typeface="Courier New" panose="02070309020205020404" pitchFamily="49" charset="0"/>
                <a:cs typeface="Courier New" panose="02070309020205020404" pitchFamily="49" charset="0"/>
              </a:rPr>
              <a:t>&lt;/ServiceConfiguration&gt;</a:t>
            </a:r>
          </a:p>
        </p:txBody>
      </p:sp>
    </p:spTree>
    <p:extLst>
      <p:ext uri="{BB962C8B-B14F-4D97-AF65-F5344CB8AC3E}">
        <p14:creationId xmlns:p14="http://schemas.microsoft.com/office/powerpoint/2010/main" val="117419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endpoints and queues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Direct communication</a:t>
            </a:r>
          </a:p>
          <a:p>
            <a:pPr lvl="1"/>
            <a:r>
              <a:rPr lang="en-US" sz="2000" kern="0" dirty="0">
                <a:solidFill>
                  <a:srgbClr val="000000"/>
                </a:solidFill>
              </a:rPr>
              <a:t>Endpoints</a:t>
            </a:r>
          </a:p>
          <a:p>
            <a:pPr lvl="0"/>
            <a:r>
              <a:rPr lang="en-US" sz="2400" kern="0" dirty="0">
                <a:solidFill>
                  <a:srgbClr val="000000"/>
                </a:solidFill>
              </a:rPr>
              <a:t>Storage queues</a:t>
            </a:r>
          </a:p>
          <a:p>
            <a:pPr lvl="1"/>
            <a:r>
              <a:rPr lang="en-US" sz="2000" kern="0" dirty="0">
                <a:solidFill>
                  <a:srgbClr val="000000"/>
                </a:solidFill>
              </a:rPr>
              <a:t>Low latency</a:t>
            </a:r>
          </a:p>
          <a:p>
            <a:pPr lvl="1"/>
            <a:r>
              <a:rPr lang="en-US" sz="2000" kern="0" dirty="0">
                <a:solidFill>
                  <a:srgbClr val="000000"/>
                </a:solidFill>
              </a:rPr>
              <a:t>Up to 64 KB in each message</a:t>
            </a:r>
          </a:p>
          <a:p>
            <a:pPr lvl="1"/>
            <a:r>
              <a:rPr lang="en-US" sz="2000" kern="0" dirty="0">
                <a:solidFill>
                  <a:srgbClr val="000000"/>
                </a:solidFill>
              </a:rPr>
              <a:t>Up to 1 TB in each queue</a:t>
            </a:r>
          </a:p>
          <a:p>
            <a:pPr lvl="1"/>
            <a:r>
              <a:rPr lang="en-US" sz="2000" kern="0" dirty="0">
                <a:solidFill>
                  <a:srgbClr val="000000"/>
                </a:solidFill>
              </a:rPr>
              <a:t>Seven days TTL for each message</a:t>
            </a:r>
          </a:p>
          <a:p>
            <a:pPr lvl="0"/>
            <a:r>
              <a:rPr lang="en-US" sz="2400" kern="0" dirty="0">
                <a:solidFill>
                  <a:srgbClr val="000000"/>
                </a:solidFill>
              </a:rPr>
              <a:t>Service Bus queues</a:t>
            </a:r>
          </a:p>
          <a:p>
            <a:pPr lvl="1"/>
            <a:r>
              <a:rPr lang="en-US" sz="2000" kern="0" dirty="0">
                <a:solidFill>
                  <a:srgbClr val="000000"/>
                </a:solidFill>
              </a:rPr>
              <a:t>Higher latency </a:t>
            </a:r>
          </a:p>
          <a:p>
            <a:pPr lvl="1"/>
            <a:r>
              <a:rPr lang="en-US" sz="2000" kern="0" dirty="0">
                <a:solidFill>
                  <a:srgbClr val="000000"/>
                </a:solidFill>
              </a:rPr>
              <a:t>Up to 256 KB in each message</a:t>
            </a:r>
          </a:p>
          <a:p>
            <a:pPr lvl="1"/>
            <a:r>
              <a:rPr lang="en-US" sz="2000" kern="0" dirty="0">
                <a:solidFill>
                  <a:srgbClr val="000000"/>
                </a:solidFill>
              </a:rPr>
              <a:t>Up to 80 GB in each queue</a:t>
            </a:r>
          </a:p>
          <a:p>
            <a:pPr lvl="1"/>
            <a:r>
              <a:rPr lang="en-US" sz="2000" kern="0" dirty="0">
                <a:solidFill>
                  <a:srgbClr val="000000"/>
                </a:solidFill>
              </a:rPr>
              <a:t>Unlimited message TTL</a:t>
            </a:r>
          </a:p>
        </p:txBody>
      </p:sp>
    </p:spTree>
    <p:extLst>
      <p:ext uri="{BB962C8B-B14F-4D97-AF65-F5344CB8AC3E}">
        <p14:creationId xmlns:p14="http://schemas.microsoft.com/office/powerpoint/2010/main" val="412935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9F632-2699-46D1-B177-9BCBD85126C0}"/>
              </a:ext>
            </a:extLst>
          </p:cNvPr>
          <p:cNvSpPr>
            <a:spLocks noGrp="1"/>
          </p:cNvSpPr>
          <p:nvPr>
            <p:ph type="title"/>
          </p:nvPr>
        </p:nvSpPr>
        <p:spPr>
          <a:xfrm>
            <a:off x="390420" y="1110984"/>
            <a:ext cx="1769681" cy="319756"/>
          </a:xfrm>
        </p:spPr>
        <p:txBody>
          <a:bodyPr>
            <a:normAutofit fontScale="90000"/>
          </a:bodyPr>
          <a:lstStyle/>
          <a:p>
            <a:r>
              <a:rPr lang="en-US" sz="2100" dirty="0">
                <a:solidFill>
                  <a:schemeClr val="accent1"/>
                </a:solidFill>
              </a:rPr>
              <a:t>Day 2 – Date</a:t>
            </a:r>
            <a:endParaRPr lang="en-US" sz="3000" dirty="0">
              <a:solidFill>
                <a:srgbClr val="0070C0"/>
              </a:solidFill>
            </a:endParaRPr>
          </a:p>
        </p:txBody>
      </p:sp>
      <p:pic>
        <p:nvPicPr>
          <p:cNvPr id="1026" name="Picture 2" descr="https://media.licdn.com/mpr/mpr/AAEAAQAAAAAAAAxqAAAAJDY0NzE1OGYwLWY4YzUtNDk2Yy1iMDA5LTRjYjlkYzczNTNjYQ.png">
            <a:extLst>
              <a:ext uri="{FF2B5EF4-FFF2-40B4-BE49-F238E27FC236}">
                <a16:creationId xmlns:a16="http://schemas.microsoft.com/office/drawing/2014/main" id="{C8C967FE-DB48-4CF7-B68C-5EFE984D75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3629" y="5206745"/>
            <a:ext cx="2156745" cy="7524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aionsolution.com/wp-content/uploads/2017/10/microsoft-azure-640x401.png">
            <a:extLst>
              <a:ext uri="{FF2B5EF4-FFF2-40B4-BE49-F238E27FC236}">
                <a16:creationId xmlns:a16="http://schemas.microsoft.com/office/drawing/2014/main" id="{1CA85E2E-D911-4D75-B16D-7842D055CE4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5549" y="5206744"/>
            <a:ext cx="1098381" cy="68820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D8BF6B8C-CE64-4358-8AEB-576DF60DD25D}"/>
              </a:ext>
            </a:extLst>
          </p:cNvPr>
          <p:cNvSpPr txBox="1">
            <a:spLocks/>
          </p:cNvSpPr>
          <p:nvPr/>
        </p:nvSpPr>
        <p:spPr>
          <a:xfrm>
            <a:off x="387007" y="1424838"/>
            <a:ext cx="1808914" cy="384572"/>
          </a:xfrm>
          <a:prstGeom prst="rect">
            <a:avLst/>
          </a:prstGeom>
        </p:spPr>
        <p:txBody>
          <a:bodyPr vert="horz" lIns="68570" tIns="34285" rIns="68570" bIns="34285"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dirty="0">
                <a:solidFill>
                  <a:srgbClr val="0070C0"/>
                </a:solidFill>
              </a:rPr>
              <a:t>Agenda</a:t>
            </a:r>
          </a:p>
        </p:txBody>
      </p:sp>
      <p:graphicFrame>
        <p:nvGraphicFramePr>
          <p:cNvPr id="5" name="Table 4">
            <a:extLst>
              <a:ext uri="{FF2B5EF4-FFF2-40B4-BE49-F238E27FC236}">
                <a16:creationId xmlns:a16="http://schemas.microsoft.com/office/drawing/2014/main" id="{C96AF7FC-83B9-4F8B-8D73-D6A609FF98F1}"/>
              </a:ext>
            </a:extLst>
          </p:cNvPr>
          <p:cNvGraphicFramePr>
            <a:graphicFrameLocks noGrp="1"/>
          </p:cNvGraphicFramePr>
          <p:nvPr>
            <p:extLst>
              <p:ext uri="{D42A27DB-BD31-4B8C-83A1-F6EECF244321}">
                <p14:modId xmlns:p14="http://schemas.microsoft.com/office/powerpoint/2010/main" val="958611336"/>
              </p:ext>
            </p:extLst>
          </p:nvPr>
        </p:nvGraphicFramePr>
        <p:xfrm>
          <a:off x="1453930" y="1880811"/>
          <a:ext cx="6161090" cy="3560558"/>
        </p:xfrm>
        <a:graphic>
          <a:graphicData uri="http://schemas.openxmlformats.org/drawingml/2006/table">
            <a:tbl>
              <a:tblPr firstRow="1" bandRow="1">
                <a:tableStyleId>{3B4B98B0-60AC-42C2-AFA5-B58CD77FA1E5}</a:tableStyleId>
              </a:tblPr>
              <a:tblGrid>
                <a:gridCol w="1113249">
                  <a:extLst>
                    <a:ext uri="{9D8B030D-6E8A-4147-A177-3AD203B41FA5}">
                      <a16:colId xmlns:a16="http://schemas.microsoft.com/office/drawing/2014/main" val="3765666847"/>
                    </a:ext>
                  </a:extLst>
                </a:gridCol>
                <a:gridCol w="1365555">
                  <a:extLst>
                    <a:ext uri="{9D8B030D-6E8A-4147-A177-3AD203B41FA5}">
                      <a16:colId xmlns:a16="http://schemas.microsoft.com/office/drawing/2014/main" val="528657746"/>
                    </a:ext>
                  </a:extLst>
                </a:gridCol>
                <a:gridCol w="3682286">
                  <a:extLst>
                    <a:ext uri="{9D8B030D-6E8A-4147-A177-3AD203B41FA5}">
                      <a16:colId xmlns:a16="http://schemas.microsoft.com/office/drawing/2014/main" val="2693663681"/>
                    </a:ext>
                  </a:extLst>
                </a:gridCol>
              </a:tblGrid>
              <a:tr h="339927">
                <a:tc>
                  <a:txBody>
                    <a:bodyPr/>
                    <a:lstStyle/>
                    <a:p>
                      <a:r>
                        <a:rPr lang="en-US" sz="1300" baseline="0" dirty="0"/>
                        <a:t>9:00 AM</a:t>
                      </a:r>
                      <a:endParaRPr lang="en-US" sz="1300" b="0" baseline="0" dirty="0"/>
                    </a:p>
                  </a:txBody>
                  <a:tcPr marL="68570" marR="68570" marT="34285" marB="34285"/>
                </a:tc>
                <a:tc>
                  <a:txBody>
                    <a:bodyPr/>
                    <a:lstStyle/>
                    <a:p>
                      <a:endParaRPr lang="en-US" sz="1300" b="0" baseline="0" dirty="0"/>
                    </a:p>
                  </a:txBody>
                  <a:tcPr marL="68570" marR="68570" marT="34285" marB="34285"/>
                </a:tc>
                <a:tc>
                  <a:txBody>
                    <a:bodyPr/>
                    <a:lstStyle/>
                    <a:p>
                      <a:r>
                        <a:rPr lang="en-US" sz="1300" baseline="0" dirty="0"/>
                        <a:t>Registration &amp; Breakfast</a:t>
                      </a:r>
                      <a:endParaRPr lang="en-US" sz="1300" b="0" baseline="0" dirty="0"/>
                    </a:p>
                  </a:txBody>
                  <a:tcPr marL="68570" marR="68570" marT="34285" marB="34285"/>
                </a:tc>
                <a:extLst>
                  <a:ext uri="{0D108BD9-81ED-4DB2-BD59-A6C34878D82A}">
                    <a16:rowId xmlns:a16="http://schemas.microsoft.com/office/drawing/2014/main" val="2568022850"/>
                  </a:ext>
                </a:extLst>
              </a:tr>
              <a:tr h="285801">
                <a:tc>
                  <a:txBody>
                    <a:bodyPr/>
                    <a:lstStyle/>
                    <a:p>
                      <a:r>
                        <a:rPr lang="en-US" sz="1300" baseline="0" dirty="0"/>
                        <a:t>9:30 AM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Planning and implementing Azure SQL Database</a:t>
                      </a:r>
                    </a:p>
                  </a:txBody>
                  <a:tcPr marL="68570" marR="68570" marT="34285" marB="34285"/>
                </a:tc>
                <a:extLst>
                  <a:ext uri="{0D108BD9-81ED-4DB2-BD59-A6C34878D82A}">
                    <a16:rowId xmlns:a16="http://schemas.microsoft.com/office/drawing/2014/main" val="4200143578"/>
                  </a:ext>
                </a:extLst>
              </a:tr>
              <a:tr h="285801">
                <a:tc>
                  <a:txBody>
                    <a:bodyPr/>
                    <a:lstStyle/>
                    <a:p>
                      <a:r>
                        <a:rPr lang="en-US" sz="1300" baseline="0" dirty="0"/>
                        <a:t>10:30 AM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Break</a:t>
                      </a:r>
                    </a:p>
                  </a:txBody>
                  <a:tcPr marL="68570" marR="68570" marT="34285" marB="34285"/>
                </a:tc>
                <a:extLst>
                  <a:ext uri="{0D108BD9-81ED-4DB2-BD59-A6C34878D82A}">
                    <a16:rowId xmlns:a16="http://schemas.microsoft.com/office/drawing/2014/main" val="3202762421"/>
                  </a:ext>
                </a:extLst>
              </a:tr>
              <a:tr h="285801">
                <a:tc>
                  <a:txBody>
                    <a:bodyPr/>
                    <a:lstStyle/>
                    <a:p>
                      <a:r>
                        <a:rPr lang="en-US" sz="1300" baseline="0" dirty="0"/>
                        <a:t>10:45 AM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Implementing PaaS cloud services</a:t>
                      </a:r>
                    </a:p>
                  </a:txBody>
                  <a:tcPr marL="68570" marR="68570" marT="34285" marB="34285"/>
                </a:tc>
                <a:extLst>
                  <a:ext uri="{0D108BD9-81ED-4DB2-BD59-A6C34878D82A}">
                    <a16:rowId xmlns:a16="http://schemas.microsoft.com/office/drawing/2014/main" val="709502303"/>
                  </a:ext>
                </a:extLst>
              </a:tr>
              <a:tr h="285801">
                <a:tc>
                  <a:txBody>
                    <a:bodyPr/>
                    <a:lstStyle/>
                    <a:p>
                      <a:r>
                        <a:rPr lang="en-US" sz="1300" baseline="0" dirty="0"/>
                        <a:t>11:30 AM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Lab</a:t>
                      </a:r>
                    </a:p>
                  </a:txBody>
                  <a:tcPr marL="68570" marR="68570" marT="34285" marB="34285"/>
                </a:tc>
                <a:extLst>
                  <a:ext uri="{0D108BD9-81ED-4DB2-BD59-A6C34878D82A}">
                    <a16:rowId xmlns:a16="http://schemas.microsoft.com/office/drawing/2014/main" val="2725223181"/>
                  </a:ext>
                </a:extLst>
              </a:tr>
              <a:tr h="285801">
                <a:tc>
                  <a:txBody>
                    <a:bodyPr/>
                    <a:lstStyle/>
                    <a:p>
                      <a:r>
                        <a:rPr lang="en-US" sz="1300" baseline="0" dirty="0"/>
                        <a:t>12:00 AM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Implementing Azure Active Directory</a:t>
                      </a:r>
                    </a:p>
                  </a:txBody>
                  <a:tcPr marL="68570" marR="68570" marT="34285" marB="34285"/>
                </a:tc>
                <a:extLst>
                  <a:ext uri="{0D108BD9-81ED-4DB2-BD59-A6C34878D82A}">
                    <a16:rowId xmlns:a16="http://schemas.microsoft.com/office/drawing/2014/main" val="3954698833"/>
                  </a:ext>
                </a:extLst>
              </a:tr>
              <a:tr h="285801">
                <a:tc>
                  <a:txBody>
                    <a:bodyPr/>
                    <a:lstStyle/>
                    <a:p>
                      <a:r>
                        <a:rPr lang="en-US" sz="1300" baseline="0" dirty="0"/>
                        <a:t>1:00 PM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Implementing Azure-based management and automation</a:t>
                      </a:r>
                    </a:p>
                  </a:txBody>
                  <a:tcPr marL="68570" marR="68570" marT="34285" marB="34285"/>
                </a:tc>
                <a:extLst>
                  <a:ext uri="{0D108BD9-81ED-4DB2-BD59-A6C34878D82A}">
                    <a16:rowId xmlns:a16="http://schemas.microsoft.com/office/drawing/2014/main" val="939985581"/>
                  </a:ext>
                </a:extLst>
              </a:tr>
              <a:tr h="331704">
                <a:tc>
                  <a:txBody>
                    <a:bodyPr/>
                    <a:lstStyle/>
                    <a:p>
                      <a:r>
                        <a:rPr lang="en-US" sz="1300" baseline="0" dirty="0"/>
                        <a:t>2:30 PM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Break</a:t>
                      </a:r>
                    </a:p>
                  </a:txBody>
                  <a:tcPr marL="68570" marR="68570" marT="34285" marB="34285"/>
                </a:tc>
                <a:extLst>
                  <a:ext uri="{0D108BD9-81ED-4DB2-BD59-A6C34878D82A}">
                    <a16:rowId xmlns:a16="http://schemas.microsoft.com/office/drawing/2014/main" val="1208610293"/>
                  </a:ext>
                </a:extLst>
              </a:tr>
              <a:tr h="331704">
                <a:tc>
                  <a:txBody>
                    <a:bodyPr/>
                    <a:lstStyle/>
                    <a:p>
                      <a:r>
                        <a:rPr lang="en-US" sz="1300" baseline="0" dirty="0"/>
                        <a:t>2:45 PM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Q&amp;A: How will you use what you have learned</a:t>
                      </a:r>
                    </a:p>
                  </a:txBody>
                  <a:tcPr marL="68570" marR="68570" marT="34285" marB="34285"/>
                </a:tc>
                <a:extLst>
                  <a:ext uri="{0D108BD9-81ED-4DB2-BD59-A6C34878D82A}">
                    <a16:rowId xmlns:a16="http://schemas.microsoft.com/office/drawing/2014/main" val="1372044081"/>
                  </a:ext>
                </a:extLst>
              </a:tr>
              <a:tr h="331704">
                <a:tc>
                  <a:txBody>
                    <a:bodyPr/>
                    <a:lstStyle/>
                    <a:p>
                      <a:r>
                        <a:rPr lang="en-US" sz="1300" baseline="0" dirty="0"/>
                        <a:t>3:30 PM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Hands-On Labs</a:t>
                      </a:r>
                    </a:p>
                  </a:txBody>
                  <a:tcPr marL="68570" marR="68570" marT="34285" marB="34285"/>
                </a:tc>
                <a:extLst>
                  <a:ext uri="{0D108BD9-81ED-4DB2-BD59-A6C34878D82A}">
                    <a16:rowId xmlns:a16="http://schemas.microsoft.com/office/drawing/2014/main" val="3050631914"/>
                  </a:ext>
                </a:extLst>
              </a:tr>
              <a:tr h="331704">
                <a:tc>
                  <a:txBody>
                    <a:bodyPr/>
                    <a:lstStyle/>
                    <a:p>
                      <a:r>
                        <a:rPr lang="en-US" sz="1300" baseline="0" dirty="0"/>
                        <a:t>4:30 PM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Wrap-Up</a:t>
                      </a:r>
                    </a:p>
                  </a:txBody>
                  <a:tcPr marL="68570" marR="68570" marT="34285" marB="34285"/>
                </a:tc>
                <a:extLst>
                  <a:ext uri="{0D108BD9-81ED-4DB2-BD59-A6C34878D82A}">
                    <a16:rowId xmlns:a16="http://schemas.microsoft.com/office/drawing/2014/main" val="4041188077"/>
                  </a:ext>
                </a:extLst>
              </a:tr>
            </a:tbl>
          </a:graphicData>
        </a:graphic>
      </p:graphicFrame>
    </p:spTree>
    <p:extLst>
      <p:ext uri="{BB962C8B-B14F-4D97-AF65-F5344CB8AC3E}">
        <p14:creationId xmlns:p14="http://schemas.microsoft.com/office/powerpoint/2010/main" val="290270218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PaaS cloud service to a VNET</a:t>
            </a:r>
          </a:p>
        </p:txBody>
      </p:sp>
      <p:grpSp>
        <p:nvGrpSpPr>
          <p:cNvPr id="4" name="Group 3" descr="The graphic on the slide shows how PaaS cloud services in a VNet can communicate directly with VMs in the same VNet and on-premises computers that have a VPN connection to the VNet."/>
          <p:cNvGrpSpPr/>
          <p:nvPr/>
        </p:nvGrpSpPr>
        <p:grpSpPr>
          <a:xfrm>
            <a:off x="323850" y="1219200"/>
            <a:ext cx="8572500" cy="5410200"/>
            <a:chOff x="323850" y="1219200"/>
            <a:chExt cx="8572500" cy="5410200"/>
          </a:xfrm>
        </p:grpSpPr>
        <p:sp>
          <p:nvSpPr>
            <p:cNvPr id="5" name="Rounded Rectangle 4"/>
            <p:cNvSpPr/>
            <p:nvPr/>
          </p:nvSpPr>
          <p:spPr bwMode="auto">
            <a:xfrm>
              <a:off x="3657600" y="1219200"/>
              <a:ext cx="5238750" cy="5410200"/>
            </a:xfrm>
            <a:prstGeom prst="roundRect">
              <a:avLst>
                <a:gd name="adj" fmla="val 6757"/>
              </a:avLst>
            </a:prstGeom>
            <a:ln>
              <a:solidFill>
                <a:srgbClr val="00188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t" anchorCtr="0" compatLnSpc="1">
              <a:prstTxWarp prst="textNoShape">
                <a:avLst/>
              </a:prstTxWarp>
            </a:bodyPr>
            <a:lstStyle/>
            <a:p>
              <a:pPr lvl="0" eaLnBrk="0" fontAlgn="base" hangingPunct="0">
                <a:spcBef>
                  <a:spcPct val="0"/>
                </a:spcBef>
                <a:spcAft>
                  <a:spcPct val="0"/>
                </a:spcAft>
              </a:pPr>
              <a:r>
                <a:rPr lang="en-GB" sz="2400" b="1" dirty="0">
                  <a:solidFill>
                    <a:srgbClr val="000000"/>
                  </a:solidFill>
                  <a:latin typeface="Segoe UI" panose="020B0502040204020203" pitchFamily="34" charset="0"/>
                  <a:cs typeface="Segoe UI" panose="020B0502040204020203" pitchFamily="34" charset="0"/>
                </a:rPr>
                <a:t>Azure</a:t>
              </a:r>
            </a:p>
          </p:txBody>
        </p:sp>
        <p:sp>
          <p:nvSpPr>
            <p:cNvPr id="6" name="Rounded Rectangle 5"/>
            <p:cNvSpPr/>
            <p:nvPr/>
          </p:nvSpPr>
          <p:spPr bwMode="auto">
            <a:xfrm>
              <a:off x="323850" y="1600200"/>
              <a:ext cx="2489849" cy="4667250"/>
            </a:xfrm>
            <a:prstGeom prst="roundRect">
              <a:avLst>
                <a:gd name="adj" fmla="val 7008"/>
              </a:avLst>
            </a:prstGeom>
            <a:solidFill>
              <a:srgbClr val="6DC2E9"/>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eaLnBrk="0" fontAlgn="base" hangingPunct="0">
                <a:spcBef>
                  <a:spcPct val="0"/>
                </a:spcBef>
                <a:spcAft>
                  <a:spcPct val="0"/>
                </a:spcAft>
              </a:pPr>
              <a:r>
                <a:rPr lang="en-GB" sz="2400" b="1" dirty="0">
                  <a:solidFill>
                    <a:srgbClr val="000000"/>
                  </a:solidFill>
                  <a:latin typeface="Segoe UI" panose="020B0502040204020203" pitchFamily="34" charset="0"/>
                  <a:cs typeface="Segoe UI" panose="020B0502040204020203" pitchFamily="34" charset="0"/>
                </a:rPr>
                <a:t>Local Network</a:t>
              </a:r>
            </a:p>
          </p:txBody>
        </p:sp>
        <p:sp>
          <p:nvSpPr>
            <p:cNvPr id="7" name="Rounded Rectangle 6"/>
            <p:cNvSpPr/>
            <p:nvPr/>
          </p:nvSpPr>
          <p:spPr bwMode="auto">
            <a:xfrm>
              <a:off x="4109048" y="2019300"/>
              <a:ext cx="4406302" cy="4248150"/>
            </a:xfrm>
            <a:prstGeom prst="roundRect">
              <a:avLst>
                <a:gd name="adj" fmla="val 6440"/>
              </a:avLst>
            </a:prstGeom>
            <a:solidFill>
              <a:srgbClr val="4668C5"/>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eaLnBrk="0" fontAlgn="base" hangingPunct="0">
                <a:spcBef>
                  <a:spcPct val="0"/>
                </a:spcBef>
                <a:spcAft>
                  <a:spcPct val="0"/>
                </a:spcAft>
              </a:pPr>
              <a:r>
                <a:rPr lang="en-GB" sz="2400" b="1" dirty="0">
                  <a:solidFill>
                    <a:srgbClr val="FFFFFF"/>
                  </a:solidFill>
                  <a:latin typeface="Segoe UI" panose="020B0502040204020203" pitchFamily="34" charset="0"/>
                  <a:cs typeface="Segoe UI" panose="020B0502040204020203" pitchFamily="34" charset="0"/>
                </a:rPr>
                <a:t>VNet</a:t>
              </a:r>
            </a:p>
          </p:txBody>
        </p:sp>
        <p:pic>
          <p:nvPicPr>
            <p:cNvPr id="8" name="Picture 7"/>
            <p:cNvPicPr>
              <a:picLocks noChangeAspect="1"/>
            </p:cNvPicPr>
            <p:nvPr/>
          </p:nvPicPr>
          <p:blipFill>
            <a:blip r:embed="rId3"/>
            <a:stretch>
              <a:fillRect/>
            </a:stretch>
          </p:blipFill>
          <p:spPr>
            <a:xfrm>
              <a:off x="812166" y="4450893"/>
              <a:ext cx="1377749" cy="813758"/>
            </a:xfrm>
            <a:prstGeom prst="rect">
              <a:avLst/>
            </a:prstGeom>
          </p:spPr>
        </p:pic>
        <p:grpSp>
          <p:nvGrpSpPr>
            <p:cNvPr id="9" name="Group 8"/>
            <p:cNvGrpSpPr>
              <a:grpSpLocks noChangeAspect="1"/>
            </p:cNvGrpSpPr>
            <p:nvPr/>
          </p:nvGrpSpPr>
          <p:grpSpPr bwMode="auto">
            <a:xfrm>
              <a:off x="776865" y="2786424"/>
              <a:ext cx="1377749" cy="789735"/>
              <a:chOff x="2381" y="1391"/>
              <a:chExt cx="1366" cy="783"/>
            </a:xfrm>
          </p:grpSpPr>
          <p:sp>
            <p:nvSpPr>
              <p:cNvPr id="76" name="AutoShape 10"/>
              <p:cNvSpPr>
                <a:spLocks noChangeAspect="1" noChangeArrowheads="1" noTextEdit="1"/>
              </p:cNvSpPr>
              <p:nvPr/>
            </p:nvSpPr>
            <p:spPr bwMode="auto">
              <a:xfrm>
                <a:off x="2381" y="1399"/>
                <a:ext cx="1346" cy="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7" name="Rectangle 76"/>
              <p:cNvSpPr>
                <a:spLocks noChangeArrowheads="1"/>
              </p:cNvSpPr>
              <p:nvPr/>
            </p:nvSpPr>
            <p:spPr bwMode="auto">
              <a:xfrm>
                <a:off x="2549" y="1391"/>
                <a:ext cx="1026" cy="709"/>
              </a:xfrm>
              <a:prstGeom prst="rect">
                <a:avLst/>
              </a:prstGeom>
              <a:solidFill>
                <a:schemeClr val="tx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8" name="Oval 77"/>
              <p:cNvSpPr>
                <a:spLocks noChangeArrowheads="1"/>
              </p:cNvSpPr>
              <p:nvPr/>
            </p:nvSpPr>
            <p:spPr bwMode="auto">
              <a:xfrm>
                <a:off x="3051" y="1406"/>
                <a:ext cx="22" cy="2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9" name="Rectangle 78"/>
              <p:cNvSpPr>
                <a:spLocks noChangeArrowheads="1"/>
              </p:cNvSpPr>
              <p:nvPr/>
            </p:nvSpPr>
            <p:spPr bwMode="auto">
              <a:xfrm>
                <a:off x="2583" y="1434"/>
                <a:ext cx="958" cy="62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80" name="Freeform 79"/>
              <p:cNvSpPr>
                <a:spLocks/>
              </p:cNvSpPr>
              <p:nvPr/>
            </p:nvSpPr>
            <p:spPr bwMode="auto">
              <a:xfrm>
                <a:off x="2416" y="2120"/>
                <a:ext cx="1331" cy="54"/>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grpSp>
        <p:grpSp>
          <p:nvGrpSpPr>
            <p:cNvPr id="10" name="Group 9"/>
            <p:cNvGrpSpPr>
              <a:grpSpLocks noChangeAspect="1"/>
            </p:cNvGrpSpPr>
            <p:nvPr/>
          </p:nvGrpSpPr>
          <p:grpSpPr>
            <a:xfrm>
              <a:off x="5817117" y="4631573"/>
              <a:ext cx="793899" cy="1266156"/>
              <a:chOff x="8822083" y="2100326"/>
              <a:chExt cx="914400" cy="1458337"/>
            </a:xfrm>
          </p:grpSpPr>
          <p:grpSp>
            <p:nvGrpSpPr>
              <p:cNvPr id="61" name="Group 60"/>
              <p:cNvGrpSpPr>
                <a:grpSpLocks noChangeAspect="1"/>
              </p:cNvGrpSpPr>
              <p:nvPr/>
            </p:nvGrpSpPr>
            <p:grpSpPr bwMode="auto">
              <a:xfrm>
                <a:off x="9068949" y="2230438"/>
                <a:ext cx="530226" cy="1174751"/>
                <a:chOff x="5855" y="1405"/>
                <a:chExt cx="334" cy="740"/>
              </a:xfrm>
            </p:grpSpPr>
            <p:sp>
              <p:nvSpPr>
                <p:cNvPr id="63"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4" name="Freeform 63"/>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5" name="Rectangle 64"/>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6" name="Freeform 65"/>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7" name="Rectangle 66"/>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8" name="Freeform 67"/>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9" name="Rectangle 68"/>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0" name="Freeform 69"/>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1" name="Rectangle 70"/>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2" name="Freeform 71"/>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3" name="Oval 72"/>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4" name="Freeform 73"/>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5" name="Rectangle 74"/>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grpSp>
          <p:sp>
            <p:nvSpPr>
              <p:cNvPr id="62" name="Rectangle 61"/>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p:cNvGrpSpPr/>
            <p:nvPr/>
          </p:nvGrpSpPr>
          <p:grpSpPr>
            <a:xfrm>
              <a:off x="2298456" y="3434482"/>
              <a:ext cx="2300053" cy="1025408"/>
              <a:chOff x="2298456" y="3434482"/>
              <a:chExt cx="2300053" cy="1025408"/>
            </a:xfrm>
          </p:grpSpPr>
          <p:grpSp>
            <p:nvGrpSpPr>
              <p:cNvPr id="54" name="Group 53"/>
              <p:cNvGrpSpPr>
                <a:grpSpLocks noChangeAspect="1"/>
              </p:cNvGrpSpPr>
              <p:nvPr/>
            </p:nvGrpSpPr>
            <p:grpSpPr>
              <a:xfrm>
                <a:off x="2298456" y="3924300"/>
                <a:ext cx="2300053" cy="535590"/>
                <a:chOff x="4642597" y="3753046"/>
                <a:chExt cx="2300053" cy="535590"/>
              </a:xfrm>
            </p:grpSpPr>
            <p:grpSp>
              <p:nvGrpSpPr>
                <p:cNvPr id="56" name="Group 55"/>
                <p:cNvGrpSpPr/>
                <p:nvPr/>
              </p:nvGrpSpPr>
              <p:grpSpPr>
                <a:xfrm>
                  <a:off x="4642597" y="3753046"/>
                  <a:ext cx="2300053" cy="535590"/>
                  <a:chOff x="4734713" y="4387988"/>
                  <a:chExt cx="2300053" cy="535590"/>
                </a:xfrm>
              </p:grpSpPr>
              <p:sp>
                <p:nvSpPr>
                  <p:cNvPr id="58" name="Flowchart: Delay 57"/>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60" name="Oval 59"/>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sp>
              <p:nvSpPr>
                <p:cNvPr id="57" name="Oval 56"/>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sp>
            <p:nvSpPr>
              <p:cNvPr id="55" name="TextBox 54"/>
              <p:cNvSpPr txBox="1"/>
              <p:nvPr/>
            </p:nvSpPr>
            <p:spPr>
              <a:xfrm>
                <a:off x="3087400" y="3434482"/>
                <a:ext cx="822661" cy="461665"/>
              </a:xfrm>
              <a:prstGeom prst="rect">
                <a:avLst/>
              </a:prstGeom>
              <a:noFill/>
            </p:spPr>
            <p:txBody>
              <a:bodyPr wrap="none" rtlCol="0">
                <a:spAutoFit/>
              </a:bodyPr>
              <a:lstStyle/>
              <a:p>
                <a:pPr lvl="0" fontAlgn="base">
                  <a:spcBef>
                    <a:spcPct val="0"/>
                  </a:spcBef>
                  <a:spcAft>
                    <a:spcPct val="0"/>
                  </a:spcAft>
                </a:pPr>
                <a:r>
                  <a:rPr lang="en-GB" sz="2400" b="1" dirty="0">
                    <a:solidFill>
                      <a:srgbClr val="000000"/>
                    </a:solidFill>
                    <a:latin typeface="Segoe UI" panose="020B0502040204020203" pitchFamily="34" charset="0"/>
                    <a:cs typeface="Segoe UI" panose="020B0502040204020203" pitchFamily="34" charset="0"/>
                  </a:rPr>
                  <a:t>VPN</a:t>
                </a:r>
              </a:p>
            </p:txBody>
          </p:sp>
        </p:grpSp>
        <p:sp>
          <p:nvSpPr>
            <p:cNvPr id="12" name="TextBox 11"/>
            <p:cNvSpPr txBox="1"/>
            <p:nvPr/>
          </p:nvSpPr>
          <p:spPr>
            <a:xfrm>
              <a:off x="5991741" y="5782572"/>
              <a:ext cx="2001125" cy="369332"/>
            </a:xfrm>
            <a:prstGeom prst="rect">
              <a:avLst/>
            </a:prstGeom>
            <a:noFill/>
          </p:spPr>
          <p:txBody>
            <a:bodyPr wrap="none" rtlCol="0">
              <a:spAutoFit/>
            </a:bodyPr>
            <a:lstStyle/>
            <a:p>
              <a:pPr lvl="0" fontAlgn="base">
                <a:spcBef>
                  <a:spcPct val="0"/>
                </a:spcBef>
                <a:spcAft>
                  <a:spcPct val="0"/>
                </a:spcAft>
              </a:pPr>
              <a:r>
                <a:rPr lang="en-GB" b="1" dirty="0">
                  <a:solidFill>
                    <a:srgbClr val="FFFFFF"/>
                  </a:solidFill>
                  <a:latin typeface="Segoe UI" panose="020B0502040204020203" pitchFamily="34" charset="0"/>
                  <a:cs typeface="Segoe UI" panose="020B0502040204020203" pitchFamily="34" charset="0"/>
                </a:rPr>
                <a:t>Virtual machines</a:t>
              </a:r>
            </a:p>
          </p:txBody>
        </p:sp>
        <p:grpSp>
          <p:nvGrpSpPr>
            <p:cNvPr id="13" name="Group 12"/>
            <p:cNvGrpSpPr>
              <a:grpSpLocks noChangeAspect="1"/>
            </p:cNvGrpSpPr>
            <p:nvPr/>
          </p:nvGrpSpPr>
          <p:grpSpPr>
            <a:xfrm>
              <a:off x="6506142" y="4631573"/>
              <a:ext cx="793899" cy="1266156"/>
              <a:chOff x="8822083" y="2100326"/>
              <a:chExt cx="914400" cy="1458337"/>
            </a:xfrm>
          </p:grpSpPr>
          <p:grpSp>
            <p:nvGrpSpPr>
              <p:cNvPr id="39" name="Group 38"/>
              <p:cNvGrpSpPr>
                <a:grpSpLocks noChangeAspect="1"/>
              </p:cNvGrpSpPr>
              <p:nvPr/>
            </p:nvGrpSpPr>
            <p:grpSpPr bwMode="auto">
              <a:xfrm>
                <a:off x="9068949" y="2230438"/>
                <a:ext cx="530226" cy="1174751"/>
                <a:chOff x="5855" y="1405"/>
                <a:chExt cx="334" cy="740"/>
              </a:xfrm>
            </p:grpSpPr>
            <p:sp>
              <p:nvSpPr>
                <p:cNvPr id="41"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2" name="Freeform 41"/>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3" name="Rectangle 42"/>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4" name="Freeform 43"/>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5" name="Rectangle 44"/>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6" name="Freeform 45"/>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7" name="Rectangle 46"/>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8" name="Freeform 47"/>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9" name="Rectangle 48"/>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0" name="Freeform 49"/>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1" name="Oval 50"/>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2" name="Freeform 51"/>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3" name="Rectangle 52"/>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grpSp>
          <p:sp>
            <p:nvSpPr>
              <p:cNvPr id="40" name="Rectangle 39"/>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4" name="Group 13"/>
            <p:cNvGrpSpPr>
              <a:grpSpLocks noChangeAspect="1"/>
            </p:cNvGrpSpPr>
            <p:nvPr/>
          </p:nvGrpSpPr>
          <p:grpSpPr>
            <a:xfrm>
              <a:off x="7195167" y="4635769"/>
              <a:ext cx="793899" cy="1266156"/>
              <a:chOff x="8822083" y="2100326"/>
              <a:chExt cx="914400" cy="1458337"/>
            </a:xfrm>
          </p:grpSpPr>
          <p:grpSp>
            <p:nvGrpSpPr>
              <p:cNvPr id="24" name="Group 23"/>
              <p:cNvGrpSpPr>
                <a:grpSpLocks noChangeAspect="1"/>
              </p:cNvGrpSpPr>
              <p:nvPr/>
            </p:nvGrpSpPr>
            <p:grpSpPr bwMode="auto">
              <a:xfrm>
                <a:off x="9068949" y="2230438"/>
                <a:ext cx="530226" cy="1174751"/>
                <a:chOff x="5855" y="1405"/>
                <a:chExt cx="334" cy="740"/>
              </a:xfrm>
            </p:grpSpPr>
            <p:sp>
              <p:nvSpPr>
                <p:cNvPr id="26"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27" name="Freeform 26"/>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28" name="Rectangle 27"/>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29" name="Freeform 28"/>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0" name="Rectangle 29"/>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1" name="Freeform 30"/>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2" name="Rectangle 31"/>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3" name="Freeform 32"/>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4" name="Rectangle 33"/>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5" name="Freeform 34"/>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6" name="Oval 35"/>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7" name="Freeform 36"/>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8" name="Rectangle 37"/>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grpSp>
          <p:sp>
            <p:nvSpPr>
              <p:cNvPr id="25" name="Rectangle 24"/>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p:cNvGrpSpPr/>
            <p:nvPr/>
          </p:nvGrpSpPr>
          <p:grpSpPr>
            <a:xfrm>
              <a:off x="5958708" y="2907904"/>
              <a:ext cx="1450793" cy="904439"/>
              <a:chOff x="7438561" y="2702689"/>
              <a:chExt cx="1450793" cy="904439"/>
            </a:xfrm>
          </p:grpSpPr>
          <p:pic>
            <p:nvPicPr>
              <p:cNvPr id="20" name="Picture 19"/>
              <p:cNvPicPr>
                <a:picLocks noChangeAspect="1"/>
              </p:cNvPicPr>
              <p:nvPr/>
            </p:nvPicPr>
            <p:blipFill>
              <a:blip r:embed="rId4"/>
              <a:stretch>
                <a:fillRect/>
              </a:stretch>
            </p:blipFill>
            <p:spPr>
              <a:xfrm>
                <a:off x="7438561" y="2702689"/>
                <a:ext cx="1450793" cy="904439"/>
              </a:xfrm>
              <a:prstGeom prst="rect">
                <a:avLst/>
              </a:prstGeom>
            </p:spPr>
          </p:pic>
          <p:grpSp>
            <p:nvGrpSpPr>
              <p:cNvPr id="21" name="Group 20"/>
              <p:cNvGrpSpPr>
                <a:grpSpLocks noChangeAspect="1"/>
              </p:cNvGrpSpPr>
              <p:nvPr/>
            </p:nvGrpSpPr>
            <p:grpSpPr>
              <a:xfrm>
                <a:off x="7810266" y="2937433"/>
                <a:ext cx="728617" cy="564089"/>
                <a:chOff x="5345113" y="3798888"/>
                <a:chExt cx="431799" cy="345296"/>
              </a:xfrm>
            </p:grpSpPr>
            <p:sp>
              <p:nvSpPr>
                <p:cNvPr id="22" name="Freeform 21"/>
                <p:cNvSpPr>
                  <a:spLocks noEditPoints="1"/>
                </p:cNvSpPr>
                <p:nvPr/>
              </p:nvSpPr>
              <p:spPr bwMode="auto">
                <a:xfrm>
                  <a:off x="5345113" y="3947334"/>
                  <a:ext cx="193675" cy="196850"/>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23" name="Freeform 22"/>
                <p:cNvSpPr>
                  <a:spLocks noEditPoints="1"/>
                </p:cNvSpPr>
                <p:nvPr/>
              </p:nvSpPr>
              <p:spPr bwMode="auto">
                <a:xfrm>
                  <a:off x="5500687" y="3798888"/>
                  <a:ext cx="276225" cy="276225"/>
                </a:xfrm>
                <a:custGeom>
                  <a:avLst/>
                  <a:gdLst>
                    <a:gd name="T0" fmla="*/ 69 w 77"/>
                    <a:gd name="T1" fmla="*/ 36 h 77"/>
                    <a:gd name="T2" fmla="*/ 65 w 77"/>
                    <a:gd name="T3" fmla="*/ 33 h 77"/>
                    <a:gd name="T4" fmla="*/ 66 w 77"/>
                    <a:gd name="T5" fmla="*/ 25 h 77"/>
                    <a:gd name="T6" fmla="*/ 71 w 77"/>
                    <a:gd name="T7" fmla="*/ 17 h 77"/>
                    <a:gd name="T8" fmla="*/ 64 w 77"/>
                    <a:gd name="T9" fmla="*/ 12 h 77"/>
                    <a:gd name="T10" fmla="*/ 54 w 77"/>
                    <a:gd name="T11" fmla="*/ 16 h 77"/>
                    <a:gd name="T12" fmla="*/ 48 w 77"/>
                    <a:gd name="T13" fmla="*/ 10 h 77"/>
                    <a:gd name="T14" fmla="*/ 47 w 77"/>
                    <a:gd name="T15" fmla="*/ 1 h 77"/>
                    <a:gd name="T16" fmla="*/ 38 w 77"/>
                    <a:gd name="T17" fmla="*/ 2 h 77"/>
                    <a:gd name="T18" fmla="*/ 34 w 77"/>
                    <a:gd name="T19" fmla="*/ 12 h 77"/>
                    <a:gd name="T20" fmla="*/ 26 w 77"/>
                    <a:gd name="T21" fmla="*/ 12 h 77"/>
                    <a:gd name="T22" fmla="*/ 18 w 77"/>
                    <a:gd name="T23" fmla="*/ 6 h 77"/>
                    <a:gd name="T24" fmla="*/ 13 w 77"/>
                    <a:gd name="T25" fmla="*/ 13 h 77"/>
                    <a:gd name="T26" fmla="*/ 17 w 77"/>
                    <a:gd name="T27" fmla="*/ 23 h 77"/>
                    <a:gd name="T28" fmla="*/ 15 w 77"/>
                    <a:gd name="T29" fmla="*/ 26 h 77"/>
                    <a:gd name="T30" fmla="*/ 11 w 77"/>
                    <a:gd name="T31" fmla="*/ 29 h 77"/>
                    <a:gd name="T32" fmla="*/ 1 w 77"/>
                    <a:gd name="T33" fmla="*/ 31 h 77"/>
                    <a:gd name="T34" fmla="*/ 3 w 77"/>
                    <a:gd name="T35" fmla="*/ 39 h 77"/>
                    <a:gd name="T36" fmla="*/ 13 w 77"/>
                    <a:gd name="T37" fmla="*/ 44 h 77"/>
                    <a:gd name="T38" fmla="*/ 13 w 77"/>
                    <a:gd name="T39" fmla="*/ 47 h 77"/>
                    <a:gd name="T40" fmla="*/ 12 w 77"/>
                    <a:gd name="T41" fmla="*/ 52 h 77"/>
                    <a:gd name="T42" fmla="*/ 7 w 77"/>
                    <a:gd name="T43" fmla="*/ 60 h 77"/>
                    <a:gd name="T44" fmla="*/ 14 w 77"/>
                    <a:gd name="T45" fmla="*/ 64 h 77"/>
                    <a:gd name="T46" fmla="*/ 24 w 77"/>
                    <a:gd name="T47" fmla="*/ 61 h 77"/>
                    <a:gd name="T48" fmla="*/ 27 w 77"/>
                    <a:gd name="T49" fmla="*/ 62 h 77"/>
                    <a:gd name="T50" fmla="*/ 29 w 77"/>
                    <a:gd name="T51" fmla="*/ 67 h 77"/>
                    <a:gd name="T52" fmla="*/ 31 w 77"/>
                    <a:gd name="T53" fmla="*/ 76 h 77"/>
                    <a:gd name="T54" fmla="*/ 39 w 77"/>
                    <a:gd name="T55" fmla="*/ 75 h 77"/>
                    <a:gd name="T56" fmla="*/ 44 w 77"/>
                    <a:gd name="T57" fmla="*/ 65 h 77"/>
                    <a:gd name="T58" fmla="*/ 48 w 77"/>
                    <a:gd name="T59" fmla="*/ 64 h 77"/>
                    <a:gd name="T60" fmla="*/ 52 w 77"/>
                    <a:gd name="T61" fmla="*/ 65 h 77"/>
                    <a:gd name="T62" fmla="*/ 60 w 77"/>
                    <a:gd name="T63" fmla="*/ 70 h 77"/>
                    <a:gd name="T64" fmla="*/ 65 w 77"/>
                    <a:gd name="T65" fmla="*/ 64 h 77"/>
                    <a:gd name="T66" fmla="*/ 61 w 77"/>
                    <a:gd name="T67" fmla="*/ 53 h 77"/>
                    <a:gd name="T68" fmla="*/ 63 w 77"/>
                    <a:gd name="T69" fmla="*/ 50 h 77"/>
                    <a:gd name="T70" fmla="*/ 67 w 77"/>
                    <a:gd name="T71" fmla="*/ 48 h 77"/>
                    <a:gd name="T72" fmla="*/ 77 w 77"/>
                    <a:gd name="T73" fmla="*/ 46 h 77"/>
                    <a:gd name="T74" fmla="*/ 75 w 77"/>
                    <a:gd name="T75" fmla="*/ 38 h 77"/>
                    <a:gd name="T76" fmla="*/ 25 w 77"/>
                    <a:gd name="T77" fmla="*/ 37 h 77"/>
                    <a:gd name="T78" fmla="*/ 53 w 77"/>
                    <a:gd name="T79" fmla="*/ 4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77">
                      <a:moveTo>
                        <a:pt x="75" y="38"/>
                      </a:moveTo>
                      <a:cubicBezTo>
                        <a:pt x="69" y="36"/>
                        <a:pt x="69" y="36"/>
                        <a:pt x="69" y="36"/>
                      </a:cubicBezTo>
                      <a:cubicBezTo>
                        <a:pt x="66" y="36"/>
                        <a:pt x="66" y="34"/>
                        <a:pt x="65" y="33"/>
                      </a:cubicBezTo>
                      <a:cubicBezTo>
                        <a:pt x="65" y="33"/>
                        <a:pt x="65" y="33"/>
                        <a:pt x="65" y="33"/>
                      </a:cubicBezTo>
                      <a:cubicBezTo>
                        <a:pt x="65" y="32"/>
                        <a:pt x="65" y="31"/>
                        <a:pt x="64" y="30"/>
                      </a:cubicBezTo>
                      <a:cubicBezTo>
                        <a:pt x="64" y="28"/>
                        <a:pt x="64" y="27"/>
                        <a:pt x="66" y="25"/>
                      </a:cubicBezTo>
                      <a:cubicBezTo>
                        <a:pt x="71" y="20"/>
                        <a:pt x="71" y="20"/>
                        <a:pt x="71" y="20"/>
                      </a:cubicBezTo>
                      <a:cubicBezTo>
                        <a:pt x="72" y="19"/>
                        <a:pt x="72" y="18"/>
                        <a:pt x="71" y="17"/>
                      </a:cubicBezTo>
                      <a:cubicBezTo>
                        <a:pt x="68" y="13"/>
                        <a:pt x="68" y="13"/>
                        <a:pt x="68" y="13"/>
                      </a:cubicBezTo>
                      <a:cubicBezTo>
                        <a:pt x="67" y="12"/>
                        <a:pt x="66" y="12"/>
                        <a:pt x="64" y="12"/>
                      </a:cubicBezTo>
                      <a:cubicBezTo>
                        <a:pt x="59" y="16"/>
                        <a:pt x="59" y="16"/>
                        <a:pt x="59" y="16"/>
                      </a:cubicBezTo>
                      <a:cubicBezTo>
                        <a:pt x="57" y="17"/>
                        <a:pt x="55" y="17"/>
                        <a:pt x="54" y="16"/>
                      </a:cubicBezTo>
                      <a:cubicBezTo>
                        <a:pt x="53" y="15"/>
                        <a:pt x="52" y="15"/>
                        <a:pt x="50" y="14"/>
                      </a:cubicBezTo>
                      <a:cubicBezTo>
                        <a:pt x="49" y="13"/>
                        <a:pt x="48" y="12"/>
                        <a:pt x="48" y="10"/>
                      </a:cubicBezTo>
                      <a:cubicBezTo>
                        <a:pt x="49" y="3"/>
                        <a:pt x="49" y="3"/>
                        <a:pt x="49" y="3"/>
                      </a:cubicBezTo>
                      <a:cubicBezTo>
                        <a:pt x="49" y="2"/>
                        <a:pt x="48" y="1"/>
                        <a:pt x="47" y="1"/>
                      </a:cubicBezTo>
                      <a:cubicBezTo>
                        <a:pt x="41" y="0"/>
                        <a:pt x="41" y="0"/>
                        <a:pt x="41" y="0"/>
                      </a:cubicBezTo>
                      <a:cubicBezTo>
                        <a:pt x="40" y="0"/>
                        <a:pt x="39" y="1"/>
                        <a:pt x="38" y="2"/>
                      </a:cubicBezTo>
                      <a:cubicBezTo>
                        <a:pt x="37" y="9"/>
                        <a:pt x="37" y="9"/>
                        <a:pt x="37" y="9"/>
                      </a:cubicBezTo>
                      <a:cubicBezTo>
                        <a:pt x="36" y="11"/>
                        <a:pt x="35" y="12"/>
                        <a:pt x="34" y="12"/>
                      </a:cubicBezTo>
                      <a:cubicBezTo>
                        <a:pt x="33" y="12"/>
                        <a:pt x="31" y="13"/>
                        <a:pt x="30" y="13"/>
                      </a:cubicBezTo>
                      <a:cubicBezTo>
                        <a:pt x="29" y="13"/>
                        <a:pt x="27" y="13"/>
                        <a:pt x="26" y="12"/>
                      </a:cubicBezTo>
                      <a:cubicBezTo>
                        <a:pt x="21" y="7"/>
                        <a:pt x="21" y="7"/>
                        <a:pt x="21" y="7"/>
                      </a:cubicBezTo>
                      <a:cubicBezTo>
                        <a:pt x="20" y="6"/>
                        <a:pt x="18" y="6"/>
                        <a:pt x="18" y="6"/>
                      </a:cubicBezTo>
                      <a:cubicBezTo>
                        <a:pt x="13" y="10"/>
                        <a:pt x="13" y="10"/>
                        <a:pt x="13" y="10"/>
                      </a:cubicBezTo>
                      <a:cubicBezTo>
                        <a:pt x="13" y="10"/>
                        <a:pt x="12" y="12"/>
                        <a:pt x="13" y="13"/>
                      </a:cubicBezTo>
                      <a:cubicBezTo>
                        <a:pt x="16" y="19"/>
                        <a:pt x="16" y="19"/>
                        <a:pt x="16" y="19"/>
                      </a:cubicBezTo>
                      <a:cubicBezTo>
                        <a:pt x="18" y="21"/>
                        <a:pt x="17" y="22"/>
                        <a:pt x="17" y="23"/>
                      </a:cubicBezTo>
                      <a:cubicBezTo>
                        <a:pt x="17" y="23"/>
                        <a:pt x="17" y="23"/>
                        <a:pt x="17" y="24"/>
                      </a:cubicBezTo>
                      <a:cubicBezTo>
                        <a:pt x="16" y="24"/>
                        <a:pt x="15" y="25"/>
                        <a:pt x="15" y="26"/>
                      </a:cubicBezTo>
                      <a:cubicBezTo>
                        <a:pt x="15" y="26"/>
                        <a:pt x="15" y="27"/>
                        <a:pt x="15" y="27"/>
                      </a:cubicBezTo>
                      <a:cubicBezTo>
                        <a:pt x="14" y="28"/>
                        <a:pt x="13" y="29"/>
                        <a:pt x="11" y="29"/>
                      </a:cubicBezTo>
                      <a:cubicBezTo>
                        <a:pt x="4" y="29"/>
                        <a:pt x="4" y="29"/>
                        <a:pt x="4" y="29"/>
                      </a:cubicBezTo>
                      <a:cubicBezTo>
                        <a:pt x="3" y="29"/>
                        <a:pt x="1" y="30"/>
                        <a:pt x="1" y="31"/>
                      </a:cubicBezTo>
                      <a:cubicBezTo>
                        <a:pt x="1" y="36"/>
                        <a:pt x="1" y="36"/>
                        <a:pt x="1" y="36"/>
                      </a:cubicBezTo>
                      <a:cubicBezTo>
                        <a:pt x="0" y="37"/>
                        <a:pt x="1" y="38"/>
                        <a:pt x="3" y="39"/>
                      </a:cubicBezTo>
                      <a:cubicBezTo>
                        <a:pt x="9" y="40"/>
                        <a:pt x="9" y="40"/>
                        <a:pt x="9" y="40"/>
                      </a:cubicBezTo>
                      <a:cubicBezTo>
                        <a:pt x="12" y="41"/>
                        <a:pt x="12" y="42"/>
                        <a:pt x="13" y="44"/>
                      </a:cubicBezTo>
                      <a:cubicBezTo>
                        <a:pt x="13" y="44"/>
                        <a:pt x="13" y="44"/>
                        <a:pt x="13" y="44"/>
                      </a:cubicBezTo>
                      <a:cubicBezTo>
                        <a:pt x="13" y="45"/>
                        <a:pt x="13" y="46"/>
                        <a:pt x="13" y="47"/>
                      </a:cubicBezTo>
                      <a:cubicBezTo>
                        <a:pt x="13" y="47"/>
                        <a:pt x="13" y="47"/>
                        <a:pt x="13" y="47"/>
                      </a:cubicBezTo>
                      <a:cubicBezTo>
                        <a:pt x="14" y="48"/>
                        <a:pt x="14" y="50"/>
                        <a:pt x="12" y="52"/>
                      </a:cubicBezTo>
                      <a:cubicBezTo>
                        <a:pt x="7" y="56"/>
                        <a:pt x="7" y="56"/>
                        <a:pt x="7" y="56"/>
                      </a:cubicBezTo>
                      <a:cubicBezTo>
                        <a:pt x="6" y="57"/>
                        <a:pt x="6" y="59"/>
                        <a:pt x="7" y="60"/>
                      </a:cubicBezTo>
                      <a:cubicBezTo>
                        <a:pt x="10" y="64"/>
                        <a:pt x="10" y="64"/>
                        <a:pt x="10" y="64"/>
                      </a:cubicBezTo>
                      <a:cubicBezTo>
                        <a:pt x="11" y="65"/>
                        <a:pt x="12" y="65"/>
                        <a:pt x="14" y="64"/>
                      </a:cubicBezTo>
                      <a:cubicBezTo>
                        <a:pt x="19" y="61"/>
                        <a:pt x="19" y="61"/>
                        <a:pt x="19" y="61"/>
                      </a:cubicBezTo>
                      <a:cubicBezTo>
                        <a:pt x="21" y="60"/>
                        <a:pt x="23" y="60"/>
                        <a:pt x="24" y="61"/>
                      </a:cubicBezTo>
                      <a:cubicBezTo>
                        <a:pt x="24" y="61"/>
                        <a:pt x="24" y="61"/>
                        <a:pt x="24" y="61"/>
                      </a:cubicBezTo>
                      <a:cubicBezTo>
                        <a:pt x="25" y="61"/>
                        <a:pt x="26" y="62"/>
                        <a:pt x="27" y="62"/>
                      </a:cubicBezTo>
                      <a:cubicBezTo>
                        <a:pt x="27" y="62"/>
                        <a:pt x="27" y="63"/>
                        <a:pt x="27" y="63"/>
                      </a:cubicBezTo>
                      <a:cubicBezTo>
                        <a:pt x="28" y="63"/>
                        <a:pt x="29" y="64"/>
                        <a:pt x="29" y="67"/>
                      </a:cubicBezTo>
                      <a:cubicBezTo>
                        <a:pt x="29" y="73"/>
                        <a:pt x="29" y="73"/>
                        <a:pt x="29" y="73"/>
                      </a:cubicBezTo>
                      <a:cubicBezTo>
                        <a:pt x="29" y="75"/>
                        <a:pt x="30" y="76"/>
                        <a:pt x="31" y="76"/>
                      </a:cubicBezTo>
                      <a:cubicBezTo>
                        <a:pt x="37" y="77"/>
                        <a:pt x="37" y="77"/>
                        <a:pt x="37" y="77"/>
                      </a:cubicBezTo>
                      <a:cubicBezTo>
                        <a:pt x="38" y="77"/>
                        <a:pt x="39" y="76"/>
                        <a:pt x="39" y="75"/>
                      </a:cubicBezTo>
                      <a:cubicBezTo>
                        <a:pt x="41" y="68"/>
                        <a:pt x="41" y="68"/>
                        <a:pt x="41" y="68"/>
                      </a:cubicBezTo>
                      <a:cubicBezTo>
                        <a:pt x="42" y="66"/>
                        <a:pt x="43" y="65"/>
                        <a:pt x="44" y="65"/>
                      </a:cubicBezTo>
                      <a:cubicBezTo>
                        <a:pt x="44" y="65"/>
                        <a:pt x="44" y="65"/>
                        <a:pt x="44" y="65"/>
                      </a:cubicBezTo>
                      <a:cubicBezTo>
                        <a:pt x="45" y="64"/>
                        <a:pt x="47" y="64"/>
                        <a:pt x="48" y="64"/>
                      </a:cubicBezTo>
                      <a:cubicBezTo>
                        <a:pt x="48" y="64"/>
                        <a:pt x="48" y="64"/>
                        <a:pt x="48" y="64"/>
                      </a:cubicBezTo>
                      <a:cubicBezTo>
                        <a:pt x="49" y="63"/>
                        <a:pt x="50" y="63"/>
                        <a:pt x="52" y="65"/>
                      </a:cubicBezTo>
                      <a:cubicBezTo>
                        <a:pt x="57" y="70"/>
                        <a:pt x="57" y="70"/>
                        <a:pt x="57" y="70"/>
                      </a:cubicBezTo>
                      <a:cubicBezTo>
                        <a:pt x="58" y="71"/>
                        <a:pt x="59" y="71"/>
                        <a:pt x="60" y="70"/>
                      </a:cubicBezTo>
                      <a:cubicBezTo>
                        <a:pt x="65" y="67"/>
                        <a:pt x="65" y="67"/>
                        <a:pt x="65" y="67"/>
                      </a:cubicBezTo>
                      <a:cubicBezTo>
                        <a:pt x="65" y="66"/>
                        <a:pt x="66" y="65"/>
                        <a:pt x="65" y="64"/>
                      </a:cubicBezTo>
                      <a:cubicBezTo>
                        <a:pt x="61" y="58"/>
                        <a:pt x="61" y="58"/>
                        <a:pt x="61" y="58"/>
                      </a:cubicBezTo>
                      <a:cubicBezTo>
                        <a:pt x="60" y="56"/>
                        <a:pt x="61" y="54"/>
                        <a:pt x="61" y="53"/>
                      </a:cubicBezTo>
                      <a:cubicBezTo>
                        <a:pt x="61" y="53"/>
                        <a:pt x="61" y="53"/>
                        <a:pt x="61" y="53"/>
                      </a:cubicBezTo>
                      <a:cubicBezTo>
                        <a:pt x="62" y="52"/>
                        <a:pt x="63" y="51"/>
                        <a:pt x="63" y="50"/>
                      </a:cubicBezTo>
                      <a:cubicBezTo>
                        <a:pt x="63" y="50"/>
                        <a:pt x="63" y="50"/>
                        <a:pt x="63" y="50"/>
                      </a:cubicBezTo>
                      <a:cubicBezTo>
                        <a:pt x="64" y="49"/>
                        <a:pt x="65" y="48"/>
                        <a:pt x="67" y="48"/>
                      </a:cubicBezTo>
                      <a:cubicBezTo>
                        <a:pt x="74" y="48"/>
                        <a:pt x="74" y="48"/>
                        <a:pt x="74" y="48"/>
                      </a:cubicBezTo>
                      <a:cubicBezTo>
                        <a:pt x="75" y="48"/>
                        <a:pt x="77" y="47"/>
                        <a:pt x="77" y="46"/>
                      </a:cubicBezTo>
                      <a:cubicBezTo>
                        <a:pt x="77" y="40"/>
                        <a:pt x="77" y="40"/>
                        <a:pt x="77" y="40"/>
                      </a:cubicBezTo>
                      <a:cubicBezTo>
                        <a:pt x="77" y="40"/>
                        <a:pt x="77" y="38"/>
                        <a:pt x="75" y="38"/>
                      </a:cubicBezTo>
                      <a:close/>
                      <a:moveTo>
                        <a:pt x="37" y="52"/>
                      </a:moveTo>
                      <a:cubicBezTo>
                        <a:pt x="29" y="51"/>
                        <a:pt x="24" y="44"/>
                        <a:pt x="25" y="37"/>
                      </a:cubicBezTo>
                      <a:cubicBezTo>
                        <a:pt x="26" y="29"/>
                        <a:pt x="33" y="23"/>
                        <a:pt x="41" y="24"/>
                      </a:cubicBezTo>
                      <a:cubicBezTo>
                        <a:pt x="48" y="25"/>
                        <a:pt x="54" y="32"/>
                        <a:pt x="53" y="40"/>
                      </a:cubicBezTo>
                      <a:cubicBezTo>
                        <a:pt x="52" y="48"/>
                        <a:pt x="45" y="53"/>
                        <a:pt x="37" y="52"/>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grpSp>
        </p:grpSp>
        <p:sp>
          <p:nvSpPr>
            <p:cNvPr id="16" name="TextBox 15"/>
            <p:cNvSpPr txBox="1"/>
            <p:nvPr/>
          </p:nvSpPr>
          <p:spPr>
            <a:xfrm>
              <a:off x="6000791" y="2174585"/>
              <a:ext cx="1663853" cy="646331"/>
            </a:xfrm>
            <a:prstGeom prst="rect">
              <a:avLst/>
            </a:prstGeom>
            <a:noFill/>
          </p:spPr>
          <p:txBody>
            <a:bodyPr wrap="none" rtlCol="0">
              <a:spAutoFit/>
            </a:bodyPr>
            <a:lstStyle/>
            <a:p>
              <a:pPr lvl="0" algn="ctr" fontAlgn="base">
                <a:spcBef>
                  <a:spcPct val="0"/>
                </a:spcBef>
                <a:spcAft>
                  <a:spcPct val="0"/>
                </a:spcAft>
              </a:pPr>
              <a:r>
                <a:rPr lang="en-GB" b="1" dirty="0">
                  <a:solidFill>
                    <a:srgbClr val="FFFFFF"/>
                  </a:solidFill>
                  <a:latin typeface="Segoe UI" panose="020B0502040204020203" pitchFamily="34" charset="0"/>
                  <a:cs typeface="Segoe UI" panose="020B0502040204020203" pitchFamily="34" charset="0"/>
                </a:rPr>
                <a:t>PaaS </a:t>
              </a:r>
              <a:br>
                <a:rPr lang="en-GB" b="1" dirty="0">
                  <a:solidFill>
                    <a:srgbClr val="FFFFFF"/>
                  </a:solidFill>
                  <a:latin typeface="Segoe UI" panose="020B0502040204020203" pitchFamily="34" charset="0"/>
                  <a:cs typeface="Segoe UI" panose="020B0502040204020203" pitchFamily="34" charset="0"/>
                </a:rPr>
              </a:br>
              <a:r>
                <a:rPr lang="en-GB" b="1" dirty="0">
                  <a:solidFill>
                    <a:srgbClr val="FFFFFF"/>
                  </a:solidFill>
                  <a:latin typeface="Segoe UI" panose="020B0502040204020203" pitchFamily="34" charset="0"/>
                  <a:cs typeface="Segoe UI" panose="020B0502040204020203" pitchFamily="34" charset="0"/>
                </a:rPr>
                <a:t>Cloud Service</a:t>
              </a:r>
            </a:p>
          </p:txBody>
        </p:sp>
        <p:cxnSp>
          <p:nvCxnSpPr>
            <p:cNvPr id="17" name="Elbow Connector 16"/>
            <p:cNvCxnSpPr/>
            <p:nvPr/>
          </p:nvCxnSpPr>
          <p:spPr bwMode="auto">
            <a:xfrm rot="10800000">
              <a:off x="1529130" y="3640146"/>
              <a:ext cx="5128091" cy="511688"/>
            </a:xfrm>
            <a:prstGeom prst="bentConnector3">
              <a:avLst>
                <a:gd name="adj1" fmla="val 100150"/>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w="lg" len="lg"/>
            </a:ln>
            <a:effectLst/>
          </p:spPr>
        </p:cxnSp>
        <p:cxnSp>
          <p:nvCxnSpPr>
            <p:cNvPr id="18" name="Straight Connector 17"/>
            <p:cNvCxnSpPr>
              <a:stCxn id="20" idx="2"/>
            </p:cNvCxnSpPr>
            <p:nvPr/>
          </p:nvCxnSpPr>
          <p:spPr bwMode="auto">
            <a:xfrm flipH="1">
              <a:off x="6684104" y="3812343"/>
              <a:ext cx="1" cy="357654"/>
            </a:xfrm>
            <a:prstGeom prst="line">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none" w="med" len="med"/>
            </a:ln>
            <a:effectLst/>
          </p:spPr>
        </p:cxnSp>
        <p:cxnSp>
          <p:nvCxnSpPr>
            <p:cNvPr id="19" name="Straight Arrow Connector 18"/>
            <p:cNvCxnSpPr/>
            <p:nvPr/>
          </p:nvCxnSpPr>
          <p:spPr bwMode="auto">
            <a:xfrm flipH="1">
              <a:off x="6958552" y="3803262"/>
              <a:ext cx="369" cy="80488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w="lg" len="lg"/>
            </a:ln>
            <a:effectLst/>
          </p:spPr>
        </p:cxnSp>
      </p:grpSp>
    </p:spTree>
    <p:extLst>
      <p:ext uri="{BB962C8B-B14F-4D97-AF65-F5344CB8AC3E}">
        <p14:creationId xmlns:p14="http://schemas.microsoft.com/office/powerpoint/2010/main" val="751050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289342" cy="740664"/>
          </a:xfrm>
        </p:spPr>
        <p:txBody>
          <a:bodyPr/>
          <a:lstStyle/>
          <a:p>
            <a:r>
              <a:rPr lang="en-US" dirty="0"/>
              <a:t>Configuring the monitoring of PaaS cloud services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Minimal monitoring</a:t>
            </a:r>
          </a:p>
          <a:p>
            <a:pPr lvl="1"/>
            <a:r>
              <a:rPr lang="en-US" kern="0" dirty="0">
                <a:solidFill>
                  <a:srgbClr val="000000"/>
                </a:solidFill>
              </a:rPr>
              <a:t>CPU percentage, data in, data out, disk read throughput, disk write throughput</a:t>
            </a:r>
          </a:p>
          <a:p>
            <a:pPr lvl="0"/>
            <a:r>
              <a:rPr lang="en-US" kern="0" dirty="0">
                <a:solidFill>
                  <a:srgbClr val="000000"/>
                </a:solidFill>
              </a:rPr>
              <a:t>Verbose monitoring</a:t>
            </a:r>
          </a:p>
          <a:p>
            <a:pPr lvl="1"/>
            <a:r>
              <a:rPr lang="en-US" kern="0" dirty="0">
                <a:solidFill>
                  <a:srgbClr val="000000"/>
                </a:solidFill>
              </a:rPr>
              <a:t>Requires a storage account</a:t>
            </a:r>
          </a:p>
          <a:p>
            <a:pPr lvl="1"/>
            <a:r>
              <a:rPr lang="en-US" kern="0" dirty="0">
                <a:solidFill>
                  <a:srgbClr val="000000"/>
                </a:solidFill>
              </a:rPr>
              <a:t>Requires a diagnostic connection string</a:t>
            </a:r>
          </a:p>
          <a:p>
            <a:pPr lvl="1"/>
            <a:r>
              <a:rPr lang="en-US" kern="0" dirty="0">
                <a:solidFill>
                  <a:srgbClr val="000000"/>
                </a:solidFill>
              </a:rPr>
              <a:t>Provides a much wider range of performance metrics</a:t>
            </a:r>
          </a:p>
          <a:p>
            <a:pPr lvl="1"/>
            <a:r>
              <a:rPr lang="en-US" kern="0" dirty="0">
                <a:solidFill>
                  <a:srgbClr val="000000"/>
                </a:solidFill>
              </a:rPr>
              <a:t>Incurs storage costs</a:t>
            </a:r>
          </a:p>
          <a:p>
            <a:pPr lvl="0"/>
            <a:endParaRPr lang="en-US" kern="0" dirty="0">
              <a:solidFill>
                <a:srgbClr val="000000"/>
              </a:solidFill>
            </a:endParaRPr>
          </a:p>
        </p:txBody>
      </p:sp>
    </p:spTree>
    <p:extLst>
      <p:ext uri="{BB962C8B-B14F-4D97-AF65-F5344CB8AC3E}">
        <p14:creationId xmlns:p14="http://schemas.microsoft.com/office/powerpoint/2010/main" val="575357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PaaS cloud services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Adding metrics to the monitoring table:</a:t>
            </a:r>
          </a:p>
          <a:p>
            <a:pPr marL="746125" lvl="1" indent="-457200">
              <a:buFont typeface="+mj-lt"/>
              <a:buAutoNum type="arabicPeriod"/>
            </a:pPr>
            <a:r>
              <a:rPr lang="en-US" kern="0" dirty="0">
                <a:solidFill>
                  <a:srgbClr val="000000"/>
                </a:solidFill>
              </a:rPr>
              <a:t>Choose an instance</a:t>
            </a:r>
          </a:p>
          <a:p>
            <a:pPr marL="746125" lvl="1" indent="-457200">
              <a:buFont typeface="+mj-lt"/>
              <a:buAutoNum type="arabicPeriod"/>
            </a:pPr>
            <a:r>
              <a:rPr lang="en-US" kern="0" dirty="0">
                <a:solidFill>
                  <a:srgbClr val="000000"/>
                </a:solidFill>
              </a:rPr>
              <a:t>Choose a counter</a:t>
            </a:r>
          </a:p>
          <a:p>
            <a:pPr lvl="0"/>
            <a:endParaRPr lang="en-US" kern="0" dirty="0">
              <a:solidFill>
                <a:srgbClr val="000000"/>
              </a:solidFill>
            </a:endParaRPr>
          </a:p>
          <a:p>
            <a:pPr lvl="0"/>
            <a:r>
              <a:rPr lang="en-US" kern="0" dirty="0">
                <a:solidFill>
                  <a:srgbClr val="000000"/>
                </a:solidFill>
              </a:rPr>
              <a:t>Adding an alert to a metric:</a:t>
            </a:r>
          </a:p>
          <a:p>
            <a:pPr marL="798513" lvl="1" indent="-514350">
              <a:buFont typeface="+mj-lt"/>
              <a:buAutoNum type="arabicPeriod"/>
            </a:pPr>
            <a:r>
              <a:rPr lang="en-US" kern="0" dirty="0">
                <a:solidFill>
                  <a:srgbClr val="000000"/>
                </a:solidFill>
              </a:rPr>
              <a:t>Choose the service, deployment, and role</a:t>
            </a:r>
          </a:p>
          <a:p>
            <a:pPr marL="798513" lvl="1" indent="-514350">
              <a:buFont typeface="+mj-lt"/>
              <a:buAutoNum type="arabicPeriod"/>
            </a:pPr>
            <a:r>
              <a:rPr lang="en-US" kern="0" dirty="0">
                <a:solidFill>
                  <a:srgbClr val="000000"/>
                </a:solidFill>
              </a:rPr>
              <a:t>Set the condition and threshold</a:t>
            </a:r>
          </a:p>
          <a:p>
            <a:pPr marL="798513" lvl="1" indent="-514350">
              <a:buFont typeface="+mj-lt"/>
              <a:buAutoNum type="arabicPeriod"/>
            </a:pPr>
            <a:r>
              <a:rPr lang="en-US" kern="0" dirty="0">
                <a:solidFill>
                  <a:srgbClr val="000000"/>
                </a:solidFill>
              </a:rPr>
              <a:t>Specify email addresses to receive the alert</a:t>
            </a:r>
          </a:p>
          <a:p>
            <a:pPr lvl="0"/>
            <a:endParaRPr lang="en-US" kern="0" dirty="0">
              <a:solidFill>
                <a:srgbClr val="000000"/>
              </a:solidFill>
            </a:endParaRPr>
          </a:p>
        </p:txBody>
      </p:sp>
    </p:spTree>
    <p:extLst>
      <p:ext uri="{BB962C8B-B14F-4D97-AF65-F5344CB8AC3E}">
        <p14:creationId xmlns:p14="http://schemas.microsoft.com/office/powerpoint/2010/main" val="38237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a:xfrm>
            <a:off x="3124200" y="2895600"/>
            <a:ext cx="5775960" cy="1103872"/>
          </a:xfrm>
        </p:spPr>
        <p:txBody>
          <a:bodyPr/>
          <a:lstStyle/>
          <a:p>
            <a:r>
              <a:rPr lang="en-US" dirty="0"/>
              <a:t>Implementing Azure Active Directory
</a:t>
            </a:r>
          </a:p>
        </p:txBody>
      </p:sp>
    </p:spTree>
    <p:extLst>
      <p:ext uri="{BB962C8B-B14F-4D97-AF65-F5344CB8AC3E}">
        <p14:creationId xmlns:p14="http://schemas.microsoft.com/office/powerpoint/2010/main" val="3147724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Active Directory as a component of Azure</a:t>
            </a:r>
          </a:p>
        </p:txBody>
      </p:sp>
      <p:sp>
        <p:nvSpPr>
          <p:cNvPr id="4" name="Rounded Rectangle 3"/>
          <p:cNvSpPr/>
          <p:nvPr/>
        </p:nvSpPr>
        <p:spPr bwMode="auto">
          <a:xfrm>
            <a:off x="6899066" y="1059015"/>
            <a:ext cx="2175667" cy="3161132"/>
          </a:xfrm>
          <a:prstGeom prst="roundRect">
            <a:avLst>
              <a:gd name="adj" fmla="val 0"/>
            </a:avLst>
          </a:prstGeom>
          <a:noFill/>
          <a:ln w="28575">
            <a:solidFill>
              <a:srgbClr val="C0000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Web &amp; Mobile</a:t>
            </a:r>
          </a:p>
        </p:txBody>
      </p:sp>
      <p:sp>
        <p:nvSpPr>
          <p:cNvPr id="5" name="Rounded Rectangle 4"/>
          <p:cNvSpPr/>
          <p:nvPr/>
        </p:nvSpPr>
        <p:spPr bwMode="auto">
          <a:xfrm>
            <a:off x="64029" y="1063664"/>
            <a:ext cx="2174479" cy="3144508"/>
          </a:xfrm>
          <a:prstGeom prst="roundRect">
            <a:avLst>
              <a:gd name="adj" fmla="val 0"/>
            </a:avLst>
          </a:prstGeom>
          <a:noFill/>
          <a:ln w="28575">
            <a:solidFill>
              <a:srgbClr val="0070C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Compute</a:t>
            </a:r>
          </a:p>
        </p:txBody>
      </p:sp>
      <p:sp>
        <p:nvSpPr>
          <p:cNvPr id="6" name="Rounded Rectangle 5"/>
          <p:cNvSpPr/>
          <p:nvPr/>
        </p:nvSpPr>
        <p:spPr bwMode="auto">
          <a:xfrm>
            <a:off x="171912" y="2778087"/>
            <a:ext cx="1991623" cy="61720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Azure Virtual Machines</a:t>
            </a:r>
          </a:p>
        </p:txBody>
      </p:sp>
      <p:sp>
        <p:nvSpPr>
          <p:cNvPr id="7" name="Rounded Rectangle 6"/>
          <p:cNvSpPr/>
          <p:nvPr/>
        </p:nvSpPr>
        <p:spPr bwMode="auto">
          <a:xfrm>
            <a:off x="171912" y="3456331"/>
            <a:ext cx="1990750" cy="607839"/>
          </a:xfrm>
          <a:prstGeom prst="roundRect">
            <a:avLst/>
          </a:prstGeom>
          <a:solidFill>
            <a:schemeClr val="bg1"/>
          </a:solidFill>
          <a:ln w="28575">
            <a:solidFill>
              <a:srgbClr val="0070C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Azure Cloud Services</a:t>
            </a:r>
          </a:p>
        </p:txBody>
      </p:sp>
      <p:sp>
        <p:nvSpPr>
          <p:cNvPr id="8" name="Rounded Rectangle 7"/>
          <p:cNvSpPr/>
          <p:nvPr/>
        </p:nvSpPr>
        <p:spPr bwMode="auto">
          <a:xfrm>
            <a:off x="6993334" y="2324736"/>
            <a:ext cx="1990750" cy="382421"/>
          </a:xfrm>
          <a:prstGeom prst="roundRect">
            <a:avLst/>
          </a:prstGeom>
          <a:solidFill>
            <a:srgbClr val="FF9605"/>
          </a:solid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b="0" spc="20" dirty="0">
                <a:solidFill>
                  <a:schemeClr val="tx1"/>
                </a:solidFill>
                <a:latin typeface="Segoe UI" panose="020B0502040204020203" pitchFamily="34" charset="0"/>
                <a:cs typeface="Segoe UI" panose="020B0502040204020203" pitchFamily="34" charset="0"/>
              </a:rPr>
              <a:t>Web Apps</a:t>
            </a:r>
          </a:p>
        </p:txBody>
      </p:sp>
      <p:sp>
        <p:nvSpPr>
          <p:cNvPr id="9" name="Rounded Rectangle 8"/>
          <p:cNvSpPr/>
          <p:nvPr/>
        </p:nvSpPr>
        <p:spPr bwMode="auto">
          <a:xfrm>
            <a:off x="6991524" y="2792336"/>
            <a:ext cx="1990750" cy="608400"/>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b="0" spc="20" dirty="0">
                <a:solidFill>
                  <a:srgbClr val="000000"/>
                </a:solidFill>
                <a:latin typeface="Segoe UI" panose="020B0502040204020203" pitchFamily="34" charset="0"/>
                <a:cs typeface="Segoe UI" panose="020B0502040204020203" pitchFamily="34" charset="0"/>
              </a:rPr>
              <a:t>Mobile Apps</a:t>
            </a:r>
          </a:p>
        </p:txBody>
      </p:sp>
      <p:sp>
        <p:nvSpPr>
          <p:cNvPr id="10" name="Rounded Rectangle 9"/>
          <p:cNvSpPr/>
          <p:nvPr/>
        </p:nvSpPr>
        <p:spPr bwMode="auto">
          <a:xfrm>
            <a:off x="6993334" y="3488011"/>
            <a:ext cx="1990750" cy="608400"/>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Notification Hub</a:t>
            </a:r>
          </a:p>
        </p:txBody>
      </p:sp>
      <p:sp>
        <p:nvSpPr>
          <p:cNvPr id="11" name="Rounded Rectangle 10"/>
          <p:cNvSpPr/>
          <p:nvPr/>
        </p:nvSpPr>
        <p:spPr bwMode="auto">
          <a:xfrm>
            <a:off x="2342484" y="1062156"/>
            <a:ext cx="2175667" cy="3161132"/>
          </a:xfrm>
          <a:prstGeom prst="roundRect">
            <a:avLst>
              <a:gd name="adj" fmla="val 0"/>
            </a:avLst>
          </a:prstGeom>
          <a:noFill/>
          <a:ln w="28575">
            <a:solidFill>
              <a:srgbClr val="00B05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Networking</a:t>
            </a:r>
          </a:p>
        </p:txBody>
      </p:sp>
      <p:sp>
        <p:nvSpPr>
          <p:cNvPr id="12" name="Rounded Rectangle 11"/>
          <p:cNvSpPr/>
          <p:nvPr/>
        </p:nvSpPr>
        <p:spPr bwMode="auto">
          <a:xfrm>
            <a:off x="2428030" y="2795202"/>
            <a:ext cx="1990750" cy="391567"/>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Traffic Manager</a:t>
            </a:r>
          </a:p>
        </p:txBody>
      </p:sp>
      <p:sp>
        <p:nvSpPr>
          <p:cNvPr id="13" name="Rounded Rectangle 12"/>
          <p:cNvSpPr/>
          <p:nvPr/>
        </p:nvSpPr>
        <p:spPr bwMode="auto">
          <a:xfrm>
            <a:off x="2428030" y="3265304"/>
            <a:ext cx="1990750" cy="376960"/>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ExpressRoute</a:t>
            </a:r>
          </a:p>
        </p:txBody>
      </p:sp>
      <p:sp>
        <p:nvSpPr>
          <p:cNvPr id="14" name="Rounded Rectangle 13"/>
          <p:cNvSpPr/>
          <p:nvPr/>
        </p:nvSpPr>
        <p:spPr bwMode="auto">
          <a:xfrm>
            <a:off x="2428029" y="1441734"/>
            <a:ext cx="1974223" cy="368943"/>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Virtual Network</a:t>
            </a:r>
          </a:p>
        </p:txBody>
      </p:sp>
      <p:sp>
        <p:nvSpPr>
          <p:cNvPr id="15" name="Rounded Rectangle 14"/>
          <p:cNvSpPr/>
          <p:nvPr/>
        </p:nvSpPr>
        <p:spPr bwMode="auto">
          <a:xfrm>
            <a:off x="4622127" y="1062156"/>
            <a:ext cx="2175667" cy="3161132"/>
          </a:xfrm>
          <a:prstGeom prst="roundRect">
            <a:avLst>
              <a:gd name="adj" fmla="val 0"/>
            </a:avLst>
          </a:prstGeom>
          <a:noFill/>
          <a:ln w="28575">
            <a:solidFill>
              <a:srgbClr val="7030A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Data &amp; Storage</a:t>
            </a:r>
          </a:p>
        </p:txBody>
      </p:sp>
      <p:sp>
        <p:nvSpPr>
          <p:cNvPr id="16" name="Rounded Rectangle 15"/>
          <p:cNvSpPr/>
          <p:nvPr/>
        </p:nvSpPr>
        <p:spPr bwMode="auto">
          <a:xfrm>
            <a:off x="4730010" y="2160043"/>
            <a:ext cx="1992711" cy="382705"/>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b="0" spc="20" dirty="0">
                <a:solidFill>
                  <a:schemeClr val="tx1"/>
                </a:solidFill>
                <a:latin typeface="Segoe UI" panose="020B0502040204020203" pitchFamily="34" charset="0"/>
                <a:cs typeface="Segoe UI" panose="020B0502040204020203" pitchFamily="34" charset="0"/>
              </a:rPr>
              <a:t>Storage</a:t>
            </a:r>
          </a:p>
        </p:txBody>
      </p:sp>
      <p:sp>
        <p:nvSpPr>
          <p:cNvPr id="17" name="Rounded Rectangle 16"/>
          <p:cNvSpPr/>
          <p:nvPr/>
        </p:nvSpPr>
        <p:spPr bwMode="auto">
          <a:xfrm>
            <a:off x="4728363" y="3068073"/>
            <a:ext cx="1991837" cy="58891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b="0" spc="20" dirty="0">
                <a:solidFill>
                  <a:schemeClr val="tx1"/>
                </a:solidFill>
                <a:latin typeface="Segoe UI" panose="020B0502040204020203" pitchFamily="34" charset="0"/>
                <a:cs typeface="Segoe UI" panose="020B0502040204020203" pitchFamily="34" charset="0"/>
              </a:rPr>
              <a:t>Azure SQL Database</a:t>
            </a:r>
          </a:p>
        </p:txBody>
      </p:sp>
      <p:sp>
        <p:nvSpPr>
          <p:cNvPr id="18" name="Rounded Rectangle 17"/>
          <p:cNvSpPr/>
          <p:nvPr/>
        </p:nvSpPr>
        <p:spPr bwMode="auto">
          <a:xfrm>
            <a:off x="4730010" y="2615845"/>
            <a:ext cx="1991837" cy="38242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err="1">
                <a:solidFill>
                  <a:schemeClr val="tx1"/>
                </a:solidFill>
                <a:latin typeface="Segoe UI" panose="020B0502040204020203" pitchFamily="34" charset="0"/>
                <a:cs typeface="Segoe UI" panose="020B0502040204020203" pitchFamily="34" charset="0"/>
              </a:rPr>
              <a:t>DocumentDB</a:t>
            </a:r>
            <a:endParaRPr lang="en-GB" b="0" spc="20" dirty="0">
              <a:solidFill>
                <a:schemeClr val="tx1"/>
              </a:solidFill>
              <a:latin typeface="Segoe UI" panose="020B0502040204020203" pitchFamily="34" charset="0"/>
              <a:cs typeface="Segoe UI" panose="020B0502040204020203" pitchFamily="34" charset="0"/>
            </a:endParaRPr>
          </a:p>
        </p:txBody>
      </p:sp>
      <p:sp>
        <p:nvSpPr>
          <p:cNvPr id="19" name="Rounded Rectangle 18"/>
          <p:cNvSpPr/>
          <p:nvPr/>
        </p:nvSpPr>
        <p:spPr bwMode="auto">
          <a:xfrm>
            <a:off x="4726820" y="3730081"/>
            <a:ext cx="1991837" cy="38242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err="1">
                <a:solidFill>
                  <a:schemeClr val="tx1"/>
                </a:solidFill>
                <a:latin typeface="Segoe UI" panose="020B0502040204020203" pitchFamily="34" charset="0"/>
                <a:cs typeface="Segoe UI" panose="020B0502040204020203" pitchFamily="34" charset="0"/>
              </a:rPr>
              <a:t>StorSimple</a:t>
            </a:r>
            <a:endParaRPr lang="en-GB" b="0" spc="20" dirty="0">
              <a:solidFill>
                <a:schemeClr val="tx1"/>
              </a:solidFill>
              <a:latin typeface="Segoe UI" panose="020B0502040204020203" pitchFamily="34" charset="0"/>
              <a:cs typeface="Segoe UI" panose="020B0502040204020203" pitchFamily="34" charset="0"/>
            </a:endParaRPr>
          </a:p>
        </p:txBody>
      </p:sp>
      <p:sp>
        <p:nvSpPr>
          <p:cNvPr id="20" name="Rounded Rectangle 19"/>
          <p:cNvSpPr/>
          <p:nvPr/>
        </p:nvSpPr>
        <p:spPr bwMode="auto">
          <a:xfrm>
            <a:off x="2428030" y="3720797"/>
            <a:ext cx="1990750" cy="376960"/>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Load Balancer</a:t>
            </a:r>
          </a:p>
        </p:txBody>
      </p:sp>
      <p:sp>
        <p:nvSpPr>
          <p:cNvPr id="21" name="Rounded Rectangle 20"/>
          <p:cNvSpPr/>
          <p:nvPr/>
        </p:nvSpPr>
        <p:spPr bwMode="auto">
          <a:xfrm>
            <a:off x="170696" y="2106536"/>
            <a:ext cx="1991623" cy="61720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Container Service</a:t>
            </a:r>
          </a:p>
        </p:txBody>
      </p:sp>
      <p:sp>
        <p:nvSpPr>
          <p:cNvPr id="22" name="Rounded Rectangle 21"/>
          <p:cNvSpPr/>
          <p:nvPr/>
        </p:nvSpPr>
        <p:spPr bwMode="auto">
          <a:xfrm>
            <a:off x="171912" y="1657125"/>
            <a:ext cx="1991623" cy="39248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Service Fabric</a:t>
            </a:r>
          </a:p>
        </p:txBody>
      </p:sp>
      <p:sp>
        <p:nvSpPr>
          <p:cNvPr id="23" name="Rounded Rectangle 22"/>
          <p:cNvSpPr/>
          <p:nvPr/>
        </p:nvSpPr>
        <p:spPr bwMode="auto">
          <a:xfrm>
            <a:off x="2428030" y="1891678"/>
            <a:ext cx="1974223" cy="394437"/>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Azure DNS</a:t>
            </a:r>
          </a:p>
        </p:txBody>
      </p:sp>
      <p:sp>
        <p:nvSpPr>
          <p:cNvPr id="24" name="Rounded Rectangle 23"/>
          <p:cNvSpPr/>
          <p:nvPr/>
        </p:nvSpPr>
        <p:spPr bwMode="auto">
          <a:xfrm>
            <a:off x="2428030" y="2355586"/>
            <a:ext cx="1974223" cy="365884"/>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0" tIns="45720" rIns="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Application Gateway</a:t>
            </a:r>
          </a:p>
        </p:txBody>
      </p:sp>
      <p:sp>
        <p:nvSpPr>
          <p:cNvPr id="25" name="Rounded Rectangle 24"/>
          <p:cNvSpPr/>
          <p:nvPr/>
        </p:nvSpPr>
        <p:spPr bwMode="auto">
          <a:xfrm>
            <a:off x="64029" y="4328369"/>
            <a:ext cx="9010704" cy="2210950"/>
          </a:xfrm>
          <a:prstGeom prst="roundRect">
            <a:avLst>
              <a:gd name="adj" fmla="val 429"/>
            </a:avLst>
          </a:prstGeom>
          <a:noFill/>
          <a:ln w="28575" cap="flat" cmpd="sng" algn="ctr">
            <a:solidFill>
              <a:srgbClr val="002060"/>
            </a:solidFill>
            <a:prstDash val="soli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1800" b="1"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Other services</a:t>
            </a:r>
          </a:p>
        </p:txBody>
      </p:sp>
      <p:sp>
        <p:nvSpPr>
          <p:cNvPr id="26" name="Rounded Rectangle 25"/>
          <p:cNvSpPr/>
          <p:nvPr/>
        </p:nvSpPr>
        <p:spPr bwMode="auto">
          <a:xfrm>
            <a:off x="2418084" y="5596006"/>
            <a:ext cx="1975511" cy="40558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Backup</a:t>
            </a:r>
          </a:p>
        </p:txBody>
      </p:sp>
      <p:sp>
        <p:nvSpPr>
          <p:cNvPr id="27" name="Rounded Rectangle 26"/>
          <p:cNvSpPr/>
          <p:nvPr/>
        </p:nvSpPr>
        <p:spPr bwMode="auto">
          <a:xfrm>
            <a:off x="166817" y="5114336"/>
            <a:ext cx="1990750" cy="405583"/>
          </a:xfrm>
          <a:prstGeom prst="roundRect">
            <a:avLst/>
          </a:prstGeom>
          <a:solidFill>
            <a:srgbClr val="FF5353"/>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b="0" spc="20" dirty="0">
                <a:solidFill>
                  <a:srgbClr val="000000"/>
                </a:solidFill>
                <a:latin typeface="Segoe UI" panose="020B0502040204020203" pitchFamily="34" charset="0"/>
                <a:cs typeface="Segoe UI" panose="020B0502040204020203" pitchFamily="34" charset="0"/>
              </a:rPr>
              <a:t>Azure AD</a:t>
            </a:r>
          </a:p>
        </p:txBody>
      </p:sp>
      <p:sp>
        <p:nvSpPr>
          <p:cNvPr id="28" name="Rounded Rectangle 27"/>
          <p:cNvSpPr/>
          <p:nvPr/>
        </p:nvSpPr>
        <p:spPr bwMode="auto">
          <a:xfrm>
            <a:off x="2418084" y="6069302"/>
            <a:ext cx="1972953"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Site Recovery</a:t>
            </a:r>
          </a:p>
        </p:txBody>
      </p:sp>
      <p:sp>
        <p:nvSpPr>
          <p:cNvPr id="29" name="Rounded Rectangle 28"/>
          <p:cNvSpPr/>
          <p:nvPr/>
        </p:nvSpPr>
        <p:spPr bwMode="auto">
          <a:xfrm>
            <a:off x="166817" y="5587632"/>
            <a:ext cx="1990750"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 DS</a:t>
            </a:r>
          </a:p>
        </p:txBody>
      </p:sp>
      <p:sp>
        <p:nvSpPr>
          <p:cNvPr id="30" name="Rounded Rectangle 29"/>
          <p:cNvSpPr/>
          <p:nvPr/>
        </p:nvSpPr>
        <p:spPr bwMode="auto">
          <a:xfrm>
            <a:off x="166817" y="6054203"/>
            <a:ext cx="1990750" cy="386609"/>
          </a:xfrm>
          <a:prstGeom prst="roundRect">
            <a:avLst/>
          </a:prstGeom>
          <a:solidFill>
            <a:srgbClr val="FF5353"/>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b="0" spc="20" dirty="0">
                <a:solidFill>
                  <a:srgbClr val="000000"/>
                </a:solidFill>
                <a:latin typeface="Segoe UI" panose="020B0502040204020203" pitchFamily="34" charset="0"/>
                <a:cs typeface="Segoe UI" panose="020B0502040204020203" pitchFamily="34" charset="0"/>
              </a:rPr>
              <a:t>MFA</a:t>
            </a:r>
          </a:p>
        </p:txBody>
      </p:sp>
      <p:sp>
        <p:nvSpPr>
          <p:cNvPr id="31" name="Rounded Rectangle 30"/>
          <p:cNvSpPr/>
          <p:nvPr/>
        </p:nvSpPr>
        <p:spPr bwMode="auto">
          <a:xfrm>
            <a:off x="2418084" y="5120843"/>
            <a:ext cx="1972953" cy="399076"/>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Scheduler</a:t>
            </a:r>
          </a:p>
        </p:txBody>
      </p:sp>
      <p:sp>
        <p:nvSpPr>
          <p:cNvPr id="32" name="Rounded Rectangle 31"/>
          <p:cNvSpPr/>
          <p:nvPr/>
        </p:nvSpPr>
        <p:spPr bwMode="auto">
          <a:xfrm>
            <a:off x="4663637" y="5935240"/>
            <a:ext cx="1990750" cy="522874"/>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Security </a:t>
            </a:r>
            <a:r>
              <a:rPr kumimoji="0" lang="en-GB" sz="1800" b="0" i="0" u="none" strike="noStrike" kern="0" cap="none" spc="20" normalizeH="0" baseline="0" noProof="0" dirty="0" err="1">
                <a:ln>
                  <a:noFill/>
                </a:ln>
                <a:solidFill>
                  <a:srgbClr val="000000"/>
                </a:solidFill>
                <a:effectLst/>
                <a:uLnTx/>
                <a:uFillTx/>
                <a:latin typeface="Segoe UI" panose="020B0502040204020203" pitchFamily="34" charset="0"/>
                <a:ea typeface="+mn-ea"/>
                <a:cs typeface="Segoe UI" panose="020B0502040204020203" pitchFamily="34" charset="0"/>
              </a:rPr>
              <a:t>Center</a:t>
            </a:r>
            <a:endPar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endParaRPr>
          </a:p>
        </p:txBody>
      </p:sp>
      <p:sp>
        <p:nvSpPr>
          <p:cNvPr id="33" name="Rounded Rectangle 32"/>
          <p:cNvSpPr/>
          <p:nvPr/>
        </p:nvSpPr>
        <p:spPr bwMode="auto">
          <a:xfrm>
            <a:off x="4663637" y="5462419"/>
            <a:ext cx="1989481"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Key Vault</a:t>
            </a:r>
          </a:p>
        </p:txBody>
      </p:sp>
      <p:sp>
        <p:nvSpPr>
          <p:cNvPr id="34" name="Rounded Rectangle 33"/>
          <p:cNvSpPr/>
          <p:nvPr/>
        </p:nvSpPr>
        <p:spPr bwMode="auto">
          <a:xfrm>
            <a:off x="182692" y="4644184"/>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Service Bus</a:t>
            </a:r>
          </a:p>
        </p:txBody>
      </p:sp>
      <p:sp>
        <p:nvSpPr>
          <p:cNvPr id="35" name="Rounded Rectangle 34"/>
          <p:cNvSpPr/>
          <p:nvPr/>
        </p:nvSpPr>
        <p:spPr bwMode="auto">
          <a:xfrm>
            <a:off x="2422372" y="4642100"/>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Automation</a:t>
            </a:r>
          </a:p>
        </p:txBody>
      </p:sp>
    </p:spTree>
    <p:extLst>
      <p:ext uri="{BB962C8B-B14F-4D97-AF65-F5344CB8AC3E}">
        <p14:creationId xmlns:p14="http://schemas.microsoft.com/office/powerpoint/2010/main" val="1106837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Azure AD</a:t>
            </a:r>
          </a:p>
        </p:txBody>
      </p:sp>
      <p:sp>
        <p:nvSpPr>
          <p:cNvPr id="4" name="Content Placeholder 2"/>
          <p:cNvSpPr>
            <a:spLocks noGrp="1"/>
          </p:cNvSpPr>
          <p:nvPr/>
        </p:nvSpPr>
        <p:spPr bwMode="auto">
          <a:xfrm>
            <a:off x="458788" y="938530"/>
            <a:ext cx="8119156" cy="56908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Microsoft-managed </a:t>
            </a:r>
          </a:p>
          <a:p>
            <a:r>
              <a:rPr lang="en-US" sz="2000" dirty="0"/>
              <a:t>A platform as a service offering</a:t>
            </a:r>
          </a:p>
          <a:p>
            <a:r>
              <a:rPr lang="en-US" sz="2000" dirty="0"/>
              <a:t>Multitenant by design</a:t>
            </a:r>
          </a:p>
          <a:p>
            <a:r>
              <a:rPr lang="en-US" sz="2000" dirty="0"/>
              <a:t>Employs Internet-friendly protocols</a:t>
            </a:r>
          </a:p>
          <a:p>
            <a:r>
              <a:rPr lang="en-US" sz="2000" dirty="0"/>
              <a:t>Supports users, groups, applications, and devices</a:t>
            </a:r>
          </a:p>
          <a:p>
            <a:r>
              <a:rPr lang="en-US" sz="2000" dirty="0"/>
              <a:t>No organizational units or computer objects</a:t>
            </a:r>
          </a:p>
          <a:p>
            <a:r>
              <a:rPr lang="en-US" sz="2000" dirty="0"/>
              <a:t>Does not support Group Policy settings</a:t>
            </a:r>
          </a:p>
          <a:p>
            <a:r>
              <a:rPr lang="en-US" sz="2000" dirty="0"/>
              <a:t>No support for forests, relies on federations to extend scope of authentication and authorization</a:t>
            </a:r>
          </a:p>
          <a:p>
            <a:r>
              <a:rPr lang="en-US" sz="2000" dirty="0"/>
              <a:t>Delegation model based on Role-Based Access Control</a:t>
            </a:r>
          </a:p>
          <a:p>
            <a:r>
              <a:rPr lang="en-US" sz="2000" dirty="0"/>
              <a:t>Easily extensible, includes multi-factor authentication support</a:t>
            </a:r>
          </a:p>
          <a:p>
            <a:r>
              <a:rPr lang="en-US" sz="2000" dirty="0"/>
              <a:t>Provides authentication and authorization:</a:t>
            </a:r>
          </a:p>
          <a:p>
            <a:pPr lvl="1"/>
            <a:r>
              <a:rPr lang="en-US" sz="1800" dirty="0"/>
              <a:t>Cloud identity</a:t>
            </a:r>
          </a:p>
          <a:p>
            <a:pPr lvl="1"/>
            <a:r>
              <a:rPr lang="en-US" sz="1800" dirty="0"/>
              <a:t>Synchronized identity</a:t>
            </a:r>
          </a:p>
          <a:p>
            <a:pPr lvl="1"/>
            <a:r>
              <a:rPr lang="en-US" sz="1800" dirty="0"/>
              <a:t>Federated identity</a:t>
            </a:r>
          </a:p>
          <a:p>
            <a:endParaRPr lang="en-US" dirty="0"/>
          </a:p>
        </p:txBody>
      </p:sp>
    </p:spTree>
    <p:extLst>
      <p:ext uri="{BB962C8B-B14F-4D97-AF65-F5344CB8AC3E}">
        <p14:creationId xmlns:p14="http://schemas.microsoft.com/office/powerpoint/2010/main" val="408821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Managing Azure AD users, groups, and devices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dirty="0">
                <a:solidFill>
                  <a:srgbClr val="000000"/>
                </a:solidFill>
              </a:rPr>
              <a:t>User tasks:</a:t>
            </a:r>
          </a:p>
          <a:p>
            <a:pPr lvl="0"/>
            <a:r>
              <a:rPr lang="en-GB" dirty="0">
                <a:solidFill>
                  <a:srgbClr val="000000"/>
                </a:solidFill>
              </a:rPr>
              <a:t>Add, edit, delete a user</a:t>
            </a:r>
          </a:p>
          <a:p>
            <a:pPr lvl="0"/>
            <a:r>
              <a:rPr lang="en-GB" dirty="0">
                <a:solidFill>
                  <a:srgbClr val="000000"/>
                </a:solidFill>
              </a:rPr>
              <a:t>Reset user's password</a:t>
            </a:r>
          </a:p>
          <a:p>
            <a:pPr marL="0" lvl="0" indent="0">
              <a:buNone/>
            </a:pPr>
            <a:r>
              <a:rPr lang="en-GB" dirty="0">
                <a:solidFill>
                  <a:srgbClr val="000000"/>
                </a:solidFill>
              </a:rPr>
              <a:t>Group tasks:</a:t>
            </a:r>
          </a:p>
          <a:p>
            <a:pPr lvl="0"/>
            <a:r>
              <a:rPr lang="en-GB" dirty="0">
                <a:solidFill>
                  <a:srgbClr val="000000"/>
                </a:solidFill>
              </a:rPr>
              <a:t>Add, edit, delete a group</a:t>
            </a:r>
          </a:p>
          <a:p>
            <a:pPr lvl="0"/>
            <a:r>
              <a:rPr lang="en-GB" dirty="0">
                <a:solidFill>
                  <a:srgbClr val="000000"/>
                </a:solidFill>
              </a:rPr>
              <a:t>Manage group membership</a:t>
            </a:r>
          </a:p>
          <a:p>
            <a:pPr marL="0" lvl="0" indent="0">
              <a:buNone/>
            </a:pPr>
            <a:r>
              <a:rPr lang="en-GB" dirty="0">
                <a:solidFill>
                  <a:srgbClr val="000000"/>
                </a:solidFill>
              </a:rPr>
              <a:t>Tools:</a:t>
            </a:r>
          </a:p>
          <a:p>
            <a:pPr lvl="0"/>
            <a:r>
              <a:rPr lang="en-GB" dirty="0">
                <a:solidFill>
                  <a:srgbClr val="000000"/>
                </a:solidFill>
              </a:rPr>
              <a:t>The Azure portal</a:t>
            </a:r>
          </a:p>
          <a:p>
            <a:pPr lvl="0"/>
            <a:r>
              <a:rPr lang="en-GB" dirty="0">
                <a:solidFill>
                  <a:srgbClr val="000000"/>
                </a:solidFill>
              </a:rPr>
              <a:t>Windows PowerShell</a:t>
            </a:r>
          </a:p>
          <a:p>
            <a:pPr lvl="0"/>
            <a:r>
              <a:rPr lang="en-GB" dirty="0">
                <a:solidFill>
                  <a:srgbClr val="000000"/>
                </a:solidFill>
              </a:rPr>
              <a:t>Bulk creation and editing by using a CSV file</a:t>
            </a:r>
            <a:endParaRPr lang="en-US" dirty="0">
              <a:solidFill>
                <a:srgbClr val="000000"/>
              </a:solidFill>
            </a:endParaRPr>
          </a:p>
          <a:p>
            <a:endParaRPr lang="en-US" dirty="0"/>
          </a:p>
        </p:txBody>
      </p:sp>
    </p:spTree>
    <p:extLst>
      <p:ext uri="{BB962C8B-B14F-4D97-AF65-F5344CB8AC3E}">
        <p14:creationId xmlns:p14="http://schemas.microsoft.com/office/powerpoint/2010/main" val="3073477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Managing multiple Azure AD tenants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dirty="0">
                <a:solidFill>
                  <a:srgbClr val="000000"/>
                </a:solidFill>
              </a:rPr>
              <a:t>Uses for multiple directories:</a:t>
            </a:r>
          </a:p>
          <a:p>
            <a:pPr lvl="1"/>
            <a:r>
              <a:rPr lang="en-GB" dirty="0">
                <a:solidFill>
                  <a:srgbClr val="000000"/>
                </a:solidFill>
              </a:rPr>
              <a:t>Live directory</a:t>
            </a:r>
          </a:p>
          <a:p>
            <a:pPr lvl="1"/>
            <a:r>
              <a:rPr lang="en-GB" dirty="0">
                <a:solidFill>
                  <a:srgbClr val="000000"/>
                </a:solidFill>
              </a:rPr>
              <a:t>Test directory</a:t>
            </a:r>
          </a:p>
          <a:p>
            <a:pPr lvl="1"/>
            <a:r>
              <a:rPr lang="en-GB" dirty="0">
                <a:solidFill>
                  <a:srgbClr val="000000"/>
                </a:solidFill>
              </a:rPr>
              <a:t>Sync directory</a:t>
            </a:r>
          </a:p>
          <a:p>
            <a:pPr marL="0" lvl="0" indent="0">
              <a:buNone/>
            </a:pPr>
            <a:r>
              <a:rPr lang="en-US" dirty="0"/>
              <a:t>Multiple cloud services can use Azure AD for authentication and authorization</a:t>
            </a:r>
            <a:r>
              <a:rPr lang="en-GB" dirty="0">
                <a:solidFill>
                  <a:srgbClr val="000000"/>
                </a:solidFill>
              </a:rPr>
              <a:t>:</a:t>
            </a:r>
          </a:p>
          <a:p>
            <a:pPr lvl="1"/>
            <a:r>
              <a:rPr lang="en-GB" dirty="0">
                <a:solidFill>
                  <a:srgbClr val="000000"/>
                </a:solidFill>
              </a:rPr>
              <a:t>Azure</a:t>
            </a:r>
          </a:p>
          <a:p>
            <a:pPr lvl="1"/>
            <a:r>
              <a:rPr lang="en-GB" dirty="0">
                <a:solidFill>
                  <a:srgbClr val="000000"/>
                </a:solidFill>
              </a:rPr>
              <a:t>Office 365</a:t>
            </a:r>
          </a:p>
          <a:p>
            <a:pPr lvl="1"/>
            <a:r>
              <a:rPr lang="en-GB" dirty="0">
                <a:solidFill>
                  <a:srgbClr val="000000"/>
                </a:solidFill>
              </a:rPr>
              <a:t>Intune</a:t>
            </a:r>
          </a:p>
          <a:p>
            <a:pPr marL="0" lvl="0" indent="0">
              <a:buNone/>
            </a:pPr>
            <a:r>
              <a:rPr lang="en-GB" dirty="0">
                <a:solidFill>
                  <a:srgbClr val="000000"/>
                </a:solidFill>
              </a:rPr>
              <a:t>You can add users from one directory to another directory</a:t>
            </a:r>
          </a:p>
          <a:p>
            <a:pPr marL="0" lvl="0" indent="0">
              <a:buNone/>
            </a:pPr>
            <a:endParaRPr lang="en-US" dirty="0">
              <a:solidFill>
                <a:srgbClr val="000000"/>
              </a:solidFill>
            </a:endParaRPr>
          </a:p>
          <a:p>
            <a:endParaRPr lang="en-US" dirty="0"/>
          </a:p>
        </p:txBody>
      </p:sp>
    </p:spTree>
    <p:extLst>
      <p:ext uri="{BB962C8B-B14F-4D97-AF65-F5344CB8AC3E}">
        <p14:creationId xmlns:p14="http://schemas.microsoft.com/office/powerpoint/2010/main" val="577484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Azure AD B2B and Azure AD B2C</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a:t>Azure AD Business to Business (B2B):</a:t>
            </a:r>
          </a:p>
          <a:p>
            <a:r>
              <a:rPr lang="en-US" sz="2400" dirty="0"/>
              <a:t>Provides simple and secure sharing of data and applications</a:t>
            </a:r>
          </a:p>
          <a:p>
            <a:r>
              <a:rPr lang="en-IN" sz="2400" dirty="0"/>
              <a:t>Works with partners that have their own Azure AD tenant and with partners that do not have an Azure AD tenant</a:t>
            </a:r>
            <a:endParaRPr lang="en-US" sz="2400" dirty="0"/>
          </a:p>
          <a:p>
            <a:r>
              <a:rPr lang="en-US" sz="2400" dirty="0"/>
              <a:t>Requires a company to federate only once with Azure AD</a:t>
            </a:r>
          </a:p>
          <a:p>
            <a:pPr marL="0" indent="0">
              <a:buNone/>
            </a:pPr>
            <a:r>
              <a:rPr lang="en-US" sz="2400" dirty="0"/>
              <a:t>Azure AD Business to Consumer (B2C):</a:t>
            </a:r>
          </a:p>
          <a:p>
            <a:r>
              <a:rPr lang="en-US" sz="2400" dirty="0"/>
              <a:t>Provides Identity as a Service for applications</a:t>
            </a:r>
          </a:p>
          <a:p>
            <a:r>
              <a:rPr lang="en-US" sz="2400" dirty="0"/>
              <a:t>Supports standard protocols, such as OpenID Connect and OAuth 2.0</a:t>
            </a:r>
          </a:p>
          <a:p>
            <a:r>
              <a:rPr lang="en-US" sz="2400" dirty="0"/>
              <a:t>Supports identity management by using social accounts such as Facebook, Google, and LinkedIn</a:t>
            </a:r>
          </a:p>
          <a:p>
            <a:pPr marL="0" indent="0">
              <a:buNone/>
            </a:pPr>
            <a:endParaRPr lang="en-US" dirty="0"/>
          </a:p>
        </p:txBody>
      </p:sp>
    </p:spTree>
    <p:extLst>
      <p:ext uri="{BB962C8B-B14F-4D97-AF65-F5344CB8AC3E}">
        <p14:creationId xmlns:p14="http://schemas.microsoft.com/office/powerpoint/2010/main" val="40952381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managing cloud applications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dirty="0">
                <a:solidFill>
                  <a:srgbClr val="000000"/>
                </a:solidFill>
              </a:rPr>
              <a:t>Enable SSO for apps</a:t>
            </a:r>
          </a:p>
          <a:p>
            <a:pPr lvl="0"/>
            <a:r>
              <a:rPr lang="en-GB" dirty="0">
                <a:solidFill>
                  <a:srgbClr val="000000"/>
                </a:solidFill>
              </a:rPr>
              <a:t>Use centralized application access management</a:t>
            </a:r>
          </a:p>
          <a:p>
            <a:pPr lvl="0"/>
            <a:r>
              <a:rPr lang="en-GB" dirty="0">
                <a:solidFill>
                  <a:srgbClr val="000000"/>
                </a:solidFill>
              </a:rPr>
              <a:t>Grant access to users and groups from Azure AD or from AD DS</a:t>
            </a:r>
          </a:p>
          <a:p>
            <a:pPr lvl="0"/>
            <a:r>
              <a:rPr lang="en-GB" dirty="0">
                <a:solidFill>
                  <a:srgbClr val="000000"/>
                </a:solidFill>
              </a:rPr>
              <a:t>Use unified reporting and monitoring</a:t>
            </a:r>
            <a:endParaRPr lang="en-US" dirty="0">
              <a:solidFill>
                <a:srgbClr val="000000"/>
              </a:solidFill>
            </a:endParaRPr>
          </a:p>
          <a:p>
            <a:r>
              <a:rPr lang="en-US" dirty="0"/>
              <a:t>Use the Application Access Panel</a:t>
            </a:r>
          </a:p>
          <a:p>
            <a:pPr marL="288925" lvl="1" indent="0">
              <a:buNone/>
            </a:pPr>
            <a:r>
              <a:rPr lang="en-US" dirty="0"/>
              <a:t>	</a:t>
            </a:r>
            <a:r>
              <a:rPr lang="en-US" dirty="0">
                <a:hlinkClick r:id="rId3"/>
              </a:rPr>
              <a:t>http://myapps.microsoft.com</a:t>
            </a:r>
            <a:endParaRPr lang="en-US" dirty="0"/>
          </a:p>
          <a:p>
            <a:r>
              <a:rPr lang="en-GB" dirty="0">
                <a:solidFill>
                  <a:srgbClr val="000000"/>
                </a:solidFill>
              </a:rPr>
              <a:t>Find SaaS apps by using the Cloud App Discovery tool</a:t>
            </a:r>
          </a:p>
          <a:p>
            <a:pPr marL="288925" lvl="1" indent="0">
              <a:buNone/>
            </a:pPr>
            <a:endParaRPr lang="en-US" dirty="0"/>
          </a:p>
        </p:txBody>
      </p:sp>
    </p:spTree>
    <p:extLst>
      <p:ext uri="{BB962C8B-B14F-4D97-AF65-F5344CB8AC3E}">
        <p14:creationId xmlns:p14="http://schemas.microsoft.com/office/powerpoint/2010/main" val="3527140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p:txBody>
          <a:bodyPr/>
          <a:lstStyle/>
          <a:p>
            <a:r>
              <a:rPr lang="en-IN" dirty="0"/>
              <a:t>Planning and implementing Azure SQL Database
</a:t>
            </a:r>
          </a:p>
        </p:txBody>
      </p:sp>
    </p:spTree>
    <p:extLst>
      <p:ext uri="{BB962C8B-B14F-4D97-AF65-F5344CB8AC3E}">
        <p14:creationId xmlns:p14="http://schemas.microsoft.com/office/powerpoint/2010/main" val="21641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Integrating applications with Azure AD</a:t>
            </a:r>
          </a:p>
        </p:txBody>
      </p:sp>
      <p:sp>
        <p:nvSpPr>
          <p:cNvPr id="4" name="Content Placeholder 2"/>
          <p:cNvSpPr>
            <a:spLocks noGrp="1"/>
          </p:cNvSpPr>
          <p:nvPr/>
        </p:nvSpPr>
        <p:spPr bwMode="auto">
          <a:xfrm>
            <a:off x="458788" y="88786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Add an application from the Azure AD application gallery</a:t>
            </a:r>
          </a:p>
          <a:p>
            <a:pPr lvl="1"/>
            <a:r>
              <a:rPr lang="en-US" sz="2000" dirty="0">
                <a:hlinkClick r:id="rId3"/>
              </a:rPr>
              <a:t>http://</a:t>
            </a:r>
            <a:r>
              <a:rPr lang="en-US" sz="2000" dirty="0" err="1">
                <a:hlinkClick r:id="rId3"/>
              </a:rPr>
              <a:t>azure.microsoft.com</a:t>
            </a:r>
            <a:r>
              <a:rPr lang="en-US" sz="2000" dirty="0">
                <a:hlinkClick r:id="rId3"/>
              </a:rPr>
              <a:t>/</a:t>
            </a:r>
            <a:r>
              <a:rPr lang="en-US" sz="2000" dirty="0" err="1">
                <a:hlinkClick r:id="rId3"/>
              </a:rPr>
              <a:t>en</a:t>
            </a:r>
            <a:r>
              <a:rPr lang="en-US" sz="2000" dirty="0">
                <a:hlinkClick r:id="rId3"/>
              </a:rPr>
              <a:t>-us/gallery/active-directory/</a:t>
            </a:r>
            <a:endParaRPr lang="en-US" sz="2000" dirty="0"/>
          </a:p>
          <a:p>
            <a:r>
              <a:rPr lang="en-US" sz="2400" dirty="0"/>
              <a:t>Add a custom LOB application in Azure AD:</a:t>
            </a:r>
          </a:p>
          <a:p>
            <a:pPr lvl="1"/>
            <a:r>
              <a:rPr lang="en-US" sz="2000" dirty="0"/>
              <a:t>Register the web app in the Azure AD tenant</a:t>
            </a:r>
          </a:p>
          <a:p>
            <a:pPr lvl="1"/>
            <a:r>
              <a:rPr lang="en-US" sz="2000" dirty="0"/>
              <a:t>Add logic or code to the web app:</a:t>
            </a:r>
          </a:p>
          <a:p>
            <a:pPr lvl="2"/>
            <a:r>
              <a:rPr lang="en-US" sz="1800" dirty="0"/>
              <a:t>Block and redirect unauthenticated request</a:t>
            </a:r>
          </a:p>
          <a:p>
            <a:pPr lvl="2"/>
            <a:r>
              <a:rPr lang="en-US" sz="1800" dirty="0"/>
              <a:t>Grant access to authenticated requests</a:t>
            </a:r>
          </a:p>
          <a:p>
            <a:r>
              <a:rPr lang="en-US" sz="2400" dirty="0"/>
              <a:t>Add a SaaS application that is not listed in the Azure AD application gallery:</a:t>
            </a:r>
          </a:p>
          <a:p>
            <a:pPr lvl="1"/>
            <a:r>
              <a:rPr lang="en-US" sz="2000" dirty="0"/>
              <a:t>Register the web app in the Azure AD tenant</a:t>
            </a:r>
          </a:p>
          <a:p>
            <a:pPr lvl="1"/>
            <a:r>
              <a:rPr lang="en-US" sz="2000" dirty="0"/>
              <a:t>Configure SSO with Azure AD</a:t>
            </a:r>
          </a:p>
          <a:p>
            <a:pPr lvl="1"/>
            <a:r>
              <a:rPr lang="en-US" sz="2000" dirty="0"/>
              <a:t>Assign users and groups to the application</a:t>
            </a:r>
          </a:p>
        </p:txBody>
      </p:sp>
    </p:spTree>
    <p:extLst>
      <p:ext uri="{BB962C8B-B14F-4D97-AF65-F5344CB8AC3E}">
        <p14:creationId xmlns:p14="http://schemas.microsoft.com/office/powerpoint/2010/main" val="27466014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RBAC</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RBAC built-in roles:</a:t>
            </a:r>
          </a:p>
          <a:p>
            <a:pPr lvl="1"/>
            <a:r>
              <a:rPr lang="en-US" dirty="0"/>
              <a:t>Owner </a:t>
            </a:r>
          </a:p>
          <a:p>
            <a:pPr lvl="1"/>
            <a:r>
              <a:rPr lang="en-US" dirty="0"/>
              <a:t>Contributor</a:t>
            </a:r>
          </a:p>
          <a:p>
            <a:pPr lvl="1"/>
            <a:r>
              <a:rPr lang="en-US" dirty="0"/>
              <a:t>Reader</a:t>
            </a:r>
          </a:p>
          <a:p>
            <a:r>
              <a:rPr lang="en-US" dirty="0"/>
              <a:t>You can manage RBAC by using:</a:t>
            </a:r>
          </a:p>
          <a:p>
            <a:pPr lvl="1"/>
            <a:r>
              <a:rPr lang="en-US" dirty="0"/>
              <a:t>The Azure portal</a:t>
            </a:r>
          </a:p>
          <a:p>
            <a:pPr lvl="1"/>
            <a:r>
              <a:rPr lang="en-US" dirty="0"/>
              <a:t>Azure PowerShell in the Resource Manager mode</a:t>
            </a:r>
          </a:p>
          <a:p>
            <a:pPr lvl="1"/>
            <a:r>
              <a:rPr lang="en-US" dirty="0"/>
              <a:t>Azure command-line interface </a:t>
            </a:r>
          </a:p>
          <a:p>
            <a:pPr lvl="1"/>
            <a:endParaRPr lang="en-US" dirty="0"/>
          </a:p>
          <a:p>
            <a:pPr marL="288925" lvl="1" indent="0">
              <a:buNone/>
            </a:pPr>
            <a:r>
              <a:rPr lang="en-US" sz="2000" b="1" dirty="0"/>
              <a:t>New-</a:t>
            </a:r>
            <a:r>
              <a:rPr lang="en-US" sz="2000" b="1" dirty="0" err="1"/>
              <a:t>AzureRoleAssignment</a:t>
            </a:r>
            <a:r>
              <a:rPr lang="en-US" sz="2000" b="1" dirty="0"/>
              <a:t> -</a:t>
            </a:r>
            <a:r>
              <a:rPr lang="en-US" sz="2000" b="1" dirty="0" err="1"/>
              <a:t>UserPrincipalName</a:t>
            </a:r>
            <a:r>
              <a:rPr lang="en-US" sz="2000" b="1" dirty="0"/>
              <a:t> user@somedomain.com -</a:t>
            </a:r>
            <a:r>
              <a:rPr lang="en-US" sz="2000" b="1" dirty="0" err="1"/>
              <a:t>RoleDefinitionName</a:t>
            </a:r>
            <a:r>
              <a:rPr lang="en-US" sz="2000" b="1" dirty="0"/>
              <a:t> Reader -Scope /subscriptions/GUID/</a:t>
            </a:r>
            <a:r>
              <a:rPr lang="en-US" sz="2000" b="1" dirty="0" err="1"/>
              <a:t>resourceGroups</a:t>
            </a:r>
            <a:r>
              <a:rPr lang="en-US" sz="2000" b="1" dirty="0"/>
              <a:t>/</a:t>
            </a:r>
            <a:r>
              <a:rPr lang="en-US" sz="2000" b="1" dirty="0" err="1"/>
              <a:t>ResourceGroupName</a:t>
            </a:r>
            <a:endParaRPr lang="en-US" sz="2000" b="1" dirty="0"/>
          </a:p>
        </p:txBody>
      </p:sp>
    </p:spTree>
    <p:extLst>
      <p:ext uri="{BB962C8B-B14F-4D97-AF65-F5344CB8AC3E}">
        <p14:creationId xmlns:p14="http://schemas.microsoft.com/office/powerpoint/2010/main" val="13043429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AD Privileged Identity Management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Discover which users are the Azure AD administrators</a:t>
            </a:r>
          </a:p>
          <a:p>
            <a:r>
              <a:rPr lang="en-US" dirty="0"/>
              <a:t>Enable on-demand, just-in-time administrative access to directory resources</a:t>
            </a:r>
          </a:p>
          <a:p>
            <a:r>
              <a:rPr lang="en-US" dirty="0"/>
              <a:t>Get reports about administrator access history and the changes in administrator assignments</a:t>
            </a:r>
          </a:p>
          <a:p>
            <a:r>
              <a:rPr lang="en-US" dirty="0"/>
              <a:t>Get alerts about access to a privileged role</a:t>
            </a:r>
          </a:p>
          <a:p>
            <a:endParaRPr lang="en-US" dirty="0"/>
          </a:p>
        </p:txBody>
      </p:sp>
    </p:spTree>
    <p:extLst>
      <p:ext uri="{BB962C8B-B14F-4D97-AF65-F5344CB8AC3E}">
        <p14:creationId xmlns:p14="http://schemas.microsoft.com/office/powerpoint/2010/main" val="3416794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Introducing Azure AD Premium</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dirty="0">
                <a:solidFill>
                  <a:srgbClr val="000000"/>
                </a:solidFill>
              </a:rPr>
              <a:t>Features of Azure AD Premium:</a:t>
            </a:r>
          </a:p>
          <a:p>
            <a:pPr lvl="0"/>
            <a:r>
              <a:rPr lang="en-GB" dirty="0">
                <a:solidFill>
                  <a:srgbClr val="000000"/>
                </a:solidFill>
              </a:rPr>
              <a:t>Self-service group management</a:t>
            </a:r>
          </a:p>
          <a:p>
            <a:pPr lvl="0"/>
            <a:r>
              <a:rPr lang="en-GB" dirty="0">
                <a:solidFill>
                  <a:srgbClr val="000000"/>
                </a:solidFill>
              </a:rPr>
              <a:t>Advanced security reports and alerts</a:t>
            </a:r>
          </a:p>
          <a:p>
            <a:r>
              <a:rPr lang="en-GB" dirty="0">
                <a:solidFill>
                  <a:srgbClr val="000000"/>
                </a:solidFill>
              </a:rPr>
              <a:t>Multi-Factor Authentication</a:t>
            </a:r>
          </a:p>
          <a:p>
            <a:pPr lvl="0"/>
            <a:r>
              <a:rPr lang="en-GB" dirty="0">
                <a:solidFill>
                  <a:srgbClr val="000000"/>
                </a:solidFill>
              </a:rPr>
              <a:t>Microsoft Identity Manager (MIM)</a:t>
            </a:r>
          </a:p>
          <a:p>
            <a:r>
              <a:rPr lang="en-GB" dirty="0">
                <a:solidFill>
                  <a:srgbClr val="000000"/>
                </a:solidFill>
              </a:rPr>
              <a:t>Enterprise SLA of 99.9 percent</a:t>
            </a:r>
            <a:endParaRPr lang="en-US" dirty="0">
              <a:solidFill>
                <a:srgbClr val="000000"/>
              </a:solidFill>
            </a:endParaRPr>
          </a:p>
          <a:p>
            <a:pPr lvl="0"/>
            <a:r>
              <a:rPr lang="en-GB" dirty="0">
                <a:solidFill>
                  <a:srgbClr val="000000"/>
                </a:solidFill>
              </a:rPr>
              <a:t>Self-service password reset with </a:t>
            </a:r>
            <a:r>
              <a:rPr lang="en-GB" dirty="0" err="1">
                <a:solidFill>
                  <a:srgbClr val="000000"/>
                </a:solidFill>
              </a:rPr>
              <a:t>writeback</a:t>
            </a:r>
            <a:endParaRPr lang="en-GB" dirty="0">
              <a:solidFill>
                <a:srgbClr val="000000"/>
              </a:solidFill>
            </a:endParaRPr>
          </a:p>
          <a:p>
            <a:pPr lvl="0"/>
            <a:r>
              <a:rPr lang="en-GB" dirty="0">
                <a:solidFill>
                  <a:srgbClr val="000000"/>
                </a:solidFill>
              </a:rPr>
              <a:t>Cloud App Discovery</a:t>
            </a:r>
          </a:p>
          <a:p>
            <a:pPr lvl="0"/>
            <a:r>
              <a:rPr lang="en-US" dirty="0">
                <a:solidFill>
                  <a:srgbClr val="000000"/>
                </a:solidFill>
              </a:rPr>
              <a:t>Azure AD Connect Health</a:t>
            </a:r>
          </a:p>
          <a:p>
            <a:endParaRPr lang="en-US" dirty="0"/>
          </a:p>
        </p:txBody>
      </p:sp>
    </p:spTree>
    <p:extLst>
      <p:ext uri="{BB962C8B-B14F-4D97-AF65-F5344CB8AC3E}">
        <p14:creationId xmlns:p14="http://schemas.microsoft.com/office/powerpoint/2010/main" val="6000113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Multi-Factor Authentication</a:t>
            </a:r>
          </a:p>
        </p:txBody>
      </p:sp>
      <p:sp>
        <p:nvSpPr>
          <p:cNvPr id="4" name="Content Placeholder 2"/>
          <p:cNvSpPr>
            <a:spLocks noGrp="1"/>
          </p:cNvSpPr>
          <p:nvPr/>
        </p:nvSpPr>
        <p:spPr bwMode="auto">
          <a:xfrm>
            <a:off x="477838" y="9906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Azure Multi-Factor Authentication requires additional form of authentication:</a:t>
            </a:r>
          </a:p>
          <a:p>
            <a:pPr lvl="1"/>
            <a:r>
              <a:rPr lang="en-US" dirty="0"/>
              <a:t>Mobile app authentication</a:t>
            </a:r>
          </a:p>
          <a:p>
            <a:pPr lvl="1"/>
            <a:r>
              <a:rPr lang="en-US" dirty="0"/>
              <a:t>Phone call</a:t>
            </a:r>
          </a:p>
          <a:p>
            <a:pPr lvl="1"/>
            <a:r>
              <a:rPr lang="en-US" dirty="0"/>
              <a:t>Text message</a:t>
            </a:r>
          </a:p>
          <a:p>
            <a:pPr lvl="1"/>
            <a:r>
              <a:rPr lang="en-US" dirty="0"/>
              <a:t>Email message</a:t>
            </a:r>
          </a:p>
          <a:p>
            <a:pPr lvl="1"/>
            <a:r>
              <a:rPr lang="en-US" dirty="0"/>
              <a:t>Third party OAuth token</a:t>
            </a:r>
          </a:p>
          <a:p>
            <a:r>
              <a:rPr lang="en-US" dirty="0"/>
              <a:t>Multi-factor security solution:</a:t>
            </a:r>
          </a:p>
          <a:p>
            <a:pPr lvl="1"/>
            <a:r>
              <a:rPr lang="en-US" dirty="0"/>
              <a:t>For cloud-only apps</a:t>
            </a:r>
          </a:p>
          <a:p>
            <a:pPr lvl="1"/>
            <a:r>
              <a:rPr lang="en-US" dirty="0"/>
              <a:t>For on-premises applications</a:t>
            </a:r>
          </a:p>
          <a:p>
            <a:endParaRPr lang="en-US" dirty="0"/>
          </a:p>
          <a:p>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9560" y="63341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93985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scenarios for Azure Multi-Factor Authentication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You can use Azure Multi-Factor Authentication:</a:t>
            </a:r>
            <a:endParaRPr lang="en-IN" dirty="0"/>
          </a:p>
          <a:p>
            <a:pPr lvl="0"/>
            <a:r>
              <a:rPr lang="en-GB" dirty="0"/>
              <a:t>To provide multi-factor authentication for </a:t>
            </a:r>
            <a:br>
              <a:rPr lang="en-GB" dirty="0"/>
            </a:br>
            <a:r>
              <a:rPr lang="en-GB" dirty="0"/>
              <a:t>Office 365 </a:t>
            </a:r>
            <a:endParaRPr lang="en-IN" dirty="0"/>
          </a:p>
          <a:p>
            <a:pPr lvl="0"/>
            <a:r>
              <a:rPr lang="en-GB" dirty="0"/>
              <a:t>For federated users</a:t>
            </a:r>
            <a:endParaRPr lang="en-IN" dirty="0"/>
          </a:p>
          <a:p>
            <a:pPr lvl="0"/>
            <a:r>
              <a:rPr lang="en-GB" dirty="0"/>
              <a:t>With Remote Desktop Gateway by using RADIUS </a:t>
            </a:r>
            <a:endParaRPr lang="en-IN" dirty="0"/>
          </a:p>
          <a:p>
            <a:r>
              <a:rPr lang="en-GB" dirty="0"/>
              <a:t>With Active Directory Federation Services</a:t>
            </a:r>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918" y="633412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9560" y="63341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47924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Overview of AD DS and Azure AD integration options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dirty="0"/>
              <a:t>Extend on-premises Active Directory to Azure</a:t>
            </a:r>
            <a:endParaRPr lang="en-US" dirty="0"/>
          </a:p>
          <a:p>
            <a:pPr lvl="0"/>
            <a:r>
              <a:rPr lang="en-GB" dirty="0"/>
              <a:t>Synchronize AD DS with Azure AD:</a:t>
            </a:r>
            <a:endParaRPr lang="en-US" dirty="0"/>
          </a:p>
          <a:p>
            <a:pPr lvl="1"/>
            <a:r>
              <a:rPr lang="en-GB" dirty="0"/>
              <a:t>Optional password synchronization</a:t>
            </a:r>
            <a:endParaRPr lang="en-US" dirty="0"/>
          </a:p>
          <a:p>
            <a:pPr lvl="0"/>
            <a:r>
              <a:rPr lang="en-GB" dirty="0"/>
              <a:t>Implement trust relationship and single sign-on (SSO):</a:t>
            </a:r>
          </a:p>
          <a:p>
            <a:pPr lvl="1"/>
            <a:r>
              <a:rPr lang="en-GB" dirty="0"/>
              <a:t>Active Directory Federation Service (AD FS)</a:t>
            </a:r>
          </a:p>
          <a:p>
            <a:pPr lvl="1"/>
            <a:r>
              <a:rPr lang="en-GB" dirty="0"/>
              <a:t>Web Application Proxy</a:t>
            </a:r>
            <a:endParaRPr lang="en-US" dirty="0"/>
          </a:p>
        </p:txBody>
      </p:sp>
    </p:spTree>
    <p:extLst>
      <p:ext uri="{BB962C8B-B14F-4D97-AF65-F5344CB8AC3E}">
        <p14:creationId xmlns:p14="http://schemas.microsoft.com/office/powerpoint/2010/main" val="27217758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to deploy Active Directory domain controllers in Azure</a:t>
            </a:r>
          </a:p>
        </p:txBody>
      </p:sp>
      <p:sp>
        <p:nvSpPr>
          <p:cNvPr id="4" name="Content Placeholder 2"/>
          <p:cNvSpPr>
            <a:spLocks noGrp="1"/>
          </p:cNvSpPr>
          <p:nvPr/>
        </p:nvSpPr>
        <p:spPr bwMode="auto">
          <a:xfrm>
            <a:off x="458788" y="92596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Reasons for placing domain controllers in Azure:</a:t>
            </a:r>
          </a:p>
          <a:p>
            <a:pPr lvl="1"/>
            <a:r>
              <a:rPr lang="en-US" sz="1800" dirty="0"/>
              <a:t>Providing resilience to the on-premises directory</a:t>
            </a:r>
            <a:endParaRPr lang="en-IN" sz="1800" dirty="0"/>
          </a:p>
          <a:p>
            <a:pPr lvl="1"/>
            <a:r>
              <a:rPr lang="en-US" sz="1800" dirty="0"/>
              <a:t>Keeping authentication requests for Azure-based services within Azure</a:t>
            </a:r>
            <a:endParaRPr lang="en-IN" sz="1800" dirty="0"/>
          </a:p>
          <a:p>
            <a:pPr lvl="1"/>
            <a:r>
              <a:rPr lang="en-US" sz="1800" dirty="0"/>
              <a:t>Extending access to on-premises Active Directory to worldwide sites</a:t>
            </a:r>
            <a:endParaRPr lang="en-IN" sz="1800" dirty="0"/>
          </a:p>
          <a:p>
            <a:pPr lvl="1"/>
            <a:r>
              <a:rPr lang="en-US" sz="1800" dirty="0"/>
              <a:t>Enabling additional directory synchronization options</a:t>
            </a:r>
            <a:endParaRPr lang="en-IN" sz="1800" dirty="0"/>
          </a:p>
          <a:p>
            <a:r>
              <a:rPr lang="en-GB" sz="2000" dirty="0"/>
              <a:t>Deployment scenarios:</a:t>
            </a:r>
          </a:p>
          <a:p>
            <a:pPr lvl="1"/>
            <a:r>
              <a:rPr lang="en-GB" sz="1800" dirty="0"/>
              <a:t>Deploy domain controllers only in Azure</a:t>
            </a:r>
          </a:p>
          <a:p>
            <a:pPr lvl="1"/>
            <a:r>
              <a:rPr lang="en-US" sz="1800" dirty="0"/>
              <a:t>Deploy AD DS only in an on-premises infrastructure with cross-premises connectivity</a:t>
            </a:r>
          </a:p>
          <a:p>
            <a:pPr lvl="1"/>
            <a:r>
              <a:rPr lang="en-US" sz="1800" dirty="0"/>
              <a:t>Deploy AD DS in an on-premises infrastructure and on an Azure virtual machine</a:t>
            </a:r>
            <a:endParaRPr lang="en-GB" sz="1800" dirty="0"/>
          </a:p>
          <a:p>
            <a:r>
              <a:rPr lang="en-GB" sz="2000" dirty="0"/>
              <a:t>Planning considerations:</a:t>
            </a:r>
          </a:p>
          <a:p>
            <a:pPr lvl="1"/>
            <a:r>
              <a:rPr lang="en-US" sz="1800" dirty="0"/>
              <a:t>Inter-site connectivity</a:t>
            </a:r>
          </a:p>
          <a:p>
            <a:pPr lvl="1"/>
            <a:r>
              <a:rPr lang="en-US" sz="1800" dirty="0"/>
              <a:t>Active Directory sites</a:t>
            </a:r>
          </a:p>
          <a:p>
            <a:pPr lvl="1"/>
            <a:r>
              <a:rPr lang="en-US" sz="1800" dirty="0"/>
              <a:t>Read-only domain controllers</a:t>
            </a:r>
          </a:p>
          <a:p>
            <a:pPr lvl="1"/>
            <a:r>
              <a:rPr lang="en-US" sz="1800" dirty="0"/>
              <a:t>FSMO roles and global catalog placement</a:t>
            </a:r>
          </a:p>
          <a:p>
            <a:pPr lvl="1"/>
            <a:r>
              <a:rPr lang="en-US" sz="1800" dirty="0"/>
              <a:t>Backup and restore</a:t>
            </a:r>
            <a:endParaRPr lang="en-GB" sz="1800" dirty="0"/>
          </a:p>
          <a:p>
            <a:pPr marL="0" indent="0">
              <a:buNone/>
            </a:pPr>
            <a:endParaRPr lang="en-US" sz="2000" dirty="0"/>
          </a:p>
        </p:txBody>
      </p:sp>
    </p:spTree>
    <p:extLst>
      <p:ext uri="{BB962C8B-B14F-4D97-AF65-F5344CB8AC3E}">
        <p14:creationId xmlns:p14="http://schemas.microsoft.com/office/powerpoint/2010/main" val="34648431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directory synchronization</a:t>
            </a:r>
          </a:p>
        </p:txBody>
      </p:sp>
      <p:sp>
        <p:nvSpPr>
          <p:cNvPr id="4" name="Content Placeholder 2"/>
          <p:cNvSpPr>
            <a:spLocks noGrp="1"/>
          </p:cNvSpPr>
          <p:nvPr/>
        </p:nvSpPr>
        <p:spPr bwMode="auto">
          <a:xfrm>
            <a:off x="330051" y="4621041"/>
            <a:ext cx="8346589" cy="16548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a:t>Azure AD Connect is made up of three primary components:</a:t>
            </a:r>
          </a:p>
          <a:p>
            <a:pPr lvl="0"/>
            <a:r>
              <a:rPr lang="en-US" sz="2400" dirty="0"/>
              <a:t>Synchronization</a:t>
            </a:r>
          </a:p>
          <a:p>
            <a:pPr lvl="0"/>
            <a:r>
              <a:rPr lang="en-US" sz="2400" dirty="0"/>
              <a:t>AD FS</a:t>
            </a:r>
          </a:p>
          <a:p>
            <a:r>
              <a:rPr lang="en-US" sz="2400" dirty="0"/>
              <a:t>Health monitoring</a:t>
            </a:r>
          </a:p>
        </p:txBody>
      </p:sp>
      <p:grpSp>
        <p:nvGrpSpPr>
          <p:cNvPr id="5" name="Group 4" descr="Illustration of objects and attributes synchronizing from on-premises Active Directory to Microsoft Azure Active Directory (Azure AD). The illustration also depicts some attributes writing back to on-premises Active Directory.&#10;&#10;"/>
          <p:cNvGrpSpPr/>
          <p:nvPr/>
        </p:nvGrpSpPr>
        <p:grpSpPr>
          <a:xfrm>
            <a:off x="-28617" y="914400"/>
            <a:ext cx="8867817" cy="3376681"/>
            <a:chOff x="-55798" y="1303505"/>
            <a:chExt cx="8867817" cy="3376681"/>
          </a:xfrm>
        </p:grpSpPr>
        <p:pic>
          <p:nvPicPr>
            <p:cNvPr id="6" name="Picture 5"/>
            <p:cNvPicPr>
              <a:picLocks noChangeAspect="1"/>
            </p:cNvPicPr>
            <p:nvPr/>
          </p:nvPicPr>
          <p:blipFill>
            <a:blip r:embed="rId3"/>
            <a:stretch>
              <a:fillRect/>
            </a:stretch>
          </p:blipFill>
          <p:spPr>
            <a:xfrm>
              <a:off x="3039151" y="1303505"/>
              <a:ext cx="5772868" cy="3376681"/>
            </a:xfrm>
            <a:prstGeom prst="rect">
              <a:avLst/>
            </a:prstGeom>
          </p:spPr>
        </p:pic>
        <p:cxnSp>
          <p:nvCxnSpPr>
            <p:cNvPr id="7" name="Straight Arrow Connector 6"/>
            <p:cNvCxnSpPr/>
            <p:nvPr/>
          </p:nvCxnSpPr>
          <p:spPr bwMode="auto">
            <a:xfrm flipV="1">
              <a:off x="1919838" y="2898667"/>
              <a:ext cx="3498121" cy="23380"/>
            </a:xfrm>
            <a:prstGeom prst="straightConnector1">
              <a:avLst/>
            </a:prstGeom>
            <a:gradFill rotWithShape="1">
              <a:gsLst>
                <a:gs pos="0">
                  <a:srgbClr val="E4CD9A"/>
                </a:gs>
                <a:gs pos="100000">
                  <a:srgbClr val="EEEFD7"/>
                </a:gs>
              </a:gsLst>
              <a:lin ang="2700000" scaled="1"/>
            </a:gradFill>
            <a:ln w="82550" cap="flat" cmpd="sng" algn="ctr">
              <a:solidFill>
                <a:schemeClr val="tx1"/>
              </a:solidFill>
              <a:prstDash val="solid"/>
              <a:round/>
              <a:headEnd type="none" w="med" len="med"/>
              <a:tailEnd type="triangle"/>
            </a:ln>
            <a:effectLst/>
          </p:spPr>
        </p:cxnSp>
        <p:sp>
          <p:nvSpPr>
            <p:cNvPr id="8" name="Isosceles Triangle 7"/>
            <p:cNvSpPr/>
            <p:nvPr/>
          </p:nvSpPr>
          <p:spPr bwMode="auto">
            <a:xfrm>
              <a:off x="5417959" y="1621842"/>
              <a:ext cx="2436469" cy="1979631"/>
            </a:xfrm>
            <a:prstGeom prst="triangle">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8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TextBox 7"/>
            <p:cNvSpPr txBox="1"/>
            <p:nvPr/>
          </p:nvSpPr>
          <p:spPr>
            <a:xfrm>
              <a:off x="2338565" y="3601473"/>
              <a:ext cx="2459263" cy="461665"/>
            </a:xfrm>
            <a:prstGeom prst="rect">
              <a:avLst/>
            </a:prstGeom>
            <a:solidFill>
              <a:schemeClr val="bg1"/>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sz="2400" b="0" dirty="0">
                  <a:latin typeface="Segoe UI" panose="020B0502040204020203" pitchFamily="34" charset="0"/>
                  <a:cs typeface="Segoe UI" panose="020B0502040204020203" pitchFamily="34" charset="0"/>
                </a:rPr>
                <a:t>Some write-back</a:t>
              </a:r>
            </a:p>
          </p:txBody>
        </p:sp>
        <p:sp>
          <p:nvSpPr>
            <p:cNvPr id="10" name="TextBox 8"/>
            <p:cNvSpPr txBox="1"/>
            <p:nvPr/>
          </p:nvSpPr>
          <p:spPr>
            <a:xfrm>
              <a:off x="2017544" y="2378516"/>
              <a:ext cx="3189463" cy="461665"/>
            </a:xfrm>
            <a:prstGeom prst="rect">
              <a:avLst/>
            </a:prstGeom>
            <a:solidFill>
              <a:schemeClr val="bg1"/>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400" b="0" dirty="0">
                  <a:latin typeface="Segoe UI" panose="020B0502040204020203" pitchFamily="34" charset="0"/>
                  <a:cs typeface="Segoe UI" panose="020B0502040204020203" pitchFamily="34" charset="0"/>
                </a:rPr>
                <a:t>Objects and attributes</a:t>
              </a:r>
            </a:p>
          </p:txBody>
        </p:sp>
        <p:pic>
          <p:nvPicPr>
            <p:cNvPr id="11" name="Picture 10"/>
            <p:cNvPicPr>
              <a:picLocks noChangeAspect="1"/>
            </p:cNvPicPr>
            <p:nvPr/>
          </p:nvPicPr>
          <p:blipFill>
            <a:blip r:embed="rId4"/>
            <a:stretch>
              <a:fillRect/>
            </a:stretch>
          </p:blipFill>
          <p:spPr>
            <a:xfrm>
              <a:off x="526390" y="2478167"/>
              <a:ext cx="619953" cy="1166969"/>
            </a:xfrm>
            <a:prstGeom prst="rect">
              <a:avLst/>
            </a:prstGeom>
          </p:spPr>
        </p:pic>
        <p:sp>
          <p:nvSpPr>
            <p:cNvPr id="12" name="Isosceles Triangle 11"/>
            <p:cNvSpPr/>
            <p:nvPr/>
          </p:nvSpPr>
          <p:spPr bwMode="auto">
            <a:xfrm>
              <a:off x="790551" y="1928559"/>
              <a:ext cx="865785" cy="786677"/>
            </a:xfrm>
            <a:prstGeom prst="triangle">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1"/>
            <p:cNvSpPr txBox="1"/>
            <p:nvPr/>
          </p:nvSpPr>
          <p:spPr>
            <a:xfrm>
              <a:off x="-55798" y="3740607"/>
              <a:ext cx="2477201" cy="83099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sz="2400" b="0" dirty="0">
                  <a:latin typeface="Segoe UI" panose="020B0502040204020203" pitchFamily="34" charset="0"/>
                  <a:cs typeface="Segoe UI" panose="020B0502040204020203" pitchFamily="34" charset="0"/>
                </a:rPr>
                <a:t>On-premises</a:t>
              </a:r>
              <a:br>
                <a:rPr lang="en-GB" sz="2400" b="0" dirty="0">
                  <a:latin typeface="Segoe UI" panose="020B0502040204020203" pitchFamily="34" charset="0"/>
                  <a:cs typeface="Segoe UI" panose="020B0502040204020203" pitchFamily="34" charset="0"/>
                </a:rPr>
              </a:br>
              <a:r>
                <a:rPr lang="en-GB" sz="2400" b="0" dirty="0">
                  <a:latin typeface="Segoe UI" panose="020B0502040204020203" pitchFamily="34" charset="0"/>
                  <a:cs typeface="Segoe UI" panose="020B0502040204020203" pitchFamily="34" charset="0"/>
                </a:rPr>
                <a:t> AD DS</a:t>
              </a:r>
            </a:p>
          </p:txBody>
        </p:sp>
        <p:sp>
          <p:nvSpPr>
            <p:cNvPr id="14" name="TextBox 12"/>
            <p:cNvSpPr txBox="1"/>
            <p:nvPr/>
          </p:nvSpPr>
          <p:spPr>
            <a:xfrm>
              <a:off x="5791079" y="2576346"/>
              <a:ext cx="1644846" cy="83099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sz="2400" b="0" dirty="0">
                  <a:latin typeface="Segoe UI" panose="020B0502040204020203" pitchFamily="34" charset="0"/>
                  <a:cs typeface="Segoe UI" panose="020B0502040204020203" pitchFamily="34" charset="0"/>
                </a:rPr>
                <a:t>Azure</a:t>
              </a:r>
              <a:br>
                <a:rPr lang="en-GB" sz="2400" b="0" dirty="0">
                  <a:latin typeface="Segoe UI" panose="020B0502040204020203" pitchFamily="34" charset="0"/>
                  <a:cs typeface="Segoe UI" panose="020B0502040204020203" pitchFamily="34" charset="0"/>
                </a:rPr>
              </a:br>
              <a:r>
                <a:rPr lang="en-GB" sz="2400" b="0" dirty="0">
                  <a:latin typeface="Segoe UI" panose="020B0502040204020203" pitchFamily="34" charset="0"/>
                  <a:cs typeface="Segoe UI" panose="020B0502040204020203" pitchFamily="34" charset="0"/>
                </a:rPr>
                <a:t> AD</a:t>
              </a:r>
            </a:p>
          </p:txBody>
        </p:sp>
        <p:cxnSp>
          <p:nvCxnSpPr>
            <p:cNvPr id="15" name="Straight Arrow Connector 14"/>
            <p:cNvCxnSpPr/>
            <p:nvPr/>
          </p:nvCxnSpPr>
          <p:spPr bwMode="auto">
            <a:xfrm flipH="1">
              <a:off x="1662404" y="3536663"/>
              <a:ext cx="3679355" cy="17654"/>
            </a:xfrm>
            <a:prstGeom prst="straightConnector1">
              <a:avLst/>
            </a:prstGeom>
            <a:gradFill rotWithShape="1">
              <a:gsLst>
                <a:gs pos="0">
                  <a:srgbClr val="E4CD9A"/>
                </a:gs>
                <a:gs pos="100000">
                  <a:srgbClr val="EEEFD7"/>
                </a:gs>
              </a:gsLst>
              <a:lin ang="2700000" scaled="1"/>
            </a:gradFill>
            <a:ln w="88900" cap="flat" cmpd="sng" algn="ctr">
              <a:solidFill>
                <a:srgbClr val="FF8C00"/>
              </a:solidFill>
              <a:prstDash val="sysDash"/>
              <a:round/>
              <a:headEnd type="none" w="med" len="med"/>
              <a:tailEnd type="triangle"/>
            </a:ln>
            <a:effectLst/>
          </p:spPr>
        </p:cxnSp>
      </p:grpSp>
    </p:spTree>
    <p:extLst>
      <p:ext uri="{BB962C8B-B14F-4D97-AF65-F5344CB8AC3E}">
        <p14:creationId xmlns:p14="http://schemas.microsoft.com/office/powerpoint/2010/main" val="26230626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Comparing directory synchronization, directory synchronization with password hash synchronization, and federation</a:t>
            </a:r>
          </a:p>
        </p:txBody>
      </p:sp>
      <p:graphicFrame>
        <p:nvGraphicFramePr>
          <p:cNvPr id="4" name="Content Placeholder 2"/>
          <p:cNvGraphicFramePr>
            <a:graphicFrameLocks/>
          </p:cNvGraphicFramePr>
          <p:nvPr>
            <p:extLst/>
          </p:nvPr>
        </p:nvGraphicFramePr>
        <p:xfrm>
          <a:off x="693495" y="825780"/>
          <a:ext cx="7779947" cy="5956020"/>
        </p:xfrm>
        <a:graphic>
          <a:graphicData uri="http://schemas.openxmlformats.org/drawingml/2006/table">
            <a:tbl>
              <a:tblPr firstRow="1" bandRow="1">
                <a:tableStyleId>{073A0DAA-6AF3-43AB-8588-CEC1D06C72B9}</a:tableStyleId>
              </a:tblPr>
              <a:tblGrid>
                <a:gridCol w="2495261">
                  <a:extLst>
                    <a:ext uri="{9D8B030D-6E8A-4147-A177-3AD203B41FA5}">
                      <a16:colId xmlns:a16="http://schemas.microsoft.com/office/drawing/2014/main" val="20000"/>
                    </a:ext>
                  </a:extLst>
                </a:gridCol>
                <a:gridCol w="1642110">
                  <a:extLst>
                    <a:ext uri="{9D8B030D-6E8A-4147-A177-3AD203B41FA5}">
                      <a16:colId xmlns:a16="http://schemas.microsoft.com/office/drawing/2014/main" val="20001"/>
                    </a:ext>
                  </a:extLst>
                </a:gridCol>
                <a:gridCol w="1820441">
                  <a:extLst>
                    <a:ext uri="{9D8B030D-6E8A-4147-A177-3AD203B41FA5}">
                      <a16:colId xmlns:a16="http://schemas.microsoft.com/office/drawing/2014/main" val="20002"/>
                    </a:ext>
                  </a:extLst>
                </a:gridCol>
                <a:gridCol w="1822135">
                  <a:extLst>
                    <a:ext uri="{9D8B030D-6E8A-4147-A177-3AD203B41FA5}">
                      <a16:colId xmlns:a16="http://schemas.microsoft.com/office/drawing/2014/main" val="20003"/>
                    </a:ext>
                  </a:extLst>
                </a:gridCol>
              </a:tblGrid>
              <a:tr h="820017">
                <a:tc>
                  <a:txBody>
                    <a:bodyPr/>
                    <a:lstStyle/>
                    <a:p>
                      <a:r>
                        <a:rPr lang="en-GB" sz="1200" dirty="0">
                          <a:latin typeface="Segoe UI" panose="020B0502040204020203" pitchFamily="34" charset="0"/>
                          <a:cs typeface="Segoe UI" panose="020B0502040204020203" pitchFamily="34" charset="0"/>
                        </a:rPr>
                        <a:t>Factor</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Directory synchronization only</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Directory synchronization </a:t>
                      </a:r>
                      <a:r>
                        <a:rPr lang="en-GB" sz="1200" baseline="0" dirty="0">
                          <a:latin typeface="Segoe UI" panose="020B0502040204020203" pitchFamily="34" charset="0"/>
                          <a:cs typeface="Segoe UI" panose="020B0502040204020203" pitchFamily="34" charset="0"/>
                        </a:rPr>
                        <a:t> with password </a:t>
                      </a:r>
                      <a:r>
                        <a:rPr lang="en-GB" sz="1200" dirty="0">
                          <a:latin typeface="Segoe UI" panose="020B0502040204020203" pitchFamily="34" charset="0"/>
                          <a:cs typeface="Segoe UI" panose="020B0502040204020203" pitchFamily="34" charset="0"/>
                        </a:rPr>
                        <a:t>synchronization</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Directory synchronization </a:t>
                      </a:r>
                      <a:r>
                        <a:rPr lang="en-GB" sz="1200" baseline="0" dirty="0">
                          <a:latin typeface="Segoe UI" panose="020B0502040204020203" pitchFamily="34" charset="0"/>
                          <a:cs typeface="Segoe UI" panose="020B0502040204020203" pitchFamily="34" charset="0"/>
                        </a:rPr>
                        <a:t> with</a:t>
                      </a:r>
                      <a:br>
                        <a:rPr lang="en-GB" sz="1200" baseline="0" dirty="0">
                          <a:latin typeface="Segoe UI" panose="020B0502040204020203" pitchFamily="34" charset="0"/>
                          <a:cs typeface="Segoe UI" panose="020B0502040204020203" pitchFamily="34" charset="0"/>
                        </a:rPr>
                      </a:br>
                      <a:r>
                        <a:rPr lang="en-GB" sz="1200" dirty="0">
                          <a:latin typeface="Segoe UI" panose="020B0502040204020203" pitchFamily="34" charset="0"/>
                          <a:cs typeface="Segoe UI" panose="020B0502040204020203" pitchFamily="34" charset="0"/>
                        </a:rPr>
                        <a:t>SSO</a:t>
                      </a:r>
                      <a:endParaRPr lang="en-US" sz="1200" dirty="0">
                        <a:latin typeface="Segoe UI" panose="020B0502040204020203" pitchFamily="34" charset="0"/>
                        <a:cs typeface="Segoe UI" panose="020B0502040204020203" pitchFamily="34" charset="0"/>
                      </a:endParaRPr>
                    </a:p>
                  </a:txBody>
                  <a:tcPr marL="87786" marR="87786" marT="43893" marB="43893"/>
                </a:tc>
                <a:extLst>
                  <a:ext uri="{0D108BD9-81ED-4DB2-BD59-A6C34878D82A}">
                    <a16:rowId xmlns:a16="http://schemas.microsoft.com/office/drawing/2014/main" val="10000"/>
                  </a:ext>
                </a:extLst>
              </a:tr>
              <a:tr h="461735">
                <a:tc>
                  <a:txBody>
                    <a:bodyPr/>
                    <a:lstStyle/>
                    <a:p>
                      <a:r>
                        <a:rPr lang="en-GB" sz="1200" dirty="0">
                          <a:latin typeface="Segoe UI" panose="020B0502040204020203" pitchFamily="34" charset="0"/>
                          <a:cs typeface="Segoe UI" panose="020B0502040204020203" pitchFamily="34" charset="0"/>
                        </a:rPr>
                        <a:t>Sync users,</a:t>
                      </a:r>
                      <a:r>
                        <a:rPr lang="en-GB" sz="1200" baseline="0" dirty="0">
                          <a:latin typeface="Segoe UI" panose="020B0502040204020203" pitchFamily="34" charset="0"/>
                          <a:cs typeface="Segoe UI" panose="020B0502040204020203" pitchFamily="34" charset="0"/>
                        </a:rPr>
                        <a:t> groups and contacts with Azure</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val="10001"/>
                  </a:ext>
                </a:extLst>
              </a:tr>
              <a:tr h="452423">
                <a:tc>
                  <a:txBody>
                    <a:bodyPr/>
                    <a:lstStyle/>
                    <a:p>
                      <a:r>
                        <a:rPr lang="en-GB" sz="1200" dirty="0">
                          <a:latin typeface="Segoe UI" panose="020B0502040204020203" pitchFamily="34" charset="0"/>
                          <a:cs typeface="Segoe UI" panose="020B0502040204020203" pitchFamily="34" charset="0"/>
                        </a:rPr>
                        <a:t>Sync incremental</a:t>
                      </a:r>
                      <a:r>
                        <a:rPr lang="en-GB" sz="1200" baseline="0" dirty="0">
                          <a:latin typeface="Segoe UI" panose="020B0502040204020203" pitchFamily="34" charset="0"/>
                          <a:cs typeface="Segoe UI" panose="020B0502040204020203" pitchFamily="34" charset="0"/>
                        </a:rPr>
                        <a:t> updates with Azure</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val="10002"/>
                  </a:ext>
                </a:extLst>
              </a:tr>
              <a:tr h="461735">
                <a:tc>
                  <a:txBody>
                    <a:bodyPr/>
                    <a:lstStyle/>
                    <a:p>
                      <a:r>
                        <a:rPr lang="en-GB" sz="1200" dirty="0">
                          <a:latin typeface="Segoe UI" panose="020B0502040204020203" pitchFamily="34" charset="0"/>
                          <a:cs typeface="Segoe UI" panose="020B0502040204020203" pitchFamily="34" charset="0"/>
                        </a:rPr>
                        <a:t>Enable</a:t>
                      </a:r>
                      <a:r>
                        <a:rPr lang="en-GB" sz="1200" baseline="0" dirty="0">
                          <a:latin typeface="Segoe UI" panose="020B0502040204020203" pitchFamily="34" charset="0"/>
                          <a:cs typeface="Segoe UI" panose="020B0502040204020203" pitchFamily="34" charset="0"/>
                        </a:rPr>
                        <a:t> hybrid Office 365 scenarios</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Yes</a:t>
                      </a:r>
                      <a:r>
                        <a:rPr lang="en-GB" sz="1200" baseline="0" dirty="0">
                          <a:latin typeface="Segoe UI" panose="020B0502040204020203" pitchFamily="34" charset="0"/>
                          <a:cs typeface="Segoe UI" panose="020B0502040204020203" pitchFamily="34" charset="0"/>
                        </a:rPr>
                        <a:t>, limited support</a:t>
                      </a:r>
                      <a:endParaRPr lang="en-US" sz="1200" dirty="0">
                        <a:latin typeface="Segoe UI" panose="020B0502040204020203" pitchFamily="34" charset="0"/>
                        <a:cs typeface="Segoe UI" panose="020B0502040204020203" pitchFamily="34" charset="0"/>
                      </a:endParaRPr>
                    </a:p>
                  </a:txBody>
                  <a:tcPr marL="87786" marR="87786" marT="43893" marB="43893">
                    <a:solidFill>
                      <a:srgbClr val="FFC000"/>
                    </a:solidFill>
                  </a:tcPr>
                </a:tc>
                <a:tc>
                  <a:txBody>
                    <a:bodyPr/>
                    <a:lstStyle/>
                    <a:p>
                      <a:r>
                        <a:rPr lang="en-GB" sz="1200" dirty="0">
                          <a:latin typeface="Segoe UI" panose="020B0502040204020203" pitchFamily="34" charset="0"/>
                          <a:cs typeface="Segoe UI" panose="020B0502040204020203" pitchFamily="34" charset="0"/>
                        </a:rPr>
                        <a:t>Yes,</a:t>
                      </a:r>
                      <a:r>
                        <a:rPr lang="en-GB" sz="1200" baseline="0" dirty="0">
                          <a:latin typeface="Segoe UI" panose="020B0502040204020203" pitchFamily="34" charset="0"/>
                          <a:cs typeface="Segoe UI" panose="020B0502040204020203" pitchFamily="34" charset="0"/>
                        </a:rPr>
                        <a:t> limited support</a:t>
                      </a:r>
                      <a:endParaRPr lang="en-US" sz="1200" dirty="0">
                        <a:latin typeface="Segoe UI" panose="020B0502040204020203" pitchFamily="34" charset="0"/>
                        <a:cs typeface="Segoe UI" panose="020B0502040204020203" pitchFamily="34" charset="0"/>
                      </a:endParaRPr>
                    </a:p>
                  </a:txBody>
                  <a:tcPr marL="87786" marR="87786" marT="43893" marB="43893">
                    <a:solidFill>
                      <a:srgbClr val="FFC000"/>
                    </a:solidFill>
                  </a:tcPr>
                </a:tc>
                <a:tc>
                  <a:txBody>
                    <a:bodyPr/>
                    <a:lstStyle/>
                    <a:p>
                      <a:r>
                        <a:rPr lang="en-GB" sz="1200" dirty="0">
                          <a:latin typeface="Segoe UI" panose="020B0502040204020203" pitchFamily="34" charset="0"/>
                          <a:cs typeface="Segoe UI" panose="020B0502040204020203" pitchFamily="34" charset="0"/>
                        </a:rPr>
                        <a:t>Yes</a:t>
                      </a:r>
                      <a:r>
                        <a:rPr lang="en-GB" sz="1200" baseline="0" dirty="0">
                          <a:latin typeface="Segoe UI" panose="020B0502040204020203" pitchFamily="34" charset="0"/>
                          <a:cs typeface="Segoe UI" panose="020B0502040204020203" pitchFamily="34" charset="0"/>
                        </a:rPr>
                        <a:t>, full support</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val="10003"/>
                  </a:ext>
                </a:extLst>
              </a:tr>
              <a:tr h="461735">
                <a:tc>
                  <a:txBody>
                    <a:bodyPr/>
                    <a:lstStyle/>
                    <a:p>
                      <a:r>
                        <a:rPr lang="en-GB" sz="1200" dirty="0">
                          <a:latin typeface="Segoe UI" panose="020B0502040204020203" pitchFamily="34" charset="0"/>
                          <a:cs typeface="Segoe UI" panose="020B0502040204020203" pitchFamily="34" charset="0"/>
                        </a:rPr>
                        <a:t>Users</a:t>
                      </a:r>
                      <a:r>
                        <a:rPr lang="en-GB" sz="1200" baseline="0" dirty="0">
                          <a:latin typeface="Segoe UI" panose="020B0502040204020203" pitchFamily="34" charset="0"/>
                          <a:cs typeface="Segoe UI" panose="020B0502040204020203" pitchFamily="34" charset="0"/>
                        </a:rPr>
                        <a:t> can sign in with on-premises credentials</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val="10004"/>
                  </a:ext>
                </a:extLst>
              </a:tr>
              <a:tr h="452423">
                <a:tc>
                  <a:txBody>
                    <a:bodyPr/>
                    <a:lstStyle/>
                    <a:p>
                      <a:r>
                        <a:rPr lang="en-GB" sz="1200" dirty="0">
                          <a:latin typeface="Segoe UI" panose="020B0502040204020203" pitchFamily="34" charset="0"/>
                          <a:cs typeface="Segoe UI" panose="020B0502040204020203" pitchFamily="34" charset="0"/>
                        </a:rPr>
                        <a:t>Reduce password </a:t>
                      </a:r>
                      <a:r>
                        <a:rPr lang="en-GB" sz="1200" baseline="0" dirty="0">
                          <a:latin typeface="Segoe UI" panose="020B0502040204020203" pitchFamily="34" charset="0"/>
                          <a:cs typeface="Segoe UI" panose="020B0502040204020203" pitchFamily="34" charset="0"/>
                        </a:rPr>
                        <a:t>administration costs</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val="10005"/>
                  </a:ext>
                </a:extLst>
              </a:tr>
              <a:tr h="461735">
                <a:tc>
                  <a:txBody>
                    <a:bodyPr/>
                    <a:lstStyle/>
                    <a:p>
                      <a:r>
                        <a:rPr lang="en-GB" sz="1200" dirty="0">
                          <a:latin typeface="Segoe UI" panose="020B0502040204020203" pitchFamily="34" charset="0"/>
                          <a:cs typeface="Segoe UI" panose="020B0502040204020203" pitchFamily="34" charset="0"/>
                        </a:rPr>
                        <a:t>Control password policies from an on-premises directory</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val="10006"/>
                  </a:ext>
                </a:extLst>
              </a:tr>
              <a:tr h="452423">
                <a:tc>
                  <a:txBody>
                    <a:bodyPr/>
                    <a:lstStyle/>
                    <a:p>
                      <a:r>
                        <a:rPr lang="en-GB" sz="1200" dirty="0">
                          <a:latin typeface="Segoe UI" panose="020B0502040204020203" pitchFamily="34" charset="0"/>
                          <a:cs typeface="Segoe UI" panose="020B0502040204020203" pitchFamily="34" charset="0"/>
                        </a:rPr>
                        <a:t>Enable cloud-based</a:t>
                      </a:r>
                      <a:r>
                        <a:rPr lang="en-GB" sz="1200" baseline="0" dirty="0">
                          <a:latin typeface="Segoe UI" panose="020B0502040204020203" pitchFamily="34" charset="0"/>
                          <a:cs typeface="Segoe UI" panose="020B0502040204020203" pitchFamily="34" charset="0"/>
                        </a:rPr>
                        <a:t> multi-factor authentication (MFA)</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val="10007"/>
                  </a:ext>
                </a:extLst>
              </a:tr>
              <a:tr h="271610">
                <a:tc>
                  <a:txBody>
                    <a:bodyPr/>
                    <a:lstStyle/>
                    <a:p>
                      <a:r>
                        <a:rPr lang="en-GB" sz="1200" dirty="0">
                          <a:latin typeface="Segoe UI" panose="020B0502040204020203" pitchFamily="34" charset="0"/>
                          <a:cs typeface="Segoe UI" panose="020B0502040204020203" pitchFamily="34" charset="0"/>
                        </a:rPr>
                        <a:t>Enable on-premises</a:t>
                      </a:r>
                      <a:r>
                        <a:rPr lang="en-GB" sz="1200" baseline="0" dirty="0">
                          <a:latin typeface="Segoe UI" panose="020B0502040204020203" pitchFamily="34" charset="0"/>
                          <a:cs typeface="Segoe UI" panose="020B0502040204020203" pitchFamily="34" charset="0"/>
                        </a:rPr>
                        <a:t> MFA</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val="10008"/>
                  </a:ext>
                </a:extLst>
              </a:tr>
              <a:tr h="461735">
                <a:tc>
                  <a:txBody>
                    <a:bodyPr/>
                    <a:lstStyle/>
                    <a:p>
                      <a:r>
                        <a:rPr lang="en-GB" sz="1200" dirty="0">
                          <a:latin typeface="Segoe UI" panose="020B0502040204020203" pitchFamily="34" charset="0"/>
                          <a:cs typeface="Segoe UI" panose="020B0502040204020203" pitchFamily="34" charset="0"/>
                        </a:rPr>
                        <a:t>Authenticate</a:t>
                      </a:r>
                      <a:r>
                        <a:rPr lang="en-GB" sz="1200" baseline="0" dirty="0">
                          <a:latin typeface="Segoe UI" panose="020B0502040204020203" pitchFamily="34" charset="0"/>
                          <a:cs typeface="Segoe UI" panose="020B0502040204020203" pitchFamily="34" charset="0"/>
                        </a:rPr>
                        <a:t> against on-premises directory</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val="10009"/>
                  </a:ext>
                </a:extLst>
              </a:tr>
              <a:tr h="461735">
                <a:tc>
                  <a:txBody>
                    <a:bodyPr/>
                    <a:lstStyle/>
                    <a:p>
                      <a:r>
                        <a:rPr lang="en-GB" sz="1200" dirty="0">
                          <a:latin typeface="Segoe UI" panose="020B0502040204020203" pitchFamily="34" charset="0"/>
                          <a:cs typeface="Segoe UI" panose="020B0502040204020203" pitchFamily="34" charset="0"/>
                        </a:rPr>
                        <a:t>Implement</a:t>
                      </a:r>
                      <a:r>
                        <a:rPr lang="en-GB" sz="1200" baseline="0" dirty="0">
                          <a:latin typeface="Segoe UI" panose="020B0502040204020203" pitchFamily="34" charset="0"/>
                          <a:cs typeface="Segoe UI" panose="020B0502040204020203" pitchFamily="34" charset="0"/>
                        </a:rPr>
                        <a:t> SSO with  organizational credentials</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val="10010"/>
                  </a:ext>
                </a:extLst>
              </a:tr>
              <a:tr h="271610">
                <a:tc>
                  <a:txBody>
                    <a:bodyPr/>
                    <a:lstStyle/>
                    <a:p>
                      <a:r>
                        <a:rPr lang="en-GB" sz="1200" dirty="0">
                          <a:latin typeface="Segoe UI" panose="020B0502040204020203" pitchFamily="34" charset="0"/>
                          <a:cs typeface="Segoe UI" panose="020B0502040204020203" pitchFamily="34" charset="0"/>
                        </a:rPr>
                        <a:t>Customize</a:t>
                      </a:r>
                      <a:r>
                        <a:rPr lang="en-GB" sz="1200" baseline="0" dirty="0">
                          <a:latin typeface="Segoe UI" panose="020B0502040204020203" pitchFamily="34" charset="0"/>
                          <a:cs typeface="Segoe UI" panose="020B0502040204020203" pitchFamily="34" charset="0"/>
                        </a:rPr>
                        <a:t> the sign-in page</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val="10011"/>
                  </a:ext>
                </a:extLst>
              </a:tr>
              <a:tr h="461735">
                <a:tc>
                  <a:txBody>
                    <a:bodyPr/>
                    <a:lstStyle/>
                    <a:p>
                      <a:r>
                        <a:rPr lang="en-GB" sz="1200" dirty="0">
                          <a:latin typeface="Segoe UI" panose="020B0502040204020203" pitchFamily="34" charset="0"/>
                          <a:cs typeface="Segoe UI" panose="020B0502040204020203" pitchFamily="34" charset="0"/>
                        </a:rPr>
                        <a:t>Limit access</a:t>
                      </a:r>
                      <a:r>
                        <a:rPr lang="en-GB" sz="1200" baseline="0" dirty="0">
                          <a:latin typeface="Segoe UI" panose="020B0502040204020203" pitchFamily="34" charset="0"/>
                          <a:cs typeface="Segoe UI" panose="020B0502040204020203" pitchFamily="34" charset="0"/>
                        </a:rPr>
                        <a:t> to services based on location or client type</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101890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Relational database services as a component </a:t>
            </a:r>
            <a:br>
              <a:rPr lang="en-IN" dirty="0"/>
            </a:br>
            <a:r>
              <a:rPr lang="en-IN" dirty="0"/>
              <a:t>of Azure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p:txBody>
      </p:sp>
      <p:pic>
        <p:nvPicPr>
          <p:cNvPr id="5" name="Picture 4" descr="Illustration of the services within Microsoft Azure that this course details, organized into the same categories that the Azure documentation uses. The principal subject of this module (Azure SQL Database) is highlighted in red. Closely related subjects, Storage and Azure Virtual Machines, are highlighted in orange." title="Relational database services as a component of Az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088815"/>
            <a:ext cx="9040813" cy="558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78483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Which directory synchronization option is suitable for my environment?</a:t>
            </a:r>
          </a:p>
        </p:txBody>
      </p:sp>
      <p:sp>
        <p:nvSpPr>
          <p:cNvPr id="4" name="Content Placeholder 2"/>
          <p:cNvSpPr>
            <a:spLocks noGrp="1"/>
          </p:cNvSpPr>
          <p:nvPr/>
        </p:nvSpPr>
        <p:spPr bwMode="auto">
          <a:xfrm>
            <a:off x="458788" y="115456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Which directory synchronization option would be optimal for your organization?</a:t>
            </a:r>
            <a:endParaRPr lang="en-GB" dirty="0"/>
          </a:p>
          <a:p>
            <a:pPr marL="0" indent="0">
              <a:buNone/>
            </a:pP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1751" y="2925369"/>
            <a:ext cx="1560936" cy="1684732"/>
          </a:xfrm>
          <a:prstGeom prst="rect">
            <a:avLst/>
          </a:prstGeom>
        </p:spPr>
      </p:pic>
      <p:sp>
        <p:nvSpPr>
          <p:cNvPr id="6" name="Rectangular Callout 5"/>
          <p:cNvSpPr/>
          <p:nvPr/>
        </p:nvSpPr>
        <p:spPr bwMode="auto">
          <a:xfrm>
            <a:off x="379562" y="1065004"/>
            <a:ext cx="8195095" cy="1373396"/>
          </a:xfrm>
          <a:prstGeom prst="wedgeRectCallout">
            <a:avLst>
              <a:gd name="adj1" fmla="val -19655"/>
              <a:gd name="adj2" fmla="val 78574"/>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eaLnBrk="0" fontAlgn="base" hangingPunct="0">
              <a:spcBef>
                <a:spcPct val="0"/>
              </a:spcBef>
              <a:spcAft>
                <a:spcPct val="0"/>
              </a:spcAft>
            </a:pPr>
            <a:endParaRPr lang="en-CA" b="1" dirty="0">
              <a:solidFill>
                <a:srgbClr val="000000"/>
              </a:solidFill>
              <a:latin typeface="Verdana" pitchFamily="34" charset="0"/>
              <a:cs typeface="Arial" charset="0"/>
            </a:endParaRPr>
          </a:p>
        </p:txBody>
      </p:sp>
      <p:sp>
        <p:nvSpPr>
          <p:cNvPr id="7" name="Rectangle 6"/>
          <p:cNvSpPr/>
          <p:nvPr/>
        </p:nvSpPr>
        <p:spPr bwMode="auto">
          <a:xfrm>
            <a:off x="6591300" y="4610101"/>
            <a:ext cx="2347427" cy="2070618"/>
          </a:xfrm>
          <a:prstGeom prst="rect">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eaLnBrk="0" fontAlgn="base" hangingPunct="0">
              <a:spcBef>
                <a:spcPct val="0"/>
              </a:spcBef>
              <a:spcAft>
                <a:spcPct val="0"/>
              </a:spcAft>
            </a:pPr>
            <a:r>
              <a:rPr lang="en-CA" b="0" dirty="0">
                <a:solidFill>
                  <a:srgbClr val="000000"/>
                </a:solidFill>
                <a:latin typeface="Segoe UI" panose="020B0502040204020203" pitchFamily="34" charset="0"/>
                <a:cs typeface="Segoe UI" panose="020B0502040204020203" pitchFamily="34" charset="0"/>
              </a:rPr>
              <a:t>5 minutes</a:t>
            </a:r>
          </a:p>
        </p:txBody>
      </p:sp>
      <p:pic>
        <p:nvPicPr>
          <p:cNvPr id="8" name="Picture 7"/>
          <p:cNvPicPr>
            <a:picLocks noChangeAspect="1"/>
          </p:cNvPicPr>
          <p:nvPr/>
        </p:nvPicPr>
        <p:blipFill>
          <a:blip r:embed="rId4"/>
          <a:stretch>
            <a:fillRect/>
          </a:stretch>
        </p:blipFill>
        <p:spPr>
          <a:xfrm>
            <a:off x="7301739" y="5360231"/>
            <a:ext cx="1058407" cy="1320486"/>
          </a:xfrm>
          <a:prstGeom prst="rect">
            <a:avLst/>
          </a:prstGeom>
        </p:spPr>
      </p:pic>
      <p:pic>
        <p:nvPicPr>
          <p:cNvPr id="9" name="Freeform 8"/>
          <p:cNvPicPr>
            <a:picLocks noChangeArrowheads="1"/>
          </p:cNvPicPr>
          <p:nvPr/>
        </p:nvPicPr>
        <p:blipFill>
          <a:blip r:embed="rId5">
            <a:extLst>
              <a:ext uri="{28A0092B-C50C-407E-A947-70E740481C1C}">
                <a14:useLocalDpi xmlns:a14="http://schemas.microsoft.com/office/drawing/2010/main" val="0"/>
              </a:ext>
            </a:extLst>
          </a:blip>
          <a:srcRect t="-8333" b="-29723"/>
          <a:stretch>
            <a:fillRect/>
          </a:stretch>
        </p:blipFill>
        <p:spPr bwMode="auto">
          <a:xfrm>
            <a:off x="7301739" y="4907192"/>
            <a:ext cx="1230057" cy="815939"/>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9968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on-premises Active Directory for directory synchronization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Review domain controller requirements</a:t>
            </a:r>
          </a:p>
          <a:p>
            <a:r>
              <a:rPr lang="en-GB" dirty="0"/>
              <a:t>Review Azure AD Connect computer requirements</a:t>
            </a:r>
          </a:p>
          <a:p>
            <a:r>
              <a:rPr lang="en-GB" dirty="0"/>
              <a:t>Review hardware recommendations</a:t>
            </a:r>
          </a:p>
          <a:p>
            <a:r>
              <a:rPr lang="en-GB" dirty="0"/>
              <a:t>Review network ports</a:t>
            </a:r>
          </a:p>
          <a:p>
            <a:r>
              <a:rPr lang="en-GB" dirty="0"/>
              <a:t>Review Administrator accounts</a:t>
            </a:r>
          </a:p>
          <a:p>
            <a:r>
              <a:rPr lang="en-GB" dirty="0"/>
              <a:t>Review certificate requirements</a:t>
            </a:r>
          </a:p>
          <a:p>
            <a:r>
              <a:rPr lang="en-US" dirty="0"/>
              <a:t>Review Azure AD Connect supporting components</a:t>
            </a:r>
            <a:endParaRPr lang="en-GB" dirty="0"/>
          </a:p>
          <a:p>
            <a:r>
              <a:rPr lang="en-GB" dirty="0"/>
              <a:t>Review UPN requirements</a:t>
            </a:r>
          </a:p>
          <a:p>
            <a:r>
              <a:rPr lang="en-GB" dirty="0"/>
              <a:t>Clean up the Active Directory</a:t>
            </a:r>
          </a:p>
          <a:p>
            <a:pPr lvl="1"/>
            <a:endParaRPr lang="en-GB" dirty="0"/>
          </a:p>
          <a:p>
            <a:endParaRPr lang="en-US" dirty="0"/>
          </a:p>
        </p:txBody>
      </p:sp>
    </p:spTree>
    <p:extLst>
      <p:ext uri="{BB962C8B-B14F-4D97-AF65-F5344CB8AC3E}">
        <p14:creationId xmlns:p14="http://schemas.microsoft.com/office/powerpoint/2010/main" val="5569295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and configuring Azure AD Connect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express settings for: </a:t>
            </a:r>
          </a:p>
          <a:p>
            <a:pPr lvl="1"/>
            <a:r>
              <a:rPr lang="en-US" dirty="0"/>
              <a:t>A single Active Directory forest</a:t>
            </a:r>
          </a:p>
          <a:p>
            <a:pPr lvl="1"/>
            <a:r>
              <a:rPr lang="en-US" dirty="0"/>
              <a:t>Signing in with the same password by using password synchronization</a:t>
            </a:r>
          </a:p>
          <a:p>
            <a:r>
              <a:rPr lang="en-US" dirty="0"/>
              <a:t>Installing Azure AD Connect with express settings:</a:t>
            </a:r>
          </a:p>
          <a:p>
            <a:pPr lvl="1"/>
            <a:r>
              <a:rPr lang="en-US" dirty="0"/>
              <a:t>Installs the synchronization engine</a:t>
            </a:r>
          </a:p>
          <a:p>
            <a:pPr lvl="1"/>
            <a:r>
              <a:rPr lang="en-US" dirty="0"/>
              <a:t>Configures Azure AD Connector</a:t>
            </a:r>
          </a:p>
          <a:p>
            <a:pPr lvl="1"/>
            <a:r>
              <a:rPr lang="en-US" dirty="0"/>
              <a:t>Configures the on-premises AD DS connector</a:t>
            </a:r>
          </a:p>
          <a:p>
            <a:pPr lvl="1"/>
            <a:r>
              <a:rPr lang="en-US" dirty="0"/>
              <a:t>Enables password synchronization</a:t>
            </a:r>
          </a:p>
          <a:p>
            <a:pPr lvl="1"/>
            <a:r>
              <a:rPr lang="en-US" dirty="0"/>
              <a:t>Configures synchronization services</a:t>
            </a:r>
          </a:p>
          <a:p>
            <a:pPr lvl="1"/>
            <a:r>
              <a:rPr lang="en-US" dirty="0"/>
              <a:t>Configures synchronization services for Exchange hybrid deployment (optional)</a:t>
            </a:r>
          </a:p>
          <a:p>
            <a:pPr marL="0" indent="0">
              <a:buNone/>
            </a:pPr>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1507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33856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and configuring Azure AD Connect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customized settings for:</a:t>
            </a:r>
          </a:p>
          <a:p>
            <a:pPr marL="233363" lvl="2" indent="223838">
              <a:tabLst>
                <a:tab pos="457200" algn="l"/>
              </a:tabLst>
            </a:pPr>
            <a:r>
              <a:rPr lang="en-US" dirty="0"/>
              <a:t>When you have multiple forests; supports many on-premises topologies</a:t>
            </a:r>
          </a:p>
          <a:p>
            <a:pPr marL="284163" lvl="2" indent="173038"/>
            <a:r>
              <a:rPr lang="en-US" dirty="0"/>
              <a:t>When you customize your sign-in option, such as ADFS for federation or use a non-Microsoft identity provider</a:t>
            </a:r>
          </a:p>
          <a:p>
            <a:pPr marL="284163" lvl="2" indent="173038"/>
            <a:r>
              <a:rPr lang="en-US" dirty="0"/>
              <a:t>When you customize synchronization features, such as filtering and write-back</a:t>
            </a:r>
          </a:p>
          <a:p>
            <a:pPr marL="457200" lvl="1" indent="-457200"/>
            <a:r>
              <a:rPr lang="en-US" sz="2800" dirty="0"/>
              <a:t>Azure AD Connect filtering options:</a:t>
            </a:r>
          </a:p>
          <a:p>
            <a:pPr marL="457200" lvl="2"/>
            <a:r>
              <a:rPr lang="en-US" dirty="0"/>
              <a:t>Single group membership</a:t>
            </a:r>
          </a:p>
          <a:p>
            <a:pPr marL="457200" lvl="2"/>
            <a:r>
              <a:rPr lang="en-US" dirty="0"/>
              <a:t>Domain</a:t>
            </a:r>
          </a:p>
          <a:p>
            <a:pPr marL="457200" lvl="2"/>
            <a:r>
              <a:rPr lang="en-US" dirty="0"/>
              <a:t>OU</a:t>
            </a:r>
          </a:p>
          <a:p>
            <a:pPr marL="457200" lvl="2"/>
            <a:r>
              <a:rPr lang="en-US" dirty="0"/>
              <a:t>Attribute</a:t>
            </a:r>
          </a:p>
          <a:p>
            <a:pPr marL="342900" lvl="1" indent="-342900"/>
            <a:r>
              <a:rPr lang="en-US" sz="2800" dirty="0"/>
              <a:t>Manual or scheduled Azure AD Connect synchronization</a:t>
            </a:r>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7827" y="633412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6469" y="631507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61773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Managing and monitoring directory synchronization by using Azure AD Connect Health</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Azure AD Connect Health capabilities:</a:t>
            </a:r>
          </a:p>
          <a:p>
            <a:r>
              <a:rPr lang="en-US" dirty="0"/>
              <a:t>Alerts provide:</a:t>
            </a:r>
          </a:p>
          <a:p>
            <a:pPr lvl="1"/>
            <a:r>
              <a:rPr lang="en-US" dirty="0"/>
              <a:t>Information about events</a:t>
            </a:r>
          </a:p>
          <a:p>
            <a:pPr lvl="1"/>
            <a:r>
              <a:rPr lang="en-US" dirty="0"/>
              <a:t>Synchronization status</a:t>
            </a:r>
          </a:p>
          <a:p>
            <a:pPr lvl="1"/>
            <a:r>
              <a:rPr lang="en-US" dirty="0"/>
              <a:t>Links to documentation</a:t>
            </a:r>
          </a:p>
          <a:p>
            <a:pPr lvl="1"/>
            <a:r>
              <a:rPr lang="en-US" dirty="0"/>
              <a:t>Email subscription for critical alerts</a:t>
            </a:r>
          </a:p>
          <a:p>
            <a:r>
              <a:rPr lang="en-US" dirty="0"/>
              <a:t>Sync insight provides:</a:t>
            </a:r>
          </a:p>
          <a:p>
            <a:pPr lvl="1"/>
            <a:r>
              <a:rPr lang="en-US" dirty="0"/>
              <a:t>Latency of synchronization objects</a:t>
            </a:r>
          </a:p>
          <a:p>
            <a:pPr lvl="1"/>
            <a:r>
              <a:rPr lang="en-US" dirty="0"/>
              <a:t>Synchronization object change trend</a:t>
            </a:r>
          </a:p>
        </p:txBody>
      </p:sp>
    </p:spTree>
    <p:extLst>
      <p:ext uri="{BB962C8B-B14F-4D97-AF65-F5344CB8AC3E}">
        <p14:creationId xmlns:p14="http://schemas.microsoft.com/office/powerpoint/2010/main" val="32479319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AD FS and Web Application Proxy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IN" sz="2400" dirty="0"/>
              <a:t>How AD FS works with Azure AD:</a:t>
            </a:r>
            <a:endParaRPr lang="en-GB" sz="2400" dirty="0"/>
          </a:p>
          <a:p>
            <a:pPr marL="514350" indent="-514350">
              <a:buFont typeface="+mj-lt"/>
              <a:buAutoNum type="arabicPeriod"/>
            </a:pPr>
            <a:r>
              <a:rPr lang="en-GB" sz="2400" dirty="0"/>
              <a:t>A client makes an authentication request to a resource that Azure AD controls</a:t>
            </a:r>
          </a:p>
          <a:p>
            <a:pPr marL="514350" indent="-514350">
              <a:buFont typeface="+mj-lt"/>
              <a:buAutoNum type="arabicPeriod"/>
            </a:pPr>
            <a:r>
              <a:rPr lang="en-GB" sz="2400" dirty="0"/>
              <a:t>The authentication request redirects to the on-premises federation service, typically through a proxy</a:t>
            </a:r>
          </a:p>
          <a:p>
            <a:pPr marL="514350" indent="-514350">
              <a:buFont typeface="+mj-lt"/>
              <a:buAutoNum type="arabicPeriod"/>
            </a:pPr>
            <a:r>
              <a:rPr lang="en-GB" sz="2400" dirty="0"/>
              <a:t>The proxy passes the request to the server that runs the AD FS service; AD FS checks that the user is authenticated against AD DS</a:t>
            </a:r>
          </a:p>
          <a:p>
            <a:pPr marL="514350" indent="-514350">
              <a:buFont typeface="+mj-lt"/>
              <a:buAutoNum type="arabicPeriod"/>
            </a:pPr>
            <a:r>
              <a:rPr lang="en-GB" sz="2400" dirty="0"/>
              <a:t>AD FS creates a token that contains claims about the user</a:t>
            </a:r>
          </a:p>
          <a:p>
            <a:pPr marL="514350" indent="-514350">
              <a:buFont typeface="+mj-lt"/>
              <a:buAutoNum type="arabicPeriod"/>
            </a:pPr>
            <a:r>
              <a:rPr lang="en-GB" sz="2400" dirty="0"/>
              <a:t>AD FS passes that token back to Azure</a:t>
            </a:r>
          </a:p>
          <a:p>
            <a:pPr marL="514350" indent="-514350">
              <a:buFont typeface="+mj-lt"/>
              <a:buAutoNum type="arabicPeriod"/>
            </a:pPr>
            <a:r>
              <a:rPr lang="en-GB" sz="2400" dirty="0"/>
              <a:t>Azure then generates a security token that grants access to the requested resource</a:t>
            </a:r>
            <a:endParaRPr lang="en-US" sz="2400"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4849" y="64103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32973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AD FS and Web Application Proxy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2400" dirty="0"/>
              <a:t>AD FS servers:</a:t>
            </a:r>
          </a:p>
          <a:p>
            <a:pPr lvl="1"/>
            <a:r>
              <a:rPr lang="en-GB" dirty="0"/>
              <a:t>Authenticate users against an Active Directory domain controller</a:t>
            </a:r>
          </a:p>
          <a:p>
            <a:pPr marL="342900" lvl="1" indent="-342900"/>
            <a:r>
              <a:rPr lang="en-GB" dirty="0"/>
              <a:t>AD FS authentication methods:</a:t>
            </a:r>
          </a:p>
          <a:p>
            <a:pPr lvl="1"/>
            <a:r>
              <a:rPr lang="en-US" dirty="0"/>
              <a:t>Forms authentication </a:t>
            </a:r>
          </a:p>
          <a:p>
            <a:pPr lvl="1"/>
            <a:r>
              <a:rPr lang="en-US" dirty="0"/>
              <a:t>Certificate authentication </a:t>
            </a:r>
          </a:p>
          <a:p>
            <a:pPr lvl="1"/>
            <a:r>
              <a:rPr lang="en-US" dirty="0"/>
              <a:t>Windows authentication </a:t>
            </a:r>
            <a:endParaRPr lang="en-GB" dirty="0"/>
          </a:p>
          <a:p>
            <a:r>
              <a:rPr lang="en-GB" sz="2400" dirty="0"/>
              <a:t>AD FS proxy or Web Application Proxy servers:</a:t>
            </a:r>
          </a:p>
          <a:p>
            <a:pPr lvl="1"/>
            <a:r>
              <a:rPr lang="en-GB" dirty="0"/>
              <a:t>Provide Internet-accessible service and protect AD FS servers</a:t>
            </a:r>
          </a:p>
          <a:p>
            <a:pPr lvl="1"/>
            <a:r>
              <a:rPr lang="en-GB" dirty="0"/>
              <a:t>Are located in the perimeter network and redirect incoming authentication requests to the AD FS server</a:t>
            </a:r>
          </a:p>
          <a:p>
            <a:endParaRPr lang="en-US" dirty="0"/>
          </a:p>
          <a:p>
            <a:pPr marL="0" indent="0">
              <a:buNone/>
            </a:pPr>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6207" y="641032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4849" y="64103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69499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31225" cy="740664"/>
          </a:xfrm>
        </p:spPr>
        <p:txBody>
          <a:bodyPr/>
          <a:lstStyle/>
          <a:p>
            <a:r>
              <a:rPr lang="en-US" dirty="0"/>
              <a:t>Planning for the deployment of AD FS with Azure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Plan for devices and browsers</a:t>
            </a:r>
          </a:p>
          <a:p>
            <a:r>
              <a:rPr lang="en-GB" dirty="0"/>
              <a:t>Plan server placement</a:t>
            </a:r>
          </a:p>
          <a:p>
            <a:r>
              <a:rPr lang="en-GB" dirty="0"/>
              <a:t>Plan server numbers</a:t>
            </a:r>
          </a:p>
          <a:p>
            <a:r>
              <a:rPr lang="en-GB" dirty="0"/>
              <a:t>Plan access filtering</a:t>
            </a:r>
          </a:p>
          <a:p>
            <a:r>
              <a:rPr lang="en-GB" dirty="0"/>
              <a:t>Plan certificates</a:t>
            </a:r>
          </a:p>
          <a:p>
            <a:r>
              <a:rPr lang="en-GB" dirty="0"/>
              <a:t>Plan AD FS high availability</a:t>
            </a:r>
          </a:p>
          <a:p>
            <a:r>
              <a:rPr lang="en-GB" dirty="0"/>
              <a:t>Plan database servers</a:t>
            </a:r>
            <a:endParaRPr lang="en-US" dirty="0"/>
          </a:p>
          <a:p>
            <a:endParaRPr lang="en-GB" dirty="0"/>
          </a:p>
          <a:p>
            <a:pPr marL="0" indent="0">
              <a:buNone/>
            </a:pPr>
            <a:endParaRPr lang="en-US" dirty="0"/>
          </a:p>
        </p:txBody>
      </p:sp>
    </p:spTree>
    <p:extLst>
      <p:ext uri="{BB962C8B-B14F-4D97-AF65-F5344CB8AC3E}">
        <p14:creationId xmlns:p14="http://schemas.microsoft.com/office/powerpoint/2010/main" val="23979901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AD FS</a:t>
            </a:r>
          </a:p>
        </p:txBody>
      </p:sp>
      <p:sp>
        <p:nvSpPr>
          <p:cNvPr id="4" name="Content Placeholder 2"/>
          <p:cNvSpPr>
            <a:spLocks noGrp="1"/>
          </p:cNvSpPr>
          <p:nvPr/>
        </p:nvSpPr>
        <p:spPr bwMode="auto">
          <a:xfrm>
            <a:off x="458788" y="9144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Review account requirements:</a:t>
            </a:r>
          </a:p>
          <a:p>
            <a:pPr lvl="1"/>
            <a:r>
              <a:rPr lang="en-GB" dirty="0"/>
              <a:t>Existing user accounts </a:t>
            </a:r>
          </a:p>
          <a:p>
            <a:pPr lvl="1"/>
            <a:r>
              <a:rPr lang="en-GB" dirty="0"/>
              <a:t>Group managed service accounts</a:t>
            </a:r>
          </a:p>
          <a:p>
            <a:r>
              <a:rPr lang="en-GB" dirty="0"/>
              <a:t>Review namespace requirements</a:t>
            </a:r>
          </a:p>
          <a:p>
            <a:r>
              <a:rPr lang="en-GB" dirty="0"/>
              <a:t>Review DNS requirements:</a:t>
            </a:r>
          </a:p>
          <a:p>
            <a:pPr lvl="1"/>
            <a:r>
              <a:rPr lang="en-GB" dirty="0"/>
              <a:t>Host records configured for internal and external DNS</a:t>
            </a:r>
          </a:p>
          <a:p>
            <a:r>
              <a:rPr lang="en-GB" dirty="0"/>
              <a:t>Review certificate requirements:</a:t>
            </a:r>
          </a:p>
          <a:p>
            <a:pPr lvl="1"/>
            <a:r>
              <a:rPr lang="en-GB" dirty="0"/>
              <a:t>Token signing certificate</a:t>
            </a:r>
          </a:p>
          <a:p>
            <a:pPr lvl="1"/>
            <a:r>
              <a:rPr lang="en-GB" dirty="0"/>
              <a:t>Encryption </a:t>
            </a:r>
            <a:r>
              <a:rPr lang="en-US" dirty="0"/>
              <a:t>Secure Sockets Layer </a:t>
            </a:r>
            <a:r>
              <a:rPr lang="en-GB" dirty="0"/>
              <a:t>certificates</a:t>
            </a:r>
          </a:p>
          <a:p>
            <a:r>
              <a:rPr lang="en-GB" dirty="0"/>
              <a:t>Review firewall requirements</a:t>
            </a:r>
          </a:p>
          <a:p>
            <a:r>
              <a:rPr lang="en-GB" dirty="0"/>
              <a:t>Review load-balancing requirements:</a:t>
            </a:r>
          </a:p>
          <a:p>
            <a:pPr lvl="1"/>
            <a:r>
              <a:rPr lang="en-US" dirty="0"/>
              <a:t>Server farms and proxies</a:t>
            </a:r>
          </a:p>
        </p:txBody>
      </p:sp>
    </p:spTree>
    <p:extLst>
      <p:ext uri="{BB962C8B-B14F-4D97-AF65-F5344CB8AC3E}">
        <p14:creationId xmlns:p14="http://schemas.microsoft.com/office/powerpoint/2010/main" val="34462665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and maintaining AD FS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Manage AD FS with Azure AD Connect</a:t>
            </a:r>
          </a:p>
          <a:p>
            <a:r>
              <a:rPr lang="en-US" dirty="0"/>
              <a:t>Manage the certificate life cycle</a:t>
            </a:r>
          </a:p>
          <a:p>
            <a:r>
              <a:rPr lang="en-US" dirty="0"/>
              <a:t>Convert domains to federated trusts</a:t>
            </a:r>
          </a:p>
          <a:p>
            <a:r>
              <a:rPr lang="en-US" dirty="0"/>
              <a:t>Monitor AD FS with Azure AD Connect Health</a:t>
            </a:r>
          </a:p>
        </p:txBody>
      </p:sp>
    </p:spTree>
    <p:extLst>
      <p:ext uri="{BB962C8B-B14F-4D97-AF65-F5344CB8AC3E}">
        <p14:creationId xmlns:p14="http://schemas.microsoft.com/office/powerpoint/2010/main" val="4193208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Azure SQL Database vs. SQL Server in an IaaS virtual machine</a:t>
            </a:r>
          </a:p>
        </p:txBody>
      </p:sp>
      <p:graphicFrame>
        <p:nvGraphicFramePr>
          <p:cNvPr id="4" name="Content Placeholder 1"/>
          <p:cNvGraphicFramePr>
            <a:graphicFrameLocks/>
          </p:cNvGraphicFramePr>
          <p:nvPr>
            <p:extLst/>
          </p:nvPr>
        </p:nvGraphicFramePr>
        <p:xfrm>
          <a:off x="458788" y="1020763"/>
          <a:ext cx="8118477" cy="5516880"/>
        </p:xfrm>
        <a:graphic>
          <a:graphicData uri="http://schemas.openxmlformats.org/drawingml/2006/table">
            <a:tbl>
              <a:tblPr firstRow="1" bandRow="1">
                <a:tableStyleId>{21E4AEA4-8DFA-4A89-87EB-49C32662AFE0}</a:tableStyleId>
              </a:tblPr>
              <a:tblGrid>
                <a:gridCol w="3220583">
                  <a:extLst>
                    <a:ext uri="{9D8B030D-6E8A-4147-A177-3AD203B41FA5}">
                      <a16:colId xmlns:a16="http://schemas.microsoft.com/office/drawing/2014/main" val="20000"/>
                    </a:ext>
                  </a:extLst>
                </a:gridCol>
                <a:gridCol w="2307772">
                  <a:extLst>
                    <a:ext uri="{9D8B030D-6E8A-4147-A177-3AD203B41FA5}">
                      <a16:colId xmlns:a16="http://schemas.microsoft.com/office/drawing/2014/main" val="20001"/>
                    </a:ext>
                  </a:extLst>
                </a:gridCol>
                <a:gridCol w="2590122">
                  <a:extLst>
                    <a:ext uri="{9D8B030D-6E8A-4147-A177-3AD203B41FA5}">
                      <a16:colId xmlns:a16="http://schemas.microsoft.com/office/drawing/2014/main" val="20002"/>
                    </a:ext>
                  </a:extLst>
                </a:gridCol>
              </a:tblGrid>
              <a:tr h="370840">
                <a:tc>
                  <a:txBody>
                    <a:bodyPr/>
                    <a:lstStyle/>
                    <a:p>
                      <a:r>
                        <a:rPr lang="en-US" sz="2000" dirty="0">
                          <a:solidFill>
                            <a:schemeClr val="tx1"/>
                          </a:solidFill>
                          <a:latin typeface="Segoe UI" pitchFamily="34" charset="0"/>
                          <a:cs typeface="Segoe UI" pitchFamily="34" charset="0"/>
                        </a:rPr>
                        <a:t>Characteristic</a:t>
                      </a:r>
                      <a:endParaRPr lang="en-IN" sz="2000" dirty="0">
                        <a:solidFill>
                          <a:schemeClr val="tx1"/>
                        </a:solidFill>
                        <a:latin typeface="Segoe UI" pitchFamily="34" charset="0"/>
                        <a:cs typeface="Segoe UI" pitchFamily="34" charset="0"/>
                      </a:endParaRPr>
                    </a:p>
                  </a:txBody>
                  <a:tcPr anchor="b"/>
                </a:tc>
                <a:tc>
                  <a:txBody>
                    <a:bodyPr/>
                    <a:lstStyle/>
                    <a:p>
                      <a:r>
                        <a:rPr lang="en-US" sz="2000" dirty="0">
                          <a:solidFill>
                            <a:schemeClr val="tx1"/>
                          </a:solidFill>
                          <a:latin typeface="Segoe UI" pitchFamily="34" charset="0"/>
                          <a:cs typeface="Segoe UI" pitchFamily="34" charset="0"/>
                        </a:rPr>
                        <a:t>Azure SQL Database (PaaS)</a:t>
                      </a:r>
                      <a:endParaRPr lang="en-IN" sz="2000" dirty="0">
                        <a:solidFill>
                          <a:schemeClr val="tx1"/>
                        </a:solidFill>
                        <a:latin typeface="Segoe UI" pitchFamily="34" charset="0"/>
                        <a:cs typeface="Segoe UI" pitchFamily="34" charset="0"/>
                      </a:endParaRPr>
                    </a:p>
                  </a:txBody>
                  <a:tcPr anchor="b"/>
                </a:tc>
                <a:tc>
                  <a:txBody>
                    <a:bodyPr/>
                    <a:lstStyle/>
                    <a:p>
                      <a:r>
                        <a:rPr lang="en-US" sz="2000" dirty="0">
                          <a:solidFill>
                            <a:schemeClr val="tx1"/>
                          </a:solidFill>
                          <a:latin typeface="Segoe UI" pitchFamily="34" charset="0"/>
                          <a:cs typeface="Segoe UI" pitchFamily="34" charset="0"/>
                        </a:rPr>
                        <a:t>SQL Server in a virtual</a:t>
                      </a:r>
                      <a:r>
                        <a:rPr lang="en-US" sz="2000" baseline="0" dirty="0">
                          <a:solidFill>
                            <a:schemeClr val="tx1"/>
                          </a:solidFill>
                          <a:latin typeface="Segoe UI" pitchFamily="34" charset="0"/>
                          <a:cs typeface="Segoe UI" pitchFamily="34" charset="0"/>
                        </a:rPr>
                        <a:t> machine (IaaS)</a:t>
                      </a:r>
                      <a:endParaRPr lang="en-IN" sz="2000" dirty="0">
                        <a:solidFill>
                          <a:schemeClr val="tx1"/>
                        </a:solidFill>
                        <a:latin typeface="Segoe UI" pitchFamily="34" charset="0"/>
                        <a:cs typeface="Segoe UI" pitchFamily="34" charset="0"/>
                      </a:endParaRP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Segoe UI" pitchFamily="34" charset="0"/>
                          <a:cs typeface="Segoe UI" pitchFamily="34" charset="0"/>
                        </a:rPr>
                        <a:t>Overhead  (compared</a:t>
                      </a:r>
                      <a:r>
                        <a:rPr lang="en-US" sz="2000" baseline="0" dirty="0">
                          <a:latin typeface="Segoe UI" pitchFamily="34" charset="0"/>
                          <a:cs typeface="Segoe UI" pitchFamily="34" charset="0"/>
                        </a:rPr>
                        <a:t> with an on-premises virtual machine)</a:t>
                      </a:r>
                      <a:endParaRPr lang="en-IN" sz="2000" dirty="0">
                        <a:latin typeface="Segoe UI" pitchFamily="34" charset="0"/>
                        <a:cs typeface="Segoe UI" pitchFamily="34" charset="0"/>
                      </a:endParaRPr>
                    </a:p>
                  </a:txBody>
                  <a:tcPr/>
                </a:tc>
                <a:tc>
                  <a:txBody>
                    <a:bodyPr/>
                    <a:lstStyle/>
                    <a:p>
                      <a:r>
                        <a:rPr lang="en-IN" sz="2000" dirty="0">
                          <a:latin typeface="Segoe UI" pitchFamily="34" charset="0"/>
                          <a:cs typeface="Segoe UI" pitchFamily="34" charset="0"/>
                        </a:rPr>
                        <a:t>Minimized</a:t>
                      </a:r>
                    </a:p>
                  </a:txBody>
                  <a:tcPr/>
                </a:tc>
                <a:tc>
                  <a:txBody>
                    <a:bodyPr/>
                    <a:lstStyle/>
                    <a:p>
                      <a:r>
                        <a:rPr lang="en-IN" sz="2000" dirty="0">
                          <a:latin typeface="Segoe UI" pitchFamily="34" charset="0"/>
                          <a:cs typeface="Segoe UI" pitchFamily="34" charset="0"/>
                        </a:rPr>
                        <a:t>Lower (no </a:t>
                      </a:r>
                      <a:r>
                        <a:rPr lang="en-IN" sz="2000" baseline="0" dirty="0">
                          <a:latin typeface="Segoe UI" pitchFamily="34" charset="0"/>
                          <a:cs typeface="Segoe UI" pitchFamily="34" charset="0"/>
                        </a:rPr>
                        <a:t>need for i</a:t>
                      </a:r>
                      <a:r>
                        <a:rPr lang="en-IN" sz="2000" dirty="0">
                          <a:latin typeface="Segoe UI" pitchFamily="34" charset="0"/>
                          <a:cs typeface="Segoe UI" pitchFamily="34" charset="0"/>
                        </a:rPr>
                        <a:t>nfrastructure support)</a:t>
                      </a:r>
                    </a:p>
                  </a:txBody>
                  <a:tcPr/>
                </a:tc>
                <a:extLst>
                  <a:ext uri="{0D108BD9-81ED-4DB2-BD59-A6C34878D82A}">
                    <a16:rowId xmlns:a16="http://schemas.microsoft.com/office/drawing/2014/main" val="10001"/>
                  </a:ext>
                </a:extLst>
              </a:tr>
              <a:tr h="370840">
                <a:tc>
                  <a:txBody>
                    <a:bodyPr/>
                    <a:lstStyle/>
                    <a:p>
                      <a:r>
                        <a:rPr lang="en-US" sz="2000" dirty="0">
                          <a:latin typeface="Segoe UI" pitchFamily="34" charset="0"/>
                          <a:cs typeface="Segoe UI" pitchFamily="34" charset="0"/>
                        </a:rPr>
                        <a:t>Cost (compared</a:t>
                      </a:r>
                      <a:r>
                        <a:rPr lang="en-US" sz="2000" baseline="0" dirty="0">
                          <a:latin typeface="Segoe UI" pitchFamily="34" charset="0"/>
                          <a:cs typeface="Segoe UI" pitchFamily="34" charset="0"/>
                        </a:rPr>
                        <a:t> with an on-premises virtual machine)</a:t>
                      </a:r>
                      <a:endParaRPr lang="en-IN" sz="2000" dirty="0">
                        <a:latin typeface="Segoe UI" pitchFamily="34" charset="0"/>
                        <a:cs typeface="Segoe UI" pitchFamily="34" charset="0"/>
                      </a:endParaRPr>
                    </a:p>
                  </a:txBody>
                  <a:tcPr/>
                </a:tc>
                <a:tc>
                  <a:txBody>
                    <a:bodyPr/>
                    <a:lstStyle/>
                    <a:p>
                      <a:r>
                        <a:rPr lang="en-IN" sz="2000" dirty="0">
                          <a:latin typeface="Segoe UI" pitchFamily="34" charset="0"/>
                          <a:cs typeface="Segoe UI" pitchFamily="34" charset="0"/>
                        </a:rPr>
                        <a:t>Minimized</a:t>
                      </a:r>
                    </a:p>
                  </a:txBody>
                  <a:tcPr/>
                </a:tc>
                <a:tc>
                  <a:txBody>
                    <a:bodyPr/>
                    <a:lstStyle/>
                    <a:p>
                      <a:r>
                        <a:rPr lang="en-IN" sz="2000" dirty="0">
                          <a:latin typeface="Segoe UI" pitchFamily="34" charset="0"/>
                          <a:cs typeface="Segoe UI" pitchFamily="34" charset="0"/>
                        </a:rPr>
                        <a:t>Lower (no </a:t>
                      </a:r>
                      <a:r>
                        <a:rPr lang="en-IN" sz="2000" baseline="0" dirty="0">
                          <a:latin typeface="Segoe UI" pitchFamily="34" charset="0"/>
                          <a:cs typeface="Segoe UI" pitchFamily="34" charset="0"/>
                        </a:rPr>
                        <a:t>need for i</a:t>
                      </a:r>
                      <a:r>
                        <a:rPr lang="en-IN" sz="2000" dirty="0">
                          <a:latin typeface="Segoe UI" pitchFamily="34" charset="0"/>
                          <a:cs typeface="Segoe UI" pitchFamily="34" charset="0"/>
                        </a:rPr>
                        <a:t>nfrastructure support)</a:t>
                      </a:r>
                    </a:p>
                  </a:txBody>
                  <a:tcPr/>
                </a:tc>
                <a:extLst>
                  <a:ext uri="{0D108BD9-81ED-4DB2-BD59-A6C34878D82A}">
                    <a16:rowId xmlns:a16="http://schemas.microsoft.com/office/drawing/2014/main" val="10002"/>
                  </a:ext>
                </a:extLst>
              </a:tr>
              <a:tr h="370840">
                <a:tc>
                  <a:txBody>
                    <a:bodyPr/>
                    <a:lstStyle/>
                    <a:p>
                      <a:r>
                        <a:rPr lang="en-US" sz="2000" dirty="0">
                          <a:latin typeface="Segoe UI" pitchFamily="34" charset="0"/>
                          <a:cs typeface="Segoe UI" pitchFamily="34" charset="0"/>
                        </a:rPr>
                        <a:t>Provisioning time (compared</a:t>
                      </a:r>
                      <a:r>
                        <a:rPr lang="en-US" sz="2000" baseline="0" dirty="0">
                          <a:latin typeface="Segoe UI" pitchFamily="34" charset="0"/>
                          <a:cs typeface="Segoe UI" pitchFamily="34" charset="0"/>
                        </a:rPr>
                        <a:t> with an on-premises virtual machine)</a:t>
                      </a:r>
                      <a:endParaRPr lang="en-IN" sz="2000" dirty="0">
                        <a:latin typeface="Segoe UI" pitchFamily="34" charset="0"/>
                        <a:cs typeface="Segoe UI" pitchFamily="34" charset="0"/>
                      </a:endParaRPr>
                    </a:p>
                  </a:txBody>
                  <a:tcPr/>
                </a:tc>
                <a:tc>
                  <a:txBody>
                    <a:bodyPr/>
                    <a:lstStyle/>
                    <a:p>
                      <a:r>
                        <a:rPr lang="en-IN" sz="2000" dirty="0">
                          <a:latin typeface="Segoe UI" pitchFamily="34" charset="0"/>
                          <a:cs typeface="Segoe UI" pitchFamily="34" charset="0"/>
                        </a:rPr>
                        <a:t>Minimized</a:t>
                      </a:r>
                    </a:p>
                  </a:txBody>
                  <a:tcPr/>
                </a:tc>
                <a:tc>
                  <a:txBody>
                    <a:bodyPr/>
                    <a:lstStyle/>
                    <a:p>
                      <a:r>
                        <a:rPr lang="en-IN" sz="2000" dirty="0">
                          <a:latin typeface="Segoe UI" pitchFamily="34" charset="0"/>
                          <a:cs typeface="Segoe UI" pitchFamily="34" charset="0"/>
                        </a:rPr>
                        <a:t>Lower (no</a:t>
                      </a:r>
                      <a:r>
                        <a:rPr lang="en-IN" sz="2000" baseline="0" dirty="0">
                          <a:latin typeface="Segoe UI" pitchFamily="34" charset="0"/>
                          <a:cs typeface="Segoe UI" pitchFamily="34" charset="0"/>
                        </a:rPr>
                        <a:t> infrastructure dependencies)</a:t>
                      </a:r>
                      <a:endParaRPr lang="en-IN" sz="2000" dirty="0">
                        <a:latin typeface="Segoe UI" pitchFamily="34" charset="0"/>
                        <a:cs typeface="Segoe UI" pitchFamily="34" charset="0"/>
                      </a:endParaRPr>
                    </a:p>
                  </a:txBody>
                  <a:tcPr/>
                </a:tc>
                <a:extLst>
                  <a:ext uri="{0D108BD9-81ED-4DB2-BD59-A6C34878D82A}">
                    <a16:rowId xmlns:a16="http://schemas.microsoft.com/office/drawing/2014/main" val="10003"/>
                  </a:ext>
                </a:extLst>
              </a:tr>
              <a:tr h="370840">
                <a:tc>
                  <a:txBody>
                    <a:bodyPr/>
                    <a:lstStyle/>
                    <a:p>
                      <a:r>
                        <a:rPr lang="en-US" sz="2000" dirty="0">
                          <a:latin typeface="Segoe UI" pitchFamily="34" charset="0"/>
                          <a:cs typeface="Segoe UI" pitchFamily="34" charset="0"/>
                        </a:rPr>
                        <a:t>Feature parity</a:t>
                      </a:r>
                      <a:endParaRPr lang="en-IN" sz="2000" dirty="0">
                        <a:latin typeface="Segoe UI" pitchFamily="34" charset="0"/>
                        <a:cs typeface="Segoe UI" pitchFamily="34" charset="0"/>
                      </a:endParaRPr>
                    </a:p>
                  </a:txBody>
                  <a:tcPr/>
                </a:tc>
                <a:tc>
                  <a:txBody>
                    <a:bodyPr/>
                    <a:lstStyle/>
                    <a:p>
                      <a:r>
                        <a:rPr lang="en-IN" sz="2000" dirty="0">
                          <a:latin typeface="Segoe UI" pitchFamily="34" charset="0"/>
                          <a:cs typeface="Segoe UI" pitchFamily="34" charset="0"/>
                        </a:rPr>
                        <a:t>No</a:t>
                      </a:r>
                    </a:p>
                  </a:txBody>
                  <a:tcPr/>
                </a:tc>
                <a:tc>
                  <a:txBody>
                    <a:bodyPr/>
                    <a:lstStyle/>
                    <a:p>
                      <a:r>
                        <a:rPr lang="en-IN" sz="2000" baseline="0" dirty="0">
                          <a:latin typeface="Segoe UI" pitchFamily="34" charset="0"/>
                          <a:cs typeface="Segoe UI" pitchFamily="34" charset="0"/>
                        </a:rPr>
                        <a:t>Yes</a:t>
                      </a:r>
                      <a:endParaRPr lang="en-IN" sz="2000" dirty="0">
                        <a:latin typeface="Segoe UI" pitchFamily="34" charset="0"/>
                        <a:cs typeface="Segoe UI" pitchFamily="34" charset="0"/>
                      </a:endParaRPr>
                    </a:p>
                  </a:txBody>
                  <a:tcPr/>
                </a:tc>
                <a:extLst>
                  <a:ext uri="{0D108BD9-81ED-4DB2-BD59-A6C34878D82A}">
                    <a16:rowId xmlns:a16="http://schemas.microsoft.com/office/drawing/2014/main" val="10004"/>
                  </a:ext>
                </a:extLst>
              </a:tr>
              <a:tr h="370840">
                <a:tc>
                  <a:txBody>
                    <a:bodyPr/>
                    <a:lstStyle/>
                    <a:p>
                      <a:r>
                        <a:rPr lang="en-US" sz="2000" dirty="0">
                          <a:latin typeface="Segoe UI" pitchFamily="34" charset="0"/>
                          <a:cs typeface="Segoe UI" pitchFamily="34" charset="0"/>
                        </a:rPr>
                        <a:t>Virtual network support</a:t>
                      </a:r>
                      <a:endParaRPr lang="en-IN" sz="2000" dirty="0">
                        <a:latin typeface="Segoe UI" pitchFamily="34" charset="0"/>
                        <a:cs typeface="Segoe UI" pitchFamily="34" charset="0"/>
                      </a:endParaRPr>
                    </a:p>
                  </a:txBody>
                  <a:tcPr/>
                </a:tc>
                <a:tc>
                  <a:txBody>
                    <a:bodyPr/>
                    <a:lstStyle/>
                    <a:p>
                      <a:r>
                        <a:rPr lang="en-IN" sz="2000" dirty="0">
                          <a:latin typeface="Segoe UI" pitchFamily="34" charset="0"/>
                          <a:cs typeface="Segoe UI" pitchFamily="34" charset="0"/>
                        </a:rPr>
                        <a:t>No</a:t>
                      </a:r>
                    </a:p>
                  </a:txBody>
                  <a:tcPr/>
                </a:tc>
                <a:tc>
                  <a:txBody>
                    <a:bodyPr/>
                    <a:lstStyle/>
                    <a:p>
                      <a:r>
                        <a:rPr lang="en-IN" sz="2000" dirty="0">
                          <a:latin typeface="Segoe UI" pitchFamily="34" charset="0"/>
                          <a:cs typeface="Segoe UI" pitchFamily="34" charset="0"/>
                        </a:rPr>
                        <a:t>Yes</a:t>
                      </a:r>
                    </a:p>
                  </a:txBody>
                  <a:tcPr/>
                </a:tc>
                <a:extLst>
                  <a:ext uri="{0D108BD9-81ED-4DB2-BD59-A6C34878D82A}">
                    <a16:rowId xmlns:a16="http://schemas.microsoft.com/office/drawing/2014/main" val="10005"/>
                  </a:ext>
                </a:extLst>
              </a:tr>
              <a:tr h="370840">
                <a:tc>
                  <a:txBody>
                    <a:bodyPr/>
                    <a:lstStyle/>
                    <a:p>
                      <a:r>
                        <a:rPr lang="en-US" sz="2000" dirty="0">
                          <a:latin typeface="Segoe UI" pitchFamily="34" charset="0"/>
                          <a:cs typeface="Segoe UI" pitchFamily="34" charset="0"/>
                        </a:rPr>
                        <a:t>High availability and</a:t>
                      </a:r>
                      <a:r>
                        <a:rPr lang="en-US" sz="2000" baseline="0" dirty="0">
                          <a:latin typeface="Segoe UI" pitchFamily="34" charset="0"/>
                          <a:cs typeface="Segoe UI" pitchFamily="34" charset="0"/>
                        </a:rPr>
                        <a:t> scalability</a:t>
                      </a:r>
                      <a:endParaRPr lang="en-IN" sz="2000" dirty="0">
                        <a:latin typeface="Segoe UI" pitchFamily="34" charset="0"/>
                        <a:cs typeface="Segoe UI" pitchFamily="34" charset="0"/>
                      </a:endParaRPr>
                    </a:p>
                  </a:txBody>
                  <a:tcPr/>
                </a:tc>
                <a:tc>
                  <a:txBody>
                    <a:bodyPr/>
                    <a:lstStyle/>
                    <a:p>
                      <a:r>
                        <a:rPr lang="en-IN" sz="2000" dirty="0">
                          <a:latin typeface="Segoe UI" pitchFamily="34" charset="0"/>
                          <a:cs typeface="Segoe UI" pitchFamily="34" charset="0"/>
                        </a:rPr>
                        <a:t>Yes</a:t>
                      </a:r>
                    </a:p>
                  </a:txBody>
                  <a:tcPr/>
                </a:tc>
                <a:tc>
                  <a:txBody>
                    <a:bodyPr/>
                    <a:lstStyle/>
                    <a:p>
                      <a:r>
                        <a:rPr lang="en-IN" sz="2000" dirty="0">
                          <a:latin typeface="Segoe UI" pitchFamily="34" charset="0"/>
                          <a:cs typeface="Segoe UI" pitchFamily="34" charset="0"/>
                        </a:rPr>
                        <a:t>Yes</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950598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p:txBody>
          <a:bodyPr/>
          <a:lstStyle/>
          <a:p>
            <a:r>
              <a:rPr lang="en-CA" dirty="0"/>
              <a:t>Implementing Azure-based management and automation
</a:t>
            </a:r>
          </a:p>
        </p:txBody>
      </p:sp>
    </p:spTree>
    <p:extLst>
      <p:ext uri="{BB962C8B-B14F-4D97-AF65-F5344CB8AC3E}">
        <p14:creationId xmlns:p14="http://schemas.microsoft.com/office/powerpoint/2010/main" val="42891635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Introducing OMS</a:t>
            </a:r>
          </a:p>
        </p:txBody>
      </p:sp>
      <p:grpSp>
        <p:nvGrpSpPr>
          <p:cNvPr id="3" name="Group 2" descr="Illustration depicting the overall architecture of a Microsoft Operations Management Suite (OMS) solution. On the top left, there is a box labeled Other clouds that contains a virtual machine (VM) with an agent, represented by a server with a gear icon, with has a cloud icon in the corner. Below this box, another box labeled Local contains icons of buildings in the corner. This box also includes server icons that represent on-premises systems running Microsoft System Center Operations Manager (SCOM) agents and reporting to SCOM management servers. Other on-premises servers integrate with OMS by using direct agents. There is also an icon of a web browser with the Internet icon, depicting a portal. The SCOM agents, SCOM management servers, and direct agents all connect via arrows to the OMS service, which is in a box on the right labeled OMS workspace. The portal from the Local box connects to three Solution boxes in the OMS workspace box, which then connect to a database icon that represents the OMS repository. The OMS workspace box is part of a larger box labeled Azure, which also contains Azure resources that are depicted by a virtual machine, the Internet, and a gear icon. These Microsoft Azure resources log their diagnostics into an Azure Storage account, depicted by a data cube in a hexagon. Above the Azure Storage is a virtual machine with a gear icon, representing a VM with agent. The Azure Storage and VM with agent icons connect back to the OMS service to illustrate that the OMS service implements the analytics and reporting functionality, by leveraging the OMS repository, and that it is accessible via the OMS portal interface.&#10;&#10;"/>
          <p:cNvGrpSpPr/>
          <p:nvPr/>
        </p:nvGrpSpPr>
        <p:grpSpPr>
          <a:xfrm>
            <a:off x="76200" y="1295400"/>
            <a:ext cx="9067800" cy="5440362"/>
            <a:chOff x="76200" y="1295400"/>
            <a:chExt cx="9067800" cy="5440362"/>
          </a:xfrm>
        </p:grpSpPr>
        <p:sp>
          <p:nvSpPr>
            <p:cNvPr id="4" name="Rounded Rectangle 3"/>
            <p:cNvSpPr/>
            <p:nvPr/>
          </p:nvSpPr>
          <p:spPr>
            <a:xfrm>
              <a:off x="381000" y="1295400"/>
              <a:ext cx="2819400" cy="1676400"/>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VM with agent</a:t>
              </a:r>
            </a:p>
          </p:txBody>
        </p:sp>
        <p:sp>
          <p:nvSpPr>
            <p:cNvPr id="5" name="Rounded Rectangle 4"/>
            <p:cNvSpPr/>
            <p:nvPr/>
          </p:nvSpPr>
          <p:spPr>
            <a:xfrm>
              <a:off x="381000" y="3505200"/>
              <a:ext cx="2819400" cy="2667000"/>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SCOM     SCOM </a:t>
              </a: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agents    management </a:t>
              </a: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servers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Direct agents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Portal </a:t>
              </a:r>
            </a:p>
          </p:txBody>
        </p:sp>
        <p:sp>
          <p:nvSpPr>
            <p:cNvPr id="6" name="Rounded Rectangle 5"/>
            <p:cNvSpPr/>
            <p:nvPr/>
          </p:nvSpPr>
          <p:spPr>
            <a:xfrm>
              <a:off x="3429000" y="1295400"/>
              <a:ext cx="5562600" cy="4876800"/>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VM with agent</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Storage</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resources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7" name="Rounded Rectangle 6"/>
            <p:cNvSpPr/>
            <p:nvPr/>
          </p:nvSpPr>
          <p:spPr>
            <a:xfrm>
              <a:off x="3810000" y="1600200"/>
              <a:ext cx="2590800" cy="4343400"/>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OMS workspace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OMS service</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OMS repository</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Log query</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2590800"/>
              <a:ext cx="877900" cy="496867"/>
            </a:xfrm>
            <a:prstGeom prst="rect">
              <a:avLst/>
            </a:prstGeom>
          </p:spPr>
        </p:pic>
        <p:sp>
          <p:nvSpPr>
            <p:cNvPr id="9" name="Rounded Rectangle 8"/>
            <p:cNvSpPr>
              <a:spLocks noChangeArrowheads="1"/>
            </p:cNvSpPr>
            <p:nvPr/>
          </p:nvSpPr>
          <p:spPr bwMode="auto">
            <a:xfrm>
              <a:off x="76200" y="3107916"/>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Other clouds</a:t>
              </a:r>
            </a:p>
          </p:txBody>
        </p:sp>
        <p:sp>
          <p:nvSpPr>
            <p:cNvPr id="10" name="Rounded Rectangle 9"/>
            <p:cNvSpPr>
              <a:spLocks noChangeArrowheads="1"/>
            </p:cNvSpPr>
            <p:nvPr/>
          </p:nvSpPr>
          <p:spPr bwMode="auto">
            <a:xfrm>
              <a:off x="115889" y="6324600"/>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Local </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5594505"/>
              <a:ext cx="459824" cy="80629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38368" y="1808291"/>
              <a:ext cx="500032" cy="443505"/>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028" y="3767062"/>
              <a:ext cx="300644" cy="233044"/>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3683" y="1447800"/>
              <a:ext cx="513627" cy="952089"/>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5800" y="3581400"/>
              <a:ext cx="188253" cy="350668"/>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028" y="4838700"/>
              <a:ext cx="300644" cy="233044"/>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5800" y="4653038"/>
              <a:ext cx="188253" cy="350668"/>
            </a:xfrm>
            <a:prstGeom prst="rect">
              <a:avLst/>
            </a:prstGeom>
          </p:spPr>
        </p:pic>
        <p:pic>
          <p:nvPicPr>
            <p:cNvPr id="18" name="Pictur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32278" y="3586293"/>
              <a:ext cx="188253" cy="350668"/>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57400" y="3587128"/>
              <a:ext cx="188253" cy="350668"/>
            </a:xfrm>
            <a:prstGeom prst="rect">
              <a:avLst/>
            </a:prstGeom>
          </p:spPr>
        </p:pic>
        <p:pic>
          <p:nvPicPr>
            <p:cNvPr id="20" name="Picture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00200" y="3581400"/>
              <a:ext cx="188253" cy="350668"/>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2231100" y="3825313"/>
              <a:ext cx="207300" cy="213287"/>
            </a:xfrm>
            <a:prstGeom prst="rect">
              <a:avLst/>
            </a:prstGeom>
          </p:spPr>
        </p:pic>
        <p:pic>
          <p:nvPicPr>
            <p:cNvPr id="22" name="Picture 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49234" y="5362683"/>
              <a:ext cx="538868" cy="422473"/>
            </a:xfrm>
            <a:prstGeom prst="rect">
              <a:avLst/>
            </a:prstGeom>
          </p:spPr>
        </p:pic>
        <p:pic>
          <p:nvPicPr>
            <p:cNvPr id="23" name="Picture 2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66037" y="5562600"/>
              <a:ext cx="328526" cy="356713"/>
            </a:xfrm>
            <a:prstGeom prst="rect">
              <a:avLst/>
            </a:prstGeom>
          </p:spPr>
        </p:pic>
        <p:sp>
          <p:nvSpPr>
            <p:cNvPr id="24" name="Rounded Rectangle 23"/>
            <p:cNvSpPr/>
            <p:nvPr/>
          </p:nvSpPr>
          <p:spPr>
            <a:xfrm>
              <a:off x="4038600" y="3973066"/>
              <a:ext cx="1066800" cy="267094"/>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Solution</a:t>
              </a:r>
            </a:p>
          </p:txBody>
        </p:sp>
        <p:sp>
          <p:nvSpPr>
            <p:cNvPr id="25" name="Rounded Rectangle 24"/>
            <p:cNvSpPr/>
            <p:nvPr/>
          </p:nvSpPr>
          <p:spPr>
            <a:xfrm>
              <a:off x="4038600" y="4254097"/>
              <a:ext cx="1066800" cy="267094"/>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Solution</a:t>
              </a:r>
            </a:p>
          </p:txBody>
        </p:sp>
        <p:sp>
          <p:nvSpPr>
            <p:cNvPr id="26" name="Rounded Rectangle 25"/>
            <p:cNvSpPr/>
            <p:nvPr/>
          </p:nvSpPr>
          <p:spPr>
            <a:xfrm>
              <a:off x="4038600" y="4533506"/>
              <a:ext cx="1066800" cy="267094"/>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Solution</a:t>
              </a:r>
            </a:p>
          </p:txBody>
        </p:sp>
        <p:pic>
          <p:nvPicPr>
            <p:cNvPr id="27" name="Picture 2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348798" y="4018766"/>
              <a:ext cx="747202" cy="768782"/>
            </a:xfrm>
            <a:prstGeom prst="rect">
              <a:avLst/>
            </a:prstGeom>
          </p:spPr>
        </p:pic>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34368" y="1808291"/>
              <a:ext cx="500032" cy="443505"/>
            </a:xfrm>
            <a:prstGeom prst="rect">
              <a:avLst/>
            </a:prstGeom>
          </p:spPr>
        </p:pic>
        <p:pic>
          <p:nvPicPr>
            <p:cNvPr id="29" name="Picture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87373" y="1447800"/>
              <a:ext cx="513627" cy="952089"/>
            </a:xfrm>
            <a:prstGeom prst="rect">
              <a:avLst/>
            </a:prstGeom>
          </p:spPr>
        </p:pic>
        <p:sp>
          <p:nvSpPr>
            <p:cNvPr id="30" name="Hexagon 29"/>
            <p:cNvSpPr/>
            <p:nvPr/>
          </p:nvSpPr>
          <p:spPr>
            <a:xfrm>
              <a:off x="7543800" y="2819400"/>
              <a:ext cx="914400" cy="762000"/>
            </a:xfrm>
            <a:prstGeom prst="hexagon">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pic>
          <p:nvPicPr>
            <p:cNvPr id="31" name="Picture 3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48030" y="2943106"/>
              <a:ext cx="557770" cy="562094"/>
            </a:xfrm>
            <a:prstGeom prst="rect">
              <a:avLst/>
            </a:prstGeom>
          </p:spPr>
        </p:pic>
        <p:sp>
          <p:nvSpPr>
            <p:cNvPr id="32" name="Rounded Rectangle 31"/>
            <p:cNvSpPr/>
            <p:nvPr/>
          </p:nvSpPr>
          <p:spPr>
            <a:xfrm>
              <a:off x="6475790" y="4580187"/>
              <a:ext cx="763210"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33" name="Rounded Rectangle 32"/>
            <p:cNvSpPr/>
            <p:nvPr/>
          </p:nvSpPr>
          <p:spPr>
            <a:xfrm>
              <a:off x="7313990" y="4580187"/>
              <a:ext cx="763210"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34" name="Rounded Rectangle 33"/>
            <p:cNvSpPr/>
            <p:nvPr/>
          </p:nvSpPr>
          <p:spPr>
            <a:xfrm>
              <a:off x="8152190" y="4572000"/>
              <a:ext cx="763210"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16037" y="4648200"/>
              <a:ext cx="282716" cy="524059"/>
            </a:xfrm>
            <a:prstGeom prst="rect">
              <a:avLst/>
            </a:prstGeom>
          </p:spPr>
        </p:pic>
        <p:pic>
          <p:nvPicPr>
            <p:cNvPr id="36" name="Picture 3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336200" y="4693193"/>
              <a:ext cx="426800" cy="378552"/>
            </a:xfrm>
            <a:prstGeom prst="rect">
              <a:avLst/>
            </a:prstGeom>
          </p:spPr>
        </p:pic>
        <p:pic>
          <p:nvPicPr>
            <p:cNvPr id="37" name="Picture 3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467600" y="4653531"/>
              <a:ext cx="486767" cy="528531"/>
            </a:xfrm>
            <a:prstGeom prst="rect">
              <a:avLst/>
            </a:prstGeom>
          </p:spPr>
        </p:pic>
        <p:pic>
          <p:nvPicPr>
            <p:cNvPr id="38" name="Picture 3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598520" y="5715000"/>
              <a:ext cx="1475360" cy="609653"/>
            </a:xfrm>
            <a:prstGeom prst="rect">
              <a:avLst/>
            </a:prstGeom>
          </p:spPr>
        </p:pic>
        <p:sp>
          <p:nvSpPr>
            <p:cNvPr id="39" name="Rounded Rectangle 38"/>
            <p:cNvSpPr>
              <a:spLocks noChangeArrowheads="1"/>
            </p:cNvSpPr>
            <p:nvPr/>
          </p:nvSpPr>
          <p:spPr bwMode="auto">
            <a:xfrm>
              <a:off x="8026915" y="5901148"/>
              <a:ext cx="1117085"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Azure</a:t>
              </a:r>
            </a:p>
          </p:txBody>
        </p:sp>
        <p:grpSp>
          <p:nvGrpSpPr>
            <p:cNvPr id="40" name="Group 39"/>
            <p:cNvGrpSpPr/>
            <p:nvPr/>
          </p:nvGrpSpPr>
          <p:grpSpPr>
            <a:xfrm>
              <a:off x="5029206" y="2537639"/>
              <a:ext cx="900395" cy="868324"/>
              <a:chOff x="10115386" y="1600200"/>
              <a:chExt cx="1695614" cy="1690911"/>
            </a:xfrm>
          </p:grpSpPr>
          <p:sp>
            <p:nvSpPr>
              <p:cNvPr id="41" name="Freeform 40"/>
              <p:cNvSpPr>
                <a:spLocks noEditPoints="1"/>
              </p:cNvSpPr>
              <p:nvPr/>
            </p:nvSpPr>
            <p:spPr bwMode="auto">
              <a:xfrm>
                <a:off x="10115386" y="2468215"/>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grpSp>
            <p:nvGrpSpPr>
              <p:cNvPr id="42" name="Group 41"/>
              <p:cNvGrpSpPr>
                <a:grpSpLocks noChangeAspect="1"/>
              </p:cNvGrpSpPr>
              <p:nvPr/>
            </p:nvGrpSpPr>
            <p:grpSpPr bwMode="auto">
              <a:xfrm rot="16200000">
                <a:off x="10320596" y="1620880"/>
                <a:ext cx="1511084" cy="1469724"/>
                <a:chOff x="2596" y="2374"/>
                <a:chExt cx="548" cy="533"/>
              </a:xfrm>
            </p:grpSpPr>
            <p:sp>
              <p:nvSpPr>
                <p:cNvPr id="47" name="AutoShape 56"/>
                <p:cNvSpPr>
                  <a:spLocks noChangeAspect="1" noChangeArrowheads="1" noTextEdit="1"/>
                </p:cNvSpPr>
                <p:nvPr/>
              </p:nvSpPr>
              <p:spPr bwMode="auto">
                <a:xfrm>
                  <a:off x="2737" y="2380"/>
                  <a:ext cx="407"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sp>
              <p:nvSpPr>
                <p:cNvPr id="48" name="Freeform 47"/>
                <p:cNvSpPr>
                  <a:spLocks/>
                </p:cNvSpPr>
                <p:nvPr/>
              </p:nvSpPr>
              <p:spPr bwMode="auto">
                <a:xfrm>
                  <a:off x="2596" y="2374"/>
                  <a:ext cx="407" cy="531"/>
                </a:xfrm>
                <a:custGeom>
                  <a:avLst/>
                  <a:gdLst>
                    <a:gd name="T0" fmla="*/ 0 w 180"/>
                    <a:gd name="T1" fmla="*/ 89 h 236"/>
                    <a:gd name="T2" fmla="*/ 90 w 180"/>
                    <a:gd name="T3" fmla="*/ 0 h 236"/>
                    <a:gd name="T4" fmla="*/ 180 w 180"/>
                    <a:gd name="T5" fmla="*/ 89 h 236"/>
                    <a:gd name="T6" fmla="*/ 90 w 180"/>
                    <a:gd name="T7" fmla="*/ 179 h 236"/>
                    <a:gd name="T8" fmla="*/ 56 w 180"/>
                    <a:gd name="T9" fmla="*/ 172 h 236"/>
                    <a:gd name="T10" fmla="*/ 0 w 180"/>
                    <a:gd name="T11" fmla="*/ 236 h 236"/>
                    <a:gd name="T12" fmla="*/ 0 w 180"/>
                    <a:gd name="T13" fmla="*/ 89 h 236"/>
                  </a:gdLst>
                  <a:ahLst/>
                  <a:cxnLst>
                    <a:cxn ang="0">
                      <a:pos x="T0" y="T1"/>
                    </a:cxn>
                    <a:cxn ang="0">
                      <a:pos x="T2" y="T3"/>
                    </a:cxn>
                    <a:cxn ang="0">
                      <a:pos x="T4" y="T5"/>
                    </a:cxn>
                    <a:cxn ang="0">
                      <a:pos x="T6" y="T7"/>
                    </a:cxn>
                    <a:cxn ang="0">
                      <a:pos x="T8" y="T9"/>
                    </a:cxn>
                    <a:cxn ang="0">
                      <a:pos x="T10" y="T11"/>
                    </a:cxn>
                    <a:cxn ang="0">
                      <a:pos x="T12" y="T13"/>
                    </a:cxn>
                  </a:cxnLst>
                  <a:rect l="0" t="0" r="r" b="b"/>
                  <a:pathLst>
                    <a:path w="180" h="236">
                      <a:moveTo>
                        <a:pt x="0" y="89"/>
                      </a:moveTo>
                      <a:cubicBezTo>
                        <a:pt x="0" y="40"/>
                        <a:pt x="41" y="0"/>
                        <a:pt x="90" y="0"/>
                      </a:cubicBezTo>
                      <a:cubicBezTo>
                        <a:pt x="140" y="0"/>
                        <a:pt x="180" y="40"/>
                        <a:pt x="180" y="89"/>
                      </a:cubicBezTo>
                      <a:cubicBezTo>
                        <a:pt x="180" y="139"/>
                        <a:pt x="140" y="179"/>
                        <a:pt x="90" y="179"/>
                      </a:cubicBezTo>
                      <a:cubicBezTo>
                        <a:pt x="78" y="179"/>
                        <a:pt x="66" y="177"/>
                        <a:pt x="56" y="172"/>
                      </a:cubicBezTo>
                      <a:cubicBezTo>
                        <a:pt x="0" y="236"/>
                        <a:pt x="0" y="236"/>
                        <a:pt x="0" y="236"/>
                      </a:cubicBezTo>
                      <a:lnTo>
                        <a:pt x="0" y="89"/>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grpSp>
          <p:sp>
            <p:nvSpPr>
              <p:cNvPr id="43" name="Rectangle 42"/>
              <p:cNvSpPr>
                <a:spLocks noChangeArrowheads="1"/>
              </p:cNvSpPr>
              <p:nvPr/>
            </p:nvSpPr>
            <p:spPr bwMode="auto">
              <a:xfrm>
                <a:off x="10477219" y="2579951"/>
                <a:ext cx="152400" cy="33813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sp>
            <p:nvSpPr>
              <p:cNvPr id="44" name="Rectangle 43"/>
              <p:cNvSpPr>
                <a:spLocks noChangeArrowheads="1"/>
              </p:cNvSpPr>
              <p:nvPr/>
            </p:nvSpPr>
            <p:spPr bwMode="auto">
              <a:xfrm>
                <a:off x="10910606" y="2479938"/>
                <a:ext cx="147638" cy="4381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sp>
            <p:nvSpPr>
              <p:cNvPr id="45" name="Rectangle 44"/>
              <p:cNvSpPr>
                <a:spLocks noChangeArrowheads="1"/>
              </p:cNvSpPr>
              <p:nvPr/>
            </p:nvSpPr>
            <p:spPr bwMode="auto">
              <a:xfrm>
                <a:off x="11124919" y="2184663"/>
                <a:ext cx="152400" cy="7334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sp>
            <p:nvSpPr>
              <p:cNvPr id="46" name="Rectangle 45"/>
              <p:cNvSpPr>
                <a:spLocks noChangeArrowheads="1"/>
              </p:cNvSpPr>
              <p:nvPr/>
            </p:nvSpPr>
            <p:spPr bwMode="auto">
              <a:xfrm>
                <a:off x="10696294" y="2422788"/>
                <a:ext cx="147638" cy="495300"/>
              </a:xfrm>
              <a:prstGeom prst="rect">
                <a:avLst/>
              </a:prstGeom>
              <a:solidFill>
                <a:srgbClr val="B40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grpSp>
        <p:cxnSp>
          <p:nvCxnSpPr>
            <p:cNvPr id="49" name="Straight Arrow Connector 48"/>
            <p:cNvCxnSpPr/>
            <p:nvPr/>
          </p:nvCxnSpPr>
          <p:spPr>
            <a:xfrm>
              <a:off x="3352800" y="3194672"/>
              <a:ext cx="1524000" cy="0"/>
            </a:xfrm>
            <a:prstGeom prst="straightConnector1">
              <a:avLst/>
            </a:prstGeom>
            <a:noFill/>
            <a:ln w="28575" cap="flat" cmpd="sng" algn="ctr">
              <a:solidFill>
                <a:srgbClr val="FF0000"/>
              </a:solidFill>
              <a:prstDash val="solid"/>
              <a:tailEnd type="arrow"/>
            </a:ln>
            <a:effectLst/>
          </p:spPr>
        </p:cxnSp>
        <p:cxnSp>
          <p:nvCxnSpPr>
            <p:cNvPr id="50" name="Straight Arrow Connector 49"/>
            <p:cNvCxnSpPr/>
            <p:nvPr/>
          </p:nvCxnSpPr>
          <p:spPr>
            <a:xfrm>
              <a:off x="972344" y="3733800"/>
              <a:ext cx="533400" cy="0"/>
            </a:xfrm>
            <a:prstGeom prst="straightConnector1">
              <a:avLst/>
            </a:prstGeom>
            <a:noFill/>
            <a:ln w="28575" cap="flat" cmpd="sng" algn="ctr">
              <a:solidFill>
                <a:srgbClr val="FF0000"/>
              </a:solidFill>
              <a:prstDash val="solid"/>
              <a:tailEnd type="arrow"/>
            </a:ln>
            <a:effectLst/>
          </p:spPr>
        </p:cxnSp>
        <p:cxnSp>
          <p:nvCxnSpPr>
            <p:cNvPr id="51" name="Straight Arrow Connector 50"/>
            <p:cNvCxnSpPr/>
            <p:nvPr/>
          </p:nvCxnSpPr>
          <p:spPr>
            <a:xfrm flipH="1" flipV="1">
              <a:off x="5867400" y="3194672"/>
              <a:ext cx="1608465" cy="5728"/>
            </a:xfrm>
            <a:prstGeom prst="straightConnector1">
              <a:avLst/>
            </a:prstGeom>
            <a:noFill/>
            <a:ln w="28575" cap="flat" cmpd="sng" algn="ctr">
              <a:solidFill>
                <a:srgbClr val="FF0000"/>
              </a:solidFill>
              <a:prstDash val="solid"/>
              <a:tailEnd type="arrow"/>
            </a:ln>
            <a:effectLst/>
          </p:spPr>
        </p:cxnSp>
        <p:cxnSp>
          <p:nvCxnSpPr>
            <p:cNvPr id="52" name="Straight Arrow Connector 51"/>
            <p:cNvCxnSpPr/>
            <p:nvPr/>
          </p:nvCxnSpPr>
          <p:spPr>
            <a:xfrm>
              <a:off x="5439696" y="2209800"/>
              <a:ext cx="0" cy="444844"/>
            </a:xfrm>
            <a:prstGeom prst="straightConnector1">
              <a:avLst/>
            </a:prstGeom>
            <a:noFill/>
            <a:ln w="28575" cap="flat" cmpd="sng" algn="ctr">
              <a:solidFill>
                <a:srgbClr val="FF0000"/>
              </a:solidFill>
              <a:prstDash val="solid"/>
              <a:tailEnd type="arrow"/>
            </a:ln>
            <a:effectLst/>
          </p:spPr>
        </p:cxnSp>
        <p:cxnSp>
          <p:nvCxnSpPr>
            <p:cNvPr id="53" name="Straight Arrow Connector 52"/>
            <p:cNvCxnSpPr/>
            <p:nvPr/>
          </p:nvCxnSpPr>
          <p:spPr>
            <a:xfrm>
              <a:off x="5439182" y="3581400"/>
              <a:ext cx="0" cy="444844"/>
            </a:xfrm>
            <a:prstGeom prst="straightConnector1">
              <a:avLst/>
            </a:prstGeom>
            <a:noFill/>
            <a:ln w="28575" cap="flat" cmpd="sng" algn="ctr">
              <a:solidFill>
                <a:srgbClr val="FF0000"/>
              </a:solidFill>
              <a:prstDash val="solid"/>
              <a:tailEnd type="arrow"/>
            </a:ln>
            <a:effectLst/>
          </p:spPr>
        </p:cxnSp>
        <p:cxnSp>
          <p:nvCxnSpPr>
            <p:cNvPr id="54" name="Straight Arrow Connector 53"/>
            <p:cNvCxnSpPr/>
            <p:nvPr/>
          </p:nvCxnSpPr>
          <p:spPr>
            <a:xfrm flipV="1">
              <a:off x="7924800" y="4018766"/>
              <a:ext cx="0" cy="500378"/>
            </a:xfrm>
            <a:prstGeom prst="straightConnector1">
              <a:avLst/>
            </a:prstGeom>
            <a:noFill/>
            <a:ln w="28575" cap="flat" cmpd="sng" algn="ctr">
              <a:solidFill>
                <a:srgbClr val="FF0000"/>
              </a:solidFill>
              <a:prstDash val="solid"/>
              <a:tailEnd type="arrow"/>
            </a:ln>
            <a:effectLst/>
          </p:spPr>
        </p:cxnSp>
        <p:cxnSp>
          <p:nvCxnSpPr>
            <p:cNvPr id="55" name="Straight Connector 54"/>
            <p:cNvCxnSpPr/>
            <p:nvPr/>
          </p:nvCxnSpPr>
          <p:spPr>
            <a:xfrm>
              <a:off x="5439182" y="2209800"/>
              <a:ext cx="2028418" cy="0"/>
            </a:xfrm>
            <a:prstGeom prst="line">
              <a:avLst/>
            </a:prstGeom>
            <a:noFill/>
            <a:ln w="28575" cap="flat" cmpd="sng" algn="ctr">
              <a:solidFill>
                <a:srgbClr val="FF0000"/>
              </a:solidFill>
              <a:prstDash val="solid"/>
            </a:ln>
            <a:effectLst/>
          </p:spPr>
        </p:cxnSp>
        <p:cxnSp>
          <p:nvCxnSpPr>
            <p:cNvPr id="56" name="Straight Connector 55"/>
            <p:cNvCxnSpPr/>
            <p:nvPr/>
          </p:nvCxnSpPr>
          <p:spPr>
            <a:xfrm>
              <a:off x="1171982" y="5574569"/>
              <a:ext cx="4267200" cy="0"/>
            </a:xfrm>
            <a:prstGeom prst="line">
              <a:avLst/>
            </a:prstGeom>
            <a:noFill/>
            <a:ln w="28575" cap="flat" cmpd="sng" algn="ctr">
              <a:solidFill>
                <a:srgbClr val="FF0000"/>
              </a:solidFill>
              <a:prstDash val="solid"/>
            </a:ln>
            <a:effectLst/>
          </p:spPr>
        </p:cxnSp>
        <p:cxnSp>
          <p:nvCxnSpPr>
            <p:cNvPr id="57" name="Straight Arrow Connector 56"/>
            <p:cNvCxnSpPr/>
            <p:nvPr/>
          </p:nvCxnSpPr>
          <p:spPr>
            <a:xfrm flipV="1">
              <a:off x="5424434" y="5071744"/>
              <a:ext cx="0" cy="500378"/>
            </a:xfrm>
            <a:prstGeom prst="straightConnector1">
              <a:avLst/>
            </a:prstGeom>
            <a:noFill/>
            <a:ln w="28575" cap="flat" cmpd="sng" algn="ctr">
              <a:solidFill>
                <a:srgbClr val="FF0000"/>
              </a:solidFill>
              <a:prstDash val="solid"/>
              <a:tailEnd type="arrow"/>
            </a:ln>
            <a:effectLst/>
          </p:spPr>
        </p:cxnSp>
        <p:cxnSp>
          <p:nvCxnSpPr>
            <p:cNvPr id="58" name="Straight Arrow Connector 57"/>
            <p:cNvCxnSpPr/>
            <p:nvPr/>
          </p:nvCxnSpPr>
          <p:spPr>
            <a:xfrm>
              <a:off x="5105400" y="4106613"/>
              <a:ext cx="243398" cy="0"/>
            </a:xfrm>
            <a:prstGeom prst="straightConnector1">
              <a:avLst/>
            </a:prstGeom>
            <a:noFill/>
            <a:ln w="28575" cap="flat" cmpd="sng" algn="ctr">
              <a:solidFill>
                <a:srgbClr val="FF0000"/>
              </a:solidFill>
              <a:prstDash val="solid"/>
              <a:tailEnd type="arrow"/>
            </a:ln>
            <a:effectLst/>
          </p:spPr>
        </p:cxnSp>
        <p:cxnSp>
          <p:nvCxnSpPr>
            <p:cNvPr id="59" name="Straight Arrow Connector 58"/>
            <p:cNvCxnSpPr/>
            <p:nvPr/>
          </p:nvCxnSpPr>
          <p:spPr>
            <a:xfrm>
              <a:off x="5111859" y="4403157"/>
              <a:ext cx="243398" cy="0"/>
            </a:xfrm>
            <a:prstGeom prst="straightConnector1">
              <a:avLst/>
            </a:prstGeom>
            <a:noFill/>
            <a:ln w="28575" cap="flat" cmpd="sng" algn="ctr">
              <a:solidFill>
                <a:srgbClr val="FF0000"/>
              </a:solidFill>
              <a:prstDash val="solid"/>
              <a:tailEnd type="arrow"/>
            </a:ln>
            <a:effectLst/>
          </p:spPr>
        </p:cxnSp>
        <p:cxnSp>
          <p:nvCxnSpPr>
            <p:cNvPr id="60" name="Straight Arrow Connector 59"/>
            <p:cNvCxnSpPr/>
            <p:nvPr/>
          </p:nvCxnSpPr>
          <p:spPr>
            <a:xfrm>
              <a:off x="5121691" y="4674348"/>
              <a:ext cx="243398" cy="0"/>
            </a:xfrm>
            <a:prstGeom prst="straightConnector1">
              <a:avLst/>
            </a:prstGeom>
            <a:noFill/>
            <a:ln w="28575" cap="flat" cmpd="sng" algn="ctr">
              <a:solidFill>
                <a:srgbClr val="FF0000"/>
              </a:solidFill>
              <a:prstDash val="solid"/>
              <a:tailEnd type="arrow"/>
            </a:ln>
            <a:effectLst/>
          </p:spPr>
        </p:cxnSp>
        <p:cxnSp>
          <p:nvCxnSpPr>
            <p:cNvPr id="61" name="Straight Arrow Connector 60"/>
            <p:cNvCxnSpPr/>
            <p:nvPr/>
          </p:nvCxnSpPr>
          <p:spPr>
            <a:xfrm>
              <a:off x="3733800" y="4137755"/>
              <a:ext cx="304800" cy="0"/>
            </a:xfrm>
            <a:prstGeom prst="straightConnector1">
              <a:avLst/>
            </a:prstGeom>
            <a:noFill/>
            <a:ln w="28575" cap="flat" cmpd="sng" algn="ctr">
              <a:solidFill>
                <a:srgbClr val="FF0000"/>
              </a:solidFill>
              <a:prstDash val="solid"/>
              <a:tailEnd type="arrow"/>
            </a:ln>
            <a:effectLst/>
          </p:spPr>
        </p:cxnSp>
        <p:cxnSp>
          <p:nvCxnSpPr>
            <p:cNvPr id="62" name="Straight Arrow Connector 61"/>
            <p:cNvCxnSpPr/>
            <p:nvPr/>
          </p:nvCxnSpPr>
          <p:spPr>
            <a:xfrm>
              <a:off x="3733800" y="4417140"/>
              <a:ext cx="304800" cy="0"/>
            </a:xfrm>
            <a:prstGeom prst="straightConnector1">
              <a:avLst/>
            </a:prstGeom>
            <a:noFill/>
            <a:ln w="28575" cap="flat" cmpd="sng" algn="ctr">
              <a:solidFill>
                <a:srgbClr val="FF0000"/>
              </a:solidFill>
              <a:prstDash val="solid"/>
              <a:tailEnd type="arrow"/>
            </a:ln>
            <a:effectLst/>
          </p:spPr>
        </p:cxnSp>
        <p:cxnSp>
          <p:nvCxnSpPr>
            <p:cNvPr id="63" name="Straight Arrow Connector 62"/>
            <p:cNvCxnSpPr/>
            <p:nvPr/>
          </p:nvCxnSpPr>
          <p:spPr>
            <a:xfrm>
              <a:off x="3721510" y="4686652"/>
              <a:ext cx="304800" cy="0"/>
            </a:xfrm>
            <a:prstGeom prst="straightConnector1">
              <a:avLst/>
            </a:prstGeom>
            <a:noFill/>
            <a:ln w="28575" cap="flat" cmpd="sng" algn="ctr">
              <a:solidFill>
                <a:srgbClr val="FF0000"/>
              </a:solidFill>
              <a:prstDash val="solid"/>
              <a:tailEnd type="arrow"/>
            </a:ln>
            <a:effectLst/>
          </p:spPr>
        </p:cxnSp>
        <p:cxnSp>
          <p:nvCxnSpPr>
            <p:cNvPr id="64" name="Straight Connector 63"/>
            <p:cNvCxnSpPr/>
            <p:nvPr/>
          </p:nvCxnSpPr>
          <p:spPr>
            <a:xfrm flipV="1">
              <a:off x="3731342" y="4137755"/>
              <a:ext cx="0" cy="1343408"/>
            </a:xfrm>
            <a:prstGeom prst="line">
              <a:avLst/>
            </a:prstGeom>
            <a:noFill/>
            <a:ln w="28575" cap="flat" cmpd="sng" algn="ctr">
              <a:solidFill>
                <a:srgbClr val="FF0000"/>
              </a:solidFill>
              <a:prstDash val="solid"/>
            </a:ln>
            <a:effectLst/>
          </p:spPr>
        </p:cxnSp>
        <p:cxnSp>
          <p:nvCxnSpPr>
            <p:cNvPr id="65" name="Straight Connector 64"/>
            <p:cNvCxnSpPr/>
            <p:nvPr/>
          </p:nvCxnSpPr>
          <p:spPr>
            <a:xfrm>
              <a:off x="1171982" y="5481163"/>
              <a:ext cx="2549528" cy="0"/>
            </a:xfrm>
            <a:prstGeom prst="line">
              <a:avLst/>
            </a:prstGeom>
            <a:noFill/>
            <a:ln w="28575" cap="flat" cmpd="sng" algn="ctr">
              <a:solidFill>
                <a:srgbClr val="FF0000"/>
              </a:solidFill>
              <a:prstDash val="solid"/>
            </a:ln>
            <a:effectLst/>
          </p:spPr>
        </p:cxnSp>
        <p:cxnSp>
          <p:nvCxnSpPr>
            <p:cNvPr id="66" name="Straight Connector 65"/>
            <p:cNvCxnSpPr/>
            <p:nvPr/>
          </p:nvCxnSpPr>
          <p:spPr>
            <a:xfrm flipV="1">
              <a:off x="3342968" y="1752600"/>
              <a:ext cx="9832" cy="3075773"/>
            </a:xfrm>
            <a:prstGeom prst="line">
              <a:avLst/>
            </a:prstGeom>
            <a:noFill/>
            <a:ln w="28575" cap="flat" cmpd="sng" algn="ctr">
              <a:solidFill>
                <a:srgbClr val="FF0000"/>
              </a:solidFill>
              <a:prstDash val="solid"/>
            </a:ln>
            <a:effectLst/>
          </p:spPr>
        </p:cxnSp>
        <p:cxnSp>
          <p:nvCxnSpPr>
            <p:cNvPr id="67" name="Straight Connector 66"/>
            <p:cNvCxnSpPr/>
            <p:nvPr/>
          </p:nvCxnSpPr>
          <p:spPr>
            <a:xfrm>
              <a:off x="1103672" y="4838700"/>
              <a:ext cx="2249128" cy="0"/>
            </a:xfrm>
            <a:prstGeom prst="line">
              <a:avLst/>
            </a:prstGeom>
            <a:noFill/>
            <a:ln w="28575" cap="flat" cmpd="sng" algn="ctr">
              <a:solidFill>
                <a:srgbClr val="FF0000"/>
              </a:solidFill>
              <a:prstDash val="solid"/>
            </a:ln>
            <a:effectLst/>
          </p:spPr>
        </p:cxnSp>
        <p:cxnSp>
          <p:nvCxnSpPr>
            <p:cNvPr id="68" name="Straight Connector 67"/>
            <p:cNvCxnSpPr/>
            <p:nvPr/>
          </p:nvCxnSpPr>
          <p:spPr>
            <a:xfrm>
              <a:off x="2255176" y="3723647"/>
              <a:ext cx="1087792" cy="0"/>
            </a:xfrm>
            <a:prstGeom prst="line">
              <a:avLst/>
            </a:prstGeom>
            <a:noFill/>
            <a:ln w="28575" cap="flat" cmpd="sng" algn="ctr">
              <a:solidFill>
                <a:srgbClr val="FF0000"/>
              </a:solidFill>
              <a:prstDash val="solid"/>
            </a:ln>
            <a:effectLst/>
          </p:spPr>
        </p:cxnSp>
        <p:cxnSp>
          <p:nvCxnSpPr>
            <p:cNvPr id="69" name="Straight Connector 68"/>
            <p:cNvCxnSpPr/>
            <p:nvPr/>
          </p:nvCxnSpPr>
          <p:spPr>
            <a:xfrm>
              <a:off x="1907310" y="1762432"/>
              <a:ext cx="1426135" cy="0"/>
            </a:xfrm>
            <a:prstGeom prst="line">
              <a:avLst/>
            </a:prstGeom>
            <a:noFill/>
            <a:ln w="28575" cap="flat" cmpd="sng" algn="ctr">
              <a:solidFill>
                <a:srgbClr val="FF0000"/>
              </a:solidFill>
              <a:prstDash val="solid"/>
            </a:ln>
            <a:effectLst/>
          </p:spPr>
        </p:cxnSp>
      </p:grpSp>
    </p:spTree>
    <p:extLst>
      <p:ext uri="{BB962C8B-B14F-4D97-AF65-F5344CB8AC3E}">
        <p14:creationId xmlns:p14="http://schemas.microsoft.com/office/powerpoint/2010/main" val="16157473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OMS as a component of Azure</a:t>
            </a:r>
          </a:p>
        </p:txBody>
      </p:sp>
      <p:grpSp>
        <p:nvGrpSpPr>
          <p:cNvPr id="3" name="Group 2" descr="Illustration depicting the Azure services in five boxes labeled Computer, Networking, Data &amp; Storage, Web &amp; Mobile, and Other services. &#10;The services in the Compute box are:&#10;• Service Fabric&#10;• Container Service&#10;• Azure Virtual Machines&#10;• Azure Cloud Services&#10;The services in the Networking box are:&#10;• Virtual Network&#10;• Azure DNS&#10;• Application Gateway&#10;• Traffic Manager&#10;• ExpressRoute&#10;• Load Balancer&#10;The services in the Data &amp; Storage box are:&#10;• Storage&#10;• DocumentDB&#10;• Azure SQL Database&#10;• StorSimple&#10;The services in the Web &amp; Mobile box are:&#10;• Web Apps&#10;• Mobile Apps&#10;• Notification Hub&#10;The services in the Other services box are:&#10;• Service Bus&#10;• Azure AD&#10;• Azure AD DS&#10;• MFA&#10;• Automation&#10;• Scheduler &#10;• Azure Backup &#10;• Site Recovery&#10;• OMS&#10;• Key Vault&#10;• Azure Security Center&#10;"/>
          <p:cNvGrpSpPr/>
          <p:nvPr/>
        </p:nvGrpSpPr>
        <p:grpSpPr>
          <a:xfrm>
            <a:off x="64029" y="883920"/>
            <a:ext cx="9010704" cy="5480304"/>
            <a:chOff x="64029" y="883920"/>
            <a:chExt cx="9010704" cy="5480304"/>
          </a:xfrm>
        </p:grpSpPr>
        <p:sp>
          <p:nvSpPr>
            <p:cNvPr id="4" name="Rounded Rectangle 3"/>
            <p:cNvSpPr/>
            <p:nvPr/>
          </p:nvSpPr>
          <p:spPr bwMode="auto">
            <a:xfrm>
              <a:off x="6899066" y="883920"/>
              <a:ext cx="2175667" cy="3161132"/>
            </a:xfrm>
            <a:prstGeom prst="roundRect">
              <a:avLst>
                <a:gd name="adj" fmla="val 0"/>
              </a:avLst>
            </a:prstGeom>
            <a:noFill/>
            <a:ln w="28575">
              <a:solidFill>
                <a:srgbClr val="C0000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Web &amp; Mobile</a:t>
              </a:r>
            </a:p>
          </p:txBody>
        </p:sp>
        <p:sp>
          <p:nvSpPr>
            <p:cNvPr id="5" name="Rounded Rectangle 4"/>
            <p:cNvSpPr/>
            <p:nvPr/>
          </p:nvSpPr>
          <p:spPr bwMode="auto">
            <a:xfrm>
              <a:off x="64029" y="888569"/>
              <a:ext cx="2174479" cy="3144508"/>
            </a:xfrm>
            <a:prstGeom prst="roundRect">
              <a:avLst>
                <a:gd name="adj" fmla="val 0"/>
              </a:avLst>
            </a:prstGeom>
            <a:noFill/>
            <a:ln w="28575">
              <a:solidFill>
                <a:srgbClr val="0070C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Compute</a:t>
              </a:r>
            </a:p>
          </p:txBody>
        </p:sp>
        <p:sp>
          <p:nvSpPr>
            <p:cNvPr id="6" name="Rounded Rectangle 5"/>
            <p:cNvSpPr/>
            <p:nvPr/>
          </p:nvSpPr>
          <p:spPr bwMode="auto">
            <a:xfrm>
              <a:off x="171912" y="2602992"/>
              <a:ext cx="1991623" cy="61720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Azure Virtual Machines</a:t>
              </a:r>
            </a:p>
          </p:txBody>
        </p:sp>
        <p:sp>
          <p:nvSpPr>
            <p:cNvPr id="7" name="Rounded Rectangle 6"/>
            <p:cNvSpPr/>
            <p:nvPr/>
          </p:nvSpPr>
          <p:spPr bwMode="auto">
            <a:xfrm>
              <a:off x="171912" y="3281236"/>
              <a:ext cx="1990750" cy="607839"/>
            </a:xfrm>
            <a:prstGeom prst="roundRect">
              <a:avLst/>
            </a:prstGeom>
            <a:solidFill>
              <a:schemeClr val="bg1"/>
            </a:solidFill>
            <a:ln w="28575">
              <a:solidFill>
                <a:srgbClr val="0070C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Azure Cloud Services</a:t>
              </a:r>
            </a:p>
          </p:txBody>
        </p:sp>
        <p:sp>
          <p:nvSpPr>
            <p:cNvPr id="8" name="Rounded Rectangle 7"/>
            <p:cNvSpPr/>
            <p:nvPr/>
          </p:nvSpPr>
          <p:spPr bwMode="auto">
            <a:xfrm>
              <a:off x="6993334" y="2149641"/>
              <a:ext cx="1990750" cy="382421"/>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Web Apps</a:t>
              </a:r>
            </a:p>
          </p:txBody>
        </p:sp>
        <p:sp>
          <p:nvSpPr>
            <p:cNvPr id="9" name="Rounded Rectangle 8"/>
            <p:cNvSpPr/>
            <p:nvPr/>
          </p:nvSpPr>
          <p:spPr bwMode="auto">
            <a:xfrm>
              <a:off x="6991524" y="2617241"/>
              <a:ext cx="1990750" cy="608400"/>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Mobile Apps</a:t>
              </a:r>
            </a:p>
          </p:txBody>
        </p:sp>
        <p:sp>
          <p:nvSpPr>
            <p:cNvPr id="10" name="Rounded Rectangle 9"/>
            <p:cNvSpPr/>
            <p:nvPr/>
          </p:nvSpPr>
          <p:spPr bwMode="auto">
            <a:xfrm>
              <a:off x="6993334" y="3312916"/>
              <a:ext cx="1990750" cy="608400"/>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Notification Hub</a:t>
              </a:r>
            </a:p>
          </p:txBody>
        </p:sp>
        <p:sp>
          <p:nvSpPr>
            <p:cNvPr id="11" name="Rounded Rectangle 10"/>
            <p:cNvSpPr/>
            <p:nvPr/>
          </p:nvSpPr>
          <p:spPr bwMode="auto">
            <a:xfrm>
              <a:off x="2342484" y="887061"/>
              <a:ext cx="2175667" cy="3161132"/>
            </a:xfrm>
            <a:prstGeom prst="roundRect">
              <a:avLst>
                <a:gd name="adj" fmla="val 0"/>
              </a:avLst>
            </a:prstGeom>
            <a:noFill/>
            <a:ln w="28575">
              <a:solidFill>
                <a:srgbClr val="00B05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Networking</a:t>
              </a:r>
            </a:p>
          </p:txBody>
        </p:sp>
        <p:sp>
          <p:nvSpPr>
            <p:cNvPr id="12" name="Rounded Rectangle 11"/>
            <p:cNvSpPr/>
            <p:nvPr/>
          </p:nvSpPr>
          <p:spPr bwMode="auto">
            <a:xfrm>
              <a:off x="2428030" y="2620107"/>
              <a:ext cx="1990750" cy="391567"/>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Traffic Manager</a:t>
              </a:r>
            </a:p>
          </p:txBody>
        </p:sp>
        <p:sp>
          <p:nvSpPr>
            <p:cNvPr id="13" name="Rounded Rectangle 12"/>
            <p:cNvSpPr/>
            <p:nvPr/>
          </p:nvSpPr>
          <p:spPr bwMode="auto">
            <a:xfrm>
              <a:off x="2428030" y="3090209"/>
              <a:ext cx="1990750" cy="376960"/>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ExpressRoute</a:t>
              </a:r>
            </a:p>
          </p:txBody>
        </p:sp>
        <p:sp>
          <p:nvSpPr>
            <p:cNvPr id="14" name="Rounded Rectangle 13"/>
            <p:cNvSpPr/>
            <p:nvPr/>
          </p:nvSpPr>
          <p:spPr bwMode="auto">
            <a:xfrm>
              <a:off x="2428029" y="1266639"/>
              <a:ext cx="1974223" cy="368943"/>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Virtual Network</a:t>
              </a:r>
            </a:p>
          </p:txBody>
        </p:sp>
        <p:sp>
          <p:nvSpPr>
            <p:cNvPr id="15" name="Rounded Rectangle 14"/>
            <p:cNvSpPr/>
            <p:nvPr/>
          </p:nvSpPr>
          <p:spPr bwMode="auto">
            <a:xfrm>
              <a:off x="4622127" y="887061"/>
              <a:ext cx="2175667" cy="3161132"/>
            </a:xfrm>
            <a:prstGeom prst="roundRect">
              <a:avLst>
                <a:gd name="adj" fmla="val 0"/>
              </a:avLst>
            </a:prstGeom>
            <a:noFill/>
            <a:ln w="28575">
              <a:solidFill>
                <a:srgbClr val="7030A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Data &amp; Storage</a:t>
              </a:r>
            </a:p>
          </p:txBody>
        </p:sp>
        <p:sp>
          <p:nvSpPr>
            <p:cNvPr id="16" name="Rounded Rectangle 15"/>
            <p:cNvSpPr/>
            <p:nvPr/>
          </p:nvSpPr>
          <p:spPr bwMode="auto">
            <a:xfrm>
              <a:off x="4730010" y="1984948"/>
              <a:ext cx="1992711" cy="382705"/>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Storage</a:t>
              </a:r>
            </a:p>
          </p:txBody>
        </p:sp>
        <p:sp>
          <p:nvSpPr>
            <p:cNvPr id="17" name="Rounded Rectangle 16"/>
            <p:cNvSpPr/>
            <p:nvPr/>
          </p:nvSpPr>
          <p:spPr bwMode="auto">
            <a:xfrm>
              <a:off x="4728363" y="2892978"/>
              <a:ext cx="1991837" cy="58891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Azure SQL Database</a:t>
              </a:r>
            </a:p>
          </p:txBody>
        </p:sp>
        <p:sp>
          <p:nvSpPr>
            <p:cNvPr id="18" name="Rounded Rectangle 17"/>
            <p:cNvSpPr/>
            <p:nvPr/>
          </p:nvSpPr>
          <p:spPr bwMode="auto">
            <a:xfrm>
              <a:off x="4730010" y="2440750"/>
              <a:ext cx="1991837" cy="38242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DocumentDB</a:t>
              </a:r>
            </a:p>
          </p:txBody>
        </p:sp>
        <p:sp>
          <p:nvSpPr>
            <p:cNvPr id="19" name="Rounded Rectangle 18"/>
            <p:cNvSpPr/>
            <p:nvPr/>
          </p:nvSpPr>
          <p:spPr bwMode="auto">
            <a:xfrm>
              <a:off x="4726820" y="3554986"/>
              <a:ext cx="1991837" cy="38242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StorSimple</a:t>
              </a:r>
            </a:p>
          </p:txBody>
        </p:sp>
        <p:sp>
          <p:nvSpPr>
            <p:cNvPr id="20" name="Rounded Rectangle 19"/>
            <p:cNvSpPr/>
            <p:nvPr/>
          </p:nvSpPr>
          <p:spPr bwMode="auto">
            <a:xfrm>
              <a:off x="2428030" y="3545702"/>
              <a:ext cx="1990750" cy="376960"/>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Load Balancer</a:t>
              </a:r>
            </a:p>
          </p:txBody>
        </p:sp>
        <p:sp>
          <p:nvSpPr>
            <p:cNvPr id="21" name="Rounded Rectangle 20"/>
            <p:cNvSpPr/>
            <p:nvPr/>
          </p:nvSpPr>
          <p:spPr bwMode="auto">
            <a:xfrm>
              <a:off x="170696" y="1931441"/>
              <a:ext cx="1991623" cy="61720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Container Service</a:t>
              </a:r>
            </a:p>
          </p:txBody>
        </p:sp>
        <p:sp>
          <p:nvSpPr>
            <p:cNvPr id="22" name="Rounded Rectangle 21"/>
            <p:cNvSpPr/>
            <p:nvPr/>
          </p:nvSpPr>
          <p:spPr bwMode="auto">
            <a:xfrm>
              <a:off x="171912" y="1482030"/>
              <a:ext cx="1991623" cy="39248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Service Fabric</a:t>
              </a:r>
            </a:p>
          </p:txBody>
        </p:sp>
        <p:sp>
          <p:nvSpPr>
            <p:cNvPr id="23" name="Rounded Rectangle 22"/>
            <p:cNvSpPr/>
            <p:nvPr/>
          </p:nvSpPr>
          <p:spPr bwMode="auto">
            <a:xfrm>
              <a:off x="2428030" y="1716583"/>
              <a:ext cx="1974223" cy="394437"/>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Azure DNS</a:t>
              </a:r>
            </a:p>
          </p:txBody>
        </p:sp>
        <p:sp>
          <p:nvSpPr>
            <p:cNvPr id="24" name="Rounded Rectangle 23"/>
            <p:cNvSpPr/>
            <p:nvPr/>
          </p:nvSpPr>
          <p:spPr bwMode="auto">
            <a:xfrm>
              <a:off x="2428030" y="2180491"/>
              <a:ext cx="1974223" cy="365884"/>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0" tIns="45720" rIns="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Application Gateway</a:t>
              </a:r>
            </a:p>
          </p:txBody>
        </p:sp>
        <p:sp>
          <p:nvSpPr>
            <p:cNvPr id="25" name="Rounded Rectangle 24"/>
            <p:cNvSpPr/>
            <p:nvPr/>
          </p:nvSpPr>
          <p:spPr bwMode="auto">
            <a:xfrm>
              <a:off x="64029" y="4153274"/>
              <a:ext cx="9010704" cy="2210950"/>
            </a:xfrm>
            <a:prstGeom prst="roundRect">
              <a:avLst>
                <a:gd name="adj" fmla="val 429"/>
              </a:avLst>
            </a:prstGeom>
            <a:noFill/>
            <a:ln w="28575" cap="flat" cmpd="sng" algn="ctr">
              <a:solidFill>
                <a:srgbClr val="002060"/>
              </a:solidFill>
              <a:prstDash val="soli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1800" b="1"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Other services</a:t>
              </a:r>
            </a:p>
          </p:txBody>
        </p:sp>
        <p:sp>
          <p:nvSpPr>
            <p:cNvPr id="26" name="Rounded Rectangle 25"/>
            <p:cNvSpPr/>
            <p:nvPr/>
          </p:nvSpPr>
          <p:spPr bwMode="auto">
            <a:xfrm>
              <a:off x="2418084" y="5420911"/>
              <a:ext cx="1975511" cy="40558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Backup</a:t>
              </a:r>
            </a:p>
          </p:txBody>
        </p:sp>
        <p:sp>
          <p:nvSpPr>
            <p:cNvPr id="27" name="Rounded Rectangle 26"/>
            <p:cNvSpPr/>
            <p:nvPr/>
          </p:nvSpPr>
          <p:spPr bwMode="auto">
            <a:xfrm>
              <a:off x="166817" y="4939241"/>
              <a:ext cx="1990750" cy="405583"/>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a:t>
              </a:r>
            </a:p>
          </p:txBody>
        </p:sp>
        <p:sp>
          <p:nvSpPr>
            <p:cNvPr id="28" name="Rounded Rectangle 27"/>
            <p:cNvSpPr/>
            <p:nvPr/>
          </p:nvSpPr>
          <p:spPr bwMode="auto">
            <a:xfrm>
              <a:off x="2418084" y="5894207"/>
              <a:ext cx="1972953"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Site Recovery</a:t>
              </a:r>
            </a:p>
          </p:txBody>
        </p:sp>
        <p:sp>
          <p:nvSpPr>
            <p:cNvPr id="29" name="Rounded Rectangle 28"/>
            <p:cNvSpPr/>
            <p:nvPr/>
          </p:nvSpPr>
          <p:spPr bwMode="auto">
            <a:xfrm>
              <a:off x="166817" y="5412537"/>
              <a:ext cx="1990750"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 DS</a:t>
              </a:r>
            </a:p>
          </p:txBody>
        </p:sp>
        <p:sp>
          <p:nvSpPr>
            <p:cNvPr id="30" name="Rounded Rectangle 29"/>
            <p:cNvSpPr/>
            <p:nvPr/>
          </p:nvSpPr>
          <p:spPr bwMode="auto">
            <a:xfrm>
              <a:off x="166817" y="5879108"/>
              <a:ext cx="1990750" cy="386609"/>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MFA</a:t>
              </a:r>
            </a:p>
          </p:txBody>
        </p:sp>
        <p:sp>
          <p:nvSpPr>
            <p:cNvPr id="31" name="Rounded Rectangle 30"/>
            <p:cNvSpPr/>
            <p:nvPr/>
          </p:nvSpPr>
          <p:spPr bwMode="auto">
            <a:xfrm>
              <a:off x="2418084" y="4945748"/>
              <a:ext cx="1972953" cy="399076"/>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Scheduler</a:t>
              </a:r>
            </a:p>
          </p:txBody>
        </p:sp>
        <p:sp>
          <p:nvSpPr>
            <p:cNvPr id="32" name="Rounded Rectangle 31"/>
            <p:cNvSpPr/>
            <p:nvPr/>
          </p:nvSpPr>
          <p:spPr bwMode="auto">
            <a:xfrm>
              <a:off x="4663637" y="5760145"/>
              <a:ext cx="1990750" cy="522874"/>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Security Center</a:t>
              </a:r>
            </a:p>
          </p:txBody>
        </p:sp>
        <p:sp>
          <p:nvSpPr>
            <p:cNvPr id="33" name="Rounded Rectangle 32"/>
            <p:cNvSpPr/>
            <p:nvPr/>
          </p:nvSpPr>
          <p:spPr bwMode="auto">
            <a:xfrm>
              <a:off x="4663637" y="5287324"/>
              <a:ext cx="1989481"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Key Vault</a:t>
              </a:r>
            </a:p>
          </p:txBody>
        </p:sp>
        <p:sp>
          <p:nvSpPr>
            <p:cNvPr id="34" name="Rounded Rectangle 33"/>
            <p:cNvSpPr/>
            <p:nvPr/>
          </p:nvSpPr>
          <p:spPr bwMode="auto">
            <a:xfrm>
              <a:off x="182692" y="4469089"/>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Service Bus</a:t>
              </a:r>
            </a:p>
          </p:txBody>
        </p:sp>
        <p:sp>
          <p:nvSpPr>
            <p:cNvPr id="35" name="Rounded Rectangle 34"/>
            <p:cNvSpPr/>
            <p:nvPr/>
          </p:nvSpPr>
          <p:spPr bwMode="auto">
            <a:xfrm>
              <a:off x="2422372" y="4467005"/>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effectLst/>
                  <a:uLnTx/>
                  <a:uFillTx/>
                  <a:latin typeface="Segoe UI" panose="020B0502040204020203" pitchFamily="34" charset="0"/>
                  <a:ea typeface="+mn-ea"/>
                  <a:cs typeface="Segoe UI" panose="020B0502040204020203" pitchFamily="34" charset="0"/>
                </a:rPr>
                <a:t>Automation</a:t>
              </a:r>
            </a:p>
          </p:txBody>
        </p:sp>
        <p:sp>
          <p:nvSpPr>
            <p:cNvPr id="36" name="Rounded Rectangle 35"/>
            <p:cNvSpPr/>
            <p:nvPr/>
          </p:nvSpPr>
          <p:spPr bwMode="auto">
            <a:xfrm>
              <a:off x="4683515" y="4805874"/>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lang="en-GB" kern="0" spc="20" dirty="0">
                  <a:solidFill>
                    <a:srgbClr val="FF0000"/>
                  </a:solidFill>
                  <a:latin typeface="Segoe UI" panose="020B0502040204020203" pitchFamily="34" charset="0"/>
                  <a:cs typeface="Segoe UI" panose="020B0502040204020203" pitchFamily="34" charset="0"/>
                </a:rPr>
                <a:t>OMS</a:t>
              </a:r>
              <a:endParaRPr kumimoji="0" lang="en-GB" sz="1800" i="0" u="none" strike="noStrike" kern="0" cap="none" spc="20" normalizeH="0" baseline="0" noProof="0" dirty="0">
                <a:ln>
                  <a:noFill/>
                </a:ln>
                <a:solidFill>
                  <a:srgbClr val="FF0000"/>
                </a:solidFill>
                <a:effectLst/>
                <a:uLnTx/>
                <a:uFillTx/>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9004584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 to implementing OMS solutions</a:t>
            </a:r>
          </a:p>
        </p:txBody>
      </p:sp>
      <p:grpSp>
        <p:nvGrpSpPr>
          <p:cNvPr id="3" name="Group 2" descr="Flowchart illustrating the process of implementing OMS solutions. Two boxes on the left appear under the number 1, and depict the process of creating a workspace. The box on the top contains an icon of a bar chart inside a processing icon and an icon of a gear, which together depict the creation of a workspace from the OMS website. The box below it contains an Azure cloud, depicting the creation of the Operations Insights workspace from the Azure classic portal. Both these boxes connect with an arrow to a box under the number 2, which contains icons of a paintbrush, pencil, ruler, and a check mark, which together depict the addition of solutions to the workspace. The next step is to specify data collection sources. Three boxes under the number 3 depict this process. The box on the top contains icons of a web browser, a bar chart, and a gear, which depict the process of connecting target systems directly to the workspace. The box below this contains a server and a gear, which represent the process of connecting target systems by leveraging SCOM (assuming they are SCOM clients). The box below this contains a hexagon and a bar chart, to depict the process of connecting the target systems with an Azure Storage account hosting their diagnostics data. The box on the top right is labeled 4, and contains icons of a checklist and a data file, which represent the collection of logs and data from the data sources. The box on the lower right is labeled 5, and contains a magnifying glass with a bar chart to depict the process of analyzing data with the use of solutions and custom searches.&#10;&#10;"/>
          <p:cNvGrpSpPr/>
          <p:nvPr/>
        </p:nvGrpSpPr>
        <p:grpSpPr>
          <a:xfrm>
            <a:off x="71288" y="990600"/>
            <a:ext cx="8996512" cy="5334000"/>
            <a:chOff x="71288" y="990600"/>
            <a:chExt cx="8996512" cy="5334000"/>
          </a:xfrm>
        </p:grpSpPr>
        <p:sp>
          <p:nvSpPr>
            <p:cNvPr id="4" name="Rectangle 3"/>
            <p:cNvSpPr/>
            <p:nvPr/>
          </p:nvSpPr>
          <p:spPr>
            <a:xfrm>
              <a:off x="81120" y="2057400"/>
              <a:ext cx="2057400" cy="1607574"/>
            </a:xfrm>
            <a:prstGeom prst="rect">
              <a:avLst/>
            </a:prstGeom>
            <a:noFill/>
            <a:ln w="28575"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Sign up by using OMS and create workspace</a:t>
              </a:r>
            </a:p>
          </p:txBody>
        </p:sp>
        <p:sp>
          <p:nvSpPr>
            <p:cNvPr id="5" name="Rectangle 4"/>
            <p:cNvSpPr/>
            <p:nvPr/>
          </p:nvSpPr>
          <p:spPr>
            <a:xfrm>
              <a:off x="71288" y="4114800"/>
              <a:ext cx="2057400" cy="2209800"/>
            </a:xfrm>
            <a:prstGeom prst="rect">
              <a:avLst/>
            </a:prstGeom>
            <a:noFill/>
            <a:ln w="28575"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Sign up by using the Azure portal and create workspace</a:t>
              </a:r>
            </a:p>
          </p:txBody>
        </p:sp>
        <p:sp>
          <p:nvSpPr>
            <p:cNvPr id="6" name="Rectangle 5"/>
            <p:cNvSpPr/>
            <p:nvPr/>
          </p:nvSpPr>
          <p:spPr>
            <a:xfrm>
              <a:off x="2438400" y="3200400"/>
              <a:ext cx="1600200" cy="1219200"/>
            </a:xfrm>
            <a:prstGeom prst="rect">
              <a:avLst/>
            </a:prstGeom>
            <a:noFill/>
            <a:ln w="28575"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Add solutions</a:t>
              </a:r>
            </a:p>
          </p:txBody>
        </p:sp>
        <p:sp>
          <p:nvSpPr>
            <p:cNvPr id="7" name="Rectangle 6"/>
            <p:cNvSpPr/>
            <p:nvPr/>
          </p:nvSpPr>
          <p:spPr>
            <a:xfrm>
              <a:off x="4343400" y="990600"/>
              <a:ext cx="2438400" cy="1447800"/>
            </a:xfrm>
            <a:prstGeom prst="rect">
              <a:avLst/>
            </a:prstGeom>
            <a:noFill/>
            <a:ln w="28575"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Connect servers directly to workspace</a:t>
              </a:r>
            </a:p>
          </p:txBody>
        </p:sp>
        <p:sp>
          <p:nvSpPr>
            <p:cNvPr id="8" name="Rectangle 7"/>
            <p:cNvSpPr/>
            <p:nvPr/>
          </p:nvSpPr>
          <p:spPr>
            <a:xfrm>
              <a:off x="4343400" y="2895600"/>
              <a:ext cx="2438400" cy="1447800"/>
            </a:xfrm>
            <a:prstGeom prst="rect">
              <a:avLst/>
            </a:prstGeom>
            <a:noFill/>
            <a:ln w="28575"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Connect servers to workspace by using SCOM</a:t>
              </a:r>
            </a:p>
          </p:txBody>
        </p:sp>
        <p:sp>
          <p:nvSpPr>
            <p:cNvPr id="9" name="Rectangle 8"/>
            <p:cNvSpPr/>
            <p:nvPr/>
          </p:nvSpPr>
          <p:spPr>
            <a:xfrm>
              <a:off x="4343400" y="4724400"/>
              <a:ext cx="2438400" cy="1600200"/>
            </a:xfrm>
            <a:prstGeom prst="rect">
              <a:avLst/>
            </a:prstGeom>
            <a:noFill/>
            <a:ln w="28575"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Connect servers to workspace with Azure diagnostics</a:t>
              </a:r>
            </a:p>
          </p:txBody>
        </p:sp>
        <p:sp>
          <p:nvSpPr>
            <p:cNvPr id="10" name="Rectangle 9"/>
            <p:cNvSpPr/>
            <p:nvPr/>
          </p:nvSpPr>
          <p:spPr>
            <a:xfrm>
              <a:off x="7162800" y="1981200"/>
              <a:ext cx="1905000" cy="1447800"/>
            </a:xfrm>
            <a:prstGeom prst="rect">
              <a:avLst/>
            </a:prstGeom>
            <a:noFill/>
            <a:ln w="28575"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Collect logs from your data sources</a:t>
              </a:r>
            </a:p>
          </p:txBody>
        </p:sp>
        <p:sp>
          <p:nvSpPr>
            <p:cNvPr id="11" name="Rectangle 10"/>
            <p:cNvSpPr/>
            <p:nvPr/>
          </p:nvSpPr>
          <p:spPr>
            <a:xfrm>
              <a:off x="7162800" y="3810000"/>
              <a:ext cx="1905000" cy="2514600"/>
            </a:xfrm>
            <a:prstGeom prst="rect">
              <a:avLst/>
            </a:prstGeom>
            <a:noFill/>
            <a:ln w="28575"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Start analyzing data by using solutions and your custom searches</a:t>
              </a:r>
            </a:p>
          </p:txBody>
        </p:sp>
        <p:grpSp>
          <p:nvGrpSpPr>
            <p:cNvPr id="12" name="Group 11"/>
            <p:cNvGrpSpPr/>
            <p:nvPr/>
          </p:nvGrpSpPr>
          <p:grpSpPr>
            <a:xfrm>
              <a:off x="914406" y="2766239"/>
              <a:ext cx="900395" cy="868324"/>
              <a:chOff x="10115386" y="1600200"/>
              <a:chExt cx="1695614" cy="1690911"/>
            </a:xfrm>
          </p:grpSpPr>
          <p:sp>
            <p:nvSpPr>
              <p:cNvPr id="13" name="Freeform 12"/>
              <p:cNvSpPr>
                <a:spLocks noEditPoints="1"/>
              </p:cNvSpPr>
              <p:nvPr/>
            </p:nvSpPr>
            <p:spPr bwMode="auto">
              <a:xfrm>
                <a:off x="10115386" y="2468215"/>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grpSp>
            <p:nvGrpSpPr>
              <p:cNvPr id="14" name="Group 13"/>
              <p:cNvGrpSpPr>
                <a:grpSpLocks noChangeAspect="1"/>
              </p:cNvGrpSpPr>
              <p:nvPr/>
            </p:nvGrpSpPr>
            <p:grpSpPr bwMode="auto">
              <a:xfrm rot="16200000">
                <a:off x="10320596" y="1620880"/>
                <a:ext cx="1511084" cy="1469724"/>
                <a:chOff x="2596" y="2374"/>
                <a:chExt cx="548" cy="533"/>
              </a:xfrm>
            </p:grpSpPr>
            <p:sp>
              <p:nvSpPr>
                <p:cNvPr id="19" name="AutoShape 56"/>
                <p:cNvSpPr>
                  <a:spLocks noChangeAspect="1" noChangeArrowheads="1" noTextEdit="1"/>
                </p:cNvSpPr>
                <p:nvPr/>
              </p:nvSpPr>
              <p:spPr bwMode="auto">
                <a:xfrm>
                  <a:off x="2737" y="2380"/>
                  <a:ext cx="407"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sp>
              <p:nvSpPr>
                <p:cNvPr id="20" name="Freeform 19"/>
                <p:cNvSpPr>
                  <a:spLocks/>
                </p:cNvSpPr>
                <p:nvPr/>
              </p:nvSpPr>
              <p:spPr bwMode="auto">
                <a:xfrm>
                  <a:off x="2596" y="2374"/>
                  <a:ext cx="407" cy="531"/>
                </a:xfrm>
                <a:custGeom>
                  <a:avLst/>
                  <a:gdLst>
                    <a:gd name="T0" fmla="*/ 0 w 180"/>
                    <a:gd name="T1" fmla="*/ 89 h 236"/>
                    <a:gd name="T2" fmla="*/ 90 w 180"/>
                    <a:gd name="T3" fmla="*/ 0 h 236"/>
                    <a:gd name="T4" fmla="*/ 180 w 180"/>
                    <a:gd name="T5" fmla="*/ 89 h 236"/>
                    <a:gd name="T6" fmla="*/ 90 w 180"/>
                    <a:gd name="T7" fmla="*/ 179 h 236"/>
                    <a:gd name="T8" fmla="*/ 56 w 180"/>
                    <a:gd name="T9" fmla="*/ 172 h 236"/>
                    <a:gd name="T10" fmla="*/ 0 w 180"/>
                    <a:gd name="T11" fmla="*/ 236 h 236"/>
                    <a:gd name="T12" fmla="*/ 0 w 180"/>
                    <a:gd name="T13" fmla="*/ 89 h 236"/>
                  </a:gdLst>
                  <a:ahLst/>
                  <a:cxnLst>
                    <a:cxn ang="0">
                      <a:pos x="T0" y="T1"/>
                    </a:cxn>
                    <a:cxn ang="0">
                      <a:pos x="T2" y="T3"/>
                    </a:cxn>
                    <a:cxn ang="0">
                      <a:pos x="T4" y="T5"/>
                    </a:cxn>
                    <a:cxn ang="0">
                      <a:pos x="T6" y="T7"/>
                    </a:cxn>
                    <a:cxn ang="0">
                      <a:pos x="T8" y="T9"/>
                    </a:cxn>
                    <a:cxn ang="0">
                      <a:pos x="T10" y="T11"/>
                    </a:cxn>
                    <a:cxn ang="0">
                      <a:pos x="T12" y="T13"/>
                    </a:cxn>
                  </a:cxnLst>
                  <a:rect l="0" t="0" r="r" b="b"/>
                  <a:pathLst>
                    <a:path w="180" h="236">
                      <a:moveTo>
                        <a:pt x="0" y="89"/>
                      </a:moveTo>
                      <a:cubicBezTo>
                        <a:pt x="0" y="40"/>
                        <a:pt x="41" y="0"/>
                        <a:pt x="90" y="0"/>
                      </a:cubicBezTo>
                      <a:cubicBezTo>
                        <a:pt x="140" y="0"/>
                        <a:pt x="180" y="40"/>
                        <a:pt x="180" y="89"/>
                      </a:cubicBezTo>
                      <a:cubicBezTo>
                        <a:pt x="180" y="139"/>
                        <a:pt x="140" y="179"/>
                        <a:pt x="90" y="179"/>
                      </a:cubicBezTo>
                      <a:cubicBezTo>
                        <a:pt x="78" y="179"/>
                        <a:pt x="66" y="177"/>
                        <a:pt x="56" y="172"/>
                      </a:cubicBezTo>
                      <a:cubicBezTo>
                        <a:pt x="0" y="236"/>
                        <a:pt x="0" y="236"/>
                        <a:pt x="0" y="236"/>
                      </a:cubicBezTo>
                      <a:lnTo>
                        <a:pt x="0" y="89"/>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grpSp>
          <p:sp>
            <p:nvSpPr>
              <p:cNvPr id="15" name="Rectangle 14"/>
              <p:cNvSpPr>
                <a:spLocks noChangeArrowheads="1"/>
              </p:cNvSpPr>
              <p:nvPr/>
            </p:nvSpPr>
            <p:spPr bwMode="auto">
              <a:xfrm>
                <a:off x="10477219" y="2579951"/>
                <a:ext cx="152400" cy="33813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sp>
            <p:nvSpPr>
              <p:cNvPr id="16" name="Rectangle 15"/>
              <p:cNvSpPr>
                <a:spLocks noChangeArrowheads="1"/>
              </p:cNvSpPr>
              <p:nvPr/>
            </p:nvSpPr>
            <p:spPr bwMode="auto">
              <a:xfrm>
                <a:off x="10910606" y="2479938"/>
                <a:ext cx="147638" cy="4381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sp>
            <p:nvSpPr>
              <p:cNvPr id="17" name="Rectangle 16"/>
              <p:cNvSpPr>
                <a:spLocks noChangeArrowheads="1"/>
              </p:cNvSpPr>
              <p:nvPr/>
            </p:nvSpPr>
            <p:spPr bwMode="auto">
              <a:xfrm>
                <a:off x="11124919" y="2184663"/>
                <a:ext cx="152400" cy="7334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sp>
            <p:nvSpPr>
              <p:cNvPr id="18" name="Rectangle 17"/>
              <p:cNvSpPr>
                <a:spLocks noChangeArrowheads="1"/>
              </p:cNvSpPr>
              <p:nvPr/>
            </p:nvSpPr>
            <p:spPr bwMode="auto">
              <a:xfrm>
                <a:off x="10696294" y="2422788"/>
                <a:ext cx="147638" cy="495300"/>
              </a:xfrm>
              <a:prstGeom prst="rect">
                <a:avLst/>
              </a:prstGeom>
              <a:solidFill>
                <a:srgbClr val="B40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gr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720" y="5562547"/>
              <a:ext cx="1475360" cy="609653"/>
            </a:xfrm>
            <a:prstGeom prst="rect">
              <a:avLst/>
            </a:prstGeom>
          </p:spPr>
        </p:pic>
        <p:sp>
          <p:nvSpPr>
            <p:cNvPr id="22" name="Rounded Rectangle 21"/>
            <p:cNvSpPr>
              <a:spLocks noChangeArrowheads="1"/>
            </p:cNvSpPr>
            <p:nvPr/>
          </p:nvSpPr>
          <p:spPr bwMode="auto">
            <a:xfrm>
              <a:off x="864115" y="5748695"/>
              <a:ext cx="1117085"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Azure</a:t>
              </a:r>
            </a:p>
          </p:txBody>
        </p:sp>
        <p:grpSp>
          <p:nvGrpSpPr>
            <p:cNvPr id="23" name="Group 22"/>
            <p:cNvGrpSpPr>
              <a:grpSpLocks noChangeAspect="1"/>
            </p:cNvGrpSpPr>
            <p:nvPr/>
          </p:nvGrpSpPr>
          <p:grpSpPr>
            <a:xfrm>
              <a:off x="2565813" y="3575033"/>
              <a:ext cx="857003" cy="785037"/>
              <a:chOff x="7391810" y="4632531"/>
              <a:chExt cx="2109022" cy="1931921"/>
            </a:xfrm>
          </p:grpSpPr>
          <p:pic>
            <p:nvPicPr>
              <p:cNvPr id="24" name="Picture 23"/>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2652" b="100000" l="10000" r="95000"/>
                        </a14:imgEffect>
                      </a14:imgLayer>
                    </a14:imgProps>
                  </a:ext>
                  <a:ext uri="{28A0092B-C50C-407E-A947-70E740481C1C}">
                    <a14:useLocalDpi xmlns:a14="http://schemas.microsoft.com/office/drawing/2010/main" val="0"/>
                  </a:ext>
                </a:extLst>
              </a:blip>
              <a:srcRect/>
              <a:stretch>
                <a:fillRect/>
              </a:stretch>
            </p:blipFill>
            <p:spPr bwMode="auto">
              <a:xfrm rot="16200000">
                <a:off x="8206659" y="4849906"/>
                <a:ext cx="479323" cy="2109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5" name="Group 24"/>
              <p:cNvGrpSpPr>
                <a:grpSpLocks noChangeAspect="1"/>
              </p:cNvGrpSpPr>
              <p:nvPr/>
            </p:nvGrpSpPr>
            <p:grpSpPr bwMode="auto">
              <a:xfrm flipH="1">
                <a:off x="8027989" y="4632531"/>
                <a:ext cx="227838" cy="1920126"/>
                <a:chOff x="1469" y="2369"/>
                <a:chExt cx="413" cy="1782"/>
              </a:xfrm>
            </p:grpSpPr>
            <p:sp>
              <p:nvSpPr>
                <p:cNvPr id="33" name="AutoShape 18"/>
                <p:cNvSpPr>
                  <a:spLocks noChangeAspect="1" noChangeArrowheads="1" noTextEdit="1"/>
                </p:cNvSpPr>
                <p:nvPr/>
              </p:nvSpPr>
              <p:spPr bwMode="auto">
                <a:xfrm>
                  <a:off x="1469" y="2369"/>
                  <a:ext cx="413" cy="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34" name="Rectangle 33"/>
                <p:cNvSpPr>
                  <a:spLocks noChangeArrowheads="1"/>
                </p:cNvSpPr>
                <p:nvPr/>
              </p:nvSpPr>
              <p:spPr bwMode="auto">
                <a:xfrm>
                  <a:off x="1478" y="2971"/>
                  <a:ext cx="395" cy="106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35" name="Rectangle 34"/>
                <p:cNvSpPr>
                  <a:spLocks noChangeArrowheads="1"/>
                </p:cNvSpPr>
                <p:nvPr/>
              </p:nvSpPr>
              <p:spPr bwMode="auto">
                <a:xfrm>
                  <a:off x="1469" y="2971"/>
                  <a:ext cx="202" cy="105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36" name="Rectangle 35"/>
                <p:cNvSpPr>
                  <a:spLocks noChangeArrowheads="1"/>
                </p:cNvSpPr>
                <p:nvPr/>
              </p:nvSpPr>
              <p:spPr bwMode="auto">
                <a:xfrm>
                  <a:off x="1584" y="2971"/>
                  <a:ext cx="174" cy="105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37" name="Freeform 36"/>
                <p:cNvSpPr>
                  <a:spLocks/>
                </p:cNvSpPr>
                <p:nvPr/>
              </p:nvSpPr>
              <p:spPr bwMode="auto">
                <a:xfrm>
                  <a:off x="1469" y="2674"/>
                  <a:ext cx="404" cy="297"/>
                </a:xfrm>
                <a:custGeom>
                  <a:avLst/>
                  <a:gdLst>
                    <a:gd name="T0" fmla="*/ 193 w 395"/>
                    <a:gd name="T1" fmla="*/ 0 h 594"/>
                    <a:gd name="T2" fmla="*/ 0 w 395"/>
                    <a:gd name="T3" fmla="*/ 594 h 594"/>
                    <a:gd name="T4" fmla="*/ 395 w 395"/>
                    <a:gd name="T5" fmla="*/ 594 h 594"/>
                    <a:gd name="T6" fmla="*/ 193 w 395"/>
                    <a:gd name="T7" fmla="*/ 0 h 594"/>
                  </a:gdLst>
                  <a:ahLst/>
                  <a:cxnLst>
                    <a:cxn ang="0">
                      <a:pos x="T0" y="T1"/>
                    </a:cxn>
                    <a:cxn ang="0">
                      <a:pos x="T2" y="T3"/>
                    </a:cxn>
                    <a:cxn ang="0">
                      <a:pos x="T4" y="T5"/>
                    </a:cxn>
                    <a:cxn ang="0">
                      <a:pos x="T6" y="T7"/>
                    </a:cxn>
                  </a:cxnLst>
                  <a:rect l="0" t="0" r="r" b="b"/>
                  <a:pathLst>
                    <a:path w="395" h="594">
                      <a:moveTo>
                        <a:pt x="193" y="0"/>
                      </a:moveTo>
                      <a:lnTo>
                        <a:pt x="0" y="594"/>
                      </a:lnTo>
                      <a:lnTo>
                        <a:pt x="395" y="594"/>
                      </a:lnTo>
                      <a:lnTo>
                        <a:pt x="193" y="0"/>
                      </a:lnTo>
                      <a:close/>
                    </a:path>
                  </a:pathLst>
                </a:custGeom>
                <a:solidFill>
                  <a:srgbClr val="DDCF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sp>
            <p:nvSpPr>
              <p:cNvPr id="26" name="Isosceles Triangle 25"/>
              <p:cNvSpPr/>
              <p:nvPr/>
            </p:nvSpPr>
            <p:spPr bwMode="auto">
              <a:xfrm>
                <a:off x="8093775" y="4959848"/>
                <a:ext cx="96266" cy="129182"/>
              </a:xfrm>
              <a:prstGeom prst="triangle">
                <a:avLst/>
              </a:prstGeom>
              <a:solidFill>
                <a:sysClr val="windowText" lastClr="00000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7" name="Group 26"/>
              <p:cNvGrpSpPr>
                <a:grpSpLocks noChangeAspect="1"/>
              </p:cNvGrpSpPr>
              <p:nvPr/>
            </p:nvGrpSpPr>
            <p:grpSpPr bwMode="auto">
              <a:xfrm>
                <a:off x="8424277" y="4761293"/>
                <a:ext cx="594159" cy="1803159"/>
                <a:chOff x="5859" y="2945"/>
                <a:chExt cx="316" cy="959"/>
              </a:xfrm>
            </p:grpSpPr>
            <p:sp>
              <p:nvSpPr>
                <p:cNvPr id="29" name="AutoShape 33"/>
                <p:cNvSpPr>
                  <a:spLocks noChangeAspect="1" noChangeArrowheads="1" noTextEdit="1"/>
                </p:cNvSpPr>
                <p:nvPr/>
              </p:nvSpPr>
              <p:spPr bwMode="auto">
                <a:xfrm>
                  <a:off x="5861" y="2947"/>
                  <a:ext cx="312" cy="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30" name="Rectangle 29"/>
                <p:cNvSpPr>
                  <a:spLocks noChangeArrowheads="1"/>
                </p:cNvSpPr>
                <p:nvPr/>
              </p:nvSpPr>
              <p:spPr bwMode="auto">
                <a:xfrm>
                  <a:off x="5859" y="2954"/>
                  <a:ext cx="316" cy="329"/>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31" name="Freeform 30"/>
                <p:cNvSpPr>
                  <a:spLocks/>
                </p:cNvSpPr>
                <p:nvPr/>
              </p:nvSpPr>
              <p:spPr bwMode="auto">
                <a:xfrm>
                  <a:off x="5859" y="2945"/>
                  <a:ext cx="316" cy="276"/>
                </a:xfrm>
                <a:custGeom>
                  <a:avLst/>
                  <a:gdLst>
                    <a:gd name="T0" fmla="*/ 0 w 131"/>
                    <a:gd name="T1" fmla="*/ 0 h 116"/>
                    <a:gd name="T2" fmla="*/ 0 w 131"/>
                    <a:gd name="T3" fmla="*/ 89 h 116"/>
                    <a:gd name="T4" fmla="*/ 14 w 131"/>
                    <a:gd name="T5" fmla="*/ 103 h 116"/>
                    <a:gd name="T6" fmla="*/ 28 w 131"/>
                    <a:gd name="T7" fmla="*/ 89 h 116"/>
                    <a:gd name="T8" fmla="*/ 28 w 131"/>
                    <a:gd name="T9" fmla="*/ 37 h 116"/>
                    <a:gd name="T10" fmla="*/ 41 w 131"/>
                    <a:gd name="T11" fmla="*/ 25 h 116"/>
                    <a:gd name="T12" fmla="*/ 53 w 131"/>
                    <a:gd name="T13" fmla="*/ 37 h 116"/>
                    <a:gd name="T14" fmla="*/ 53 w 131"/>
                    <a:gd name="T15" fmla="*/ 69 h 116"/>
                    <a:gd name="T16" fmla="*/ 59 w 131"/>
                    <a:gd name="T17" fmla="*/ 75 h 116"/>
                    <a:gd name="T18" fmla="*/ 65 w 131"/>
                    <a:gd name="T19" fmla="*/ 69 h 116"/>
                    <a:gd name="T20" fmla="*/ 65 w 131"/>
                    <a:gd name="T21" fmla="*/ 50 h 116"/>
                    <a:gd name="T22" fmla="*/ 74 w 131"/>
                    <a:gd name="T23" fmla="*/ 40 h 116"/>
                    <a:gd name="T24" fmla="*/ 84 w 131"/>
                    <a:gd name="T25" fmla="*/ 50 h 116"/>
                    <a:gd name="T26" fmla="*/ 84 w 131"/>
                    <a:gd name="T27" fmla="*/ 93 h 116"/>
                    <a:gd name="T28" fmla="*/ 107 w 131"/>
                    <a:gd name="T29" fmla="*/ 116 h 116"/>
                    <a:gd name="T30" fmla="*/ 131 w 131"/>
                    <a:gd name="T31" fmla="*/ 93 h 116"/>
                    <a:gd name="T32" fmla="*/ 131 w 131"/>
                    <a:gd name="T33" fmla="*/ 0 h 116"/>
                    <a:gd name="T34" fmla="*/ 0 w 131"/>
                    <a:gd name="T3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16">
                      <a:moveTo>
                        <a:pt x="0" y="0"/>
                      </a:moveTo>
                      <a:cubicBezTo>
                        <a:pt x="0" y="0"/>
                        <a:pt x="0" y="89"/>
                        <a:pt x="0" y="89"/>
                      </a:cubicBezTo>
                      <a:cubicBezTo>
                        <a:pt x="0" y="97"/>
                        <a:pt x="6" y="103"/>
                        <a:pt x="14" y="103"/>
                      </a:cubicBezTo>
                      <a:cubicBezTo>
                        <a:pt x="21" y="103"/>
                        <a:pt x="28" y="97"/>
                        <a:pt x="28" y="89"/>
                      </a:cubicBezTo>
                      <a:cubicBezTo>
                        <a:pt x="28" y="37"/>
                        <a:pt x="28" y="37"/>
                        <a:pt x="28" y="37"/>
                      </a:cubicBezTo>
                      <a:cubicBezTo>
                        <a:pt x="28" y="30"/>
                        <a:pt x="33" y="25"/>
                        <a:pt x="41" y="25"/>
                      </a:cubicBezTo>
                      <a:cubicBezTo>
                        <a:pt x="48" y="25"/>
                        <a:pt x="53" y="30"/>
                        <a:pt x="53" y="37"/>
                      </a:cubicBezTo>
                      <a:cubicBezTo>
                        <a:pt x="53" y="69"/>
                        <a:pt x="53" y="69"/>
                        <a:pt x="53" y="69"/>
                      </a:cubicBezTo>
                      <a:cubicBezTo>
                        <a:pt x="53" y="72"/>
                        <a:pt x="56" y="75"/>
                        <a:pt x="59" y="75"/>
                      </a:cubicBezTo>
                      <a:cubicBezTo>
                        <a:pt x="62" y="75"/>
                        <a:pt x="65" y="72"/>
                        <a:pt x="65" y="69"/>
                      </a:cubicBezTo>
                      <a:cubicBezTo>
                        <a:pt x="65" y="50"/>
                        <a:pt x="65" y="50"/>
                        <a:pt x="65" y="50"/>
                      </a:cubicBezTo>
                      <a:cubicBezTo>
                        <a:pt x="65" y="44"/>
                        <a:pt x="69" y="40"/>
                        <a:pt x="74" y="40"/>
                      </a:cubicBezTo>
                      <a:cubicBezTo>
                        <a:pt x="80" y="40"/>
                        <a:pt x="84" y="44"/>
                        <a:pt x="84" y="50"/>
                      </a:cubicBezTo>
                      <a:cubicBezTo>
                        <a:pt x="84" y="93"/>
                        <a:pt x="84" y="93"/>
                        <a:pt x="84" y="93"/>
                      </a:cubicBezTo>
                      <a:cubicBezTo>
                        <a:pt x="84" y="106"/>
                        <a:pt x="94" y="116"/>
                        <a:pt x="107" y="116"/>
                      </a:cubicBezTo>
                      <a:cubicBezTo>
                        <a:pt x="120" y="116"/>
                        <a:pt x="131" y="106"/>
                        <a:pt x="131" y="93"/>
                      </a:cubicBezTo>
                      <a:cubicBezTo>
                        <a:pt x="131" y="0"/>
                        <a:pt x="131" y="0"/>
                        <a:pt x="131" y="0"/>
                      </a:cubicBezTo>
                      <a:lnTo>
                        <a:pt x="0" y="0"/>
                      </a:ln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32" name="Freeform 31"/>
                <p:cNvSpPr>
                  <a:spLocks noEditPoints="1"/>
                </p:cNvSpPr>
                <p:nvPr/>
              </p:nvSpPr>
              <p:spPr bwMode="auto">
                <a:xfrm>
                  <a:off x="5859" y="3283"/>
                  <a:ext cx="316" cy="619"/>
                </a:xfrm>
                <a:custGeom>
                  <a:avLst/>
                  <a:gdLst>
                    <a:gd name="T0" fmla="*/ 0 w 131"/>
                    <a:gd name="T1" fmla="*/ 0 h 260"/>
                    <a:gd name="T2" fmla="*/ 0 w 131"/>
                    <a:gd name="T3" fmla="*/ 29 h 260"/>
                    <a:gd name="T4" fmla="*/ 21 w 131"/>
                    <a:gd name="T5" fmla="*/ 50 h 260"/>
                    <a:gd name="T6" fmla="*/ 32 w 131"/>
                    <a:gd name="T7" fmla="*/ 50 h 260"/>
                    <a:gd name="T8" fmla="*/ 48 w 131"/>
                    <a:gd name="T9" fmla="*/ 67 h 260"/>
                    <a:gd name="T10" fmla="*/ 48 w 131"/>
                    <a:gd name="T11" fmla="*/ 67 h 260"/>
                    <a:gd name="T12" fmla="*/ 48 w 131"/>
                    <a:gd name="T13" fmla="*/ 240 h 260"/>
                    <a:gd name="T14" fmla="*/ 48 w 131"/>
                    <a:gd name="T15" fmla="*/ 242 h 260"/>
                    <a:gd name="T16" fmla="*/ 65 w 131"/>
                    <a:gd name="T17" fmla="*/ 260 h 260"/>
                    <a:gd name="T18" fmla="*/ 83 w 131"/>
                    <a:gd name="T19" fmla="*/ 242 h 260"/>
                    <a:gd name="T20" fmla="*/ 83 w 131"/>
                    <a:gd name="T21" fmla="*/ 242 h 260"/>
                    <a:gd name="T22" fmla="*/ 83 w 131"/>
                    <a:gd name="T23" fmla="*/ 66 h 260"/>
                    <a:gd name="T24" fmla="*/ 98 w 131"/>
                    <a:gd name="T25" fmla="*/ 50 h 260"/>
                    <a:gd name="T26" fmla="*/ 109 w 131"/>
                    <a:gd name="T27" fmla="*/ 50 h 260"/>
                    <a:gd name="T28" fmla="*/ 131 w 131"/>
                    <a:gd name="T29" fmla="*/ 29 h 260"/>
                    <a:gd name="T30" fmla="*/ 131 w 131"/>
                    <a:gd name="T31" fmla="*/ 0 h 260"/>
                    <a:gd name="T32" fmla="*/ 0 w 131"/>
                    <a:gd name="T33" fmla="*/ 0 h 260"/>
                    <a:gd name="T34" fmla="*/ 65 w 131"/>
                    <a:gd name="T35" fmla="*/ 252 h 260"/>
                    <a:gd name="T36" fmla="*/ 56 w 131"/>
                    <a:gd name="T37" fmla="*/ 242 h 260"/>
                    <a:gd name="T38" fmla="*/ 65 w 131"/>
                    <a:gd name="T39" fmla="*/ 233 h 260"/>
                    <a:gd name="T40" fmla="*/ 75 w 131"/>
                    <a:gd name="T41" fmla="*/ 242 h 260"/>
                    <a:gd name="T42" fmla="*/ 65 w 131"/>
                    <a:gd name="T43" fmla="*/ 25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1" h="260">
                      <a:moveTo>
                        <a:pt x="0" y="0"/>
                      </a:moveTo>
                      <a:cubicBezTo>
                        <a:pt x="0" y="29"/>
                        <a:pt x="0" y="29"/>
                        <a:pt x="0" y="29"/>
                      </a:cubicBezTo>
                      <a:cubicBezTo>
                        <a:pt x="0" y="41"/>
                        <a:pt x="9" y="50"/>
                        <a:pt x="21" y="50"/>
                      </a:cubicBezTo>
                      <a:cubicBezTo>
                        <a:pt x="32" y="50"/>
                        <a:pt x="32" y="50"/>
                        <a:pt x="32" y="50"/>
                      </a:cubicBezTo>
                      <a:cubicBezTo>
                        <a:pt x="41" y="51"/>
                        <a:pt x="48" y="58"/>
                        <a:pt x="48" y="67"/>
                      </a:cubicBezTo>
                      <a:cubicBezTo>
                        <a:pt x="48" y="67"/>
                        <a:pt x="48" y="67"/>
                        <a:pt x="48" y="67"/>
                      </a:cubicBezTo>
                      <a:cubicBezTo>
                        <a:pt x="48" y="240"/>
                        <a:pt x="48" y="240"/>
                        <a:pt x="48" y="240"/>
                      </a:cubicBezTo>
                      <a:cubicBezTo>
                        <a:pt x="48" y="241"/>
                        <a:pt x="48" y="241"/>
                        <a:pt x="48" y="242"/>
                      </a:cubicBezTo>
                      <a:cubicBezTo>
                        <a:pt x="48" y="252"/>
                        <a:pt x="55" y="260"/>
                        <a:pt x="65" y="260"/>
                      </a:cubicBezTo>
                      <a:cubicBezTo>
                        <a:pt x="75" y="260"/>
                        <a:pt x="83" y="252"/>
                        <a:pt x="83" y="242"/>
                      </a:cubicBezTo>
                      <a:cubicBezTo>
                        <a:pt x="83" y="242"/>
                        <a:pt x="83" y="242"/>
                        <a:pt x="83" y="242"/>
                      </a:cubicBezTo>
                      <a:cubicBezTo>
                        <a:pt x="83" y="66"/>
                        <a:pt x="83" y="66"/>
                        <a:pt x="83" y="66"/>
                      </a:cubicBezTo>
                      <a:cubicBezTo>
                        <a:pt x="83" y="58"/>
                        <a:pt x="90" y="51"/>
                        <a:pt x="98" y="50"/>
                      </a:cubicBezTo>
                      <a:cubicBezTo>
                        <a:pt x="109" y="50"/>
                        <a:pt x="109" y="50"/>
                        <a:pt x="109" y="50"/>
                      </a:cubicBezTo>
                      <a:cubicBezTo>
                        <a:pt x="121" y="50"/>
                        <a:pt x="131" y="41"/>
                        <a:pt x="131" y="29"/>
                      </a:cubicBezTo>
                      <a:cubicBezTo>
                        <a:pt x="131" y="0"/>
                        <a:pt x="131" y="0"/>
                        <a:pt x="131" y="0"/>
                      </a:cubicBezTo>
                      <a:lnTo>
                        <a:pt x="0" y="0"/>
                      </a:lnTo>
                      <a:close/>
                      <a:moveTo>
                        <a:pt x="65" y="252"/>
                      </a:moveTo>
                      <a:cubicBezTo>
                        <a:pt x="60" y="252"/>
                        <a:pt x="56" y="247"/>
                        <a:pt x="56" y="242"/>
                      </a:cubicBezTo>
                      <a:cubicBezTo>
                        <a:pt x="56" y="237"/>
                        <a:pt x="60" y="233"/>
                        <a:pt x="65" y="233"/>
                      </a:cubicBezTo>
                      <a:cubicBezTo>
                        <a:pt x="70" y="233"/>
                        <a:pt x="75" y="237"/>
                        <a:pt x="75" y="242"/>
                      </a:cubicBezTo>
                      <a:cubicBezTo>
                        <a:pt x="75" y="247"/>
                        <a:pt x="70" y="252"/>
                        <a:pt x="65" y="25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sp>
            <p:nvSpPr>
              <p:cNvPr id="28" name="Flowchart: Delay 27"/>
              <p:cNvSpPr/>
              <p:nvPr/>
            </p:nvSpPr>
            <p:spPr bwMode="auto">
              <a:xfrm rot="5400000">
                <a:off x="8092126" y="6395020"/>
                <a:ext cx="96266" cy="221205"/>
              </a:xfrm>
              <a:prstGeom prst="flowChartDelay">
                <a:avLst/>
              </a:prstGeom>
              <a:solidFill>
                <a:sysClr val="window" lastClr="FFFFFF">
                  <a:lumMod val="65000"/>
                </a:sysClr>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38" name="Pictur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05200" y="3886200"/>
              <a:ext cx="433333" cy="393127"/>
            </a:xfrm>
            <a:prstGeom prst="rect">
              <a:avLst/>
            </a:prstGeom>
          </p:spPr>
        </p:pic>
        <p:grpSp>
          <p:nvGrpSpPr>
            <p:cNvPr id="39" name="Group 38"/>
            <p:cNvGrpSpPr>
              <a:grpSpLocks noChangeAspect="1"/>
            </p:cNvGrpSpPr>
            <p:nvPr/>
          </p:nvGrpSpPr>
          <p:grpSpPr>
            <a:xfrm>
              <a:off x="5541465" y="1753783"/>
              <a:ext cx="343954" cy="454834"/>
              <a:chOff x="5025896" y="1506904"/>
              <a:chExt cx="1204130" cy="1592303"/>
            </a:xfrm>
          </p:grpSpPr>
          <p:grpSp>
            <p:nvGrpSpPr>
              <p:cNvPr id="40" name="Group 39"/>
              <p:cNvGrpSpPr>
                <a:grpSpLocks noChangeAspect="1"/>
              </p:cNvGrpSpPr>
              <p:nvPr/>
            </p:nvGrpSpPr>
            <p:grpSpPr bwMode="auto">
              <a:xfrm>
                <a:off x="5025896" y="1506904"/>
                <a:ext cx="1204130" cy="1592303"/>
                <a:chOff x="3915" y="2947"/>
                <a:chExt cx="456" cy="603"/>
              </a:xfrm>
              <a:solidFill>
                <a:srgbClr val="8064A2">
                  <a:lumMod val="20000"/>
                  <a:lumOff val="80000"/>
                </a:srgbClr>
              </a:solidFill>
            </p:grpSpPr>
            <p:sp>
              <p:nvSpPr>
                <p:cNvPr id="47" name="Freeform 46"/>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ysClr val="window" lastClr="FFFFFF"/>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48" name="Freeform 47"/>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grpSp>
            <p:nvGrpSpPr>
              <p:cNvPr id="41" name="Group 40"/>
              <p:cNvGrpSpPr>
                <a:grpSpLocks noChangeAspect="1"/>
              </p:cNvGrpSpPr>
              <p:nvPr/>
            </p:nvGrpSpPr>
            <p:grpSpPr bwMode="auto">
              <a:xfrm>
                <a:off x="5142186" y="1956191"/>
                <a:ext cx="914400" cy="914400"/>
                <a:chOff x="2566" y="1322"/>
                <a:chExt cx="576" cy="576"/>
              </a:xfrm>
            </p:grpSpPr>
            <p:sp>
              <p:nvSpPr>
                <p:cNvPr id="42" name="AutoShape 3"/>
                <p:cNvSpPr>
                  <a:spLocks noChangeAspect="1" noChangeArrowheads="1" noTextEdit="1"/>
                </p:cNvSpPr>
                <p:nvPr/>
              </p:nvSpPr>
              <p:spPr bwMode="auto">
                <a:xfrm>
                  <a:off x="2566" y="1322"/>
                  <a:ext cx="5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43" name="Rectangle 42"/>
                <p:cNvSpPr>
                  <a:spLocks noChangeArrowheads="1"/>
                </p:cNvSpPr>
                <p:nvPr/>
              </p:nvSpPr>
              <p:spPr bwMode="auto">
                <a:xfrm>
                  <a:off x="2599" y="1649"/>
                  <a:ext cx="96" cy="2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44" name="Rectangle 43"/>
                <p:cNvSpPr>
                  <a:spLocks noChangeArrowheads="1"/>
                </p:cNvSpPr>
                <p:nvPr/>
              </p:nvSpPr>
              <p:spPr bwMode="auto">
                <a:xfrm>
                  <a:off x="2872" y="1586"/>
                  <a:ext cx="93" cy="276"/>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45" name="Rectangle 44"/>
                <p:cNvSpPr>
                  <a:spLocks noChangeArrowheads="1"/>
                </p:cNvSpPr>
                <p:nvPr/>
              </p:nvSpPr>
              <p:spPr bwMode="auto">
                <a:xfrm>
                  <a:off x="3007" y="1400"/>
                  <a:ext cx="96" cy="462"/>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46" name="Rectangle 45"/>
                <p:cNvSpPr>
                  <a:spLocks noChangeArrowheads="1"/>
                </p:cNvSpPr>
                <p:nvPr/>
              </p:nvSpPr>
              <p:spPr bwMode="auto">
                <a:xfrm>
                  <a:off x="2737" y="1550"/>
                  <a:ext cx="93" cy="312"/>
                </a:xfrm>
                <a:prstGeom prst="rect">
                  <a:avLst/>
                </a:prstGeom>
                <a:solidFill>
                  <a:srgbClr val="B40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grpSp>
        <p:pic>
          <p:nvPicPr>
            <p:cNvPr id="49" name="Picture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57158" y="1877204"/>
              <a:ext cx="432345" cy="335132"/>
            </a:xfrm>
            <a:prstGeom prst="rect">
              <a:avLst/>
            </a:prstGeom>
          </p:spPr>
        </p:pic>
        <p:grpSp>
          <p:nvGrpSpPr>
            <p:cNvPr id="50" name="Group 49"/>
            <p:cNvGrpSpPr>
              <a:grpSpLocks noChangeAspect="1"/>
            </p:cNvGrpSpPr>
            <p:nvPr/>
          </p:nvGrpSpPr>
          <p:grpSpPr>
            <a:xfrm>
              <a:off x="4699413" y="1823294"/>
              <a:ext cx="457745" cy="357079"/>
              <a:chOff x="1507436" y="1799127"/>
              <a:chExt cx="3681068" cy="2752580"/>
            </a:xfrm>
          </p:grpSpPr>
          <p:sp>
            <p:nvSpPr>
              <p:cNvPr id="51" name="Rectangle 50"/>
              <p:cNvSpPr/>
              <p:nvPr/>
            </p:nvSpPr>
            <p:spPr bwMode="auto">
              <a:xfrm>
                <a:off x="1507436" y="1808507"/>
                <a:ext cx="3657600" cy="2743200"/>
              </a:xfrm>
              <a:prstGeom prst="rect">
                <a:avLst/>
              </a:prstGeom>
              <a:solidFill>
                <a:sysClr val="window" lastClr="FFFFFF"/>
              </a:solidFill>
              <a:ln w="19050" cap="flat" cmpd="sng" algn="ctr">
                <a:solidFill>
                  <a:srgbClr val="0072C6"/>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Rectangle 51"/>
              <p:cNvSpPr/>
              <p:nvPr/>
            </p:nvSpPr>
            <p:spPr bwMode="auto">
              <a:xfrm>
                <a:off x="1507436" y="1799127"/>
                <a:ext cx="3681068" cy="457200"/>
              </a:xfrm>
              <a:prstGeom prst="rect">
                <a:avLst/>
              </a:prstGeom>
              <a:solidFill>
                <a:srgbClr val="0072C6"/>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bwMode="auto">
              <a:xfrm>
                <a:off x="4022473" y="1999656"/>
                <a:ext cx="182880" cy="137160"/>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Isosceles Triangle 53"/>
              <p:cNvSpPr/>
              <p:nvPr/>
            </p:nvSpPr>
            <p:spPr bwMode="auto">
              <a:xfrm>
                <a:off x="3963592" y="1875760"/>
                <a:ext cx="300643" cy="151967"/>
              </a:xfrm>
              <a:prstGeom prst="triangle">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 name="Rectangle 54"/>
              <p:cNvSpPr/>
              <p:nvPr/>
            </p:nvSpPr>
            <p:spPr bwMode="auto">
              <a:xfrm>
                <a:off x="4079873" y="2034112"/>
                <a:ext cx="45719" cy="102704"/>
              </a:xfrm>
              <a:prstGeom prst="rect">
                <a:avLst/>
              </a:prstGeom>
              <a:solidFill>
                <a:srgbClr val="0072C6"/>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Freeform 55"/>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57" name="5-Point Star 56"/>
              <p:cNvSpPr/>
              <p:nvPr/>
            </p:nvSpPr>
            <p:spPr bwMode="auto">
              <a:xfrm>
                <a:off x="4384515" y="1879724"/>
                <a:ext cx="304800" cy="268792"/>
              </a:xfrm>
              <a:prstGeom prst="star5">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58" name="Picture 5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86400" y="3886200"/>
              <a:ext cx="422337" cy="327374"/>
            </a:xfrm>
            <a:prstGeom prst="rect">
              <a:avLst/>
            </a:prstGeom>
          </p:spPr>
        </p:pic>
        <p:pic>
          <p:nvPicPr>
            <p:cNvPr id="59" name="Picture 5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56116" y="3779355"/>
              <a:ext cx="264453" cy="492609"/>
            </a:xfrm>
            <a:prstGeom prst="rect">
              <a:avLst/>
            </a:prstGeom>
          </p:spPr>
        </p:pic>
        <p:sp>
          <p:nvSpPr>
            <p:cNvPr id="60" name="Hexagon 59"/>
            <p:cNvSpPr/>
            <p:nvPr/>
          </p:nvSpPr>
          <p:spPr>
            <a:xfrm>
              <a:off x="5373330" y="5638800"/>
              <a:ext cx="707600" cy="586581"/>
            </a:xfrm>
            <a:prstGeom prst="hexagon">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61" name="Group 60"/>
            <p:cNvGrpSpPr>
              <a:grpSpLocks noChangeAspect="1"/>
            </p:cNvGrpSpPr>
            <p:nvPr/>
          </p:nvGrpSpPr>
          <p:grpSpPr bwMode="auto">
            <a:xfrm>
              <a:off x="4670320" y="5574866"/>
              <a:ext cx="710406" cy="710406"/>
              <a:chOff x="2059" y="2189"/>
              <a:chExt cx="966" cy="966"/>
            </a:xfrm>
          </p:grpSpPr>
          <p:sp>
            <p:nvSpPr>
              <p:cNvPr id="62" name="AutoShape 15"/>
              <p:cNvSpPr>
                <a:spLocks noChangeAspect="1" noChangeArrowheads="1" noTextEdit="1"/>
              </p:cNvSpPr>
              <p:nvPr/>
            </p:nvSpPr>
            <p:spPr bwMode="auto">
              <a:xfrm>
                <a:off x="2059" y="2189"/>
                <a:ext cx="966" cy="96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sp>
            <p:nvSpPr>
              <p:cNvPr id="63" name="Rectangle 62"/>
              <p:cNvSpPr>
                <a:spLocks noChangeArrowheads="1"/>
              </p:cNvSpPr>
              <p:nvPr/>
            </p:nvSpPr>
            <p:spPr bwMode="auto">
              <a:xfrm>
                <a:off x="2114" y="2738"/>
                <a:ext cx="161" cy="357"/>
              </a:xfrm>
              <a:prstGeom prst="rect">
                <a:avLst/>
              </a:prstGeom>
              <a:solidFill>
                <a:srgbClr val="FF8C00"/>
              </a:solidFill>
              <a:ln w="9525">
                <a:no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sp>
            <p:nvSpPr>
              <p:cNvPr id="64" name="Rectangle 63"/>
              <p:cNvSpPr>
                <a:spLocks noChangeArrowheads="1"/>
              </p:cNvSpPr>
              <p:nvPr/>
            </p:nvSpPr>
            <p:spPr bwMode="auto">
              <a:xfrm>
                <a:off x="2572" y="2632"/>
                <a:ext cx="156" cy="463"/>
              </a:xfrm>
              <a:prstGeom prst="rect">
                <a:avLst/>
              </a:prstGeom>
              <a:solidFill>
                <a:srgbClr val="00BCF2"/>
              </a:solidFill>
              <a:ln w="9525">
                <a:no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sp>
            <p:nvSpPr>
              <p:cNvPr id="65" name="Rectangle 64"/>
              <p:cNvSpPr>
                <a:spLocks noChangeArrowheads="1"/>
              </p:cNvSpPr>
              <p:nvPr/>
            </p:nvSpPr>
            <p:spPr bwMode="auto">
              <a:xfrm>
                <a:off x="2798" y="2320"/>
                <a:ext cx="161" cy="775"/>
              </a:xfrm>
              <a:prstGeom prst="rect">
                <a:avLst/>
              </a:prstGeom>
              <a:solidFill>
                <a:srgbClr val="009E49"/>
              </a:solidFill>
              <a:ln w="9525">
                <a:no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sp>
            <p:nvSpPr>
              <p:cNvPr id="66" name="Rectangle 65"/>
              <p:cNvSpPr>
                <a:spLocks noChangeArrowheads="1"/>
              </p:cNvSpPr>
              <p:nvPr/>
            </p:nvSpPr>
            <p:spPr bwMode="auto">
              <a:xfrm>
                <a:off x="2346" y="2571"/>
                <a:ext cx="156" cy="524"/>
              </a:xfrm>
              <a:prstGeom prst="rect">
                <a:avLst/>
              </a:prstGeom>
              <a:solidFill>
                <a:srgbClr val="442359"/>
              </a:solidFill>
              <a:ln w="9525">
                <a:no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grpSp>
        <p:grpSp>
          <p:nvGrpSpPr>
            <p:cNvPr id="67" name="Group 66"/>
            <p:cNvGrpSpPr>
              <a:grpSpLocks noChangeAspect="1"/>
            </p:cNvGrpSpPr>
            <p:nvPr/>
          </p:nvGrpSpPr>
          <p:grpSpPr bwMode="auto">
            <a:xfrm>
              <a:off x="8153400" y="2882797"/>
              <a:ext cx="315704" cy="417477"/>
              <a:chOff x="3177" y="2910"/>
              <a:chExt cx="456" cy="603"/>
            </a:xfrm>
          </p:grpSpPr>
          <p:sp>
            <p:nvSpPr>
              <p:cNvPr id="68" name="Freeform 67"/>
              <p:cNvSpPr>
                <a:spLocks/>
              </p:cNvSpPr>
              <p:nvPr/>
            </p:nvSpPr>
            <p:spPr bwMode="auto">
              <a:xfrm>
                <a:off x="3177" y="2910"/>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rgbClr val="FFFFFF"/>
              </a:solidFill>
              <a:ln w="19050">
                <a:solidFill>
                  <a:sysClr val="window" lastClr="FFFFFF">
                    <a:lumMod val="50000"/>
                  </a:sysClr>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69" name="Freeform 68"/>
              <p:cNvSpPr>
                <a:spLocks/>
              </p:cNvSpPr>
              <p:nvPr/>
            </p:nvSpPr>
            <p:spPr bwMode="auto">
              <a:xfrm>
                <a:off x="3177" y="2910"/>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70" name="Freeform 69"/>
              <p:cNvSpPr>
                <a:spLocks/>
              </p:cNvSpPr>
              <p:nvPr/>
            </p:nvSpPr>
            <p:spPr bwMode="auto">
              <a:xfrm>
                <a:off x="3225" y="3075"/>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71" name="Freeform 70"/>
              <p:cNvSpPr>
                <a:spLocks/>
              </p:cNvSpPr>
              <p:nvPr/>
            </p:nvSpPr>
            <p:spPr bwMode="auto">
              <a:xfrm>
                <a:off x="3225" y="3125"/>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72" name="Freeform 71"/>
              <p:cNvSpPr>
                <a:spLocks/>
              </p:cNvSpPr>
              <p:nvPr/>
            </p:nvSpPr>
            <p:spPr bwMode="auto">
              <a:xfrm>
                <a:off x="3225" y="3173"/>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73" name="Freeform 72"/>
              <p:cNvSpPr>
                <a:spLocks/>
              </p:cNvSpPr>
              <p:nvPr/>
            </p:nvSpPr>
            <p:spPr bwMode="auto">
              <a:xfrm>
                <a:off x="3225" y="3224"/>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74" name="Freeform 73"/>
              <p:cNvSpPr>
                <a:spLocks/>
              </p:cNvSpPr>
              <p:nvPr/>
            </p:nvSpPr>
            <p:spPr bwMode="auto">
              <a:xfrm>
                <a:off x="3225" y="337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75" name="Freeform 74"/>
              <p:cNvSpPr>
                <a:spLocks/>
              </p:cNvSpPr>
              <p:nvPr/>
            </p:nvSpPr>
            <p:spPr bwMode="auto">
              <a:xfrm>
                <a:off x="3225" y="342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76" name="Freeform 75"/>
              <p:cNvSpPr>
                <a:spLocks/>
              </p:cNvSpPr>
              <p:nvPr/>
            </p:nvSpPr>
            <p:spPr bwMode="auto">
              <a:xfrm>
                <a:off x="3436" y="3027"/>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77" name="Freeform 76"/>
              <p:cNvSpPr>
                <a:spLocks/>
              </p:cNvSpPr>
              <p:nvPr/>
            </p:nvSpPr>
            <p:spPr bwMode="auto">
              <a:xfrm>
                <a:off x="3436" y="2979"/>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78" name="Freeform 77"/>
              <p:cNvSpPr>
                <a:spLocks/>
              </p:cNvSpPr>
              <p:nvPr/>
            </p:nvSpPr>
            <p:spPr bwMode="auto">
              <a:xfrm>
                <a:off x="3436" y="3224"/>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79" name="Freeform 78"/>
              <p:cNvSpPr>
                <a:spLocks/>
              </p:cNvSpPr>
              <p:nvPr/>
            </p:nvSpPr>
            <p:spPr bwMode="auto">
              <a:xfrm>
                <a:off x="3436" y="3271"/>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0" name="Freeform 79"/>
              <p:cNvSpPr>
                <a:spLocks/>
              </p:cNvSpPr>
              <p:nvPr/>
            </p:nvSpPr>
            <p:spPr bwMode="auto">
              <a:xfrm>
                <a:off x="3436" y="3322"/>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1" name="Freeform 80"/>
              <p:cNvSpPr>
                <a:spLocks/>
              </p:cNvSpPr>
              <p:nvPr/>
            </p:nvSpPr>
            <p:spPr bwMode="auto">
              <a:xfrm>
                <a:off x="3436" y="337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2" name="Freeform 81"/>
              <p:cNvSpPr>
                <a:spLocks/>
              </p:cNvSpPr>
              <p:nvPr/>
            </p:nvSpPr>
            <p:spPr bwMode="auto">
              <a:xfrm>
                <a:off x="3436" y="342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3" name="Rectangle 82"/>
              <p:cNvSpPr>
                <a:spLocks noChangeArrowheads="1"/>
              </p:cNvSpPr>
              <p:nvPr/>
            </p:nvSpPr>
            <p:spPr bwMode="auto">
              <a:xfrm>
                <a:off x="3441" y="3056"/>
                <a:ext cx="144" cy="14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4" name="Rectangle 83"/>
              <p:cNvSpPr>
                <a:spLocks noChangeArrowheads="1"/>
              </p:cNvSpPr>
              <p:nvPr/>
            </p:nvSpPr>
            <p:spPr bwMode="auto">
              <a:xfrm>
                <a:off x="3225" y="3252"/>
                <a:ext cx="149" cy="98"/>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grpSp>
          <p:nvGrpSpPr>
            <p:cNvPr id="85" name="Group 84"/>
            <p:cNvGrpSpPr>
              <a:grpSpLocks noChangeAspect="1"/>
            </p:cNvGrpSpPr>
            <p:nvPr/>
          </p:nvGrpSpPr>
          <p:grpSpPr>
            <a:xfrm>
              <a:off x="7772400" y="2894589"/>
              <a:ext cx="316877" cy="419028"/>
              <a:chOff x="6288215" y="5173662"/>
              <a:chExt cx="1204130" cy="1592303"/>
            </a:xfrm>
          </p:grpSpPr>
          <p:grpSp>
            <p:nvGrpSpPr>
              <p:cNvPr id="86" name="Group 85"/>
              <p:cNvGrpSpPr>
                <a:grpSpLocks noChangeAspect="1"/>
              </p:cNvGrpSpPr>
              <p:nvPr/>
            </p:nvGrpSpPr>
            <p:grpSpPr>
              <a:xfrm>
                <a:off x="6288215" y="5173662"/>
                <a:ext cx="1204130" cy="1592303"/>
                <a:chOff x="6288215" y="5173662"/>
                <a:chExt cx="1204130" cy="1592303"/>
              </a:xfrm>
            </p:grpSpPr>
            <p:grpSp>
              <p:nvGrpSpPr>
                <p:cNvPr id="88" name="Group 87"/>
                <p:cNvGrpSpPr>
                  <a:grpSpLocks noChangeAspect="1"/>
                </p:cNvGrpSpPr>
                <p:nvPr/>
              </p:nvGrpSpPr>
              <p:grpSpPr bwMode="auto">
                <a:xfrm>
                  <a:off x="6288215" y="5173662"/>
                  <a:ext cx="1204130" cy="1592303"/>
                  <a:chOff x="3915" y="2947"/>
                  <a:chExt cx="456" cy="603"/>
                </a:xfrm>
                <a:solidFill>
                  <a:srgbClr val="8064A2">
                    <a:lumMod val="20000"/>
                    <a:lumOff val="80000"/>
                  </a:srgbClr>
                </a:solidFill>
              </p:grpSpPr>
              <p:sp>
                <p:nvSpPr>
                  <p:cNvPr id="94" name="Freeform 93"/>
                  <p:cNvSpPr>
                    <a:spLocks noChangeAspect="1"/>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ysClr val="window" lastClr="FFFFFF"/>
                  </a:solidFill>
                  <a:ln w="19050">
                    <a:solidFill>
                      <a:srgbClr val="5F5F5F"/>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5" name="Freeform 94"/>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sp>
              <p:nvSpPr>
                <p:cNvPr id="89" name="Flowchart: Process 88"/>
                <p:cNvSpPr/>
                <p:nvPr/>
              </p:nvSpPr>
              <p:spPr bwMode="auto">
                <a:xfrm>
                  <a:off x="6474284" y="5632724"/>
                  <a:ext cx="182880" cy="182880"/>
                </a:xfrm>
                <a:prstGeom prst="flowChartProcess">
                  <a:avLst/>
                </a:prstGeom>
                <a:noFill/>
                <a:ln w="19050" cap="flat" cmpd="sng" algn="ctr">
                  <a:solidFill>
                    <a:sysClr val="window" lastClr="FFFFFF">
                      <a:lumMod val="75000"/>
                    </a:sysClr>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0" name="Flowchart: Process 89"/>
                <p:cNvSpPr/>
                <p:nvPr/>
              </p:nvSpPr>
              <p:spPr bwMode="auto">
                <a:xfrm>
                  <a:off x="6485587" y="5953259"/>
                  <a:ext cx="182880" cy="182880"/>
                </a:xfrm>
                <a:prstGeom prst="flowChartProcess">
                  <a:avLst/>
                </a:prstGeom>
                <a:noFill/>
                <a:ln w="19050" cap="flat" cmpd="sng" algn="ctr">
                  <a:solidFill>
                    <a:sysClr val="window" lastClr="FFFFFF">
                      <a:lumMod val="75000"/>
                    </a:sysClr>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91" name="Picture 9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44532" y="5595155"/>
                  <a:ext cx="299255" cy="271489"/>
                </a:xfrm>
                <a:prstGeom prst="rect">
                  <a:avLst/>
                </a:prstGeom>
              </p:spPr>
            </p:pic>
            <p:sp>
              <p:nvSpPr>
                <p:cNvPr id="92" name="Flowchart: Process 91"/>
                <p:cNvSpPr/>
                <p:nvPr/>
              </p:nvSpPr>
              <p:spPr bwMode="auto">
                <a:xfrm>
                  <a:off x="6485587" y="6245867"/>
                  <a:ext cx="182880" cy="182880"/>
                </a:xfrm>
                <a:prstGeom prst="flowChartProcess">
                  <a:avLst/>
                </a:prstGeom>
                <a:noFill/>
                <a:ln w="19050" cap="flat" cmpd="sng" algn="ctr">
                  <a:solidFill>
                    <a:sysClr val="window" lastClr="FFFFFF">
                      <a:lumMod val="75000"/>
                    </a:sysClr>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93" name="Picture 9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51097" y="5922059"/>
                  <a:ext cx="299255" cy="271489"/>
                </a:xfrm>
                <a:prstGeom prst="rect">
                  <a:avLst/>
                </a:prstGeom>
              </p:spPr>
            </p:pic>
          </p:grpSp>
          <p:pic>
            <p:nvPicPr>
              <p:cNvPr id="87" name="Picture 8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58269" y="6224076"/>
                <a:ext cx="299255" cy="271489"/>
              </a:xfrm>
              <a:prstGeom prst="rect">
                <a:avLst/>
              </a:prstGeom>
            </p:spPr>
          </p:pic>
        </p:grpSp>
        <p:pic>
          <p:nvPicPr>
            <p:cNvPr id="96" name="Picture 9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342744">
              <a:off x="7686114" y="5185030"/>
              <a:ext cx="806326" cy="1127329"/>
            </a:xfrm>
            <a:prstGeom prst="rect">
              <a:avLst/>
            </a:prstGeom>
          </p:spPr>
        </p:pic>
        <p:grpSp>
          <p:nvGrpSpPr>
            <p:cNvPr id="97" name="Group 96"/>
            <p:cNvGrpSpPr>
              <a:grpSpLocks noChangeAspect="1"/>
            </p:cNvGrpSpPr>
            <p:nvPr/>
          </p:nvGrpSpPr>
          <p:grpSpPr bwMode="auto">
            <a:xfrm>
              <a:off x="7989617" y="5397999"/>
              <a:ext cx="329096" cy="329096"/>
              <a:chOff x="2059" y="2189"/>
              <a:chExt cx="966" cy="966"/>
            </a:xfrm>
          </p:grpSpPr>
          <p:sp>
            <p:nvSpPr>
              <p:cNvPr id="98" name="AutoShape 15"/>
              <p:cNvSpPr>
                <a:spLocks noChangeAspect="1" noChangeArrowheads="1" noTextEdit="1"/>
              </p:cNvSpPr>
              <p:nvPr/>
            </p:nvSpPr>
            <p:spPr bwMode="auto">
              <a:xfrm>
                <a:off x="2059" y="2189"/>
                <a:ext cx="966" cy="96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sp>
            <p:nvSpPr>
              <p:cNvPr id="99" name="Rectangle 98"/>
              <p:cNvSpPr>
                <a:spLocks noChangeArrowheads="1"/>
              </p:cNvSpPr>
              <p:nvPr/>
            </p:nvSpPr>
            <p:spPr bwMode="auto">
              <a:xfrm>
                <a:off x="2114" y="2738"/>
                <a:ext cx="161" cy="357"/>
              </a:xfrm>
              <a:prstGeom prst="rect">
                <a:avLst/>
              </a:prstGeom>
              <a:solidFill>
                <a:srgbClr val="FF8C00"/>
              </a:solidFill>
              <a:ln w="9525">
                <a:no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sp>
            <p:nvSpPr>
              <p:cNvPr id="100" name="Rectangle 99"/>
              <p:cNvSpPr>
                <a:spLocks noChangeArrowheads="1"/>
              </p:cNvSpPr>
              <p:nvPr/>
            </p:nvSpPr>
            <p:spPr bwMode="auto">
              <a:xfrm>
                <a:off x="2572" y="2632"/>
                <a:ext cx="156" cy="463"/>
              </a:xfrm>
              <a:prstGeom prst="rect">
                <a:avLst/>
              </a:prstGeom>
              <a:solidFill>
                <a:srgbClr val="00BCF2"/>
              </a:solidFill>
              <a:ln w="9525">
                <a:no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sp>
            <p:nvSpPr>
              <p:cNvPr id="101" name="Rectangle 100"/>
              <p:cNvSpPr>
                <a:spLocks noChangeArrowheads="1"/>
              </p:cNvSpPr>
              <p:nvPr/>
            </p:nvSpPr>
            <p:spPr bwMode="auto">
              <a:xfrm>
                <a:off x="2798" y="2320"/>
                <a:ext cx="161" cy="775"/>
              </a:xfrm>
              <a:prstGeom prst="rect">
                <a:avLst/>
              </a:prstGeom>
              <a:solidFill>
                <a:srgbClr val="009E49"/>
              </a:solidFill>
              <a:ln w="9525">
                <a:no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sp>
            <p:nvSpPr>
              <p:cNvPr id="102" name="Rectangle 101"/>
              <p:cNvSpPr>
                <a:spLocks noChangeArrowheads="1"/>
              </p:cNvSpPr>
              <p:nvPr/>
            </p:nvSpPr>
            <p:spPr bwMode="auto">
              <a:xfrm>
                <a:off x="2346" y="2571"/>
                <a:ext cx="156" cy="524"/>
              </a:xfrm>
              <a:prstGeom prst="rect">
                <a:avLst/>
              </a:prstGeom>
              <a:solidFill>
                <a:srgbClr val="442359"/>
              </a:solidFill>
              <a:ln w="9525">
                <a:no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grpSp>
        <p:cxnSp>
          <p:nvCxnSpPr>
            <p:cNvPr id="103" name="Straight Arrow Connector 102"/>
            <p:cNvCxnSpPr/>
            <p:nvPr/>
          </p:nvCxnSpPr>
          <p:spPr>
            <a:xfrm flipV="1">
              <a:off x="2243075" y="3800287"/>
              <a:ext cx="206480" cy="9713"/>
            </a:xfrm>
            <a:prstGeom prst="straightConnector1">
              <a:avLst/>
            </a:prstGeom>
            <a:noFill/>
            <a:ln w="28575" cap="flat" cmpd="sng" algn="ctr">
              <a:solidFill>
                <a:srgbClr val="FF0000"/>
              </a:solidFill>
              <a:prstDash val="solid"/>
              <a:tailEnd type="arrow"/>
            </a:ln>
            <a:effectLst/>
          </p:spPr>
        </p:cxnSp>
        <p:cxnSp>
          <p:nvCxnSpPr>
            <p:cNvPr id="104" name="Straight Connector 103"/>
            <p:cNvCxnSpPr/>
            <p:nvPr/>
          </p:nvCxnSpPr>
          <p:spPr>
            <a:xfrm flipV="1">
              <a:off x="4151668" y="1700515"/>
              <a:ext cx="0" cy="4048179"/>
            </a:xfrm>
            <a:prstGeom prst="line">
              <a:avLst/>
            </a:prstGeom>
            <a:noFill/>
            <a:ln w="28575" cap="flat" cmpd="sng" algn="ctr">
              <a:solidFill>
                <a:srgbClr val="FF0000"/>
              </a:solidFill>
              <a:prstDash val="solid"/>
            </a:ln>
            <a:effectLst/>
          </p:spPr>
        </p:cxnSp>
        <p:cxnSp>
          <p:nvCxnSpPr>
            <p:cNvPr id="105" name="Straight Connector 104"/>
            <p:cNvCxnSpPr/>
            <p:nvPr/>
          </p:nvCxnSpPr>
          <p:spPr>
            <a:xfrm>
              <a:off x="2133600" y="4190755"/>
              <a:ext cx="108179" cy="0"/>
            </a:xfrm>
            <a:prstGeom prst="line">
              <a:avLst/>
            </a:prstGeom>
            <a:noFill/>
            <a:ln w="28575" cap="flat" cmpd="sng" algn="ctr">
              <a:solidFill>
                <a:srgbClr val="FF0000"/>
              </a:solidFill>
              <a:prstDash val="solid"/>
            </a:ln>
            <a:effectLst/>
          </p:spPr>
        </p:cxnSp>
        <p:cxnSp>
          <p:nvCxnSpPr>
            <p:cNvPr id="106" name="Straight Connector 105"/>
            <p:cNvCxnSpPr/>
            <p:nvPr/>
          </p:nvCxnSpPr>
          <p:spPr>
            <a:xfrm flipV="1">
              <a:off x="2229464" y="3408997"/>
              <a:ext cx="0" cy="781758"/>
            </a:xfrm>
            <a:prstGeom prst="line">
              <a:avLst/>
            </a:prstGeom>
            <a:noFill/>
            <a:ln w="28575" cap="flat" cmpd="sng" algn="ctr">
              <a:solidFill>
                <a:srgbClr val="FF0000"/>
              </a:solidFill>
              <a:prstDash val="solid"/>
            </a:ln>
            <a:effectLst/>
          </p:spPr>
        </p:cxnSp>
        <p:cxnSp>
          <p:nvCxnSpPr>
            <p:cNvPr id="107" name="Straight Connector 106"/>
            <p:cNvCxnSpPr/>
            <p:nvPr/>
          </p:nvCxnSpPr>
          <p:spPr>
            <a:xfrm>
              <a:off x="2133600" y="3408997"/>
              <a:ext cx="108179" cy="0"/>
            </a:xfrm>
            <a:prstGeom prst="line">
              <a:avLst/>
            </a:prstGeom>
            <a:noFill/>
            <a:ln w="28575" cap="flat" cmpd="sng" algn="ctr">
              <a:solidFill>
                <a:srgbClr val="FF0000"/>
              </a:solidFill>
              <a:prstDash val="solid"/>
            </a:ln>
            <a:effectLst/>
          </p:spPr>
        </p:cxnSp>
        <p:cxnSp>
          <p:nvCxnSpPr>
            <p:cNvPr id="108" name="Straight Arrow Connector 107"/>
            <p:cNvCxnSpPr/>
            <p:nvPr/>
          </p:nvCxnSpPr>
          <p:spPr>
            <a:xfrm flipV="1">
              <a:off x="4038600" y="3919038"/>
              <a:ext cx="304800" cy="9712"/>
            </a:xfrm>
            <a:prstGeom prst="straightConnector1">
              <a:avLst/>
            </a:prstGeom>
            <a:noFill/>
            <a:ln w="28575" cap="flat" cmpd="sng" algn="ctr">
              <a:solidFill>
                <a:srgbClr val="FF0000"/>
              </a:solidFill>
              <a:prstDash val="solid"/>
              <a:tailEnd type="arrow"/>
            </a:ln>
            <a:effectLst/>
          </p:spPr>
        </p:cxnSp>
        <p:cxnSp>
          <p:nvCxnSpPr>
            <p:cNvPr id="109" name="Straight Arrow Connector 108"/>
            <p:cNvCxnSpPr/>
            <p:nvPr/>
          </p:nvCxnSpPr>
          <p:spPr>
            <a:xfrm>
              <a:off x="6781800" y="3127258"/>
              <a:ext cx="372489" cy="3277"/>
            </a:xfrm>
            <a:prstGeom prst="straightConnector1">
              <a:avLst/>
            </a:prstGeom>
            <a:noFill/>
            <a:ln w="28575" cap="flat" cmpd="sng" algn="ctr">
              <a:solidFill>
                <a:srgbClr val="FF0000"/>
              </a:solidFill>
              <a:prstDash val="solid"/>
              <a:tailEnd type="arrow"/>
            </a:ln>
            <a:effectLst/>
          </p:spPr>
        </p:cxnSp>
        <p:cxnSp>
          <p:nvCxnSpPr>
            <p:cNvPr id="110" name="Straight Arrow Connector 109"/>
            <p:cNvCxnSpPr/>
            <p:nvPr/>
          </p:nvCxnSpPr>
          <p:spPr>
            <a:xfrm flipV="1">
              <a:off x="4136920" y="5727214"/>
              <a:ext cx="206480" cy="9713"/>
            </a:xfrm>
            <a:prstGeom prst="straightConnector1">
              <a:avLst/>
            </a:prstGeom>
            <a:noFill/>
            <a:ln w="28575" cap="flat" cmpd="sng" algn="ctr">
              <a:solidFill>
                <a:srgbClr val="FF0000"/>
              </a:solidFill>
              <a:prstDash val="solid"/>
              <a:tailEnd type="arrow"/>
            </a:ln>
            <a:effectLst/>
          </p:spPr>
        </p:cxnSp>
        <p:cxnSp>
          <p:nvCxnSpPr>
            <p:cNvPr id="111" name="Straight Arrow Connector 110"/>
            <p:cNvCxnSpPr/>
            <p:nvPr/>
          </p:nvCxnSpPr>
          <p:spPr>
            <a:xfrm flipV="1">
              <a:off x="4136920" y="1690802"/>
              <a:ext cx="206480" cy="9713"/>
            </a:xfrm>
            <a:prstGeom prst="straightConnector1">
              <a:avLst/>
            </a:prstGeom>
            <a:noFill/>
            <a:ln w="28575" cap="flat" cmpd="sng" algn="ctr">
              <a:solidFill>
                <a:srgbClr val="FF0000"/>
              </a:solidFill>
              <a:prstDash val="solid"/>
              <a:tailEnd type="arrow"/>
            </a:ln>
            <a:effectLst/>
          </p:spPr>
        </p:cxnSp>
        <p:cxnSp>
          <p:nvCxnSpPr>
            <p:cNvPr id="112" name="Straight Connector 111"/>
            <p:cNvCxnSpPr/>
            <p:nvPr/>
          </p:nvCxnSpPr>
          <p:spPr>
            <a:xfrm flipV="1">
              <a:off x="6968044" y="1418915"/>
              <a:ext cx="0" cy="4048179"/>
            </a:xfrm>
            <a:prstGeom prst="line">
              <a:avLst/>
            </a:prstGeom>
            <a:noFill/>
            <a:ln w="28575" cap="flat" cmpd="sng" algn="ctr">
              <a:solidFill>
                <a:srgbClr val="FF0000"/>
              </a:solidFill>
              <a:prstDash val="solid"/>
            </a:ln>
            <a:effectLst/>
          </p:spPr>
        </p:cxnSp>
        <p:cxnSp>
          <p:nvCxnSpPr>
            <p:cNvPr id="113" name="Straight Connector 112"/>
            <p:cNvCxnSpPr/>
            <p:nvPr/>
          </p:nvCxnSpPr>
          <p:spPr>
            <a:xfrm>
              <a:off x="6781800" y="1411202"/>
              <a:ext cx="186244" cy="0"/>
            </a:xfrm>
            <a:prstGeom prst="line">
              <a:avLst/>
            </a:prstGeom>
            <a:noFill/>
            <a:ln w="28575" cap="flat" cmpd="sng" algn="ctr">
              <a:solidFill>
                <a:srgbClr val="FF0000"/>
              </a:solidFill>
              <a:prstDash val="solid"/>
            </a:ln>
            <a:effectLst/>
          </p:spPr>
        </p:cxnSp>
        <p:cxnSp>
          <p:nvCxnSpPr>
            <p:cNvPr id="114" name="Straight Connector 113"/>
            <p:cNvCxnSpPr/>
            <p:nvPr/>
          </p:nvCxnSpPr>
          <p:spPr>
            <a:xfrm>
              <a:off x="6781800" y="5467094"/>
              <a:ext cx="186244" cy="0"/>
            </a:xfrm>
            <a:prstGeom prst="line">
              <a:avLst/>
            </a:prstGeom>
            <a:noFill/>
            <a:ln w="28575" cap="flat" cmpd="sng" algn="ctr">
              <a:solidFill>
                <a:srgbClr val="FF0000"/>
              </a:solidFill>
              <a:prstDash val="solid"/>
            </a:ln>
            <a:effectLst/>
          </p:spPr>
        </p:cxnSp>
        <p:cxnSp>
          <p:nvCxnSpPr>
            <p:cNvPr id="115" name="Straight Arrow Connector 114"/>
            <p:cNvCxnSpPr/>
            <p:nvPr/>
          </p:nvCxnSpPr>
          <p:spPr>
            <a:xfrm flipH="1">
              <a:off x="8115300" y="3440548"/>
              <a:ext cx="2458" cy="369452"/>
            </a:xfrm>
            <a:prstGeom prst="straightConnector1">
              <a:avLst/>
            </a:prstGeom>
            <a:noFill/>
            <a:ln w="28575" cap="flat" cmpd="sng" algn="ctr">
              <a:solidFill>
                <a:srgbClr val="FF0000"/>
              </a:solidFill>
              <a:prstDash val="solid"/>
              <a:tailEnd type="arrow"/>
            </a:ln>
            <a:effectLst/>
          </p:spPr>
        </p:cxnSp>
        <p:sp>
          <p:nvSpPr>
            <p:cNvPr id="116" name="Rounded Rectangle 115" descr="Click 1 of 4:  The Software Metering Agent examines each program that runs on the client and determines whether the program file’s information matches a specified software metering rule. This is illustrated by lines connecting the software metering agent box and the monitored programs boxes."/>
            <p:cNvSpPr>
              <a:spLocks noChangeArrowheads="1"/>
            </p:cNvSpPr>
            <p:nvPr/>
          </p:nvSpPr>
          <p:spPr bwMode="auto">
            <a:xfrm>
              <a:off x="91667" y="1681042"/>
              <a:ext cx="277813" cy="274638"/>
            </a:xfrm>
            <a:prstGeom prst="roundRect">
              <a:avLst>
                <a:gd name="adj" fmla="val 0"/>
              </a:avLst>
            </a:prstGeom>
            <a:noFill/>
            <a:ln w="28575" algn="ctr">
              <a:solidFill>
                <a:srgbClr val="0070C0"/>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Aft>
                  <a:spcPts val="0"/>
                </a:spcAft>
                <a:defRPr/>
              </a:pPr>
              <a:r>
                <a:rPr lang="en-US" b="0" dirty="0">
                  <a:solidFill>
                    <a:srgbClr val="0070C0"/>
                  </a:solidFill>
                  <a:latin typeface="Segoe UI"/>
                  <a:cs typeface="+mn-cs"/>
                </a:rPr>
                <a:t>1</a:t>
              </a:r>
            </a:p>
          </p:txBody>
        </p:sp>
        <p:sp>
          <p:nvSpPr>
            <p:cNvPr id="117" name="Rounded Rectangle 116" descr="Click 1 of 4:  The Software Metering Agent examines each program that runs on the client and determines whether the program file’s information matches a specified software metering rule. This is illustrated by lines connecting the software metering agent box and the monitored programs boxes."/>
            <p:cNvSpPr>
              <a:spLocks noChangeArrowheads="1"/>
            </p:cNvSpPr>
            <p:nvPr/>
          </p:nvSpPr>
          <p:spPr bwMode="auto">
            <a:xfrm>
              <a:off x="2346315" y="1693005"/>
              <a:ext cx="277813" cy="274638"/>
            </a:xfrm>
            <a:prstGeom prst="roundRect">
              <a:avLst>
                <a:gd name="adj" fmla="val 0"/>
              </a:avLst>
            </a:prstGeom>
            <a:noFill/>
            <a:ln w="28575" algn="ctr">
              <a:solidFill>
                <a:srgbClr val="0070C0"/>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Aft>
                  <a:spcPts val="0"/>
                </a:spcAft>
                <a:defRPr/>
              </a:pPr>
              <a:r>
                <a:rPr lang="en-US" b="0" dirty="0">
                  <a:solidFill>
                    <a:srgbClr val="0070C0"/>
                  </a:solidFill>
                  <a:latin typeface="Segoe UI"/>
                  <a:cs typeface="+mn-cs"/>
                </a:rPr>
                <a:t>2</a:t>
              </a:r>
            </a:p>
          </p:txBody>
        </p:sp>
        <p:sp>
          <p:nvSpPr>
            <p:cNvPr id="118" name="Rounded Rectangle 117" descr="Click 1 of 4:  The Software Metering Agent examines each program that runs on the client and determines whether the program file’s information matches a specified software metering rule. This is illustrated by lines connecting the software metering agent box and the monitored programs boxes."/>
            <p:cNvSpPr>
              <a:spLocks noChangeArrowheads="1"/>
            </p:cNvSpPr>
            <p:nvPr/>
          </p:nvSpPr>
          <p:spPr bwMode="auto">
            <a:xfrm>
              <a:off x="3721866" y="1704106"/>
              <a:ext cx="277813" cy="274638"/>
            </a:xfrm>
            <a:prstGeom prst="roundRect">
              <a:avLst>
                <a:gd name="adj" fmla="val 0"/>
              </a:avLst>
            </a:prstGeom>
            <a:noFill/>
            <a:ln w="28575" algn="ctr">
              <a:solidFill>
                <a:srgbClr val="0070C0"/>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Aft>
                  <a:spcPts val="0"/>
                </a:spcAft>
                <a:defRPr/>
              </a:pPr>
              <a:r>
                <a:rPr lang="en-US" b="0" dirty="0">
                  <a:solidFill>
                    <a:srgbClr val="0070C0"/>
                  </a:solidFill>
                  <a:latin typeface="Segoe UI"/>
                  <a:cs typeface="+mn-cs"/>
                </a:rPr>
                <a:t>3</a:t>
              </a:r>
            </a:p>
          </p:txBody>
        </p:sp>
        <p:sp>
          <p:nvSpPr>
            <p:cNvPr id="119" name="Rounded Rectangle 118" descr="Click 1 of 4:  The Software Metering Agent examines each program that runs on the client and determines whether the program file’s information matches a specified software metering rule. This is illustrated by lines connecting the software metering agent box and the monitored programs boxes."/>
            <p:cNvSpPr>
              <a:spLocks noChangeArrowheads="1"/>
            </p:cNvSpPr>
            <p:nvPr/>
          </p:nvSpPr>
          <p:spPr bwMode="auto">
            <a:xfrm>
              <a:off x="7162800" y="1622379"/>
              <a:ext cx="277813" cy="274638"/>
            </a:xfrm>
            <a:prstGeom prst="roundRect">
              <a:avLst>
                <a:gd name="adj" fmla="val 0"/>
              </a:avLst>
            </a:prstGeom>
            <a:noFill/>
            <a:ln w="28575" algn="ctr">
              <a:solidFill>
                <a:srgbClr val="0070C0"/>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Aft>
                  <a:spcPts val="0"/>
                </a:spcAft>
                <a:defRPr/>
              </a:pPr>
              <a:r>
                <a:rPr lang="en-US" b="0" dirty="0">
                  <a:solidFill>
                    <a:srgbClr val="0070C0"/>
                  </a:solidFill>
                  <a:latin typeface="Segoe UI"/>
                  <a:cs typeface="+mn-cs"/>
                </a:rPr>
                <a:t>4</a:t>
              </a:r>
            </a:p>
          </p:txBody>
        </p:sp>
        <p:sp>
          <p:nvSpPr>
            <p:cNvPr id="120" name="Rounded Rectangle 119" descr="Click 1 of 4:  The Software Metering Agent examines each program that runs on the client and determines whether the program file’s information matches a specified software metering rule. This is illustrated by lines connecting the software metering agent box and the monitored programs boxes."/>
            <p:cNvSpPr>
              <a:spLocks noChangeArrowheads="1"/>
            </p:cNvSpPr>
            <p:nvPr/>
          </p:nvSpPr>
          <p:spPr bwMode="auto">
            <a:xfrm>
              <a:off x="7162800" y="3478641"/>
              <a:ext cx="277813" cy="274638"/>
            </a:xfrm>
            <a:prstGeom prst="roundRect">
              <a:avLst>
                <a:gd name="adj" fmla="val 0"/>
              </a:avLst>
            </a:prstGeom>
            <a:noFill/>
            <a:ln w="28575" algn="ctr">
              <a:solidFill>
                <a:srgbClr val="0070C0"/>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Aft>
                  <a:spcPts val="0"/>
                </a:spcAft>
                <a:defRPr/>
              </a:pPr>
              <a:r>
                <a:rPr lang="en-US" b="0" dirty="0">
                  <a:solidFill>
                    <a:srgbClr val="0070C0"/>
                  </a:solidFill>
                  <a:latin typeface="Segoe UI"/>
                  <a:cs typeface="+mn-cs"/>
                </a:rPr>
                <a:t>5</a:t>
              </a:r>
            </a:p>
          </p:txBody>
        </p:sp>
      </p:grpSp>
    </p:spTree>
    <p:extLst>
      <p:ext uri="{BB962C8B-B14F-4D97-AF65-F5344CB8AC3E}">
        <p14:creationId xmlns:p14="http://schemas.microsoft.com/office/powerpoint/2010/main" val="32584913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Introducing Azure Automation</a:t>
            </a:r>
          </a:p>
        </p:txBody>
      </p:sp>
      <p:grpSp>
        <p:nvGrpSpPr>
          <p:cNvPr id="3" name="Group 2" descr="Flowchart depicting the high level architecture of Azure Automation. On the left side, a box labeled Local is above a box labeled Internet. The Local box contains on its right side a server and a Hybrid Runbook Worker. Icons of a server, a gear, and a runbook together represent the Hybrid Runbook Worker. On the left, there is a server next to a triangle with three lines on each side, which together represent local resources. The Hybrid Runbook Worker connects to the local resources with an arrow. The Internet box contains a cloud and a globe, which represent external resources. To the right, there is a large box labeled Azure, which contains VMs and Azure resources, depicted by a VM, a globe, and a gear. This box also contains two smaller boxes labeled Azure Automation and OMS workspace. Azure hosts most Automation components, including the Azure Automation account hosting runbooks and Desired State Configuration (DSC) configurations. Three boxes connected by lines depict the runbook. Script icons represent the DCS configurations. The Azure components allow users to control Azure infrastructure as a service (IaaS) virtual machines and a variety of other Azure services. The OMS workspace box contains a gear icon with a lightning bolt, labeled Automation solution, which connects to the DSC configurations and runbooks in the Azure Automation box. The runbooks, in turn, connect to the Azure resources on the right, and the Hybrid Runbook Worker and external resources on the left, denoting that you also have the ability to manage external resources if they have Internet connectivity. Automation integrates closely with OMS. This integration also facilitates management of on-premises resources, although in this case the Hybrid Runbook Workers implement the core functionality. The local server in the Local box connects to the DSC configurations, and then to the VMs.&#10;&#10;"/>
          <p:cNvGrpSpPr/>
          <p:nvPr/>
        </p:nvGrpSpPr>
        <p:grpSpPr>
          <a:xfrm>
            <a:off x="76200" y="1295399"/>
            <a:ext cx="9067800" cy="5378751"/>
            <a:chOff x="76200" y="1295399"/>
            <a:chExt cx="9067800" cy="5378751"/>
          </a:xfrm>
        </p:grpSpPr>
        <p:pic>
          <p:nvPicPr>
            <p:cNvPr id="4" name="Picture 3"/>
            <p:cNvPicPr>
              <a:picLocks noChangeAspect="1"/>
            </p:cNvPicPr>
            <p:nvPr/>
          </p:nvPicPr>
          <p:blipFill>
            <a:blip r:embed="rId3"/>
            <a:stretch>
              <a:fillRect/>
            </a:stretch>
          </p:blipFill>
          <p:spPr>
            <a:xfrm>
              <a:off x="972344" y="4797980"/>
              <a:ext cx="1542256" cy="1030900"/>
            </a:xfrm>
            <a:prstGeom prst="rect">
              <a:avLst/>
            </a:prstGeom>
          </p:spPr>
        </p:pic>
        <p:sp>
          <p:nvSpPr>
            <p:cNvPr id="5" name="Rounded Rectangle 4"/>
            <p:cNvSpPr/>
            <p:nvPr/>
          </p:nvSpPr>
          <p:spPr>
            <a:xfrm>
              <a:off x="381000" y="1295399"/>
              <a:ext cx="3429000" cy="2842355"/>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server</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resources        Hybrid 		   Runbook 		   Worker</a:t>
              </a:r>
            </a:p>
          </p:txBody>
        </p:sp>
        <p:sp>
          <p:nvSpPr>
            <p:cNvPr id="6" name="Rounded Rectangle 5"/>
            <p:cNvSpPr/>
            <p:nvPr/>
          </p:nvSpPr>
          <p:spPr>
            <a:xfrm>
              <a:off x="4191000" y="1295400"/>
              <a:ext cx="4882880" cy="4876800"/>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VMs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resources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7" name="Rounded Rectangle 6"/>
            <p:cNvSpPr/>
            <p:nvPr/>
          </p:nvSpPr>
          <p:spPr>
            <a:xfrm>
              <a:off x="4495800" y="1447800"/>
              <a:ext cx="2200405" cy="4343400"/>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DSC configurations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Automation</a:t>
              </a:r>
            </a:p>
          </p:txBody>
        </p:sp>
        <p:sp>
          <p:nvSpPr>
            <p:cNvPr id="8" name="Rounded Rectangle 7"/>
            <p:cNvSpPr>
              <a:spLocks noChangeArrowheads="1"/>
            </p:cNvSpPr>
            <p:nvPr/>
          </p:nvSpPr>
          <p:spPr bwMode="auto">
            <a:xfrm>
              <a:off x="76200" y="626298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Internet</a:t>
              </a:r>
            </a:p>
          </p:txBody>
        </p:sp>
        <p:sp>
          <p:nvSpPr>
            <p:cNvPr id="9" name="Rounded Rectangle 8"/>
            <p:cNvSpPr>
              <a:spLocks noChangeArrowheads="1"/>
            </p:cNvSpPr>
            <p:nvPr/>
          </p:nvSpPr>
          <p:spPr bwMode="auto">
            <a:xfrm>
              <a:off x="247216" y="408463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Local </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102" y="3334052"/>
              <a:ext cx="459824" cy="806295"/>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73470" y="2895600"/>
              <a:ext cx="300644" cy="233044"/>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92362" y="5078958"/>
              <a:ext cx="661334" cy="718075"/>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09752" y="1379810"/>
              <a:ext cx="262648" cy="486860"/>
            </a:xfrm>
            <a:prstGeom prst="rect">
              <a:avLst/>
            </a:prstGeom>
          </p:spPr>
        </p:pic>
        <p:sp>
          <p:nvSpPr>
            <p:cNvPr id="14" name="Rounded Rectangle 13"/>
            <p:cNvSpPr/>
            <p:nvPr/>
          </p:nvSpPr>
          <p:spPr>
            <a:xfrm>
              <a:off x="7153405" y="4581832"/>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5" name="Rounded Rectangle 14"/>
            <p:cNvSpPr/>
            <p:nvPr/>
          </p:nvSpPr>
          <p:spPr>
            <a:xfrm>
              <a:off x="7772400" y="4580187"/>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6" name="Rounded Rectangle 15"/>
            <p:cNvSpPr/>
            <p:nvPr/>
          </p:nvSpPr>
          <p:spPr>
            <a:xfrm>
              <a:off x="8372604" y="4572000"/>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83444" y="4649845"/>
              <a:ext cx="282716" cy="524059"/>
            </a:xfrm>
            <a:prstGeom prst="rect">
              <a:avLst/>
            </a:prstGeom>
          </p:spPr>
        </p:pic>
        <p:pic>
          <p:nvPicPr>
            <p:cNvPr id="18" name="Pictur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58200" y="4720953"/>
              <a:ext cx="426800" cy="378552"/>
            </a:xfrm>
            <a:prstGeom prst="rect">
              <a:avLst/>
            </a:prstGeom>
          </p:spPr>
        </p:pic>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93001" y="4660810"/>
              <a:ext cx="486767" cy="528531"/>
            </a:xfrm>
            <a:prstGeom prst="rect">
              <a:avLst/>
            </a:prstGeom>
          </p:spPr>
        </p:pic>
        <p:pic>
          <p:nvPicPr>
            <p:cNvPr id="20" name="Pictur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98520" y="5715000"/>
              <a:ext cx="1475360" cy="609653"/>
            </a:xfrm>
            <a:prstGeom prst="rect">
              <a:avLst/>
            </a:prstGeom>
          </p:spPr>
        </p:pic>
        <p:sp>
          <p:nvSpPr>
            <p:cNvPr id="21" name="Rounded Rectangle 20"/>
            <p:cNvSpPr>
              <a:spLocks noChangeArrowheads="1"/>
            </p:cNvSpPr>
            <p:nvPr/>
          </p:nvSpPr>
          <p:spPr bwMode="auto">
            <a:xfrm>
              <a:off x="8026915" y="5901148"/>
              <a:ext cx="1117085"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a:t>
              </a:r>
            </a:p>
          </p:txBody>
        </p:sp>
        <p:cxnSp>
          <p:nvCxnSpPr>
            <p:cNvPr id="22" name="Straight Arrow Connector 21"/>
            <p:cNvCxnSpPr/>
            <p:nvPr/>
          </p:nvCxnSpPr>
          <p:spPr>
            <a:xfrm flipH="1">
              <a:off x="3200400" y="2968776"/>
              <a:ext cx="814134" cy="0"/>
            </a:xfrm>
            <a:prstGeom prst="straightConnector1">
              <a:avLst/>
            </a:prstGeom>
            <a:noFill/>
            <a:ln w="28575" cap="flat" cmpd="sng" algn="ctr">
              <a:solidFill>
                <a:srgbClr val="FF0000"/>
              </a:solidFill>
              <a:prstDash val="solid"/>
              <a:tailEnd type="arrow"/>
            </a:ln>
            <a:effectLst/>
          </p:spPr>
        </p:cxnSp>
        <p:grpSp>
          <p:nvGrpSpPr>
            <p:cNvPr id="23" name="Group 22"/>
            <p:cNvGrpSpPr/>
            <p:nvPr/>
          </p:nvGrpSpPr>
          <p:grpSpPr>
            <a:xfrm>
              <a:off x="2843466" y="2438400"/>
              <a:ext cx="462116" cy="382228"/>
              <a:chOff x="4191000" y="846803"/>
              <a:chExt cx="462116" cy="382228"/>
            </a:xfrm>
          </p:grpSpPr>
          <p:cxnSp>
            <p:nvCxnSpPr>
              <p:cNvPr id="24" name="Straight Connector 2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25" name="Straight Connector 24"/>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26" name="Group 25"/>
              <p:cNvGrpSpPr/>
              <p:nvPr/>
            </p:nvGrpSpPr>
            <p:grpSpPr>
              <a:xfrm>
                <a:off x="4191000" y="846803"/>
                <a:ext cx="462116" cy="382228"/>
                <a:chOff x="3266768" y="828368"/>
                <a:chExt cx="462116" cy="382228"/>
              </a:xfrm>
            </p:grpSpPr>
            <p:sp>
              <p:nvSpPr>
                <p:cNvPr id="27" name="Rectangle 2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28" name="Rectangle 27"/>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29" name="Rectangle 2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30" name="Straight Connector 2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31" name="Straight Connector 30"/>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32" name="Picture 3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12147" y="1630532"/>
              <a:ext cx="188253" cy="350668"/>
            </a:xfrm>
            <a:prstGeom prst="rect">
              <a:avLst/>
            </a:prstGeom>
          </p:spPr>
        </p:pic>
        <p:pic>
          <p:nvPicPr>
            <p:cNvPr id="33" name="Picture 3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00154" y="2761419"/>
              <a:ext cx="188253" cy="350668"/>
            </a:xfrm>
            <a:prstGeom prst="rect">
              <a:avLst/>
            </a:prstGeom>
          </p:spPr>
        </p:pic>
        <p:pic>
          <p:nvPicPr>
            <p:cNvPr id="34" name="Picture 3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31519" y="2755554"/>
              <a:ext cx="188253" cy="350668"/>
            </a:xfrm>
            <a:prstGeom prst="rect">
              <a:avLst/>
            </a:prstGeom>
          </p:spPr>
        </p:pic>
        <p:grpSp>
          <p:nvGrpSpPr>
            <p:cNvPr id="35" name="Group 34"/>
            <p:cNvGrpSpPr>
              <a:grpSpLocks noChangeAspect="1"/>
            </p:cNvGrpSpPr>
            <p:nvPr/>
          </p:nvGrpSpPr>
          <p:grpSpPr>
            <a:xfrm>
              <a:off x="918668" y="2743200"/>
              <a:ext cx="380560" cy="324179"/>
              <a:chOff x="1685972" y="4030662"/>
              <a:chExt cx="1819971" cy="1780166"/>
            </a:xfrm>
          </p:grpSpPr>
          <p:sp>
            <p:nvSpPr>
              <p:cNvPr id="36" name="Isosceles Triangle 35"/>
              <p:cNvSpPr/>
              <p:nvPr/>
            </p:nvSpPr>
            <p:spPr bwMode="auto">
              <a:xfrm>
                <a:off x="1853718" y="4030662"/>
                <a:ext cx="1468919" cy="1371600"/>
              </a:xfrm>
              <a:prstGeom prst="triangle">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Rectangle 36"/>
              <p:cNvSpPr/>
              <p:nvPr/>
            </p:nvSpPr>
            <p:spPr bwMode="auto">
              <a:xfrm>
                <a:off x="1685972" y="4717801"/>
                <a:ext cx="1819971" cy="185632"/>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Rectangle 37"/>
              <p:cNvSpPr/>
              <p:nvPr/>
            </p:nvSpPr>
            <p:spPr bwMode="auto">
              <a:xfrm rot="5400000">
                <a:off x="1952249" y="5082084"/>
                <a:ext cx="1265953" cy="191536"/>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Isosceles Triangle 38"/>
              <p:cNvSpPr/>
              <p:nvPr/>
            </p:nvSpPr>
            <p:spPr bwMode="auto">
              <a:xfrm>
                <a:off x="2107697" y="4411662"/>
                <a:ext cx="960959" cy="838200"/>
              </a:xfrm>
              <a:prstGeom prst="triangle">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0" name="Straight Arrow Connector 39"/>
            <p:cNvCxnSpPr/>
            <p:nvPr/>
          </p:nvCxnSpPr>
          <p:spPr>
            <a:xfrm flipH="1">
              <a:off x="1600200" y="2974098"/>
              <a:ext cx="1073270" cy="4662"/>
            </a:xfrm>
            <a:prstGeom prst="straightConnector1">
              <a:avLst/>
            </a:prstGeom>
            <a:noFill/>
            <a:ln w="28575" cap="flat" cmpd="sng" algn="ctr">
              <a:solidFill>
                <a:srgbClr val="FF0000"/>
              </a:solidFill>
              <a:prstDash val="solid"/>
              <a:tailEnd type="arrow"/>
            </a:ln>
            <a:effectLst/>
          </p:spPr>
        </p:cxnSp>
        <p:sp>
          <p:nvSpPr>
            <p:cNvPr id="41" name="Rounded Rectangle 40"/>
            <p:cNvSpPr/>
            <p:nvPr/>
          </p:nvSpPr>
          <p:spPr>
            <a:xfrm>
              <a:off x="392838" y="4495800"/>
              <a:ext cx="3417162" cy="1752600"/>
            </a:xfrm>
            <a:prstGeom prst="round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External resources</a:t>
              </a:r>
            </a:p>
          </p:txBody>
        </p:sp>
        <p:pic>
          <p:nvPicPr>
            <p:cNvPr id="42" name="Picture 4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2400" y="5867400"/>
              <a:ext cx="877900" cy="496867"/>
            </a:xfrm>
            <a:prstGeom prst="rect">
              <a:avLst/>
            </a:prstGeom>
          </p:spPr>
        </p:pic>
        <p:cxnSp>
          <p:nvCxnSpPr>
            <p:cNvPr id="43" name="Straight Arrow Connector 42"/>
            <p:cNvCxnSpPr/>
            <p:nvPr/>
          </p:nvCxnSpPr>
          <p:spPr>
            <a:xfrm flipV="1">
              <a:off x="3245617" y="1798818"/>
              <a:ext cx="2051030" cy="7048"/>
            </a:xfrm>
            <a:prstGeom prst="straightConnector1">
              <a:avLst/>
            </a:prstGeom>
            <a:noFill/>
            <a:ln w="28575" cap="flat" cmpd="sng" algn="ctr">
              <a:solidFill>
                <a:srgbClr val="FF0000"/>
              </a:solidFill>
              <a:prstDash val="solid"/>
              <a:tailEnd type="arrow"/>
            </a:ln>
            <a:effectLst/>
          </p:spPr>
        </p:cxnSp>
        <p:cxnSp>
          <p:nvCxnSpPr>
            <p:cNvPr id="44" name="Straight Arrow Connector 43"/>
            <p:cNvCxnSpPr/>
            <p:nvPr/>
          </p:nvCxnSpPr>
          <p:spPr>
            <a:xfrm flipH="1">
              <a:off x="3200400" y="5366617"/>
              <a:ext cx="814134" cy="0"/>
            </a:xfrm>
            <a:prstGeom prst="straightConnector1">
              <a:avLst/>
            </a:prstGeom>
            <a:noFill/>
            <a:ln w="28575" cap="flat" cmpd="sng" algn="ctr">
              <a:solidFill>
                <a:srgbClr val="FF0000"/>
              </a:solidFill>
              <a:prstDash val="solid"/>
              <a:tailEnd type="arrow"/>
            </a:ln>
            <a:effectLst/>
          </p:spPr>
        </p:cxnSp>
        <p:cxnSp>
          <p:nvCxnSpPr>
            <p:cNvPr id="45" name="Straight Connector 44"/>
            <p:cNvCxnSpPr/>
            <p:nvPr/>
          </p:nvCxnSpPr>
          <p:spPr>
            <a:xfrm flipV="1">
              <a:off x="4014534" y="2952110"/>
              <a:ext cx="9832" cy="2428485"/>
            </a:xfrm>
            <a:prstGeom prst="line">
              <a:avLst/>
            </a:prstGeom>
            <a:noFill/>
            <a:ln w="28575" cap="flat" cmpd="sng" algn="ctr">
              <a:solidFill>
                <a:srgbClr val="FF0000"/>
              </a:solidFill>
              <a:prstDash val="solid"/>
            </a:ln>
            <a:effectLst/>
          </p:spPr>
        </p:cxnSp>
        <p:pic>
          <p:nvPicPr>
            <p:cNvPr id="46" name="Picture 4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2152" y="1456010"/>
              <a:ext cx="262648" cy="486860"/>
            </a:xfrm>
            <a:prstGeom prst="rect">
              <a:avLst/>
            </a:prstGeom>
          </p:spPr>
        </p:pic>
        <p:pic>
          <p:nvPicPr>
            <p:cNvPr id="47" name="Picture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14552" y="1532210"/>
              <a:ext cx="262648" cy="486860"/>
            </a:xfrm>
            <a:prstGeom prst="rect">
              <a:avLst/>
            </a:prstGeom>
          </p:spPr>
        </p:pic>
        <p:grpSp>
          <p:nvGrpSpPr>
            <p:cNvPr id="48" name="Group 47"/>
            <p:cNvGrpSpPr>
              <a:grpSpLocks noChangeAspect="1"/>
            </p:cNvGrpSpPr>
            <p:nvPr/>
          </p:nvGrpSpPr>
          <p:grpSpPr>
            <a:xfrm>
              <a:off x="5172205" y="1524000"/>
              <a:ext cx="648037" cy="612540"/>
              <a:chOff x="3989331" y="4906506"/>
              <a:chExt cx="1752600" cy="1656599"/>
            </a:xfrm>
          </p:grpSpPr>
          <p:grpSp>
            <p:nvGrpSpPr>
              <p:cNvPr id="49" name="Group 48"/>
              <p:cNvGrpSpPr>
                <a:grpSpLocks noChangeAspect="1"/>
              </p:cNvGrpSpPr>
              <p:nvPr/>
            </p:nvGrpSpPr>
            <p:grpSpPr bwMode="auto">
              <a:xfrm flipH="1">
                <a:off x="3989331" y="4906506"/>
                <a:ext cx="1752600" cy="1656599"/>
                <a:chOff x="645" y="1325"/>
                <a:chExt cx="1104" cy="1003"/>
              </a:xfrm>
            </p:grpSpPr>
            <p:sp>
              <p:nvSpPr>
                <p:cNvPr id="5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52" name="Rectangle 51"/>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53" name="Freeform 52"/>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54" name="Oval 53"/>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55" name="Oval 54"/>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56" name="Rectangle 55"/>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57" name="Oval 56"/>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50" name="Picture 49"/>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8" name="Group 57"/>
            <p:cNvGrpSpPr>
              <a:grpSpLocks noChangeAspect="1"/>
            </p:cNvGrpSpPr>
            <p:nvPr/>
          </p:nvGrpSpPr>
          <p:grpSpPr>
            <a:xfrm>
              <a:off x="5324605" y="1676400"/>
              <a:ext cx="648037" cy="612540"/>
              <a:chOff x="3989331" y="4906506"/>
              <a:chExt cx="1752600" cy="1656599"/>
            </a:xfrm>
          </p:grpSpPr>
          <p:grpSp>
            <p:nvGrpSpPr>
              <p:cNvPr id="59" name="Group 58"/>
              <p:cNvGrpSpPr>
                <a:grpSpLocks noChangeAspect="1"/>
              </p:cNvGrpSpPr>
              <p:nvPr/>
            </p:nvGrpSpPr>
            <p:grpSpPr bwMode="auto">
              <a:xfrm flipH="1">
                <a:off x="3989331" y="4906506"/>
                <a:ext cx="1752600" cy="1656599"/>
                <a:chOff x="645" y="1325"/>
                <a:chExt cx="1104" cy="1003"/>
              </a:xfrm>
            </p:grpSpPr>
            <p:sp>
              <p:nvSpPr>
                <p:cNvPr id="6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62" name="Rectangle 61"/>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63" name="Freeform 62"/>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64" name="Oval 63"/>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65" name="Oval 64"/>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66" name="Rectangle 65"/>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67" name="Oval 66"/>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60" name="Picture 59"/>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8" name="Group 67"/>
            <p:cNvGrpSpPr>
              <a:grpSpLocks noChangeAspect="1"/>
            </p:cNvGrpSpPr>
            <p:nvPr/>
          </p:nvGrpSpPr>
          <p:grpSpPr>
            <a:xfrm>
              <a:off x="5477005" y="1828800"/>
              <a:ext cx="648037" cy="612540"/>
              <a:chOff x="3989331" y="4906506"/>
              <a:chExt cx="1752600" cy="1656599"/>
            </a:xfrm>
          </p:grpSpPr>
          <p:grpSp>
            <p:nvGrpSpPr>
              <p:cNvPr id="69" name="Group 68"/>
              <p:cNvGrpSpPr>
                <a:grpSpLocks noChangeAspect="1"/>
              </p:cNvGrpSpPr>
              <p:nvPr/>
            </p:nvGrpSpPr>
            <p:grpSpPr bwMode="auto">
              <a:xfrm flipH="1">
                <a:off x="3989331" y="4906506"/>
                <a:ext cx="1752600" cy="1656599"/>
                <a:chOff x="645" y="1325"/>
                <a:chExt cx="1104" cy="1003"/>
              </a:xfrm>
            </p:grpSpPr>
            <p:sp>
              <p:nvSpPr>
                <p:cNvPr id="7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72" name="Rectangle 71"/>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73" name="Freeform 72"/>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74" name="Oval 73"/>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75" name="Oval 74"/>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76" name="Rectangle 75"/>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77" name="Oval 76"/>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70" name="Picture 69"/>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78" name="Straight Arrow Connector 77"/>
            <p:cNvCxnSpPr/>
            <p:nvPr/>
          </p:nvCxnSpPr>
          <p:spPr>
            <a:xfrm>
              <a:off x="6125042" y="1818968"/>
              <a:ext cx="1339168" cy="0"/>
            </a:xfrm>
            <a:prstGeom prst="straightConnector1">
              <a:avLst/>
            </a:prstGeom>
            <a:noFill/>
            <a:ln w="28575" cap="flat" cmpd="sng" algn="ctr">
              <a:solidFill>
                <a:srgbClr val="FF0000"/>
              </a:solidFill>
              <a:prstDash val="solid"/>
              <a:tailEnd type="arrow"/>
            </a:ln>
            <a:effectLst/>
          </p:spPr>
        </p:cxnSp>
        <p:grpSp>
          <p:nvGrpSpPr>
            <p:cNvPr id="79" name="Group 78"/>
            <p:cNvGrpSpPr/>
            <p:nvPr/>
          </p:nvGrpSpPr>
          <p:grpSpPr>
            <a:xfrm>
              <a:off x="5019805" y="3124200"/>
              <a:ext cx="462116" cy="382228"/>
              <a:chOff x="4191000" y="846803"/>
              <a:chExt cx="462116" cy="382228"/>
            </a:xfrm>
          </p:grpSpPr>
          <p:cxnSp>
            <p:nvCxnSpPr>
              <p:cNvPr id="80" name="Straight Connector 79"/>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81" name="Straight Connector 80"/>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82" name="Group 81"/>
              <p:cNvGrpSpPr/>
              <p:nvPr/>
            </p:nvGrpSpPr>
            <p:grpSpPr>
              <a:xfrm>
                <a:off x="4191000" y="846803"/>
                <a:ext cx="462116" cy="382228"/>
                <a:chOff x="3266768" y="828368"/>
                <a:chExt cx="462116" cy="382228"/>
              </a:xfrm>
            </p:grpSpPr>
            <p:sp>
              <p:nvSpPr>
                <p:cNvPr id="83" name="Rectangle 82"/>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84" name="Rectangle 83"/>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85" name="Rectangle 84"/>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86" name="Straight Connector 85"/>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87" name="Straight Connector 86"/>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88" name="Group 87"/>
            <p:cNvGrpSpPr/>
            <p:nvPr/>
          </p:nvGrpSpPr>
          <p:grpSpPr>
            <a:xfrm>
              <a:off x="5324605" y="3276600"/>
              <a:ext cx="462116" cy="382228"/>
              <a:chOff x="4191000" y="846803"/>
              <a:chExt cx="462116" cy="382228"/>
            </a:xfrm>
          </p:grpSpPr>
          <p:cxnSp>
            <p:nvCxnSpPr>
              <p:cNvPr id="89" name="Straight Connector 88"/>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90" name="Straight Connector 89"/>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91" name="Group 90"/>
              <p:cNvGrpSpPr/>
              <p:nvPr/>
            </p:nvGrpSpPr>
            <p:grpSpPr>
              <a:xfrm>
                <a:off x="4191000" y="846803"/>
                <a:ext cx="462116" cy="382228"/>
                <a:chOff x="3266768" y="828368"/>
                <a:chExt cx="462116" cy="382228"/>
              </a:xfrm>
            </p:grpSpPr>
            <p:sp>
              <p:nvSpPr>
                <p:cNvPr id="92" name="Rectangle 91"/>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93" name="Rectangle 92"/>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94" name="Rectangle 93"/>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95" name="Straight Connector 94"/>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96" name="Straight Connector 95"/>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97" name="Group 96"/>
            <p:cNvGrpSpPr/>
            <p:nvPr/>
          </p:nvGrpSpPr>
          <p:grpSpPr>
            <a:xfrm>
              <a:off x="5629405" y="3429000"/>
              <a:ext cx="462116" cy="382228"/>
              <a:chOff x="4191000" y="846803"/>
              <a:chExt cx="462116" cy="382228"/>
            </a:xfrm>
          </p:grpSpPr>
          <p:cxnSp>
            <p:nvCxnSpPr>
              <p:cNvPr id="98" name="Straight Connector 97"/>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99" name="Straight Connector 98"/>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100" name="Group 99"/>
              <p:cNvGrpSpPr/>
              <p:nvPr/>
            </p:nvGrpSpPr>
            <p:grpSpPr>
              <a:xfrm>
                <a:off x="4191000" y="846803"/>
                <a:ext cx="462116" cy="382228"/>
                <a:chOff x="3266768" y="828368"/>
                <a:chExt cx="462116" cy="382228"/>
              </a:xfrm>
            </p:grpSpPr>
            <p:sp>
              <p:nvSpPr>
                <p:cNvPr id="101" name="Rectangle 100"/>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02" name="Rectangle 101"/>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03" name="Rectangle 102"/>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04" name="Straight Connector 103"/>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05" name="Straight Connector 104"/>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106" name="Picture 10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2073" y="5437995"/>
              <a:ext cx="553964" cy="429405"/>
            </a:xfrm>
            <a:prstGeom prst="rect">
              <a:avLst/>
            </a:prstGeom>
          </p:spPr>
        </p:pic>
        <p:sp>
          <p:nvSpPr>
            <p:cNvPr id="107" name="Rounded Rectangle 106"/>
            <p:cNvSpPr/>
            <p:nvPr/>
          </p:nvSpPr>
          <p:spPr>
            <a:xfrm>
              <a:off x="7086599" y="2495550"/>
              <a:ext cx="1828799" cy="1794669"/>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Automation solution</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OMS workspace</a:t>
              </a:r>
            </a:p>
          </p:txBody>
        </p:sp>
        <p:pic>
          <p:nvPicPr>
            <p:cNvPr id="108" name="Picture 10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3000" y="2524820"/>
              <a:ext cx="486767" cy="377317"/>
            </a:xfrm>
            <a:prstGeom prst="rect">
              <a:avLst/>
            </a:prstGeom>
          </p:spPr>
        </p:pic>
        <p:cxnSp>
          <p:nvCxnSpPr>
            <p:cNvPr id="109" name="Straight Connector 108"/>
            <p:cNvCxnSpPr/>
            <p:nvPr/>
          </p:nvCxnSpPr>
          <p:spPr>
            <a:xfrm flipV="1">
              <a:off x="4024366" y="3724826"/>
              <a:ext cx="1277197" cy="1"/>
            </a:xfrm>
            <a:prstGeom prst="line">
              <a:avLst/>
            </a:prstGeom>
            <a:noFill/>
            <a:ln w="28575" cap="flat" cmpd="sng" algn="ctr">
              <a:solidFill>
                <a:srgbClr val="FF0000"/>
              </a:solidFill>
              <a:prstDash val="solid"/>
            </a:ln>
            <a:effectLst/>
          </p:spPr>
        </p:cxnSp>
        <p:cxnSp>
          <p:nvCxnSpPr>
            <p:cNvPr id="110" name="Straight Arrow Connector 109"/>
            <p:cNvCxnSpPr/>
            <p:nvPr/>
          </p:nvCxnSpPr>
          <p:spPr>
            <a:xfrm flipH="1">
              <a:off x="6120066" y="2025568"/>
              <a:ext cx="814134" cy="0"/>
            </a:xfrm>
            <a:prstGeom prst="straightConnector1">
              <a:avLst/>
            </a:prstGeom>
            <a:noFill/>
            <a:ln w="28575" cap="flat" cmpd="sng" algn="ctr">
              <a:solidFill>
                <a:srgbClr val="FF0000"/>
              </a:solidFill>
              <a:prstDash val="solid"/>
              <a:tailEnd type="arrow"/>
            </a:ln>
            <a:effectLst/>
          </p:spPr>
        </p:cxnSp>
        <p:cxnSp>
          <p:nvCxnSpPr>
            <p:cNvPr id="111" name="Straight Arrow Connector 110"/>
            <p:cNvCxnSpPr/>
            <p:nvPr/>
          </p:nvCxnSpPr>
          <p:spPr>
            <a:xfrm flipH="1">
              <a:off x="6129898" y="3715486"/>
              <a:ext cx="814134" cy="0"/>
            </a:xfrm>
            <a:prstGeom prst="straightConnector1">
              <a:avLst/>
            </a:prstGeom>
            <a:noFill/>
            <a:ln w="28575" cap="flat" cmpd="sng" algn="ctr">
              <a:solidFill>
                <a:srgbClr val="FF0000"/>
              </a:solidFill>
              <a:prstDash val="solid"/>
              <a:tailEnd type="arrow"/>
            </a:ln>
            <a:effectLst/>
          </p:spPr>
        </p:cxnSp>
        <p:cxnSp>
          <p:nvCxnSpPr>
            <p:cNvPr id="112" name="Straight Connector 111"/>
            <p:cNvCxnSpPr/>
            <p:nvPr/>
          </p:nvCxnSpPr>
          <p:spPr>
            <a:xfrm flipV="1">
              <a:off x="6934200" y="2008903"/>
              <a:ext cx="9832" cy="1697858"/>
            </a:xfrm>
            <a:prstGeom prst="line">
              <a:avLst/>
            </a:prstGeom>
            <a:noFill/>
            <a:ln w="28575" cap="flat" cmpd="sng" algn="ctr">
              <a:solidFill>
                <a:srgbClr val="FF0000"/>
              </a:solidFill>
              <a:prstDash val="solid"/>
            </a:ln>
            <a:effectLst/>
          </p:spPr>
        </p:cxnSp>
        <p:cxnSp>
          <p:nvCxnSpPr>
            <p:cNvPr id="113" name="Straight Connector 112"/>
            <p:cNvCxnSpPr/>
            <p:nvPr/>
          </p:nvCxnSpPr>
          <p:spPr>
            <a:xfrm>
              <a:off x="6919889" y="2833777"/>
              <a:ext cx="638599" cy="1"/>
            </a:xfrm>
            <a:prstGeom prst="line">
              <a:avLst/>
            </a:prstGeom>
            <a:noFill/>
            <a:ln w="28575" cap="flat" cmpd="sng" algn="ctr">
              <a:solidFill>
                <a:srgbClr val="FF0000"/>
              </a:solidFill>
              <a:prstDash val="solid"/>
            </a:ln>
            <a:effectLst/>
          </p:spPr>
        </p:cxnSp>
        <p:cxnSp>
          <p:nvCxnSpPr>
            <p:cNvPr id="114" name="Straight Connector 113"/>
            <p:cNvCxnSpPr/>
            <p:nvPr/>
          </p:nvCxnSpPr>
          <p:spPr>
            <a:xfrm flipV="1">
              <a:off x="5477005" y="4057368"/>
              <a:ext cx="7374" cy="1204410"/>
            </a:xfrm>
            <a:prstGeom prst="line">
              <a:avLst/>
            </a:prstGeom>
            <a:noFill/>
            <a:ln w="28575" cap="flat" cmpd="sng" algn="ctr">
              <a:solidFill>
                <a:srgbClr val="FF0000"/>
              </a:solidFill>
              <a:prstDash val="solid"/>
            </a:ln>
            <a:effectLst/>
          </p:spPr>
        </p:cxnSp>
        <p:cxnSp>
          <p:nvCxnSpPr>
            <p:cNvPr id="115" name="Straight Arrow Connector 114"/>
            <p:cNvCxnSpPr/>
            <p:nvPr/>
          </p:nvCxnSpPr>
          <p:spPr>
            <a:xfrm flipV="1">
              <a:off x="5477005" y="5261778"/>
              <a:ext cx="1609594" cy="4916"/>
            </a:xfrm>
            <a:prstGeom prst="straightConnector1">
              <a:avLst/>
            </a:prstGeom>
            <a:noFill/>
            <a:ln w="28575" cap="flat" cmpd="sng" algn="ctr">
              <a:solidFill>
                <a:srgbClr val="FF0000"/>
              </a:solidFill>
              <a:prstDash val="solid"/>
              <a:tailEnd type="arrow"/>
            </a:ln>
            <a:effectLst/>
          </p:spPr>
        </p:cxnSp>
        <p:sp>
          <p:nvSpPr>
            <p:cNvPr id="116" name="Lightning Bolt 115"/>
            <p:cNvSpPr/>
            <p:nvPr/>
          </p:nvSpPr>
          <p:spPr>
            <a:xfrm rot="4310509">
              <a:off x="6415388" y="5455268"/>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7" name="Lightning Bolt 116"/>
            <p:cNvSpPr/>
            <p:nvPr/>
          </p:nvSpPr>
          <p:spPr>
            <a:xfrm rot="4242600">
              <a:off x="8019140" y="2488184"/>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Tree>
    <p:extLst>
      <p:ext uri="{BB962C8B-B14F-4D97-AF65-F5344CB8AC3E}">
        <p14:creationId xmlns:p14="http://schemas.microsoft.com/office/powerpoint/2010/main" val="25081602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Automation as a component of Azure</a:t>
            </a:r>
          </a:p>
        </p:txBody>
      </p:sp>
      <p:grpSp>
        <p:nvGrpSpPr>
          <p:cNvPr id="3" name="Group 2" descr="Illustration depicting the Azure services in five boxes labeled Computer, Networking, Data &amp; Storage, Web &amp; Mobile, and Other services. &#10;The services in the Compute box are:&#10;• Service Fabric&#10;• Container Service&#10;• Azure Virtual Machines&#10;• Azure Cloud Services&#10;The services in the Networking box are:&#10;• Virtual Network&#10;• Azure DNS&#10;• Application Gateway&#10;• Traffic Manager&#10;• ExpressRoute&#10;• Load Balancer&#10;The services in the Data &amp; Storage box are:&#10;• Storage&#10;• DocumentDB&#10;• Azure SQL Database&#10;• StorSimple&#10;The services in the Web &amp; Mobile box are:&#10;• Web Apps&#10;• Mobile Apps&#10;• Notification Hub&#10;The services in the Other services box are:&#10;• Service Bus&#10;• Azure AD&#10;• Azure AD DS&#10;• MFA&#10;• Automation&#10;• Scheduler &#10;• Azure Backup &#10;• Site Recovery&#10;• OMS&#10;• Key Vault&#10;• Azure Security Center&#10;"/>
          <p:cNvGrpSpPr/>
          <p:nvPr/>
        </p:nvGrpSpPr>
        <p:grpSpPr>
          <a:xfrm>
            <a:off x="64029" y="883920"/>
            <a:ext cx="9010704" cy="5480304"/>
            <a:chOff x="64029" y="883920"/>
            <a:chExt cx="9010704" cy="5480304"/>
          </a:xfrm>
        </p:grpSpPr>
        <p:sp>
          <p:nvSpPr>
            <p:cNvPr id="4" name="Rounded Rectangle 3"/>
            <p:cNvSpPr/>
            <p:nvPr/>
          </p:nvSpPr>
          <p:spPr bwMode="auto">
            <a:xfrm>
              <a:off x="6899066" y="883920"/>
              <a:ext cx="2175667" cy="3161132"/>
            </a:xfrm>
            <a:prstGeom prst="roundRect">
              <a:avLst>
                <a:gd name="adj" fmla="val 0"/>
              </a:avLst>
            </a:prstGeom>
            <a:noFill/>
            <a:ln w="28575">
              <a:solidFill>
                <a:srgbClr val="C0000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Web &amp; Mobile</a:t>
              </a:r>
            </a:p>
          </p:txBody>
        </p:sp>
        <p:sp>
          <p:nvSpPr>
            <p:cNvPr id="5" name="Rounded Rectangle 4"/>
            <p:cNvSpPr/>
            <p:nvPr/>
          </p:nvSpPr>
          <p:spPr bwMode="auto">
            <a:xfrm>
              <a:off x="64029" y="888569"/>
              <a:ext cx="2174479" cy="3144508"/>
            </a:xfrm>
            <a:prstGeom prst="roundRect">
              <a:avLst>
                <a:gd name="adj" fmla="val 0"/>
              </a:avLst>
            </a:prstGeom>
            <a:noFill/>
            <a:ln w="28575">
              <a:solidFill>
                <a:srgbClr val="0070C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Compute</a:t>
              </a:r>
            </a:p>
          </p:txBody>
        </p:sp>
        <p:sp>
          <p:nvSpPr>
            <p:cNvPr id="6" name="Rounded Rectangle 5"/>
            <p:cNvSpPr/>
            <p:nvPr/>
          </p:nvSpPr>
          <p:spPr bwMode="auto">
            <a:xfrm>
              <a:off x="171912" y="2602992"/>
              <a:ext cx="1991623" cy="61720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Azure Virtual Machines</a:t>
              </a:r>
            </a:p>
          </p:txBody>
        </p:sp>
        <p:sp>
          <p:nvSpPr>
            <p:cNvPr id="7" name="Rounded Rectangle 6"/>
            <p:cNvSpPr/>
            <p:nvPr/>
          </p:nvSpPr>
          <p:spPr bwMode="auto">
            <a:xfrm>
              <a:off x="171912" y="3281236"/>
              <a:ext cx="1990750" cy="607839"/>
            </a:xfrm>
            <a:prstGeom prst="roundRect">
              <a:avLst/>
            </a:prstGeom>
            <a:solidFill>
              <a:schemeClr val="bg1"/>
            </a:solidFill>
            <a:ln w="28575">
              <a:solidFill>
                <a:srgbClr val="0070C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Azure Cloud Services</a:t>
              </a:r>
            </a:p>
          </p:txBody>
        </p:sp>
        <p:sp>
          <p:nvSpPr>
            <p:cNvPr id="8" name="Rounded Rectangle 7"/>
            <p:cNvSpPr/>
            <p:nvPr/>
          </p:nvSpPr>
          <p:spPr bwMode="auto">
            <a:xfrm>
              <a:off x="6993334" y="2149641"/>
              <a:ext cx="1990750" cy="382421"/>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Web Apps</a:t>
              </a:r>
            </a:p>
          </p:txBody>
        </p:sp>
        <p:sp>
          <p:nvSpPr>
            <p:cNvPr id="9" name="Rounded Rectangle 8"/>
            <p:cNvSpPr/>
            <p:nvPr/>
          </p:nvSpPr>
          <p:spPr bwMode="auto">
            <a:xfrm>
              <a:off x="6991524" y="2617241"/>
              <a:ext cx="1990750" cy="608400"/>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Mobile Apps</a:t>
              </a:r>
            </a:p>
          </p:txBody>
        </p:sp>
        <p:sp>
          <p:nvSpPr>
            <p:cNvPr id="10" name="Rounded Rectangle 9"/>
            <p:cNvSpPr/>
            <p:nvPr/>
          </p:nvSpPr>
          <p:spPr bwMode="auto">
            <a:xfrm>
              <a:off x="6993334" y="3312916"/>
              <a:ext cx="1990750" cy="608400"/>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Notification Hub</a:t>
              </a:r>
            </a:p>
          </p:txBody>
        </p:sp>
        <p:sp>
          <p:nvSpPr>
            <p:cNvPr id="11" name="Rounded Rectangle 10"/>
            <p:cNvSpPr/>
            <p:nvPr/>
          </p:nvSpPr>
          <p:spPr bwMode="auto">
            <a:xfrm>
              <a:off x="2342484" y="887061"/>
              <a:ext cx="2175667" cy="3161132"/>
            </a:xfrm>
            <a:prstGeom prst="roundRect">
              <a:avLst>
                <a:gd name="adj" fmla="val 0"/>
              </a:avLst>
            </a:prstGeom>
            <a:noFill/>
            <a:ln w="28575">
              <a:solidFill>
                <a:srgbClr val="00B05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Networking</a:t>
              </a:r>
            </a:p>
          </p:txBody>
        </p:sp>
        <p:sp>
          <p:nvSpPr>
            <p:cNvPr id="12" name="Rounded Rectangle 11"/>
            <p:cNvSpPr/>
            <p:nvPr/>
          </p:nvSpPr>
          <p:spPr bwMode="auto">
            <a:xfrm>
              <a:off x="2428030" y="2620107"/>
              <a:ext cx="1990750" cy="391567"/>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Traffic Manager</a:t>
              </a:r>
            </a:p>
          </p:txBody>
        </p:sp>
        <p:sp>
          <p:nvSpPr>
            <p:cNvPr id="13" name="Rounded Rectangle 12"/>
            <p:cNvSpPr/>
            <p:nvPr/>
          </p:nvSpPr>
          <p:spPr bwMode="auto">
            <a:xfrm>
              <a:off x="2428030" y="3090209"/>
              <a:ext cx="1990750" cy="376960"/>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ExpressRoute</a:t>
              </a:r>
            </a:p>
          </p:txBody>
        </p:sp>
        <p:sp>
          <p:nvSpPr>
            <p:cNvPr id="14" name="Rounded Rectangle 13"/>
            <p:cNvSpPr/>
            <p:nvPr/>
          </p:nvSpPr>
          <p:spPr bwMode="auto">
            <a:xfrm>
              <a:off x="2428029" y="1266639"/>
              <a:ext cx="1974223" cy="368943"/>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Virtual Network</a:t>
              </a:r>
            </a:p>
          </p:txBody>
        </p:sp>
        <p:sp>
          <p:nvSpPr>
            <p:cNvPr id="15" name="Rounded Rectangle 14"/>
            <p:cNvSpPr/>
            <p:nvPr/>
          </p:nvSpPr>
          <p:spPr bwMode="auto">
            <a:xfrm>
              <a:off x="4622127" y="887061"/>
              <a:ext cx="2175667" cy="3161132"/>
            </a:xfrm>
            <a:prstGeom prst="roundRect">
              <a:avLst>
                <a:gd name="adj" fmla="val 0"/>
              </a:avLst>
            </a:prstGeom>
            <a:noFill/>
            <a:ln w="28575">
              <a:solidFill>
                <a:srgbClr val="7030A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Data &amp; Storage</a:t>
              </a:r>
            </a:p>
          </p:txBody>
        </p:sp>
        <p:sp>
          <p:nvSpPr>
            <p:cNvPr id="16" name="Rounded Rectangle 15"/>
            <p:cNvSpPr/>
            <p:nvPr/>
          </p:nvSpPr>
          <p:spPr bwMode="auto">
            <a:xfrm>
              <a:off x="4730010" y="1984948"/>
              <a:ext cx="1992711" cy="382705"/>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Storage</a:t>
              </a:r>
            </a:p>
          </p:txBody>
        </p:sp>
        <p:sp>
          <p:nvSpPr>
            <p:cNvPr id="17" name="Rounded Rectangle 16"/>
            <p:cNvSpPr/>
            <p:nvPr/>
          </p:nvSpPr>
          <p:spPr bwMode="auto">
            <a:xfrm>
              <a:off x="4728363" y="2892978"/>
              <a:ext cx="1991837" cy="58891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Azure SQL Database</a:t>
              </a:r>
            </a:p>
          </p:txBody>
        </p:sp>
        <p:sp>
          <p:nvSpPr>
            <p:cNvPr id="18" name="Rounded Rectangle 17"/>
            <p:cNvSpPr/>
            <p:nvPr/>
          </p:nvSpPr>
          <p:spPr bwMode="auto">
            <a:xfrm>
              <a:off x="4730010" y="2440750"/>
              <a:ext cx="1991837" cy="38242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DocumentDB</a:t>
              </a:r>
            </a:p>
          </p:txBody>
        </p:sp>
        <p:sp>
          <p:nvSpPr>
            <p:cNvPr id="19" name="Rounded Rectangle 18"/>
            <p:cNvSpPr/>
            <p:nvPr/>
          </p:nvSpPr>
          <p:spPr bwMode="auto">
            <a:xfrm>
              <a:off x="4726820" y="3554986"/>
              <a:ext cx="1991837" cy="38242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StorSimple</a:t>
              </a:r>
            </a:p>
          </p:txBody>
        </p:sp>
        <p:sp>
          <p:nvSpPr>
            <p:cNvPr id="20" name="Rounded Rectangle 19"/>
            <p:cNvSpPr/>
            <p:nvPr/>
          </p:nvSpPr>
          <p:spPr bwMode="auto">
            <a:xfrm>
              <a:off x="2428030" y="3545702"/>
              <a:ext cx="1990750" cy="376960"/>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Load Balancer</a:t>
              </a:r>
            </a:p>
          </p:txBody>
        </p:sp>
        <p:sp>
          <p:nvSpPr>
            <p:cNvPr id="21" name="Rounded Rectangle 20"/>
            <p:cNvSpPr/>
            <p:nvPr/>
          </p:nvSpPr>
          <p:spPr bwMode="auto">
            <a:xfrm>
              <a:off x="170696" y="1931441"/>
              <a:ext cx="1991623" cy="61720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Container Service</a:t>
              </a:r>
            </a:p>
          </p:txBody>
        </p:sp>
        <p:sp>
          <p:nvSpPr>
            <p:cNvPr id="22" name="Rounded Rectangle 21"/>
            <p:cNvSpPr/>
            <p:nvPr/>
          </p:nvSpPr>
          <p:spPr bwMode="auto">
            <a:xfrm>
              <a:off x="171912" y="1482030"/>
              <a:ext cx="1991623" cy="39248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Service Fabric</a:t>
              </a:r>
            </a:p>
          </p:txBody>
        </p:sp>
        <p:sp>
          <p:nvSpPr>
            <p:cNvPr id="23" name="Rounded Rectangle 22"/>
            <p:cNvSpPr/>
            <p:nvPr/>
          </p:nvSpPr>
          <p:spPr bwMode="auto">
            <a:xfrm>
              <a:off x="2428030" y="1716583"/>
              <a:ext cx="1974223" cy="394437"/>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Azure DNS</a:t>
              </a:r>
            </a:p>
          </p:txBody>
        </p:sp>
        <p:sp>
          <p:nvSpPr>
            <p:cNvPr id="24" name="Rounded Rectangle 23"/>
            <p:cNvSpPr/>
            <p:nvPr/>
          </p:nvSpPr>
          <p:spPr bwMode="auto">
            <a:xfrm>
              <a:off x="2428030" y="2180491"/>
              <a:ext cx="1974223" cy="365884"/>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0" tIns="45720" rIns="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Application Gateway</a:t>
              </a:r>
            </a:p>
          </p:txBody>
        </p:sp>
        <p:sp>
          <p:nvSpPr>
            <p:cNvPr id="25" name="Rounded Rectangle 24"/>
            <p:cNvSpPr/>
            <p:nvPr/>
          </p:nvSpPr>
          <p:spPr bwMode="auto">
            <a:xfrm>
              <a:off x="64029" y="4153274"/>
              <a:ext cx="9010704" cy="2210950"/>
            </a:xfrm>
            <a:prstGeom prst="roundRect">
              <a:avLst>
                <a:gd name="adj" fmla="val 429"/>
              </a:avLst>
            </a:prstGeom>
            <a:noFill/>
            <a:ln w="28575" cap="flat" cmpd="sng" algn="ctr">
              <a:solidFill>
                <a:srgbClr val="002060"/>
              </a:solidFill>
              <a:prstDash val="soli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1800" b="1"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Other services</a:t>
              </a:r>
            </a:p>
          </p:txBody>
        </p:sp>
        <p:sp>
          <p:nvSpPr>
            <p:cNvPr id="26" name="Rounded Rectangle 25"/>
            <p:cNvSpPr/>
            <p:nvPr/>
          </p:nvSpPr>
          <p:spPr bwMode="auto">
            <a:xfrm>
              <a:off x="2418084" y="5420911"/>
              <a:ext cx="1975511" cy="40558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Backup</a:t>
              </a:r>
            </a:p>
          </p:txBody>
        </p:sp>
        <p:sp>
          <p:nvSpPr>
            <p:cNvPr id="27" name="Rounded Rectangle 26"/>
            <p:cNvSpPr/>
            <p:nvPr/>
          </p:nvSpPr>
          <p:spPr bwMode="auto">
            <a:xfrm>
              <a:off x="166817" y="4939241"/>
              <a:ext cx="1990750" cy="405583"/>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a:t>
              </a:r>
            </a:p>
          </p:txBody>
        </p:sp>
        <p:sp>
          <p:nvSpPr>
            <p:cNvPr id="28" name="Rounded Rectangle 27"/>
            <p:cNvSpPr/>
            <p:nvPr/>
          </p:nvSpPr>
          <p:spPr bwMode="auto">
            <a:xfrm>
              <a:off x="2418084" y="5894207"/>
              <a:ext cx="1972953"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Site Recovery</a:t>
              </a:r>
            </a:p>
          </p:txBody>
        </p:sp>
        <p:sp>
          <p:nvSpPr>
            <p:cNvPr id="29" name="Rounded Rectangle 28"/>
            <p:cNvSpPr/>
            <p:nvPr/>
          </p:nvSpPr>
          <p:spPr bwMode="auto">
            <a:xfrm>
              <a:off x="166817" y="5412537"/>
              <a:ext cx="1990750"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 DS</a:t>
              </a:r>
            </a:p>
          </p:txBody>
        </p:sp>
        <p:sp>
          <p:nvSpPr>
            <p:cNvPr id="30" name="Rounded Rectangle 29"/>
            <p:cNvSpPr/>
            <p:nvPr/>
          </p:nvSpPr>
          <p:spPr bwMode="auto">
            <a:xfrm>
              <a:off x="166817" y="5879108"/>
              <a:ext cx="1990750" cy="386609"/>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MFA</a:t>
              </a:r>
            </a:p>
          </p:txBody>
        </p:sp>
        <p:sp>
          <p:nvSpPr>
            <p:cNvPr id="31" name="Rounded Rectangle 30"/>
            <p:cNvSpPr/>
            <p:nvPr/>
          </p:nvSpPr>
          <p:spPr bwMode="auto">
            <a:xfrm>
              <a:off x="2418084" y="4945748"/>
              <a:ext cx="1972953" cy="399076"/>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Scheduler</a:t>
              </a:r>
            </a:p>
          </p:txBody>
        </p:sp>
        <p:sp>
          <p:nvSpPr>
            <p:cNvPr id="32" name="Rounded Rectangle 31"/>
            <p:cNvSpPr/>
            <p:nvPr/>
          </p:nvSpPr>
          <p:spPr bwMode="auto">
            <a:xfrm>
              <a:off x="4663637" y="5760145"/>
              <a:ext cx="1990750" cy="522874"/>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Security Center</a:t>
              </a:r>
            </a:p>
          </p:txBody>
        </p:sp>
        <p:sp>
          <p:nvSpPr>
            <p:cNvPr id="33" name="Rounded Rectangle 32"/>
            <p:cNvSpPr/>
            <p:nvPr/>
          </p:nvSpPr>
          <p:spPr bwMode="auto">
            <a:xfrm>
              <a:off x="4663637" y="5287324"/>
              <a:ext cx="1989481"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Key Vault</a:t>
              </a:r>
            </a:p>
          </p:txBody>
        </p:sp>
        <p:sp>
          <p:nvSpPr>
            <p:cNvPr id="34" name="Rounded Rectangle 33"/>
            <p:cNvSpPr/>
            <p:nvPr/>
          </p:nvSpPr>
          <p:spPr bwMode="auto">
            <a:xfrm>
              <a:off x="182692" y="4469089"/>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Service Bus</a:t>
              </a:r>
            </a:p>
          </p:txBody>
        </p:sp>
        <p:sp>
          <p:nvSpPr>
            <p:cNvPr id="35" name="Rounded Rectangle 34"/>
            <p:cNvSpPr/>
            <p:nvPr/>
          </p:nvSpPr>
          <p:spPr bwMode="auto">
            <a:xfrm>
              <a:off x="2422372" y="4467005"/>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i="0" u="none" strike="noStrike" kern="0" cap="none" spc="20" normalizeH="0" baseline="0" noProof="0" dirty="0">
                  <a:ln>
                    <a:noFill/>
                  </a:ln>
                  <a:solidFill>
                    <a:srgbClr val="FF0000"/>
                  </a:solidFill>
                  <a:effectLst/>
                  <a:uLnTx/>
                  <a:uFillTx/>
                  <a:latin typeface="Segoe UI" panose="020B0502040204020203" pitchFamily="34" charset="0"/>
                  <a:ea typeface="+mn-ea"/>
                  <a:cs typeface="Segoe UI" panose="020B0502040204020203" pitchFamily="34" charset="0"/>
                </a:rPr>
                <a:t>Automation</a:t>
              </a:r>
            </a:p>
          </p:txBody>
        </p:sp>
        <p:sp>
          <p:nvSpPr>
            <p:cNvPr id="36" name="Rounded Rectangle 35"/>
            <p:cNvSpPr/>
            <p:nvPr/>
          </p:nvSpPr>
          <p:spPr bwMode="auto">
            <a:xfrm>
              <a:off x="4683515" y="4805874"/>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lang="en-GB" b="0" kern="0" spc="20" dirty="0">
                  <a:latin typeface="Segoe UI" panose="020B0502040204020203" pitchFamily="34" charset="0"/>
                  <a:cs typeface="Segoe UI" panose="020B0502040204020203" pitchFamily="34" charset="0"/>
                </a:rPr>
                <a:t>OMS</a:t>
              </a:r>
              <a:endParaRPr kumimoji="0" lang="en-GB" sz="1800" b="0" i="0" u="none" strike="noStrike" kern="0" cap="none" spc="20" normalizeH="0" baseline="0" noProof="0" dirty="0">
                <a:ln>
                  <a:noFill/>
                </a:ln>
                <a:effectLst/>
                <a:uLnTx/>
                <a:uFillTx/>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5155361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Creating Azure Automation accounts and assets</a:t>
            </a:r>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Azure Automation assets are grouped into the following categories:</a:t>
            </a:r>
          </a:p>
          <a:p>
            <a:pPr lvl="0"/>
            <a:r>
              <a:rPr lang="en-US" dirty="0"/>
              <a:t>Modules</a:t>
            </a:r>
          </a:p>
          <a:p>
            <a:r>
              <a:rPr lang="en-US" dirty="0"/>
              <a:t>Schedules</a:t>
            </a:r>
          </a:p>
          <a:p>
            <a:pPr lvl="0"/>
            <a:r>
              <a:rPr lang="en-US" dirty="0"/>
              <a:t>Certificates</a:t>
            </a:r>
            <a:endParaRPr lang="en-CA" dirty="0"/>
          </a:p>
          <a:p>
            <a:r>
              <a:rPr lang="en-US" dirty="0"/>
              <a:t>Connections</a:t>
            </a:r>
          </a:p>
          <a:p>
            <a:r>
              <a:rPr lang="en-US" dirty="0"/>
              <a:t>Variables</a:t>
            </a:r>
          </a:p>
          <a:p>
            <a:r>
              <a:rPr lang="en-US" dirty="0"/>
              <a:t>Credentials</a:t>
            </a:r>
          </a:p>
        </p:txBody>
      </p:sp>
    </p:spTree>
    <p:extLst>
      <p:ext uri="{BB962C8B-B14F-4D97-AF65-F5344CB8AC3E}">
        <p14:creationId xmlns:p14="http://schemas.microsoft.com/office/powerpoint/2010/main" val="20770259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Automation runbooks on-premises</a:t>
            </a:r>
          </a:p>
        </p:txBody>
      </p:sp>
      <p:grpSp>
        <p:nvGrpSpPr>
          <p:cNvPr id="93" name="Group 92" descr="Illustration depicting the hybrid environment, containing two boxes. The one on the left is labeled Enterprise, and the one on the right is labeled Azure. The Enterprise box contains a Hybrid Runbook Worker on the right. Icons of a server with a gear and a runbook depict the Hybrid Runbook Worker. Three boxes connected by lines represent the runbook. On the left of the Enterprise box, there is an application window with a gear inside it, a server, and two hard drives. An arrow connects the Hybrid Runbook Worker to the application window. The Azure box contains a smaller box labeled Azure Automation, which has four runbooks inside it. To the right of this box, there are icons of a cloud with a gear in it, a virtual machine, two angular brackets with ellipses between them, a globe, a database, and another cloud, which together represent Azure resources. An arrow connects the runbooks to the Azure resources. The components in the Azure box depict that that Azure is hosting Automation (containing runbooks) and other Azure resources. The components in the Enterprise box depict that the on-premises enterprise environment is hosting the Hybrid Runbook Worker, which handles execution of runbooks against local resources. An arrow points from the Azure box to the Enterprise box, representing the delivery of runbooks to an on-premises machine.&#10;&#10;"/>
          <p:cNvGrpSpPr/>
          <p:nvPr/>
        </p:nvGrpSpPr>
        <p:grpSpPr>
          <a:xfrm>
            <a:off x="76200" y="1447800"/>
            <a:ext cx="8839200" cy="4615562"/>
            <a:chOff x="76200" y="1447800"/>
            <a:chExt cx="8839200" cy="4615562"/>
          </a:xfrm>
        </p:grpSpPr>
        <p:pic>
          <p:nvPicPr>
            <p:cNvPr id="94" name="Picture 93"/>
            <p:cNvPicPr>
              <a:picLocks noChangeAspect="1"/>
            </p:cNvPicPr>
            <p:nvPr/>
          </p:nvPicPr>
          <p:blipFill>
            <a:blip r:embed="rId3"/>
            <a:stretch>
              <a:fillRect/>
            </a:stretch>
          </p:blipFill>
          <p:spPr>
            <a:xfrm>
              <a:off x="7711705" y="2288345"/>
              <a:ext cx="855000" cy="483750"/>
            </a:xfrm>
            <a:prstGeom prst="rect">
              <a:avLst/>
            </a:prstGeom>
          </p:spPr>
        </p:pic>
        <p:sp>
          <p:nvSpPr>
            <p:cNvPr id="95" name="Rounded Rectangle 94"/>
            <p:cNvSpPr/>
            <p:nvPr/>
          </p:nvSpPr>
          <p:spPr>
            <a:xfrm>
              <a:off x="76200" y="1447800"/>
              <a:ext cx="2743200" cy="4191001"/>
            </a:xfrm>
            <a:prstGeom prst="roundRect">
              <a:avLst/>
            </a:prstGeom>
            <a:no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local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Hybrid 	Runbook 	Worker</a:t>
              </a:r>
            </a:p>
          </p:txBody>
        </p:sp>
        <p:pic>
          <p:nvPicPr>
            <p:cNvPr id="96" name="Picture 9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630" y="2514600"/>
              <a:ext cx="805469" cy="664468"/>
            </a:xfrm>
            <a:prstGeom prst="rect">
              <a:avLst/>
            </a:prstGeom>
          </p:spPr>
        </p:pic>
        <p:pic>
          <p:nvPicPr>
            <p:cNvPr id="97" name="Picture 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5000" y="2971800"/>
              <a:ext cx="721653" cy="1344258"/>
            </a:xfrm>
            <a:prstGeom prst="rect">
              <a:avLst/>
            </a:prstGeom>
          </p:spPr>
        </p:pic>
        <p:grpSp>
          <p:nvGrpSpPr>
            <p:cNvPr id="98" name="Group 97"/>
            <p:cNvGrpSpPr/>
            <p:nvPr/>
          </p:nvGrpSpPr>
          <p:grpSpPr>
            <a:xfrm>
              <a:off x="5638800" y="3044539"/>
              <a:ext cx="602226" cy="522955"/>
              <a:chOff x="4191000" y="846803"/>
              <a:chExt cx="462116" cy="375175"/>
            </a:xfrm>
          </p:grpSpPr>
          <p:cxnSp>
            <p:nvCxnSpPr>
              <p:cNvPr id="175" name="Straight Connector 174"/>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76" name="Straight Connector 175"/>
              <p:cNvCxnSpPr/>
              <p:nvPr/>
            </p:nvCxnSpPr>
            <p:spPr>
              <a:xfrm>
                <a:off x="4281948" y="1007486"/>
                <a:ext cx="0" cy="114300"/>
              </a:xfrm>
              <a:prstGeom prst="line">
                <a:avLst/>
              </a:prstGeom>
              <a:noFill/>
              <a:ln w="28575" cap="flat" cmpd="sng" algn="ctr">
                <a:solidFill>
                  <a:srgbClr val="0070C0"/>
                </a:solidFill>
                <a:prstDash val="solid"/>
              </a:ln>
              <a:effectLst/>
            </p:spPr>
          </p:cxnSp>
          <p:grpSp>
            <p:nvGrpSpPr>
              <p:cNvPr id="177" name="Group 176"/>
              <p:cNvGrpSpPr/>
              <p:nvPr/>
            </p:nvGrpSpPr>
            <p:grpSpPr>
              <a:xfrm>
                <a:off x="4191000" y="846803"/>
                <a:ext cx="462116" cy="375175"/>
                <a:chOff x="3266768" y="828368"/>
                <a:chExt cx="462116" cy="375175"/>
              </a:xfrm>
            </p:grpSpPr>
            <p:sp>
              <p:nvSpPr>
                <p:cNvPr id="178" name="Rectangle 177"/>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9" name="Rectangle 178"/>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80" name="Rectangle 179"/>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81" name="Straight Connector 180"/>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82" name="Straight Connector 181"/>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99" name="Picture 9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57746" y="4124399"/>
              <a:ext cx="494508" cy="383318"/>
            </a:xfrm>
            <a:prstGeom prst="rect">
              <a:avLst/>
            </a:prstGeom>
          </p:spPr>
        </p:pic>
        <p:pic>
          <p:nvPicPr>
            <p:cNvPr id="100" name="Picture 9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043" y="3352800"/>
              <a:ext cx="442641" cy="824529"/>
            </a:xfrm>
            <a:prstGeom prst="rect">
              <a:avLst/>
            </a:prstGeom>
          </p:spPr>
        </p:pic>
        <p:pic>
          <p:nvPicPr>
            <p:cNvPr id="101" name="Picture 10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989" y="2674294"/>
              <a:ext cx="494508" cy="383318"/>
            </a:xfrm>
            <a:prstGeom prst="rect">
              <a:avLst/>
            </a:prstGeom>
          </p:spPr>
        </p:pic>
        <p:pic>
          <p:nvPicPr>
            <p:cNvPr id="102" name="Picture 101"/>
            <p:cNvPicPr>
              <a:picLocks noChangeAspect="1"/>
            </p:cNvPicPr>
            <p:nvPr/>
          </p:nvPicPr>
          <p:blipFill>
            <a:blip r:embed="rId7"/>
            <a:stretch>
              <a:fillRect/>
            </a:stretch>
          </p:blipFill>
          <p:spPr>
            <a:xfrm>
              <a:off x="335055" y="4723134"/>
              <a:ext cx="647700" cy="508322"/>
            </a:xfrm>
            <a:prstGeom prst="rect">
              <a:avLst/>
            </a:prstGeom>
          </p:spPr>
        </p:pic>
        <p:pic>
          <p:nvPicPr>
            <p:cNvPr id="103" name="Picture 102"/>
            <p:cNvPicPr>
              <a:picLocks noChangeAspect="1"/>
            </p:cNvPicPr>
            <p:nvPr/>
          </p:nvPicPr>
          <p:blipFill>
            <a:blip r:embed="rId7"/>
            <a:stretch>
              <a:fillRect/>
            </a:stretch>
          </p:blipFill>
          <p:spPr>
            <a:xfrm>
              <a:off x="327118" y="4419600"/>
              <a:ext cx="647700" cy="508322"/>
            </a:xfrm>
            <a:prstGeom prst="rect">
              <a:avLst/>
            </a:prstGeom>
          </p:spPr>
        </p:pic>
        <p:pic>
          <p:nvPicPr>
            <p:cNvPr id="104" name="Picture 103"/>
            <p:cNvPicPr>
              <a:picLocks noChangeAspect="1"/>
            </p:cNvPicPr>
            <p:nvPr/>
          </p:nvPicPr>
          <p:blipFill>
            <a:blip r:embed="rId8"/>
            <a:stretch>
              <a:fillRect/>
            </a:stretch>
          </p:blipFill>
          <p:spPr>
            <a:xfrm>
              <a:off x="2418484" y="4724400"/>
              <a:ext cx="629516" cy="1107630"/>
            </a:xfrm>
            <a:prstGeom prst="rect">
              <a:avLst/>
            </a:prstGeom>
          </p:spPr>
        </p:pic>
        <p:sp>
          <p:nvSpPr>
            <p:cNvPr id="105" name="Rounded Rectangle 812107"/>
            <p:cNvSpPr>
              <a:spLocks noChangeArrowheads="1"/>
            </p:cNvSpPr>
            <p:nvPr/>
          </p:nvSpPr>
          <p:spPr bwMode="auto">
            <a:xfrm>
              <a:off x="771611" y="56388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Enterprise </a:t>
              </a:r>
            </a:p>
          </p:txBody>
        </p:sp>
        <p:cxnSp>
          <p:nvCxnSpPr>
            <p:cNvPr id="106" name="Straight Arrow Connector 105"/>
            <p:cNvCxnSpPr/>
            <p:nvPr/>
          </p:nvCxnSpPr>
          <p:spPr>
            <a:xfrm flipH="1">
              <a:off x="1066800" y="2590800"/>
              <a:ext cx="1278708" cy="0"/>
            </a:xfrm>
            <a:prstGeom prst="straightConnector1">
              <a:avLst/>
            </a:prstGeom>
            <a:noFill/>
            <a:ln w="28575" cap="flat" cmpd="sng" algn="ctr">
              <a:solidFill>
                <a:srgbClr val="FF0000"/>
              </a:solidFill>
              <a:prstDash val="solid"/>
              <a:tailEnd type="arrow"/>
            </a:ln>
            <a:effectLst/>
          </p:spPr>
        </p:cxnSp>
        <p:cxnSp>
          <p:nvCxnSpPr>
            <p:cNvPr id="107" name="Straight Arrow Connector 106"/>
            <p:cNvCxnSpPr/>
            <p:nvPr/>
          </p:nvCxnSpPr>
          <p:spPr>
            <a:xfrm flipH="1">
              <a:off x="2819400" y="3352800"/>
              <a:ext cx="2133600" cy="0"/>
            </a:xfrm>
            <a:prstGeom prst="straightConnector1">
              <a:avLst/>
            </a:prstGeom>
            <a:noFill/>
            <a:ln w="28575" cap="flat" cmpd="sng" algn="ctr">
              <a:solidFill>
                <a:srgbClr val="FF0000"/>
              </a:solidFill>
              <a:prstDash val="solid"/>
              <a:tailEnd type="arrow"/>
            </a:ln>
            <a:effectLst/>
          </p:spPr>
        </p:cxnSp>
        <p:sp>
          <p:nvSpPr>
            <p:cNvPr id="108" name="Rounded Rectangle 812107"/>
            <p:cNvSpPr>
              <a:spLocks noChangeArrowheads="1"/>
            </p:cNvSpPr>
            <p:nvPr/>
          </p:nvSpPr>
          <p:spPr bwMode="auto">
            <a:xfrm>
              <a:off x="2935289" y="2646450"/>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delivered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to on-premises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machine </a:t>
              </a:r>
            </a:p>
          </p:txBody>
        </p:sp>
        <p:sp>
          <p:nvSpPr>
            <p:cNvPr id="109" name="Rounded Rectangle 108"/>
            <p:cNvSpPr/>
            <p:nvPr/>
          </p:nvSpPr>
          <p:spPr>
            <a:xfrm>
              <a:off x="4953000" y="1628740"/>
              <a:ext cx="3962400" cy="4023460"/>
            </a:xfrm>
            <a:prstGeom prst="roundRect">
              <a:avLst/>
            </a:prstGeom>
            <a:noFill/>
            <a:ln w="25400" cap="flat" cmpd="sng" algn="ctr">
              <a:solidFill>
                <a:srgbClr val="0070C0"/>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a:t>
              </a: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cloud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resources</a:t>
              </a:r>
            </a:p>
          </p:txBody>
        </p:sp>
        <p:cxnSp>
          <p:nvCxnSpPr>
            <p:cNvPr id="110" name="Straight Arrow Connector 109"/>
            <p:cNvCxnSpPr/>
            <p:nvPr/>
          </p:nvCxnSpPr>
          <p:spPr>
            <a:xfrm>
              <a:off x="6367853" y="2617555"/>
              <a:ext cx="1257139" cy="0"/>
            </a:xfrm>
            <a:prstGeom prst="straightConnector1">
              <a:avLst/>
            </a:prstGeom>
            <a:noFill/>
            <a:ln w="28575" cap="flat" cmpd="sng" algn="ctr">
              <a:solidFill>
                <a:srgbClr val="FF0000"/>
              </a:solidFill>
              <a:prstDash val="solid"/>
              <a:tailEnd type="arrow"/>
            </a:ln>
            <a:effectLst/>
          </p:spPr>
        </p:cxnSp>
        <p:sp>
          <p:nvSpPr>
            <p:cNvPr id="111" name="Rounded Rectangle 110"/>
            <p:cNvSpPr/>
            <p:nvPr/>
          </p:nvSpPr>
          <p:spPr>
            <a:xfrm>
              <a:off x="5090867" y="2739436"/>
              <a:ext cx="1661575" cy="1666801"/>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12" name="Picture 1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89503" y="4218492"/>
              <a:ext cx="553964" cy="429405"/>
            </a:xfrm>
            <a:prstGeom prst="rect">
              <a:avLst/>
            </a:prstGeom>
          </p:spPr>
        </p:pic>
        <p:sp>
          <p:nvSpPr>
            <p:cNvPr id="113" name="Lightning Bolt 112"/>
            <p:cNvSpPr/>
            <p:nvPr/>
          </p:nvSpPr>
          <p:spPr>
            <a:xfrm rot="4310509">
              <a:off x="6542818" y="4218557"/>
              <a:ext cx="270262" cy="226492"/>
            </a:xfrm>
            <a:prstGeom prst="lightningBolt">
              <a:avLst/>
            </a:prstGeom>
            <a:solidFill>
              <a:srgbClr val="0000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4" name="Rounded Rectangle 812107"/>
            <p:cNvSpPr>
              <a:spLocks noChangeArrowheads="1"/>
            </p:cNvSpPr>
            <p:nvPr/>
          </p:nvSpPr>
          <p:spPr bwMode="auto">
            <a:xfrm>
              <a:off x="5778222" y="4694238"/>
              <a:ext cx="1410420" cy="411162"/>
            </a:xfrm>
            <a:prstGeom prst="roundRect">
              <a:avLst>
                <a:gd name="adj" fmla="val 4167"/>
              </a:avLst>
            </a:prstGeom>
            <a:noFill/>
            <a:ln w="9525" algn="ctr">
              <a:noFill/>
              <a:round/>
              <a:headEnd/>
              <a:tailEnd/>
            </a:ln>
          </p:spPr>
          <p:txBody>
            <a:bodyPr wrap="none" anchor="ctr"/>
            <a:lstStyle/>
            <a:p>
              <a:pP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 </a:t>
              </a:r>
            </a:p>
            <a:p>
              <a:pP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Automation </a:t>
              </a:r>
            </a:p>
          </p:txBody>
        </p:sp>
        <p:grpSp>
          <p:nvGrpSpPr>
            <p:cNvPr id="115" name="Group 114"/>
            <p:cNvGrpSpPr/>
            <p:nvPr/>
          </p:nvGrpSpPr>
          <p:grpSpPr>
            <a:xfrm>
              <a:off x="5159980" y="2862174"/>
              <a:ext cx="602226" cy="522955"/>
              <a:chOff x="4191000" y="846803"/>
              <a:chExt cx="462116" cy="375175"/>
            </a:xfrm>
          </p:grpSpPr>
          <p:cxnSp>
            <p:nvCxnSpPr>
              <p:cNvPr id="167" name="Straight Connector 166"/>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8" name="Straight Connector 167"/>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69" name="Group 168"/>
              <p:cNvGrpSpPr/>
              <p:nvPr/>
            </p:nvGrpSpPr>
            <p:grpSpPr>
              <a:xfrm>
                <a:off x="4191000" y="846803"/>
                <a:ext cx="462116" cy="375175"/>
                <a:chOff x="3266768" y="828368"/>
                <a:chExt cx="462116" cy="375175"/>
              </a:xfrm>
            </p:grpSpPr>
            <p:sp>
              <p:nvSpPr>
                <p:cNvPr id="170" name="Rectangle 169"/>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1" name="Rectangle 170"/>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2" name="Rectangle 171"/>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73" name="Straight Connector 172"/>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74" name="Straight Connector 173"/>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6" name="Group 115"/>
            <p:cNvGrpSpPr/>
            <p:nvPr/>
          </p:nvGrpSpPr>
          <p:grpSpPr>
            <a:xfrm>
              <a:off x="2133600" y="2525045"/>
              <a:ext cx="602226" cy="522955"/>
              <a:chOff x="4191000" y="846803"/>
              <a:chExt cx="462116" cy="375175"/>
            </a:xfrm>
          </p:grpSpPr>
          <p:cxnSp>
            <p:nvCxnSpPr>
              <p:cNvPr id="159" name="Straight Connector 158"/>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0" name="Straight Connector 159"/>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61" name="Group 160"/>
              <p:cNvGrpSpPr/>
              <p:nvPr/>
            </p:nvGrpSpPr>
            <p:grpSpPr>
              <a:xfrm>
                <a:off x="4191000" y="846803"/>
                <a:ext cx="462116" cy="375175"/>
                <a:chOff x="3266768" y="828368"/>
                <a:chExt cx="462116" cy="375175"/>
              </a:xfrm>
            </p:grpSpPr>
            <p:sp>
              <p:nvSpPr>
                <p:cNvPr id="162" name="Rectangle 161"/>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63" name="Rectangle 162"/>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64" name="Rectangle 163"/>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65" name="Straight Connector 164"/>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66" name="Straight Connector 165"/>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7" name="Group 116"/>
            <p:cNvGrpSpPr/>
            <p:nvPr/>
          </p:nvGrpSpPr>
          <p:grpSpPr>
            <a:xfrm>
              <a:off x="5964247" y="2870197"/>
              <a:ext cx="602226" cy="522955"/>
              <a:chOff x="4191000" y="846803"/>
              <a:chExt cx="462116" cy="375175"/>
            </a:xfrm>
          </p:grpSpPr>
          <p:cxnSp>
            <p:nvCxnSpPr>
              <p:cNvPr id="151" name="Straight Connector 150"/>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52" name="Straight Connector 151"/>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53" name="Group 152"/>
              <p:cNvGrpSpPr/>
              <p:nvPr/>
            </p:nvGrpSpPr>
            <p:grpSpPr>
              <a:xfrm>
                <a:off x="4191000" y="846803"/>
                <a:ext cx="462116" cy="375175"/>
                <a:chOff x="3266768" y="828368"/>
                <a:chExt cx="462116" cy="375175"/>
              </a:xfrm>
            </p:grpSpPr>
            <p:sp>
              <p:nvSpPr>
                <p:cNvPr id="154" name="Rectangle 153"/>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5" name="Rectangle 154"/>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6" name="Rectangle 155"/>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57" name="Straight Connector 156"/>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8" name="Straight Connector 157"/>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8" name="Group 117"/>
            <p:cNvGrpSpPr/>
            <p:nvPr/>
          </p:nvGrpSpPr>
          <p:grpSpPr>
            <a:xfrm>
              <a:off x="5175996" y="3710218"/>
              <a:ext cx="602226" cy="522955"/>
              <a:chOff x="4191000" y="846803"/>
              <a:chExt cx="462116" cy="375175"/>
            </a:xfrm>
          </p:grpSpPr>
          <p:cxnSp>
            <p:nvCxnSpPr>
              <p:cNvPr id="143" name="Straight Connector 142"/>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44" name="Straight Connector 143"/>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45" name="Group 144"/>
              <p:cNvGrpSpPr/>
              <p:nvPr/>
            </p:nvGrpSpPr>
            <p:grpSpPr>
              <a:xfrm>
                <a:off x="4191000" y="846803"/>
                <a:ext cx="462116" cy="375175"/>
                <a:chOff x="3266768" y="828368"/>
                <a:chExt cx="462116" cy="375175"/>
              </a:xfrm>
            </p:grpSpPr>
            <p:sp>
              <p:nvSpPr>
                <p:cNvPr id="146" name="Rectangle 145"/>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7" name="Rectangle 146"/>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8" name="Rectangle 147"/>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49" name="Straight Connector 148"/>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0" name="Straight Connector 149"/>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9" name="Group 118"/>
            <p:cNvGrpSpPr/>
            <p:nvPr/>
          </p:nvGrpSpPr>
          <p:grpSpPr>
            <a:xfrm>
              <a:off x="5964234" y="3705152"/>
              <a:ext cx="602226" cy="522955"/>
              <a:chOff x="4191000" y="846803"/>
              <a:chExt cx="462116" cy="375175"/>
            </a:xfrm>
          </p:grpSpPr>
          <p:cxnSp>
            <p:nvCxnSpPr>
              <p:cNvPr id="135" name="Straight Connector 134"/>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36" name="Straight Connector 135"/>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37" name="Group 136"/>
              <p:cNvGrpSpPr/>
              <p:nvPr/>
            </p:nvGrpSpPr>
            <p:grpSpPr>
              <a:xfrm>
                <a:off x="4191000" y="846803"/>
                <a:ext cx="462116" cy="375175"/>
                <a:chOff x="3266768" y="828368"/>
                <a:chExt cx="462116" cy="375175"/>
              </a:xfrm>
            </p:grpSpPr>
            <p:sp>
              <p:nvSpPr>
                <p:cNvPr id="138" name="Rectangle 137"/>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9" name="Rectangle 138"/>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0" name="Rectangle 139"/>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41" name="Straight Connector 140"/>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42" name="Straight Connector 141"/>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20" name="Picture 1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86802" y="3046714"/>
              <a:ext cx="299808" cy="520780"/>
            </a:xfrm>
            <a:prstGeom prst="rect">
              <a:avLst/>
            </a:prstGeom>
          </p:spPr>
        </p:pic>
        <p:pic>
          <p:nvPicPr>
            <p:cNvPr id="121" name="Picture 12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70420" y="2439549"/>
              <a:ext cx="337569" cy="280572"/>
            </a:xfrm>
            <a:prstGeom prst="rect">
              <a:avLst/>
            </a:prstGeom>
          </p:spPr>
        </p:pic>
        <p:pic>
          <p:nvPicPr>
            <p:cNvPr id="122" name="Picture 12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53400" y="3405306"/>
              <a:ext cx="596917" cy="607356"/>
            </a:xfrm>
            <a:prstGeom prst="rect">
              <a:avLst/>
            </a:prstGeom>
          </p:spPr>
        </p:pic>
        <p:pic>
          <p:nvPicPr>
            <p:cNvPr id="123" name="Picture 12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807902" y="4009876"/>
              <a:ext cx="557417" cy="573516"/>
            </a:xfrm>
            <a:prstGeom prst="rect">
              <a:avLst/>
            </a:prstGeom>
          </p:spPr>
        </p:pic>
        <p:pic>
          <p:nvPicPr>
            <p:cNvPr id="124" name="Picture 12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032586" y="4114800"/>
              <a:ext cx="862687" cy="489854"/>
            </a:xfrm>
            <a:prstGeom prst="rect">
              <a:avLst/>
            </a:prstGeom>
          </p:spPr>
        </p:pic>
        <p:grpSp>
          <p:nvGrpSpPr>
            <p:cNvPr id="125" name="Group 124"/>
            <p:cNvGrpSpPr/>
            <p:nvPr/>
          </p:nvGrpSpPr>
          <p:grpSpPr>
            <a:xfrm>
              <a:off x="8192205" y="2941835"/>
              <a:ext cx="543448" cy="178181"/>
              <a:chOff x="6934200" y="2941835"/>
              <a:chExt cx="543448" cy="178181"/>
            </a:xfrm>
          </p:grpSpPr>
          <p:cxnSp>
            <p:nvCxnSpPr>
              <p:cNvPr id="128" name="Straight Connector 127"/>
              <p:cNvCxnSpPr/>
              <p:nvPr/>
            </p:nvCxnSpPr>
            <p:spPr>
              <a:xfrm flipH="1">
                <a:off x="6934200" y="2941835"/>
                <a:ext cx="152400" cy="89709"/>
              </a:xfrm>
              <a:prstGeom prst="line">
                <a:avLst/>
              </a:prstGeom>
              <a:noFill/>
              <a:ln w="28575" cap="flat" cmpd="sng" algn="ctr">
                <a:solidFill>
                  <a:srgbClr val="FF0000"/>
                </a:solidFill>
                <a:prstDash val="solid"/>
              </a:ln>
              <a:effectLst/>
            </p:spPr>
          </p:cxnSp>
          <p:cxnSp>
            <p:nvCxnSpPr>
              <p:cNvPr id="129" name="Straight Connector 128"/>
              <p:cNvCxnSpPr/>
              <p:nvPr/>
            </p:nvCxnSpPr>
            <p:spPr>
              <a:xfrm>
                <a:off x="6934200" y="3024297"/>
                <a:ext cx="152400" cy="89855"/>
              </a:xfrm>
              <a:prstGeom prst="line">
                <a:avLst/>
              </a:prstGeom>
              <a:noFill/>
              <a:ln w="28575" cap="flat" cmpd="sng" algn="ctr">
                <a:solidFill>
                  <a:srgbClr val="FF0000"/>
                </a:solidFill>
                <a:prstDash val="solid"/>
              </a:ln>
              <a:effectLst/>
            </p:spPr>
          </p:cxnSp>
          <p:cxnSp>
            <p:nvCxnSpPr>
              <p:cNvPr id="130" name="Straight Connector 129"/>
              <p:cNvCxnSpPr/>
              <p:nvPr/>
            </p:nvCxnSpPr>
            <p:spPr>
              <a:xfrm>
                <a:off x="7325248" y="2948975"/>
                <a:ext cx="152400" cy="81407"/>
              </a:xfrm>
              <a:prstGeom prst="line">
                <a:avLst/>
              </a:prstGeom>
              <a:noFill/>
              <a:ln w="28575" cap="flat" cmpd="sng" algn="ctr">
                <a:solidFill>
                  <a:srgbClr val="FF0000"/>
                </a:solidFill>
                <a:prstDash val="solid"/>
              </a:ln>
              <a:effectLst/>
            </p:spPr>
          </p:cxnSp>
          <p:cxnSp>
            <p:nvCxnSpPr>
              <p:cNvPr id="131" name="Straight Connector 130"/>
              <p:cNvCxnSpPr/>
              <p:nvPr/>
            </p:nvCxnSpPr>
            <p:spPr>
              <a:xfrm flipH="1">
                <a:off x="7325248" y="3023147"/>
                <a:ext cx="152400" cy="96869"/>
              </a:xfrm>
              <a:prstGeom prst="line">
                <a:avLst/>
              </a:prstGeom>
              <a:noFill/>
              <a:ln w="28575" cap="flat" cmpd="sng" algn="ctr">
                <a:solidFill>
                  <a:srgbClr val="FF0000"/>
                </a:solidFill>
                <a:prstDash val="solid"/>
              </a:ln>
              <a:effectLst/>
            </p:spPr>
          </p:cxnSp>
          <p:sp>
            <p:nvSpPr>
              <p:cNvPr id="132" name="Oval 131"/>
              <p:cNvSpPr/>
              <p:nvPr/>
            </p:nvSpPr>
            <p:spPr>
              <a:xfrm>
                <a:off x="7086600"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3" name="Oval 132"/>
              <p:cNvSpPr/>
              <p:nvPr/>
            </p:nvSpPr>
            <p:spPr>
              <a:xfrm>
                <a:off x="7208856" y="3027904"/>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4" name="Oval 133"/>
              <p:cNvSpPr/>
              <p:nvPr/>
            </p:nvSpPr>
            <p:spPr>
              <a:xfrm>
                <a:off x="7319721"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
          <p:nvSpPr>
            <p:cNvPr id="126" name="Rounded Rectangle 812107"/>
            <p:cNvSpPr>
              <a:spLocks noChangeArrowheads="1"/>
            </p:cNvSpPr>
            <p:nvPr/>
          </p:nvSpPr>
          <p:spPr bwMode="auto">
            <a:xfrm>
              <a:off x="6800669" y="56522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Azure</a:t>
              </a:r>
            </a:p>
          </p:txBody>
        </p:sp>
        <p:sp>
          <p:nvSpPr>
            <p:cNvPr id="127" name="Rounded Rectangle 812107"/>
            <p:cNvSpPr>
              <a:spLocks noChangeArrowheads="1"/>
            </p:cNvSpPr>
            <p:nvPr/>
          </p:nvSpPr>
          <p:spPr bwMode="auto">
            <a:xfrm>
              <a:off x="5207094" y="2385219"/>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a:t>
              </a:r>
            </a:p>
          </p:txBody>
        </p:sp>
      </p:grpSp>
    </p:spTree>
    <p:extLst>
      <p:ext uri="{BB962C8B-B14F-4D97-AF65-F5344CB8AC3E}">
        <p14:creationId xmlns:p14="http://schemas.microsoft.com/office/powerpoint/2010/main" val="34387790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 to Azure Automation runbooks</a:t>
            </a:r>
          </a:p>
        </p:txBody>
      </p:sp>
      <p:sp>
        <p:nvSpPr>
          <p:cNvPr id="4" name="Content Placeholder 2"/>
          <p:cNvSpPr>
            <a:spLocks noGrp="1"/>
          </p:cNvSpPr>
          <p:nvPr/>
        </p:nvSpPr>
        <p:spPr bwMode="auto">
          <a:xfrm>
            <a:off x="458787" y="1021215"/>
            <a:ext cx="843229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Graphical runbooks:</a:t>
            </a:r>
          </a:p>
          <a:p>
            <a:pPr lvl="1"/>
            <a:r>
              <a:rPr lang="en-CA" dirty="0"/>
              <a:t>Edited by using the graphical editor in the Azure portal</a:t>
            </a:r>
          </a:p>
          <a:p>
            <a:r>
              <a:rPr lang="en-CA" dirty="0"/>
              <a:t>Textual runbooks:</a:t>
            </a:r>
          </a:p>
          <a:p>
            <a:pPr lvl="1"/>
            <a:r>
              <a:rPr lang="en-CA" dirty="0"/>
              <a:t>Based on PowerShell workflows or PowerShell scripts</a:t>
            </a:r>
          </a:p>
          <a:p>
            <a:pPr lvl="1"/>
            <a:r>
              <a:rPr lang="en-CA" dirty="0"/>
              <a:t>Edited by using the textual editor in the Azure portal or imported from workflows and scripts created on-premises</a:t>
            </a:r>
          </a:p>
          <a:p>
            <a:r>
              <a:rPr lang="en-CA" dirty="0"/>
              <a:t>No support for conversion between the two types</a:t>
            </a:r>
          </a:p>
          <a:p>
            <a:endParaRPr lang="en-US" dirty="0"/>
          </a:p>
        </p:txBody>
      </p:sp>
    </p:spTree>
    <p:extLst>
      <p:ext uri="{BB962C8B-B14F-4D97-AF65-F5344CB8AC3E}">
        <p14:creationId xmlns:p14="http://schemas.microsoft.com/office/powerpoint/2010/main" val="27184434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Graphical authoring of Automation runbooks</a:t>
            </a:r>
          </a:p>
        </p:txBody>
      </p:sp>
      <p:pic>
        <p:nvPicPr>
          <p:cNvPr id="4" name="Content Placeholder 1" descr="Screenshot of the Edit Graphical Runbook window, which depicts the graphical editor interface in the Azure portal. On the top, there are six icons labeled Save, Publish, Revert, Input and Output, Test pane, and Feedback. Below these icons are three panes. The left pane has a superimposed Library label, and has a search box on the top, and four options below it, labeled CMDLETS, RUNBOOKS, ASSETS, and RUNBOOK CONTROL. The middle pane has a superimposed Canvas label, and depicts a flowchart of the current workflow. The right pane has a superimposed Configuration label, which displays the name Get-AutomationVariable on top, the label Get Subscription UI below it, and a comment field below the label field. Below the comment, there is a Checkpoint Runbook field, with the options Yes and No. Below this, there is a Parameters field, which displays 1 of 1 configured, and a Retry behavior field, which displays Configure retry behavior.&#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237804" y="1458686"/>
            <a:ext cx="8717921" cy="4659085"/>
          </a:xfrm>
          <a:prstGeom prst="rect">
            <a:avLst/>
          </a:prstGeom>
          <a:noFill/>
          <a:ln w="9525">
            <a:noFill/>
            <a:miter lim="800000"/>
            <a:headEnd/>
            <a:tailEnd/>
          </a:ln>
        </p:spPr>
      </p:pic>
      <p:sp>
        <p:nvSpPr>
          <p:cNvPr id="5" name="Rectangle 4"/>
          <p:cNvSpPr/>
          <p:nvPr/>
        </p:nvSpPr>
        <p:spPr bwMode="auto">
          <a:xfrm>
            <a:off x="413656" y="5333999"/>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Library</a:t>
            </a:r>
          </a:p>
        </p:txBody>
      </p:sp>
      <p:sp>
        <p:nvSpPr>
          <p:cNvPr id="6" name="Rectangle 5"/>
          <p:cNvSpPr/>
          <p:nvPr/>
        </p:nvSpPr>
        <p:spPr bwMode="auto">
          <a:xfrm>
            <a:off x="5072742" y="5334001"/>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Canvas </a:t>
            </a:r>
          </a:p>
        </p:txBody>
      </p:sp>
      <p:sp>
        <p:nvSpPr>
          <p:cNvPr id="7" name="Rectangle 6"/>
          <p:cNvSpPr/>
          <p:nvPr/>
        </p:nvSpPr>
        <p:spPr bwMode="auto">
          <a:xfrm>
            <a:off x="7206343" y="5334000"/>
            <a:ext cx="1763486"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Configuration </a:t>
            </a:r>
          </a:p>
        </p:txBody>
      </p:sp>
    </p:spTree>
    <p:extLst>
      <p:ext uri="{BB962C8B-B14F-4D97-AF65-F5344CB8AC3E}">
        <p14:creationId xmlns:p14="http://schemas.microsoft.com/office/powerpoint/2010/main" val="3604033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Azure SQL Database architecture</a:t>
            </a:r>
          </a:p>
        </p:txBody>
      </p:sp>
      <p:sp>
        <p:nvSpPr>
          <p:cNvPr id="4" name="Content Placeholder 2"/>
          <p:cNvSpPr>
            <a:spLocks noGrp="1"/>
          </p:cNvSpPr>
          <p:nvPr/>
        </p:nvSpPr>
        <p:spPr bwMode="auto">
          <a:xfrm>
            <a:off x="458788" y="5214025"/>
            <a:ext cx="8119156" cy="9545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Azure SQL Database is: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A PaaS relational data store</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pitchFamily="34" charset="0"/>
                <a:cs typeface="Segoe UI" pitchFamily="34" charset="0"/>
              </a:rPr>
              <a:t>Built on SQL Server technologies</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p:txBody>
      </p:sp>
      <p:grpSp>
        <p:nvGrpSpPr>
          <p:cNvPr id="5" name="Group 4" descr="Architectural diagram that depicts an Azure subscription that contains a resource group. The resource group contains a SQL database server, and this server contains a master database and two isolated user databases. Boxes within each other depict an Azure subscription, resource group and SQL database server." title="Azure SQL Database architecture"/>
          <p:cNvGrpSpPr/>
          <p:nvPr/>
        </p:nvGrpSpPr>
        <p:grpSpPr>
          <a:xfrm>
            <a:off x="810985" y="990600"/>
            <a:ext cx="7875815" cy="3952919"/>
            <a:chOff x="702129" y="1077006"/>
            <a:chExt cx="7875815" cy="3952919"/>
          </a:xfrm>
        </p:grpSpPr>
        <p:sp>
          <p:nvSpPr>
            <p:cNvPr id="6" name="Rounded Rectangle 5"/>
            <p:cNvSpPr/>
            <p:nvPr/>
          </p:nvSpPr>
          <p:spPr bwMode="auto">
            <a:xfrm>
              <a:off x="702129" y="1445522"/>
              <a:ext cx="7196395" cy="3584403"/>
            </a:xfrm>
            <a:prstGeom prst="roundRect">
              <a:avLst/>
            </a:prstGeom>
            <a:solidFill>
              <a:srgbClr val="4668C5"/>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1" i="0" u="none" strike="noStrike" kern="1200" cap="none" spc="0" normalizeH="0" baseline="0" noProof="0" dirty="0">
                <a:ln>
                  <a:noFill/>
                </a:ln>
                <a:solidFill>
                  <a:srgbClr val="000000"/>
                </a:solidFill>
                <a:effectLst/>
                <a:uLnTx/>
                <a:uFillTx/>
                <a:latin typeface="Verdana" pitchFamily="34" charset="0"/>
                <a:ea typeface="+mn-ea"/>
                <a:cs typeface="+mn-cs"/>
              </a:endParaRPr>
            </a:p>
          </p:txBody>
        </p:sp>
        <p:sp>
          <p:nvSpPr>
            <p:cNvPr id="7" name="TextBox 6"/>
            <p:cNvSpPr txBox="1"/>
            <p:nvPr/>
          </p:nvSpPr>
          <p:spPr>
            <a:xfrm>
              <a:off x="1261139" y="1494094"/>
              <a:ext cx="2284408"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Azure subscription</a:t>
              </a:r>
            </a:p>
          </p:txBody>
        </p:sp>
        <p:sp>
          <p:nvSpPr>
            <p:cNvPr id="8" name="Rounded Rectangle 7"/>
            <p:cNvSpPr/>
            <p:nvPr/>
          </p:nvSpPr>
          <p:spPr bwMode="auto">
            <a:xfrm>
              <a:off x="914400" y="2123441"/>
              <a:ext cx="5624736" cy="2775856"/>
            </a:xfrm>
            <a:prstGeom prst="roundRect">
              <a:avLst/>
            </a:prstGeom>
            <a:solidFill>
              <a:srgbClr val="9B4F96"/>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mn-cs"/>
              </a:endParaRPr>
            </a:p>
          </p:txBody>
        </p:sp>
        <p:sp>
          <p:nvSpPr>
            <p:cNvPr id="9" name="Rounded Rectangle 8"/>
            <p:cNvSpPr/>
            <p:nvPr/>
          </p:nvSpPr>
          <p:spPr bwMode="auto">
            <a:xfrm>
              <a:off x="1117663" y="2708686"/>
              <a:ext cx="4319752" cy="1992194"/>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1" i="0" u="none" strike="noStrike" kern="1200" cap="none" spc="0" normalizeH="0" baseline="0" noProof="0" dirty="0">
                <a:ln>
                  <a:noFill/>
                </a:ln>
                <a:solidFill>
                  <a:srgbClr val="000000"/>
                </a:solidFill>
                <a:effectLst/>
                <a:uLnTx/>
                <a:uFillTx/>
                <a:latin typeface="Verdana" pitchFamily="34" charset="0"/>
                <a:ea typeface="+mn-ea"/>
                <a:cs typeface="+mn-cs"/>
              </a:endParaRPr>
            </a:p>
          </p:txBody>
        </p:sp>
        <p:sp>
          <p:nvSpPr>
            <p:cNvPr id="10" name="TextBox 9"/>
            <p:cNvSpPr txBox="1"/>
            <p:nvPr/>
          </p:nvSpPr>
          <p:spPr>
            <a:xfrm>
              <a:off x="1261139" y="2728722"/>
              <a:ext cx="3749413" cy="4001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SQL database server</a:t>
              </a:r>
            </a:p>
          </p:txBody>
        </p:sp>
        <p:sp>
          <p:nvSpPr>
            <p:cNvPr id="11" name="TextBox 10"/>
            <p:cNvSpPr txBox="1"/>
            <p:nvPr/>
          </p:nvSpPr>
          <p:spPr>
            <a:xfrm>
              <a:off x="2824157" y="3388029"/>
              <a:ext cx="1537409"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Isolated user </a:t>
              </a:r>
              <a:br>
                <a:rPr kumimoji="0" lang="en-GB"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br>
              <a:r>
                <a:rPr kumimoji="0" lang="en-GB"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databases</a:t>
              </a:r>
            </a:p>
          </p:txBody>
        </p:sp>
        <p:sp>
          <p:nvSpPr>
            <p:cNvPr id="12" name="TextBox 11"/>
            <p:cNvSpPr txBox="1"/>
            <p:nvPr/>
          </p:nvSpPr>
          <p:spPr>
            <a:xfrm>
              <a:off x="1519118" y="3392693"/>
              <a:ext cx="1101776"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Master </a:t>
              </a:r>
              <a:br>
                <a:rPr kumimoji="0" lang="en-GB"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br>
              <a:r>
                <a:rPr kumimoji="0" lang="en-GB" sz="1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database</a:t>
              </a:r>
            </a:p>
          </p:txBody>
        </p:sp>
        <p:sp>
          <p:nvSpPr>
            <p:cNvPr id="13" name="TextBox 12"/>
            <p:cNvSpPr txBox="1"/>
            <p:nvPr/>
          </p:nvSpPr>
          <p:spPr>
            <a:xfrm>
              <a:off x="1261139" y="2143477"/>
              <a:ext cx="3749413" cy="4001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Resource group</a:t>
              </a:r>
            </a:p>
          </p:txBody>
        </p:sp>
        <p:pic>
          <p:nvPicPr>
            <p:cNvPr id="14" name="Picture 13"/>
            <p:cNvPicPr>
              <a:picLocks noChangeAspect="1"/>
            </p:cNvPicPr>
            <p:nvPr/>
          </p:nvPicPr>
          <p:blipFill>
            <a:blip r:embed="rId3"/>
            <a:stretch>
              <a:fillRect/>
            </a:stretch>
          </p:blipFill>
          <p:spPr>
            <a:xfrm>
              <a:off x="6539136" y="1077006"/>
              <a:ext cx="2038808" cy="1153536"/>
            </a:xfrm>
            <a:prstGeom prst="rect">
              <a:avLst/>
            </a:prstGeom>
          </p:spPr>
        </p:pic>
        <p:grpSp>
          <p:nvGrpSpPr>
            <p:cNvPr id="15" name="Group 14"/>
            <p:cNvGrpSpPr>
              <a:grpSpLocks noChangeAspect="1"/>
            </p:cNvGrpSpPr>
            <p:nvPr/>
          </p:nvGrpSpPr>
          <p:grpSpPr>
            <a:xfrm>
              <a:off x="2909290" y="4091738"/>
              <a:ext cx="1046604" cy="472234"/>
              <a:chOff x="2904848" y="2885814"/>
              <a:chExt cx="1681162" cy="959376"/>
            </a:xfrm>
          </p:grpSpPr>
          <p:sp>
            <p:nvSpPr>
              <p:cNvPr id="40" name="Flowchart: Magnetic Disk 39"/>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Verdana"/>
                  <a:ea typeface="+mn-ea"/>
                  <a:cs typeface="+mn-cs"/>
                </a:endParaRPr>
              </a:p>
            </p:txBody>
          </p:sp>
          <p:sp>
            <p:nvSpPr>
              <p:cNvPr id="41" name="Oval 40"/>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grpSp>
        <p:grpSp>
          <p:nvGrpSpPr>
            <p:cNvPr id="16" name="Group 15"/>
            <p:cNvGrpSpPr>
              <a:grpSpLocks noChangeAspect="1"/>
            </p:cNvGrpSpPr>
            <p:nvPr/>
          </p:nvGrpSpPr>
          <p:grpSpPr>
            <a:xfrm>
              <a:off x="4124194" y="4089993"/>
              <a:ext cx="1046604" cy="472234"/>
              <a:chOff x="2904848" y="2885814"/>
              <a:chExt cx="1681162" cy="959376"/>
            </a:xfrm>
          </p:grpSpPr>
          <p:sp>
            <p:nvSpPr>
              <p:cNvPr id="38" name="Flowchart: Magnetic Disk 37"/>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Verdana"/>
                  <a:ea typeface="+mn-ea"/>
                  <a:cs typeface="+mn-cs"/>
                </a:endParaRPr>
              </a:p>
            </p:txBody>
          </p:sp>
          <p:sp>
            <p:nvSpPr>
              <p:cNvPr id="39" name="Oval 38"/>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grpSp>
        <p:grpSp>
          <p:nvGrpSpPr>
            <p:cNvPr id="17" name="Group 16"/>
            <p:cNvGrpSpPr>
              <a:grpSpLocks noChangeAspect="1"/>
            </p:cNvGrpSpPr>
            <p:nvPr/>
          </p:nvGrpSpPr>
          <p:grpSpPr>
            <a:xfrm>
              <a:off x="1628202" y="4054818"/>
              <a:ext cx="811083" cy="478579"/>
              <a:chOff x="5075237" y="4611113"/>
              <a:chExt cx="1698096" cy="1001961"/>
            </a:xfrm>
          </p:grpSpPr>
          <p:grpSp>
            <p:nvGrpSpPr>
              <p:cNvPr id="34" name="Group 33"/>
              <p:cNvGrpSpPr/>
              <p:nvPr/>
            </p:nvGrpSpPr>
            <p:grpSpPr>
              <a:xfrm>
                <a:off x="5075237" y="4611113"/>
                <a:ext cx="1698096" cy="989275"/>
                <a:chOff x="2704570" y="2079890"/>
                <a:chExt cx="1698096" cy="989275"/>
              </a:xfrm>
            </p:grpSpPr>
            <p:sp>
              <p:nvSpPr>
                <p:cNvPr id="36" name="Flowchart: Magnetic Disk 35"/>
                <p:cNvSpPr>
                  <a:spLocks noChangeAspect="1"/>
                </p:cNvSpPr>
                <p:nvPr/>
              </p:nvSpPr>
              <p:spPr>
                <a:xfrm>
                  <a:off x="2713037" y="2109789"/>
                  <a:ext cx="1681162" cy="959376"/>
                </a:xfrm>
                <a:prstGeom prst="flowChartMagneticDisk">
                  <a:avLst/>
                </a:prstGeom>
                <a:noFill/>
                <a:ln w="285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Verdana"/>
                    <a:ea typeface="+mn-ea"/>
                    <a:cs typeface="+mn-cs"/>
                  </a:endParaRPr>
                </a:p>
              </p:txBody>
            </p:sp>
            <p:sp>
              <p:nvSpPr>
                <p:cNvPr id="37" name="Oval 36"/>
                <p:cNvSpPr/>
                <p:nvPr/>
              </p:nvSpPr>
              <p:spPr bwMode="auto">
                <a:xfrm>
                  <a:off x="2704570" y="2079890"/>
                  <a:ext cx="1698096" cy="342900"/>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grpSp>
          <p:sp>
            <p:nvSpPr>
              <p:cNvPr id="35" name="Oval 34"/>
              <p:cNvSpPr/>
              <p:nvPr/>
            </p:nvSpPr>
            <p:spPr bwMode="auto">
              <a:xfrm>
                <a:off x="5085820" y="5270174"/>
                <a:ext cx="1685396" cy="342900"/>
              </a:xfrm>
              <a:prstGeom prst="ellipse">
                <a:avLst/>
              </a:prstGeom>
              <a:solidFill>
                <a:schemeClr val="bg1"/>
              </a:solidFill>
              <a:ln w="25400">
                <a:solidFill>
                  <a:srgbClr val="9696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grpSp>
        <p:grpSp>
          <p:nvGrpSpPr>
            <p:cNvPr id="18" name="Group 17"/>
            <p:cNvGrpSpPr>
              <a:grpSpLocks noChangeAspect="1"/>
            </p:cNvGrpSpPr>
            <p:nvPr/>
          </p:nvGrpSpPr>
          <p:grpSpPr>
            <a:xfrm>
              <a:off x="4761252" y="2294687"/>
              <a:ext cx="942205" cy="1502684"/>
              <a:chOff x="8822083" y="2100326"/>
              <a:chExt cx="914400" cy="1458337"/>
            </a:xfrm>
          </p:grpSpPr>
          <p:grpSp>
            <p:nvGrpSpPr>
              <p:cNvPr id="19" name="Group 18"/>
              <p:cNvGrpSpPr>
                <a:grpSpLocks noChangeAspect="1"/>
              </p:cNvGrpSpPr>
              <p:nvPr/>
            </p:nvGrpSpPr>
            <p:grpSpPr bwMode="auto">
              <a:xfrm>
                <a:off x="9068949" y="2230438"/>
                <a:ext cx="530226" cy="1174751"/>
                <a:chOff x="5855" y="1405"/>
                <a:chExt cx="334" cy="740"/>
              </a:xfrm>
            </p:grpSpPr>
            <p:sp>
              <p:nvSpPr>
                <p:cNvPr id="21"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2" name="Freeform 21"/>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3" name="Rectangle 22"/>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4" name="Freeform 23"/>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5" name="Rectangle 24"/>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6" name="Freeform 25"/>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7" name="Rectangle 26"/>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8" name="Freeform 27"/>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29" name="Rectangle 28"/>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30" name="Freeform 29"/>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31" name="Oval 30"/>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32" name="Freeform 31"/>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33" name="Rectangle 32"/>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grpSp>
          <p:sp>
            <p:nvSpPr>
              <p:cNvPr id="20" name="Rectangle 19"/>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Verdana"/>
                  <a:ea typeface="Segoe UI" pitchFamily="34" charset="0"/>
                  <a:cs typeface="Segoe UI" pitchFamily="34" charset="0"/>
                </a:endParaRPr>
              </a:p>
            </p:txBody>
          </p:sp>
        </p:grpSp>
      </p:grpSp>
    </p:spTree>
    <p:extLst>
      <p:ext uri="{BB962C8B-B14F-4D97-AF65-F5344CB8AC3E}">
        <p14:creationId xmlns:p14="http://schemas.microsoft.com/office/powerpoint/2010/main" val="16484717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 of PowerShell workflows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Workflows support:</a:t>
            </a:r>
          </a:p>
          <a:p>
            <a:r>
              <a:rPr lang="en-CA" dirty="0"/>
              <a:t>Long-running activities</a:t>
            </a:r>
          </a:p>
          <a:p>
            <a:r>
              <a:rPr lang="en-CA" dirty="0"/>
              <a:t>Repeatable activities</a:t>
            </a:r>
          </a:p>
          <a:p>
            <a:r>
              <a:rPr lang="en-CA" dirty="0"/>
              <a:t>Frequently executed activities</a:t>
            </a:r>
          </a:p>
          <a:p>
            <a:r>
              <a:rPr lang="en-CA" dirty="0"/>
              <a:t>Running activities in parallel across one or more machines</a:t>
            </a:r>
          </a:p>
          <a:p>
            <a:r>
              <a:rPr lang="en-CA" dirty="0"/>
              <a:t>Interruptible activities that you can stop and restart</a:t>
            </a:r>
          </a:p>
          <a:p>
            <a:endParaRPr lang="en-US" dirty="0"/>
          </a:p>
        </p:txBody>
      </p:sp>
    </p:spTree>
    <p:extLst>
      <p:ext uri="{BB962C8B-B14F-4D97-AF65-F5344CB8AC3E}">
        <p14:creationId xmlns:p14="http://schemas.microsoft.com/office/powerpoint/2010/main" val="6480704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Authoring Azure PowerShell workflow runbooks</a:t>
            </a:r>
          </a:p>
        </p:txBody>
      </p:sp>
      <p:sp>
        <p:nvSpPr>
          <p:cNvPr id="4" name="Content Placeholder 2"/>
          <p:cNvSpPr>
            <a:spLocks noGrp="1"/>
          </p:cNvSpPr>
          <p:nvPr/>
        </p:nvSpPr>
        <p:spPr bwMode="auto">
          <a:xfrm>
            <a:off x="359038" y="871590"/>
            <a:ext cx="4482863" cy="1705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sz="2000" dirty="0"/>
              <a:t>Workflow syntax/keywords:</a:t>
            </a:r>
          </a:p>
          <a:p>
            <a:r>
              <a:rPr lang="en-CA" sz="2000" dirty="0">
                <a:latin typeface="Lucida Sans" panose="020B0602030504020204" pitchFamily="34" charset="0"/>
              </a:rPr>
              <a:t>Parallel</a:t>
            </a:r>
          </a:p>
          <a:p>
            <a:r>
              <a:rPr lang="en-CA" sz="2000" dirty="0">
                <a:latin typeface="Lucida Sans" panose="020B0602030504020204" pitchFamily="34" charset="0"/>
              </a:rPr>
              <a:t>Foreach –parallel</a:t>
            </a:r>
          </a:p>
          <a:p>
            <a:r>
              <a:rPr lang="en-CA" sz="2000" dirty="0">
                <a:latin typeface="Lucida Sans" panose="020B0602030504020204" pitchFamily="34" charset="0"/>
              </a:rPr>
              <a:t>Sequence</a:t>
            </a:r>
          </a:p>
          <a:p>
            <a:endParaRPr lang="en-US" sz="2000" dirty="0"/>
          </a:p>
        </p:txBody>
      </p:sp>
      <p:sp>
        <p:nvSpPr>
          <p:cNvPr id="5" name="Content Placeholder 2"/>
          <p:cNvSpPr txBox="1">
            <a:spLocks/>
          </p:cNvSpPr>
          <p:nvPr/>
        </p:nvSpPr>
        <p:spPr bwMode="auto">
          <a:xfrm>
            <a:off x="401129" y="2564904"/>
            <a:ext cx="3626829" cy="3600400"/>
          </a:xfrm>
          <a:prstGeom prst="rect">
            <a:avLst/>
          </a:prstGeom>
          <a:solidFill>
            <a:schemeClr val="bg1">
              <a:lumMod val="85000"/>
            </a:schemeClr>
          </a:solidFill>
          <a:ln w="9525">
            <a:noFill/>
            <a:miter lim="800000"/>
            <a:headEnd/>
            <a:tailEnd/>
          </a:ln>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workflow test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InlineScript { Code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parallel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A</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B</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sequence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C</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D</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a:t>
            </a:r>
            <a:endParaRPr lang="en-GB" sz="2000" b="0" kern="0" dirty="0">
              <a:latin typeface="Lucida Sans Unicode" panose="020B0602030504020204" pitchFamily="34" charset="0"/>
              <a:cs typeface="Lucida Sans Unicode" panose="020B0602030504020204" pitchFamily="34" charset="0"/>
            </a:endParaRPr>
          </a:p>
        </p:txBody>
      </p:sp>
      <p:sp>
        <p:nvSpPr>
          <p:cNvPr id="6" name="Content Placeholder 2"/>
          <p:cNvSpPr txBox="1">
            <a:spLocks/>
          </p:cNvSpPr>
          <p:nvPr/>
        </p:nvSpPr>
        <p:spPr bwMode="auto">
          <a:xfrm>
            <a:off x="3886405" y="1183447"/>
            <a:ext cx="4482863" cy="1193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buClr>
                <a:srgbClr val="0070C0"/>
              </a:buClr>
              <a:buFont typeface="Arial" panose="020B0604020202020204" pitchFamily="34" charset="0"/>
              <a:buChar char="•"/>
            </a:pPr>
            <a:r>
              <a:rPr lang="en-CA" sz="2000" b="0" kern="0" dirty="0">
                <a:latin typeface="Lucida Sans" panose="020B0602030504020204" pitchFamily="34" charset="0"/>
              </a:rPr>
              <a:t>InlineScript</a:t>
            </a:r>
          </a:p>
          <a:p>
            <a:pPr marL="342900" indent="-342900">
              <a:spcBef>
                <a:spcPts val="600"/>
              </a:spcBef>
              <a:buClr>
                <a:srgbClr val="0070C0"/>
              </a:buClr>
              <a:buFont typeface="Arial" panose="020B0604020202020204" pitchFamily="34" charset="0"/>
              <a:buChar char="•"/>
            </a:pPr>
            <a:r>
              <a:rPr lang="en-CA" sz="2000" b="0" kern="0" dirty="0">
                <a:latin typeface="Lucida Sans" panose="020B0602030504020204" pitchFamily="34" charset="0"/>
              </a:rPr>
              <a:t>Checkpoint-workflow</a:t>
            </a:r>
          </a:p>
          <a:p>
            <a:pPr marL="342900" indent="-342900">
              <a:spcBef>
                <a:spcPts val="600"/>
              </a:spcBef>
              <a:buClr>
                <a:srgbClr val="0070C0"/>
              </a:buClr>
              <a:buFont typeface="Arial" panose="020B0604020202020204" pitchFamily="34" charset="0"/>
              <a:buChar char="•"/>
            </a:pPr>
            <a:r>
              <a:rPr lang="en-CA" sz="2000" b="0" kern="0" dirty="0">
                <a:latin typeface="Lucida Sans" panose="020B0602030504020204" pitchFamily="34" charset="0"/>
              </a:rPr>
              <a:t>Suspend-workflow</a:t>
            </a:r>
          </a:p>
          <a:p>
            <a:endParaRPr lang="en-US" sz="2000" b="0" kern="0" dirty="0"/>
          </a:p>
        </p:txBody>
      </p:sp>
    </p:spTree>
    <p:extLst>
      <p:ext uri="{BB962C8B-B14F-4D97-AF65-F5344CB8AC3E}">
        <p14:creationId xmlns:p14="http://schemas.microsoft.com/office/powerpoint/2010/main" val="12735155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Implementing Automation DSC</a:t>
            </a:r>
          </a:p>
        </p:txBody>
      </p:sp>
      <p:grpSp>
        <p:nvGrpSpPr>
          <p:cNvPr id="3" name="Group 2" descr="Illustration of the Azure Automation DSC lifecycle. There is a box of code on the left, which depicts the start of the lifecycle with the creation of one or more configurations within the Azure Automation account. An arrow connects the code to three stacked boxes labeled SharePoint.WebService, which represents the process of compiling the code and copying the compiled code to the Azure DSC pull server. An arrow connects these boxes to six servers, which depicts the process of applying the code via the pull process to Azure-resident virtual machines. &#10;&#10;"/>
          <p:cNvGrpSpPr/>
          <p:nvPr/>
        </p:nvGrpSpPr>
        <p:grpSpPr>
          <a:xfrm>
            <a:off x="76200" y="950606"/>
            <a:ext cx="8901434" cy="5675454"/>
            <a:chOff x="76200" y="950606"/>
            <a:chExt cx="8901434" cy="5675454"/>
          </a:xfrm>
        </p:grpSpPr>
        <p:sp>
          <p:nvSpPr>
            <p:cNvPr id="4" name="Rounded Rectangle 3"/>
            <p:cNvSpPr>
              <a:spLocks noChangeArrowheads="1"/>
            </p:cNvSpPr>
            <p:nvPr/>
          </p:nvSpPr>
          <p:spPr bwMode="auto">
            <a:xfrm>
              <a:off x="3429000"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put on pull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server</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jobs</a:t>
              </a:r>
            </a:p>
          </p:txBody>
        </p:sp>
        <p:sp>
          <p:nvSpPr>
            <p:cNvPr id="5" name="Rounded Rectangle 4"/>
            <p:cNvSpPr>
              <a:spLocks noChangeArrowheads="1"/>
            </p:cNvSpPr>
            <p:nvPr/>
          </p:nvSpPr>
          <p:spPr bwMode="auto">
            <a:xfrm>
              <a:off x="649289" y="600931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per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Automation account</a:t>
              </a:r>
            </a:p>
          </p:txBody>
        </p:sp>
        <p:sp>
          <p:nvSpPr>
            <p:cNvPr id="6" name="Rounded Rectangle 5"/>
            <p:cNvSpPr>
              <a:spLocks noChangeArrowheads="1"/>
            </p:cNvSpPr>
            <p:nvPr/>
          </p:nvSpPr>
          <p:spPr bwMode="auto">
            <a:xfrm>
              <a:off x="649289" y="950606"/>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Configurations </a:t>
              </a:r>
            </a:p>
          </p:txBody>
        </p:sp>
        <p:sp>
          <p:nvSpPr>
            <p:cNvPr id="7" name="Rounded Rectangle 6"/>
            <p:cNvSpPr>
              <a:spLocks noChangeArrowheads="1"/>
            </p:cNvSpPr>
            <p:nvPr/>
          </p:nvSpPr>
          <p:spPr bwMode="auto">
            <a:xfrm>
              <a:off x="4477544" y="6105832"/>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configuration </a:t>
              </a:r>
            </a:p>
          </p:txBody>
        </p:sp>
        <p:sp>
          <p:nvSpPr>
            <p:cNvPr id="8" name="Rounded Rectangle 7"/>
            <p:cNvSpPr>
              <a:spLocks noChangeArrowheads="1"/>
            </p:cNvSpPr>
            <p:nvPr/>
          </p:nvSpPr>
          <p:spPr bwMode="auto">
            <a:xfrm>
              <a:off x="76200" y="1295400"/>
              <a:ext cx="3359485" cy="4648200"/>
            </a:xfrm>
            <a:prstGeom prst="roundRect">
              <a:avLst>
                <a:gd name="adj" fmla="val 0"/>
              </a:avLst>
            </a:prstGeom>
            <a:solidFill>
              <a:srgbClr val="EEECE1"/>
            </a:solidFill>
            <a:ln w="9525" algn="ctr">
              <a:noFill/>
              <a:round/>
              <a:headEnd/>
              <a:tailEnd/>
            </a:ln>
          </p:spPr>
          <p:txBody>
            <a:bodyPr wrap="none"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Configuration SharePoint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Node WebService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#Install the IIS Role</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WindowsFeature IIS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Name – “Web-Server”</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#Install ASP.NET 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WindowsFeature ASP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Name – “Web-Asp-Net45”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endParaRPr>
            </a:p>
          </p:txBody>
        </p:sp>
        <p:sp>
          <p:nvSpPr>
            <p:cNvPr id="9" name="Rounded Rectangle 8"/>
            <p:cNvSpPr>
              <a:spLocks noChangeArrowheads="1"/>
            </p:cNvSpPr>
            <p:nvPr/>
          </p:nvSpPr>
          <p:spPr bwMode="auto">
            <a:xfrm>
              <a:off x="6705600" y="611210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node configuration</a:t>
              </a:r>
            </a:p>
          </p:txBody>
        </p:sp>
        <p:sp>
          <p:nvSpPr>
            <p:cNvPr id="10" name="Rectangle 9"/>
            <p:cNvSpPr/>
            <p:nvPr/>
          </p:nvSpPr>
          <p:spPr>
            <a:xfrm>
              <a:off x="4724400" y="22860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 name="Rectangle 10"/>
            <p:cNvSpPr/>
            <p:nvPr/>
          </p:nvSpPr>
          <p:spPr>
            <a:xfrm>
              <a:off x="4800600" y="23622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2" name="Rectangle 11"/>
            <p:cNvSpPr/>
            <p:nvPr/>
          </p:nvSpPr>
          <p:spPr>
            <a:xfrm>
              <a:off x="4876800" y="24384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white"/>
                  </a:solidFill>
                  <a:effectLst/>
                  <a:uLnTx/>
                  <a:uFillTx/>
                  <a:latin typeface="Segoe UI"/>
                  <a:ea typeface="+mn-ea"/>
                  <a:cs typeface="+mn-cs"/>
                </a:rPr>
                <a:t>SharePoint.WebService</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2102335"/>
              <a:ext cx="442641" cy="824529"/>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4063" y="2109170"/>
              <a:ext cx="442641" cy="824529"/>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0" y="2109171"/>
              <a:ext cx="442641" cy="824529"/>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1" y="3488676"/>
              <a:ext cx="442641" cy="824529"/>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9864" y="3488676"/>
              <a:ext cx="442641" cy="824529"/>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3481303"/>
              <a:ext cx="442641" cy="824529"/>
            </a:xfrm>
            <a:prstGeom prst="rect">
              <a:avLst/>
            </a:prstGeom>
          </p:spPr>
        </p:pic>
        <p:cxnSp>
          <p:nvCxnSpPr>
            <p:cNvPr id="19" name="Straight Arrow Connector 18"/>
            <p:cNvCxnSpPr/>
            <p:nvPr/>
          </p:nvCxnSpPr>
          <p:spPr>
            <a:xfrm>
              <a:off x="3495368" y="3200400"/>
              <a:ext cx="1229032" cy="0"/>
            </a:xfrm>
            <a:prstGeom prst="straightConnector1">
              <a:avLst/>
            </a:prstGeom>
            <a:noFill/>
            <a:ln w="28575" cap="flat" cmpd="sng" algn="ctr">
              <a:solidFill>
                <a:srgbClr val="FF0000"/>
              </a:solidFill>
              <a:prstDash val="solid"/>
              <a:tailEnd type="arrow"/>
            </a:ln>
            <a:effectLst/>
          </p:spPr>
        </p:cxnSp>
        <p:cxnSp>
          <p:nvCxnSpPr>
            <p:cNvPr id="20" name="Straight Arrow Connector 19"/>
            <p:cNvCxnSpPr/>
            <p:nvPr/>
          </p:nvCxnSpPr>
          <p:spPr>
            <a:xfrm>
              <a:off x="6238568" y="3200400"/>
              <a:ext cx="1076632" cy="0"/>
            </a:xfrm>
            <a:prstGeom prst="straightConnector1">
              <a:avLst/>
            </a:prstGeom>
            <a:noFill/>
            <a:ln w="28575" cap="flat" cmpd="sng" algn="ctr">
              <a:solidFill>
                <a:srgbClr val="FF0000"/>
              </a:solidFill>
              <a:prstDash val="solid"/>
              <a:tailEnd type="arrow"/>
            </a:ln>
            <a:effectLst/>
          </p:spPr>
        </p:cxnSp>
        <p:sp>
          <p:nvSpPr>
            <p:cNvPr id="21" name="Rounded Rectangle 20"/>
            <p:cNvSpPr>
              <a:spLocks noChangeArrowheads="1"/>
            </p:cNvSpPr>
            <p:nvPr/>
          </p:nvSpPr>
          <p:spPr bwMode="auto">
            <a:xfrm>
              <a:off x="4306888" y="1066800"/>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 configurations</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(.mof configuration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documents)</a:t>
              </a:r>
            </a:p>
          </p:txBody>
        </p:sp>
        <p:sp>
          <p:nvSpPr>
            <p:cNvPr id="22" name="Rounded Rectangle 21"/>
            <p:cNvSpPr>
              <a:spLocks noChangeArrowheads="1"/>
            </p:cNvSpPr>
            <p:nvPr/>
          </p:nvSpPr>
          <p:spPr bwMode="auto">
            <a:xfrm>
              <a:off x="6211888"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Applied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node pulls</a:t>
              </a:r>
            </a:p>
          </p:txBody>
        </p:sp>
        <p:sp>
          <p:nvSpPr>
            <p:cNvPr id="23" name="Rounded Rectangle 22"/>
            <p:cNvSpPr>
              <a:spLocks noChangeArrowheads="1"/>
            </p:cNvSpPr>
            <p:nvPr/>
          </p:nvSpPr>
          <p:spPr bwMode="auto">
            <a:xfrm>
              <a:off x="7264723" y="1169590"/>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Nodes </a:t>
              </a:r>
            </a:p>
          </p:txBody>
        </p:sp>
      </p:grpSp>
    </p:spTree>
    <p:extLst>
      <p:ext uri="{BB962C8B-B14F-4D97-AF65-F5344CB8AC3E}">
        <p14:creationId xmlns:p14="http://schemas.microsoft.com/office/powerpoint/2010/main" val="4089689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Automation runbook lifecycle</a:t>
            </a:r>
          </a:p>
        </p:txBody>
      </p:sp>
      <p:grpSp>
        <p:nvGrpSpPr>
          <p:cNvPr id="3" name="Group 2" descr="Illustration depicting the three different states of a runbook residing in an Automation account. Three rectangles with lines connecting them represent each runbook. To the left, there is a runbook labeled New, which has an icon of a blank document next to it. It connects to a runbook labeled Published on the right, which has a check mark next to it. In the middle, there is a runbook labeled In edit, which has next to it a processing icon with a gear inside it. An arrow from the In edit runbook to the Published runbook is labeled Publish. Another arrow from the Published runbook to the In edit runbook is labeled Revert. &#10;&#10;"/>
          <p:cNvGrpSpPr/>
          <p:nvPr/>
        </p:nvGrpSpPr>
        <p:grpSpPr>
          <a:xfrm>
            <a:off x="628657" y="1204063"/>
            <a:ext cx="7789854" cy="4166809"/>
            <a:chOff x="628657" y="1204063"/>
            <a:chExt cx="7789854" cy="4166809"/>
          </a:xfrm>
        </p:grpSpPr>
        <p:grpSp>
          <p:nvGrpSpPr>
            <p:cNvPr id="56" name="Group 55"/>
            <p:cNvGrpSpPr/>
            <p:nvPr/>
          </p:nvGrpSpPr>
          <p:grpSpPr>
            <a:xfrm>
              <a:off x="786269" y="1460255"/>
              <a:ext cx="1345455" cy="1044988"/>
              <a:chOff x="4191000" y="846803"/>
              <a:chExt cx="462116" cy="382228"/>
            </a:xfrm>
          </p:grpSpPr>
          <p:cxnSp>
            <p:nvCxnSpPr>
              <p:cNvPr id="57" name="Straight Connector 56"/>
              <p:cNvCxnSpPr/>
              <p:nvPr/>
            </p:nvCxnSpPr>
            <p:spPr>
              <a:xfrm>
                <a:off x="4572000" y="1013860"/>
                <a:ext cx="0" cy="114300"/>
              </a:xfrm>
              <a:prstGeom prst="line">
                <a:avLst/>
              </a:prstGeom>
              <a:noFill/>
              <a:ln w="28575" cap="flat" cmpd="sng" algn="ctr">
                <a:solidFill>
                  <a:srgbClr val="0070C0"/>
                </a:solidFill>
                <a:prstDash val="solid"/>
              </a:ln>
              <a:effectLst/>
            </p:spPr>
          </p:cxnSp>
          <p:cxnSp>
            <p:nvCxnSpPr>
              <p:cNvPr id="58" name="Straight Connector 57"/>
              <p:cNvCxnSpPr/>
              <p:nvPr/>
            </p:nvCxnSpPr>
            <p:spPr>
              <a:xfrm>
                <a:off x="4271817" y="1012789"/>
                <a:ext cx="0" cy="114300"/>
              </a:xfrm>
              <a:prstGeom prst="line">
                <a:avLst/>
              </a:prstGeom>
              <a:noFill/>
              <a:ln w="28575" cap="flat" cmpd="sng" algn="ctr">
                <a:solidFill>
                  <a:srgbClr val="0070C0"/>
                </a:solidFill>
                <a:prstDash val="solid"/>
              </a:ln>
              <a:effectLst/>
            </p:spPr>
          </p:cxnSp>
          <p:grpSp>
            <p:nvGrpSpPr>
              <p:cNvPr id="59" name="Group 58"/>
              <p:cNvGrpSpPr/>
              <p:nvPr/>
            </p:nvGrpSpPr>
            <p:grpSpPr>
              <a:xfrm>
                <a:off x="4191000" y="846803"/>
                <a:ext cx="462116" cy="382228"/>
                <a:chOff x="3266768" y="828368"/>
                <a:chExt cx="462116" cy="382228"/>
              </a:xfrm>
            </p:grpSpPr>
            <p:sp>
              <p:nvSpPr>
                <p:cNvPr id="60" name="Rectangle 59"/>
                <p:cNvSpPr/>
                <p:nvPr/>
              </p:nvSpPr>
              <p:spPr>
                <a:xfrm>
                  <a:off x="3427162" y="828368"/>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61" name="Rectangle 60"/>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62" name="Rectangle 61"/>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cxnSp>
              <p:nvCxnSpPr>
                <p:cNvPr id="63" name="Straight Connector 62"/>
                <p:cNvCxnSpPr/>
                <p:nvPr/>
              </p:nvCxnSpPr>
              <p:spPr>
                <a:xfrm>
                  <a:off x="3500284" y="891140"/>
                  <a:ext cx="0" cy="114300"/>
                </a:xfrm>
                <a:prstGeom prst="line">
                  <a:avLst/>
                </a:prstGeom>
                <a:noFill/>
                <a:ln w="28575" cap="flat" cmpd="sng" algn="ctr">
                  <a:solidFill>
                    <a:srgbClr val="0070C0"/>
                  </a:solidFill>
                  <a:prstDash val="solid"/>
                </a:ln>
                <a:effectLst/>
              </p:spPr>
            </p:cxnSp>
            <p:cxnSp>
              <p:nvCxnSpPr>
                <p:cNvPr id="64" name="Straight Connector 63"/>
                <p:cNvCxnSpPr/>
                <p:nvPr/>
              </p:nvCxnSpPr>
              <p:spPr>
                <a:xfrm flipH="1">
                  <a:off x="3347636" y="1000433"/>
                  <a:ext cx="300134" cy="0"/>
                </a:xfrm>
                <a:prstGeom prst="line">
                  <a:avLst/>
                </a:prstGeom>
                <a:noFill/>
                <a:ln w="28575" cap="flat" cmpd="sng" algn="ctr">
                  <a:solidFill>
                    <a:srgbClr val="0070C0"/>
                  </a:solidFill>
                  <a:prstDash val="solid"/>
                </a:ln>
                <a:effectLst/>
              </p:spPr>
            </p:cxnSp>
          </p:grpSp>
        </p:grpSp>
        <p:grpSp>
          <p:nvGrpSpPr>
            <p:cNvPr id="65" name="Group 64"/>
            <p:cNvGrpSpPr/>
            <p:nvPr/>
          </p:nvGrpSpPr>
          <p:grpSpPr>
            <a:xfrm>
              <a:off x="3639344" y="1460255"/>
              <a:ext cx="1345455" cy="1044988"/>
              <a:chOff x="4191000" y="846803"/>
              <a:chExt cx="462116" cy="382228"/>
            </a:xfrm>
          </p:grpSpPr>
          <p:cxnSp>
            <p:nvCxnSpPr>
              <p:cNvPr id="66" name="Straight Connector 65"/>
              <p:cNvCxnSpPr/>
              <p:nvPr/>
            </p:nvCxnSpPr>
            <p:spPr>
              <a:xfrm>
                <a:off x="4572000" y="1013860"/>
                <a:ext cx="0" cy="114300"/>
              </a:xfrm>
              <a:prstGeom prst="line">
                <a:avLst/>
              </a:prstGeom>
              <a:noFill/>
              <a:ln w="28575" cap="flat" cmpd="sng" algn="ctr">
                <a:solidFill>
                  <a:srgbClr val="0070C0"/>
                </a:solidFill>
                <a:prstDash val="solid"/>
              </a:ln>
              <a:effectLst/>
            </p:spPr>
          </p:cxnSp>
          <p:cxnSp>
            <p:nvCxnSpPr>
              <p:cNvPr id="67" name="Straight Connector 66"/>
              <p:cNvCxnSpPr/>
              <p:nvPr/>
            </p:nvCxnSpPr>
            <p:spPr>
              <a:xfrm>
                <a:off x="4271817" y="1012789"/>
                <a:ext cx="0" cy="114300"/>
              </a:xfrm>
              <a:prstGeom prst="line">
                <a:avLst/>
              </a:prstGeom>
              <a:noFill/>
              <a:ln w="28575" cap="flat" cmpd="sng" algn="ctr">
                <a:solidFill>
                  <a:srgbClr val="0070C0"/>
                </a:solidFill>
                <a:prstDash val="solid"/>
              </a:ln>
              <a:effectLst/>
            </p:spPr>
          </p:cxnSp>
          <p:grpSp>
            <p:nvGrpSpPr>
              <p:cNvPr id="68" name="Group 67"/>
              <p:cNvGrpSpPr/>
              <p:nvPr/>
            </p:nvGrpSpPr>
            <p:grpSpPr>
              <a:xfrm>
                <a:off x="4191000" y="846803"/>
                <a:ext cx="462116" cy="382228"/>
                <a:chOff x="3266768" y="828368"/>
                <a:chExt cx="462116" cy="382228"/>
              </a:xfrm>
            </p:grpSpPr>
            <p:sp>
              <p:nvSpPr>
                <p:cNvPr id="69" name="Rectangle 68"/>
                <p:cNvSpPr/>
                <p:nvPr/>
              </p:nvSpPr>
              <p:spPr>
                <a:xfrm>
                  <a:off x="3423785" y="828368"/>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70" name="Rectangle 69"/>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71" name="Rectangle 7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cxnSp>
              <p:nvCxnSpPr>
                <p:cNvPr id="72" name="Straight Connector 71"/>
                <p:cNvCxnSpPr/>
                <p:nvPr/>
              </p:nvCxnSpPr>
              <p:spPr>
                <a:xfrm>
                  <a:off x="3500284" y="891140"/>
                  <a:ext cx="0" cy="114300"/>
                </a:xfrm>
                <a:prstGeom prst="line">
                  <a:avLst/>
                </a:prstGeom>
                <a:noFill/>
                <a:ln w="28575" cap="flat" cmpd="sng" algn="ctr">
                  <a:solidFill>
                    <a:srgbClr val="0070C0"/>
                  </a:solidFill>
                  <a:prstDash val="solid"/>
                </a:ln>
                <a:effectLst/>
              </p:spPr>
            </p:cxnSp>
            <p:cxnSp>
              <p:nvCxnSpPr>
                <p:cNvPr id="73" name="Straight Connector 72"/>
                <p:cNvCxnSpPr/>
                <p:nvPr/>
              </p:nvCxnSpPr>
              <p:spPr>
                <a:xfrm flipH="1">
                  <a:off x="3347636" y="1000433"/>
                  <a:ext cx="300134" cy="0"/>
                </a:xfrm>
                <a:prstGeom prst="line">
                  <a:avLst/>
                </a:prstGeom>
                <a:noFill/>
                <a:ln w="28575" cap="flat" cmpd="sng" algn="ctr">
                  <a:solidFill>
                    <a:srgbClr val="0070C0"/>
                  </a:solidFill>
                  <a:prstDash val="solid"/>
                </a:ln>
                <a:effectLst/>
              </p:spPr>
            </p:cxnSp>
          </p:grpSp>
        </p:grpSp>
        <p:grpSp>
          <p:nvGrpSpPr>
            <p:cNvPr id="74" name="Group 73"/>
            <p:cNvGrpSpPr/>
            <p:nvPr/>
          </p:nvGrpSpPr>
          <p:grpSpPr>
            <a:xfrm>
              <a:off x="6630194" y="1485809"/>
              <a:ext cx="1345455" cy="1044988"/>
              <a:chOff x="4191000" y="846803"/>
              <a:chExt cx="462116" cy="382228"/>
            </a:xfrm>
          </p:grpSpPr>
          <p:cxnSp>
            <p:nvCxnSpPr>
              <p:cNvPr id="75" name="Straight Connector 74"/>
              <p:cNvCxnSpPr/>
              <p:nvPr/>
            </p:nvCxnSpPr>
            <p:spPr>
              <a:xfrm>
                <a:off x="4572000" y="1013860"/>
                <a:ext cx="0" cy="114300"/>
              </a:xfrm>
              <a:prstGeom prst="line">
                <a:avLst/>
              </a:prstGeom>
              <a:noFill/>
              <a:ln w="28575" cap="flat" cmpd="sng" algn="ctr">
                <a:solidFill>
                  <a:srgbClr val="0070C0"/>
                </a:solidFill>
                <a:prstDash val="solid"/>
              </a:ln>
              <a:effectLst/>
            </p:spPr>
          </p:cxnSp>
          <p:cxnSp>
            <p:nvCxnSpPr>
              <p:cNvPr id="76" name="Straight Connector 75"/>
              <p:cNvCxnSpPr/>
              <p:nvPr/>
            </p:nvCxnSpPr>
            <p:spPr>
              <a:xfrm>
                <a:off x="4271817" y="1012789"/>
                <a:ext cx="0" cy="114300"/>
              </a:xfrm>
              <a:prstGeom prst="line">
                <a:avLst/>
              </a:prstGeom>
              <a:noFill/>
              <a:ln w="28575" cap="flat" cmpd="sng" algn="ctr">
                <a:solidFill>
                  <a:srgbClr val="0070C0"/>
                </a:solidFill>
                <a:prstDash val="solid"/>
              </a:ln>
              <a:effectLst/>
            </p:spPr>
          </p:cxnSp>
          <p:grpSp>
            <p:nvGrpSpPr>
              <p:cNvPr id="77" name="Group 76"/>
              <p:cNvGrpSpPr/>
              <p:nvPr/>
            </p:nvGrpSpPr>
            <p:grpSpPr>
              <a:xfrm>
                <a:off x="4191000" y="846803"/>
                <a:ext cx="462116" cy="382228"/>
                <a:chOff x="3266768" y="828368"/>
                <a:chExt cx="462116" cy="382228"/>
              </a:xfrm>
            </p:grpSpPr>
            <p:sp>
              <p:nvSpPr>
                <p:cNvPr id="78" name="Rectangle 77"/>
                <p:cNvSpPr/>
                <p:nvPr/>
              </p:nvSpPr>
              <p:spPr>
                <a:xfrm>
                  <a:off x="3423785" y="828368"/>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79" name="Rectangle 78"/>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80" name="Rectangle 79"/>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cxnSp>
              <p:nvCxnSpPr>
                <p:cNvPr id="81" name="Straight Connector 80"/>
                <p:cNvCxnSpPr/>
                <p:nvPr/>
              </p:nvCxnSpPr>
              <p:spPr>
                <a:xfrm>
                  <a:off x="3500284" y="891140"/>
                  <a:ext cx="0" cy="114300"/>
                </a:xfrm>
                <a:prstGeom prst="line">
                  <a:avLst/>
                </a:prstGeom>
                <a:noFill/>
                <a:ln w="28575" cap="flat" cmpd="sng" algn="ctr">
                  <a:solidFill>
                    <a:srgbClr val="0070C0"/>
                  </a:solidFill>
                  <a:prstDash val="solid"/>
                </a:ln>
                <a:effectLst/>
              </p:spPr>
            </p:cxnSp>
            <p:cxnSp>
              <p:nvCxnSpPr>
                <p:cNvPr id="82" name="Straight Connector 81"/>
                <p:cNvCxnSpPr/>
                <p:nvPr/>
              </p:nvCxnSpPr>
              <p:spPr>
                <a:xfrm flipH="1">
                  <a:off x="3347636" y="1000433"/>
                  <a:ext cx="300134" cy="0"/>
                </a:xfrm>
                <a:prstGeom prst="line">
                  <a:avLst/>
                </a:prstGeom>
                <a:noFill/>
                <a:ln w="28575" cap="flat" cmpd="sng" algn="ctr">
                  <a:solidFill>
                    <a:srgbClr val="0070C0"/>
                  </a:solidFill>
                  <a:prstDash val="solid"/>
                </a:ln>
                <a:effectLst/>
              </p:spPr>
            </p:cxnSp>
          </p:grpSp>
        </p:grpSp>
        <p:grpSp>
          <p:nvGrpSpPr>
            <p:cNvPr id="83" name="Group 20"/>
            <p:cNvGrpSpPr>
              <a:grpSpLocks noChangeAspect="1"/>
            </p:cNvGrpSpPr>
            <p:nvPr/>
          </p:nvGrpSpPr>
          <p:grpSpPr bwMode="auto">
            <a:xfrm>
              <a:off x="1980610" y="1661176"/>
              <a:ext cx="343752" cy="454567"/>
              <a:chOff x="3915" y="2947"/>
              <a:chExt cx="456" cy="603"/>
            </a:xfrm>
            <a:solidFill>
              <a:srgbClr val="8064A2">
                <a:lumMod val="20000"/>
                <a:lumOff val="80000"/>
              </a:srgbClr>
            </a:solidFill>
          </p:grpSpPr>
          <p:sp>
            <p:nvSpPr>
              <p:cNvPr id="8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ysClr val="window" lastClr="FFFFFF"/>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grpSp>
          <p:nvGrpSpPr>
            <p:cNvPr id="86" name="Group 57"/>
            <p:cNvGrpSpPr>
              <a:grpSpLocks noChangeAspect="1"/>
            </p:cNvGrpSpPr>
            <p:nvPr/>
          </p:nvGrpSpPr>
          <p:grpSpPr bwMode="auto">
            <a:xfrm rot="16200000">
              <a:off x="4933485" y="1681726"/>
              <a:ext cx="384515" cy="497886"/>
              <a:chOff x="2737" y="2380"/>
              <a:chExt cx="407" cy="527"/>
            </a:xfrm>
          </p:grpSpPr>
          <p:sp>
            <p:nvSpPr>
              <p:cNvPr id="87" name="AutoShape 56"/>
              <p:cNvSpPr>
                <a:spLocks noChangeAspect="1" noChangeArrowheads="1" noTextEdit="1"/>
              </p:cNvSpPr>
              <p:nvPr/>
            </p:nvSpPr>
            <p:spPr bwMode="auto">
              <a:xfrm>
                <a:off x="2737" y="2380"/>
                <a:ext cx="407"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sp>
            <p:nvSpPr>
              <p:cNvPr id="88" name="Freeform 58"/>
              <p:cNvSpPr>
                <a:spLocks/>
              </p:cNvSpPr>
              <p:nvPr/>
            </p:nvSpPr>
            <p:spPr bwMode="auto">
              <a:xfrm>
                <a:off x="2735" y="2378"/>
                <a:ext cx="407" cy="531"/>
              </a:xfrm>
              <a:custGeom>
                <a:avLst/>
                <a:gdLst>
                  <a:gd name="T0" fmla="*/ 0 w 180"/>
                  <a:gd name="T1" fmla="*/ 89 h 236"/>
                  <a:gd name="T2" fmla="*/ 90 w 180"/>
                  <a:gd name="T3" fmla="*/ 0 h 236"/>
                  <a:gd name="T4" fmla="*/ 180 w 180"/>
                  <a:gd name="T5" fmla="*/ 89 h 236"/>
                  <a:gd name="T6" fmla="*/ 90 w 180"/>
                  <a:gd name="T7" fmla="*/ 179 h 236"/>
                  <a:gd name="T8" fmla="*/ 56 w 180"/>
                  <a:gd name="T9" fmla="*/ 172 h 236"/>
                  <a:gd name="T10" fmla="*/ 0 w 180"/>
                  <a:gd name="T11" fmla="*/ 236 h 236"/>
                  <a:gd name="T12" fmla="*/ 0 w 180"/>
                  <a:gd name="T13" fmla="*/ 89 h 236"/>
                </a:gdLst>
                <a:ahLst/>
                <a:cxnLst>
                  <a:cxn ang="0">
                    <a:pos x="T0" y="T1"/>
                  </a:cxn>
                  <a:cxn ang="0">
                    <a:pos x="T2" y="T3"/>
                  </a:cxn>
                  <a:cxn ang="0">
                    <a:pos x="T4" y="T5"/>
                  </a:cxn>
                  <a:cxn ang="0">
                    <a:pos x="T6" y="T7"/>
                  </a:cxn>
                  <a:cxn ang="0">
                    <a:pos x="T8" y="T9"/>
                  </a:cxn>
                  <a:cxn ang="0">
                    <a:pos x="T10" y="T11"/>
                  </a:cxn>
                  <a:cxn ang="0">
                    <a:pos x="T12" y="T13"/>
                  </a:cxn>
                </a:cxnLst>
                <a:rect l="0" t="0" r="r" b="b"/>
                <a:pathLst>
                  <a:path w="180" h="236">
                    <a:moveTo>
                      <a:pt x="0" y="89"/>
                    </a:moveTo>
                    <a:cubicBezTo>
                      <a:pt x="0" y="40"/>
                      <a:pt x="41" y="0"/>
                      <a:pt x="90" y="0"/>
                    </a:cubicBezTo>
                    <a:cubicBezTo>
                      <a:pt x="140" y="0"/>
                      <a:pt x="180" y="40"/>
                      <a:pt x="180" y="89"/>
                    </a:cubicBezTo>
                    <a:cubicBezTo>
                      <a:pt x="180" y="139"/>
                      <a:pt x="140" y="179"/>
                      <a:pt x="90" y="179"/>
                    </a:cubicBezTo>
                    <a:cubicBezTo>
                      <a:pt x="78" y="179"/>
                      <a:pt x="66" y="177"/>
                      <a:pt x="56" y="172"/>
                    </a:cubicBezTo>
                    <a:cubicBezTo>
                      <a:pt x="0" y="236"/>
                      <a:pt x="0" y="236"/>
                      <a:pt x="0" y="236"/>
                    </a:cubicBezTo>
                    <a:lnTo>
                      <a:pt x="0" y="89"/>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sp>
            <p:nvSpPr>
              <p:cNvPr id="89" name="Freeform 59"/>
              <p:cNvSpPr>
                <a:spLocks noEditPoints="1"/>
              </p:cNvSpPr>
              <p:nvPr/>
            </p:nvSpPr>
            <p:spPr bwMode="auto">
              <a:xfrm>
                <a:off x="2791" y="2567"/>
                <a:ext cx="122" cy="124"/>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sp>
            <p:nvSpPr>
              <p:cNvPr id="90" name="Freeform 60"/>
              <p:cNvSpPr>
                <a:spLocks noEditPoints="1"/>
              </p:cNvSpPr>
              <p:nvPr/>
            </p:nvSpPr>
            <p:spPr bwMode="auto">
              <a:xfrm>
                <a:off x="2889" y="2470"/>
                <a:ext cx="174" cy="174"/>
              </a:xfrm>
              <a:custGeom>
                <a:avLst/>
                <a:gdLst>
                  <a:gd name="T0" fmla="*/ 69 w 77"/>
                  <a:gd name="T1" fmla="*/ 36 h 77"/>
                  <a:gd name="T2" fmla="*/ 65 w 77"/>
                  <a:gd name="T3" fmla="*/ 33 h 77"/>
                  <a:gd name="T4" fmla="*/ 66 w 77"/>
                  <a:gd name="T5" fmla="*/ 25 h 77"/>
                  <a:gd name="T6" fmla="*/ 71 w 77"/>
                  <a:gd name="T7" fmla="*/ 17 h 77"/>
                  <a:gd name="T8" fmla="*/ 64 w 77"/>
                  <a:gd name="T9" fmla="*/ 12 h 77"/>
                  <a:gd name="T10" fmla="*/ 54 w 77"/>
                  <a:gd name="T11" fmla="*/ 16 h 77"/>
                  <a:gd name="T12" fmla="*/ 48 w 77"/>
                  <a:gd name="T13" fmla="*/ 10 h 77"/>
                  <a:gd name="T14" fmla="*/ 47 w 77"/>
                  <a:gd name="T15" fmla="*/ 1 h 77"/>
                  <a:gd name="T16" fmla="*/ 38 w 77"/>
                  <a:gd name="T17" fmla="*/ 2 h 77"/>
                  <a:gd name="T18" fmla="*/ 34 w 77"/>
                  <a:gd name="T19" fmla="*/ 12 h 77"/>
                  <a:gd name="T20" fmla="*/ 26 w 77"/>
                  <a:gd name="T21" fmla="*/ 12 h 77"/>
                  <a:gd name="T22" fmla="*/ 18 w 77"/>
                  <a:gd name="T23" fmla="*/ 6 h 77"/>
                  <a:gd name="T24" fmla="*/ 13 w 77"/>
                  <a:gd name="T25" fmla="*/ 13 h 77"/>
                  <a:gd name="T26" fmla="*/ 17 w 77"/>
                  <a:gd name="T27" fmla="*/ 23 h 77"/>
                  <a:gd name="T28" fmla="*/ 15 w 77"/>
                  <a:gd name="T29" fmla="*/ 26 h 77"/>
                  <a:gd name="T30" fmla="*/ 11 w 77"/>
                  <a:gd name="T31" fmla="*/ 29 h 77"/>
                  <a:gd name="T32" fmla="*/ 1 w 77"/>
                  <a:gd name="T33" fmla="*/ 31 h 77"/>
                  <a:gd name="T34" fmla="*/ 3 w 77"/>
                  <a:gd name="T35" fmla="*/ 39 h 77"/>
                  <a:gd name="T36" fmla="*/ 13 w 77"/>
                  <a:gd name="T37" fmla="*/ 44 h 77"/>
                  <a:gd name="T38" fmla="*/ 13 w 77"/>
                  <a:gd name="T39" fmla="*/ 47 h 77"/>
                  <a:gd name="T40" fmla="*/ 12 w 77"/>
                  <a:gd name="T41" fmla="*/ 52 h 77"/>
                  <a:gd name="T42" fmla="*/ 7 w 77"/>
                  <a:gd name="T43" fmla="*/ 60 h 77"/>
                  <a:gd name="T44" fmla="*/ 14 w 77"/>
                  <a:gd name="T45" fmla="*/ 64 h 77"/>
                  <a:gd name="T46" fmla="*/ 24 w 77"/>
                  <a:gd name="T47" fmla="*/ 61 h 77"/>
                  <a:gd name="T48" fmla="*/ 27 w 77"/>
                  <a:gd name="T49" fmla="*/ 62 h 77"/>
                  <a:gd name="T50" fmla="*/ 29 w 77"/>
                  <a:gd name="T51" fmla="*/ 67 h 77"/>
                  <a:gd name="T52" fmla="*/ 31 w 77"/>
                  <a:gd name="T53" fmla="*/ 76 h 77"/>
                  <a:gd name="T54" fmla="*/ 39 w 77"/>
                  <a:gd name="T55" fmla="*/ 75 h 77"/>
                  <a:gd name="T56" fmla="*/ 44 w 77"/>
                  <a:gd name="T57" fmla="*/ 65 h 77"/>
                  <a:gd name="T58" fmla="*/ 48 w 77"/>
                  <a:gd name="T59" fmla="*/ 64 h 77"/>
                  <a:gd name="T60" fmla="*/ 52 w 77"/>
                  <a:gd name="T61" fmla="*/ 65 h 77"/>
                  <a:gd name="T62" fmla="*/ 60 w 77"/>
                  <a:gd name="T63" fmla="*/ 70 h 77"/>
                  <a:gd name="T64" fmla="*/ 65 w 77"/>
                  <a:gd name="T65" fmla="*/ 64 h 77"/>
                  <a:gd name="T66" fmla="*/ 61 w 77"/>
                  <a:gd name="T67" fmla="*/ 53 h 77"/>
                  <a:gd name="T68" fmla="*/ 63 w 77"/>
                  <a:gd name="T69" fmla="*/ 50 h 77"/>
                  <a:gd name="T70" fmla="*/ 67 w 77"/>
                  <a:gd name="T71" fmla="*/ 48 h 77"/>
                  <a:gd name="T72" fmla="*/ 77 w 77"/>
                  <a:gd name="T73" fmla="*/ 46 h 77"/>
                  <a:gd name="T74" fmla="*/ 75 w 77"/>
                  <a:gd name="T75" fmla="*/ 38 h 77"/>
                  <a:gd name="T76" fmla="*/ 25 w 77"/>
                  <a:gd name="T77" fmla="*/ 37 h 77"/>
                  <a:gd name="T78" fmla="*/ 53 w 77"/>
                  <a:gd name="T79" fmla="*/ 4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77">
                    <a:moveTo>
                      <a:pt x="75" y="38"/>
                    </a:moveTo>
                    <a:cubicBezTo>
                      <a:pt x="69" y="36"/>
                      <a:pt x="69" y="36"/>
                      <a:pt x="69" y="36"/>
                    </a:cubicBezTo>
                    <a:cubicBezTo>
                      <a:pt x="66" y="36"/>
                      <a:pt x="66" y="34"/>
                      <a:pt x="65" y="33"/>
                    </a:cubicBezTo>
                    <a:cubicBezTo>
                      <a:pt x="65" y="33"/>
                      <a:pt x="65" y="33"/>
                      <a:pt x="65" y="33"/>
                    </a:cubicBezTo>
                    <a:cubicBezTo>
                      <a:pt x="65" y="32"/>
                      <a:pt x="65" y="31"/>
                      <a:pt x="64" y="30"/>
                    </a:cubicBezTo>
                    <a:cubicBezTo>
                      <a:pt x="64" y="28"/>
                      <a:pt x="64" y="27"/>
                      <a:pt x="66" y="25"/>
                    </a:cubicBezTo>
                    <a:cubicBezTo>
                      <a:pt x="71" y="20"/>
                      <a:pt x="71" y="20"/>
                      <a:pt x="71" y="20"/>
                    </a:cubicBezTo>
                    <a:cubicBezTo>
                      <a:pt x="72" y="19"/>
                      <a:pt x="72" y="18"/>
                      <a:pt x="71" y="17"/>
                    </a:cubicBezTo>
                    <a:cubicBezTo>
                      <a:pt x="68" y="13"/>
                      <a:pt x="68" y="13"/>
                      <a:pt x="68" y="13"/>
                    </a:cubicBezTo>
                    <a:cubicBezTo>
                      <a:pt x="67" y="12"/>
                      <a:pt x="66" y="12"/>
                      <a:pt x="64" y="12"/>
                    </a:cubicBezTo>
                    <a:cubicBezTo>
                      <a:pt x="59" y="16"/>
                      <a:pt x="59" y="16"/>
                      <a:pt x="59" y="16"/>
                    </a:cubicBezTo>
                    <a:cubicBezTo>
                      <a:pt x="57" y="17"/>
                      <a:pt x="55" y="17"/>
                      <a:pt x="54" y="16"/>
                    </a:cubicBezTo>
                    <a:cubicBezTo>
                      <a:pt x="53" y="15"/>
                      <a:pt x="52" y="15"/>
                      <a:pt x="50" y="14"/>
                    </a:cubicBezTo>
                    <a:cubicBezTo>
                      <a:pt x="49" y="13"/>
                      <a:pt x="48" y="12"/>
                      <a:pt x="48" y="10"/>
                    </a:cubicBezTo>
                    <a:cubicBezTo>
                      <a:pt x="49" y="3"/>
                      <a:pt x="49" y="3"/>
                      <a:pt x="49" y="3"/>
                    </a:cubicBezTo>
                    <a:cubicBezTo>
                      <a:pt x="49" y="2"/>
                      <a:pt x="48" y="1"/>
                      <a:pt x="47" y="1"/>
                    </a:cubicBezTo>
                    <a:cubicBezTo>
                      <a:pt x="41" y="0"/>
                      <a:pt x="41" y="0"/>
                      <a:pt x="41" y="0"/>
                    </a:cubicBezTo>
                    <a:cubicBezTo>
                      <a:pt x="40" y="0"/>
                      <a:pt x="39" y="1"/>
                      <a:pt x="38" y="2"/>
                    </a:cubicBezTo>
                    <a:cubicBezTo>
                      <a:pt x="37" y="9"/>
                      <a:pt x="37" y="9"/>
                      <a:pt x="37" y="9"/>
                    </a:cubicBezTo>
                    <a:cubicBezTo>
                      <a:pt x="36" y="11"/>
                      <a:pt x="35" y="12"/>
                      <a:pt x="34" y="12"/>
                    </a:cubicBezTo>
                    <a:cubicBezTo>
                      <a:pt x="33" y="12"/>
                      <a:pt x="31" y="13"/>
                      <a:pt x="30" y="13"/>
                    </a:cubicBezTo>
                    <a:cubicBezTo>
                      <a:pt x="29" y="13"/>
                      <a:pt x="27" y="13"/>
                      <a:pt x="26" y="12"/>
                    </a:cubicBezTo>
                    <a:cubicBezTo>
                      <a:pt x="21" y="7"/>
                      <a:pt x="21" y="7"/>
                      <a:pt x="21" y="7"/>
                    </a:cubicBezTo>
                    <a:cubicBezTo>
                      <a:pt x="20" y="6"/>
                      <a:pt x="18" y="6"/>
                      <a:pt x="18" y="6"/>
                    </a:cubicBezTo>
                    <a:cubicBezTo>
                      <a:pt x="13" y="10"/>
                      <a:pt x="13" y="10"/>
                      <a:pt x="13" y="10"/>
                    </a:cubicBezTo>
                    <a:cubicBezTo>
                      <a:pt x="13" y="10"/>
                      <a:pt x="12" y="12"/>
                      <a:pt x="13" y="13"/>
                    </a:cubicBezTo>
                    <a:cubicBezTo>
                      <a:pt x="16" y="19"/>
                      <a:pt x="16" y="19"/>
                      <a:pt x="16" y="19"/>
                    </a:cubicBezTo>
                    <a:cubicBezTo>
                      <a:pt x="18" y="21"/>
                      <a:pt x="17" y="22"/>
                      <a:pt x="17" y="23"/>
                    </a:cubicBezTo>
                    <a:cubicBezTo>
                      <a:pt x="17" y="23"/>
                      <a:pt x="17" y="23"/>
                      <a:pt x="17" y="24"/>
                    </a:cubicBezTo>
                    <a:cubicBezTo>
                      <a:pt x="16" y="24"/>
                      <a:pt x="15" y="25"/>
                      <a:pt x="15" y="26"/>
                    </a:cubicBezTo>
                    <a:cubicBezTo>
                      <a:pt x="15" y="26"/>
                      <a:pt x="15" y="27"/>
                      <a:pt x="15" y="27"/>
                    </a:cubicBezTo>
                    <a:cubicBezTo>
                      <a:pt x="14" y="28"/>
                      <a:pt x="13" y="29"/>
                      <a:pt x="11" y="29"/>
                    </a:cubicBezTo>
                    <a:cubicBezTo>
                      <a:pt x="4" y="29"/>
                      <a:pt x="4" y="29"/>
                      <a:pt x="4" y="29"/>
                    </a:cubicBezTo>
                    <a:cubicBezTo>
                      <a:pt x="3" y="29"/>
                      <a:pt x="1" y="30"/>
                      <a:pt x="1" y="31"/>
                    </a:cubicBezTo>
                    <a:cubicBezTo>
                      <a:pt x="1" y="36"/>
                      <a:pt x="1" y="36"/>
                      <a:pt x="1" y="36"/>
                    </a:cubicBezTo>
                    <a:cubicBezTo>
                      <a:pt x="0" y="37"/>
                      <a:pt x="1" y="38"/>
                      <a:pt x="3" y="39"/>
                    </a:cubicBezTo>
                    <a:cubicBezTo>
                      <a:pt x="9" y="40"/>
                      <a:pt x="9" y="40"/>
                      <a:pt x="9" y="40"/>
                    </a:cubicBezTo>
                    <a:cubicBezTo>
                      <a:pt x="12" y="41"/>
                      <a:pt x="12" y="42"/>
                      <a:pt x="13" y="44"/>
                    </a:cubicBezTo>
                    <a:cubicBezTo>
                      <a:pt x="13" y="44"/>
                      <a:pt x="13" y="44"/>
                      <a:pt x="13" y="44"/>
                    </a:cubicBezTo>
                    <a:cubicBezTo>
                      <a:pt x="13" y="45"/>
                      <a:pt x="13" y="46"/>
                      <a:pt x="13" y="47"/>
                    </a:cubicBezTo>
                    <a:cubicBezTo>
                      <a:pt x="13" y="47"/>
                      <a:pt x="13" y="47"/>
                      <a:pt x="13" y="47"/>
                    </a:cubicBezTo>
                    <a:cubicBezTo>
                      <a:pt x="14" y="48"/>
                      <a:pt x="14" y="50"/>
                      <a:pt x="12" y="52"/>
                    </a:cubicBezTo>
                    <a:cubicBezTo>
                      <a:pt x="7" y="56"/>
                      <a:pt x="7" y="56"/>
                      <a:pt x="7" y="56"/>
                    </a:cubicBezTo>
                    <a:cubicBezTo>
                      <a:pt x="6" y="57"/>
                      <a:pt x="6" y="59"/>
                      <a:pt x="7" y="60"/>
                    </a:cubicBezTo>
                    <a:cubicBezTo>
                      <a:pt x="10" y="64"/>
                      <a:pt x="10" y="64"/>
                      <a:pt x="10" y="64"/>
                    </a:cubicBezTo>
                    <a:cubicBezTo>
                      <a:pt x="11" y="65"/>
                      <a:pt x="12" y="65"/>
                      <a:pt x="14" y="64"/>
                    </a:cubicBezTo>
                    <a:cubicBezTo>
                      <a:pt x="19" y="61"/>
                      <a:pt x="19" y="61"/>
                      <a:pt x="19" y="61"/>
                    </a:cubicBezTo>
                    <a:cubicBezTo>
                      <a:pt x="21" y="60"/>
                      <a:pt x="23" y="60"/>
                      <a:pt x="24" y="61"/>
                    </a:cubicBezTo>
                    <a:cubicBezTo>
                      <a:pt x="24" y="61"/>
                      <a:pt x="24" y="61"/>
                      <a:pt x="24" y="61"/>
                    </a:cubicBezTo>
                    <a:cubicBezTo>
                      <a:pt x="25" y="61"/>
                      <a:pt x="26" y="62"/>
                      <a:pt x="27" y="62"/>
                    </a:cubicBezTo>
                    <a:cubicBezTo>
                      <a:pt x="27" y="62"/>
                      <a:pt x="27" y="63"/>
                      <a:pt x="27" y="63"/>
                    </a:cubicBezTo>
                    <a:cubicBezTo>
                      <a:pt x="28" y="63"/>
                      <a:pt x="29" y="64"/>
                      <a:pt x="29" y="67"/>
                    </a:cubicBezTo>
                    <a:cubicBezTo>
                      <a:pt x="29" y="73"/>
                      <a:pt x="29" y="73"/>
                      <a:pt x="29" y="73"/>
                    </a:cubicBezTo>
                    <a:cubicBezTo>
                      <a:pt x="29" y="75"/>
                      <a:pt x="30" y="76"/>
                      <a:pt x="31" y="76"/>
                    </a:cubicBezTo>
                    <a:cubicBezTo>
                      <a:pt x="37" y="77"/>
                      <a:pt x="37" y="77"/>
                      <a:pt x="37" y="77"/>
                    </a:cubicBezTo>
                    <a:cubicBezTo>
                      <a:pt x="38" y="77"/>
                      <a:pt x="39" y="76"/>
                      <a:pt x="39" y="75"/>
                    </a:cubicBezTo>
                    <a:cubicBezTo>
                      <a:pt x="41" y="68"/>
                      <a:pt x="41" y="68"/>
                      <a:pt x="41" y="68"/>
                    </a:cubicBezTo>
                    <a:cubicBezTo>
                      <a:pt x="42" y="66"/>
                      <a:pt x="43" y="65"/>
                      <a:pt x="44" y="65"/>
                    </a:cubicBezTo>
                    <a:cubicBezTo>
                      <a:pt x="44" y="65"/>
                      <a:pt x="44" y="65"/>
                      <a:pt x="44" y="65"/>
                    </a:cubicBezTo>
                    <a:cubicBezTo>
                      <a:pt x="45" y="64"/>
                      <a:pt x="47" y="64"/>
                      <a:pt x="48" y="64"/>
                    </a:cubicBezTo>
                    <a:cubicBezTo>
                      <a:pt x="48" y="64"/>
                      <a:pt x="48" y="64"/>
                      <a:pt x="48" y="64"/>
                    </a:cubicBezTo>
                    <a:cubicBezTo>
                      <a:pt x="49" y="63"/>
                      <a:pt x="50" y="63"/>
                      <a:pt x="52" y="65"/>
                    </a:cubicBezTo>
                    <a:cubicBezTo>
                      <a:pt x="57" y="70"/>
                      <a:pt x="57" y="70"/>
                      <a:pt x="57" y="70"/>
                    </a:cubicBezTo>
                    <a:cubicBezTo>
                      <a:pt x="58" y="71"/>
                      <a:pt x="59" y="71"/>
                      <a:pt x="60" y="70"/>
                    </a:cubicBezTo>
                    <a:cubicBezTo>
                      <a:pt x="65" y="67"/>
                      <a:pt x="65" y="67"/>
                      <a:pt x="65" y="67"/>
                    </a:cubicBezTo>
                    <a:cubicBezTo>
                      <a:pt x="65" y="66"/>
                      <a:pt x="66" y="65"/>
                      <a:pt x="65" y="64"/>
                    </a:cubicBezTo>
                    <a:cubicBezTo>
                      <a:pt x="61" y="58"/>
                      <a:pt x="61" y="58"/>
                      <a:pt x="61" y="58"/>
                    </a:cubicBezTo>
                    <a:cubicBezTo>
                      <a:pt x="60" y="56"/>
                      <a:pt x="61" y="54"/>
                      <a:pt x="61" y="53"/>
                    </a:cubicBezTo>
                    <a:cubicBezTo>
                      <a:pt x="61" y="53"/>
                      <a:pt x="61" y="53"/>
                      <a:pt x="61" y="53"/>
                    </a:cubicBezTo>
                    <a:cubicBezTo>
                      <a:pt x="62" y="52"/>
                      <a:pt x="63" y="51"/>
                      <a:pt x="63" y="50"/>
                    </a:cubicBezTo>
                    <a:cubicBezTo>
                      <a:pt x="63" y="50"/>
                      <a:pt x="63" y="50"/>
                      <a:pt x="63" y="50"/>
                    </a:cubicBezTo>
                    <a:cubicBezTo>
                      <a:pt x="64" y="49"/>
                      <a:pt x="65" y="48"/>
                      <a:pt x="67" y="48"/>
                    </a:cubicBezTo>
                    <a:cubicBezTo>
                      <a:pt x="74" y="48"/>
                      <a:pt x="74" y="48"/>
                      <a:pt x="74" y="48"/>
                    </a:cubicBezTo>
                    <a:cubicBezTo>
                      <a:pt x="75" y="48"/>
                      <a:pt x="77" y="47"/>
                      <a:pt x="77" y="46"/>
                    </a:cubicBezTo>
                    <a:cubicBezTo>
                      <a:pt x="77" y="40"/>
                      <a:pt x="77" y="40"/>
                      <a:pt x="77" y="40"/>
                    </a:cubicBezTo>
                    <a:cubicBezTo>
                      <a:pt x="77" y="40"/>
                      <a:pt x="77" y="38"/>
                      <a:pt x="75" y="38"/>
                    </a:cubicBezTo>
                    <a:close/>
                    <a:moveTo>
                      <a:pt x="37" y="52"/>
                    </a:moveTo>
                    <a:cubicBezTo>
                      <a:pt x="29" y="51"/>
                      <a:pt x="24" y="44"/>
                      <a:pt x="25" y="37"/>
                    </a:cubicBezTo>
                    <a:cubicBezTo>
                      <a:pt x="26" y="29"/>
                      <a:pt x="33" y="23"/>
                      <a:pt x="41" y="24"/>
                    </a:cubicBezTo>
                    <a:cubicBezTo>
                      <a:pt x="48" y="25"/>
                      <a:pt x="54" y="32"/>
                      <a:pt x="53" y="40"/>
                    </a:cubicBezTo>
                    <a:cubicBezTo>
                      <a:pt x="52" y="48"/>
                      <a:pt x="45" y="53"/>
                      <a:pt x="37"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grpSp>
        <p:grpSp>
          <p:nvGrpSpPr>
            <p:cNvPr id="91" name="Group 90"/>
            <p:cNvGrpSpPr>
              <a:grpSpLocks noChangeAspect="1"/>
            </p:cNvGrpSpPr>
            <p:nvPr/>
          </p:nvGrpSpPr>
          <p:grpSpPr>
            <a:xfrm>
              <a:off x="7848600" y="1748981"/>
              <a:ext cx="367293" cy="367293"/>
              <a:chOff x="9659407" y="1948784"/>
              <a:chExt cx="1371600" cy="1371600"/>
            </a:xfrm>
          </p:grpSpPr>
          <p:sp>
            <p:nvSpPr>
              <p:cNvPr id="92" name="Oval 91"/>
              <p:cNvSpPr/>
              <p:nvPr/>
            </p:nvSpPr>
            <p:spPr bwMode="auto">
              <a:xfrm>
                <a:off x="9659407" y="1948784"/>
                <a:ext cx="1371600" cy="1371600"/>
              </a:xfrm>
              <a:prstGeom prst="ellipse">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93" name="Picture 92"/>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sp>
          <p:nvSpPr>
            <p:cNvPr id="94" name="Rounded Rectangle 812107"/>
            <p:cNvSpPr>
              <a:spLocks noChangeArrowheads="1"/>
            </p:cNvSpPr>
            <p:nvPr/>
          </p:nvSpPr>
          <p:spPr bwMode="auto">
            <a:xfrm>
              <a:off x="1106489" y="25146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New </a:t>
              </a:r>
            </a:p>
          </p:txBody>
        </p:sp>
        <p:sp>
          <p:nvSpPr>
            <p:cNvPr id="95" name="Rounded Rectangle 812107"/>
            <p:cNvSpPr>
              <a:spLocks noChangeArrowheads="1"/>
            </p:cNvSpPr>
            <p:nvPr/>
          </p:nvSpPr>
          <p:spPr bwMode="auto">
            <a:xfrm>
              <a:off x="3849689" y="2494936"/>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In edit</a:t>
              </a:r>
            </a:p>
          </p:txBody>
        </p:sp>
        <p:sp>
          <p:nvSpPr>
            <p:cNvPr id="96" name="Rounded Rectangle 812107"/>
            <p:cNvSpPr>
              <a:spLocks noChangeArrowheads="1"/>
            </p:cNvSpPr>
            <p:nvPr/>
          </p:nvSpPr>
          <p:spPr bwMode="auto">
            <a:xfrm>
              <a:off x="6705600" y="24384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Published </a:t>
              </a:r>
            </a:p>
          </p:txBody>
        </p:sp>
        <p:cxnSp>
          <p:nvCxnSpPr>
            <p:cNvPr id="97" name="Straight Arrow Connector 96"/>
            <p:cNvCxnSpPr/>
            <p:nvPr/>
          </p:nvCxnSpPr>
          <p:spPr>
            <a:xfrm>
              <a:off x="5487194" y="2031157"/>
              <a:ext cx="1143000" cy="0"/>
            </a:xfrm>
            <a:prstGeom prst="straightConnector1">
              <a:avLst/>
            </a:prstGeom>
            <a:noFill/>
            <a:ln w="28575" cap="flat" cmpd="sng" algn="ctr">
              <a:solidFill>
                <a:srgbClr val="FF0000"/>
              </a:solidFill>
              <a:prstDash val="solid"/>
              <a:tailEnd type="arrow"/>
            </a:ln>
            <a:effectLst/>
          </p:spPr>
        </p:cxnSp>
        <p:sp>
          <p:nvSpPr>
            <p:cNvPr id="98" name="Rounded Rectangle 812107"/>
            <p:cNvSpPr>
              <a:spLocks noChangeArrowheads="1"/>
            </p:cNvSpPr>
            <p:nvPr/>
          </p:nvSpPr>
          <p:spPr bwMode="auto">
            <a:xfrm>
              <a:off x="5060843" y="1683110"/>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Publish </a:t>
              </a:r>
            </a:p>
          </p:txBody>
        </p:sp>
        <p:cxnSp>
          <p:nvCxnSpPr>
            <p:cNvPr id="99" name="Straight Connector 98"/>
            <p:cNvCxnSpPr/>
            <p:nvPr/>
          </p:nvCxnSpPr>
          <p:spPr>
            <a:xfrm flipV="1">
              <a:off x="2089163" y="3041339"/>
              <a:ext cx="4616437" cy="19664"/>
            </a:xfrm>
            <a:prstGeom prst="line">
              <a:avLst/>
            </a:prstGeom>
            <a:noFill/>
            <a:ln w="28575" cap="flat" cmpd="sng" algn="ctr">
              <a:solidFill>
                <a:srgbClr val="FF0000"/>
              </a:solidFill>
              <a:prstDash val="solid"/>
            </a:ln>
            <a:effectLst/>
          </p:spPr>
        </p:cxnSp>
        <p:cxnSp>
          <p:nvCxnSpPr>
            <p:cNvPr id="100" name="Straight Arrow Connector 99"/>
            <p:cNvCxnSpPr/>
            <p:nvPr/>
          </p:nvCxnSpPr>
          <p:spPr>
            <a:xfrm flipV="1">
              <a:off x="6690852" y="2538514"/>
              <a:ext cx="0" cy="500378"/>
            </a:xfrm>
            <a:prstGeom prst="straightConnector1">
              <a:avLst/>
            </a:prstGeom>
            <a:noFill/>
            <a:ln w="28575" cap="flat" cmpd="sng" algn="ctr">
              <a:solidFill>
                <a:srgbClr val="FF0000"/>
              </a:solidFill>
              <a:prstDash val="solid"/>
              <a:tailEnd type="arrow"/>
            </a:ln>
            <a:effectLst/>
          </p:spPr>
        </p:cxnSp>
        <p:cxnSp>
          <p:nvCxnSpPr>
            <p:cNvPr id="101" name="Straight Connector 100"/>
            <p:cNvCxnSpPr/>
            <p:nvPr/>
          </p:nvCxnSpPr>
          <p:spPr>
            <a:xfrm>
              <a:off x="2098995" y="2514600"/>
              <a:ext cx="0" cy="546403"/>
            </a:xfrm>
            <a:prstGeom prst="line">
              <a:avLst/>
            </a:prstGeom>
            <a:noFill/>
            <a:ln w="28575" cap="flat" cmpd="sng" algn="ctr">
              <a:solidFill>
                <a:srgbClr val="FF0000"/>
              </a:solidFill>
              <a:prstDash val="solid"/>
            </a:ln>
            <a:effectLst/>
          </p:spPr>
        </p:cxnSp>
        <p:sp>
          <p:nvSpPr>
            <p:cNvPr id="102" name="Rounded Rectangle 812107"/>
            <p:cNvSpPr>
              <a:spLocks noChangeArrowheads="1"/>
            </p:cNvSpPr>
            <p:nvPr/>
          </p:nvSpPr>
          <p:spPr bwMode="auto">
            <a:xfrm>
              <a:off x="4764089" y="2964473"/>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Publish </a:t>
              </a:r>
            </a:p>
          </p:txBody>
        </p:sp>
        <p:cxnSp>
          <p:nvCxnSpPr>
            <p:cNvPr id="103" name="Straight Arrow Connector 102"/>
            <p:cNvCxnSpPr/>
            <p:nvPr/>
          </p:nvCxnSpPr>
          <p:spPr>
            <a:xfrm flipH="1">
              <a:off x="5444409" y="1595448"/>
              <a:ext cx="1174377" cy="0"/>
            </a:xfrm>
            <a:prstGeom prst="straightConnector1">
              <a:avLst/>
            </a:prstGeom>
            <a:noFill/>
            <a:ln w="28575" cap="flat" cmpd="sng" algn="ctr">
              <a:solidFill>
                <a:srgbClr val="FF0000"/>
              </a:solidFill>
              <a:prstDash val="solid"/>
              <a:tailEnd type="arrow"/>
            </a:ln>
            <a:effectLst/>
          </p:spPr>
        </p:cxnSp>
        <p:sp>
          <p:nvSpPr>
            <p:cNvPr id="104" name="Rounded Rectangle 812107"/>
            <p:cNvSpPr>
              <a:spLocks noChangeArrowheads="1"/>
            </p:cNvSpPr>
            <p:nvPr/>
          </p:nvSpPr>
          <p:spPr bwMode="auto">
            <a:xfrm>
              <a:off x="5029200" y="1204063"/>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Revert </a:t>
              </a:r>
            </a:p>
          </p:txBody>
        </p:sp>
        <p:sp>
          <p:nvSpPr>
            <p:cNvPr id="105" name="Rounded Rectangle 812107"/>
            <p:cNvSpPr>
              <a:spLocks noChangeArrowheads="1"/>
            </p:cNvSpPr>
            <p:nvPr/>
          </p:nvSpPr>
          <p:spPr bwMode="auto">
            <a:xfrm>
              <a:off x="628657" y="3375635"/>
              <a:ext cx="1712911" cy="1828800"/>
            </a:xfrm>
            <a:prstGeom prst="roundRect">
              <a:avLst>
                <a:gd name="adj" fmla="val 4167"/>
              </a:avLst>
            </a:prstGeom>
            <a:noFill/>
            <a:ln w="9525" algn="ctr">
              <a:noFill/>
              <a:round/>
              <a:headEnd/>
              <a:tailEnd/>
            </a:ln>
          </p:spPr>
          <p:txBody>
            <a:bodyPr wrap="none" anchor="ctr"/>
            <a:lstStyle/>
            <a:p>
              <a:pPr eaLnBrk="0" fontAlgn="auto" hangingPunct="0">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Possible actions in </a:t>
              </a:r>
            </a:p>
            <a:p>
              <a:pPr eaLnBrk="0" fontAlgn="auto" hangingPunct="0">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the New status:</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Test</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Publish </a:t>
              </a:r>
            </a:p>
          </p:txBody>
        </p:sp>
        <p:sp>
          <p:nvSpPr>
            <p:cNvPr id="106" name="Rounded Rectangle 812107"/>
            <p:cNvSpPr>
              <a:spLocks noChangeArrowheads="1"/>
            </p:cNvSpPr>
            <p:nvPr/>
          </p:nvSpPr>
          <p:spPr bwMode="auto">
            <a:xfrm>
              <a:off x="3505200" y="3542072"/>
              <a:ext cx="1712911" cy="1828800"/>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Possible actions in </a:t>
              </a:r>
            </a:p>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the In edit status:</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Test</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Publish (overwrite </a:t>
              </a:r>
            </a:p>
            <a:p>
              <a:pPr eaLnBrk="0" fontAlgn="auto" hangingPunct="0">
                <a:lnSpc>
                  <a:spcPct val="90000"/>
                </a:lnSpc>
                <a:spcBef>
                  <a:spcPct val="40000"/>
                </a:spcBef>
                <a:spcAft>
                  <a:spcPts val="0"/>
                </a:spcAft>
                <a:buClr>
                  <a:srgbClr val="0070C0"/>
                </a:buClr>
              </a:pPr>
              <a:r>
                <a:rPr lang="en-US" b="0" dirty="0">
                  <a:solidFill>
                    <a:prstClr val="black"/>
                  </a:solidFill>
                  <a:latin typeface="Segoe UI"/>
                  <a:ea typeface="Segoe UI" panose="020B0502040204020203" pitchFamily="34" charset="0"/>
                  <a:cs typeface="Segoe UI" panose="020B0502040204020203" pitchFamily="34" charset="0"/>
                </a:rPr>
                <a:t>     published runbook)</a:t>
              </a:r>
            </a:p>
          </p:txBody>
        </p:sp>
        <p:sp>
          <p:nvSpPr>
            <p:cNvPr id="107" name="Rounded Rectangle 812107"/>
            <p:cNvSpPr>
              <a:spLocks noChangeArrowheads="1"/>
            </p:cNvSpPr>
            <p:nvPr/>
          </p:nvSpPr>
          <p:spPr bwMode="auto">
            <a:xfrm>
              <a:off x="6675479" y="3352800"/>
              <a:ext cx="1712911" cy="1828800"/>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Possible actions in </a:t>
              </a:r>
            </a:p>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the Published status:</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Start via Webhook</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Start on schedule</a:t>
              </a:r>
            </a:p>
          </p:txBody>
        </p:sp>
      </p:grpSp>
    </p:spTree>
    <p:extLst>
      <p:ext uri="{BB962C8B-B14F-4D97-AF65-F5344CB8AC3E}">
        <p14:creationId xmlns:p14="http://schemas.microsoft.com/office/powerpoint/2010/main" val="40044264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Testing, publishing, and executing Automation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Testing validates a new or newly modified runbook operation before publishing</a:t>
            </a:r>
            <a:endParaRPr lang="en-CA" dirty="0"/>
          </a:p>
          <a:p>
            <a:pPr lvl="1"/>
            <a:r>
              <a:rPr lang="en-US" dirty="0"/>
              <a:t>Not equivalent to the PowerShell </a:t>
            </a:r>
            <a:r>
              <a:rPr lang="en-US" b="1" dirty="0"/>
              <a:t>WhatIf</a:t>
            </a:r>
            <a:r>
              <a:rPr lang="en-US" dirty="0"/>
              <a:t> switch</a:t>
            </a:r>
            <a:endParaRPr lang="en-CA" dirty="0"/>
          </a:p>
          <a:p>
            <a:pPr lvl="1"/>
            <a:r>
              <a:rPr lang="en-US" dirty="0"/>
              <a:t>Consider running in a dedicated test environment</a:t>
            </a:r>
            <a:endParaRPr lang="en-CA" dirty="0"/>
          </a:p>
          <a:p>
            <a:r>
              <a:rPr lang="en-US" dirty="0"/>
              <a:t>Publishing designates runbook as production-ready</a:t>
            </a:r>
            <a:endParaRPr lang="en-CA" dirty="0"/>
          </a:p>
          <a:p>
            <a:pPr lvl="1"/>
            <a:r>
              <a:rPr lang="en-US" dirty="0"/>
              <a:t>Can be scheduled</a:t>
            </a:r>
            <a:endParaRPr lang="en-CA" dirty="0"/>
          </a:p>
          <a:p>
            <a:pPr lvl="1"/>
            <a:r>
              <a:rPr lang="en-US" dirty="0"/>
              <a:t>Can be called via Webhook</a:t>
            </a:r>
            <a:endParaRPr lang="en-CA" dirty="0"/>
          </a:p>
        </p:txBody>
      </p:sp>
    </p:spTree>
    <p:extLst>
      <p:ext uri="{BB962C8B-B14F-4D97-AF65-F5344CB8AC3E}">
        <p14:creationId xmlns:p14="http://schemas.microsoft.com/office/powerpoint/2010/main" val="6880334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16081" cy="740664"/>
          </a:xfrm>
        </p:spPr>
        <p:txBody>
          <a:bodyPr/>
          <a:lstStyle/>
          <a:p>
            <a:r>
              <a:rPr lang="en-CA" dirty="0"/>
              <a:t>Monitoring and troubleshooting Automation jobs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Possible job states:</a:t>
            </a:r>
          </a:p>
          <a:p>
            <a:pPr lvl="1"/>
            <a:r>
              <a:rPr lang="en-US" dirty="0"/>
              <a:t>Completed</a:t>
            </a:r>
            <a:endParaRPr lang="en-CA" dirty="0"/>
          </a:p>
          <a:p>
            <a:pPr lvl="1"/>
            <a:r>
              <a:rPr lang="en-US" dirty="0"/>
              <a:t>Failed</a:t>
            </a:r>
            <a:endParaRPr lang="en-CA" dirty="0"/>
          </a:p>
          <a:p>
            <a:pPr lvl="1"/>
            <a:r>
              <a:rPr lang="en-US" dirty="0"/>
              <a:t>Failed, waiting for resources</a:t>
            </a:r>
            <a:endParaRPr lang="en-CA" dirty="0"/>
          </a:p>
          <a:p>
            <a:pPr lvl="1"/>
            <a:r>
              <a:rPr lang="en-US" dirty="0"/>
              <a:t>Queued</a:t>
            </a:r>
            <a:endParaRPr lang="en-CA" dirty="0"/>
          </a:p>
          <a:p>
            <a:pPr lvl="1"/>
            <a:r>
              <a:rPr lang="en-US" dirty="0"/>
              <a:t>Starting</a:t>
            </a:r>
            <a:endParaRPr lang="en-CA" dirty="0"/>
          </a:p>
          <a:p>
            <a:pPr lvl="1"/>
            <a:r>
              <a:rPr lang="en-US" dirty="0"/>
              <a:t>Running</a:t>
            </a:r>
            <a:endParaRPr lang="en-CA" dirty="0"/>
          </a:p>
          <a:p>
            <a:pPr lvl="1"/>
            <a:r>
              <a:rPr lang="en-US" dirty="0"/>
              <a:t>Running, waiting for resources</a:t>
            </a:r>
            <a:endParaRPr lang="en-CA" dirty="0"/>
          </a:p>
          <a:p>
            <a:pPr lvl="1"/>
            <a:r>
              <a:rPr lang="en-US" dirty="0"/>
              <a:t>Stopped</a:t>
            </a:r>
            <a:endParaRPr lang="en-CA" dirty="0"/>
          </a:p>
          <a:p>
            <a:pPr lvl="1"/>
            <a:r>
              <a:rPr lang="en-US" dirty="0"/>
              <a:t>Stopping</a:t>
            </a:r>
            <a:endParaRPr lang="en-CA" dirty="0"/>
          </a:p>
          <a:p>
            <a:pPr lvl="1"/>
            <a:r>
              <a:rPr lang="en-US" dirty="0"/>
              <a:t>Suspended</a:t>
            </a:r>
            <a:endParaRPr lang="en-CA" dirty="0"/>
          </a:p>
          <a:p>
            <a:pPr lvl="1"/>
            <a:r>
              <a:rPr lang="en-US" dirty="0"/>
              <a:t>Suspending</a:t>
            </a:r>
            <a:endParaRPr lang="en-CA" dirty="0"/>
          </a:p>
          <a:p>
            <a:pPr lvl="1"/>
            <a:r>
              <a:rPr lang="en-US" dirty="0"/>
              <a:t>Resuming</a:t>
            </a:r>
            <a:endParaRPr lang="en-CA" dirty="0"/>
          </a:p>
          <a:p>
            <a:endParaRPr lang="en-US" dirty="0"/>
          </a:p>
        </p:txBody>
      </p:sp>
    </p:spTree>
    <p:extLst>
      <p:ext uri="{BB962C8B-B14F-4D97-AF65-F5344CB8AC3E}">
        <p14:creationId xmlns:p14="http://schemas.microsoft.com/office/powerpoint/2010/main" val="35746435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Protecting the Azure Automation environment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Built-in geo-replication of Automation accounts</a:t>
            </a:r>
            <a:endParaRPr lang="en-CA" dirty="0"/>
          </a:p>
          <a:p>
            <a:r>
              <a:rPr lang="en-US" dirty="0"/>
              <a:t>90-day retention period</a:t>
            </a:r>
            <a:endParaRPr lang="en-CA" dirty="0"/>
          </a:p>
          <a:p>
            <a:r>
              <a:rPr lang="en-US" dirty="0"/>
              <a:t>Custom backup options for:</a:t>
            </a:r>
            <a:endParaRPr lang="en-CA" dirty="0"/>
          </a:p>
          <a:p>
            <a:pPr lvl="1"/>
            <a:r>
              <a:rPr lang="en-US" dirty="0"/>
              <a:t>Runbooks</a:t>
            </a:r>
            <a:endParaRPr lang="en-CA" dirty="0"/>
          </a:p>
          <a:p>
            <a:pPr lvl="1"/>
            <a:r>
              <a:rPr lang="en-US" dirty="0"/>
              <a:t>Assets</a:t>
            </a:r>
            <a:endParaRPr lang="en-CA" dirty="0"/>
          </a:p>
          <a:p>
            <a:pPr lvl="1"/>
            <a:r>
              <a:rPr lang="en-US" dirty="0"/>
              <a:t>DSC configurations</a:t>
            </a:r>
            <a:endParaRPr lang="en-CA" dirty="0"/>
          </a:p>
          <a:p>
            <a:endParaRPr lang="en-US" dirty="0"/>
          </a:p>
        </p:txBody>
      </p:sp>
    </p:spTree>
    <p:extLst>
      <p:ext uri="{BB962C8B-B14F-4D97-AF65-F5344CB8AC3E}">
        <p14:creationId xmlns:p14="http://schemas.microsoft.com/office/powerpoint/2010/main" val="131009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5025" cy="740664"/>
          </a:xfrm>
        </p:spPr>
        <p:txBody>
          <a:bodyPr/>
          <a:lstStyle/>
          <a:p>
            <a:r>
              <a:rPr lang="en-IN" dirty="0"/>
              <a:t>Planning the deployment of an Azure SQL Database</a:t>
            </a:r>
          </a:p>
        </p:txBody>
      </p:sp>
      <p:graphicFrame>
        <p:nvGraphicFramePr>
          <p:cNvPr id="4" name="Content Placeholder 1"/>
          <p:cNvGraphicFramePr>
            <a:graphicFrameLocks/>
          </p:cNvGraphicFramePr>
          <p:nvPr>
            <p:extLst/>
          </p:nvPr>
        </p:nvGraphicFramePr>
        <p:xfrm>
          <a:off x="225286" y="853768"/>
          <a:ext cx="8766314" cy="5928032"/>
        </p:xfrm>
        <a:graphic>
          <a:graphicData uri="http://schemas.openxmlformats.org/drawingml/2006/table">
            <a:tbl>
              <a:tblPr firstRow="1" bandRow="1">
                <a:tableStyleId>{21E4AEA4-8DFA-4A89-87EB-49C32662AFE0}</a:tableStyleId>
              </a:tblPr>
              <a:tblGrid>
                <a:gridCol w="2474508">
                  <a:extLst>
                    <a:ext uri="{9D8B030D-6E8A-4147-A177-3AD203B41FA5}">
                      <a16:colId xmlns:a16="http://schemas.microsoft.com/office/drawing/2014/main" val="20000"/>
                    </a:ext>
                  </a:extLst>
                </a:gridCol>
                <a:gridCol w="1968726">
                  <a:extLst>
                    <a:ext uri="{9D8B030D-6E8A-4147-A177-3AD203B41FA5}">
                      <a16:colId xmlns:a16="http://schemas.microsoft.com/office/drawing/2014/main" val="20001"/>
                    </a:ext>
                  </a:extLst>
                </a:gridCol>
                <a:gridCol w="2151392">
                  <a:extLst>
                    <a:ext uri="{9D8B030D-6E8A-4147-A177-3AD203B41FA5}">
                      <a16:colId xmlns:a16="http://schemas.microsoft.com/office/drawing/2014/main" val="20002"/>
                    </a:ext>
                  </a:extLst>
                </a:gridCol>
                <a:gridCol w="2171688">
                  <a:extLst>
                    <a:ext uri="{9D8B030D-6E8A-4147-A177-3AD203B41FA5}">
                      <a16:colId xmlns:a16="http://schemas.microsoft.com/office/drawing/2014/main" val="20003"/>
                    </a:ext>
                  </a:extLst>
                </a:gridCol>
              </a:tblGrid>
              <a:tr h="622264">
                <a:tc>
                  <a:txBody>
                    <a:bodyPr/>
                    <a:lstStyle/>
                    <a:p>
                      <a:r>
                        <a:rPr lang="en-US" dirty="0">
                          <a:solidFill>
                            <a:schemeClr val="tx1"/>
                          </a:solidFill>
                          <a:latin typeface="Segoe UI" pitchFamily="34" charset="0"/>
                          <a:cs typeface="Segoe UI" pitchFamily="34" charset="0"/>
                        </a:rPr>
                        <a:t>Feature</a:t>
                      </a:r>
                      <a:endParaRPr lang="en-IN" dirty="0">
                        <a:solidFill>
                          <a:schemeClr val="tx1"/>
                        </a:solidFill>
                        <a:latin typeface="Segoe UI" pitchFamily="34" charset="0"/>
                        <a:cs typeface="Segoe UI" pitchFamily="34" charset="0"/>
                      </a:endParaRPr>
                    </a:p>
                  </a:txBody>
                  <a:tcPr anchor="b"/>
                </a:tc>
                <a:tc>
                  <a:txBody>
                    <a:bodyPr/>
                    <a:lstStyle/>
                    <a:p>
                      <a:r>
                        <a:rPr lang="en-US" dirty="0">
                          <a:solidFill>
                            <a:schemeClr val="tx1"/>
                          </a:solidFill>
                          <a:latin typeface="Segoe UI" pitchFamily="34" charset="0"/>
                          <a:cs typeface="Segoe UI" pitchFamily="34" charset="0"/>
                        </a:rPr>
                        <a:t>Basic</a:t>
                      </a:r>
                      <a:endParaRPr lang="en-IN" dirty="0">
                        <a:solidFill>
                          <a:schemeClr val="tx1"/>
                        </a:solidFill>
                        <a:latin typeface="Segoe UI" pitchFamily="34" charset="0"/>
                        <a:cs typeface="Segoe UI" pitchFamily="34" charset="0"/>
                      </a:endParaRPr>
                    </a:p>
                  </a:txBody>
                  <a:tcPr anchor="b"/>
                </a:tc>
                <a:tc>
                  <a:txBody>
                    <a:bodyPr/>
                    <a:lstStyle/>
                    <a:p>
                      <a:r>
                        <a:rPr lang="en-US" dirty="0">
                          <a:solidFill>
                            <a:schemeClr val="tx1"/>
                          </a:solidFill>
                          <a:latin typeface="Segoe UI" pitchFamily="34" charset="0"/>
                          <a:cs typeface="Segoe UI" pitchFamily="34" charset="0"/>
                        </a:rPr>
                        <a:t>Standard (S1–S3)</a:t>
                      </a:r>
                      <a:endParaRPr lang="en-IN" dirty="0">
                        <a:solidFill>
                          <a:schemeClr val="tx1"/>
                        </a:solidFill>
                        <a:latin typeface="Segoe UI" pitchFamily="34" charset="0"/>
                        <a:cs typeface="Segoe UI" pitchFamily="34" charset="0"/>
                      </a:endParaRPr>
                    </a:p>
                  </a:txBody>
                  <a:tcPr anchor="b"/>
                </a:tc>
                <a:tc>
                  <a:txBody>
                    <a:bodyPr/>
                    <a:lstStyle/>
                    <a:p>
                      <a:r>
                        <a:rPr lang="en-US" dirty="0">
                          <a:solidFill>
                            <a:schemeClr val="tx1"/>
                          </a:solidFill>
                          <a:latin typeface="Segoe UI" pitchFamily="34" charset="0"/>
                          <a:cs typeface="Segoe UI" pitchFamily="34" charset="0"/>
                        </a:rPr>
                        <a:t>Premium </a:t>
                      </a:r>
                      <a:br>
                        <a:rPr lang="en-US" dirty="0">
                          <a:solidFill>
                            <a:schemeClr val="tx1"/>
                          </a:solidFill>
                          <a:latin typeface="Segoe UI" pitchFamily="34" charset="0"/>
                          <a:cs typeface="Segoe UI" pitchFamily="34" charset="0"/>
                        </a:rPr>
                      </a:br>
                      <a:r>
                        <a:rPr lang="en-US" dirty="0">
                          <a:solidFill>
                            <a:schemeClr val="tx1"/>
                          </a:solidFill>
                          <a:latin typeface="Segoe UI" pitchFamily="34" charset="0"/>
                          <a:cs typeface="Segoe UI" pitchFamily="34" charset="0"/>
                        </a:rPr>
                        <a:t>(P1–P11)</a:t>
                      </a:r>
                      <a:endParaRPr lang="en-IN" dirty="0">
                        <a:solidFill>
                          <a:schemeClr val="tx1"/>
                        </a:solidFill>
                        <a:latin typeface="Segoe UI" pitchFamily="34" charset="0"/>
                        <a:cs typeface="Segoe UI" pitchFamily="34" charset="0"/>
                      </a:endParaRPr>
                    </a:p>
                  </a:txBody>
                  <a:tcPr/>
                </a:tc>
                <a:extLst>
                  <a:ext uri="{0D108BD9-81ED-4DB2-BD59-A6C34878D82A}">
                    <a16:rowId xmlns:a16="http://schemas.microsoft.com/office/drawing/2014/main" val="10000"/>
                  </a:ext>
                </a:extLst>
              </a:tr>
              <a:tr h="622264">
                <a:tc>
                  <a:txBody>
                    <a:bodyPr/>
                    <a:lstStyle/>
                    <a:p>
                      <a:r>
                        <a:rPr lang="en-US" dirty="0">
                          <a:latin typeface="Segoe UI" pitchFamily="34" charset="0"/>
                          <a:cs typeface="Segoe UI" pitchFamily="34" charset="0"/>
                        </a:rPr>
                        <a:t>Maximum database</a:t>
                      </a:r>
                      <a:r>
                        <a:rPr lang="en-US" baseline="0" dirty="0">
                          <a:latin typeface="Segoe UI" pitchFamily="34" charset="0"/>
                          <a:cs typeface="Segoe UI" pitchFamily="34" charset="0"/>
                        </a:rPr>
                        <a:t> size</a:t>
                      </a:r>
                      <a:endParaRPr lang="en-IN" dirty="0">
                        <a:latin typeface="Segoe UI" pitchFamily="34" charset="0"/>
                        <a:cs typeface="Segoe UI" pitchFamily="34" charset="0"/>
                      </a:endParaRPr>
                    </a:p>
                  </a:txBody>
                  <a:tcPr/>
                </a:tc>
                <a:tc>
                  <a:txBody>
                    <a:bodyPr/>
                    <a:lstStyle/>
                    <a:p>
                      <a:r>
                        <a:rPr lang="en-US" dirty="0">
                          <a:latin typeface="Segoe UI" pitchFamily="34" charset="0"/>
                          <a:cs typeface="Segoe UI" pitchFamily="34" charset="0"/>
                        </a:rPr>
                        <a:t>2 GB</a:t>
                      </a:r>
                      <a:endParaRPr lang="en-IN" dirty="0">
                        <a:latin typeface="Segoe UI" pitchFamily="34" charset="0"/>
                        <a:cs typeface="Segoe UI" pitchFamily="34" charset="0"/>
                      </a:endParaRPr>
                    </a:p>
                  </a:txBody>
                  <a:tcPr/>
                </a:tc>
                <a:tc>
                  <a:txBody>
                    <a:bodyPr/>
                    <a:lstStyle/>
                    <a:p>
                      <a:r>
                        <a:rPr lang="en-US" dirty="0">
                          <a:latin typeface="Segoe UI" pitchFamily="34" charset="0"/>
                          <a:cs typeface="Segoe UI" pitchFamily="34" charset="0"/>
                        </a:rPr>
                        <a:t>250 GB</a:t>
                      </a:r>
                      <a:endParaRPr lang="en-IN" dirty="0">
                        <a:latin typeface="Segoe UI" pitchFamily="34" charset="0"/>
                        <a:cs typeface="Segoe UI" pitchFamily="34" charset="0"/>
                      </a:endParaRPr>
                    </a:p>
                  </a:txBody>
                  <a:tcPr/>
                </a:tc>
                <a:tc>
                  <a:txBody>
                    <a:bodyPr/>
                    <a:lstStyle/>
                    <a:p>
                      <a:r>
                        <a:rPr lang="en-US" dirty="0">
                          <a:latin typeface="Segoe UI" pitchFamily="34" charset="0"/>
                          <a:cs typeface="Segoe UI" pitchFamily="34" charset="0"/>
                        </a:rPr>
                        <a:t>500</a:t>
                      </a:r>
                      <a:r>
                        <a:rPr lang="en-US" baseline="0" dirty="0">
                          <a:latin typeface="Segoe UI" pitchFamily="34" charset="0"/>
                          <a:cs typeface="Segoe UI" pitchFamily="34" charset="0"/>
                        </a:rPr>
                        <a:t> GB-1 TB</a:t>
                      </a:r>
                      <a:endParaRPr lang="en-IN" dirty="0">
                        <a:latin typeface="Segoe UI" pitchFamily="34" charset="0"/>
                        <a:cs typeface="Segoe UI" pitchFamily="34" charset="0"/>
                      </a:endParaRPr>
                    </a:p>
                  </a:txBody>
                  <a:tcPr/>
                </a:tc>
                <a:extLst>
                  <a:ext uri="{0D108BD9-81ED-4DB2-BD59-A6C34878D82A}">
                    <a16:rowId xmlns:a16="http://schemas.microsoft.com/office/drawing/2014/main" val="10001"/>
                  </a:ext>
                </a:extLst>
              </a:tr>
              <a:tr h="355579">
                <a:tc>
                  <a:txBody>
                    <a:bodyPr/>
                    <a:lstStyle/>
                    <a:p>
                      <a:r>
                        <a:rPr lang="en-US" dirty="0">
                          <a:latin typeface="Segoe UI" pitchFamily="34" charset="0"/>
                          <a:cs typeface="Segoe UI" pitchFamily="34" charset="0"/>
                        </a:rPr>
                        <a:t>DTUs</a:t>
                      </a:r>
                      <a:endParaRPr lang="en-IN" dirty="0">
                        <a:latin typeface="Segoe UI" pitchFamily="34" charset="0"/>
                        <a:cs typeface="Segoe UI" pitchFamily="34" charset="0"/>
                      </a:endParaRPr>
                    </a:p>
                  </a:txBody>
                  <a:tcPr/>
                </a:tc>
                <a:tc>
                  <a:txBody>
                    <a:bodyPr/>
                    <a:lstStyle/>
                    <a:p>
                      <a:r>
                        <a:rPr lang="en-US" dirty="0">
                          <a:latin typeface="Segoe UI" pitchFamily="34" charset="0"/>
                          <a:cs typeface="Segoe UI" pitchFamily="34" charset="0"/>
                        </a:rPr>
                        <a:t>5</a:t>
                      </a:r>
                      <a:endParaRPr lang="en-IN" dirty="0">
                        <a:latin typeface="Segoe UI" pitchFamily="34" charset="0"/>
                        <a:cs typeface="Segoe UI" pitchFamily="34" charset="0"/>
                      </a:endParaRPr>
                    </a:p>
                  </a:txBody>
                  <a:tcPr/>
                </a:tc>
                <a:tc>
                  <a:txBody>
                    <a:bodyPr/>
                    <a:lstStyle/>
                    <a:p>
                      <a:r>
                        <a:rPr lang="en-US" dirty="0">
                          <a:latin typeface="Segoe UI" pitchFamily="34" charset="0"/>
                          <a:cs typeface="Segoe UI" pitchFamily="34" charset="0"/>
                        </a:rPr>
                        <a:t>10-100</a:t>
                      </a:r>
                      <a:endParaRPr lang="en-IN" dirty="0">
                        <a:latin typeface="Segoe UI" pitchFamily="34" charset="0"/>
                        <a:cs typeface="Segoe UI" pitchFamily="34" charset="0"/>
                      </a:endParaRPr>
                    </a:p>
                  </a:txBody>
                  <a:tcPr/>
                </a:tc>
                <a:tc>
                  <a:txBody>
                    <a:bodyPr/>
                    <a:lstStyle/>
                    <a:p>
                      <a:r>
                        <a:rPr lang="en-US" dirty="0">
                          <a:latin typeface="Segoe UI" pitchFamily="34" charset="0"/>
                          <a:cs typeface="Segoe UI" pitchFamily="34" charset="0"/>
                        </a:rPr>
                        <a:t>125-1750</a:t>
                      </a:r>
                      <a:endParaRPr lang="en-IN" dirty="0">
                        <a:latin typeface="Segoe UI" pitchFamily="34" charset="0"/>
                        <a:cs typeface="Segoe UI" pitchFamily="34" charset="0"/>
                      </a:endParaRPr>
                    </a:p>
                  </a:txBody>
                  <a:tcPr/>
                </a:tc>
                <a:extLst>
                  <a:ext uri="{0D108BD9-81ED-4DB2-BD59-A6C34878D82A}">
                    <a16:rowId xmlns:a16="http://schemas.microsoft.com/office/drawing/2014/main" val="10002"/>
                  </a:ext>
                </a:extLst>
              </a:tr>
              <a:tr h="622264">
                <a:tc>
                  <a:txBody>
                    <a:bodyPr/>
                    <a:lstStyle/>
                    <a:p>
                      <a:r>
                        <a:rPr lang="en-US" dirty="0">
                          <a:latin typeface="Segoe UI" pitchFamily="34" charset="0"/>
                          <a:cs typeface="Segoe UI" pitchFamily="34" charset="0"/>
                        </a:rPr>
                        <a:t>Point-in-time</a:t>
                      </a:r>
                      <a:r>
                        <a:rPr lang="en-US" baseline="0" dirty="0">
                          <a:latin typeface="Segoe UI" pitchFamily="34" charset="0"/>
                          <a:cs typeface="Segoe UI" pitchFamily="34" charset="0"/>
                        </a:rPr>
                        <a:t> restore</a:t>
                      </a:r>
                      <a:endParaRPr lang="en-IN" dirty="0">
                        <a:latin typeface="Segoe UI" pitchFamily="34" charset="0"/>
                        <a:cs typeface="Segoe UI" pitchFamily="34" charset="0"/>
                      </a:endParaRPr>
                    </a:p>
                  </a:txBody>
                  <a:tcPr/>
                </a:tc>
                <a:tc>
                  <a:txBody>
                    <a:bodyPr/>
                    <a:lstStyle/>
                    <a:p>
                      <a:r>
                        <a:rPr lang="en-US" dirty="0">
                          <a:latin typeface="Segoe UI" pitchFamily="34" charset="0"/>
                          <a:cs typeface="Segoe UI" pitchFamily="34" charset="0"/>
                        </a:rPr>
                        <a:t>Any point in the last 7 days</a:t>
                      </a:r>
                      <a:endParaRPr lang="en-IN" dirty="0">
                        <a:latin typeface="Segoe UI" pitchFamily="34" charset="0"/>
                        <a:cs typeface="Segoe U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Segoe UI" pitchFamily="34" charset="0"/>
                          <a:cs typeface="Segoe UI" pitchFamily="34" charset="0"/>
                        </a:rPr>
                        <a:t>Any point in the last 14 days</a:t>
                      </a:r>
                      <a:endParaRPr lang="en-IN" dirty="0">
                        <a:latin typeface="Segoe UI" pitchFamily="34" charset="0"/>
                        <a:cs typeface="Segoe U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Segoe UI" pitchFamily="34" charset="0"/>
                          <a:cs typeface="Segoe UI" pitchFamily="34" charset="0"/>
                        </a:rPr>
                        <a:t>Any point in the last 35 days</a:t>
                      </a:r>
                      <a:endParaRPr lang="en-IN" dirty="0">
                        <a:latin typeface="Segoe UI" pitchFamily="34" charset="0"/>
                        <a:cs typeface="Segoe UI" pitchFamily="34" charset="0"/>
                      </a:endParaRPr>
                    </a:p>
                  </a:txBody>
                  <a:tcPr/>
                </a:tc>
                <a:extLst>
                  <a:ext uri="{0D108BD9-81ED-4DB2-BD59-A6C34878D82A}">
                    <a16:rowId xmlns:a16="http://schemas.microsoft.com/office/drawing/2014/main" val="10003"/>
                  </a:ext>
                </a:extLst>
              </a:tr>
              <a:tr h="1155633">
                <a:tc>
                  <a:txBody>
                    <a:bodyPr/>
                    <a:lstStyle/>
                    <a:p>
                      <a:r>
                        <a:rPr lang="en-US" dirty="0">
                          <a:latin typeface="Segoe UI" pitchFamily="34" charset="0"/>
                          <a:cs typeface="Segoe UI" pitchFamily="34" charset="0"/>
                        </a:rPr>
                        <a:t>Disaster recovery</a:t>
                      </a:r>
                      <a:endParaRPr lang="en-IN" dirty="0">
                        <a:latin typeface="Segoe UI" pitchFamily="34" charset="0"/>
                        <a:cs typeface="Segoe UI" pitchFamily="34" charset="0"/>
                      </a:endParaRPr>
                    </a:p>
                  </a:txBody>
                  <a:tcPr/>
                </a:tc>
                <a:tc>
                  <a:txBody>
                    <a:bodyPr/>
                    <a:lstStyle/>
                    <a:p>
                      <a:r>
                        <a:rPr lang="en-US" dirty="0">
                          <a:latin typeface="Segoe UI" pitchFamily="34" charset="0"/>
                          <a:cs typeface="Segoe UI" pitchFamily="34" charset="0"/>
                        </a:rPr>
                        <a:t>Geo-restore,  restore to any Azure region</a:t>
                      </a:r>
                      <a:endParaRPr lang="en-IN" dirty="0">
                        <a:latin typeface="Segoe UI" pitchFamily="34" charset="0"/>
                        <a:cs typeface="Segoe UI" pitchFamily="34" charset="0"/>
                      </a:endParaRPr>
                    </a:p>
                  </a:txBody>
                  <a:tcPr/>
                </a:tc>
                <a:tc>
                  <a:txBody>
                    <a:bodyPr/>
                    <a:lstStyle/>
                    <a:p>
                      <a:r>
                        <a:rPr lang="en-US" dirty="0">
                          <a:latin typeface="Segoe UI" pitchFamily="34" charset="0"/>
                          <a:cs typeface="Segoe UI" pitchFamily="34" charset="0"/>
                        </a:rPr>
                        <a:t>Standard</a:t>
                      </a:r>
                      <a:r>
                        <a:rPr lang="en-US" baseline="0" dirty="0">
                          <a:latin typeface="Segoe UI" pitchFamily="34" charset="0"/>
                          <a:cs typeface="Segoe UI" pitchFamily="34" charset="0"/>
                        </a:rPr>
                        <a:t> geo-replication; offline secondary</a:t>
                      </a:r>
                      <a:endParaRPr lang="en-IN" dirty="0">
                        <a:latin typeface="Segoe UI" pitchFamily="34" charset="0"/>
                        <a:cs typeface="Segoe UI" pitchFamily="34" charset="0"/>
                      </a:endParaRPr>
                    </a:p>
                  </a:txBody>
                  <a:tcPr/>
                </a:tc>
                <a:tc>
                  <a:txBody>
                    <a:bodyPr/>
                    <a:lstStyle/>
                    <a:p>
                      <a:r>
                        <a:rPr lang="en-US" dirty="0">
                          <a:latin typeface="Segoe UI" pitchFamily="34" charset="0"/>
                          <a:cs typeface="Segoe UI" pitchFamily="34" charset="0"/>
                        </a:rPr>
                        <a:t>Active geo-replication; up to 4 online secondary</a:t>
                      </a:r>
                      <a:r>
                        <a:rPr lang="en-US" baseline="0" dirty="0">
                          <a:latin typeface="Segoe UI" pitchFamily="34" charset="0"/>
                          <a:cs typeface="Segoe UI" pitchFamily="34" charset="0"/>
                        </a:rPr>
                        <a:t> backups</a:t>
                      </a:r>
                      <a:endParaRPr lang="en-IN" dirty="0">
                        <a:latin typeface="Segoe UI" pitchFamily="34" charset="0"/>
                        <a:cs typeface="Segoe UI" pitchFamily="34" charset="0"/>
                      </a:endParaRPr>
                    </a:p>
                  </a:txBody>
                  <a:tcPr/>
                </a:tc>
                <a:extLst>
                  <a:ext uri="{0D108BD9-81ED-4DB2-BD59-A6C34878D82A}">
                    <a16:rowId xmlns:a16="http://schemas.microsoft.com/office/drawing/2014/main" val="10004"/>
                  </a:ext>
                </a:extLst>
              </a:tr>
              <a:tr h="622264">
                <a:tc>
                  <a:txBody>
                    <a:bodyPr/>
                    <a:lstStyle/>
                    <a:p>
                      <a:r>
                        <a:rPr lang="en-US" dirty="0">
                          <a:latin typeface="Segoe UI" pitchFamily="34" charset="0"/>
                          <a:cs typeface="Segoe UI" pitchFamily="34" charset="0"/>
                        </a:rPr>
                        <a:t>Maximum in-memory OLTP storage</a:t>
                      </a:r>
                      <a:endParaRPr lang="en-IN" dirty="0">
                        <a:latin typeface="Segoe UI" pitchFamily="34" charset="0"/>
                        <a:cs typeface="Segoe UI" pitchFamily="34" charset="0"/>
                      </a:endParaRPr>
                    </a:p>
                  </a:txBody>
                  <a:tcPr/>
                </a:tc>
                <a:tc>
                  <a:txBody>
                    <a:bodyPr/>
                    <a:lstStyle/>
                    <a:p>
                      <a:r>
                        <a:rPr lang="en-US" dirty="0">
                          <a:latin typeface="Segoe UI" pitchFamily="34" charset="0"/>
                          <a:cs typeface="Segoe UI" pitchFamily="34" charset="0"/>
                        </a:rPr>
                        <a:t>NA</a:t>
                      </a:r>
                      <a:endParaRPr lang="en-IN" dirty="0">
                        <a:latin typeface="Segoe UI" pitchFamily="34" charset="0"/>
                        <a:cs typeface="Segoe UI" pitchFamily="34" charset="0"/>
                      </a:endParaRPr>
                    </a:p>
                  </a:txBody>
                  <a:tcPr/>
                </a:tc>
                <a:tc>
                  <a:txBody>
                    <a:bodyPr/>
                    <a:lstStyle/>
                    <a:p>
                      <a:r>
                        <a:rPr lang="en-US" dirty="0">
                          <a:latin typeface="Segoe UI" pitchFamily="34" charset="0"/>
                          <a:cs typeface="Segoe UI" pitchFamily="34" charset="0"/>
                        </a:rPr>
                        <a:t>NA</a:t>
                      </a:r>
                      <a:endParaRPr lang="en-IN" dirty="0">
                        <a:latin typeface="Segoe UI" pitchFamily="34" charset="0"/>
                        <a:cs typeface="Segoe UI" pitchFamily="34" charset="0"/>
                      </a:endParaRPr>
                    </a:p>
                  </a:txBody>
                  <a:tcPr/>
                </a:tc>
                <a:tc>
                  <a:txBody>
                    <a:bodyPr/>
                    <a:lstStyle/>
                    <a:p>
                      <a:r>
                        <a:rPr lang="en-US" dirty="0">
                          <a:latin typeface="Segoe UI" pitchFamily="34" charset="0"/>
                          <a:cs typeface="Segoe UI" pitchFamily="34" charset="0"/>
                        </a:rPr>
                        <a:t>1 GB-10 GB</a:t>
                      </a:r>
                      <a:endParaRPr lang="en-IN" dirty="0">
                        <a:latin typeface="Segoe UI" pitchFamily="34" charset="0"/>
                        <a:cs typeface="Segoe UI" pitchFamily="34" charset="0"/>
                      </a:endParaRPr>
                    </a:p>
                  </a:txBody>
                  <a:tcPr/>
                </a:tc>
                <a:extLst>
                  <a:ext uri="{0D108BD9-81ED-4DB2-BD59-A6C34878D82A}">
                    <a16:rowId xmlns:a16="http://schemas.microsoft.com/office/drawing/2014/main" val="10005"/>
                  </a:ext>
                </a:extLst>
              </a:tr>
              <a:tr h="622264">
                <a:tc>
                  <a:txBody>
                    <a:bodyPr/>
                    <a:lstStyle/>
                    <a:p>
                      <a:r>
                        <a:rPr lang="en-US" dirty="0">
                          <a:latin typeface="Segoe UI" pitchFamily="34" charset="0"/>
                          <a:cs typeface="Segoe UI" pitchFamily="34" charset="0"/>
                        </a:rPr>
                        <a:t>Maximum concurrent requests</a:t>
                      </a:r>
                      <a:endParaRPr lang="en-IN" dirty="0">
                        <a:latin typeface="Segoe UI" pitchFamily="34" charset="0"/>
                        <a:cs typeface="Segoe UI" pitchFamily="34" charset="0"/>
                      </a:endParaRPr>
                    </a:p>
                  </a:txBody>
                  <a:tcPr/>
                </a:tc>
                <a:tc>
                  <a:txBody>
                    <a:bodyPr/>
                    <a:lstStyle/>
                    <a:p>
                      <a:r>
                        <a:rPr lang="en-US" dirty="0">
                          <a:latin typeface="Segoe UI" pitchFamily="34" charset="0"/>
                          <a:cs typeface="Segoe UI" pitchFamily="34" charset="0"/>
                        </a:rPr>
                        <a:t>30</a:t>
                      </a:r>
                      <a:endParaRPr lang="en-IN" dirty="0">
                        <a:latin typeface="Segoe UI" pitchFamily="34" charset="0"/>
                        <a:cs typeface="Segoe UI" pitchFamily="34" charset="0"/>
                      </a:endParaRPr>
                    </a:p>
                  </a:txBody>
                  <a:tcPr/>
                </a:tc>
                <a:tc>
                  <a:txBody>
                    <a:bodyPr/>
                    <a:lstStyle/>
                    <a:p>
                      <a:r>
                        <a:rPr lang="en-US" dirty="0">
                          <a:latin typeface="Segoe UI" pitchFamily="34" charset="0"/>
                          <a:cs typeface="Segoe UI" pitchFamily="34" charset="0"/>
                        </a:rPr>
                        <a:t>60-200</a:t>
                      </a:r>
                      <a:endParaRPr lang="en-IN" dirty="0">
                        <a:latin typeface="Segoe UI" pitchFamily="34" charset="0"/>
                        <a:cs typeface="Segoe U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Segoe UI" pitchFamily="34" charset="0"/>
                          <a:cs typeface="Segoe UI" pitchFamily="34" charset="0"/>
                        </a:rPr>
                        <a:t>200-2400</a:t>
                      </a:r>
                      <a:endParaRPr lang="en-IN" dirty="0">
                        <a:latin typeface="Segoe UI" pitchFamily="34" charset="0"/>
                        <a:cs typeface="Segoe UI" pitchFamily="34" charset="0"/>
                      </a:endParaRPr>
                    </a:p>
                    <a:p>
                      <a:endParaRPr lang="en-IN" dirty="0">
                        <a:latin typeface="Segoe UI" pitchFamily="34" charset="0"/>
                        <a:cs typeface="Segoe UI" pitchFamily="34" charset="0"/>
                      </a:endParaRPr>
                    </a:p>
                  </a:txBody>
                  <a:tcPr/>
                </a:tc>
                <a:extLst>
                  <a:ext uri="{0D108BD9-81ED-4DB2-BD59-A6C34878D82A}">
                    <a16:rowId xmlns:a16="http://schemas.microsoft.com/office/drawing/2014/main" val="10006"/>
                  </a:ext>
                </a:extLst>
              </a:tr>
              <a:tr h="622264">
                <a:tc>
                  <a:txBody>
                    <a:bodyPr/>
                    <a:lstStyle/>
                    <a:p>
                      <a:r>
                        <a:rPr lang="en-US" dirty="0">
                          <a:latin typeface="Segoe UI" pitchFamily="34" charset="0"/>
                          <a:cs typeface="Segoe UI" pitchFamily="34" charset="0"/>
                        </a:rPr>
                        <a:t>Maximum concurrent logins</a:t>
                      </a:r>
                      <a:endParaRPr lang="en-IN" dirty="0">
                        <a:latin typeface="Segoe UI" pitchFamily="34" charset="0"/>
                        <a:cs typeface="Segoe UI" pitchFamily="34" charset="0"/>
                      </a:endParaRPr>
                    </a:p>
                  </a:txBody>
                  <a:tcPr/>
                </a:tc>
                <a:tc>
                  <a:txBody>
                    <a:bodyPr/>
                    <a:lstStyle/>
                    <a:p>
                      <a:r>
                        <a:rPr lang="en-US" dirty="0">
                          <a:latin typeface="Segoe UI" pitchFamily="34" charset="0"/>
                          <a:cs typeface="Segoe UI" pitchFamily="34" charset="0"/>
                        </a:rPr>
                        <a:t>30</a:t>
                      </a:r>
                      <a:endParaRPr lang="en-IN" dirty="0">
                        <a:latin typeface="Segoe UI" pitchFamily="34" charset="0"/>
                        <a:cs typeface="Segoe U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Segoe UI" pitchFamily="34" charset="0"/>
                          <a:cs typeface="Segoe UI" pitchFamily="34" charset="0"/>
                        </a:rPr>
                        <a:t>60-200</a:t>
                      </a:r>
                      <a:endParaRPr lang="en-IN" dirty="0">
                        <a:latin typeface="Segoe UI" pitchFamily="34" charset="0"/>
                        <a:cs typeface="Segoe UI" pitchFamily="34" charset="0"/>
                      </a:endParaRPr>
                    </a:p>
                    <a:p>
                      <a:endParaRPr lang="en-IN" dirty="0">
                        <a:latin typeface="Segoe UI" pitchFamily="34" charset="0"/>
                        <a:cs typeface="Segoe U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Segoe UI" pitchFamily="34" charset="0"/>
                          <a:cs typeface="Segoe UI" pitchFamily="34" charset="0"/>
                        </a:rPr>
                        <a:t>200-2400</a:t>
                      </a:r>
                      <a:endParaRPr lang="en-IN" dirty="0">
                        <a:latin typeface="Segoe UI" pitchFamily="34" charset="0"/>
                        <a:cs typeface="Segoe UI" pitchFamily="34" charset="0"/>
                      </a:endParaRPr>
                    </a:p>
                    <a:p>
                      <a:endParaRPr lang="en-IN" dirty="0">
                        <a:latin typeface="Segoe UI" pitchFamily="34" charset="0"/>
                        <a:cs typeface="Segoe UI" pitchFamily="34" charset="0"/>
                      </a:endParaRPr>
                    </a:p>
                  </a:txBody>
                  <a:tcPr/>
                </a:tc>
                <a:extLst>
                  <a:ext uri="{0D108BD9-81ED-4DB2-BD59-A6C34878D82A}">
                    <a16:rowId xmlns:a16="http://schemas.microsoft.com/office/drawing/2014/main" val="10007"/>
                  </a:ext>
                </a:extLst>
              </a:tr>
              <a:tr h="533072">
                <a:tc>
                  <a:txBody>
                    <a:bodyPr/>
                    <a:lstStyle/>
                    <a:p>
                      <a:r>
                        <a:rPr lang="en-US" dirty="0">
                          <a:latin typeface="Segoe UI" pitchFamily="34" charset="0"/>
                          <a:cs typeface="Segoe UI" pitchFamily="34" charset="0"/>
                        </a:rPr>
                        <a:t>Maximum sessions</a:t>
                      </a:r>
                      <a:endParaRPr lang="en-IN" dirty="0">
                        <a:latin typeface="Segoe UI" pitchFamily="34" charset="0"/>
                        <a:cs typeface="Segoe UI" pitchFamily="34" charset="0"/>
                      </a:endParaRPr>
                    </a:p>
                  </a:txBody>
                  <a:tcPr/>
                </a:tc>
                <a:tc>
                  <a:txBody>
                    <a:bodyPr/>
                    <a:lstStyle/>
                    <a:p>
                      <a:r>
                        <a:rPr lang="en-US" dirty="0">
                          <a:latin typeface="Segoe UI" pitchFamily="34" charset="0"/>
                          <a:cs typeface="Segoe UI" pitchFamily="34" charset="0"/>
                        </a:rPr>
                        <a:t>300</a:t>
                      </a:r>
                      <a:endParaRPr lang="en-IN" dirty="0">
                        <a:latin typeface="Segoe UI" pitchFamily="34" charset="0"/>
                        <a:cs typeface="Segoe UI" pitchFamily="34" charset="0"/>
                      </a:endParaRPr>
                    </a:p>
                  </a:txBody>
                  <a:tcPr/>
                </a:tc>
                <a:tc>
                  <a:txBody>
                    <a:bodyPr/>
                    <a:lstStyle/>
                    <a:p>
                      <a:r>
                        <a:rPr lang="en-US" dirty="0">
                          <a:latin typeface="Segoe UI" pitchFamily="34" charset="0"/>
                          <a:cs typeface="Segoe UI" pitchFamily="34" charset="0"/>
                        </a:rPr>
                        <a:t>600-2400</a:t>
                      </a:r>
                      <a:endParaRPr lang="en-IN" dirty="0">
                        <a:latin typeface="Segoe UI" pitchFamily="34" charset="0"/>
                        <a:cs typeface="Segoe U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Segoe UI" pitchFamily="34" charset="0"/>
                          <a:cs typeface="Segoe UI" pitchFamily="34" charset="0"/>
                        </a:rPr>
                        <a:t>2400-32000</a:t>
                      </a:r>
                      <a:endParaRPr lang="en-IN" dirty="0">
                        <a:latin typeface="Segoe UI" pitchFamily="34" charset="0"/>
                        <a:cs typeface="Segoe UI" pitchFamily="34" charset="0"/>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073755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Tools for implementing and managing Azure SQL Database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18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Azure portal</a:t>
            </a:r>
            <a:endParaRPr kumimoji="0" lang="en-IN"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18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Azure PowerShell module</a:t>
            </a:r>
          </a:p>
          <a:p>
            <a:pPr marL="174625" marR="0" lvl="0" indent="-174625" algn="l" defTabSz="914400" rtl="0" eaLnBrk="1" fontAlgn="base" latinLnBrk="0" hangingPunct="1">
              <a:lnSpc>
                <a:spcPct val="100000"/>
              </a:lnSpc>
              <a:spcBef>
                <a:spcPts val="18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Azure CLI</a:t>
            </a:r>
          </a:p>
          <a:p>
            <a:pPr marL="174625" marR="0" lvl="0" indent="-174625" algn="l" defTabSz="914400" rtl="0" eaLnBrk="1" fontAlgn="base" latinLnBrk="0" hangingPunct="1">
              <a:lnSpc>
                <a:spcPct val="100000"/>
              </a:lnSpc>
              <a:spcBef>
                <a:spcPts val="18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Azure Resource Manager templates</a:t>
            </a:r>
            <a:endParaRPr kumimoji="0" lang="en-IN"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18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SQL Server Management Studio</a:t>
            </a:r>
            <a:endParaRPr kumimoji="0" lang="en-IN"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18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SQLCMD</a:t>
            </a:r>
            <a:endParaRPr kumimoji="0" lang="en-IN" sz="2800" b="0" i="0" u="none" strike="noStrike" kern="120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1800"/>
              </a:spcBef>
              <a:spcAft>
                <a:spcPct val="0"/>
              </a:spcAft>
              <a:buClr>
                <a:srgbClr val="0070C0"/>
              </a:buClr>
              <a:buSzPct val="90000"/>
              <a:buFont typeface="Arial" pitchFamily="34" charset="0"/>
              <a:buChar char="•"/>
              <a:tabLst/>
              <a:defRPr/>
            </a:pPr>
            <a:r>
              <a:rPr kumimoji="0" lang="en-US" sz="2800" b="0" i="0" u="none" strike="noStrike" kern="1200" cap="none" spc="0" normalizeH="0" baseline="0" noProof="0" dirty="0">
                <a:ln>
                  <a:noFill/>
                </a:ln>
                <a:solidFill>
                  <a:srgbClr val="000000"/>
                </a:solidFill>
                <a:effectLst/>
                <a:uLnTx/>
                <a:uFillTx/>
                <a:latin typeface="Segoe UI" pitchFamily="34" charset="0"/>
                <a:cs typeface="Segoe UI" pitchFamily="34" charset="0"/>
              </a:rPr>
              <a:t>Visual Studio</a:t>
            </a:r>
          </a:p>
        </p:txBody>
      </p:sp>
    </p:spTree>
    <p:extLst>
      <p:ext uri="{BB962C8B-B14F-4D97-AF65-F5344CB8AC3E}">
        <p14:creationId xmlns:p14="http://schemas.microsoft.com/office/powerpoint/2010/main" val="4047012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8416</Words>
  <Application>Microsoft Office PowerPoint</Application>
  <PresentationFormat>On-screen Show (4:3)</PresentationFormat>
  <Paragraphs>1418</Paragraphs>
  <Slides>76</Slides>
  <Notes>76</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76</vt:i4>
      </vt:variant>
    </vt:vector>
  </HeadingPairs>
  <TitlesOfParts>
    <vt:vector size="93" baseType="lpstr">
      <vt:lpstr>Arial</vt:lpstr>
      <vt:lpstr>Calibri</vt:lpstr>
      <vt:lpstr>Cambria Math</vt:lpstr>
      <vt:lpstr>Consolas</vt:lpstr>
      <vt:lpstr>Courier New</vt:lpstr>
      <vt:lpstr>Lucida Console</vt:lpstr>
      <vt:lpstr>Lucida Sans</vt:lpstr>
      <vt:lpstr>Lucida Sans Unicode</vt:lpstr>
      <vt:lpstr>Segoe UI</vt:lpstr>
      <vt:lpstr>Segoe UI Light</vt:lpstr>
      <vt:lpstr>Symbol</vt:lpstr>
      <vt:lpstr>Times New Roman</vt:lpstr>
      <vt:lpstr>Verdana</vt:lpstr>
      <vt:lpstr>Wingdings</vt:lpstr>
      <vt:lpstr>Office Theme</vt:lpstr>
      <vt:lpstr>NG_MOC_Core_ModuleNew2</vt:lpstr>
      <vt:lpstr>1_NG_MOC_Core_ModuleNew2</vt:lpstr>
      <vt:lpstr>Implementing Microsoft Azure Infrastructure Solutions</vt:lpstr>
      <vt:lpstr>Day 1 – Date</vt:lpstr>
      <vt:lpstr>Day 2 – Date</vt:lpstr>
      <vt:lpstr>PowerPoint Presentation</vt:lpstr>
      <vt:lpstr>Relational database services as a component  of Azure</vt:lpstr>
      <vt:lpstr>Azure SQL Database vs. SQL Server in an IaaS virtual machine</vt:lpstr>
      <vt:lpstr>Azure SQL Database architecture</vt:lpstr>
      <vt:lpstr>Planning the deployment of an Azure SQL Database</vt:lpstr>
      <vt:lpstr>Tools for implementing and managing Azure SQL Database</vt:lpstr>
      <vt:lpstr>Provisioning Azure SQL Database</vt:lpstr>
      <vt:lpstr>Migrating a SQL Server Database to Azure SQL Database</vt:lpstr>
      <vt:lpstr>Overview of Azure SQL Database security</vt:lpstr>
      <vt:lpstr>Managing firewall rules</vt:lpstr>
      <vt:lpstr>Managing logins and users</vt:lpstr>
      <vt:lpstr>Managing role membership and permissions</vt:lpstr>
      <vt:lpstr>Metrics and alerts</vt:lpstr>
      <vt:lpstr>Dynamic management views</vt:lpstr>
      <vt:lpstr>Database auditing</vt:lpstr>
      <vt:lpstr>Database copy and export</vt:lpstr>
      <vt:lpstr>Self-service restore</vt:lpstr>
      <vt:lpstr>Geo-replication</vt:lpstr>
      <vt:lpstr>PowerPoint Presentation</vt:lpstr>
      <vt:lpstr>PaaS cloud services as components of Azure</vt:lpstr>
      <vt:lpstr>PaaS cloud services overview</vt:lpstr>
      <vt:lpstr>Creating and deploying PaaS cloud services</vt:lpstr>
      <vt:lpstr>Managing deployment environments for PaaS cloud services</vt:lpstr>
      <vt:lpstr>Updating PaaS cloud services</vt:lpstr>
      <vt:lpstr>Modifying configuration files</vt:lpstr>
      <vt:lpstr>Managing endpoints and queues</vt:lpstr>
      <vt:lpstr>Adding a PaaS cloud service to a VNET</vt:lpstr>
      <vt:lpstr>Configuring the monitoring of PaaS cloud services</vt:lpstr>
      <vt:lpstr>Monitoring PaaS cloud services</vt:lpstr>
      <vt:lpstr>PowerPoint Presentation</vt:lpstr>
      <vt:lpstr>Active Directory as a component of Azure</vt:lpstr>
      <vt:lpstr>Overview of Azure AD</vt:lpstr>
      <vt:lpstr>Managing Azure AD users, groups, and devices</vt:lpstr>
      <vt:lpstr>Managing multiple Azure AD tenants</vt:lpstr>
      <vt:lpstr>Implementing Azure AD B2B and Azure AD B2C</vt:lpstr>
      <vt:lpstr>Overview of managing cloud applications</vt:lpstr>
      <vt:lpstr>Integrating applications with Azure AD</vt:lpstr>
      <vt:lpstr>Implementing RBAC</vt:lpstr>
      <vt:lpstr>Azure AD Privileged Identity Management</vt:lpstr>
      <vt:lpstr>Introducing Azure AD Premium</vt:lpstr>
      <vt:lpstr>Azure Multi-Factor Authentication</vt:lpstr>
      <vt:lpstr>Technical scenarios for Azure Multi-Factor Authentication</vt:lpstr>
      <vt:lpstr>Overview of AD DS and Azure AD integration options</vt:lpstr>
      <vt:lpstr>Planning to deploy Active Directory domain controllers in Azure</vt:lpstr>
      <vt:lpstr>Overview of directory synchronization</vt:lpstr>
      <vt:lpstr>Comparing directory synchronization, directory synchronization with password hash synchronization, and federation</vt:lpstr>
      <vt:lpstr>Discussion: Which directory synchronization option is suitable for my environment?</vt:lpstr>
      <vt:lpstr>Preparing on-premises Active Directory for directory synchronization</vt:lpstr>
      <vt:lpstr>Installing and configuring Azure AD Connect</vt:lpstr>
      <vt:lpstr>Installing and configuring Azure AD Connect</vt:lpstr>
      <vt:lpstr>Managing and monitoring directory synchronization by using Azure AD Connect Health</vt:lpstr>
      <vt:lpstr>Overview of AD FS and Web Application Proxy</vt:lpstr>
      <vt:lpstr>Overview of AD FS and Web Application Proxy</vt:lpstr>
      <vt:lpstr>Planning for the deployment of AD FS with Azure</vt:lpstr>
      <vt:lpstr>Deploying AD FS</vt:lpstr>
      <vt:lpstr>Managing and maintaining AD FS</vt:lpstr>
      <vt:lpstr>PowerPoint Presentation</vt:lpstr>
      <vt:lpstr>Introducing OMS</vt:lpstr>
      <vt:lpstr>OMS as a component of Azure</vt:lpstr>
      <vt:lpstr>Introduction to implementing OMS solutions</vt:lpstr>
      <vt:lpstr>Introducing Azure Automation</vt:lpstr>
      <vt:lpstr>Azure Automation as a component of Azure</vt:lpstr>
      <vt:lpstr>Creating Azure Automation accounts and assets</vt:lpstr>
      <vt:lpstr>Using Automation runbooks on-premises</vt:lpstr>
      <vt:lpstr>Introduction to Azure Automation runbooks</vt:lpstr>
      <vt:lpstr>Graphical authoring of Automation runbooks</vt:lpstr>
      <vt:lpstr>Overview of PowerShell workflows</vt:lpstr>
      <vt:lpstr>Authoring Azure PowerShell workflow runbooks</vt:lpstr>
      <vt:lpstr>Implementing Automation DSC</vt:lpstr>
      <vt:lpstr>Automation runbook lifecycle</vt:lpstr>
      <vt:lpstr>Testing, publishing, and executing Automation runbooks</vt:lpstr>
      <vt:lpstr>Monitoring and troubleshooting Automation jobs</vt:lpstr>
      <vt:lpstr>Protecting the Azure Automation environment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2016-05-11T21:07:00Z</dcterms:created>
  <dcterms:modified xsi:type="dcterms:W3CDTF">2018-06-26T15:50:17Z</dcterms:modified>
</cp:coreProperties>
</file>