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0"/>
  </p:notesMasterIdLst>
  <p:handoutMasterIdLst>
    <p:handoutMasterId r:id="rId31"/>
  </p:handoutMasterIdLst>
  <p:sldIdLst>
    <p:sldId id="256" r:id="rId2"/>
    <p:sldId id="311" r:id="rId3"/>
    <p:sldId id="397" r:id="rId4"/>
    <p:sldId id="312" r:id="rId5"/>
    <p:sldId id="313" r:id="rId6"/>
    <p:sldId id="340" r:id="rId7"/>
    <p:sldId id="341" r:id="rId8"/>
    <p:sldId id="342" r:id="rId9"/>
    <p:sldId id="348" r:id="rId10"/>
    <p:sldId id="349" r:id="rId11"/>
    <p:sldId id="353" r:id="rId12"/>
    <p:sldId id="354" r:id="rId13"/>
    <p:sldId id="358" r:id="rId14"/>
    <p:sldId id="359" r:id="rId15"/>
    <p:sldId id="316" r:id="rId16"/>
    <p:sldId id="337" r:id="rId17"/>
    <p:sldId id="346" r:id="rId18"/>
    <p:sldId id="347" r:id="rId19"/>
    <p:sldId id="360" r:id="rId20"/>
    <p:sldId id="361" r:id="rId21"/>
    <p:sldId id="398" r:id="rId22"/>
    <p:sldId id="318" r:id="rId23"/>
    <p:sldId id="366" r:id="rId24"/>
    <p:sldId id="400" r:id="rId25"/>
    <p:sldId id="324" r:id="rId26"/>
    <p:sldId id="356" r:id="rId27"/>
    <p:sldId id="357" r:id="rId28"/>
    <p:sldId id="399" r:id="rId29"/>
  </p:sldIdLst>
  <p:sldSz cx="9144000" cy="6858000" type="screen4x3"/>
  <p:notesSz cx="6858000" cy="9144000"/>
  <p:embeddedFontLst>
    <p:embeddedFont>
      <p:font typeface="Segoe UI Light" panose="020B0502040204020203" pitchFamily="34" charset="0"/>
      <p:regular r:id="rId32"/>
      <p:italic r:id="rId33"/>
    </p:embeddedFont>
    <p:embeddedFont>
      <p:font typeface="Calibri" panose="020F0502020204030204" pitchFamily="34" charset="0"/>
      <p:regular r:id="rId34"/>
      <p:bold r:id="rId35"/>
      <p:italic r:id="rId36"/>
      <p:boldItalic r:id="rId37"/>
    </p:embeddedFont>
    <p:embeddedFont>
      <p:font typeface="Verdana" panose="020B0604030504040204" pitchFamily="34" charset="0"/>
      <p:regular r:id="rId38"/>
      <p:bold r:id="rId39"/>
      <p:italic r:id="rId40"/>
      <p:boldItalic r:id="rId41"/>
    </p:embeddedFont>
    <p:embeddedFont>
      <p:font typeface="Segoe UI" panose="020B0502040204020203" pitchFamily="34" charset="0"/>
      <p:regular r:id="rId42"/>
      <p:bold r:id="rId43"/>
      <p:italic r:id="rId44"/>
      <p:boldItalic r:id="rId45"/>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Compute Resources" id="{EE7F45B0-A6AD-411D-A512-DBBFEC401377}">
          <p14:sldIdLst>
            <p14:sldId id="311"/>
            <p14:sldId id="397"/>
            <p14:sldId id="312"/>
          </p14:sldIdLst>
        </p14:section>
        <p14:section name="Deploy ARM VMs" id="{C6B6578B-F5CF-418D-991A-F24A0340D180}">
          <p14:sldIdLst>
            <p14:sldId id="313"/>
            <p14:sldId id="340"/>
            <p14:sldId id="341"/>
            <p14:sldId id="342"/>
            <p14:sldId id="348"/>
            <p14:sldId id="349"/>
            <p14:sldId id="353"/>
            <p14:sldId id="354"/>
            <p14:sldId id="358"/>
            <p14:sldId id="359"/>
          </p14:sldIdLst>
        </p14:section>
        <p14:section name="Configuration Managment" id="{B92904DA-AD65-48A7-82FB-BA4D438E899A}">
          <p14:sldIdLst/>
        </p14:section>
        <p14:section name="VM storage" id="{CA5ED27E-6529-4197-AC63-77A7AD34E2E9}">
          <p14:sldIdLst>
            <p14:sldId id="316"/>
            <p14:sldId id="337"/>
            <p14:sldId id="346"/>
            <p14:sldId id="347"/>
            <p14:sldId id="360"/>
            <p14:sldId id="361"/>
            <p14:sldId id="398"/>
          </p14:sldIdLst>
        </p14:section>
        <p14:section name="Monitor ARM VMs" id="{4192427E-7B5C-4B75-BE21-14FA26E9ABFE}">
          <p14:sldIdLst>
            <p14:sldId id="318"/>
            <p14:sldId id="366"/>
            <p14:sldId id="400"/>
          </p14:sldIdLst>
        </p14:section>
        <p14:section name="Manage ARM VM availability" id="{D3C3E6EC-F134-453A-B1CC-2183AF90C649}">
          <p14:sldIdLst/>
        </p14:section>
        <p14:section name="Scale ARM VMs" id="{1D5DFB03-8158-45A8-8083-DEDBBE6E73C9}">
          <p14:sldIdLst>
            <p14:sldId id="324"/>
            <p14:sldId id="356"/>
            <p14:sldId id="357"/>
            <p14:sldId id="399"/>
          </p14:sldIdLst>
        </p14:section>
        <p14:section name="Manage Containers with Azure Container Services (ACS)" id="{8462B454-DCB7-4718-BC7C-16D8C399AB2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9" autoAdjust="0"/>
    <p:restoredTop sz="69908" autoAdjust="0"/>
  </p:normalViewPr>
  <p:slideViewPr>
    <p:cSldViewPr snapToGrid="0">
      <p:cViewPr varScale="1">
        <p:scale>
          <a:sx n="56" d="100"/>
          <a:sy n="56" d="100"/>
        </p:scale>
        <p:origin x="1884" y="60"/>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0.fntdata"/><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Segoe UI" panose="020B0502040204020203" pitchFamily="34" charset="0"/>
              <a:cs typeface="Segoe UI" panose="020B0502040204020203" pitchFamily="34" charset="0"/>
            </a:endParaRPr>
          </a:p>
        </p:txBody>
      </p:sp>
      <p:sp>
        <p:nvSpPr>
          <p:cNvPr id="3" name="Date Placeholder 2">
            <a:extLst>
              <a:ext uri="{FF2B5EF4-FFF2-40B4-BE49-F238E27FC236}">
                <a16:creationId xmlns=""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latin typeface="Segoe UI" panose="020B0502040204020203" pitchFamily="34" charset="0"/>
                <a:cs typeface="Segoe UI" panose="020B0502040204020203" pitchFamily="34" charset="0"/>
              </a:rPr>
              <a:t>6/21/2018</a:t>
            </a:fld>
            <a:endParaRPr lang="en-US" dirty="0">
              <a:latin typeface="Segoe UI" panose="020B0502040204020203" pitchFamily="34" charset="0"/>
              <a:cs typeface="Segoe UI" panose="020B0502040204020203" pitchFamily="34" charset="0"/>
            </a:endParaRPr>
          </a:p>
        </p:txBody>
      </p:sp>
      <p:sp>
        <p:nvSpPr>
          <p:cNvPr id="4" name="Footer Placeholder 3">
            <a:extLst>
              <a:ext uri="{FF2B5EF4-FFF2-40B4-BE49-F238E27FC236}">
                <a16:creationId xmlns=""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latin typeface="Segoe UI" panose="020B0502040204020203" pitchFamily="34" charset="0"/>
                <a:cs typeface="Segoe UI" panose="020B0502040204020203" pitchFamily="34" charset="0"/>
              </a:rPr>
              <a:t>‹#›</a:t>
            </a:fld>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Segoe UI" panose="020B0502040204020203" pitchFamily="34" charset="0"/>
                <a:cs typeface="Segoe UI" panose="020B050204020402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Segoe UI" panose="020B0502040204020203" pitchFamily="34" charset="0"/>
                <a:cs typeface="Segoe UI" panose="020B0502040204020203" pitchFamily="34" charset="0"/>
              </a:defRPr>
            </a:lvl1pPr>
          </a:lstStyle>
          <a:p>
            <a:fld id="{9933EFA3-31EF-403B-8080-9776000D59FF}" type="datetimeFigureOut">
              <a:rPr lang="en-US" smtClean="0"/>
              <a:pPr/>
              <a:t>6/21/2018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Segoe UI" panose="020B0502040204020203" pitchFamily="34" charset="0"/>
                <a:cs typeface="Segoe UI" panose="020B050204020402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Segoe UI" panose="020B0502040204020203" pitchFamily="34" charset="0"/>
                <a:cs typeface="Segoe UI" panose="020B0502040204020203" pitchFamily="34" charset="0"/>
              </a:defRPr>
            </a:lvl1pPr>
          </a:lstStyle>
          <a:p>
            <a:fld id="{F19E9337-0361-41F3-9C17-1F4FFD1214BA}" type="slidenum">
              <a:rPr lang="en-US" smtClean="0"/>
              <a:pPr/>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egoe UI" panose="020B0502040204020203" pitchFamily="34" charset="0"/>
        <a:ea typeface="+mn-ea"/>
        <a:cs typeface="+mn-cs"/>
      </a:defRPr>
    </a:lvl1pPr>
    <a:lvl2pPr marL="457200" algn="l" defTabSz="914400" rtl="0" eaLnBrk="1" latinLnBrk="0" hangingPunct="1">
      <a:defRPr sz="1200" kern="1200">
        <a:solidFill>
          <a:schemeClr val="tx1"/>
        </a:solidFill>
        <a:latin typeface="Segoe UI" panose="020B0502040204020203" pitchFamily="34" charset="0"/>
        <a:ea typeface="+mn-ea"/>
        <a:cs typeface="+mn-cs"/>
      </a:defRPr>
    </a:lvl2pPr>
    <a:lvl3pPr marL="914400" algn="l" defTabSz="914400" rtl="0" eaLnBrk="1" latinLnBrk="0" hangingPunct="1">
      <a:defRPr sz="1200" kern="1200">
        <a:solidFill>
          <a:schemeClr val="tx1"/>
        </a:solidFill>
        <a:latin typeface="Segoe UI" panose="020B0502040204020203" pitchFamily="34" charset="0"/>
        <a:ea typeface="+mn-ea"/>
        <a:cs typeface="+mn-cs"/>
      </a:defRPr>
    </a:lvl3pPr>
    <a:lvl4pPr marL="1371600" algn="l" defTabSz="914400" rtl="0" eaLnBrk="1" latinLnBrk="0" hangingPunct="1">
      <a:defRPr sz="1200" kern="1200">
        <a:solidFill>
          <a:schemeClr val="tx1"/>
        </a:solidFill>
        <a:latin typeface="Segoe UI" panose="020B0502040204020203" pitchFamily="34" charset="0"/>
        <a:ea typeface="+mn-ea"/>
        <a:cs typeface="+mn-cs"/>
      </a:defRPr>
    </a:lvl4pPr>
    <a:lvl5pPr marL="1828800" algn="l" defTabSz="914400" rtl="0" eaLnBrk="1" latinLnBrk="0" hangingPunct="1">
      <a:defRPr sz="1200" kern="1200">
        <a:solidFill>
          <a:schemeClr val="tx1"/>
        </a:solidFill>
        <a:latin typeface="Segoe UI" panose="020B050204020402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ka.ms/pzxh13"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aka.ms/ajqf8q"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aka.ms/pzxh13"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aka.ms/ajqf8q"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aka.ms/pzxh13"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aka.ms/ajqf8q"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aka.ms/pzxh13"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aka.ms/ajqf8q"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Presentation:</a:t>
            </a:r>
            <a:r>
              <a:rPr lang="en-US" sz="1000" b="1" dirty="0">
                <a:effectLst/>
                <a:latin typeface="Segoe UI" panose="020B0502040204020203" pitchFamily="34" charset="0"/>
                <a:ea typeface="Calibri" panose="020F0502020204030204" pitchFamily="34" charset="0"/>
                <a:cs typeface="Segoe UI" panose="020B0502040204020203" pitchFamily="34" charset="0"/>
              </a:rPr>
              <a:t> 105 minutes</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Lab:</a:t>
            </a:r>
            <a:r>
              <a:rPr lang="en-US" sz="1000" b="1" dirty="0">
                <a:effectLst/>
                <a:latin typeface="Segoe UI" panose="020B0502040204020203" pitchFamily="34" charset="0"/>
                <a:ea typeface="Calibri" panose="020F0502020204030204" pitchFamily="34" charset="0"/>
                <a:cs typeface="Segoe UI" panose="020B0502040204020203" pitchFamily="34" charset="0"/>
              </a:rPr>
              <a:t> 50 minutes </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Segoe UI" panose="020B0502040204020203" pitchFamily="34" charset="0"/>
                <a:ea typeface="Times New Roman" panose="02020603050405020304" pitchFamily="18" charset="0"/>
                <a:cs typeface="Segoe UI" panose="020B0502040204020203" pitchFamily="34" charset="0"/>
              </a:rPr>
              <a:t>Describe the primary characteristics of Azure Resource Manager.</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Segoe UI" panose="020B0502040204020203" pitchFamily="34" charset="0"/>
                <a:ea typeface="Times New Roman" panose="02020603050405020304" pitchFamily="18" charset="0"/>
                <a:cs typeface="Segoe UI" panose="020B0502040204020203" pitchFamily="34" charset="0"/>
              </a:rPr>
              <a:t>Use Azure services to enhance management and monitoring of Azure.</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a:lnSpc>
                <a:spcPts val="1300"/>
              </a:lnSpc>
              <a:spcBef>
                <a:spcPts val="900"/>
              </a:spcBef>
              <a:spcAft>
                <a:spcPts val="300"/>
              </a:spcAft>
            </a:pPr>
            <a:r>
              <a:rPr lang="en-US" sz="1000" b="1" dirty="0">
                <a:effectLst/>
                <a:latin typeface="Segoe UI" panose="020B0502040204020203"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To teach this module, you need the Microsoft PowerPoint file </a:t>
            </a:r>
            <a:r>
              <a:rPr lang="en-US" sz="1000" b="1" dirty="0">
                <a:effectLst/>
                <a:latin typeface="Segoe UI" panose="020B0502040204020203" pitchFamily="34" charset="0"/>
                <a:ea typeface="Calibri" panose="020F0502020204030204" pitchFamily="34" charset="0"/>
                <a:cs typeface="Segoe UI" panose="020B0502040204020203" pitchFamily="34" charset="0"/>
              </a:rPr>
              <a:t>20533D_01.pptx</a:t>
            </a:r>
            <a:r>
              <a:rPr lang="en-US" sz="1000" dirty="0">
                <a:effectLst/>
                <a:latin typeface="Segoe UI" panose="020B0502040204020203" pitchFamily="34" charset="0"/>
                <a:ea typeface="Calibri" panose="020F0502020204030204" pitchFamily="34" charset="0"/>
                <a:cs typeface="Segoe UI" panose="020B0502040204020203" pitchFamily="34" charset="0"/>
              </a:rPr>
              <a:t>.</a:t>
            </a:r>
          </a:p>
          <a:p>
            <a:pPr>
              <a:lnSpc>
                <a:spcPct val="107000"/>
              </a:lnSpc>
              <a:spcAft>
                <a:spcPts val="800"/>
              </a:spcAft>
            </a:pPr>
            <a:r>
              <a:rPr lang="en-US" sz="1000" b="1" dirty="0">
                <a:effectLst/>
                <a:latin typeface="Segoe UI" panose="020B0502040204020203" pitchFamily="34" charset="0"/>
                <a:ea typeface="Calibri" panose="020F0502020204030204" pitchFamily="34" charset="0"/>
                <a:cs typeface="Segoe UI" panose="020B0502040204020203" pitchFamily="34" charset="0"/>
              </a:rPr>
              <a:t>Preparation tasks</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Read all this module’s materials.</a:t>
            </a:r>
            <a:endParaRPr lang="en-US" sz="1000" dirty="0">
              <a:effectLst/>
              <a:latin typeface="Segoe UI" panose="020B0502040204020203" pitchFamily="34" charset="0"/>
            </a:endParaRP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Practice performing the demonstrations and labs.</a:t>
            </a:r>
            <a:endParaRPr lang="en-US" sz="1000" dirty="0">
              <a:effectLst/>
              <a:latin typeface="Segoe UI" panose="020B0502040204020203" pitchFamily="34" charset="0"/>
            </a:endParaRP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Work through the Module Review and Takeaways section to determine how you will use the information to reinforce student learning and promote knowledge transfer to on-the-job performance.</a:t>
            </a:r>
            <a:endParaRPr lang="en-US" sz="1000" dirty="0">
              <a:effectLst/>
              <a:latin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Segoe UI" panose="020B0502040204020203" pitchFamily="34" charset="0"/>
              </a:rPr>
              <a:t>1</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Explain the process of creating a virtual machine by using the Azure portal. </a:t>
            </a:r>
          </a:p>
        </p:txBody>
      </p:sp>
      <p:sp>
        <p:nvSpPr>
          <p:cNvPr id="4" name="Slide Number Placeholder 3"/>
          <p:cNvSpPr>
            <a:spLocks noGrp="1"/>
          </p:cNvSpPr>
          <p:nvPr>
            <p:ph type="sldNum" sz="quarter" idx="10"/>
          </p:nvPr>
        </p:nvSpPr>
        <p:spPr/>
        <p:txBody>
          <a:bodyPr/>
          <a:lstStyle/>
          <a:p>
            <a:fld id="{8CA0A914-6441-46D3-A4D9-FB6C6AD14F59}"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1659675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Additional Reading: </a:t>
            </a:r>
            <a:r>
              <a:rPr lang="en-US" sz="1000" dirty="0">
                <a:latin typeface="Segoe UI" panose="020B0502040204020203" pitchFamily="34" charset="0"/>
                <a:ea typeface="Calibri"/>
                <a:cs typeface="Segoe UI" panose="020B0502040204020203" pitchFamily="34" charset="0"/>
              </a:rPr>
              <a:t>Deploy a new Windows VM named </a:t>
            </a:r>
            <a:r>
              <a:rPr lang="en-US" sz="1000" b="1" dirty="0">
                <a:latin typeface="Segoe UI" panose="020B0502040204020203" pitchFamily="34" charset="0"/>
                <a:ea typeface="Calibri"/>
                <a:cs typeface="Segoe UI" panose="020B0502040204020203" pitchFamily="34" charset="0"/>
              </a:rPr>
              <a:t>20533D03DemoVM1</a:t>
            </a:r>
            <a:r>
              <a:rPr lang="en-US" sz="1000" dirty="0">
                <a:solidFill>
                  <a:srgbClr val="000000"/>
                </a:solidFill>
                <a:latin typeface="Segoe UI" panose="020B0502040204020203" pitchFamily="34" charset="0"/>
                <a:ea typeface="Calibri"/>
                <a:cs typeface="Segoe UI" panose="020B0502040204020203" pitchFamily="34" charset="0"/>
              </a:rPr>
              <a:t> into a new resource group named </a:t>
            </a:r>
            <a:r>
              <a:rPr lang="en-US" sz="1000" b="1" dirty="0">
                <a:latin typeface="Segoe UI" panose="020B0502040204020203" pitchFamily="34" charset="0"/>
                <a:ea typeface="Calibri"/>
                <a:cs typeface="Segoe UI" panose="020B0502040204020203" pitchFamily="34" charset="0"/>
              </a:rPr>
              <a:t>20533D03-DemoRG01</a:t>
            </a:r>
            <a:r>
              <a:rPr lang="en-US" sz="1000" dirty="0">
                <a:solidFill>
                  <a:srgbClr val="000000"/>
                </a:solidFill>
                <a:latin typeface="Segoe UI" panose="020B0502040204020203" pitchFamily="34" charset="0"/>
                <a:ea typeface="Calibri"/>
                <a:cs typeface="Segoe UI" panose="020B0502040204020203" pitchFamily="34" charset="0"/>
              </a:rPr>
              <a:t> by following the steps listed on “Create a Windows virtual machine with the Azure portal” at: </a:t>
            </a:r>
            <a:r>
              <a:rPr lang="en-US" sz="1000" u="sng" dirty="0">
                <a:solidFill>
                  <a:srgbClr val="0000FF"/>
                </a:solidFill>
                <a:latin typeface="Segoe UI" panose="020B0502040204020203" pitchFamily="34" charset="0"/>
                <a:ea typeface="Calibri"/>
                <a:cs typeface="Segoe UI"/>
                <a:hlinkClick r:id="rId3"/>
              </a:rPr>
              <a:t>https://aka.ms/pzxh13</a:t>
            </a:r>
            <a:r>
              <a:rPr lang="en-US" sz="1000" dirty="0">
                <a:latin typeface="Segoe UI" panose="020B0502040204020203" pitchFamily="34" charset="0"/>
                <a:ea typeface="Calibri"/>
                <a:cs typeface="Segoe UI" panose="020B0502040204020203" pitchFamily="34" charset="0"/>
              </a:rPr>
              <a:t> </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Additional Reading: </a:t>
            </a:r>
            <a:r>
              <a:rPr lang="en-US" sz="1000" dirty="0">
                <a:latin typeface="Segoe UI" panose="020B0502040204020203" pitchFamily="34" charset="0"/>
                <a:ea typeface="Calibri"/>
                <a:cs typeface="Segoe UI" panose="020B0502040204020203" pitchFamily="34" charset="0"/>
              </a:rPr>
              <a:t>Deploy a Linux VM named </a:t>
            </a:r>
            <a:r>
              <a:rPr lang="en-US" sz="1000" b="1" dirty="0">
                <a:latin typeface="Segoe UI" panose="020B0502040204020203" pitchFamily="34" charset="0"/>
                <a:ea typeface="Calibri"/>
                <a:cs typeface="Segoe UI" panose="020B0502040204020203" pitchFamily="34" charset="0"/>
              </a:rPr>
              <a:t>20533D03DemoVM2 </a:t>
            </a:r>
            <a:r>
              <a:rPr lang="en-US" sz="1000" dirty="0">
                <a:latin typeface="Segoe UI" panose="020B0502040204020203" pitchFamily="34" charset="0"/>
                <a:ea typeface="Calibri"/>
                <a:cs typeface="Segoe UI" panose="020B0502040204020203" pitchFamily="34" charset="0"/>
              </a:rPr>
              <a:t>into a new resource group named </a:t>
            </a:r>
            <a:r>
              <a:rPr lang="en-US" sz="1000" b="1" dirty="0">
                <a:latin typeface="Segoe UI" panose="020B0502040204020203" pitchFamily="34" charset="0"/>
                <a:ea typeface="Calibri"/>
                <a:cs typeface="Segoe UI" panose="020B0502040204020203" pitchFamily="34" charset="0"/>
              </a:rPr>
              <a:t>20533D03-DemoRG02</a:t>
            </a:r>
            <a:r>
              <a:rPr lang="en-US" sz="1000" dirty="0">
                <a:latin typeface="Segoe UI" panose="020B0502040204020203" pitchFamily="34" charset="0"/>
                <a:ea typeface="Calibri"/>
                <a:cs typeface="Segoe UI" panose="020B0502040204020203" pitchFamily="34" charset="0"/>
              </a:rPr>
              <a:t> by following the steps listed on “Create a Linux virtual machine with the Azure portal” at: </a:t>
            </a:r>
            <a:r>
              <a:rPr lang="en-US" sz="1000" u="sng" dirty="0">
                <a:solidFill>
                  <a:srgbClr val="0000FF"/>
                </a:solidFill>
                <a:latin typeface="Segoe UI" panose="020B0502040204020203" pitchFamily="34" charset="0"/>
                <a:ea typeface="Calibri"/>
                <a:cs typeface="Segoe UI"/>
                <a:hlinkClick r:id="rId4"/>
              </a:rPr>
              <a:t>https://aka.ms/ajqf8q</a:t>
            </a:r>
            <a:endParaRPr lang="en-US"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Note: </a:t>
            </a:r>
            <a:r>
              <a:rPr lang="en-US" sz="1000" dirty="0">
                <a:latin typeface="Segoe UI" panose="020B0502040204020203" pitchFamily="34" charset="0"/>
                <a:ea typeface="Calibri"/>
                <a:cs typeface="Segoe UI" panose="020B0502040204020203" pitchFamily="34" charset="0"/>
              </a:rPr>
              <a:t>Do not wait for the deployment to complete. Continue with the next topic.</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Preparation Steps</a:t>
            </a:r>
            <a:endParaRPr lang="en-US"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Before starting this demonstration, ensure that you have performed the “Preparing the lab environment” demonstration in this module’s first lesson. Also, ensure that the setup script has completed and that you completed the previous demonstration in this module.</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Demonstration Steps</a:t>
            </a:r>
            <a:endParaRPr lang="en-US" sz="1000" dirty="0">
              <a:latin typeface="Segoe UI" panose="020B0502040204020203" pitchFamily="34" charset="0"/>
              <a:ea typeface="Calibri"/>
              <a:cs typeface="Segoe UI" panose="020B0502040204020203" pitchFamily="34" charset="0"/>
            </a:endParaRP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In Microsoft Edge, navigate to the Azure portal. </a:t>
            </a: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Sign in by using the Microsoft account that is the Service Administrator of your subscription.</a:t>
            </a: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From the hub menu, create a new Windows Server 2016 Datacenter Azure VM in the Azure region that is closest to the classroom location and that is available in your subscription. Specify the following settings (accept all other settings with their default values):</a:t>
            </a: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Name: </a:t>
            </a:r>
            <a:r>
              <a:rPr lang="en-US" sz="1000" b="1" dirty="0">
                <a:effectLst/>
                <a:latin typeface="Segoe UI" panose="020B0502040204020203" pitchFamily="34" charset="0"/>
                <a:ea typeface="Times New Roman"/>
                <a:cs typeface="Segoe UI" panose="020B0502040204020203" pitchFamily="34" charset="0"/>
              </a:rPr>
              <a:t>20533D03LabVM1</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User name: </a:t>
            </a:r>
            <a:r>
              <a:rPr lang="en-US" sz="1000" b="1" dirty="0">
                <a:effectLst/>
                <a:latin typeface="Segoe UI" panose="020B0502040204020203" pitchFamily="34" charset="0"/>
                <a:ea typeface="Times New Roman"/>
                <a:cs typeface="Segoe UI" panose="020B0502040204020203" pitchFamily="34" charset="0"/>
              </a:rPr>
              <a:t>Instructor</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Password: </a:t>
            </a:r>
            <a:r>
              <a:rPr lang="en-US" sz="1000" b="1" dirty="0">
                <a:effectLst/>
                <a:latin typeface="Segoe UI" panose="020B0502040204020203" pitchFamily="34" charset="0"/>
                <a:ea typeface="Times New Roman"/>
                <a:cs typeface="Segoe UI" panose="020B0502040204020203" pitchFamily="34" charset="0"/>
              </a:rPr>
              <a:t>Pa55w.rd1234</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Resource Group: The existing resource group that you created in the previous demonstration, named </a:t>
            </a:r>
            <a:r>
              <a:rPr lang="en-US" sz="1000" b="1" dirty="0">
                <a:effectLst/>
                <a:latin typeface="Segoe UI" panose="020B0502040204020203" pitchFamily="34" charset="0"/>
                <a:ea typeface="Times New Roman"/>
                <a:cs typeface="Segoe UI" panose="020B0502040204020203" pitchFamily="34" charset="0"/>
              </a:rPr>
              <a:t>20533D0301-DemoRG</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Size: </a:t>
            </a:r>
            <a:r>
              <a:rPr lang="en-US" sz="1000" b="1" dirty="0">
                <a:effectLst/>
                <a:latin typeface="Segoe UI" panose="020B0502040204020203" pitchFamily="34" charset="0"/>
                <a:ea typeface="Times New Roman"/>
                <a:cs typeface="Segoe UI" panose="020B0502040204020203" pitchFamily="34" charset="0"/>
              </a:rPr>
              <a:t>Standard_D1_v2 </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Symbol"/>
              <a:buChar char=""/>
            </a:pPr>
            <a:endParaRPr lang="en-US" sz="1000" dirty="0">
              <a:latin typeface="Segoe UI" panose="020B0502040204020203" pitchFamily="34" charset="0"/>
              <a:ea typeface="Calibri"/>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8CA0A914-6441-46D3-A4D9-FB6C6AD14F59}"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
        <p:nvSpPr>
          <p:cNvPr id="7" name="TextBox 6"/>
          <p:cNvSpPr txBox="1"/>
          <p:nvPr/>
        </p:nvSpPr>
        <p:spPr>
          <a:xfrm>
            <a:off x="0" y="8890000"/>
            <a:ext cx="2005677" cy="246221"/>
          </a:xfrm>
          <a:prstGeom prst="rect">
            <a:avLst/>
          </a:prstGeom>
          <a:noFill/>
        </p:spPr>
        <p:txBody>
          <a:bodyPr vert="horz" wrap="none" rtlCol="0">
            <a:spAutoFit/>
          </a:bodyPr>
          <a:lstStyle/>
          <a:p>
            <a:r>
              <a:rPr lang="en-CA" sz="1000" dirty="0">
                <a:latin typeface="Segoe UI" panose="020B0502040204020203" pitchFamily="34" charset="0"/>
                <a:cs typeface="Segoe UI" panose="020B0502040204020203" pitchFamily="34" charset="0"/>
              </a:rPr>
              <a:t>(More notes on the next slide)</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52179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solidFill>
                  <a:srgbClr val="000000"/>
                </a:solidFill>
                <a:latin typeface="Segoe UI" panose="020B0502040204020203" pitchFamily="34" charset="0"/>
                <a:ea typeface="Calibri" panose="020F0502020204030204" pitchFamily="34" charset="0"/>
                <a:cs typeface="Segoe UI" panose="020B0502040204020203" pitchFamily="34" charset="0"/>
              </a:rPr>
              <a:t>Describe the </a:t>
            </a:r>
            <a:r>
              <a:rPr lang="en-US" sz="1000" dirty="0">
                <a:latin typeface="Segoe UI" panose="020B0502040204020203" pitchFamily="34" charset="0"/>
                <a:ea typeface="Calibri" panose="020F0502020204030204" pitchFamily="34" charset="0"/>
                <a:cs typeface="Segoe UI" panose="020B0502040204020203" pitchFamily="34" charset="0"/>
              </a:rPr>
              <a:t>primary methods of connecting to Windows and Linux running in Azure VMs.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12</a:t>
            </a:fld>
            <a:endParaRPr lang="en-US" b="0" dirty="0">
              <a:latin typeface="Segoe UI" panose="020B0502040204020203" pitchFamily="34" charset="0"/>
            </a:endParaRPr>
          </a:p>
        </p:txBody>
      </p:sp>
      <p:sp>
        <p:nvSpPr>
          <p:cNvPr id="5" name="Rectangle 4">
            <a:extLst>
              <a:ext uri="{FF2B5EF4-FFF2-40B4-BE49-F238E27FC236}">
                <a16:creationId xmlns="" xmlns:a16="http://schemas.microsoft.com/office/drawing/2014/main" id="{3DFBD105-90BE-4B48-94AC-A6712F0E833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 xmlns:a16="http://schemas.microsoft.com/office/drawing/2014/main" id="{085CE0A0-58A6-446E-A046-D7050A9AADC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3991159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Segoe UI" panose="020B0502040204020203" pitchFamily="34" charset="0"/>
                <a:ea typeface="Calibri" panose="020F0502020204030204" pitchFamily="34" charset="0"/>
                <a:cs typeface="Segoe UI" panose="020B0502040204020203" pitchFamily="34" charset="0"/>
              </a:rPr>
              <a:t>Note</a:t>
            </a:r>
            <a:r>
              <a:rPr lang="en-US" sz="1000" dirty="0">
                <a:latin typeface="Segoe UI" panose="020B0502040204020203" pitchFamily="34" charset="0"/>
                <a:ea typeface="Calibri" panose="020F0502020204030204" pitchFamily="34" charset="0"/>
                <a:cs typeface="Segoe UI" panose="020B0502040204020203" pitchFamily="34" charset="0"/>
              </a:rPr>
              <a:t>: This topic has one additional slide.</a:t>
            </a:r>
          </a:p>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different mechanisms that enhance security of Azure VM deployments. Explain Azure Disk Encryption capabilities, focusing on Key Vault and Azure Active Directory (Azure AD).</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13</a:t>
            </a:fld>
            <a:endParaRPr lang="en-US" b="0" dirty="0">
              <a:latin typeface="Segoe UI" panose="020B0502040204020203" pitchFamily="34" charset="0"/>
            </a:endParaRPr>
          </a:p>
        </p:txBody>
      </p:sp>
      <p:sp>
        <p:nvSpPr>
          <p:cNvPr id="5" name="Rectangle 4">
            <a:extLst>
              <a:ext uri="{FF2B5EF4-FFF2-40B4-BE49-F238E27FC236}">
                <a16:creationId xmlns="" xmlns:a16="http://schemas.microsoft.com/office/drawing/2014/main" id="{0C5AB17D-3969-4A00-95A2-7CF694944D5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 xmlns:a16="http://schemas.microsoft.com/office/drawing/2014/main" id="{4BBA4705-F361-4773-96B4-39846CC989C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1645159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the process of implementing Azure Disk Encryption.</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14</a:t>
            </a:fld>
            <a:endParaRPr lang="en-US" b="0" dirty="0">
              <a:latin typeface="Segoe UI" panose="020B0502040204020203" pitchFamily="34" charset="0"/>
            </a:endParaRPr>
          </a:p>
        </p:txBody>
      </p:sp>
      <p:sp>
        <p:nvSpPr>
          <p:cNvPr id="5" name="Rectangle 4">
            <a:extLst>
              <a:ext uri="{FF2B5EF4-FFF2-40B4-BE49-F238E27FC236}">
                <a16:creationId xmlns="" xmlns:a16="http://schemas.microsoft.com/office/drawing/2014/main" id="{608024A6-6FBF-4808-ADE4-FE63BAA9F69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 xmlns:a16="http://schemas.microsoft.com/office/drawing/2014/main" id="{9ED6173F-957C-498C-8479-3F55E235952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3205572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Describe the primary features of Azure VMs.</a:t>
            </a:r>
          </a:p>
        </p:txBody>
      </p:sp>
      <p:sp>
        <p:nvSpPr>
          <p:cNvPr id="4" name="Slide Number Placeholder 3"/>
          <p:cNvSpPr>
            <a:spLocks noGrp="1"/>
          </p:cNvSpPr>
          <p:nvPr>
            <p:ph type="sldNum" sz="quarter" idx="10"/>
          </p:nvPr>
        </p:nvSpPr>
        <p:spPr/>
        <p:txBody>
          <a:bodyPr/>
          <a:lstStyle/>
          <a:p>
            <a:fld id="{8CA0A914-6441-46D3-A4D9-FB6C6AD14F59}"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263822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Describe virtual disks of Azure VMs. Most students will likely be familiar with the virtual disks that Microsoft Hyper‑V uses. If that is the case, you can focus on virtual disks that Azure supports.</a:t>
            </a:r>
          </a:p>
        </p:txBody>
      </p:sp>
      <p:sp>
        <p:nvSpPr>
          <p:cNvPr id="4" name="Slide Number Placeholder 3"/>
          <p:cNvSpPr>
            <a:spLocks noGrp="1"/>
          </p:cNvSpPr>
          <p:nvPr>
            <p:ph type="sldNum" sz="quarter" idx="10"/>
          </p:nvPr>
        </p:nvSpPr>
        <p:spPr/>
        <p:txBody>
          <a:bodyPr/>
          <a:lstStyle/>
          <a:p>
            <a:fld id="{8CA0A914-6441-46D3-A4D9-FB6C6AD14F59}"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2965038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Compare and contrast unmanaged disks and managed disks.</a:t>
            </a:r>
          </a:p>
        </p:txBody>
      </p:sp>
      <p:sp>
        <p:nvSpPr>
          <p:cNvPr id="4" name="Slide Number Placeholder 3"/>
          <p:cNvSpPr>
            <a:spLocks noGrp="1"/>
          </p:cNvSpPr>
          <p:nvPr>
            <p:ph type="sldNum" sz="quarter" idx="10"/>
          </p:nvPr>
        </p:nvSpPr>
        <p:spPr/>
        <p:txBody>
          <a:bodyPr/>
          <a:lstStyle/>
          <a:p>
            <a:fld id="{8CA0A914-6441-46D3-A4D9-FB6C6AD14F59}"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853690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the main Azure VM disk management tasks. </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pPr/>
              <a:t>19</a:t>
            </a:fld>
            <a:endParaRPr lang="en-US" b="0" dirty="0">
              <a:latin typeface="Segoe UI" panose="020B0502040204020203" pitchFamily="34" charset="0"/>
            </a:endParaRPr>
          </a:p>
        </p:txBody>
      </p:sp>
      <p:sp>
        <p:nvSpPr>
          <p:cNvPr id="5" name="Rectangle 4">
            <a:extLst>
              <a:ext uri="{FF2B5EF4-FFF2-40B4-BE49-F238E27FC236}">
                <a16:creationId xmlns="" xmlns:a16="http://schemas.microsoft.com/office/drawing/2014/main" id="{BF23FDA5-BD23-48F2-AEDB-26926EA8878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 xmlns:a16="http://schemas.microsoft.com/office/drawing/2014/main" id="{C4B79752-371B-4670-BBB9-FBAE8CADC3D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2835629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cross-premises and Azure-only scenarios that involve disk copy, attach, detach, and snapshot operations.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20</a:t>
            </a:fld>
            <a:endParaRPr lang="en-US" b="0" dirty="0">
              <a:latin typeface="Segoe UI" panose="020B0502040204020203" pitchFamily="34" charset="0"/>
            </a:endParaRPr>
          </a:p>
        </p:txBody>
      </p:sp>
      <p:sp>
        <p:nvSpPr>
          <p:cNvPr id="5" name="Rectangle 4">
            <a:extLst>
              <a:ext uri="{FF2B5EF4-FFF2-40B4-BE49-F238E27FC236}">
                <a16:creationId xmlns="" xmlns:a16="http://schemas.microsoft.com/office/drawing/2014/main" id="{9E70D844-F5D4-4C79-93FE-2142DF213E4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 xmlns:a16="http://schemas.microsoft.com/office/drawing/2014/main" id="{F53A586E-D871-4659-BB48-DB6E4889A0E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11513401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Additional Reading: </a:t>
            </a:r>
            <a:r>
              <a:rPr lang="en-US" sz="1000" dirty="0">
                <a:latin typeface="Segoe UI" panose="020B0502040204020203" pitchFamily="34" charset="0"/>
                <a:ea typeface="Calibri"/>
                <a:cs typeface="Segoe UI" panose="020B0502040204020203" pitchFamily="34" charset="0"/>
              </a:rPr>
              <a:t>Deploy a new Windows VM named </a:t>
            </a:r>
            <a:r>
              <a:rPr lang="en-US" sz="1000" b="1" dirty="0">
                <a:latin typeface="Segoe UI" panose="020B0502040204020203" pitchFamily="34" charset="0"/>
                <a:ea typeface="Calibri"/>
                <a:cs typeface="Segoe UI" panose="020B0502040204020203" pitchFamily="34" charset="0"/>
              </a:rPr>
              <a:t>20533D03DemoVM1</a:t>
            </a:r>
            <a:r>
              <a:rPr lang="en-US" sz="1000" dirty="0">
                <a:solidFill>
                  <a:srgbClr val="000000"/>
                </a:solidFill>
                <a:latin typeface="Segoe UI" panose="020B0502040204020203" pitchFamily="34" charset="0"/>
                <a:ea typeface="Calibri"/>
                <a:cs typeface="Segoe UI" panose="020B0502040204020203" pitchFamily="34" charset="0"/>
              </a:rPr>
              <a:t> into a new resource group named </a:t>
            </a:r>
            <a:r>
              <a:rPr lang="en-US" sz="1000" b="1" dirty="0">
                <a:latin typeface="Segoe UI" panose="020B0502040204020203" pitchFamily="34" charset="0"/>
                <a:ea typeface="Calibri"/>
                <a:cs typeface="Segoe UI" panose="020B0502040204020203" pitchFamily="34" charset="0"/>
              </a:rPr>
              <a:t>20533D03-DemoRG01</a:t>
            </a:r>
            <a:r>
              <a:rPr lang="en-US" sz="1000" dirty="0">
                <a:solidFill>
                  <a:srgbClr val="000000"/>
                </a:solidFill>
                <a:latin typeface="Segoe UI" panose="020B0502040204020203" pitchFamily="34" charset="0"/>
                <a:ea typeface="Calibri"/>
                <a:cs typeface="Segoe UI" panose="020B0502040204020203" pitchFamily="34" charset="0"/>
              </a:rPr>
              <a:t> by following the steps listed on “Create a Windows virtual machine with the Azure portal” at: </a:t>
            </a:r>
            <a:r>
              <a:rPr lang="en-US" sz="1000" u="sng" dirty="0">
                <a:solidFill>
                  <a:srgbClr val="0000FF"/>
                </a:solidFill>
                <a:latin typeface="Segoe UI" panose="020B0502040204020203" pitchFamily="34" charset="0"/>
                <a:ea typeface="Calibri"/>
                <a:cs typeface="Segoe UI"/>
                <a:hlinkClick r:id="rId3"/>
              </a:rPr>
              <a:t>https://aka.ms/pzxh13</a:t>
            </a:r>
            <a:r>
              <a:rPr lang="en-US" sz="1000" dirty="0">
                <a:latin typeface="Segoe UI" panose="020B0502040204020203" pitchFamily="34" charset="0"/>
                <a:ea typeface="Calibri"/>
                <a:cs typeface="Segoe UI" panose="020B0502040204020203" pitchFamily="34" charset="0"/>
              </a:rPr>
              <a:t> </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Additional Reading: </a:t>
            </a:r>
            <a:r>
              <a:rPr lang="en-US" sz="1000" dirty="0">
                <a:latin typeface="Segoe UI" panose="020B0502040204020203" pitchFamily="34" charset="0"/>
                <a:ea typeface="Calibri"/>
                <a:cs typeface="Segoe UI" panose="020B0502040204020203" pitchFamily="34" charset="0"/>
              </a:rPr>
              <a:t>Deploy a Linux VM named </a:t>
            </a:r>
            <a:r>
              <a:rPr lang="en-US" sz="1000" b="1" dirty="0">
                <a:latin typeface="Segoe UI" panose="020B0502040204020203" pitchFamily="34" charset="0"/>
                <a:ea typeface="Calibri"/>
                <a:cs typeface="Segoe UI" panose="020B0502040204020203" pitchFamily="34" charset="0"/>
              </a:rPr>
              <a:t>20533D03DemoVM2 </a:t>
            </a:r>
            <a:r>
              <a:rPr lang="en-US" sz="1000" dirty="0">
                <a:latin typeface="Segoe UI" panose="020B0502040204020203" pitchFamily="34" charset="0"/>
                <a:ea typeface="Calibri"/>
                <a:cs typeface="Segoe UI" panose="020B0502040204020203" pitchFamily="34" charset="0"/>
              </a:rPr>
              <a:t>into a new resource group named </a:t>
            </a:r>
            <a:r>
              <a:rPr lang="en-US" sz="1000" b="1" dirty="0">
                <a:latin typeface="Segoe UI" panose="020B0502040204020203" pitchFamily="34" charset="0"/>
                <a:ea typeface="Calibri"/>
                <a:cs typeface="Segoe UI" panose="020B0502040204020203" pitchFamily="34" charset="0"/>
              </a:rPr>
              <a:t>20533D03-DemoRG02</a:t>
            </a:r>
            <a:r>
              <a:rPr lang="en-US" sz="1000" dirty="0">
                <a:latin typeface="Segoe UI" panose="020B0502040204020203" pitchFamily="34" charset="0"/>
                <a:ea typeface="Calibri"/>
                <a:cs typeface="Segoe UI" panose="020B0502040204020203" pitchFamily="34" charset="0"/>
              </a:rPr>
              <a:t> by following the steps listed on “Create a Linux virtual machine with the Azure portal” at: </a:t>
            </a:r>
            <a:r>
              <a:rPr lang="en-US" sz="1000" u="sng" dirty="0">
                <a:solidFill>
                  <a:srgbClr val="0000FF"/>
                </a:solidFill>
                <a:latin typeface="Segoe UI" panose="020B0502040204020203" pitchFamily="34" charset="0"/>
                <a:ea typeface="Calibri"/>
                <a:cs typeface="Segoe UI"/>
                <a:hlinkClick r:id="rId4"/>
              </a:rPr>
              <a:t>https://aka.ms/ajqf8q</a:t>
            </a:r>
            <a:endParaRPr lang="en-US"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Note: </a:t>
            </a:r>
            <a:r>
              <a:rPr lang="en-US" sz="1000" dirty="0">
                <a:latin typeface="Segoe UI" panose="020B0502040204020203" pitchFamily="34" charset="0"/>
                <a:ea typeface="Calibri"/>
                <a:cs typeface="Segoe UI" panose="020B0502040204020203" pitchFamily="34" charset="0"/>
              </a:rPr>
              <a:t>Do not wait for the deployment to complete. Continue with the next topic.</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Preparation Steps</a:t>
            </a:r>
            <a:endParaRPr lang="en-US"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Before starting this demonstration, ensure that you have performed the “Preparing the lab environment” demonstration in this module’s first lesson. Also, ensure that the setup script has completed and that you completed the previous demonstration in this module.</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Demonstration Steps</a:t>
            </a:r>
            <a:endParaRPr lang="en-US" sz="1000" dirty="0">
              <a:latin typeface="Segoe UI" panose="020B0502040204020203" pitchFamily="34" charset="0"/>
              <a:ea typeface="Calibri"/>
              <a:cs typeface="Segoe UI" panose="020B0502040204020203" pitchFamily="34" charset="0"/>
            </a:endParaRP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In Microsoft Edge, navigate to the Azure portal. </a:t>
            </a: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Sign in by using the Microsoft account that is the Service Administrator of your subscription.</a:t>
            </a: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From the hub menu, create a new Windows Server 2016 Datacenter Azure VM in the Azure region that is closest to the classroom location and that is available in your subscription. Specify the following settings (accept all other settings with their default values):</a:t>
            </a: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Name: </a:t>
            </a:r>
            <a:r>
              <a:rPr lang="en-US" sz="1000" b="1" dirty="0">
                <a:effectLst/>
                <a:latin typeface="Segoe UI" panose="020B0502040204020203" pitchFamily="34" charset="0"/>
                <a:ea typeface="Times New Roman"/>
                <a:cs typeface="Segoe UI" panose="020B0502040204020203" pitchFamily="34" charset="0"/>
              </a:rPr>
              <a:t>20533D03LabVM1</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User name: </a:t>
            </a:r>
            <a:r>
              <a:rPr lang="en-US" sz="1000" b="1" dirty="0">
                <a:effectLst/>
                <a:latin typeface="Segoe UI" panose="020B0502040204020203" pitchFamily="34" charset="0"/>
                <a:ea typeface="Times New Roman"/>
                <a:cs typeface="Segoe UI" panose="020B0502040204020203" pitchFamily="34" charset="0"/>
              </a:rPr>
              <a:t>Instructor</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Password: </a:t>
            </a:r>
            <a:r>
              <a:rPr lang="en-US" sz="1000" b="1" dirty="0">
                <a:effectLst/>
                <a:latin typeface="Segoe UI" panose="020B0502040204020203" pitchFamily="34" charset="0"/>
                <a:ea typeface="Times New Roman"/>
                <a:cs typeface="Segoe UI" panose="020B0502040204020203" pitchFamily="34" charset="0"/>
              </a:rPr>
              <a:t>Pa55w.rd1234</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Resource Group: The existing resource group that you created in the previous demonstration, named </a:t>
            </a:r>
            <a:r>
              <a:rPr lang="en-US" sz="1000" b="1" dirty="0">
                <a:effectLst/>
                <a:latin typeface="Segoe UI" panose="020B0502040204020203" pitchFamily="34" charset="0"/>
                <a:ea typeface="Times New Roman"/>
                <a:cs typeface="Segoe UI" panose="020B0502040204020203" pitchFamily="34" charset="0"/>
              </a:rPr>
              <a:t>20533D0301-DemoRG</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Size: </a:t>
            </a:r>
            <a:r>
              <a:rPr lang="en-US" sz="1000" b="1" dirty="0">
                <a:effectLst/>
                <a:latin typeface="Segoe UI" panose="020B0502040204020203" pitchFamily="34" charset="0"/>
                <a:ea typeface="Times New Roman"/>
                <a:cs typeface="Segoe UI" panose="020B0502040204020203" pitchFamily="34" charset="0"/>
              </a:rPr>
              <a:t>Standard_D1_v2 </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Symbol"/>
              <a:buChar char=""/>
            </a:pPr>
            <a:endParaRPr lang="en-US" sz="1000" dirty="0">
              <a:latin typeface="Segoe UI" panose="020B0502040204020203" pitchFamily="34" charset="0"/>
              <a:ea typeface="Calibri"/>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8CA0A914-6441-46D3-A4D9-FB6C6AD14F59}"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
        <p:nvSpPr>
          <p:cNvPr id="7" name="TextBox 6"/>
          <p:cNvSpPr txBox="1"/>
          <p:nvPr/>
        </p:nvSpPr>
        <p:spPr>
          <a:xfrm>
            <a:off x="0" y="8890000"/>
            <a:ext cx="2005677" cy="246221"/>
          </a:xfrm>
          <a:prstGeom prst="rect">
            <a:avLst/>
          </a:prstGeom>
          <a:noFill/>
        </p:spPr>
        <p:txBody>
          <a:bodyPr vert="horz" wrap="none" rtlCol="0">
            <a:spAutoFit/>
          </a:bodyPr>
          <a:lstStyle/>
          <a:p>
            <a:r>
              <a:rPr lang="en-CA" sz="1000" dirty="0">
                <a:latin typeface="Segoe UI" panose="020B0502040204020203" pitchFamily="34" charset="0"/>
                <a:cs typeface="Segoe UI" panose="020B0502040204020203" pitchFamily="34" charset="0"/>
              </a:rPr>
              <a:t>(More notes on the next slide)</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393994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22</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metrics, diagnostics, and alerts available for Linux and Azure VMs.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pPr/>
              <a:t>23</a:t>
            </a:fld>
            <a:endParaRPr lang="en-US" b="0" dirty="0">
              <a:latin typeface="Segoe UI" panose="020B0502040204020203" pitchFamily="34" charset="0"/>
            </a:endParaRPr>
          </a:p>
        </p:txBody>
      </p:sp>
      <p:sp>
        <p:nvSpPr>
          <p:cNvPr id="5" name="Rectangle 4">
            <a:extLst>
              <a:ext uri="{FF2B5EF4-FFF2-40B4-BE49-F238E27FC236}">
                <a16:creationId xmlns="" xmlns:a16="http://schemas.microsoft.com/office/drawing/2014/main" id="{1AD67701-BB68-421A-8E29-416215708A0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 xmlns:a16="http://schemas.microsoft.com/office/drawing/2014/main" id="{FF5BC0A8-68E6-4524-9DE6-3565657C290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1024432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Additional Reading: </a:t>
            </a:r>
            <a:r>
              <a:rPr lang="en-US" sz="1000" dirty="0">
                <a:latin typeface="Segoe UI" panose="020B0502040204020203" pitchFamily="34" charset="0"/>
                <a:ea typeface="Calibri"/>
                <a:cs typeface="Segoe UI" panose="020B0502040204020203" pitchFamily="34" charset="0"/>
              </a:rPr>
              <a:t>Deploy a new Windows VM named </a:t>
            </a:r>
            <a:r>
              <a:rPr lang="en-US" sz="1000" b="1" dirty="0">
                <a:latin typeface="Segoe UI" panose="020B0502040204020203" pitchFamily="34" charset="0"/>
                <a:ea typeface="Calibri"/>
                <a:cs typeface="Segoe UI" panose="020B0502040204020203" pitchFamily="34" charset="0"/>
              </a:rPr>
              <a:t>20533D03DemoVM1</a:t>
            </a:r>
            <a:r>
              <a:rPr lang="en-US" sz="1000" dirty="0">
                <a:solidFill>
                  <a:srgbClr val="000000"/>
                </a:solidFill>
                <a:latin typeface="Segoe UI" panose="020B0502040204020203" pitchFamily="34" charset="0"/>
                <a:ea typeface="Calibri"/>
                <a:cs typeface="Segoe UI" panose="020B0502040204020203" pitchFamily="34" charset="0"/>
              </a:rPr>
              <a:t> into a new resource group named </a:t>
            </a:r>
            <a:r>
              <a:rPr lang="en-US" sz="1000" b="1" dirty="0">
                <a:latin typeface="Segoe UI" panose="020B0502040204020203" pitchFamily="34" charset="0"/>
                <a:ea typeface="Calibri"/>
                <a:cs typeface="Segoe UI" panose="020B0502040204020203" pitchFamily="34" charset="0"/>
              </a:rPr>
              <a:t>20533D03-DemoRG01</a:t>
            </a:r>
            <a:r>
              <a:rPr lang="en-US" sz="1000" dirty="0">
                <a:solidFill>
                  <a:srgbClr val="000000"/>
                </a:solidFill>
                <a:latin typeface="Segoe UI" panose="020B0502040204020203" pitchFamily="34" charset="0"/>
                <a:ea typeface="Calibri"/>
                <a:cs typeface="Segoe UI" panose="020B0502040204020203" pitchFamily="34" charset="0"/>
              </a:rPr>
              <a:t> by following the steps listed on “Create a Windows virtual machine with the Azure portal” at: </a:t>
            </a:r>
            <a:r>
              <a:rPr lang="en-US" sz="1000" u="sng" dirty="0">
                <a:solidFill>
                  <a:srgbClr val="0000FF"/>
                </a:solidFill>
                <a:latin typeface="Segoe UI" panose="020B0502040204020203" pitchFamily="34" charset="0"/>
                <a:ea typeface="Calibri"/>
                <a:cs typeface="Segoe UI"/>
                <a:hlinkClick r:id="rId3"/>
              </a:rPr>
              <a:t>https://aka.ms/pzxh13</a:t>
            </a:r>
            <a:r>
              <a:rPr lang="en-US" sz="1000" dirty="0">
                <a:latin typeface="Segoe UI" panose="020B0502040204020203" pitchFamily="34" charset="0"/>
                <a:ea typeface="Calibri"/>
                <a:cs typeface="Segoe UI" panose="020B0502040204020203" pitchFamily="34" charset="0"/>
              </a:rPr>
              <a:t> </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Additional Reading: </a:t>
            </a:r>
            <a:r>
              <a:rPr lang="en-US" sz="1000" dirty="0">
                <a:latin typeface="Segoe UI" panose="020B0502040204020203" pitchFamily="34" charset="0"/>
                <a:ea typeface="Calibri"/>
                <a:cs typeface="Segoe UI" panose="020B0502040204020203" pitchFamily="34" charset="0"/>
              </a:rPr>
              <a:t>Deploy a Linux VM named </a:t>
            </a:r>
            <a:r>
              <a:rPr lang="en-US" sz="1000" b="1" dirty="0">
                <a:latin typeface="Segoe UI" panose="020B0502040204020203" pitchFamily="34" charset="0"/>
                <a:ea typeface="Calibri"/>
                <a:cs typeface="Segoe UI" panose="020B0502040204020203" pitchFamily="34" charset="0"/>
              </a:rPr>
              <a:t>20533D03DemoVM2 </a:t>
            </a:r>
            <a:r>
              <a:rPr lang="en-US" sz="1000" dirty="0">
                <a:latin typeface="Segoe UI" panose="020B0502040204020203" pitchFamily="34" charset="0"/>
                <a:ea typeface="Calibri"/>
                <a:cs typeface="Segoe UI" panose="020B0502040204020203" pitchFamily="34" charset="0"/>
              </a:rPr>
              <a:t>into a new resource group named </a:t>
            </a:r>
            <a:r>
              <a:rPr lang="en-US" sz="1000" b="1" dirty="0">
                <a:latin typeface="Segoe UI" panose="020B0502040204020203" pitchFamily="34" charset="0"/>
                <a:ea typeface="Calibri"/>
                <a:cs typeface="Segoe UI" panose="020B0502040204020203" pitchFamily="34" charset="0"/>
              </a:rPr>
              <a:t>20533D03-DemoRG02</a:t>
            </a:r>
            <a:r>
              <a:rPr lang="en-US" sz="1000" dirty="0">
                <a:latin typeface="Segoe UI" panose="020B0502040204020203" pitchFamily="34" charset="0"/>
                <a:ea typeface="Calibri"/>
                <a:cs typeface="Segoe UI" panose="020B0502040204020203" pitchFamily="34" charset="0"/>
              </a:rPr>
              <a:t> by following the steps listed on “Create a Linux virtual machine with the Azure portal” at: </a:t>
            </a:r>
            <a:r>
              <a:rPr lang="en-US" sz="1000" u="sng" dirty="0">
                <a:solidFill>
                  <a:srgbClr val="0000FF"/>
                </a:solidFill>
                <a:latin typeface="Segoe UI" panose="020B0502040204020203" pitchFamily="34" charset="0"/>
                <a:ea typeface="Calibri"/>
                <a:cs typeface="Segoe UI"/>
                <a:hlinkClick r:id="rId4"/>
              </a:rPr>
              <a:t>https://aka.ms/ajqf8q</a:t>
            </a:r>
            <a:endParaRPr lang="en-US"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Note: </a:t>
            </a:r>
            <a:r>
              <a:rPr lang="en-US" sz="1000" dirty="0">
                <a:latin typeface="Segoe UI" panose="020B0502040204020203" pitchFamily="34" charset="0"/>
                <a:ea typeface="Calibri"/>
                <a:cs typeface="Segoe UI" panose="020B0502040204020203" pitchFamily="34" charset="0"/>
              </a:rPr>
              <a:t>Do not wait for the deployment to complete. Continue with the next topic.</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Preparation Steps</a:t>
            </a:r>
            <a:endParaRPr lang="en-US"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Before starting this demonstration, ensure that you have performed the “Preparing the lab environment” demonstration in this module’s first lesson. Also, ensure that the setup script has completed and that you completed the previous demonstration in this module.</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Demonstration Steps</a:t>
            </a:r>
            <a:endParaRPr lang="en-US" sz="1000" dirty="0">
              <a:latin typeface="Segoe UI" panose="020B0502040204020203" pitchFamily="34" charset="0"/>
              <a:ea typeface="Calibri"/>
              <a:cs typeface="Segoe UI" panose="020B0502040204020203" pitchFamily="34" charset="0"/>
            </a:endParaRP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In Microsoft Edge, navigate to the Azure portal. </a:t>
            </a: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Sign in by using the Microsoft account that is the Service Administrator of your subscription.</a:t>
            </a: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From the hub menu, create a new Windows Server 2016 Datacenter Azure VM in the Azure region that is closest to the classroom location and that is available in your subscription. Specify the following settings (accept all other settings with their default values):</a:t>
            </a: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Name: </a:t>
            </a:r>
            <a:r>
              <a:rPr lang="en-US" sz="1000" b="1" dirty="0">
                <a:effectLst/>
                <a:latin typeface="Segoe UI" panose="020B0502040204020203" pitchFamily="34" charset="0"/>
                <a:ea typeface="Times New Roman"/>
                <a:cs typeface="Segoe UI" panose="020B0502040204020203" pitchFamily="34" charset="0"/>
              </a:rPr>
              <a:t>20533D03LabVM1</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User name: </a:t>
            </a:r>
            <a:r>
              <a:rPr lang="en-US" sz="1000" b="1" dirty="0">
                <a:effectLst/>
                <a:latin typeface="Segoe UI" panose="020B0502040204020203" pitchFamily="34" charset="0"/>
                <a:ea typeface="Times New Roman"/>
                <a:cs typeface="Segoe UI" panose="020B0502040204020203" pitchFamily="34" charset="0"/>
              </a:rPr>
              <a:t>Instructor</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Password: </a:t>
            </a:r>
            <a:r>
              <a:rPr lang="en-US" sz="1000" b="1" dirty="0">
                <a:effectLst/>
                <a:latin typeface="Segoe UI" panose="020B0502040204020203" pitchFamily="34" charset="0"/>
                <a:ea typeface="Times New Roman"/>
                <a:cs typeface="Segoe UI" panose="020B0502040204020203" pitchFamily="34" charset="0"/>
              </a:rPr>
              <a:t>Pa55w.rd1234</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Resource Group: The existing resource group that you created in the previous demonstration, named </a:t>
            </a:r>
            <a:r>
              <a:rPr lang="en-US" sz="1000" b="1" dirty="0">
                <a:effectLst/>
                <a:latin typeface="Segoe UI" panose="020B0502040204020203" pitchFamily="34" charset="0"/>
                <a:ea typeface="Times New Roman"/>
                <a:cs typeface="Segoe UI" panose="020B0502040204020203" pitchFamily="34" charset="0"/>
              </a:rPr>
              <a:t>20533D0301-DemoRG</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Size: </a:t>
            </a:r>
            <a:r>
              <a:rPr lang="en-US" sz="1000" b="1" dirty="0">
                <a:effectLst/>
                <a:latin typeface="Segoe UI" panose="020B0502040204020203" pitchFamily="34" charset="0"/>
                <a:ea typeface="Times New Roman"/>
                <a:cs typeface="Segoe UI" panose="020B0502040204020203" pitchFamily="34" charset="0"/>
              </a:rPr>
              <a:t>Standard_D1_v2 </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Symbol"/>
              <a:buChar char=""/>
            </a:pPr>
            <a:endParaRPr lang="en-US" sz="1000" dirty="0">
              <a:latin typeface="Segoe UI" panose="020B0502040204020203" pitchFamily="34" charset="0"/>
              <a:ea typeface="Calibri"/>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8CA0A914-6441-46D3-A4D9-FB6C6AD14F59}" type="slidenum">
              <a:rPr lang="en-US" smtClean="0">
                <a:solidFill>
                  <a:prstClr val="black"/>
                </a:solidFill>
              </a:rPr>
              <a:pPr/>
              <a:t>24</a:t>
            </a:fld>
            <a:endParaRPr lang="en-US" dirty="0">
              <a:solidFill>
                <a:prstClr val="black"/>
              </a:solidFill>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3: Implementing virtual machines</a:t>
            </a:r>
          </a:p>
        </p:txBody>
      </p:sp>
      <p:sp>
        <p:nvSpPr>
          <p:cNvPr id="7" name="TextBox 6"/>
          <p:cNvSpPr txBox="1"/>
          <p:nvPr/>
        </p:nvSpPr>
        <p:spPr>
          <a:xfrm>
            <a:off x="0" y="8890000"/>
            <a:ext cx="2005677" cy="246221"/>
          </a:xfrm>
          <a:prstGeom prst="rect">
            <a:avLst/>
          </a:prstGeom>
          <a:noFill/>
        </p:spPr>
        <p:txBody>
          <a:bodyPr vert="horz" wrap="none" rtlCol="0">
            <a:spAutoFit/>
          </a:bodyPr>
          <a:lstStyle/>
          <a:p>
            <a:r>
              <a:rPr lang="en-CA" sz="1000" dirty="0">
                <a:solidFill>
                  <a:prstClr val="black"/>
                </a:solidFill>
                <a:latin typeface="Segoe UI" panose="020B0502040204020203" pitchFamily="34" charset="0"/>
                <a:cs typeface="Segoe UI" panose="020B0502040204020203" pitchFamily="34" charset="0"/>
              </a:rPr>
              <a:t>(More notes on the next slide)</a:t>
            </a:r>
            <a:endParaRPr lang="en-US" sz="1000" dirty="0">
              <a:solidFill>
                <a:prstClr val="black"/>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535326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38742035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Segoe UI" panose="020B0502040204020203" pitchFamily="34" charset="0"/>
                <a:ea typeface="Calibri" panose="020F0502020204030204" pitchFamily="34" charset="0"/>
                <a:cs typeface="Segoe UI" panose="020B0502040204020203" pitchFamily="34" charset="0"/>
              </a:rPr>
              <a:t>Note</a:t>
            </a:r>
            <a:r>
              <a:rPr lang="en-US" sz="1000" dirty="0">
                <a:latin typeface="Segoe UI" panose="020B0502040204020203" pitchFamily="34" charset="0"/>
                <a:ea typeface="Calibri" panose="020F0502020204030204" pitchFamily="34" charset="0"/>
                <a:cs typeface="Segoe UI" panose="020B0502040204020203" pitchFamily="34" charset="0"/>
              </a:rPr>
              <a:t>: This topic has one additional slide.</a:t>
            </a:r>
          </a:p>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Review the basic characteristics of scale sets. Introduce and describe scale sets in Azure. Explain that scale sets are only available in the Azure Resource Manager deployment model. Point out the key components of a scale set configuration in Azure Resource Manager templates.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26</a:t>
            </a:fld>
            <a:endParaRPr lang="en-US" b="0" dirty="0">
              <a:latin typeface="Segoe UI" panose="020B0502040204020203" pitchFamily="34" charset="0"/>
            </a:endParaRPr>
          </a:p>
        </p:txBody>
      </p:sp>
      <p:sp>
        <p:nvSpPr>
          <p:cNvPr id="5" name="Rectangle 4">
            <a:extLst>
              <a:ext uri="{FF2B5EF4-FFF2-40B4-BE49-F238E27FC236}">
                <a16:creationId xmlns="" xmlns:a16="http://schemas.microsoft.com/office/drawing/2014/main" id="{6A6BA6C8-3542-4E0E-9D50-AF109435DF5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 xmlns:a16="http://schemas.microsoft.com/office/drawing/2014/main" id="{47F222A0-CCE8-417B-BDE7-102512C3871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27385087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vertical and horizontal scaling of Azure VMs. </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27</a:t>
            </a:fld>
            <a:endParaRPr lang="en-US" b="0" dirty="0">
              <a:latin typeface="Segoe UI" panose="020B0502040204020203" pitchFamily="34" charset="0"/>
            </a:endParaRPr>
          </a:p>
        </p:txBody>
      </p:sp>
      <p:sp>
        <p:nvSpPr>
          <p:cNvPr id="5" name="Rectangle 4">
            <a:extLst>
              <a:ext uri="{FF2B5EF4-FFF2-40B4-BE49-F238E27FC236}">
                <a16:creationId xmlns="" xmlns:a16="http://schemas.microsoft.com/office/drawing/2014/main" id="{C16E322F-AA17-4BDA-89F5-88475947DDA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 xmlns:a16="http://schemas.microsoft.com/office/drawing/2014/main" id="{80B5A810-5831-4F2B-A348-E45C20F29BA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8342493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Additional Reading: </a:t>
            </a:r>
            <a:r>
              <a:rPr lang="en-US" sz="1000" dirty="0">
                <a:latin typeface="Segoe UI" panose="020B0502040204020203" pitchFamily="34" charset="0"/>
                <a:ea typeface="Calibri"/>
                <a:cs typeface="Segoe UI" panose="020B0502040204020203" pitchFamily="34" charset="0"/>
              </a:rPr>
              <a:t>Deploy a new Windows VM named </a:t>
            </a:r>
            <a:r>
              <a:rPr lang="en-US" sz="1000" b="1" dirty="0">
                <a:latin typeface="Segoe UI" panose="020B0502040204020203" pitchFamily="34" charset="0"/>
                <a:ea typeface="Calibri"/>
                <a:cs typeface="Segoe UI" panose="020B0502040204020203" pitchFamily="34" charset="0"/>
              </a:rPr>
              <a:t>20533D03DemoVM1</a:t>
            </a:r>
            <a:r>
              <a:rPr lang="en-US" sz="1000" dirty="0">
                <a:solidFill>
                  <a:srgbClr val="000000"/>
                </a:solidFill>
                <a:latin typeface="Segoe UI" panose="020B0502040204020203" pitchFamily="34" charset="0"/>
                <a:ea typeface="Calibri"/>
                <a:cs typeface="Segoe UI" panose="020B0502040204020203" pitchFamily="34" charset="0"/>
              </a:rPr>
              <a:t> into a new resource group named </a:t>
            </a:r>
            <a:r>
              <a:rPr lang="en-US" sz="1000" b="1" dirty="0">
                <a:latin typeface="Segoe UI" panose="020B0502040204020203" pitchFamily="34" charset="0"/>
                <a:ea typeface="Calibri"/>
                <a:cs typeface="Segoe UI" panose="020B0502040204020203" pitchFamily="34" charset="0"/>
              </a:rPr>
              <a:t>20533D03-DemoRG01</a:t>
            </a:r>
            <a:r>
              <a:rPr lang="en-US" sz="1000" dirty="0">
                <a:solidFill>
                  <a:srgbClr val="000000"/>
                </a:solidFill>
                <a:latin typeface="Segoe UI" panose="020B0502040204020203" pitchFamily="34" charset="0"/>
                <a:ea typeface="Calibri"/>
                <a:cs typeface="Segoe UI" panose="020B0502040204020203" pitchFamily="34" charset="0"/>
              </a:rPr>
              <a:t> by following the steps listed on “Create a Windows virtual machine with the Azure portal” at: </a:t>
            </a:r>
            <a:r>
              <a:rPr lang="en-US" sz="1000" u="sng" dirty="0">
                <a:solidFill>
                  <a:srgbClr val="0000FF"/>
                </a:solidFill>
                <a:latin typeface="Segoe UI" panose="020B0502040204020203" pitchFamily="34" charset="0"/>
                <a:ea typeface="Calibri"/>
                <a:cs typeface="Segoe UI"/>
                <a:hlinkClick r:id="rId3"/>
              </a:rPr>
              <a:t>https://aka.ms/pzxh13</a:t>
            </a:r>
            <a:r>
              <a:rPr lang="en-US" sz="1000" dirty="0">
                <a:latin typeface="Segoe UI" panose="020B0502040204020203" pitchFamily="34" charset="0"/>
                <a:ea typeface="Calibri"/>
                <a:cs typeface="Segoe UI" panose="020B0502040204020203" pitchFamily="34" charset="0"/>
              </a:rPr>
              <a:t> </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Additional Reading: </a:t>
            </a:r>
            <a:r>
              <a:rPr lang="en-US" sz="1000" dirty="0">
                <a:latin typeface="Segoe UI" panose="020B0502040204020203" pitchFamily="34" charset="0"/>
                <a:ea typeface="Calibri"/>
                <a:cs typeface="Segoe UI" panose="020B0502040204020203" pitchFamily="34" charset="0"/>
              </a:rPr>
              <a:t>Deploy a Linux VM named </a:t>
            </a:r>
            <a:r>
              <a:rPr lang="en-US" sz="1000" b="1" dirty="0">
                <a:latin typeface="Segoe UI" panose="020B0502040204020203" pitchFamily="34" charset="0"/>
                <a:ea typeface="Calibri"/>
                <a:cs typeface="Segoe UI" panose="020B0502040204020203" pitchFamily="34" charset="0"/>
              </a:rPr>
              <a:t>20533D03DemoVM2 </a:t>
            </a:r>
            <a:r>
              <a:rPr lang="en-US" sz="1000" dirty="0">
                <a:latin typeface="Segoe UI" panose="020B0502040204020203" pitchFamily="34" charset="0"/>
                <a:ea typeface="Calibri"/>
                <a:cs typeface="Segoe UI" panose="020B0502040204020203" pitchFamily="34" charset="0"/>
              </a:rPr>
              <a:t>into a new resource group named </a:t>
            </a:r>
            <a:r>
              <a:rPr lang="en-US" sz="1000" b="1" dirty="0">
                <a:latin typeface="Segoe UI" panose="020B0502040204020203" pitchFamily="34" charset="0"/>
                <a:ea typeface="Calibri"/>
                <a:cs typeface="Segoe UI" panose="020B0502040204020203" pitchFamily="34" charset="0"/>
              </a:rPr>
              <a:t>20533D03-DemoRG02</a:t>
            </a:r>
            <a:r>
              <a:rPr lang="en-US" sz="1000" dirty="0">
                <a:latin typeface="Segoe UI" panose="020B0502040204020203" pitchFamily="34" charset="0"/>
                <a:ea typeface="Calibri"/>
                <a:cs typeface="Segoe UI" panose="020B0502040204020203" pitchFamily="34" charset="0"/>
              </a:rPr>
              <a:t> by following the steps listed on “Create a Linux virtual machine with the Azure portal” at: </a:t>
            </a:r>
            <a:r>
              <a:rPr lang="en-US" sz="1000" u="sng" dirty="0">
                <a:solidFill>
                  <a:srgbClr val="0000FF"/>
                </a:solidFill>
                <a:latin typeface="Segoe UI" panose="020B0502040204020203" pitchFamily="34" charset="0"/>
                <a:ea typeface="Calibri"/>
                <a:cs typeface="Segoe UI"/>
                <a:hlinkClick r:id="rId4"/>
              </a:rPr>
              <a:t>https://aka.ms/ajqf8q</a:t>
            </a:r>
            <a:endParaRPr lang="en-US"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Note: </a:t>
            </a:r>
            <a:r>
              <a:rPr lang="en-US" sz="1000" dirty="0">
                <a:latin typeface="Segoe UI" panose="020B0502040204020203" pitchFamily="34" charset="0"/>
                <a:ea typeface="Calibri"/>
                <a:cs typeface="Segoe UI" panose="020B0502040204020203" pitchFamily="34" charset="0"/>
              </a:rPr>
              <a:t>Do not wait for the deployment to complete. Continue with the next topic.</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Preparation Steps</a:t>
            </a:r>
            <a:endParaRPr lang="en-US"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Before starting this demonstration, ensure that you have performed the “Preparing the lab environment” demonstration in this module’s first lesson. Also, ensure that the setup script has completed and that you completed the previous demonstration in this module.</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Demonstration Steps</a:t>
            </a:r>
            <a:endParaRPr lang="en-US" sz="1000" dirty="0">
              <a:latin typeface="Segoe UI" panose="020B0502040204020203" pitchFamily="34" charset="0"/>
              <a:ea typeface="Calibri"/>
              <a:cs typeface="Segoe UI" panose="020B0502040204020203" pitchFamily="34" charset="0"/>
            </a:endParaRP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In Microsoft Edge, navigate to the Azure portal. </a:t>
            </a: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Sign in by using the Microsoft account that is the Service Administrator of your subscription.</a:t>
            </a: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From the hub menu, create a new Windows Server 2016 Datacenter Azure VM in the Azure region that is closest to the classroom location and that is available in your subscription. Specify the following settings (accept all other settings with their default values):</a:t>
            </a: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Name: </a:t>
            </a:r>
            <a:r>
              <a:rPr lang="en-US" sz="1000" b="1" dirty="0">
                <a:effectLst/>
                <a:latin typeface="Segoe UI" panose="020B0502040204020203" pitchFamily="34" charset="0"/>
                <a:ea typeface="Times New Roman"/>
                <a:cs typeface="Segoe UI" panose="020B0502040204020203" pitchFamily="34" charset="0"/>
              </a:rPr>
              <a:t>20533D03LabVM1</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User name: </a:t>
            </a:r>
            <a:r>
              <a:rPr lang="en-US" sz="1000" b="1" dirty="0">
                <a:effectLst/>
                <a:latin typeface="Segoe UI" panose="020B0502040204020203" pitchFamily="34" charset="0"/>
                <a:ea typeface="Times New Roman"/>
                <a:cs typeface="Segoe UI" panose="020B0502040204020203" pitchFamily="34" charset="0"/>
              </a:rPr>
              <a:t>Instructor</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Password: </a:t>
            </a:r>
            <a:r>
              <a:rPr lang="en-US" sz="1000" b="1" dirty="0">
                <a:effectLst/>
                <a:latin typeface="Segoe UI" panose="020B0502040204020203" pitchFamily="34" charset="0"/>
                <a:ea typeface="Times New Roman"/>
                <a:cs typeface="Segoe UI" panose="020B0502040204020203" pitchFamily="34" charset="0"/>
              </a:rPr>
              <a:t>Pa55w.rd1234</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Resource Group: The existing resource group that you created in the previous demonstration, named </a:t>
            </a:r>
            <a:r>
              <a:rPr lang="en-US" sz="1000" b="1" dirty="0">
                <a:effectLst/>
                <a:latin typeface="Segoe UI" panose="020B0502040204020203" pitchFamily="34" charset="0"/>
                <a:ea typeface="Times New Roman"/>
                <a:cs typeface="Segoe UI" panose="020B0502040204020203" pitchFamily="34" charset="0"/>
              </a:rPr>
              <a:t>20533D0301-DemoRG</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Size: </a:t>
            </a:r>
            <a:r>
              <a:rPr lang="en-US" sz="1000" b="1" dirty="0">
                <a:effectLst/>
                <a:latin typeface="Segoe UI" panose="020B0502040204020203" pitchFamily="34" charset="0"/>
                <a:ea typeface="Times New Roman"/>
                <a:cs typeface="Segoe UI" panose="020B0502040204020203" pitchFamily="34" charset="0"/>
              </a:rPr>
              <a:t>Standard_D1_v2 </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Symbol"/>
              <a:buChar char=""/>
            </a:pPr>
            <a:endParaRPr lang="en-US" sz="1000" dirty="0">
              <a:latin typeface="Segoe UI" panose="020B0502040204020203" pitchFamily="34" charset="0"/>
              <a:ea typeface="Calibri"/>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8CA0A914-6441-46D3-A4D9-FB6C6AD14F59}"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
        <p:nvSpPr>
          <p:cNvPr id="7" name="TextBox 6"/>
          <p:cNvSpPr txBox="1"/>
          <p:nvPr/>
        </p:nvSpPr>
        <p:spPr>
          <a:xfrm>
            <a:off x="0" y="8890000"/>
            <a:ext cx="2005677" cy="246221"/>
          </a:xfrm>
          <a:prstGeom prst="rect">
            <a:avLst/>
          </a:prstGeom>
          <a:noFill/>
        </p:spPr>
        <p:txBody>
          <a:bodyPr vert="horz" wrap="none" rtlCol="0">
            <a:spAutoFit/>
          </a:bodyPr>
          <a:lstStyle/>
          <a:p>
            <a:r>
              <a:rPr lang="en-CA" sz="1000" dirty="0">
                <a:latin typeface="Segoe UI" panose="020B0502040204020203" pitchFamily="34" charset="0"/>
                <a:cs typeface="Segoe UI" panose="020B0502040204020203" pitchFamily="34" charset="0"/>
              </a:rPr>
              <a:t>(More notes on the next slide)</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3392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3</a:t>
            </a:fld>
            <a:endParaRPr lang="de-DE">
              <a:solidFill>
                <a:prstClr val="black"/>
              </a:solidFill>
            </a:endParaRPr>
          </a:p>
        </p:txBody>
      </p:sp>
    </p:spTree>
    <p:extLst>
      <p:ext uri="{BB962C8B-B14F-4D97-AF65-F5344CB8AC3E}">
        <p14:creationId xmlns:p14="http://schemas.microsoft.com/office/powerpoint/2010/main" val="1785523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Identify workloads that are both suitable and unsuitable for Azure VMs. Review the Windows Server roles and features that have special considerations for Azure VMs. </a:t>
            </a:r>
          </a:p>
        </p:txBody>
      </p:sp>
      <p:sp>
        <p:nvSpPr>
          <p:cNvPr id="4" name="Slide Number Placeholder 3"/>
          <p:cNvSpPr>
            <a:spLocks noGrp="1"/>
          </p:cNvSpPr>
          <p:nvPr>
            <p:ph type="sldNum" sz="quarter" idx="10"/>
          </p:nvPr>
        </p:nvSpPr>
        <p:spPr/>
        <p:txBody>
          <a:bodyPr/>
          <a:lstStyle/>
          <a:p>
            <a:fld id="{8CA0A914-6441-46D3-A4D9-FB6C6AD14F59}"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2715996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Describe the categories of Azure VM sizes. </a:t>
            </a:r>
          </a:p>
        </p:txBody>
      </p:sp>
      <p:sp>
        <p:nvSpPr>
          <p:cNvPr id="4" name="Slide Number Placeholder 3"/>
          <p:cNvSpPr>
            <a:spLocks noGrp="1"/>
          </p:cNvSpPr>
          <p:nvPr>
            <p:ph type="sldNum" sz="quarter" idx="10"/>
          </p:nvPr>
        </p:nvSpPr>
        <p:spPr/>
        <p:txBody>
          <a:bodyPr/>
          <a:lstStyle/>
          <a:p>
            <a:fld id="{8CA0A914-6441-46D3-A4D9-FB6C6AD14F59}"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2696083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Explain how availability sets allow for greater availability of Azure VMs that use the same or similar configurations. Explain the concept of fault domains and update domains in the context of availability sets. Identify the considerations for configuring availability sets. Point out that there is a 99.9% availability Service Level Agreement (SLA) available for individual VMs if they use Premium storage.</a:t>
            </a:r>
          </a:p>
        </p:txBody>
      </p:sp>
      <p:sp>
        <p:nvSpPr>
          <p:cNvPr id="4" name="Slide Number Placeholder 3"/>
          <p:cNvSpPr>
            <a:spLocks noGrp="1"/>
          </p:cNvSpPr>
          <p:nvPr>
            <p:ph type="sldNum" sz="quarter" idx="10"/>
          </p:nvPr>
        </p:nvSpPr>
        <p:spPr/>
        <p:txBody>
          <a:bodyPr/>
          <a:lstStyle/>
          <a:p>
            <a:fld id="{8CA0A914-6441-46D3-A4D9-FB6C6AD14F59}"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2202898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Identify the primary tools and methods that you can use to create virtual machines in Azure. Describe the process of generating managed and unmanaged custom images.</a:t>
            </a:r>
          </a:p>
        </p:txBody>
      </p:sp>
      <p:sp>
        <p:nvSpPr>
          <p:cNvPr id="4" name="Slide Number Placeholder 3"/>
          <p:cNvSpPr>
            <a:spLocks noGrp="1"/>
          </p:cNvSpPr>
          <p:nvPr>
            <p:ph type="sldNum" sz="quarter" idx="10"/>
          </p:nvPr>
        </p:nvSpPr>
        <p:spPr/>
        <p:txBody>
          <a:bodyPr/>
          <a:lstStyle/>
          <a:p>
            <a:fld id="{8CA0A914-6441-46D3-A4D9-FB6C6AD14F59}"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3845073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latin typeface="Segoe UI" panose="020B0502040204020203" pitchFamily="34" charset="0"/>
            </a:endParaRPr>
          </a:p>
        </p:txBody>
      </p:sp>
      <p:sp>
        <p:nvSpPr>
          <p:cNvPr id="10" name="Content Placeholder 2">
            <a:extLst>
              <a:ext uri="{FF2B5EF4-FFF2-40B4-BE49-F238E27FC236}">
                <a16:creationId xmlns=""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Segoe UI" panose="020B0502040204020203" pitchFamily="34" charset="0"/>
                <a:cs typeface="Segoe UI" panose="020B0502040204020203" pitchFamily="34" charset="0"/>
              </a:defRPr>
            </a:lvl1pPr>
            <a:lvl2pPr marL="342900" indent="0" defTabSz="0">
              <a:buFont typeface="Arial" panose="020B0604020202020204" pitchFamily="34" charset="0"/>
              <a:buNone/>
              <a:defRPr sz="1200">
                <a:latin typeface="Segoe UI" panose="020B0502040204020203" pitchFamily="34" charset="0"/>
                <a:cs typeface="Segoe UI" panose="020B0502040204020203" pitchFamily="34" charset="0"/>
              </a:defRPr>
            </a:lvl2pPr>
            <a:lvl3pPr marL="685800" indent="0" defTabSz="0">
              <a:buFont typeface="Arial" panose="020B0604020202020204" pitchFamily="34" charset="0"/>
              <a:buNone/>
              <a:defRPr sz="1200">
                <a:latin typeface="Segoe UI" panose="020B0502040204020203" pitchFamily="34" charset="0"/>
                <a:cs typeface="Segoe UI" panose="020B0502040204020203" pitchFamily="34" charset="0"/>
              </a:defRPr>
            </a:lvl3pPr>
            <a:lvl4pPr marL="1028700" indent="0" defTabSz="0">
              <a:buFont typeface="Arial" panose="020B0604020202020204" pitchFamily="34" charset="0"/>
              <a:buNone/>
              <a:defRPr sz="1200">
                <a:latin typeface="Segoe UI" panose="020B0502040204020203" pitchFamily="34" charset="0"/>
                <a:cs typeface="Segoe UI" panose="020B0502040204020203" pitchFamily="34" charset="0"/>
              </a:defRPr>
            </a:lvl4pPr>
            <a:lvl5pPr marL="1371600" indent="0" defTabSz="0">
              <a:buFont typeface="Arial" panose="020B0604020202020204" pitchFamily="34" charset="0"/>
              <a:buNone/>
              <a:defRPr sz="1200">
                <a:latin typeface="Segoe UI" panose="020B0502040204020203" pitchFamily="34" charset="0"/>
                <a:cs typeface="Segoe UI" panose="020B0502040204020203" pitchFamily="34"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6255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 xmlns:a16="http://schemas.microsoft.com/office/drawing/2014/main" id="{8AA8E3D7-116C-400A-AC64-F86759F16B62}"/>
              </a:ext>
            </a:extLst>
          </p:cNvPr>
          <p:cNvSpPr>
            <a:spLocks noGrp="1"/>
          </p:cNvSpPr>
          <p:nvPr>
            <p:ph type="body" sz="quarter" idx="10" hasCustomPrompt="1"/>
          </p:nvPr>
        </p:nvSpPr>
        <p:spPr>
          <a:xfrm>
            <a:off x="93306" y="1055077"/>
            <a:ext cx="8929396" cy="5616311"/>
          </a:xfrm>
        </p:spPr>
        <p:txBody>
          <a:bodyPr/>
          <a:lstStyle>
            <a:lvl1pPr marL="0" indent="0">
              <a:buNone/>
              <a:defRPr sz="2400">
                <a:latin typeface="Segoe UI" panose="020B0502040204020203" pitchFamily="34" charset="0"/>
              </a:defRPr>
            </a:lvl1pPr>
            <a:lvl2pPr marL="288925" indent="0">
              <a:buNone/>
              <a:defRPr sz="2000">
                <a:latin typeface="Segoe UI" panose="020B0502040204020203" pitchFamily="34" charset="0"/>
              </a:defRPr>
            </a:lvl2pPr>
            <a:lvl3pPr marL="681037" indent="0">
              <a:buNone/>
              <a:defRPr sz="1800">
                <a:latin typeface="Segoe UI" panose="020B0502040204020203" pitchFamily="34" charset="0"/>
              </a:defRPr>
            </a:lvl3pPr>
            <a:lvl4pPr marL="1089025" indent="0">
              <a:buNone/>
              <a:defRPr sz="1600">
                <a:latin typeface="Segoe UI" panose="020B0502040204020203" pitchFamily="34" charset="0"/>
              </a:defRPr>
            </a:lvl4pPr>
            <a:lvl5pPr marL="1376363" indent="0">
              <a:buNone/>
              <a:defRPr sz="1600">
                <a:latin typeface="Segoe UI" panose="020B0502040204020203" pitchFamily="34"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3623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 xmlns:a16="http://schemas.microsoft.com/office/drawing/2014/main" id="{0DA8EFC8-B6A4-4A4B-9EDA-91002B4DFD8C}"/>
              </a:ext>
            </a:extLst>
          </p:cNvPr>
          <p:cNvGraphicFramePr>
            <a:graphicFrameLocks noGrp="1"/>
          </p:cNvGraphicFramePr>
          <p:nvPr userDrawn="1">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 xmlns:a16="http://schemas.microsoft.com/office/drawing/2014/main" val="612254498"/>
                    </a:ext>
                  </a:extLst>
                </a:gridCol>
                <a:gridCol w="2696305">
                  <a:extLst>
                    <a:ext uri="{9D8B030D-6E8A-4147-A177-3AD203B41FA5}">
                      <a16:colId xmlns="" xmlns:a16="http://schemas.microsoft.com/office/drawing/2014/main" val="1261049811"/>
                    </a:ext>
                  </a:extLst>
                </a:gridCol>
                <a:gridCol w="241057">
                  <a:extLst>
                    <a:ext uri="{9D8B030D-6E8A-4147-A177-3AD203B41FA5}">
                      <a16:colId xmlns="" xmlns:a16="http://schemas.microsoft.com/office/drawing/2014/main" val="2638922956"/>
                    </a:ext>
                  </a:extLst>
                </a:gridCol>
                <a:gridCol w="2696305">
                  <a:extLst>
                    <a:ext uri="{9D8B030D-6E8A-4147-A177-3AD203B41FA5}">
                      <a16:colId xmlns="" xmlns:a16="http://schemas.microsoft.com/office/drawing/2014/main" val="1530065899"/>
                    </a:ext>
                  </a:extLst>
                </a:gridCol>
                <a:gridCol w="221605">
                  <a:extLst>
                    <a:ext uri="{9D8B030D-6E8A-4147-A177-3AD203B41FA5}">
                      <a16:colId xmlns="" xmlns:a16="http://schemas.microsoft.com/office/drawing/2014/main" val="1628348927"/>
                    </a:ext>
                  </a:extLst>
                </a:gridCol>
                <a:gridCol w="2696305">
                  <a:extLst>
                    <a:ext uri="{9D8B030D-6E8A-4147-A177-3AD203B41FA5}">
                      <a16:colId xmlns="" xmlns:a16="http://schemas.microsoft.com/office/drawing/2014/main" val="3564049150"/>
                    </a:ext>
                  </a:extLst>
                </a:gridCol>
              </a:tblGrid>
              <a:tr h="915686">
                <a:tc>
                  <a:txBody>
                    <a:bodyPr/>
                    <a:lstStyle/>
                    <a:p>
                      <a:pPr algn="ctr"/>
                      <a:r>
                        <a:rPr lang="en-US" sz="1800" dirty="0">
                          <a:solidFill>
                            <a:schemeClr val="bg1"/>
                          </a:solidFill>
                          <a:latin typeface="Segoe UI" panose="020B0502040204020203" pitchFamily="34" charset="0"/>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02296024"/>
                  </a:ext>
                </a:extLst>
              </a:tr>
            </a:tbl>
          </a:graphicData>
        </a:graphic>
      </p:graphicFrame>
      <p:sp>
        <p:nvSpPr>
          <p:cNvPr id="7" name="TextBox 6">
            <a:extLst>
              <a:ext uri="{FF2B5EF4-FFF2-40B4-BE49-F238E27FC236}">
                <a16:creationId xmlns=""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Results</a:t>
            </a:r>
          </a:p>
        </p:txBody>
      </p:sp>
      <p:sp>
        <p:nvSpPr>
          <p:cNvPr id="8" name="TextBox 7">
            <a:extLst>
              <a:ext uri="{FF2B5EF4-FFF2-40B4-BE49-F238E27FC236}">
                <a16:creationId xmlns=""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Resources</a:t>
            </a:r>
          </a:p>
        </p:txBody>
      </p:sp>
      <p:sp>
        <p:nvSpPr>
          <p:cNvPr id="10" name="TextBox 9">
            <a:extLst>
              <a:ext uri="{FF2B5EF4-FFF2-40B4-BE49-F238E27FC236}">
                <a16:creationId xmlns=""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Steps</a:t>
            </a:r>
          </a:p>
        </p:txBody>
      </p:sp>
      <p:sp>
        <p:nvSpPr>
          <p:cNvPr id="19" name="Text Placeholder 18">
            <a:extLst>
              <a:ext uri="{FF2B5EF4-FFF2-40B4-BE49-F238E27FC236}">
                <a16:creationId xmlns=""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66971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1249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fld id="{A503EBAF-BB52-4FEC-9EE9-8BBEE62A6D43}" type="datetimeFigureOut">
              <a:rPr lang="de-DE" smtClean="0">
                <a:solidFill>
                  <a:prstClr val="black">
                    <a:tint val="75000"/>
                  </a:prstClr>
                </a:solidFill>
              </a:rPr>
              <a:pPr/>
              <a:t>21.06.2018</a:t>
            </a:fld>
            <a:endParaRPr lang="de-DE" dirty="0">
              <a:solidFill>
                <a:prstClr val="black">
                  <a:tint val="75000"/>
                </a:prstClr>
              </a:solidFill>
            </a:endParaRPr>
          </a:p>
        </p:txBody>
      </p:sp>
      <p:sp>
        <p:nvSpPr>
          <p:cNvPr id="3" name="Footer Placeholder 2"/>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de-DE" dirty="0">
              <a:solidFill>
                <a:prstClr val="black">
                  <a:tint val="75000"/>
                </a:prstClr>
              </a:solidFill>
            </a:endParaRPr>
          </a:p>
        </p:txBody>
      </p:sp>
      <p:sp>
        <p:nvSpPr>
          <p:cNvPr id="4" name="Slide Number Placeholder 3"/>
          <p:cNvSpPr>
            <a:spLocks noGrp="1"/>
          </p:cNvSpPr>
          <p:nvPr>
            <p:ph type="sldNum" sz="quarter" idx="12"/>
          </p:nvPr>
        </p:nvSpPr>
        <p:spPr/>
        <p:txBody>
          <a:bodyPr/>
          <a:lstStyle>
            <a:lvl1pPr>
              <a:defRPr>
                <a:latin typeface="Segoe UI" panose="020B0502040204020203" pitchFamily="34" charset="0"/>
                <a:cs typeface="Segoe UI" panose="020B0502040204020203" pitchFamily="34" charset="0"/>
              </a:defRPr>
            </a:lvl1pPr>
          </a:lstStyle>
          <a:p>
            <a:fld id="{78737CF5-2D32-48D6-9100-749DEC1D6F62}" type="slidenum">
              <a:rPr lang="de-DE" smtClean="0">
                <a:solidFill>
                  <a:prstClr val="black">
                    <a:tint val="75000"/>
                  </a:prstClr>
                </a:solidFill>
              </a:rPr>
              <a:pPr/>
              <a:t>‹#›</a:t>
            </a:fld>
            <a:endParaRPr lang="de-DE" dirty="0">
              <a:solidFill>
                <a:prstClr val="black">
                  <a:tint val="75000"/>
                </a:prstClr>
              </a:solidFill>
            </a:endParaRPr>
          </a:p>
        </p:txBody>
      </p:sp>
    </p:spTree>
    <p:extLst>
      <p:ext uri="{BB962C8B-B14F-4D97-AF65-F5344CB8AC3E}">
        <p14:creationId xmlns:p14="http://schemas.microsoft.com/office/powerpoint/2010/main" val="3600516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Segoe UI" panose="020B0502040204020203" pitchFamily="34" charset="0"/>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2774286" cy="715581"/>
          </a:xfrm>
          <a:prstGeom prst="rect">
            <a:avLst/>
          </a:prstGeom>
        </p:spPr>
        <p:txBody>
          <a:bodyPr wrap="none">
            <a:spAutoFit/>
          </a:bodyPr>
          <a:lstStyle/>
          <a:p>
            <a:pPr algn="l"/>
            <a:r>
              <a:rPr lang="en-US" sz="4050" b="1" dirty="0">
                <a:latin typeface="Segoe UI" panose="020B0502040204020203" pitchFamily="34" charset="0"/>
                <a:cs typeface="Segoe UI" panose="020B0502040204020203" pitchFamily="34" charset="0"/>
              </a:rPr>
              <a:t>EXAM TIP!</a:t>
            </a:r>
          </a:p>
        </p:txBody>
      </p:sp>
      <p:sp>
        <p:nvSpPr>
          <p:cNvPr id="6" name="Text Placeholder 4">
            <a:extLst>
              <a:ext uri="{FF2B5EF4-FFF2-40B4-BE49-F238E27FC236}">
                <a16:creationId xmlns=""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848451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a:extLst>
              <a:ext uri="{FF2B5EF4-FFF2-40B4-BE49-F238E27FC236}">
                <a16:creationId xmlns=""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084934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18074CDC-0128-42E8-B232-786D9C2CD277}"/>
              </a:ext>
            </a:extLst>
          </p:cNvPr>
          <p:cNvSpPr/>
          <p:nvPr userDrawn="1"/>
        </p:nvSpPr>
        <p:spPr>
          <a:xfrm>
            <a:off x="0" y="0"/>
            <a:ext cx="9144000" cy="201168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93306" y="-3"/>
            <a:ext cx="8836089" cy="1511562"/>
          </a:xfrm>
        </p:spPr>
        <p:txBody>
          <a:bodyPr/>
          <a:lstStyle>
            <a:lvl1pPr>
              <a:defRPr/>
            </a:lvl1pPr>
          </a:lstStyle>
          <a:p>
            <a:r>
              <a:rPr lang="en-US" dirty="0"/>
              <a:t>Question….</a:t>
            </a:r>
          </a:p>
        </p:txBody>
      </p:sp>
      <p:sp>
        <p:nvSpPr>
          <p:cNvPr id="3" name="Content Placeholder 2"/>
          <p:cNvSpPr>
            <a:spLocks noGrp="1"/>
          </p:cNvSpPr>
          <p:nvPr>
            <p:ph idx="1" hasCustomPrompt="1"/>
          </p:nvPr>
        </p:nvSpPr>
        <p:spPr>
          <a:xfrm>
            <a:off x="261188" y="2011680"/>
            <a:ext cx="8574836" cy="418418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672279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18074CDC-0128-42E8-B232-786D9C2CD277}"/>
              </a:ext>
            </a:extLst>
          </p:cNvPr>
          <p:cNvSpPr/>
          <p:nvPr userDrawn="1"/>
        </p:nvSpPr>
        <p:spPr>
          <a:xfrm>
            <a:off x="0" y="0"/>
            <a:ext cx="9144000" cy="20116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167054" y="-3"/>
            <a:ext cx="8862646" cy="1485903"/>
          </a:xfrm>
        </p:spPr>
        <p:txBody>
          <a:bodyPr/>
          <a:lstStyle>
            <a:lvl1pPr>
              <a:defRPr/>
            </a:lvl1pPr>
          </a:lstStyle>
          <a:p>
            <a:r>
              <a:rPr lang="en-US" dirty="0"/>
              <a:t>Answer Repeat Question Here…</a:t>
            </a:r>
          </a:p>
        </p:txBody>
      </p:sp>
      <p:sp>
        <p:nvSpPr>
          <p:cNvPr id="3" name="Content Placeholder 2"/>
          <p:cNvSpPr>
            <a:spLocks noGrp="1"/>
          </p:cNvSpPr>
          <p:nvPr>
            <p:ph idx="1" hasCustomPrompt="1"/>
          </p:nvPr>
        </p:nvSpPr>
        <p:spPr>
          <a:xfrm>
            <a:off x="261188" y="2011680"/>
            <a:ext cx="8574836" cy="4184186"/>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383859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
        <p:nvSpPr>
          <p:cNvPr id="8" name="Rectangle 7">
            <a:extLst>
              <a:ext uri="{FF2B5EF4-FFF2-40B4-BE49-F238E27FC236}">
                <a16:creationId xmlns="" xmlns:a16="http://schemas.microsoft.com/office/drawing/2014/main" id="{2E5CD9C4-3903-4CFA-9CED-0878686ABD1A}"/>
              </a:ext>
            </a:extLst>
          </p:cNvPr>
          <p:cNvSpPr/>
          <p:nvPr userDrawn="1"/>
        </p:nvSpPr>
        <p:spPr>
          <a:xfrm>
            <a:off x="158449" y="117610"/>
            <a:ext cx="1734770"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DEMO</a:t>
            </a:r>
          </a:p>
        </p:txBody>
      </p:sp>
    </p:spTree>
    <p:extLst>
      <p:ext uri="{BB962C8B-B14F-4D97-AF65-F5344CB8AC3E}">
        <p14:creationId xmlns:p14="http://schemas.microsoft.com/office/powerpoint/2010/main" val="2409604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1473233" y="1"/>
            <a:ext cx="7511614"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36E8BE26-ED1E-4BC3-AABB-33679E13D11C}"/>
              </a:ext>
            </a:extLst>
          </p:cNvPr>
          <p:cNvSpPr/>
          <p:nvPr userDrawn="1"/>
        </p:nvSpPr>
        <p:spPr>
          <a:xfrm>
            <a:off x="158449" y="117610"/>
            <a:ext cx="1161087"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LAB</a:t>
            </a:r>
          </a:p>
        </p:txBody>
      </p:sp>
      <p:sp>
        <p:nvSpPr>
          <p:cNvPr id="8" name="Text Placeholder 4">
            <a:extLst>
              <a:ext uri="{FF2B5EF4-FFF2-40B4-BE49-F238E27FC236}">
                <a16:creationId xmlns=""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76877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latin typeface="Segoe UI" panose="020B0502040204020203" pitchFamily="34" charset="0"/>
              <a:cs typeface="Segoe UI" panose="020B0502040204020203" pitchFamily="34" charset="0"/>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latin typeface="Segoe UI" panose="020B0502040204020203" pitchFamily="34" charset="0"/>
                <a:cs typeface="Segoe UI" panose="020B0502040204020203" pitchFamily="34" charset="0"/>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03" r:id="rId13"/>
    <p:sldLayoutId id="2147483663" r:id="rId14"/>
    <p:sldLayoutId id="2147483664" r:id="rId15"/>
    <p:sldLayoutId id="2147483665" r:id="rId16"/>
    <p:sldLayoutId id="2147483667" r:id="rId17"/>
    <p:sldLayoutId id="2147483668" r:id="rId18"/>
    <p:sldLayoutId id="2147483669" r:id="rId19"/>
    <p:sldLayoutId id="2147483670" r:id="rId20"/>
    <p:sldLayoutId id="2147483671" r:id="rId21"/>
    <p:sldLayoutId id="2147483707" r:id="rId22"/>
    <p:sldLayoutId id="2147483710" r:id="rId2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hyperlink" Target="https://docs.microsoft.com/en-us/azure/virtual-machines/windows/quick-create-porta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22.xml"/><Relationship Id="rId6" Type="http://schemas.openxmlformats.org/officeDocument/2006/relationships/image" Target="../media/image12.emf"/><Relationship Id="rId5" Type="http://schemas.openxmlformats.org/officeDocument/2006/relationships/image" Target="../media/image15.png"/><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7.xml"/><Relationship Id="rId1" Type="http://schemas.openxmlformats.org/officeDocument/2006/relationships/slideLayout" Target="../slideLayouts/slideLayout22.xml"/><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zure/cloud-services/cloud-services-sizes-specs" TargetMode="External"/><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hyperlink" Target="https://buildazure.com/2016/11/24/single-instance-vms-now-with-99-9-sla/" TargetMode="External"/><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solidFill>
                  <a:srgbClr val="FFC000"/>
                </a:solidFill>
              </a:rPr>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dirty="0"/>
              <a:t>Speaker Information:</a:t>
            </a:r>
          </a:p>
          <a:p>
            <a:pPr marL="0" indent="0">
              <a:buClr>
                <a:schemeClr val="bg1"/>
              </a:buClr>
              <a:buNone/>
            </a:pPr>
            <a:endParaRPr lang="en-US" dirty="0"/>
          </a:p>
        </p:txBody>
      </p:sp>
      <p:sp>
        <p:nvSpPr>
          <p:cNvPr id="18" name="Text Placeholder 17">
            <a:extLst>
              <a:ext uri="{FF2B5EF4-FFF2-40B4-BE49-F238E27FC236}">
                <a16:creationId xmlns=""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the Azure portal to create virtual machines</a:t>
            </a:r>
            <a:endParaRPr lang="en-US" dirty="0"/>
          </a:p>
        </p:txBody>
      </p:sp>
      <p:pic>
        <p:nvPicPr>
          <p:cNvPr id="4" name="Picture 3" descr="Screenshot of the Azure portal with New blade highlighted, Compute option highlighted under Create in the left pane, and Windows Server 2016 highlighted under Compute in the right pane."/>
          <p:cNvPicPr>
            <a:picLocks noChangeAspect="1"/>
          </p:cNvPicPr>
          <p:nvPr/>
        </p:nvPicPr>
        <p:blipFill>
          <a:blip r:embed="rId3"/>
          <a:stretch>
            <a:fillRect/>
          </a:stretch>
        </p:blipFill>
        <p:spPr>
          <a:xfrm>
            <a:off x="438545" y="1183207"/>
            <a:ext cx="8034249" cy="5360181"/>
          </a:xfrm>
          <a:prstGeom prst="rect">
            <a:avLst/>
          </a:prstGeom>
        </p:spPr>
      </p:pic>
    </p:spTree>
    <p:extLst>
      <p:ext uri="{BB962C8B-B14F-4D97-AF65-F5344CB8AC3E}">
        <p14:creationId xmlns:p14="http://schemas.microsoft.com/office/powerpoint/2010/main" val="3653275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CA" dirty="0"/>
              <a:t>Demonstration: Creating a VM by using the Azure portal</a:t>
            </a:r>
            <a:endParaRPr lang="en-US" dirty="0"/>
          </a:p>
        </p:txBody>
      </p:sp>
      <p:sp>
        <p:nvSpPr>
          <p:cNvPr id="3" name="Subtitle 2">
            <a:extLst>
              <a:ext uri="{FF2B5EF4-FFF2-40B4-BE49-F238E27FC236}">
                <a16:creationId xmlns="" xmlns:a16="http://schemas.microsoft.com/office/drawing/2014/main" id="{5764891A-0362-45E4-ABCA-C26366734E8E}"/>
              </a:ext>
            </a:extLst>
          </p:cNvPr>
          <p:cNvSpPr>
            <a:spLocks noGrp="1"/>
          </p:cNvSpPr>
          <p:nvPr>
            <p:ph type="subTitle" sz="quarter" idx="1"/>
          </p:nvPr>
        </p:nvSpPr>
        <p:spPr>
          <a:xfrm>
            <a:off x="3685592" y="2110581"/>
            <a:ext cx="5290768" cy="1973147"/>
          </a:xfrm>
        </p:spPr>
        <p:txBody>
          <a:bodyPr/>
          <a:lstStyle/>
          <a:p>
            <a:r>
              <a:rPr lang="en-US" dirty="0"/>
              <a:t>Log in to the Azure portal at </a:t>
            </a:r>
            <a:r>
              <a:rPr lang="en-US" dirty="0">
                <a:hlinkClick r:id="rId3"/>
              </a:rPr>
              <a:t>http://portal.azure.com</a:t>
            </a:r>
            <a:endParaRPr lang="en-US" dirty="0"/>
          </a:p>
          <a:p>
            <a:r>
              <a:rPr lang="en-US" dirty="0"/>
              <a:t>Create virtual </a:t>
            </a:r>
            <a:r>
              <a:rPr lang="en-US" dirty="0" smtClean="0"/>
              <a:t>machine</a:t>
            </a:r>
            <a:endParaRPr lang="en-US" dirty="0"/>
          </a:p>
        </p:txBody>
      </p:sp>
      <p:sp>
        <p:nvSpPr>
          <p:cNvPr id="5" name="Text Placeholder 4">
            <a:extLst>
              <a:ext uri="{FF2B5EF4-FFF2-40B4-BE49-F238E27FC236}">
                <a16:creationId xmlns="" xmlns:a16="http://schemas.microsoft.com/office/drawing/2014/main" id="{7CE82C1F-655B-43B1-B218-0994A8E0CFE8}"/>
              </a:ext>
            </a:extLst>
          </p:cNvPr>
          <p:cNvSpPr>
            <a:spLocks noGrp="1"/>
          </p:cNvSpPr>
          <p:nvPr>
            <p:ph type="body" sz="quarter" idx="10"/>
          </p:nvPr>
        </p:nvSpPr>
        <p:spPr/>
        <p:txBody>
          <a:bodyPr/>
          <a:lstStyle/>
          <a:p>
            <a:r>
              <a:rPr lang="en-US" dirty="0"/>
              <a:t>In this demonstration, you will see how to create a VM from the Azure portal by using a Marketplace image</a:t>
            </a:r>
          </a:p>
          <a:p>
            <a:endParaRPr lang="en-US" dirty="0"/>
          </a:p>
        </p:txBody>
      </p:sp>
      <p:sp>
        <p:nvSpPr>
          <p:cNvPr id="6" name="Text Placeholder 5">
            <a:extLst>
              <a:ext uri="{FF2B5EF4-FFF2-40B4-BE49-F238E27FC236}">
                <a16:creationId xmlns="" xmlns:a16="http://schemas.microsoft.com/office/drawing/2014/main" id="{A61EA4D0-83F8-4510-8DA8-EDF14AD15FFA}"/>
              </a:ext>
            </a:extLst>
          </p:cNvPr>
          <p:cNvSpPr>
            <a:spLocks noGrp="1"/>
          </p:cNvSpPr>
          <p:nvPr>
            <p:ph type="body" sz="quarter" idx="11"/>
          </p:nvPr>
        </p:nvSpPr>
        <p:spPr/>
        <p:txBody>
          <a:bodyPr/>
          <a:lstStyle/>
          <a:p>
            <a:r>
              <a:rPr lang="en-US" dirty="0">
                <a:hlinkClick r:id="rId4"/>
              </a:rPr>
              <a:t>https://docs.microsoft.com/en-us/azure/virtual-machines/windows/quick-create-portal</a:t>
            </a:r>
            <a:r>
              <a:rPr lang="en-US" dirty="0"/>
              <a:t> </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spTree>
    <p:extLst>
      <p:ext uri="{BB962C8B-B14F-4D97-AF65-F5344CB8AC3E}">
        <p14:creationId xmlns:p14="http://schemas.microsoft.com/office/powerpoint/2010/main" val="627293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7DCA2E-A893-46B3-A0DF-2B91930ADF6D}"/>
              </a:ext>
            </a:extLst>
          </p:cNvPr>
          <p:cNvSpPr>
            <a:spLocks noGrp="1"/>
          </p:cNvSpPr>
          <p:nvPr>
            <p:ph type="title"/>
          </p:nvPr>
        </p:nvSpPr>
        <p:spPr/>
        <p:txBody>
          <a:bodyPr/>
          <a:lstStyle/>
          <a:p>
            <a:r>
              <a:rPr lang="en-US" dirty="0"/>
              <a:t>Connecting to an Azure VM</a:t>
            </a:r>
          </a:p>
        </p:txBody>
      </p:sp>
      <p:sp>
        <p:nvSpPr>
          <p:cNvPr id="5" name="Content Placeholder 2">
            <a:extLst>
              <a:ext uri="{FF2B5EF4-FFF2-40B4-BE49-F238E27FC236}">
                <a16:creationId xmlns="" xmlns:a16="http://schemas.microsoft.com/office/drawing/2014/main" id="{4105E6FC-8B28-42D9-8B3F-7E44BE50323A}"/>
              </a:ext>
            </a:extLst>
          </p:cNvPr>
          <p:cNvSpPr>
            <a:spLocks noGrp="1"/>
          </p:cNvSpPr>
          <p:nvPr/>
        </p:nvSpPr>
        <p:spPr bwMode="auto">
          <a:xfrm>
            <a:off x="460375" y="740662"/>
            <a:ext cx="845129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28600">
              <a:spcBef>
                <a:spcPts val="0"/>
              </a:spcBef>
              <a:buSzPct val="100000"/>
            </a:pPr>
            <a:r>
              <a:rPr lang="en-US" b="0" dirty="0"/>
              <a:t>Windows VMs:</a:t>
            </a:r>
            <a:endParaRPr lang="bs-Latn-BA" b="0" dirty="0"/>
          </a:p>
          <a:p>
            <a:pPr lvl="1">
              <a:spcBef>
                <a:spcPts val="0"/>
              </a:spcBef>
              <a:buSzPct val="100000"/>
            </a:pPr>
            <a:r>
              <a:rPr lang="en-US" b="0" dirty="0"/>
              <a:t>RDP:</a:t>
            </a:r>
          </a:p>
          <a:p>
            <a:pPr marL="685800" lvl="2">
              <a:spcBef>
                <a:spcPts val="0"/>
              </a:spcBef>
              <a:buSzPct val="100000"/>
            </a:pPr>
            <a:r>
              <a:rPr lang="en-US" b="0" dirty="0"/>
              <a:t>User-based authentication</a:t>
            </a:r>
          </a:p>
          <a:p>
            <a:pPr marL="1085850" lvl="3">
              <a:spcBef>
                <a:spcPts val="0"/>
              </a:spcBef>
              <a:buSzPct val="100000"/>
            </a:pPr>
            <a:r>
              <a:rPr lang="en-US" b="0" dirty="0"/>
              <a:t>Generates .rdp file from the Azure portal or via Azure PowerShell</a:t>
            </a:r>
          </a:p>
          <a:p>
            <a:pPr marL="514350" lvl="2">
              <a:spcBef>
                <a:spcPts val="0"/>
              </a:spcBef>
              <a:buSzPct val="100000"/>
            </a:pPr>
            <a:r>
              <a:rPr lang="en-US" sz="2400" b="0" dirty="0"/>
              <a:t>WinRM:</a:t>
            </a:r>
          </a:p>
          <a:p>
            <a:pPr marL="1085850" lvl="3">
              <a:spcBef>
                <a:spcPts val="0"/>
              </a:spcBef>
              <a:buSzPct val="100000"/>
            </a:pPr>
            <a:r>
              <a:rPr lang="en-US" b="0" dirty="0"/>
              <a:t>Generates a certificate and uploads it to Azure Key Vault</a:t>
            </a:r>
          </a:p>
          <a:p>
            <a:pPr marL="1085850" lvl="3">
              <a:spcBef>
                <a:spcPts val="0"/>
              </a:spcBef>
              <a:buSzPct val="100000"/>
            </a:pPr>
            <a:r>
              <a:rPr lang="en-US" b="0" dirty="0"/>
              <a:t>References the URL of the certificate in the VM configuration</a:t>
            </a:r>
          </a:p>
          <a:p>
            <a:pPr marL="228600">
              <a:spcBef>
                <a:spcPts val="0"/>
              </a:spcBef>
              <a:buSzPct val="100000"/>
            </a:pPr>
            <a:r>
              <a:rPr lang="en-US" b="0" dirty="0"/>
              <a:t>Linux VMs:</a:t>
            </a:r>
          </a:p>
          <a:p>
            <a:pPr lvl="1">
              <a:spcBef>
                <a:spcPts val="0"/>
              </a:spcBef>
              <a:buSzPct val="100000"/>
            </a:pPr>
            <a:r>
              <a:rPr lang="bs-Latn-BA" b="0" dirty="0"/>
              <a:t>SSH</a:t>
            </a:r>
            <a:r>
              <a:rPr lang="en-US" b="0" dirty="0"/>
              <a:t>:</a:t>
            </a:r>
          </a:p>
          <a:p>
            <a:pPr marL="685800" lvl="2">
              <a:spcBef>
                <a:spcPts val="0"/>
              </a:spcBef>
              <a:buSzPct val="100000"/>
            </a:pPr>
            <a:r>
              <a:rPr lang="en-US" b="0" dirty="0"/>
              <a:t>User based or certificate-based authentication</a:t>
            </a:r>
          </a:p>
          <a:p>
            <a:pPr marL="685800" lvl="2">
              <a:spcBef>
                <a:spcPts val="0"/>
              </a:spcBef>
              <a:buSzPct val="100000"/>
            </a:pPr>
            <a:r>
              <a:rPr lang="en-US" b="0" dirty="0"/>
              <a:t>Use an SSH client</a:t>
            </a:r>
          </a:p>
          <a:p>
            <a:pPr marL="514350" lvl="2">
              <a:spcBef>
                <a:spcPts val="0"/>
              </a:spcBef>
              <a:buSzPct val="100000"/>
            </a:pPr>
            <a:r>
              <a:rPr lang="en-US" sz="2400" b="0" dirty="0"/>
              <a:t>Remote Desktop:</a:t>
            </a:r>
          </a:p>
          <a:p>
            <a:pPr marL="685800" lvl="2">
              <a:spcBef>
                <a:spcPts val="0"/>
              </a:spcBef>
              <a:buSzPct val="100000"/>
            </a:pPr>
            <a:r>
              <a:rPr lang="en-US" b="0" dirty="0"/>
              <a:t>xfce4 – desktop environment</a:t>
            </a:r>
          </a:p>
          <a:p>
            <a:pPr marL="685800" lvl="2">
              <a:spcBef>
                <a:spcPts val="0"/>
              </a:spcBef>
              <a:buSzPct val="100000"/>
            </a:pPr>
            <a:r>
              <a:rPr lang="en-US" b="0" dirty="0"/>
              <a:t>xrdp – RDP server</a:t>
            </a:r>
          </a:p>
          <a:p>
            <a:pPr marL="685800" lvl="2">
              <a:spcBef>
                <a:spcPts val="0"/>
              </a:spcBef>
              <a:buSzPct val="100000"/>
            </a:pPr>
            <a:r>
              <a:rPr lang="en-US" b="0" dirty="0"/>
              <a:t>When using  SSH key to authenticate, assign a password to the admin user</a:t>
            </a:r>
            <a:endParaRPr lang="en-US" sz="2400" b="0" dirty="0"/>
          </a:p>
        </p:txBody>
      </p:sp>
    </p:spTree>
    <p:extLst>
      <p:ext uri="{BB962C8B-B14F-4D97-AF65-F5344CB8AC3E}">
        <p14:creationId xmlns:p14="http://schemas.microsoft.com/office/powerpoint/2010/main" val="22379724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EC9CAD-CE9C-4DCF-961E-BD3CFAFFDEB7}"/>
              </a:ext>
            </a:extLst>
          </p:cNvPr>
          <p:cNvSpPr>
            <a:spLocks noGrp="1"/>
          </p:cNvSpPr>
          <p:nvPr>
            <p:ph type="title"/>
          </p:nvPr>
        </p:nvSpPr>
        <p:spPr/>
        <p:txBody>
          <a:bodyPr/>
          <a:lstStyle/>
          <a:p>
            <a:r>
              <a:rPr lang="en-US" dirty="0"/>
              <a:t>Configuring security of Azure VMs</a:t>
            </a:r>
          </a:p>
        </p:txBody>
      </p:sp>
      <p:sp>
        <p:nvSpPr>
          <p:cNvPr id="4" name="Content Placeholder 2">
            <a:extLst>
              <a:ext uri="{FF2B5EF4-FFF2-40B4-BE49-F238E27FC236}">
                <a16:creationId xmlns="" xmlns:a16="http://schemas.microsoft.com/office/drawing/2014/main" id="{1FF67BA9-A500-4CAF-A489-45478E2A5912}"/>
              </a:ext>
            </a:extLst>
          </p:cNvPr>
          <p:cNvSpPr txBox="1">
            <a:spLocks/>
          </p:cNvSpPr>
          <p:nvPr/>
        </p:nvSpPr>
        <p:spPr>
          <a:xfrm>
            <a:off x="460375" y="740662"/>
            <a:ext cx="842679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Network security groups</a:t>
            </a:r>
          </a:p>
          <a:p>
            <a:pPr marL="365760" lvl="1"/>
            <a:r>
              <a:rPr lang="en-US" b="0" kern="0" dirty="0">
                <a:solidFill>
                  <a:srgbClr val="000000"/>
                </a:solidFill>
              </a:rPr>
              <a:t>Restrict access to individual IP addresses</a:t>
            </a:r>
          </a:p>
          <a:p>
            <a:pPr marL="365760" lvl="1"/>
            <a:r>
              <a:rPr lang="en-US" b="0" kern="0" dirty="0">
                <a:solidFill>
                  <a:srgbClr val="000000"/>
                </a:solidFill>
              </a:rPr>
              <a:t>Combine with OS-level protection</a:t>
            </a:r>
          </a:p>
          <a:p>
            <a:pPr lvl="0"/>
            <a:r>
              <a:rPr lang="en-US" b="0" kern="0" dirty="0">
                <a:solidFill>
                  <a:srgbClr val="000000"/>
                </a:solidFill>
              </a:rPr>
              <a:t>Azure Key Vault </a:t>
            </a:r>
          </a:p>
          <a:p>
            <a:pPr marL="365760" lvl="1"/>
            <a:r>
              <a:rPr lang="en-US" b="0" kern="0" dirty="0">
                <a:solidFill>
                  <a:srgbClr val="000000"/>
                </a:solidFill>
              </a:rPr>
              <a:t>Store secrets and keys</a:t>
            </a:r>
          </a:p>
          <a:p>
            <a:pPr marL="365760" lvl="1"/>
            <a:r>
              <a:rPr lang="en-US" b="0" kern="0" dirty="0">
                <a:solidFill>
                  <a:srgbClr val="000000"/>
                </a:solidFill>
              </a:rPr>
              <a:t>Use Azure AD authentication to control access</a:t>
            </a:r>
          </a:p>
          <a:p>
            <a:pPr lvl="0"/>
            <a:r>
              <a:rPr lang="en-US" b="0" kern="0" dirty="0">
                <a:solidFill>
                  <a:srgbClr val="000000"/>
                </a:solidFill>
              </a:rPr>
              <a:t>Azure Drive Encryption</a:t>
            </a:r>
          </a:p>
          <a:p>
            <a:pPr marL="365760" lvl="1"/>
            <a:r>
              <a:rPr lang="en-US" b="0" kern="0" dirty="0">
                <a:solidFill>
                  <a:srgbClr val="000000"/>
                </a:solidFill>
              </a:rPr>
              <a:t>Encrypt OS and data volumes on Windows and Linux VMs</a:t>
            </a:r>
          </a:p>
          <a:p>
            <a:pPr marL="365760" lvl="1"/>
            <a:r>
              <a:rPr lang="en-US" b="0" kern="0" dirty="0">
                <a:solidFill>
                  <a:srgbClr val="000000"/>
                </a:solidFill>
              </a:rPr>
              <a:t>Integrate with Azure Key Vault</a:t>
            </a:r>
          </a:p>
          <a:p>
            <a:pPr marL="365760" lvl="1"/>
            <a:r>
              <a:rPr lang="en-US" b="0" kern="0" dirty="0">
                <a:solidFill>
                  <a:srgbClr val="000000"/>
                </a:solidFill>
              </a:rPr>
              <a:t>Encrypt by using existing keys</a:t>
            </a:r>
          </a:p>
        </p:txBody>
      </p:sp>
      <p:pic>
        <p:nvPicPr>
          <p:cNvPr id="5" name="Picture 4">
            <a:extLst>
              <a:ext uri="{FF2B5EF4-FFF2-40B4-BE49-F238E27FC236}">
                <a16:creationId xmlns="" xmlns:a16="http://schemas.microsoft.com/office/drawing/2014/main" id="{4ACCDA5C-32E2-4E58-BFE2-9783209C1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2008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E0BFA7-DF90-4F7D-B21D-69D69EC3B962}"/>
              </a:ext>
            </a:extLst>
          </p:cNvPr>
          <p:cNvSpPr>
            <a:spLocks noGrp="1"/>
          </p:cNvSpPr>
          <p:nvPr>
            <p:ph type="title"/>
          </p:nvPr>
        </p:nvSpPr>
        <p:spPr/>
        <p:txBody>
          <a:bodyPr/>
          <a:lstStyle/>
          <a:p>
            <a:r>
              <a:rPr lang="en-US" dirty="0"/>
              <a:t>Configuring VM security</a:t>
            </a:r>
          </a:p>
        </p:txBody>
      </p:sp>
      <p:grpSp>
        <p:nvGrpSpPr>
          <p:cNvPr id="4" name="Group 3" descr="Illustration depicting the customer invoking encryption by using Azure Resource Manager templates, Azure PowerShell, or Azure Command-Line Interface (CLI), illustrated by a bidirectional arrow pointing between a customer icon and a box containing these three methods. Another bidirectional arrow points between these methods and a VM appearing in the center of the slide, representing the configuration being applied to the VM. An arrow points from the VM to a key icon at the top of the slide, representing the VM accessing the keys/secrets stored in the Key Vault. Finally, an arrow points from the VM to operating system (OS) and data disks residing in an Azure Storage account on the left side of the slide, representing protection of these disks in a customer storage account. &#10;&#10;">
            <a:extLst>
              <a:ext uri="{FF2B5EF4-FFF2-40B4-BE49-F238E27FC236}">
                <a16:creationId xmlns="" xmlns:a16="http://schemas.microsoft.com/office/drawing/2014/main" id="{03C4D610-1B68-49F1-9383-A3636D1AC531}"/>
              </a:ext>
            </a:extLst>
          </p:cNvPr>
          <p:cNvGrpSpPr/>
          <p:nvPr/>
        </p:nvGrpSpPr>
        <p:grpSpPr>
          <a:xfrm>
            <a:off x="874569" y="1426929"/>
            <a:ext cx="7279935" cy="5101065"/>
            <a:chOff x="1264313" y="1621802"/>
            <a:chExt cx="7279935" cy="5101065"/>
          </a:xfrm>
        </p:grpSpPr>
        <p:grpSp>
          <p:nvGrpSpPr>
            <p:cNvPr id="5" name="Group 4">
              <a:extLst>
                <a:ext uri="{FF2B5EF4-FFF2-40B4-BE49-F238E27FC236}">
                  <a16:creationId xmlns="" xmlns:a16="http://schemas.microsoft.com/office/drawing/2014/main" id="{D470607B-3669-4BCC-A7A5-9EEBD94FC9D0}"/>
                </a:ext>
              </a:extLst>
            </p:cNvPr>
            <p:cNvGrpSpPr>
              <a:grpSpLocks noChangeAspect="1"/>
            </p:cNvGrpSpPr>
            <p:nvPr/>
          </p:nvGrpSpPr>
          <p:grpSpPr bwMode="auto">
            <a:xfrm>
              <a:off x="3735388" y="3157538"/>
              <a:ext cx="2390775" cy="1352550"/>
              <a:chOff x="2353" y="1989"/>
              <a:chExt cx="1506" cy="852"/>
            </a:xfrm>
          </p:grpSpPr>
          <p:sp>
            <p:nvSpPr>
              <p:cNvPr id="54" name="AutoShape 3">
                <a:extLst>
                  <a:ext uri="{FF2B5EF4-FFF2-40B4-BE49-F238E27FC236}">
                    <a16:creationId xmlns="" xmlns:a16="http://schemas.microsoft.com/office/drawing/2014/main" id="{92F39452-F42E-4CD8-ABD8-CB44545F3E4D}"/>
                  </a:ext>
                </a:extLst>
              </p:cNvPr>
              <p:cNvSpPr>
                <a:spLocks noChangeAspect="1" noChangeArrowheads="1" noTextEdit="1"/>
              </p:cNvSpPr>
              <p:nvPr/>
            </p:nvSpPr>
            <p:spPr bwMode="auto">
              <a:xfrm>
                <a:off x="2353" y="1989"/>
                <a:ext cx="1506" cy="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55" name="Freeform 5">
                <a:extLst>
                  <a:ext uri="{FF2B5EF4-FFF2-40B4-BE49-F238E27FC236}">
                    <a16:creationId xmlns="" xmlns:a16="http://schemas.microsoft.com/office/drawing/2014/main" id="{B713834E-E984-44D3-9EEB-C43398A94619}"/>
                  </a:ext>
                </a:extLst>
              </p:cNvPr>
              <p:cNvSpPr>
                <a:spLocks/>
              </p:cNvSpPr>
              <p:nvPr/>
            </p:nvSpPr>
            <p:spPr bwMode="auto">
              <a:xfrm>
                <a:off x="2360" y="1982"/>
                <a:ext cx="1499" cy="852"/>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grpSp>
        <p:sp>
          <p:nvSpPr>
            <p:cNvPr id="6" name="Rounded Rectangle 5">
              <a:extLst>
                <a:ext uri="{FF2B5EF4-FFF2-40B4-BE49-F238E27FC236}">
                  <a16:creationId xmlns="" xmlns:a16="http://schemas.microsoft.com/office/drawing/2014/main" id="{47009E36-CB65-4C98-BBC2-3E7A2270C6F0}"/>
                </a:ext>
              </a:extLst>
            </p:cNvPr>
            <p:cNvSpPr/>
            <p:nvPr/>
          </p:nvSpPr>
          <p:spPr>
            <a:xfrm>
              <a:off x="7059930" y="2392680"/>
              <a:ext cx="1484318" cy="2053776"/>
            </a:xfrm>
            <a:prstGeom prst="roundRect">
              <a:avLst>
                <a:gd name="adj" fmla="val 0"/>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b="0" dirty="0">
                  <a:solidFill>
                    <a:srgbClr val="000000"/>
                  </a:solidFill>
                  <a:latin typeface="Segoe UI" panose="020B0502040204020203" pitchFamily="34" charset="0"/>
                  <a:cs typeface="Segoe UI" panose="020B0502040204020203" pitchFamily="34" charset="0"/>
                </a:rPr>
                <a:t>Azure Resource Manager/ Windows PowerShell</a:t>
              </a:r>
            </a:p>
            <a:p>
              <a:pPr lvl="0" algn="ctr"/>
              <a:r>
                <a:rPr lang="en-US" sz="1600" b="0" dirty="0">
                  <a:solidFill>
                    <a:srgbClr val="000000"/>
                  </a:solidFill>
                  <a:latin typeface="Segoe UI" panose="020B0502040204020203" pitchFamily="34" charset="0"/>
                  <a:cs typeface="Segoe UI" panose="020B0502040204020203" pitchFamily="34" charset="0"/>
                </a:rPr>
                <a:t>cmdlets/ Azure CLI</a:t>
              </a:r>
            </a:p>
          </p:txBody>
        </p:sp>
        <p:sp>
          <p:nvSpPr>
            <p:cNvPr id="7" name="Left-Right Arrow 6">
              <a:extLst>
                <a:ext uri="{FF2B5EF4-FFF2-40B4-BE49-F238E27FC236}">
                  <a16:creationId xmlns="" xmlns:a16="http://schemas.microsoft.com/office/drawing/2014/main" id="{9A6EE9C7-F52C-4E2E-854E-F5628A1D0CE1}"/>
                </a:ext>
              </a:extLst>
            </p:cNvPr>
            <p:cNvSpPr/>
            <p:nvPr/>
          </p:nvSpPr>
          <p:spPr>
            <a:xfrm rot="5400000">
              <a:off x="7322175" y="4808019"/>
              <a:ext cx="862561" cy="266700"/>
            </a:xfrm>
            <a:prstGeom prst="leftRight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8" name="Left-Right Arrow 7">
              <a:extLst>
                <a:ext uri="{FF2B5EF4-FFF2-40B4-BE49-F238E27FC236}">
                  <a16:creationId xmlns="" xmlns:a16="http://schemas.microsoft.com/office/drawing/2014/main" id="{AA553927-3D7C-492B-9376-CE4DDBE38899}"/>
                </a:ext>
              </a:extLst>
            </p:cNvPr>
            <p:cNvSpPr/>
            <p:nvPr/>
          </p:nvSpPr>
          <p:spPr>
            <a:xfrm>
              <a:off x="6151649" y="3982906"/>
              <a:ext cx="862561" cy="266700"/>
            </a:xfrm>
            <a:prstGeom prst="leftRight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grpSp>
          <p:nvGrpSpPr>
            <p:cNvPr id="9" name="Group 8">
              <a:extLst>
                <a:ext uri="{FF2B5EF4-FFF2-40B4-BE49-F238E27FC236}">
                  <a16:creationId xmlns="" xmlns:a16="http://schemas.microsoft.com/office/drawing/2014/main" id="{DE5DDD23-8088-489B-9B9E-800589989CA9}"/>
                </a:ext>
              </a:extLst>
            </p:cNvPr>
            <p:cNvGrpSpPr/>
            <p:nvPr/>
          </p:nvGrpSpPr>
          <p:grpSpPr>
            <a:xfrm>
              <a:off x="1714722" y="3380403"/>
              <a:ext cx="1087819" cy="947738"/>
              <a:chOff x="560005" y="2056428"/>
              <a:chExt cx="1087819" cy="947738"/>
            </a:xfrm>
          </p:grpSpPr>
          <p:sp>
            <p:nvSpPr>
              <p:cNvPr id="40" name="Hexagon 39">
                <a:extLst>
                  <a:ext uri="{FF2B5EF4-FFF2-40B4-BE49-F238E27FC236}">
                    <a16:creationId xmlns="" xmlns:a16="http://schemas.microsoft.com/office/drawing/2014/main" id="{7ABD6167-E26D-425E-981E-C02496E0A4E9}"/>
                  </a:ext>
                </a:extLst>
              </p:cNvPr>
              <p:cNvSpPr/>
              <p:nvPr/>
            </p:nvSpPr>
            <p:spPr>
              <a:xfrm>
                <a:off x="560005" y="2056428"/>
                <a:ext cx="1087819" cy="947738"/>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grpSp>
            <p:nvGrpSpPr>
              <p:cNvPr id="41" name="Group 40">
                <a:extLst>
                  <a:ext uri="{FF2B5EF4-FFF2-40B4-BE49-F238E27FC236}">
                    <a16:creationId xmlns="" xmlns:a16="http://schemas.microsoft.com/office/drawing/2014/main" id="{F59A8752-7A97-4F59-9D50-EB78B62AC6DF}"/>
                  </a:ext>
                </a:extLst>
              </p:cNvPr>
              <p:cNvGrpSpPr/>
              <p:nvPr/>
            </p:nvGrpSpPr>
            <p:grpSpPr>
              <a:xfrm>
                <a:off x="844358" y="2224073"/>
                <a:ext cx="519113" cy="557158"/>
                <a:chOff x="844358" y="2200258"/>
                <a:chExt cx="519113" cy="557158"/>
              </a:xfrm>
            </p:grpSpPr>
            <p:grpSp>
              <p:nvGrpSpPr>
                <p:cNvPr id="42" name="Group 41">
                  <a:extLst>
                    <a:ext uri="{FF2B5EF4-FFF2-40B4-BE49-F238E27FC236}">
                      <a16:creationId xmlns="" xmlns:a16="http://schemas.microsoft.com/office/drawing/2014/main" id="{FADBAEC0-DF3A-41BE-8FFB-275E67134047}"/>
                    </a:ext>
                  </a:extLst>
                </p:cNvPr>
                <p:cNvGrpSpPr/>
                <p:nvPr/>
              </p:nvGrpSpPr>
              <p:grpSpPr>
                <a:xfrm>
                  <a:off x="844358" y="2226971"/>
                  <a:ext cx="519113" cy="530445"/>
                  <a:chOff x="828675" y="2138363"/>
                  <a:chExt cx="590550" cy="603442"/>
                </a:xfrm>
              </p:grpSpPr>
              <p:sp>
                <p:nvSpPr>
                  <p:cNvPr id="52" name="Rectangle 51">
                    <a:extLst>
                      <a:ext uri="{FF2B5EF4-FFF2-40B4-BE49-F238E27FC236}">
                        <a16:creationId xmlns="" xmlns:a16="http://schemas.microsoft.com/office/drawing/2014/main" id="{0D34CD97-0B77-40B5-85D1-BECE33980783}"/>
                      </a:ext>
                    </a:extLst>
                  </p:cNvPr>
                  <p:cNvSpPr/>
                  <p:nvPr/>
                </p:nvSpPr>
                <p:spPr>
                  <a:xfrm>
                    <a:off x="828675" y="2138363"/>
                    <a:ext cx="45719"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53" name="Rectangle 52">
                    <a:extLst>
                      <a:ext uri="{FF2B5EF4-FFF2-40B4-BE49-F238E27FC236}">
                        <a16:creationId xmlns="" xmlns:a16="http://schemas.microsoft.com/office/drawing/2014/main" id="{DD03F420-E217-4D88-B0EF-AD92E8FC20C5}"/>
                      </a:ext>
                    </a:extLst>
                  </p:cNvPr>
                  <p:cNvSpPr/>
                  <p:nvPr/>
                </p:nvSpPr>
                <p:spPr>
                  <a:xfrm rot="16200000" flipV="1">
                    <a:off x="1101090" y="2423671"/>
                    <a:ext cx="45719"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grpSp>
            <p:sp>
              <p:nvSpPr>
                <p:cNvPr id="43" name="Rectangle 42">
                  <a:extLst>
                    <a:ext uri="{FF2B5EF4-FFF2-40B4-BE49-F238E27FC236}">
                      <a16:creationId xmlns="" xmlns:a16="http://schemas.microsoft.com/office/drawing/2014/main" id="{49C96D01-004A-4030-9BBD-5B9292B4C716}"/>
                    </a:ext>
                  </a:extLst>
                </p:cNvPr>
                <p:cNvSpPr/>
                <p:nvPr/>
              </p:nvSpPr>
              <p:spPr>
                <a:xfrm>
                  <a:off x="9167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4" name="Rectangle 43">
                  <a:extLst>
                    <a:ext uri="{FF2B5EF4-FFF2-40B4-BE49-F238E27FC236}">
                      <a16:creationId xmlns="" xmlns:a16="http://schemas.microsoft.com/office/drawing/2014/main" id="{A2DF18BD-18FB-4274-9510-299524F4BE10}"/>
                    </a:ext>
                  </a:extLst>
                </p:cNvPr>
                <p:cNvSpPr/>
                <p:nvPr/>
              </p:nvSpPr>
              <p:spPr>
                <a:xfrm>
                  <a:off x="10691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5" name="Rectangle 44">
                  <a:extLst>
                    <a:ext uri="{FF2B5EF4-FFF2-40B4-BE49-F238E27FC236}">
                      <a16:creationId xmlns="" xmlns:a16="http://schemas.microsoft.com/office/drawing/2014/main" id="{C45460A5-8BED-4B33-9DCC-E95D1AA62672}"/>
                    </a:ext>
                  </a:extLst>
                </p:cNvPr>
                <p:cNvSpPr/>
                <p:nvPr/>
              </p:nvSpPr>
              <p:spPr>
                <a:xfrm>
                  <a:off x="12215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6" name="Rectangle 45">
                  <a:extLst>
                    <a:ext uri="{FF2B5EF4-FFF2-40B4-BE49-F238E27FC236}">
                      <a16:creationId xmlns="" xmlns:a16="http://schemas.microsoft.com/office/drawing/2014/main" id="{B83D3454-0128-4231-8E7C-710AD6DACC89}"/>
                    </a:ext>
                  </a:extLst>
                </p:cNvPr>
                <p:cNvSpPr/>
                <p:nvPr/>
              </p:nvSpPr>
              <p:spPr>
                <a:xfrm>
                  <a:off x="9167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7" name="Rectangle 46">
                  <a:extLst>
                    <a:ext uri="{FF2B5EF4-FFF2-40B4-BE49-F238E27FC236}">
                      <a16:creationId xmlns="" xmlns:a16="http://schemas.microsoft.com/office/drawing/2014/main" id="{EFE4B509-0077-4B35-B37C-B21281934EF7}"/>
                    </a:ext>
                  </a:extLst>
                </p:cNvPr>
                <p:cNvSpPr/>
                <p:nvPr/>
              </p:nvSpPr>
              <p:spPr>
                <a:xfrm>
                  <a:off x="10691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8" name="Rectangle 47">
                  <a:extLst>
                    <a:ext uri="{FF2B5EF4-FFF2-40B4-BE49-F238E27FC236}">
                      <a16:creationId xmlns="" xmlns:a16="http://schemas.microsoft.com/office/drawing/2014/main" id="{CB626788-ADBF-4637-BB57-8878A367F705}"/>
                    </a:ext>
                  </a:extLst>
                </p:cNvPr>
                <p:cNvSpPr/>
                <p:nvPr/>
              </p:nvSpPr>
              <p:spPr>
                <a:xfrm>
                  <a:off x="12215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9" name="Rectangle 48">
                  <a:extLst>
                    <a:ext uri="{FF2B5EF4-FFF2-40B4-BE49-F238E27FC236}">
                      <a16:creationId xmlns="" xmlns:a16="http://schemas.microsoft.com/office/drawing/2014/main" id="{1ADD1765-2597-40D7-A3F9-63E109CC6F46}"/>
                    </a:ext>
                  </a:extLst>
                </p:cNvPr>
                <p:cNvSpPr/>
                <p:nvPr/>
              </p:nvSpPr>
              <p:spPr>
                <a:xfrm>
                  <a:off x="9167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50" name="Rectangle 49">
                  <a:extLst>
                    <a:ext uri="{FF2B5EF4-FFF2-40B4-BE49-F238E27FC236}">
                      <a16:creationId xmlns="" xmlns:a16="http://schemas.microsoft.com/office/drawing/2014/main" id="{45218462-1DA8-4096-89E1-032A8A27D965}"/>
                    </a:ext>
                  </a:extLst>
                </p:cNvPr>
                <p:cNvSpPr/>
                <p:nvPr/>
              </p:nvSpPr>
              <p:spPr>
                <a:xfrm>
                  <a:off x="10691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51" name="Rectangle 50">
                  <a:extLst>
                    <a:ext uri="{FF2B5EF4-FFF2-40B4-BE49-F238E27FC236}">
                      <a16:creationId xmlns="" xmlns:a16="http://schemas.microsoft.com/office/drawing/2014/main" id="{467FFA29-B142-4405-A93B-54566F16A12C}"/>
                    </a:ext>
                  </a:extLst>
                </p:cNvPr>
                <p:cNvSpPr/>
                <p:nvPr/>
              </p:nvSpPr>
              <p:spPr>
                <a:xfrm>
                  <a:off x="12215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grpSp>
        </p:grpSp>
        <p:pic>
          <p:nvPicPr>
            <p:cNvPr id="10" name="Picture 9">
              <a:extLst>
                <a:ext uri="{FF2B5EF4-FFF2-40B4-BE49-F238E27FC236}">
                  <a16:creationId xmlns="" xmlns:a16="http://schemas.microsoft.com/office/drawing/2014/main" id="{53FEAC69-2673-4E99-8929-2E7FCBE0C00C}"/>
                </a:ext>
              </a:extLst>
            </p:cNvPr>
            <p:cNvPicPr>
              <a:picLocks noChangeAspect="1"/>
            </p:cNvPicPr>
            <p:nvPr/>
          </p:nvPicPr>
          <p:blipFill>
            <a:blip r:embed="rId3"/>
            <a:stretch>
              <a:fillRect/>
            </a:stretch>
          </p:blipFill>
          <p:spPr>
            <a:xfrm>
              <a:off x="2582426" y="4032250"/>
              <a:ext cx="504467" cy="619119"/>
            </a:xfrm>
            <a:prstGeom prst="rect">
              <a:avLst/>
            </a:prstGeom>
          </p:spPr>
        </p:pic>
        <p:pic>
          <p:nvPicPr>
            <p:cNvPr id="11" name="Picture 10">
              <a:extLst>
                <a:ext uri="{FF2B5EF4-FFF2-40B4-BE49-F238E27FC236}">
                  <a16:creationId xmlns="" xmlns:a16="http://schemas.microsoft.com/office/drawing/2014/main" id="{70ADF418-2AFF-4FF4-86D4-27D82CCDA60D}"/>
                </a:ext>
              </a:extLst>
            </p:cNvPr>
            <p:cNvPicPr>
              <a:picLocks noChangeAspect="1"/>
            </p:cNvPicPr>
            <p:nvPr/>
          </p:nvPicPr>
          <p:blipFill>
            <a:blip r:embed="rId3"/>
            <a:stretch>
              <a:fillRect/>
            </a:stretch>
          </p:blipFill>
          <p:spPr>
            <a:xfrm>
              <a:off x="2550307" y="3380403"/>
              <a:ext cx="504467" cy="619119"/>
            </a:xfrm>
            <a:prstGeom prst="rect">
              <a:avLst/>
            </a:prstGeom>
          </p:spPr>
        </p:pic>
        <p:pic>
          <p:nvPicPr>
            <p:cNvPr id="12" name="Picture 11">
              <a:extLst>
                <a:ext uri="{FF2B5EF4-FFF2-40B4-BE49-F238E27FC236}">
                  <a16:creationId xmlns="" xmlns:a16="http://schemas.microsoft.com/office/drawing/2014/main" id="{A2A0D873-80D8-4B3A-9971-933CC5121794}"/>
                </a:ext>
              </a:extLst>
            </p:cNvPr>
            <p:cNvPicPr>
              <a:picLocks noChangeAspect="1"/>
            </p:cNvPicPr>
            <p:nvPr/>
          </p:nvPicPr>
          <p:blipFill>
            <a:blip r:embed="rId4"/>
            <a:stretch>
              <a:fillRect/>
            </a:stretch>
          </p:blipFill>
          <p:spPr>
            <a:xfrm>
              <a:off x="1674220" y="3995219"/>
              <a:ext cx="359701" cy="418031"/>
            </a:xfrm>
            <a:prstGeom prst="rect">
              <a:avLst/>
            </a:prstGeom>
          </p:spPr>
        </p:pic>
        <p:pic>
          <p:nvPicPr>
            <p:cNvPr id="13" name="Picture 12">
              <a:extLst>
                <a:ext uri="{FF2B5EF4-FFF2-40B4-BE49-F238E27FC236}">
                  <a16:creationId xmlns="" xmlns:a16="http://schemas.microsoft.com/office/drawing/2014/main" id="{9532416D-6E6B-420C-96DB-81C74801E75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0795" y="5412701"/>
              <a:ext cx="1020027" cy="1033719"/>
            </a:xfrm>
            <a:prstGeom prst="rect">
              <a:avLst/>
            </a:prstGeom>
          </p:spPr>
        </p:pic>
        <p:grpSp>
          <p:nvGrpSpPr>
            <p:cNvPr id="14" name="Group 13">
              <a:extLst>
                <a:ext uri="{FF2B5EF4-FFF2-40B4-BE49-F238E27FC236}">
                  <a16:creationId xmlns="" xmlns:a16="http://schemas.microsoft.com/office/drawing/2014/main" id="{732E8849-5E37-4B8A-8A12-5AE7B186DC7E}"/>
                </a:ext>
              </a:extLst>
            </p:cNvPr>
            <p:cNvGrpSpPr/>
            <p:nvPr/>
          </p:nvGrpSpPr>
          <p:grpSpPr>
            <a:xfrm>
              <a:off x="4837426" y="3748689"/>
              <a:ext cx="938534" cy="670260"/>
              <a:chOff x="4837426" y="3748689"/>
              <a:chExt cx="938534" cy="670260"/>
            </a:xfrm>
          </p:grpSpPr>
          <p:grpSp>
            <p:nvGrpSpPr>
              <p:cNvPr id="28" name="Group 27">
                <a:extLst>
                  <a:ext uri="{FF2B5EF4-FFF2-40B4-BE49-F238E27FC236}">
                    <a16:creationId xmlns="" xmlns:a16="http://schemas.microsoft.com/office/drawing/2014/main" id="{BB171B53-BBDE-42C5-9258-DBD50BEACCF5}"/>
                  </a:ext>
                </a:extLst>
              </p:cNvPr>
              <p:cNvGrpSpPr/>
              <p:nvPr/>
            </p:nvGrpSpPr>
            <p:grpSpPr>
              <a:xfrm>
                <a:off x="4837426" y="3748689"/>
                <a:ext cx="938534" cy="670260"/>
                <a:chOff x="6848330" y="1922758"/>
                <a:chExt cx="1642349" cy="1172893"/>
              </a:xfrm>
            </p:grpSpPr>
            <p:sp>
              <p:nvSpPr>
                <p:cNvPr id="33" name="Freeform 5">
                  <a:extLst>
                    <a:ext uri="{FF2B5EF4-FFF2-40B4-BE49-F238E27FC236}">
                      <a16:creationId xmlns="" xmlns:a16="http://schemas.microsoft.com/office/drawing/2014/main" id="{5EC06019-C5F3-4C65-A91B-A434896D44C9}"/>
                    </a:ext>
                  </a:extLst>
                </p:cNvPr>
                <p:cNvSpPr>
                  <a:spLocks/>
                </p:cNvSpPr>
                <p:nvPr/>
              </p:nvSpPr>
              <p:spPr bwMode="auto">
                <a:xfrm>
                  <a:off x="7203029" y="2970463"/>
                  <a:ext cx="932949" cy="96872"/>
                </a:xfrm>
                <a:custGeom>
                  <a:avLst/>
                  <a:gdLst>
                    <a:gd name="T0" fmla="*/ 574 w 626"/>
                    <a:gd name="T1" fmla="*/ 0 h 65"/>
                    <a:gd name="T2" fmla="*/ 52 w 626"/>
                    <a:gd name="T3" fmla="*/ 0 h 65"/>
                    <a:gd name="T4" fmla="*/ 0 w 626"/>
                    <a:gd name="T5" fmla="*/ 65 h 65"/>
                    <a:gd name="T6" fmla="*/ 626 w 626"/>
                    <a:gd name="T7" fmla="*/ 65 h 65"/>
                    <a:gd name="T8" fmla="*/ 574 w 626"/>
                    <a:gd name="T9" fmla="*/ 0 h 65"/>
                  </a:gdLst>
                  <a:ahLst/>
                  <a:cxnLst>
                    <a:cxn ang="0">
                      <a:pos x="T0" y="T1"/>
                    </a:cxn>
                    <a:cxn ang="0">
                      <a:pos x="T2" y="T3"/>
                    </a:cxn>
                    <a:cxn ang="0">
                      <a:pos x="T4" y="T5"/>
                    </a:cxn>
                    <a:cxn ang="0">
                      <a:pos x="T6" y="T7"/>
                    </a:cxn>
                    <a:cxn ang="0">
                      <a:pos x="T8" y="T9"/>
                    </a:cxn>
                  </a:cxnLst>
                  <a:rect l="0" t="0" r="r" b="b"/>
                  <a:pathLst>
                    <a:path w="626" h="65">
                      <a:moveTo>
                        <a:pt x="574" y="0"/>
                      </a:moveTo>
                      <a:lnTo>
                        <a:pt x="52" y="0"/>
                      </a:lnTo>
                      <a:lnTo>
                        <a:pt x="0" y="65"/>
                      </a:lnTo>
                      <a:lnTo>
                        <a:pt x="626" y="65"/>
                      </a:lnTo>
                      <a:lnTo>
                        <a:pt x="57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4" name="Rectangle 6">
                  <a:extLst>
                    <a:ext uri="{FF2B5EF4-FFF2-40B4-BE49-F238E27FC236}">
                      <a16:creationId xmlns="" xmlns:a16="http://schemas.microsoft.com/office/drawing/2014/main" id="{11441686-A4C0-4EFE-AB72-BA992F484F83}"/>
                    </a:ext>
                  </a:extLst>
                </p:cNvPr>
                <p:cNvSpPr>
                  <a:spLocks noChangeArrowheads="1"/>
                </p:cNvSpPr>
                <p:nvPr/>
              </p:nvSpPr>
              <p:spPr bwMode="auto">
                <a:xfrm>
                  <a:off x="7203029" y="3067335"/>
                  <a:ext cx="932949" cy="28316"/>
                </a:xfrm>
                <a:prstGeom prst="rect">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5" name="Rectangle 7">
                  <a:extLst>
                    <a:ext uri="{FF2B5EF4-FFF2-40B4-BE49-F238E27FC236}">
                      <a16:creationId xmlns="" xmlns:a16="http://schemas.microsoft.com/office/drawing/2014/main" id="{F89155FB-B78D-4712-B940-C3A0E6B71BD1}"/>
                    </a:ext>
                  </a:extLst>
                </p:cNvPr>
                <p:cNvSpPr>
                  <a:spLocks noChangeArrowheads="1"/>
                </p:cNvSpPr>
                <p:nvPr/>
              </p:nvSpPr>
              <p:spPr bwMode="auto">
                <a:xfrm>
                  <a:off x="7481722" y="2778210"/>
                  <a:ext cx="365132" cy="239944"/>
                </a:xfrm>
                <a:prstGeom prst="rect">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6" name="Freeform 9">
                  <a:extLst>
                    <a:ext uri="{FF2B5EF4-FFF2-40B4-BE49-F238E27FC236}">
                      <a16:creationId xmlns="" xmlns:a16="http://schemas.microsoft.com/office/drawing/2014/main" id="{86A04070-E32A-4471-A139-897785B8AC39}"/>
                    </a:ext>
                  </a:extLst>
                </p:cNvPr>
                <p:cNvSpPr>
                  <a:spLocks/>
                </p:cNvSpPr>
                <p:nvPr/>
              </p:nvSpPr>
              <p:spPr bwMode="auto">
                <a:xfrm>
                  <a:off x="6848330" y="1922758"/>
                  <a:ext cx="1642349" cy="952324"/>
                </a:xfrm>
                <a:custGeom>
                  <a:avLst/>
                  <a:gdLst>
                    <a:gd name="T0" fmla="*/ 171 w 171"/>
                    <a:gd name="T1" fmla="*/ 89 h 99"/>
                    <a:gd name="T2" fmla="*/ 161 w 171"/>
                    <a:gd name="T3" fmla="*/ 99 h 99"/>
                    <a:gd name="T4" fmla="*/ 9 w 171"/>
                    <a:gd name="T5" fmla="*/ 99 h 99"/>
                    <a:gd name="T6" fmla="*/ 0 w 171"/>
                    <a:gd name="T7" fmla="*/ 89 h 99"/>
                    <a:gd name="T8" fmla="*/ 0 w 171"/>
                    <a:gd name="T9" fmla="*/ 9 h 99"/>
                    <a:gd name="T10" fmla="*/ 9 w 171"/>
                    <a:gd name="T11" fmla="*/ 0 h 99"/>
                    <a:gd name="T12" fmla="*/ 161 w 171"/>
                    <a:gd name="T13" fmla="*/ 0 h 99"/>
                    <a:gd name="T14" fmla="*/ 171 w 171"/>
                    <a:gd name="T15" fmla="*/ 9 h 99"/>
                    <a:gd name="T16" fmla="*/ 171 w 171"/>
                    <a:gd name="T17" fmla="*/ 8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99">
                      <a:moveTo>
                        <a:pt x="171" y="89"/>
                      </a:moveTo>
                      <a:cubicBezTo>
                        <a:pt x="171" y="94"/>
                        <a:pt x="167" y="99"/>
                        <a:pt x="161" y="99"/>
                      </a:cubicBezTo>
                      <a:cubicBezTo>
                        <a:pt x="9" y="99"/>
                        <a:pt x="9" y="99"/>
                        <a:pt x="9" y="99"/>
                      </a:cubicBezTo>
                      <a:cubicBezTo>
                        <a:pt x="4" y="99"/>
                        <a:pt x="0" y="94"/>
                        <a:pt x="0" y="89"/>
                      </a:cubicBezTo>
                      <a:cubicBezTo>
                        <a:pt x="0" y="9"/>
                        <a:pt x="0" y="9"/>
                        <a:pt x="0" y="9"/>
                      </a:cubicBezTo>
                      <a:cubicBezTo>
                        <a:pt x="0" y="4"/>
                        <a:pt x="4" y="0"/>
                        <a:pt x="9" y="0"/>
                      </a:cubicBezTo>
                      <a:cubicBezTo>
                        <a:pt x="161" y="0"/>
                        <a:pt x="161" y="0"/>
                        <a:pt x="161" y="0"/>
                      </a:cubicBezTo>
                      <a:cubicBezTo>
                        <a:pt x="167" y="0"/>
                        <a:pt x="171" y="4"/>
                        <a:pt x="171" y="9"/>
                      </a:cubicBezTo>
                      <a:lnTo>
                        <a:pt x="171" y="8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7" name="Rectangle 10">
                  <a:extLst>
                    <a:ext uri="{FF2B5EF4-FFF2-40B4-BE49-F238E27FC236}">
                      <a16:creationId xmlns="" xmlns:a16="http://schemas.microsoft.com/office/drawing/2014/main" id="{D9BCC9DB-9CBE-4607-B023-C3B1FB3BDCAD}"/>
                    </a:ext>
                  </a:extLst>
                </p:cNvPr>
                <p:cNvSpPr>
                  <a:spLocks noChangeArrowheads="1"/>
                </p:cNvSpPr>
                <p:nvPr/>
              </p:nvSpPr>
              <p:spPr bwMode="auto">
                <a:xfrm>
                  <a:off x="6934769" y="2009197"/>
                  <a:ext cx="1478412" cy="769013"/>
                </a:xfrm>
                <a:prstGeom prst="rect">
                  <a:avLst/>
                </a:prstGeom>
                <a:solidFill>
                  <a:srgbClr val="0072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8" name="Rectangle 11">
                  <a:extLst>
                    <a:ext uri="{FF2B5EF4-FFF2-40B4-BE49-F238E27FC236}">
                      <a16:creationId xmlns="" xmlns:a16="http://schemas.microsoft.com/office/drawing/2014/main" id="{35ED83DB-33F7-4F84-90E6-369025FA168A}"/>
                    </a:ext>
                  </a:extLst>
                </p:cNvPr>
                <p:cNvSpPr>
                  <a:spLocks noChangeArrowheads="1"/>
                </p:cNvSpPr>
                <p:nvPr/>
              </p:nvSpPr>
              <p:spPr bwMode="auto">
                <a:xfrm>
                  <a:off x="7481722" y="2875082"/>
                  <a:ext cx="365132" cy="566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9" name="Oval 13">
                  <a:extLst>
                    <a:ext uri="{FF2B5EF4-FFF2-40B4-BE49-F238E27FC236}">
                      <a16:creationId xmlns="" xmlns:a16="http://schemas.microsoft.com/office/drawing/2014/main" id="{F27F03E5-2AA6-424B-B7E7-84FFEFC01430}"/>
                    </a:ext>
                  </a:extLst>
                </p:cNvPr>
                <p:cNvSpPr>
                  <a:spLocks noChangeArrowheads="1"/>
                </p:cNvSpPr>
                <p:nvPr/>
              </p:nvSpPr>
              <p:spPr bwMode="auto">
                <a:xfrm>
                  <a:off x="7645659" y="1942132"/>
                  <a:ext cx="47691" cy="387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grpSp>
          <p:grpSp>
            <p:nvGrpSpPr>
              <p:cNvPr id="29" name="Group 28">
                <a:extLst>
                  <a:ext uri="{FF2B5EF4-FFF2-40B4-BE49-F238E27FC236}">
                    <a16:creationId xmlns="" xmlns:a16="http://schemas.microsoft.com/office/drawing/2014/main" id="{25183715-B53A-4D09-940E-84E78B86DBAA}"/>
                  </a:ext>
                </a:extLst>
              </p:cNvPr>
              <p:cNvGrpSpPr/>
              <p:nvPr/>
            </p:nvGrpSpPr>
            <p:grpSpPr>
              <a:xfrm>
                <a:off x="5174299" y="3870118"/>
                <a:ext cx="264789" cy="287703"/>
                <a:chOff x="5203030" y="3855244"/>
                <a:chExt cx="247651" cy="269081"/>
              </a:xfrm>
              <a:solidFill>
                <a:srgbClr val="000718"/>
              </a:solidFill>
            </p:grpSpPr>
            <p:sp>
              <p:nvSpPr>
                <p:cNvPr id="30" name="Freeform 29">
                  <a:extLst>
                    <a:ext uri="{FF2B5EF4-FFF2-40B4-BE49-F238E27FC236}">
                      <a16:creationId xmlns="" xmlns:a16="http://schemas.microsoft.com/office/drawing/2014/main" id="{34FA5B48-FD6A-4C31-B12A-9FF4978B017A}"/>
                    </a:ext>
                  </a:extLst>
                </p:cNvPr>
                <p:cNvSpPr/>
                <p:nvPr/>
              </p:nvSpPr>
              <p:spPr>
                <a:xfrm>
                  <a:off x="5214940" y="3855244"/>
                  <a:ext cx="219074" cy="133349"/>
                </a:xfrm>
                <a:custGeom>
                  <a:avLst/>
                  <a:gdLst>
                    <a:gd name="connsiteX0" fmla="*/ 0 w 211931"/>
                    <a:gd name="connsiteY0" fmla="*/ 59531 h 126206"/>
                    <a:gd name="connsiteX1" fmla="*/ 104775 w 211931"/>
                    <a:gd name="connsiteY1" fmla="*/ 0 h 126206"/>
                    <a:gd name="connsiteX2" fmla="*/ 211931 w 211931"/>
                    <a:gd name="connsiteY2" fmla="*/ 61912 h 126206"/>
                    <a:gd name="connsiteX3" fmla="*/ 109537 w 211931"/>
                    <a:gd name="connsiteY3" fmla="*/ 126206 h 126206"/>
                    <a:gd name="connsiteX4" fmla="*/ 0 w 211931"/>
                    <a:gd name="connsiteY4" fmla="*/ 59531 h 126206"/>
                    <a:gd name="connsiteX0" fmla="*/ 0 w 211931"/>
                    <a:gd name="connsiteY0" fmla="*/ 59531 h 128587"/>
                    <a:gd name="connsiteX1" fmla="*/ 104775 w 211931"/>
                    <a:gd name="connsiteY1" fmla="*/ 0 h 128587"/>
                    <a:gd name="connsiteX2" fmla="*/ 211931 w 211931"/>
                    <a:gd name="connsiteY2" fmla="*/ 61912 h 128587"/>
                    <a:gd name="connsiteX3" fmla="*/ 100012 w 211931"/>
                    <a:gd name="connsiteY3" fmla="*/ 128587 h 128587"/>
                    <a:gd name="connsiteX4" fmla="*/ 0 w 211931"/>
                    <a:gd name="connsiteY4" fmla="*/ 59531 h 128587"/>
                    <a:gd name="connsiteX0" fmla="*/ 0 w 226218"/>
                    <a:gd name="connsiteY0" fmla="*/ 64293 h 128587"/>
                    <a:gd name="connsiteX1" fmla="*/ 119062 w 226218"/>
                    <a:gd name="connsiteY1" fmla="*/ 0 h 128587"/>
                    <a:gd name="connsiteX2" fmla="*/ 226218 w 226218"/>
                    <a:gd name="connsiteY2" fmla="*/ 61912 h 128587"/>
                    <a:gd name="connsiteX3" fmla="*/ 114299 w 226218"/>
                    <a:gd name="connsiteY3" fmla="*/ 128587 h 128587"/>
                    <a:gd name="connsiteX4" fmla="*/ 0 w 226218"/>
                    <a:gd name="connsiteY4" fmla="*/ 64293 h 128587"/>
                    <a:gd name="connsiteX0" fmla="*/ 0 w 226218"/>
                    <a:gd name="connsiteY0" fmla="*/ 64293 h 138112"/>
                    <a:gd name="connsiteX1" fmla="*/ 119062 w 226218"/>
                    <a:gd name="connsiteY1" fmla="*/ 0 h 138112"/>
                    <a:gd name="connsiteX2" fmla="*/ 226218 w 226218"/>
                    <a:gd name="connsiteY2" fmla="*/ 61912 h 138112"/>
                    <a:gd name="connsiteX3" fmla="*/ 114299 w 226218"/>
                    <a:gd name="connsiteY3" fmla="*/ 138112 h 138112"/>
                    <a:gd name="connsiteX4" fmla="*/ 0 w 226218"/>
                    <a:gd name="connsiteY4" fmla="*/ 64293 h 138112"/>
                    <a:gd name="connsiteX0" fmla="*/ 0 w 230981"/>
                    <a:gd name="connsiteY0" fmla="*/ 64293 h 138112"/>
                    <a:gd name="connsiteX1" fmla="*/ 119062 w 230981"/>
                    <a:gd name="connsiteY1" fmla="*/ 0 h 138112"/>
                    <a:gd name="connsiteX2" fmla="*/ 230981 w 230981"/>
                    <a:gd name="connsiteY2" fmla="*/ 66674 h 138112"/>
                    <a:gd name="connsiteX3" fmla="*/ 114299 w 230981"/>
                    <a:gd name="connsiteY3" fmla="*/ 138112 h 138112"/>
                    <a:gd name="connsiteX4" fmla="*/ 0 w 230981"/>
                    <a:gd name="connsiteY4" fmla="*/ 64293 h 138112"/>
                    <a:gd name="connsiteX0" fmla="*/ 0 w 226218"/>
                    <a:gd name="connsiteY0" fmla="*/ 64293 h 138112"/>
                    <a:gd name="connsiteX1" fmla="*/ 114299 w 226218"/>
                    <a:gd name="connsiteY1" fmla="*/ 0 h 138112"/>
                    <a:gd name="connsiteX2" fmla="*/ 226218 w 226218"/>
                    <a:gd name="connsiteY2" fmla="*/ 66674 h 138112"/>
                    <a:gd name="connsiteX3" fmla="*/ 109536 w 226218"/>
                    <a:gd name="connsiteY3" fmla="*/ 138112 h 138112"/>
                    <a:gd name="connsiteX4" fmla="*/ 0 w 226218"/>
                    <a:gd name="connsiteY4" fmla="*/ 64293 h 138112"/>
                    <a:gd name="connsiteX0" fmla="*/ 0 w 226218"/>
                    <a:gd name="connsiteY0" fmla="*/ 64293 h 133349"/>
                    <a:gd name="connsiteX1" fmla="*/ 114299 w 226218"/>
                    <a:gd name="connsiteY1" fmla="*/ 0 h 133349"/>
                    <a:gd name="connsiteX2" fmla="*/ 226218 w 226218"/>
                    <a:gd name="connsiteY2" fmla="*/ 66674 h 133349"/>
                    <a:gd name="connsiteX3" fmla="*/ 109536 w 226218"/>
                    <a:gd name="connsiteY3" fmla="*/ 133349 h 133349"/>
                    <a:gd name="connsiteX4" fmla="*/ 0 w 226218"/>
                    <a:gd name="connsiteY4" fmla="*/ 64293 h 133349"/>
                    <a:gd name="connsiteX0" fmla="*/ 0 w 219074"/>
                    <a:gd name="connsiteY0" fmla="*/ 64293 h 133349"/>
                    <a:gd name="connsiteX1" fmla="*/ 114299 w 219074"/>
                    <a:gd name="connsiteY1" fmla="*/ 0 h 133349"/>
                    <a:gd name="connsiteX2" fmla="*/ 219074 w 219074"/>
                    <a:gd name="connsiteY2" fmla="*/ 66674 h 133349"/>
                    <a:gd name="connsiteX3" fmla="*/ 109536 w 219074"/>
                    <a:gd name="connsiteY3" fmla="*/ 133349 h 133349"/>
                    <a:gd name="connsiteX4" fmla="*/ 0 w 219074"/>
                    <a:gd name="connsiteY4" fmla="*/ 64293 h 133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4" h="133349">
                      <a:moveTo>
                        <a:pt x="0" y="64293"/>
                      </a:moveTo>
                      <a:lnTo>
                        <a:pt x="114299" y="0"/>
                      </a:lnTo>
                      <a:lnTo>
                        <a:pt x="219074" y="66674"/>
                      </a:lnTo>
                      <a:lnTo>
                        <a:pt x="109536" y="133349"/>
                      </a:lnTo>
                      <a:lnTo>
                        <a:pt x="0" y="6429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31" name="Freeform 30">
                  <a:extLst>
                    <a:ext uri="{FF2B5EF4-FFF2-40B4-BE49-F238E27FC236}">
                      <a16:creationId xmlns="" xmlns:a16="http://schemas.microsoft.com/office/drawing/2014/main" id="{59A852BC-FD6B-4769-A22D-A8A7C6667784}"/>
                    </a:ext>
                  </a:extLst>
                </p:cNvPr>
                <p:cNvSpPr/>
                <p:nvPr/>
              </p:nvSpPr>
              <p:spPr>
                <a:xfrm>
                  <a:off x="5203030" y="3926683"/>
                  <a:ext cx="119063" cy="195262"/>
                </a:xfrm>
                <a:custGeom>
                  <a:avLst/>
                  <a:gdLst>
                    <a:gd name="connsiteX0" fmla="*/ 9525 w 119062"/>
                    <a:gd name="connsiteY0" fmla="*/ 0 h 188119"/>
                    <a:gd name="connsiteX1" fmla="*/ 119062 w 119062"/>
                    <a:gd name="connsiteY1" fmla="*/ 69057 h 188119"/>
                    <a:gd name="connsiteX2" fmla="*/ 114300 w 119062"/>
                    <a:gd name="connsiteY2" fmla="*/ 188119 h 188119"/>
                    <a:gd name="connsiteX3" fmla="*/ 0 w 119062"/>
                    <a:gd name="connsiteY3" fmla="*/ 128588 h 188119"/>
                    <a:gd name="connsiteX4" fmla="*/ 9525 w 119062"/>
                    <a:gd name="connsiteY4" fmla="*/ 0 h 188119"/>
                    <a:gd name="connsiteX0" fmla="*/ 9525 w 126206"/>
                    <a:gd name="connsiteY0" fmla="*/ 0 h 192882"/>
                    <a:gd name="connsiteX1" fmla="*/ 119062 w 126206"/>
                    <a:gd name="connsiteY1" fmla="*/ 69057 h 192882"/>
                    <a:gd name="connsiteX2" fmla="*/ 126206 w 126206"/>
                    <a:gd name="connsiteY2" fmla="*/ 192882 h 192882"/>
                    <a:gd name="connsiteX3" fmla="*/ 0 w 126206"/>
                    <a:gd name="connsiteY3" fmla="*/ 128588 h 192882"/>
                    <a:gd name="connsiteX4" fmla="*/ 9525 w 126206"/>
                    <a:gd name="connsiteY4" fmla="*/ 0 h 192882"/>
                    <a:gd name="connsiteX0" fmla="*/ 0 w 126206"/>
                    <a:gd name="connsiteY0" fmla="*/ 0 h 200025"/>
                    <a:gd name="connsiteX1" fmla="*/ 119062 w 126206"/>
                    <a:gd name="connsiteY1" fmla="*/ 76200 h 200025"/>
                    <a:gd name="connsiteX2" fmla="*/ 126206 w 126206"/>
                    <a:gd name="connsiteY2" fmla="*/ 200025 h 200025"/>
                    <a:gd name="connsiteX3" fmla="*/ 0 w 126206"/>
                    <a:gd name="connsiteY3" fmla="*/ 135731 h 200025"/>
                    <a:gd name="connsiteX4" fmla="*/ 0 w 126206"/>
                    <a:gd name="connsiteY4" fmla="*/ 0 h 200025"/>
                    <a:gd name="connsiteX0" fmla="*/ 0 w 126206"/>
                    <a:gd name="connsiteY0" fmla="*/ 0 h 200025"/>
                    <a:gd name="connsiteX1" fmla="*/ 119062 w 126206"/>
                    <a:gd name="connsiteY1" fmla="*/ 76200 h 200025"/>
                    <a:gd name="connsiteX2" fmla="*/ 126206 w 126206"/>
                    <a:gd name="connsiteY2" fmla="*/ 200025 h 200025"/>
                    <a:gd name="connsiteX3" fmla="*/ 33337 w 126206"/>
                    <a:gd name="connsiteY3" fmla="*/ 150019 h 200025"/>
                    <a:gd name="connsiteX4" fmla="*/ 0 w 126206"/>
                    <a:gd name="connsiteY4" fmla="*/ 0 h 200025"/>
                    <a:gd name="connsiteX0" fmla="*/ 0 w 126206"/>
                    <a:gd name="connsiteY0" fmla="*/ 0 h 200025"/>
                    <a:gd name="connsiteX1" fmla="*/ 119062 w 126206"/>
                    <a:gd name="connsiteY1" fmla="*/ 76200 h 200025"/>
                    <a:gd name="connsiteX2" fmla="*/ 126206 w 126206"/>
                    <a:gd name="connsiteY2" fmla="*/ 200025 h 200025"/>
                    <a:gd name="connsiteX3" fmla="*/ 0 w 126206"/>
                    <a:gd name="connsiteY3" fmla="*/ 130969 h 200025"/>
                    <a:gd name="connsiteX4" fmla="*/ 0 w 126206"/>
                    <a:gd name="connsiteY4" fmla="*/ 0 h 200025"/>
                    <a:gd name="connsiteX0" fmla="*/ 0 w 126206"/>
                    <a:gd name="connsiteY0" fmla="*/ 0 h 200025"/>
                    <a:gd name="connsiteX1" fmla="*/ 123824 w 126206"/>
                    <a:gd name="connsiteY1" fmla="*/ 97632 h 200025"/>
                    <a:gd name="connsiteX2" fmla="*/ 126206 w 126206"/>
                    <a:gd name="connsiteY2" fmla="*/ 200025 h 200025"/>
                    <a:gd name="connsiteX3" fmla="*/ 0 w 126206"/>
                    <a:gd name="connsiteY3" fmla="*/ 130969 h 200025"/>
                    <a:gd name="connsiteX4" fmla="*/ 0 w 126206"/>
                    <a:gd name="connsiteY4" fmla="*/ 0 h 200025"/>
                    <a:gd name="connsiteX0" fmla="*/ 0 w 126206"/>
                    <a:gd name="connsiteY0" fmla="*/ 0 h 200025"/>
                    <a:gd name="connsiteX1" fmla="*/ 121443 w 126206"/>
                    <a:gd name="connsiteY1" fmla="*/ 78582 h 200025"/>
                    <a:gd name="connsiteX2" fmla="*/ 126206 w 126206"/>
                    <a:gd name="connsiteY2" fmla="*/ 200025 h 200025"/>
                    <a:gd name="connsiteX3" fmla="*/ 0 w 126206"/>
                    <a:gd name="connsiteY3" fmla="*/ 130969 h 200025"/>
                    <a:gd name="connsiteX4" fmla="*/ 0 w 126206"/>
                    <a:gd name="connsiteY4" fmla="*/ 0 h 200025"/>
                    <a:gd name="connsiteX0" fmla="*/ 0 w 123825"/>
                    <a:gd name="connsiteY0" fmla="*/ 0 h 202406"/>
                    <a:gd name="connsiteX1" fmla="*/ 121443 w 123825"/>
                    <a:gd name="connsiteY1" fmla="*/ 78582 h 202406"/>
                    <a:gd name="connsiteX2" fmla="*/ 123825 w 123825"/>
                    <a:gd name="connsiteY2" fmla="*/ 202406 h 202406"/>
                    <a:gd name="connsiteX3" fmla="*/ 0 w 123825"/>
                    <a:gd name="connsiteY3" fmla="*/ 130969 h 202406"/>
                    <a:gd name="connsiteX4" fmla="*/ 0 w 123825"/>
                    <a:gd name="connsiteY4" fmla="*/ 0 h 202406"/>
                    <a:gd name="connsiteX0" fmla="*/ 4762 w 123825"/>
                    <a:gd name="connsiteY0" fmla="*/ 0 h 195262"/>
                    <a:gd name="connsiteX1" fmla="*/ 121443 w 123825"/>
                    <a:gd name="connsiteY1" fmla="*/ 71438 h 195262"/>
                    <a:gd name="connsiteX2" fmla="*/ 123825 w 123825"/>
                    <a:gd name="connsiteY2" fmla="*/ 195262 h 195262"/>
                    <a:gd name="connsiteX3" fmla="*/ 0 w 123825"/>
                    <a:gd name="connsiteY3" fmla="*/ 123825 h 195262"/>
                    <a:gd name="connsiteX4" fmla="*/ 4762 w 123825"/>
                    <a:gd name="connsiteY4" fmla="*/ 0 h 195262"/>
                    <a:gd name="connsiteX0" fmla="*/ 0 w 119063"/>
                    <a:gd name="connsiteY0" fmla="*/ 0 h 195262"/>
                    <a:gd name="connsiteX1" fmla="*/ 116681 w 119063"/>
                    <a:gd name="connsiteY1" fmla="*/ 71438 h 195262"/>
                    <a:gd name="connsiteX2" fmla="*/ 119063 w 119063"/>
                    <a:gd name="connsiteY2" fmla="*/ 195262 h 195262"/>
                    <a:gd name="connsiteX3" fmla="*/ 2381 w 119063"/>
                    <a:gd name="connsiteY3" fmla="*/ 126207 h 195262"/>
                    <a:gd name="connsiteX4" fmla="*/ 0 w 119063"/>
                    <a:gd name="connsiteY4" fmla="*/ 0 h 19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3" h="195262">
                      <a:moveTo>
                        <a:pt x="0" y="0"/>
                      </a:moveTo>
                      <a:lnTo>
                        <a:pt x="116681" y="71438"/>
                      </a:lnTo>
                      <a:lnTo>
                        <a:pt x="119063" y="195262"/>
                      </a:lnTo>
                      <a:lnTo>
                        <a:pt x="2381" y="126207"/>
                      </a:lnTo>
                      <a:cubicBezTo>
                        <a:pt x="1587" y="84138"/>
                        <a:pt x="794" y="42069"/>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32" name="Freeform 31">
                  <a:extLst>
                    <a:ext uri="{FF2B5EF4-FFF2-40B4-BE49-F238E27FC236}">
                      <a16:creationId xmlns="" xmlns:a16="http://schemas.microsoft.com/office/drawing/2014/main" id="{AE686C7A-E58E-459A-B6B2-736E7999188A}"/>
                    </a:ext>
                  </a:extLst>
                </p:cNvPr>
                <p:cNvSpPr/>
                <p:nvPr/>
              </p:nvSpPr>
              <p:spPr>
                <a:xfrm>
                  <a:off x="5329237" y="3929063"/>
                  <a:ext cx="121444" cy="195262"/>
                </a:xfrm>
                <a:custGeom>
                  <a:avLst/>
                  <a:gdLst>
                    <a:gd name="connsiteX0" fmla="*/ 0 w 111919"/>
                    <a:gd name="connsiteY0" fmla="*/ 54769 h 180975"/>
                    <a:gd name="connsiteX1" fmla="*/ 104775 w 111919"/>
                    <a:gd name="connsiteY1" fmla="*/ 0 h 180975"/>
                    <a:gd name="connsiteX2" fmla="*/ 111919 w 111919"/>
                    <a:gd name="connsiteY2" fmla="*/ 116681 h 180975"/>
                    <a:gd name="connsiteX3" fmla="*/ 0 w 111919"/>
                    <a:gd name="connsiteY3" fmla="*/ 180975 h 180975"/>
                    <a:gd name="connsiteX4" fmla="*/ 0 w 111919"/>
                    <a:gd name="connsiteY4" fmla="*/ 54769 h 180975"/>
                    <a:gd name="connsiteX0" fmla="*/ 0 w 111919"/>
                    <a:gd name="connsiteY0" fmla="*/ 69056 h 195262"/>
                    <a:gd name="connsiteX1" fmla="*/ 111919 w 111919"/>
                    <a:gd name="connsiteY1" fmla="*/ 0 h 195262"/>
                    <a:gd name="connsiteX2" fmla="*/ 111919 w 111919"/>
                    <a:gd name="connsiteY2" fmla="*/ 130968 h 195262"/>
                    <a:gd name="connsiteX3" fmla="*/ 0 w 111919"/>
                    <a:gd name="connsiteY3" fmla="*/ 195262 h 195262"/>
                    <a:gd name="connsiteX4" fmla="*/ 0 w 111919"/>
                    <a:gd name="connsiteY4" fmla="*/ 69056 h 195262"/>
                    <a:gd name="connsiteX0" fmla="*/ 0 w 116681"/>
                    <a:gd name="connsiteY0" fmla="*/ 69056 h 195262"/>
                    <a:gd name="connsiteX1" fmla="*/ 111919 w 116681"/>
                    <a:gd name="connsiteY1" fmla="*/ 0 h 195262"/>
                    <a:gd name="connsiteX2" fmla="*/ 116681 w 116681"/>
                    <a:gd name="connsiteY2" fmla="*/ 114300 h 195262"/>
                    <a:gd name="connsiteX3" fmla="*/ 0 w 116681"/>
                    <a:gd name="connsiteY3" fmla="*/ 195262 h 195262"/>
                    <a:gd name="connsiteX4" fmla="*/ 0 w 116681"/>
                    <a:gd name="connsiteY4" fmla="*/ 69056 h 195262"/>
                    <a:gd name="connsiteX0" fmla="*/ 0 w 116681"/>
                    <a:gd name="connsiteY0" fmla="*/ 69056 h 195262"/>
                    <a:gd name="connsiteX1" fmla="*/ 111919 w 116681"/>
                    <a:gd name="connsiteY1" fmla="*/ 0 h 195262"/>
                    <a:gd name="connsiteX2" fmla="*/ 116681 w 116681"/>
                    <a:gd name="connsiteY2" fmla="*/ 126206 h 195262"/>
                    <a:gd name="connsiteX3" fmla="*/ 0 w 116681"/>
                    <a:gd name="connsiteY3" fmla="*/ 195262 h 195262"/>
                    <a:gd name="connsiteX4" fmla="*/ 0 w 116681"/>
                    <a:gd name="connsiteY4" fmla="*/ 69056 h 195262"/>
                    <a:gd name="connsiteX0" fmla="*/ 0 w 121444"/>
                    <a:gd name="connsiteY0" fmla="*/ 71437 h 195262"/>
                    <a:gd name="connsiteX1" fmla="*/ 116682 w 121444"/>
                    <a:gd name="connsiteY1" fmla="*/ 0 h 195262"/>
                    <a:gd name="connsiteX2" fmla="*/ 121444 w 121444"/>
                    <a:gd name="connsiteY2" fmla="*/ 126206 h 195262"/>
                    <a:gd name="connsiteX3" fmla="*/ 4763 w 121444"/>
                    <a:gd name="connsiteY3" fmla="*/ 195262 h 195262"/>
                    <a:gd name="connsiteX4" fmla="*/ 0 w 121444"/>
                    <a:gd name="connsiteY4" fmla="*/ 71437 h 19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44" h="195262">
                      <a:moveTo>
                        <a:pt x="0" y="71437"/>
                      </a:moveTo>
                      <a:lnTo>
                        <a:pt x="116682" y="0"/>
                      </a:lnTo>
                      <a:lnTo>
                        <a:pt x="121444" y="126206"/>
                      </a:lnTo>
                      <a:lnTo>
                        <a:pt x="4763" y="195262"/>
                      </a:lnTo>
                      <a:lnTo>
                        <a:pt x="0" y="7143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grpSp>
        </p:grpSp>
        <p:pic>
          <p:nvPicPr>
            <p:cNvPr id="15" name="Picture 14">
              <a:extLst>
                <a:ext uri="{FF2B5EF4-FFF2-40B4-BE49-F238E27FC236}">
                  <a16:creationId xmlns="" xmlns:a16="http://schemas.microsoft.com/office/drawing/2014/main" id="{90A2E94C-C828-4F96-ADC3-1F7FF282A49A}"/>
                </a:ext>
              </a:extLst>
            </p:cNvPr>
            <p:cNvPicPr>
              <a:picLocks noChangeAspect="1"/>
            </p:cNvPicPr>
            <p:nvPr/>
          </p:nvPicPr>
          <p:blipFill>
            <a:blip r:embed="rId4"/>
            <a:stretch>
              <a:fillRect/>
            </a:stretch>
          </p:blipFill>
          <p:spPr>
            <a:xfrm>
              <a:off x="4634865" y="4045327"/>
              <a:ext cx="344690" cy="400586"/>
            </a:xfrm>
            <a:prstGeom prst="rect">
              <a:avLst/>
            </a:prstGeom>
          </p:spPr>
        </p:pic>
        <p:sp>
          <p:nvSpPr>
            <p:cNvPr id="16" name="Oval 15">
              <a:extLst>
                <a:ext uri="{FF2B5EF4-FFF2-40B4-BE49-F238E27FC236}">
                  <a16:creationId xmlns="" xmlns:a16="http://schemas.microsoft.com/office/drawing/2014/main" id="{2AEAEF95-152A-48C0-8E82-333E2B7F5E36}"/>
                </a:ext>
              </a:extLst>
            </p:cNvPr>
            <p:cNvSpPr/>
            <p:nvPr/>
          </p:nvSpPr>
          <p:spPr>
            <a:xfrm>
              <a:off x="4001451" y="2493797"/>
              <a:ext cx="735596" cy="611911"/>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17" name="Freeform 16">
              <a:extLst>
                <a:ext uri="{FF2B5EF4-FFF2-40B4-BE49-F238E27FC236}">
                  <a16:creationId xmlns="" xmlns:a16="http://schemas.microsoft.com/office/drawing/2014/main" id="{D4DEB317-FE35-47F2-B0D8-A99D8EAFC2D0}"/>
                </a:ext>
              </a:extLst>
            </p:cNvPr>
            <p:cNvSpPr/>
            <p:nvPr/>
          </p:nvSpPr>
          <p:spPr>
            <a:xfrm>
              <a:off x="4048125" y="2314575"/>
              <a:ext cx="593725" cy="342900"/>
            </a:xfrm>
            <a:custGeom>
              <a:avLst/>
              <a:gdLst>
                <a:gd name="connsiteX0" fmla="*/ 139700 w 593725"/>
                <a:gd name="connsiteY0" fmla="*/ 320675 h 342900"/>
                <a:gd name="connsiteX1" fmla="*/ 0 w 593725"/>
                <a:gd name="connsiteY1" fmla="*/ 215900 h 342900"/>
                <a:gd name="connsiteX2" fmla="*/ 263525 w 593725"/>
                <a:gd name="connsiteY2" fmla="*/ 0 h 342900"/>
                <a:gd name="connsiteX3" fmla="*/ 565150 w 593725"/>
                <a:gd name="connsiteY3" fmla="*/ 88900 h 342900"/>
                <a:gd name="connsiteX4" fmla="*/ 593725 w 593725"/>
                <a:gd name="connsiteY4" fmla="*/ 203200 h 342900"/>
                <a:gd name="connsiteX5" fmla="*/ 514350 w 593725"/>
                <a:gd name="connsiteY5" fmla="*/ 342900 h 342900"/>
                <a:gd name="connsiteX6" fmla="*/ 139700 w 593725"/>
                <a:gd name="connsiteY6" fmla="*/ 320675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725" h="342900">
                  <a:moveTo>
                    <a:pt x="139700" y="320675"/>
                  </a:moveTo>
                  <a:lnTo>
                    <a:pt x="0" y="215900"/>
                  </a:lnTo>
                  <a:lnTo>
                    <a:pt x="263525" y="0"/>
                  </a:lnTo>
                  <a:lnTo>
                    <a:pt x="565150" y="88900"/>
                  </a:lnTo>
                  <a:lnTo>
                    <a:pt x="593725" y="203200"/>
                  </a:lnTo>
                  <a:lnTo>
                    <a:pt x="514350" y="342900"/>
                  </a:lnTo>
                  <a:lnTo>
                    <a:pt x="139700" y="320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18" name="Freeform 8">
              <a:extLst>
                <a:ext uri="{FF2B5EF4-FFF2-40B4-BE49-F238E27FC236}">
                  <a16:creationId xmlns="" xmlns:a16="http://schemas.microsoft.com/office/drawing/2014/main" id="{F1375A68-36FE-4295-B2B5-68ED7DCD777B}"/>
                </a:ext>
              </a:extLst>
            </p:cNvPr>
            <p:cNvSpPr>
              <a:spLocks noChangeAspect="1" noEditPoints="1"/>
            </p:cNvSpPr>
            <p:nvPr/>
          </p:nvSpPr>
          <p:spPr bwMode="auto">
            <a:xfrm rot="5400000">
              <a:off x="4055323" y="2568614"/>
              <a:ext cx="641523" cy="289655"/>
            </a:xfrm>
            <a:custGeom>
              <a:avLst/>
              <a:gdLst>
                <a:gd name="T0" fmla="*/ 0 w 371"/>
                <a:gd name="T1" fmla="*/ 83 h 166"/>
                <a:gd name="T2" fmla="*/ 35 w 371"/>
                <a:gd name="T3" fmla="*/ 151 h 166"/>
                <a:gd name="T4" fmla="*/ 84 w 371"/>
                <a:gd name="T5" fmla="*/ 166 h 166"/>
                <a:gd name="T6" fmla="*/ 161 w 371"/>
                <a:gd name="T7" fmla="*/ 116 h 166"/>
                <a:gd name="T8" fmla="*/ 189 w 371"/>
                <a:gd name="T9" fmla="*/ 116 h 166"/>
                <a:gd name="T10" fmla="*/ 189 w 371"/>
                <a:gd name="T11" fmla="*/ 100 h 166"/>
                <a:gd name="T12" fmla="*/ 207 w 371"/>
                <a:gd name="T13" fmla="*/ 111 h 166"/>
                <a:gd name="T14" fmla="*/ 228 w 371"/>
                <a:gd name="T15" fmla="*/ 96 h 166"/>
                <a:gd name="T16" fmla="*/ 245 w 371"/>
                <a:gd name="T17" fmla="*/ 111 h 166"/>
                <a:gd name="T18" fmla="*/ 264 w 371"/>
                <a:gd name="T19" fmla="*/ 96 h 166"/>
                <a:gd name="T20" fmla="*/ 280 w 371"/>
                <a:gd name="T21" fmla="*/ 111 h 166"/>
                <a:gd name="T22" fmla="*/ 315 w 371"/>
                <a:gd name="T23" fmla="*/ 93 h 166"/>
                <a:gd name="T24" fmla="*/ 325 w 371"/>
                <a:gd name="T25" fmla="*/ 108 h 166"/>
                <a:gd name="T26" fmla="*/ 340 w 371"/>
                <a:gd name="T27" fmla="*/ 108 h 166"/>
                <a:gd name="T28" fmla="*/ 371 w 371"/>
                <a:gd name="T29" fmla="*/ 63 h 166"/>
                <a:gd name="T30" fmla="*/ 371 w 371"/>
                <a:gd name="T31" fmla="*/ 49 h 166"/>
                <a:gd name="T32" fmla="*/ 160 w 371"/>
                <a:gd name="T33" fmla="*/ 49 h 166"/>
                <a:gd name="T34" fmla="*/ 156 w 371"/>
                <a:gd name="T35" fmla="*/ 40 h 166"/>
                <a:gd name="T36" fmla="*/ 84 w 371"/>
                <a:gd name="T37" fmla="*/ 0 h 166"/>
                <a:gd name="T38" fmla="*/ 0 w 371"/>
                <a:gd name="T39" fmla="*/ 83 h 166"/>
                <a:gd name="T40" fmla="*/ 72 w 371"/>
                <a:gd name="T41" fmla="*/ 83 h 166"/>
                <a:gd name="T42" fmla="*/ 50 w 371"/>
                <a:gd name="T43" fmla="*/ 108 h 166"/>
                <a:gd name="T44" fmla="*/ 27 w 371"/>
                <a:gd name="T45" fmla="*/ 83 h 166"/>
                <a:gd name="T46" fmla="*/ 50 w 371"/>
                <a:gd name="T47" fmla="*/ 59 h 166"/>
                <a:gd name="T48" fmla="*/ 72 w 371"/>
                <a:gd name="T49" fmla="*/ 8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1" h="166">
                  <a:moveTo>
                    <a:pt x="0" y="83"/>
                  </a:moveTo>
                  <a:cubicBezTo>
                    <a:pt x="0" y="111"/>
                    <a:pt x="14" y="136"/>
                    <a:pt x="35" y="151"/>
                  </a:cubicBezTo>
                  <a:cubicBezTo>
                    <a:pt x="49" y="161"/>
                    <a:pt x="66" y="166"/>
                    <a:pt x="84" y="166"/>
                  </a:cubicBezTo>
                  <a:cubicBezTo>
                    <a:pt x="118" y="166"/>
                    <a:pt x="148" y="146"/>
                    <a:pt x="161" y="116"/>
                  </a:cubicBezTo>
                  <a:cubicBezTo>
                    <a:pt x="189" y="116"/>
                    <a:pt x="189" y="116"/>
                    <a:pt x="189" y="116"/>
                  </a:cubicBezTo>
                  <a:cubicBezTo>
                    <a:pt x="189" y="100"/>
                    <a:pt x="189" y="100"/>
                    <a:pt x="189" y="100"/>
                  </a:cubicBezTo>
                  <a:cubicBezTo>
                    <a:pt x="207" y="111"/>
                    <a:pt x="207" y="111"/>
                    <a:pt x="207" y="111"/>
                  </a:cubicBezTo>
                  <a:cubicBezTo>
                    <a:pt x="228" y="96"/>
                    <a:pt x="228" y="96"/>
                    <a:pt x="228" y="96"/>
                  </a:cubicBezTo>
                  <a:cubicBezTo>
                    <a:pt x="245" y="111"/>
                    <a:pt x="245" y="111"/>
                    <a:pt x="245" y="111"/>
                  </a:cubicBezTo>
                  <a:cubicBezTo>
                    <a:pt x="264" y="96"/>
                    <a:pt x="264" y="96"/>
                    <a:pt x="264" y="96"/>
                  </a:cubicBezTo>
                  <a:cubicBezTo>
                    <a:pt x="280" y="111"/>
                    <a:pt x="280" y="111"/>
                    <a:pt x="280" y="111"/>
                  </a:cubicBezTo>
                  <a:cubicBezTo>
                    <a:pt x="315" y="93"/>
                    <a:pt x="315" y="93"/>
                    <a:pt x="315" y="93"/>
                  </a:cubicBezTo>
                  <a:cubicBezTo>
                    <a:pt x="325" y="108"/>
                    <a:pt x="325" y="108"/>
                    <a:pt x="325" y="108"/>
                  </a:cubicBezTo>
                  <a:cubicBezTo>
                    <a:pt x="340" y="108"/>
                    <a:pt x="340" y="108"/>
                    <a:pt x="340" y="108"/>
                  </a:cubicBezTo>
                  <a:cubicBezTo>
                    <a:pt x="371" y="63"/>
                    <a:pt x="371" y="63"/>
                    <a:pt x="371" y="63"/>
                  </a:cubicBezTo>
                  <a:cubicBezTo>
                    <a:pt x="371" y="49"/>
                    <a:pt x="371" y="49"/>
                    <a:pt x="371" y="49"/>
                  </a:cubicBezTo>
                  <a:cubicBezTo>
                    <a:pt x="160" y="49"/>
                    <a:pt x="160" y="49"/>
                    <a:pt x="160" y="49"/>
                  </a:cubicBezTo>
                  <a:cubicBezTo>
                    <a:pt x="159" y="46"/>
                    <a:pt x="157" y="43"/>
                    <a:pt x="156" y="40"/>
                  </a:cubicBezTo>
                  <a:cubicBezTo>
                    <a:pt x="141" y="16"/>
                    <a:pt x="114" y="0"/>
                    <a:pt x="84" y="0"/>
                  </a:cubicBezTo>
                  <a:cubicBezTo>
                    <a:pt x="38" y="0"/>
                    <a:pt x="0" y="38"/>
                    <a:pt x="0" y="83"/>
                  </a:cubicBezTo>
                  <a:close/>
                  <a:moveTo>
                    <a:pt x="72" y="83"/>
                  </a:moveTo>
                  <a:cubicBezTo>
                    <a:pt x="72" y="97"/>
                    <a:pt x="62" y="108"/>
                    <a:pt x="50" y="108"/>
                  </a:cubicBezTo>
                  <a:cubicBezTo>
                    <a:pt x="37" y="108"/>
                    <a:pt x="27" y="97"/>
                    <a:pt x="27" y="83"/>
                  </a:cubicBezTo>
                  <a:cubicBezTo>
                    <a:pt x="27" y="70"/>
                    <a:pt x="37" y="59"/>
                    <a:pt x="50" y="59"/>
                  </a:cubicBezTo>
                  <a:cubicBezTo>
                    <a:pt x="62" y="59"/>
                    <a:pt x="72" y="70"/>
                    <a:pt x="72" y="83"/>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 xmlns:a16="http://schemas.microsoft.com/office/drawing/2014/main" id="{89C5EBF8-A0E9-4E2D-9918-E2298E83C182}"/>
                </a:ext>
              </a:extLst>
            </p:cNvPr>
            <p:cNvSpPr txBox="1"/>
            <p:nvPr/>
          </p:nvSpPr>
          <p:spPr>
            <a:xfrm>
              <a:off x="1655261" y="4777815"/>
              <a:ext cx="1586567" cy="646331"/>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Azure Storage</a:t>
              </a:r>
            </a:p>
          </p:txBody>
        </p:sp>
        <p:sp>
          <p:nvSpPr>
            <p:cNvPr id="20" name="TextBox 19">
              <a:extLst>
                <a:ext uri="{FF2B5EF4-FFF2-40B4-BE49-F238E27FC236}">
                  <a16:creationId xmlns="" xmlns:a16="http://schemas.microsoft.com/office/drawing/2014/main" id="{9674C2E3-B7B7-45F6-8FA0-5D69FF807383}"/>
                </a:ext>
              </a:extLst>
            </p:cNvPr>
            <p:cNvSpPr txBox="1"/>
            <p:nvPr/>
          </p:nvSpPr>
          <p:spPr>
            <a:xfrm>
              <a:off x="4064490" y="4571009"/>
              <a:ext cx="1984792" cy="369332"/>
            </a:xfrm>
            <a:prstGeom prst="rect">
              <a:avLst/>
            </a:prstGeom>
            <a:noFill/>
          </p:spPr>
          <p:txBody>
            <a:bodyPr wrap="square" rtlCol="0">
              <a:spAutoFit/>
            </a:bodyPr>
            <a:lstStyle/>
            <a:p>
              <a:pPr lvl="0" algn="ctr"/>
              <a:r>
                <a:rPr lang="en-US" b="0" dirty="0">
                  <a:solidFill>
                    <a:srgbClr val="000000"/>
                  </a:solidFill>
                  <a:latin typeface="Segoe UI" panose="020B0502040204020203" pitchFamily="34" charset="0"/>
                  <a:cs typeface="Segoe UI" panose="020B0502040204020203" pitchFamily="34" charset="0"/>
                </a:rPr>
                <a:t>VM</a:t>
              </a:r>
            </a:p>
          </p:txBody>
        </p:sp>
        <p:sp>
          <p:nvSpPr>
            <p:cNvPr id="21" name="TextBox 20">
              <a:extLst>
                <a:ext uri="{FF2B5EF4-FFF2-40B4-BE49-F238E27FC236}">
                  <a16:creationId xmlns="" xmlns:a16="http://schemas.microsoft.com/office/drawing/2014/main" id="{9C30CE71-43C6-43E5-8DB3-C96EE7B994C0}"/>
                </a:ext>
              </a:extLst>
            </p:cNvPr>
            <p:cNvSpPr txBox="1"/>
            <p:nvPr/>
          </p:nvSpPr>
          <p:spPr>
            <a:xfrm>
              <a:off x="6119338" y="3374465"/>
              <a:ext cx="1046714" cy="584775"/>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Encrypt</a:t>
              </a:r>
            </a:p>
            <a:p>
              <a:pPr lvl="0"/>
              <a:r>
                <a:rPr lang="en-US" sz="1600" b="0" dirty="0">
                  <a:solidFill>
                    <a:srgbClr val="000000"/>
                  </a:solidFill>
                  <a:latin typeface="Segoe UI" panose="020B0502040204020203" pitchFamily="34" charset="0"/>
                  <a:cs typeface="Segoe UI" panose="020B0502040204020203" pitchFamily="34" charset="0"/>
                </a:rPr>
                <a:t>config</a:t>
              </a:r>
            </a:p>
          </p:txBody>
        </p:sp>
        <p:sp>
          <p:nvSpPr>
            <p:cNvPr id="22" name="TextBox 21">
              <a:extLst>
                <a:ext uri="{FF2B5EF4-FFF2-40B4-BE49-F238E27FC236}">
                  <a16:creationId xmlns="" xmlns:a16="http://schemas.microsoft.com/office/drawing/2014/main" id="{AD37A9BD-1E13-4218-97C8-54B65657EA52}"/>
                </a:ext>
              </a:extLst>
            </p:cNvPr>
            <p:cNvSpPr txBox="1"/>
            <p:nvPr/>
          </p:nvSpPr>
          <p:spPr>
            <a:xfrm>
              <a:off x="6755375" y="4652013"/>
              <a:ext cx="1046714" cy="584775"/>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Encrypt</a:t>
              </a:r>
            </a:p>
            <a:p>
              <a:pPr lvl="0"/>
              <a:r>
                <a:rPr lang="en-US" sz="1600" b="0" dirty="0">
                  <a:solidFill>
                    <a:srgbClr val="000000"/>
                  </a:solidFill>
                  <a:latin typeface="Segoe UI" panose="020B0502040204020203" pitchFamily="34" charset="0"/>
                  <a:cs typeface="Segoe UI" panose="020B0502040204020203" pitchFamily="34" charset="0"/>
                </a:rPr>
                <a:t>config</a:t>
              </a:r>
            </a:p>
          </p:txBody>
        </p:sp>
        <p:sp>
          <p:nvSpPr>
            <p:cNvPr id="23" name="TextBox 22">
              <a:extLst>
                <a:ext uri="{FF2B5EF4-FFF2-40B4-BE49-F238E27FC236}">
                  <a16:creationId xmlns="" xmlns:a16="http://schemas.microsoft.com/office/drawing/2014/main" id="{FDB4BB52-7B85-47B6-9C3E-D9A6893F6397}"/>
                </a:ext>
              </a:extLst>
            </p:cNvPr>
            <p:cNvSpPr txBox="1"/>
            <p:nvPr/>
          </p:nvSpPr>
          <p:spPr>
            <a:xfrm>
              <a:off x="7190795" y="6384313"/>
              <a:ext cx="1046714" cy="338554"/>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Customer</a:t>
              </a:r>
            </a:p>
          </p:txBody>
        </p:sp>
        <p:sp>
          <p:nvSpPr>
            <p:cNvPr id="24" name="TextBox 23">
              <a:extLst>
                <a:ext uri="{FF2B5EF4-FFF2-40B4-BE49-F238E27FC236}">
                  <a16:creationId xmlns="" xmlns:a16="http://schemas.microsoft.com/office/drawing/2014/main" id="{16630D32-0E25-4E13-90F6-A7F7EC45D50F}"/>
                </a:ext>
              </a:extLst>
            </p:cNvPr>
            <p:cNvSpPr txBox="1"/>
            <p:nvPr/>
          </p:nvSpPr>
          <p:spPr>
            <a:xfrm>
              <a:off x="1264313" y="2178359"/>
              <a:ext cx="2571988" cy="923330"/>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OS and data disks are protected in customer</a:t>
              </a:r>
            </a:p>
            <a:p>
              <a:pPr lvl="0"/>
              <a:r>
                <a:rPr lang="en-US" b="0" dirty="0">
                  <a:solidFill>
                    <a:srgbClr val="000000"/>
                  </a:solidFill>
                  <a:latin typeface="Segoe UI" panose="020B0502040204020203" pitchFamily="34" charset="0"/>
                  <a:cs typeface="Segoe UI" panose="020B0502040204020203" pitchFamily="34" charset="0"/>
                </a:rPr>
                <a:t>storage account</a:t>
              </a:r>
            </a:p>
          </p:txBody>
        </p:sp>
        <p:sp>
          <p:nvSpPr>
            <p:cNvPr id="25" name="TextBox 24">
              <a:extLst>
                <a:ext uri="{FF2B5EF4-FFF2-40B4-BE49-F238E27FC236}">
                  <a16:creationId xmlns="" xmlns:a16="http://schemas.microsoft.com/office/drawing/2014/main" id="{536178FD-C85B-4C84-AB31-EE0DFF5F63EB}"/>
                </a:ext>
              </a:extLst>
            </p:cNvPr>
            <p:cNvSpPr txBox="1"/>
            <p:nvPr/>
          </p:nvSpPr>
          <p:spPr>
            <a:xfrm>
              <a:off x="4001451" y="1621802"/>
              <a:ext cx="2989900" cy="646331"/>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Keys/secrets are protected</a:t>
              </a:r>
            </a:p>
            <a:p>
              <a:pPr lvl="0"/>
              <a:r>
                <a:rPr lang="en-US" b="0" dirty="0">
                  <a:solidFill>
                    <a:srgbClr val="000000"/>
                  </a:solidFill>
                  <a:latin typeface="Segoe UI" panose="020B0502040204020203" pitchFamily="34" charset="0"/>
                  <a:cs typeface="Segoe UI" panose="020B0502040204020203" pitchFamily="34" charset="0"/>
                </a:rPr>
                <a:t>in customer key vault</a:t>
              </a:r>
            </a:p>
          </p:txBody>
        </p:sp>
        <p:cxnSp>
          <p:nvCxnSpPr>
            <p:cNvPr id="26" name="Straight Arrow Connector 25">
              <a:extLst>
                <a:ext uri="{FF2B5EF4-FFF2-40B4-BE49-F238E27FC236}">
                  <a16:creationId xmlns="" xmlns:a16="http://schemas.microsoft.com/office/drawing/2014/main" id="{B55EED6E-BE06-4318-AFE3-1C033449BEAD}"/>
                </a:ext>
              </a:extLst>
            </p:cNvPr>
            <p:cNvCxnSpPr/>
            <p:nvPr/>
          </p:nvCxnSpPr>
          <p:spPr>
            <a:xfrm flipH="1">
              <a:off x="3124993" y="4325266"/>
              <a:ext cx="1434019" cy="1654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Freeform 179">
              <a:extLst>
                <a:ext uri="{FF2B5EF4-FFF2-40B4-BE49-F238E27FC236}">
                  <a16:creationId xmlns="" xmlns:a16="http://schemas.microsoft.com/office/drawing/2014/main" id="{F9205EA4-CA90-47F3-8393-1EBAC0B6C1BD}"/>
                </a:ext>
              </a:extLst>
            </p:cNvPr>
            <p:cNvSpPr>
              <a:spLocks/>
            </p:cNvSpPr>
            <p:nvPr/>
          </p:nvSpPr>
          <p:spPr bwMode="auto">
            <a:xfrm rot="344838" flipV="1">
              <a:off x="4785823" y="2841373"/>
              <a:ext cx="852488" cy="825500"/>
            </a:xfrm>
            <a:custGeom>
              <a:avLst/>
              <a:gdLst>
                <a:gd name="T0" fmla="*/ 0 w 2365"/>
                <a:gd name="T1" fmla="*/ 2103 h 2288"/>
                <a:gd name="T2" fmla="*/ 425 w 2365"/>
                <a:gd name="T3" fmla="*/ 2288 h 2288"/>
                <a:gd name="T4" fmla="*/ 414 w 2365"/>
                <a:gd name="T5" fmla="*/ 2077 h 2288"/>
                <a:gd name="T6" fmla="*/ 2267 w 2365"/>
                <a:gd name="T7" fmla="*/ 589 h 2288"/>
                <a:gd name="T8" fmla="*/ 2365 w 2365"/>
                <a:gd name="T9" fmla="*/ 0 h 2288"/>
                <a:gd name="T10" fmla="*/ 2273 w 2365"/>
                <a:gd name="T11" fmla="*/ 0 h 2288"/>
                <a:gd name="T12" fmla="*/ 2189 w 2365"/>
                <a:gd name="T13" fmla="*/ 488 h 2288"/>
                <a:gd name="T14" fmla="*/ 408 w 2365"/>
                <a:gd name="T15" fmla="*/ 1971 h 2288"/>
                <a:gd name="T16" fmla="*/ 395 w 2365"/>
                <a:gd name="T17" fmla="*/ 1760 h 2288"/>
                <a:gd name="T18" fmla="*/ 5 w 2365"/>
                <a:gd name="T19" fmla="*/ 1978 h 2288"/>
                <a:gd name="T20" fmla="*/ 0 w 2365"/>
                <a:gd name="T21" fmla="*/ 2103 h 2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5" h="2288">
                  <a:moveTo>
                    <a:pt x="0" y="2103"/>
                  </a:moveTo>
                  <a:cubicBezTo>
                    <a:pt x="140" y="2168"/>
                    <a:pt x="284" y="2224"/>
                    <a:pt x="425" y="2288"/>
                  </a:cubicBezTo>
                  <a:cubicBezTo>
                    <a:pt x="421" y="2218"/>
                    <a:pt x="417" y="2147"/>
                    <a:pt x="414" y="2077"/>
                  </a:cubicBezTo>
                  <a:cubicBezTo>
                    <a:pt x="1235" y="1960"/>
                    <a:pt x="2012" y="1395"/>
                    <a:pt x="2267" y="589"/>
                  </a:cubicBezTo>
                  <a:cubicBezTo>
                    <a:pt x="2333" y="400"/>
                    <a:pt x="2358" y="200"/>
                    <a:pt x="2365" y="0"/>
                  </a:cubicBezTo>
                  <a:cubicBezTo>
                    <a:pt x="2342" y="0"/>
                    <a:pt x="2296" y="0"/>
                    <a:pt x="2273" y="0"/>
                  </a:cubicBezTo>
                  <a:cubicBezTo>
                    <a:pt x="2255" y="165"/>
                    <a:pt x="2233" y="329"/>
                    <a:pt x="2189" y="488"/>
                  </a:cubicBezTo>
                  <a:cubicBezTo>
                    <a:pt x="1966" y="1286"/>
                    <a:pt x="1210" y="1851"/>
                    <a:pt x="408" y="1971"/>
                  </a:cubicBezTo>
                  <a:cubicBezTo>
                    <a:pt x="403" y="1901"/>
                    <a:pt x="399" y="1830"/>
                    <a:pt x="395" y="1760"/>
                  </a:cubicBezTo>
                  <a:cubicBezTo>
                    <a:pt x="263" y="1828"/>
                    <a:pt x="137" y="1907"/>
                    <a:pt x="5" y="1978"/>
                  </a:cubicBezTo>
                  <a:cubicBezTo>
                    <a:pt x="3" y="2019"/>
                    <a:pt x="2" y="2061"/>
                    <a:pt x="0" y="2103"/>
                  </a:cubicBezTo>
                </a:path>
              </a:pathLst>
            </a:custGeom>
            <a:solidFill>
              <a:srgbClr val="020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grpSp>
      <p:pic>
        <p:nvPicPr>
          <p:cNvPr id="56" name="Picture 4">
            <a:extLst>
              <a:ext uri="{FF2B5EF4-FFF2-40B4-BE49-F238E27FC236}">
                <a16:creationId xmlns="" xmlns:a16="http://schemas.microsoft.com/office/drawing/2014/main" id="{25E921DD-8221-4F04-AB71-77FF5650DC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6469" y="615330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5">
            <a:hlinkClick r:id="" action="ppaction://hlinkshowjump?jump=nextslide"/>
            <a:extLst>
              <a:ext uri="{FF2B5EF4-FFF2-40B4-BE49-F238E27FC236}">
                <a16:creationId xmlns="" xmlns:a16="http://schemas.microsoft.com/office/drawing/2014/main" id="{BDE2611B-296F-484E-989F-83C36163B3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23294" y="6143878"/>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0545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A042255-1901-4639-B120-005F391ABF4A}"/>
              </a:ext>
            </a:extLst>
          </p:cNvPr>
          <p:cNvSpPr>
            <a:spLocks noGrp="1"/>
          </p:cNvSpPr>
          <p:nvPr>
            <p:ph type="ctrTitle" sz="quarter"/>
          </p:nvPr>
        </p:nvSpPr>
        <p:spPr/>
        <p:txBody>
          <a:bodyPr/>
          <a:lstStyle/>
          <a:p>
            <a:r>
              <a:rPr lang="en-US" dirty="0"/>
              <a:t>Design and implement VM storage </a:t>
            </a:r>
            <a:br>
              <a:rPr lang="en-US" dirty="0"/>
            </a:br>
            <a:endParaRPr lang="en-US" dirty="0"/>
          </a:p>
        </p:txBody>
      </p:sp>
      <p:sp>
        <p:nvSpPr>
          <p:cNvPr id="6" name="Subtitle 5">
            <a:extLst>
              <a:ext uri="{FF2B5EF4-FFF2-40B4-BE49-F238E27FC236}">
                <a16:creationId xmlns="" xmlns:a16="http://schemas.microsoft.com/office/drawing/2014/main" id="{82A304BB-281D-492D-92BA-66E70E5CC9B7}"/>
              </a:ext>
            </a:extLst>
          </p:cNvPr>
          <p:cNvSpPr>
            <a:spLocks noGrp="1"/>
          </p:cNvSpPr>
          <p:nvPr>
            <p:ph type="subTitle" sz="quarter" idx="1"/>
          </p:nvPr>
        </p:nvSpPr>
        <p:spPr>
          <a:xfrm>
            <a:off x="597160" y="2110581"/>
            <a:ext cx="8379200" cy="3722293"/>
          </a:xfrm>
        </p:spPr>
        <p:txBody>
          <a:bodyPr/>
          <a:lstStyle/>
          <a:p>
            <a:r>
              <a:rPr lang="en-US" dirty="0"/>
              <a:t>Configure disk caching; plan storage capacity</a:t>
            </a:r>
          </a:p>
          <a:p>
            <a:r>
              <a:rPr lang="en-US" dirty="0"/>
              <a:t>Configure operating system disk redundancy</a:t>
            </a:r>
          </a:p>
          <a:p>
            <a:r>
              <a:rPr lang="en-US" dirty="0"/>
              <a:t>Configure shared storage using Azure File service </a:t>
            </a:r>
          </a:p>
          <a:p>
            <a:r>
              <a:rPr lang="en-US" dirty="0"/>
              <a:t>Configure Azure File Share snapshots </a:t>
            </a:r>
          </a:p>
          <a:p>
            <a:r>
              <a:rPr lang="en-US" dirty="0"/>
              <a:t>Configure geo-replication; encrypt disks  I</a:t>
            </a:r>
          </a:p>
          <a:p>
            <a:r>
              <a:rPr lang="en-US" dirty="0"/>
              <a:t>Implement ARM VMs with Standard and Premium Storage </a:t>
            </a:r>
          </a:p>
          <a:p>
            <a:endParaRPr lang="en-US" dirty="0"/>
          </a:p>
        </p:txBody>
      </p:sp>
      <p:sp>
        <p:nvSpPr>
          <p:cNvPr id="8" name="Text Placeholder 7">
            <a:extLst>
              <a:ext uri="{FF2B5EF4-FFF2-40B4-BE49-F238E27FC236}">
                <a16:creationId xmlns=""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VM Disk Sizing</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Virtual machine disks:</a:t>
            </a:r>
          </a:p>
          <a:p>
            <a:pPr lvl="1"/>
            <a:r>
              <a:rPr lang="en-US" b="0" dirty="0"/>
              <a:t>Size limit: </a:t>
            </a:r>
            <a:r>
              <a:rPr lang="en-US" b="0" dirty="0" smtClean="0"/>
              <a:t>4TB – Overcome using Storage Spaces</a:t>
            </a:r>
            <a:endParaRPr lang="en-US" b="0" dirty="0"/>
          </a:p>
          <a:p>
            <a:pPr lvl="1"/>
            <a:r>
              <a:rPr lang="en-US" b="0" dirty="0"/>
              <a:t>Performance</a:t>
            </a:r>
            <a:r>
              <a:rPr lang="en-US" sz="2000" b="0" dirty="0"/>
              <a:t> </a:t>
            </a:r>
            <a:r>
              <a:rPr lang="en-US" b="0" dirty="0"/>
              <a:t>limit</a:t>
            </a:r>
            <a:r>
              <a:rPr lang="en-US" sz="2000" b="0" dirty="0"/>
              <a:t>: </a:t>
            </a:r>
          </a:p>
          <a:p>
            <a:pPr lvl="2"/>
            <a:r>
              <a:rPr lang="en-US" b="0" dirty="0"/>
              <a:t>Standard. 60 MBps or 500 8-KB IOPS per disk</a:t>
            </a:r>
          </a:p>
          <a:p>
            <a:pPr lvl="2"/>
            <a:r>
              <a:rPr lang="en-US" b="0" dirty="0"/>
              <a:t>Premium. 250 MBps or 7500 256-KB IOPS per disk</a:t>
            </a:r>
          </a:p>
          <a:p>
            <a:pPr lvl="1"/>
            <a:r>
              <a:rPr lang="en-US" b="0" dirty="0"/>
              <a:t>Disk type and format: .vhd fixed only</a:t>
            </a:r>
          </a:p>
          <a:p>
            <a:endParaRPr lang="en-US" sz="2400" b="0" dirty="0"/>
          </a:p>
        </p:txBody>
      </p:sp>
    </p:spTree>
    <p:extLst>
      <p:ext uri="{BB962C8B-B14F-4D97-AF65-F5344CB8AC3E}">
        <p14:creationId xmlns:p14="http://schemas.microsoft.com/office/powerpoint/2010/main" val="896642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storage</a:t>
            </a:r>
          </a:p>
        </p:txBody>
      </p:sp>
      <p:grpSp>
        <p:nvGrpSpPr>
          <p:cNvPr id="4" name="Group 3" descr="Illustration depicting the Azure virtual machine disk structure. The diagram is composed of several labelled boxes and an Azure blob icon. At the top is a rectangular box labelled Azure virtual machine. Below it are three boxes labelled C:\ Operating System disk, D:\ Temporary Disk (Contents can be Lost), and F:\ etc. Data disks. Below the box labelled C:\ Operating System disk, there is another box labelled Disk cache from which an arrow points to the Azure blob icon. Also there is another arrow from F:\ etc. Data Disks to the Azure blob icon."/>
          <p:cNvGrpSpPr/>
          <p:nvPr/>
        </p:nvGrpSpPr>
        <p:grpSpPr>
          <a:xfrm>
            <a:off x="518418" y="1276645"/>
            <a:ext cx="8224875" cy="4676026"/>
            <a:chOff x="2024025" y="1219200"/>
            <a:chExt cx="8224875" cy="4676026"/>
          </a:xfrm>
        </p:grpSpPr>
        <p:sp>
          <p:nvSpPr>
            <p:cNvPr id="5" name="Rectangle 4"/>
            <p:cNvSpPr/>
            <p:nvPr/>
          </p:nvSpPr>
          <p:spPr>
            <a:xfrm>
              <a:off x="2028789" y="1219200"/>
              <a:ext cx="8220111" cy="977900"/>
            </a:xfrm>
            <a:prstGeom prst="rect">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6" name="Rectangle 5"/>
            <p:cNvSpPr/>
            <p:nvPr/>
          </p:nvSpPr>
          <p:spPr>
            <a:xfrm>
              <a:off x="2024026" y="2376477"/>
              <a:ext cx="2497967" cy="936626"/>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6"/>
            <p:cNvSpPr/>
            <p:nvPr/>
          </p:nvSpPr>
          <p:spPr>
            <a:xfrm>
              <a:off x="7739028" y="2376863"/>
              <a:ext cx="2497967" cy="936626"/>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7"/>
            <p:cNvSpPr/>
            <p:nvPr/>
          </p:nvSpPr>
          <p:spPr>
            <a:xfrm>
              <a:off x="4627855" y="2385218"/>
              <a:ext cx="2941669" cy="2042002"/>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9" name="Flowchart: Magnetic Disk 8"/>
            <p:cNvSpPr/>
            <p:nvPr/>
          </p:nvSpPr>
          <p:spPr>
            <a:xfrm>
              <a:off x="7669530" y="4815840"/>
              <a:ext cx="2350770" cy="1059180"/>
            </a:xfrm>
            <a:prstGeom prst="flowChartMagneticDisk">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endParaRPr lang="en-US" sz="2000" dirty="0">
                <a:latin typeface="Segoe UI" panose="020B0502040204020203" pitchFamily="34" charset="0"/>
                <a:ea typeface="Segoe UI" panose="020B0502040204020203" pitchFamily="34" charset="0"/>
                <a:cs typeface="Segoe UI" panose="020B0502040204020203" pitchFamily="34" charset="0"/>
              </a:endParaRPr>
            </a:p>
          </p:txBody>
        </p:sp>
        <p:sp>
          <p:nvSpPr>
            <p:cNvPr id="10" name="Up Arrow 9"/>
            <p:cNvSpPr/>
            <p:nvPr/>
          </p:nvSpPr>
          <p:spPr>
            <a:xfrm rot="10800000">
              <a:off x="8711565" y="3509962"/>
              <a:ext cx="266700" cy="1046798"/>
            </a:xfrm>
            <a:prstGeom prst="upArrow">
              <a:avLst/>
            </a:prstGeom>
            <a:solidFill>
              <a:srgbClr val="BA1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1" name="Up Arrow 10"/>
            <p:cNvSpPr/>
            <p:nvPr/>
          </p:nvSpPr>
          <p:spPr>
            <a:xfrm rot="6465292">
              <a:off x="5123893" y="2688311"/>
              <a:ext cx="266700" cy="3874185"/>
            </a:xfrm>
            <a:prstGeom prst="upArrow">
              <a:avLst/>
            </a:prstGeom>
            <a:solidFill>
              <a:srgbClr val="BA1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2" name="TextBox 11"/>
            <p:cNvSpPr txBox="1"/>
            <p:nvPr/>
          </p:nvSpPr>
          <p:spPr>
            <a:xfrm>
              <a:off x="2024025" y="1384985"/>
              <a:ext cx="8212970"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3600" dirty="0">
                  <a:latin typeface="Segoe UI" panose="020B0502040204020203" pitchFamily="34" charset="0"/>
                  <a:ea typeface="Segoe UI" panose="020B0502040204020203" pitchFamily="34" charset="0"/>
                  <a:cs typeface="Segoe UI" panose="020B0502040204020203" pitchFamily="34" charset="0"/>
                </a:rPr>
                <a:t>Azure VM</a:t>
              </a:r>
            </a:p>
          </p:txBody>
        </p:sp>
        <p:sp>
          <p:nvSpPr>
            <p:cNvPr id="13" name="TextBox 12"/>
            <p:cNvSpPr txBox="1"/>
            <p:nvPr/>
          </p:nvSpPr>
          <p:spPr>
            <a:xfrm>
              <a:off x="2024025" y="2367737"/>
              <a:ext cx="2497967" cy="78483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C:\</a:t>
              </a:r>
            </a:p>
            <a:p>
              <a:r>
                <a:rPr lang="en-US" sz="1700" dirty="0">
                  <a:latin typeface="Segoe UI" panose="020B0502040204020203" pitchFamily="34" charset="0"/>
                  <a:ea typeface="Segoe UI" panose="020B0502040204020203" pitchFamily="34" charset="0"/>
                  <a:cs typeface="Segoe UI" panose="020B0502040204020203" pitchFamily="34" charset="0"/>
                </a:rPr>
                <a:t>operating system disk</a:t>
              </a:r>
            </a:p>
          </p:txBody>
        </p:sp>
        <p:sp>
          <p:nvSpPr>
            <p:cNvPr id="14" name="TextBox 13"/>
            <p:cNvSpPr txBox="1"/>
            <p:nvPr/>
          </p:nvSpPr>
          <p:spPr>
            <a:xfrm>
              <a:off x="4138314" y="2498278"/>
              <a:ext cx="3920750" cy="181588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D:\</a:t>
              </a:r>
            </a:p>
            <a:p>
              <a:pPr algn="ctr"/>
              <a:r>
                <a:rPr lang="en-US" sz="2800" dirty="0">
                  <a:latin typeface="Segoe UI" panose="020B0502040204020203" pitchFamily="34" charset="0"/>
                  <a:ea typeface="Segoe UI" panose="020B0502040204020203" pitchFamily="34" charset="0"/>
                  <a:cs typeface="Segoe UI" panose="020B0502040204020203" pitchFamily="34" charset="0"/>
                </a:rPr>
                <a:t>Temporary disk</a:t>
              </a:r>
            </a:p>
            <a:p>
              <a:pPr algn="ctr"/>
              <a:r>
                <a:rPr lang="en-US" sz="2800" dirty="0">
                  <a:latin typeface="Segoe UI" panose="020B0502040204020203" pitchFamily="34" charset="0"/>
                  <a:ea typeface="Segoe UI" panose="020B0502040204020203" pitchFamily="34" charset="0"/>
                  <a:cs typeface="Segoe UI" panose="020B0502040204020203" pitchFamily="34" charset="0"/>
                </a:rPr>
                <a:t>(contents can be</a:t>
              </a:r>
            </a:p>
            <a:p>
              <a:pPr algn="ctr"/>
              <a:r>
                <a:rPr lang="en-US" sz="2800" dirty="0">
                  <a:latin typeface="Segoe UI" panose="020B0502040204020203" pitchFamily="34" charset="0"/>
                  <a:ea typeface="Segoe UI" panose="020B0502040204020203" pitchFamily="34" charset="0"/>
                  <a:cs typeface="Segoe UI" panose="020B0502040204020203" pitchFamily="34" charset="0"/>
                </a:rPr>
                <a:t>lost)</a:t>
              </a:r>
            </a:p>
          </p:txBody>
        </p:sp>
        <p:sp>
          <p:nvSpPr>
            <p:cNvPr id="15" name="TextBox 14"/>
            <p:cNvSpPr txBox="1"/>
            <p:nvPr/>
          </p:nvSpPr>
          <p:spPr>
            <a:xfrm>
              <a:off x="7844624" y="2368123"/>
              <a:ext cx="2286774" cy="95410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F:\Data disks</a:t>
              </a:r>
            </a:p>
          </p:txBody>
        </p:sp>
        <p:sp>
          <p:nvSpPr>
            <p:cNvPr id="16" name="Oval 15"/>
            <p:cNvSpPr/>
            <p:nvPr/>
          </p:nvSpPr>
          <p:spPr>
            <a:xfrm>
              <a:off x="7669531" y="4807099"/>
              <a:ext cx="2350770" cy="372119"/>
            </a:xfrm>
            <a:prstGeom prst="ellipse">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7" name="TextBox 18"/>
            <p:cNvSpPr txBox="1"/>
            <p:nvPr/>
          </p:nvSpPr>
          <p:spPr>
            <a:xfrm>
              <a:off x="7934157" y="5064229"/>
              <a:ext cx="1851993" cy="83099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dirty="0">
                  <a:latin typeface="Segoe UI" panose="020B0502040204020203" pitchFamily="34" charset="0"/>
                  <a:ea typeface="Segoe UI" panose="020B0502040204020203" pitchFamily="34" charset="0"/>
                  <a:cs typeface="Segoe UI" panose="020B0502040204020203" pitchFamily="34" charset="0"/>
                </a:rPr>
                <a:t>Azure page blob</a:t>
              </a:r>
            </a:p>
          </p:txBody>
        </p:sp>
      </p:grpSp>
    </p:spTree>
    <p:extLst>
      <p:ext uri="{BB962C8B-B14F-4D97-AF65-F5344CB8AC3E}">
        <p14:creationId xmlns:p14="http://schemas.microsoft.com/office/powerpoint/2010/main" val="15726829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 of unmanaged and managed disks</a:t>
            </a:r>
            <a:endParaRPr lang="en-US" dirty="0"/>
          </a:p>
        </p:txBody>
      </p:sp>
      <p:sp>
        <p:nvSpPr>
          <p:cNvPr id="4" name="Content Placeholder 2"/>
          <p:cNvSpPr>
            <a:spLocks noGrp="1"/>
          </p:cNvSpPr>
          <p:nvPr/>
        </p:nvSpPr>
        <p:spPr bwMode="auto">
          <a:xfrm>
            <a:off x="323528" y="740662"/>
            <a:ext cx="861092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Unmanaged disks:</a:t>
            </a:r>
          </a:p>
          <a:p>
            <a:pPr lvl="1"/>
            <a:r>
              <a:rPr lang="en-US" b="0" dirty="0"/>
              <a:t>Up to 200 storage accounts per region</a:t>
            </a:r>
          </a:p>
          <a:p>
            <a:pPr lvl="1"/>
            <a:r>
              <a:rPr lang="en-US" b="0" dirty="0"/>
              <a:t>Up to 40 disks per Standard storage account</a:t>
            </a:r>
          </a:p>
          <a:p>
            <a:pPr lvl="1"/>
            <a:r>
              <a:rPr lang="en-US" b="0" dirty="0"/>
              <a:t>Storage accounts for VMs in the same availability set might be in the same storage stamp</a:t>
            </a:r>
          </a:p>
          <a:p>
            <a:pPr lvl="1"/>
            <a:r>
              <a:rPr lang="en-US" b="0" dirty="0"/>
              <a:t>A custom image must be in the same storage account as VM disks</a:t>
            </a:r>
          </a:p>
          <a:p>
            <a:r>
              <a:rPr lang="en-US" b="0" dirty="0"/>
              <a:t>Managed disks:</a:t>
            </a:r>
          </a:p>
          <a:p>
            <a:pPr lvl="1"/>
            <a:r>
              <a:rPr lang="en-US" b="0" dirty="0"/>
              <a:t>Up to 10,000 disks per region</a:t>
            </a:r>
          </a:p>
          <a:p>
            <a:pPr lvl="1"/>
            <a:r>
              <a:rPr lang="en-US" b="0" dirty="0"/>
              <a:t>Storage account performance limits not relevant</a:t>
            </a:r>
          </a:p>
          <a:p>
            <a:pPr lvl="1"/>
            <a:r>
              <a:rPr lang="en-US" b="0" dirty="0"/>
              <a:t>Disks of VMs in the same availability set in different stamps</a:t>
            </a:r>
          </a:p>
          <a:p>
            <a:pPr lvl="1"/>
            <a:r>
              <a:rPr lang="en-US" b="0" dirty="0"/>
              <a:t>A custom image must be in the same region as VM disks</a:t>
            </a:r>
          </a:p>
        </p:txBody>
      </p:sp>
    </p:spTree>
    <p:extLst>
      <p:ext uri="{BB962C8B-B14F-4D97-AF65-F5344CB8AC3E}">
        <p14:creationId xmlns:p14="http://schemas.microsoft.com/office/powerpoint/2010/main" val="30787932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835C7-E962-492D-BBD7-23A20566F99A}"/>
              </a:ext>
            </a:extLst>
          </p:cNvPr>
          <p:cNvSpPr>
            <a:spLocks noGrp="1"/>
          </p:cNvSpPr>
          <p:nvPr>
            <p:ph type="title"/>
          </p:nvPr>
        </p:nvSpPr>
        <p:spPr/>
        <p:txBody>
          <a:bodyPr/>
          <a:lstStyle/>
          <a:p>
            <a:r>
              <a:rPr lang="en-US" dirty="0"/>
              <a:t>Managing VM disks</a:t>
            </a:r>
          </a:p>
        </p:txBody>
      </p:sp>
      <p:sp>
        <p:nvSpPr>
          <p:cNvPr id="4" name="Content Placeholder 2">
            <a:extLst>
              <a:ext uri="{FF2B5EF4-FFF2-40B4-BE49-F238E27FC236}">
                <a16:creationId xmlns="" xmlns:a16="http://schemas.microsoft.com/office/drawing/2014/main" id="{9412280D-4550-406A-AED7-B363A9042A40}"/>
              </a:ext>
            </a:extLst>
          </p:cNvPr>
          <p:cNvSpPr txBox="1">
            <a:spLocks/>
          </p:cNvSpPr>
          <p:nvPr/>
        </p:nvSpPr>
        <p:spPr>
          <a:xfrm>
            <a:off x="460375" y="74066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81597" lvl="0"/>
            <a:r>
              <a:rPr lang="en-US" sz="2400" b="0" kern="0" dirty="0">
                <a:solidFill>
                  <a:srgbClr val="000000"/>
                </a:solidFill>
              </a:rPr>
              <a:t>Attach an OS or data disk:</a:t>
            </a:r>
          </a:p>
          <a:p>
            <a:pPr marL="365760" lvl="1"/>
            <a:r>
              <a:rPr lang="en-US" sz="2000" b="0" kern="0" dirty="0">
                <a:solidFill>
                  <a:srgbClr val="000000"/>
                </a:solidFill>
              </a:rPr>
              <a:t>Unmanaged disks:</a:t>
            </a:r>
          </a:p>
          <a:p>
            <a:pPr marL="761047" lvl="2"/>
            <a:r>
              <a:rPr lang="en-US" sz="1800" b="0" kern="0" dirty="0">
                <a:solidFill>
                  <a:srgbClr val="000000"/>
                </a:solidFill>
              </a:rPr>
              <a:t>New (empty)</a:t>
            </a:r>
          </a:p>
          <a:p>
            <a:pPr marL="761047" lvl="2"/>
            <a:r>
              <a:rPr lang="en-US" sz="1800" b="0" kern="0" dirty="0">
                <a:solidFill>
                  <a:srgbClr val="000000"/>
                </a:solidFill>
              </a:rPr>
              <a:t>Existing blob</a:t>
            </a:r>
          </a:p>
          <a:p>
            <a:pPr marL="365760" lvl="1"/>
            <a:r>
              <a:rPr lang="en-US" sz="2000" b="0" kern="0" dirty="0">
                <a:solidFill>
                  <a:srgbClr val="000000"/>
                </a:solidFill>
              </a:rPr>
              <a:t>Managed disks:</a:t>
            </a:r>
          </a:p>
          <a:p>
            <a:pPr marL="761047" lvl="2"/>
            <a:r>
              <a:rPr lang="en-US" sz="1800" b="0" kern="0" dirty="0">
                <a:solidFill>
                  <a:srgbClr val="000000"/>
                </a:solidFill>
              </a:rPr>
              <a:t>New (empty)</a:t>
            </a:r>
          </a:p>
          <a:p>
            <a:pPr marL="761047" lvl="2"/>
            <a:r>
              <a:rPr lang="en-US" sz="1800" b="0" kern="0" dirty="0">
                <a:solidFill>
                  <a:srgbClr val="000000"/>
                </a:solidFill>
              </a:rPr>
              <a:t>Existing blob</a:t>
            </a:r>
          </a:p>
          <a:p>
            <a:pPr marL="761047" lvl="2"/>
            <a:r>
              <a:rPr lang="en-US" sz="1800" b="0" kern="0" dirty="0">
                <a:solidFill>
                  <a:srgbClr val="000000"/>
                </a:solidFill>
              </a:rPr>
              <a:t>Snapshot</a:t>
            </a:r>
          </a:p>
          <a:p>
            <a:pPr marL="81597" lvl="0"/>
            <a:r>
              <a:rPr lang="en-US" sz="2400" b="0" kern="0" dirty="0">
                <a:solidFill>
                  <a:srgbClr val="000000"/>
                </a:solidFill>
              </a:rPr>
              <a:t>Detach a data disk</a:t>
            </a:r>
          </a:p>
          <a:p>
            <a:pPr marL="81597" lvl="0"/>
            <a:r>
              <a:rPr lang="en-US" sz="2400" b="0" kern="0" dirty="0">
                <a:solidFill>
                  <a:srgbClr val="000000"/>
                </a:solidFill>
              </a:rPr>
              <a:t>Modify disk settings:</a:t>
            </a:r>
          </a:p>
          <a:p>
            <a:pPr marL="576072" lvl="2"/>
            <a:r>
              <a:rPr lang="en-US" b="0" kern="0" dirty="0">
                <a:solidFill>
                  <a:srgbClr val="000000"/>
                </a:solidFill>
              </a:rPr>
              <a:t>Host caching mode</a:t>
            </a:r>
          </a:p>
          <a:p>
            <a:pPr marL="576072" lvl="2"/>
            <a:r>
              <a:rPr lang="en-US" b="0" kern="0" dirty="0">
                <a:solidFill>
                  <a:srgbClr val="000000"/>
                </a:solidFill>
              </a:rPr>
              <a:t>Disk size (up to 4 TBs)</a:t>
            </a:r>
          </a:p>
          <a:p>
            <a:pPr marL="576072" lvl="2"/>
            <a:r>
              <a:rPr lang="en-US" b="0" kern="0" dirty="0">
                <a:solidFill>
                  <a:srgbClr val="000000"/>
                </a:solidFill>
              </a:rPr>
              <a:t>Storage account type (standard unmanaged disks only)</a:t>
            </a:r>
          </a:p>
          <a:p>
            <a:pPr marL="576072" lvl="2"/>
            <a:r>
              <a:rPr lang="en-US" b="0" kern="0" dirty="0">
                <a:solidFill>
                  <a:srgbClr val="000000"/>
                </a:solidFill>
              </a:rPr>
              <a:t>Performance tier (managed disks only)</a:t>
            </a:r>
          </a:p>
        </p:txBody>
      </p:sp>
    </p:spTree>
    <p:extLst>
      <p:ext uri="{BB962C8B-B14F-4D97-AF65-F5344CB8AC3E}">
        <p14:creationId xmlns:p14="http://schemas.microsoft.com/office/powerpoint/2010/main" val="2153249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38D64CF-0ADE-4CA1-8572-EADA659468A1}"/>
              </a:ext>
            </a:extLst>
          </p:cNvPr>
          <p:cNvSpPr>
            <a:spLocks noGrp="1"/>
          </p:cNvSpPr>
          <p:nvPr>
            <p:ph type="ctrTitle" sz="quarter"/>
          </p:nvPr>
        </p:nvSpPr>
        <p:spPr/>
        <p:txBody>
          <a:bodyPr/>
          <a:lstStyle/>
          <a:p>
            <a:r>
              <a:rPr lang="en-US" dirty="0"/>
              <a:t>Create and Manage Compute Resources (20-25%)</a:t>
            </a:r>
          </a:p>
        </p:txBody>
      </p:sp>
      <p:sp>
        <p:nvSpPr>
          <p:cNvPr id="6" name="Subtitle 5">
            <a:extLst>
              <a:ext uri="{FF2B5EF4-FFF2-40B4-BE49-F238E27FC236}">
                <a16:creationId xmlns="" xmlns:a16="http://schemas.microsoft.com/office/drawing/2014/main" id="{63D15067-A858-486F-B33B-2D1E14333555}"/>
              </a:ext>
            </a:extLst>
          </p:cNvPr>
          <p:cNvSpPr>
            <a:spLocks noGrp="1"/>
          </p:cNvSpPr>
          <p:nvPr>
            <p:ph type="subTitle" sz="quarter" idx="1"/>
          </p:nvPr>
        </p:nvSpPr>
        <p:spPr/>
        <p:txBody>
          <a:bodyPr/>
          <a:lstStyle/>
          <a:p>
            <a:r>
              <a:rPr lang="en-US" dirty="0"/>
              <a:t>Deploy workloads on Azure Resource Manager (ARM) virtual machines (VMs) </a:t>
            </a:r>
          </a:p>
          <a:p>
            <a:r>
              <a:rPr lang="en-US" dirty="0"/>
              <a:t>Perform configuration management </a:t>
            </a:r>
          </a:p>
          <a:p>
            <a:r>
              <a:rPr lang="en-US" dirty="0"/>
              <a:t>Design and implement VM storage </a:t>
            </a:r>
          </a:p>
          <a:p>
            <a:r>
              <a:rPr lang="en-US" dirty="0"/>
              <a:t>Monitor ARM VMs </a:t>
            </a:r>
          </a:p>
          <a:p>
            <a:r>
              <a:rPr lang="en-US" dirty="0"/>
              <a:t>Manage ARM VM availability </a:t>
            </a:r>
          </a:p>
          <a:p>
            <a:r>
              <a:rPr lang="en-US" dirty="0"/>
              <a:t>Scale ARM VMs  </a:t>
            </a:r>
          </a:p>
          <a:p>
            <a:r>
              <a:rPr lang="en-US" dirty="0"/>
              <a:t>Manage Containers with Azure Container Services (ACS) </a:t>
            </a:r>
          </a:p>
        </p:txBody>
      </p:sp>
      <p:sp>
        <p:nvSpPr>
          <p:cNvPr id="7" name="Text Placeholder 6">
            <a:extLst>
              <a:ext uri="{FF2B5EF4-FFF2-40B4-BE49-F238E27FC236}">
                <a16:creationId xmlns=""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 xmlns:a16="http://schemas.microsoft.com/office/drawing/2014/main" id="{041176C3-A54B-431B-9644-B4FF10CFD4BB}"/>
              </a:ext>
            </a:extLst>
          </p:cNvPr>
          <p:cNvSpPr>
            <a:spLocks noGrp="1"/>
          </p:cNvSpPr>
          <p:nvPr>
            <p:ph type="body" sz="quarter" idx="11"/>
          </p:nvPr>
        </p:nvSpPr>
        <p:spPr>
          <a:xfrm>
            <a:off x="261938" y="6018240"/>
            <a:ext cx="8714421" cy="770342"/>
          </a:xfrm>
        </p:spPr>
        <p:txBody>
          <a:bodyPr/>
          <a:lstStyle/>
          <a:p>
            <a:r>
              <a:rPr lang="en-US" dirty="0"/>
              <a:t>https://www.microsoft.com/en-ie/learning/exam-70-533.aspx</a:t>
            </a:r>
          </a:p>
          <a:p>
            <a:r>
              <a:rPr lang="en-US" dirty="0"/>
              <a:t>http://download.microsoft.com/download/8/4/8/848DD46A-05F2-4021-A118-036FC06647C5/533_OD_Changes.pdf</a:t>
            </a:r>
          </a:p>
        </p:txBody>
      </p:sp>
      <p:sp>
        <p:nvSpPr>
          <p:cNvPr id="9" name="TextBox 8">
            <a:extLst>
              <a:ext uri="{FF2B5EF4-FFF2-40B4-BE49-F238E27FC236}">
                <a16:creationId xmlns="" xmlns:a16="http://schemas.microsoft.com/office/drawing/2014/main" id="{99DF8611-72A1-48A6-8EDF-3EA7C03F66DE}"/>
              </a:ext>
            </a:extLst>
          </p:cNvPr>
          <p:cNvSpPr txBox="1"/>
          <p:nvPr/>
        </p:nvSpPr>
        <p:spPr>
          <a:xfrm>
            <a:off x="7673009" y="5607692"/>
            <a:ext cx="1383527"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120 min </a:t>
            </a:r>
          </a:p>
        </p:txBody>
      </p:sp>
    </p:spTree>
    <p:extLst>
      <p:ext uri="{BB962C8B-B14F-4D97-AF65-F5344CB8AC3E}">
        <p14:creationId xmlns:p14="http://schemas.microsoft.com/office/powerpoint/2010/main" val="1582592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B520F5-64FF-47AA-A678-9CF5A9B1D476}"/>
              </a:ext>
            </a:extLst>
          </p:cNvPr>
          <p:cNvSpPr>
            <a:spLocks noGrp="1"/>
          </p:cNvSpPr>
          <p:nvPr>
            <p:ph type="title"/>
          </p:nvPr>
        </p:nvSpPr>
        <p:spPr/>
        <p:txBody>
          <a:bodyPr/>
          <a:lstStyle/>
          <a:p>
            <a:r>
              <a:rPr lang="en-US" dirty="0"/>
              <a:t>Azure VM disk mobility</a:t>
            </a:r>
          </a:p>
        </p:txBody>
      </p:sp>
      <p:sp>
        <p:nvSpPr>
          <p:cNvPr id="4" name="Content Placeholder 2">
            <a:extLst>
              <a:ext uri="{FF2B5EF4-FFF2-40B4-BE49-F238E27FC236}">
                <a16:creationId xmlns="" xmlns:a16="http://schemas.microsoft.com/office/drawing/2014/main" id="{AF9650E7-C716-4821-A681-894A385CA864}"/>
              </a:ext>
            </a:extLst>
          </p:cNvPr>
          <p:cNvSpPr txBox="1">
            <a:spLocks/>
          </p:cNvSpPr>
          <p:nvPr/>
        </p:nvSpPr>
        <p:spPr>
          <a:xfrm>
            <a:off x="221886" y="740662"/>
            <a:ext cx="8728364"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0"/>
              </a:spcBef>
            </a:pPr>
            <a:r>
              <a:rPr lang="en-US" sz="2400" b="0" kern="0" dirty="0">
                <a:solidFill>
                  <a:srgbClr val="000000"/>
                </a:solidFill>
              </a:rPr>
              <a:t>Azure virtual disk files:</a:t>
            </a:r>
          </a:p>
          <a:p>
            <a:pPr lvl="1">
              <a:spcBef>
                <a:spcPts val="0"/>
              </a:spcBef>
            </a:pPr>
            <a:r>
              <a:rPr lang="en-US" sz="2000" b="0" kern="0" dirty="0">
                <a:solidFill>
                  <a:srgbClr val="000000"/>
                </a:solidFill>
              </a:rPr>
              <a:t>.vhd format (.vhdx not supported)</a:t>
            </a:r>
          </a:p>
          <a:p>
            <a:pPr lvl="1">
              <a:spcBef>
                <a:spcPts val="0"/>
              </a:spcBef>
            </a:pPr>
            <a:r>
              <a:rPr lang="en-US" sz="2000" b="0" kern="0" dirty="0">
                <a:solidFill>
                  <a:srgbClr val="000000"/>
                </a:solidFill>
              </a:rPr>
              <a:t>Fixed type (dynamic not supported)</a:t>
            </a:r>
          </a:p>
          <a:p>
            <a:pPr lvl="1">
              <a:spcBef>
                <a:spcPts val="0"/>
              </a:spcBef>
            </a:pPr>
            <a:r>
              <a:rPr lang="en-US" sz="2000" b="0" kern="0" dirty="0">
                <a:solidFill>
                  <a:srgbClr val="000000"/>
                </a:solidFill>
              </a:rPr>
              <a:t>4-TB maximum size (use multi-disk volumes  if larger size is needed)</a:t>
            </a:r>
          </a:p>
          <a:p>
            <a:pPr lvl="0">
              <a:spcBef>
                <a:spcPts val="0"/>
              </a:spcBef>
            </a:pPr>
            <a:r>
              <a:rPr lang="en-US" sz="2400" b="0" kern="0" dirty="0">
                <a:solidFill>
                  <a:srgbClr val="000000"/>
                </a:solidFill>
              </a:rPr>
              <a:t>Azure virtual disk mobility:</a:t>
            </a:r>
          </a:p>
          <a:p>
            <a:pPr lvl="1">
              <a:spcBef>
                <a:spcPts val="0"/>
              </a:spcBef>
            </a:pPr>
            <a:r>
              <a:rPr lang="en-US" sz="2000" b="0" kern="0" dirty="0">
                <a:solidFill>
                  <a:srgbClr val="000000"/>
                </a:solidFill>
              </a:rPr>
              <a:t>Upload and download:</a:t>
            </a:r>
          </a:p>
          <a:p>
            <a:pPr lvl="2">
              <a:spcBef>
                <a:spcPts val="0"/>
              </a:spcBef>
            </a:pPr>
            <a:r>
              <a:rPr lang="en-US" sz="1800" kern="0" dirty="0">
                <a:solidFill>
                  <a:srgbClr val="000000"/>
                </a:solidFill>
              </a:rPr>
              <a:t>Add-AzureRmVHD </a:t>
            </a:r>
            <a:r>
              <a:rPr lang="en-US" sz="1800" b="0" kern="0" dirty="0">
                <a:solidFill>
                  <a:srgbClr val="000000"/>
                </a:solidFill>
              </a:rPr>
              <a:t>and</a:t>
            </a:r>
            <a:r>
              <a:rPr lang="en-US" sz="1800" kern="0" dirty="0">
                <a:solidFill>
                  <a:srgbClr val="000000"/>
                </a:solidFill>
              </a:rPr>
              <a:t> Save-AzureRmVHD</a:t>
            </a:r>
          </a:p>
          <a:p>
            <a:pPr lvl="2">
              <a:spcBef>
                <a:spcPts val="0"/>
              </a:spcBef>
            </a:pPr>
            <a:r>
              <a:rPr lang="en-US" sz="1800" kern="0" dirty="0">
                <a:solidFill>
                  <a:srgbClr val="000000"/>
                </a:solidFill>
              </a:rPr>
              <a:t>az storage blob upload </a:t>
            </a:r>
            <a:r>
              <a:rPr lang="en-US" sz="1800" b="0" kern="0" dirty="0">
                <a:solidFill>
                  <a:srgbClr val="000000"/>
                </a:solidFill>
              </a:rPr>
              <a:t>and</a:t>
            </a:r>
            <a:r>
              <a:rPr lang="en-US" sz="1800" kern="0" dirty="0">
                <a:solidFill>
                  <a:srgbClr val="000000"/>
                </a:solidFill>
              </a:rPr>
              <a:t> az storage blob download</a:t>
            </a:r>
          </a:p>
          <a:p>
            <a:pPr lvl="1">
              <a:spcBef>
                <a:spcPts val="0"/>
              </a:spcBef>
            </a:pPr>
            <a:r>
              <a:rPr lang="en-US" sz="2000" b="0" kern="0" dirty="0">
                <a:solidFill>
                  <a:srgbClr val="000000"/>
                </a:solidFill>
              </a:rPr>
              <a:t>Attach and detach:</a:t>
            </a:r>
          </a:p>
          <a:p>
            <a:pPr lvl="2">
              <a:spcBef>
                <a:spcPts val="0"/>
              </a:spcBef>
            </a:pPr>
            <a:r>
              <a:rPr lang="en-US" sz="1800" kern="0" dirty="0">
                <a:solidFill>
                  <a:srgbClr val="000000"/>
                </a:solidFill>
              </a:rPr>
              <a:t>Add-AzureRmVmDataDisk </a:t>
            </a:r>
            <a:r>
              <a:rPr lang="en-US" sz="1800" b="0" kern="0" dirty="0">
                <a:solidFill>
                  <a:srgbClr val="000000"/>
                </a:solidFill>
              </a:rPr>
              <a:t>and</a:t>
            </a:r>
            <a:r>
              <a:rPr lang="en-US" sz="1800" kern="0" dirty="0">
                <a:solidFill>
                  <a:srgbClr val="000000"/>
                </a:solidFill>
              </a:rPr>
              <a:t> Remove-AzureRmVMDataDisk</a:t>
            </a:r>
          </a:p>
          <a:p>
            <a:pPr lvl="2">
              <a:spcBef>
                <a:spcPts val="0"/>
              </a:spcBef>
            </a:pPr>
            <a:r>
              <a:rPr lang="en-US" sz="1800" kern="0" dirty="0">
                <a:solidFill>
                  <a:srgbClr val="000000"/>
                </a:solidFill>
              </a:rPr>
              <a:t>azure vm disk attach-new </a:t>
            </a:r>
            <a:r>
              <a:rPr lang="en-US" sz="1800" b="0" kern="0" dirty="0">
                <a:solidFill>
                  <a:srgbClr val="000000"/>
                </a:solidFill>
              </a:rPr>
              <a:t>and</a:t>
            </a:r>
            <a:r>
              <a:rPr lang="en-US" sz="1800" kern="0" dirty="0">
                <a:solidFill>
                  <a:srgbClr val="000000"/>
                </a:solidFill>
              </a:rPr>
              <a:t> azure vm disk detach</a:t>
            </a:r>
          </a:p>
          <a:p>
            <a:pPr lvl="1">
              <a:spcBef>
                <a:spcPts val="0"/>
              </a:spcBef>
            </a:pPr>
            <a:r>
              <a:rPr lang="en-US" sz="2000" b="0" kern="0" dirty="0">
                <a:solidFill>
                  <a:srgbClr val="000000"/>
                </a:solidFill>
              </a:rPr>
              <a:t>Import/Export service (for larger disk sizes)</a:t>
            </a:r>
          </a:p>
          <a:p>
            <a:pPr lvl="1">
              <a:spcBef>
                <a:spcPts val="0"/>
              </a:spcBef>
            </a:pPr>
            <a:r>
              <a:rPr lang="en-US" sz="2000" b="0" kern="0" dirty="0">
                <a:solidFill>
                  <a:srgbClr val="000000"/>
                </a:solidFill>
              </a:rPr>
              <a:t>AzCopy and Azure portal</a:t>
            </a:r>
          </a:p>
          <a:p>
            <a:pPr lvl="0">
              <a:spcBef>
                <a:spcPts val="0"/>
              </a:spcBef>
            </a:pPr>
            <a:r>
              <a:rPr lang="en-US" sz="2400" b="0" kern="0" dirty="0">
                <a:solidFill>
                  <a:srgbClr val="000000"/>
                </a:solidFill>
              </a:rPr>
              <a:t>Azure virtual disk files copy and snapshot: </a:t>
            </a:r>
          </a:p>
          <a:p>
            <a:pPr lvl="1">
              <a:spcBef>
                <a:spcPts val="0"/>
              </a:spcBef>
            </a:pPr>
            <a:r>
              <a:rPr lang="en-US" sz="2000" b="0" kern="0" dirty="0">
                <a:solidFill>
                  <a:srgbClr val="000000"/>
                </a:solidFill>
              </a:rPr>
              <a:t>Managed and unmanaged disks (full snapshots only)</a:t>
            </a:r>
          </a:p>
          <a:p>
            <a:pPr lvl="1">
              <a:spcBef>
                <a:spcPts val="0"/>
              </a:spcBef>
            </a:pPr>
            <a:endParaRPr lang="en-US" b="0" kern="0" dirty="0">
              <a:solidFill>
                <a:srgbClr val="000000"/>
              </a:solidFill>
            </a:endParaRPr>
          </a:p>
        </p:txBody>
      </p:sp>
    </p:spTree>
    <p:extLst>
      <p:ext uri="{BB962C8B-B14F-4D97-AF65-F5344CB8AC3E}">
        <p14:creationId xmlns:p14="http://schemas.microsoft.com/office/powerpoint/2010/main" val="37548890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CA" dirty="0"/>
              <a:t>Demonstration: </a:t>
            </a:r>
            <a:r>
              <a:rPr lang="en-CA" dirty="0" smtClean="0"/>
              <a:t>Connecting to a VM</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spTree>
    <p:extLst>
      <p:ext uri="{BB962C8B-B14F-4D97-AF65-F5344CB8AC3E}">
        <p14:creationId xmlns:p14="http://schemas.microsoft.com/office/powerpoint/2010/main" val="19010933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Monitor ARM VMs </a:t>
            </a:r>
            <a:br>
              <a:rPr lang="en-US" dirty="0"/>
            </a:br>
            <a:endParaRPr lang="en-US" dirty="0"/>
          </a:p>
        </p:txBody>
      </p:sp>
      <p:sp>
        <p:nvSpPr>
          <p:cNvPr id="6" name="Subtitle 5">
            <a:extLst>
              <a:ext uri="{FF2B5EF4-FFF2-40B4-BE49-F238E27FC236}">
                <a16:creationId xmlns="" xmlns:a16="http://schemas.microsoft.com/office/drawing/2014/main" id="{82A304BB-281D-492D-92BA-66E70E5CC9B7}"/>
              </a:ext>
            </a:extLst>
          </p:cNvPr>
          <p:cNvSpPr>
            <a:spLocks noGrp="1"/>
          </p:cNvSpPr>
          <p:nvPr>
            <p:ph type="subTitle" sz="quarter" idx="1"/>
          </p:nvPr>
        </p:nvSpPr>
        <p:spPr>
          <a:xfrm>
            <a:off x="390617" y="2110581"/>
            <a:ext cx="8585743" cy="3722293"/>
          </a:xfrm>
        </p:spPr>
        <p:txBody>
          <a:bodyPr/>
          <a:lstStyle/>
          <a:p>
            <a:r>
              <a:rPr lang="en-US" dirty="0"/>
              <a:t>Configure ARM VM monitoring; configure alerts</a:t>
            </a:r>
          </a:p>
          <a:p>
            <a:r>
              <a:rPr lang="en-US" dirty="0"/>
              <a:t>Configure diagnostic and monitoring storage location </a:t>
            </a:r>
          </a:p>
        </p:txBody>
      </p:sp>
      <p:sp>
        <p:nvSpPr>
          <p:cNvPr id="8" name="Text Placeholder 7">
            <a:extLst>
              <a:ext uri="{FF2B5EF4-FFF2-40B4-BE49-F238E27FC236}">
                <a16:creationId xmlns=""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AB279F-989F-4CD0-AFFC-60B7FDEDB699}"/>
              </a:ext>
            </a:extLst>
          </p:cNvPr>
          <p:cNvSpPr>
            <a:spLocks noGrp="1"/>
          </p:cNvSpPr>
          <p:nvPr>
            <p:ph type="title"/>
          </p:nvPr>
        </p:nvSpPr>
        <p:spPr/>
        <p:txBody>
          <a:bodyPr/>
          <a:lstStyle/>
          <a:p>
            <a:r>
              <a:rPr lang="en-US" dirty="0"/>
              <a:t>Monitoring Azure VMs</a:t>
            </a:r>
          </a:p>
        </p:txBody>
      </p:sp>
      <p:sp>
        <p:nvSpPr>
          <p:cNvPr id="4" name="Content Placeholder 2">
            <a:extLst>
              <a:ext uri="{FF2B5EF4-FFF2-40B4-BE49-F238E27FC236}">
                <a16:creationId xmlns="" xmlns:a16="http://schemas.microsoft.com/office/drawing/2014/main" id="{EFF4B81C-72F3-4AE9-9469-E6D7B708DA64}"/>
              </a:ext>
            </a:extLst>
          </p:cNvPr>
          <p:cNvSpPr txBox="1">
            <a:spLocks/>
          </p:cNvSpPr>
          <p:nvPr/>
        </p:nvSpPr>
        <p:spPr>
          <a:xfrm>
            <a:off x="458788" y="887865"/>
            <a:ext cx="83804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0"/>
              </a:spcBef>
            </a:pPr>
            <a:r>
              <a:rPr lang="en-US" sz="2400" b="0" kern="0" dirty="0">
                <a:solidFill>
                  <a:srgbClr val="000000"/>
                </a:solidFill>
              </a:rPr>
              <a:t>Metrics:</a:t>
            </a:r>
          </a:p>
          <a:p>
            <a:pPr lvl="1">
              <a:spcBef>
                <a:spcPts val="0"/>
              </a:spcBef>
            </a:pPr>
            <a:r>
              <a:rPr lang="en-US" sz="2000" b="0" kern="0" dirty="0">
                <a:solidFill>
                  <a:srgbClr val="000000"/>
                </a:solidFill>
              </a:rPr>
              <a:t>Available for VMs running Windows and Linux</a:t>
            </a:r>
          </a:p>
          <a:p>
            <a:pPr lvl="1">
              <a:spcBef>
                <a:spcPts val="0"/>
              </a:spcBef>
            </a:pPr>
            <a:r>
              <a:rPr lang="en-US" sz="2000" b="0" kern="0" dirty="0">
                <a:solidFill>
                  <a:srgbClr val="000000"/>
                </a:solidFill>
              </a:rPr>
              <a:t>Displayed in the Azure portal</a:t>
            </a:r>
          </a:p>
          <a:p>
            <a:pPr lvl="0">
              <a:spcBef>
                <a:spcPts val="0"/>
              </a:spcBef>
            </a:pPr>
            <a:r>
              <a:rPr lang="en-US" sz="2400" b="0" kern="0" dirty="0">
                <a:solidFill>
                  <a:srgbClr val="000000"/>
                </a:solidFill>
              </a:rPr>
              <a:t>Diagnostics: </a:t>
            </a:r>
          </a:p>
          <a:p>
            <a:pPr lvl="1">
              <a:spcBef>
                <a:spcPts val="0"/>
              </a:spcBef>
            </a:pPr>
            <a:r>
              <a:rPr lang="en-US" sz="2000" b="0" kern="0" dirty="0">
                <a:solidFill>
                  <a:srgbClr val="000000"/>
                </a:solidFill>
              </a:rPr>
              <a:t>Implemented as a VM extension</a:t>
            </a:r>
          </a:p>
          <a:p>
            <a:pPr lvl="1">
              <a:spcBef>
                <a:spcPts val="0"/>
              </a:spcBef>
            </a:pPr>
            <a:r>
              <a:rPr lang="en-US" sz="2000" b="0" kern="0" dirty="0">
                <a:solidFill>
                  <a:srgbClr val="000000"/>
                </a:solidFill>
              </a:rPr>
              <a:t>Stored in Azure Storage (tables and blobs)</a:t>
            </a:r>
          </a:p>
          <a:p>
            <a:pPr lvl="1">
              <a:spcBef>
                <a:spcPts val="0"/>
              </a:spcBef>
            </a:pPr>
            <a:r>
              <a:rPr lang="en-US" sz="2000" b="0" kern="0" dirty="0">
                <a:solidFill>
                  <a:srgbClr val="000000"/>
                </a:solidFill>
              </a:rPr>
              <a:t>Windows – basic metrics, performance counters, </a:t>
            </a:r>
            <a:r>
              <a:rPr lang="en-US" sz="2000" b="0" kern="0" dirty="0" err="1" smtClean="0">
                <a:solidFill>
                  <a:srgbClr val="000000"/>
                </a:solidFill>
              </a:rPr>
              <a:t>logs,crash</a:t>
            </a:r>
            <a:r>
              <a:rPr lang="en-US" sz="2000" b="0" kern="0" dirty="0" smtClean="0">
                <a:solidFill>
                  <a:srgbClr val="000000"/>
                </a:solidFill>
              </a:rPr>
              <a:t> </a:t>
            </a:r>
            <a:r>
              <a:rPr lang="en-US" sz="2000" b="0" kern="0" dirty="0">
                <a:solidFill>
                  <a:srgbClr val="000000"/>
                </a:solidFill>
              </a:rPr>
              <a:t>dumps, Application Insights data, boot diagnostics</a:t>
            </a:r>
          </a:p>
          <a:p>
            <a:pPr lvl="1">
              <a:spcBef>
                <a:spcPts val="0"/>
              </a:spcBef>
            </a:pPr>
            <a:r>
              <a:rPr lang="en-US" sz="2000" b="0" kern="0" dirty="0">
                <a:solidFill>
                  <a:srgbClr val="000000"/>
                </a:solidFill>
              </a:rPr>
              <a:t>Linux – basic metrics and boot diagnostics</a:t>
            </a:r>
          </a:p>
          <a:p>
            <a:pPr lvl="0">
              <a:spcBef>
                <a:spcPts val="0"/>
              </a:spcBef>
            </a:pPr>
            <a:r>
              <a:rPr lang="en-US" sz="2400" b="0" kern="0" dirty="0">
                <a:solidFill>
                  <a:srgbClr val="000000"/>
                </a:solidFill>
              </a:rPr>
              <a:t>Alerts: </a:t>
            </a:r>
          </a:p>
          <a:p>
            <a:pPr marL="365760" lvl="1">
              <a:spcBef>
                <a:spcPts val="0"/>
              </a:spcBef>
            </a:pPr>
            <a:r>
              <a:rPr lang="en-US" sz="2000" b="0" kern="0" dirty="0">
                <a:solidFill>
                  <a:srgbClr val="000000"/>
                </a:solidFill>
              </a:rPr>
              <a:t>Based on metric, condition, threshold, and time period</a:t>
            </a:r>
          </a:p>
          <a:p>
            <a:pPr marL="365760" lvl="1">
              <a:spcBef>
                <a:spcPts val="0"/>
              </a:spcBef>
            </a:pPr>
            <a:r>
              <a:rPr lang="en-US" sz="2000" b="0" kern="0" dirty="0">
                <a:solidFill>
                  <a:srgbClr val="000000"/>
                </a:solidFill>
              </a:rPr>
              <a:t>Can trigger</a:t>
            </a:r>
          </a:p>
          <a:p>
            <a:pPr marL="761047" lvl="2">
              <a:spcBef>
                <a:spcPts val="0"/>
              </a:spcBef>
            </a:pPr>
            <a:r>
              <a:rPr lang="en-US" sz="1800" b="0" kern="0" dirty="0">
                <a:solidFill>
                  <a:srgbClr val="000000"/>
                </a:solidFill>
              </a:rPr>
              <a:t>Email notification</a:t>
            </a:r>
          </a:p>
          <a:p>
            <a:pPr marL="761047" lvl="2">
              <a:spcBef>
                <a:spcPts val="0"/>
              </a:spcBef>
            </a:pPr>
            <a:r>
              <a:rPr lang="en-US" sz="1800" b="0" kern="0" dirty="0">
                <a:solidFill>
                  <a:srgbClr val="000000"/>
                </a:solidFill>
              </a:rPr>
              <a:t>Webhook</a:t>
            </a:r>
          </a:p>
          <a:p>
            <a:pPr marL="761047" lvl="2">
              <a:spcBef>
                <a:spcPts val="0"/>
              </a:spcBef>
            </a:pPr>
            <a:r>
              <a:rPr lang="en-US" sz="1800" b="0" kern="0" dirty="0">
                <a:solidFill>
                  <a:srgbClr val="000000"/>
                </a:solidFill>
              </a:rPr>
              <a:t>Azure Automation runbook</a:t>
            </a:r>
          </a:p>
          <a:p>
            <a:pPr marL="761047" lvl="2">
              <a:spcBef>
                <a:spcPts val="0"/>
              </a:spcBef>
            </a:pPr>
            <a:r>
              <a:rPr lang="en-US" sz="1800" b="0" kern="0" dirty="0">
                <a:solidFill>
                  <a:srgbClr val="000000"/>
                </a:solidFill>
              </a:rPr>
              <a:t>Azure Logic App</a:t>
            </a:r>
          </a:p>
          <a:p>
            <a:pPr marL="365760" lvl="1">
              <a:spcBef>
                <a:spcPts val="0"/>
              </a:spcBef>
            </a:pPr>
            <a:endParaRPr lang="en-US" b="0" kern="0" dirty="0">
              <a:solidFill>
                <a:srgbClr val="000000"/>
              </a:solidFill>
            </a:endParaRPr>
          </a:p>
          <a:p>
            <a:pPr marL="0" lvl="0" indent="0">
              <a:spcBef>
                <a:spcPts val="0"/>
              </a:spcBef>
              <a:buNone/>
            </a:pPr>
            <a:endParaRPr lang="en-US" b="0" kern="0" dirty="0">
              <a:solidFill>
                <a:srgbClr val="000000"/>
              </a:solidFill>
            </a:endParaRPr>
          </a:p>
        </p:txBody>
      </p:sp>
    </p:spTree>
    <p:extLst>
      <p:ext uri="{BB962C8B-B14F-4D97-AF65-F5344CB8AC3E}">
        <p14:creationId xmlns:p14="http://schemas.microsoft.com/office/powerpoint/2010/main" val="25634885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CA" dirty="0"/>
              <a:t>Demonstration: </a:t>
            </a:r>
            <a:r>
              <a:rPr lang="en-CA" dirty="0" smtClean="0"/>
              <a:t>Explore VM Monitoring and Diagnostics </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solidFill>
                <a:srgbClr val="000000"/>
              </a:solidFill>
            </a:endParaRPr>
          </a:p>
        </p:txBody>
      </p:sp>
    </p:spTree>
    <p:extLst>
      <p:ext uri="{BB962C8B-B14F-4D97-AF65-F5344CB8AC3E}">
        <p14:creationId xmlns:p14="http://schemas.microsoft.com/office/powerpoint/2010/main" val="9440969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Scale ARM VMs  </a:t>
            </a:r>
            <a:br>
              <a:rPr lang="en-US" dirty="0"/>
            </a:br>
            <a:r>
              <a:rPr lang="en-US" dirty="0"/>
              <a:t/>
            </a:r>
            <a:br>
              <a:rPr lang="en-US" dirty="0"/>
            </a:br>
            <a:endParaRPr lang="en-US" dirty="0"/>
          </a:p>
        </p:txBody>
      </p:sp>
      <p:sp>
        <p:nvSpPr>
          <p:cNvPr id="6" name="Subtitle 5">
            <a:extLst>
              <a:ext uri="{FF2B5EF4-FFF2-40B4-BE49-F238E27FC236}">
                <a16:creationId xmlns="" xmlns:a16="http://schemas.microsoft.com/office/drawing/2014/main" id="{82A304BB-281D-492D-92BA-66E70E5CC9B7}"/>
              </a:ext>
            </a:extLst>
          </p:cNvPr>
          <p:cNvSpPr>
            <a:spLocks noGrp="1"/>
          </p:cNvSpPr>
          <p:nvPr>
            <p:ph type="subTitle" sz="quarter" idx="1"/>
          </p:nvPr>
        </p:nvSpPr>
        <p:spPr>
          <a:xfrm>
            <a:off x="479394" y="2110581"/>
            <a:ext cx="8496966" cy="3722293"/>
          </a:xfrm>
        </p:spPr>
        <p:txBody>
          <a:bodyPr/>
          <a:lstStyle/>
          <a:p>
            <a:r>
              <a:rPr lang="en-US" dirty="0"/>
              <a:t>Scale up and scale down VM sizes</a:t>
            </a:r>
          </a:p>
          <a:p>
            <a:r>
              <a:rPr lang="en-US" dirty="0"/>
              <a:t>Deploy ARM VM Scale Sets (VMSS)</a:t>
            </a:r>
          </a:p>
          <a:p>
            <a:r>
              <a:rPr lang="en-US" dirty="0"/>
              <a:t> Configure ARM VMSS auto-scale </a:t>
            </a:r>
          </a:p>
          <a:p>
            <a:endParaRPr lang="en-US" dirty="0"/>
          </a:p>
        </p:txBody>
      </p:sp>
      <p:sp>
        <p:nvSpPr>
          <p:cNvPr id="8" name="Text Placeholder 7">
            <a:extLst>
              <a:ext uri="{FF2B5EF4-FFF2-40B4-BE49-F238E27FC236}">
                <a16:creationId xmlns=""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960158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17A98D-596B-40FC-AB26-1993B0E2A412}"/>
              </a:ext>
            </a:extLst>
          </p:cNvPr>
          <p:cNvSpPr>
            <a:spLocks noGrp="1"/>
          </p:cNvSpPr>
          <p:nvPr>
            <p:ph type="title"/>
          </p:nvPr>
        </p:nvSpPr>
        <p:spPr/>
        <p:txBody>
          <a:bodyPr/>
          <a:lstStyle/>
          <a:p>
            <a:r>
              <a:rPr lang="en-US" dirty="0"/>
              <a:t>Scaling Azure VMs</a:t>
            </a:r>
          </a:p>
        </p:txBody>
      </p:sp>
      <p:sp>
        <p:nvSpPr>
          <p:cNvPr id="4" name="Content Placeholder 2">
            <a:extLst>
              <a:ext uri="{FF2B5EF4-FFF2-40B4-BE49-F238E27FC236}">
                <a16:creationId xmlns="" xmlns:a16="http://schemas.microsoft.com/office/drawing/2014/main" id="{6EFBEC25-ECAC-4A32-B6EF-74C9ACAC4C4E}"/>
              </a:ext>
            </a:extLst>
          </p:cNvPr>
          <p:cNvSpPr txBox="1">
            <a:spLocks/>
          </p:cNvSpPr>
          <p:nvPr/>
        </p:nvSpPr>
        <p:spPr>
          <a:xfrm>
            <a:off x="360314" y="740662"/>
            <a:ext cx="85328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Scale sets provide VM autoscaling:</a:t>
            </a:r>
          </a:p>
          <a:p>
            <a:pPr marL="365760" lvl="1"/>
            <a:r>
              <a:rPr lang="en-US" b="0" kern="0" dirty="0">
                <a:solidFill>
                  <a:srgbClr val="000000"/>
                </a:solidFill>
              </a:rPr>
              <a:t>With managed disks:</a:t>
            </a:r>
          </a:p>
          <a:p>
            <a:pPr marL="576072" lvl="2"/>
            <a:r>
              <a:rPr lang="en-US" sz="1800" b="0" kern="0" dirty="0">
                <a:solidFill>
                  <a:srgbClr val="000000"/>
                </a:solidFill>
              </a:rPr>
              <a:t>Up to 1000 VMs when using VM Marketplace image</a:t>
            </a:r>
          </a:p>
          <a:p>
            <a:pPr marL="576072" lvl="2"/>
            <a:r>
              <a:rPr lang="en-US" sz="1800" b="0" kern="0" dirty="0">
                <a:solidFill>
                  <a:srgbClr val="000000"/>
                </a:solidFill>
              </a:rPr>
              <a:t>Up to 100 VMs when using custom images</a:t>
            </a:r>
            <a:endParaRPr lang="en-US" b="0" kern="0" dirty="0">
              <a:solidFill>
                <a:srgbClr val="000000"/>
              </a:solidFill>
            </a:endParaRPr>
          </a:p>
          <a:p>
            <a:pPr marL="365760" lvl="1"/>
            <a:r>
              <a:rPr lang="en-US" b="0" kern="0" dirty="0">
                <a:solidFill>
                  <a:srgbClr val="000000"/>
                </a:solidFill>
              </a:rPr>
              <a:t>With unmanaged disks:</a:t>
            </a:r>
          </a:p>
          <a:p>
            <a:pPr marL="576072" lvl="2"/>
            <a:r>
              <a:rPr lang="en-US" sz="1800" b="0" kern="0" dirty="0">
                <a:solidFill>
                  <a:srgbClr val="000000"/>
                </a:solidFill>
              </a:rPr>
              <a:t>Up to 100 VMs when using VM Marketplace image</a:t>
            </a:r>
          </a:p>
          <a:p>
            <a:pPr marL="576072" lvl="2"/>
            <a:r>
              <a:rPr lang="en-US" sz="1800" b="0" kern="0" dirty="0">
                <a:solidFill>
                  <a:srgbClr val="000000"/>
                </a:solidFill>
              </a:rPr>
              <a:t>Up to 40 VMs when using custom images (</a:t>
            </a:r>
            <a:r>
              <a:rPr lang="en-US" sz="1800" kern="0" dirty="0">
                <a:solidFill>
                  <a:srgbClr val="000000"/>
                </a:solidFill>
              </a:rPr>
              <a:t>overprovision</a:t>
            </a:r>
            <a:r>
              <a:rPr lang="en-US" sz="1800" b="0" kern="0" dirty="0">
                <a:solidFill>
                  <a:srgbClr val="000000"/>
                </a:solidFill>
              </a:rPr>
              <a:t> = </a:t>
            </a:r>
            <a:r>
              <a:rPr lang="en-US" sz="1800" kern="0" dirty="0">
                <a:solidFill>
                  <a:srgbClr val="000000"/>
                </a:solidFill>
              </a:rPr>
              <a:t>$true</a:t>
            </a:r>
            <a:r>
              <a:rPr lang="en-US" sz="1800" b="0" kern="0" dirty="0">
                <a:solidFill>
                  <a:srgbClr val="000000"/>
                </a:solidFill>
              </a:rPr>
              <a:t>)</a:t>
            </a:r>
          </a:p>
          <a:p>
            <a:pPr marL="576072" lvl="2"/>
            <a:r>
              <a:rPr lang="en-US" sz="1800" b="0" kern="0" dirty="0">
                <a:solidFill>
                  <a:srgbClr val="000000"/>
                </a:solidFill>
              </a:rPr>
              <a:t>Up to 20 VMs when using custom images (</a:t>
            </a:r>
            <a:r>
              <a:rPr lang="en-US" sz="1800" kern="0" dirty="0">
                <a:solidFill>
                  <a:srgbClr val="000000"/>
                </a:solidFill>
              </a:rPr>
              <a:t>overprovision</a:t>
            </a:r>
            <a:r>
              <a:rPr lang="en-US" sz="1800" b="0" kern="0" dirty="0">
                <a:solidFill>
                  <a:srgbClr val="000000"/>
                </a:solidFill>
              </a:rPr>
              <a:t> = </a:t>
            </a:r>
            <a:r>
              <a:rPr lang="en-US" sz="1800" kern="0" dirty="0">
                <a:solidFill>
                  <a:srgbClr val="000000"/>
                </a:solidFill>
              </a:rPr>
              <a:t>$false</a:t>
            </a:r>
            <a:r>
              <a:rPr lang="en-US" sz="1800" b="0" kern="0" dirty="0">
                <a:solidFill>
                  <a:srgbClr val="000000"/>
                </a:solidFill>
              </a:rPr>
              <a:t>)</a:t>
            </a:r>
            <a:endParaRPr lang="en-US" b="0" kern="0" dirty="0">
              <a:solidFill>
                <a:srgbClr val="000000"/>
              </a:solidFill>
            </a:endParaRPr>
          </a:p>
          <a:p>
            <a:pPr marL="365760" lvl="1"/>
            <a:r>
              <a:rPr lang="en-US" b="0" kern="0" dirty="0">
                <a:solidFill>
                  <a:srgbClr val="000000"/>
                </a:solidFill>
              </a:rPr>
              <a:t>5 fault domains and 5 update domains</a:t>
            </a:r>
          </a:p>
          <a:p>
            <a:pPr marL="365760" lvl="1"/>
            <a:r>
              <a:rPr lang="en-US" b="0" kern="0" dirty="0">
                <a:solidFill>
                  <a:srgbClr val="000000"/>
                </a:solidFill>
              </a:rPr>
              <a:t>Stateless workloads</a:t>
            </a:r>
          </a:p>
          <a:p>
            <a:pPr lvl="0"/>
            <a:r>
              <a:rPr lang="en-US" b="0" kern="0" dirty="0">
                <a:solidFill>
                  <a:srgbClr val="000000"/>
                </a:solidFill>
              </a:rPr>
              <a:t>Implement by using:</a:t>
            </a:r>
          </a:p>
          <a:p>
            <a:pPr marL="365760" lvl="1"/>
            <a:r>
              <a:rPr lang="en-US" kern="0" dirty="0">
                <a:solidFill>
                  <a:srgbClr val="000000"/>
                </a:solidFill>
              </a:rPr>
              <a:t>Microsoft.Compute</a:t>
            </a:r>
            <a:r>
              <a:rPr lang="en-US" b="0" kern="0" dirty="0">
                <a:solidFill>
                  <a:srgbClr val="000000"/>
                </a:solidFill>
              </a:rPr>
              <a:t> resource provider</a:t>
            </a:r>
          </a:p>
          <a:p>
            <a:pPr marL="365760" lvl="1"/>
            <a:r>
              <a:rPr lang="en-US" kern="0" dirty="0">
                <a:solidFill>
                  <a:srgbClr val="000000"/>
                </a:solidFill>
              </a:rPr>
              <a:t>Microsoft.Insights</a:t>
            </a:r>
            <a:r>
              <a:rPr lang="en-US" b="0" kern="0" dirty="0">
                <a:solidFill>
                  <a:srgbClr val="000000"/>
                </a:solidFill>
              </a:rPr>
              <a:t> resource provider</a:t>
            </a:r>
          </a:p>
          <a:p>
            <a:pPr marL="0" lvl="0" indent="0">
              <a:buNone/>
            </a:pPr>
            <a:endParaRPr lang="en-US" b="0" kern="0" dirty="0">
              <a:solidFill>
                <a:srgbClr val="000000"/>
              </a:solidFill>
            </a:endParaRPr>
          </a:p>
        </p:txBody>
      </p:sp>
      <p:pic>
        <p:nvPicPr>
          <p:cNvPr id="5" name="Picture 4">
            <a:extLst>
              <a:ext uri="{FF2B5EF4-FFF2-40B4-BE49-F238E27FC236}">
                <a16:creationId xmlns="" xmlns:a16="http://schemas.microsoft.com/office/drawing/2014/main" id="{7B57EB20-349F-4F35-B63C-94D093CB5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23819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0BE700-11E5-4857-849D-66673AB8CE82}"/>
              </a:ext>
            </a:extLst>
          </p:cNvPr>
          <p:cNvSpPr>
            <a:spLocks noGrp="1"/>
          </p:cNvSpPr>
          <p:nvPr>
            <p:ph type="title"/>
          </p:nvPr>
        </p:nvSpPr>
        <p:spPr/>
        <p:txBody>
          <a:bodyPr/>
          <a:lstStyle/>
          <a:p>
            <a:r>
              <a:rPr lang="en-US" dirty="0"/>
              <a:t>Vertical scaling of Azure VMs</a:t>
            </a:r>
          </a:p>
        </p:txBody>
      </p:sp>
      <p:sp>
        <p:nvSpPr>
          <p:cNvPr id="4" name="Content Placeholder 2">
            <a:extLst>
              <a:ext uri="{FF2B5EF4-FFF2-40B4-BE49-F238E27FC236}">
                <a16:creationId xmlns="" xmlns:a16="http://schemas.microsoft.com/office/drawing/2014/main" id="{C5C5DD8E-D816-4706-8FE6-A92F0A912F5F}"/>
              </a:ext>
            </a:extLst>
          </p:cNvPr>
          <p:cNvSpPr txBox="1">
            <a:spLocks/>
          </p:cNvSpPr>
          <p:nvPr/>
        </p:nvSpPr>
        <p:spPr>
          <a:xfrm>
            <a:off x="458788" y="740662"/>
            <a:ext cx="8119156" cy="43670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Vertical scaling:</a:t>
            </a:r>
          </a:p>
          <a:p>
            <a:pPr lvl="1"/>
            <a:r>
              <a:rPr lang="en-US" b="0" kern="0" dirty="0">
                <a:solidFill>
                  <a:srgbClr val="000000"/>
                </a:solidFill>
              </a:rPr>
              <a:t>Current configuration must comply with constraints of  the target VM size:</a:t>
            </a:r>
          </a:p>
          <a:p>
            <a:pPr lvl="2"/>
            <a:r>
              <a:rPr lang="en-US" b="0" kern="0" dirty="0">
                <a:solidFill>
                  <a:srgbClr val="000000"/>
                </a:solidFill>
              </a:rPr>
              <a:t>Hardware characteristics</a:t>
            </a:r>
          </a:p>
          <a:p>
            <a:pPr lvl="2"/>
            <a:r>
              <a:rPr lang="en-US" b="0" kern="0" dirty="0">
                <a:solidFill>
                  <a:srgbClr val="000000"/>
                </a:solidFill>
              </a:rPr>
              <a:t>Maximum number of network adapters or disks</a:t>
            </a:r>
          </a:p>
          <a:p>
            <a:pPr lvl="1"/>
            <a:r>
              <a:rPr lang="en-US" b="0" kern="0" dirty="0">
                <a:solidFill>
                  <a:srgbClr val="000000"/>
                </a:solidFill>
              </a:rPr>
              <a:t>Requires temporary downtime:</a:t>
            </a:r>
          </a:p>
          <a:p>
            <a:pPr lvl="2"/>
            <a:r>
              <a:rPr lang="en-US" b="0" kern="0" dirty="0">
                <a:solidFill>
                  <a:srgbClr val="000000"/>
                </a:solidFill>
              </a:rPr>
              <a:t>Restart if resizing within the same cluster</a:t>
            </a:r>
          </a:p>
          <a:p>
            <a:pPr lvl="2"/>
            <a:r>
              <a:rPr lang="en-US" b="0" kern="0" dirty="0">
                <a:solidFill>
                  <a:srgbClr val="000000"/>
                </a:solidFill>
              </a:rPr>
              <a:t>Stop (deallocate) if resizing requires cluster change</a:t>
            </a:r>
          </a:p>
          <a:p>
            <a:pPr lvl="0"/>
            <a:r>
              <a:rPr lang="en-US" b="0" kern="0" dirty="0">
                <a:solidFill>
                  <a:srgbClr val="000000"/>
                </a:solidFill>
              </a:rPr>
              <a:t>Horizontal scaling: </a:t>
            </a:r>
          </a:p>
          <a:p>
            <a:pPr lvl="1"/>
            <a:r>
              <a:rPr lang="en-US" b="0" kern="0" dirty="0">
                <a:solidFill>
                  <a:srgbClr val="000000"/>
                </a:solidFill>
              </a:rPr>
              <a:t>Azure Resource Manager: VM Scale Sets</a:t>
            </a:r>
          </a:p>
          <a:p>
            <a:pPr lvl="1"/>
            <a:r>
              <a:rPr lang="en-US" b="0" kern="0" dirty="0">
                <a:solidFill>
                  <a:srgbClr val="000000"/>
                </a:solidFill>
              </a:rPr>
              <a:t>Classic: preprovisioned VMs</a:t>
            </a:r>
          </a:p>
          <a:p>
            <a:pPr marL="0" lvl="0" indent="0">
              <a:buNone/>
            </a:pPr>
            <a:endParaRPr lang="en-US" b="0" kern="0" dirty="0">
              <a:solidFill>
                <a:srgbClr val="000000"/>
              </a:solidFill>
            </a:endParaRPr>
          </a:p>
        </p:txBody>
      </p:sp>
      <p:pic>
        <p:nvPicPr>
          <p:cNvPr id="5" name="Picture 4">
            <a:extLst>
              <a:ext uri="{FF2B5EF4-FFF2-40B4-BE49-F238E27FC236}">
                <a16:creationId xmlns="" xmlns:a16="http://schemas.microsoft.com/office/drawing/2014/main" id="{A9FEC0BE-DD31-48BB-B599-277D5BDD3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hlinkClick r:id="" action="ppaction://hlinkshowjump?jump=nextslide"/>
            <a:extLst>
              <a:ext uri="{FF2B5EF4-FFF2-40B4-BE49-F238E27FC236}">
                <a16:creationId xmlns="" xmlns:a16="http://schemas.microsoft.com/office/drawing/2014/main" id="{87F72CCC-F597-4CF3-9593-6F2FC3694A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3294"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94937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CA" dirty="0"/>
              <a:t>Demonstration: </a:t>
            </a:r>
            <a:r>
              <a:rPr lang="en-CA" dirty="0" smtClean="0"/>
              <a:t>Create a Scale Set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spTree>
    <p:extLst>
      <p:ext uri="{BB962C8B-B14F-4D97-AF65-F5344CB8AC3E}">
        <p14:creationId xmlns:p14="http://schemas.microsoft.com/office/powerpoint/2010/main" val="130207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cs typeface="Segoe UI" panose="020B0502040204020203" pitchFamily="34" charset="0"/>
              </a:rPr>
              <a:t>http://azureplatform.azurewebsites.net/</a:t>
            </a:r>
            <a:endParaRPr lang="en-US" sz="2100" dirty="0">
              <a:solidFill>
                <a:srgbClr val="FFFFFF">
                  <a:lumMod val="50000"/>
                </a:srgbClr>
              </a:solidFill>
              <a:latin typeface="Segoe UI Light"/>
              <a:cs typeface="Segoe UI" panose="020B0502040204020203" pitchFamily="34" charset="0"/>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cs typeface="Segoe UI" panose="020B0502040204020203" pitchFamily="34" charset="0"/>
              </a:rPr>
              <a:t>* Preview Services</a:t>
            </a:r>
            <a:endParaRPr lang="en-US" sz="900" dirty="0">
              <a:solidFill>
                <a:srgbClr val="FFFFFF">
                  <a:lumMod val="50000"/>
                </a:srgbClr>
              </a:solidFill>
              <a:latin typeface="Segoe UI Light"/>
              <a:cs typeface="Segoe UI" panose="020B0502040204020203" pitchFamily="34" charset="0"/>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 xmlns:a16="http://schemas.microsoft.com/office/drawing/2014/main" id="{732257A5-50C9-4C2E-B8B5-486C1E77A629}"/>
              </a:ext>
            </a:extLst>
          </p:cNvPr>
          <p:cNvSpPr/>
          <p:nvPr/>
        </p:nvSpPr>
        <p:spPr bwMode="auto">
          <a:xfrm>
            <a:off x="703389" y="953965"/>
            <a:ext cx="2235994" cy="1562198"/>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Segoe UI" panose="020B0502040204020203" pitchFamily="34" charset="0"/>
            </a:endParaRPr>
          </a:p>
        </p:txBody>
      </p:sp>
    </p:spTree>
    <p:extLst>
      <p:ext uri="{BB962C8B-B14F-4D97-AF65-F5344CB8AC3E}">
        <p14:creationId xmlns:p14="http://schemas.microsoft.com/office/powerpoint/2010/main" val="1536675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38F6B872-1D62-4C02-9520-413FEA5BFCA0}"/>
              </a:ext>
            </a:extLst>
          </p:cNvPr>
          <p:cNvSpPr>
            <a:spLocks noGrp="1"/>
          </p:cNvSpPr>
          <p:nvPr>
            <p:ph type="title"/>
          </p:nvPr>
        </p:nvSpPr>
        <p:spPr/>
        <p:txBody>
          <a:bodyPr/>
          <a:lstStyle/>
          <a:p>
            <a:r>
              <a:rPr lang="en-US" dirty="0"/>
              <a:t>Create and Manage Compute Resources (20-25%)</a:t>
            </a:r>
          </a:p>
        </p:txBody>
      </p:sp>
      <p:sp>
        <p:nvSpPr>
          <p:cNvPr id="6" name="Text Placeholder 5">
            <a:extLst>
              <a:ext uri="{FF2B5EF4-FFF2-40B4-BE49-F238E27FC236}">
                <a16:creationId xmlns="" xmlns:a16="http://schemas.microsoft.com/office/drawing/2014/main" id="{9D3638CF-66DD-42FE-AFCA-5449D562034C}"/>
              </a:ext>
            </a:extLst>
          </p:cNvPr>
          <p:cNvSpPr>
            <a:spLocks noGrp="1"/>
          </p:cNvSpPr>
          <p:nvPr>
            <p:ph type="body" idx="1"/>
          </p:nvPr>
        </p:nvSpPr>
        <p:spPr>
          <a:xfrm>
            <a:off x="261188" y="740662"/>
            <a:ext cx="8574837" cy="5147356"/>
          </a:xfrm>
        </p:spPr>
        <p:txBody>
          <a:bodyPr/>
          <a:lstStyle/>
          <a:p>
            <a:r>
              <a:rPr lang="en-US" sz="1800" dirty="0"/>
              <a:t>Deploy workloads on Azure Resource Manager (ARM) virtual machines (VMs) </a:t>
            </a:r>
          </a:p>
          <a:p>
            <a:pPr lvl="1"/>
            <a:r>
              <a:rPr lang="en-US" sz="1200" dirty="0"/>
              <a:t>Identify workloads that can and cannot be deployed; run workloads including Microsoft, run workloads including Linux; create VMs; connect to a Windows/Linux VM; deploy workloads; deploy Bring Your Own License (BYOL) images  </a:t>
            </a:r>
          </a:p>
          <a:p>
            <a:r>
              <a:rPr lang="en-US" sz="1800" dirty="0"/>
              <a:t> Perform configuration management </a:t>
            </a:r>
          </a:p>
          <a:p>
            <a:pPr lvl="1"/>
            <a:r>
              <a:rPr lang="en-US" sz="1200" dirty="0"/>
              <a:t>Automate configuration management by using PowerShell Desired State Configuration (DSC) and VM Agent (custom script extensions); enable remote debugging </a:t>
            </a:r>
          </a:p>
          <a:p>
            <a:r>
              <a:rPr lang="en-US" sz="1800" dirty="0"/>
              <a:t> Design and implement VM storage </a:t>
            </a:r>
          </a:p>
          <a:p>
            <a:pPr lvl="1"/>
            <a:r>
              <a:rPr lang="en-US" sz="1200"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r>
              <a:rPr lang="en-US" sz="1800" dirty="0"/>
              <a:t> Monitor ARM VMs </a:t>
            </a:r>
          </a:p>
          <a:p>
            <a:pPr lvl="1"/>
            <a:r>
              <a:rPr lang="en-US" sz="1200" dirty="0"/>
              <a:t>Configure ARM VM monitoring; configure alerts; configure diagnostic and monitoring storage location  </a:t>
            </a:r>
          </a:p>
          <a:p>
            <a:r>
              <a:rPr lang="en-US" sz="1800" dirty="0"/>
              <a:t> Manage ARM VM availability </a:t>
            </a:r>
          </a:p>
          <a:p>
            <a:pPr lvl="1"/>
            <a:r>
              <a:rPr lang="en-US" sz="1200" dirty="0"/>
              <a:t>Configure multiple ARM VMs in an availability set for redundancy; configure each application tier into separate availability sets; combine the Load Balancer with availability sets; configure fault domains and update domains </a:t>
            </a:r>
          </a:p>
          <a:p>
            <a:r>
              <a:rPr lang="en-US" sz="1800" dirty="0"/>
              <a:t>Scale ARM VMs  </a:t>
            </a:r>
          </a:p>
          <a:p>
            <a:pPr lvl="1"/>
            <a:r>
              <a:rPr lang="en-US" sz="1200" dirty="0"/>
              <a:t>Scale up and scale down VM sizes; deploy ARM VM Scale Sets (VMSS); configure ARM VMSS auto-scale </a:t>
            </a:r>
          </a:p>
          <a:p>
            <a:r>
              <a:rPr lang="en-US" sz="1800" dirty="0"/>
              <a:t> Manage Containers with Azure Container Services (ACS)  </a:t>
            </a:r>
          </a:p>
          <a:p>
            <a:pPr lvl="1"/>
            <a:r>
              <a:rPr lang="en-US" sz="1200"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8" name="Text Placeholder 7">
            <a:extLst>
              <a:ext uri="{FF2B5EF4-FFF2-40B4-BE49-F238E27FC236}">
                <a16:creationId xmlns=""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A042255-1901-4639-B120-005F391ABF4A}"/>
              </a:ext>
            </a:extLst>
          </p:cNvPr>
          <p:cNvSpPr>
            <a:spLocks noGrp="1"/>
          </p:cNvSpPr>
          <p:nvPr>
            <p:ph type="ctrTitle" sz="quarter"/>
          </p:nvPr>
        </p:nvSpPr>
        <p:spPr/>
        <p:txBody>
          <a:bodyPr/>
          <a:lstStyle/>
          <a:p>
            <a:r>
              <a:rPr lang="en-US" dirty="0"/>
              <a:t>Deploy workloads on Azure Resource Manager (ARM) virtual machines (VMs)</a:t>
            </a:r>
          </a:p>
        </p:txBody>
      </p:sp>
      <p:sp>
        <p:nvSpPr>
          <p:cNvPr id="6" name="Subtitle 5">
            <a:extLst>
              <a:ext uri="{FF2B5EF4-FFF2-40B4-BE49-F238E27FC236}">
                <a16:creationId xmlns="" xmlns:a16="http://schemas.microsoft.com/office/drawing/2014/main" id="{82A304BB-281D-492D-92BA-66E70E5CC9B7}"/>
              </a:ext>
            </a:extLst>
          </p:cNvPr>
          <p:cNvSpPr>
            <a:spLocks noGrp="1"/>
          </p:cNvSpPr>
          <p:nvPr>
            <p:ph type="subTitle" sz="quarter" idx="1"/>
          </p:nvPr>
        </p:nvSpPr>
        <p:spPr>
          <a:xfrm>
            <a:off x="261938" y="2110581"/>
            <a:ext cx="8714422" cy="3722293"/>
          </a:xfrm>
        </p:spPr>
        <p:txBody>
          <a:bodyPr/>
          <a:lstStyle/>
          <a:p>
            <a:r>
              <a:rPr lang="en-US" dirty="0"/>
              <a:t>Identify workloads that can and cannot be deployed</a:t>
            </a:r>
          </a:p>
          <a:p>
            <a:r>
              <a:rPr lang="en-US" dirty="0"/>
              <a:t>Run workloads including Microsoft, run workloads including Linux  </a:t>
            </a:r>
          </a:p>
          <a:p>
            <a:r>
              <a:rPr lang="en-US" dirty="0"/>
              <a:t>Create VMs; connect to a Windows/Linux VM </a:t>
            </a:r>
          </a:p>
          <a:p>
            <a:r>
              <a:rPr lang="en-US" dirty="0"/>
              <a:t>Deploy workloads; deploy Bring Your Own License (BYOL) images </a:t>
            </a:r>
          </a:p>
        </p:txBody>
      </p:sp>
      <p:sp>
        <p:nvSpPr>
          <p:cNvPr id="8" name="Text Placeholder 7">
            <a:extLst>
              <a:ext uri="{FF2B5EF4-FFF2-40B4-BE49-F238E27FC236}">
                <a16:creationId xmlns=""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Identifying workloads for Azure VMs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Azure virtual machines support:</a:t>
            </a:r>
          </a:p>
          <a:p>
            <a:pPr lvl="1"/>
            <a:r>
              <a:rPr lang="en-US" b="0" dirty="0"/>
              <a:t>Windows Server: </a:t>
            </a:r>
          </a:p>
          <a:p>
            <a:pPr lvl="2"/>
            <a:r>
              <a:rPr lang="en-US" b="0" dirty="0"/>
              <a:t>All currently supported versions </a:t>
            </a:r>
            <a:endParaRPr lang="en-US" b="0" dirty="0" smtClean="0"/>
          </a:p>
          <a:p>
            <a:pPr lvl="2"/>
            <a:r>
              <a:rPr lang="en-US" b="0" dirty="0" smtClean="0"/>
              <a:t>All </a:t>
            </a:r>
            <a:r>
              <a:rPr lang="en-US" b="0" dirty="0"/>
              <a:t>roles and features, except:</a:t>
            </a:r>
          </a:p>
          <a:p>
            <a:pPr lvl="3"/>
            <a:r>
              <a:rPr lang="en-US" b="0" dirty="0"/>
              <a:t>DHCP, Direct Access, RMS, Windows DS</a:t>
            </a:r>
          </a:p>
          <a:p>
            <a:pPr lvl="3"/>
            <a:r>
              <a:rPr lang="en-US" b="0" dirty="0"/>
              <a:t>iSNS, MPIO, NLB, PNRP, SNMP, Storage Manager for SANs, WINS, Wireless LAN Service</a:t>
            </a:r>
          </a:p>
          <a:p>
            <a:pPr lvl="1"/>
            <a:r>
              <a:rPr lang="en-US" b="0" dirty="0"/>
              <a:t>Linux:</a:t>
            </a:r>
          </a:p>
          <a:p>
            <a:pPr lvl="2"/>
            <a:r>
              <a:rPr lang="en-US" b="0" dirty="0"/>
              <a:t>CentOS, CoreOS, Debian, Oracle Linux, Red Hat, SUSE, openSUSE, and Ubuntu</a:t>
            </a:r>
          </a:p>
          <a:p>
            <a:pPr lvl="1"/>
            <a:r>
              <a:rPr lang="en-US" b="0" dirty="0"/>
              <a:t>Windows Server software:</a:t>
            </a:r>
          </a:p>
          <a:p>
            <a:pPr lvl="2"/>
            <a:r>
              <a:rPr lang="en-US" b="0" dirty="0"/>
              <a:t>FIM, MIM, SharePoint Server, SQL Server, System Center, and more</a:t>
            </a:r>
          </a:p>
          <a:p>
            <a:pPr lvl="1"/>
            <a:r>
              <a:rPr lang="en-US" b="0" dirty="0"/>
              <a:t>Virtual machine generations: Generation 1 only</a:t>
            </a:r>
          </a:p>
          <a:p>
            <a:pPr lvl="2"/>
            <a:endParaRPr lang="en-US" b="0" dirty="0"/>
          </a:p>
        </p:txBody>
      </p:sp>
    </p:spTree>
    <p:extLst>
      <p:ext uri="{BB962C8B-B14F-4D97-AF65-F5344CB8AC3E}">
        <p14:creationId xmlns:p14="http://schemas.microsoft.com/office/powerpoint/2010/main" val="3148226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sizing</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b="0" dirty="0"/>
              <a:t>General purpose:</a:t>
            </a:r>
          </a:p>
          <a:p>
            <a:pPr lvl="1"/>
            <a:r>
              <a:rPr lang="en-US" sz="1600" b="0" dirty="0"/>
              <a:t>Balanced CPU-to-memory ratio</a:t>
            </a:r>
          </a:p>
          <a:p>
            <a:pPr lvl="1"/>
            <a:r>
              <a:rPr lang="en-US" sz="1600" b="0" dirty="0"/>
              <a:t>A0-A7, Av2, D, Dv2, Dv3, DS, DSv2, Dsv3 series</a:t>
            </a:r>
          </a:p>
          <a:p>
            <a:r>
              <a:rPr lang="en-US" sz="2000" b="0" dirty="0"/>
              <a:t>Compute optimized:</a:t>
            </a:r>
          </a:p>
          <a:p>
            <a:pPr lvl="1"/>
            <a:r>
              <a:rPr lang="en-US" sz="1600" b="0" dirty="0"/>
              <a:t>High CPU-to-memory ratio</a:t>
            </a:r>
          </a:p>
          <a:p>
            <a:pPr lvl="1"/>
            <a:r>
              <a:rPr lang="en-US" sz="1600" b="0" dirty="0"/>
              <a:t>Fs and F series</a:t>
            </a:r>
          </a:p>
          <a:p>
            <a:r>
              <a:rPr lang="en-US" sz="2000" b="0" dirty="0"/>
              <a:t>Memory optimized:</a:t>
            </a:r>
          </a:p>
          <a:p>
            <a:pPr lvl="1"/>
            <a:r>
              <a:rPr lang="en-US" sz="1600" b="0" dirty="0"/>
              <a:t>High memory-to-CPU ratio</a:t>
            </a:r>
          </a:p>
          <a:p>
            <a:pPr lvl="1"/>
            <a:r>
              <a:rPr lang="en-US" sz="1600" b="0" dirty="0"/>
              <a:t>D, Dv2, DS, DSv2, Ev3, Esv3, Ms, G, and GS series</a:t>
            </a:r>
          </a:p>
          <a:p>
            <a:r>
              <a:rPr lang="en-US" sz="2000" b="0" dirty="0"/>
              <a:t>Storage optimized:</a:t>
            </a:r>
          </a:p>
          <a:p>
            <a:pPr lvl="1"/>
            <a:r>
              <a:rPr lang="en-US" sz="1600" b="0" dirty="0"/>
              <a:t>High-performance disk I/O</a:t>
            </a:r>
          </a:p>
          <a:p>
            <a:pPr lvl="1"/>
            <a:r>
              <a:rPr lang="en-US" sz="1600" b="0" dirty="0"/>
              <a:t>Ls series</a:t>
            </a:r>
          </a:p>
          <a:p>
            <a:r>
              <a:rPr lang="en-US" sz="2000" b="0" dirty="0"/>
              <a:t>GPU:</a:t>
            </a:r>
          </a:p>
          <a:p>
            <a:pPr lvl="1"/>
            <a:r>
              <a:rPr lang="en-US" sz="1600" b="0" dirty="0"/>
              <a:t>Graphic Processing Unit support</a:t>
            </a:r>
          </a:p>
          <a:p>
            <a:pPr lvl="1"/>
            <a:r>
              <a:rPr lang="en-US" sz="1600" b="0" dirty="0"/>
              <a:t>NV and NC series</a:t>
            </a:r>
          </a:p>
          <a:p>
            <a:r>
              <a:rPr lang="en-US" sz="2000" b="0" dirty="0"/>
              <a:t>High performance compute:</a:t>
            </a:r>
          </a:p>
          <a:p>
            <a:pPr lvl="1"/>
            <a:r>
              <a:rPr lang="en-US" sz="1600" b="0" dirty="0"/>
              <a:t>Fastest CPUs and optional high-throughput RDMA</a:t>
            </a:r>
          </a:p>
          <a:p>
            <a:pPr lvl="1"/>
            <a:r>
              <a:rPr lang="en-US" sz="1600" b="0" dirty="0"/>
              <a:t>H series and A8-A11</a:t>
            </a:r>
          </a:p>
          <a:p>
            <a:endParaRPr lang="en-US" b="0" dirty="0"/>
          </a:p>
        </p:txBody>
      </p:sp>
      <p:sp>
        <p:nvSpPr>
          <p:cNvPr id="3" name="Rectangle 2">
            <a:extLst>
              <a:ext uri="{FF2B5EF4-FFF2-40B4-BE49-F238E27FC236}">
                <a16:creationId xmlns="" xmlns:a16="http://schemas.microsoft.com/office/drawing/2014/main" id="{C1CC35E9-167C-4B87-94A9-1948F9A82FA4}"/>
              </a:ext>
            </a:extLst>
          </p:cNvPr>
          <p:cNvSpPr/>
          <p:nvPr/>
        </p:nvSpPr>
        <p:spPr>
          <a:xfrm>
            <a:off x="4670981" y="2090643"/>
            <a:ext cx="4572000" cy="923330"/>
          </a:xfrm>
          <a:prstGeom prst="rect">
            <a:avLst/>
          </a:prstGeom>
        </p:spPr>
        <p:txBody>
          <a:bodyPr>
            <a:spAutoFit/>
          </a:bodyPr>
          <a:lstStyle/>
          <a:p>
            <a:r>
              <a:rPr lang="en-US" dirty="0">
                <a:latin typeface="Segoe UI" panose="020B0502040204020203" pitchFamily="34" charset="0"/>
                <a:cs typeface="Segoe UI" panose="020B0502040204020203" pitchFamily="34" charset="0"/>
                <a:hlinkClick r:id="rId3"/>
              </a:rPr>
              <a:t>https://docs.microsoft.com/en-us/azure/cloud-services/cloud-services-sizes-specs</a:t>
            </a:r>
            <a:r>
              <a:rPr lang="en-US" dirty="0">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3377107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VM availability</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Azure VMs in an availability set:</a:t>
            </a:r>
          </a:p>
          <a:p>
            <a:pPr marL="365760" lvl="1"/>
            <a:r>
              <a:rPr lang="en-US" b="0" dirty="0"/>
              <a:t>Logical grouping of two or more Azure VMs</a:t>
            </a:r>
          </a:p>
          <a:p>
            <a:pPr marL="365760" lvl="1"/>
            <a:r>
              <a:rPr lang="en-US" b="0" dirty="0"/>
              <a:t>Must be assigned during Azure VM deployment</a:t>
            </a:r>
          </a:p>
          <a:p>
            <a:pPr marL="365760" lvl="1"/>
            <a:r>
              <a:rPr lang="en-US" b="0" dirty="0"/>
              <a:t>Up to 3 fault domains</a:t>
            </a:r>
          </a:p>
          <a:p>
            <a:pPr marL="365760" lvl="1"/>
            <a:r>
              <a:rPr lang="en-US" b="0" dirty="0"/>
              <a:t>Up to 20 update domains</a:t>
            </a:r>
          </a:p>
          <a:p>
            <a:pPr marL="365760" lvl="1"/>
            <a:r>
              <a:rPr lang="en-US" b="0" dirty="0"/>
              <a:t>99.95% availability SLA</a:t>
            </a:r>
          </a:p>
          <a:p>
            <a:pPr marL="365760" lvl="1"/>
            <a:r>
              <a:rPr lang="en-US" b="0" dirty="0"/>
              <a:t>Considerations:</a:t>
            </a:r>
          </a:p>
          <a:p>
            <a:pPr marL="761047" lvl="2"/>
            <a:r>
              <a:rPr lang="en-US" b="0" dirty="0"/>
              <a:t>Add multiple virtual machines to the same availability set</a:t>
            </a:r>
          </a:p>
          <a:p>
            <a:pPr marL="761047" lvl="2"/>
            <a:r>
              <a:rPr lang="en-US" b="0" dirty="0"/>
              <a:t>Place application tiers in separate availability sets</a:t>
            </a:r>
          </a:p>
          <a:p>
            <a:pPr marL="761047" lvl="2"/>
            <a:r>
              <a:rPr lang="en-US" b="0" dirty="0"/>
              <a:t>Combine availability sets with load balancing</a:t>
            </a:r>
          </a:p>
          <a:p>
            <a:r>
              <a:rPr lang="en-US" b="0" dirty="0"/>
              <a:t>Standalone VMs:</a:t>
            </a:r>
          </a:p>
          <a:p>
            <a:pPr marL="365760" lvl="1"/>
            <a:r>
              <a:rPr lang="en-US" b="0" dirty="0"/>
              <a:t>99.9% availability SLA if using Premium storage disks </a:t>
            </a:r>
            <a:r>
              <a:rPr lang="en-US" sz="1800" b="0" dirty="0">
                <a:hlinkClick r:id="rId3"/>
              </a:rPr>
              <a:t>https://buildazure.com/2016/11/24/single-instance-vms-now-with-99-9-sla/</a:t>
            </a:r>
            <a:r>
              <a:rPr lang="en-US" sz="1800" b="0" dirty="0"/>
              <a:t> </a:t>
            </a:r>
          </a:p>
          <a:p>
            <a:pPr marL="0" indent="0">
              <a:buNone/>
            </a:pPr>
            <a:endParaRPr lang="en-US" b="0" dirty="0"/>
          </a:p>
          <a:p>
            <a:endParaRPr lang="en-US" b="0" dirty="0"/>
          </a:p>
        </p:txBody>
      </p:sp>
    </p:spTree>
    <p:extLst>
      <p:ext uri="{BB962C8B-B14F-4D97-AF65-F5344CB8AC3E}">
        <p14:creationId xmlns:p14="http://schemas.microsoft.com/office/powerpoint/2010/main" val="624240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the deployment method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Tools for deploying Azure VMs:</a:t>
            </a:r>
          </a:p>
          <a:p>
            <a:pPr lvl="1"/>
            <a:r>
              <a:rPr lang="en-US" b="0" dirty="0"/>
              <a:t>Azure portal</a:t>
            </a:r>
          </a:p>
          <a:p>
            <a:pPr lvl="1"/>
            <a:r>
              <a:rPr lang="en-US" b="0" dirty="0"/>
              <a:t>Azure PowerShell</a:t>
            </a:r>
          </a:p>
          <a:p>
            <a:pPr lvl="1"/>
            <a:r>
              <a:rPr lang="en-US" b="0" dirty="0"/>
              <a:t>Azure CLI</a:t>
            </a:r>
          </a:p>
          <a:p>
            <a:pPr lvl="1"/>
            <a:r>
              <a:rPr lang="en-US" b="0" dirty="0"/>
              <a:t>Azure Resource Manager templates</a:t>
            </a:r>
          </a:p>
          <a:p>
            <a:r>
              <a:rPr lang="en-US" b="0" dirty="0"/>
              <a:t>Create Azure VMs from:</a:t>
            </a:r>
          </a:p>
          <a:p>
            <a:pPr lvl="1"/>
            <a:r>
              <a:rPr lang="en-US" b="0" dirty="0"/>
              <a:t>Azure Marketplace images</a:t>
            </a:r>
          </a:p>
          <a:p>
            <a:pPr lvl="1"/>
            <a:r>
              <a:rPr lang="en-US" b="0" dirty="0"/>
              <a:t>Custom </a:t>
            </a:r>
            <a:r>
              <a:rPr lang="en-US" b="0" dirty="0" smtClean="0"/>
              <a:t>images (on premises)</a:t>
            </a:r>
            <a:endParaRPr lang="en-US" b="0" dirty="0"/>
          </a:p>
          <a:p>
            <a:pPr lvl="2"/>
            <a:r>
              <a:rPr lang="en-US" b="0" dirty="0"/>
              <a:t>Managed</a:t>
            </a:r>
          </a:p>
          <a:p>
            <a:pPr lvl="2"/>
            <a:r>
              <a:rPr lang="en-US" b="0" dirty="0"/>
              <a:t>Unmanaged </a:t>
            </a:r>
          </a:p>
        </p:txBody>
      </p:sp>
    </p:spTree>
    <p:extLst>
      <p:ext uri="{BB962C8B-B14F-4D97-AF65-F5344CB8AC3E}">
        <p14:creationId xmlns:p14="http://schemas.microsoft.com/office/powerpoint/2010/main" val="3579298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3459</Words>
  <Application>Microsoft Office PowerPoint</Application>
  <PresentationFormat>On-screen Show (4:3)</PresentationFormat>
  <Paragraphs>432</Paragraphs>
  <Slides>28</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Segoe UI Light</vt:lpstr>
      <vt:lpstr>Calibri</vt:lpstr>
      <vt:lpstr>Verdana</vt:lpstr>
      <vt:lpstr>Courier New</vt:lpstr>
      <vt:lpstr>Segoe UI</vt:lpstr>
      <vt:lpstr>Times New Roman</vt:lpstr>
      <vt:lpstr>Wingdings</vt:lpstr>
      <vt:lpstr>Arial</vt:lpstr>
      <vt:lpstr>Symbol</vt:lpstr>
      <vt:lpstr>NG_MOC_Core_ModuleNew2</vt:lpstr>
      <vt:lpstr>Exam 70-533 Implementing Microsoft Azure Infrastructure Solutions</vt:lpstr>
      <vt:lpstr>Create and Manage Compute Resources (20-25%)</vt:lpstr>
      <vt:lpstr>PowerPoint Presentation</vt:lpstr>
      <vt:lpstr>Create and Manage Compute Resources (20-25%)</vt:lpstr>
      <vt:lpstr>Deploy workloads on Azure Resource Manager (ARM) virtual machines (VMs)</vt:lpstr>
      <vt:lpstr>Identifying workloads for Azure VMs</vt:lpstr>
      <vt:lpstr>Virtual machine sizing</vt:lpstr>
      <vt:lpstr>Azure VM availability</vt:lpstr>
      <vt:lpstr>Determining the deployment method</vt:lpstr>
      <vt:lpstr>Using the Azure portal to create virtual machines</vt:lpstr>
      <vt:lpstr>Demonstration: Creating a VM by using the Azure portal</vt:lpstr>
      <vt:lpstr>Connecting to an Azure VM</vt:lpstr>
      <vt:lpstr>Configuring security of Azure VMs</vt:lpstr>
      <vt:lpstr>Configuring VM security</vt:lpstr>
      <vt:lpstr>Design and implement VM storage  </vt:lpstr>
      <vt:lpstr>Azure VM Disk Sizing</vt:lpstr>
      <vt:lpstr>Virtual machine storage</vt:lpstr>
      <vt:lpstr>Overview of unmanaged and managed disks</vt:lpstr>
      <vt:lpstr>Managing VM disks</vt:lpstr>
      <vt:lpstr>Azure VM disk mobility</vt:lpstr>
      <vt:lpstr>Demonstration: Connecting to a VM</vt:lpstr>
      <vt:lpstr>Monitor ARM VMs  </vt:lpstr>
      <vt:lpstr>Monitoring Azure VMs</vt:lpstr>
      <vt:lpstr>Demonstration: Explore VM Monitoring and Diagnostics </vt:lpstr>
      <vt:lpstr>Scale ARM VMs    </vt:lpstr>
      <vt:lpstr>Scaling Azure VMs</vt:lpstr>
      <vt:lpstr>Vertical scaling of Azure VMs</vt:lpstr>
      <vt:lpstr>Demonstration: Create a Scale Set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2018-06-21T21:39:07Z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