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7"/>
  </p:notesMasterIdLst>
  <p:handoutMasterIdLst>
    <p:handoutMasterId r:id="rId28"/>
  </p:handoutMasterIdLst>
  <p:sldIdLst>
    <p:sldId id="256" r:id="rId2"/>
    <p:sldId id="313" r:id="rId3"/>
    <p:sldId id="317" r:id="rId4"/>
    <p:sldId id="318" r:id="rId5"/>
    <p:sldId id="319" r:id="rId6"/>
    <p:sldId id="327" r:id="rId7"/>
    <p:sldId id="324" r:id="rId8"/>
    <p:sldId id="325" r:id="rId9"/>
    <p:sldId id="326" r:id="rId10"/>
    <p:sldId id="328" r:id="rId11"/>
    <p:sldId id="353" r:id="rId12"/>
    <p:sldId id="315" r:id="rId13"/>
    <p:sldId id="350" r:id="rId14"/>
    <p:sldId id="329" r:id="rId15"/>
    <p:sldId id="330" r:id="rId16"/>
    <p:sldId id="331" r:id="rId17"/>
    <p:sldId id="316" r:id="rId18"/>
    <p:sldId id="338" r:id="rId19"/>
    <p:sldId id="339" r:id="rId20"/>
    <p:sldId id="347" r:id="rId21"/>
    <p:sldId id="348" r:id="rId22"/>
    <p:sldId id="340" r:id="rId23"/>
    <p:sldId id="354" r:id="rId24"/>
    <p:sldId id="343" r:id="rId25"/>
    <p:sldId id="352" r:id="rId26"/>
  </p:sldIdLst>
  <p:sldSz cx="9144000" cy="6858000" type="screen4x3"/>
  <p:notesSz cx="6858000" cy="9144000"/>
  <p:embeddedFontLst>
    <p:embeddedFont>
      <p:font typeface="Verdana" panose="020B0604030504040204"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Segoe UI Light" panose="020B0502040204020203" pitchFamily="34" charset="0"/>
      <p:regular r:id="rId41"/>
      <p:italic r:id="rId42"/>
    </p:embeddedFont>
    <p:embeddedFont>
      <p:font typeface="Segoe UI" panose="020B0502040204020203" pitchFamily="34" charset="0"/>
      <p:regular r:id="rId43"/>
      <p:bold r:id="rId44"/>
      <p:italic r:id="rId45"/>
      <p:boldItalic r:id="rId4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ection>
        <p14:section name="Implement ARM templates" id="{C6B6578B-F5CF-418D-991A-F24A0340D180}">
          <p14:sldIdLst>
            <p14:sldId id="313"/>
            <p14:sldId id="317"/>
            <p14:sldId id="318"/>
            <p14:sldId id="319"/>
            <p14:sldId id="327"/>
            <p14:sldId id="324"/>
            <p14:sldId id="325"/>
            <p14:sldId id="326"/>
            <p14:sldId id="328"/>
            <p14:sldId id="353"/>
          </p14:sldIdLst>
        </p14:section>
        <p14:section name="Control access" id="{B92904DA-AD65-48A7-82FB-BA4D438E899A}">
          <p14:sldIdLst>
            <p14:sldId id="315"/>
            <p14:sldId id="350"/>
            <p14:sldId id="329"/>
            <p14:sldId id="330"/>
            <p14:sldId id="331"/>
          </p14:sldIdLst>
        </p14:section>
        <p14:section name="Design role-based access control (RBAC)" id="{CA5ED27E-6529-4197-AC63-77A7AD34E2E9}">
          <p14:sldIdLst>
            <p14:sldId id="316"/>
            <p14:sldId id="338"/>
            <p14:sldId id="339"/>
            <p14:sldId id="347"/>
            <p14:sldId id="348"/>
            <p14:sldId id="340"/>
            <p14:sldId id="354"/>
            <p14:sldId id="343"/>
            <p14:sldId id="35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4" autoAdjust="0"/>
  </p:normalViewPr>
  <p:slideViewPr>
    <p:cSldViewPr snapToGrid="0">
      <p:cViewPr varScale="1">
        <p:scale>
          <a:sx n="80" d="100"/>
          <a:sy n="80" d="100"/>
        </p:scale>
        <p:origin x="1140" y="78"/>
      </p:cViewPr>
      <p:guideLst/>
    </p:cSldViewPr>
  </p:slideViewPr>
  <p:notesTextViewPr>
    <p:cViewPr>
      <p:scale>
        <a:sx n="1" d="1"/>
        <a:sy n="1" d="1"/>
      </p:scale>
      <p:origin x="0" y="0"/>
    </p:cViewPr>
  </p:notesTextViewPr>
  <p:sorterViewPr>
    <p:cViewPr>
      <p:scale>
        <a:sx n="100" d="100"/>
        <a:sy n="100" d="100"/>
      </p:scale>
      <p:origin x="0" y="-13272"/>
    </p:cViewPr>
  </p:sorterViewPr>
  <p:notesViewPr>
    <p:cSldViewPr snapToGrid="0">
      <p:cViewPr varScale="1">
        <p:scale>
          <a:sx n="61" d="100"/>
          <a:sy n="61" d="100"/>
        </p:scale>
        <p:origin x="274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latin typeface="Segoe UI" panose="020B0502040204020203" pitchFamily="34" charset="0"/>
              <a:cs typeface="Segoe UI" panose="020B0502040204020203" pitchFamily="34" charset="0"/>
            </a:rPr>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dirty="0">
              <a:latin typeface="Segoe UI" panose="020B0502040204020203" pitchFamily="34" charset="0"/>
              <a:cs typeface="Segoe UI" panose="020B0502040204020203" pitchFamily="34" charset="0"/>
            </a:rPr>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dirty="0">
              <a:latin typeface="Segoe UI" panose="020B0502040204020203" pitchFamily="34" charset="0"/>
              <a:cs typeface="Segoe UI" panose="020B0502040204020203" pitchFamily="34" charset="0"/>
            </a:rPr>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t>
        <a:bodyPr/>
        <a:lstStyle/>
        <a:p>
          <a:endParaRPr lang="en-US"/>
        </a:p>
      </dgm:t>
    </dgm:pt>
    <dgm:pt modelId="{C958C946-81A6-4939-90E8-3207A43B4803}" type="pres">
      <dgm:prSet presAssocID="{B84E65DE-BB77-4186-ABEF-8B5B85428A75}" presName="parentText" presStyleLbl="node1" presStyleIdx="0" presStyleCnt="1">
        <dgm:presLayoutVars>
          <dgm:chMax val="0"/>
          <dgm:bulletEnabled val="1"/>
        </dgm:presLayoutVars>
      </dgm:prSet>
      <dgm:spPr/>
      <dgm:t>
        <a:bodyPr/>
        <a:lstStyle/>
        <a:p>
          <a:endParaRPr lang="en-US"/>
        </a:p>
      </dgm:t>
    </dgm:pt>
    <dgm:pt modelId="{AFE88EF1-D0D7-4DCC-B13A-45E5CDC7FC38}" type="pres">
      <dgm:prSet presAssocID="{B84E65DE-BB77-4186-ABEF-8B5B85428A75}" presName="childText" presStyleLbl="revTx" presStyleIdx="0" presStyleCnt="1">
        <dgm:presLayoutVars>
          <dgm:bulletEnabled val="1"/>
        </dgm:presLayoutVars>
      </dgm:prSet>
      <dgm:spPr/>
      <dgm:t>
        <a:bodyPr/>
        <a:lstStyle/>
        <a:p>
          <a:endParaRPr lang="en-US"/>
        </a:p>
      </dgm:t>
    </dgm:pt>
  </dgm:ptLst>
  <dgm:cxnLst>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1F57A317-0762-4FDB-9A8E-4627DFC33048}" type="presOf" srcId="{EF564D9A-9F69-465D-B17B-CB0DED151787}" destId="{AFE88EF1-D0D7-4DCC-B13A-45E5CDC7FC3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27561"/>
          <a:ext cx="5667596" cy="6949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latin typeface="Segoe UI" panose="020B0502040204020203" pitchFamily="34" charset="0"/>
              <a:cs typeface="Segoe UI" panose="020B0502040204020203" pitchFamily="34" charset="0"/>
            </a:rPr>
            <a:t>Can be applied </a:t>
          </a:r>
        </a:p>
      </dsp:txBody>
      <dsp:txXfrm>
        <a:off x="33926" y="61487"/>
        <a:ext cx="5599744" cy="627128"/>
      </dsp:txXfrm>
    </dsp:sp>
    <dsp:sp modelId="{AFE88EF1-D0D7-4DCC-B13A-45E5CDC7FC38}">
      <dsp:nvSpPr>
        <dsp:cNvPr id="0" name=""/>
        <dsp:cNvSpPr/>
      </dsp:nvSpPr>
      <dsp:spPr>
        <a:xfrm>
          <a:off x="0" y="722541"/>
          <a:ext cx="566759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Azure AD users, groups, applications </a:t>
          </a:r>
        </a:p>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Virtual Machines</a:t>
          </a:r>
        </a:p>
      </dsp:txBody>
      <dsp:txXfrm>
        <a:off x="0" y="722541"/>
        <a:ext cx="5667596" cy="7824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6/21/2018</a:t>
            </a:fld>
            <a:endParaRPr lang="en-US"/>
          </a:p>
        </p:txBody>
      </p:sp>
      <p:sp>
        <p:nvSpPr>
          <p:cNvPr id="4" name="Footer Placeholder 3">
            <a:extLst>
              <a:ext uri="{FF2B5EF4-FFF2-40B4-BE49-F238E27FC236}">
                <a16:creationId xmlns:a16="http://schemas.microsoft.com/office/drawing/2014/main" xmlns=""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87773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504785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xmlns=""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439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xmlns=""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xmlns=""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xmlns="" val="612254498"/>
                    </a:ext>
                  </a:extLst>
                </a:gridCol>
                <a:gridCol w="2696305">
                  <a:extLst>
                    <a:ext uri="{9D8B030D-6E8A-4147-A177-3AD203B41FA5}">
                      <a16:colId xmlns:a16="http://schemas.microsoft.com/office/drawing/2014/main" xmlns="" val="1261049811"/>
                    </a:ext>
                  </a:extLst>
                </a:gridCol>
                <a:gridCol w="241057">
                  <a:extLst>
                    <a:ext uri="{9D8B030D-6E8A-4147-A177-3AD203B41FA5}">
                      <a16:colId xmlns:a16="http://schemas.microsoft.com/office/drawing/2014/main" xmlns="" val="2638922956"/>
                    </a:ext>
                  </a:extLst>
                </a:gridCol>
                <a:gridCol w="2696305">
                  <a:extLst>
                    <a:ext uri="{9D8B030D-6E8A-4147-A177-3AD203B41FA5}">
                      <a16:colId xmlns:a16="http://schemas.microsoft.com/office/drawing/2014/main" xmlns="" val="1530065899"/>
                    </a:ext>
                  </a:extLst>
                </a:gridCol>
                <a:gridCol w="221605">
                  <a:extLst>
                    <a:ext uri="{9D8B030D-6E8A-4147-A177-3AD203B41FA5}">
                      <a16:colId xmlns:a16="http://schemas.microsoft.com/office/drawing/2014/main" xmlns="" val="1628348927"/>
                    </a:ext>
                  </a:extLst>
                </a:gridCol>
                <a:gridCol w="2696305">
                  <a:extLst>
                    <a:ext uri="{9D8B030D-6E8A-4147-A177-3AD203B41FA5}">
                      <a16:colId xmlns:a16="http://schemas.microsoft.com/office/drawing/2014/main" xmlns=""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2296024"/>
                  </a:ext>
                </a:extLst>
              </a:tr>
            </a:tbl>
          </a:graphicData>
        </a:graphic>
      </p:graphicFrame>
      <p:sp>
        <p:nvSpPr>
          <p:cNvPr id="7" name="TextBox 6">
            <a:extLst>
              <a:ext uri="{FF2B5EF4-FFF2-40B4-BE49-F238E27FC236}">
                <a16:creationId xmlns:a16="http://schemas.microsoft.com/office/drawing/2014/main" xmlns=""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xmlns=""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xmlns=""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xmlns=""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xmlns=""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xmlns=""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xmlns=""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xmlns=""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xmlns=""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xmlns=""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xmlns=""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xmlns=""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xmlns=""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xmlns=""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sz="2400">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729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98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5753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xmlns=""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309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7" r:id="rId1"/>
    <p:sldLayoutId id="2147483661" r:id="rId2"/>
    <p:sldLayoutId id="2147483672" r:id="rId3"/>
    <p:sldLayoutId id="2147483666" r:id="rId4"/>
    <p:sldLayoutId id="2147483701" r:id="rId5"/>
    <p:sldLayoutId id="2147483708" r:id="rId6"/>
    <p:sldLayoutId id="2147483709" r:id="rId7"/>
    <p:sldLayoutId id="2147483710" r:id="rId8"/>
    <p:sldLayoutId id="2147483711"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xmlns="" id="{0DD7E3D9-0F16-4FC0-8096-670127E70DF5}"/>
              </a:ext>
            </a:extLst>
          </p:cNvPr>
          <p:cNvSpPr>
            <a:spLocks noGrp="1"/>
          </p:cNvSpPr>
          <p:nvPr>
            <p:ph type="subTitle" sz="quarter" idx="1"/>
          </p:nvPr>
        </p:nvSpPr>
        <p:spPr>
          <a:xfrm>
            <a:off x="597160" y="1646755"/>
            <a:ext cx="8197221"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solidFill>
                  <a:srgbClr val="FFC000"/>
                </a:solidFill>
              </a:rPr>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a16="http://schemas.microsoft.com/office/drawing/2014/main" xmlns=""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xmlns="" id="{E795553E-F729-49A7-BC31-66689362EAF0}"/>
              </a:ext>
            </a:extLst>
          </p:cNvPr>
          <p:cNvSpPr>
            <a:spLocks noGrp="1"/>
          </p:cNvSpPr>
          <p:nvPr>
            <p:ph type="body" idx="1"/>
          </p:nvPr>
        </p:nvSpPr>
        <p:spPr/>
        <p:txBody>
          <a:bodyPr/>
          <a:lstStyle/>
          <a:p>
            <a:pPr marL="0" indent="0">
              <a:buNone/>
            </a:pPr>
            <a:r>
              <a:rPr lang="en-US" sz="1100" dirty="0"/>
              <a:t>{</a:t>
            </a:r>
          </a:p>
          <a:p>
            <a:pPr marL="0" indent="0">
              <a:buNone/>
            </a:pPr>
            <a:r>
              <a:rPr lang="en-US" sz="1100" dirty="0"/>
              <a:t>    "$schema": "https://schema.management.azure.com/schemas/2015-01-01/</a:t>
            </a:r>
            <a:r>
              <a:rPr lang="en-US" sz="1100" dirty="0" err="1"/>
              <a:t>deploymentTemplate.json</a:t>
            </a:r>
            <a:r>
              <a:rPr lang="en-US" sz="1100" dirty="0"/>
              <a:t>#",</a:t>
            </a:r>
          </a:p>
          <a:p>
            <a:pPr marL="0" indent="0">
              <a:buNone/>
            </a:pPr>
            <a:r>
              <a:rPr lang="en-US" sz="1100" dirty="0"/>
              <a:t>    "</a:t>
            </a:r>
            <a:r>
              <a:rPr lang="en-US" sz="1100" dirty="0" err="1"/>
              <a:t>contentVersion</a:t>
            </a:r>
            <a:r>
              <a:rPr lang="en-US" sz="1100" dirty="0"/>
              <a:t>": "1.0.0.0",</a:t>
            </a:r>
          </a:p>
          <a:p>
            <a:pPr marL="0" indent="0">
              <a:buNone/>
            </a:pPr>
            <a:r>
              <a:rPr lang="en-US" sz="1100" dirty="0"/>
              <a:t>    "resources": [</a:t>
            </a:r>
          </a:p>
          <a:p>
            <a:pPr marL="0" indent="0">
              <a:buNone/>
            </a:pPr>
            <a:r>
              <a:rPr lang="en-US" sz="1100" dirty="0"/>
              <a:t>        {</a:t>
            </a:r>
          </a:p>
          <a:p>
            <a:pPr marL="0" indent="0">
              <a:buNone/>
            </a:pPr>
            <a:r>
              <a:rPr lang="en-US" sz="1100" dirty="0"/>
              <a:t>            "</a:t>
            </a:r>
            <a:r>
              <a:rPr lang="en-US" sz="1100" dirty="0" err="1"/>
              <a:t>apiVersion</a:t>
            </a:r>
            <a:r>
              <a:rPr lang="en-US" sz="1100" dirty="0"/>
              <a:t>": "2016-01-01",</a:t>
            </a:r>
          </a:p>
          <a:p>
            <a:pPr marL="0" indent="0">
              <a:buNone/>
            </a:pPr>
            <a:r>
              <a:rPr lang="en-US" sz="1100" dirty="0"/>
              <a:t>            "type": "</a:t>
            </a:r>
            <a:r>
              <a:rPr lang="en-US" sz="1100" dirty="0" err="1"/>
              <a:t>Microsoft.Storage</a:t>
            </a:r>
            <a:r>
              <a:rPr lang="en-US" sz="1100" dirty="0"/>
              <a:t>/</a:t>
            </a:r>
            <a:r>
              <a:rPr lang="en-US" sz="1100" dirty="0" err="1"/>
              <a:t>storageAccounts</a:t>
            </a:r>
            <a:r>
              <a:rPr lang="en-US" sz="1100" dirty="0"/>
              <a:t>",</a:t>
            </a:r>
          </a:p>
          <a:p>
            <a:pPr marL="0" indent="0">
              <a:buNone/>
            </a:pPr>
            <a:r>
              <a:rPr lang="en-US" sz="1100" dirty="0"/>
              <a:t>            "name": "[</a:t>
            </a:r>
            <a:r>
              <a:rPr lang="en-US" sz="1100" dirty="0" err="1"/>
              <a:t>concat</a:t>
            </a:r>
            <a:r>
              <a:rPr lang="en-US" sz="1100" dirty="0"/>
              <a:t>(</a:t>
            </a:r>
            <a:r>
              <a:rPr lang="en-US" sz="1100" dirty="0" err="1"/>
              <a:t>copyIndex</a:t>
            </a:r>
            <a:r>
              <a:rPr lang="en-US" sz="1100" dirty="0"/>
              <a:t>(),'storage', </a:t>
            </a:r>
            <a:r>
              <a:rPr lang="en-US" sz="1100" dirty="0" err="1"/>
              <a:t>uniqueString</a:t>
            </a:r>
            <a:r>
              <a:rPr lang="en-US" sz="1100" dirty="0"/>
              <a:t>(</a:t>
            </a:r>
            <a:r>
              <a:rPr lang="en-US" sz="1100" dirty="0" err="1"/>
              <a:t>resourceGroup</a:t>
            </a:r>
            <a:r>
              <a:rPr lang="en-US" sz="1100" dirty="0"/>
              <a:t>().id))]",</a:t>
            </a:r>
          </a:p>
          <a:p>
            <a:pPr marL="0" indent="0">
              <a:buNone/>
            </a:pPr>
            <a:r>
              <a:rPr lang="en-US" sz="1100" dirty="0"/>
              <a:t>            "location": "[</a:t>
            </a:r>
            <a:r>
              <a:rPr lang="en-US" sz="1100" dirty="0" err="1"/>
              <a:t>resourceGroup</a:t>
            </a:r>
            <a:r>
              <a:rPr lang="en-US" sz="1100" dirty="0"/>
              <a:t>().location]",</a:t>
            </a:r>
          </a:p>
          <a:p>
            <a:pPr marL="0" indent="0">
              <a:buNone/>
            </a:pPr>
            <a:r>
              <a:rPr lang="en-US" sz="1100" dirty="0"/>
              <a:t>            "</a:t>
            </a:r>
            <a:r>
              <a:rPr lang="en-US" sz="1100" dirty="0" err="1"/>
              <a:t>sku</a:t>
            </a:r>
            <a:r>
              <a:rPr lang="en-US" sz="1100" dirty="0"/>
              <a:t>": {</a:t>
            </a:r>
          </a:p>
          <a:p>
            <a:pPr marL="0" indent="0">
              <a:buNone/>
            </a:pPr>
            <a:r>
              <a:rPr lang="en-US" sz="1100" dirty="0"/>
              <a:t>                "name": "</a:t>
            </a:r>
            <a:r>
              <a:rPr lang="en-US" sz="1100" dirty="0" err="1"/>
              <a:t>Standard_LRS</a:t>
            </a:r>
            <a:r>
              <a:rPr lang="en-US" sz="1100" dirty="0"/>
              <a:t>"</a:t>
            </a:r>
          </a:p>
          <a:p>
            <a:pPr marL="0" indent="0">
              <a:buNone/>
            </a:pPr>
            <a:r>
              <a:rPr lang="en-US" sz="1100" dirty="0"/>
              <a:t>            },</a:t>
            </a:r>
          </a:p>
          <a:p>
            <a:pPr marL="0" indent="0">
              <a:buNone/>
            </a:pPr>
            <a:r>
              <a:rPr lang="en-US" sz="1100" dirty="0"/>
              <a:t>            "kind": "Storage",</a:t>
            </a:r>
          </a:p>
          <a:p>
            <a:pPr marL="0" indent="0">
              <a:buNone/>
            </a:pPr>
            <a:r>
              <a:rPr lang="en-US" sz="1100" dirty="0"/>
              <a:t>            "properties": {},</a:t>
            </a:r>
          </a:p>
          <a:p>
            <a:pPr marL="0" indent="0">
              <a:buNone/>
            </a:pPr>
            <a:r>
              <a:rPr lang="en-US" sz="1100" dirty="0"/>
              <a:t>            "copy": {</a:t>
            </a:r>
          </a:p>
          <a:p>
            <a:pPr marL="0" indent="0">
              <a:buNone/>
            </a:pPr>
            <a:r>
              <a:rPr lang="en-US" sz="1100" dirty="0"/>
              <a:t>                "name": "</a:t>
            </a:r>
            <a:r>
              <a:rPr lang="en-US" sz="1100" dirty="0" err="1"/>
              <a:t>storagecopy</a:t>
            </a:r>
            <a:r>
              <a:rPr lang="en-US" sz="1100" dirty="0"/>
              <a:t>",</a:t>
            </a:r>
          </a:p>
          <a:p>
            <a:pPr marL="0" indent="0">
              <a:buNone/>
            </a:pPr>
            <a:r>
              <a:rPr lang="en-US" sz="1100" dirty="0"/>
              <a:t>                </a:t>
            </a:r>
            <a:r>
              <a:rPr lang="en-US" sz="1100" b="1" dirty="0">
                <a:solidFill>
                  <a:srgbClr val="FF0000"/>
                </a:solidFill>
              </a:rPr>
              <a:t>"count": 3</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"outputs": {}</a:t>
            </a:r>
          </a:p>
          <a:p>
            <a:pPr marL="0" indent="0">
              <a:buNone/>
            </a:pPr>
            <a:r>
              <a:rPr lang="en-US" sz="1100" dirty="0"/>
              <a:t>}</a:t>
            </a:r>
          </a:p>
        </p:txBody>
      </p:sp>
      <p:sp>
        <p:nvSpPr>
          <p:cNvPr id="4" name="Text Placeholder 3">
            <a:extLst>
              <a:ext uri="{FF2B5EF4-FFF2-40B4-BE49-F238E27FC236}">
                <a16:creationId xmlns:a16="http://schemas.microsoft.com/office/drawing/2014/main" xmlns=""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Deploying a </a:t>
            </a:r>
            <a:r>
              <a:rPr lang="en-US" dirty="0" smtClean="0"/>
              <a:t>VM using </a:t>
            </a:r>
            <a:r>
              <a:rPr lang="en-US" dirty="0" smtClean="0"/>
              <a:t>a ARM template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0609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315609-FC13-472A-9FB3-89F532D2A0EB}"/>
              </a:ext>
            </a:extLst>
          </p:cNvPr>
          <p:cNvSpPr>
            <a:spLocks noGrp="1"/>
          </p:cNvSpPr>
          <p:nvPr>
            <p:ph type="ctrTitle" sz="quarter"/>
          </p:nvPr>
        </p:nvSpPr>
        <p:spPr/>
        <p:txBody>
          <a:bodyPr/>
          <a:lstStyle/>
          <a:p>
            <a:r>
              <a:rPr lang="en-US" dirty="0"/>
              <a:t>Control access</a:t>
            </a:r>
          </a:p>
        </p:txBody>
      </p:sp>
      <p:sp>
        <p:nvSpPr>
          <p:cNvPr id="6" name="Subtitle 5">
            <a:extLst>
              <a:ext uri="{FF2B5EF4-FFF2-40B4-BE49-F238E27FC236}">
                <a16:creationId xmlns:a16="http://schemas.microsoft.com/office/drawing/2014/main" xmlns="" id="{5C407592-27A8-4419-BCCA-7A8F3E71409F}"/>
              </a:ext>
            </a:extLst>
          </p:cNvPr>
          <p:cNvSpPr>
            <a:spLocks noGrp="1"/>
          </p:cNvSpPr>
          <p:nvPr>
            <p:ph type="subTitle" sz="quarter" idx="1"/>
          </p:nvPr>
        </p:nvSpPr>
        <p:spPr>
          <a:xfrm>
            <a:off x="597160" y="2110581"/>
            <a:ext cx="8379200" cy="3722293"/>
          </a:xfrm>
        </p:spPr>
        <p:txBody>
          <a:bodyPr/>
          <a:lstStyle/>
          <a:p>
            <a:r>
              <a:rPr lang="en-US" sz="2000" dirty="0"/>
              <a:t>Leverage service principals with ARM </a:t>
            </a:r>
            <a:r>
              <a:rPr lang="en-US" sz="2000" dirty="0" smtClean="0"/>
              <a:t>authentication</a:t>
            </a:r>
          </a:p>
          <a:p>
            <a:r>
              <a:rPr lang="en-US" sz="2000" dirty="0" smtClean="0"/>
              <a:t>Use </a:t>
            </a:r>
            <a:r>
              <a:rPr lang="en-US" sz="2000" dirty="0"/>
              <a:t>Azure Directory Authentication with </a:t>
            </a:r>
            <a:r>
              <a:rPr lang="en-US" sz="2000" dirty="0" smtClean="0"/>
              <a:t>ARM</a:t>
            </a:r>
          </a:p>
          <a:p>
            <a:r>
              <a:rPr lang="en-US" sz="2000" dirty="0" smtClean="0"/>
              <a:t>Set </a:t>
            </a:r>
            <a:r>
              <a:rPr lang="en-US" sz="2000" dirty="0"/>
              <a:t>management policies; lock resources</a:t>
            </a:r>
          </a:p>
        </p:txBody>
      </p:sp>
      <p:sp>
        <p:nvSpPr>
          <p:cNvPr id="8" name="Text Placeholder 7">
            <a:extLst>
              <a:ext uri="{FF2B5EF4-FFF2-40B4-BE49-F238E27FC236}">
                <a16:creationId xmlns:a16="http://schemas.microsoft.com/office/drawing/2014/main" xmlns=""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9DECC-C600-4867-865F-72FAFE185EE3}"/>
              </a:ext>
            </a:extLst>
          </p:cNvPr>
          <p:cNvSpPr>
            <a:spLocks noGrp="1"/>
          </p:cNvSpPr>
          <p:nvPr>
            <p:ph type="title"/>
          </p:nvPr>
        </p:nvSpPr>
        <p:spPr/>
        <p:txBody>
          <a:bodyPr/>
          <a:lstStyle/>
          <a:p>
            <a:r>
              <a:rPr lang="en-US" dirty="0"/>
              <a:t>Register </a:t>
            </a:r>
            <a:r>
              <a:rPr lang="en-US" dirty="0" smtClean="0"/>
              <a:t>an </a:t>
            </a:r>
            <a:r>
              <a:rPr lang="en-US" dirty="0"/>
              <a:t>application in Azure AD</a:t>
            </a:r>
          </a:p>
        </p:txBody>
      </p:sp>
      <p:sp>
        <p:nvSpPr>
          <p:cNvPr id="3" name="Text Placeholder 2">
            <a:extLst>
              <a:ext uri="{FF2B5EF4-FFF2-40B4-BE49-F238E27FC236}">
                <a16:creationId xmlns:a16="http://schemas.microsoft.com/office/drawing/2014/main" xmlns="" id="{9FC92E1F-5009-4EC5-826C-374997AFCCA3}"/>
              </a:ext>
            </a:extLst>
          </p:cNvPr>
          <p:cNvSpPr>
            <a:spLocks noGrp="1"/>
          </p:cNvSpPr>
          <p:nvPr>
            <p:ph type="body" idx="1"/>
          </p:nvPr>
        </p:nvSpPr>
        <p:spPr>
          <a:xfrm>
            <a:off x="569163" y="740662"/>
            <a:ext cx="8574837" cy="5147356"/>
          </a:xfrm>
        </p:spPr>
        <p:txBody>
          <a:bodyPr/>
          <a:lstStyle/>
          <a:p>
            <a:r>
              <a:rPr lang="en-US" dirty="0" smtClean="0"/>
              <a:t>Tells </a:t>
            </a:r>
            <a:r>
              <a:rPr lang="en-US" dirty="0"/>
              <a:t>Azure AD the type of application will be authenticating </a:t>
            </a:r>
          </a:p>
          <a:p>
            <a:r>
              <a:rPr lang="en-US" dirty="0" smtClean="0"/>
              <a:t>Two </a:t>
            </a:r>
            <a:r>
              <a:rPr lang="en-US" dirty="0"/>
              <a:t>types applications</a:t>
            </a:r>
          </a:p>
          <a:p>
            <a:pPr lvl="1"/>
            <a:r>
              <a:rPr lang="en-US" dirty="0"/>
              <a:t>Web App/API (browser based)</a:t>
            </a:r>
          </a:p>
          <a:p>
            <a:pPr lvl="1"/>
            <a:r>
              <a:rPr lang="en-US" dirty="0"/>
              <a:t>Native (does not use a browser)</a:t>
            </a:r>
          </a:p>
          <a:p>
            <a:r>
              <a:rPr lang="en-US" dirty="0"/>
              <a:t>Done </a:t>
            </a:r>
            <a:r>
              <a:rPr lang="en-US" dirty="0" smtClean="0"/>
              <a:t>using: </a:t>
            </a:r>
            <a:endParaRPr lang="en-US" dirty="0"/>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xmlns=""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xmlns="" id="{B3CCC063-8308-4DCC-9EB2-20AA0D456E6F}"/>
              </a:ext>
            </a:extLst>
          </p:cNvPr>
          <p:cNvSpPr>
            <a:spLocks noGrp="1"/>
          </p:cNvSpPr>
          <p:nvPr>
            <p:ph type="body" idx="1"/>
          </p:nvPr>
        </p:nvSpPr>
        <p:spPr>
          <a:xfrm>
            <a:off x="261188" y="740662"/>
            <a:ext cx="8574837" cy="5147356"/>
          </a:xfrm>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xmlns=""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xmlns="" id="{B4F75E3A-B934-4D3F-ABD6-D08180AA2623}"/>
              </a:ext>
            </a:extLst>
          </p:cNvPr>
          <p:cNvSpPr>
            <a:spLocks noGrp="1"/>
          </p:cNvSpPr>
          <p:nvPr>
            <p:ph type="body" idx="1"/>
          </p:nvPr>
        </p:nvSpPr>
        <p:spPr>
          <a:xfrm>
            <a:off x="261188" y="740662"/>
            <a:ext cx="8574837" cy="5147356"/>
          </a:xfrm>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a:t>
            </a:r>
            <a:r>
              <a:rPr lang="en-US" sz="2000" dirty="0">
                <a:solidFill>
                  <a:srgbClr val="FF0000"/>
                </a:solidFill>
              </a:rPr>
              <a:t>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xmlns=""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xmlns="" id="{049B8D4C-6F4C-4E5D-9FF1-EE2BAA0E4EA6}"/>
              </a:ext>
            </a:extLst>
          </p:cNvPr>
          <p:cNvSpPr>
            <a:spLocks noGrp="1"/>
          </p:cNvSpPr>
          <p:nvPr>
            <p:ph type="body" idx="1"/>
          </p:nvPr>
        </p:nvSpPr>
        <p:spPr>
          <a:xfrm>
            <a:off x="261188" y="740662"/>
            <a:ext cx="8574837" cy="5147356"/>
          </a:xfrm>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a:solidFill>
                  <a:srgbClr val="FF0000"/>
                </a:solidFill>
              </a:rPr>
              <a:t>-</a:t>
            </a:r>
            <a:r>
              <a:rPr lang="en-US" sz="1800" dirty="0" err="1">
                <a:solidFill>
                  <a:srgbClr val="FF0000"/>
                </a:solidFill>
              </a:rPr>
              <a:t>CertValue</a:t>
            </a:r>
            <a:r>
              <a:rPr lang="en-US" sz="1800" dirty="0">
                <a:solidFill>
                  <a:srgbClr val="FF0000"/>
                </a:solidFill>
              </a:rPr>
              <a:t> $</a:t>
            </a:r>
            <a:r>
              <a:rPr lang="en-US" sz="1800" dirty="0" err="1">
                <a:solidFill>
                  <a:srgbClr val="FF0000"/>
                </a:solidFill>
              </a:rPr>
              <a:t>keyValue</a:t>
            </a:r>
            <a:r>
              <a:rPr lang="en-US" sz="1800" dirty="0">
                <a:solidFill>
                  <a:srgbClr val="FF0000"/>
                </a:solidFill>
              </a:rPr>
              <a:t> -</a:t>
            </a:r>
            <a:r>
              <a:rPr lang="en-US" sz="1800" dirty="0" err="1">
                <a:solidFill>
                  <a:srgbClr val="FF0000"/>
                </a:solidFill>
              </a:rPr>
              <a:t>EndDate</a:t>
            </a:r>
            <a:r>
              <a:rPr lang="en-US" sz="1800" dirty="0">
                <a:solidFill>
                  <a:srgbClr val="FF0000"/>
                </a:solidFill>
              </a:rPr>
              <a:t> $</a:t>
            </a:r>
            <a:r>
              <a:rPr lang="en-US" sz="1800" dirty="0" err="1">
                <a:solidFill>
                  <a:srgbClr val="FF0000"/>
                </a:solidFill>
              </a:rPr>
              <a:t>cert.NotAfter</a:t>
            </a:r>
            <a:r>
              <a:rPr lang="en-US" sz="1800" dirty="0">
                <a:solidFill>
                  <a:srgbClr val="FF0000"/>
                </a:solidFill>
              </a:rPr>
              <a:t> -</a:t>
            </a:r>
            <a:r>
              <a:rPr lang="en-US" sz="1800" dirty="0" err="1">
                <a:solidFill>
                  <a:srgbClr val="FF0000"/>
                </a:solidFill>
              </a:rPr>
              <a:t>StartDate</a:t>
            </a:r>
            <a:r>
              <a:rPr lang="en-US" sz="1800" dirty="0">
                <a:solidFill>
                  <a:srgbClr val="FF0000"/>
                </a:solidFill>
              </a:rPr>
              <a:t> $</a:t>
            </a:r>
            <a:r>
              <a:rPr lang="en-US" sz="1800" dirty="0" err="1">
                <a:solidFill>
                  <a:srgbClr val="FF0000"/>
                </a:solidFill>
              </a:rPr>
              <a:t>cert.NotBefore</a:t>
            </a:r>
            <a:endParaRPr lang="en-US" sz="1800" dirty="0">
              <a:solidFill>
                <a:srgbClr val="FF0000"/>
              </a:solidFill>
            </a:endParaRPr>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xmlns=""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2110581"/>
            <a:ext cx="8379200" cy="3722293"/>
          </a:xfrm>
        </p:spPr>
        <p:txBody>
          <a:bodyPr/>
          <a:lstStyle/>
          <a:p>
            <a:r>
              <a:rPr lang="en-US" dirty="0"/>
              <a:t>Secure resource scopes such as the ability to create VMs and Azure Web </a:t>
            </a:r>
            <a:r>
              <a:rPr lang="en-US" dirty="0" smtClean="0"/>
              <a:t>Apps</a:t>
            </a:r>
          </a:p>
          <a:p>
            <a:r>
              <a:rPr lang="en-US" dirty="0" smtClean="0"/>
              <a:t>Implement </a:t>
            </a:r>
            <a:r>
              <a:rPr lang="en-US" dirty="0"/>
              <a:t>Azure RBAC standard </a:t>
            </a:r>
            <a:r>
              <a:rPr lang="en-US" dirty="0" smtClean="0"/>
              <a:t>roles</a:t>
            </a:r>
          </a:p>
          <a:p>
            <a:r>
              <a:rPr lang="en-US" dirty="0" smtClean="0"/>
              <a:t>Design </a:t>
            </a:r>
            <a:r>
              <a:rPr lang="en-US" dirty="0"/>
              <a:t>Azure RBAC custom roles</a:t>
            </a:r>
          </a:p>
          <a:p>
            <a:endParaRPr lang="en-US" dirty="0"/>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xmlns="" id="{2E8E407F-A79B-4334-90ED-70F034D8667B}"/>
              </a:ext>
            </a:extLst>
          </p:cNvPr>
          <p:cNvSpPr>
            <a:spLocks noGrp="1"/>
          </p:cNvSpPr>
          <p:nvPr>
            <p:ph type="body" idx="1"/>
          </p:nvPr>
        </p:nvSpPr>
        <p:spPr/>
        <p:txBody>
          <a:bodyPr/>
          <a:lstStyle/>
          <a:p>
            <a:r>
              <a:rPr lang="en-US" dirty="0"/>
              <a:t>Fine grained access management </a:t>
            </a:r>
          </a:p>
          <a:p>
            <a:r>
              <a:rPr lang="en-US" dirty="0" smtClean="0"/>
              <a:t>Principle of Least Privilege</a:t>
            </a:r>
            <a:endParaRPr lang="en-US" dirty="0"/>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a16="http://schemas.microsoft.com/office/drawing/2014/main" xmlns=""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a16="http://schemas.microsoft.com/office/drawing/2014/main" xmlns="" id="{6E5B2783-A323-46B8-9265-6B3A1F29C0E9}"/>
              </a:ext>
            </a:extLst>
          </p:cNvPr>
          <p:cNvSpPr/>
          <p:nvPr/>
        </p:nvSpPr>
        <p:spPr>
          <a:xfrm>
            <a:off x="150898" y="5516845"/>
            <a:ext cx="8826438" cy="36933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Use the </a:t>
            </a:r>
            <a:r>
              <a:rPr lang="en-US" u="sng" dirty="0">
                <a:latin typeface="Segoe UI" panose="020B0502040204020203" pitchFamily="34" charset="0"/>
                <a:cs typeface="Segoe UI" panose="020B0502040204020203" pitchFamily="34" charset="0"/>
                <a:hlinkClick r:id="rId5"/>
              </a:rPr>
              <a:t>Get-</a:t>
            </a:r>
            <a:r>
              <a:rPr lang="en-US" u="sng" dirty="0" err="1">
                <a:latin typeface="Segoe UI" panose="020B0502040204020203" pitchFamily="34" charset="0"/>
                <a:cs typeface="Segoe UI" panose="020B0502040204020203" pitchFamily="34" charset="0"/>
                <a:hlinkClick r:id="rId5"/>
              </a:rPr>
              <a:t>AzureRmRoleDefinition</a:t>
            </a:r>
            <a:r>
              <a:rPr lang="en-US" dirty="0">
                <a:latin typeface="Segoe UI" panose="020B0502040204020203" pitchFamily="34" charset="0"/>
                <a:cs typeface="Segoe UI" panose="020B0502040204020203" pitchFamily="34" charset="0"/>
              </a:rPr>
              <a:t> cmdlet to list all current roles</a:t>
            </a:r>
          </a:p>
        </p:txBody>
      </p:sp>
    </p:spTree>
    <p:extLst>
      <p:ext uri="{BB962C8B-B14F-4D97-AF65-F5344CB8AC3E}">
        <p14:creationId xmlns:p14="http://schemas.microsoft.com/office/powerpoint/2010/main" val="1821394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xmlns=""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xmlns="" id="{D7E9A5E1-B418-41FD-AFDC-72A6026DA905}"/>
              </a:ext>
            </a:extLst>
          </p:cNvPr>
          <p:cNvGraphicFramePr/>
          <p:nvPr>
            <p:extLst>
              <p:ext uri="{D42A27DB-BD31-4B8C-83A1-F6EECF244321}">
                <p14:modId xmlns:p14="http://schemas.microsoft.com/office/powerpoint/2010/main" val="1512136890"/>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xmlns="" id="{90CC87AA-E28B-4D06-8E8C-45D2D2609559}"/>
              </a:ext>
            </a:extLst>
          </p:cNvPr>
          <p:cNvSpPr>
            <a:spLocks noGrp="1"/>
          </p:cNvSpPr>
          <p:nvPr>
            <p:ph type="body" sz="quarter" idx="10"/>
          </p:nvPr>
        </p:nvSpPr>
        <p:spPr/>
        <p:txBody>
          <a:bodyPr/>
          <a:lstStyle/>
          <a:p>
            <a:endParaRPr lang="en-US" dirty="0"/>
          </a:p>
        </p:txBody>
      </p:sp>
      <p:pic>
        <p:nvPicPr>
          <p:cNvPr id="6" name="Picture 5">
            <a:extLst>
              <a:ext uri="{FF2B5EF4-FFF2-40B4-BE49-F238E27FC236}">
                <a16:creationId xmlns:a16="http://schemas.microsoft.com/office/drawing/2014/main" xmlns=""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xmlns=""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xmlns="" id="{82A304BB-281D-492D-92BA-66E70E5CC9B7}"/>
              </a:ext>
            </a:extLst>
          </p:cNvPr>
          <p:cNvSpPr>
            <a:spLocks noGrp="1"/>
          </p:cNvSpPr>
          <p:nvPr>
            <p:ph type="subTitle" sz="quarter" idx="1"/>
          </p:nvPr>
        </p:nvSpPr>
        <p:spPr>
          <a:xfrm>
            <a:off x="597160" y="2110581"/>
            <a:ext cx="8379200" cy="3722293"/>
          </a:xfrm>
        </p:spPr>
        <p:txBody>
          <a:bodyPr/>
          <a:lstStyle/>
          <a:p>
            <a:r>
              <a:rPr lang="en-US" dirty="0"/>
              <a:t>Author ARM </a:t>
            </a:r>
            <a:r>
              <a:rPr lang="en-US" dirty="0" smtClean="0"/>
              <a:t>templates</a:t>
            </a:r>
          </a:p>
          <a:p>
            <a:r>
              <a:rPr lang="en-US" dirty="0" smtClean="0"/>
              <a:t>Create </a:t>
            </a:r>
            <a:r>
              <a:rPr lang="en-US" dirty="0"/>
              <a:t>ARM templates to deploy multiple ARM Resource Providers resources of different types with count loops and Marketplace </a:t>
            </a:r>
            <a:r>
              <a:rPr lang="en-US" dirty="0" smtClean="0"/>
              <a:t>items</a:t>
            </a:r>
          </a:p>
          <a:p>
            <a:r>
              <a:rPr lang="en-US" dirty="0" smtClean="0"/>
              <a:t>Deploy </a:t>
            </a:r>
            <a:r>
              <a:rPr lang="en-US" dirty="0"/>
              <a:t>templates with </a:t>
            </a:r>
            <a:r>
              <a:rPr lang="en-US" dirty="0" smtClean="0"/>
              <a:t>PowerShell; </a:t>
            </a:r>
            <a:r>
              <a:rPr lang="en-US" dirty="0"/>
              <a:t>Azure CLI; Azure Portal and REST API</a:t>
            </a:r>
          </a:p>
        </p:txBody>
      </p:sp>
      <p:sp>
        <p:nvSpPr>
          <p:cNvPr id="8" name="Text Placeholder 7">
            <a:extLst>
              <a:ext uri="{FF2B5EF4-FFF2-40B4-BE49-F238E27FC236}">
                <a16:creationId xmlns:a16="http://schemas.microsoft.com/office/drawing/2014/main" xmlns=""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xmlns=""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a16="http://schemas.microsoft.com/office/drawing/2014/main" xmlns=""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xmlns="" id="{C6306191-2A6B-429E-91D2-5B252009D271}"/>
              </a:ext>
            </a:extLst>
          </p:cNvPr>
          <p:cNvSpPr>
            <a:spLocks noGrp="1"/>
          </p:cNvSpPr>
          <p:nvPr>
            <p:ph type="body" idx="1"/>
          </p:nvPr>
        </p:nvSpPr>
        <p:spPr/>
        <p:txBody>
          <a:bodyPr/>
          <a:lstStyle/>
          <a:p>
            <a:r>
              <a:rPr lang="en-US" sz="2400" dirty="0"/>
              <a:t>Same as Owner </a:t>
            </a:r>
            <a:r>
              <a:rPr lang="en-US" sz="2400" dirty="0" smtClean="0"/>
              <a:t>except:</a:t>
            </a:r>
            <a:endParaRPr lang="en-US" sz="2400" dirty="0"/>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smtClean="0"/>
              <a:t>Create</a:t>
            </a:r>
            <a:r>
              <a:rPr lang="en-US" sz="2000" dirty="0"/>
              <a:t>,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xmlns=""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xmlns=""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xmlns=""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xmlns="" id="{99F3FCF2-8DD8-4DFD-924C-9B38762AD910}"/>
              </a:ext>
            </a:extLst>
          </p:cNvPr>
          <p:cNvSpPr txBox="1"/>
          <p:nvPr/>
        </p:nvSpPr>
        <p:spPr>
          <a:xfrm>
            <a:off x="4347369" y="819196"/>
            <a:ext cx="4626908" cy="5447645"/>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"Name": "Virtual Machine Operator",</a:t>
            </a:r>
          </a:p>
          <a:p>
            <a:r>
              <a:rPr lang="en-US" sz="1200" dirty="0">
                <a:latin typeface="Segoe UI" panose="020B0502040204020203" pitchFamily="34" charset="0"/>
                <a:cs typeface="Segoe UI" panose="020B0502040204020203" pitchFamily="34" charset="0"/>
              </a:rPr>
              <a:t>  "Id": "cadb4a5a-4e7a-47be-84db-05cad13b6769",</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IsCustom</a:t>
            </a:r>
            <a:r>
              <a:rPr lang="en-US" sz="1200" dirty="0">
                <a:latin typeface="Segoe UI" panose="020B0502040204020203" pitchFamily="34" charset="0"/>
                <a:cs typeface="Segoe UI" panose="020B0502040204020203" pitchFamily="34" charset="0"/>
              </a:rPr>
              <a:t>": true,</a:t>
            </a:r>
          </a:p>
          <a:p>
            <a:r>
              <a:rPr lang="en-US" sz="1200" dirty="0">
                <a:latin typeface="Segoe UI" panose="020B0502040204020203" pitchFamily="34" charset="0"/>
                <a:cs typeface="Segoe UI" panose="020B0502040204020203" pitchFamily="34" charset="0"/>
              </a:rPr>
              <a:t>  "Description": "Can monitor and restart virtual machines.",</a:t>
            </a:r>
          </a:p>
          <a:p>
            <a:r>
              <a:rPr lang="en-US" sz="1200" dirty="0">
                <a:latin typeface="Segoe UI" panose="020B0502040204020203" pitchFamily="34" charset="0"/>
                <a:cs typeface="Segoe UI" panose="020B0502040204020203" pitchFamily="34" charset="0"/>
              </a:rPr>
              <a:t>  "Actions": </a:t>
            </a:r>
            <a:endParaRPr lang="en-US" sz="1200" dirty="0" smtClean="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a:t>
            </a:r>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Microsoft.Storage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Microsoft.Network</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/restart/action",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Microsoft.Authorization</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Microsoft.Resources</a:t>
            </a:r>
            <a:r>
              <a:rPr lang="en-US" sz="1200" dirty="0">
                <a:latin typeface="Segoe UI" panose="020B0502040204020203" pitchFamily="34" charset="0"/>
                <a:cs typeface="Segoe UI" panose="020B0502040204020203" pitchFamily="34" charset="0"/>
              </a:rPr>
              <a:t>/subscriptions/</a:t>
            </a:r>
            <a:r>
              <a:rPr lang="en-US" sz="1200" dirty="0" err="1">
                <a:latin typeface="Segoe UI" panose="020B0502040204020203" pitchFamily="34" charset="0"/>
                <a:cs typeface="Segoe UI" panose="020B0502040204020203" pitchFamily="34" charset="0"/>
              </a:rPr>
              <a:t>resourceGroups</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alertRules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diagnosticSettings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Microsoft.Support</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NotActions</a:t>
            </a:r>
            <a:r>
              <a:rPr lang="en-US" sz="1200" dirty="0" smtClean="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a:t>
            </a:r>
            <a:r>
              <a:rPr lang="en-US" sz="1200" dirty="0">
                <a:latin typeface="Segoe UI" panose="020B0502040204020203" pitchFamily="34" charset="0"/>
                <a:cs typeface="Segoe UI" panose="020B0502040204020203" pitchFamily="34" charset="0"/>
              </a:rPr>
              <a:t>[</a:t>
            </a:r>
          </a:p>
          <a:p>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AssignableScopes</a:t>
            </a:r>
            <a:r>
              <a:rPr lang="en-US" sz="1200" dirty="0">
                <a:latin typeface="Segoe UI" panose="020B0502040204020203" pitchFamily="34" charset="0"/>
                <a:cs typeface="Segoe UI" panose="020B0502040204020203" pitchFamily="34" charset="0"/>
              </a:rPr>
              <a:t>": </a:t>
            </a:r>
            <a:endParaRPr lang="en-US" sz="1200" dirty="0" smtClean="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a:t>
            </a:r>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"/subscriptions/c276fc76-9cd4-44c9-99a7-4fd71546436e",</a:t>
            </a:r>
          </a:p>
          <a:p>
            <a:r>
              <a:rPr lang="en-US" sz="1200" dirty="0">
                <a:latin typeface="Segoe UI" panose="020B0502040204020203" pitchFamily="34" charset="0"/>
                <a:cs typeface="Segoe UI" panose="020B0502040204020203" pitchFamily="34" charset="0"/>
              </a:rPr>
              <a:t>    "/subscriptions/e91d47c4-76f3-4271-a796-21b4ecfe3624",</a:t>
            </a:r>
          </a:p>
          <a:p>
            <a:r>
              <a:rPr lang="en-US" sz="1200" dirty="0">
                <a:latin typeface="Segoe UI" panose="020B0502040204020203" pitchFamily="34" charset="0"/>
                <a:cs typeface="Segoe UI" panose="020B0502040204020203" pitchFamily="34" charset="0"/>
              </a:rPr>
              <a:t>    "/subscriptions/34370e90-ac4a-4bf9-821f-85eeedeae1a2"</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Assign </a:t>
            </a:r>
            <a:r>
              <a:rPr lang="en-US" dirty="0" smtClean="0"/>
              <a:t>the Contributor Role for the resource group to </a:t>
            </a:r>
            <a:r>
              <a:rPr lang="en-US" dirty="0" smtClean="0"/>
              <a:t>a </a:t>
            </a:r>
            <a:r>
              <a:rPr lang="en-US" dirty="0" smtClean="0"/>
              <a:t>User </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0409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xmlns="" id="{885A74C6-0D38-42E8-898B-330FC0C960C2}"/>
              </a:ext>
            </a:extLst>
          </p:cNvPr>
          <p:cNvSpPr>
            <a:spLocks noGrp="1"/>
          </p:cNvSpPr>
          <p:nvPr>
            <p:ph idx="1"/>
          </p:nvPr>
        </p:nvSpPr>
        <p:spPr/>
        <p:txBody>
          <a:bodyPr/>
          <a:lstStyle/>
          <a:p>
            <a:r>
              <a:rPr lang="en-US" dirty="0"/>
              <a:t>You need to ensure that the JSON file uses the latest version </a:t>
            </a:r>
            <a:r>
              <a:rPr lang="en-US" dirty="0" smtClean="0"/>
              <a:t>of the template available</a:t>
            </a:r>
            <a:r>
              <a:rPr lang="en-US" dirty="0"/>
              <a:t>.   Which template element should you modify.</a:t>
            </a:r>
            <a:r>
              <a:rPr lang="en-US" sz="3200" dirty="0"/>
              <a:t/>
            </a:r>
            <a:br>
              <a:rPr lang="en-US" sz="3200" dirty="0"/>
            </a:br>
            <a:endParaRPr lang="en-US" sz="3200" dirty="0"/>
          </a:p>
          <a:p>
            <a:pPr marL="514350" indent="-514350">
              <a:buFont typeface="+mj-lt"/>
              <a:buAutoNum type="alphaUcPeriod"/>
            </a:pPr>
            <a:r>
              <a:rPr lang="en-US" dirty="0" err="1" smtClean="0"/>
              <a:t>contentversion</a:t>
            </a:r>
            <a:r>
              <a:rPr lang="en-US" dirty="0" smtClean="0"/>
              <a:t> </a:t>
            </a:r>
            <a:endParaRPr lang="en-US" dirty="0"/>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Text Placeholder 5">
            <a:extLst>
              <a:ext uri="{FF2B5EF4-FFF2-40B4-BE49-F238E27FC236}">
                <a16:creationId xmlns:a16="http://schemas.microsoft.com/office/drawing/2014/main" xmlns="" id="{AAF85362-515F-488D-A7C0-8C9DBD7CAB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xmlns="" id="{885A74C6-0D38-42E8-898B-330FC0C960C2}"/>
              </a:ext>
            </a:extLst>
          </p:cNvPr>
          <p:cNvSpPr>
            <a:spLocks noGrp="1"/>
          </p:cNvSpPr>
          <p:nvPr>
            <p:ph idx="1"/>
          </p:nvPr>
        </p:nvSpPr>
        <p:spPr/>
        <p:txBody>
          <a:bodyPr/>
          <a:lstStyle/>
          <a:p>
            <a:r>
              <a:rPr lang="en-US" dirty="0"/>
              <a:t>You need to ensure that the JSON file uses the latest version </a:t>
            </a:r>
            <a:r>
              <a:rPr lang="en-US" dirty="0" smtClean="0"/>
              <a:t>of the template available</a:t>
            </a:r>
            <a:r>
              <a:rPr lang="en-US" dirty="0"/>
              <a:t>.   Which template element should you modify.</a:t>
            </a:r>
            <a:br>
              <a:rPr lang="en-US" dirty="0"/>
            </a:br>
            <a:endParaRPr lang="en-US" dirty="0"/>
          </a:p>
          <a:p>
            <a:pPr marL="514350" indent="-514350">
              <a:buFont typeface="+mj-lt"/>
              <a:buAutoNum type="alphaUcPeriod"/>
            </a:pPr>
            <a:r>
              <a:rPr lang="en-US" dirty="0" err="1" smtClean="0"/>
              <a:t>contentversion</a:t>
            </a:r>
            <a:r>
              <a:rPr lang="en-US" dirty="0" smtClean="0"/>
              <a:t> </a:t>
            </a:r>
            <a:endParaRPr lang="en-US" dirty="0"/>
          </a:p>
          <a:p>
            <a:pPr marL="514350" indent="-514350">
              <a:buFont typeface="+mj-lt"/>
              <a:buAutoNum type="alphaUcPeriod"/>
            </a:pPr>
            <a:r>
              <a:rPr lang="en-US" dirty="0">
                <a:solidFill>
                  <a:schemeClr val="bg2"/>
                </a:solidFill>
              </a:rPr>
              <a:t>variables </a:t>
            </a:r>
          </a:p>
          <a:p>
            <a:pPr marL="514350" indent="-514350">
              <a:buFont typeface="+mj-lt"/>
              <a:buAutoNum type="alphaUcPeriod"/>
            </a:pPr>
            <a:r>
              <a:rPr lang="en-US" dirty="0">
                <a:solidFill>
                  <a:schemeClr val="bg2"/>
                </a:solidFill>
              </a:rPr>
              <a:t>resources</a:t>
            </a:r>
          </a:p>
          <a:p>
            <a:pPr marL="514350" indent="-514350">
              <a:buFont typeface="+mj-lt"/>
              <a:buAutoNum type="alphaUcPeriod"/>
            </a:pPr>
            <a:r>
              <a:rPr lang="en-US" dirty="0">
                <a:solidFill>
                  <a:schemeClr val="bg2"/>
                </a:solidFill>
              </a:rPr>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xmlns=""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xmlns=""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xmlns=""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xmlns=""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xmlns=""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xmlns=""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xmlns="" id="{89BC8FF6-B6FE-4FD8-95AF-F2675E8734EB}"/>
              </a:ext>
            </a:extLst>
          </p:cNvPr>
          <p:cNvSpPr>
            <a:spLocks noGrp="1"/>
          </p:cNvSpPr>
          <p:nvPr>
            <p:ph type="body" idx="1"/>
          </p:nvPr>
        </p:nvSpPr>
        <p:spPr/>
        <p:txBody>
          <a:bodyPr/>
          <a:lstStyle/>
          <a:p>
            <a:r>
              <a:rPr lang="en-US" dirty="0"/>
              <a:t>PowerShell </a:t>
            </a:r>
          </a:p>
          <a:p>
            <a:pPr marL="288925" lvl="1" indent="0">
              <a:buNone/>
            </a:pPr>
            <a:r>
              <a:rPr lang="en-US" sz="1600" dirty="0"/>
              <a:t>Login-</a:t>
            </a:r>
            <a:r>
              <a:rPr lang="en-US" sz="1600" dirty="0" err="1"/>
              <a:t>AzureRMAccount</a:t>
            </a:r>
            <a:r>
              <a:rPr lang="en-US" sz="1600" dirty="0"/>
              <a:t> </a:t>
            </a:r>
          </a:p>
          <a:p>
            <a:pPr marL="288925" lvl="1" indent="0">
              <a:buNone/>
            </a:pPr>
            <a:endParaRPr lang="en-US" sz="1600" dirty="0"/>
          </a:p>
          <a:p>
            <a:pPr marL="288925" lvl="1" indent="0">
              <a:buNone/>
            </a:pPr>
            <a:r>
              <a:rPr lang="en-US" sz="1600" dirty="0"/>
              <a:t>New-</a:t>
            </a:r>
            <a:r>
              <a:rPr lang="en-US" sz="1600" dirty="0" err="1"/>
              <a:t>AzureRmResourceGroup</a:t>
            </a:r>
            <a:r>
              <a:rPr lang="en-US" sz="1600" dirty="0"/>
              <a:t> –name </a:t>
            </a:r>
            <a:r>
              <a:rPr lang="en-US" sz="1600" dirty="0" err="1"/>
              <a:t>webapp</a:t>
            </a:r>
            <a:r>
              <a:rPr lang="en-US" sz="1600" dirty="0"/>
              <a:t> ‘South Central US’</a:t>
            </a:r>
          </a:p>
          <a:p>
            <a:pPr marL="288925" lvl="1" indent="0">
              <a:buNone/>
            </a:pPr>
            <a:r>
              <a:rPr lang="en-US" sz="1600" dirty="0"/>
              <a:t>New-</a:t>
            </a:r>
            <a:r>
              <a:rPr lang="en-US" sz="1600" dirty="0" err="1"/>
              <a:t>AzureRmResourceGroupDeployment</a:t>
            </a:r>
            <a:r>
              <a:rPr lang="en-US" sz="1600" dirty="0"/>
              <a:t> –location </a:t>
            </a:r>
            <a:r>
              <a:rPr lang="en-US" sz="1600" dirty="0" err="1"/>
              <a:t>webapp</a:t>
            </a:r>
            <a:r>
              <a:rPr lang="en-US" sz="1600" dirty="0"/>
              <a:t> </a:t>
            </a:r>
            <a:r>
              <a:rPr lang="en-US" sz="1600" b="1" dirty="0"/>
              <a:t>–</a:t>
            </a:r>
            <a:r>
              <a:rPr lang="en-US" sz="1600" b="1" dirty="0" err="1"/>
              <a:t>TemplateFile</a:t>
            </a:r>
            <a:r>
              <a:rPr lang="en-US" sz="1600" b="1" dirty="0"/>
              <a:t> </a:t>
            </a:r>
            <a:r>
              <a:rPr lang="en-US" sz="1600" b="1" dirty="0" err="1"/>
              <a:t>azuredeploy.json</a:t>
            </a:r>
            <a:endParaRPr lang="en-US" sz="1600" b="1" dirty="0"/>
          </a:p>
          <a:p>
            <a:pPr marL="288925" lvl="1" indent="0">
              <a:buNone/>
            </a:pPr>
            <a:endParaRPr lang="en-US" sz="1800" dirty="0"/>
          </a:p>
          <a:p>
            <a:r>
              <a:rPr lang="en-US" sz="2200" dirty="0"/>
              <a:t>Azure CLI </a:t>
            </a:r>
          </a:p>
          <a:p>
            <a:pPr marL="288925" lvl="1" indent="0">
              <a:buNone/>
            </a:pPr>
            <a:r>
              <a:rPr lang="en-US" sz="1800" dirty="0" err="1"/>
              <a:t>az</a:t>
            </a:r>
            <a:r>
              <a:rPr lang="en-US" sz="1800" dirty="0"/>
              <a:t> login</a:t>
            </a:r>
          </a:p>
          <a:p>
            <a:pPr marL="288925" lvl="1" indent="0">
              <a:buNone/>
            </a:pPr>
            <a:endParaRPr lang="en-US" sz="1800" dirty="0"/>
          </a:p>
          <a:p>
            <a:pPr marL="288925" lvl="1" indent="0">
              <a:buNone/>
            </a:pPr>
            <a:r>
              <a:rPr lang="en-US" sz="1800" dirty="0" err="1"/>
              <a:t>az</a:t>
            </a:r>
            <a:r>
              <a:rPr lang="en-US" sz="1800" dirty="0"/>
              <a:t> group create –name </a:t>
            </a:r>
            <a:r>
              <a:rPr lang="en-US" sz="1800" dirty="0" err="1"/>
              <a:t>webapp</a:t>
            </a:r>
            <a:r>
              <a:rPr lang="en-US" sz="1800" dirty="0"/>
              <a:t> –location ‘South Central US’</a:t>
            </a:r>
          </a:p>
          <a:p>
            <a:pPr marL="288925" lvl="1" indent="0">
              <a:buNone/>
            </a:pPr>
            <a:r>
              <a:rPr lang="en-US" sz="1800" dirty="0" err="1"/>
              <a:t>az</a:t>
            </a:r>
            <a:r>
              <a:rPr lang="en-US" sz="1800" dirty="0"/>
              <a:t> group deployment create –resource-group </a:t>
            </a:r>
            <a:r>
              <a:rPr lang="en-US" sz="1800" dirty="0" err="1"/>
              <a:t>webapp</a:t>
            </a:r>
            <a:r>
              <a:rPr lang="en-US" sz="1800" dirty="0"/>
              <a:t> </a:t>
            </a:r>
            <a:r>
              <a:rPr lang="en-US" sz="1800" b="1" dirty="0"/>
              <a:t>–template-file </a:t>
            </a:r>
            <a:r>
              <a:rPr lang="en-US" sz="1800" b="1" dirty="0" err="1"/>
              <a:t>azuredeploy.json</a:t>
            </a:r>
            <a:endParaRPr lang="en-US" sz="1800" b="1" dirty="0"/>
          </a:p>
        </p:txBody>
      </p:sp>
      <p:sp>
        <p:nvSpPr>
          <p:cNvPr id="4" name="Text Placeholder 3">
            <a:extLst>
              <a:ext uri="{FF2B5EF4-FFF2-40B4-BE49-F238E27FC236}">
                <a16:creationId xmlns:a16="http://schemas.microsoft.com/office/drawing/2014/main" xmlns=""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xmlns=""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xmlns="" id="{721C360C-DF43-48D4-A3BC-1B9D8B4DE946}"/>
              </a:ext>
            </a:extLst>
          </p:cNvPr>
          <p:cNvGraphicFramePr>
            <a:graphicFrameLocks noGrp="1"/>
          </p:cNvGraphicFramePr>
          <p:nvPr>
            <p:extLst>
              <p:ext uri="{D42A27DB-BD31-4B8C-83A1-F6EECF244321}">
                <p14:modId xmlns:p14="http://schemas.microsoft.com/office/powerpoint/2010/main" val="3359015204"/>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xmlns="" val="525390047"/>
                    </a:ext>
                  </a:extLst>
                </a:gridCol>
                <a:gridCol w="1043172">
                  <a:extLst>
                    <a:ext uri="{9D8B030D-6E8A-4147-A177-3AD203B41FA5}">
                      <a16:colId xmlns:a16="http://schemas.microsoft.com/office/drawing/2014/main" xmlns="" val="1204050260"/>
                    </a:ext>
                  </a:extLst>
                </a:gridCol>
                <a:gridCol w="4540102">
                  <a:extLst>
                    <a:ext uri="{9D8B030D-6E8A-4147-A177-3AD203B41FA5}">
                      <a16:colId xmlns:a16="http://schemas.microsoft.com/office/drawing/2014/main" xmlns="" val="2300591279"/>
                    </a:ext>
                  </a:extLst>
                </a:gridCol>
              </a:tblGrid>
              <a:tr h="293577">
                <a:tc>
                  <a:txBody>
                    <a:bodyPr/>
                    <a:lstStyle/>
                    <a:p>
                      <a:r>
                        <a:rPr lang="en-US" sz="1200" dirty="0">
                          <a:latin typeface="Segoe UI" panose="020B0502040204020203" pitchFamily="34" charset="0"/>
                          <a:cs typeface="Segoe UI" panose="020B0502040204020203" pitchFamily="34" charset="0"/>
                        </a:rPr>
                        <a:t>Element name</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Required</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Description</a:t>
                      </a:r>
                    </a:p>
                  </a:txBody>
                  <a:tcPr>
                    <a:cell3D prstMaterial="dkEdge">
                      <a:bevel/>
                      <a:lightRig rig="flood" dir="t"/>
                    </a:cell3D>
                  </a:tcPr>
                </a:tc>
                <a:extLst>
                  <a:ext uri="{0D108BD9-81ED-4DB2-BD59-A6C34878D82A}">
                    <a16:rowId xmlns:a16="http://schemas.microsoft.com/office/drawing/2014/main" xmlns="" val="4271929094"/>
                  </a:ext>
                </a:extLst>
              </a:tr>
              <a:tr h="293577">
                <a:tc>
                  <a:txBody>
                    <a:bodyPr/>
                    <a:lstStyle/>
                    <a:p>
                      <a:r>
                        <a:rPr lang="en-US" sz="1200" dirty="0">
                          <a:latin typeface="Segoe UI" panose="020B0502040204020203" pitchFamily="34" charset="0"/>
                          <a:cs typeface="Segoe UI" panose="020B0502040204020203" pitchFamily="34" charset="0"/>
                        </a:rPr>
                        <a:t>$schema</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xmlns="" val="2986571451"/>
                  </a:ext>
                </a:extLst>
              </a:tr>
              <a:tr h="293577">
                <a:tc>
                  <a:txBody>
                    <a:bodyPr/>
                    <a:lstStyle/>
                    <a:p>
                      <a:r>
                        <a:rPr lang="en-US" sz="1200" dirty="0" err="1">
                          <a:latin typeface="Segoe UI" panose="020B0502040204020203" pitchFamily="34" charset="0"/>
                          <a:cs typeface="Segoe UI" panose="020B0502040204020203" pitchFamily="34" charset="0"/>
                        </a:rPr>
                        <a:t>contentVersion</a:t>
                      </a:r>
                      <a:endParaRPr lang="en-US" sz="1200" dirty="0">
                        <a:latin typeface="Segoe UI" panose="020B0502040204020203" pitchFamily="34" charset="0"/>
                        <a:cs typeface="Segoe UI" panose="020B0502040204020203" pitchFamily="34" charset="0"/>
                      </a:endParaRP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 for tracking updates to a template.</a:t>
                      </a:r>
                    </a:p>
                  </a:txBody>
                  <a:tcPr>
                    <a:cell3D prstMaterial="dkEdge">
                      <a:bevel/>
                      <a:lightRig rig="flood" dir="t"/>
                    </a:cell3D>
                  </a:tcPr>
                </a:tc>
                <a:extLst>
                  <a:ext uri="{0D108BD9-81ED-4DB2-BD59-A6C34878D82A}">
                    <a16:rowId xmlns:a16="http://schemas.microsoft.com/office/drawing/2014/main" xmlns="" val="808545250"/>
                  </a:ext>
                </a:extLst>
              </a:tr>
              <a:tr h="293577">
                <a:tc>
                  <a:txBody>
                    <a:bodyPr/>
                    <a:lstStyle/>
                    <a:p>
                      <a:r>
                        <a:rPr lang="en-US" sz="1200" dirty="0">
                          <a:latin typeface="Segoe UI" panose="020B0502040204020203" pitchFamily="34" charset="0"/>
                          <a:cs typeface="Segoe UI" panose="020B0502040204020203" pitchFamily="34" charset="0"/>
                        </a:rPr>
                        <a:t>parameters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Used to customize deployment </a:t>
                      </a:r>
                    </a:p>
                  </a:txBody>
                  <a:tcPr>
                    <a:cell3D prstMaterial="dkEdge">
                      <a:bevel/>
                      <a:lightRig rig="flood" dir="t"/>
                    </a:cell3D>
                  </a:tcPr>
                </a:tc>
                <a:extLst>
                  <a:ext uri="{0D108BD9-81ED-4DB2-BD59-A6C34878D82A}">
                    <a16:rowId xmlns:a16="http://schemas.microsoft.com/office/drawing/2014/main" xmlns="" val="610289480"/>
                  </a:ext>
                </a:extLst>
              </a:tr>
              <a:tr h="293577">
                <a:tc>
                  <a:txBody>
                    <a:bodyPr/>
                    <a:lstStyle/>
                    <a:p>
                      <a:r>
                        <a:rPr lang="en-US" sz="1200" dirty="0">
                          <a:latin typeface="Segoe UI" panose="020B0502040204020203" pitchFamily="34" charset="0"/>
                          <a:cs typeface="Segoe UI" panose="020B0502040204020203" pitchFamily="34" charset="0"/>
                        </a:rPr>
                        <a:t>variables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xmlns="" val="877185167"/>
                  </a:ext>
                </a:extLst>
              </a:tr>
              <a:tr h="293577">
                <a:tc>
                  <a:txBody>
                    <a:bodyPr/>
                    <a:lstStyle/>
                    <a:p>
                      <a:r>
                        <a:rPr lang="en-US" sz="1200" dirty="0">
                          <a:latin typeface="Segoe UI" panose="020B0502040204020203" pitchFamily="34" charset="0"/>
                          <a:cs typeface="Segoe UI" panose="020B0502040204020203" pitchFamily="34" charset="0"/>
                        </a:rPr>
                        <a:t>resources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Resource types that are deployed or updated in a resource group </a:t>
                      </a:r>
                    </a:p>
                  </a:txBody>
                  <a:tcPr>
                    <a:cell3D prstMaterial="dkEdge">
                      <a:bevel/>
                      <a:lightRig rig="flood" dir="t"/>
                    </a:cell3D>
                  </a:tcPr>
                </a:tc>
                <a:extLst>
                  <a:ext uri="{0D108BD9-81ED-4DB2-BD59-A6C34878D82A}">
                    <a16:rowId xmlns:a16="http://schemas.microsoft.com/office/drawing/2014/main" xmlns="" val="2267735330"/>
                  </a:ext>
                </a:extLst>
              </a:tr>
              <a:tr h="293577">
                <a:tc>
                  <a:txBody>
                    <a:bodyPr/>
                    <a:lstStyle/>
                    <a:p>
                      <a:r>
                        <a:rPr lang="en-US" sz="1200" dirty="0">
                          <a:latin typeface="Segoe UI" panose="020B0502040204020203" pitchFamily="34" charset="0"/>
                          <a:cs typeface="Segoe UI" panose="020B0502040204020203" pitchFamily="34" charset="0"/>
                        </a:rPr>
                        <a:t>outputs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returned after deployment</a:t>
                      </a:r>
                    </a:p>
                  </a:txBody>
                  <a:tcPr>
                    <a:cell3D prstMaterial="dkEdge">
                      <a:bevel/>
                      <a:lightRig rig="flood" dir="t"/>
                    </a:cell3D>
                  </a:tcPr>
                </a:tc>
                <a:extLst>
                  <a:ext uri="{0D108BD9-81ED-4DB2-BD59-A6C34878D82A}">
                    <a16:rowId xmlns:a16="http://schemas.microsoft.com/office/drawing/2014/main" xmlns="" val="3914192106"/>
                  </a:ext>
                </a:extLst>
              </a:tr>
            </a:tbl>
          </a:graphicData>
        </a:graphic>
      </p:graphicFrame>
      <p:sp>
        <p:nvSpPr>
          <p:cNvPr id="6" name="TextBox 5">
            <a:extLst>
              <a:ext uri="{FF2B5EF4-FFF2-40B4-BE49-F238E27FC236}">
                <a16:creationId xmlns:a16="http://schemas.microsoft.com/office/drawing/2014/main" xmlns="" id="{31E306A6-F681-4A4C-8815-B64FCD43742B}"/>
              </a:ext>
            </a:extLst>
          </p:cNvPr>
          <p:cNvSpPr txBox="1"/>
          <p:nvPr/>
        </p:nvSpPr>
        <p:spPr>
          <a:xfrm>
            <a:off x="461114" y="983793"/>
            <a:ext cx="8374911" cy="1569660"/>
          </a:xfrm>
          <a:prstGeom prst="rect">
            <a:avLst/>
          </a:prstGeom>
          <a:noFill/>
        </p:spPr>
        <p:txBody>
          <a:bodyPr wrap="square" rtlCol="0">
            <a:spAutoFit/>
          </a:bodyPr>
          <a:lstStyle/>
          <a:p>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"$schema": "http://schema.management.azure.com/schemas/2015-01-01/</a:t>
            </a:r>
            <a:r>
              <a:rPr lang="en-US" sz="1200" b="0" dirty="0" err="1">
                <a:latin typeface="Segoe UI" panose="020B0502040204020203" pitchFamily="34" charset="0"/>
                <a:cs typeface="Segoe UI" panose="020B0502040204020203" pitchFamily="34" charset="0"/>
              </a:rPr>
              <a:t>deploymentTemplate.json</a:t>
            </a:r>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a:t>
            </a:r>
            <a:r>
              <a:rPr lang="en-US" sz="1200" b="0" dirty="0" err="1">
                <a:latin typeface="Segoe UI" panose="020B0502040204020203" pitchFamily="34" charset="0"/>
                <a:cs typeface="Segoe UI" panose="020B0502040204020203" pitchFamily="34" charset="0"/>
              </a:rPr>
              <a:t>contentVersion</a:t>
            </a:r>
            <a:r>
              <a:rPr lang="en-US" sz="1200" b="0" dirty="0">
                <a:latin typeface="Segoe UI" panose="020B0502040204020203" pitchFamily="34" charset="0"/>
                <a:cs typeface="Segoe UI" panose="020B0502040204020203" pitchFamily="34" charset="0"/>
              </a:rPr>
              <a:t>": "",</a:t>
            </a:r>
          </a:p>
          <a:p>
            <a:r>
              <a:rPr lang="en-US" sz="1200" b="0" dirty="0">
                <a:latin typeface="Segoe UI" panose="020B0502040204020203" pitchFamily="34" charset="0"/>
                <a:cs typeface="Segoe UI" panose="020B0502040204020203" pitchFamily="34" charset="0"/>
              </a:rPr>
              <a:t>    "parameters": {  },</a:t>
            </a:r>
          </a:p>
          <a:p>
            <a:r>
              <a:rPr lang="en-US" sz="1200" b="0" dirty="0">
                <a:latin typeface="Segoe UI" panose="020B0502040204020203" pitchFamily="34" charset="0"/>
                <a:cs typeface="Segoe UI" panose="020B0502040204020203" pitchFamily="34" charset="0"/>
              </a:rPr>
              <a:t>    "variables": {  },</a:t>
            </a:r>
          </a:p>
          <a:p>
            <a:r>
              <a:rPr lang="en-US" sz="1200" b="0" dirty="0">
                <a:latin typeface="Segoe UI" panose="020B0502040204020203" pitchFamily="34" charset="0"/>
                <a:cs typeface="Segoe UI" panose="020B0502040204020203" pitchFamily="34" charset="0"/>
              </a:rPr>
              <a:t>    "resources": [  ],</a:t>
            </a:r>
          </a:p>
          <a:p>
            <a:r>
              <a:rPr lang="en-US" sz="1200" b="0" dirty="0">
                <a:latin typeface="Segoe UI" panose="020B0502040204020203" pitchFamily="34" charset="0"/>
                <a:cs typeface="Segoe UI" panose="020B0502040204020203" pitchFamily="34" charset="0"/>
              </a:rPr>
              <a:t>    "outputs": {  }</a:t>
            </a:r>
          </a:p>
          <a:p>
            <a:r>
              <a:rPr lang="en-US" sz="1200" b="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771736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xmlns=""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xmlns=""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xmlns=""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xmlns=""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xmlns=""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xmlns="" id="{A412EAB0-4E00-4964-B44C-704E3B0F62A5}"/>
              </a:ext>
            </a:extLst>
          </p:cNvPr>
          <p:cNvSpPr>
            <a:spLocks noGrp="1"/>
          </p:cNvSpPr>
          <p:nvPr>
            <p:ph type="body" sz="quarter" idx="10"/>
          </p:nvPr>
        </p:nvSpPr>
        <p:spPr>
          <a:xfrm>
            <a:off x="357441" y="6243672"/>
            <a:ext cx="8574837" cy="410903"/>
          </a:xfrm>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1504</Words>
  <Application>Microsoft Office PowerPoint</Application>
  <PresentationFormat>On-screen Show (4:3)</PresentationFormat>
  <Paragraphs>291</Paragraphs>
  <Slides>25</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Verdana</vt:lpstr>
      <vt:lpstr>Calibri</vt:lpstr>
      <vt:lpstr>Times New Roman</vt:lpstr>
      <vt:lpstr>Consolas</vt:lpstr>
      <vt:lpstr>Wingdings</vt:lpstr>
      <vt:lpstr>Courier New</vt:lpstr>
      <vt:lpstr>Segoe UI Light</vt:lpstr>
      <vt:lpstr>Segoe UI</vt:lpstr>
      <vt:lpstr>Symbol</vt:lpstr>
      <vt:lpstr>NG_MOC_Core_ModuleNew2</vt:lpstr>
      <vt:lpstr>Exam 70-533 Implementing Microsoft Azure Infrastructure Solutions</vt:lpstr>
      <vt:lpstr>Implement ARM templates</vt:lpstr>
      <vt:lpstr>Azure Resource Manager template</vt:lpstr>
      <vt:lpstr>Create template</vt:lpstr>
      <vt:lpstr>Deploy template</vt:lpstr>
      <vt:lpstr>ARM template basic structure </vt:lpstr>
      <vt:lpstr>Parameterize a template</vt:lpstr>
      <vt:lpstr>Add variables to a template</vt:lpstr>
      <vt:lpstr>Change the Resources section</vt:lpstr>
      <vt:lpstr>Create multiple instances of a resource</vt:lpstr>
      <vt:lpstr>Demo</vt:lpstr>
      <vt:lpstr>Control access</vt:lpstr>
      <vt:lpstr>Register an application in Azure AD</vt:lpstr>
      <vt:lpstr>Service principals</vt:lpstr>
      <vt:lpstr>Service principal using a password (PowerShell)</vt:lpstr>
      <vt:lpstr>Service principal using a self-signed certificate (PowerShell)</vt:lpstr>
      <vt:lpstr>Design role-based access control (RBAC) </vt:lpstr>
      <vt:lpstr>Role-Based Access Control (RBAC)</vt:lpstr>
      <vt:lpstr>Viewing and assigning roles </vt:lpstr>
      <vt:lpstr>Owner built-in role</vt:lpstr>
      <vt:lpstr>Contributor built-in role</vt:lpstr>
      <vt:lpstr>Create custom roles for Azure RBAC</vt:lpstr>
      <vt:lpstr>Demo</vt:lpstr>
      <vt:lpstr>You are updating an Azure Resource Manager (ARM) template.  </vt:lpstr>
      <vt:lpstr>You are updating an Azure Resource Manager (ARM) template.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2018-06-21T21:34:19Z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