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37"/>
  </p:notesMasterIdLst>
  <p:handoutMasterIdLst>
    <p:handoutMasterId r:id="rId38"/>
  </p:handoutMasterIdLst>
  <p:sldIdLst>
    <p:sldId id="256" r:id="rId8"/>
    <p:sldId id="311" r:id="rId9"/>
    <p:sldId id="313" r:id="rId10"/>
    <p:sldId id="319" r:id="rId11"/>
    <p:sldId id="320" r:id="rId12"/>
    <p:sldId id="321" r:id="rId13"/>
    <p:sldId id="330" r:id="rId14"/>
    <p:sldId id="383" r:id="rId15"/>
    <p:sldId id="331" r:id="rId16"/>
    <p:sldId id="332" r:id="rId17"/>
    <p:sldId id="333" r:id="rId18"/>
    <p:sldId id="334" r:id="rId19"/>
    <p:sldId id="335" r:id="rId20"/>
    <p:sldId id="336" r:id="rId21"/>
    <p:sldId id="340" r:id="rId22"/>
    <p:sldId id="341" r:id="rId23"/>
    <p:sldId id="344" r:id="rId24"/>
    <p:sldId id="346" r:id="rId25"/>
    <p:sldId id="384" r:id="rId26"/>
    <p:sldId id="318" r:id="rId27"/>
    <p:sldId id="366" r:id="rId28"/>
    <p:sldId id="367" r:id="rId29"/>
    <p:sldId id="369" r:id="rId30"/>
    <p:sldId id="371" r:id="rId31"/>
    <p:sldId id="372" r:id="rId32"/>
    <p:sldId id="377" r:id="rId33"/>
    <p:sldId id="378" r:id="rId34"/>
    <p:sldId id="379" r:id="rId35"/>
    <p:sldId id="385" r:id="rId36"/>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Segoe UI Light" panose="020B0502040204020203" pitchFamily="34" charset="0"/>
      <p:regular r:id="rId51"/>
      <p:italic r:id="rId52"/>
    </p:embeddedFont>
    <p:embeddedFont>
      <p:font typeface="Segoe UI" panose="020B0502040204020203" pitchFamily="34" charset="0"/>
      <p:regular r:id="rId53"/>
      <p:bold r:id="rId54"/>
      <p:italic r:id="rId55"/>
      <p:boldItalic r:id="rId5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Lst>
        </p14:section>
        <p14:section name="Manage data protection and security compliance" id="{C6B6578B-F5CF-418D-991A-F24A0340D180}">
          <p14:sldIdLst>
            <p14:sldId id="313"/>
            <p14:sldId id="319"/>
            <p14:sldId id="320"/>
            <p14:sldId id="321"/>
            <p14:sldId id="330"/>
            <p14:sldId id="383"/>
            <p14:sldId id="331"/>
            <p14:sldId id="332"/>
            <p14:sldId id="333"/>
            <p14:sldId id="334"/>
            <p14:sldId id="335"/>
            <p14:sldId id="336"/>
            <p14:sldId id="340"/>
            <p14:sldId id="341"/>
            <p14:sldId id="344"/>
            <p14:sldId id="346"/>
            <p14:sldId id="384"/>
          </p14:sldIdLst>
        </p14:section>
        <p14:section name="Implement recovery services" id="{4192427E-7B5C-4B75-BE21-14FA26E9ABFE}">
          <p14:sldIdLst>
            <p14:sldId id="318"/>
            <p14:sldId id="366"/>
            <p14:sldId id="367"/>
            <p14:sldId id="369"/>
            <p14:sldId id="371"/>
            <p14:sldId id="372"/>
            <p14:sldId id="377"/>
            <p14:sldId id="378"/>
            <p14:sldId id="379"/>
            <p14:sldId id="3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2047" autoAdjust="0"/>
  </p:normalViewPr>
  <p:slideViewPr>
    <p:cSldViewPr snapToGrid="0">
      <p:cViewPr varScale="1">
        <p:scale>
          <a:sx n="54" d="100"/>
          <a:sy n="54" d="100"/>
        </p:scale>
        <p:origin x="936" y="6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1.fntdata"/><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customXml" Target="../customXml/item5.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1.xml"/><Relationship Id="rId51"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6/22/2018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38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20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9197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5" Type="http://schemas.openxmlformats.org/officeDocument/2006/relationships/customXml" Target="../../customXml/item4.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3919924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xmlns=""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22"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97160" y="1660007"/>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xmlns=""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p:txBody>
      </p:sp>
      <p:sp>
        <p:nvSpPr>
          <p:cNvPr id="4" name="Text Placeholder 3">
            <a:extLst>
              <a:ext uri="{FF2B5EF4-FFF2-40B4-BE49-F238E27FC236}">
                <a16:creationId xmlns:a16="http://schemas.microsoft.com/office/drawing/2014/main" xmlns=""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xmlns=""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xmlns=""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xmlns=""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xmlns=""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xmlns=""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xmlns=""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xmlns=""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xmlns=""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xmlns=""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xmlns=""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xmlns=""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xmlns=""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xmlns=""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xmlns=""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xmlns="" id="{8A6A723B-0091-44FD-AFA7-3D427443A2A9}"/>
              </a:ext>
            </a:extLst>
          </p:cNvPr>
          <p:cNvSpPr>
            <a:spLocks noGrp="1"/>
          </p:cNvSpPr>
          <p:nvPr>
            <p:ph type="body" idx="1"/>
          </p:nvPr>
        </p:nvSpPr>
        <p:spPr>
          <a:xfrm>
            <a:off x="261253" y="1021215"/>
            <a:ext cx="4310747" cy="5147356"/>
          </a:xfrm>
        </p:spPr>
        <p:txBody>
          <a:bodyPr/>
          <a:lstStyle/>
          <a:p>
            <a:r>
              <a:rPr lang="en-US" sz="2400" dirty="0" smtClean="0"/>
              <a:t>Exposing </a:t>
            </a:r>
            <a:r>
              <a:rPr lang="en-US" sz="2400" dirty="0"/>
              <a:t>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xmlns=""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xmlns=""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xmlns=""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xmlns=""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xmlns=""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smtClean="0"/>
              <a:t>Explore Security Center</a:t>
            </a:r>
          </a:p>
          <a:p>
            <a:r>
              <a:rPr lang="en-US" sz="2100" dirty="0" smtClean="0"/>
              <a:t>Define a Security Policy</a:t>
            </a:r>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22746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509286" y="2110581"/>
            <a:ext cx="8467074" cy="3722293"/>
          </a:xfrm>
        </p:spPr>
        <p:txBody>
          <a:bodyPr/>
          <a:lstStyle/>
          <a:p>
            <a:r>
              <a:rPr lang="en-US" dirty="0"/>
              <a:t>Manage data protection and security compliance </a:t>
            </a:r>
          </a:p>
          <a:p>
            <a:r>
              <a:rPr lang="en-US" dirty="0"/>
              <a:t>Implement recovery services </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Create a backup </a:t>
            </a:r>
            <a:r>
              <a:rPr lang="en-US" dirty="0" smtClean="0"/>
              <a:t>vault</a:t>
            </a:r>
          </a:p>
          <a:p>
            <a:r>
              <a:rPr lang="en-US" dirty="0" smtClean="0"/>
              <a:t>Deploy </a:t>
            </a:r>
            <a:r>
              <a:rPr lang="en-US" dirty="0"/>
              <a:t>a backup agent, backup and restore data, using snapshots and Geo-Replication for </a:t>
            </a:r>
            <a:r>
              <a:rPr lang="en-US" dirty="0" smtClean="0"/>
              <a:t>recovery</a:t>
            </a:r>
          </a:p>
          <a:p>
            <a:r>
              <a:rPr lang="en-US" dirty="0" smtClean="0"/>
              <a:t>Implement </a:t>
            </a:r>
            <a:r>
              <a:rPr lang="en-US" dirty="0"/>
              <a:t>DR as a </a:t>
            </a:r>
            <a:r>
              <a:rPr lang="en-US" dirty="0" smtClean="0"/>
              <a:t>service</a:t>
            </a:r>
          </a:p>
          <a:p>
            <a:r>
              <a:rPr lang="en-US" dirty="0" smtClean="0"/>
              <a:t>Deploy </a:t>
            </a:r>
            <a:r>
              <a:rPr lang="en-US" dirty="0"/>
              <a:t>Azure Site Recovery (ASR) </a:t>
            </a:r>
            <a:r>
              <a:rPr lang="en-US" dirty="0" smtClean="0"/>
              <a:t>agent</a:t>
            </a:r>
          </a:p>
          <a:p>
            <a:r>
              <a:rPr lang="en-US" dirty="0" smtClean="0"/>
              <a:t>Configure Azure Site Recovery</a:t>
            </a:r>
          </a:p>
          <a:p>
            <a:r>
              <a:rPr lang="en-US" dirty="0" smtClean="0"/>
              <a:t>Configure Azure Site Recovery </a:t>
            </a:r>
            <a:r>
              <a:rPr lang="en-US" dirty="0"/>
              <a:t>one-click failover</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xmlns="" id="{DF465E2A-92A5-400A-8FE4-938C13469C40}"/>
              </a:ext>
            </a:extLst>
          </p:cNvPr>
          <p:cNvSpPr>
            <a:spLocks noGrp="1"/>
          </p:cNvSpPr>
          <p:nvPr>
            <p:ph type="body" idx="1"/>
          </p:nvPr>
        </p:nvSpPr>
        <p:spPr/>
        <p:txBody>
          <a:bodyPr/>
          <a:lstStyle/>
          <a:p>
            <a:r>
              <a:rPr lang="en-US" dirty="0" smtClean="0"/>
              <a:t>Virtual Destination for Backup Data</a:t>
            </a:r>
          </a:p>
          <a:p>
            <a:r>
              <a:rPr lang="en-US" dirty="0" smtClean="0"/>
              <a:t>Azure </a:t>
            </a:r>
            <a:r>
              <a:rPr lang="en-US" dirty="0"/>
              <a:t>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xmlns=""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xmlns=""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xmlns=""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xmlns=""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xmlns=""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xmlns=""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xmlns=""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xmlns=""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xmlns=""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xmlns="" id="{68A90FCD-A9DC-4638-A26A-AB8F2891E827}"/>
              </a:ext>
            </a:extLst>
          </p:cNvPr>
          <p:cNvSpPr>
            <a:spLocks noGrp="1"/>
          </p:cNvSpPr>
          <p:nvPr>
            <p:ph type="body" idx="1"/>
          </p:nvPr>
        </p:nvSpPr>
        <p:spPr>
          <a:xfrm>
            <a:off x="261188" y="740662"/>
            <a:ext cx="8574837" cy="5147356"/>
          </a:xfrm>
        </p:spPr>
        <p:txBody>
          <a:bodyPr/>
          <a:lstStyle/>
          <a:p>
            <a:r>
              <a:rPr lang="en-US" sz="2000" dirty="0" smtClean="0"/>
              <a:t>Convert </a:t>
            </a:r>
            <a:r>
              <a:rPr lang="en-US" sz="2000" dirty="0"/>
              <a:t>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xmlns=""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xmlns=""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xmlns=""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xmlns=""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xmlns=""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t>
            </a:r>
            <a:r>
              <a:rPr lang="en-US" sz="2100" dirty="0" smtClean="0"/>
              <a:t>a Recovery Services Vault</a:t>
            </a:r>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736067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1908418"/>
            <a:ext cx="8379200" cy="3722293"/>
          </a:xfrm>
        </p:spPr>
        <p:txBody>
          <a:bodyPr/>
          <a:lstStyle/>
          <a:p>
            <a:r>
              <a:rPr lang="en-US" dirty="0"/>
              <a:t>Create and import encryption keys with Key </a:t>
            </a:r>
            <a:r>
              <a:rPr lang="en-US" dirty="0" smtClean="0"/>
              <a:t>Vault</a:t>
            </a:r>
          </a:p>
          <a:p>
            <a:r>
              <a:rPr lang="en-US" dirty="0" smtClean="0"/>
              <a:t>Automate </a:t>
            </a:r>
            <a:r>
              <a:rPr lang="en-US" dirty="0"/>
              <a:t>tasks for SSL/TLS </a:t>
            </a:r>
            <a:r>
              <a:rPr lang="en-US" dirty="0" smtClean="0"/>
              <a:t>certificates</a:t>
            </a:r>
          </a:p>
          <a:p>
            <a:r>
              <a:rPr lang="en-US" dirty="0" smtClean="0"/>
              <a:t>Prevent </a:t>
            </a:r>
            <a:r>
              <a:rPr lang="en-US" dirty="0"/>
              <a:t>and respond to security threats with Azure Security </a:t>
            </a:r>
            <a:r>
              <a:rPr lang="en-US" dirty="0" smtClean="0"/>
              <a:t>Center </a:t>
            </a:r>
          </a:p>
          <a:p>
            <a:r>
              <a:rPr lang="en-US" dirty="0" smtClean="0"/>
              <a:t>Configure </a:t>
            </a:r>
            <a:r>
              <a:rPr lang="en-US" dirty="0"/>
              <a:t>single sign-on with SaaS applications using federation and password </a:t>
            </a:r>
            <a:r>
              <a:rPr lang="en-US" dirty="0" smtClean="0"/>
              <a:t>based </a:t>
            </a:r>
          </a:p>
          <a:p>
            <a:r>
              <a:rPr lang="en-US" dirty="0" smtClean="0"/>
              <a:t>Add </a:t>
            </a:r>
            <a:r>
              <a:rPr lang="en-US" dirty="0"/>
              <a:t>users and groups to </a:t>
            </a:r>
            <a:r>
              <a:rPr lang="en-US" dirty="0" smtClean="0"/>
              <a:t>applications </a:t>
            </a:r>
          </a:p>
          <a:p>
            <a:r>
              <a:rPr lang="en-US" dirty="0" smtClean="0"/>
              <a:t>Revoke </a:t>
            </a:r>
            <a:r>
              <a:rPr lang="en-US" dirty="0"/>
              <a:t>access to SaaS </a:t>
            </a:r>
            <a:r>
              <a:rPr lang="en-US" dirty="0" smtClean="0"/>
              <a:t>applications </a:t>
            </a:r>
          </a:p>
          <a:p>
            <a:r>
              <a:rPr lang="en-US" dirty="0" smtClean="0"/>
              <a:t>Configure access</a:t>
            </a:r>
          </a:p>
          <a:p>
            <a:r>
              <a:rPr lang="en-US" dirty="0" smtClean="0"/>
              <a:t>Configure </a:t>
            </a:r>
            <a:r>
              <a:rPr lang="en-US" dirty="0"/>
              <a:t>federation with public consumer identity providers such as Facebook and Google</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xmlns="" id="{2CBF67D1-73A6-495B-BEAB-6B677F45DF04}"/>
              </a:ext>
            </a:extLst>
          </p:cNvPr>
          <p:cNvSpPr>
            <a:spLocks noGrp="1"/>
          </p:cNvSpPr>
          <p:nvPr>
            <p:ph type="body" idx="1"/>
          </p:nvPr>
        </p:nvSpPr>
        <p:spPr/>
        <p:txBody>
          <a:bodyPr/>
          <a:lstStyle/>
          <a:p>
            <a:r>
              <a:rPr lang="en-US" sz="2400" dirty="0"/>
              <a:t>Secure storage of cryptographic keys </a:t>
            </a:r>
            <a:endParaRPr lang="en-US" sz="2400" dirty="0" smtClean="0"/>
          </a:p>
          <a:p>
            <a:pPr lvl="1"/>
            <a:r>
              <a:rPr lang="en-US" sz="2000" dirty="0" smtClean="0"/>
              <a:t>Azure Storage Accounts</a:t>
            </a:r>
          </a:p>
          <a:p>
            <a:pPr lvl="1"/>
            <a:r>
              <a:rPr lang="en-US" sz="2000" dirty="0" smtClean="0"/>
              <a:t>PFX Files</a:t>
            </a:r>
          </a:p>
          <a:p>
            <a:pPr lvl="1"/>
            <a:r>
              <a:rPr lang="en-US" sz="2000" dirty="0" smtClean="0"/>
              <a:t>Passwords</a:t>
            </a:r>
            <a:endParaRPr lang="en-US" sz="2000" dirty="0"/>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r>
              <a:rPr lang="en-US" sz="1800" dirty="0" smtClean="0"/>
              <a:t>)</a:t>
            </a:r>
            <a:endParaRPr lang="en-US" sz="1800" dirty="0"/>
          </a:p>
        </p:txBody>
      </p:sp>
      <p:sp>
        <p:nvSpPr>
          <p:cNvPr id="4" name="Text Placeholder 3">
            <a:extLst>
              <a:ext uri="{FF2B5EF4-FFF2-40B4-BE49-F238E27FC236}">
                <a16:creationId xmlns:a16="http://schemas.microsoft.com/office/drawing/2014/main" xmlns=""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19385-E80A-4D8A-B19E-0C46B04BE201}"/>
              </a:ext>
            </a:extLst>
          </p:cNvPr>
          <p:cNvSpPr>
            <a:spLocks noGrp="1"/>
          </p:cNvSpPr>
          <p:nvPr>
            <p:ph type="title"/>
          </p:nvPr>
        </p:nvSpPr>
        <p:spPr/>
        <p:txBody>
          <a:bodyPr/>
          <a:lstStyle/>
          <a:p>
            <a:r>
              <a:rPr lang="en-US" dirty="0" smtClean="0"/>
              <a:t>Key Vault</a:t>
            </a:r>
            <a:endParaRPr lang="en-US" dirty="0"/>
          </a:p>
        </p:txBody>
      </p:sp>
      <p:sp>
        <p:nvSpPr>
          <p:cNvPr id="3" name="Text Placeholder 2">
            <a:extLst>
              <a:ext uri="{FF2B5EF4-FFF2-40B4-BE49-F238E27FC236}">
                <a16:creationId xmlns:a16="http://schemas.microsoft.com/office/drawing/2014/main" xmlns="" id="{E898AAF1-D270-4596-AFEE-2E4BEC5E8D65}"/>
              </a:ext>
            </a:extLst>
          </p:cNvPr>
          <p:cNvSpPr>
            <a:spLocks noGrp="1"/>
          </p:cNvSpPr>
          <p:nvPr>
            <p:ph type="body" idx="1"/>
          </p:nvPr>
        </p:nvSpPr>
        <p:spPr>
          <a:xfrm>
            <a:off x="261254" y="1021215"/>
            <a:ext cx="3778484" cy="5147356"/>
          </a:xfrm>
        </p:spPr>
        <p:txBody>
          <a:bodyPr/>
          <a:lstStyle/>
          <a:p>
            <a:endParaRPr lang="en-US" sz="2000" dirty="0" smtClean="0"/>
          </a:p>
          <a:p>
            <a:r>
              <a:rPr lang="en-US" sz="2000" dirty="0" smtClean="0"/>
              <a:t>Create from Marketplace </a:t>
            </a:r>
          </a:p>
          <a:p>
            <a:r>
              <a:rPr lang="en-US" sz="2000" dirty="0" smtClean="0"/>
              <a:t>Specify </a:t>
            </a:r>
            <a:r>
              <a:rPr lang="en-US" sz="2000" dirty="0"/>
              <a:t>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p:txBody>
      </p:sp>
      <p:sp>
        <p:nvSpPr>
          <p:cNvPr id="4" name="Text Placeholder 3">
            <a:extLst>
              <a:ext uri="{FF2B5EF4-FFF2-40B4-BE49-F238E27FC236}">
                <a16:creationId xmlns:a16="http://schemas.microsoft.com/office/drawing/2014/main" xmlns=""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xmlns=""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xmlns=""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xmlns=""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xmlns=""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xmlns=""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xmlns=""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xmlns=""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xmlns=""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xmlns=""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smtClean="0"/>
              <a:t>Automatic </a:t>
            </a:r>
            <a:r>
              <a:rPr lang="en-US" dirty="0"/>
              <a:t>enrollment</a:t>
            </a:r>
          </a:p>
        </p:txBody>
      </p:sp>
      <p:sp>
        <p:nvSpPr>
          <p:cNvPr id="4" name="Text Placeholder 3">
            <a:extLst>
              <a:ext uri="{FF2B5EF4-FFF2-40B4-BE49-F238E27FC236}">
                <a16:creationId xmlns:a16="http://schemas.microsoft.com/office/drawing/2014/main" xmlns=""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Managing </a:t>
            </a:r>
            <a:r>
              <a:rPr lang="en-US" dirty="0" smtClean="0"/>
              <a:t>Security</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a:xfrm>
            <a:off x="307912" y="2076451"/>
            <a:ext cx="8668449" cy="3155456"/>
          </a:xfrm>
        </p:spPr>
        <p:txBody>
          <a:bodyPr/>
          <a:lstStyle/>
          <a:p>
            <a:r>
              <a:rPr lang="en-US" sz="2100" dirty="0"/>
              <a:t>Create an Azure key Vault</a:t>
            </a:r>
          </a:p>
          <a:p>
            <a:endParaRPr lang="en-US" sz="2100" dirty="0"/>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xmlns="" id="{559E4F1A-5981-4417-AD4E-857518BFCF1F}"/>
              </a:ext>
            </a:extLst>
          </p:cNvPr>
          <p:cNvSpPr>
            <a:spLocks noGrp="1"/>
          </p:cNvSpPr>
          <p:nvPr>
            <p:ph type="body" idx="1"/>
          </p:nvPr>
        </p:nvSpPr>
        <p:spPr/>
        <p:txBody>
          <a:bodyPr/>
          <a:lstStyle/>
          <a:p>
            <a:r>
              <a:rPr lang="en-US" dirty="0" smtClean="0"/>
              <a:t>.</a:t>
            </a:r>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r>
              <a:rPr lang="en-US" dirty="0"/>
              <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xmlns=""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2.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3.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4.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5.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1349</Words>
  <Application>Microsoft Office PowerPoint</Application>
  <PresentationFormat>On-screen Show (4:3)</PresentationFormat>
  <Paragraphs>259</Paragraphs>
  <Slides>29</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Verdana</vt:lpstr>
      <vt:lpstr>Calibri</vt:lpstr>
      <vt:lpstr>Times New Roman</vt:lpstr>
      <vt:lpstr>Consolas</vt:lpstr>
      <vt:lpstr>Wingdings</vt:lpstr>
      <vt:lpstr>Courier New</vt:lpstr>
      <vt:lpstr>Segoe UI Light</vt:lpstr>
      <vt:lpstr>Segoe UI</vt:lpstr>
      <vt:lpstr>Symbol</vt:lpstr>
      <vt:lpstr>NG_MOC_Core_ModuleNew2</vt:lpstr>
      <vt:lpstr>1_NG_MOC_Core_ModuleNew2</vt:lpstr>
      <vt:lpstr>Exam 70-533 Implementing Microsoft Azure Infrastructure Solutions</vt:lpstr>
      <vt:lpstr>Manage Azure Security and Recovery Services (25-30%)</vt:lpstr>
      <vt:lpstr>Manage data protection and security compliance</vt:lpstr>
      <vt:lpstr>Create and import keys with Key Vault</vt:lpstr>
      <vt:lpstr>Key Vault</vt:lpstr>
      <vt:lpstr>Access Policy</vt:lpstr>
      <vt:lpstr>Azure Key Vault Certificate Management</vt:lpstr>
      <vt:lpstr>Managing Security</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Compute</vt:lpstr>
      <vt:lpstr>Networking</vt:lpstr>
      <vt:lpstr>Storage and Data </vt:lpstr>
      <vt:lpstr>Applications</vt:lpstr>
      <vt:lpstr>Managing Security</vt:lpstr>
      <vt:lpstr>Implementing recovery services </vt:lpstr>
      <vt:lpstr>Create a Recovery Services vault</vt:lpstr>
      <vt:lpstr>Create a Recovery Services vault (Azure Portal)</vt:lpstr>
      <vt:lpstr>Deploy a Backup Agent</vt:lpstr>
      <vt:lpstr>Backup and Restore Data</vt:lpstr>
      <vt:lpstr>Use of snapshots</vt:lpstr>
      <vt:lpstr>Recover VM by using the copied VHD </vt:lpstr>
      <vt:lpstr>Geo-replication for recovery</vt:lpstr>
      <vt:lpstr>Read Access Geo-Redundant Storage (RA-GRS)</vt:lpstr>
      <vt:lpstr>Managing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2018-06-22T17:45:37Z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