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25"/>
  </p:notesMasterIdLst>
  <p:handoutMasterIdLst>
    <p:handoutMasterId r:id="rId26"/>
  </p:handoutMasterIdLst>
  <p:sldIdLst>
    <p:sldId id="256" r:id="rId3"/>
    <p:sldId id="311" r:id="rId4"/>
    <p:sldId id="321" r:id="rId5"/>
    <p:sldId id="313" r:id="rId6"/>
    <p:sldId id="322" r:id="rId7"/>
    <p:sldId id="323" r:id="rId8"/>
    <p:sldId id="324" r:id="rId9"/>
    <p:sldId id="325" r:id="rId10"/>
    <p:sldId id="327" r:id="rId11"/>
    <p:sldId id="328" r:id="rId12"/>
    <p:sldId id="329" r:id="rId13"/>
    <p:sldId id="330" r:id="rId14"/>
    <p:sldId id="331" r:id="rId15"/>
    <p:sldId id="332" r:id="rId16"/>
    <p:sldId id="336" r:id="rId17"/>
    <p:sldId id="337" r:id="rId18"/>
    <p:sldId id="338" r:id="rId19"/>
    <p:sldId id="315" r:id="rId20"/>
    <p:sldId id="341" r:id="rId21"/>
    <p:sldId id="345" r:id="rId22"/>
    <p:sldId id="347" r:id="rId23"/>
    <p:sldId id="342" r:id="rId24"/>
  </p:sldIdLst>
  <p:sldSz cx="9144000" cy="6858000" type="screen4x3"/>
  <p:notesSz cx="6858000" cy="9144000"/>
  <p:embeddedFontLst>
    <p:embeddedFont>
      <p:font typeface="Verdana" panose="020B060403050404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Segoe UI Semilight" panose="020B0402040204020203" pitchFamily="34" charset="0"/>
      <p:regular r:id="rId39"/>
      <p:italic r:id="rId40"/>
    </p:embeddedFont>
    <p:embeddedFont>
      <p:font typeface="Calibri Light" panose="020F0302020204030204" pitchFamily="34" charset="0"/>
      <p:regular r:id="rId41"/>
      <p:italic r:id="rId42"/>
    </p:embeddedFont>
    <p:embeddedFont>
      <p:font typeface="Segoe UI Light" panose="020B0502040204020203" pitchFamily="34" charset="0"/>
      <p:regular r:id="rId43"/>
      <p:italic r:id="rId44"/>
    </p:embeddedFont>
    <p:embeddedFont>
      <p:font typeface="Segoe UI" panose="020B0502040204020203"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6"/>
            <p14:sldId id="337"/>
            <p14:sldId id="338"/>
          </p14:sldIdLst>
        </p14:section>
        <p14:section name="Collect and analyze data generated by resources in cloud and on-premises environments" id="{B92904DA-AD65-48A7-82FB-BA4D438E899A}">
          <p14:sldIdLst>
            <p14:sldId id="315"/>
            <p14:sldId id="341"/>
            <p14:sldId id="345"/>
          </p14:sldIdLst>
        </p14:section>
        <p14:section name="Labs &amp; Q&amp;A" id="{474D7B6C-CF56-4E4D-B534-95C2D5BEFC34}">
          <p14:sldIdLst>
            <p14:sldId id="347"/>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68078" autoAdjust="0"/>
  </p:normalViewPr>
  <p:slideViewPr>
    <p:cSldViewPr snapToGrid="0">
      <p:cViewPr varScale="1">
        <p:scale>
          <a:sx n="45" d="100"/>
          <a:sy n="45" d="100"/>
        </p:scale>
        <p:origin x="690" y="42"/>
      </p:cViewPr>
      <p:guideLst/>
    </p:cSldViewPr>
  </p:slideViewPr>
  <p:outlineViewPr>
    <p:cViewPr>
      <p:scale>
        <a:sx n="33" d="100"/>
        <a:sy n="33" d="100"/>
      </p:scale>
      <p:origin x="0" y="-80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6/22/2018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20</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xmlns=""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22.06.2018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xmlns=""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22.06.2018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emf"/><Relationship Id="rId10" Type="http://schemas.openxmlformats.org/officeDocument/2006/relationships/image" Target="../media/image36.png"/><Relationship Id="rId4" Type="http://schemas.openxmlformats.org/officeDocument/2006/relationships/hyperlink" Target="https://docs.microsoft.com/en-us/azure/event-grid/overview"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0.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27901" y="1677444"/>
            <a:ext cx="844845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597160" y="1709929"/>
            <a:ext cx="8379200" cy="4122946"/>
          </a:xfrm>
        </p:spPr>
        <p:txBody>
          <a:bodyPr/>
          <a:lstStyle/>
          <a:p>
            <a:r>
              <a:rPr lang="en-US" dirty="0"/>
              <a:t>Collect and search across data sources from multiple </a:t>
            </a:r>
            <a:r>
              <a:rPr lang="en-US" dirty="0" smtClean="0"/>
              <a:t>systems</a:t>
            </a:r>
          </a:p>
          <a:p>
            <a:r>
              <a:rPr lang="en-US" dirty="0" smtClean="0"/>
              <a:t>Build </a:t>
            </a:r>
            <a:r>
              <a:rPr lang="en-US" dirty="0"/>
              <a:t>custom </a:t>
            </a:r>
            <a:r>
              <a:rPr lang="en-US" dirty="0" smtClean="0"/>
              <a:t>visualizations</a:t>
            </a:r>
          </a:p>
          <a:p>
            <a:r>
              <a:rPr lang="en-US" dirty="0" smtClean="0"/>
              <a:t>Visualize </a:t>
            </a:r>
            <a:r>
              <a:rPr lang="en-US" dirty="0"/>
              <a:t>Azure resources across multiple </a:t>
            </a:r>
            <a:r>
              <a:rPr lang="en-US" dirty="0" smtClean="0"/>
              <a:t>subscriptions</a:t>
            </a:r>
          </a:p>
          <a:p>
            <a:r>
              <a:rPr lang="en-US" dirty="0" smtClean="0"/>
              <a:t>Transform </a:t>
            </a:r>
            <a:r>
              <a:rPr lang="en-US" dirty="0"/>
              <a:t>Azure activity data and managed resource data into an insight with flexible search </a:t>
            </a:r>
            <a:r>
              <a:rPr lang="en-US" dirty="0" smtClean="0"/>
              <a:t>queries </a:t>
            </a:r>
          </a:p>
          <a:p>
            <a:r>
              <a:rPr lang="en-US" dirty="0" smtClean="0"/>
              <a:t>Monitor </a:t>
            </a:r>
            <a:r>
              <a:rPr lang="en-US" dirty="0"/>
              <a:t>system updates and malware </a:t>
            </a:r>
            <a:r>
              <a:rPr lang="en-US" dirty="0" smtClean="0"/>
              <a:t>status</a:t>
            </a:r>
          </a:p>
          <a:p>
            <a:r>
              <a:rPr lang="en-US" dirty="0" smtClean="0"/>
              <a:t>Track </a:t>
            </a:r>
            <a:r>
              <a:rPr lang="en-US" dirty="0"/>
              <a:t>server configuration changes by using Azure Log Analytics</a:t>
            </a:r>
          </a:p>
          <a:p>
            <a:endParaRPr lang="en-US" dirty="0"/>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xmlns=""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xmlns=""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xmlns=""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xmlns=""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xmlns=""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xmlns=""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xmlns=""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xmlns=""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xmlns=""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xmlns=""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xmlns=""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xmlns=""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xmlns=""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xmlns=""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xmlns=""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xmlns=""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xmlns=""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xmlns=""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xmlns=""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xmlns=""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xmlns=""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xmlns=""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xmlns=""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xmlns=""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xmlns=""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xmlns=""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xmlns=""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xmlns=""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xmlns=""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xmlns=""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xmlns=""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xmlns=""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xmlns=""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xmlns=""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xmlns=""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xmlns="" id="{63D15067-A858-486F-B33B-2D1E14333555}"/>
              </a:ext>
            </a:extLst>
          </p:cNvPr>
          <p:cNvSpPr>
            <a:spLocks noGrp="1"/>
          </p:cNvSpPr>
          <p:nvPr>
            <p:ph type="subTitle" sz="quarter" idx="1"/>
          </p:nvPr>
        </p:nvSpPr>
        <p:spPr>
          <a:xfrm>
            <a:off x="597160" y="2110581"/>
            <a:ext cx="8379200" cy="3722293"/>
          </a:xfrm>
        </p:spPr>
        <p:txBody>
          <a:bodyPr/>
          <a:lstStyle/>
          <a:p>
            <a:r>
              <a:rPr lang="en-US" dirty="0"/>
              <a:t>Enhance cloud management with automation </a:t>
            </a:r>
          </a:p>
          <a:p>
            <a:r>
              <a:rPr lang="en-US" dirty="0"/>
              <a:t>Collect and analyze data generated by resources in cloud and on-premises environments</a:t>
            </a:r>
          </a:p>
        </p:txBody>
      </p:sp>
      <p:sp>
        <p:nvSpPr>
          <p:cNvPr id="8" name="Text Placeholder 7">
            <a:extLst>
              <a:ext uri="{FF2B5EF4-FFF2-40B4-BE49-F238E27FC236}">
                <a16:creationId xmlns:a16="http://schemas.microsoft.com/office/drawing/2014/main" xmlns=""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xmlns=""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xmlns=""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t>
            </a:r>
            <a:r>
              <a:rPr lang="en-IN" dirty="0" smtClean="0"/>
              <a:t>and Using a Runbook</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8" name="Text Placeholder 7"/>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6391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xmlns=""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xmlns="" id="{B41E7C49-A395-4F83-9DD7-4912E40D972D}"/>
              </a:ext>
            </a:extLst>
          </p:cNvPr>
          <p:cNvSpPr>
            <a:spLocks noGrp="1"/>
          </p:cNvSpPr>
          <p:nvPr>
            <p:ph type="body" sz="quarter" idx="10"/>
          </p:nvPr>
        </p:nvSpPr>
        <p:spPr>
          <a:xfrm>
            <a:off x="224414" y="5747561"/>
            <a:ext cx="8784586" cy="823460"/>
          </a:xfrm>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xmlns=""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xmlns=""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Implement PowerShell </a:t>
            </a:r>
            <a:r>
              <a:rPr lang="en-US" dirty="0" smtClean="0"/>
              <a:t>runbooks</a:t>
            </a:r>
          </a:p>
          <a:p>
            <a:r>
              <a:rPr lang="en-US" dirty="0" smtClean="0"/>
              <a:t>Integrate </a:t>
            </a:r>
            <a:r>
              <a:rPr lang="en-US" dirty="0"/>
              <a:t>Azure Automation with Web </a:t>
            </a:r>
            <a:r>
              <a:rPr lang="en-US" dirty="0" smtClean="0"/>
              <a:t>Apps </a:t>
            </a:r>
          </a:p>
          <a:p>
            <a:r>
              <a:rPr lang="en-US" dirty="0" smtClean="0"/>
              <a:t>Create </a:t>
            </a:r>
            <a:r>
              <a:rPr lang="en-US" dirty="0"/>
              <a:t>and manage PowerShell Desired State Configurations (DSC</a:t>
            </a:r>
            <a:r>
              <a:rPr lang="en-US" dirty="0" smtClean="0"/>
              <a:t>)</a:t>
            </a:r>
          </a:p>
          <a:p>
            <a:r>
              <a:rPr lang="en-US" dirty="0" smtClean="0"/>
              <a:t>Import </a:t>
            </a:r>
            <a:r>
              <a:rPr lang="en-US" dirty="0"/>
              <a:t>DSC </a:t>
            </a:r>
            <a:r>
              <a:rPr lang="en-US" dirty="0" smtClean="0"/>
              <a:t>resources </a:t>
            </a:r>
          </a:p>
          <a:p>
            <a:r>
              <a:rPr lang="en-US" dirty="0" smtClean="0"/>
              <a:t>Generate </a:t>
            </a:r>
            <a:r>
              <a:rPr lang="en-US" dirty="0"/>
              <a:t>DSC node </a:t>
            </a:r>
            <a:r>
              <a:rPr lang="en-US" dirty="0" smtClean="0"/>
              <a:t>configurations</a:t>
            </a:r>
          </a:p>
          <a:p>
            <a:r>
              <a:rPr lang="en-US" dirty="0" smtClean="0"/>
              <a:t>Monitor </a:t>
            </a:r>
            <a:r>
              <a:rPr lang="en-US" dirty="0"/>
              <a:t>and automatically update machine configurations with Azure Automation DSC </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smtClean="0"/>
              <a:t>Modules – PowerShell </a:t>
            </a:r>
            <a:endParaRPr lang="en-US" b="0" dirty="0"/>
          </a:p>
          <a:p>
            <a:pPr lvl="1"/>
            <a:r>
              <a:rPr lang="en-US" b="0" dirty="0" smtClean="0"/>
              <a:t>Schedules –Execute Runbooks Automatically</a:t>
            </a:r>
            <a:endParaRPr lang="en-US" b="0" dirty="0"/>
          </a:p>
          <a:p>
            <a:pPr lvl="1"/>
            <a:r>
              <a:rPr lang="en-US" b="0" dirty="0" smtClean="0"/>
              <a:t>Certificates - Authentication</a:t>
            </a:r>
            <a:endParaRPr lang="en-CA" b="0" dirty="0"/>
          </a:p>
          <a:p>
            <a:pPr lvl="1"/>
            <a:r>
              <a:rPr lang="en-US" b="0" dirty="0" smtClean="0"/>
              <a:t>Connections – Info </a:t>
            </a:r>
            <a:r>
              <a:rPr lang="en-US" b="0" dirty="0" err="1" smtClean="0"/>
              <a:t>req’d</a:t>
            </a:r>
            <a:r>
              <a:rPr lang="en-US" b="0" dirty="0" smtClean="0"/>
              <a:t> to authenticate to resource</a:t>
            </a:r>
            <a:endParaRPr lang="en-US" b="0" dirty="0"/>
          </a:p>
          <a:p>
            <a:pPr lvl="1"/>
            <a:r>
              <a:rPr lang="en-US" b="0" dirty="0" smtClean="0"/>
              <a:t>Variables – Values referenced in scripts</a:t>
            </a:r>
            <a:endParaRPr lang="en-US" b="0" dirty="0"/>
          </a:p>
          <a:p>
            <a:pPr lvl="1"/>
            <a:r>
              <a:rPr lang="en-US" b="0" dirty="0" smtClean="0"/>
              <a:t>Credentials </a:t>
            </a:r>
            <a:endParaRPr lang="en-US" b="0" dirty="0"/>
          </a:p>
        </p:txBody>
      </p:sp>
    </p:spTree>
    <p:extLst>
      <p:ext uri="{BB962C8B-B14F-4D97-AF65-F5344CB8AC3E}">
        <p14:creationId xmlns:p14="http://schemas.microsoft.com/office/powerpoint/2010/main" val="3591282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xmlns=""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xmlns=""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xmlns=""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2090</Words>
  <Application>Microsoft Office PowerPoint</Application>
  <PresentationFormat>On-screen Show (4:3)</PresentationFormat>
  <Paragraphs>401</Paragraphs>
  <Slides>22</Slides>
  <Notes>22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Arial</vt:lpstr>
      <vt:lpstr>Verdana</vt:lpstr>
      <vt:lpstr>Calibri</vt:lpstr>
      <vt:lpstr>Times New Roman</vt:lpstr>
      <vt:lpstr>Consolas</vt:lpstr>
      <vt:lpstr>Segoe UI Semilight</vt:lpstr>
      <vt:lpstr>Calibri Light</vt:lpstr>
      <vt:lpstr>Wingdings</vt:lpstr>
      <vt:lpstr>Courier New</vt:lpstr>
      <vt:lpstr>Segoe UI Light</vt:lpstr>
      <vt:lpstr>Segoe UI</vt:lpstr>
      <vt:lpstr>Symbol</vt:lpstr>
      <vt:lpstr>NG_MOC_Core_ModuleNew2</vt:lpstr>
      <vt:lpstr>2_Office Theme</vt:lpstr>
      <vt:lpstr>Exam 70-533 Implementing Microsoft Azure Infrastructure Solutions</vt:lpstr>
      <vt:lpstr>Manage Azure Operations (5-10%)</vt:lpstr>
      <vt:lpstr>PowerPoint Presentation</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Manage all events in one place with Event Grid</vt:lpstr>
      <vt:lpstr>Log Analytics</vt:lpstr>
      <vt:lpstr>Demonstration: Creating and Using a Runbook</vt:lpstr>
      <vt:lpstr>Hybrid Azure Automation - DSC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2018-06-22T18:32:39Z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