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1" r:id="rId2"/>
  </p:sldMasterIdLst>
  <p:notesMasterIdLst>
    <p:notesMasterId r:id="rId39"/>
  </p:notesMasterIdLst>
  <p:handoutMasterIdLst>
    <p:handoutMasterId r:id="rId40"/>
  </p:handoutMasterIdLst>
  <p:sldIdLst>
    <p:sldId id="256" r:id="rId3"/>
    <p:sldId id="596" r:id="rId4"/>
    <p:sldId id="311" r:id="rId5"/>
    <p:sldId id="321" r:id="rId6"/>
    <p:sldId id="339" r:id="rId7"/>
    <p:sldId id="593" r:id="rId8"/>
    <p:sldId id="594" r:id="rId9"/>
    <p:sldId id="595" r:id="rId10"/>
    <p:sldId id="313" r:id="rId11"/>
    <p:sldId id="322" r:id="rId12"/>
    <p:sldId id="323" r:id="rId13"/>
    <p:sldId id="324" r:id="rId14"/>
    <p:sldId id="325" r:id="rId15"/>
    <p:sldId id="327" r:id="rId16"/>
    <p:sldId id="328" r:id="rId17"/>
    <p:sldId id="329" r:id="rId18"/>
    <p:sldId id="330" r:id="rId19"/>
    <p:sldId id="331" r:id="rId20"/>
    <p:sldId id="332" r:id="rId21"/>
    <p:sldId id="335" r:id="rId22"/>
    <p:sldId id="336" r:id="rId23"/>
    <p:sldId id="337" r:id="rId24"/>
    <p:sldId id="338" r:id="rId25"/>
    <p:sldId id="315" r:id="rId26"/>
    <p:sldId id="346" r:id="rId27"/>
    <p:sldId id="341" r:id="rId28"/>
    <p:sldId id="344" r:id="rId29"/>
    <p:sldId id="343" r:id="rId30"/>
    <p:sldId id="345" r:id="rId31"/>
    <p:sldId id="347" r:id="rId32"/>
    <p:sldId id="317" r:id="rId33"/>
    <p:sldId id="318" r:id="rId34"/>
    <p:sldId id="319" r:id="rId35"/>
    <p:sldId id="333" r:id="rId36"/>
    <p:sldId id="334" r:id="rId37"/>
    <p:sldId id="342" r:id="rId38"/>
  </p:sldIdLst>
  <p:sldSz cx="9144000" cy="6858000" type="screen4x3"/>
  <p:notesSz cx="6858000" cy="9144000"/>
  <p:embeddedFontLst>
    <p:embeddedFont>
      <p:font typeface="Calibri" panose="020F0502020204030204" pitchFamily="34" charset="0"/>
      <p:regular r:id="rId41"/>
      <p:bold r:id="rId42"/>
      <p:italic r:id="rId43"/>
      <p:boldItalic r:id="rId44"/>
    </p:embeddedFont>
    <p:embeddedFont>
      <p:font typeface="Calibri Light" panose="020F0302020204030204" pitchFamily="34" charset="0"/>
      <p:regular r:id="rId45"/>
      <p:italic r:id="rId46"/>
    </p:embeddedFont>
    <p:embeddedFont>
      <p:font typeface="Consolas" panose="020B0609020204030204" pitchFamily="49" charset="0"/>
      <p:regular r:id="rId47"/>
      <p:bold r:id="rId48"/>
      <p:italic r:id="rId49"/>
      <p:boldItalic r:id="rId50"/>
    </p:embeddedFont>
    <p:embeddedFont>
      <p:font typeface="Segoe UI" panose="020B0502040204020203" pitchFamily="34" charset="0"/>
      <p:regular r:id="rId51"/>
      <p:bold r:id="rId52"/>
      <p:italic r:id="rId53"/>
      <p:boldItalic r:id="rId54"/>
    </p:embeddedFont>
    <p:embeddedFont>
      <p:font typeface="Segoe UI Light" panose="020B0502040204020203" pitchFamily="34" charset="0"/>
      <p:regular r:id="rId55"/>
      <p:italic r:id="rId56"/>
    </p:embeddedFont>
    <p:embeddedFont>
      <p:font typeface="Segoe UI Semilight" panose="020B0402040204020203" pitchFamily="34" charset="0"/>
      <p:regular r:id="rId57"/>
      <p:italic r:id="rId58"/>
    </p:embeddedFont>
    <p:embeddedFont>
      <p:font typeface="Verdana" panose="020B0604030504040204" pitchFamily="34" charset="0"/>
      <p:regular r:id="rId59"/>
      <p:bold r:id="rId60"/>
      <p:italic r:id="rId61"/>
      <p:boldItalic r:id="rId6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596"/>
          </p14:sldIdLst>
        </p14:section>
        <p14:section name="Operations" id="{EE7F45B0-A6AD-411D-A512-DBBFEC401377}">
          <p14:sldIdLst>
            <p14:sldId id="311"/>
            <p14:sldId id="321"/>
            <p14:sldId id="339"/>
            <p14:sldId id="593"/>
            <p14:sldId id="594"/>
            <p14:sldId id="595"/>
          </p14:sldIdLst>
        </p14:section>
        <p14:section name="Enhance cloud management with automation" id="{C6B6578B-F5CF-418D-991A-F24A0340D180}">
          <p14:sldIdLst>
            <p14:sldId id="313"/>
            <p14:sldId id="322"/>
            <p14:sldId id="323"/>
            <p14:sldId id="324"/>
            <p14:sldId id="325"/>
            <p14:sldId id="327"/>
            <p14:sldId id="328"/>
            <p14:sldId id="329"/>
            <p14:sldId id="330"/>
            <p14:sldId id="331"/>
            <p14:sldId id="332"/>
            <p14:sldId id="335"/>
            <p14:sldId id="336"/>
            <p14:sldId id="337"/>
            <p14:sldId id="338"/>
          </p14:sldIdLst>
        </p14:section>
        <p14:section name="Collect and analyze data generated by resources in cloud and on-premises environments" id="{B92904DA-AD65-48A7-82FB-BA4D438E899A}">
          <p14:sldIdLst>
            <p14:sldId id="315"/>
            <p14:sldId id="346"/>
            <p14:sldId id="341"/>
            <p14:sldId id="344"/>
            <p14:sldId id="343"/>
            <p14:sldId id="345"/>
          </p14:sldIdLst>
        </p14:section>
        <p14:section name="Labs &amp; Q&amp;A" id="{474D7B6C-CF56-4E4D-B534-95C2D5BEFC34}">
          <p14:sldIdLst>
            <p14:sldId id="347"/>
            <p14:sldId id="317"/>
            <p14:sldId id="318"/>
            <p14:sldId id="319"/>
            <p14:sldId id="333"/>
            <p14:sldId id="334"/>
            <p14:sldId id="342"/>
          </p14:sldIdLst>
        </p14:section>
        <p14:section name="Manage Containers with Azure Container Services (ACS)" id="{8462B454-DCB7-4718-BC7C-16D8C399AB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5" autoAdjust="0"/>
    <p:restoredTop sz="86347" autoAdjust="0"/>
  </p:normalViewPr>
  <p:slideViewPr>
    <p:cSldViewPr snapToGrid="0">
      <p:cViewPr varScale="1">
        <p:scale>
          <a:sx n="75" d="100"/>
          <a:sy n="75" d="100"/>
        </p:scale>
        <p:origin x="1085" y="53"/>
      </p:cViewPr>
      <p:guideLst/>
    </p:cSldViewPr>
  </p:slideViewPr>
  <p:outlineViewPr>
    <p:cViewPr>
      <p:scale>
        <a:sx n="33" d="100"/>
        <a:sy n="33" d="100"/>
      </p:scale>
      <p:origin x="0" y="-8040"/>
    </p:cViewPr>
  </p:outlineViewPr>
  <p:notesTextViewPr>
    <p:cViewPr>
      <p:scale>
        <a:sx n="1" d="1"/>
        <a:sy n="1" d="1"/>
      </p:scale>
      <p:origin x="0" y="0"/>
    </p:cViewPr>
  </p:notesTextViewPr>
  <p:sorterViewPr>
    <p:cViewPr varScale="1">
      <p:scale>
        <a:sx n="100" d="100"/>
        <a:sy n="100" d="100"/>
      </p:scale>
      <p:origin x="0" y="-3259"/>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 Id="rId57" Type="http://schemas.openxmlformats.org/officeDocument/2006/relationships/font" Target="fonts/font17.fntdata"/><Relationship Id="rId61" Type="http://schemas.openxmlformats.org/officeDocument/2006/relationships/font" Target="fonts/font2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59" Type="http://schemas.openxmlformats.org/officeDocument/2006/relationships/font" Target="fonts/font1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6/12/2018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6/12/2018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966987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3915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779251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678538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907982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449685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4288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Arial"/>
                <a:ea typeface="Calibri"/>
                <a:cs typeface="Times New Roman"/>
              </a:rPr>
              <a:t>InlineScript</a:t>
            </a:r>
            <a:r>
              <a:rPr lang="en-IN"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884750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73934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87555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a:t>http://aka.ms/certification/70-534</a:t>
            </a:r>
            <a:r>
              <a:rPr lang="en-US" sz="1100"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https://mslibrary.measureup.com/</a:t>
            </a:r>
          </a:p>
          <a:p>
            <a:endParaRPr lang="en-US" dirty="0"/>
          </a:p>
        </p:txBody>
      </p:sp>
      <p:sp>
        <p:nvSpPr>
          <p:cNvPr id="6" name="Date Placeholder 5"/>
          <p:cNvSpPr>
            <a:spLocks noGrp="1"/>
          </p:cNvSpPr>
          <p:nvPr>
            <p:ph type="dt" idx="12"/>
          </p:nvPr>
        </p:nvSpPr>
        <p:spPr/>
        <p:txBody>
          <a:bodyPr/>
          <a:lstStyle/>
          <a:p>
            <a:fld id="{2A14FA6D-5CC1-477D-A0DC-F2245326A311}" type="datetime1">
              <a:rPr lang="en-US" smtClean="0"/>
              <a:t>6/12/2018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94974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concept of the authoring status in the context of Automation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20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020056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tasks involved in testing, publishing, and executing Automation runbooks. Emphasize the considerations regarding testing.</a:t>
            </a:r>
          </a:p>
        </p:txBody>
      </p:sp>
      <p:sp>
        <p:nvSpPr>
          <p:cNvPr id="4" name="Slide Number Placeholder 3"/>
          <p:cNvSpPr>
            <a:spLocks noGrp="1"/>
          </p:cNvSpPr>
          <p:nvPr>
            <p:ph type="sldNum" sz="quarter" idx="10"/>
          </p:nvPr>
        </p:nvSpPr>
        <p:spPr/>
        <p:txBody>
          <a:bodyPr/>
          <a:lstStyle/>
          <a:p>
            <a:fld id="{B8BA401F-B88A-4E10-B52D-EBA08B33E2A9}" type="slidenum">
              <a:rPr lang="en-IN" smtClean="0"/>
              <a:t>21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821588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describe each of the possible job execution states.</a:t>
            </a:r>
          </a:p>
        </p:txBody>
      </p:sp>
      <p:sp>
        <p:nvSpPr>
          <p:cNvPr id="4" name="Slide Number Placeholder 3"/>
          <p:cNvSpPr>
            <a:spLocks noGrp="1"/>
          </p:cNvSpPr>
          <p:nvPr>
            <p:ph type="sldNum" sz="quarter" idx="10"/>
          </p:nvPr>
        </p:nvSpPr>
        <p:spPr/>
        <p:txBody>
          <a:bodyPr/>
          <a:lstStyle/>
          <a:p>
            <a:fld id="{B8BA401F-B88A-4E10-B52D-EBA08B33E2A9}" type="slidenum">
              <a:rPr lang="en-IN" smtClean="0"/>
              <a:t>22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323205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built-in and custom mechanisms that facilitate resiliency of Automation accounts.</a:t>
            </a:r>
          </a:p>
        </p:txBody>
      </p:sp>
      <p:sp>
        <p:nvSpPr>
          <p:cNvPr id="4" name="Slide Number Placeholder 3"/>
          <p:cNvSpPr>
            <a:spLocks noGrp="1"/>
          </p:cNvSpPr>
          <p:nvPr>
            <p:ph type="sldNum" sz="quarter" idx="10"/>
          </p:nvPr>
        </p:nvSpPr>
        <p:spPr/>
        <p:txBody>
          <a:bodyPr/>
          <a:lstStyle/>
          <a:p>
            <a:fld id="{B8BA401F-B88A-4E10-B52D-EBA08B33E2A9}" type="slidenum">
              <a:rPr lang="en-IN" smtClean="0"/>
              <a:t>23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10926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6/12/2018 1:14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613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Near Real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Sub-second end-to-end latency in the </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99</a:t>
            </a:r>
            <a:r>
              <a:rPr lang="en-US" b="1" baseline="30000"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th</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 percentile</a:t>
            </a:r>
          </a:p>
          <a:p>
            <a:endParaRPr lang="en-US" dirty="0"/>
          </a:p>
          <a:p>
            <a:r>
              <a:rPr lang="en-US" dirty="0"/>
              <a:t>Massive Scale Out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10,000,000</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events per second per region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Highly</a:t>
            </a:r>
            <a:r>
              <a:rPr lang="en-US" baseline="0" dirty="0"/>
              <a:t> Reliability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24-hour</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retry with exponential back off for events not delivered</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549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Talk through the investments of what MSFT/Azure sees as important for enterprise cloud management platform</a:t>
            </a:r>
          </a:p>
          <a:p>
            <a:pPr lvl="0"/>
            <a:r>
              <a:rPr lang="en-US" dirty="0"/>
              <a:t>The combination together is powerful. Truly integrated capabilities SaaS management and security.</a:t>
            </a:r>
          </a:p>
          <a:p>
            <a:pPr lvl="0"/>
            <a:r>
              <a:rPr lang="en-US" dirty="0"/>
              <a:t>To be successful in the Cloud era, enterprises must have visibility/metrics and controls on every component to pinpoint issues efficiently, optimize and scale effectively, while having the assurance the security, compliance and polices are in place to ensure the velocity.</a:t>
            </a:r>
          </a:p>
          <a:p>
            <a:pPr lvl="0"/>
            <a:r>
              <a:rPr lang="en-US" b="1" dirty="0"/>
              <a:t>Native Security and Management in Azure</a:t>
            </a:r>
            <a:endParaRPr lang="en-US" dirty="0"/>
          </a:p>
          <a:p>
            <a:pPr lvl="1"/>
            <a:r>
              <a:rPr lang="en-US" dirty="0"/>
              <a:t>Enterprise grade capabilities natively from the cloud provider Azure</a:t>
            </a:r>
          </a:p>
          <a:p>
            <a:pPr lvl="1"/>
            <a:r>
              <a:rPr lang="en-US" dirty="0"/>
              <a:t>Integrated and interconnected across data and experiences</a:t>
            </a:r>
          </a:p>
          <a:p>
            <a:pPr lvl="1"/>
            <a:r>
              <a:rPr lang="en-US" dirty="0"/>
              <a:t>Management capabilities included with the flexibility to increase or choose 3</a:t>
            </a:r>
            <a:r>
              <a:rPr lang="en-US" baseline="30000" dirty="0"/>
              <a:t>rd</a:t>
            </a:r>
            <a:r>
              <a:rPr lang="en-US" dirty="0"/>
              <a:t> party</a:t>
            </a:r>
          </a:p>
          <a:p>
            <a:pPr lvl="0"/>
            <a:endParaRPr lang="en-US" dirty="0"/>
          </a:p>
          <a:p>
            <a:pPr lvl="0"/>
            <a:r>
              <a:rPr lang="en-US" dirty="0"/>
              <a:t>Can make the point that for those familiar with OMS these were the foundation for what we now have natively within Azure.</a:t>
            </a:r>
          </a:p>
          <a:p>
            <a:endParaRPr lang="en-US" dirty="0"/>
          </a:p>
          <a:p>
            <a:r>
              <a:rPr lang="en-US" dirty="0"/>
              <a:t>5 main areas:</a:t>
            </a:r>
          </a:p>
          <a:p>
            <a:pPr marL="232943" indent="-232943">
              <a:buAutoNum type="arabicPeriod"/>
            </a:pPr>
            <a:r>
              <a:rPr lang="en-US" b="1" dirty="0"/>
              <a:t>Secure: </a:t>
            </a:r>
            <a:r>
              <a:rPr lang="en-US" dirty="0"/>
              <a:t>While Azure is trusted and secure platform, you as a customer have your own security settings you need to manage.  You also need to be able to protect your individual machines against threats and monitor the security posture of your system. </a:t>
            </a:r>
          </a:p>
          <a:p>
            <a:pPr marL="232943" indent="-232943">
              <a:buAutoNum type="arabicPeriod"/>
            </a:pPr>
            <a:r>
              <a:rPr lang="en-US" b="1" dirty="0"/>
              <a:t>Protect: </a:t>
            </a:r>
            <a:r>
              <a:rPr lang="en-US" dirty="0"/>
              <a:t>Your VMs and applications in the cloud need to be backed up and protected in the event of data loss. With disaster recovery from on-</a:t>
            </a:r>
            <a:r>
              <a:rPr lang="en-US" dirty="0" err="1"/>
              <a:t>prem</a:t>
            </a:r>
            <a:r>
              <a:rPr lang="en-US" dirty="0"/>
              <a:t> to the cloud, or from one cloud to another, you can avoid downtime and keep your applications up and running.</a:t>
            </a:r>
          </a:p>
          <a:p>
            <a:pPr marL="232943" indent="-232943">
              <a:buAutoNum type="arabicPeriod"/>
            </a:pPr>
            <a:r>
              <a:rPr lang="en-US" b="1" dirty="0"/>
              <a:t>Monitor: </a:t>
            </a:r>
            <a:r>
              <a:rPr lang="en-US" dirty="0"/>
              <a:t>Every operations manager and every developer needs to be able to see the health and performance of their applications, infrastructure, and network. And seeing insights across all three together in a single dashboard can save time and resources in troubleshooting and preventing issues in the future.</a:t>
            </a:r>
          </a:p>
          <a:p>
            <a:pPr marL="232943" indent="-232943">
              <a:buAutoNum type="arabicPeriod"/>
            </a:pPr>
            <a:r>
              <a:rPr lang="en-US" b="1" dirty="0"/>
              <a:t>Configure: </a:t>
            </a:r>
            <a:r>
              <a:rPr lang="en-US" dirty="0"/>
              <a:t>For managing Azure and hybrid workloads at scale, automation and configuration capabilities help you create runbooks to automate tasks, manage the configuration settings and track changes, and monitor and deploy missing updates. Additionally in Azure you can use PowerShell and Cloud Shell for command line scripting.</a:t>
            </a:r>
          </a:p>
          <a:p>
            <a:pPr marL="232943" indent="-232943">
              <a:buAutoNum type="arabicPeriod"/>
            </a:pPr>
            <a:r>
              <a:rPr lang="en-US" b="1" dirty="0"/>
              <a:t>Govern: </a:t>
            </a:r>
            <a:r>
              <a:rPr lang="en-US" b="0" dirty="0"/>
              <a:t>Many customers need a way to look across cloud resources to assess and enforce enterprise-wide standards and policy compliance for security and management. In addition, they need to manage and monitor costs for the cloud. We recently acquired </a:t>
            </a:r>
            <a:r>
              <a:rPr lang="en-US" b="0" dirty="0" err="1"/>
              <a:t>Cloudyn</a:t>
            </a:r>
            <a:r>
              <a:rPr lang="en-US" b="0" dirty="0"/>
              <a:t>, a multi-cloud cost management solution to help our customers with this challenge. </a:t>
            </a:r>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fld id="{7EF46881-0CD0-4730-B19B-096431EF232C}" type="slidenum">
              <a:rPr lang="en-US" smtClean="0"/>
              <a:t>27</a:t>
            </a:fld>
            <a:endParaRPr lang="en-US"/>
          </a:p>
        </p:txBody>
      </p:sp>
    </p:spTree>
    <p:extLst>
      <p:ext uri="{BB962C8B-B14F-4D97-AF65-F5344CB8AC3E}">
        <p14:creationId xmlns:p14="http://schemas.microsoft.com/office/powerpoint/2010/main" val="38806051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https://docs.microsoft.com/en-us/azure/security-center/security-center-intro</a:t>
            </a:r>
          </a:p>
          <a:p>
            <a:r>
              <a:rPr lang="en-US" sz="1200" b="1" i="0" u="none" strike="noStrike" kern="1200" dirty="0">
                <a:solidFill>
                  <a:schemeClr val="tx1"/>
                </a:solidFill>
                <a:effectLst/>
                <a:latin typeface="+mn-lt"/>
                <a:ea typeface="+mn-ea"/>
                <a:cs typeface="+mn-cs"/>
              </a:rPr>
              <a:t>Centralized policy management</a:t>
            </a:r>
            <a:r>
              <a:rPr lang="en-US" sz="1200" b="0" i="0" u="none" strike="noStrike" kern="1200" dirty="0">
                <a:solidFill>
                  <a:schemeClr val="tx1"/>
                </a:solidFill>
                <a:effectLst/>
                <a:latin typeface="+mn-lt"/>
                <a:ea typeface="+mn-ea"/>
                <a:cs typeface="+mn-cs"/>
              </a:rPr>
              <a:t> – Ensure compliance with company or regulatory security requirements by centrally managing security policies across all your hybrid cloud workloads.</a:t>
            </a:r>
          </a:p>
          <a:p>
            <a:r>
              <a:rPr lang="en-US" sz="1200" b="1" i="0" u="none" strike="noStrike" kern="1200" dirty="0">
                <a:solidFill>
                  <a:schemeClr val="tx1"/>
                </a:solidFill>
                <a:effectLst/>
                <a:latin typeface="+mn-lt"/>
                <a:ea typeface="+mn-ea"/>
                <a:cs typeface="+mn-cs"/>
              </a:rPr>
              <a:t>Continuous security assessment</a:t>
            </a:r>
            <a:r>
              <a:rPr lang="en-US" sz="1200" b="0" i="0" u="none" strike="noStrike" kern="1200" dirty="0">
                <a:solidFill>
                  <a:schemeClr val="tx1"/>
                </a:solidFill>
                <a:effectLst/>
                <a:latin typeface="+mn-lt"/>
                <a:ea typeface="+mn-ea"/>
                <a:cs typeface="+mn-cs"/>
              </a:rPr>
              <a:t> – Monitor the security of machines, networks, storage and data services, and applications to discover potential security issues.</a:t>
            </a:r>
          </a:p>
          <a:p>
            <a:r>
              <a:rPr lang="en-US" sz="1200" b="1" i="0" u="none" strike="noStrike" kern="1200" dirty="0">
                <a:solidFill>
                  <a:schemeClr val="tx1"/>
                </a:solidFill>
                <a:effectLst/>
                <a:latin typeface="+mn-lt"/>
                <a:ea typeface="+mn-ea"/>
                <a:cs typeface="+mn-cs"/>
              </a:rPr>
              <a:t>Actionable recommendations</a:t>
            </a:r>
            <a:r>
              <a:rPr lang="en-US" sz="1200" b="0" i="0" u="none" strike="noStrike" kern="1200" dirty="0">
                <a:solidFill>
                  <a:schemeClr val="tx1"/>
                </a:solidFill>
                <a:effectLst/>
                <a:latin typeface="+mn-lt"/>
                <a:ea typeface="+mn-ea"/>
                <a:cs typeface="+mn-cs"/>
              </a:rPr>
              <a:t> – Remediate security vulnerabilities before they can be exploited by attackers with prioritized and actionable security recommendations.</a:t>
            </a:r>
          </a:p>
          <a:p>
            <a:r>
              <a:rPr lang="en-US" sz="1200" b="1" i="0" u="none" strike="noStrike" kern="1200" dirty="0">
                <a:solidFill>
                  <a:schemeClr val="tx1"/>
                </a:solidFill>
                <a:effectLst/>
                <a:latin typeface="+mn-lt"/>
                <a:ea typeface="+mn-ea"/>
                <a:cs typeface="+mn-cs"/>
              </a:rPr>
              <a:t>Advanced cloud defenses</a:t>
            </a:r>
            <a:r>
              <a:rPr lang="en-US" sz="1200" b="0" i="0" u="none" strike="noStrike" kern="1200" dirty="0">
                <a:solidFill>
                  <a:schemeClr val="tx1"/>
                </a:solidFill>
                <a:effectLst/>
                <a:latin typeface="+mn-lt"/>
                <a:ea typeface="+mn-ea"/>
                <a:cs typeface="+mn-cs"/>
              </a:rPr>
              <a:t> – Reduce threats with just in time access to management ports and whitelisting to control applications running on your VMs.</a:t>
            </a:r>
          </a:p>
          <a:p>
            <a:r>
              <a:rPr lang="en-US" sz="1200" b="1" i="0" u="none" strike="noStrike" kern="1200" dirty="0">
                <a:solidFill>
                  <a:schemeClr val="tx1"/>
                </a:solidFill>
                <a:effectLst/>
                <a:latin typeface="+mn-lt"/>
                <a:ea typeface="+mn-ea"/>
                <a:cs typeface="+mn-cs"/>
              </a:rPr>
              <a:t>Prioritized alerts and incidents</a:t>
            </a:r>
            <a:r>
              <a:rPr lang="en-US" sz="1200" b="0" i="0" u="none" strike="noStrike" kern="1200" dirty="0">
                <a:solidFill>
                  <a:schemeClr val="tx1"/>
                </a:solidFill>
                <a:effectLst/>
                <a:latin typeface="+mn-lt"/>
                <a:ea typeface="+mn-ea"/>
                <a:cs typeface="+mn-cs"/>
              </a:rPr>
              <a:t> - Focus on the most critical threats first with prioritized security alerts and incidents.</a:t>
            </a:r>
          </a:p>
          <a:p>
            <a:r>
              <a:rPr lang="en-US" sz="1200" b="1" i="0" u="none" strike="noStrike" kern="1200" dirty="0">
                <a:solidFill>
                  <a:schemeClr val="tx1"/>
                </a:solidFill>
                <a:effectLst/>
                <a:latin typeface="+mn-lt"/>
                <a:ea typeface="+mn-ea"/>
                <a:cs typeface="+mn-cs"/>
              </a:rPr>
              <a:t>Integrated security solutions</a:t>
            </a:r>
            <a:r>
              <a:rPr lang="en-US" sz="1200" b="0" i="0" u="none" strike="noStrike" kern="1200" dirty="0">
                <a:solidFill>
                  <a:schemeClr val="tx1"/>
                </a:solidFill>
                <a:effectLst/>
                <a:latin typeface="+mn-lt"/>
                <a:ea typeface="+mn-ea"/>
                <a:cs typeface="+mn-cs"/>
              </a:rPr>
              <a:t> - Collect, search, and analyze security data from a variety of sources, including connected partner solutions.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10430933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25" y="850900"/>
            <a:ext cx="2246313" cy="1684338"/>
          </a:xfrm>
        </p:spPr>
      </p:sp>
      <p:sp>
        <p:nvSpPr>
          <p:cNvPr id="3" name="Notes Placeholder 2"/>
          <p:cNvSpPr>
            <a:spLocks noGrp="1"/>
          </p:cNvSpPr>
          <p:nvPr>
            <p:ph type="body" idx="1"/>
          </p:nvPr>
        </p:nvSpPr>
        <p:spPr/>
        <p:txBody>
          <a:bodyPr/>
          <a:lstStyle/>
          <a:p>
            <a:pPr algn="l"/>
            <a:r>
              <a:rPr lang="en-US" b="0" i="0" dirty="0">
                <a:solidFill>
                  <a:srgbClr val="FFFFFF"/>
                </a:solidFill>
                <a:effectLst/>
                <a:latin typeface="Segoe UI" panose="020B0502040204020203" pitchFamily="34" charset="0"/>
              </a:rPr>
              <a:t>Transform your log data into insights and action</a:t>
            </a:r>
          </a:p>
          <a:p>
            <a:pPr algn="l">
              <a:buFont typeface="Arial" panose="020B0604020202020204" pitchFamily="34" charset="0"/>
              <a:buChar char="•"/>
            </a:pPr>
            <a:r>
              <a:rPr lang="en-US" b="0" i="0" dirty="0">
                <a:solidFill>
                  <a:srgbClr val="FFFFFF"/>
                </a:solidFill>
                <a:effectLst/>
                <a:latin typeface="Segoe UI" panose="020B0502040204020203" pitchFamily="34" charset="0"/>
              </a:rPr>
              <a:t>Quickly connect and collect log data from multiple sources</a:t>
            </a:r>
          </a:p>
          <a:p>
            <a:pPr algn="l">
              <a:buFont typeface="Arial" panose="020B0604020202020204" pitchFamily="34" charset="0"/>
              <a:buChar char="•"/>
            </a:pPr>
            <a:r>
              <a:rPr lang="en-US" b="0" i="0" dirty="0">
                <a:solidFill>
                  <a:srgbClr val="FFFFFF"/>
                </a:solidFill>
                <a:effectLst/>
                <a:latin typeface="Segoe UI" panose="020B0502040204020203" pitchFamily="34" charset="0"/>
              </a:rPr>
              <a:t>Correlate and analyze using powerful machine learning constructs</a:t>
            </a:r>
          </a:p>
          <a:p>
            <a:pPr algn="l">
              <a:buFont typeface="Arial" panose="020B0604020202020204" pitchFamily="34" charset="0"/>
              <a:buChar char="•"/>
            </a:pPr>
            <a:r>
              <a:rPr lang="en-US" b="0" i="0" dirty="0">
                <a:solidFill>
                  <a:srgbClr val="FFFFFF"/>
                </a:solidFill>
                <a:effectLst/>
                <a:latin typeface="Segoe UI" panose="020B0502040204020203" pitchFamily="34" charset="0"/>
              </a:rPr>
              <a:t>Search and query interactively using an expressive language</a:t>
            </a:r>
          </a:p>
          <a:p>
            <a:pPr algn="l">
              <a:buFont typeface="Arial" panose="020B0604020202020204" pitchFamily="34" charset="0"/>
              <a:buChar char="•"/>
            </a:pPr>
            <a:r>
              <a:rPr lang="en-US" b="0" i="0" dirty="0">
                <a:solidFill>
                  <a:srgbClr val="FFFFFF"/>
                </a:solidFill>
                <a:effectLst/>
                <a:latin typeface="Segoe UI" panose="020B0502040204020203" pitchFamily="34" charset="0"/>
              </a:rPr>
              <a:t>Develop deep insights using purpose-built management solutions</a:t>
            </a:r>
          </a:p>
          <a:p>
            <a:pPr algn="l">
              <a:buFont typeface="Arial" panose="020B0604020202020204" pitchFamily="34" charset="0"/>
              <a:buNone/>
            </a:pPr>
            <a:endParaRPr lang="en-US" sz="1200" b="0" i="0" kern="1200" dirty="0">
              <a:solidFill>
                <a:schemeClr val="tx1"/>
              </a:solidFill>
              <a:effectLst/>
              <a:latin typeface="+mn-lt"/>
              <a:ea typeface="+mn-ea"/>
              <a:cs typeface="+mn-cs"/>
            </a:endParaRPr>
          </a:p>
          <a:p>
            <a:pPr algn="l">
              <a:buFont typeface="Arial" panose="020B0604020202020204" pitchFamily="34" charset="0"/>
              <a:buNone/>
            </a:pPr>
            <a:r>
              <a:rPr lang="en-US" sz="1200" b="0" i="0" kern="1200" dirty="0">
                <a:solidFill>
                  <a:schemeClr val="tx1"/>
                </a:solidFill>
                <a:effectLst/>
                <a:latin typeface="+mn-lt"/>
                <a:ea typeface="+mn-ea"/>
                <a:cs typeface="+mn-cs"/>
              </a:rPr>
              <a:t>formerly known as OMS Log Analytics, is an Azure service that ingests log and metric data from Azure services (via Azure Monitor), Azure VMs, and on-premises or other cloud infrastructure and offers flexible log search and out-of-the box analytics on top of this data. It provides rich tools to analyze data across sources, allows complex queries across all logs, and can proactively alert on specified conditions. You can even collect custom data into its central repository so you can query and visualize it. You can also take advantage of Log </a:t>
            </a:r>
            <a:r>
              <a:rPr lang="en-US" sz="1200" b="0" i="0" kern="1200" dirty="0" err="1">
                <a:solidFill>
                  <a:schemeClr val="tx1"/>
                </a:solidFill>
                <a:effectLst/>
                <a:latin typeface="+mn-lt"/>
                <a:ea typeface="+mn-ea"/>
                <a:cs typeface="+mn-cs"/>
              </a:rPr>
              <a:t>Analytic's</a:t>
            </a:r>
            <a:r>
              <a:rPr lang="en-US" sz="1200" b="0" i="0" kern="1200" dirty="0">
                <a:solidFill>
                  <a:schemeClr val="tx1"/>
                </a:solidFill>
                <a:effectLst/>
                <a:latin typeface="+mn-lt"/>
                <a:ea typeface="+mn-ea"/>
                <a:cs typeface="+mn-cs"/>
              </a:rPr>
              <a:t> built-in solutions to immediately gain insights into the security and functionality of your infrastructure.</a:t>
            </a:r>
            <a:endParaRPr lang="en-US" b="0" i="0" dirty="0">
              <a:solidFill>
                <a:srgbClr val="FFFFFF"/>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29</a:t>
            </a:fld>
            <a:endParaRPr lang="en-US" dirty="0">
              <a:solidFill>
                <a:prstClr val="black"/>
              </a:solidFill>
            </a:endParaRPr>
          </a:p>
        </p:txBody>
      </p:sp>
      <p:sp>
        <p:nvSpPr>
          <p:cNvPr id="5" name="Footer Placeholder 5"/>
          <p:cNvSpPr>
            <a:spLocks noGrp="1"/>
          </p:cNvSpPr>
          <p:nvPr>
            <p:ph type="ftr" sz="quarter" idx="4"/>
          </p:nvPr>
        </p:nvSpPr>
        <p:spPr>
          <a:xfrm>
            <a:off x="0" y="8686800"/>
            <a:ext cx="5920740" cy="355964"/>
          </a:xfrm>
        </p:spPr>
        <p:txBody>
          <a:bodyPr/>
          <a:lstStyle/>
          <a:p>
            <a:r>
              <a:rPr lang="en-US" sz="400" dirty="0">
                <a:solidFill>
                  <a:srgbClr val="000000"/>
                </a:solidFill>
              </a:rPr>
              <a:t>© 2010 Microsoft Corporation. All rights reserved. Microsoft, Windows, Windows Vista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586019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30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4240150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1501848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15054079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1766654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12009246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17415487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2530870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4</a:t>
            </a:fld>
            <a:endParaRPr lang="de-DE">
              <a:solidFill>
                <a:prstClr val="black"/>
              </a:solidFill>
            </a:endParaRPr>
          </a:p>
        </p:txBody>
      </p:sp>
    </p:spTree>
    <p:extLst>
      <p:ext uri="{BB962C8B-B14F-4D97-AF65-F5344CB8AC3E}">
        <p14:creationId xmlns:p14="http://schemas.microsoft.com/office/powerpoint/2010/main" val="4107773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2868203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EC26D-6D8A-4B93-9367-6198DC5F71AE}" type="slidenum">
              <a:rPr lang="en-US" smtClean="0"/>
              <a:t>6</a:t>
            </a:fld>
            <a:endParaRPr lang="en-US"/>
          </a:p>
        </p:txBody>
      </p:sp>
    </p:spTree>
    <p:extLst>
      <p:ext uri="{BB962C8B-B14F-4D97-AF65-F5344CB8AC3E}">
        <p14:creationId xmlns:p14="http://schemas.microsoft.com/office/powerpoint/2010/main" val="961878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6143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1193873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190267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o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10" name="Text Placeholder 4">
            <a:extLst>
              <a:ext uri="{FF2B5EF4-FFF2-40B4-BE49-F238E27FC236}">
                <a16:creationId xmlns:a16="http://schemas.microsoft.com/office/drawing/2014/main" id="{A221B66F-2E32-4BE4-B954-973DAFD6A051}"/>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12.06.2018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335139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40314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1_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527" y="358017"/>
            <a:ext cx="7886700" cy="2275854"/>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519527" y="2994923"/>
            <a:ext cx="7886700" cy="1500187"/>
          </a:xfrm>
        </p:spPr>
        <p:txBody>
          <a:bodyPr/>
          <a:lstStyle>
            <a:lvl1pPr marL="0" indent="0">
              <a:buNone/>
              <a:defRPr sz="1800" baseline="0">
                <a:solidFill>
                  <a:srgbClr val="0070C0"/>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336992" y="6061767"/>
            <a:ext cx="1141803" cy="326167"/>
          </a:xfrm>
          <a:prstGeom prst="rect">
            <a:avLst/>
          </a:prstGeom>
        </p:spPr>
      </p:pic>
    </p:spTree>
    <p:extLst>
      <p:ext uri="{BB962C8B-B14F-4D97-AF65-F5344CB8AC3E}">
        <p14:creationId xmlns:p14="http://schemas.microsoft.com/office/powerpoint/2010/main" val="386707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01930" y="347873"/>
            <a:ext cx="7886700" cy="1325563"/>
          </a:xfrm>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01930" y="1189177"/>
            <a:ext cx="8741880" cy="2018835"/>
          </a:xfrm>
        </p:spPr>
        <p:txBody>
          <a:bodyPr/>
          <a:lstStyle>
            <a:lvl1pPr marL="0" indent="0">
              <a:buNone/>
              <a:defRPr/>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482312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97655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#70-535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34341748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de-DE"/>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12.06.2018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962441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12.06.2018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5267801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de-DE"/>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12.06.2018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7052312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12.06.2018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8141664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A503EBAF-BB52-4FEC-9EE9-8BBEE62A6D43}" type="datetimeFigureOut">
              <a:rPr lang="de-DE" smtClean="0">
                <a:solidFill>
                  <a:prstClr val="black">
                    <a:tint val="75000"/>
                  </a:prstClr>
                </a:solidFill>
              </a:rPr>
              <a:pPr/>
              <a:t>12.06.2018</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818165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A503EBAF-BB52-4FEC-9EE9-8BBEE62A6D43}" type="datetimeFigureOut">
              <a:rPr lang="de-DE" smtClean="0">
                <a:solidFill>
                  <a:prstClr val="black">
                    <a:tint val="75000"/>
                  </a:prstClr>
                </a:solidFill>
              </a:rPr>
              <a:pPr/>
              <a:t>12.06.2018</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017377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12.06.2018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46777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12.06.2018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4653783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12.06.2018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852742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12.06.2018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037401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12.06.2018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3350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3835702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8915"/>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Font typeface="+mj-lt"/>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97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365761" y="2011680"/>
            <a:ext cx="8470264"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6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128455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18086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7" r:id="rId6"/>
    <p:sldLayoutId id="2147483699" r:id="rId7"/>
    <p:sldLayoutId id="2147483723" r:id="rId8"/>
    <p:sldLayoutId id="2147483724"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 id="2147483726" r:id="rId25"/>
    <p:sldLayoutId id="2147483727" r:id="rId26"/>
    <p:sldLayoutId id="2147483728" r:id="rId27"/>
    <p:sldLayoutId id="2147483729" r:id="rId28"/>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A503EBAF-BB52-4FEC-9EE9-8BBEE62A6D43}" type="datetimeFigureOut">
              <a:rPr lang="de-DE" smtClean="0">
                <a:solidFill>
                  <a:prstClr val="black">
                    <a:tint val="75000"/>
                  </a:prstClr>
                </a:solidFill>
              </a:rPr>
              <a:pPr defTabSz="685800"/>
              <a:t>12.06.2018</a:t>
            </a:fld>
            <a:endParaRPr lang="de-DE">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de-DE">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78737CF5-2D32-48D6-9100-749DEC1D6F62}" type="slidenum">
              <a:rPr lang="de-DE" smtClean="0">
                <a:solidFill>
                  <a:prstClr val="black">
                    <a:tint val="75000"/>
                  </a:prstClr>
                </a:solidFill>
              </a:rPr>
              <a:pPr defTabSz="685800"/>
              <a:t>‹#›</a:t>
            </a:fld>
            <a:endParaRPr lang="de-DE">
              <a:solidFill>
                <a:prstClr val="black">
                  <a:tint val="75000"/>
                </a:prstClr>
              </a:solidFill>
            </a:endParaRPr>
          </a:p>
        </p:txBody>
      </p:sp>
    </p:spTree>
    <p:extLst>
      <p:ext uri="{BB962C8B-B14F-4D97-AF65-F5344CB8AC3E}">
        <p14:creationId xmlns:p14="http://schemas.microsoft.com/office/powerpoint/2010/main" val="179280016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emf"/><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image" Target="../media/image32.png"/><Relationship Id="rId3" Type="http://schemas.openxmlformats.org/officeDocument/2006/relationships/image" Target="../media/image26.emf"/><Relationship Id="rId7" Type="http://schemas.openxmlformats.org/officeDocument/2006/relationships/image" Target="../media/image28.emf"/><Relationship Id="rId12"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23.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itproguru.com/" TargetMode="Externa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hyperlink" Target="http://twitter.com/itproguru" TargetMode="External"/><Relationship Id="rId5" Type="http://schemas.openxmlformats.org/officeDocument/2006/relationships/hyperlink" Target="http://linkedin.com/in/danstolts" TargetMode="External"/><Relationship Id="rId4" Type="http://schemas.openxmlformats.org/officeDocument/2006/relationships/hyperlink" Target="http://itproguru.com/joi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image" Target="../media/image44.png"/><Relationship Id="rId18" Type="http://schemas.openxmlformats.org/officeDocument/2006/relationships/image" Target="../media/image49.svg"/><Relationship Id="rId3" Type="http://schemas.openxmlformats.org/officeDocument/2006/relationships/image" Target="../media/image35.png"/><Relationship Id="rId7" Type="http://schemas.openxmlformats.org/officeDocument/2006/relationships/image" Target="../media/image38.emf"/><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25.xml"/><Relationship Id="rId16" Type="http://schemas.openxmlformats.org/officeDocument/2006/relationships/image" Target="../media/image47.png"/><Relationship Id="rId20" Type="http://schemas.openxmlformats.org/officeDocument/2006/relationships/image" Target="../media/image51.svg"/><Relationship Id="rId1" Type="http://schemas.openxmlformats.org/officeDocument/2006/relationships/slideLayout" Target="../slideLayouts/slideLayout3.xml"/><Relationship Id="rId6" Type="http://schemas.microsoft.com/office/2007/relationships/hdphoto" Target="../media/hdphoto2.wdp"/><Relationship Id="rId11" Type="http://schemas.openxmlformats.org/officeDocument/2006/relationships/image" Target="../media/image42.png"/><Relationship Id="rId5" Type="http://schemas.openxmlformats.org/officeDocument/2006/relationships/image" Target="../media/image37.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6.emf"/><Relationship Id="rId9" Type="http://schemas.openxmlformats.org/officeDocument/2006/relationships/image" Target="../media/image40.png"/><Relationship Id="rId14" Type="http://schemas.openxmlformats.org/officeDocument/2006/relationships/image" Target="../media/image45.png"/></Relationships>
</file>

<file path=ppt/slides/_rels/slide26.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image" Target="../media/image52.png"/><Relationship Id="rId7"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emf"/><Relationship Id="rId10" Type="http://schemas.openxmlformats.org/officeDocument/2006/relationships/image" Target="../media/image58.png"/><Relationship Id="rId4" Type="http://schemas.openxmlformats.org/officeDocument/2006/relationships/hyperlink" Target="https://docs.microsoft.com/en-us/azure/event-grid/overview" TargetMode="External"/><Relationship Id="rId9" Type="http://schemas.openxmlformats.org/officeDocument/2006/relationships/image" Target="../media/image5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35.xml"/><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34.xml"/><Relationship Id="rId5" Type="http://schemas.openxmlformats.org/officeDocument/2006/relationships/image" Target="../media/image63.png"/><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automation/automation-powershell-workflow" TargetMode="External"/><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685591" y="1677444"/>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t>Manage Azure Security, and Recovery Services (25-30%) </a:t>
            </a:r>
          </a:p>
          <a:p>
            <a:r>
              <a:rPr lang="en-US" b="1" dirty="0">
                <a:solidFill>
                  <a:srgbClr val="FFC000"/>
                </a:solidFill>
              </a:rPr>
              <a:t>Manage Azure Operations (5-10%)</a:t>
            </a:r>
          </a:p>
          <a:p>
            <a:r>
              <a:rPr lang="en-US" dirty="0"/>
              <a:t>Manage Azure Identities (5-10%)</a:t>
            </a:r>
          </a:p>
        </p:txBody>
      </p:sp>
      <p:sp>
        <p:nvSpPr>
          <p:cNvPr id="3" name="Subtitle 2"/>
          <p:cNvSpPr>
            <a:spLocks noGrp="1"/>
          </p:cNvSpPr>
          <p:nvPr>
            <p:ph type="body" sz="quarter" idx="10"/>
          </p:nvPr>
        </p:nvSpPr>
        <p:spPr>
          <a:noFill/>
        </p:spPr>
        <p:txBody>
          <a:bodyPr/>
          <a:lstStyle/>
          <a:p>
            <a:pPr marL="0" indent="0">
              <a:buClr>
                <a:schemeClr val="bg1"/>
              </a:buClr>
              <a:buNone/>
            </a:pPr>
            <a:r>
              <a:rPr lang="en-US" dirty="0"/>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52008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Create an Automation account by using:</a:t>
            </a:r>
          </a:p>
          <a:p>
            <a:pPr lvl="1"/>
            <a:r>
              <a:rPr lang="en-US" b="0" dirty="0"/>
              <a:t>Automation &amp; Control from the Azure Marketplace</a:t>
            </a:r>
          </a:p>
          <a:p>
            <a:pPr lvl="1"/>
            <a:r>
              <a:rPr lang="en-US" b="0" dirty="0"/>
              <a:t>Automation service from the Azure Marketplace</a:t>
            </a:r>
          </a:p>
          <a:p>
            <a:pPr lvl="1"/>
            <a:r>
              <a:rPr lang="en-US" b="0" dirty="0"/>
              <a:t>OMS Management solutions</a:t>
            </a:r>
          </a:p>
          <a:p>
            <a:pPr marL="0" indent="0">
              <a:buNone/>
            </a:pPr>
            <a:r>
              <a:rPr lang="en-US" b="0" dirty="0"/>
              <a:t>Azure Automation assets are grouped into the following categories:</a:t>
            </a:r>
          </a:p>
          <a:p>
            <a:pPr lvl="1"/>
            <a:r>
              <a:rPr lang="en-US" b="0" dirty="0"/>
              <a:t>Modules</a:t>
            </a:r>
          </a:p>
          <a:p>
            <a:pPr lvl="1"/>
            <a:r>
              <a:rPr lang="en-US" b="0" dirty="0"/>
              <a:t>Schedules</a:t>
            </a:r>
          </a:p>
          <a:p>
            <a:pPr lvl="1"/>
            <a:r>
              <a:rPr lang="en-US" b="0" dirty="0"/>
              <a:t>Certificates</a:t>
            </a:r>
            <a:endParaRPr lang="en-CA" b="0" dirty="0"/>
          </a:p>
          <a:p>
            <a:pPr lvl="1"/>
            <a:r>
              <a:rPr lang="en-US" b="0" dirty="0"/>
              <a:t>Connections</a:t>
            </a:r>
          </a:p>
          <a:p>
            <a:pPr lvl="1"/>
            <a:r>
              <a:rPr lang="en-US" b="0" dirty="0"/>
              <a:t>Variables</a:t>
            </a:r>
          </a:p>
          <a:p>
            <a:pPr lvl="1"/>
            <a:r>
              <a:rPr lang="en-US" b="0" dirty="0"/>
              <a:t>Credentials</a:t>
            </a:r>
          </a:p>
        </p:txBody>
      </p:sp>
    </p:spTree>
    <p:extLst>
      <p:ext uri="{BB962C8B-B14F-4D97-AF65-F5344CB8AC3E}">
        <p14:creationId xmlns:p14="http://schemas.microsoft.com/office/powerpoint/2010/main" val="3591282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an Azure Automation account and assets</a:t>
            </a:r>
          </a:p>
        </p:txBody>
      </p:sp>
      <p:sp>
        <p:nvSpPr>
          <p:cNvPr id="3" name="Subtitle 2">
            <a:extLst>
              <a:ext uri="{FF2B5EF4-FFF2-40B4-BE49-F238E27FC236}">
                <a16:creationId xmlns:a16="http://schemas.microsoft.com/office/drawing/2014/main" id="{290AC111-A76A-4F3B-82C5-A2A9469254A1}"/>
              </a:ext>
            </a:extLst>
          </p:cNvPr>
          <p:cNvSpPr>
            <a:spLocks noGrp="1"/>
          </p:cNvSpPr>
          <p:nvPr>
            <p:ph type="subTitle" sz="quarter" idx="1"/>
          </p:nvPr>
        </p:nvSpPr>
        <p:spPr/>
        <p:txBody>
          <a:bodyPr/>
          <a:lstStyle/>
          <a:p>
            <a:r>
              <a:rPr lang="en-CA" dirty="0"/>
              <a:t>Create an Azure Automation account</a:t>
            </a:r>
          </a:p>
          <a:p>
            <a:r>
              <a:rPr lang="en-CA" dirty="0"/>
              <a:t>Create an Azure Automation Schedule asset</a:t>
            </a:r>
          </a:p>
          <a:p>
            <a:r>
              <a:rPr lang="en-CA" dirty="0"/>
              <a:t>Create an Azure Automation Variable asset</a:t>
            </a:r>
          </a:p>
          <a:p>
            <a:endParaRPr lang="en-CA" dirty="0"/>
          </a:p>
          <a:p>
            <a:endParaRPr lang="en-US" dirty="0"/>
          </a:p>
        </p:txBody>
      </p:sp>
      <p:sp>
        <p:nvSpPr>
          <p:cNvPr id="5" name="Text Placeholder 4">
            <a:extLst>
              <a:ext uri="{FF2B5EF4-FFF2-40B4-BE49-F238E27FC236}">
                <a16:creationId xmlns:a16="http://schemas.microsoft.com/office/drawing/2014/main" id="{DC577ABC-DB05-4101-B08C-46AE82849BAA}"/>
              </a:ext>
            </a:extLst>
          </p:cNvPr>
          <p:cNvSpPr>
            <a:spLocks noGrp="1"/>
          </p:cNvSpPr>
          <p:nvPr>
            <p:ph type="body" sz="quarter" idx="10"/>
          </p:nvPr>
        </p:nvSpPr>
        <p:spPr/>
        <p:txBody>
          <a:bodyPr/>
          <a:lstStyle/>
          <a:p>
            <a:pPr marL="0" indent="0">
              <a:buNone/>
            </a:pPr>
            <a:r>
              <a:rPr lang="en-CA" dirty="0"/>
              <a:t>In this demonstration, you will see how to:</a:t>
            </a:r>
          </a:p>
          <a:p>
            <a:endParaRPr lang="en-US" dirty="0"/>
          </a:p>
        </p:txBody>
      </p:sp>
      <p:sp>
        <p:nvSpPr>
          <p:cNvPr id="6" name="Text Placeholder 5">
            <a:extLst>
              <a:ext uri="{FF2B5EF4-FFF2-40B4-BE49-F238E27FC236}">
                <a16:creationId xmlns:a16="http://schemas.microsoft.com/office/drawing/2014/main" id="{FD852714-8914-4861-89FB-A227D7D45628}"/>
              </a:ext>
            </a:extLst>
          </p:cNvPr>
          <p:cNvSpPr>
            <a:spLocks noGrp="1"/>
          </p:cNvSpPr>
          <p:nvPr>
            <p:ph type="body" sz="quarter" idx="11"/>
          </p:nvPr>
        </p:nvSpPr>
        <p:spPr/>
        <p:txBody>
          <a:bodyPr/>
          <a:lstStyle/>
          <a:p>
            <a:r>
              <a:rPr lang="en-US" dirty="0"/>
              <a:t>https://docs.microsoft.com/en-us/azure/automation/automation-create-standalone-account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4030797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60375" y="908920"/>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b="0" dirty="0"/>
              <a:t>Graphical runbooks:</a:t>
            </a:r>
          </a:p>
          <a:p>
            <a:pPr marL="365760" lvl="1"/>
            <a:r>
              <a:rPr lang="en-CA" b="0" dirty="0"/>
              <a:t>Based on PowerShell workflows or PowerShell scripts</a:t>
            </a:r>
          </a:p>
          <a:p>
            <a:pPr marL="365760" lvl="1"/>
            <a:r>
              <a:rPr lang="en-CA" b="0" dirty="0"/>
              <a:t>Edited by using the graphical editor in the Azure portal</a:t>
            </a:r>
          </a:p>
          <a:p>
            <a:r>
              <a:rPr lang="en-CA" b="0" dirty="0"/>
              <a:t>Textual runbooks:</a:t>
            </a:r>
          </a:p>
          <a:p>
            <a:pPr marL="365760" lvl="1"/>
            <a:r>
              <a:rPr lang="en-CA" b="0" dirty="0"/>
              <a:t>Based on PowerShell workflows or PowerShell scripts</a:t>
            </a:r>
          </a:p>
          <a:p>
            <a:pPr marL="365760" lvl="1"/>
            <a:r>
              <a:rPr lang="en-CA" b="0" dirty="0"/>
              <a:t>Edited by using the textual editor in the Azure portal or imported from workflows and scripts created on-premises</a:t>
            </a:r>
          </a:p>
          <a:p>
            <a:r>
              <a:rPr lang="en-CA" b="0" dirty="0"/>
              <a:t>Converting runbook types:</a:t>
            </a:r>
          </a:p>
          <a:p>
            <a:pPr lvl="1"/>
            <a:r>
              <a:rPr lang="en-CA" b="0" dirty="0"/>
              <a:t>No support for converting between graphical and textual</a:t>
            </a:r>
          </a:p>
          <a:p>
            <a:pPr lvl="1"/>
            <a:r>
              <a:rPr lang="en-CA" b="0" dirty="0"/>
              <a:t>Support for converting between graphical workflows and runbooks during import</a:t>
            </a:r>
          </a:p>
          <a:p>
            <a:endParaRPr lang="en-US" b="0" dirty="0"/>
          </a:p>
        </p:txBody>
      </p:sp>
    </p:spTree>
    <p:extLst>
      <p:ext uri="{BB962C8B-B14F-4D97-AF65-F5344CB8AC3E}">
        <p14:creationId xmlns:p14="http://schemas.microsoft.com/office/powerpoint/2010/main" val="111784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60375" y="87683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b="0" dirty="0"/>
              <a:t>Workflows support:</a:t>
            </a:r>
          </a:p>
          <a:p>
            <a:r>
              <a:rPr lang="en-CA" sz="2400" b="0" dirty="0"/>
              <a:t>Long-running activities</a:t>
            </a:r>
          </a:p>
          <a:p>
            <a:r>
              <a:rPr lang="en-CA" sz="2400" b="0" dirty="0"/>
              <a:t>Repeatable activities</a:t>
            </a:r>
          </a:p>
          <a:p>
            <a:r>
              <a:rPr lang="en-CA" sz="2400" b="0" dirty="0"/>
              <a:t>Frequently executed activities</a:t>
            </a:r>
          </a:p>
          <a:p>
            <a:r>
              <a:rPr lang="en-CA" sz="2400" b="0" dirty="0"/>
              <a:t>Running activities in parallel across one or more machines</a:t>
            </a:r>
          </a:p>
          <a:p>
            <a:r>
              <a:rPr lang="en-CA" sz="2400" b="0" dirty="0"/>
              <a:t>Interruptible activities that you can stop and restart</a:t>
            </a:r>
          </a:p>
          <a:p>
            <a:endParaRPr lang="en-US" b="0" dirty="0"/>
          </a:p>
        </p:txBody>
      </p:sp>
    </p:spTree>
    <p:extLst>
      <p:ext uri="{BB962C8B-B14F-4D97-AF65-F5344CB8AC3E}">
        <p14:creationId xmlns:p14="http://schemas.microsoft.com/office/powerpoint/2010/main" val="589837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30245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Segoe UI" panose="020B0502040204020203" pitchFamily="34" charset="0"/>
                <a:cs typeface="Segoe UI" panose="020B0502040204020203" pitchFamily="34" charset="0"/>
              </a:rPr>
              <a:t>workflow test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InlineScript { Code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parallel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A</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B</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sequence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C</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Command D</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  }</a:t>
            </a:r>
            <a:endParaRPr lang="en-GB" sz="2000" b="0" kern="0" dirty="0">
              <a:latin typeface="Segoe UI" panose="020B0502040204020203" pitchFamily="34" charset="0"/>
              <a:cs typeface="Segoe UI" panose="020B0502040204020203" pitchFamily="34" charset="0"/>
            </a:endParaRPr>
          </a:p>
          <a:p>
            <a:pPr marL="0" indent="0">
              <a:buFont typeface="Arial" pitchFamily="34" charset="0"/>
              <a:buNone/>
            </a:pPr>
            <a:r>
              <a:rPr lang="en-US" sz="2000" b="0" kern="0" dirty="0">
                <a:latin typeface="Segoe UI" panose="020B0502040204020203" pitchFamily="34" charset="0"/>
                <a:cs typeface="Segoe UI" panose="020B0502040204020203" pitchFamily="34" charset="0"/>
              </a:rPr>
              <a:t>}</a:t>
            </a:r>
            <a:endParaRPr lang="en-GB" sz="2000" b="0" kern="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725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To create Automation PowerShell scripts:</a:t>
            </a:r>
            <a:endParaRPr lang="en-CA" b="0" dirty="0"/>
          </a:p>
          <a:p>
            <a:r>
              <a:rPr lang="en-US" sz="2400" b="0" dirty="0"/>
              <a:t>Write code in textual editor</a:t>
            </a:r>
            <a:endParaRPr lang="en-CA" sz="2400" b="0" dirty="0"/>
          </a:p>
          <a:p>
            <a:r>
              <a:rPr lang="en-US" sz="2400" b="0" dirty="0"/>
              <a:t>Add PowerShell cmdlets from integration modules imported into the Automation account</a:t>
            </a:r>
            <a:endParaRPr lang="en-CA" sz="2400" b="0" dirty="0"/>
          </a:p>
          <a:p>
            <a:r>
              <a:rPr lang="en-US" sz="2400" b="0" dirty="0"/>
              <a:t>Reference Automation assets</a:t>
            </a:r>
            <a:endParaRPr lang="en-CA" sz="2400" b="0" dirty="0"/>
          </a:p>
          <a:p>
            <a:r>
              <a:rPr lang="en-US" sz="2400" b="0" dirty="0"/>
              <a:t>Add runbooks</a:t>
            </a:r>
            <a:endParaRPr lang="en-CA" sz="2400" b="0" dirty="0"/>
          </a:p>
          <a:p>
            <a:endParaRPr lang="en-US" b="0" dirty="0"/>
          </a:p>
        </p:txBody>
      </p:sp>
    </p:spTree>
    <p:extLst>
      <p:ext uri="{BB962C8B-B14F-4D97-AF65-F5344CB8AC3E}">
        <p14:creationId xmlns:p14="http://schemas.microsoft.com/office/powerpoint/2010/main" val="458318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58723" y="115307"/>
            <a:ext cx="8917637" cy="1405583"/>
          </a:xfrm>
          <a:solidFill>
            <a:srgbClr val="0070C0"/>
          </a:solidFill>
        </p:spPr>
        <p:txBody>
          <a:bodyPr>
            <a:normAutofit fontScale="90000"/>
          </a:bodyPr>
          <a:lstStyle/>
          <a:p>
            <a:pPr>
              <a:spcBef>
                <a:spcPts val="0"/>
              </a:spcBef>
              <a:spcAft>
                <a:spcPts val="250"/>
              </a:spcAft>
              <a:defRPr/>
            </a:pPr>
            <a:r>
              <a:rPr lang="en-US" sz="3675" dirty="0">
                <a:effectLst>
                  <a:outerShdw blurRad="38100" dist="38100" dir="2700000" algn="tl">
                    <a:srgbClr val="000000">
                      <a:alpha val="43137"/>
                    </a:srgbClr>
                  </a:outerShdw>
                </a:effectLst>
              </a:rPr>
              <a:t>Exam 70-533 Implementing Microsoft Azure Infrastructure Solutions</a:t>
            </a:r>
            <a:br>
              <a:rPr lang="en-US" sz="3675" dirty="0">
                <a:effectLst>
                  <a:outerShdw blurRad="38100" dist="38100" dir="2700000" algn="tl">
                    <a:srgbClr val="000000">
                      <a:alpha val="43137"/>
                    </a:srgbClr>
                  </a:outerShdw>
                </a:effectLst>
              </a:rPr>
            </a:br>
            <a:r>
              <a:rPr lang="en-US" sz="3675" dirty="0">
                <a:effectLst>
                  <a:outerShdw blurRad="38100" dist="38100" dir="2700000" algn="tl">
                    <a:srgbClr val="000000">
                      <a:alpha val="43137"/>
                    </a:srgbClr>
                  </a:outerShdw>
                </a:effectLst>
              </a:rPr>
              <a:t>Manage Azure Operations (5-10%)</a:t>
            </a:r>
            <a:endParaRPr lang="en-US" dirty="0">
              <a:effectLst>
                <a:outerShdw blurRad="38100" dist="38100" dir="2700000" algn="tl">
                  <a:srgbClr val="000000">
                    <a:alpha val="43137"/>
                  </a:srgbClr>
                </a:outerShdw>
              </a:effectLst>
            </a:endParaRPr>
          </a:p>
        </p:txBody>
      </p:sp>
      <p:sp>
        <p:nvSpPr>
          <p:cNvPr id="17" name="Subtitle 16">
            <a:extLst>
              <a:ext uri="{FF2B5EF4-FFF2-40B4-BE49-F238E27FC236}">
                <a16:creationId xmlns:a16="http://schemas.microsoft.com/office/drawing/2014/main" id="{B52B8ED8-8DEF-4B4C-BF30-FB0ECDF438D0}"/>
              </a:ext>
            </a:extLst>
          </p:cNvPr>
          <p:cNvSpPr>
            <a:spLocks noGrp="1"/>
          </p:cNvSpPr>
          <p:nvPr>
            <p:ph type="subTitle" sz="quarter" idx="1"/>
          </p:nvPr>
        </p:nvSpPr>
        <p:spPr/>
        <p:txBody>
          <a:bodyPr/>
          <a:lstStyle/>
          <a:p>
            <a:endParaRPr lang="en-US"/>
          </a:p>
        </p:txBody>
      </p:sp>
      <p:sp>
        <p:nvSpPr>
          <p:cNvPr id="18" name="Text Placeholder 17">
            <a:extLst>
              <a:ext uri="{FF2B5EF4-FFF2-40B4-BE49-F238E27FC236}">
                <a16:creationId xmlns:a16="http://schemas.microsoft.com/office/drawing/2014/main" id="{63EC1086-1268-4AE1-9096-40D956EC357B}"/>
              </a:ext>
            </a:extLst>
          </p:cNvPr>
          <p:cNvSpPr>
            <a:spLocks noGrp="1"/>
          </p:cNvSpPr>
          <p:nvPr>
            <p:ph type="body" sz="quarter" idx="10"/>
          </p:nvPr>
        </p:nvSpPr>
        <p:spPr>
          <a:xfrm>
            <a:off x="261938" y="2756542"/>
            <a:ext cx="4226172" cy="2851150"/>
          </a:xfrm>
        </p:spPr>
        <p:txBody>
          <a:bodyPr/>
          <a:lstStyle/>
          <a:p>
            <a:r>
              <a:rPr lang="en-US" dirty="0"/>
              <a:t>Dan Stolts - Author</a:t>
            </a:r>
          </a:p>
          <a:p>
            <a:r>
              <a:rPr lang="en-US" sz="1600" dirty="0"/>
              <a:t>Chief Technology Strategist, Microsoft</a:t>
            </a:r>
          </a:p>
          <a:p>
            <a:r>
              <a:rPr lang="en-US" sz="1600" dirty="0">
                <a:hlinkClick r:id="rId3"/>
              </a:rPr>
              <a:t>http://ITProGuru.com</a:t>
            </a:r>
            <a:endParaRPr lang="en-US" sz="1600" dirty="0"/>
          </a:p>
          <a:p>
            <a:r>
              <a:rPr lang="en-US" sz="1600" dirty="0">
                <a:hlinkClick r:id="rId4"/>
              </a:rPr>
              <a:t>http://ITProGuru.com/join</a:t>
            </a:r>
            <a:endParaRPr lang="en-US" sz="1600" dirty="0"/>
          </a:p>
          <a:p>
            <a:r>
              <a:rPr lang="en-US" sz="1600" dirty="0">
                <a:hlinkClick r:id="rId5"/>
              </a:rPr>
              <a:t>http://LinkedIn.com/in/danstolts</a:t>
            </a:r>
            <a:r>
              <a:rPr lang="en-US" sz="1600" dirty="0"/>
              <a:t>  </a:t>
            </a:r>
          </a:p>
          <a:p>
            <a:r>
              <a:rPr lang="en-US" sz="1600" dirty="0"/>
              <a:t>ITProGuru@Microsoft.com</a:t>
            </a:r>
          </a:p>
          <a:p>
            <a:r>
              <a:rPr lang="en-US" sz="1600" dirty="0">
                <a:hlinkClick r:id="rId6"/>
              </a:rPr>
              <a:t>@ITProGuru</a:t>
            </a:r>
            <a:endParaRPr lang="en-US" sz="1600" dirty="0"/>
          </a:p>
          <a:p>
            <a:endParaRPr lang="en-US" dirty="0"/>
          </a:p>
        </p:txBody>
      </p:sp>
      <p:sp>
        <p:nvSpPr>
          <p:cNvPr id="19" name="Text Placeholder 18">
            <a:extLst>
              <a:ext uri="{FF2B5EF4-FFF2-40B4-BE49-F238E27FC236}">
                <a16:creationId xmlns:a16="http://schemas.microsoft.com/office/drawing/2014/main" id="{0AB880F3-0D82-40DD-8B59-57EFB34FEDF5}"/>
              </a:ext>
            </a:extLst>
          </p:cNvPr>
          <p:cNvSpPr>
            <a:spLocks noGrp="1"/>
          </p:cNvSpPr>
          <p:nvPr>
            <p:ph type="body" sz="quarter" idx="11"/>
          </p:nvPr>
        </p:nvSpPr>
        <p:spPr/>
        <p:txBody>
          <a:bodyPr/>
          <a:lstStyle/>
          <a:p>
            <a:r>
              <a:rPr lang="en-US" dirty="0">
                <a:solidFill>
                  <a:srgbClr val="0070C0"/>
                </a:solidFill>
              </a:rPr>
              <a:t>  Join for Thought Leadership and Events Information …   </a:t>
            </a:r>
            <a:r>
              <a:rPr lang="en-US" sz="2400" dirty="0">
                <a:solidFill>
                  <a:srgbClr val="0070C0"/>
                </a:solidFill>
              </a:rPr>
              <a:t>http://ITProGuru.com/Join</a:t>
            </a:r>
          </a:p>
          <a:p>
            <a:endParaRPr lang="en-US" dirty="0"/>
          </a:p>
        </p:txBody>
      </p:sp>
      <p:sp>
        <p:nvSpPr>
          <p:cNvPr id="20" name="Text Placeholder 19">
            <a:extLst>
              <a:ext uri="{FF2B5EF4-FFF2-40B4-BE49-F238E27FC236}">
                <a16:creationId xmlns:a16="http://schemas.microsoft.com/office/drawing/2014/main" id="{9E1F9604-B191-4A77-9274-2771634B660A}"/>
              </a:ext>
            </a:extLst>
          </p:cNvPr>
          <p:cNvSpPr>
            <a:spLocks noGrp="1"/>
          </p:cNvSpPr>
          <p:nvPr>
            <p:ph type="body" sz="quarter" idx="12"/>
          </p:nvPr>
        </p:nvSpPr>
        <p:spPr/>
        <p:txBody>
          <a:bodyPr/>
          <a:lstStyle/>
          <a:p>
            <a:r>
              <a:rPr lang="en-US" dirty="0"/>
              <a:t>Program Home: https://aka.ms/certup</a:t>
            </a:r>
          </a:p>
          <a:p>
            <a:r>
              <a:rPr lang="en-US" dirty="0"/>
              <a:t>Content Home: http://github.com/guruskill/70-533</a:t>
            </a:r>
          </a:p>
          <a:p>
            <a:endParaRPr lang="en-US" dirty="0"/>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30976" y="1564236"/>
            <a:ext cx="1951180" cy="416577"/>
          </a:xfrm>
          <a:prstGeom prst="rect">
            <a:avLst/>
          </a:prstGeom>
          <a:solidFill>
            <a:schemeClr val="bg1"/>
          </a:solidFill>
        </p:spPr>
      </p:pic>
      <p:pic>
        <p:nvPicPr>
          <p:cNvPr id="22" name="Picture 21">
            <a:extLst>
              <a:ext uri="{FF2B5EF4-FFF2-40B4-BE49-F238E27FC236}">
                <a16:creationId xmlns:a16="http://schemas.microsoft.com/office/drawing/2014/main" id="{DE0CF6C3-CE30-439C-9A40-A942B8FB6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56851" y="2468891"/>
            <a:ext cx="2813725" cy="3456665"/>
          </a:xfrm>
          <a:prstGeom prst="rect">
            <a:avLst/>
          </a:prstGeom>
        </p:spPr>
      </p:pic>
    </p:spTree>
    <p:extLst>
      <p:ext uri="{BB962C8B-B14F-4D97-AF65-F5344CB8AC3E}">
        <p14:creationId xmlns:p14="http://schemas.microsoft.com/office/powerpoint/2010/main" val="3382952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Automation runbook lifecycle</a:t>
            </a:r>
          </a:p>
        </p:txBody>
      </p:sp>
      <p:grpSp>
        <p:nvGrpSpPr>
          <p:cNvPr id="57" name="Group 56" descr="Illustration depicting the three different states of a runbook residing in an Automation account. Three rectangles with lines connecting them represent each runbook. To the left, there is a runbook labeled New, which has an icon of a blank document next to it. It connects to a runbook labeled Published on the right, which has a check mark next to it. In the middle, there is a runbook labeled In edit, which has next to it a processing icon with a gear inside it. An arrow from the In edit runbook to the Published runbook is labeled Publish. Another arrow from the Published runbook to the In edit runbook is labeled Revert."/>
          <p:cNvGrpSpPr/>
          <p:nvPr/>
        </p:nvGrpSpPr>
        <p:grpSpPr>
          <a:xfrm>
            <a:off x="515946" y="1471991"/>
            <a:ext cx="7789854" cy="4166809"/>
            <a:chOff x="628657" y="1204063"/>
            <a:chExt cx="7789854" cy="4166809"/>
          </a:xfrm>
        </p:grpSpPr>
        <p:grpSp>
          <p:nvGrpSpPr>
            <p:cNvPr id="58" name="Group 57"/>
            <p:cNvGrpSpPr/>
            <p:nvPr/>
          </p:nvGrpSpPr>
          <p:grpSpPr>
            <a:xfrm>
              <a:off x="786269" y="1460255"/>
              <a:ext cx="1345455" cy="1044988"/>
              <a:chOff x="4191000" y="846803"/>
              <a:chExt cx="462116" cy="382228"/>
            </a:xfrm>
          </p:grpSpPr>
          <p:cxnSp>
            <p:nvCxnSpPr>
              <p:cNvPr id="102" name="Straight Connector 101"/>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103" name="Straight Connector 102"/>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104" name="Group 103"/>
              <p:cNvGrpSpPr/>
              <p:nvPr/>
            </p:nvGrpSpPr>
            <p:grpSpPr>
              <a:xfrm>
                <a:off x="4191000" y="846803"/>
                <a:ext cx="462116" cy="382228"/>
                <a:chOff x="3266768" y="828368"/>
                <a:chExt cx="462116" cy="382228"/>
              </a:xfrm>
            </p:grpSpPr>
            <p:sp>
              <p:nvSpPr>
                <p:cNvPr id="105" name="Rectangle 104"/>
                <p:cNvSpPr/>
                <p:nvPr/>
              </p:nvSpPr>
              <p:spPr>
                <a:xfrm>
                  <a:off x="3427162"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106" name="Rectangle 10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107" name="Rectangle 10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108" name="Straight Connector 107"/>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9" name="Straight Connector 108"/>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59" name="Group 58"/>
            <p:cNvGrpSpPr/>
            <p:nvPr/>
          </p:nvGrpSpPr>
          <p:grpSpPr>
            <a:xfrm>
              <a:off x="3639344" y="1460255"/>
              <a:ext cx="1345455" cy="1044988"/>
              <a:chOff x="4191000" y="846803"/>
              <a:chExt cx="462116" cy="382228"/>
            </a:xfrm>
          </p:grpSpPr>
          <p:cxnSp>
            <p:nvCxnSpPr>
              <p:cNvPr id="94" name="Straight Connector 93"/>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95" name="Straight Connector 94"/>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96" name="Group 95"/>
              <p:cNvGrpSpPr/>
              <p:nvPr/>
            </p:nvGrpSpPr>
            <p:grpSpPr>
              <a:xfrm>
                <a:off x="4191000" y="846803"/>
                <a:ext cx="462116" cy="382228"/>
                <a:chOff x="3266768" y="828368"/>
                <a:chExt cx="462116" cy="382228"/>
              </a:xfrm>
            </p:grpSpPr>
            <p:sp>
              <p:nvSpPr>
                <p:cNvPr id="97" name="Rectangle 96"/>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8" name="Rectangle 9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9" name="Rectangle 9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100" name="Straight Connector 99"/>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1" name="Straight Connector 100"/>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0" name="Group 59"/>
            <p:cNvGrpSpPr/>
            <p:nvPr/>
          </p:nvGrpSpPr>
          <p:grpSpPr>
            <a:xfrm>
              <a:off x="6630194" y="1485809"/>
              <a:ext cx="1345455" cy="1044988"/>
              <a:chOff x="4191000" y="846803"/>
              <a:chExt cx="462116" cy="382228"/>
            </a:xfrm>
          </p:grpSpPr>
          <p:cxnSp>
            <p:nvCxnSpPr>
              <p:cNvPr id="86" name="Straight Connector 85"/>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87" name="Straight Connector 86"/>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88" name="Group 87"/>
              <p:cNvGrpSpPr/>
              <p:nvPr/>
            </p:nvGrpSpPr>
            <p:grpSpPr>
              <a:xfrm>
                <a:off x="4191000" y="846803"/>
                <a:ext cx="462116" cy="382228"/>
                <a:chOff x="3266768" y="828368"/>
                <a:chExt cx="462116" cy="382228"/>
              </a:xfrm>
            </p:grpSpPr>
            <p:sp>
              <p:nvSpPr>
                <p:cNvPr id="89" name="Rectangle 88"/>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0" name="Rectangle 8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1" name="Rectangle 9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92" name="Straight Connector 91"/>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93" name="Straight Connector 92"/>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1" name="Group 20"/>
            <p:cNvGrpSpPr>
              <a:grpSpLocks noChangeAspect="1"/>
            </p:cNvGrpSpPr>
            <p:nvPr/>
          </p:nvGrpSpPr>
          <p:grpSpPr bwMode="auto">
            <a:xfrm>
              <a:off x="1980610" y="1661176"/>
              <a:ext cx="343752" cy="454567"/>
              <a:chOff x="3915" y="2947"/>
              <a:chExt cx="456" cy="603"/>
            </a:xfrm>
            <a:solidFill>
              <a:srgbClr val="8064A2">
                <a:lumMod val="20000"/>
                <a:lumOff val="80000"/>
              </a:srgbClr>
            </a:solidFill>
          </p:grpSpPr>
          <p:sp>
            <p:nvSpPr>
              <p:cNvPr id="8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grpSp>
          <p:nvGrpSpPr>
            <p:cNvPr id="62" name="Group 57"/>
            <p:cNvGrpSpPr>
              <a:grpSpLocks noChangeAspect="1"/>
            </p:cNvGrpSpPr>
            <p:nvPr/>
          </p:nvGrpSpPr>
          <p:grpSpPr bwMode="auto">
            <a:xfrm rot="16200000">
              <a:off x="4933485" y="1681726"/>
              <a:ext cx="384515" cy="497886"/>
              <a:chOff x="2737" y="2380"/>
              <a:chExt cx="407" cy="527"/>
            </a:xfrm>
          </p:grpSpPr>
          <p:sp>
            <p:nvSpPr>
              <p:cNvPr id="80"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1" name="Freeform 58"/>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2" name="Freeform 59"/>
              <p:cNvSpPr>
                <a:spLocks noEditPoints="1"/>
              </p:cNvSpPr>
              <p:nvPr/>
            </p:nvSpPr>
            <p:spPr bwMode="auto">
              <a:xfrm>
                <a:off x="2791" y="2567"/>
                <a:ext cx="122" cy="12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3" name="Freeform 60"/>
              <p:cNvSpPr>
                <a:spLocks noEditPoints="1"/>
              </p:cNvSpPr>
              <p:nvPr/>
            </p:nvSpPr>
            <p:spPr bwMode="auto">
              <a:xfrm>
                <a:off x="2889" y="2470"/>
                <a:ext cx="174" cy="174"/>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grpSp>
        <p:grpSp>
          <p:nvGrpSpPr>
            <p:cNvPr id="63" name="Group 62"/>
            <p:cNvGrpSpPr>
              <a:grpSpLocks noChangeAspect="1"/>
            </p:cNvGrpSpPr>
            <p:nvPr/>
          </p:nvGrpSpPr>
          <p:grpSpPr>
            <a:xfrm>
              <a:off x="7848600" y="1748981"/>
              <a:ext cx="367293" cy="367293"/>
              <a:chOff x="9659407" y="1948784"/>
              <a:chExt cx="1371600" cy="1371600"/>
            </a:xfrm>
          </p:grpSpPr>
          <p:sp>
            <p:nvSpPr>
              <p:cNvPr id="78" name="Oval 77"/>
              <p:cNvSpPr/>
              <p:nvPr/>
            </p:nvSpPr>
            <p:spPr bwMode="auto">
              <a:xfrm>
                <a:off x="9659407" y="1948784"/>
                <a:ext cx="1371600" cy="1371600"/>
              </a:xfrm>
              <a:prstGeom prst="ellipse">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9" name="Picture 7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sp>
          <p:nvSpPr>
            <p:cNvPr id="64" name="Rounded Rectangle 812107"/>
            <p:cNvSpPr>
              <a:spLocks noChangeArrowheads="1"/>
            </p:cNvSpPr>
            <p:nvPr/>
          </p:nvSpPr>
          <p:spPr bwMode="auto">
            <a:xfrm>
              <a:off x="1106489" y="25146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New </a:t>
              </a:r>
            </a:p>
          </p:txBody>
        </p:sp>
        <p:sp>
          <p:nvSpPr>
            <p:cNvPr id="65" name="Rounded Rectangle 812107"/>
            <p:cNvSpPr>
              <a:spLocks noChangeArrowheads="1"/>
            </p:cNvSpPr>
            <p:nvPr/>
          </p:nvSpPr>
          <p:spPr bwMode="auto">
            <a:xfrm>
              <a:off x="3849689" y="2494936"/>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 edit</a:t>
              </a:r>
            </a:p>
          </p:txBody>
        </p:sp>
        <p:sp>
          <p:nvSpPr>
            <p:cNvPr id="66" name="Rounded Rectangle 812107"/>
            <p:cNvSpPr>
              <a:spLocks noChangeArrowheads="1"/>
            </p:cNvSpPr>
            <p:nvPr/>
          </p:nvSpPr>
          <p:spPr bwMode="auto">
            <a:xfrm>
              <a:off x="6705600" y="24384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Published </a:t>
              </a:r>
            </a:p>
          </p:txBody>
        </p:sp>
        <p:cxnSp>
          <p:nvCxnSpPr>
            <p:cNvPr id="67" name="Straight Arrow Connector 66"/>
            <p:cNvCxnSpPr/>
            <p:nvPr/>
          </p:nvCxnSpPr>
          <p:spPr>
            <a:xfrm>
              <a:off x="5487194" y="2031157"/>
              <a:ext cx="1143000" cy="0"/>
            </a:xfrm>
            <a:prstGeom prst="straightConnector1">
              <a:avLst/>
            </a:prstGeom>
            <a:noFill/>
            <a:ln w="28575" cap="flat" cmpd="sng" algn="ctr">
              <a:solidFill>
                <a:srgbClr val="FF0000"/>
              </a:solidFill>
              <a:prstDash val="solid"/>
              <a:tailEnd type="arrow"/>
            </a:ln>
            <a:effectLst/>
          </p:spPr>
        </p:cxnSp>
        <p:sp>
          <p:nvSpPr>
            <p:cNvPr id="68" name="Rounded Rectangle 812107"/>
            <p:cNvSpPr>
              <a:spLocks noChangeArrowheads="1"/>
            </p:cNvSpPr>
            <p:nvPr/>
          </p:nvSpPr>
          <p:spPr bwMode="auto">
            <a:xfrm>
              <a:off x="5060843" y="168311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69" name="Straight Connector 68"/>
            <p:cNvCxnSpPr/>
            <p:nvPr/>
          </p:nvCxnSpPr>
          <p:spPr>
            <a:xfrm flipV="1">
              <a:off x="2089163" y="3041339"/>
              <a:ext cx="4616437" cy="19664"/>
            </a:xfrm>
            <a:prstGeom prst="line">
              <a:avLst/>
            </a:prstGeom>
            <a:noFill/>
            <a:ln w="28575" cap="flat" cmpd="sng" algn="ctr">
              <a:solidFill>
                <a:srgbClr val="FF0000"/>
              </a:solidFill>
              <a:prstDash val="solid"/>
            </a:ln>
            <a:effectLst/>
          </p:spPr>
        </p:cxnSp>
        <p:cxnSp>
          <p:nvCxnSpPr>
            <p:cNvPr id="70" name="Straight Arrow Connector 69"/>
            <p:cNvCxnSpPr/>
            <p:nvPr/>
          </p:nvCxnSpPr>
          <p:spPr>
            <a:xfrm flipV="1">
              <a:off x="6690852" y="2538514"/>
              <a:ext cx="0" cy="500378"/>
            </a:xfrm>
            <a:prstGeom prst="straightConnector1">
              <a:avLst/>
            </a:prstGeom>
            <a:noFill/>
            <a:ln w="28575" cap="flat" cmpd="sng" algn="ctr">
              <a:solidFill>
                <a:srgbClr val="FF0000"/>
              </a:solidFill>
              <a:prstDash val="solid"/>
              <a:tailEnd type="arrow"/>
            </a:ln>
            <a:effectLst/>
          </p:spPr>
        </p:cxnSp>
        <p:cxnSp>
          <p:nvCxnSpPr>
            <p:cNvPr id="71" name="Straight Connector 70"/>
            <p:cNvCxnSpPr/>
            <p:nvPr/>
          </p:nvCxnSpPr>
          <p:spPr>
            <a:xfrm>
              <a:off x="2098995" y="2514600"/>
              <a:ext cx="0" cy="546403"/>
            </a:xfrm>
            <a:prstGeom prst="line">
              <a:avLst/>
            </a:prstGeom>
            <a:noFill/>
            <a:ln w="28575" cap="flat" cmpd="sng" algn="ctr">
              <a:solidFill>
                <a:srgbClr val="FF0000"/>
              </a:solidFill>
              <a:prstDash val="solid"/>
            </a:ln>
            <a:effectLst/>
          </p:spPr>
        </p:cxnSp>
        <p:sp>
          <p:nvSpPr>
            <p:cNvPr id="72" name="Rounded Rectangle 812107"/>
            <p:cNvSpPr>
              <a:spLocks noChangeArrowheads="1"/>
            </p:cNvSpPr>
            <p:nvPr/>
          </p:nvSpPr>
          <p:spPr bwMode="auto">
            <a:xfrm>
              <a:off x="4764089" y="296447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73" name="Straight Arrow Connector 72"/>
            <p:cNvCxnSpPr/>
            <p:nvPr/>
          </p:nvCxnSpPr>
          <p:spPr>
            <a:xfrm flipH="1">
              <a:off x="5444409" y="1595448"/>
              <a:ext cx="1174377" cy="0"/>
            </a:xfrm>
            <a:prstGeom prst="straightConnector1">
              <a:avLst/>
            </a:prstGeom>
            <a:noFill/>
            <a:ln w="28575" cap="flat" cmpd="sng" algn="ctr">
              <a:solidFill>
                <a:srgbClr val="FF0000"/>
              </a:solidFill>
              <a:prstDash val="solid"/>
              <a:tailEnd type="arrow"/>
            </a:ln>
            <a:effectLst/>
          </p:spPr>
        </p:cxnSp>
        <p:sp>
          <p:nvSpPr>
            <p:cNvPr id="74" name="Rounded Rectangle 812107"/>
            <p:cNvSpPr>
              <a:spLocks noChangeArrowheads="1"/>
            </p:cNvSpPr>
            <p:nvPr/>
          </p:nvSpPr>
          <p:spPr bwMode="auto">
            <a:xfrm>
              <a:off x="5029200" y="120406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Revert </a:t>
              </a:r>
            </a:p>
          </p:txBody>
        </p:sp>
        <p:sp>
          <p:nvSpPr>
            <p:cNvPr id="75" name="Rounded Rectangle 812107"/>
            <p:cNvSpPr>
              <a:spLocks noChangeArrowheads="1"/>
            </p:cNvSpPr>
            <p:nvPr/>
          </p:nvSpPr>
          <p:spPr bwMode="auto">
            <a:xfrm>
              <a:off x="628657" y="3375635"/>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New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a:t>
              </a:r>
            </a:p>
          </p:txBody>
        </p:sp>
        <p:sp>
          <p:nvSpPr>
            <p:cNvPr id="76" name="Rounded Rectangle 812107"/>
            <p:cNvSpPr>
              <a:spLocks noChangeArrowheads="1"/>
            </p:cNvSpPr>
            <p:nvPr/>
          </p:nvSpPr>
          <p:spPr bwMode="auto">
            <a:xfrm>
              <a:off x="3505200" y="3542072"/>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In edit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(overwrite </a:t>
              </a:r>
            </a:p>
            <a:p>
              <a:pPr eaLnBrk="0" fontAlgn="auto" hangingPunct="0">
                <a:lnSpc>
                  <a:spcPct val="90000"/>
                </a:lnSpc>
                <a:spcBef>
                  <a:spcPct val="40000"/>
                </a:spcBef>
                <a:spcAft>
                  <a:spcPts val="0"/>
                </a:spcAft>
                <a:buClr>
                  <a:srgbClr val="0070C0"/>
                </a:buClr>
              </a:pPr>
              <a:r>
                <a:rPr lang="en-US" b="0" dirty="0">
                  <a:solidFill>
                    <a:prstClr val="black"/>
                  </a:solidFill>
                  <a:latin typeface="Segoe UI"/>
                  <a:ea typeface="Segoe UI" panose="020B0502040204020203" pitchFamily="34" charset="0"/>
                  <a:cs typeface="Segoe UI" panose="020B0502040204020203" pitchFamily="34" charset="0"/>
                </a:rPr>
                <a:t>     published runbook)</a:t>
              </a:r>
            </a:p>
          </p:txBody>
        </p:sp>
        <p:sp>
          <p:nvSpPr>
            <p:cNvPr id="77" name="Rounded Rectangle 812107"/>
            <p:cNvSpPr>
              <a:spLocks noChangeArrowheads="1"/>
            </p:cNvSpPr>
            <p:nvPr/>
          </p:nvSpPr>
          <p:spPr bwMode="auto">
            <a:xfrm>
              <a:off x="6675479" y="3352800"/>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Published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via Webhook</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on schedule</a:t>
              </a:r>
            </a:p>
          </p:txBody>
        </p:sp>
      </p:grpSp>
    </p:spTree>
    <p:extLst>
      <p:ext uri="{BB962C8B-B14F-4D97-AF65-F5344CB8AC3E}">
        <p14:creationId xmlns:p14="http://schemas.microsoft.com/office/powerpoint/2010/main" val="2651521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publishing, and executing Automation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Testing validates a new or newly modified runbook operation before publishing</a:t>
            </a:r>
            <a:endParaRPr lang="en-CA" b="0" dirty="0"/>
          </a:p>
          <a:p>
            <a:pPr marL="365760" lvl="1"/>
            <a:r>
              <a:rPr lang="en-US" b="0" dirty="0"/>
              <a:t>Not equivalent to the PowerShell WhatIf switch</a:t>
            </a:r>
            <a:endParaRPr lang="en-CA" b="0" dirty="0"/>
          </a:p>
          <a:p>
            <a:pPr marL="365760" lvl="1"/>
            <a:r>
              <a:rPr lang="en-US" b="0" dirty="0"/>
              <a:t>Consider running in a dedicated test environment</a:t>
            </a:r>
            <a:endParaRPr lang="en-CA" b="0" dirty="0"/>
          </a:p>
          <a:p>
            <a:r>
              <a:rPr lang="en-US" b="0" dirty="0"/>
              <a:t>Publishing designates runbook as production-ready</a:t>
            </a:r>
            <a:endParaRPr lang="en-CA" b="0" dirty="0"/>
          </a:p>
          <a:p>
            <a:pPr marL="365760" lvl="1"/>
            <a:r>
              <a:rPr lang="en-US" b="0" dirty="0"/>
              <a:t>Can be scheduled</a:t>
            </a:r>
            <a:endParaRPr lang="en-CA" b="0" dirty="0"/>
          </a:p>
          <a:p>
            <a:pPr marL="365760" lvl="1"/>
            <a:r>
              <a:rPr lang="en-US" b="0" dirty="0"/>
              <a:t>Can be called via Webhook</a:t>
            </a:r>
            <a:endParaRPr lang="en-CA" b="0" dirty="0"/>
          </a:p>
        </p:txBody>
      </p:sp>
    </p:spTree>
    <p:extLst>
      <p:ext uri="{BB962C8B-B14F-4D97-AF65-F5344CB8AC3E}">
        <p14:creationId xmlns:p14="http://schemas.microsoft.com/office/powerpoint/2010/main" val="2365535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Monitoring and troubleshooting Automation jobs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Possible job states:</a:t>
            </a:r>
          </a:p>
          <a:p>
            <a:r>
              <a:rPr lang="en-US" sz="2400" b="0" dirty="0"/>
              <a:t>Completed</a:t>
            </a:r>
            <a:endParaRPr lang="en-CA" sz="2400" b="0" dirty="0"/>
          </a:p>
          <a:p>
            <a:r>
              <a:rPr lang="en-US" sz="2400" b="0" dirty="0"/>
              <a:t>Failed</a:t>
            </a:r>
            <a:endParaRPr lang="en-CA" sz="2400" b="0" dirty="0"/>
          </a:p>
          <a:p>
            <a:r>
              <a:rPr lang="en-US" sz="2400" b="0" dirty="0"/>
              <a:t>Failed, waiting for resources</a:t>
            </a:r>
            <a:endParaRPr lang="en-CA" sz="2400" b="0" dirty="0"/>
          </a:p>
          <a:p>
            <a:r>
              <a:rPr lang="en-US" sz="2400" b="0" dirty="0"/>
              <a:t>Queued</a:t>
            </a:r>
            <a:endParaRPr lang="en-CA" sz="2400" b="0" dirty="0"/>
          </a:p>
          <a:p>
            <a:r>
              <a:rPr lang="en-US" sz="2400" b="0" dirty="0"/>
              <a:t>Starting</a:t>
            </a:r>
            <a:endParaRPr lang="en-CA" sz="2400" b="0" dirty="0"/>
          </a:p>
          <a:p>
            <a:r>
              <a:rPr lang="en-US" sz="2400" b="0" dirty="0"/>
              <a:t>Running</a:t>
            </a:r>
            <a:endParaRPr lang="en-CA" sz="2400" b="0" dirty="0"/>
          </a:p>
          <a:p>
            <a:r>
              <a:rPr lang="en-US" sz="2400" b="0" dirty="0"/>
              <a:t>Running, waiting for resources</a:t>
            </a:r>
            <a:endParaRPr lang="en-CA" sz="2400" b="0" dirty="0"/>
          </a:p>
          <a:p>
            <a:r>
              <a:rPr lang="en-US" sz="2400" b="0" dirty="0"/>
              <a:t>Stopped</a:t>
            </a:r>
            <a:endParaRPr lang="en-CA" sz="2400" b="0" dirty="0"/>
          </a:p>
          <a:p>
            <a:r>
              <a:rPr lang="en-US" sz="2400" b="0" dirty="0"/>
              <a:t>Stopping</a:t>
            </a:r>
            <a:endParaRPr lang="en-CA" sz="2400" b="0" dirty="0"/>
          </a:p>
          <a:p>
            <a:r>
              <a:rPr lang="en-US" sz="2400" b="0" dirty="0"/>
              <a:t>Suspended</a:t>
            </a:r>
            <a:endParaRPr lang="en-CA" sz="2400" b="0" dirty="0"/>
          </a:p>
          <a:p>
            <a:r>
              <a:rPr lang="en-US" sz="2400" b="0" dirty="0"/>
              <a:t>Suspending</a:t>
            </a:r>
            <a:endParaRPr lang="en-CA" sz="2400" b="0" dirty="0"/>
          </a:p>
          <a:p>
            <a:r>
              <a:rPr lang="en-US" sz="2400" b="0" dirty="0"/>
              <a:t>Resuming</a:t>
            </a:r>
            <a:endParaRPr lang="en-CA" sz="2400" b="0" dirty="0"/>
          </a:p>
          <a:p>
            <a:endParaRPr lang="en-US" b="0" dirty="0"/>
          </a:p>
        </p:txBody>
      </p:sp>
    </p:spTree>
    <p:extLst>
      <p:ext uri="{BB962C8B-B14F-4D97-AF65-F5344CB8AC3E}">
        <p14:creationId xmlns:p14="http://schemas.microsoft.com/office/powerpoint/2010/main" val="722884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Protecting the Azure Automation environment</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Built-in geo-replication of Automation accounts</a:t>
            </a:r>
            <a:endParaRPr lang="en-CA" b="0" dirty="0"/>
          </a:p>
          <a:p>
            <a:r>
              <a:rPr lang="en-US" b="0" dirty="0"/>
              <a:t>90-day log retention period</a:t>
            </a:r>
            <a:endParaRPr lang="en-CA" b="0" dirty="0"/>
          </a:p>
          <a:p>
            <a:r>
              <a:rPr lang="en-US" b="0" dirty="0"/>
              <a:t>Custom backup options for:</a:t>
            </a:r>
            <a:endParaRPr lang="en-CA" b="0" dirty="0"/>
          </a:p>
          <a:p>
            <a:pPr marL="365760" lvl="1"/>
            <a:r>
              <a:rPr lang="en-US" b="0" dirty="0"/>
              <a:t>Runbooks</a:t>
            </a:r>
            <a:endParaRPr lang="en-CA" b="0" dirty="0"/>
          </a:p>
          <a:p>
            <a:pPr marL="365760" lvl="1"/>
            <a:r>
              <a:rPr lang="en-US" b="0" dirty="0"/>
              <a:t>Assets</a:t>
            </a:r>
            <a:endParaRPr lang="en-CA" b="0" dirty="0"/>
          </a:p>
          <a:p>
            <a:pPr marL="365760" lvl="1"/>
            <a:r>
              <a:rPr lang="en-US" b="0" dirty="0"/>
              <a:t>DSC configurations</a:t>
            </a:r>
            <a:endParaRPr lang="en-CA" b="0" dirty="0"/>
          </a:p>
          <a:p>
            <a:endParaRPr lang="en-US" b="0" dirty="0"/>
          </a:p>
        </p:txBody>
      </p:sp>
    </p:spTree>
    <p:extLst>
      <p:ext uri="{BB962C8B-B14F-4D97-AF65-F5344CB8AC3E}">
        <p14:creationId xmlns:p14="http://schemas.microsoft.com/office/powerpoint/2010/main" val="4279254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2800" dirty="0"/>
              <a:t>Collect and analyze data generated by resources in cloud and on-premises environments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a:xfrm>
            <a:off x="3685592" y="1709929"/>
            <a:ext cx="5290768" cy="4122946"/>
          </a:xfrm>
        </p:spPr>
        <p:txBody>
          <a:bodyPr/>
          <a:lstStyle/>
          <a:p>
            <a:r>
              <a:rPr lang="en-US"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p>
          <a:p>
            <a:endParaRPr lang="en-US" dirty="0"/>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0C65D312-58AE-4EE7-AEA4-5FC107C07D03}"/>
              </a:ext>
            </a:extLst>
          </p:cNvPr>
          <p:cNvSpPr/>
          <p:nvPr/>
        </p:nvSpPr>
        <p:spPr bwMode="auto">
          <a:xfrm>
            <a:off x="28610" y="1624669"/>
            <a:ext cx="9144000" cy="4376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6" tIns="107556" rIns="134446" bIns="107556" numCol="1" spcCol="0" rtlCol="0" fromWordArt="0" anchor="t" anchorCtr="0" forceAA="0" compatLnSpc="1">
            <a:prstTxWarp prst="textNoShape">
              <a:avLst/>
            </a:prstTxWarp>
            <a:noAutofit/>
          </a:bodyPr>
          <a:lstStyle/>
          <a:p>
            <a:pPr algn="ctr" defTabSz="685512">
              <a:lnSpc>
                <a:spcPct val="90000"/>
              </a:lnSpc>
              <a:defRPr/>
            </a:pPr>
            <a:endParaRPr lang="en-US"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7" name="Title 3">
            <a:extLst>
              <a:ext uri="{FF2B5EF4-FFF2-40B4-BE49-F238E27FC236}">
                <a16:creationId xmlns:a16="http://schemas.microsoft.com/office/drawing/2014/main" id="{3B07448D-2061-43B1-8F8C-528E3F8CFE2E}"/>
              </a:ext>
            </a:extLst>
          </p:cNvPr>
          <p:cNvSpPr txBox="1">
            <a:spLocks/>
          </p:cNvSpPr>
          <p:nvPr/>
        </p:nvSpPr>
        <p:spPr>
          <a:xfrm>
            <a:off x="201930" y="1074384"/>
            <a:ext cx="8741880" cy="674749"/>
          </a:xfrm>
          <a:prstGeom prst="rect">
            <a:avLst/>
          </a:prstGeom>
        </p:spPr>
        <p:txBody>
          <a:bodyPr vert="horz" wrap="square" lIns="107556" tIns="67223" rIns="107556" bIns="67223"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11" fontAlgn="auto">
              <a:spcAft>
                <a:spcPts val="0"/>
              </a:spcAft>
              <a:defRPr/>
            </a:pPr>
            <a:endParaRPr lang="en-US" sz="3600" spc="-77" dirty="0">
              <a:gradFill>
                <a:gsLst>
                  <a:gs pos="1250">
                    <a:srgbClr val="353535"/>
                  </a:gs>
                  <a:gs pos="100000">
                    <a:srgbClr val="353535"/>
                  </a:gs>
                </a:gsLst>
                <a:lin ang="5400000" scaled="0"/>
              </a:gradFill>
              <a:latin typeface="Segoe UI Light"/>
            </a:endParaRPr>
          </a:p>
        </p:txBody>
      </p:sp>
      <p:sp>
        <p:nvSpPr>
          <p:cNvPr id="208" name="Arrow: Pentagon 207">
            <a:extLst>
              <a:ext uri="{FF2B5EF4-FFF2-40B4-BE49-F238E27FC236}">
                <a16:creationId xmlns:a16="http://schemas.microsoft.com/office/drawing/2014/main" id="{1DB74E03-3F68-482A-B5F4-3A732194C1DF}"/>
              </a:ext>
            </a:extLst>
          </p:cNvPr>
          <p:cNvSpPr/>
          <p:nvPr/>
        </p:nvSpPr>
        <p:spPr bwMode="auto">
          <a:xfrm>
            <a:off x="2466272" y="3310703"/>
            <a:ext cx="1545624" cy="610005"/>
          </a:xfrm>
          <a:prstGeom prst="homePlate">
            <a:avLst/>
          </a:prstGeom>
          <a:noFill/>
          <a:ln w="38100" cap="flat" cmpd="sng" algn="ctr">
            <a:noFill/>
            <a:prstDash val="solid"/>
            <a:headEnd type="none" w="med" len="med"/>
            <a:tailEnd type="none" w="med" len="med"/>
          </a:ln>
          <a:effectLst/>
        </p:spPr>
        <p:txBody>
          <a:bodyPr rot="0" spcFirstLastPara="0" vertOverflow="overflow" horzOverflow="overflow" vert="horz" wrap="square" lIns="134446" tIns="107556" rIns="134446" bIns="107556" numCol="1" spcCol="0" rtlCol="0" fromWordArt="0" anchor="b" anchorCtr="0" forceAA="0" compatLnSpc="1">
            <a:prstTxWarp prst="textNoShape">
              <a:avLst/>
            </a:prstTxWarp>
            <a:noAutofit/>
          </a:bodyPr>
          <a:lstStyle/>
          <a:p>
            <a:pP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39" name="Group 238">
            <a:extLst>
              <a:ext uri="{FF2B5EF4-FFF2-40B4-BE49-F238E27FC236}">
                <a16:creationId xmlns:a16="http://schemas.microsoft.com/office/drawing/2014/main" id="{2692AAEE-5E64-4FC3-99F4-84408E783409}"/>
              </a:ext>
            </a:extLst>
          </p:cNvPr>
          <p:cNvGrpSpPr/>
          <p:nvPr/>
        </p:nvGrpSpPr>
        <p:grpSpPr>
          <a:xfrm>
            <a:off x="2089741" y="2205544"/>
            <a:ext cx="2375452" cy="598974"/>
            <a:chOff x="2842191" y="1833511"/>
            <a:chExt cx="3230779" cy="814531"/>
          </a:xfrm>
        </p:grpSpPr>
        <p:cxnSp>
          <p:nvCxnSpPr>
            <p:cNvPr id="240" name="Straight Connector 239">
              <a:extLst>
                <a:ext uri="{FF2B5EF4-FFF2-40B4-BE49-F238E27FC236}">
                  <a16:creationId xmlns:a16="http://schemas.microsoft.com/office/drawing/2014/main" id="{D93145A2-879F-4C27-9FB9-F2500F439BC8}"/>
                </a:ext>
              </a:extLst>
            </p:cNvPr>
            <p:cNvCxnSpPr>
              <a:cxnSpLocks/>
            </p:cNvCxnSpPr>
            <p:nvPr/>
          </p:nvCxnSpPr>
          <p:spPr>
            <a:xfrm>
              <a:off x="3203531" y="2347224"/>
              <a:ext cx="322965" cy="0"/>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41" name="TextBox 240">
              <a:extLst>
                <a:ext uri="{FF2B5EF4-FFF2-40B4-BE49-F238E27FC236}">
                  <a16:creationId xmlns:a16="http://schemas.microsoft.com/office/drawing/2014/main" id="{42FAB8E1-39D8-4876-A9C5-F90225F15B5C}"/>
                </a:ext>
              </a:extLst>
            </p:cNvPr>
            <p:cNvSpPr txBox="1"/>
            <p:nvPr/>
          </p:nvSpPr>
          <p:spPr>
            <a:xfrm>
              <a:off x="3526496" y="1833511"/>
              <a:ext cx="1631353" cy="814531"/>
            </a:xfrm>
            <a:prstGeom prst="rect">
              <a:avLst/>
            </a:prstGeom>
            <a:no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42" name="TextBox 241">
              <a:extLst>
                <a:ext uri="{FF2B5EF4-FFF2-40B4-BE49-F238E27FC236}">
                  <a16:creationId xmlns:a16="http://schemas.microsoft.com/office/drawing/2014/main" id="{F58779AC-E36A-4157-BEEF-508E10C414EC}"/>
                </a:ext>
              </a:extLst>
            </p:cNvPr>
            <p:cNvSpPr txBox="1"/>
            <p:nvPr/>
          </p:nvSpPr>
          <p:spPr>
            <a:xfrm>
              <a:off x="3562875" y="1904907"/>
              <a:ext cx="1685005" cy="643502"/>
            </a:xfrm>
            <a:prstGeom prst="rect">
              <a:avLst/>
            </a:prstGeom>
            <a:noFill/>
            <a:ln>
              <a:noFill/>
            </a:ln>
          </p:spPr>
          <p:txBody>
            <a:bodyPr wrap="square" rtlCol="0">
              <a:spAutoFit/>
            </a:bodyPr>
            <a:lstStyle/>
            <a:p>
              <a:pPr defTabSz="672227" fontAlgn="auto">
                <a:spcBef>
                  <a:spcPts val="0"/>
                </a:spcBef>
                <a:spcAft>
                  <a:spcPts val="0"/>
                </a:spcAft>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NETWORK &amp; PAAS</a:t>
              </a:r>
              <a:br>
                <a:rPr lang="en-US" sz="900" b="0" kern="0" dirty="0">
                  <a:solidFill>
                    <a:srgbClr val="353535">
                      <a:lumMod val="85000"/>
                      <a:lumOff val="15000"/>
                    </a:srgbClr>
                  </a:solidFill>
                  <a:latin typeface="Calibri" panose="020F0502020204030204"/>
                  <a:cs typeface="+mn-cs"/>
                </a:rPr>
              </a:br>
              <a:r>
                <a:rPr lang="en-US" sz="825" b="0" kern="0" dirty="0" err="1">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Netflow</a:t>
              </a: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 SQL DB </a:t>
              </a:r>
              <a:b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b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and Storage Logs, …</a:t>
              </a:r>
            </a:p>
          </p:txBody>
        </p:sp>
        <p:cxnSp>
          <p:nvCxnSpPr>
            <p:cNvPr id="243" name="Straight Connector 242">
              <a:extLst>
                <a:ext uri="{FF2B5EF4-FFF2-40B4-BE49-F238E27FC236}">
                  <a16:creationId xmlns:a16="http://schemas.microsoft.com/office/drawing/2014/main" id="{C0DA3DCA-6031-4AE1-9922-EB677CB49440}"/>
                </a:ext>
              </a:extLst>
            </p:cNvPr>
            <p:cNvCxnSpPr>
              <a:cxnSpLocks/>
            </p:cNvCxnSpPr>
            <p:nvPr/>
          </p:nvCxnSpPr>
          <p:spPr>
            <a:xfrm>
              <a:off x="2842191" y="2052873"/>
              <a:ext cx="684305" cy="0"/>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44" name="Straight Connector 243">
              <a:extLst>
                <a:ext uri="{FF2B5EF4-FFF2-40B4-BE49-F238E27FC236}">
                  <a16:creationId xmlns:a16="http://schemas.microsoft.com/office/drawing/2014/main" id="{243F95FE-744F-4267-8856-AE9551D15F81}"/>
                </a:ext>
              </a:extLst>
            </p:cNvPr>
            <p:cNvCxnSpPr>
              <a:cxnSpLocks/>
            </p:cNvCxnSpPr>
            <p:nvPr/>
          </p:nvCxnSpPr>
          <p:spPr>
            <a:xfrm>
              <a:off x="5157849" y="2320080"/>
              <a:ext cx="915121" cy="1"/>
            </a:xfrm>
            <a:prstGeom prst="line">
              <a:avLst/>
            </a:prstGeom>
            <a:noFill/>
            <a:ln w="38100" cap="flat" cmpd="sng" algn="ctr">
              <a:solidFill>
                <a:srgbClr val="E6E6E6">
                  <a:lumMod val="50000"/>
                </a:srgbClr>
              </a:solidFill>
              <a:prstDash val="solid"/>
              <a:headEnd type="none" w="med" len="med"/>
              <a:tailEnd type="triangle" w="med" len="sm"/>
            </a:ln>
            <a:effectLst/>
          </p:spPr>
        </p:cxnSp>
      </p:grpSp>
      <p:grpSp>
        <p:nvGrpSpPr>
          <p:cNvPr id="245" name="Group 244">
            <a:extLst>
              <a:ext uri="{FF2B5EF4-FFF2-40B4-BE49-F238E27FC236}">
                <a16:creationId xmlns:a16="http://schemas.microsoft.com/office/drawing/2014/main" id="{A2CA2D51-EACD-4C54-98D0-AC438F8C596F}"/>
              </a:ext>
            </a:extLst>
          </p:cNvPr>
          <p:cNvGrpSpPr/>
          <p:nvPr/>
        </p:nvGrpSpPr>
        <p:grpSpPr>
          <a:xfrm>
            <a:off x="3806195" y="1512695"/>
            <a:ext cx="2243104" cy="2257621"/>
            <a:chOff x="5247881" y="503377"/>
            <a:chExt cx="3050777" cy="3070085"/>
          </a:xfrm>
        </p:grpSpPr>
        <p:grpSp>
          <p:nvGrpSpPr>
            <p:cNvPr id="246" name="Group 245">
              <a:extLst>
                <a:ext uri="{FF2B5EF4-FFF2-40B4-BE49-F238E27FC236}">
                  <a16:creationId xmlns:a16="http://schemas.microsoft.com/office/drawing/2014/main" id="{F54E9879-4A2C-469F-96FE-5710F19E2F58}"/>
                </a:ext>
              </a:extLst>
            </p:cNvPr>
            <p:cNvGrpSpPr/>
            <p:nvPr/>
          </p:nvGrpSpPr>
          <p:grpSpPr>
            <a:xfrm>
              <a:off x="5247881" y="503377"/>
              <a:ext cx="3050777" cy="3070085"/>
              <a:chOff x="5247881" y="503377"/>
              <a:chExt cx="3050777" cy="3070085"/>
            </a:xfrm>
          </p:grpSpPr>
          <p:grpSp>
            <p:nvGrpSpPr>
              <p:cNvPr id="253" name="Group 252">
                <a:extLst>
                  <a:ext uri="{FF2B5EF4-FFF2-40B4-BE49-F238E27FC236}">
                    <a16:creationId xmlns:a16="http://schemas.microsoft.com/office/drawing/2014/main" id="{5EB8ABDA-56BB-46E0-B515-3EE295DFAE3A}"/>
                  </a:ext>
                </a:extLst>
              </p:cNvPr>
              <p:cNvGrpSpPr/>
              <p:nvPr/>
            </p:nvGrpSpPr>
            <p:grpSpPr>
              <a:xfrm>
                <a:off x="6072970" y="1453831"/>
                <a:ext cx="2225688" cy="1443749"/>
                <a:chOff x="3859322" y="3518834"/>
                <a:chExt cx="2225688" cy="1282163"/>
              </a:xfrm>
              <a:solidFill>
                <a:srgbClr val="FFFFFF"/>
              </a:solidFill>
            </p:grpSpPr>
            <p:sp>
              <p:nvSpPr>
                <p:cNvPr id="258" name="Freeform 95">
                  <a:extLst>
                    <a:ext uri="{FF2B5EF4-FFF2-40B4-BE49-F238E27FC236}">
                      <a16:creationId xmlns:a16="http://schemas.microsoft.com/office/drawing/2014/main" id="{F3E6CB5E-10E1-4F77-B058-5125D33D2D08}"/>
                    </a:ext>
                  </a:extLst>
                </p:cNvPr>
                <p:cNvSpPr>
                  <a:spLocks/>
                </p:cNvSpPr>
                <p:nvPr/>
              </p:nvSpPr>
              <p:spPr bwMode="auto">
                <a:xfrm flipH="1">
                  <a:off x="3859322" y="3518834"/>
                  <a:ext cx="2225688" cy="1138688"/>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no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sp>
              <p:nvSpPr>
                <p:cNvPr id="259" name="Rectangle 258">
                  <a:extLst>
                    <a:ext uri="{FF2B5EF4-FFF2-40B4-BE49-F238E27FC236}">
                      <a16:creationId xmlns:a16="http://schemas.microsoft.com/office/drawing/2014/main" id="{34FEC5B5-EE06-41B0-B32D-D59CB11AEC85}"/>
                    </a:ext>
                  </a:extLst>
                </p:cNvPr>
                <p:cNvSpPr/>
                <p:nvPr/>
              </p:nvSpPr>
              <p:spPr>
                <a:xfrm>
                  <a:off x="3982638" y="4076192"/>
                  <a:ext cx="2086188" cy="724805"/>
                </a:xfrm>
                <a:prstGeom prst="rect">
                  <a:avLst/>
                </a:prstGeom>
                <a:noFill/>
                <a:ln>
                  <a:noFill/>
                </a:ln>
              </p:spPr>
              <p:txBody>
                <a:bodyPr wrap="square">
                  <a:spAutoFit/>
                </a:bodyPr>
                <a:lstStyle/>
                <a:p>
                  <a:pPr defTabSz="672227" fontAlgn="auto">
                    <a:spcBef>
                      <a:spcPts val="0"/>
                    </a:spcBef>
                    <a:spcAft>
                      <a:spcPts val="0"/>
                    </a:spcAft>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SECURITY ANALYTICS</a:t>
                  </a:r>
                  <a:endParaRPr lang="en-US" sz="900" b="0" kern="0">
                    <a:solidFill>
                      <a:srgbClr val="353535"/>
                    </a:solidFill>
                    <a:latin typeface="Calibri" panose="020F0502020204030204"/>
                    <a:cs typeface="+mn-cs"/>
                  </a:endParaRPr>
                </a:p>
                <a:p>
                  <a:pPr defTabSz="672227" fontAlgn="auto">
                    <a:spcBef>
                      <a:spcPts val="0"/>
                    </a:spcBef>
                    <a:spcAft>
                      <a:spcPts val="441"/>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Threat Detections, Prescriptive Recommendations</a:t>
                  </a:r>
                </a:p>
              </p:txBody>
            </p:sp>
          </p:grpSp>
          <p:sp>
            <p:nvSpPr>
              <p:cNvPr id="254" name="TextBox 253">
                <a:extLst>
                  <a:ext uri="{FF2B5EF4-FFF2-40B4-BE49-F238E27FC236}">
                    <a16:creationId xmlns:a16="http://schemas.microsoft.com/office/drawing/2014/main" id="{4344CD18-EECB-46FF-A486-A2AB33B410FA}"/>
                  </a:ext>
                </a:extLst>
              </p:cNvPr>
              <p:cNvSpPr txBox="1"/>
              <p:nvPr/>
            </p:nvSpPr>
            <p:spPr>
              <a:xfrm>
                <a:off x="6370637" y="503377"/>
                <a:ext cx="1429224" cy="635800"/>
              </a:xfrm>
              <a:prstGeom prst="rect">
                <a:avLst/>
              </a:prstGeom>
              <a:noFill/>
              <a:ln w="38100" cap="flat" cmpd="sng" algn="ctr">
                <a:noFill/>
                <a:prstDash val="solid"/>
              </a:ln>
              <a:effectLst/>
            </p:spPr>
            <p:txBody>
              <a:bodyPr lIns="6858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THREAT</a:t>
                </a:r>
              </a:p>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INTELLIGENCE</a:t>
                </a:r>
              </a:p>
            </p:txBody>
          </p:sp>
          <p:cxnSp>
            <p:nvCxnSpPr>
              <p:cNvPr id="255" name="Straight Connector 254">
                <a:extLst>
                  <a:ext uri="{FF2B5EF4-FFF2-40B4-BE49-F238E27FC236}">
                    <a16:creationId xmlns:a16="http://schemas.microsoft.com/office/drawing/2014/main" id="{AE0B49A7-6897-4B17-921C-7B3828D94D06}"/>
                  </a:ext>
                </a:extLst>
              </p:cNvPr>
              <p:cNvCxnSpPr>
                <a:cxnSpLocks/>
                <a:endCxn id="258" idx="2"/>
              </p:cNvCxnSpPr>
              <p:nvPr/>
            </p:nvCxnSpPr>
            <p:spPr>
              <a:xfrm>
                <a:off x="7043683" y="1098529"/>
                <a:ext cx="1" cy="355301"/>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56" name="Straight Connector 255">
                <a:extLst>
                  <a:ext uri="{FF2B5EF4-FFF2-40B4-BE49-F238E27FC236}">
                    <a16:creationId xmlns:a16="http://schemas.microsoft.com/office/drawing/2014/main" id="{848E437C-DA75-4E6F-BDB3-D457E08EFD04}"/>
                  </a:ext>
                </a:extLst>
              </p:cNvPr>
              <p:cNvCxnSpPr>
                <a:cxnSpLocks/>
              </p:cNvCxnSpPr>
              <p:nvPr/>
            </p:nvCxnSpPr>
            <p:spPr>
              <a:xfrm>
                <a:off x="7153308" y="2749535"/>
                <a:ext cx="0" cy="252632"/>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57" name="Straight Connector 256">
                <a:extLst>
                  <a:ext uri="{FF2B5EF4-FFF2-40B4-BE49-F238E27FC236}">
                    <a16:creationId xmlns:a16="http://schemas.microsoft.com/office/drawing/2014/main" id="{1FE9E847-7FFC-40B7-9807-FA38A8CD392B}"/>
                  </a:ext>
                </a:extLst>
              </p:cNvPr>
              <p:cNvCxnSpPr>
                <a:cxnSpLocks/>
              </p:cNvCxnSpPr>
              <p:nvPr/>
            </p:nvCxnSpPr>
            <p:spPr>
              <a:xfrm flipV="1">
                <a:off x="5247881" y="2648042"/>
                <a:ext cx="970356" cy="925420"/>
              </a:xfrm>
              <a:prstGeom prst="line">
                <a:avLst/>
              </a:prstGeom>
              <a:noFill/>
              <a:ln w="38100" cap="flat" cmpd="sng" algn="ctr">
                <a:solidFill>
                  <a:srgbClr val="E6E6E6">
                    <a:lumMod val="50000"/>
                  </a:srgbClr>
                </a:solidFill>
                <a:prstDash val="solid"/>
                <a:headEnd type="none" w="med" len="med"/>
                <a:tailEnd type="triangle" w="med" len="sm"/>
              </a:ln>
              <a:effectLst/>
            </p:spPr>
          </p:cxnSp>
        </p:grpSp>
        <p:grpSp>
          <p:nvGrpSpPr>
            <p:cNvPr id="247" name="Group 4">
              <a:extLst>
                <a:ext uri="{FF2B5EF4-FFF2-40B4-BE49-F238E27FC236}">
                  <a16:creationId xmlns:a16="http://schemas.microsoft.com/office/drawing/2014/main" id="{BEBAF64F-CDE2-40A3-837D-D737B79E9097}"/>
                </a:ext>
              </a:extLst>
            </p:cNvPr>
            <p:cNvGrpSpPr>
              <a:grpSpLocks noChangeAspect="1"/>
            </p:cNvGrpSpPr>
            <p:nvPr/>
          </p:nvGrpSpPr>
          <p:grpSpPr bwMode="auto">
            <a:xfrm>
              <a:off x="6871403" y="1721869"/>
              <a:ext cx="344561" cy="316948"/>
              <a:chOff x="490" y="250"/>
              <a:chExt cx="574" cy="528"/>
            </a:xfrm>
            <a:solidFill>
              <a:srgbClr val="0078D7"/>
            </a:solidFill>
          </p:grpSpPr>
          <p:sp>
            <p:nvSpPr>
              <p:cNvPr id="248" name="Freeform 5">
                <a:extLst>
                  <a:ext uri="{FF2B5EF4-FFF2-40B4-BE49-F238E27FC236}">
                    <a16:creationId xmlns:a16="http://schemas.microsoft.com/office/drawing/2014/main" id="{C250636D-DDE5-4DCA-B2D7-306F3C447457}"/>
                  </a:ext>
                </a:extLst>
              </p:cNvPr>
              <p:cNvSpPr>
                <a:spLocks/>
              </p:cNvSpPr>
              <p:nvPr/>
            </p:nvSpPr>
            <p:spPr bwMode="auto">
              <a:xfrm>
                <a:off x="490" y="260"/>
                <a:ext cx="574" cy="518"/>
              </a:xfrm>
              <a:custGeom>
                <a:avLst/>
                <a:gdLst>
                  <a:gd name="T0" fmla="*/ 236 w 240"/>
                  <a:gd name="T1" fmla="*/ 216 h 216"/>
                  <a:gd name="T2" fmla="*/ 0 w 240"/>
                  <a:gd name="T3" fmla="*/ 216 h 216"/>
                  <a:gd name="T4" fmla="*/ 0 w 240"/>
                  <a:gd name="T5" fmla="*/ 4 h 216"/>
                  <a:gd name="T6" fmla="*/ 4 w 240"/>
                  <a:gd name="T7" fmla="*/ 0 h 216"/>
                  <a:gd name="T8" fmla="*/ 8 w 240"/>
                  <a:gd name="T9" fmla="*/ 4 h 216"/>
                  <a:gd name="T10" fmla="*/ 8 w 240"/>
                  <a:gd name="T11" fmla="*/ 208 h 216"/>
                  <a:gd name="T12" fmla="*/ 236 w 240"/>
                  <a:gd name="T13" fmla="*/ 208 h 216"/>
                  <a:gd name="T14" fmla="*/ 240 w 240"/>
                  <a:gd name="T15" fmla="*/ 212 h 216"/>
                  <a:gd name="T16" fmla="*/ 236 w 240"/>
                  <a:gd name="T17"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216">
                    <a:moveTo>
                      <a:pt x="236" y="216"/>
                    </a:moveTo>
                    <a:cubicBezTo>
                      <a:pt x="0" y="216"/>
                      <a:pt x="0" y="216"/>
                      <a:pt x="0" y="216"/>
                    </a:cubicBezTo>
                    <a:cubicBezTo>
                      <a:pt x="0" y="4"/>
                      <a:pt x="0" y="4"/>
                      <a:pt x="0" y="4"/>
                    </a:cubicBezTo>
                    <a:cubicBezTo>
                      <a:pt x="0" y="2"/>
                      <a:pt x="2" y="0"/>
                      <a:pt x="4" y="0"/>
                    </a:cubicBezTo>
                    <a:cubicBezTo>
                      <a:pt x="6" y="0"/>
                      <a:pt x="8" y="2"/>
                      <a:pt x="8" y="4"/>
                    </a:cubicBezTo>
                    <a:cubicBezTo>
                      <a:pt x="8" y="208"/>
                      <a:pt x="8" y="208"/>
                      <a:pt x="8" y="208"/>
                    </a:cubicBezTo>
                    <a:cubicBezTo>
                      <a:pt x="236" y="208"/>
                      <a:pt x="236" y="208"/>
                      <a:pt x="236" y="208"/>
                    </a:cubicBezTo>
                    <a:cubicBezTo>
                      <a:pt x="238" y="208"/>
                      <a:pt x="240" y="210"/>
                      <a:pt x="240" y="212"/>
                    </a:cubicBezTo>
                    <a:cubicBezTo>
                      <a:pt x="240" y="214"/>
                      <a:pt x="238" y="216"/>
                      <a:pt x="236" y="216"/>
                    </a:cubicBezTo>
                    <a:close/>
                  </a:path>
                </a:pathLst>
              </a:custGeom>
              <a:solidFill>
                <a:srgbClr val="0078D7"/>
              </a:solid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49" name="Freeform 6">
                <a:extLst>
                  <a:ext uri="{FF2B5EF4-FFF2-40B4-BE49-F238E27FC236}">
                    <a16:creationId xmlns:a16="http://schemas.microsoft.com/office/drawing/2014/main" id="{E6B9EE10-5EF3-4D08-99A8-6A8B4C9337CF}"/>
                  </a:ext>
                </a:extLst>
              </p:cNvPr>
              <p:cNvSpPr>
                <a:spLocks noEditPoints="1"/>
              </p:cNvSpPr>
              <p:nvPr/>
            </p:nvSpPr>
            <p:spPr bwMode="auto">
              <a:xfrm>
                <a:off x="547" y="663"/>
                <a:ext cx="96" cy="76"/>
              </a:xfrm>
              <a:custGeom>
                <a:avLst/>
                <a:gdLst>
                  <a:gd name="T0" fmla="*/ 36 w 40"/>
                  <a:gd name="T1" fmla="*/ 32 h 32"/>
                  <a:gd name="T2" fmla="*/ 4 w 40"/>
                  <a:gd name="T3" fmla="*/ 32 h 32"/>
                  <a:gd name="T4" fmla="*/ 0 w 40"/>
                  <a:gd name="T5" fmla="*/ 28 h 32"/>
                  <a:gd name="T6" fmla="*/ 0 w 40"/>
                  <a:gd name="T7" fmla="*/ 4 h 32"/>
                  <a:gd name="T8" fmla="*/ 4 w 40"/>
                  <a:gd name="T9" fmla="*/ 0 h 32"/>
                  <a:gd name="T10" fmla="*/ 36 w 40"/>
                  <a:gd name="T11" fmla="*/ 0 h 32"/>
                  <a:gd name="T12" fmla="*/ 40 w 40"/>
                  <a:gd name="T13" fmla="*/ 4 h 32"/>
                  <a:gd name="T14" fmla="*/ 40 w 40"/>
                  <a:gd name="T15" fmla="*/ 28 h 32"/>
                  <a:gd name="T16" fmla="*/ 36 w 40"/>
                  <a:gd name="T17" fmla="*/ 32 h 32"/>
                  <a:gd name="T18" fmla="*/ 8 w 40"/>
                  <a:gd name="T19" fmla="*/ 24 h 32"/>
                  <a:gd name="T20" fmla="*/ 32 w 40"/>
                  <a:gd name="T21" fmla="*/ 24 h 32"/>
                  <a:gd name="T22" fmla="*/ 32 w 40"/>
                  <a:gd name="T23" fmla="*/ 8 h 32"/>
                  <a:gd name="T24" fmla="*/ 8 w 40"/>
                  <a:gd name="T25" fmla="*/ 8 h 32"/>
                  <a:gd name="T26" fmla="*/ 8 w 40"/>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32">
                    <a:moveTo>
                      <a:pt x="36" y="32"/>
                    </a:moveTo>
                    <a:cubicBezTo>
                      <a:pt x="4" y="32"/>
                      <a:pt x="4" y="32"/>
                      <a:pt x="4" y="32"/>
                    </a:cubicBezTo>
                    <a:cubicBezTo>
                      <a:pt x="2" y="32"/>
                      <a:pt x="0" y="30"/>
                      <a:pt x="0" y="28"/>
                    </a:cubicBezTo>
                    <a:cubicBezTo>
                      <a:pt x="0" y="4"/>
                      <a:pt x="0" y="4"/>
                      <a:pt x="0" y="4"/>
                    </a:cubicBezTo>
                    <a:cubicBezTo>
                      <a:pt x="0" y="2"/>
                      <a:pt x="2" y="0"/>
                      <a:pt x="4" y="0"/>
                    </a:cubicBezTo>
                    <a:cubicBezTo>
                      <a:pt x="36" y="0"/>
                      <a:pt x="36" y="0"/>
                      <a:pt x="36" y="0"/>
                    </a:cubicBezTo>
                    <a:cubicBezTo>
                      <a:pt x="38" y="0"/>
                      <a:pt x="40" y="2"/>
                      <a:pt x="40" y="4"/>
                    </a:cubicBezTo>
                    <a:cubicBezTo>
                      <a:pt x="40" y="28"/>
                      <a:pt x="40" y="28"/>
                      <a:pt x="40" y="28"/>
                    </a:cubicBezTo>
                    <a:cubicBezTo>
                      <a:pt x="40" y="30"/>
                      <a:pt x="38" y="32"/>
                      <a:pt x="36" y="32"/>
                    </a:cubicBezTo>
                    <a:close/>
                    <a:moveTo>
                      <a:pt x="8" y="24"/>
                    </a:moveTo>
                    <a:cubicBezTo>
                      <a:pt x="32" y="24"/>
                      <a:pt x="32" y="24"/>
                      <a:pt x="32" y="24"/>
                    </a:cubicBezTo>
                    <a:cubicBezTo>
                      <a:pt x="32" y="8"/>
                      <a:pt x="32" y="8"/>
                      <a:pt x="32" y="8"/>
                    </a:cubicBezTo>
                    <a:cubicBezTo>
                      <a:pt x="8" y="8"/>
                      <a:pt x="8" y="8"/>
                      <a:pt x="8" y="8"/>
                    </a:cubicBezTo>
                    <a:lnTo>
                      <a:pt x="8" y="24"/>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0" name="Freeform 7">
                <a:extLst>
                  <a:ext uri="{FF2B5EF4-FFF2-40B4-BE49-F238E27FC236}">
                    <a16:creationId xmlns:a16="http://schemas.microsoft.com/office/drawing/2014/main" id="{2072BC5B-4233-4923-8798-C99895F71ED4}"/>
                  </a:ext>
                </a:extLst>
              </p:cNvPr>
              <p:cNvSpPr>
                <a:spLocks noEditPoints="1"/>
              </p:cNvSpPr>
              <p:nvPr/>
            </p:nvSpPr>
            <p:spPr bwMode="auto">
              <a:xfrm>
                <a:off x="681" y="442"/>
                <a:ext cx="96" cy="297"/>
              </a:xfrm>
              <a:custGeom>
                <a:avLst/>
                <a:gdLst>
                  <a:gd name="T0" fmla="*/ 36 w 40"/>
                  <a:gd name="T1" fmla="*/ 124 h 124"/>
                  <a:gd name="T2" fmla="*/ 4 w 40"/>
                  <a:gd name="T3" fmla="*/ 124 h 124"/>
                  <a:gd name="T4" fmla="*/ 0 w 40"/>
                  <a:gd name="T5" fmla="*/ 120 h 124"/>
                  <a:gd name="T6" fmla="*/ 0 w 40"/>
                  <a:gd name="T7" fmla="*/ 4 h 124"/>
                  <a:gd name="T8" fmla="*/ 4 w 40"/>
                  <a:gd name="T9" fmla="*/ 0 h 124"/>
                  <a:gd name="T10" fmla="*/ 36 w 40"/>
                  <a:gd name="T11" fmla="*/ 0 h 124"/>
                  <a:gd name="T12" fmla="*/ 40 w 40"/>
                  <a:gd name="T13" fmla="*/ 4 h 124"/>
                  <a:gd name="T14" fmla="*/ 40 w 40"/>
                  <a:gd name="T15" fmla="*/ 120 h 124"/>
                  <a:gd name="T16" fmla="*/ 36 w 40"/>
                  <a:gd name="T17" fmla="*/ 124 h 124"/>
                  <a:gd name="T18" fmla="*/ 8 w 40"/>
                  <a:gd name="T19" fmla="*/ 116 h 124"/>
                  <a:gd name="T20" fmla="*/ 32 w 40"/>
                  <a:gd name="T21" fmla="*/ 116 h 124"/>
                  <a:gd name="T22" fmla="*/ 32 w 40"/>
                  <a:gd name="T23" fmla="*/ 8 h 124"/>
                  <a:gd name="T24" fmla="*/ 8 w 40"/>
                  <a:gd name="T25" fmla="*/ 8 h 124"/>
                  <a:gd name="T26" fmla="*/ 8 w 40"/>
                  <a:gd name="T27"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4">
                    <a:moveTo>
                      <a:pt x="36" y="124"/>
                    </a:moveTo>
                    <a:cubicBezTo>
                      <a:pt x="4" y="124"/>
                      <a:pt x="4" y="124"/>
                      <a:pt x="4" y="124"/>
                    </a:cubicBezTo>
                    <a:cubicBezTo>
                      <a:pt x="2" y="124"/>
                      <a:pt x="0" y="122"/>
                      <a:pt x="0" y="120"/>
                    </a:cubicBezTo>
                    <a:cubicBezTo>
                      <a:pt x="0" y="4"/>
                      <a:pt x="0" y="4"/>
                      <a:pt x="0" y="4"/>
                    </a:cubicBezTo>
                    <a:cubicBezTo>
                      <a:pt x="0" y="2"/>
                      <a:pt x="2" y="0"/>
                      <a:pt x="4" y="0"/>
                    </a:cubicBezTo>
                    <a:cubicBezTo>
                      <a:pt x="36" y="0"/>
                      <a:pt x="36" y="0"/>
                      <a:pt x="36" y="0"/>
                    </a:cubicBezTo>
                    <a:cubicBezTo>
                      <a:pt x="38" y="0"/>
                      <a:pt x="40" y="2"/>
                      <a:pt x="40" y="4"/>
                    </a:cubicBezTo>
                    <a:cubicBezTo>
                      <a:pt x="40" y="120"/>
                      <a:pt x="40" y="120"/>
                      <a:pt x="40" y="120"/>
                    </a:cubicBezTo>
                    <a:cubicBezTo>
                      <a:pt x="40" y="122"/>
                      <a:pt x="38" y="124"/>
                      <a:pt x="36" y="124"/>
                    </a:cubicBezTo>
                    <a:close/>
                    <a:moveTo>
                      <a:pt x="8" y="116"/>
                    </a:moveTo>
                    <a:cubicBezTo>
                      <a:pt x="32" y="116"/>
                      <a:pt x="32" y="116"/>
                      <a:pt x="32" y="116"/>
                    </a:cubicBezTo>
                    <a:cubicBezTo>
                      <a:pt x="32" y="8"/>
                      <a:pt x="32" y="8"/>
                      <a:pt x="32" y="8"/>
                    </a:cubicBezTo>
                    <a:cubicBezTo>
                      <a:pt x="8" y="8"/>
                      <a:pt x="8" y="8"/>
                      <a:pt x="8" y="8"/>
                    </a:cubicBezTo>
                    <a:lnTo>
                      <a:pt x="8" y="116"/>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1" name="Freeform 8">
                <a:extLst>
                  <a:ext uri="{FF2B5EF4-FFF2-40B4-BE49-F238E27FC236}">
                    <a16:creationId xmlns:a16="http://schemas.microsoft.com/office/drawing/2014/main" id="{76F052A1-11F1-46B9-B14B-34C405E1F94C}"/>
                  </a:ext>
                </a:extLst>
              </p:cNvPr>
              <p:cNvSpPr>
                <a:spLocks noEditPoints="1"/>
              </p:cNvSpPr>
              <p:nvPr/>
            </p:nvSpPr>
            <p:spPr bwMode="auto">
              <a:xfrm>
                <a:off x="815" y="519"/>
                <a:ext cx="96" cy="220"/>
              </a:xfrm>
              <a:custGeom>
                <a:avLst/>
                <a:gdLst>
                  <a:gd name="T0" fmla="*/ 36 w 40"/>
                  <a:gd name="T1" fmla="*/ 92 h 92"/>
                  <a:gd name="T2" fmla="*/ 4 w 40"/>
                  <a:gd name="T3" fmla="*/ 92 h 92"/>
                  <a:gd name="T4" fmla="*/ 0 w 40"/>
                  <a:gd name="T5" fmla="*/ 88 h 92"/>
                  <a:gd name="T6" fmla="*/ 0 w 40"/>
                  <a:gd name="T7" fmla="*/ 4 h 92"/>
                  <a:gd name="T8" fmla="*/ 4 w 40"/>
                  <a:gd name="T9" fmla="*/ 0 h 92"/>
                  <a:gd name="T10" fmla="*/ 36 w 40"/>
                  <a:gd name="T11" fmla="*/ 0 h 92"/>
                  <a:gd name="T12" fmla="*/ 40 w 40"/>
                  <a:gd name="T13" fmla="*/ 4 h 92"/>
                  <a:gd name="T14" fmla="*/ 40 w 40"/>
                  <a:gd name="T15" fmla="*/ 88 h 92"/>
                  <a:gd name="T16" fmla="*/ 36 w 40"/>
                  <a:gd name="T17" fmla="*/ 92 h 92"/>
                  <a:gd name="T18" fmla="*/ 8 w 40"/>
                  <a:gd name="T19" fmla="*/ 84 h 92"/>
                  <a:gd name="T20" fmla="*/ 32 w 40"/>
                  <a:gd name="T21" fmla="*/ 84 h 92"/>
                  <a:gd name="T22" fmla="*/ 32 w 40"/>
                  <a:gd name="T23" fmla="*/ 8 h 92"/>
                  <a:gd name="T24" fmla="*/ 8 w 40"/>
                  <a:gd name="T25" fmla="*/ 8 h 92"/>
                  <a:gd name="T26" fmla="*/ 8 w 40"/>
                  <a:gd name="T27"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92">
                    <a:moveTo>
                      <a:pt x="36" y="92"/>
                    </a:moveTo>
                    <a:cubicBezTo>
                      <a:pt x="4" y="92"/>
                      <a:pt x="4" y="92"/>
                      <a:pt x="4" y="92"/>
                    </a:cubicBezTo>
                    <a:cubicBezTo>
                      <a:pt x="2" y="92"/>
                      <a:pt x="0" y="90"/>
                      <a:pt x="0" y="88"/>
                    </a:cubicBezTo>
                    <a:cubicBezTo>
                      <a:pt x="0" y="4"/>
                      <a:pt x="0" y="4"/>
                      <a:pt x="0" y="4"/>
                    </a:cubicBezTo>
                    <a:cubicBezTo>
                      <a:pt x="0" y="2"/>
                      <a:pt x="2" y="0"/>
                      <a:pt x="4" y="0"/>
                    </a:cubicBezTo>
                    <a:cubicBezTo>
                      <a:pt x="36" y="0"/>
                      <a:pt x="36" y="0"/>
                      <a:pt x="36" y="0"/>
                    </a:cubicBezTo>
                    <a:cubicBezTo>
                      <a:pt x="38" y="0"/>
                      <a:pt x="40" y="2"/>
                      <a:pt x="40" y="4"/>
                    </a:cubicBezTo>
                    <a:cubicBezTo>
                      <a:pt x="40" y="88"/>
                      <a:pt x="40" y="88"/>
                      <a:pt x="40" y="88"/>
                    </a:cubicBezTo>
                    <a:cubicBezTo>
                      <a:pt x="40" y="90"/>
                      <a:pt x="38" y="92"/>
                      <a:pt x="36" y="92"/>
                    </a:cubicBezTo>
                    <a:close/>
                    <a:moveTo>
                      <a:pt x="8" y="84"/>
                    </a:moveTo>
                    <a:cubicBezTo>
                      <a:pt x="32" y="84"/>
                      <a:pt x="32" y="84"/>
                      <a:pt x="32" y="84"/>
                    </a:cubicBezTo>
                    <a:cubicBezTo>
                      <a:pt x="32" y="8"/>
                      <a:pt x="32" y="8"/>
                      <a:pt x="32" y="8"/>
                    </a:cubicBezTo>
                    <a:cubicBezTo>
                      <a:pt x="8" y="8"/>
                      <a:pt x="8" y="8"/>
                      <a:pt x="8" y="8"/>
                    </a:cubicBezTo>
                    <a:lnTo>
                      <a:pt x="8" y="84"/>
                    </a:lnTo>
                    <a:close/>
                  </a:path>
                </a:pathLst>
              </a:custGeom>
              <a:solidFill>
                <a:srgbClr val="0078D7"/>
              </a:solid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2" name="Freeform 9">
                <a:extLst>
                  <a:ext uri="{FF2B5EF4-FFF2-40B4-BE49-F238E27FC236}">
                    <a16:creationId xmlns:a16="http://schemas.microsoft.com/office/drawing/2014/main" id="{BC547C0A-4B20-4F44-9BA8-CCD84A901298}"/>
                  </a:ext>
                </a:extLst>
              </p:cNvPr>
              <p:cNvSpPr>
                <a:spLocks noEditPoints="1"/>
              </p:cNvSpPr>
              <p:nvPr/>
            </p:nvSpPr>
            <p:spPr bwMode="auto">
              <a:xfrm>
                <a:off x="949" y="250"/>
                <a:ext cx="96" cy="489"/>
              </a:xfrm>
              <a:custGeom>
                <a:avLst/>
                <a:gdLst>
                  <a:gd name="T0" fmla="*/ 36 w 40"/>
                  <a:gd name="T1" fmla="*/ 204 h 204"/>
                  <a:gd name="T2" fmla="*/ 4 w 40"/>
                  <a:gd name="T3" fmla="*/ 204 h 204"/>
                  <a:gd name="T4" fmla="*/ 0 w 40"/>
                  <a:gd name="T5" fmla="*/ 200 h 204"/>
                  <a:gd name="T6" fmla="*/ 0 w 40"/>
                  <a:gd name="T7" fmla="*/ 4 h 204"/>
                  <a:gd name="T8" fmla="*/ 4 w 40"/>
                  <a:gd name="T9" fmla="*/ 0 h 204"/>
                  <a:gd name="T10" fmla="*/ 36 w 40"/>
                  <a:gd name="T11" fmla="*/ 0 h 204"/>
                  <a:gd name="T12" fmla="*/ 40 w 40"/>
                  <a:gd name="T13" fmla="*/ 4 h 204"/>
                  <a:gd name="T14" fmla="*/ 40 w 40"/>
                  <a:gd name="T15" fmla="*/ 200 h 204"/>
                  <a:gd name="T16" fmla="*/ 36 w 40"/>
                  <a:gd name="T17" fmla="*/ 204 h 204"/>
                  <a:gd name="T18" fmla="*/ 8 w 40"/>
                  <a:gd name="T19" fmla="*/ 196 h 204"/>
                  <a:gd name="T20" fmla="*/ 32 w 40"/>
                  <a:gd name="T21" fmla="*/ 196 h 204"/>
                  <a:gd name="T22" fmla="*/ 32 w 40"/>
                  <a:gd name="T23" fmla="*/ 8 h 204"/>
                  <a:gd name="T24" fmla="*/ 8 w 40"/>
                  <a:gd name="T25" fmla="*/ 8 h 204"/>
                  <a:gd name="T26" fmla="*/ 8 w 40"/>
                  <a:gd name="T27" fmla="*/ 19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204">
                    <a:moveTo>
                      <a:pt x="36" y="204"/>
                    </a:moveTo>
                    <a:cubicBezTo>
                      <a:pt x="4" y="204"/>
                      <a:pt x="4" y="204"/>
                      <a:pt x="4" y="204"/>
                    </a:cubicBezTo>
                    <a:cubicBezTo>
                      <a:pt x="2" y="204"/>
                      <a:pt x="0" y="202"/>
                      <a:pt x="0" y="200"/>
                    </a:cubicBezTo>
                    <a:cubicBezTo>
                      <a:pt x="0" y="4"/>
                      <a:pt x="0" y="4"/>
                      <a:pt x="0" y="4"/>
                    </a:cubicBezTo>
                    <a:cubicBezTo>
                      <a:pt x="0" y="2"/>
                      <a:pt x="2" y="0"/>
                      <a:pt x="4" y="0"/>
                    </a:cubicBezTo>
                    <a:cubicBezTo>
                      <a:pt x="36" y="0"/>
                      <a:pt x="36" y="0"/>
                      <a:pt x="36" y="0"/>
                    </a:cubicBezTo>
                    <a:cubicBezTo>
                      <a:pt x="38" y="0"/>
                      <a:pt x="40" y="2"/>
                      <a:pt x="40" y="4"/>
                    </a:cubicBezTo>
                    <a:cubicBezTo>
                      <a:pt x="40" y="200"/>
                      <a:pt x="40" y="200"/>
                      <a:pt x="40" y="200"/>
                    </a:cubicBezTo>
                    <a:cubicBezTo>
                      <a:pt x="40" y="202"/>
                      <a:pt x="38" y="204"/>
                      <a:pt x="36" y="204"/>
                    </a:cubicBezTo>
                    <a:close/>
                    <a:moveTo>
                      <a:pt x="8" y="196"/>
                    </a:moveTo>
                    <a:cubicBezTo>
                      <a:pt x="32" y="196"/>
                      <a:pt x="32" y="196"/>
                      <a:pt x="32" y="196"/>
                    </a:cubicBezTo>
                    <a:cubicBezTo>
                      <a:pt x="32" y="8"/>
                      <a:pt x="32" y="8"/>
                      <a:pt x="32" y="8"/>
                    </a:cubicBezTo>
                    <a:cubicBezTo>
                      <a:pt x="8" y="8"/>
                      <a:pt x="8" y="8"/>
                      <a:pt x="8" y="8"/>
                    </a:cubicBezTo>
                    <a:lnTo>
                      <a:pt x="8" y="196"/>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grpSp>
        <p:nvGrpSpPr>
          <p:cNvPr id="260" name="Group 259">
            <a:extLst>
              <a:ext uri="{FF2B5EF4-FFF2-40B4-BE49-F238E27FC236}">
                <a16:creationId xmlns:a16="http://schemas.microsoft.com/office/drawing/2014/main" id="{1C59ED55-66A6-42F0-80E6-C20D767C557C}"/>
              </a:ext>
            </a:extLst>
          </p:cNvPr>
          <p:cNvGrpSpPr/>
          <p:nvPr/>
        </p:nvGrpSpPr>
        <p:grpSpPr>
          <a:xfrm>
            <a:off x="4682486" y="4275593"/>
            <a:ext cx="1239587" cy="702380"/>
            <a:chOff x="6389213" y="4342652"/>
            <a:chExt cx="1685925" cy="955149"/>
          </a:xfrm>
        </p:grpSpPr>
        <p:sp>
          <p:nvSpPr>
            <p:cNvPr id="261" name="TextBox 260">
              <a:extLst>
                <a:ext uri="{FF2B5EF4-FFF2-40B4-BE49-F238E27FC236}">
                  <a16:creationId xmlns:a16="http://schemas.microsoft.com/office/drawing/2014/main" id="{FC160C47-9244-4B86-ABE7-74511542AC87}"/>
                </a:ext>
              </a:extLst>
            </p:cNvPr>
            <p:cNvSpPr txBox="1"/>
            <p:nvPr/>
          </p:nvSpPr>
          <p:spPr>
            <a:xfrm>
              <a:off x="6389213" y="4609354"/>
              <a:ext cx="1685925" cy="608444"/>
            </a:xfrm>
            <a:prstGeom prst="rect">
              <a:avLst/>
            </a:prstGeom>
            <a:no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62" name="TextBox 261">
              <a:extLst>
                <a:ext uri="{FF2B5EF4-FFF2-40B4-BE49-F238E27FC236}">
                  <a16:creationId xmlns:a16="http://schemas.microsoft.com/office/drawing/2014/main" id="{C837A818-A9D3-45BF-A487-76415D398BAC}"/>
                </a:ext>
              </a:extLst>
            </p:cNvPr>
            <p:cNvSpPr txBox="1"/>
            <p:nvPr/>
          </p:nvSpPr>
          <p:spPr>
            <a:xfrm>
              <a:off x="6682353" y="4826946"/>
              <a:ext cx="1171100" cy="470855"/>
            </a:xfrm>
            <a:prstGeom prst="rect">
              <a:avLst/>
            </a:prstGeom>
            <a:noFill/>
            <a:ln>
              <a:noFill/>
            </a:ln>
          </p:spPr>
          <p:txBody>
            <a:bodyPr wrap="square" rtlCol="0">
              <a:spAutoFit/>
            </a:bodyPr>
            <a:lstStyle/>
            <a:p>
              <a:pP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Export to Excel </a:t>
              </a:r>
              <a:b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b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and Power BI</a:t>
              </a:r>
            </a:p>
          </p:txBody>
        </p:sp>
        <p:cxnSp>
          <p:nvCxnSpPr>
            <p:cNvPr id="263" name="Straight Connector 262">
              <a:extLst>
                <a:ext uri="{FF2B5EF4-FFF2-40B4-BE49-F238E27FC236}">
                  <a16:creationId xmlns:a16="http://schemas.microsoft.com/office/drawing/2014/main" id="{7E6813C2-BFFC-4C6A-A8CE-7D1AED94765B}"/>
                </a:ext>
              </a:extLst>
            </p:cNvPr>
            <p:cNvCxnSpPr>
              <a:cxnSpLocks/>
            </p:cNvCxnSpPr>
            <p:nvPr/>
          </p:nvCxnSpPr>
          <p:spPr>
            <a:xfrm>
              <a:off x="7153308" y="4342652"/>
              <a:ext cx="0" cy="488811"/>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64" name="arrow_3">
              <a:extLst>
                <a:ext uri="{FF2B5EF4-FFF2-40B4-BE49-F238E27FC236}">
                  <a16:creationId xmlns:a16="http://schemas.microsoft.com/office/drawing/2014/main" id="{F3FB1A79-F1F1-4F3B-88B3-634C1A4765CD}"/>
                </a:ext>
              </a:extLst>
            </p:cNvPr>
            <p:cNvSpPr>
              <a:spLocks noChangeAspect="1" noEditPoints="1"/>
            </p:cNvSpPr>
            <p:nvPr/>
          </p:nvSpPr>
          <p:spPr bwMode="auto">
            <a:xfrm>
              <a:off x="6533088" y="4913855"/>
              <a:ext cx="149265" cy="257067"/>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5875" cap="sq">
              <a:solidFill>
                <a:srgbClr val="0078D7"/>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675" b="0" kern="0">
                <a:gradFill>
                  <a:gsLst>
                    <a:gs pos="0">
                      <a:srgbClr val="505050"/>
                    </a:gs>
                    <a:gs pos="100000">
                      <a:srgbClr val="505050"/>
                    </a:gs>
                  </a:gsLst>
                  <a:lin ang="5400000" scaled="1"/>
                </a:gradFill>
                <a:latin typeface="Calibri" panose="020F0502020204030204"/>
                <a:cs typeface="+mn-cs"/>
              </a:endParaRPr>
            </a:p>
          </p:txBody>
        </p:sp>
      </p:grpSp>
      <p:grpSp>
        <p:nvGrpSpPr>
          <p:cNvPr id="265" name="Group 264">
            <a:extLst>
              <a:ext uri="{FF2B5EF4-FFF2-40B4-BE49-F238E27FC236}">
                <a16:creationId xmlns:a16="http://schemas.microsoft.com/office/drawing/2014/main" id="{37D582E0-8968-48F2-BB63-BAAB0CCA8055}"/>
              </a:ext>
            </a:extLst>
          </p:cNvPr>
          <p:cNvGrpSpPr/>
          <p:nvPr/>
        </p:nvGrpSpPr>
        <p:grpSpPr>
          <a:xfrm>
            <a:off x="1602535" y="3348729"/>
            <a:ext cx="4624748" cy="977767"/>
            <a:chOff x="2139056" y="3002167"/>
            <a:chExt cx="6289978" cy="1329642"/>
          </a:xfrm>
        </p:grpSpPr>
        <p:grpSp>
          <p:nvGrpSpPr>
            <p:cNvPr id="266" name="Group 265">
              <a:extLst>
                <a:ext uri="{FF2B5EF4-FFF2-40B4-BE49-F238E27FC236}">
                  <a16:creationId xmlns:a16="http://schemas.microsoft.com/office/drawing/2014/main" id="{A3910D06-A934-4147-9F9B-FB1177D854CA}"/>
                </a:ext>
              </a:extLst>
            </p:cNvPr>
            <p:cNvGrpSpPr/>
            <p:nvPr/>
          </p:nvGrpSpPr>
          <p:grpSpPr>
            <a:xfrm>
              <a:off x="2139056" y="3002167"/>
              <a:ext cx="6289978" cy="1329642"/>
              <a:chOff x="2139056" y="3002167"/>
              <a:chExt cx="6289978" cy="1329642"/>
            </a:xfrm>
          </p:grpSpPr>
          <p:sp>
            <p:nvSpPr>
              <p:cNvPr id="268" name="Rectangle 267">
                <a:extLst>
                  <a:ext uri="{FF2B5EF4-FFF2-40B4-BE49-F238E27FC236}">
                    <a16:creationId xmlns:a16="http://schemas.microsoft.com/office/drawing/2014/main" id="{C7B5E9A8-5EC8-45D9-9FD2-1D23E1CE9174}"/>
                  </a:ext>
                </a:extLst>
              </p:cNvPr>
              <p:cNvSpPr/>
              <p:nvPr/>
            </p:nvSpPr>
            <p:spPr>
              <a:xfrm>
                <a:off x="3484684" y="3362016"/>
                <a:ext cx="1656253" cy="643502"/>
              </a:xfrm>
              <a:prstGeom prst="rect">
                <a:avLst/>
              </a:prstGeom>
            </p:spPr>
            <p:txBody>
              <a:bodyPr wrap="square">
                <a:spAutoFit/>
              </a:bodyPr>
              <a:lstStyle/>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NORMALIZATION </a:t>
                </a:r>
                <a:b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&amp; ENRICHMENT</a:t>
                </a:r>
                <a:b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b="0" kern="0" dirty="0">
                    <a:ln>
                      <a:solidFill>
                        <a:srgbClr val="FFFFFF">
                          <a:alpha val="0"/>
                        </a:srgbClr>
                      </a:solidFill>
                    </a:ln>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IP Geotagging, …</a:t>
                </a:r>
                <a:endParaRPr lang="en-US" sz="825" b="0"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endParaRPr>
              </a:p>
            </p:txBody>
          </p:sp>
          <p:cxnSp>
            <p:nvCxnSpPr>
              <p:cNvPr id="269" name="Straight Connector 268">
                <a:extLst>
                  <a:ext uri="{FF2B5EF4-FFF2-40B4-BE49-F238E27FC236}">
                    <a16:creationId xmlns:a16="http://schemas.microsoft.com/office/drawing/2014/main" id="{2FEAD7F7-3A99-4BB8-BE2B-41A766BBE4A1}"/>
                  </a:ext>
                </a:extLst>
              </p:cNvPr>
              <p:cNvCxnSpPr>
                <a:cxnSpLocks/>
                <a:stCxn id="287" idx="3"/>
              </p:cNvCxnSpPr>
              <p:nvPr/>
            </p:nvCxnSpPr>
            <p:spPr>
              <a:xfrm flipV="1">
                <a:off x="2139056" y="3530165"/>
                <a:ext cx="1231139" cy="101357"/>
              </a:xfrm>
              <a:prstGeom prst="line">
                <a:avLst/>
              </a:prstGeom>
              <a:noFill/>
              <a:ln w="38100" cap="flat" cmpd="sng" algn="ctr">
                <a:solidFill>
                  <a:srgbClr val="E6E6E6">
                    <a:lumMod val="50000"/>
                  </a:srgbClr>
                </a:solidFill>
                <a:prstDash val="solid"/>
                <a:headEnd type="none" w="med" len="med"/>
                <a:tailEnd type="triangle" w="med" len="sm"/>
              </a:ln>
              <a:effectLst/>
            </p:spPr>
          </p:cxnSp>
          <p:grpSp>
            <p:nvGrpSpPr>
              <p:cNvPr id="270" name="Group 269">
                <a:extLst>
                  <a:ext uri="{FF2B5EF4-FFF2-40B4-BE49-F238E27FC236}">
                    <a16:creationId xmlns:a16="http://schemas.microsoft.com/office/drawing/2014/main" id="{6B97E5E8-34D9-4CA9-AF6F-7BB6FDCE507C}"/>
                  </a:ext>
                </a:extLst>
              </p:cNvPr>
              <p:cNvGrpSpPr/>
              <p:nvPr/>
            </p:nvGrpSpPr>
            <p:grpSpPr>
              <a:xfrm>
                <a:off x="6052345" y="3002167"/>
                <a:ext cx="2376689" cy="1329642"/>
                <a:chOff x="4418498" y="5280602"/>
                <a:chExt cx="2376689" cy="1329642"/>
              </a:xfrm>
            </p:grpSpPr>
            <p:sp>
              <p:nvSpPr>
                <p:cNvPr id="272" name="Freeform 95">
                  <a:extLst>
                    <a:ext uri="{FF2B5EF4-FFF2-40B4-BE49-F238E27FC236}">
                      <a16:creationId xmlns:a16="http://schemas.microsoft.com/office/drawing/2014/main" id="{3DB56CE6-4A47-4823-B162-701AD3135C79}"/>
                    </a:ext>
                  </a:extLst>
                </p:cNvPr>
                <p:cNvSpPr>
                  <a:spLocks/>
                </p:cNvSpPr>
                <p:nvPr/>
              </p:nvSpPr>
              <p:spPr bwMode="auto">
                <a:xfrm flipH="1">
                  <a:off x="4418498" y="5280602"/>
                  <a:ext cx="2240096" cy="132964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no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sp>
              <p:nvSpPr>
                <p:cNvPr id="273" name="Rectangle 272">
                  <a:extLst>
                    <a:ext uri="{FF2B5EF4-FFF2-40B4-BE49-F238E27FC236}">
                      <a16:creationId xmlns:a16="http://schemas.microsoft.com/office/drawing/2014/main" id="{124C7D15-BCDD-421F-B046-EB33AF4B099D}"/>
                    </a:ext>
                  </a:extLst>
                </p:cNvPr>
                <p:cNvSpPr/>
                <p:nvPr/>
              </p:nvSpPr>
              <p:spPr>
                <a:xfrm>
                  <a:off x="4614232" y="6091521"/>
                  <a:ext cx="2180955" cy="470856"/>
                </a:xfrm>
                <a:prstGeom prst="rect">
                  <a:avLst/>
                </a:prstGeom>
                <a:ln>
                  <a:noFill/>
                </a:ln>
              </p:spPr>
              <p:txBody>
                <a:bodyPr wrap="square">
                  <a:spAutoFit/>
                </a:bodyPr>
                <a:lstStyle/>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SCALABLE LOG ANALYTICS</a:t>
                  </a:r>
                </a:p>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PLATFORM</a:t>
                  </a:r>
                </a:p>
              </p:txBody>
            </p:sp>
          </p:grpSp>
          <p:cxnSp>
            <p:nvCxnSpPr>
              <p:cNvPr id="271" name="Straight Connector 270">
                <a:extLst>
                  <a:ext uri="{FF2B5EF4-FFF2-40B4-BE49-F238E27FC236}">
                    <a16:creationId xmlns:a16="http://schemas.microsoft.com/office/drawing/2014/main" id="{C187CB89-0889-49B4-8CE3-889CCE3A5364}"/>
                  </a:ext>
                </a:extLst>
              </p:cNvPr>
              <p:cNvCxnSpPr>
                <a:cxnSpLocks/>
              </p:cNvCxnSpPr>
              <p:nvPr/>
            </p:nvCxnSpPr>
            <p:spPr>
              <a:xfrm>
                <a:off x="5247881" y="3764896"/>
                <a:ext cx="825089" cy="0"/>
              </a:xfrm>
              <a:prstGeom prst="line">
                <a:avLst/>
              </a:prstGeom>
              <a:noFill/>
              <a:ln w="38100" cap="flat" cmpd="sng" algn="ctr">
                <a:solidFill>
                  <a:srgbClr val="E6E6E6">
                    <a:lumMod val="50000"/>
                  </a:srgbClr>
                </a:solidFill>
                <a:prstDash val="solid"/>
                <a:headEnd type="none" w="med" len="med"/>
                <a:tailEnd type="triangle" w="med" len="sm"/>
              </a:ln>
              <a:effectLst/>
            </p:spPr>
          </p:cxnSp>
        </p:grpSp>
        <p:pic>
          <p:nvPicPr>
            <p:cNvPr id="267" name="Picture 266">
              <a:extLst>
                <a:ext uri="{FF2B5EF4-FFF2-40B4-BE49-F238E27FC236}">
                  <a16:creationId xmlns:a16="http://schemas.microsoft.com/office/drawing/2014/main" id="{B3C2362E-A8E3-40E8-8CDA-188A9221FA33}"/>
                </a:ext>
              </a:extLst>
            </p:cNvPr>
            <p:cNvPicPr>
              <a:picLocks noChangeAspect="1"/>
            </p:cNvPicPr>
            <p:nvPr/>
          </p:nvPicPr>
          <p:blipFill>
            <a:blip r:embed="rId3">
              <a:duotone>
                <a:srgbClr val="0078D7">
                  <a:shade val="45000"/>
                  <a:satMod val="135000"/>
                </a:srgbClr>
                <a:prstClr val="white"/>
              </a:duotone>
            </a:blip>
            <a:stretch>
              <a:fillRect/>
            </a:stretch>
          </p:blipFill>
          <p:spPr>
            <a:xfrm>
              <a:off x="6860224" y="3278757"/>
              <a:ext cx="470166" cy="470166"/>
            </a:xfrm>
            <a:prstGeom prst="rect">
              <a:avLst/>
            </a:prstGeom>
            <a:ln>
              <a:noFill/>
            </a:ln>
          </p:spPr>
        </p:pic>
      </p:grpSp>
      <p:grpSp>
        <p:nvGrpSpPr>
          <p:cNvPr id="274" name="Group 273">
            <a:extLst>
              <a:ext uri="{FF2B5EF4-FFF2-40B4-BE49-F238E27FC236}">
                <a16:creationId xmlns:a16="http://schemas.microsoft.com/office/drawing/2014/main" id="{ACAC33D2-CAA7-46E0-8B01-6214DAEFA78E}"/>
              </a:ext>
            </a:extLst>
          </p:cNvPr>
          <p:cNvGrpSpPr/>
          <p:nvPr/>
        </p:nvGrpSpPr>
        <p:grpSpPr>
          <a:xfrm>
            <a:off x="222960" y="1774301"/>
            <a:ext cx="2226350" cy="4144528"/>
            <a:chOff x="303319" y="1089632"/>
            <a:chExt cx="3027990" cy="5636046"/>
          </a:xfrm>
        </p:grpSpPr>
        <p:grpSp>
          <p:nvGrpSpPr>
            <p:cNvPr id="275" name="Group 274">
              <a:extLst>
                <a:ext uri="{FF2B5EF4-FFF2-40B4-BE49-F238E27FC236}">
                  <a16:creationId xmlns:a16="http://schemas.microsoft.com/office/drawing/2014/main" id="{2BE2D1B2-E76B-4906-9615-03BC457DFF44}"/>
                </a:ext>
              </a:extLst>
            </p:cNvPr>
            <p:cNvGrpSpPr/>
            <p:nvPr/>
          </p:nvGrpSpPr>
          <p:grpSpPr>
            <a:xfrm>
              <a:off x="303319" y="1089632"/>
              <a:ext cx="3027990" cy="5636046"/>
              <a:chOff x="303319" y="1089632"/>
              <a:chExt cx="3027990" cy="5636046"/>
            </a:xfrm>
          </p:grpSpPr>
          <p:sp>
            <p:nvSpPr>
              <p:cNvPr id="278" name="Freeform 95">
                <a:extLst>
                  <a:ext uri="{FF2B5EF4-FFF2-40B4-BE49-F238E27FC236}">
                    <a16:creationId xmlns:a16="http://schemas.microsoft.com/office/drawing/2014/main" id="{585B7718-F099-45B8-9B6E-5113E3FA6DB1}"/>
                  </a:ext>
                </a:extLst>
              </p:cNvPr>
              <p:cNvSpPr>
                <a:spLocks/>
              </p:cNvSpPr>
              <p:nvPr/>
            </p:nvSpPr>
            <p:spPr bwMode="auto">
              <a:xfrm flipH="1">
                <a:off x="303319" y="1089632"/>
                <a:ext cx="2900212" cy="178812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8D7"/>
              </a:solidFill>
              <a:ln w="38100">
                <a:solidFill>
                  <a:srgbClr val="0078D7"/>
                </a:solid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grpSp>
            <p:nvGrpSpPr>
              <p:cNvPr id="279" name="Group 278">
                <a:extLst>
                  <a:ext uri="{FF2B5EF4-FFF2-40B4-BE49-F238E27FC236}">
                    <a16:creationId xmlns:a16="http://schemas.microsoft.com/office/drawing/2014/main" id="{E2CDCFDD-033F-4241-89E7-9528F52C8691}"/>
                  </a:ext>
                </a:extLst>
              </p:cNvPr>
              <p:cNvGrpSpPr/>
              <p:nvPr/>
            </p:nvGrpSpPr>
            <p:grpSpPr>
              <a:xfrm>
                <a:off x="1140713" y="2361499"/>
                <a:ext cx="461215" cy="461215"/>
                <a:chOff x="2789237" y="1642042"/>
                <a:chExt cx="461215" cy="461215"/>
              </a:xfrm>
            </p:grpSpPr>
            <p:sp>
              <p:nvSpPr>
                <p:cNvPr id="307" name="Rectangle 306">
                  <a:extLst>
                    <a:ext uri="{FF2B5EF4-FFF2-40B4-BE49-F238E27FC236}">
                      <a16:creationId xmlns:a16="http://schemas.microsoft.com/office/drawing/2014/main" id="{DEFD094A-86DA-4254-9804-363596B2A453}"/>
                    </a:ext>
                  </a:extLst>
                </p:cNvPr>
                <p:cNvSpPr/>
                <p:nvPr/>
              </p:nvSpPr>
              <p:spPr>
                <a:xfrm>
                  <a:off x="2789237" y="1642042"/>
                  <a:ext cx="461215" cy="461215"/>
                </a:xfrm>
                <a:prstGeom prst="rect">
                  <a:avLst/>
                </a:prstGeom>
                <a:solidFill>
                  <a:srgbClr val="0072C6"/>
                </a:solidFill>
                <a:ln w="10795"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pic>
              <p:nvPicPr>
                <p:cNvPr id="308" name="Picture 31">
                  <a:extLst>
                    <a:ext uri="{FF2B5EF4-FFF2-40B4-BE49-F238E27FC236}">
                      <a16:creationId xmlns:a16="http://schemas.microsoft.com/office/drawing/2014/main" id="{60881100-881E-4ED2-ABDE-35BCB38A644E}"/>
                    </a:ext>
                  </a:extLst>
                </p:cNvPr>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822472" y="1744240"/>
                  <a:ext cx="424515" cy="27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0" name="Rectangle 279">
                <a:extLst>
                  <a:ext uri="{FF2B5EF4-FFF2-40B4-BE49-F238E27FC236}">
                    <a16:creationId xmlns:a16="http://schemas.microsoft.com/office/drawing/2014/main" id="{94B5DD20-D55A-4592-A52B-899CD194BA1D}"/>
                  </a:ext>
                </a:extLst>
              </p:cNvPr>
              <p:cNvSpPr/>
              <p:nvPr/>
            </p:nvSpPr>
            <p:spPr>
              <a:xfrm>
                <a:off x="374562" y="1369374"/>
                <a:ext cx="1497939" cy="219733"/>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838181">
                  <a:spcBef>
                    <a:spcPts val="0"/>
                  </a:spcBef>
                  <a:defRPr/>
                </a:pPr>
                <a:r>
                  <a:rPr lang="en-US" sz="105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sp>
            <p:nvSpPr>
              <p:cNvPr id="281" name="Rectangle 280">
                <a:extLst>
                  <a:ext uri="{FF2B5EF4-FFF2-40B4-BE49-F238E27FC236}">
                    <a16:creationId xmlns:a16="http://schemas.microsoft.com/office/drawing/2014/main" id="{9795A6C2-62A0-40EA-A8D3-B355C28F289D}"/>
                  </a:ext>
                </a:extLst>
              </p:cNvPr>
              <p:cNvSpPr/>
              <p:nvPr/>
            </p:nvSpPr>
            <p:spPr bwMode="auto">
              <a:xfrm>
                <a:off x="464950" y="1719928"/>
                <a:ext cx="1212822" cy="1243934"/>
              </a:xfrm>
              <a:prstGeom prst="rect">
                <a:avLst/>
              </a:prstGeom>
              <a:solidFill>
                <a:srgbClr val="FFFFFF"/>
              </a:solid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82" name="Group 281">
                <a:extLst>
                  <a:ext uri="{FF2B5EF4-FFF2-40B4-BE49-F238E27FC236}">
                    <a16:creationId xmlns:a16="http://schemas.microsoft.com/office/drawing/2014/main" id="{D873632D-25F2-4D96-92C0-F444A9DC3FB6}"/>
                  </a:ext>
                </a:extLst>
              </p:cNvPr>
              <p:cNvGrpSpPr/>
              <p:nvPr/>
            </p:nvGrpSpPr>
            <p:grpSpPr>
              <a:xfrm>
                <a:off x="1084938" y="1896678"/>
                <a:ext cx="501577" cy="457708"/>
                <a:chOff x="6251144" y="971379"/>
                <a:chExt cx="2438400" cy="2225132"/>
              </a:xfrm>
            </p:grpSpPr>
            <p:sp>
              <p:nvSpPr>
                <p:cNvPr id="305" name="Freeform 5">
                  <a:extLst>
                    <a:ext uri="{FF2B5EF4-FFF2-40B4-BE49-F238E27FC236}">
                      <a16:creationId xmlns:a16="http://schemas.microsoft.com/office/drawing/2014/main" id="{C78E2F56-96F6-4CC2-A7C2-1898A8C78C3A}"/>
                    </a:ext>
                  </a:extLst>
                </p:cNvPr>
                <p:cNvSpPr>
                  <a:spLocks noEditPoints="1"/>
                </p:cNvSpPr>
                <p:nvPr/>
              </p:nvSpPr>
              <p:spPr bwMode="auto">
                <a:xfrm>
                  <a:off x="6251144" y="971379"/>
                  <a:ext cx="2438400" cy="222513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306" name="Picture 305">
                  <a:extLst>
                    <a:ext uri="{FF2B5EF4-FFF2-40B4-BE49-F238E27FC236}">
                      <a16:creationId xmlns:a16="http://schemas.microsoft.com/office/drawing/2014/main" id="{080B6B5D-657F-4BFA-BCBA-646A2B251CF0}"/>
                    </a:ext>
                  </a:extLst>
                </p:cNvPr>
                <p:cNvPicPr>
                  <a:picLocks noChangeAspect="1"/>
                </p:cNvPicPr>
                <p:nvPr/>
              </p:nvPicPr>
              <p:blipFill rotWithShape="1">
                <a:blip r:embed="rId5">
                  <a:duotone>
                    <a:srgbClr val="0078D7">
                      <a:shade val="45000"/>
                      <a:satMod val="135000"/>
                    </a:srgbClr>
                    <a:prstClr val="white"/>
                  </a:duotone>
                  <a:extLst>
                    <a:ext uri="{BEBA8EAE-BF5A-486C-A8C5-ECC9F3942E4B}">
                      <a14:imgProps xmlns:a14="http://schemas.microsoft.com/office/drawing/2010/main">
                        <a14:imgLayer r:embed="rId6">
                          <a14:imgEffect>
                            <a14:saturation sat="66000"/>
                          </a14:imgEffect>
                        </a14:imgLayer>
                      </a14:imgProps>
                    </a:ext>
                  </a:extLst>
                </a:blip>
                <a:srcRect l="10169" t="7042" r="3549" b="12982"/>
                <a:stretch/>
              </p:blipFill>
              <p:spPr>
                <a:xfrm>
                  <a:off x="6419011" y="1120583"/>
                  <a:ext cx="2118131" cy="1426894"/>
                </a:xfrm>
                <a:prstGeom prst="rect">
                  <a:avLst/>
                </a:prstGeom>
                <a:solidFill>
                  <a:srgbClr val="0078D7"/>
                </a:solidFill>
              </p:spPr>
            </p:pic>
          </p:grpSp>
          <p:grpSp>
            <p:nvGrpSpPr>
              <p:cNvPr id="283" name="Group 282">
                <a:extLst>
                  <a:ext uri="{FF2B5EF4-FFF2-40B4-BE49-F238E27FC236}">
                    <a16:creationId xmlns:a16="http://schemas.microsoft.com/office/drawing/2014/main" id="{4EA8B3A1-59F1-436D-B80F-EB66EF311EC7}"/>
                  </a:ext>
                </a:extLst>
              </p:cNvPr>
              <p:cNvGrpSpPr/>
              <p:nvPr/>
            </p:nvGrpSpPr>
            <p:grpSpPr>
              <a:xfrm>
                <a:off x="623007" y="2414035"/>
                <a:ext cx="476890" cy="435180"/>
                <a:chOff x="3875698" y="2985881"/>
                <a:chExt cx="1851848" cy="1689881"/>
              </a:xfrm>
            </p:grpSpPr>
            <p:sp>
              <p:nvSpPr>
                <p:cNvPr id="302" name="Rectangle 301">
                  <a:extLst>
                    <a:ext uri="{FF2B5EF4-FFF2-40B4-BE49-F238E27FC236}">
                      <a16:creationId xmlns:a16="http://schemas.microsoft.com/office/drawing/2014/main" id="{51219077-0741-486F-9DBD-D105A60C0116}"/>
                    </a:ext>
                  </a:extLst>
                </p:cNvPr>
                <p:cNvSpPr/>
                <p:nvPr/>
              </p:nvSpPr>
              <p:spPr>
                <a:xfrm>
                  <a:off x="3962136" y="3088676"/>
                  <a:ext cx="1646501" cy="1131196"/>
                </a:xfrm>
                <a:prstGeom prst="rect">
                  <a:avLst/>
                </a:prstGeom>
                <a:solidFill>
                  <a:srgbClr val="0078D7"/>
                </a:solidFill>
                <a:ln w="10795"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pic>
              <p:nvPicPr>
                <p:cNvPr id="303" name="Picture 46">
                  <a:extLst>
                    <a:ext uri="{FF2B5EF4-FFF2-40B4-BE49-F238E27FC236}">
                      <a16:creationId xmlns:a16="http://schemas.microsoft.com/office/drawing/2014/main" id="{27FBD476-6FA7-4247-A01B-7417E15DF26C}"/>
                    </a:ext>
                  </a:extLst>
                </p:cNvPr>
                <p:cNvPicPr>
                  <a:picLocks noChangeAspect="1"/>
                </p:cNvPicPr>
                <p:nvPr/>
              </p:nvPicPr>
              <p:blipFill rotWithShape="1">
                <a:blip r:embed="rId7">
                  <a:biLevel thresh="50000"/>
                  <a:extLst>
                    <a:ext uri="{28A0092B-C50C-407E-A947-70E740481C1C}">
                      <a14:useLocalDpi xmlns:a14="http://schemas.microsoft.com/office/drawing/2010/main" val="0"/>
                    </a:ext>
                  </a:extLst>
                </a:blip>
                <a:srcRect l="29094" t="18489" r="30580" b="33441"/>
                <a:stretch/>
              </p:blipFill>
              <p:spPr bwMode="auto">
                <a:xfrm>
                  <a:off x="4425998" y="3349098"/>
                  <a:ext cx="779311" cy="72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4" name="Freeform 5">
                  <a:extLst>
                    <a:ext uri="{FF2B5EF4-FFF2-40B4-BE49-F238E27FC236}">
                      <a16:creationId xmlns:a16="http://schemas.microsoft.com/office/drawing/2014/main" id="{3A283FEB-CEC1-425D-B1E5-2396418F6491}"/>
                    </a:ext>
                  </a:extLst>
                </p:cNvPr>
                <p:cNvSpPr>
                  <a:spLocks noEditPoints="1"/>
                </p:cNvSpPr>
                <p:nvPr/>
              </p:nvSpPr>
              <p:spPr bwMode="auto">
                <a:xfrm>
                  <a:off x="3875698" y="2985881"/>
                  <a:ext cx="1851848" cy="1689881"/>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nvGrpSpPr>
              <p:cNvPr id="284" name="Group 283">
                <a:extLst>
                  <a:ext uri="{FF2B5EF4-FFF2-40B4-BE49-F238E27FC236}">
                    <a16:creationId xmlns:a16="http://schemas.microsoft.com/office/drawing/2014/main" id="{75ECCE66-54E4-48F9-A463-13FEAC2F407D}"/>
                  </a:ext>
                </a:extLst>
              </p:cNvPr>
              <p:cNvGrpSpPr/>
              <p:nvPr/>
            </p:nvGrpSpPr>
            <p:grpSpPr>
              <a:xfrm>
                <a:off x="527848" y="4487862"/>
                <a:ext cx="2803461" cy="2237816"/>
                <a:chOff x="6544492" y="479682"/>
                <a:chExt cx="2803461" cy="2237816"/>
              </a:xfrm>
            </p:grpSpPr>
            <p:grpSp>
              <p:nvGrpSpPr>
                <p:cNvPr id="288" name="Group 287">
                  <a:extLst>
                    <a:ext uri="{FF2B5EF4-FFF2-40B4-BE49-F238E27FC236}">
                      <a16:creationId xmlns:a16="http://schemas.microsoft.com/office/drawing/2014/main" id="{EBFDBE99-E12D-499F-A58C-A286ED368D70}"/>
                    </a:ext>
                  </a:extLst>
                </p:cNvPr>
                <p:cNvGrpSpPr/>
                <p:nvPr/>
              </p:nvGrpSpPr>
              <p:grpSpPr>
                <a:xfrm>
                  <a:off x="6544492" y="479682"/>
                  <a:ext cx="2776513" cy="2237816"/>
                  <a:chOff x="8877619" y="-322895"/>
                  <a:chExt cx="2776513" cy="2237816"/>
                </a:xfrm>
              </p:grpSpPr>
              <p:sp>
                <p:nvSpPr>
                  <p:cNvPr id="290" name="Rectangle 289">
                    <a:extLst>
                      <a:ext uri="{FF2B5EF4-FFF2-40B4-BE49-F238E27FC236}">
                        <a16:creationId xmlns:a16="http://schemas.microsoft.com/office/drawing/2014/main" id="{7C8A7294-1171-4899-8B29-80A586F26FA0}"/>
                      </a:ext>
                    </a:extLst>
                  </p:cNvPr>
                  <p:cNvSpPr/>
                  <p:nvPr/>
                </p:nvSpPr>
                <p:spPr>
                  <a:xfrm>
                    <a:off x="9396234" y="-322895"/>
                    <a:ext cx="2257898" cy="2229091"/>
                  </a:xfrm>
                  <a:prstGeom prst="rect">
                    <a:avLst/>
                  </a:prstGeom>
                  <a:solidFill>
                    <a:srgbClr val="FFFFFF"/>
                  </a:solidFill>
                  <a:ln w="38100" cap="flat" cmpd="sng" algn="ctr">
                    <a:solidFill>
                      <a:srgbClr val="0078D7"/>
                    </a:solid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sp>
                <p:nvSpPr>
                  <p:cNvPr id="291" name="Freeform 207">
                    <a:extLst>
                      <a:ext uri="{FF2B5EF4-FFF2-40B4-BE49-F238E27FC236}">
                        <a16:creationId xmlns:a16="http://schemas.microsoft.com/office/drawing/2014/main" id="{A52E9B1A-2E79-4488-A713-508314E3B133}"/>
                      </a:ext>
                    </a:extLst>
                  </p:cNvPr>
                  <p:cNvSpPr>
                    <a:spLocks/>
                  </p:cNvSpPr>
                  <p:nvPr/>
                </p:nvSpPr>
                <p:spPr bwMode="auto">
                  <a:xfrm>
                    <a:off x="11002707" y="20706"/>
                    <a:ext cx="549907" cy="356441"/>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6" tIns="34962" rIns="69926" bIns="34962" numCol="1" anchor="t" anchorCtr="0" compatLnSpc="1">
                    <a:prstTxWarp prst="textNoShape">
                      <a:avLst/>
                    </a:prstTxWarp>
                  </a:bodyPr>
                  <a:lstStyle/>
                  <a:p>
                    <a:pPr defTabSz="685316" fontAlgn="auto">
                      <a:spcBef>
                        <a:spcPts val="0"/>
                      </a:spcBef>
                      <a:spcAft>
                        <a:spcPts val="0"/>
                      </a:spcAft>
                      <a:defRPr/>
                    </a:pPr>
                    <a:endParaRPr lang="en-US" sz="1350" b="0" kern="0">
                      <a:solidFill>
                        <a:srgbClr val="000000"/>
                      </a:solidFill>
                      <a:latin typeface="Segoe UI"/>
                      <a:cs typeface="+mn-cs"/>
                    </a:endParaRPr>
                  </a:p>
                </p:txBody>
              </p:sp>
              <p:sp>
                <p:nvSpPr>
                  <p:cNvPr id="292" name="Freeform 206">
                    <a:extLst>
                      <a:ext uri="{FF2B5EF4-FFF2-40B4-BE49-F238E27FC236}">
                        <a16:creationId xmlns:a16="http://schemas.microsoft.com/office/drawing/2014/main" id="{E865F7D2-E60B-4E03-9082-11636978802E}"/>
                      </a:ext>
                    </a:extLst>
                  </p:cNvPr>
                  <p:cNvSpPr>
                    <a:spLocks/>
                  </p:cNvSpPr>
                  <p:nvPr/>
                </p:nvSpPr>
                <p:spPr bwMode="auto">
                  <a:xfrm>
                    <a:off x="10098943" y="248882"/>
                    <a:ext cx="712030" cy="467758"/>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6" tIns="34962" rIns="69926" bIns="34962" numCol="1" anchor="t" anchorCtr="0" compatLnSpc="1">
                    <a:prstTxWarp prst="textNoShape">
                      <a:avLst/>
                    </a:prstTxWarp>
                  </a:bodyPr>
                  <a:lstStyle/>
                  <a:p>
                    <a:pPr defTabSz="685316" fontAlgn="auto">
                      <a:spcBef>
                        <a:spcPts val="0"/>
                      </a:spcBef>
                      <a:spcAft>
                        <a:spcPts val="0"/>
                      </a:spcAft>
                      <a:defRPr/>
                    </a:pPr>
                    <a:endParaRPr lang="en-US" sz="1350" b="0" kern="0">
                      <a:solidFill>
                        <a:srgbClr val="000000"/>
                      </a:solidFill>
                      <a:latin typeface="Segoe UI"/>
                      <a:cs typeface="+mn-cs"/>
                    </a:endParaRPr>
                  </a:p>
                </p:txBody>
              </p:sp>
              <p:pic>
                <p:nvPicPr>
                  <p:cNvPr id="293" name="Picture 292">
                    <a:extLst>
                      <a:ext uri="{FF2B5EF4-FFF2-40B4-BE49-F238E27FC236}">
                        <a16:creationId xmlns:a16="http://schemas.microsoft.com/office/drawing/2014/main" id="{833904B2-1559-4BAB-88DA-7B5DC04E50FF}"/>
                      </a:ext>
                    </a:extLst>
                  </p:cNvPr>
                  <p:cNvPicPr>
                    <a:picLocks noChangeAspect="1"/>
                  </p:cNvPicPr>
                  <p:nvPr/>
                </p:nvPicPr>
                <p:blipFill>
                  <a:blip r:embed="rId8">
                    <a:duotone>
                      <a:srgbClr val="E6E6E6">
                        <a:shade val="45000"/>
                        <a:satMod val="135000"/>
                      </a:srgbClr>
                      <a:prstClr val="white"/>
                    </a:duotone>
                  </a:blip>
                  <a:stretch>
                    <a:fillRect/>
                  </a:stretch>
                </p:blipFill>
                <p:spPr>
                  <a:xfrm>
                    <a:off x="10236072" y="231632"/>
                    <a:ext cx="1264406" cy="1683289"/>
                  </a:xfrm>
                  <a:prstGeom prst="rect">
                    <a:avLst/>
                  </a:prstGeom>
                </p:spPr>
              </p:pic>
              <p:sp>
                <p:nvSpPr>
                  <p:cNvPr id="294" name="Rectangle 293">
                    <a:extLst>
                      <a:ext uri="{FF2B5EF4-FFF2-40B4-BE49-F238E27FC236}">
                        <a16:creationId xmlns:a16="http://schemas.microsoft.com/office/drawing/2014/main" id="{8BED44D3-D595-40D0-B6C4-9898EE2BA40E}"/>
                      </a:ext>
                    </a:extLst>
                  </p:cNvPr>
                  <p:cNvSpPr/>
                  <p:nvPr/>
                </p:nvSpPr>
                <p:spPr bwMode="auto">
                  <a:xfrm>
                    <a:off x="8877619" y="340065"/>
                    <a:ext cx="1168404" cy="1252197"/>
                  </a:xfrm>
                  <a:prstGeom prst="rect">
                    <a:avLst/>
                  </a:prstGeom>
                  <a:solidFill>
                    <a:srgbClr val="FFFFFF"/>
                  </a:solid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5" name="Freeform 5">
                    <a:extLst>
                      <a:ext uri="{FF2B5EF4-FFF2-40B4-BE49-F238E27FC236}">
                        <a16:creationId xmlns:a16="http://schemas.microsoft.com/office/drawing/2014/main" id="{C9BF0629-31B5-41E5-9B14-0CA7CCB67DD8}"/>
                      </a:ext>
                    </a:extLst>
                  </p:cNvPr>
                  <p:cNvSpPr>
                    <a:spLocks noEditPoints="1"/>
                  </p:cNvSpPr>
                  <p:nvPr/>
                </p:nvSpPr>
                <p:spPr bwMode="auto">
                  <a:xfrm>
                    <a:off x="8979175" y="463663"/>
                    <a:ext cx="417059" cy="38058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296" name="Picture 295">
                    <a:extLst>
                      <a:ext uri="{FF2B5EF4-FFF2-40B4-BE49-F238E27FC236}">
                        <a16:creationId xmlns:a16="http://schemas.microsoft.com/office/drawing/2014/main" id="{71A69A36-BDBF-4CAB-BC07-FA6AA47191BC}"/>
                      </a:ext>
                    </a:extLst>
                  </p:cNvPr>
                  <p:cNvPicPr>
                    <a:picLocks noChangeAspect="1"/>
                  </p:cNvPicPr>
                  <p:nvPr/>
                </p:nvPicPr>
                <p:blipFill>
                  <a:blip r:embed="rId9"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8966175" y="903425"/>
                    <a:ext cx="556407" cy="556407"/>
                  </a:xfrm>
                  <a:prstGeom prst="rect">
                    <a:avLst/>
                  </a:prstGeom>
                </p:spPr>
              </p:pic>
              <p:grpSp>
                <p:nvGrpSpPr>
                  <p:cNvPr id="297" name="Group 296">
                    <a:extLst>
                      <a:ext uri="{FF2B5EF4-FFF2-40B4-BE49-F238E27FC236}">
                        <a16:creationId xmlns:a16="http://schemas.microsoft.com/office/drawing/2014/main" id="{3B8EEF6B-3FD9-4431-A20A-C07208316FD5}"/>
                      </a:ext>
                    </a:extLst>
                  </p:cNvPr>
                  <p:cNvGrpSpPr/>
                  <p:nvPr/>
                </p:nvGrpSpPr>
                <p:grpSpPr>
                  <a:xfrm>
                    <a:off x="9413645" y="643239"/>
                    <a:ext cx="577019" cy="548716"/>
                    <a:chOff x="2315114" y="-301375"/>
                    <a:chExt cx="3166233" cy="3010928"/>
                  </a:xfrm>
                </p:grpSpPr>
                <p:pic>
                  <p:nvPicPr>
                    <p:cNvPr id="298" name="Picture 297">
                      <a:extLst>
                        <a:ext uri="{FF2B5EF4-FFF2-40B4-BE49-F238E27FC236}">
                          <a16:creationId xmlns:a16="http://schemas.microsoft.com/office/drawing/2014/main" id="{7B3B631C-8067-4654-BEA3-1CA7AD717C4A}"/>
                        </a:ext>
                      </a:extLst>
                    </p:cNvPr>
                    <p:cNvPicPr>
                      <a:picLocks noChangeAspect="1"/>
                    </p:cNvPicPr>
                    <p:nvPr/>
                  </p:nvPicPr>
                  <p:blipFill>
                    <a:blip r:embed="rId10"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2315114" y="-301375"/>
                      <a:ext cx="3010928" cy="3010928"/>
                    </a:xfrm>
                    <a:prstGeom prst="rect">
                      <a:avLst/>
                    </a:prstGeom>
                  </p:spPr>
                </p:pic>
                <p:grpSp>
                  <p:nvGrpSpPr>
                    <p:cNvPr id="299" name="Group 298">
                      <a:extLst>
                        <a:ext uri="{FF2B5EF4-FFF2-40B4-BE49-F238E27FC236}">
                          <a16:creationId xmlns:a16="http://schemas.microsoft.com/office/drawing/2014/main" id="{78405251-F95B-4039-9EE7-8A833AD8CE62}"/>
                        </a:ext>
                      </a:extLst>
                    </p:cNvPr>
                    <p:cNvGrpSpPr/>
                    <p:nvPr/>
                  </p:nvGrpSpPr>
                  <p:grpSpPr>
                    <a:xfrm>
                      <a:off x="4031538" y="1226142"/>
                      <a:ext cx="1449809" cy="1298655"/>
                      <a:chOff x="5224439" y="951373"/>
                      <a:chExt cx="1449809" cy="1298655"/>
                    </a:xfrm>
                  </p:grpSpPr>
                  <p:sp>
                    <p:nvSpPr>
                      <p:cNvPr id="300" name="Rectangle 299">
                        <a:extLst>
                          <a:ext uri="{FF2B5EF4-FFF2-40B4-BE49-F238E27FC236}">
                            <a16:creationId xmlns:a16="http://schemas.microsoft.com/office/drawing/2014/main" id="{59BE986C-4126-4645-B312-28E261ACF1E9}"/>
                          </a:ext>
                        </a:extLst>
                      </p:cNvPr>
                      <p:cNvSpPr/>
                      <p:nvPr/>
                    </p:nvSpPr>
                    <p:spPr bwMode="auto">
                      <a:xfrm>
                        <a:off x="5224439" y="951373"/>
                        <a:ext cx="1449809" cy="1298655"/>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01" name="Picture 300">
                        <a:extLst>
                          <a:ext uri="{FF2B5EF4-FFF2-40B4-BE49-F238E27FC236}">
                            <a16:creationId xmlns:a16="http://schemas.microsoft.com/office/drawing/2014/main" id="{2BE3F378-9B19-4CDC-BBF7-8A2B80EBB94C}"/>
                          </a:ext>
                        </a:extLst>
                      </p:cNvPr>
                      <p:cNvPicPr>
                        <a:picLocks noChangeAspect="1"/>
                      </p:cNvPicPr>
                      <p:nvPr/>
                    </p:nvPicPr>
                    <p:blipFill>
                      <a:blip r:embed="rId11">
                        <a:duotone>
                          <a:srgbClr val="0078D7">
                            <a:shade val="45000"/>
                            <a:satMod val="135000"/>
                          </a:srgbClr>
                          <a:prstClr val="white"/>
                        </a:duotone>
                      </a:blip>
                      <a:stretch>
                        <a:fillRect/>
                      </a:stretch>
                    </p:blipFill>
                    <p:spPr>
                      <a:xfrm>
                        <a:off x="5315988" y="999918"/>
                        <a:ext cx="1250107" cy="1250110"/>
                      </a:xfrm>
                      <a:prstGeom prst="rect">
                        <a:avLst/>
                      </a:prstGeom>
                    </p:spPr>
                  </p:pic>
                </p:grpSp>
              </p:grpSp>
            </p:grpSp>
            <p:sp>
              <p:nvSpPr>
                <p:cNvPr id="289" name="Rectangle 288">
                  <a:extLst>
                    <a:ext uri="{FF2B5EF4-FFF2-40B4-BE49-F238E27FC236}">
                      <a16:creationId xmlns:a16="http://schemas.microsoft.com/office/drawing/2014/main" id="{27D48CBE-CB91-4954-99BE-143B72D50016}"/>
                    </a:ext>
                  </a:extLst>
                </p:cNvPr>
                <p:cNvSpPr/>
                <p:nvPr/>
              </p:nvSpPr>
              <p:spPr>
                <a:xfrm>
                  <a:off x="6926524" y="566468"/>
                  <a:ext cx="2421429" cy="439465"/>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38181">
                    <a:spcBef>
                      <a:spcPts val="0"/>
                    </a:spcBef>
                    <a:defRPr/>
                  </a:pPr>
                  <a: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ON-PREMISES, PRIVATE </a:t>
                  </a:r>
                  <a:b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AND PUBLIC CLOUDS</a:t>
                  </a:r>
                </a:p>
              </p:txBody>
            </p:sp>
          </p:grpSp>
          <p:cxnSp>
            <p:nvCxnSpPr>
              <p:cNvPr id="285" name="Straight Connector 284">
                <a:extLst>
                  <a:ext uri="{FF2B5EF4-FFF2-40B4-BE49-F238E27FC236}">
                    <a16:creationId xmlns:a16="http://schemas.microsoft.com/office/drawing/2014/main" id="{DB60AA29-851C-4F43-9B6A-C0E7F56DC117}"/>
                  </a:ext>
                </a:extLst>
              </p:cNvPr>
              <p:cNvCxnSpPr>
                <a:cxnSpLocks/>
              </p:cNvCxnSpPr>
              <p:nvPr/>
            </p:nvCxnSpPr>
            <p:spPr>
              <a:xfrm>
                <a:off x="732824" y="2963862"/>
                <a:ext cx="0" cy="2186959"/>
              </a:xfrm>
              <a:prstGeom prst="line">
                <a:avLst/>
              </a:prstGeom>
              <a:noFill/>
              <a:ln w="38100" cap="flat" cmpd="sng" algn="ctr">
                <a:solidFill>
                  <a:srgbClr val="E6E6E6">
                    <a:lumMod val="50000"/>
                  </a:srgbClr>
                </a:solidFill>
                <a:prstDash val="solid"/>
                <a:headEnd type="none"/>
                <a:tailEnd type="none"/>
              </a:ln>
              <a:effectLst/>
            </p:spPr>
          </p:cxnSp>
          <p:sp>
            <p:nvSpPr>
              <p:cNvPr id="286" name="TextBox 285">
                <a:extLst>
                  <a:ext uri="{FF2B5EF4-FFF2-40B4-BE49-F238E27FC236}">
                    <a16:creationId xmlns:a16="http://schemas.microsoft.com/office/drawing/2014/main" id="{DA4E0A2C-AE0C-44FC-AC6E-55F6DE78242D}"/>
                  </a:ext>
                </a:extLst>
              </p:cNvPr>
              <p:cNvSpPr txBox="1"/>
              <p:nvPr/>
            </p:nvSpPr>
            <p:spPr>
              <a:xfrm>
                <a:off x="493192" y="3351390"/>
                <a:ext cx="1896591" cy="814531"/>
              </a:xfrm>
              <a:prstGeom prst="rect">
                <a:avLst/>
              </a:prstGeom>
              <a:solidFill>
                <a:srgbClr val="E6E6E6"/>
              </a:solid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87" name="TextBox 286">
                <a:extLst>
                  <a:ext uri="{FF2B5EF4-FFF2-40B4-BE49-F238E27FC236}">
                    <a16:creationId xmlns:a16="http://schemas.microsoft.com/office/drawing/2014/main" id="{FEC81856-5FC4-44F1-B469-E4ABACAE2E5E}"/>
                  </a:ext>
                </a:extLst>
              </p:cNvPr>
              <p:cNvSpPr txBox="1"/>
              <p:nvPr/>
            </p:nvSpPr>
            <p:spPr>
              <a:xfrm>
                <a:off x="493191" y="3365616"/>
                <a:ext cx="1686445" cy="988796"/>
              </a:xfrm>
              <a:prstGeom prst="rect">
                <a:avLst/>
              </a:prstGeom>
              <a:noFill/>
              <a:ln>
                <a:noFill/>
              </a:ln>
            </p:spPr>
            <p:txBody>
              <a:bodyPr wrap="square" rtlCol="0">
                <a:spAutoFit/>
              </a:bodyPr>
              <a:lstStyle/>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WINDOWS &amp;</a:t>
                </a:r>
                <a:b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LINUX AGENTS</a:t>
                </a:r>
              </a:p>
              <a:p>
                <a:pPr defTabSz="672227" fontAlgn="auto">
                  <a:spcBef>
                    <a:spcPts val="0"/>
                  </a:spcBef>
                  <a:spcAft>
                    <a:spcPts val="0"/>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Windows Events, Syslog, CEF, Configurations</a:t>
                </a:r>
                <a:endParaRPr lang="en-US" sz="900"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endParaRPr>
              </a:p>
            </p:txBody>
          </p:sp>
        </p:grpSp>
        <p:sp>
          <p:nvSpPr>
            <p:cNvPr id="276" name="Rectangle 275">
              <a:extLst>
                <a:ext uri="{FF2B5EF4-FFF2-40B4-BE49-F238E27FC236}">
                  <a16:creationId xmlns:a16="http://schemas.microsoft.com/office/drawing/2014/main" id="{F3117691-E8DD-4163-9817-5A7E5EDA4BAB}"/>
                </a:ext>
              </a:extLst>
            </p:cNvPr>
            <p:cNvSpPr/>
            <p:nvPr/>
          </p:nvSpPr>
          <p:spPr bwMode="auto">
            <a:xfrm>
              <a:off x="1760671" y="1770266"/>
              <a:ext cx="1094548" cy="1002788"/>
            </a:xfrm>
            <a:prstGeom prst="rect">
              <a:avLst/>
            </a:prstGeom>
            <a:solidFill>
              <a:srgbClr val="0078D7"/>
            </a:solidFill>
            <a:ln w="28575" cap="flat" cmpd="sng" algn="ctr">
              <a:solidFill>
                <a:srgbClr val="FFFFFF"/>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77" name="Picture 276">
              <a:extLst>
                <a:ext uri="{FF2B5EF4-FFF2-40B4-BE49-F238E27FC236}">
                  <a16:creationId xmlns:a16="http://schemas.microsoft.com/office/drawing/2014/main" id="{4375FF19-2AEE-465D-BA33-82F6FEA1BD10}"/>
                </a:ext>
              </a:extLst>
            </p:cNvPr>
            <p:cNvPicPr>
              <a:picLocks noChangeAspect="1"/>
            </p:cNvPicPr>
            <p:nvPr/>
          </p:nvPicPr>
          <p:blipFill>
            <a:blip r:embed="rId12"/>
            <a:stretch>
              <a:fillRect/>
            </a:stretch>
          </p:blipFill>
          <p:spPr>
            <a:xfrm>
              <a:off x="1951037" y="1921278"/>
              <a:ext cx="780356" cy="743776"/>
            </a:xfrm>
            <a:prstGeom prst="rect">
              <a:avLst/>
            </a:prstGeom>
          </p:spPr>
        </p:pic>
      </p:grpSp>
      <p:cxnSp>
        <p:nvCxnSpPr>
          <p:cNvPr id="105" name="Straight Connector 104">
            <a:extLst>
              <a:ext uri="{FF2B5EF4-FFF2-40B4-BE49-F238E27FC236}">
                <a16:creationId xmlns:a16="http://schemas.microsoft.com/office/drawing/2014/main" id="{FC15A3F0-A2C3-4A80-9BC9-0ABEDB278188}"/>
              </a:ext>
            </a:extLst>
          </p:cNvPr>
          <p:cNvCxnSpPr>
            <a:cxnSpLocks/>
          </p:cNvCxnSpPr>
          <p:nvPr/>
        </p:nvCxnSpPr>
        <p:spPr>
          <a:xfrm>
            <a:off x="7084760" y="4684935"/>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6" name="Straight Connector 105">
            <a:extLst>
              <a:ext uri="{FF2B5EF4-FFF2-40B4-BE49-F238E27FC236}">
                <a16:creationId xmlns:a16="http://schemas.microsoft.com/office/drawing/2014/main" id="{0513F381-D96B-453A-AB59-A0D47398FE0E}"/>
              </a:ext>
            </a:extLst>
          </p:cNvPr>
          <p:cNvCxnSpPr>
            <a:cxnSpLocks/>
          </p:cNvCxnSpPr>
          <p:nvPr/>
        </p:nvCxnSpPr>
        <p:spPr>
          <a:xfrm>
            <a:off x="7821541" y="4691584"/>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7" name="Straight Connector 106">
            <a:extLst>
              <a:ext uri="{FF2B5EF4-FFF2-40B4-BE49-F238E27FC236}">
                <a16:creationId xmlns:a16="http://schemas.microsoft.com/office/drawing/2014/main" id="{75C271D3-995E-4BF0-98D1-839AF80351B7}"/>
              </a:ext>
            </a:extLst>
          </p:cNvPr>
          <p:cNvCxnSpPr>
            <a:cxnSpLocks/>
          </p:cNvCxnSpPr>
          <p:nvPr/>
        </p:nvCxnSpPr>
        <p:spPr>
          <a:xfrm>
            <a:off x="8605913" y="4688417"/>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8" name="Straight Connector 107">
            <a:extLst>
              <a:ext uri="{FF2B5EF4-FFF2-40B4-BE49-F238E27FC236}">
                <a16:creationId xmlns:a16="http://schemas.microsoft.com/office/drawing/2014/main" id="{B1DA9458-C248-45B9-9BC6-6C4B56FF0F64}"/>
              </a:ext>
            </a:extLst>
          </p:cNvPr>
          <p:cNvCxnSpPr>
            <a:cxnSpLocks/>
          </p:cNvCxnSpPr>
          <p:nvPr/>
        </p:nvCxnSpPr>
        <p:spPr>
          <a:xfrm>
            <a:off x="6081232" y="3603762"/>
            <a:ext cx="617329" cy="9586"/>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110" name="TextBox 109">
            <a:extLst>
              <a:ext uri="{FF2B5EF4-FFF2-40B4-BE49-F238E27FC236}">
                <a16:creationId xmlns:a16="http://schemas.microsoft.com/office/drawing/2014/main" id="{8E69B0C1-0183-42B3-A4B4-4207170EF1BE}"/>
              </a:ext>
            </a:extLst>
          </p:cNvPr>
          <p:cNvSpPr txBox="1"/>
          <p:nvPr/>
        </p:nvSpPr>
        <p:spPr>
          <a:xfrm>
            <a:off x="7525208" y="2816547"/>
            <a:ext cx="1376007" cy="600164"/>
          </a:xfrm>
          <a:prstGeom prst="rect">
            <a:avLst/>
          </a:prstGeom>
          <a:noFill/>
        </p:spPr>
        <p:txBody>
          <a:bodyPr wrap="square" rtlCol="0">
            <a:spAutoFit/>
          </a:bodyPr>
          <a:lstStyle/>
          <a:p>
            <a:pPr defTabSz="672227" fontAlgn="auto">
              <a:spcBef>
                <a:spcPts val="0"/>
              </a:spcBef>
              <a:spcAft>
                <a:spcPts val="0"/>
              </a:spcAft>
              <a:defRPr/>
            </a:pPr>
            <a:r>
              <a:rPr lang="en-US" sz="825" b="0" kern="0">
                <a:solidFill>
                  <a:srgbClr val="353535">
                    <a:lumMod val="85000"/>
                    <a:lumOff val="15000"/>
                  </a:srgbClr>
                </a:solidFill>
                <a:latin typeface="Calibri" panose="020F0502020204030204"/>
                <a:cs typeface="+mn-cs"/>
              </a:rPr>
              <a:t>Security Dashboards</a:t>
            </a:r>
            <a:br>
              <a:rPr lang="en-US" sz="825" b="0" kern="0">
                <a:solidFill>
                  <a:srgbClr val="353535">
                    <a:lumMod val="85000"/>
                    <a:lumOff val="15000"/>
                  </a:srgbClr>
                </a:solidFill>
                <a:latin typeface="Calibri" panose="020F0502020204030204"/>
                <a:cs typeface="+mn-cs"/>
              </a:rPr>
            </a:br>
            <a:r>
              <a:rPr lang="en-US" sz="825" b="0" kern="0">
                <a:solidFill>
                  <a:srgbClr val="353535">
                    <a:lumMod val="85000"/>
                    <a:lumOff val="15000"/>
                  </a:srgbClr>
                </a:solidFill>
                <a:latin typeface="Calibri" panose="020F0502020204030204"/>
                <a:cs typeface="+mn-cs"/>
              </a:rPr>
              <a:t>Deliver Rapid Insights into Security State Across All Workloads</a:t>
            </a:r>
          </a:p>
        </p:txBody>
      </p:sp>
      <p:sp>
        <p:nvSpPr>
          <p:cNvPr id="111" name="Rectangle 110">
            <a:extLst>
              <a:ext uri="{FF2B5EF4-FFF2-40B4-BE49-F238E27FC236}">
                <a16:creationId xmlns:a16="http://schemas.microsoft.com/office/drawing/2014/main" id="{E4791AB5-09AB-4C1C-90B2-0091EC312DDD}"/>
              </a:ext>
            </a:extLst>
          </p:cNvPr>
          <p:cNvSpPr/>
          <p:nvPr/>
        </p:nvSpPr>
        <p:spPr>
          <a:xfrm>
            <a:off x="6752177" y="2461658"/>
            <a:ext cx="2132076" cy="2223277"/>
          </a:xfrm>
          <a:prstGeom prst="rect">
            <a:avLst/>
          </a:prstGeom>
          <a:solidFill>
            <a:srgbClr val="0070C0"/>
          </a:solidFill>
          <a:ln w="57150"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sp>
        <p:nvSpPr>
          <p:cNvPr id="112" name="TextBox 111">
            <a:extLst>
              <a:ext uri="{FF2B5EF4-FFF2-40B4-BE49-F238E27FC236}">
                <a16:creationId xmlns:a16="http://schemas.microsoft.com/office/drawing/2014/main" id="{FCEFC57D-E121-4885-BE89-BEC18E088A37}"/>
              </a:ext>
            </a:extLst>
          </p:cNvPr>
          <p:cNvSpPr txBox="1"/>
          <p:nvPr/>
        </p:nvSpPr>
        <p:spPr>
          <a:xfrm>
            <a:off x="6782575" y="5453387"/>
            <a:ext cx="645599" cy="346249"/>
          </a:xfrm>
          <a:prstGeom prst="rect">
            <a:avLst/>
          </a:prstGeom>
          <a:noFill/>
        </p:spPr>
        <p:txBody>
          <a:bodyPr wrap="square" rtlCol="0">
            <a:spAutoFit/>
          </a:bodyPr>
          <a:lstStyle/>
          <a:p>
            <a:pPr algn="ct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REST APIs</a:t>
            </a:r>
          </a:p>
        </p:txBody>
      </p:sp>
      <p:sp>
        <p:nvSpPr>
          <p:cNvPr id="113" name="TextBox 112">
            <a:extLst>
              <a:ext uri="{FF2B5EF4-FFF2-40B4-BE49-F238E27FC236}">
                <a16:creationId xmlns:a16="http://schemas.microsoft.com/office/drawing/2014/main" id="{23885859-BCF4-4618-9F92-73DD365ACD8B}"/>
              </a:ext>
            </a:extLst>
          </p:cNvPr>
          <p:cNvSpPr txBox="1"/>
          <p:nvPr/>
        </p:nvSpPr>
        <p:spPr>
          <a:xfrm>
            <a:off x="8177127" y="5522665"/>
            <a:ext cx="863923" cy="219291"/>
          </a:xfrm>
          <a:prstGeom prst="rect">
            <a:avLst/>
          </a:prstGeom>
          <a:noFill/>
        </p:spPr>
        <p:txBody>
          <a:bodyPr wrap="square" rtlCol="0">
            <a:spAutoFit/>
          </a:bodyPr>
          <a:lstStyle/>
          <a:p>
            <a:pP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Notifications</a:t>
            </a:r>
          </a:p>
        </p:txBody>
      </p:sp>
      <p:sp>
        <p:nvSpPr>
          <p:cNvPr id="114" name="TextBox 113">
            <a:extLst>
              <a:ext uri="{FF2B5EF4-FFF2-40B4-BE49-F238E27FC236}">
                <a16:creationId xmlns:a16="http://schemas.microsoft.com/office/drawing/2014/main" id="{EB4D1E88-4A4E-4774-9007-0B4F1753D6BE}"/>
              </a:ext>
            </a:extLst>
          </p:cNvPr>
          <p:cNvSpPr txBox="1"/>
          <p:nvPr/>
        </p:nvSpPr>
        <p:spPr>
          <a:xfrm>
            <a:off x="7464695" y="5521409"/>
            <a:ext cx="825459" cy="219291"/>
          </a:xfrm>
          <a:prstGeom prst="rect">
            <a:avLst/>
          </a:prstGeom>
          <a:noFill/>
        </p:spPr>
        <p:txBody>
          <a:bodyPr wrap="square" rtlCol="0">
            <a:spAutoFit/>
          </a:bodyPr>
          <a:lstStyle/>
          <a:p>
            <a:pPr algn="ct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Automation</a:t>
            </a:r>
          </a:p>
        </p:txBody>
      </p:sp>
      <p:sp>
        <p:nvSpPr>
          <p:cNvPr id="116" name="TextBox 115">
            <a:extLst>
              <a:ext uri="{FF2B5EF4-FFF2-40B4-BE49-F238E27FC236}">
                <a16:creationId xmlns:a16="http://schemas.microsoft.com/office/drawing/2014/main" id="{A0430331-247E-4B88-985F-166F34615BF2}"/>
              </a:ext>
            </a:extLst>
          </p:cNvPr>
          <p:cNvSpPr txBox="1"/>
          <p:nvPr/>
        </p:nvSpPr>
        <p:spPr>
          <a:xfrm>
            <a:off x="6808204" y="2516047"/>
            <a:ext cx="2076048" cy="415498"/>
          </a:xfrm>
          <a:prstGeom prst="rect">
            <a:avLst/>
          </a:prstGeom>
          <a:noFill/>
        </p:spPr>
        <p:txBody>
          <a:bodyPr wrap="square" rtlCol="0">
            <a:spAutoFit/>
          </a:bodyPr>
          <a:lstStyle/>
          <a:p>
            <a:pPr algn="ctr" defTabSz="838181">
              <a:spcBef>
                <a:spcPts val="0"/>
              </a:spcBef>
              <a:defRPr/>
            </a:pPr>
            <a:r>
              <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AZURE SECURITY CENTER</a:t>
            </a:r>
            <a:br>
              <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endPar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cxnSp>
        <p:nvCxnSpPr>
          <p:cNvPr id="117" name="Straight Connector 116">
            <a:extLst>
              <a:ext uri="{FF2B5EF4-FFF2-40B4-BE49-F238E27FC236}">
                <a16:creationId xmlns:a16="http://schemas.microsoft.com/office/drawing/2014/main" id="{536086A6-7571-438B-A500-E4EE7CE4FCC7}"/>
              </a:ext>
            </a:extLst>
          </p:cNvPr>
          <p:cNvCxnSpPr>
            <a:cxnSpLocks/>
          </p:cNvCxnSpPr>
          <p:nvPr/>
        </p:nvCxnSpPr>
        <p:spPr>
          <a:xfrm>
            <a:off x="6099515" y="2563733"/>
            <a:ext cx="599046" cy="6108"/>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119" name="TextBox 118">
            <a:extLst>
              <a:ext uri="{FF2B5EF4-FFF2-40B4-BE49-F238E27FC236}">
                <a16:creationId xmlns:a16="http://schemas.microsoft.com/office/drawing/2014/main" id="{66D20500-1562-49AC-B720-54836240AAF1}"/>
              </a:ext>
            </a:extLst>
          </p:cNvPr>
          <p:cNvSpPr txBox="1"/>
          <p:nvPr/>
        </p:nvSpPr>
        <p:spPr>
          <a:xfrm>
            <a:off x="7302444" y="3418807"/>
            <a:ext cx="1228466" cy="323165"/>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Actionable Security Recommendations</a:t>
            </a:r>
          </a:p>
        </p:txBody>
      </p:sp>
      <p:sp>
        <p:nvSpPr>
          <p:cNvPr id="120" name="TextBox 119">
            <a:extLst>
              <a:ext uri="{FF2B5EF4-FFF2-40B4-BE49-F238E27FC236}">
                <a16:creationId xmlns:a16="http://schemas.microsoft.com/office/drawing/2014/main" id="{5146BE82-E717-4539-924C-E3BEEDF0B4C0}"/>
              </a:ext>
            </a:extLst>
          </p:cNvPr>
          <p:cNvSpPr txBox="1"/>
          <p:nvPr/>
        </p:nvSpPr>
        <p:spPr>
          <a:xfrm>
            <a:off x="7302444" y="4278734"/>
            <a:ext cx="1128933" cy="323165"/>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Investigation Tools</a:t>
            </a:r>
            <a:b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and Log Search</a:t>
            </a:r>
          </a:p>
        </p:txBody>
      </p:sp>
      <p:sp>
        <p:nvSpPr>
          <p:cNvPr id="121" name="TextBox 120">
            <a:extLst>
              <a:ext uri="{FF2B5EF4-FFF2-40B4-BE49-F238E27FC236}">
                <a16:creationId xmlns:a16="http://schemas.microsoft.com/office/drawing/2014/main" id="{040BC622-27F1-453B-99AE-C86D5CF3A6A9}"/>
              </a:ext>
            </a:extLst>
          </p:cNvPr>
          <p:cNvSpPr txBox="1"/>
          <p:nvPr/>
        </p:nvSpPr>
        <p:spPr>
          <a:xfrm>
            <a:off x="7302444" y="3848771"/>
            <a:ext cx="1228466" cy="323165"/>
          </a:xfrm>
          <a:prstGeom prst="rect">
            <a:avLst/>
          </a:prstGeom>
          <a:noFill/>
        </p:spPr>
        <p:txBody>
          <a:bodyPr wrap="square" rtlCol="0">
            <a:spAutoFit/>
          </a:bodyPr>
          <a:lstStyle/>
          <a:p>
            <a:pPr defTabSz="672227" fontAlgn="auto">
              <a:spcBef>
                <a:spcPts val="0"/>
              </a:spcBef>
              <a:spcAft>
                <a:spcPts val="0"/>
              </a:spcAft>
              <a:defRPr/>
            </a:pPr>
            <a:r>
              <a:rPr lang="en-US" sz="750" b="0" kern="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Curated, Prioritized Security Alerts</a:t>
            </a:r>
          </a:p>
        </p:txBody>
      </p:sp>
      <p:sp>
        <p:nvSpPr>
          <p:cNvPr id="122" name="TextBox 121">
            <a:extLst>
              <a:ext uri="{FF2B5EF4-FFF2-40B4-BE49-F238E27FC236}">
                <a16:creationId xmlns:a16="http://schemas.microsoft.com/office/drawing/2014/main" id="{3645C21B-75BB-427E-8EB1-A36EDC2B6591}"/>
              </a:ext>
            </a:extLst>
          </p:cNvPr>
          <p:cNvSpPr txBox="1"/>
          <p:nvPr/>
        </p:nvSpPr>
        <p:spPr>
          <a:xfrm>
            <a:off x="7302444" y="2870021"/>
            <a:ext cx="1569560" cy="438582"/>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Security Dashboards Deliver Rapid Insights into Security </a:t>
            </a:r>
            <a:b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State Across All Workloads</a:t>
            </a:r>
          </a:p>
        </p:txBody>
      </p:sp>
      <p:pic>
        <p:nvPicPr>
          <p:cNvPr id="132" name="Picture 131">
            <a:extLst>
              <a:ext uri="{FF2B5EF4-FFF2-40B4-BE49-F238E27FC236}">
                <a16:creationId xmlns:a16="http://schemas.microsoft.com/office/drawing/2014/main" id="{EBAF08BD-1C1F-4959-ABD9-381B03324188}"/>
              </a:ext>
            </a:extLst>
          </p:cNvPr>
          <p:cNvPicPr>
            <a:picLocks noChangeAspect="1"/>
          </p:cNvPicPr>
          <p:nvPr/>
        </p:nvPicPr>
        <p:blipFill>
          <a:blip r:embed="rId13">
            <a:duotone>
              <a:schemeClr val="accent1">
                <a:shade val="45000"/>
                <a:satMod val="135000"/>
              </a:schemeClr>
              <a:prstClr val="white"/>
            </a:duotone>
          </a:blip>
          <a:stretch>
            <a:fillRect/>
          </a:stretch>
        </p:blipFill>
        <p:spPr>
          <a:xfrm>
            <a:off x="6890723" y="4943491"/>
            <a:ext cx="498806" cy="437733"/>
          </a:xfrm>
          <a:prstGeom prst="rect">
            <a:avLst/>
          </a:prstGeom>
          <a:noFill/>
          <a:ln>
            <a:solidFill>
              <a:schemeClr val="accent1"/>
            </a:solidFill>
          </a:ln>
        </p:spPr>
      </p:pic>
      <p:pic>
        <p:nvPicPr>
          <p:cNvPr id="126" name="Picture 125">
            <a:extLst>
              <a:ext uri="{FF2B5EF4-FFF2-40B4-BE49-F238E27FC236}">
                <a16:creationId xmlns:a16="http://schemas.microsoft.com/office/drawing/2014/main" id="{742F6545-AE34-490A-B2AF-398BF3E9122E}"/>
              </a:ext>
            </a:extLst>
          </p:cNvPr>
          <p:cNvPicPr>
            <a:picLocks noChangeAspect="1"/>
          </p:cNvPicPr>
          <p:nvPr/>
        </p:nvPicPr>
        <p:blipFill>
          <a:blip r:embed="rId14"/>
          <a:stretch>
            <a:fillRect/>
          </a:stretch>
        </p:blipFill>
        <p:spPr>
          <a:xfrm>
            <a:off x="6925530" y="3872711"/>
            <a:ext cx="264796" cy="264834"/>
          </a:xfrm>
          <a:prstGeom prst="rect">
            <a:avLst/>
          </a:prstGeom>
        </p:spPr>
      </p:pic>
      <p:pic>
        <p:nvPicPr>
          <p:cNvPr id="127" name="Picture 126">
            <a:extLst>
              <a:ext uri="{FF2B5EF4-FFF2-40B4-BE49-F238E27FC236}">
                <a16:creationId xmlns:a16="http://schemas.microsoft.com/office/drawing/2014/main" id="{9F7F4973-BA12-4066-A3A4-9C3166BB7749}"/>
              </a:ext>
            </a:extLst>
          </p:cNvPr>
          <p:cNvPicPr>
            <a:picLocks noChangeAspect="1"/>
          </p:cNvPicPr>
          <p:nvPr/>
        </p:nvPicPr>
        <p:blipFill>
          <a:blip r:embed="rId15"/>
          <a:stretch>
            <a:fillRect/>
          </a:stretch>
        </p:blipFill>
        <p:spPr>
          <a:xfrm>
            <a:off x="6895042" y="3414358"/>
            <a:ext cx="306970" cy="307014"/>
          </a:xfrm>
          <a:prstGeom prst="rect">
            <a:avLst/>
          </a:prstGeom>
        </p:spPr>
      </p:pic>
      <p:pic>
        <p:nvPicPr>
          <p:cNvPr id="128" name="Picture 127">
            <a:extLst>
              <a:ext uri="{FF2B5EF4-FFF2-40B4-BE49-F238E27FC236}">
                <a16:creationId xmlns:a16="http://schemas.microsoft.com/office/drawing/2014/main" id="{77BD7BD0-6CAD-4CEB-BCCF-2E28A3F25D2E}"/>
              </a:ext>
            </a:extLst>
          </p:cNvPr>
          <p:cNvPicPr>
            <a:picLocks noChangeAspect="1"/>
          </p:cNvPicPr>
          <p:nvPr/>
        </p:nvPicPr>
        <p:blipFill>
          <a:blip r:embed="rId16"/>
          <a:stretch>
            <a:fillRect/>
          </a:stretch>
        </p:blipFill>
        <p:spPr>
          <a:xfrm>
            <a:off x="6925530" y="4295832"/>
            <a:ext cx="253200" cy="253236"/>
          </a:xfrm>
          <a:prstGeom prst="rect">
            <a:avLst/>
          </a:prstGeom>
        </p:spPr>
      </p:pic>
      <p:sp>
        <p:nvSpPr>
          <p:cNvPr id="129" name="GenericApp_EB3B">
            <a:extLst>
              <a:ext uri="{FF2B5EF4-FFF2-40B4-BE49-F238E27FC236}">
                <a16:creationId xmlns:a16="http://schemas.microsoft.com/office/drawing/2014/main" id="{C51C532D-C819-438E-8A4A-5A52CDF0A2AB}"/>
              </a:ext>
            </a:extLst>
          </p:cNvPr>
          <p:cNvSpPr>
            <a:spLocks noChangeAspect="1" noEditPoints="1"/>
          </p:cNvSpPr>
          <p:nvPr/>
        </p:nvSpPr>
        <p:spPr bwMode="auto">
          <a:xfrm>
            <a:off x="6890557" y="2947857"/>
            <a:ext cx="336027" cy="268966"/>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4" name="Graphic 3" descr="Envelope">
            <a:extLst>
              <a:ext uri="{FF2B5EF4-FFF2-40B4-BE49-F238E27FC236}">
                <a16:creationId xmlns:a16="http://schemas.microsoft.com/office/drawing/2014/main" id="{B1A12088-9AE2-47BF-A64F-B3EB55DB05C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285797" y="4869602"/>
            <a:ext cx="649466" cy="649466"/>
          </a:xfrm>
          <a:prstGeom prst="rect">
            <a:avLst/>
          </a:prstGeom>
        </p:spPr>
      </p:pic>
      <p:pic>
        <p:nvPicPr>
          <p:cNvPr id="6" name="Graphic 5" descr="Repeat">
            <a:extLst>
              <a:ext uri="{FF2B5EF4-FFF2-40B4-BE49-F238E27FC236}">
                <a16:creationId xmlns:a16="http://schemas.microsoft.com/office/drawing/2014/main" id="{1C3901F2-946E-4258-B19F-5F221E00D87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571112" y="4939272"/>
            <a:ext cx="516242" cy="516242"/>
          </a:xfrm>
          <a:prstGeom prst="rect">
            <a:avLst/>
          </a:prstGeom>
        </p:spPr>
      </p:pic>
      <p:sp>
        <p:nvSpPr>
          <p:cNvPr id="7" name="Title 6">
            <a:extLst>
              <a:ext uri="{FF2B5EF4-FFF2-40B4-BE49-F238E27FC236}">
                <a16:creationId xmlns:a16="http://schemas.microsoft.com/office/drawing/2014/main" id="{D2EE6021-3938-4F77-8E8E-C198F7DBC54E}"/>
              </a:ext>
            </a:extLst>
          </p:cNvPr>
          <p:cNvSpPr>
            <a:spLocks noGrp="1"/>
          </p:cNvSpPr>
          <p:nvPr>
            <p:ph type="title"/>
          </p:nvPr>
        </p:nvSpPr>
        <p:spPr/>
        <p:txBody>
          <a:bodyPr/>
          <a:lstStyle/>
          <a:p>
            <a:r>
              <a:rPr lang="en-US" dirty="0"/>
              <a:t>Data Collection Architecture</a:t>
            </a:r>
          </a:p>
        </p:txBody>
      </p:sp>
      <p:sp>
        <p:nvSpPr>
          <p:cNvPr id="8" name="Text Placeholder 7">
            <a:extLst>
              <a:ext uri="{FF2B5EF4-FFF2-40B4-BE49-F238E27FC236}">
                <a16:creationId xmlns:a16="http://schemas.microsoft.com/office/drawing/2014/main" id="{78C4595D-F28C-4103-ABEF-28071AFEA3E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420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941CF7A-DBC1-4493-BD33-5A2C16C7EC7B}"/>
              </a:ext>
            </a:extLst>
          </p:cNvPr>
          <p:cNvSpPr/>
          <p:nvPr/>
        </p:nvSpPr>
        <p:spPr bwMode="auto">
          <a:xfrm flipH="1">
            <a:off x="4030711" y="1882422"/>
            <a:ext cx="2285858" cy="3900001"/>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4030711" y="1882422"/>
            <a:ext cx="2285858" cy="3900001"/>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p:txBody>
          <a:bodyPr/>
          <a:lstStyle/>
          <a:p>
            <a:pPr>
              <a:defRPr/>
            </a:pPr>
            <a:r>
              <a:rPr lang="en-US" dirty="0"/>
              <a:t>Manage all events in one place with Event Grid</a:t>
            </a:r>
          </a:p>
        </p:txBody>
      </p:sp>
      <p:sp>
        <p:nvSpPr>
          <p:cNvPr id="2" name="Text Placeholder 1">
            <a:extLst>
              <a:ext uri="{FF2B5EF4-FFF2-40B4-BE49-F238E27FC236}">
                <a16:creationId xmlns:a16="http://schemas.microsoft.com/office/drawing/2014/main" id="{D7DCB2B1-587E-4CF1-B4DC-0FD27F718152}"/>
              </a:ext>
            </a:extLst>
          </p:cNvPr>
          <p:cNvSpPr>
            <a:spLocks noGrp="1"/>
          </p:cNvSpPr>
          <p:nvPr>
            <p:ph type="body" sz="quarter" idx="10"/>
          </p:nvPr>
        </p:nvSpPr>
        <p:spPr/>
        <p:txBody>
          <a:bodyPr/>
          <a:lstStyle/>
          <a:p>
            <a:r>
              <a:rPr lang="en-US" dirty="0">
                <a:hlinkClick r:id="rId4"/>
              </a:rPr>
              <a:t>https://docs.microsoft.com/en-us/azure/event-grid/overview</a:t>
            </a:r>
            <a:r>
              <a:rPr lang="en-US" dirty="0"/>
              <a:t> </a:t>
            </a:r>
          </a:p>
        </p:txBody>
      </p:sp>
      <p:grpSp>
        <p:nvGrpSpPr>
          <p:cNvPr id="16" name="Group 15">
            <a:extLst>
              <a:ext uri="{FF2B5EF4-FFF2-40B4-BE49-F238E27FC236}">
                <a16:creationId xmlns:a16="http://schemas.microsoft.com/office/drawing/2014/main" id="{E3590C2C-1860-4F5E-A436-3DFB980AC3FB}"/>
              </a:ext>
            </a:extLst>
          </p:cNvPr>
          <p:cNvGrpSpPr/>
          <p:nvPr/>
        </p:nvGrpSpPr>
        <p:grpSpPr>
          <a:xfrm>
            <a:off x="6414938" y="2999318"/>
            <a:ext cx="486107" cy="1815518"/>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2587468" y="3232939"/>
            <a:ext cx="1519439" cy="819455"/>
            <a:chOff x="3584978" y="3230643"/>
            <a:chExt cx="2066542" cy="1114359"/>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828801" cy="1114359"/>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Subscribe to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2587468" y="4083278"/>
            <a:ext cx="1519439" cy="674031"/>
            <a:chOff x="3584978" y="4386998"/>
            <a:chExt cx="2066542" cy="916597"/>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1" cy="916597"/>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Route events to any end-points, Azure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2587468" y="4958587"/>
            <a:ext cx="1519439" cy="528606"/>
            <a:chOff x="3584978" y="5577314"/>
            <a:chExt cx="2066542" cy="718838"/>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1" cy="718838"/>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Enable filtering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and efficient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169609" y="2016946"/>
            <a:ext cx="2016956" cy="476921"/>
          </a:xfrm>
          <a:prstGeom prst="rect">
            <a:avLst/>
          </a:prstGeom>
          <a:noFill/>
          <a:ln>
            <a:noFill/>
          </a:ln>
        </p:spPr>
        <p:txBody>
          <a:bodyPr wrap="squar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publishers</a:t>
            </a:r>
          </a:p>
        </p:txBody>
      </p:sp>
      <p:grpSp>
        <p:nvGrpSpPr>
          <p:cNvPr id="44" name="Group 43">
            <a:extLst>
              <a:ext uri="{FF2B5EF4-FFF2-40B4-BE49-F238E27FC236}">
                <a16:creationId xmlns:a16="http://schemas.microsoft.com/office/drawing/2014/main" id="{0FEFE59A-A912-413A-B282-19A791EE6F48}"/>
              </a:ext>
            </a:extLst>
          </p:cNvPr>
          <p:cNvGrpSpPr/>
          <p:nvPr/>
        </p:nvGrpSpPr>
        <p:grpSpPr>
          <a:xfrm>
            <a:off x="2076667" y="2495005"/>
            <a:ext cx="482549" cy="2824139"/>
            <a:chOff x="4261969" y="2227145"/>
            <a:chExt cx="656299" cy="3840480"/>
          </a:xfrm>
        </p:grpSpPr>
        <p:sp>
          <p:nvSpPr>
            <p:cNvPr id="45"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46"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47" name="Group 46">
            <a:extLst>
              <a:ext uri="{FF2B5EF4-FFF2-40B4-BE49-F238E27FC236}">
                <a16:creationId xmlns:a16="http://schemas.microsoft.com/office/drawing/2014/main" id="{D932B88A-9652-4DC4-82A3-6C9565AC5CCC}"/>
              </a:ext>
            </a:extLst>
          </p:cNvPr>
          <p:cNvGrpSpPr/>
          <p:nvPr/>
        </p:nvGrpSpPr>
        <p:grpSpPr>
          <a:xfrm>
            <a:off x="169609" y="2568981"/>
            <a:ext cx="2016956" cy="2676190"/>
            <a:chOff x="1646290" y="2327742"/>
            <a:chExt cx="2743200" cy="3639288"/>
          </a:xfrm>
        </p:grpSpPr>
        <p:sp>
          <p:nvSpPr>
            <p:cNvPr id="48" name="Rectangle 47">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0" name="Rectangle 49">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4" name="Rectangle 53">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5" name="Rectangle 54">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9" name="Rectangle 58">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61" name="Group 60">
            <a:extLst>
              <a:ext uri="{FF2B5EF4-FFF2-40B4-BE49-F238E27FC236}">
                <a16:creationId xmlns:a16="http://schemas.microsoft.com/office/drawing/2014/main" id="{765B14C9-3992-4098-89C2-40174474D10C}"/>
              </a:ext>
            </a:extLst>
          </p:cNvPr>
          <p:cNvGrpSpPr/>
          <p:nvPr/>
        </p:nvGrpSpPr>
        <p:grpSpPr>
          <a:xfrm>
            <a:off x="169607" y="2748123"/>
            <a:ext cx="1815263" cy="2317906"/>
            <a:chOff x="1646287" y="2571354"/>
            <a:chExt cx="2468883" cy="3152066"/>
          </a:xfrm>
        </p:grpSpPr>
        <p:sp>
          <p:nvSpPr>
            <p:cNvPr id="63" name="TextBox 62"/>
            <p:cNvSpPr txBox="1"/>
            <p:nvPr/>
          </p:nvSpPr>
          <p:spPr>
            <a:xfrm>
              <a:off x="1646288" y="3302875"/>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Resource Groups</a:t>
              </a:r>
            </a:p>
          </p:txBody>
        </p:sp>
        <p:sp>
          <p:nvSpPr>
            <p:cNvPr id="64" name="TextBox 63"/>
            <p:cNvSpPr txBox="1"/>
            <p:nvPr/>
          </p:nvSpPr>
          <p:spPr>
            <a:xfrm>
              <a:off x="1646290" y="476590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Event Hubs</a:t>
              </a:r>
            </a:p>
          </p:txBody>
        </p:sp>
        <p:sp>
          <p:nvSpPr>
            <p:cNvPr id="67" name="TextBox 66"/>
            <p:cNvSpPr txBox="1"/>
            <p:nvPr/>
          </p:nvSpPr>
          <p:spPr>
            <a:xfrm>
              <a:off x="1646290" y="4034387"/>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Subscriptions</a:t>
              </a:r>
            </a:p>
          </p:txBody>
        </p:sp>
        <p:sp>
          <p:nvSpPr>
            <p:cNvPr id="71" name="TextBox 70"/>
            <p:cNvSpPr txBox="1"/>
            <p:nvPr/>
          </p:nvSpPr>
          <p:spPr>
            <a:xfrm>
              <a:off x="1646287" y="549741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Custom Events</a:t>
              </a:r>
            </a:p>
          </p:txBody>
        </p:sp>
        <p:sp>
          <p:nvSpPr>
            <p:cNvPr id="74" name="TextBox 73"/>
            <p:cNvSpPr txBox="1"/>
            <p:nvPr/>
          </p:nvSpPr>
          <p:spPr>
            <a:xfrm>
              <a:off x="1646290" y="25713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Blob Storage</a:t>
              </a:r>
            </a:p>
          </p:txBody>
        </p:sp>
      </p:grpSp>
      <p:grpSp>
        <p:nvGrpSpPr>
          <p:cNvPr id="75" name="Group 74">
            <a:extLst>
              <a:ext uri="{FF2B5EF4-FFF2-40B4-BE49-F238E27FC236}">
                <a16:creationId xmlns:a16="http://schemas.microsoft.com/office/drawing/2014/main" id="{393536B3-83E9-4175-A7C3-A24CC551DC03}"/>
              </a:ext>
            </a:extLst>
          </p:cNvPr>
          <p:cNvGrpSpPr/>
          <p:nvPr/>
        </p:nvGrpSpPr>
        <p:grpSpPr>
          <a:xfrm>
            <a:off x="291787" y="2714290"/>
            <a:ext cx="233831" cy="2375549"/>
            <a:chOff x="1812459" y="2525345"/>
            <a:chExt cx="318027" cy="3230454"/>
          </a:xfrm>
        </p:grpSpPr>
        <p:pic>
          <p:nvPicPr>
            <p:cNvPr id="76" name="Picture 75"/>
            <p:cNvPicPr>
              <a:picLocks noChangeAspect="1"/>
            </p:cNvPicPr>
            <p:nvPr/>
          </p:nvPicPr>
          <p:blipFill rotWithShape="1">
            <a:blip r:embed="rId5"/>
            <a:srcRect b="32970"/>
            <a:stretch/>
          </p:blipFill>
          <p:spPr>
            <a:xfrm>
              <a:off x="1812459" y="4718545"/>
              <a:ext cx="318027" cy="320715"/>
            </a:xfrm>
            <a:prstGeom prst="rect">
              <a:avLst/>
            </a:prstGeom>
            <a:ln>
              <a:noFill/>
            </a:ln>
          </p:spPr>
        </p:pic>
        <p:pic>
          <p:nvPicPr>
            <p:cNvPr id="79" name="Picture 78"/>
            <p:cNvPicPr>
              <a:picLocks noChangeAspect="1"/>
            </p:cNvPicPr>
            <p:nvPr/>
          </p:nvPicPr>
          <p:blipFill>
            <a:blip r:embed="rId6"/>
            <a:stretch>
              <a:fillRect/>
            </a:stretch>
          </p:blipFill>
          <p:spPr>
            <a:xfrm>
              <a:off x="1812459" y="3256865"/>
              <a:ext cx="318027" cy="318027"/>
            </a:xfrm>
            <a:prstGeom prst="rect">
              <a:avLst/>
            </a:prstGeom>
            <a:ln>
              <a:noFill/>
            </a:ln>
          </p:spPr>
        </p:pic>
        <p:pic>
          <p:nvPicPr>
            <p:cNvPr id="80" name="Picture 79"/>
            <p:cNvPicPr>
              <a:picLocks noChangeAspect="1"/>
            </p:cNvPicPr>
            <p:nvPr/>
          </p:nvPicPr>
          <p:blipFill>
            <a:blip r:embed="rId7"/>
            <a:stretch>
              <a:fillRect/>
            </a:stretch>
          </p:blipFill>
          <p:spPr>
            <a:xfrm>
              <a:off x="1819273" y="3995191"/>
              <a:ext cx="304398" cy="304398"/>
            </a:xfrm>
            <a:prstGeom prst="rect">
              <a:avLst/>
            </a:prstGeom>
            <a:ln>
              <a:noFill/>
            </a:ln>
          </p:spPr>
        </p:pic>
        <p:pic>
          <p:nvPicPr>
            <p:cNvPr id="81" name="Picture 80"/>
            <p:cNvPicPr>
              <a:picLocks noChangeAspect="1"/>
            </p:cNvPicPr>
            <p:nvPr/>
          </p:nvPicPr>
          <p:blipFill>
            <a:blip r:embed="rId8"/>
            <a:stretch>
              <a:fillRect/>
            </a:stretch>
          </p:blipFill>
          <p:spPr>
            <a:xfrm>
              <a:off x="1826087" y="5465029"/>
              <a:ext cx="290770" cy="290770"/>
            </a:xfrm>
            <a:prstGeom prst="rect">
              <a:avLst/>
            </a:prstGeom>
            <a:ln>
              <a:noFill/>
            </a:ln>
          </p:spPr>
        </p:pic>
        <p:pic>
          <p:nvPicPr>
            <p:cNvPr id="82" name="Picture 81"/>
            <p:cNvPicPr>
              <a:picLocks noChangeAspect="1"/>
            </p:cNvPicPr>
            <p:nvPr/>
          </p:nvPicPr>
          <p:blipFill>
            <a:blip r:embed="rId9"/>
            <a:stretch>
              <a:fillRect/>
            </a:stretch>
          </p:blipFill>
          <p:spPr>
            <a:xfrm>
              <a:off x="1812459" y="2525345"/>
              <a:ext cx="318027" cy="318027"/>
            </a:xfrm>
            <a:prstGeom prst="rect">
              <a:avLst/>
            </a:prstGeom>
            <a:ln>
              <a:noFill/>
            </a:ln>
          </p:spPr>
        </p:pic>
      </p:grpSp>
      <p:sp>
        <p:nvSpPr>
          <p:cNvPr id="83" name="TextBox 82"/>
          <p:cNvSpPr txBox="1"/>
          <p:nvPr/>
        </p:nvSpPr>
        <p:spPr>
          <a:xfrm>
            <a:off x="7073548" y="2213292"/>
            <a:ext cx="1784777" cy="476921"/>
          </a:xfrm>
          <a:prstGeom prst="rect">
            <a:avLst/>
          </a:prstGeom>
          <a:noFill/>
          <a:ln>
            <a:noFill/>
          </a:ln>
        </p:spPr>
        <p:txBody>
          <a:bodyPr wrap="non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handlers</a:t>
            </a:r>
          </a:p>
        </p:txBody>
      </p:sp>
      <p:grpSp>
        <p:nvGrpSpPr>
          <p:cNvPr id="84" name="Group 83">
            <a:extLst>
              <a:ext uri="{FF2B5EF4-FFF2-40B4-BE49-F238E27FC236}">
                <a16:creationId xmlns:a16="http://schemas.microsoft.com/office/drawing/2014/main" id="{85352EA2-E345-47A8-B979-D2F2D70F5AF4}"/>
              </a:ext>
            </a:extLst>
          </p:cNvPr>
          <p:cNvGrpSpPr/>
          <p:nvPr/>
        </p:nvGrpSpPr>
        <p:grpSpPr>
          <a:xfrm>
            <a:off x="6957459" y="2765327"/>
            <a:ext cx="2016956" cy="2138265"/>
            <a:chOff x="8047017" y="2693498"/>
            <a:chExt cx="2743200" cy="2907776"/>
          </a:xfrm>
        </p:grpSpPr>
        <p:sp>
          <p:nvSpPr>
            <p:cNvPr id="85" name="Rectangle 84">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6" name="Rectangle 85">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7" name="Rectangle 8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8" name="Rectangle 8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89" name="Group 88">
            <a:extLst>
              <a:ext uri="{FF2B5EF4-FFF2-40B4-BE49-F238E27FC236}">
                <a16:creationId xmlns:a16="http://schemas.microsoft.com/office/drawing/2014/main" id="{E8AD474A-D44D-4068-9AC0-E075C4A15FB1}"/>
              </a:ext>
            </a:extLst>
          </p:cNvPr>
          <p:cNvGrpSpPr/>
          <p:nvPr/>
        </p:nvGrpSpPr>
        <p:grpSpPr>
          <a:xfrm>
            <a:off x="6957460" y="2944469"/>
            <a:ext cx="1815260" cy="1779980"/>
            <a:chOff x="8047017" y="2937111"/>
            <a:chExt cx="2468880" cy="2420553"/>
          </a:xfrm>
        </p:grpSpPr>
        <p:sp>
          <p:nvSpPr>
            <p:cNvPr id="90" name="TextBox 89">
              <a:extLst>
                <a:ext uri="{FF2B5EF4-FFF2-40B4-BE49-F238E27FC236}">
                  <a16:creationId xmlns:a16="http://schemas.microsoft.com/office/drawing/2014/main" id="{FB218A8C-0032-4D10-9AA8-9B7816410325}"/>
                </a:ext>
              </a:extLst>
            </p:cNvPr>
            <p:cNvSpPr txBox="1"/>
            <p:nvPr/>
          </p:nvSpPr>
          <p:spPr>
            <a:xfrm>
              <a:off x="8047017" y="293711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Functions</a:t>
              </a:r>
            </a:p>
          </p:txBody>
        </p:sp>
        <p:sp>
          <p:nvSpPr>
            <p:cNvPr id="91" name="TextBox 90">
              <a:extLst>
                <a:ext uri="{FF2B5EF4-FFF2-40B4-BE49-F238E27FC236}">
                  <a16:creationId xmlns:a16="http://schemas.microsoft.com/office/drawing/2014/main" id="{ACF3C21B-22D1-474D-B696-373FC1C5250A}"/>
                </a:ext>
              </a:extLst>
            </p:cNvPr>
            <p:cNvSpPr txBox="1"/>
            <p:nvPr/>
          </p:nvSpPr>
          <p:spPr>
            <a:xfrm>
              <a:off x="8047017" y="4400143"/>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Automation</a:t>
              </a:r>
            </a:p>
          </p:txBody>
        </p:sp>
        <p:sp>
          <p:nvSpPr>
            <p:cNvPr id="92" name="TextBox 91">
              <a:extLst>
                <a:ext uri="{FF2B5EF4-FFF2-40B4-BE49-F238E27FC236}">
                  <a16:creationId xmlns:a16="http://schemas.microsoft.com/office/drawing/2014/main" id="{5132851C-5C6B-487F-B36C-5FABED0EBCF8}"/>
                </a:ext>
              </a:extLst>
            </p:cNvPr>
            <p:cNvSpPr txBox="1"/>
            <p:nvPr/>
          </p:nvSpPr>
          <p:spPr>
            <a:xfrm>
              <a:off x="8047017" y="366863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Logic Apps</a:t>
              </a:r>
            </a:p>
          </p:txBody>
        </p:sp>
        <p:sp>
          <p:nvSpPr>
            <p:cNvPr id="93" name="TextBox 92">
              <a:extLst>
                <a:ext uri="{FF2B5EF4-FFF2-40B4-BE49-F238E27FC236}">
                  <a16:creationId xmlns:a16="http://schemas.microsoft.com/office/drawing/2014/main" id="{E6ECB19F-78B2-4F77-83D6-D1CA12618F6D}"/>
                </a:ext>
              </a:extLst>
            </p:cNvPr>
            <p:cNvSpPr txBox="1"/>
            <p:nvPr/>
          </p:nvSpPr>
          <p:spPr>
            <a:xfrm>
              <a:off x="8047017" y="51316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err="1">
                  <a:gradFill>
                    <a:gsLst>
                      <a:gs pos="1250">
                        <a:srgbClr val="353535"/>
                      </a:gs>
                      <a:gs pos="100000">
                        <a:srgbClr val="353535"/>
                      </a:gs>
                    </a:gsLst>
                    <a:lin ang="5400000" scaled="0"/>
                  </a:gradFill>
                  <a:latin typeface="Segoe UI"/>
                  <a:cs typeface="+mn-cs"/>
                </a:rPr>
                <a:t>WebHooks</a:t>
              </a:r>
              <a:endParaRPr lang="en-US" sz="1200" b="0" kern="0">
                <a:gradFill>
                  <a:gsLst>
                    <a:gs pos="1250">
                      <a:srgbClr val="353535"/>
                    </a:gs>
                    <a:gs pos="100000">
                      <a:srgbClr val="353535"/>
                    </a:gs>
                  </a:gsLst>
                  <a:lin ang="5400000" scaled="0"/>
                </a:gradFill>
                <a:latin typeface="Segoe UI"/>
                <a:cs typeface="+mn-cs"/>
              </a:endParaRPr>
            </a:p>
          </p:txBody>
        </p:sp>
      </p:grpSp>
      <p:grpSp>
        <p:nvGrpSpPr>
          <p:cNvPr id="94" name="Group 93">
            <a:extLst>
              <a:ext uri="{FF2B5EF4-FFF2-40B4-BE49-F238E27FC236}">
                <a16:creationId xmlns:a16="http://schemas.microsoft.com/office/drawing/2014/main" id="{B45EC93F-AE7A-4524-BFD8-A11B62F34E5B}"/>
              </a:ext>
            </a:extLst>
          </p:cNvPr>
          <p:cNvGrpSpPr/>
          <p:nvPr/>
        </p:nvGrpSpPr>
        <p:grpSpPr>
          <a:xfrm>
            <a:off x="7085831" y="2910466"/>
            <a:ext cx="234173" cy="1847987"/>
            <a:chOff x="8221612" y="2890869"/>
            <a:chExt cx="318491" cy="2513035"/>
          </a:xfrm>
        </p:grpSpPr>
        <p:pic>
          <p:nvPicPr>
            <p:cNvPr id="95" name="Picture 94"/>
            <p:cNvPicPr>
              <a:picLocks noChangeAspect="1"/>
            </p:cNvPicPr>
            <p:nvPr/>
          </p:nvPicPr>
          <p:blipFill>
            <a:blip r:embed="rId10"/>
            <a:stretch>
              <a:fillRect/>
            </a:stretch>
          </p:blipFill>
          <p:spPr>
            <a:xfrm>
              <a:off x="8221612" y="2890869"/>
              <a:ext cx="318491" cy="318491"/>
            </a:xfrm>
            <a:prstGeom prst="rect">
              <a:avLst/>
            </a:prstGeom>
            <a:ln>
              <a:noFill/>
            </a:ln>
          </p:spPr>
        </p:pic>
        <p:pic>
          <p:nvPicPr>
            <p:cNvPr id="96" name="Picture 95"/>
            <p:cNvPicPr>
              <a:picLocks noChangeAspect="1"/>
            </p:cNvPicPr>
            <p:nvPr/>
          </p:nvPicPr>
          <p:blipFill>
            <a:blip r:embed="rId11"/>
            <a:stretch>
              <a:fillRect/>
            </a:stretch>
          </p:blipFill>
          <p:spPr>
            <a:xfrm>
              <a:off x="8221612" y="4353901"/>
              <a:ext cx="318491" cy="318491"/>
            </a:xfrm>
            <a:prstGeom prst="rect">
              <a:avLst/>
            </a:prstGeom>
            <a:ln>
              <a:noFill/>
            </a:ln>
          </p:spPr>
        </p:pic>
        <p:pic>
          <p:nvPicPr>
            <p:cNvPr id="97" name="Picture 96"/>
            <p:cNvPicPr>
              <a:picLocks noChangeAspect="1"/>
            </p:cNvPicPr>
            <p:nvPr/>
          </p:nvPicPr>
          <p:blipFill>
            <a:blip r:embed="rId12"/>
            <a:stretch>
              <a:fillRect/>
            </a:stretch>
          </p:blipFill>
          <p:spPr>
            <a:xfrm>
              <a:off x="8221612" y="5085413"/>
              <a:ext cx="318491" cy="318491"/>
            </a:xfrm>
            <a:prstGeom prst="rect">
              <a:avLst/>
            </a:prstGeom>
            <a:ln>
              <a:noFill/>
            </a:ln>
          </p:spPr>
        </p:pic>
        <p:pic>
          <p:nvPicPr>
            <p:cNvPr id="98" name="Picture 9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224642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63" presetClass="path" presetSubtype="0" decel="100000" fill="hold" grpId="1" nodeType="withEffect">
                                  <p:stCondLst>
                                    <p:cond delay="0"/>
                                  </p:stCondLst>
                                  <p:childTnLst>
                                    <p:animMotion origin="layout" path="M -9.9566E-8 4.1035E-6 L -0.02578 4.1035E-6 " pathEditMode="relative" rAng="0" ptsTypes="AA">
                                      <p:cBhvr>
                                        <p:cTn id="27" dur="500" spd="-100000" fill="hold"/>
                                        <p:tgtEl>
                                          <p:spTgt spid="43"/>
                                        </p:tgtEl>
                                        <p:attrNameLst>
                                          <p:attrName>ppt_x</p:attrName>
                                          <p:attrName>ppt_y</p:attrName>
                                        </p:attrNameLst>
                                      </p:cBhvr>
                                      <p:rCtr x="-1289" y="0"/>
                                    </p:animMotion>
                                  </p:childTnLst>
                                </p:cTn>
                              </p:par>
                              <p:par>
                                <p:cTn id="28" presetID="10"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63" presetClass="path" presetSubtype="0" decel="100000" fill="hold" nodeType="withEffect">
                                  <p:stCondLst>
                                    <p:cond delay="0"/>
                                  </p:stCondLst>
                                  <p:childTnLst>
                                    <p:animMotion origin="layout" path="M -9.9566E-8 4.1035E-6 L -0.02578 4.1035E-6 " pathEditMode="relative" rAng="0" ptsTypes="AA">
                                      <p:cBhvr>
                                        <p:cTn id="32" dur="500" spd="-100000" fill="hold"/>
                                        <p:tgtEl>
                                          <p:spTgt spid="47"/>
                                        </p:tgtEl>
                                        <p:attrNameLst>
                                          <p:attrName>ppt_x</p:attrName>
                                          <p:attrName>ppt_y</p:attrName>
                                        </p:attrNameLst>
                                      </p:cBhvr>
                                      <p:rCtr x="-1289" y="0"/>
                                    </p:animMotion>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63" presetClass="path" presetSubtype="0" decel="100000" fill="hold" nodeType="withEffect">
                                  <p:stCondLst>
                                    <p:cond delay="0"/>
                                  </p:stCondLst>
                                  <p:childTnLst>
                                    <p:animMotion origin="layout" path="M -9.9566E-8 4.1035E-6 L -0.02578 4.1035E-6 " pathEditMode="relative" rAng="0" ptsTypes="AA">
                                      <p:cBhvr>
                                        <p:cTn id="37" dur="500" spd="-100000" fill="hold"/>
                                        <p:tgtEl>
                                          <p:spTgt spid="75"/>
                                        </p:tgtEl>
                                        <p:attrNameLst>
                                          <p:attrName>ppt_x</p:attrName>
                                          <p:attrName>ppt_y</p:attrName>
                                        </p:attrNameLst>
                                      </p:cBhvr>
                                      <p:rCtr x="-1289" y="0"/>
                                    </p:animMotion>
                                  </p:childTnLst>
                                </p:cTn>
                              </p:par>
                              <p:par>
                                <p:cTn id="38" presetID="10" presetClass="entr" presetSubtype="0"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63" presetClass="path" presetSubtype="0" decel="100000" fill="hold" nodeType="withEffect">
                                  <p:stCondLst>
                                    <p:cond delay="0"/>
                                  </p:stCondLst>
                                  <p:childTnLst>
                                    <p:animMotion origin="layout" path="M -9.9566E-8 4.1035E-6 L -0.02578 4.1035E-6 " pathEditMode="relative" rAng="0" ptsTypes="AA">
                                      <p:cBhvr>
                                        <p:cTn id="42" dur="500" spd="-100000" fill="hold"/>
                                        <p:tgtEl>
                                          <p:spTgt spid="61"/>
                                        </p:tgtEl>
                                        <p:attrNameLst>
                                          <p:attrName>ppt_x</p:attrName>
                                          <p:attrName>ppt_y</p:attrName>
                                        </p:attrNameLst>
                                      </p:cBhvr>
                                      <p:rCtr x="-1289" y="0"/>
                                    </p:animMotion>
                                  </p:childTnLst>
                                </p:cTn>
                              </p:par>
                              <p:par>
                                <p:cTn id="43" presetID="10" presetClass="entr" presetSubtype="0" fill="hold" nodeType="withEffect">
                                  <p:stCondLst>
                                    <p:cond delay="10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63" presetClass="path" presetSubtype="0" decel="100000" fill="hold" nodeType="withEffect">
                                  <p:stCondLst>
                                    <p:cond delay="100"/>
                                  </p:stCondLst>
                                  <p:childTnLst>
                                    <p:animMotion origin="layout" path="M -9.9566E-8 4.1035E-6 L -0.02578 4.1035E-6 " pathEditMode="relative" rAng="0" ptsTypes="AA">
                                      <p:cBhvr>
                                        <p:cTn id="47" dur="500" spd="-100000" fill="hold"/>
                                        <p:tgtEl>
                                          <p:spTgt spid="44"/>
                                        </p:tgtEl>
                                        <p:attrNameLst>
                                          <p:attrName>ppt_x</p:attrName>
                                          <p:attrName>ppt_y</p:attrName>
                                        </p:attrNameLst>
                                      </p:cBhvr>
                                      <p:rCtr x="-1289" y="0"/>
                                    </p:animMotion>
                                  </p:childTnLst>
                                </p:cTn>
                              </p:par>
                              <p:par>
                                <p:cTn id="48" presetID="10" presetClass="entr" presetSubtype="0" fill="hold" grpId="0" nodeType="withEffect">
                                  <p:stCondLst>
                                    <p:cond delay="40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par>
                                <p:cTn id="51" presetID="63" presetClass="path" presetSubtype="0" decel="100000" fill="hold" grpId="1" nodeType="withEffect">
                                  <p:stCondLst>
                                    <p:cond delay="400"/>
                                  </p:stCondLst>
                                  <p:childTnLst>
                                    <p:animMotion origin="layout" path="M -9.9566E-8 4.1035E-6 L -0.02578 4.1035E-6 " pathEditMode="relative" rAng="0" ptsTypes="AA">
                                      <p:cBhvr>
                                        <p:cTn id="52" dur="500" spd="-100000" fill="hold"/>
                                        <p:tgtEl>
                                          <p:spTgt spid="83"/>
                                        </p:tgtEl>
                                        <p:attrNameLst>
                                          <p:attrName>ppt_x</p:attrName>
                                          <p:attrName>ppt_y</p:attrName>
                                        </p:attrNameLst>
                                      </p:cBhvr>
                                      <p:rCtr x="-1289" y="0"/>
                                    </p:animMotion>
                                  </p:childTnLst>
                                </p:cTn>
                              </p:par>
                              <p:par>
                                <p:cTn id="53" presetID="10" presetClass="entr" presetSubtype="0" fill="hold" nodeType="withEffect">
                                  <p:stCondLst>
                                    <p:cond delay="40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63" presetClass="path" presetSubtype="0" decel="100000" fill="hold" nodeType="withEffect">
                                  <p:stCondLst>
                                    <p:cond delay="400"/>
                                  </p:stCondLst>
                                  <p:childTnLst>
                                    <p:animMotion origin="layout" path="M -9.9566E-8 4.1035E-6 L -0.02578 4.1035E-6 " pathEditMode="relative" rAng="0" ptsTypes="AA">
                                      <p:cBhvr>
                                        <p:cTn id="57" dur="500" spd="-100000" fill="hold"/>
                                        <p:tgtEl>
                                          <p:spTgt spid="84"/>
                                        </p:tgtEl>
                                        <p:attrNameLst>
                                          <p:attrName>ppt_x</p:attrName>
                                          <p:attrName>ppt_y</p:attrName>
                                        </p:attrNameLst>
                                      </p:cBhvr>
                                      <p:rCtr x="-1289" y="0"/>
                                    </p:animMotion>
                                  </p:childTnLst>
                                </p:cTn>
                              </p:par>
                              <p:par>
                                <p:cTn id="58" presetID="10" presetClass="entr" presetSubtype="0" fill="hold" nodeType="withEffect">
                                  <p:stCondLst>
                                    <p:cond delay="400"/>
                                  </p:stCondLst>
                                  <p:childTnLst>
                                    <p:set>
                                      <p:cBhvr>
                                        <p:cTn id="59" dur="1" fill="hold">
                                          <p:stCondLst>
                                            <p:cond delay="0"/>
                                          </p:stCondLst>
                                        </p:cTn>
                                        <p:tgtEl>
                                          <p:spTgt spid="94"/>
                                        </p:tgtEl>
                                        <p:attrNameLst>
                                          <p:attrName>style.visibility</p:attrName>
                                        </p:attrNameLst>
                                      </p:cBhvr>
                                      <p:to>
                                        <p:strVal val="visible"/>
                                      </p:to>
                                    </p:set>
                                    <p:animEffect transition="in" filter="fade">
                                      <p:cBhvr>
                                        <p:cTn id="60" dur="500"/>
                                        <p:tgtEl>
                                          <p:spTgt spid="94"/>
                                        </p:tgtEl>
                                      </p:cBhvr>
                                    </p:animEffect>
                                  </p:childTnLst>
                                </p:cTn>
                              </p:par>
                              <p:par>
                                <p:cTn id="61" presetID="63" presetClass="path" presetSubtype="0" decel="100000" fill="hold" nodeType="withEffect">
                                  <p:stCondLst>
                                    <p:cond delay="400"/>
                                  </p:stCondLst>
                                  <p:childTnLst>
                                    <p:animMotion origin="layout" path="M -9.9566E-8 4.1035E-6 L -0.02578 4.1035E-6 " pathEditMode="relative" rAng="0" ptsTypes="AA">
                                      <p:cBhvr>
                                        <p:cTn id="62" dur="500" spd="-100000" fill="hold"/>
                                        <p:tgtEl>
                                          <p:spTgt spid="94"/>
                                        </p:tgtEl>
                                        <p:attrNameLst>
                                          <p:attrName>ppt_x</p:attrName>
                                          <p:attrName>ppt_y</p:attrName>
                                        </p:attrNameLst>
                                      </p:cBhvr>
                                      <p:rCtr x="-1289" y="0"/>
                                    </p:animMotion>
                                  </p:childTnLst>
                                </p:cTn>
                              </p:par>
                              <p:par>
                                <p:cTn id="63" presetID="10" presetClass="entr" presetSubtype="0" fill="hold" nodeType="withEffect">
                                  <p:stCondLst>
                                    <p:cond delay="40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500"/>
                                        <p:tgtEl>
                                          <p:spTgt spid="89"/>
                                        </p:tgtEl>
                                      </p:cBhvr>
                                    </p:animEffect>
                                  </p:childTnLst>
                                </p:cTn>
                              </p:par>
                              <p:par>
                                <p:cTn id="66" presetID="63" presetClass="path" presetSubtype="0" decel="100000" fill="hold" nodeType="withEffect">
                                  <p:stCondLst>
                                    <p:cond delay="400"/>
                                  </p:stCondLst>
                                  <p:childTnLst>
                                    <p:animMotion origin="layout" path="M -9.9566E-8 4.1035E-6 L -0.02578 4.1035E-6 " pathEditMode="relative" rAng="0" ptsTypes="AA">
                                      <p:cBhvr>
                                        <p:cTn id="67" dur="500" spd="-100000" fill="hold"/>
                                        <p:tgtEl>
                                          <p:spTgt spid="89"/>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83" grpId="0"/>
      <p:bldP spid="8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326EF179-CD10-4530-87CC-E6713018ED2C}"/>
              </a:ext>
            </a:extLst>
          </p:cNvPr>
          <p:cNvGrpSpPr>
            <a:grpSpLocks noChangeAspect="1"/>
          </p:cNvGrpSpPr>
          <p:nvPr/>
        </p:nvGrpSpPr>
        <p:grpSpPr bwMode="auto">
          <a:xfrm flipV="1">
            <a:off x="3341244" y="2159573"/>
            <a:ext cx="2428880" cy="2390332"/>
            <a:chOff x="8085" y="74"/>
            <a:chExt cx="2998" cy="2950"/>
          </a:xfrm>
        </p:grpSpPr>
        <p:sp>
          <p:nvSpPr>
            <p:cNvPr id="6" name="Freeform 5">
              <a:extLst>
                <a:ext uri="{FF2B5EF4-FFF2-40B4-BE49-F238E27FC236}">
                  <a16:creationId xmlns:a16="http://schemas.microsoft.com/office/drawing/2014/main" id="{D7D7C372-5A59-4198-95DE-48C262290373}"/>
                </a:ext>
              </a:extLst>
            </p:cNvPr>
            <p:cNvSpPr>
              <a:spLocks/>
            </p:cNvSpPr>
            <p:nvPr/>
          </p:nvSpPr>
          <p:spPr bwMode="auto">
            <a:xfrm>
              <a:off x="8779" y="74"/>
              <a:ext cx="1615" cy="244"/>
            </a:xfrm>
            <a:custGeom>
              <a:avLst/>
              <a:gdLst>
                <a:gd name="T0" fmla="*/ 0 w 410"/>
                <a:gd name="T1" fmla="*/ 61 h 62"/>
                <a:gd name="T2" fmla="*/ 205 w 410"/>
                <a:gd name="T3" fmla="*/ 0 h 62"/>
                <a:gd name="T4" fmla="*/ 410 w 410"/>
                <a:gd name="T5" fmla="*/ 62 h 62"/>
              </a:gdLst>
              <a:ahLst/>
              <a:cxnLst>
                <a:cxn ang="0">
                  <a:pos x="T0" y="T1"/>
                </a:cxn>
                <a:cxn ang="0">
                  <a:pos x="T2" y="T3"/>
                </a:cxn>
                <a:cxn ang="0">
                  <a:pos x="T4" y="T5"/>
                </a:cxn>
              </a:cxnLst>
              <a:rect l="0" t="0" r="r" b="b"/>
              <a:pathLst>
                <a:path w="410" h="62">
                  <a:moveTo>
                    <a:pt x="0" y="61"/>
                  </a:moveTo>
                  <a:cubicBezTo>
                    <a:pt x="59" y="23"/>
                    <a:pt x="129" y="0"/>
                    <a:pt x="205" y="0"/>
                  </a:cubicBezTo>
                  <a:cubicBezTo>
                    <a:pt x="280" y="0"/>
                    <a:pt x="350" y="23"/>
                    <a:pt x="410" y="62"/>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sp>
          <p:nvSpPr>
            <p:cNvPr id="14" name="Freeform 11">
              <a:extLst>
                <a:ext uri="{FF2B5EF4-FFF2-40B4-BE49-F238E27FC236}">
                  <a16:creationId xmlns:a16="http://schemas.microsoft.com/office/drawing/2014/main" id="{E60A974E-C14D-49A3-80FD-DF7E34606088}"/>
                </a:ext>
              </a:extLst>
            </p:cNvPr>
            <p:cNvSpPr>
              <a:spLocks/>
            </p:cNvSpPr>
            <p:nvPr/>
          </p:nvSpPr>
          <p:spPr bwMode="auto">
            <a:xfrm>
              <a:off x="8085" y="401"/>
              <a:ext cx="575" cy="1532"/>
            </a:xfrm>
            <a:custGeom>
              <a:avLst/>
              <a:gdLst>
                <a:gd name="T0" fmla="*/ 19 w 146"/>
                <a:gd name="T1" fmla="*/ 389 h 389"/>
                <a:gd name="T2" fmla="*/ 24 w 146"/>
                <a:gd name="T3" fmla="*/ 176 h 389"/>
                <a:gd name="T4" fmla="*/ 146 w 146"/>
                <a:gd name="T5" fmla="*/ 0 h 389"/>
              </a:gdLst>
              <a:ahLst/>
              <a:cxnLst>
                <a:cxn ang="0">
                  <a:pos x="T0" y="T1"/>
                </a:cxn>
                <a:cxn ang="0">
                  <a:pos x="T2" y="T3"/>
                </a:cxn>
                <a:cxn ang="0">
                  <a:pos x="T4" y="T5"/>
                </a:cxn>
              </a:cxnLst>
              <a:rect l="0" t="0" r="r" b="b"/>
              <a:pathLst>
                <a:path w="146" h="389">
                  <a:moveTo>
                    <a:pt x="19" y="389"/>
                  </a:moveTo>
                  <a:cubicBezTo>
                    <a:pt x="0" y="321"/>
                    <a:pt x="1" y="248"/>
                    <a:pt x="24" y="176"/>
                  </a:cubicBezTo>
                  <a:cubicBezTo>
                    <a:pt x="47" y="104"/>
                    <a:pt x="91" y="44"/>
                    <a:pt x="146" y="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sp>
          <p:nvSpPr>
            <p:cNvPr id="16" name="Freeform 12">
              <a:extLst>
                <a:ext uri="{FF2B5EF4-FFF2-40B4-BE49-F238E27FC236}">
                  <a16:creationId xmlns:a16="http://schemas.microsoft.com/office/drawing/2014/main" id="{221A6BDC-DB22-49B9-A7C6-B0FE7FD6B18B}"/>
                </a:ext>
              </a:extLst>
            </p:cNvPr>
            <p:cNvSpPr>
              <a:spLocks/>
            </p:cNvSpPr>
            <p:nvPr/>
          </p:nvSpPr>
          <p:spPr bwMode="auto">
            <a:xfrm>
              <a:off x="10512" y="405"/>
              <a:ext cx="571" cy="1532"/>
            </a:xfrm>
            <a:custGeom>
              <a:avLst/>
              <a:gdLst>
                <a:gd name="T0" fmla="*/ 0 w 145"/>
                <a:gd name="T1" fmla="*/ 0 h 389"/>
                <a:gd name="T2" fmla="*/ 121 w 145"/>
                <a:gd name="T3" fmla="*/ 175 h 389"/>
                <a:gd name="T4" fmla="*/ 126 w 145"/>
                <a:gd name="T5" fmla="*/ 389 h 389"/>
              </a:gdLst>
              <a:ahLst/>
              <a:cxnLst>
                <a:cxn ang="0">
                  <a:pos x="T0" y="T1"/>
                </a:cxn>
                <a:cxn ang="0">
                  <a:pos x="T2" y="T3"/>
                </a:cxn>
                <a:cxn ang="0">
                  <a:pos x="T4" y="T5"/>
                </a:cxn>
              </a:cxnLst>
              <a:rect l="0" t="0" r="r" b="b"/>
              <a:pathLst>
                <a:path w="145" h="389">
                  <a:moveTo>
                    <a:pt x="0" y="0"/>
                  </a:moveTo>
                  <a:cubicBezTo>
                    <a:pt x="55" y="44"/>
                    <a:pt x="98" y="104"/>
                    <a:pt x="121" y="175"/>
                  </a:cubicBezTo>
                  <a:cubicBezTo>
                    <a:pt x="144" y="247"/>
                    <a:pt x="145" y="321"/>
                    <a:pt x="126" y="389"/>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sp>
          <p:nvSpPr>
            <p:cNvPr id="18" name="Freeform 13">
              <a:extLst>
                <a:ext uri="{FF2B5EF4-FFF2-40B4-BE49-F238E27FC236}">
                  <a16:creationId xmlns:a16="http://schemas.microsoft.com/office/drawing/2014/main" id="{8F5A1C75-EFB9-4B80-80E0-5DDAFB38C09B}"/>
                </a:ext>
              </a:extLst>
            </p:cNvPr>
            <p:cNvSpPr>
              <a:spLocks/>
            </p:cNvSpPr>
            <p:nvPr/>
          </p:nvSpPr>
          <p:spPr bwMode="auto">
            <a:xfrm>
              <a:off x="8203" y="2075"/>
              <a:ext cx="1304" cy="949"/>
            </a:xfrm>
            <a:custGeom>
              <a:avLst/>
              <a:gdLst>
                <a:gd name="T0" fmla="*/ 331 w 331"/>
                <a:gd name="T1" fmla="*/ 241 h 241"/>
                <a:gd name="T2" fmla="*/ 130 w 331"/>
                <a:gd name="T3" fmla="*/ 170 h 241"/>
                <a:gd name="T4" fmla="*/ 0 w 331"/>
                <a:gd name="T5" fmla="*/ 0 h 241"/>
              </a:gdLst>
              <a:ahLst/>
              <a:cxnLst>
                <a:cxn ang="0">
                  <a:pos x="T0" y="T1"/>
                </a:cxn>
                <a:cxn ang="0">
                  <a:pos x="T2" y="T3"/>
                </a:cxn>
                <a:cxn ang="0">
                  <a:pos x="T4" y="T5"/>
                </a:cxn>
              </a:cxnLst>
              <a:rect l="0" t="0" r="r" b="b"/>
              <a:pathLst>
                <a:path w="331" h="241">
                  <a:moveTo>
                    <a:pt x="331" y="241"/>
                  </a:moveTo>
                  <a:cubicBezTo>
                    <a:pt x="261" y="238"/>
                    <a:pt x="191" y="215"/>
                    <a:pt x="130" y="170"/>
                  </a:cubicBezTo>
                  <a:cubicBezTo>
                    <a:pt x="69" y="126"/>
                    <a:pt x="25" y="66"/>
                    <a:pt x="0" y="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sp>
          <p:nvSpPr>
            <p:cNvPr id="20" name="Freeform 14">
              <a:extLst>
                <a:ext uri="{FF2B5EF4-FFF2-40B4-BE49-F238E27FC236}">
                  <a16:creationId xmlns:a16="http://schemas.microsoft.com/office/drawing/2014/main" id="{2BF0C3A8-6893-4FDD-B3B1-AA6332FE418F}"/>
                </a:ext>
              </a:extLst>
            </p:cNvPr>
            <p:cNvSpPr>
              <a:spLocks/>
            </p:cNvSpPr>
            <p:nvPr/>
          </p:nvSpPr>
          <p:spPr bwMode="auto">
            <a:xfrm>
              <a:off x="9657" y="2079"/>
              <a:ext cx="1304" cy="945"/>
            </a:xfrm>
            <a:custGeom>
              <a:avLst/>
              <a:gdLst>
                <a:gd name="T0" fmla="*/ 331 w 331"/>
                <a:gd name="T1" fmla="*/ 0 h 240"/>
                <a:gd name="T2" fmla="*/ 202 w 331"/>
                <a:gd name="T3" fmla="*/ 169 h 240"/>
                <a:gd name="T4" fmla="*/ 0 w 331"/>
                <a:gd name="T5" fmla="*/ 240 h 240"/>
              </a:gdLst>
              <a:ahLst/>
              <a:cxnLst>
                <a:cxn ang="0">
                  <a:pos x="T0" y="T1"/>
                </a:cxn>
                <a:cxn ang="0">
                  <a:pos x="T2" y="T3"/>
                </a:cxn>
                <a:cxn ang="0">
                  <a:pos x="T4" y="T5"/>
                </a:cxn>
              </a:cxnLst>
              <a:rect l="0" t="0" r="r" b="b"/>
              <a:pathLst>
                <a:path w="331" h="240">
                  <a:moveTo>
                    <a:pt x="331" y="0"/>
                  </a:moveTo>
                  <a:cubicBezTo>
                    <a:pt x="306" y="66"/>
                    <a:pt x="263" y="125"/>
                    <a:pt x="202" y="169"/>
                  </a:cubicBezTo>
                  <a:cubicBezTo>
                    <a:pt x="141" y="214"/>
                    <a:pt x="70" y="237"/>
                    <a:pt x="0" y="24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latin typeface="Segoe UI" panose="020B0502040204020203" pitchFamily="34" charset="0"/>
                <a:cs typeface="Segoe UI" panose="020B0502040204020203" pitchFamily="34" charset="0"/>
              </a:endParaRPr>
            </a:p>
          </p:txBody>
        </p:sp>
      </p:grpSp>
      <p:sp>
        <p:nvSpPr>
          <p:cNvPr id="115" name="TextBox 114">
            <a:extLst>
              <a:ext uri="{FF2B5EF4-FFF2-40B4-BE49-F238E27FC236}">
                <a16:creationId xmlns:a16="http://schemas.microsoft.com/office/drawing/2014/main" id="{DC4E8956-08D9-4434-8523-BAB5D3015396}"/>
              </a:ext>
            </a:extLst>
          </p:cNvPr>
          <p:cNvSpPr txBox="1">
            <a:spLocks noChangeAspect="1"/>
          </p:cNvSpPr>
          <p:nvPr/>
        </p:nvSpPr>
        <p:spPr>
          <a:xfrm>
            <a:off x="6627787" y="3302961"/>
            <a:ext cx="1014759"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PROTECT</a:t>
            </a:r>
          </a:p>
        </p:txBody>
      </p:sp>
      <p:sp>
        <p:nvSpPr>
          <p:cNvPr id="114" name="TextBox 113">
            <a:extLst>
              <a:ext uri="{FF2B5EF4-FFF2-40B4-BE49-F238E27FC236}">
                <a16:creationId xmlns:a16="http://schemas.microsoft.com/office/drawing/2014/main" id="{DAD90C09-5A97-490F-925A-47C03AF63936}"/>
              </a:ext>
            </a:extLst>
          </p:cNvPr>
          <p:cNvSpPr txBox="1">
            <a:spLocks noChangeAspect="1"/>
          </p:cNvSpPr>
          <p:nvPr/>
        </p:nvSpPr>
        <p:spPr>
          <a:xfrm>
            <a:off x="6322666" y="1975795"/>
            <a:ext cx="898317"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SECURE</a:t>
            </a:r>
          </a:p>
        </p:txBody>
      </p:sp>
      <p:sp>
        <p:nvSpPr>
          <p:cNvPr id="117" name="TextBox 116">
            <a:extLst>
              <a:ext uri="{FF2B5EF4-FFF2-40B4-BE49-F238E27FC236}">
                <a16:creationId xmlns:a16="http://schemas.microsoft.com/office/drawing/2014/main" id="{2BD4A911-0EEE-4801-8A84-3CABE0E29E20}"/>
              </a:ext>
            </a:extLst>
          </p:cNvPr>
          <p:cNvSpPr txBox="1">
            <a:spLocks noChangeAspect="1"/>
          </p:cNvSpPr>
          <p:nvPr/>
        </p:nvSpPr>
        <p:spPr>
          <a:xfrm>
            <a:off x="3984434" y="5131691"/>
            <a:ext cx="1131907"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spc="37">
                <a:gradFill>
                  <a:gsLst>
                    <a:gs pos="78761">
                      <a:schemeClr val="tx1"/>
                    </a:gs>
                    <a:gs pos="0">
                      <a:schemeClr val="tx1"/>
                    </a:gs>
                  </a:gsLst>
                  <a:lin ang="5400000" scaled="0"/>
                </a:gradFill>
                <a:latin typeface="Segoe UI" panose="020B0502040204020203" pitchFamily="34" charset="0"/>
                <a:cs typeface="Segoe UI" panose="020B0502040204020203" pitchFamily="34" charset="0"/>
              </a:rPr>
              <a:t>MONITOR</a:t>
            </a:r>
          </a:p>
        </p:txBody>
      </p:sp>
      <p:sp>
        <p:nvSpPr>
          <p:cNvPr id="118" name="TextBox 117">
            <a:extLst>
              <a:ext uri="{FF2B5EF4-FFF2-40B4-BE49-F238E27FC236}">
                <a16:creationId xmlns:a16="http://schemas.microsoft.com/office/drawing/2014/main" id="{8C064420-0A6B-43D4-8485-1B0C9111008C}"/>
              </a:ext>
            </a:extLst>
          </p:cNvPr>
          <p:cNvSpPr txBox="1">
            <a:spLocks noChangeAspect="1"/>
          </p:cNvSpPr>
          <p:nvPr/>
        </p:nvSpPr>
        <p:spPr>
          <a:xfrm>
            <a:off x="1190407" y="3302961"/>
            <a:ext cx="1285153"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spc="37">
                <a:gradFill>
                  <a:gsLst>
                    <a:gs pos="78761">
                      <a:schemeClr val="tx1"/>
                    </a:gs>
                    <a:gs pos="0">
                      <a:schemeClr val="tx1"/>
                    </a:gs>
                  </a:gsLst>
                  <a:lin ang="5400000" scaled="0"/>
                </a:gradFill>
                <a:latin typeface="Segoe UI" panose="020B0502040204020203" pitchFamily="34" charset="0"/>
                <a:cs typeface="Segoe UI" panose="020B0502040204020203" pitchFamily="34" charset="0"/>
              </a:rPr>
              <a:t>CONFIGURE</a:t>
            </a:r>
          </a:p>
        </p:txBody>
      </p:sp>
      <p:sp>
        <p:nvSpPr>
          <p:cNvPr id="119" name="TextBox 118">
            <a:extLst>
              <a:ext uri="{FF2B5EF4-FFF2-40B4-BE49-F238E27FC236}">
                <a16:creationId xmlns:a16="http://schemas.microsoft.com/office/drawing/2014/main" id="{393C3F61-F05B-439C-84D4-788899A4DEA7}"/>
              </a:ext>
            </a:extLst>
          </p:cNvPr>
          <p:cNvSpPr txBox="1">
            <a:spLocks noChangeAspect="1"/>
          </p:cNvSpPr>
          <p:nvPr/>
        </p:nvSpPr>
        <p:spPr>
          <a:xfrm>
            <a:off x="1797876" y="1975795"/>
            <a:ext cx="983276"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GOVERN</a:t>
            </a:r>
          </a:p>
        </p:txBody>
      </p:sp>
      <p:sp>
        <p:nvSpPr>
          <p:cNvPr id="61" name="Oval 60">
            <a:extLst>
              <a:ext uri="{FF2B5EF4-FFF2-40B4-BE49-F238E27FC236}">
                <a16:creationId xmlns:a16="http://schemas.microsoft.com/office/drawing/2014/main" id="{D682F5A2-11ED-48D8-92D6-E55B8D55F010}"/>
              </a:ext>
            </a:extLst>
          </p:cNvPr>
          <p:cNvSpPr/>
          <p:nvPr/>
        </p:nvSpPr>
        <p:spPr bwMode="auto">
          <a:xfrm>
            <a:off x="3609728" y="2409364"/>
            <a:ext cx="1896490" cy="189675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123" name="TextBox 122">
            <a:extLst>
              <a:ext uri="{FF2B5EF4-FFF2-40B4-BE49-F238E27FC236}">
                <a16:creationId xmlns:a16="http://schemas.microsoft.com/office/drawing/2014/main" id="{FED4E6E8-A1ED-4E82-8245-6C9A38084113}"/>
              </a:ext>
            </a:extLst>
          </p:cNvPr>
          <p:cNvSpPr txBox="1"/>
          <p:nvPr/>
        </p:nvSpPr>
        <p:spPr>
          <a:xfrm>
            <a:off x="6327838" y="2196534"/>
            <a:ext cx="1658140" cy="533732"/>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Security Management</a:t>
            </a:r>
          </a:p>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Threat Protection</a:t>
            </a:r>
          </a:p>
        </p:txBody>
      </p:sp>
      <p:sp>
        <p:nvSpPr>
          <p:cNvPr id="124" name="TextBox 123">
            <a:extLst>
              <a:ext uri="{FF2B5EF4-FFF2-40B4-BE49-F238E27FC236}">
                <a16:creationId xmlns:a16="http://schemas.microsoft.com/office/drawing/2014/main" id="{D4E887AA-E930-47A0-A7B5-C1E244CAAA7F}"/>
              </a:ext>
            </a:extLst>
          </p:cNvPr>
          <p:cNvSpPr txBox="1"/>
          <p:nvPr/>
        </p:nvSpPr>
        <p:spPr>
          <a:xfrm>
            <a:off x="6634701" y="3542661"/>
            <a:ext cx="1392042" cy="533732"/>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Backup</a:t>
            </a:r>
          </a:p>
          <a:p>
            <a:pP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Disaster Recovery</a:t>
            </a:r>
          </a:p>
        </p:txBody>
      </p:sp>
      <p:sp>
        <p:nvSpPr>
          <p:cNvPr id="126" name="TextBox 125">
            <a:extLst>
              <a:ext uri="{FF2B5EF4-FFF2-40B4-BE49-F238E27FC236}">
                <a16:creationId xmlns:a16="http://schemas.microsoft.com/office/drawing/2014/main" id="{F5B1C3BE-F9AF-433F-81E8-DE3EE67B829F}"/>
              </a:ext>
            </a:extLst>
          </p:cNvPr>
          <p:cNvSpPr txBox="1"/>
          <p:nvPr/>
        </p:nvSpPr>
        <p:spPr>
          <a:xfrm>
            <a:off x="1247468" y="2196534"/>
            <a:ext cx="1526694" cy="533732"/>
          </a:xfrm>
          <a:prstGeom prst="rect">
            <a:avLst/>
          </a:prstGeom>
          <a:noFill/>
        </p:spPr>
        <p:txBody>
          <a:bodyPr wrap="none" lIns="134458" tIns="107567" rIns="134458" bIns="107567" rtlCol="0">
            <a:spAutoFit/>
          </a:bodyPr>
          <a:lstStyle/>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Policy Management</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Cost Management</a:t>
            </a:r>
          </a:p>
        </p:txBody>
      </p:sp>
      <p:sp>
        <p:nvSpPr>
          <p:cNvPr id="131" name="TextBox 130">
            <a:extLst>
              <a:ext uri="{FF2B5EF4-FFF2-40B4-BE49-F238E27FC236}">
                <a16:creationId xmlns:a16="http://schemas.microsoft.com/office/drawing/2014/main" id="{84143235-4DD0-48F5-9F5C-A234E5C7A7C8}"/>
              </a:ext>
            </a:extLst>
          </p:cNvPr>
          <p:cNvSpPr txBox="1"/>
          <p:nvPr/>
        </p:nvSpPr>
        <p:spPr>
          <a:xfrm>
            <a:off x="856817" y="3542662"/>
            <a:ext cx="1610050" cy="875877"/>
          </a:xfrm>
          <a:prstGeom prst="rect">
            <a:avLst/>
          </a:prstGeom>
          <a:noFill/>
        </p:spPr>
        <p:txBody>
          <a:bodyPr wrap="none" lIns="134458" tIns="107567" rIns="134458" bIns="107567" rtlCol="0">
            <a:spAutoFit/>
          </a:bodyPr>
          <a:lstStyle/>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Configuration</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Update Management</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Automation</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Scripting</a:t>
            </a:r>
          </a:p>
        </p:txBody>
      </p:sp>
      <p:grpSp>
        <p:nvGrpSpPr>
          <p:cNvPr id="27" name="Group 26">
            <a:extLst>
              <a:ext uri="{FF2B5EF4-FFF2-40B4-BE49-F238E27FC236}">
                <a16:creationId xmlns:a16="http://schemas.microsoft.com/office/drawing/2014/main" id="{CBF4707C-D978-46A8-9384-64BC502A7B85}"/>
              </a:ext>
            </a:extLst>
          </p:cNvPr>
          <p:cNvGrpSpPr/>
          <p:nvPr/>
        </p:nvGrpSpPr>
        <p:grpSpPr>
          <a:xfrm>
            <a:off x="5489323" y="3466891"/>
            <a:ext cx="537855" cy="537932"/>
            <a:chOff x="431800" y="3725863"/>
            <a:chExt cx="731520" cy="731520"/>
          </a:xfrm>
        </p:grpSpPr>
        <p:sp>
          <p:nvSpPr>
            <p:cNvPr id="28" name="Oval 27">
              <a:extLst>
                <a:ext uri="{FF2B5EF4-FFF2-40B4-BE49-F238E27FC236}">
                  <a16:creationId xmlns:a16="http://schemas.microsoft.com/office/drawing/2014/main" id="{F8AB32B3-730F-4584-A6D5-CD3F07775064}"/>
                </a:ext>
              </a:extLst>
            </p:cNvPr>
            <p:cNvSpPr/>
            <p:nvPr/>
          </p:nvSpPr>
          <p:spPr bwMode="auto">
            <a:xfrm>
              <a:off x="431800" y="37258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a:extLst>
                <a:ext uri="{FF2B5EF4-FFF2-40B4-BE49-F238E27FC236}">
                  <a16:creationId xmlns:a16="http://schemas.microsoft.com/office/drawing/2014/main" id="{812440D3-20E6-428F-99E6-46432EA7DA33}"/>
                </a:ext>
              </a:extLst>
            </p:cNvPr>
            <p:cNvSpPr/>
            <p:nvPr/>
          </p:nvSpPr>
          <p:spPr bwMode="auto">
            <a:xfrm>
              <a:off x="467531" y="3771650"/>
              <a:ext cx="652164" cy="65216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0" name="server_2">
              <a:extLst>
                <a:ext uri="{FF2B5EF4-FFF2-40B4-BE49-F238E27FC236}">
                  <a16:creationId xmlns:a16="http://schemas.microsoft.com/office/drawing/2014/main" id="{F749B5E9-FC6C-444B-BA10-8D816567159C}"/>
                </a:ext>
              </a:extLst>
            </p:cNvPr>
            <p:cNvSpPr>
              <a:spLocks noChangeAspect="1" noEditPoints="1"/>
            </p:cNvSpPr>
            <p:nvPr/>
          </p:nvSpPr>
          <p:spPr bwMode="auto">
            <a:xfrm>
              <a:off x="672552" y="3948728"/>
              <a:ext cx="260467" cy="323283"/>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675">
                <a:gradFill>
                  <a:gsLst>
                    <a:gs pos="0">
                      <a:srgbClr val="505050"/>
                    </a:gs>
                    <a:gs pos="100000">
                      <a:srgbClr val="505050"/>
                    </a:gs>
                  </a:gsLst>
                </a:gradFill>
              </a:endParaRPr>
            </a:p>
          </p:txBody>
        </p:sp>
      </p:grpSp>
      <p:grpSp>
        <p:nvGrpSpPr>
          <p:cNvPr id="40" name="Group 39">
            <a:extLst>
              <a:ext uri="{FF2B5EF4-FFF2-40B4-BE49-F238E27FC236}">
                <a16:creationId xmlns:a16="http://schemas.microsoft.com/office/drawing/2014/main" id="{3B98E7D8-8987-4F56-ADFE-7F52CC67E6FC}"/>
              </a:ext>
            </a:extLst>
          </p:cNvPr>
          <p:cNvGrpSpPr/>
          <p:nvPr/>
        </p:nvGrpSpPr>
        <p:grpSpPr>
          <a:xfrm>
            <a:off x="3528514" y="2092331"/>
            <a:ext cx="537855" cy="537932"/>
            <a:chOff x="431800" y="2925763"/>
            <a:chExt cx="731520" cy="731520"/>
          </a:xfrm>
        </p:grpSpPr>
        <p:sp>
          <p:nvSpPr>
            <p:cNvPr id="41" name="Oval 40">
              <a:extLst>
                <a:ext uri="{FF2B5EF4-FFF2-40B4-BE49-F238E27FC236}">
                  <a16:creationId xmlns:a16="http://schemas.microsoft.com/office/drawing/2014/main" id="{E4867B24-EB8E-4C9F-9B07-2808B2FD4165}"/>
                </a:ext>
              </a:extLst>
            </p:cNvPr>
            <p:cNvSpPr/>
            <p:nvPr/>
          </p:nvSpPr>
          <p:spPr bwMode="auto">
            <a:xfrm>
              <a:off x="431800" y="29257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EA67B464-216E-407C-B193-334F12851C42}"/>
                </a:ext>
              </a:extLst>
            </p:cNvPr>
            <p:cNvSpPr/>
            <p:nvPr/>
          </p:nvSpPr>
          <p:spPr bwMode="auto">
            <a:xfrm>
              <a:off x="460496" y="2954459"/>
              <a:ext cx="675042" cy="67504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3" name="Compare_F057">
              <a:extLst>
                <a:ext uri="{FF2B5EF4-FFF2-40B4-BE49-F238E27FC236}">
                  <a16:creationId xmlns:a16="http://schemas.microsoft.com/office/drawing/2014/main" id="{B672988F-46BE-46A7-807E-FAFBB509901F}"/>
                </a:ext>
              </a:extLst>
            </p:cNvPr>
            <p:cNvSpPr>
              <a:spLocks noChangeAspect="1" noEditPoints="1"/>
            </p:cNvSpPr>
            <p:nvPr/>
          </p:nvSpPr>
          <p:spPr bwMode="auto">
            <a:xfrm>
              <a:off x="637591" y="3132172"/>
              <a:ext cx="313834" cy="324074"/>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675">
                <a:gradFill>
                  <a:gsLst>
                    <a:gs pos="0">
                      <a:srgbClr val="505050"/>
                    </a:gs>
                    <a:gs pos="100000">
                      <a:srgbClr val="505050"/>
                    </a:gs>
                  </a:gsLst>
                  <a:lin ang="5400000" scaled="1"/>
                </a:gradFill>
              </a:endParaRPr>
            </a:p>
          </p:txBody>
        </p:sp>
      </p:grpSp>
      <p:cxnSp>
        <p:nvCxnSpPr>
          <p:cNvPr id="24" name="Connector: Elbow 23">
            <a:extLst>
              <a:ext uri="{FF2B5EF4-FFF2-40B4-BE49-F238E27FC236}">
                <a16:creationId xmlns:a16="http://schemas.microsoft.com/office/drawing/2014/main" id="{8B959DF2-9DE7-4087-81AD-6186804239F9}"/>
              </a:ext>
            </a:extLst>
          </p:cNvPr>
          <p:cNvCxnSpPr>
            <a:stCxn id="28" idx="6"/>
            <a:endCxn id="115" idx="1"/>
          </p:cNvCxnSpPr>
          <p:nvPr/>
        </p:nvCxnSpPr>
        <p:spPr>
          <a:xfrm flipV="1">
            <a:off x="6027178" y="3505066"/>
            <a:ext cx="600609" cy="230791"/>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986E01E-B0CB-42C8-8A40-B9B574249CCC}"/>
              </a:ext>
            </a:extLst>
          </p:cNvPr>
          <p:cNvCxnSpPr>
            <a:endCxn id="118" idx="3"/>
          </p:cNvCxnSpPr>
          <p:nvPr/>
        </p:nvCxnSpPr>
        <p:spPr>
          <a:xfrm rot="10800000">
            <a:off x="2475560" y="3505067"/>
            <a:ext cx="547978" cy="230793"/>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42500034-4DEA-4C18-A7F3-FC23EE46FE23}"/>
              </a:ext>
            </a:extLst>
          </p:cNvPr>
          <p:cNvCxnSpPr>
            <a:stCxn id="32" idx="6"/>
            <a:endCxn id="114" idx="1"/>
          </p:cNvCxnSpPr>
          <p:nvPr/>
        </p:nvCxnSpPr>
        <p:spPr>
          <a:xfrm flipV="1">
            <a:off x="5572130" y="2177900"/>
            <a:ext cx="750536" cy="183397"/>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A3513CF1-80B1-42EC-928D-6EAB861AD35D}"/>
              </a:ext>
            </a:extLst>
          </p:cNvPr>
          <p:cNvCxnSpPr>
            <a:stCxn id="41" idx="2"/>
            <a:endCxn id="119" idx="3"/>
          </p:cNvCxnSpPr>
          <p:nvPr/>
        </p:nvCxnSpPr>
        <p:spPr>
          <a:xfrm rot="10800000">
            <a:off x="2781152" y="2177901"/>
            <a:ext cx="747362" cy="183397"/>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90F3157-6C9E-4186-A0EB-A10EE74B1392}"/>
              </a:ext>
            </a:extLst>
          </p:cNvPr>
          <p:cNvCxnSpPr>
            <a:stCxn id="37" idx="4"/>
            <a:endCxn id="117" idx="0"/>
          </p:cNvCxnSpPr>
          <p:nvPr/>
        </p:nvCxnSpPr>
        <p:spPr>
          <a:xfrm flipH="1">
            <a:off x="4550388" y="4933952"/>
            <a:ext cx="396" cy="197739"/>
          </a:xfrm>
          <a:prstGeom prst="line">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9BD64EFC-81A6-4DDF-B422-BE758F8FBB7E}"/>
              </a:ext>
            </a:extLst>
          </p:cNvPr>
          <p:cNvGrpSpPr/>
          <p:nvPr/>
        </p:nvGrpSpPr>
        <p:grpSpPr>
          <a:xfrm>
            <a:off x="3073928" y="3466891"/>
            <a:ext cx="537855" cy="537932"/>
            <a:chOff x="4180755" y="3548790"/>
            <a:chExt cx="731520" cy="731520"/>
          </a:xfrm>
        </p:grpSpPr>
        <p:sp>
          <p:nvSpPr>
            <p:cNvPr id="45" name="Oval 44">
              <a:extLst>
                <a:ext uri="{FF2B5EF4-FFF2-40B4-BE49-F238E27FC236}">
                  <a16:creationId xmlns:a16="http://schemas.microsoft.com/office/drawing/2014/main" id="{3CFDDF8B-5104-4988-8546-B50E8A7FEB25}"/>
                </a:ext>
              </a:extLst>
            </p:cNvPr>
            <p:cNvSpPr/>
            <p:nvPr/>
          </p:nvSpPr>
          <p:spPr bwMode="auto">
            <a:xfrm>
              <a:off x="4180755" y="3548790"/>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E66F5343-C9B8-4AF1-AC0A-00491B6FCD40}"/>
                </a:ext>
              </a:extLst>
            </p:cNvPr>
            <p:cNvSpPr/>
            <p:nvPr/>
          </p:nvSpPr>
          <p:spPr bwMode="auto">
            <a:xfrm>
              <a:off x="4220755" y="3583003"/>
              <a:ext cx="652164" cy="65216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50" name="Processing_E9F5">
              <a:extLst>
                <a:ext uri="{FF2B5EF4-FFF2-40B4-BE49-F238E27FC236}">
                  <a16:creationId xmlns:a16="http://schemas.microsoft.com/office/drawing/2014/main" id="{5EC28FC5-77D2-4773-A252-771734421A8F}"/>
                </a:ext>
              </a:extLst>
            </p:cNvPr>
            <p:cNvSpPr>
              <a:spLocks noChangeAspect="1" noEditPoints="1"/>
            </p:cNvSpPr>
            <p:nvPr/>
          </p:nvSpPr>
          <p:spPr bwMode="auto">
            <a:xfrm>
              <a:off x="4359029" y="3756092"/>
              <a:ext cx="375768" cy="327271"/>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dirty="0"/>
            </a:p>
          </p:txBody>
        </p:sp>
      </p:grpSp>
      <p:grpSp>
        <p:nvGrpSpPr>
          <p:cNvPr id="5" name="Group 4">
            <a:extLst>
              <a:ext uri="{FF2B5EF4-FFF2-40B4-BE49-F238E27FC236}">
                <a16:creationId xmlns:a16="http://schemas.microsoft.com/office/drawing/2014/main" id="{95FE535D-6FBE-4A38-92CB-35EA27337062}"/>
              </a:ext>
            </a:extLst>
          </p:cNvPr>
          <p:cNvGrpSpPr/>
          <p:nvPr/>
        </p:nvGrpSpPr>
        <p:grpSpPr>
          <a:xfrm>
            <a:off x="5034275" y="2092331"/>
            <a:ext cx="537855" cy="537932"/>
            <a:chOff x="6846963" y="1679558"/>
            <a:chExt cx="731520" cy="731520"/>
          </a:xfrm>
        </p:grpSpPr>
        <p:grpSp>
          <p:nvGrpSpPr>
            <p:cNvPr id="25" name="Group 24">
              <a:extLst>
                <a:ext uri="{FF2B5EF4-FFF2-40B4-BE49-F238E27FC236}">
                  <a16:creationId xmlns:a16="http://schemas.microsoft.com/office/drawing/2014/main" id="{506F8D0F-53E1-4FC1-A0D7-054602DCFBEC}"/>
                </a:ext>
              </a:extLst>
            </p:cNvPr>
            <p:cNvGrpSpPr/>
            <p:nvPr/>
          </p:nvGrpSpPr>
          <p:grpSpPr>
            <a:xfrm>
              <a:off x="6846963" y="1679558"/>
              <a:ext cx="731520" cy="731520"/>
              <a:chOff x="6846963" y="1679558"/>
              <a:chExt cx="731520" cy="731520"/>
            </a:xfrm>
          </p:grpSpPr>
          <p:sp>
            <p:nvSpPr>
              <p:cNvPr id="32" name="Oval 31">
                <a:extLst>
                  <a:ext uri="{FF2B5EF4-FFF2-40B4-BE49-F238E27FC236}">
                    <a16:creationId xmlns:a16="http://schemas.microsoft.com/office/drawing/2014/main" id="{F40EB588-1D02-476A-A134-047BEFACDB7D}"/>
                  </a:ext>
                </a:extLst>
              </p:cNvPr>
              <p:cNvSpPr/>
              <p:nvPr/>
            </p:nvSpPr>
            <p:spPr bwMode="auto">
              <a:xfrm>
                <a:off x="6846963" y="1679558"/>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a:extLst>
                  <a:ext uri="{FF2B5EF4-FFF2-40B4-BE49-F238E27FC236}">
                    <a16:creationId xmlns:a16="http://schemas.microsoft.com/office/drawing/2014/main" id="{3F5B627F-EDB3-4C36-A79B-1004A4D206C4}"/>
                  </a:ext>
                </a:extLst>
              </p:cNvPr>
              <p:cNvSpPr/>
              <p:nvPr/>
            </p:nvSpPr>
            <p:spPr bwMode="auto">
              <a:xfrm>
                <a:off x="6874833" y="1713211"/>
                <a:ext cx="664297" cy="66429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49" name="Shield_EA18">
              <a:extLst>
                <a:ext uri="{FF2B5EF4-FFF2-40B4-BE49-F238E27FC236}">
                  <a16:creationId xmlns:a16="http://schemas.microsoft.com/office/drawing/2014/main" id="{E95AF515-5C11-4924-8E0B-38708C5E6651}"/>
                </a:ext>
              </a:extLst>
            </p:cNvPr>
            <p:cNvSpPr>
              <a:spLocks noChangeAspect="1"/>
            </p:cNvSpPr>
            <p:nvPr/>
          </p:nvSpPr>
          <p:spPr bwMode="auto">
            <a:xfrm>
              <a:off x="7059411" y="1897083"/>
              <a:ext cx="307874" cy="3277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2" name="Group 1">
            <a:extLst>
              <a:ext uri="{FF2B5EF4-FFF2-40B4-BE49-F238E27FC236}">
                <a16:creationId xmlns:a16="http://schemas.microsoft.com/office/drawing/2014/main" id="{0F3A66BE-C6E9-4FB2-8D98-65578C64E627}"/>
              </a:ext>
            </a:extLst>
          </p:cNvPr>
          <p:cNvGrpSpPr/>
          <p:nvPr/>
        </p:nvGrpSpPr>
        <p:grpSpPr>
          <a:xfrm>
            <a:off x="4281856" y="4396020"/>
            <a:ext cx="537855" cy="537932"/>
            <a:chOff x="5823621" y="4812291"/>
            <a:chExt cx="731520" cy="731520"/>
          </a:xfrm>
        </p:grpSpPr>
        <p:grpSp>
          <p:nvGrpSpPr>
            <p:cNvPr id="36" name="Group 35">
              <a:extLst>
                <a:ext uri="{FF2B5EF4-FFF2-40B4-BE49-F238E27FC236}">
                  <a16:creationId xmlns:a16="http://schemas.microsoft.com/office/drawing/2014/main" id="{B09C2E05-B49C-4ED0-A9ED-872B40566800}"/>
                </a:ext>
              </a:extLst>
            </p:cNvPr>
            <p:cNvGrpSpPr/>
            <p:nvPr/>
          </p:nvGrpSpPr>
          <p:grpSpPr>
            <a:xfrm>
              <a:off x="5823621" y="4812291"/>
              <a:ext cx="731520" cy="731520"/>
              <a:chOff x="431800" y="4525963"/>
              <a:chExt cx="731520" cy="731520"/>
            </a:xfrm>
          </p:grpSpPr>
          <p:sp>
            <p:nvSpPr>
              <p:cNvPr id="37" name="Oval 36">
                <a:extLst>
                  <a:ext uri="{FF2B5EF4-FFF2-40B4-BE49-F238E27FC236}">
                    <a16:creationId xmlns:a16="http://schemas.microsoft.com/office/drawing/2014/main" id="{17214C49-3E9C-4144-9DED-0CBEF3401AA0}"/>
                  </a:ext>
                </a:extLst>
              </p:cNvPr>
              <p:cNvSpPr/>
              <p:nvPr/>
            </p:nvSpPr>
            <p:spPr bwMode="auto">
              <a:xfrm>
                <a:off x="431800" y="45259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a:extLst>
                  <a:ext uri="{FF2B5EF4-FFF2-40B4-BE49-F238E27FC236}">
                    <a16:creationId xmlns:a16="http://schemas.microsoft.com/office/drawing/2014/main" id="{8EA61342-9E6B-4A40-AA8E-DD18944ACE67}"/>
                  </a:ext>
                </a:extLst>
              </p:cNvPr>
              <p:cNvSpPr/>
              <p:nvPr/>
            </p:nvSpPr>
            <p:spPr bwMode="auto">
              <a:xfrm>
                <a:off x="478096" y="4572259"/>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56" name="magnify">
              <a:extLst>
                <a:ext uri="{FF2B5EF4-FFF2-40B4-BE49-F238E27FC236}">
                  <a16:creationId xmlns:a16="http://schemas.microsoft.com/office/drawing/2014/main" id="{FF7B2A4F-8052-44DD-84A2-DAB5D56653F9}"/>
                </a:ext>
              </a:extLst>
            </p:cNvPr>
            <p:cNvSpPr>
              <a:spLocks noChangeAspect="1" noEditPoints="1"/>
            </p:cNvSpPr>
            <p:nvPr/>
          </p:nvSpPr>
          <p:spPr bwMode="auto">
            <a:xfrm flipH="1">
              <a:off x="6041981" y="5036887"/>
              <a:ext cx="306731" cy="30086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grpSp>
      <p:sp>
        <p:nvSpPr>
          <p:cNvPr id="59" name="Freeform: Shape 58">
            <a:extLst>
              <a:ext uri="{FF2B5EF4-FFF2-40B4-BE49-F238E27FC236}">
                <a16:creationId xmlns:a16="http://schemas.microsoft.com/office/drawing/2014/main" id="{7D1131E9-D076-4215-BD84-5090C242A8D0}"/>
              </a:ext>
            </a:extLst>
          </p:cNvPr>
          <p:cNvSpPr/>
          <p:nvPr/>
        </p:nvSpPr>
        <p:spPr bwMode="auto">
          <a:xfrm>
            <a:off x="3866289" y="2925290"/>
            <a:ext cx="1356467" cy="748776"/>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22225" cap="sq">
            <a:solidFill>
              <a:schemeClr val="accent1"/>
            </a:solidFill>
            <a:prstDash val="solid"/>
            <a:miter lim="800000"/>
            <a:headEnd/>
            <a:tailEnd/>
          </a:ln>
        </p:spPr>
        <p:txBody>
          <a:bodyPr vert="horz" wrap="square" lIns="67229" tIns="33614" rIns="67229" bIns="33614" numCol="1" anchor="t" anchorCtr="0" compatLnSpc="1">
            <a:prstTxWarp prst="textNoShape">
              <a:avLst/>
            </a:prstTxWarp>
          </a:bodyPr>
          <a:lstStyle/>
          <a:p>
            <a:pPr defTabSz="685775"/>
            <a:endParaRPr lang="en-US" sz="675" err="1">
              <a:gradFill>
                <a:gsLst>
                  <a:gs pos="0">
                    <a:srgbClr val="505050"/>
                  </a:gs>
                  <a:gs pos="100000">
                    <a:srgbClr val="505050"/>
                  </a:gs>
                </a:gsLst>
              </a:gradFill>
              <a:latin typeface="Segoe UI Semilight"/>
            </a:endParaRPr>
          </a:p>
        </p:txBody>
      </p:sp>
      <p:sp>
        <p:nvSpPr>
          <p:cNvPr id="60" name="MS cloud text">
            <a:extLst>
              <a:ext uri="{FF2B5EF4-FFF2-40B4-BE49-F238E27FC236}">
                <a16:creationId xmlns:a16="http://schemas.microsoft.com/office/drawing/2014/main" id="{2ED75611-8509-4028-B2B9-299958E9BEDF}"/>
              </a:ext>
            </a:extLst>
          </p:cNvPr>
          <p:cNvSpPr txBox="1">
            <a:spLocks/>
          </p:cNvSpPr>
          <p:nvPr/>
        </p:nvSpPr>
        <p:spPr>
          <a:xfrm>
            <a:off x="3955159" y="3297534"/>
            <a:ext cx="1309832" cy="203028"/>
          </a:xfrm>
          <a:prstGeom prst="rect">
            <a:avLst/>
          </a:prstGeom>
        </p:spPr>
        <p:txBody>
          <a:bodyPr vert="horz" wrap="square" lIns="107567" tIns="67229" rIns="107567" bIns="6722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672290">
              <a:defRPr/>
            </a:pPr>
            <a:r>
              <a:rPr lang="en-US" sz="1200" kern="0" spc="0" dirty="0">
                <a:solidFill>
                  <a:schemeClr val="accent1"/>
                </a:solidFill>
                <a:latin typeface="Segoe UI Semilight"/>
                <a:cs typeface="Segoe UI Semilight" panose="020B0402040204020203" pitchFamily="34" charset="0"/>
              </a:rPr>
              <a:t>Microsoft Azure</a:t>
            </a:r>
            <a:endParaRPr lang="en-US" sz="1200" kern="0" spc="0" dirty="0">
              <a:solidFill>
                <a:schemeClr val="accent1"/>
              </a:solidFill>
              <a:latin typeface="Segoe UI Light"/>
              <a:cs typeface="Segoe UI Semilight" panose="020B0402040204020203" pitchFamily="34" charset="0"/>
            </a:endParaRPr>
          </a:p>
        </p:txBody>
      </p:sp>
      <p:sp>
        <p:nvSpPr>
          <p:cNvPr id="62" name="Rectangle 61">
            <a:extLst>
              <a:ext uri="{FF2B5EF4-FFF2-40B4-BE49-F238E27FC236}">
                <a16:creationId xmlns:a16="http://schemas.microsoft.com/office/drawing/2014/main" id="{C63DD6F0-A9BF-43C1-B9AC-BC695607A60C}"/>
              </a:ext>
            </a:extLst>
          </p:cNvPr>
          <p:cNvSpPr/>
          <p:nvPr/>
        </p:nvSpPr>
        <p:spPr>
          <a:xfrm>
            <a:off x="3528514" y="5550097"/>
            <a:ext cx="2158277" cy="362659"/>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rgbClr val="353535"/>
                    </a:gs>
                    <a:gs pos="0">
                      <a:srgbClr val="353535"/>
                    </a:gs>
                  </a:gsLst>
                  <a:lin ang="5400000" scaled="0"/>
                </a:gradFill>
                <a:latin typeface="Segoe UI" panose="020B0502040204020203" pitchFamily="34" charset="0"/>
                <a:cs typeface="Segoe UI" panose="020B0502040204020203" pitchFamily="34" charset="0"/>
              </a:rPr>
              <a:t>Log Analytics and Diagnostics</a:t>
            </a:r>
          </a:p>
        </p:txBody>
      </p:sp>
      <p:sp>
        <p:nvSpPr>
          <p:cNvPr id="64" name="Rectangle 63">
            <a:extLst>
              <a:ext uri="{FF2B5EF4-FFF2-40B4-BE49-F238E27FC236}">
                <a16:creationId xmlns:a16="http://schemas.microsoft.com/office/drawing/2014/main" id="{4F665637-05CF-423C-AF80-6FCFD5196801}"/>
              </a:ext>
            </a:extLst>
          </p:cNvPr>
          <p:cNvSpPr/>
          <p:nvPr/>
        </p:nvSpPr>
        <p:spPr>
          <a:xfrm>
            <a:off x="3433328" y="5387295"/>
            <a:ext cx="2438802" cy="362659"/>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dirty="0">
                <a:gradFill>
                  <a:gsLst>
                    <a:gs pos="78761">
                      <a:srgbClr val="353535"/>
                    </a:gs>
                    <a:gs pos="0">
                      <a:srgbClr val="353535"/>
                    </a:gs>
                  </a:gsLst>
                  <a:lin ang="5400000" scaled="0"/>
                </a:gradFill>
                <a:latin typeface="Segoe UI" panose="020B0502040204020203" pitchFamily="34" charset="0"/>
                <a:cs typeface="Segoe UI" panose="020B0502040204020203" pitchFamily="34" charset="0"/>
              </a:rPr>
              <a:t>App, Infra, &amp; Network Monitoring</a:t>
            </a:r>
          </a:p>
        </p:txBody>
      </p:sp>
      <p:sp>
        <p:nvSpPr>
          <p:cNvPr id="68" name="Rectangle 67">
            <a:extLst>
              <a:ext uri="{FF2B5EF4-FFF2-40B4-BE49-F238E27FC236}">
                <a16:creationId xmlns:a16="http://schemas.microsoft.com/office/drawing/2014/main" id="{7C003337-4371-4D3E-9C18-06129EA2E5F3}"/>
              </a:ext>
            </a:extLst>
          </p:cNvPr>
          <p:cNvSpPr/>
          <p:nvPr/>
        </p:nvSpPr>
        <p:spPr>
          <a:xfrm>
            <a:off x="0" y="1"/>
            <a:ext cx="9144000" cy="709858"/>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panose="020B0502040204020203" pitchFamily="34" charset="0"/>
              <a:cs typeface="Segoe UI" panose="020B0502040204020203" pitchFamily="34" charset="0"/>
            </a:endParaRPr>
          </a:p>
        </p:txBody>
      </p:sp>
      <p:sp>
        <p:nvSpPr>
          <p:cNvPr id="3" name="Title 2">
            <a:extLst>
              <a:ext uri="{FF2B5EF4-FFF2-40B4-BE49-F238E27FC236}">
                <a16:creationId xmlns:a16="http://schemas.microsoft.com/office/drawing/2014/main" id="{586211BB-14A8-4DD6-9EC1-AA10873F5C30}"/>
              </a:ext>
            </a:extLst>
          </p:cNvPr>
          <p:cNvSpPr>
            <a:spLocks noGrp="1"/>
          </p:cNvSpPr>
          <p:nvPr>
            <p:ph type="title"/>
          </p:nvPr>
        </p:nvSpPr>
        <p:spPr>
          <a:xfrm>
            <a:off x="372545" y="-51433"/>
            <a:ext cx="7886700" cy="851376"/>
          </a:xfrm>
        </p:spPr>
        <p:txBody>
          <a:bodyPr>
            <a:normAutofit/>
          </a:bodyPr>
          <a:lstStyle/>
          <a:p>
            <a:r>
              <a:rPr lang="en-US" sz="2800" dirty="0">
                <a:solidFill>
                  <a:schemeClr val="bg1"/>
                </a:solidFill>
                <a:latin typeface="Segoe UI" panose="020B0502040204020203" pitchFamily="34" charset="0"/>
                <a:cs typeface="Segoe UI" panose="020B0502040204020203" pitchFamily="34" charset="0"/>
              </a:rPr>
              <a:t>Full set of cloud management capabilities</a:t>
            </a:r>
          </a:p>
        </p:txBody>
      </p:sp>
    </p:spTree>
    <p:extLst>
      <p:ext uri="{BB962C8B-B14F-4D97-AF65-F5344CB8AC3E}">
        <p14:creationId xmlns:p14="http://schemas.microsoft.com/office/powerpoint/2010/main" val="250824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35" presetClass="path" presetSubtype="0" decel="100000" fill="hold" grpId="1" nodeType="withEffect">
                                  <p:stCondLst>
                                    <p:cond delay="0"/>
                                  </p:stCondLst>
                                  <p:childTnLst>
                                    <p:animMotion origin="layout" path="M 4.94001E-6 2.51929E-6 L 0.01467 2.51929E-6 " pathEditMode="relative" rAng="0" ptsTypes="AA">
                                      <p:cBhvr>
                                        <p:cTn id="9" dur="500" spd="-100000" fill="hold"/>
                                        <p:tgtEl>
                                          <p:spTgt spid="123"/>
                                        </p:tgtEl>
                                        <p:attrNameLst>
                                          <p:attrName>ppt_x</p:attrName>
                                          <p:attrName>ppt_y</p:attrName>
                                        </p:attrNameLst>
                                      </p:cBhvr>
                                      <p:rCtr x="728" y="0"/>
                                    </p:animMotion>
                                  </p:childTnLst>
                                </p:cTn>
                              </p:par>
                              <p:par>
                                <p:cTn id="10" presetID="10"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500"/>
                                        <p:tgtEl>
                                          <p:spTgt spid="124"/>
                                        </p:tgtEl>
                                      </p:cBhvr>
                                    </p:animEffect>
                                  </p:childTnLst>
                                </p:cTn>
                              </p:par>
                              <p:par>
                                <p:cTn id="13" presetID="35" presetClass="path" presetSubtype="0" decel="100000" fill="hold" grpId="1" nodeType="withEffect">
                                  <p:stCondLst>
                                    <p:cond delay="0"/>
                                  </p:stCondLst>
                                  <p:childTnLst>
                                    <p:animMotion origin="layout" path="M 4.23283E-6 2.67817E-6 L 0.01468 2.67817E-6 " pathEditMode="relative" rAng="0" ptsTypes="AA">
                                      <p:cBhvr>
                                        <p:cTn id="14" dur="500" spd="-100000" fill="hold"/>
                                        <p:tgtEl>
                                          <p:spTgt spid="124"/>
                                        </p:tgtEl>
                                        <p:attrNameLst>
                                          <p:attrName>ppt_x</p:attrName>
                                          <p:attrName>ppt_y</p:attrName>
                                        </p:attrNameLst>
                                      </p:cBhvr>
                                      <p:rCtr x="728" y="0"/>
                                    </p:animMotion>
                                  </p:childTnLst>
                                </p:cTn>
                              </p:par>
                              <p:par>
                                <p:cTn id="15" presetID="10"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fade">
                                      <p:cBhvr>
                                        <p:cTn id="17" dur="500"/>
                                        <p:tgtEl>
                                          <p:spTgt spid="126"/>
                                        </p:tgtEl>
                                      </p:cBhvr>
                                    </p:animEffect>
                                  </p:childTnLst>
                                </p:cTn>
                              </p:par>
                              <p:par>
                                <p:cTn id="18" presetID="35" presetClass="path" presetSubtype="0" decel="100000" fill="hold" grpId="1" nodeType="withEffect">
                                  <p:stCondLst>
                                    <p:cond delay="0"/>
                                  </p:stCondLst>
                                  <p:childTnLst>
                                    <p:animMotion origin="layout" path="M 7.27598E-7 2.51929E-6 L -0.01532 2.51929E-6 " pathEditMode="relative" rAng="0" ptsTypes="AA">
                                      <p:cBhvr>
                                        <p:cTn id="19" dur="500" spd="-100000" fill="hold"/>
                                        <p:tgtEl>
                                          <p:spTgt spid="126"/>
                                        </p:tgtEl>
                                        <p:attrNameLst>
                                          <p:attrName>ppt_x</p:attrName>
                                          <p:attrName>ppt_y</p:attrName>
                                        </p:attrNameLst>
                                      </p:cBhvr>
                                      <p:rCtr x="-766" y="0"/>
                                    </p:animMotion>
                                  </p:childTnLst>
                                </p:cTn>
                              </p:par>
                              <p:par>
                                <p:cTn id="20" presetID="10" presetClass="entr" presetSubtype="0" fill="hold" grpId="0"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500"/>
                                        <p:tgtEl>
                                          <p:spTgt spid="131"/>
                                        </p:tgtEl>
                                      </p:cBhvr>
                                    </p:animEffect>
                                  </p:childTnLst>
                                </p:cTn>
                              </p:par>
                              <p:par>
                                <p:cTn id="23" presetID="35" presetClass="path" presetSubtype="0" decel="100000" fill="hold" grpId="1" nodeType="withEffect">
                                  <p:stCondLst>
                                    <p:cond delay="0"/>
                                  </p:stCondLst>
                                  <p:childTnLst>
                                    <p:animMotion origin="layout" path="M -4.91703E-6 4.26691E-6 L -0.01531 4.26691E-6 " pathEditMode="relative" rAng="0" ptsTypes="AA">
                                      <p:cBhvr>
                                        <p:cTn id="24" dur="500" spd="-100000" fill="hold"/>
                                        <p:tgtEl>
                                          <p:spTgt spid="131"/>
                                        </p:tgtEl>
                                        <p:attrNameLst>
                                          <p:attrName>ppt_x</p:attrName>
                                          <p:attrName>ppt_y</p:attrName>
                                        </p:attrNameLst>
                                      </p:cBhvr>
                                      <p:rCtr x="-766" y="0"/>
                                    </p:animMotion>
                                  </p:childTnLst>
                                </p:cTn>
                              </p:par>
                              <p:par>
                                <p:cTn id="25" presetID="10" presetClass="entr" presetSubtype="0" fill="hold" grpId="0" nodeType="with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fade">
                                      <p:cBhvr>
                                        <p:cTn id="27" dur="500"/>
                                        <p:tgtEl>
                                          <p:spTgt spid="118"/>
                                        </p:tgtEl>
                                      </p:cBhvr>
                                    </p:animEffect>
                                  </p:childTnLst>
                                </p:cTn>
                              </p:par>
                              <p:par>
                                <p:cTn id="28" presetID="35" presetClass="path" presetSubtype="0" decel="100000" fill="hold" grpId="1" nodeType="withEffect">
                                  <p:stCondLst>
                                    <p:cond delay="0"/>
                                  </p:stCondLst>
                                  <p:childTnLst>
                                    <p:animMotion origin="layout" path="M -4.91703E-6 4.26691E-6 L -0.01531 4.26691E-6 " pathEditMode="relative" rAng="0" ptsTypes="AA">
                                      <p:cBhvr>
                                        <p:cTn id="29" dur="500" spd="-100000" fill="hold"/>
                                        <p:tgtEl>
                                          <p:spTgt spid="118"/>
                                        </p:tgtEl>
                                        <p:attrNameLst>
                                          <p:attrName>ppt_x</p:attrName>
                                          <p:attrName>ppt_y</p:attrName>
                                        </p:attrNameLst>
                                      </p:cBhvr>
                                      <p:rCtr x="-766" y="0"/>
                                    </p:animMotion>
                                  </p:childTnLst>
                                </p:cTn>
                              </p:par>
                              <p:par>
                                <p:cTn id="30" presetID="10" presetClass="entr" presetSubtype="0" fill="hold" grpId="0" nodeType="withEffect">
                                  <p:stCondLst>
                                    <p:cond delay="0"/>
                                  </p:stCondLst>
                                  <p:childTnLst>
                                    <p:set>
                                      <p:cBhvr>
                                        <p:cTn id="31" dur="1" fill="hold">
                                          <p:stCondLst>
                                            <p:cond delay="0"/>
                                          </p:stCondLst>
                                        </p:cTn>
                                        <p:tgtEl>
                                          <p:spTgt spid="119"/>
                                        </p:tgtEl>
                                        <p:attrNameLst>
                                          <p:attrName>style.visibility</p:attrName>
                                        </p:attrNameLst>
                                      </p:cBhvr>
                                      <p:to>
                                        <p:strVal val="visible"/>
                                      </p:to>
                                    </p:set>
                                    <p:animEffect transition="in" filter="fade">
                                      <p:cBhvr>
                                        <p:cTn id="32" dur="500"/>
                                        <p:tgtEl>
                                          <p:spTgt spid="119"/>
                                        </p:tgtEl>
                                      </p:cBhvr>
                                    </p:animEffect>
                                  </p:childTnLst>
                                </p:cTn>
                              </p:par>
                              <p:par>
                                <p:cTn id="33" presetID="35" presetClass="path" presetSubtype="0" decel="100000" fill="hold" grpId="1" nodeType="withEffect">
                                  <p:stCondLst>
                                    <p:cond delay="0"/>
                                  </p:stCondLst>
                                  <p:childTnLst>
                                    <p:animMotion origin="layout" path="M 7.27598E-7 2.51929E-6 L -0.01532 2.51929E-6 " pathEditMode="relative" rAng="0" ptsTypes="AA">
                                      <p:cBhvr>
                                        <p:cTn id="34" dur="500" spd="-100000" fill="hold"/>
                                        <p:tgtEl>
                                          <p:spTgt spid="119"/>
                                        </p:tgtEl>
                                        <p:attrNameLst>
                                          <p:attrName>ppt_x</p:attrName>
                                          <p:attrName>ppt_y</p:attrName>
                                        </p:attrNameLst>
                                      </p:cBhvr>
                                      <p:rCtr x="-766" y="0"/>
                                    </p:animMotion>
                                  </p:childTnLst>
                                </p:cTn>
                              </p:par>
                              <p:par>
                                <p:cTn id="35" presetID="10" presetClass="entr" presetSubtype="0" fill="hold" grpId="0"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500"/>
                                        <p:tgtEl>
                                          <p:spTgt spid="114"/>
                                        </p:tgtEl>
                                      </p:cBhvr>
                                    </p:animEffect>
                                  </p:childTnLst>
                                </p:cTn>
                              </p:par>
                              <p:par>
                                <p:cTn id="38" presetID="35" presetClass="path" presetSubtype="0" decel="100000" fill="hold" grpId="1" nodeType="withEffect">
                                  <p:stCondLst>
                                    <p:cond delay="0"/>
                                  </p:stCondLst>
                                  <p:childTnLst>
                                    <p:animMotion origin="layout" path="M 4.94001E-6 2.51929E-6 L 0.01467 2.51929E-6 " pathEditMode="relative" rAng="0" ptsTypes="AA">
                                      <p:cBhvr>
                                        <p:cTn id="39" dur="500" spd="-100000" fill="hold"/>
                                        <p:tgtEl>
                                          <p:spTgt spid="114"/>
                                        </p:tgtEl>
                                        <p:attrNameLst>
                                          <p:attrName>ppt_x</p:attrName>
                                          <p:attrName>ppt_y</p:attrName>
                                        </p:attrNameLst>
                                      </p:cBhvr>
                                      <p:rCtr x="728" y="0"/>
                                    </p:animMotion>
                                  </p:childTnLst>
                                </p:cTn>
                              </p:par>
                              <p:par>
                                <p:cTn id="40" presetID="10" presetClass="entr" presetSubtype="0" fill="hold" grpId="0" nodeType="with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500"/>
                                        <p:tgtEl>
                                          <p:spTgt spid="115"/>
                                        </p:tgtEl>
                                      </p:cBhvr>
                                    </p:animEffect>
                                  </p:childTnLst>
                                </p:cTn>
                              </p:par>
                              <p:par>
                                <p:cTn id="43" presetID="35" presetClass="path" presetSubtype="0" decel="100000" fill="hold" grpId="1" nodeType="withEffect">
                                  <p:stCondLst>
                                    <p:cond delay="0"/>
                                  </p:stCondLst>
                                  <p:childTnLst>
                                    <p:animMotion origin="layout" path="M 4.94001E-6 2.51929E-6 L 0.01467 2.51929E-6 " pathEditMode="relative" rAng="0" ptsTypes="AA">
                                      <p:cBhvr>
                                        <p:cTn id="44" dur="500" spd="-100000" fill="hold"/>
                                        <p:tgtEl>
                                          <p:spTgt spid="115"/>
                                        </p:tgtEl>
                                        <p:attrNameLst>
                                          <p:attrName>ppt_x</p:attrName>
                                          <p:attrName>ppt_y</p:attrName>
                                        </p:attrNameLst>
                                      </p:cBhvr>
                                      <p:rCtr x="728" y="0"/>
                                    </p:animMotion>
                                  </p:childTnLst>
                                </p:cTn>
                              </p:par>
                              <p:par>
                                <p:cTn id="45" presetID="10" presetClass="entr" presetSubtype="0" fill="hold" grpId="0" nodeType="withEffect">
                                  <p:stCondLst>
                                    <p:cond delay="0"/>
                                  </p:stCondLst>
                                  <p:childTnLst>
                                    <p:set>
                                      <p:cBhvr>
                                        <p:cTn id="46" dur="1" fill="hold">
                                          <p:stCondLst>
                                            <p:cond delay="0"/>
                                          </p:stCondLst>
                                        </p:cTn>
                                        <p:tgtEl>
                                          <p:spTgt spid="117"/>
                                        </p:tgtEl>
                                        <p:attrNameLst>
                                          <p:attrName>style.visibility</p:attrName>
                                        </p:attrNameLst>
                                      </p:cBhvr>
                                      <p:to>
                                        <p:strVal val="visible"/>
                                      </p:to>
                                    </p:set>
                                    <p:animEffect transition="in" filter="fade">
                                      <p:cBhvr>
                                        <p:cTn id="47" dur="500"/>
                                        <p:tgtEl>
                                          <p:spTgt spid="117"/>
                                        </p:tgtEl>
                                      </p:cBhvr>
                                    </p:animEffect>
                                  </p:childTnLst>
                                </p:cTn>
                              </p:par>
                              <p:par>
                                <p:cTn id="48" presetID="35" presetClass="path" presetSubtype="0" decel="100000" fill="hold" grpId="1" nodeType="withEffect">
                                  <p:stCondLst>
                                    <p:cond delay="0"/>
                                  </p:stCondLst>
                                  <p:childTnLst>
                                    <p:animMotion origin="layout" path="M 1.21777E-6 -4.25783E-6 L -0.01532 -4.25783E-6 " pathEditMode="relative" rAng="0" ptsTypes="AA">
                                      <p:cBhvr>
                                        <p:cTn id="49" dur="500" spd="-100000" fill="hold"/>
                                        <p:tgtEl>
                                          <p:spTgt spid="117"/>
                                        </p:tgtEl>
                                        <p:attrNameLst>
                                          <p:attrName>ppt_x</p:attrName>
                                          <p:attrName>ppt_y</p:attrName>
                                        </p:attrNameLst>
                                      </p:cBhvr>
                                      <p:rCtr x="-766" y="0"/>
                                    </p:animMotion>
                                  </p:childTnLst>
                                </p:cTn>
                              </p:par>
                              <p:par>
                                <p:cTn id="50" presetID="22" presetClass="entr" presetSubtype="2" fill="hold"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wipe(right)">
                                      <p:cBhvr>
                                        <p:cTn id="52" dur="500"/>
                                        <p:tgtEl>
                                          <p:spTgt spid="53"/>
                                        </p:tgtEl>
                                      </p:cBhvr>
                                    </p:animEffect>
                                  </p:childTnLst>
                                </p:cTn>
                              </p:par>
                              <p:par>
                                <p:cTn id="53" presetID="22" presetClass="entr" presetSubtype="2"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right)">
                                      <p:cBhvr>
                                        <p:cTn id="55" dur="500"/>
                                        <p:tgtEl>
                                          <p:spTgt spid="48"/>
                                        </p:tgtEl>
                                      </p:cBhvr>
                                    </p:animEffect>
                                  </p:childTnLst>
                                </p:cTn>
                              </p:par>
                              <p:par>
                                <p:cTn id="56" presetID="22" presetClass="entr" presetSubtype="8"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par>
                                <p:cTn id="59" presetID="22" presetClass="entr" presetSubtype="8"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par>
                                <p:cTn id="62" presetID="22" presetClass="entr" presetSubtype="1" fill="hold"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wipe(up)">
                                      <p:cBhvr>
                                        <p:cTn id="64" dur="500"/>
                                        <p:tgtEl>
                                          <p:spTgt spid="58"/>
                                        </p:tgtEl>
                                      </p:cBhvr>
                                    </p:animEffect>
                                  </p:childTnLst>
                                </p:cTn>
                              </p:par>
                              <p:par>
                                <p:cTn id="65" presetID="53" presetClass="entr" presetSubtype="16"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p:cTn id="67" dur="500" fill="hold"/>
                                        <p:tgtEl>
                                          <p:spTgt spid="40"/>
                                        </p:tgtEl>
                                        <p:attrNameLst>
                                          <p:attrName>ppt_w</p:attrName>
                                        </p:attrNameLst>
                                      </p:cBhvr>
                                      <p:tavLst>
                                        <p:tav tm="0">
                                          <p:val>
                                            <p:fltVal val="0"/>
                                          </p:val>
                                        </p:tav>
                                        <p:tav tm="100000">
                                          <p:val>
                                            <p:strVal val="#ppt_w"/>
                                          </p:val>
                                        </p:tav>
                                      </p:tavLst>
                                    </p:anim>
                                    <p:anim calcmode="lin" valueType="num">
                                      <p:cBhvr>
                                        <p:cTn id="68" dur="500" fill="hold"/>
                                        <p:tgtEl>
                                          <p:spTgt spid="40"/>
                                        </p:tgtEl>
                                        <p:attrNameLst>
                                          <p:attrName>ppt_h</p:attrName>
                                        </p:attrNameLst>
                                      </p:cBhvr>
                                      <p:tavLst>
                                        <p:tav tm="0">
                                          <p:val>
                                            <p:fltVal val="0"/>
                                          </p:val>
                                        </p:tav>
                                        <p:tav tm="100000">
                                          <p:val>
                                            <p:strVal val="#ppt_h"/>
                                          </p:val>
                                        </p:tav>
                                      </p:tavLst>
                                    </p:anim>
                                    <p:animEffect transition="in" filter="fade">
                                      <p:cBhvr>
                                        <p:cTn id="69" dur="500"/>
                                        <p:tgtEl>
                                          <p:spTgt spid="40"/>
                                        </p:tgtEl>
                                      </p:cBhvr>
                                    </p:animEffect>
                                  </p:childTnLst>
                                </p:cTn>
                              </p:par>
                              <p:par>
                                <p:cTn id="70" presetID="53" presetClass="entr" presetSubtype="16"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p:cTn id="72" dur="500" fill="hold"/>
                                        <p:tgtEl>
                                          <p:spTgt spid="27"/>
                                        </p:tgtEl>
                                        <p:attrNameLst>
                                          <p:attrName>ppt_w</p:attrName>
                                        </p:attrNameLst>
                                      </p:cBhvr>
                                      <p:tavLst>
                                        <p:tav tm="0">
                                          <p:val>
                                            <p:fltVal val="0"/>
                                          </p:val>
                                        </p:tav>
                                        <p:tav tm="100000">
                                          <p:val>
                                            <p:strVal val="#ppt_w"/>
                                          </p:val>
                                        </p:tav>
                                      </p:tavLst>
                                    </p:anim>
                                    <p:anim calcmode="lin" valueType="num">
                                      <p:cBhvr>
                                        <p:cTn id="73" dur="500" fill="hold"/>
                                        <p:tgtEl>
                                          <p:spTgt spid="27"/>
                                        </p:tgtEl>
                                        <p:attrNameLst>
                                          <p:attrName>ppt_h</p:attrName>
                                        </p:attrNameLst>
                                      </p:cBhvr>
                                      <p:tavLst>
                                        <p:tav tm="0">
                                          <p:val>
                                            <p:fltVal val="0"/>
                                          </p:val>
                                        </p:tav>
                                        <p:tav tm="100000">
                                          <p:val>
                                            <p:strVal val="#ppt_h"/>
                                          </p:val>
                                        </p:tav>
                                      </p:tavLst>
                                    </p:anim>
                                    <p:animEffect transition="in" filter="fade">
                                      <p:cBhvr>
                                        <p:cTn id="74" dur="500"/>
                                        <p:tgtEl>
                                          <p:spTgt spid="27"/>
                                        </p:tgtEl>
                                      </p:cBhvr>
                                    </p:animEffect>
                                  </p:childTnLst>
                                </p:cTn>
                              </p:par>
                              <p:par>
                                <p:cTn id="75" presetID="53" presetClass="entr" presetSubtype="16"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p:cTn id="77" dur="500" fill="hold"/>
                                        <p:tgtEl>
                                          <p:spTgt spid="31"/>
                                        </p:tgtEl>
                                        <p:attrNameLst>
                                          <p:attrName>ppt_w</p:attrName>
                                        </p:attrNameLst>
                                      </p:cBhvr>
                                      <p:tavLst>
                                        <p:tav tm="0">
                                          <p:val>
                                            <p:fltVal val="0"/>
                                          </p:val>
                                        </p:tav>
                                        <p:tav tm="100000">
                                          <p:val>
                                            <p:strVal val="#ppt_w"/>
                                          </p:val>
                                        </p:tav>
                                      </p:tavLst>
                                    </p:anim>
                                    <p:anim calcmode="lin" valueType="num">
                                      <p:cBhvr>
                                        <p:cTn id="78" dur="500" fill="hold"/>
                                        <p:tgtEl>
                                          <p:spTgt spid="31"/>
                                        </p:tgtEl>
                                        <p:attrNameLst>
                                          <p:attrName>ppt_h</p:attrName>
                                        </p:attrNameLst>
                                      </p:cBhvr>
                                      <p:tavLst>
                                        <p:tav tm="0">
                                          <p:val>
                                            <p:fltVal val="0"/>
                                          </p:val>
                                        </p:tav>
                                        <p:tav tm="100000">
                                          <p:val>
                                            <p:strVal val="#ppt_h"/>
                                          </p:val>
                                        </p:tav>
                                      </p:tavLst>
                                    </p:anim>
                                    <p:animEffect transition="in" filter="fade">
                                      <p:cBhvr>
                                        <p:cTn id="79" dur="500"/>
                                        <p:tgtEl>
                                          <p:spTgt spid="31"/>
                                        </p:tgtEl>
                                      </p:cBhvr>
                                    </p:animEffect>
                                  </p:childTnLst>
                                </p:cTn>
                              </p:par>
                              <p:par>
                                <p:cTn id="80" presetID="21" presetClass="entr" presetSubtype="1" fill="hold" nodeType="with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wheel(1)">
                                      <p:cBhvr>
                                        <p:cTn id="8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5" grpId="1"/>
      <p:bldP spid="114" grpId="0"/>
      <p:bldP spid="114" grpId="1"/>
      <p:bldP spid="117" grpId="0"/>
      <p:bldP spid="117" grpId="1"/>
      <p:bldP spid="118" grpId="0"/>
      <p:bldP spid="118" grpId="1"/>
      <p:bldP spid="119" grpId="0"/>
      <p:bldP spid="119" grpId="1"/>
      <p:bldP spid="123" grpId="0"/>
      <p:bldP spid="123" grpId="1"/>
      <p:bldP spid="124" grpId="0"/>
      <p:bldP spid="124" grpId="1"/>
      <p:bldP spid="126" grpId="0"/>
      <p:bldP spid="126" grpId="1"/>
      <p:bldP spid="131" grpId="0"/>
      <p:bldP spid="131" grpId="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602" y="1000074"/>
            <a:ext cx="6578797" cy="4404449"/>
          </a:xfrm>
          <a:prstGeom prst="rect">
            <a:avLst/>
          </a:prstGeom>
        </p:spPr>
      </p:pic>
      <p:sp>
        <p:nvSpPr>
          <p:cNvPr id="3" name="Rectangle 2"/>
          <p:cNvSpPr/>
          <p:nvPr/>
        </p:nvSpPr>
        <p:spPr>
          <a:xfrm>
            <a:off x="417094" y="6304036"/>
            <a:ext cx="8085221" cy="369332"/>
          </a:xfrm>
          <a:prstGeom prst="rect">
            <a:avLst/>
          </a:prstGeom>
        </p:spPr>
        <p:txBody>
          <a:bodyPr wrap="square">
            <a:spAutoFit/>
          </a:bodyPr>
          <a:lstStyle/>
          <a:p>
            <a:r>
              <a:rPr lang="en-US" b="0" dirty="0">
                <a:latin typeface="Segoe UI" panose="020B0502040204020203" pitchFamily="34" charset="0"/>
                <a:cs typeface="Segoe UI" panose="020B0502040204020203" pitchFamily="34" charset="0"/>
              </a:rPr>
              <a:t>https://docs.microsoft.com/en-us/azure/security-center/security-center-intro</a:t>
            </a:r>
          </a:p>
        </p:txBody>
      </p:sp>
      <p:pic>
        <p:nvPicPr>
          <p:cNvPr id="4" name="Picture 3">
            <a:extLst>
              <a:ext uri="{FF2B5EF4-FFF2-40B4-BE49-F238E27FC236}">
                <a16:creationId xmlns:a16="http://schemas.microsoft.com/office/drawing/2014/main" id="{7FF67DFF-B3F1-47E0-89A5-6E95D1D40ABE}"/>
              </a:ext>
            </a:extLst>
          </p:cNvPr>
          <p:cNvPicPr>
            <a:picLocks noChangeAspect="1"/>
          </p:cNvPicPr>
          <p:nvPr/>
        </p:nvPicPr>
        <p:blipFill>
          <a:blip r:embed="rId4"/>
          <a:stretch>
            <a:fillRect/>
          </a:stretch>
        </p:blipFill>
        <p:spPr>
          <a:xfrm>
            <a:off x="0" y="0"/>
            <a:ext cx="9144000" cy="707136"/>
          </a:xfrm>
          <a:prstGeom prst="rect">
            <a:avLst/>
          </a:prstGeom>
        </p:spPr>
      </p:pic>
    </p:spTree>
    <p:extLst>
      <p:ext uri="{BB962C8B-B14F-4D97-AF65-F5344CB8AC3E}">
        <p14:creationId xmlns:p14="http://schemas.microsoft.com/office/powerpoint/2010/main" val="3190868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656703" y="1121423"/>
            <a:ext cx="5250299" cy="4875181"/>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pPr>
            <a:r>
              <a:rPr lang="en-US" sz="2400" b="0" dirty="0">
                <a:solidFill>
                  <a:schemeClr val="tx1"/>
                </a:solidFill>
                <a:latin typeface="Segoe UI" panose="020B0502040204020203" pitchFamily="34" charset="0"/>
              </a:rPr>
              <a:t>Collect and correlate data from multiple sources</a:t>
            </a:r>
          </a:p>
          <a:p>
            <a:pPr>
              <a:buClr>
                <a:srgbClr val="0070C0"/>
              </a:buClr>
            </a:pPr>
            <a:r>
              <a:rPr lang="en-US" sz="2400" b="0" dirty="0">
                <a:solidFill>
                  <a:schemeClr val="tx1"/>
                </a:solidFill>
                <a:latin typeface="Segoe UI" panose="020B0502040204020203" pitchFamily="34" charset="0"/>
              </a:rPr>
              <a:t>Collect and analyze Azure activity logs</a:t>
            </a:r>
          </a:p>
          <a:p>
            <a:pPr>
              <a:buClr>
                <a:srgbClr val="0070C0"/>
              </a:buClr>
            </a:pPr>
            <a:r>
              <a:rPr lang="en-US" sz="2400" b="0" dirty="0">
                <a:solidFill>
                  <a:schemeClr val="tx1"/>
                </a:solidFill>
                <a:latin typeface="Segoe UI" panose="020B0502040204020203" pitchFamily="34" charset="0"/>
              </a:rPr>
              <a:t>Customize dashboards to focus on what matters most to you</a:t>
            </a:r>
          </a:p>
          <a:p>
            <a:pPr>
              <a:buClr>
                <a:srgbClr val="0070C0"/>
              </a:buClr>
            </a:pPr>
            <a:r>
              <a:rPr lang="en-US" sz="2400" b="0" dirty="0">
                <a:solidFill>
                  <a:schemeClr val="tx1"/>
                </a:solidFill>
                <a:latin typeface="Segoe UI" panose="020B0502040204020203" pitchFamily="34" charset="0"/>
              </a:rPr>
              <a:t>Perform rich data exploration with interactive queries</a:t>
            </a:r>
          </a:p>
          <a:p>
            <a:pPr>
              <a:buClr>
                <a:srgbClr val="0070C0"/>
              </a:buClr>
            </a:pPr>
            <a:r>
              <a:rPr lang="en-US" sz="2400" b="0" dirty="0">
                <a:solidFill>
                  <a:schemeClr val="tx1"/>
                </a:solidFill>
                <a:latin typeface="Segoe UI" panose="020B0502040204020203" pitchFamily="34" charset="0"/>
              </a:rPr>
              <a:t>Use smart analytics powered by machine learning</a:t>
            </a:r>
          </a:p>
          <a:p>
            <a:pPr>
              <a:buClr>
                <a:srgbClr val="0070C0"/>
              </a:buClr>
            </a:pPr>
            <a:r>
              <a:rPr lang="en-US" sz="2400" b="0" dirty="0">
                <a:solidFill>
                  <a:schemeClr val="tx1"/>
                </a:solidFill>
                <a:latin typeface="Segoe UI" panose="020B0502040204020203" pitchFamily="34" charset="0"/>
              </a:rPr>
              <a:t>Turn insights into action with built-in notification and automation</a:t>
            </a:r>
          </a:p>
          <a:p>
            <a:pPr>
              <a:buClr>
                <a:srgbClr val="0070C0"/>
              </a:buClr>
            </a:pPr>
            <a:endParaRPr lang="en-US" sz="2400" b="0" dirty="0">
              <a:solidFill>
                <a:schemeClr val="tx1"/>
              </a:solidFill>
              <a:latin typeface="Segoe UI"/>
            </a:endParaRPr>
          </a:p>
          <a:p>
            <a:pPr marL="2381" indent="0">
              <a:lnSpc>
                <a:spcPct val="100000"/>
              </a:lnSpc>
              <a:buClr>
                <a:srgbClr val="0070C0"/>
              </a:buClr>
              <a:buNone/>
            </a:pPr>
            <a:endParaRPr lang="en-US" sz="2400" b="0" dirty="0">
              <a:solidFill>
                <a:schemeClr val="tx1"/>
              </a:solidFill>
              <a:latin typeface="Segoe UI"/>
            </a:endParaRPr>
          </a:p>
        </p:txBody>
      </p:sp>
      <p:pic>
        <p:nvPicPr>
          <p:cNvPr id="2050" name="Picture 2" descr="https://azurecomcdn.azureedge.net/cvt-0977e077c364093de92527097be01c8146690f9a69e7b78112c7db59e9f730c8/images/page/services/operational-insights/00-overview.png">
            <a:extLst>
              <a:ext uri="{FF2B5EF4-FFF2-40B4-BE49-F238E27FC236}">
                <a16:creationId xmlns:a16="http://schemas.microsoft.com/office/drawing/2014/main" id="{C590A83E-3F81-4DB3-BAF5-CCE992A46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6" y="2553961"/>
            <a:ext cx="2250281"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zurecomcdn.azureedge.net/cvt-3fc01a0e37054acaf8f55d320dae6fcc78c149ce68244e35321c217d57b656e5/images/page/services/operational-insights/turn-insights.png">
            <a:extLst>
              <a:ext uri="{FF2B5EF4-FFF2-40B4-BE49-F238E27FC236}">
                <a16:creationId xmlns:a16="http://schemas.microsoft.com/office/drawing/2014/main" id="{CC9B1064-A517-4188-87C3-6C3CE882B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327" y="4891869"/>
            <a:ext cx="1657350" cy="17073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F2BF5C0-5399-4B38-B235-CCC4A14803B0}"/>
              </a:ext>
            </a:extLst>
          </p:cNvPr>
          <p:cNvPicPr>
            <a:picLocks noChangeAspect="1"/>
          </p:cNvPicPr>
          <p:nvPr/>
        </p:nvPicPr>
        <p:blipFill>
          <a:blip r:embed="rId5"/>
          <a:stretch>
            <a:fillRect/>
          </a:stretch>
        </p:blipFill>
        <p:spPr>
          <a:xfrm>
            <a:off x="0" y="0"/>
            <a:ext cx="9144000" cy="707136"/>
          </a:xfrm>
          <a:prstGeom prst="rect">
            <a:avLst/>
          </a:prstGeom>
        </p:spPr>
      </p:pic>
      <p:sp>
        <p:nvSpPr>
          <p:cNvPr id="2" name="Title 1"/>
          <p:cNvSpPr>
            <a:spLocks noGrp="1"/>
          </p:cNvSpPr>
          <p:nvPr>
            <p:ph type="title"/>
          </p:nvPr>
        </p:nvSpPr>
        <p:spPr>
          <a:xfrm>
            <a:off x="401052" y="15119"/>
            <a:ext cx="8242271" cy="692018"/>
          </a:xfrm>
        </p:spPr>
        <p:txBody>
          <a:bodyPr>
            <a:normAutofit/>
          </a:bodyPr>
          <a:lstStyle/>
          <a:p>
            <a:r>
              <a:rPr lang="en-GB" sz="2800" dirty="0">
                <a:solidFill>
                  <a:schemeClr val="bg1"/>
                </a:solidFill>
                <a:latin typeface="Segoe UI" panose="020B0502040204020203" pitchFamily="34" charset="0"/>
                <a:cs typeface="Segoe UI" panose="020B0502040204020203" pitchFamily="34" charset="0"/>
              </a:rPr>
              <a:t>Log Analytics</a:t>
            </a:r>
          </a:p>
        </p:txBody>
      </p:sp>
    </p:spTree>
    <p:extLst>
      <p:ext uri="{BB962C8B-B14F-4D97-AF65-F5344CB8AC3E}">
        <p14:creationId xmlns:p14="http://schemas.microsoft.com/office/powerpoint/2010/main" val="83152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Operations (5-10%)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Enhance cloud management with automation </a:t>
            </a:r>
          </a:p>
          <a:p>
            <a:r>
              <a:rPr lang="en-US" dirty="0"/>
              <a:t>Collect and analyze data generated by resources in cloud and on-premises environments</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an Azure Automation account and assets</a:t>
            </a:r>
          </a:p>
        </p:txBody>
      </p:sp>
      <p:sp>
        <p:nvSpPr>
          <p:cNvPr id="3" name="Subtitle 2">
            <a:extLst>
              <a:ext uri="{FF2B5EF4-FFF2-40B4-BE49-F238E27FC236}">
                <a16:creationId xmlns:a16="http://schemas.microsoft.com/office/drawing/2014/main" id="{290AC111-A76A-4F3B-82C5-A2A9469254A1}"/>
              </a:ext>
            </a:extLst>
          </p:cNvPr>
          <p:cNvSpPr>
            <a:spLocks noGrp="1"/>
          </p:cNvSpPr>
          <p:nvPr>
            <p:ph type="subTitle" sz="quarter" idx="1"/>
          </p:nvPr>
        </p:nvSpPr>
        <p:spPr/>
        <p:txBody>
          <a:bodyPr/>
          <a:lstStyle/>
          <a:p>
            <a:r>
              <a:rPr lang="en-CA" dirty="0"/>
              <a:t>Create an Azure Automation account</a:t>
            </a:r>
          </a:p>
          <a:p>
            <a:r>
              <a:rPr lang="en-CA" dirty="0"/>
              <a:t>Create an Azure Automation Schedule asset</a:t>
            </a:r>
          </a:p>
          <a:p>
            <a:r>
              <a:rPr lang="en-CA" dirty="0"/>
              <a:t>Create an Azure Automation Variable asset</a:t>
            </a:r>
          </a:p>
          <a:p>
            <a:endParaRPr lang="en-CA" dirty="0"/>
          </a:p>
          <a:p>
            <a:endParaRPr lang="en-US" dirty="0"/>
          </a:p>
        </p:txBody>
      </p:sp>
      <p:sp>
        <p:nvSpPr>
          <p:cNvPr id="5" name="Text Placeholder 4">
            <a:extLst>
              <a:ext uri="{FF2B5EF4-FFF2-40B4-BE49-F238E27FC236}">
                <a16:creationId xmlns:a16="http://schemas.microsoft.com/office/drawing/2014/main" id="{DC577ABC-DB05-4101-B08C-46AE82849BAA}"/>
              </a:ext>
            </a:extLst>
          </p:cNvPr>
          <p:cNvSpPr>
            <a:spLocks noGrp="1"/>
          </p:cNvSpPr>
          <p:nvPr>
            <p:ph type="body" sz="quarter" idx="10"/>
          </p:nvPr>
        </p:nvSpPr>
        <p:spPr/>
        <p:txBody>
          <a:bodyPr/>
          <a:lstStyle/>
          <a:p>
            <a:pPr marL="0" indent="0">
              <a:buNone/>
            </a:pPr>
            <a:r>
              <a:rPr lang="en-CA" dirty="0">
                <a:latin typeface="Segoe UI" panose="020B0502040204020203" pitchFamily="34" charset="0"/>
                <a:cs typeface="Segoe UI" panose="020B0502040204020203" pitchFamily="34" charset="0"/>
              </a:rPr>
              <a:t>In this demonstration, you will see how to:</a:t>
            </a:r>
          </a:p>
          <a:p>
            <a:endParaRPr lang="en-US" dirty="0">
              <a:latin typeface="Segoe UI" panose="020B0502040204020203" pitchFamily="34" charset="0"/>
              <a:cs typeface="Segoe UI" panose="020B0502040204020203" pitchFamily="34" charset="0"/>
            </a:endParaRPr>
          </a:p>
        </p:txBody>
      </p:sp>
      <p:sp>
        <p:nvSpPr>
          <p:cNvPr id="6" name="Text Placeholder 5">
            <a:extLst>
              <a:ext uri="{FF2B5EF4-FFF2-40B4-BE49-F238E27FC236}">
                <a16:creationId xmlns:a16="http://schemas.microsoft.com/office/drawing/2014/main" id="{FD852714-8914-4861-89FB-A227D7D45628}"/>
              </a:ext>
            </a:extLst>
          </p:cNvPr>
          <p:cNvSpPr>
            <a:spLocks noGrp="1"/>
          </p:cNvSpPr>
          <p:nvPr>
            <p:ph type="body" sz="quarter" idx="11"/>
          </p:nvPr>
        </p:nvSpPr>
        <p:spPr/>
        <p:txBody>
          <a:bodyPr/>
          <a:lstStyle/>
          <a:p>
            <a:r>
              <a:rPr lang="en-US" dirty="0"/>
              <a:t>https://docs.microsoft.com/en-us/azure/automation/automation-create-standalone-account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1336391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36A0-3B9E-4A0D-9857-22A454AA2DF4}"/>
              </a:ext>
            </a:extLst>
          </p:cNvPr>
          <p:cNvSpPr>
            <a:spLocks noGrp="1"/>
          </p:cNvSpPr>
          <p:nvPr>
            <p:ph type="title"/>
          </p:nvPr>
        </p:nvSpPr>
        <p:spPr/>
        <p:txBody>
          <a:bodyPr/>
          <a:lstStyle/>
          <a:p>
            <a:r>
              <a:rPr lang="en-IN" dirty="0"/>
              <a:t>Creating an Azure Automation account and assets</a:t>
            </a:r>
            <a:endParaRPr lang="en-US" dirty="0"/>
          </a:p>
        </p:txBody>
      </p:sp>
      <p:sp>
        <p:nvSpPr>
          <p:cNvPr id="3" name="Content Placeholder 2">
            <a:extLst>
              <a:ext uri="{FF2B5EF4-FFF2-40B4-BE49-F238E27FC236}">
                <a16:creationId xmlns:a16="http://schemas.microsoft.com/office/drawing/2014/main" id="{349BA6F5-D556-43B5-B3D7-FAE7AF686CD6}"/>
              </a:ext>
            </a:extLst>
          </p:cNvPr>
          <p:cNvSpPr>
            <a:spLocks noGrp="1"/>
          </p:cNvSpPr>
          <p:nvPr>
            <p:ph idx="1"/>
          </p:nvPr>
        </p:nvSpPr>
        <p:spPr/>
        <p:txBody>
          <a:bodyPr/>
          <a:lstStyle/>
          <a:p>
            <a:r>
              <a:rPr lang="en-US" dirty="0"/>
              <a:t>Create an Azure Automation account</a:t>
            </a:r>
          </a:p>
          <a:p>
            <a:r>
              <a:rPr lang="en-US" dirty="0"/>
              <a:t>Create an Azure Automation Schedule asset</a:t>
            </a:r>
          </a:p>
          <a:p>
            <a:r>
              <a:rPr lang="en-US" dirty="0"/>
              <a:t>Create an Azure Automation Variable asset</a:t>
            </a:r>
          </a:p>
          <a:p>
            <a:pPr marL="0" indent="0">
              <a:buNone/>
            </a:pPr>
            <a:endParaRPr lang="en-US" dirty="0"/>
          </a:p>
        </p:txBody>
      </p:sp>
      <p:sp>
        <p:nvSpPr>
          <p:cNvPr id="4" name="Text Placeholder 3">
            <a:extLst>
              <a:ext uri="{FF2B5EF4-FFF2-40B4-BE49-F238E27FC236}">
                <a16:creationId xmlns:a16="http://schemas.microsoft.com/office/drawing/2014/main" id="{9292A425-332B-487C-AA40-8DC43EE72BBB}"/>
              </a:ext>
            </a:extLst>
          </p:cNvPr>
          <p:cNvSpPr>
            <a:spLocks noGrp="1"/>
          </p:cNvSpPr>
          <p:nvPr>
            <p:ph type="body" sz="quarter" idx="10"/>
          </p:nvPr>
        </p:nvSpPr>
        <p:spPr/>
        <p:txBody>
          <a:bodyPr/>
          <a:lstStyle/>
          <a:p>
            <a:r>
              <a:rPr lang="en-US" dirty="0"/>
              <a:t>https://docs.microsoft.com/en-us/azure/automation/automation-create-standalone-account</a:t>
            </a:r>
          </a:p>
        </p:txBody>
      </p:sp>
    </p:spTree>
    <p:extLst>
      <p:ext uri="{BB962C8B-B14F-4D97-AF65-F5344CB8AC3E}">
        <p14:creationId xmlns:p14="http://schemas.microsoft.com/office/powerpoint/2010/main" val="206690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44333" y="224589"/>
            <a:ext cx="7773988" cy="1605779"/>
          </a:xfrm>
        </p:spPr>
        <p:txBody>
          <a:bodyPr/>
          <a:lstStyle/>
          <a:p>
            <a:r>
              <a:rPr lang="en-IN" dirty="0">
                <a:ea typeface="Calibri"/>
              </a:rPr>
              <a:t>You plan to author an Automation runbook that, according to your estimates, will take seven hours to complete. What should you do to ensure that the runbook successfully executes?</a:t>
            </a:r>
            <a:br>
              <a:rPr lang="en-IN" dirty="0">
                <a:latin typeface="Arial"/>
                <a:ea typeface="Calibri"/>
                <a:cs typeface="Times New Roman"/>
              </a:rPr>
            </a:br>
            <a:endParaRPr lang="en-US" dirty="0"/>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pPr>
              <a:lnSpc>
                <a:spcPct val="115000"/>
              </a:lnSpc>
              <a:spcAft>
                <a:spcPts val="1000"/>
              </a:spcAft>
            </a:pPr>
            <a:r>
              <a:rPr lang="en-IN" sz="2000" dirty="0">
                <a:ea typeface="Calibri"/>
              </a:rPr>
              <a:t>Create a PowerShell script–based runbook</a:t>
            </a:r>
          </a:p>
          <a:p>
            <a:pPr>
              <a:lnSpc>
                <a:spcPct val="115000"/>
              </a:lnSpc>
              <a:spcAft>
                <a:spcPts val="1000"/>
              </a:spcAft>
            </a:pPr>
            <a:r>
              <a:rPr lang="en-IN" sz="2000" dirty="0">
                <a:ea typeface="Calibri"/>
              </a:rPr>
              <a:t>Create a PowerShell workflow–based runbook with a single checkpoint</a:t>
            </a:r>
          </a:p>
          <a:p>
            <a:pPr>
              <a:lnSpc>
                <a:spcPct val="115000"/>
              </a:lnSpc>
              <a:spcAft>
                <a:spcPts val="1000"/>
              </a:spcAft>
            </a:pPr>
            <a:r>
              <a:rPr lang="en-IN" sz="2000" dirty="0">
                <a:ea typeface="Calibri"/>
              </a:rPr>
              <a:t>Create a PowerShell workflow–based runbook with two checkpoints</a:t>
            </a:r>
          </a:p>
          <a:p>
            <a:pPr>
              <a:lnSpc>
                <a:spcPct val="115000"/>
              </a:lnSpc>
              <a:spcAft>
                <a:spcPts val="1000"/>
              </a:spcAft>
            </a:pPr>
            <a:r>
              <a:rPr lang="en-IN" sz="2000" dirty="0">
                <a:ea typeface="Calibri"/>
              </a:rPr>
              <a:t>Create a PowerShell workflow–based runbook with a single </a:t>
            </a:r>
            <a:r>
              <a:rPr lang="en-IN" sz="2000" dirty="0" err="1">
                <a:ea typeface="Calibri"/>
              </a:rPr>
              <a:t>InlineScript</a:t>
            </a:r>
            <a:endParaRPr lang="en-IN" sz="2000" dirty="0">
              <a:ea typeface="Calibri"/>
            </a:endParaRPr>
          </a:p>
          <a:p>
            <a:pPr>
              <a:lnSpc>
                <a:spcPct val="115000"/>
              </a:lnSpc>
              <a:spcAft>
                <a:spcPts val="1000"/>
              </a:spcAft>
            </a:pPr>
            <a:r>
              <a:rPr lang="en-IN" sz="2000" dirty="0">
                <a:ea typeface="Calibri"/>
              </a:rPr>
              <a:t>Create a PowerShell workflow–based runbook with two </a:t>
            </a:r>
            <a:r>
              <a:rPr lang="en-IN" sz="2000" dirty="0" err="1">
                <a:ea typeface="Calibri"/>
              </a:rPr>
              <a:t>InlineScript</a:t>
            </a:r>
            <a:r>
              <a:rPr lang="en-IN" sz="2000" dirty="0">
                <a:ea typeface="Calibri"/>
              </a:rPr>
              <a:t> elements</a:t>
            </a:r>
            <a:endParaRPr lang="en-US" sz="2000" dirty="0"/>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a:xfrm>
            <a:off x="261188" y="5194225"/>
            <a:ext cx="8574837" cy="1523816"/>
          </a:xfrm>
        </p:spPr>
        <p:txBody>
          <a:bodyPr/>
          <a:lstStyle/>
          <a:p>
            <a:r>
              <a:rPr lang="en-US" dirty="0">
                <a:hlinkClick r:id="rId3"/>
              </a:rPr>
              <a:t>https://docs.microsoft.com/en-us/azure/automation/automation-powershell-workflow</a:t>
            </a:r>
            <a:r>
              <a:rPr lang="en-US" dirty="0"/>
              <a:t> </a:t>
            </a:r>
          </a:p>
        </p:txBody>
      </p:sp>
    </p:spTree>
    <p:extLst>
      <p:ext uri="{BB962C8B-B14F-4D97-AF65-F5344CB8AC3E}">
        <p14:creationId xmlns:p14="http://schemas.microsoft.com/office/powerpoint/2010/main" val="1896608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a:xfrm>
            <a:off x="508501" y="192502"/>
            <a:ext cx="7773988" cy="1417594"/>
          </a:xfrm>
        </p:spPr>
        <p:txBody>
          <a:bodyPr/>
          <a:lstStyle/>
          <a:p>
            <a:r>
              <a:rPr lang="en-IN" dirty="0">
                <a:ea typeface="Calibri"/>
              </a:rPr>
              <a:t>You plan to author an Automation runbook that, according to your estimates, will take seven hours to complete. What should you do to ensure that the runbook successfully executes?</a:t>
            </a:r>
            <a:endParaRPr lang="en-US" dirty="0"/>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a:buFont typeface="+mj-lt"/>
              <a:buAutoNum type="arabicParenR" startAt="3"/>
            </a:pPr>
            <a:r>
              <a:rPr lang="en-IN" sz="2700" dirty="0">
                <a:ea typeface="Calibri"/>
              </a:rPr>
              <a:t>Create a PowerShell workflow–based runbook with two checkpoints</a:t>
            </a:r>
            <a:endParaRPr lang="en-US" sz="2700" dirty="0"/>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9134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60375" y="-3"/>
            <a:ext cx="7773988" cy="1605779"/>
          </a:xfrm>
        </p:spPr>
        <p:txBody>
          <a:bodyPr/>
          <a:lstStyle/>
          <a:p>
            <a:r>
              <a:rPr lang="en-IN" dirty="0">
                <a:ea typeface="Calibri"/>
              </a:rPr>
              <a:t>What actions are available for a runbook in the </a:t>
            </a:r>
            <a:r>
              <a:rPr lang="en-IN" b="1" dirty="0">
                <a:ea typeface="Calibri"/>
              </a:rPr>
              <a:t>New</a:t>
            </a:r>
            <a:r>
              <a:rPr lang="en-IN" dirty="0">
                <a:ea typeface="Calibri"/>
              </a:rPr>
              <a:t> authoring status?</a:t>
            </a:r>
            <a:br>
              <a:rPr lang="en-IN" dirty="0">
                <a:ea typeface="Calibri"/>
              </a:rPr>
            </a:br>
            <a:br>
              <a:rPr lang="en-IN" dirty="0">
                <a:ea typeface="Calibri"/>
              </a:rPr>
            </a:br>
            <a:endParaRPr lang="en-US" dirty="0"/>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pPr>
              <a:lnSpc>
                <a:spcPct val="115000"/>
              </a:lnSpc>
              <a:spcAft>
                <a:spcPts val="1000"/>
              </a:spcAft>
            </a:pPr>
            <a:r>
              <a:rPr lang="en-IN" sz="2700" dirty="0">
                <a:ea typeface="Calibri"/>
              </a:rPr>
              <a:t>Testing</a:t>
            </a:r>
          </a:p>
          <a:p>
            <a:pPr>
              <a:lnSpc>
                <a:spcPct val="115000"/>
              </a:lnSpc>
              <a:spcAft>
                <a:spcPts val="1000"/>
              </a:spcAft>
            </a:pPr>
            <a:r>
              <a:rPr lang="en-IN" sz="2700" dirty="0">
                <a:ea typeface="Calibri"/>
              </a:rPr>
              <a:t>Scheduling</a:t>
            </a:r>
          </a:p>
          <a:p>
            <a:pPr>
              <a:lnSpc>
                <a:spcPct val="115000"/>
              </a:lnSpc>
              <a:spcAft>
                <a:spcPts val="1000"/>
              </a:spcAft>
            </a:pPr>
            <a:r>
              <a:rPr lang="en-IN" sz="2700" dirty="0">
                <a:ea typeface="Calibri"/>
              </a:rPr>
              <a:t>Creating a </a:t>
            </a:r>
            <a:r>
              <a:rPr lang="en-IN" sz="2700" dirty="0" err="1">
                <a:ea typeface="Calibri"/>
              </a:rPr>
              <a:t>webhook</a:t>
            </a:r>
            <a:endParaRPr lang="en-IN" sz="2700" dirty="0">
              <a:ea typeface="Calibri"/>
            </a:endParaRPr>
          </a:p>
          <a:p>
            <a:pPr>
              <a:lnSpc>
                <a:spcPct val="115000"/>
              </a:lnSpc>
              <a:spcAft>
                <a:spcPts val="1000"/>
              </a:spcAft>
            </a:pPr>
            <a:r>
              <a:rPr lang="en-IN" sz="2700" dirty="0">
                <a:ea typeface="Calibri"/>
              </a:rPr>
              <a:t>Reverting to the published version</a:t>
            </a:r>
          </a:p>
          <a:p>
            <a:pPr>
              <a:lnSpc>
                <a:spcPct val="115000"/>
              </a:lnSpc>
              <a:spcAft>
                <a:spcPts val="1000"/>
              </a:spcAft>
            </a:pPr>
            <a:r>
              <a:rPr lang="en-IN" sz="2700" dirty="0">
                <a:ea typeface="Calibri"/>
              </a:rPr>
              <a:t>Editing</a:t>
            </a:r>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65758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r>
              <a:rPr lang="en-IN" dirty="0">
                <a:ea typeface="Calibri"/>
              </a:rPr>
              <a:t>What actions are available for a runbook in the </a:t>
            </a:r>
            <a:r>
              <a:rPr lang="en-IN" b="1" dirty="0">
                <a:ea typeface="Calibri"/>
              </a:rPr>
              <a:t>New</a:t>
            </a:r>
            <a:r>
              <a:rPr lang="en-IN" dirty="0">
                <a:ea typeface="Calibri"/>
              </a:rPr>
              <a:t> authoring status?</a:t>
            </a:r>
            <a:endParaRPr lang="en-US" dirty="0"/>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a:lnSpc>
                <a:spcPct val="115000"/>
              </a:lnSpc>
              <a:spcAft>
                <a:spcPts val="1000"/>
              </a:spcAft>
            </a:pPr>
            <a:r>
              <a:rPr lang="en-IN" sz="2700" dirty="0">
                <a:ea typeface="Calibri"/>
              </a:rPr>
              <a:t>Testing</a:t>
            </a:r>
          </a:p>
          <a:p>
            <a:pPr>
              <a:lnSpc>
                <a:spcPct val="115000"/>
              </a:lnSpc>
              <a:spcAft>
                <a:spcPts val="1000"/>
              </a:spcAft>
              <a:buFont typeface="+mj-lt"/>
              <a:buAutoNum type="arabicParenR" startAt="5"/>
            </a:pPr>
            <a:r>
              <a:rPr lang="en-IN" sz="2700" dirty="0">
                <a:ea typeface="Calibri"/>
              </a:rPr>
              <a:t>Editing</a:t>
            </a:r>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56402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F072B36-7D30-4840-89F7-283616241575}"/>
              </a:ext>
            </a:extLst>
          </p:cNvPr>
          <p:cNvSpPr>
            <a:spLocks noGrp="1"/>
          </p:cNvSpPr>
          <p:nvPr>
            <p:ph type="title"/>
          </p:nvPr>
        </p:nvSpPr>
        <p:spPr/>
        <p:txBody>
          <a:bodyPr>
            <a:normAutofit/>
          </a:bodyPr>
          <a:lstStyle/>
          <a:p>
            <a:r>
              <a:rPr lang="en-US" dirty="0">
                <a:latin typeface="Segoe UI" panose="020B0502040204020203" pitchFamily="34" charset="0"/>
                <a:cs typeface="Segoe UI" panose="020B0502040204020203" pitchFamily="34" charset="0"/>
              </a:rPr>
              <a:t>Hybrid Azure Automation - DSC</a:t>
            </a:r>
          </a:p>
        </p:txBody>
      </p:sp>
      <p:sp>
        <p:nvSpPr>
          <p:cNvPr id="10" name="Text Placeholder 9">
            <a:extLst>
              <a:ext uri="{FF2B5EF4-FFF2-40B4-BE49-F238E27FC236}">
                <a16:creationId xmlns:a16="http://schemas.microsoft.com/office/drawing/2014/main" id="{0713C4AD-8562-4073-A080-B150E938A93B}"/>
              </a:ext>
            </a:extLst>
          </p:cNvPr>
          <p:cNvSpPr>
            <a:spLocks noGrp="1"/>
          </p:cNvSpPr>
          <p:nvPr>
            <p:ph type="body" sz="quarter" idx="11"/>
          </p:nvPr>
        </p:nvSpPr>
        <p:spPr>
          <a:xfrm>
            <a:off x="201060" y="1810653"/>
            <a:ext cx="4777740" cy="3481437"/>
          </a:xfrm>
        </p:spPr>
        <p:txBody>
          <a:bodyPr/>
          <a:lstStyle/>
          <a:p>
            <a:r>
              <a:rPr lang="en-US" sz="1800" dirty="0"/>
              <a:t>DSC configurations stored in Azure Automation can be directly applied to Azure virtual machines. Other physical and virtual machines can request configurations from the Azure Automation DSC pull server.</a:t>
            </a:r>
          </a:p>
          <a:p>
            <a:r>
              <a:rPr lang="en-US" sz="1800" dirty="0"/>
              <a:t>Note </a:t>
            </a:r>
          </a:p>
          <a:p>
            <a:pPr marL="257175" indent="-257175">
              <a:buFont typeface="Arial" panose="020B0604020202020204" pitchFamily="34" charset="0"/>
              <a:buChar char="•"/>
            </a:pPr>
            <a:r>
              <a:rPr lang="en-US" sz="1500" dirty="0"/>
              <a:t>TCP 443 from local to Azure</a:t>
            </a:r>
          </a:p>
          <a:p>
            <a:pPr marL="257175" indent="-257175">
              <a:buFont typeface="Arial" panose="020B0604020202020204" pitchFamily="34" charset="0"/>
              <a:buChar char="•"/>
            </a:pPr>
            <a:r>
              <a:rPr lang="en-US" sz="1500" dirty="0"/>
              <a:t>TCP 5985/5986 Hybrid Runbook Worker to local machines and resources</a:t>
            </a:r>
          </a:p>
          <a:p>
            <a:pPr marL="257175" indent="-257175">
              <a:buFont typeface="Arial" panose="020B0604020202020204" pitchFamily="34" charset="0"/>
              <a:buChar char="•"/>
            </a:pPr>
            <a:r>
              <a:rPr lang="en-US" sz="1500" dirty="0"/>
              <a:t>Hybrid Runbook worker is running locally and managing local resources</a:t>
            </a:r>
            <a:endParaRPr lang="en-US" sz="2700" dirty="0"/>
          </a:p>
        </p:txBody>
      </p:sp>
      <p:sp>
        <p:nvSpPr>
          <p:cNvPr id="8" name="Text Placeholder 7">
            <a:extLst>
              <a:ext uri="{FF2B5EF4-FFF2-40B4-BE49-F238E27FC236}">
                <a16:creationId xmlns:a16="http://schemas.microsoft.com/office/drawing/2014/main" id="{B41E7C49-A395-4F83-9DD7-4912E40D972D}"/>
              </a:ext>
            </a:extLst>
          </p:cNvPr>
          <p:cNvSpPr>
            <a:spLocks noGrp="1"/>
          </p:cNvSpPr>
          <p:nvPr>
            <p:ph type="body" sz="quarter" idx="10"/>
          </p:nvPr>
        </p:nvSpPr>
        <p:spPr/>
        <p:txBody>
          <a:bodyPr/>
          <a:lstStyle/>
          <a:p>
            <a:r>
              <a:rPr lang="en-US" dirty="0"/>
              <a:t>https://docs.microsoft.com/en-us/azure/automation/automation-offering-get-started</a:t>
            </a:r>
          </a:p>
        </p:txBody>
      </p:sp>
      <p:pic>
        <p:nvPicPr>
          <p:cNvPr id="6" name="Content Placeholder 5">
            <a:extLst>
              <a:ext uri="{FF2B5EF4-FFF2-40B4-BE49-F238E27FC236}">
                <a16:creationId xmlns:a16="http://schemas.microsoft.com/office/drawing/2014/main" id="{31E2352B-5EFA-4989-8488-C80C9084BB0B}"/>
              </a:ext>
            </a:extLst>
          </p:cNvPr>
          <p:cNvPicPr>
            <a:picLocks noGrp="1" noChangeAspect="1"/>
          </p:cNvPicPr>
          <p:nvPr>
            <p:ph type="pic" idx="4294967295"/>
          </p:nvPr>
        </p:nvPicPr>
        <p:blipFill>
          <a:blip r:embed="rId3"/>
          <a:srcRect l="749" r="749"/>
          <a:stretch>
            <a:fillRect/>
          </a:stretch>
        </p:blipFill>
        <p:spPr>
          <a:xfrm>
            <a:off x="5108400" y="1948819"/>
            <a:ext cx="3900600" cy="3079949"/>
          </a:xfrm>
        </p:spPr>
      </p:pic>
    </p:spTree>
    <p:extLst>
      <p:ext uri="{BB962C8B-B14F-4D97-AF65-F5344CB8AC3E}">
        <p14:creationId xmlns:p14="http://schemas.microsoft.com/office/powerpoint/2010/main" val="9700547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47713" y="5395233"/>
            <a:ext cx="7690247" cy="569799"/>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Azure Operations (5-10%)</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sz="2400" dirty="0"/>
              <a:t>Enhance cloud management with automation </a:t>
            </a:r>
          </a:p>
          <a:p>
            <a:pPr lvl="1"/>
            <a:r>
              <a:rPr lang="en-US" sz="2000"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a:p>
            <a:r>
              <a:rPr lang="en-US" sz="2400" dirty="0"/>
              <a:t>Collect and analyze data generated by resources in cloud and on-premises environments. </a:t>
            </a:r>
          </a:p>
          <a:p>
            <a:pPr lvl="1"/>
            <a:r>
              <a:rPr lang="en-US" sz="2000"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endParaRPr lang="en-US" sz="12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144649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C31A-7B95-4D1B-925D-FA2F494573D6}"/>
              </a:ext>
            </a:extLst>
          </p:cNvPr>
          <p:cNvSpPr>
            <a:spLocks noGrp="1"/>
          </p:cNvSpPr>
          <p:nvPr>
            <p:ph type="title"/>
          </p:nvPr>
        </p:nvSpPr>
        <p:spPr/>
        <p:txBody>
          <a:bodyPr>
            <a:noAutofit/>
          </a:bodyPr>
          <a:lstStyle/>
          <a:p>
            <a:r>
              <a:rPr lang="en-US" sz="4050" dirty="0"/>
              <a:t>6.4 Design a disaster recovery strategy   </a:t>
            </a:r>
            <a:r>
              <a:rPr lang="en-US" sz="2000" dirty="0"/>
              <a:t>(from 70-534)</a:t>
            </a:r>
            <a:endParaRPr lang="en-US" sz="4050" dirty="0"/>
          </a:p>
        </p:txBody>
      </p:sp>
      <p:sp>
        <p:nvSpPr>
          <p:cNvPr id="5" name="Text Placeholder 4">
            <a:extLst>
              <a:ext uri="{FF2B5EF4-FFF2-40B4-BE49-F238E27FC236}">
                <a16:creationId xmlns:a16="http://schemas.microsoft.com/office/drawing/2014/main" id="{2177E274-1AA8-48C9-8809-C4F4609A4B98}"/>
              </a:ext>
            </a:extLst>
          </p:cNvPr>
          <p:cNvSpPr>
            <a:spLocks noGrp="1"/>
          </p:cNvSpPr>
          <p:nvPr>
            <p:ph type="body" idx="1"/>
          </p:nvPr>
        </p:nvSpPr>
        <p:spPr>
          <a:xfrm>
            <a:off x="519527" y="3446344"/>
            <a:ext cx="7886700" cy="1125140"/>
          </a:xfrm>
        </p:spPr>
        <p:txBody>
          <a:bodyPr>
            <a:normAutofit/>
          </a:bodyPr>
          <a:lstStyle/>
          <a:p>
            <a:pPr marL="600075" lvl="1" indent="-257175">
              <a:buFont typeface="Arial" panose="020B0604020202020204" pitchFamily="34" charset="0"/>
              <a:buChar char="•"/>
            </a:pPr>
            <a:r>
              <a:rPr lang="en-US" sz="1800" dirty="0">
                <a:solidFill>
                  <a:schemeClr val="bg1"/>
                </a:solidFill>
              </a:rPr>
              <a:t>Design and deploy Azure Backup and other Microsoft backup solutions</a:t>
            </a:r>
          </a:p>
          <a:p>
            <a:pPr marL="600075" lvl="1" indent="-257175">
              <a:buFont typeface="Arial" panose="020B0604020202020204" pitchFamily="34" charset="0"/>
              <a:buChar char="•"/>
            </a:pPr>
            <a:r>
              <a:rPr lang="en-US" sz="1800" dirty="0">
                <a:solidFill>
                  <a:schemeClr val="bg1"/>
                </a:solidFill>
              </a:rPr>
              <a:t>Use cases for </a:t>
            </a:r>
            <a:r>
              <a:rPr lang="en-US" sz="1800" dirty="0" err="1">
                <a:solidFill>
                  <a:schemeClr val="bg1"/>
                </a:solidFill>
              </a:rPr>
              <a:t>StorSimple</a:t>
            </a:r>
            <a:r>
              <a:rPr lang="en-US" sz="1800" dirty="0">
                <a:solidFill>
                  <a:schemeClr val="bg1"/>
                </a:solidFill>
              </a:rPr>
              <a:t> and System Center Data Protection Manager</a:t>
            </a:r>
          </a:p>
          <a:p>
            <a:pPr marL="600075" lvl="1" indent="-257175">
              <a:buFont typeface="Arial" panose="020B0604020202020204" pitchFamily="34" charset="0"/>
              <a:buChar char="•"/>
            </a:pPr>
            <a:r>
              <a:rPr lang="en-US" sz="1800" dirty="0">
                <a:solidFill>
                  <a:schemeClr val="bg1"/>
                </a:solidFill>
              </a:rPr>
              <a:t>Design and deploy Azure Site Recovery</a:t>
            </a:r>
            <a:endParaRPr lang="en-US" sz="2100" dirty="0"/>
          </a:p>
        </p:txBody>
      </p:sp>
    </p:spTree>
    <p:extLst>
      <p:ext uri="{BB962C8B-B14F-4D97-AF65-F5344CB8AC3E}">
        <p14:creationId xmlns:p14="http://schemas.microsoft.com/office/powerpoint/2010/main" val="26366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3225" dirty="0">
                <a:gradFill>
                  <a:gsLst>
                    <a:gs pos="1250">
                      <a:srgbClr val="353535"/>
                    </a:gs>
                    <a:gs pos="100000">
                      <a:srgbClr val="353535"/>
                    </a:gs>
                  </a:gsLst>
                  <a:lin ang="5400000" scaled="0"/>
                </a:gradFill>
                <a:latin typeface="Calibri" panose="020F0502020204030204" pitchFamily="34" charset="0"/>
                <a:cs typeface="Calibri" panose="020F0502020204030204" pitchFamily="34" charset="0"/>
              </a:rPr>
              <a:t>Disaster recovery strategy</a:t>
            </a:r>
          </a:p>
        </p:txBody>
      </p:sp>
      <p:sp>
        <p:nvSpPr>
          <p:cNvPr id="6" name="Text Placeholder 5"/>
          <p:cNvSpPr>
            <a:spLocks noGrp="1"/>
          </p:cNvSpPr>
          <p:nvPr>
            <p:ph type="body" sz="quarter" idx="11"/>
          </p:nvPr>
        </p:nvSpPr>
        <p:spPr>
          <a:xfrm>
            <a:off x="201931" y="1749370"/>
            <a:ext cx="8741880" cy="3721019"/>
          </a:xfrm>
        </p:spPr>
        <p:txBody>
          <a:bodyPr>
            <a:normAutofit fontScale="92500" lnSpcReduction="20000"/>
          </a:bodyPr>
          <a:lstStyle/>
          <a:p>
            <a:r>
              <a:rPr lang="en-US" sz="2400" dirty="0">
                <a:solidFill>
                  <a:srgbClr val="000000"/>
                </a:solidFill>
                <a:latin typeface="Calibri" panose="020F0502020204030204" pitchFamily="34" charset="0"/>
                <a:cs typeface="Calibri" panose="020F0502020204030204" pitchFamily="34" charset="0"/>
              </a:rPr>
              <a:t>Backup Solutions</a:t>
            </a:r>
          </a:p>
          <a:p>
            <a:pPr lvl="1"/>
            <a:r>
              <a:rPr lang="en-US" sz="1200" dirty="0">
                <a:solidFill>
                  <a:srgbClr val="000000"/>
                </a:solidFill>
                <a:latin typeface="Calibri" panose="020F0502020204030204" pitchFamily="34" charset="0"/>
                <a:cs typeface="Calibri" panose="020F0502020204030204" pitchFamily="34" charset="0"/>
              </a:rPr>
              <a:t>Microsoft Azure Backup</a:t>
            </a:r>
          </a:p>
          <a:p>
            <a:pPr marL="273118" lvl="1" indent="-252109">
              <a:buFont typeface="Arial" panose="020B0604020202020204" pitchFamily="34" charset="0"/>
              <a:buChar char="•"/>
            </a:pPr>
            <a:r>
              <a:rPr lang="en-US" sz="1200" dirty="0">
                <a:solidFill>
                  <a:srgbClr val="000000"/>
                </a:solidFill>
                <a:latin typeface="Calibri" panose="020F0502020204030204" pitchFamily="34" charset="0"/>
                <a:cs typeface="Calibri" panose="020F0502020204030204" pitchFamily="34" charset="0"/>
              </a:rPr>
              <a:t>Reliable, Simple, Efficient</a:t>
            </a:r>
          </a:p>
          <a:p>
            <a:pPr marL="273118" lvl="1" indent="-252109">
              <a:buFont typeface="Arial" panose="020B0604020202020204" pitchFamily="34" charset="0"/>
              <a:buChar char="•"/>
            </a:pPr>
            <a:r>
              <a:rPr lang="en-US" sz="1200" dirty="0">
                <a:solidFill>
                  <a:srgbClr val="000000"/>
                </a:solidFill>
                <a:latin typeface="Calibri" panose="020F0502020204030204" pitchFamily="34" charset="0"/>
                <a:cs typeface="Calibri" panose="020F0502020204030204" pitchFamily="34" charset="0"/>
              </a:rPr>
              <a:t>Use for Branch Office or Small Business</a:t>
            </a:r>
          </a:p>
          <a:p>
            <a:pPr lvl="1"/>
            <a:r>
              <a:rPr lang="en-US" sz="1200" dirty="0">
                <a:solidFill>
                  <a:srgbClr val="000000"/>
                </a:solidFill>
                <a:latin typeface="Calibri" panose="020F0502020204030204" pitchFamily="34" charset="0"/>
                <a:cs typeface="Calibri" panose="020F0502020204030204" pitchFamily="34" charset="0"/>
              </a:rPr>
              <a:t>Hyper-V Recovery Manager</a:t>
            </a:r>
          </a:p>
          <a:p>
            <a:pPr lvl="1"/>
            <a:endParaRPr lang="en-US" sz="1200" dirty="0">
              <a:solidFill>
                <a:srgbClr val="000000"/>
              </a:solidFill>
              <a:latin typeface="Calibri" panose="020F0502020204030204" pitchFamily="34" charset="0"/>
              <a:cs typeface="Calibri" panose="020F0502020204030204" pitchFamily="34" charset="0"/>
            </a:endParaRPr>
          </a:p>
          <a:p>
            <a:r>
              <a:rPr lang="en-US" sz="2400" dirty="0">
                <a:solidFill>
                  <a:srgbClr val="000000"/>
                </a:solidFill>
                <a:latin typeface="Calibri" panose="020F0502020204030204" pitchFamily="34" charset="0"/>
                <a:cs typeface="Calibri" panose="020F0502020204030204" pitchFamily="34" charset="0"/>
              </a:rPr>
              <a:t>StorSimple</a:t>
            </a:r>
          </a:p>
          <a:p>
            <a:pPr lvl="1"/>
            <a:r>
              <a:rPr lang="en-US" sz="1200" dirty="0">
                <a:solidFill>
                  <a:srgbClr val="000000"/>
                </a:solidFill>
                <a:latin typeface="Calibri" panose="020F0502020204030204" pitchFamily="34" charset="0"/>
                <a:cs typeface="Calibri" panose="020F0502020204030204" pitchFamily="34" charset="0"/>
              </a:rPr>
              <a:t>Proprietary Device | Multiple Tiers</a:t>
            </a:r>
          </a:p>
          <a:p>
            <a:pPr lvl="1"/>
            <a:r>
              <a:rPr lang="en-US" sz="1200" dirty="0">
                <a:solidFill>
                  <a:srgbClr val="000000"/>
                </a:solidFill>
                <a:latin typeface="Calibri" panose="020F0502020204030204" pitchFamily="34" charset="0"/>
                <a:cs typeface="Calibri" panose="020F0502020204030204" pitchFamily="34" charset="0"/>
              </a:rPr>
              <a:t>Cloud Integrated Storage (</a:t>
            </a:r>
            <a:r>
              <a:rPr lang="en-US" sz="1200" dirty="0" err="1">
                <a:solidFill>
                  <a:srgbClr val="000000"/>
                </a:solidFill>
                <a:latin typeface="Calibri" panose="020F0502020204030204" pitchFamily="34" charset="0"/>
                <a:cs typeface="Calibri" panose="020F0502020204030204" pitchFamily="34" charset="0"/>
              </a:rPr>
              <a:t>CiS</a:t>
            </a:r>
            <a:r>
              <a:rPr lang="en-US" sz="1200" dirty="0">
                <a:solidFill>
                  <a:srgbClr val="000000"/>
                </a:solidFill>
                <a:latin typeface="Calibri" panose="020F0502020204030204" pitchFamily="34" charset="0"/>
                <a:cs typeface="Calibri" panose="020F0502020204030204" pitchFamily="34" charset="0"/>
              </a:rPr>
              <a:t>)</a:t>
            </a:r>
          </a:p>
          <a:p>
            <a:pPr lvl="1"/>
            <a:r>
              <a:rPr lang="en-US" sz="1200" dirty="0">
                <a:solidFill>
                  <a:srgbClr val="000000"/>
                </a:solidFill>
                <a:latin typeface="Calibri" panose="020F0502020204030204" pitchFamily="34" charset="0"/>
                <a:cs typeface="Calibri" panose="020F0502020204030204" pitchFamily="34" charset="0"/>
              </a:rPr>
              <a:t>Seamless view of ALL Enterprise Storage | Windows and VMWare</a:t>
            </a:r>
          </a:p>
          <a:p>
            <a:pPr lvl="1"/>
            <a:endParaRPr lang="en-US" sz="1200" dirty="0">
              <a:solidFill>
                <a:srgbClr val="000000"/>
              </a:solidFill>
              <a:latin typeface="Calibri" panose="020F0502020204030204" pitchFamily="34" charset="0"/>
              <a:cs typeface="Calibri" panose="020F0502020204030204" pitchFamily="34" charset="0"/>
            </a:endParaRPr>
          </a:p>
          <a:p>
            <a:r>
              <a:rPr lang="en-US" sz="2400" dirty="0">
                <a:solidFill>
                  <a:srgbClr val="000000"/>
                </a:solidFill>
                <a:latin typeface="Calibri" panose="020F0502020204030204" pitchFamily="34" charset="0"/>
                <a:cs typeface="Calibri" panose="020F0502020204030204" pitchFamily="34" charset="0"/>
              </a:rPr>
              <a:t>System Center Data Protection Manager</a:t>
            </a:r>
          </a:p>
          <a:p>
            <a:pPr lvl="1"/>
            <a:r>
              <a:rPr lang="en-US" sz="1200" dirty="0">
                <a:solidFill>
                  <a:srgbClr val="000000"/>
                </a:solidFill>
                <a:latin typeface="Calibri" panose="020F0502020204030204" pitchFamily="34" charset="0"/>
                <a:cs typeface="Calibri" panose="020F0502020204030204" pitchFamily="34" charset="0"/>
              </a:rPr>
              <a:t>Can Store backed up DPM data in Azure…</a:t>
            </a:r>
          </a:p>
          <a:p>
            <a:pPr marL="273118" lvl="1" indent="-252109">
              <a:buFont typeface="Arial" panose="020B0604020202020204" pitchFamily="34" charset="0"/>
              <a:buChar char="•"/>
            </a:pPr>
            <a:r>
              <a:rPr lang="en-US" sz="1200" dirty="0">
                <a:solidFill>
                  <a:srgbClr val="000000"/>
                </a:solidFill>
                <a:latin typeface="Calibri" panose="020F0502020204030204" pitchFamily="34" charset="0"/>
                <a:cs typeface="Calibri" panose="020F0502020204030204" pitchFamily="34" charset="0"/>
              </a:rPr>
              <a:t>As Physical or VM</a:t>
            </a:r>
          </a:p>
          <a:p>
            <a:pPr marL="273118" lvl="1" indent="-252109">
              <a:buFont typeface="Arial" panose="020B0604020202020204" pitchFamily="34" charset="0"/>
              <a:buChar char="•"/>
            </a:pPr>
            <a:r>
              <a:rPr lang="en-US" sz="1200" dirty="0">
                <a:solidFill>
                  <a:srgbClr val="000000"/>
                </a:solidFill>
                <a:latin typeface="Calibri" panose="020F0502020204030204" pitchFamily="34" charset="0"/>
                <a:cs typeface="Calibri" panose="020F0502020204030204" pitchFamily="34" charset="0"/>
              </a:rPr>
              <a:t>As Azure VM</a:t>
            </a:r>
          </a:p>
        </p:txBody>
      </p:sp>
    </p:spTree>
    <p:extLst>
      <p:ext uri="{BB962C8B-B14F-4D97-AF65-F5344CB8AC3E}">
        <p14:creationId xmlns:p14="http://schemas.microsoft.com/office/powerpoint/2010/main" val="3573837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B58DC1-251D-48CA-8964-3DBBCCF77FA9}"/>
              </a:ext>
            </a:extLst>
          </p:cNvPr>
          <p:cNvPicPr>
            <a:picLocks noChangeAspect="1"/>
          </p:cNvPicPr>
          <p:nvPr/>
        </p:nvPicPr>
        <p:blipFill>
          <a:blip r:embed="rId3"/>
          <a:stretch>
            <a:fillRect/>
          </a:stretch>
        </p:blipFill>
        <p:spPr>
          <a:xfrm>
            <a:off x="1247581" y="1749132"/>
            <a:ext cx="6518469" cy="4140947"/>
          </a:xfrm>
          <a:prstGeom prst="rect">
            <a:avLst/>
          </a:prstGeom>
        </p:spPr>
      </p:pic>
      <p:sp>
        <p:nvSpPr>
          <p:cNvPr id="24" name="Title 16">
            <a:extLst>
              <a:ext uri="{FF2B5EF4-FFF2-40B4-BE49-F238E27FC236}">
                <a16:creationId xmlns:a16="http://schemas.microsoft.com/office/drawing/2014/main" id="{0434F71C-C3EB-4234-81E5-7B2261AD7DAA}"/>
              </a:ext>
            </a:extLst>
          </p:cNvPr>
          <p:cNvSpPr txBox="1">
            <a:spLocks/>
          </p:cNvSpPr>
          <p:nvPr/>
        </p:nvSpPr>
        <p:spPr>
          <a:xfrm>
            <a:off x="201930" y="1074384"/>
            <a:ext cx="8741880" cy="674749"/>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25">
                <a:gradFill>
                  <a:gsLst>
                    <a:gs pos="1250">
                      <a:srgbClr val="353535"/>
                    </a:gs>
                    <a:gs pos="100000">
                      <a:srgbClr val="353535"/>
                    </a:gs>
                  </a:gsLst>
                  <a:lin ang="5400000" scaled="0"/>
                </a:gradFill>
                <a:latin typeface="Calibri" panose="020F0502020204030204" pitchFamily="34" charset="0"/>
                <a:cs typeface="Calibri" panose="020F0502020204030204" pitchFamily="34" charset="0"/>
              </a:rPr>
              <a:t>Disaster recovery strategy</a:t>
            </a:r>
          </a:p>
        </p:txBody>
      </p:sp>
    </p:spTree>
    <p:extLst>
      <p:ext uri="{BB962C8B-B14F-4D97-AF65-F5344CB8AC3E}">
        <p14:creationId xmlns:p14="http://schemas.microsoft.com/office/powerpoint/2010/main" val="31791188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Enhance Cloud Management with Automation</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3782</Words>
  <Application>Microsoft Office PowerPoint</Application>
  <PresentationFormat>On-screen Show (4:3)</PresentationFormat>
  <Paragraphs>569</Paragraphs>
  <Slides>36</Slides>
  <Notes>36</Notes>
  <HiddenSlides>3</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36</vt:i4>
      </vt:variant>
    </vt:vector>
  </HeadingPairs>
  <TitlesOfParts>
    <vt:vector size="50" baseType="lpstr">
      <vt:lpstr>Segoe UI Light</vt:lpstr>
      <vt:lpstr>Arial</vt:lpstr>
      <vt:lpstr>Segoe UI</vt:lpstr>
      <vt:lpstr>Segoe UI Semilight</vt:lpstr>
      <vt:lpstr>Symbol</vt:lpstr>
      <vt:lpstr>Verdana</vt:lpstr>
      <vt:lpstr>Calibri</vt:lpstr>
      <vt:lpstr>Times New Roman</vt:lpstr>
      <vt:lpstr>Consolas</vt:lpstr>
      <vt:lpstr>Wingdings</vt:lpstr>
      <vt:lpstr>Courier New</vt:lpstr>
      <vt:lpstr>Calibri Light</vt:lpstr>
      <vt:lpstr>NG_MOC_Core_ModuleNew2</vt:lpstr>
      <vt:lpstr>2_Office Theme</vt:lpstr>
      <vt:lpstr>Exam 70-533 Implementing Microsoft Azure Infrastructure Solutions</vt:lpstr>
      <vt:lpstr>Exam 70-533 Implementing Microsoft Azure Infrastructure Solutions Manage Azure Operations (5-10%)</vt:lpstr>
      <vt:lpstr>Manage Azure Operations (5-10%)</vt:lpstr>
      <vt:lpstr>PowerPoint Presentation</vt:lpstr>
      <vt:lpstr>Manage Azure Operations (5-10%)</vt:lpstr>
      <vt:lpstr>6.4 Design a disaster recovery strategy   (from 70-534)</vt:lpstr>
      <vt:lpstr>Disaster recovery strategy</vt:lpstr>
      <vt:lpstr>PowerPoint Presentation</vt:lpstr>
      <vt:lpstr>Enhance Cloud Management with Automation</vt:lpstr>
      <vt:lpstr>Introducing Azure Automation</vt:lpstr>
      <vt:lpstr>Creating Azure Automation accounts and assets</vt:lpstr>
      <vt:lpstr>Using Automation runbooks on-premises</vt:lpstr>
      <vt:lpstr>Demonstration: Creating an Azure Automation account and assets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Automation runbook lifecycle</vt:lpstr>
      <vt:lpstr>Testing, publishing, and executing Automation runbooks</vt:lpstr>
      <vt:lpstr>Monitoring and troubleshooting Automation jobs</vt:lpstr>
      <vt:lpstr>Protecting the Azure Automation environment</vt:lpstr>
      <vt:lpstr>Collect and analyze data generated by resources in cloud and on-premises environments</vt:lpstr>
      <vt:lpstr>Data Collection Architecture</vt:lpstr>
      <vt:lpstr>Manage all events in one place with Event Grid</vt:lpstr>
      <vt:lpstr>Full set of cloud management capabilities</vt:lpstr>
      <vt:lpstr>PowerPoint Presentation</vt:lpstr>
      <vt:lpstr>Log Analytics</vt:lpstr>
      <vt:lpstr>Demonstration: Creating an Azure Automation account and assets</vt:lpstr>
      <vt:lpstr>Creating an Azure Automation account and assets</vt:lpstr>
      <vt:lpstr>You plan to author an Automation runbook that, according to your estimates, will take seven hours to complete. What should you do to ensure that the runbook successfully executes? </vt:lpstr>
      <vt:lpstr>You plan to author an Automation runbook that, according to your estimates, will take seven hours to complete. What should you do to ensure that the runbook successfully executes?</vt:lpstr>
      <vt:lpstr>What actions are available for a runbook in the New authoring status?  </vt:lpstr>
      <vt:lpstr>What actions are available for a runbook in the New authoring status?</vt:lpstr>
      <vt:lpstr>Hybrid Azure Automation - DSC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2018-06-12T19:29:14Z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