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Lst>
  <p:notesMasterIdLst>
    <p:notesMasterId r:id="rId39"/>
  </p:notesMasterIdLst>
  <p:handoutMasterIdLst>
    <p:handoutMasterId r:id="rId40"/>
  </p:handoutMasterIdLst>
  <p:sldIdLst>
    <p:sldId id="256" r:id="rId4"/>
    <p:sldId id="311" r:id="rId5"/>
    <p:sldId id="321" r:id="rId6"/>
    <p:sldId id="312" r:id="rId7"/>
    <p:sldId id="313" r:id="rId8"/>
    <p:sldId id="322" r:id="rId9"/>
    <p:sldId id="332" r:id="rId10"/>
    <p:sldId id="328" r:id="rId11"/>
    <p:sldId id="345" r:id="rId12"/>
    <p:sldId id="324" r:id="rId13"/>
    <p:sldId id="320" r:id="rId14"/>
    <p:sldId id="330" r:id="rId15"/>
    <p:sldId id="333" r:id="rId16"/>
    <p:sldId id="327" r:id="rId17"/>
    <p:sldId id="334" r:id="rId18"/>
    <p:sldId id="351" r:id="rId19"/>
    <p:sldId id="315" r:id="rId20"/>
    <p:sldId id="344" r:id="rId21"/>
    <p:sldId id="343" r:id="rId22"/>
    <p:sldId id="346" r:id="rId23"/>
    <p:sldId id="348" r:id="rId24"/>
    <p:sldId id="350" r:id="rId25"/>
    <p:sldId id="347" r:id="rId26"/>
    <p:sldId id="316" r:id="rId27"/>
    <p:sldId id="339" r:id="rId28"/>
    <p:sldId id="340" r:id="rId29"/>
    <p:sldId id="341" r:id="rId30"/>
    <p:sldId id="342" r:id="rId31"/>
    <p:sldId id="318" r:id="rId32"/>
    <p:sldId id="335" r:id="rId33"/>
    <p:sldId id="336" r:id="rId34"/>
    <p:sldId id="337" r:id="rId35"/>
    <p:sldId id="338" r:id="rId36"/>
    <p:sldId id="349" r:id="rId37"/>
    <p:sldId id="319" r:id="rId38"/>
  </p:sldIdLst>
  <p:sldSz cx="9144000" cy="6858000" type="screen4x3"/>
  <p:notesSz cx="6858000" cy="9144000"/>
  <p:embeddedFontLst>
    <p:embeddedFont>
      <p:font typeface="Segoe UI Light" panose="020B0502040204020203" pitchFamily="34" charset="0"/>
      <p:regular r:id="rId41"/>
      <p:italic r:id="rId42"/>
    </p:embeddedFon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Verdana" panose="020B060403050404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30"/>
            <p14:sldId id="333"/>
            <p14:sldId id="327"/>
            <p14:sldId id="334"/>
            <p14:sldId id="351"/>
          </p14:sldIdLst>
        </p14:section>
        <p14:section name="Configure Web Apps" id="{B92904DA-AD65-48A7-82FB-BA4D438E899A}">
          <p14:sldIdLst>
            <p14:sldId id="315"/>
            <p14:sldId id="344"/>
            <p14:sldId id="343"/>
            <p14:sldId id="346"/>
            <p14:sldId id="348"/>
            <p14:sldId id="350"/>
            <p14:sldId id="347"/>
          </p14:sldIdLst>
        </p14:section>
        <p14:section name="Configure Diagnostics, Monitoring, and analytics" id="{CA5ED27E-6529-4197-AC63-77A7AD34E2E9}">
          <p14:sldIdLst>
            <p14:sldId id="316"/>
            <p14:sldId id="339"/>
            <p14:sldId id="340"/>
            <p14:sldId id="341"/>
            <p14:sldId id="342"/>
          </p14:sldIdLst>
        </p14:section>
        <p14:section name="Configure Web Apps for scale and resilience" id="{4192427E-7B5C-4B75-BE21-14FA26E9ABFE}">
          <p14:sldIdLst>
            <p14:sldId id="318"/>
            <p14:sldId id="335"/>
            <p14:sldId id="336"/>
            <p14:sldId id="337"/>
            <p14:sldId id="338"/>
            <p14:sldId id="349"/>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2038" autoAdjust="0"/>
  </p:normalViewPr>
  <p:slideViewPr>
    <p:cSldViewPr snapToGrid="0">
      <p:cViewPr varScale="1">
        <p:scale>
          <a:sx n="57" d="100"/>
          <a:sy n="57" d="100"/>
        </p:scale>
        <p:origin x="44" y="1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5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Arial" panose="020B0604020202020204" pitchFamily="34" charset="0"/>
                <a:ea typeface="Calibri" panose="020F0502020204030204" pitchFamily="34" charset="0"/>
                <a:cs typeface="Times New Roman" panose="02020603050405020304" pitchFamily="18" charset="0"/>
              </a:rPr>
              <a:t>Application settings</a:t>
            </a:r>
            <a:r>
              <a:rPr lang="en-US" sz="1000" dirty="0">
                <a:latin typeface="Arial" panose="020B0604020202020204"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latin typeface="+mn-lt"/>
                <a:ea typeface="+mn-ea"/>
                <a:cs typeface="+mn-cs"/>
              </a:rPr>
              <a:t>Handler mappings</a:t>
            </a:r>
          </a:p>
          <a:p>
            <a:r>
              <a:rPr lang="en-US" sz="1200" b="0" i="0" kern="1200" dirty="0">
                <a:solidFill>
                  <a:schemeClr val="tx1"/>
                </a:solidFill>
                <a:effectLst/>
                <a:latin typeface="+mn-lt"/>
                <a:ea typeface="+mn-ea"/>
                <a:cs typeface="+mn-cs"/>
              </a:rPr>
              <a:t>Use this area to add custom script processors to handle requests for specific file extensions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latin typeface="+mn-lt"/>
                <a:ea typeface="+mn-ea"/>
                <a:cs typeface="+mn-cs"/>
              </a:rPr>
              <a:t>Virtual applications and directories</a:t>
            </a:r>
          </a:p>
          <a:p>
            <a:r>
              <a:rPr lang="en-US" sz="1200" b="0" i="0" kern="1200" dirty="0">
                <a:solidFill>
                  <a:schemeClr val="tx1"/>
                </a:solidFill>
                <a:effectLst/>
                <a:latin typeface="+mn-l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latin typeface="+mn-lt"/>
                <a:ea typeface="+mn-ea"/>
                <a:cs typeface="+mn-cs"/>
              </a:rPr>
              <a:t>Application</a:t>
            </a:r>
            <a:r>
              <a:rPr lang="en-US" sz="1200" b="0" i="0" kern="1200" dirty="0">
                <a:solidFill>
                  <a:schemeClr val="tx1"/>
                </a:solidFill>
                <a:effectLst/>
                <a:latin typeface="+mn-lt"/>
                <a:ea typeface="+mn-ea"/>
                <a:cs typeface="+mn-cs"/>
              </a:rPr>
              <a:t> checkbox to mark a virtual directory as an application.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02693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25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11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98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p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buFont typeface="Arial" panose="020B0604020202020204" pitchFamily="34" charset="0"/>
              <a:buChar char="•"/>
            </a:pPr>
            <a:r>
              <a:rPr lang="en-US" sz="1000" b="0" i="0" u="none" strike="noStrike" dirty="0">
                <a:solidFill>
                  <a:srgbClr val="111111"/>
                </a:solidFill>
                <a:effectLst/>
                <a:latin typeface="&amp;quot"/>
              </a:rPr>
              <a:t>Web Server might have gone down</a:t>
            </a:r>
          </a:p>
          <a:p>
            <a:pPr algn="l">
              <a:buFont typeface="Arial" panose="020B0604020202020204" pitchFamily="34" charset="0"/>
              <a:buChar char="•"/>
            </a:pPr>
            <a:r>
              <a:rPr lang="en-US" sz="1000" b="0" i="0" u="none" strike="noStrike" dirty="0">
                <a:solidFill>
                  <a:srgbClr val="111111"/>
                </a:solidFill>
                <a:effectLst/>
                <a:latin typeface="&amp;quot"/>
              </a:rPr>
              <a:t>Database server might also have gone down.</a:t>
            </a:r>
          </a:p>
          <a:p>
            <a:pPr algn="l">
              <a:buFont typeface="Arial" panose="020B0604020202020204" pitchFamily="34" charset="0"/>
              <a:buChar char="•"/>
            </a:pPr>
            <a:r>
              <a:rPr lang="en-US" sz="1000" b="0" i="0" u="none" strike="noStrike" dirty="0">
                <a:solidFill>
                  <a:srgbClr val="111111"/>
                </a:solidFill>
                <a:effectLst/>
                <a:latin typeface="&amp;quot"/>
              </a:rPr>
              <a:t>Network issues</a:t>
            </a:r>
          </a:p>
          <a:p>
            <a:pPr algn="l">
              <a:buFont typeface="Arial" panose="020B0604020202020204" pitchFamily="34" charset="0"/>
              <a:buChar char="•"/>
            </a:pPr>
            <a:r>
              <a:rPr lang="en-US" sz="1000" b="0" i="0" u="none" strike="noStrike" dirty="0">
                <a:solidFill>
                  <a:srgbClr val="111111"/>
                </a:solidFill>
                <a:effectLst/>
                <a:latin typeface="&amp;quot"/>
              </a:rPr>
              <a:t>DNS issues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3866089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ui_normal"/>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ui_bold"/>
              </a:rPr>
              <a:t>Metric values</a:t>
            </a:r>
            <a:r>
              <a:rPr lang="en-US" sz="1000" b="0" i="0" u="none" strike="noStrike" dirty="0">
                <a:solidFill>
                  <a:srgbClr val="000000"/>
                </a:solidFill>
                <a:effectLst/>
                <a:latin typeface="segoe-ui_normal"/>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ui_bold"/>
              </a:rPr>
              <a:t>Activity log events</a:t>
            </a:r>
            <a:r>
              <a:rPr lang="en-US" sz="1000" b="0" i="0" u="none" strike="noStrike" dirty="0">
                <a:solidFill>
                  <a:srgbClr val="000000"/>
                </a:solidFill>
                <a:effectLst/>
                <a:latin typeface="segoe-ui_normal"/>
              </a:rPr>
              <a:t> - An alert can trigger on </a:t>
            </a:r>
            <a:r>
              <a:rPr lang="en-US" sz="1000" b="0" i="1" u="none" strike="noStrike" dirty="0">
                <a:solidFill>
                  <a:srgbClr val="000000"/>
                </a:solidFill>
                <a:effectLst/>
                <a:latin typeface="segoe-ui_normal"/>
              </a:rPr>
              <a:t>every</a:t>
            </a:r>
            <a:r>
              <a:rPr lang="en-US" sz="1000" b="0" i="0" u="none" strike="noStrike" dirty="0">
                <a:solidFill>
                  <a:srgbClr val="000000"/>
                </a:solidFill>
                <a:effectLst/>
                <a:latin typeface="segoe-ui_normal"/>
              </a:rPr>
              <a:t> event, or, only when certain events occurs. Learn more about </a:t>
            </a:r>
            <a:r>
              <a:rPr lang="en-US" sz="1000" b="0" i="0" u="none" strike="noStrike" dirty="0">
                <a:solidFill>
                  <a:srgbClr val="0050C5"/>
                </a:solidFill>
                <a:effectLst/>
                <a:latin typeface="segoe-ui_normal"/>
                <a:hlinkClick r:id="rId3"/>
              </a:rPr>
              <a:t>activity log alerts</a:t>
            </a:r>
            <a:r>
              <a:rPr lang="en-US" sz="1000" b="0" i="0" u="none" strike="noStrike" dirty="0">
                <a:solidFill>
                  <a:srgbClr val="000000"/>
                </a:solidFill>
                <a:effectLst/>
                <a:latin typeface="segoe-ui_normal"/>
              </a:rPr>
              <a:t>.</a:t>
            </a:r>
          </a:p>
          <a:p>
            <a:pPr algn="l"/>
            <a:r>
              <a:rPr lang="en-US" sz="1000" b="0" i="0" u="none" strike="noStrike" dirty="0">
                <a:solidFill>
                  <a:srgbClr val="000000"/>
                </a:solidFill>
                <a:effectLst/>
                <a:latin typeface="segoe-ui_normal"/>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ui_normal"/>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ui_normal"/>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ui_normal"/>
              </a:rPr>
              <a:t>call a </a:t>
            </a:r>
            <a:r>
              <a:rPr lang="en-US" sz="1000" b="0" i="0" u="none" strike="noStrike" dirty="0" err="1">
                <a:solidFill>
                  <a:srgbClr val="000000"/>
                </a:solidFill>
                <a:effectLst/>
                <a:latin typeface="segoe-ui_normal"/>
              </a:rPr>
              <a:t>webhook</a:t>
            </a:r>
            <a:endParaRPr lang="en-US" sz="1000" b="0" i="0" u="none" strike="noStrike" dirty="0">
              <a:solidFill>
                <a:srgbClr val="000000"/>
              </a:solidFill>
              <a:effectLst/>
              <a:latin typeface="segoe-ui_normal"/>
            </a:endParaRPr>
          </a:p>
          <a:p>
            <a:pPr algn="l">
              <a:buFont typeface="Arial" panose="020B0604020202020204" pitchFamily="34" charset="0"/>
              <a:buChar char="•"/>
            </a:pPr>
            <a:r>
              <a:rPr lang="en-US" sz="1000" b="0" i="0" u="none" strike="noStrike" dirty="0">
                <a:solidFill>
                  <a:srgbClr val="000000"/>
                </a:solidFill>
                <a:effectLst/>
                <a:latin typeface="segoe-ui_normal"/>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530203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9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900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256302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creating Azure web apps.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mn-lt"/>
              </a:rPr>
              <a:p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3235181" cy="715581"/>
          </a:xfrm>
          <a:prstGeom prst="rect">
            <a:avLst/>
          </a:prstGeom>
        </p:spPr>
        <p:txBody>
          <a:bodyPr wrap="none">
            <a:spAutoFit/>
          </a:bodyPr>
          <a:lstStyle/>
          <a:p>
            <a:r>
              <a:rPr lang="en-US" sz="4050" dirty="0"/>
              <a:t>EXAM TIP!</a:t>
            </a:r>
          </a:p>
        </p:txBody>
      </p:sp>
    </p:spTree>
    <p:extLst>
      <p:ext uri="{BB962C8B-B14F-4D97-AF65-F5344CB8AC3E}">
        <p14:creationId xmlns:p14="http://schemas.microsoft.com/office/powerpoint/2010/main" val="26641833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830D52A-5F20-49F5-B0E2-4E520F8A6D94}" type="datetimeFigureOut">
              <a:rPr lang="en-US" smtClean="0"/>
              <a:t>2/6/2018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Mohd Mishal</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id="{2B5BB7BC-6467-4461-9061-8E493741E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Standard or Premium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swap</a:t>
            </a:r>
          </a:p>
          <a:p>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2686572952"/>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val="205592187"/>
                    </a:ext>
                  </a:extLst>
                </a:gridCol>
                <a:gridCol w="4014788">
                  <a:extLst>
                    <a:ext uri="{9D8B030D-6E8A-4147-A177-3AD203B41FA5}">
                      <a16:colId xmlns:a16="http://schemas.microsoft.com/office/drawing/2014/main" val="2062387511"/>
                    </a:ext>
                  </a:extLst>
                </a:gridCol>
              </a:tblGrid>
              <a:tr h="383302">
                <a:tc>
                  <a:txBody>
                    <a:bodyPr/>
                    <a:lstStyle/>
                    <a:p>
                      <a:r>
                        <a:rPr lang="en-US" sz="1400" dirty="0"/>
                        <a:t>Swapped</a:t>
                      </a:r>
                    </a:p>
                  </a:txBody>
                  <a:tcPr marL="68580" marR="68580" marT="34290" marB="34290"/>
                </a:tc>
                <a:tc>
                  <a:txBody>
                    <a:bodyPr/>
                    <a:lstStyle/>
                    <a:p>
                      <a:r>
                        <a:rPr lang="en-US" sz="1400" dirty="0"/>
                        <a:t>Not Swapped</a:t>
                      </a:r>
                    </a:p>
                  </a:txBody>
                  <a:tcPr marL="68580" marR="68580" marT="34290" marB="34290"/>
                </a:tc>
                <a:extLst>
                  <a:ext uri="{0D108BD9-81ED-4DB2-BD59-A6C34878D82A}">
                    <a16:rowId xmlns:a16="http://schemas.microsoft.com/office/drawing/2014/main" val="1054934108"/>
                  </a:ext>
                </a:extLst>
              </a:tr>
              <a:tr h="525780">
                <a:tc>
                  <a:txBody>
                    <a:bodyPr/>
                    <a:lstStyle/>
                    <a:p>
                      <a:r>
                        <a:rPr lang="en-US" sz="1500" dirty="0"/>
                        <a:t>App Settings – can be configured to not swap</a:t>
                      </a:r>
                    </a:p>
                  </a:txBody>
                  <a:tcPr marL="68580" marR="68580" marT="34290" marB="34290"/>
                </a:tc>
                <a:tc>
                  <a:txBody>
                    <a:bodyPr/>
                    <a:lstStyle/>
                    <a:p>
                      <a:r>
                        <a:rPr lang="en-US" sz="1500" dirty="0"/>
                        <a:t>Custom Domain Names</a:t>
                      </a:r>
                    </a:p>
                  </a:txBody>
                  <a:tcPr marL="68580" marR="68580" marT="34290" marB="34290"/>
                </a:tc>
                <a:extLst>
                  <a:ext uri="{0D108BD9-81ED-4DB2-BD59-A6C34878D82A}">
                    <a16:rowId xmlns:a16="http://schemas.microsoft.com/office/drawing/2014/main" val="259655956"/>
                  </a:ext>
                </a:extLst>
              </a:tr>
              <a:tr h="525780">
                <a:tc>
                  <a:txBody>
                    <a:bodyPr/>
                    <a:lstStyle/>
                    <a:p>
                      <a:r>
                        <a:rPr lang="en-US" sz="1500" dirty="0"/>
                        <a:t>Connection Strings – can be configured to not swap</a:t>
                      </a:r>
                    </a:p>
                  </a:txBody>
                  <a:tcPr marL="68580" marR="68580" marT="34290" marB="34290"/>
                </a:tc>
                <a:tc>
                  <a:txBody>
                    <a:bodyPr/>
                    <a:lstStyle/>
                    <a:p>
                      <a:r>
                        <a:rPr lang="en-US" sz="1500" dirty="0"/>
                        <a:t>SSL certificates and bindings</a:t>
                      </a:r>
                    </a:p>
                  </a:txBody>
                  <a:tcPr marL="68580" marR="68580" marT="34290" marB="34290"/>
                </a:tc>
                <a:extLst>
                  <a:ext uri="{0D108BD9-81ED-4DB2-BD59-A6C34878D82A}">
                    <a16:rowId xmlns:a16="http://schemas.microsoft.com/office/drawing/2014/main" val="2433537931"/>
                  </a:ext>
                </a:extLst>
              </a:tr>
              <a:tr h="525780">
                <a:tc>
                  <a:txBody>
                    <a:bodyPr/>
                    <a:lstStyle/>
                    <a:p>
                      <a:r>
                        <a:rPr lang="en-US" sz="1500" dirty="0"/>
                        <a:t>General settings</a:t>
                      </a:r>
                    </a:p>
                  </a:txBody>
                  <a:tcPr marL="68580" marR="68580" marT="34290" marB="34290"/>
                </a:tc>
                <a:tc>
                  <a:txBody>
                    <a:bodyPr/>
                    <a:lstStyle/>
                    <a:p>
                      <a:r>
                        <a:rPr lang="en-US" sz="1500" dirty="0"/>
                        <a:t>Scale settings (only production slots are scalable)</a:t>
                      </a:r>
                    </a:p>
                  </a:txBody>
                  <a:tcPr marL="68580" marR="68580" marT="34290" marB="34290"/>
                </a:tc>
                <a:extLst>
                  <a:ext uri="{0D108BD9-81ED-4DB2-BD59-A6C34878D82A}">
                    <a16:rowId xmlns:a16="http://schemas.microsoft.com/office/drawing/2014/main" val="1498419463"/>
                  </a:ext>
                </a:extLst>
              </a:tr>
              <a:tr h="383302">
                <a:tc>
                  <a:txBody>
                    <a:bodyPr/>
                    <a:lstStyle/>
                    <a:p>
                      <a:r>
                        <a:rPr lang="en-US" sz="1500" dirty="0"/>
                        <a:t>Handler mappings</a:t>
                      </a:r>
                    </a:p>
                  </a:txBody>
                  <a:tcPr marL="68580" marR="68580" marT="34290" marB="34290"/>
                </a:tc>
                <a:tc>
                  <a:txBody>
                    <a:bodyPr/>
                    <a:lstStyle/>
                    <a:p>
                      <a:r>
                        <a:rPr lang="en-US" sz="1500" dirty="0"/>
                        <a:t>Publishing endpoints</a:t>
                      </a:r>
                    </a:p>
                  </a:txBody>
                  <a:tcPr marL="68580" marR="68580" marT="34290" marB="34290"/>
                </a:tc>
                <a:extLst>
                  <a:ext uri="{0D108BD9-81ED-4DB2-BD59-A6C34878D82A}">
                    <a16:rowId xmlns:a16="http://schemas.microsoft.com/office/drawing/2014/main" val="820869244"/>
                  </a:ext>
                </a:extLst>
              </a:tr>
              <a:tr h="383302">
                <a:tc>
                  <a:txBody>
                    <a:bodyPr/>
                    <a:lstStyle/>
                    <a:p>
                      <a:r>
                        <a:rPr lang="en-US" sz="1500" dirty="0"/>
                        <a:t>Diagnostic logs settings</a:t>
                      </a:r>
                    </a:p>
                  </a:txBody>
                  <a:tcPr marL="68580" marR="68580" marT="34290" marB="34290"/>
                </a:tc>
                <a:tc>
                  <a:txBody>
                    <a:bodyPr/>
                    <a:lstStyle/>
                    <a:p>
                      <a:endParaRPr lang="en-US" sz="1500" dirty="0"/>
                    </a:p>
                  </a:txBody>
                  <a:tcPr marL="68580" marR="68580" marT="34290" marB="34290"/>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Front-end and worker instances</a:t>
            </a:r>
          </a:p>
          <a:p>
            <a:pPr lvl="0"/>
            <a:r>
              <a:rPr lang="en-US" sz="2400" b="0" kern="0" dirty="0">
                <a:solidFill>
                  <a:srgbClr val="000000"/>
                </a:solidFill>
              </a:rPr>
              <a:t>Direct virtual network connectivity (a single subnet)</a:t>
            </a:r>
          </a:p>
          <a:p>
            <a:pPr lvl="0"/>
            <a:r>
              <a:rPr lang="en-US" sz="2400" b="0" kern="0" dirty="0">
                <a:solidFill>
                  <a:srgbClr val="000000"/>
                </a:solidFill>
              </a:rPr>
              <a:t>External or internal VIP</a:t>
            </a:r>
          </a:p>
          <a:p>
            <a:pPr lvl="0"/>
            <a:r>
              <a:rPr lang="en-US" sz="2400" b="0" kern="0" dirty="0">
                <a:solidFill>
                  <a:srgbClr val="000000"/>
                </a:solidFill>
              </a:rPr>
              <a:t>Two versions:</a:t>
            </a:r>
          </a:p>
          <a:p>
            <a:pPr lvl="1"/>
            <a:r>
              <a:rPr lang="en-US" sz="2000" b="0" kern="0" dirty="0">
                <a:solidFill>
                  <a:srgbClr val="000000"/>
                </a:solidFill>
              </a:rPr>
              <a:t>ASEv1:</a:t>
            </a: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196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1850862"/>
            <a:ext cx="8574837" cy="4712995"/>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09121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Web App and </a:t>
            </a:r>
            <a:r>
              <a:rPr lang="en-US" dirty="0" err="1"/>
              <a:t>Powershell</a:t>
            </a:r>
            <a:endParaRPr lang="en-US"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pic>
        <p:nvPicPr>
          <p:cNvPr id="1026" name="Picture 2" descr="Install custom extension">
            <a:extLst>
              <a:ext uri="{FF2B5EF4-FFF2-40B4-BE49-F238E27FC236}">
                <a16:creationId xmlns:a16="http://schemas.microsoft.com/office/drawing/2014/main" id="{E499E5ED-3AF3-4886-8029-42D085278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2" y="909824"/>
            <a:ext cx="3712195" cy="3072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D3535-F7D8-4FAB-B405-8806E2D98A19}"/>
              </a:ext>
            </a:extLst>
          </p:cNvPr>
          <p:cNvSpPr/>
          <p:nvPr/>
        </p:nvSpPr>
        <p:spPr>
          <a:xfrm>
            <a:off x="261188" y="4412095"/>
            <a:ext cx="8459066" cy="738664"/>
          </a:xfrm>
          <a:prstGeom prst="rect">
            <a:avLst/>
          </a:prstGeom>
        </p:spPr>
        <p:txBody>
          <a:bodyPr wrap="square">
            <a:spAutoFit/>
          </a:bodyPr>
          <a:lstStyle/>
          <a:p>
            <a:r>
              <a:rPr lang="en-US" sz="1400" b="0" dirty="0">
                <a:solidFill>
                  <a:srgbClr val="0101FD"/>
                </a:solidFill>
                <a:latin typeface="Consolas" panose="020B0609020204030204" pitchFamily="49" charset="0"/>
              </a:rPr>
              <a:t>New-</a:t>
            </a:r>
            <a:r>
              <a:rPr lang="en-US" sz="1400" b="0" dirty="0" err="1">
                <a:solidFill>
                  <a:srgbClr val="0101FD"/>
                </a:solidFill>
                <a:latin typeface="Consolas" panose="020B0609020204030204" pitchFamily="49" charset="0"/>
              </a:rPr>
              <a:t>AzureRmWebApp</a:t>
            </a:r>
            <a:r>
              <a:rPr lang="en-US" sz="1400" b="0" dirty="0">
                <a:solidFill>
                  <a:srgbClr val="007D9A"/>
                </a:solidFill>
                <a:latin typeface="Consolas" panose="020B0609020204030204" pitchFamily="49" charset="0"/>
              </a:rPr>
              <a:t> -Name</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webappname</a:t>
            </a:r>
            <a:r>
              <a:rPr lang="en-US" sz="1400" b="0" dirty="0">
                <a:solidFill>
                  <a:srgbClr val="007D9A"/>
                </a:solidFill>
                <a:latin typeface="Consolas" panose="020B0609020204030204" pitchFamily="49" charset="0"/>
              </a:rPr>
              <a:t> -Location</a:t>
            </a:r>
            <a:r>
              <a:rPr lang="en-US" sz="1400" b="0" dirty="0">
                <a:solidFill>
                  <a:srgbClr val="000000"/>
                </a:solidFill>
                <a:latin typeface="Consolas" panose="020B0609020204030204" pitchFamily="49" charset="0"/>
              </a:rPr>
              <a:t> $location -</a:t>
            </a:r>
            <a:r>
              <a:rPr lang="en-US" sz="1400" b="0" dirty="0" err="1">
                <a:solidFill>
                  <a:srgbClr val="000000"/>
                </a:solidFill>
                <a:latin typeface="Consolas" panose="020B0609020204030204" pitchFamily="49" charset="0"/>
              </a:rPr>
              <a:t>AppServicePlan</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webappname</a:t>
            </a:r>
            <a:r>
              <a:rPr lang="en-US" sz="1400" b="0" dirty="0">
                <a:solidFill>
                  <a:srgbClr val="000000"/>
                </a:solidFill>
                <a:latin typeface="Consolas" panose="020B0609020204030204" pitchFamily="49" charset="0"/>
              </a:rPr>
              <a:t> </a:t>
            </a:r>
            <a:r>
              <a:rPr lang="en-US" sz="1400" b="0" dirty="0">
                <a:solidFill>
                  <a:srgbClr val="007D9A"/>
                </a:solidFill>
                <a:latin typeface="Consolas" panose="020B0609020204030204" pitchFamily="49" charset="0"/>
              </a:rPr>
              <a:t> -</a:t>
            </a:r>
            <a:r>
              <a:rPr lang="en-US" sz="1400" b="0" dirty="0" err="1">
                <a:solidFill>
                  <a:srgbClr val="007D9A"/>
                </a:solidFill>
                <a:latin typeface="Consolas" panose="020B0609020204030204" pitchFamily="49" charset="0"/>
              </a:rPr>
              <a:t>ResourceGroupName</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myResourceGroup</a:t>
            </a:r>
            <a:r>
              <a:rPr lang="en-US" sz="1400" b="0" dirty="0">
                <a:solidFill>
                  <a:srgbClr val="000000"/>
                </a:solidFill>
                <a:latin typeface="Consolas" panose="020B0609020204030204" pitchFamily="49" charset="0"/>
              </a:rPr>
              <a:t> </a:t>
            </a:r>
            <a:br>
              <a:rPr lang="en-US" sz="1400" dirty="0"/>
            </a:br>
            <a:endParaRPr lang="en-US" sz="1400" dirty="0"/>
          </a:p>
        </p:txBody>
      </p:sp>
      <p:sp>
        <p:nvSpPr>
          <p:cNvPr id="8" name="Rectangle 7">
            <a:extLst>
              <a:ext uri="{FF2B5EF4-FFF2-40B4-BE49-F238E27FC236}">
                <a16:creationId xmlns:a16="http://schemas.microsoft.com/office/drawing/2014/main" id="{9C23282C-FBD7-4B2A-9AF9-93697EB0FDB7}"/>
              </a:ext>
            </a:extLst>
          </p:cNvPr>
          <p:cNvSpPr/>
          <p:nvPr/>
        </p:nvSpPr>
        <p:spPr>
          <a:xfrm>
            <a:off x="261189" y="5057649"/>
            <a:ext cx="8459065" cy="523220"/>
          </a:xfrm>
          <a:prstGeom prst="rect">
            <a:avLst/>
          </a:prstGeom>
        </p:spPr>
        <p:txBody>
          <a:bodyPr wrap="square">
            <a:spAutoFit/>
          </a:bodyPr>
          <a:lstStyle/>
          <a:p>
            <a:r>
              <a:rPr lang="en-US" sz="1400" b="0" dirty="0" err="1">
                <a:solidFill>
                  <a:srgbClr val="0101FD"/>
                </a:solidFill>
                <a:latin typeface="Consolas" panose="020B0609020204030204" pitchFamily="49" charset="0"/>
              </a:rPr>
              <a:t>az</a:t>
            </a:r>
            <a:r>
              <a:rPr lang="en-US" sz="1400" b="0" dirty="0">
                <a:solidFill>
                  <a:srgbClr val="000000"/>
                </a:solidFill>
                <a:latin typeface="Consolas" panose="020B0609020204030204" pitchFamily="49" charset="0"/>
              </a:rPr>
              <a:t> </a:t>
            </a:r>
            <a:r>
              <a:rPr lang="en-US" sz="1400" b="0" dirty="0" err="1">
                <a:solidFill>
                  <a:srgbClr val="0101FD"/>
                </a:solidFill>
                <a:latin typeface="Consolas" panose="020B0609020204030204" pitchFamily="49" charset="0"/>
              </a:rPr>
              <a:t>webapp</a:t>
            </a:r>
            <a:r>
              <a:rPr lang="en-US" sz="1400" b="0" dirty="0">
                <a:solidFill>
                  <a:srgbClr val="000000"/>
                </a:solidFill>
                <a:latin typeface="Consolas" panose="020B0609020204030204" pitchFamily="49" charset="0"/>
              </a:rPr>
              <a:t> </a:t>
            </a:r>
            <a:r>
              <a:rPr lang="en-US" sz="1400" b="0" dirty="0">
                <a:solidFill>
                  <a:srgbClr val="0101FD"/>
                </a:solidFill>
                <a:latin typeface="Consolas" panose="020B0609020204030204" pitchFamily="49" charset="0"/>
              </a:rPr>
              <a:t>create</a:t>
            </a:r>
            <a:r>
              <a:rPr lang="en-US" sz="1400" b="0" dirty="0">
                <a:solidFill>
                  <a:srgbClr val="007D9A"/>
                </a:solidFill>
                <a:latin typeface="Consolas" panose="020B0609020204030204" pitchFamily="49" charset="0"/>
              </a:rPr>
              <a:t> --name</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webappname</a:t>
            </a:r>
            <a:r>
              <a:rPr lang="en-US" sz="1400" b="0" dirty="0">
                <a:solidFill>
                  <a:srgbClr val="007D9A"/>
                </a:solidFill>
                <a:latin typeface="Consolas" panose="020B0609020204030204" pitchFamily="49" charset="0"/>
              </a:rPr>
              <a:t> --resource-group</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myResourceGroup</a:t>
            </a:r>
            <a:r>
              <a:rPr lang="en-US" sz="1400" b="0" dirty="0">
                <a:solidFill>
                  <a:srgbClr val="000000"/>
                </a:solidFill>
                <a:latin typeface="Consolas" panose="020B0609020204030204" pitchFamily="49" charset="0"/>
              </a:rPr>
              <a:t> \</a:t>
            </a:r>
          </a:p>
          <a:p>
            <a:r>
              <a:rPr lang="en-US" sz="1400" b="0" dirty="0">
                <a:solidFill>
                  <a:srgbClr val="000000"/>
                </a:solidFill>
                <a:latin typeface="Consolas" panose="020B0609020204030204" pitchFamily="49" charset="0"/>
              </a:rPr>
              <a:t> </a:t>
            </a:r>
            <a:r>
              <a:rPr lang="en-US" sz="1400" b="0" dirty="0">
                <a:solidFill>
                  <a:srgbClr val="007D9A"/>
                </a:solidFill>
                <a:latin typeface="Consolas" panose="020B0609020204030204" pitchFamily="49" charset="0"/>
              </a:rPr>
              <a:t>--plan</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webappname</a:t>
            </a:r>
            <a:endParaRPr lang="en-US" sz="1400" dirty="0"/>
          </a:p>
        </p:txBody>
      </p:sp>
    </p:spTree>
    <p:extLst>
      <p:ext uri="{BB962C8B-B14F-4D97-AF65-F5344CB8AC3E}">
        <p14:creationId xmlns:p14="http://schemas.microsoft.com/office/powerpoint/2010/main" val="334097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pPr marL="0" indent="0">
              <a:buNone/>
            </a:pPr>
            <a:r>
              <a:rPr lang="en-US" sz="2000" dirty="0">
                <a:solidFill>
                  <a:srgbClr val="000000"/>
                </a:solidFill>
                <a:latin typeface="segoe-ui_normal"/>
              </a:rPr>
              <a:t>App Service can back up the following information to an Azure storage account and container that you have configured your app to use:</a:t>
            </a:r>
          </a:p>
          <a:p>
            <a:pPr marL="0" indent="0">
              <a:buNone/>
            </a:pPr>
            <a:endParaRPr lang="en-US" sz="2000" dirty="0">
              <a:solidFill>
                <a:srgbClr val="000000"/>
              </a:solidFill>
              <a:latin typeface="segoe-ui_normal"/>
            </a:endParaRPr>
          </a:p>
          <a:p>
            <a:pPr>
              <a:buFont typeface="Courier New" panose="02070309020205020404" pitchFamily="49" charset="0"/>
              <a:buChar char="o"/>
            </a:pPr>
            <a:r>
              <a:rPr lang="en-US" sz="2000" dirty="0">
                <a:solidFill>
                  <a:srgbClr val="000000"/>
                </a:solidFill>
                <a:latin typeface="segoe-ui_normal"/>
              </a:rPr>
              <a:t>  App configuration</a:t>
            </a:r>
          </a:p>
          <a:p>
            <a:pPr>
              <a:buFont typeface="Courier New" panose="02070309020205020404" pitchFamily="49" charset="0"/>
              <a:buChar char="o"/>
            </a:pPr>
            <a:r>
              <a:rPr lang="en-US" sz="2000" dirty="0">
                <a:solidFill>
                  <a:srgbClr val="000000"/>
                </a:solidFill>
                <a:latin typeface="segoe-ui_normal"/>
              </a:rPr>
              <a:t>  File content</a:t>
            </a:r>
          </a:p>
          <a:p>
            <a:pPr>
              <a:buFont typeface="Courier New" panose="02070309020205020404" pitchFamily="49" charset="0"/>
              <a:buChar char="o"/>
            </a:pPr>
            <a:r>
              <a:rPr lang="en-US" sz="2000" dirty="0">
                <a:solidFill>
                  <a:srgbClr val="000000"/>
                </a:solidFill>
                <a:latin typeface="segoe-ui_normal"/>
              </a:rPr>
              <a:t>  Database connected to your app</a:t>
            </a:r>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5345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33629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Service endpoint monitoring</a:t>
            </a:r>
          </a:p>
        </p:txBody>
      </p:sp>
      <p:pic>
        <p:nvPicPr>
          <p:cNvPr id="9" name="Picture 8">
            <a:extLst>
              <a:ext uri="{FF2B5EF4-FFF2-40B4-BE49-F238E27FC236}">
                <a16:creationId xmlns:a16="http://schemas.microsoft.com/office/drawing/2014/main" id="{8142ABCE-F243-4DF9-9584-53B0EC12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28700"/>
            <a:ext cx="7924800" cy="2400300"/>
          </a:xfrm>
          <a:prstGeom prst="rect">
            <a:avLst/>
          </a:prstGeom>
        </p:spPr>
      </p:pic>
    </p:spTree>
    <p:extLst>
      <p:ext uri="{BB962C8B-B14F-4D97-AF65-F5344CB8AC3E}">
        <p14:creationId xmlns:p14="http://schemas.microsoft.com/office/powerpoint/2010/main" val="383112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id="{E6A556AC-D2C2-47E7-B1C6-0EC648034568}"/>
              </a:ext>
            </a:extLst>
          </p:cNvPr>
          <p:cNvSpPr txBox="1"/>
          <p:nvPr/>
        </p:nvSpPr>
        <p:spPr>
          <a:xfrm>
            <a:off x="565079" y="3609782"/>
            <a:ext cx="5540073" cy="1323439"/>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dirty="0"/>
              <a:t>Actions:</a:t>
            </a:r>
          </a:p>
          <a:p>
            <a:pPr marL="342900" indent="-342900">
              <a:buFont typeface="Arial" panose="020B0604020202020204" pitchFamily="34" charset="0"/>
              <a:buChar char="•"/>
            </a:pPr>
            <a:r>
              <a:rPr lang="en-US" dirty="0"/>
              <a:t>send email notifications </a:t>
            </a:r>
          </a:p>
          <a:p>
            <a:pPr marL="342900" indent="-342900">
              <a:buFont typeface="Arial" panose="020B0604020202020204" pitchFamily="34" charset="0"/>
              <a:buChar char="•"/>
            </a:pPr>
            <a:r>
              <a:rPr lang="en-US" dirty="0"/>
              <a:t>call a </a:t>
            </a:r>
            <a:r>
              <a:rPr lang="en-US" dirty="0" err="1"/>
              <a:t>webhook</a:t>
            </a:r>
            <a:endParaRPr lang="en-US" dirty="0"/>
          </a:p>
          <a:p>
            <a:pPr marL="342900" indent="-342900">
              <a:buFont typeface="Arial" panose="020B0604020202020204" pitchFamily="34" charset="0"/>
              <a:buChar char="•"/>
            </a:pPr>
            <a:r>
              <a:rPr lang="en-US" dirty="0"/>
              <a:t>start execution of an Azure runbook </a:t>
            </a:r>
          </a:p>
        </p:txBody>
      </p:sp>
      <p:sp>
        <p:nvSpPr>
          <p:cNvPr id="7" name="TextBox 6">
            <a:extLst>
              <a:ext uri="{FF2B5EF4-FFF2-40B4-BE49-F238E27FC236}">
                <a16:creationId xmlns:a16="http://schemas.microsoft.com/office/drawing/2014/main" id="{96EF0F29-BDEE-47AE-A55C-6E80FF3CFFE1}"/>
              </a:ext>
            </a:extLst>
          </p:cNvPr>
          <p:cNvSpPr txBox="1"/>
          <p:nvPr/>
        </p:nvSpPr>
        <p:spPr>
          <a:xfrm>
            <a:off x="565079" y="1749670"/>
            <a:ext cx="4777484" cy="1015663"/>
          </a:xfrm>
          <a:prstGeom prst="rect">
            <a:avLst/>
          </a:prstGeom>
          <a:noFill/>
        </p:spPr>
        <p:txBody>
          <a:bodyPr wrap="square" rtlCol="0">
            <a:spAutoFit/>
          </a:bodyPr>
          <a:lstStyle/>
          <a:p>
            <a:r>
              <a:rPr lang="en-US" sz="2000" dirty="0">
                <a:solidFill>
                  <a:srgbClr val="000000"/>
                </a:solidFill>
                <a:latin typeface="segoe-ui_bold"/>
              </a:rPr>
              <a:t>Triggers:</a:t>
            </a:r>
          </a:p>
          <a:p>
            <a:pPr marL="342900" indent="-342900">
              <a:buFont typeface="Arial" panose="020B0604020202020204" pitchFamily="34" charset="0"/>
              <a:buChar char="•"/>
            </a:pPr>
            <a:r>
              <a:rPr lang="en-US" sz="2000" dirty="0">
                <a:solidFill>
                  <a:srgbClr val="000000"/>
                </a:solidFill>
                <a:latin typeface="segoe-ui_bold"/>
              </a:rPr>
              <a:t>Metric values</a:t>
            </a:r>
            <a:r>
              <a:rPr lang="en-US" sz="2000" b="0" dirty="0">
                <a:solidFill>
                  <a:srgbClr val="000000"/>
                </a:solidFill>
                <a:latin typeface="segoe-ui_normal"/>
              </a:rPr>
              <a:t> </a:t>
            </a:r>
            <a:endParaRPr lang="en-US" sz="2000" b="0" kern="0" dirty="0">
              <a:solidFill>
                <a:srgbClr val="000000"/>
              </a:solidFill>
              <a:latin typeface="segoe-ui_normal"/>
              <a:cs typeface="Segoe UI" pitchFamily="34" charset="0"/>
            </a:endParaRPr>
          </a:p>
          <a:p>
            <a:pPr marL="342900" indent="-342900">
              <a:buFont typeface="Arial" panose="020B0604020202020204" pitchFamily="34" charset="0"/>
              <a:buChar char="•"/>
            </a:pPr>
            <a:r>
              <a:rPr lang="en-US" sz="2000" dirty="0">
                <a:solidFill>
                  <a:srgbClr val="000000"/>
                </a:solidFill>
                <a:latin typeface="segoe-ui_bold"/>
              </a:rPr>
              <a:t>Activity log events</a:t>
            </a:r>
            <a:r>
              <a:rPr lang="en-US" sz="2000" b="0" dirty="0">
                <a:solidFill>
                  <a:srgbClr val="000000"/>
                </a:solidFill>
                <a:latin typeface="segoe-ui_normal"/>
              </a:rPr>
              <a:t> </a:t>
            </a:r>
            <a:endParaRPr lang="en-US" sz="2000" b="0" kern="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auto-scale using built-in and custom schedules; configure by metric; change the size of an instance; configure Traffic Manager </a:t>
            </a:r>
          </a:p>
        </p:txBody>
      </p:sp>
    </p:spTree>
    <p:extLst>
      <p:ext uri="{BB962C8B-B14F-4D97-AF65-F5344CB8AC3E}">
        <p14:creationId xmlns:p14="http://schemas.microsoft.com/office/powerpoint/2010/main" val="17583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5620158" y="3042622"/>
            <a:ext cx="3158082" cy="1831854"/>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5273698" y="3402710"/>
            <a:ext cx="2900000" cy="2264286"/>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fontScale="90000"/>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112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652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8D532-CE2B-483D-8C0C-51CBA9D85BF5}"/>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2AAFDF27-8819-446C-8DE9-35CF39B5F64D}"/>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882A6A4E-2A57-44CC-97D6-6F97F967FD4B}"/>
              </a:ext>
            </a:extLst>
          </p:cNvPr>
          <p:cNvSpPr>
            <a:spLocks noGrp="1"/>
          </p:cNvSpPr>
          <p:nvPr>
            <p:ph type="body" sz="quarter" idx="10"/>
          </p:nvPr>
        </p:nvSpPr>
        <p:spPr/>
        <p:txBody>
          <a:bodyPr/>
          <a:lstStyle/>
          <a:p>
            <a:endParaRPr lang="en-US" dirty="0"/>
          </a:p>
        </p:txBody>
      </p:sp>
      <p:sp>
        <p:nvSpPr>
          <p:cNvPr id="3" name="Slide Number Placeholder 2">
            <a:extLst>
              <a:ext uri="{FF2B5EF4-FFF2-40B4-BE49-F238E27FC236}">
                <a16:creationId xmlns:a16="http://schemas.microsoft.com/office/drawing/2014/main" id="{BDE5E0FE-A297-4E9E-9DD3-217611625E53}"/>
              </a:ext>
            </a:extLst>
          </p:cNvPr>
          <p:cNvSpPr>
            <a:spLocks noGrp="1"/>
          </p:cNvSpPr>
          <p:nvPr>
            <p:ph type="sldNum" sz="quarter" idx="4294967295"/>
          </p:nvPr>
        </p:nvSpPr>
        <p:spPr/>
        <p:txBody>
          <a:bodyPr/>
          <a:lstStyle/>
          <a:p>
            <a:r>
              <a:rPr lang="en-US" dirty="0"/>
              <a:t>       </a:t>
            </a:r>
          </a:p>
        </p:txBody>
      </p:sp>
    </p:spTree>
    <p:extLst>
      <p:ext uri="{BB962C8B-B14F-4D97-AF65-F5344CB8AC3E}">
        <p14:creationId xmlns:p14="http://schemas.microsoft.com/office/powerpoint/2010/main" val="10613191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312234" y="6494350"/>
            <a:ext cx="8831766" cy="307777"/>
          </a:xfrm>
          <a:prstGeom prst="rect">
            <a:avLst/>
          </a:prstGeom>
          <a:noFill/>
        </p:spPr>
        <p:txBody>
          <a:bodyPr wrap="square" rtlCol="0">
            <a:spAutoFit/>
          </a:bodyPr>
          <a:lstStyle/>
          <a:p>
            <a:r>
              <a:rPr lang="en-US" sz="1400" dirty="0">
                <a:hlinkClick r:id="rId4"/>
              </a:rPr>
              <a:t>https://azure.microsoft.com/en-us/pricing/details/app-service/plans/</a:t>
            </a:r>
            <a:endParaRPr lang="en-US" sz="1400"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New-AzureRmWebApp</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webapp create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VSTS</a:t>
              </a: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53751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TFS</a:t>
              </a: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Verdana" pitchFamily="34" charset="0"/>
                  <a:cs typeface="Arial"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Verdana" pitchFamily="34" charset="0"/>
                <a:cs typeface="Arial"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30119554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3042</Words>
  <Application>Microsoft Office PowerPoint</Application>
  <PresentationFormat>On-screen Show (4:3)</PresentationFormat>
  <Paragraphs>383</Paragraphs>
  <Slides>35</Slides>
  <Notes>35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35</vt:i4>
      </vt:variant>
    </vt:vector>
  </HeadingPairs>
  <TitlesOfParts>
    <vt:vector size="52" baseType="lpstr">
      <vt:lpstr>Segoe UI Light</vt:lpstr>
      <vt:lpstr>Segoe UI</vt:lpstr>
      <vt:lpstr>&amp;quot</vt:lpstr>
      <vt:lpstr>Calibri</vt:lpstr>
      <vt:lpstr>Wingdings</vt:lpstr>
      <vt:lpstr>Calibri Light</vt:lpstr>
      <vt:lpstr>Symbol</vt:lpstr>
      <vt:lpstr>segoe-ui_bold</vt:lpstr>
      <vt:lpstr>Verdana</vt:lpstr>
      <vt:lpstr>Consolas</vt:lpstr>
      <vt:lpstr>Courier New</vt:lpstr>
      <vt:lpstr>segoe-ui_normal</vt:lpstr>
      <vt:lpstr>Times New Roman</vt:lpstr>
      <vt:lpstr>Arial</vt:lpstr>
      <vt:lpstr>NG_MOC_Core_ModuleNew2</vt:lpstr>
      <vt:lpstr>1_NG_MOC_Core_ModuleNew2</vt:lpstr>
      <vt:lpstr>Office Theme</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Web App and Powershell</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Configure diagnostics, monitoring and analytics</vt:lpstr>
      <vt:lpstr>Configuring application and site diagnostics</vt:lpstr>
      <vt:lpstr>Monitoring web apps</vt:lpstr>
      <vt:lpstr>Configure App Service endpoint monitoring</vt:lpstr>
      <vt:lpstr>Configure Alerts</vt:lpstr>
      <vt:lpstr>Configure Web Apps for scale and resilience</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2018-02-06T20:33:23Z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