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5"/>
  </p:notesMasterIdLst>
  <p:handoutMasterIdLst>
    <p:handoutMasterId r:id="rId36"/>
  </p:handoutMasterIdLst>
  <p:sldIdLst>
    <p:sldId id="256" r:id="rId2"/>
    <p:sldId id="359" r:id="rId3"/>
    <p:sldId id="376" r:id="rId4"/>
    <p:sldId id="393" r:id="rId5"/>
    <p:sldId id="381" r:id="rId6"/>
    <p:sldId id="361" r:id="rId7"/>
    <p:sldId id="363" r:id="rId8"/>
    <p:sldId id="365" r:id="rId9"/>
    <p:sldId id="366" r:id="rId10"/>
    <p:sldId id="368" r:id="rId11"/>
    <p:sldId id="367" r:id="rId12"/>
    <p:sldId id="382" r:id="rId13"/>
    <p:sldId id="353" r:id="rId14"/>
    <p:sldId id="358" r:id="rId15"/>
    <p:sldId id="355" r:id="rId16"/>
    <p:sldId id="364" r:id="rId17"/>
    <p:sldId id="356" r:id="rId18"/>
    <p:sldId id="383" r:id="rId19"/>
    <p:sldId id="360" r:id="rId20"/>
    <p:sldId id="392" r:id="rId21"/>
    <p:sldId id="346" r:id="rId22"/>
    <p:sldId id="347" r:id="rId23"/>
    <p:sldId id="369" r:id="rId24"/>
    <p:sldId id="343" r:id="rId25"/>
    <p:sldId id="378" r:id="rId26"/>
    <p:sldId id="379" r:id="rId27"/>
    <p:sldId id="370" r:id="rId28"/>
    <p:sldId id="384" r:id="rId29"/>
    <p:sldId id="380" r:id="rId30"/>
    <p:sldId id="336" r:id="rId31"/>
    <p:sldId id="333" r:id="rId32"/>
    <p:sldId id="335" r:id="rId33"/>
    <p:sldId id="340"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 name="More" id="{EE7F45B0-A6AD-411D-A512-DBBFEC401377}">
          <p14:sldIdLst>
            <p14:sldId id="336"/>
            <p14:sldId id="333"/>
            <p14:sldId id="335"/>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6" autoAdjust="0"/>
    <p:restoredTop sz="84778" autoAdjust="0"/>
  </p:normalViewPr>
  <p:slideViewPr>
    <p:cSldViewPr snapToGrid="0">
      <p:cViewPr varScale="1">
        <p:scale>
          <a:sx n="61" d="100"/>
          <a:sy n="61" d="100"/>
        </p:scale>
        <p:origin x="72" y="864"/>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6/5/2018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MCSA Linux on Azure </a:t>
            </a:r>
            <a:r>
              <a:rPr lang="en-US" sz="1200" b="0" i="0" u="none" strike="noStrike" kern="1200" dirty="0">
                <a:solidFill>
                  <a:schemeClr val="tx1"/>
                </a:solidFill>
                <a:effectLst/>
                <a:latin typeface="+mn-lt"/>
                <a:ea typeface="+mn-ea"/>
                <a:cs typeface="+mn-cs"/>
              </a:rPr>
              <a:t>certification demonstrates your ability to design, architect, implement, and maintain complex cloud-enabled Linux® solutions that leverage Microsoft Azure open source capabilities. It also validates your Linux system administration skills to show that you are fluent in today's cloud-native world. To obtain the certification; there are two separate exams:  </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The Linux Foundation Certified System Administrator (LFCS)</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Exam 70-533 Implementing Microsoft Azure Infrastructure Solutions</a:t>
            </a:r>
          </a:p>
          <a:p>
            <a:pPr marL="0" indent="0">
              <a:lnSpc>
                <a:spcPct val="107000"/>
              </a:lnSpc>
              <a:spcAft>
                <a:spcPts val="800"/>
              </a:spcAft>
              <a:buFont typeface="+mj-lt"/>
              <a:buNone/>
            </a:pPr>
            <a:r>
              <a:rPr lang="en-US" sz="1000" b="0" i="0" u="none" strike="noStrike" kern="1200" dirty="0">
                <a:solidFill>
                  <a:schemeClr val="tx1"/>
                </a:solidFill>
                <a:effectLst/>
                <a:latin typeface="Arial" panose="020B0604020202020204" pitchFamily="34" charset="0"/>
                <a:ea typeface="+mn-ea"/>
                <a:cs typeface="Times New Roman" panose="02020603050405020304" pitchFamily="18" charset="0"/>
              </a:rPr>
              <a:t>The content in this class is focused on the LFCS exam.  There are other classes on the schedule for the 70-533.  You can signup for them at http://aka.ms/certup Drill down to events; most events are available online so you do  not have to wait for one to come to a city near you.</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277092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172601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362234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6/5/2018 10:54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6/5/2018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11906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177484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4.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67103" y="141890"/>
            <a:ext cx="11101377" cy="1379000"/>
          </a:xfrm>
        </p:spPr>
        <p:txBody>
          <a:bodyPr/>
          <a:lstStyle/>
          <a:p>
            <a:r>
              <a:rPr lang="en-US" sz="2800" dirty="0"/>
              <a:t>Exam 70-533 Implementing Microsoft Azure Infrastructure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a:xfrm>
            <a:off x="4914123" y="3429000"/>
            <a:ext cx="7054357" cy="2403874"/>
          </a:xfrm>
        </p:spPr>
        <p:txBody>
          <a:bodyPr/>
          <a:lstStyle/>
          <a:p>
            <a:r>
              <a:rPr lang="en-US" dirty="0"/>
              <a:t>https://www.microsoft.com/en-us/learning/mcsa-linux-azure-certification.aspx</a:t>
            </a:r>
          </a:p>
          <a:p>
            <a:r>
              <a:rPr lang="en-US" dirty="0"/>
              <a:t>https://training.linuxfoundation.org/certification/lfcs</a:t>
            </a:r>
          </a:p>
          <a:p>
            <a:r>
              <a:rPr lang="en-US" dirty="0"/>
              <a:t>https://www.microsoft.com/en-ie/learning/exam-70-533.aspx</a:t>
            </a:r>
          </a:p>
          <a:p>
            <a:endParaRPr lang="en-US" dirty="0"/>
          </a:p>
        </p:txBody>
      </p:sp>
      <p:sp>
        <p:nvSpPr>
          <p:cNvPr id="3" name="Subtitle 2"/>
          <p:cNvSpPr>
            <a:spLocks noGrp="1"/>
          </p:cNvSpPr>
          <p:nvPr>
            <p:ph type="body" sz="quarter" idx="10"/>
          </p:nvPr>
        </p:nvSpPr>
        <p:spPr>
          <a:xfrm>
            <a:off x="349252" y="3429000"/>
            <a:ext cx="4322233" cy="2178691"/>
          </a:xfrm>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r>
              <a:rPr lang="en-US" sz="1400" dirty="0">
                <a:solidFill>
                  <a:schemeClr val="tx1"/>
                </a:solidFill>
              </a:rPr>
              <a:t>Dan Stolts  @ITProGuru</a:t>
            </a:r>
          </a:p>
          <a:p>
            <a:pPr marL="0" indent="0">
              <a:buClr>
                <a:schemeClr val="bg1"/>
              </a:buClr>
              <a:buNone/>
            </a:pPr>
            <a:r>
              <a:rPr lang="en-US" sz="1400" dirty="0">
                <a:solidFill>
                  <a:schemeClr val="tx1"/>
                </a:solidFill>
              </a:rPr>
              <a:t>http://ITProGuru.com</a:t>
            </a: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r>
              <a:rPr lang="en-US" dirty="0"/>
              <a:t>https://www.microsoft.com/en-us/learning/mcsa-linux-azure-certification.aspx</a:t>
            </a:r>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a:xfrm>
            <a:off x="367183" y="1689742"/>
            <a:ext cx="5728817" cy="1051738"/>
          </a:xfrm>
        </p:spPr>
        <p:txBody>
          <a:bodyPr/>
          <a:lstStyle/>
          <a:p>
            <a:r>
              <a:rPr lang="en-US" sz="1400" dirty="0"/>
              <a:t>Part of </a:t>
            </a:r>
            <a:r>
              <a:rPr lang="en-US" sz="1400" b="1" dirty="0"/>
              <a:t>MCSA:</a:t>
            </a:r>
            <a:r>
              <a:rPr lang="en-US" sz="1400" dirty="0"/>
              <a:t> Linux on Azure </a:t>
            </a:r>
            <a:r>
              <a:rPr lang="en-US" sz="1200" dirty="0"/>
              <a:t>(Microsoft Certified Solutions Associate) =</a:t>
            </a:r>
            <a:br>
              <a:rPr lang="en-US" sz="1200" b="1" dirty="0"/>
            </a:br>
            <a:r>
              <a:rPr lang="en-US" sz="1400" dirty="0"/>
              <a:t>Exam 70-533 Implementing Microsoft Azure Infrastructure Solutions + Linux Foundation Certified System Administrator (LFCS)</a:t>
            </a:r>
          </a:p>
        </p:txBody>
      </p:sp>
      <p:sp>
        <p:nvSpPr>
          <p:cNvPr id="7" name="Text Placeholder 5">
            <a:extLst>
              <a:ext uri="{FF2B5EF4-FFF2-40B4-BE49-F238E27FC236}">
                <a16:creationId xmlns:a16="http://schemas.microsoft.com/office/drawing/2014/main" id="{1E37934F-23FB-40B5-863C-7B2CB2A6B1FA}"/>
              </a:ext>
            </a:extLst>
          </p:cNvPr>
          <p:cNvSpPr txBox="1">
            <a:spLocks/>
          </p:cNvSpPr>
          <p:nvPr/>
        </p:nvSpPr>
        <p:spPr bwMode="auto">
          <a:xfrm>
            <a:off x="6239662" y="1619516"/>
            <a:ext cx="5728817" cy="10517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2000" baseline="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1400" b="0" kern="0" dirty="0"/>
              <a:t>Part of </a:t>
            </a:r>
            <a:r>
              <a:rPr lang="en-US" sz="1400" dirty="0"/>
              <a:t>MCSA:</a:t>
            </a:r>
            <a:r>
              <a:rPr lang="en-US" sz="1400" b="0" dirty="0"/>
              <a:t> Cloud Platform Microsoft Certified Solutions Associate</a:t>
            </a:r>
            <a:r>
              <a:rPr lang="en-US" sz="1200" b="0" kern="0" dirty="0"/>
              <a:t>=</a:t>
            </a:r>
            <a:br>
              <a:rPr lang="en-US" sz="1200" b="1" kern="0" dirty="0"/>
            </a:br>
            <a:r>
              <a:rPr lang="en-US" sz="1400" b="0" kern="0" dirty="0"/>
              <a:t>Exam 70-533 Implementing Microsoft Azure Infrastructure Solutions +</a:t>
            </a:r>
            <a:br>
              <a:rPr lang="en-US" sz="1400" b="0" kern="0" dirty="0"/>
            </a:br>
            <a:r>
              <a:rPr lang="en-US" sz="1400" b="0" kern="0" dirty="0"/>
              <a:t>Exam 70-535 Architecting Microsoft Azure Solutions</a:t>
            </a:r>
          </a:p>
          <a:p>
            <a:r>
              <a:rPr lang="en-US" sz="1400" b="0" kern="0" dirty="0"/>
              <a:t>OR… Exam 70-532 Developing Microsoft Azure Solutions </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latin typeface="+mn-lt"/>
              </a:rPr>
              <a:t>Getting Started Labs</a:t>
            </a:r>
            <a:br>
              <a:rPr lang="en-US" sz="3200" dirty="0">
                <a:latin typeface="+mn-lt"/>
              </a:rPr>
            </a:br>
            <a:r>
              <a:rPr lang="en-US" sz="2800" dirty="0">
                <a:latin typeface="+mn-lt"/>
              </a:rPr>
              <a:t>https://docs.microsoft.com/en-us/azure/#get-started </a:t>
            </a:r>
            <a:endParaRPr lang="en-US" sz="3200" dirty="0">
              <a:latin typeface="+mn-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163253" y="1472562"/>
            <a:ext cx="3844585" cy="4793789"/>
          </a:xfrm>
        </p:spPr>
        <p:txBody>
          <a:bodyPr/>
          <a:lstStyle/>
          <a:p>
            <a:pPr marL="0" indent="0">
              <a:buNone/>
            </a:pPr>
            <a:r>
              <a:rPr lang="en-US" sz="1800" b="1" dirty="0">
                <a:latin typeface="+mn-lt"/>
              </a:rPr>
              <a:t>Deploy infrastructure</a:t>
            </a:r>
          </a:p>
          <a:p>
            <a:r>
              <a:rPr lang="en-US" sz="1800" b="1" dirty="0">
                <a:highlight>
                  <a:srgbClr val="FFFF00"/>
                </a:highlight>
                <a:latin typeface="+mn-lt"/>
                <a:hlinkClick r:id="rId2"/>
              </a:rPr>
              <a:t>Linux virtual machines</a:t>
            </a:r>
            <a:endParaRPr lang="en-US" sz="1800" b="1" dirty="0">
              <a:highlight>
                <a:srgbClr val="FFFF00"/>
              </a:highlight>
              <a:latin typeface="+mn-lt"/>
            </a:endParaRPr>
          </a:p>
          <a:p>
            <a:r>
              <a:rPr lang="en-US" sz="1800" b="1" dirty="0">
                <a:highlight>
                  <a:srgbClr val="FFFF00"/>
                </a:highlight>
                <a:latin typeface="+mn-lt"/>
                <a:hlinkClick r:id="rId3"/>
              </a:rPr>
              <a:t>Windows virtual machines</a:t>
            </a:r>
            <a:endParaRPr lang="en-US" sz="1800" b="1" dirty="0">
              <a:highlight>
                <a:srgbClr val="FFFF00"/>
              </a:highlight>
              <a:latin typeface="+mn-lt"/>
            </a:endParaRPr>
          </a:p>
          <a:p>
            <a:pPr marL="0" indent="0">
              <a:buNone/>
            </a:pPr>
            <a:endParaRPr lang="en-US" sz="1800" b="1" dirty="0">
              <a:latin typeface="+mn-lt"/>
            </a:endParaRPr>
          </a:p>
          <a:p>
            <a:pPr marL="0" indent="0">
              <a:buNone/>
            </a:pPr>
            <a:r>
              <a:rPr lang="en-US" sz="1800" b="1" dirty="0">
                <a:latin typeface="+mn-lt"/>
              </a:rPr>
              <a:t>Secure and manage resources</a:t>
            </a:r>
          </a:p>
          <a:p>
            <a:r>
              <a:rPr lang="en-US" sz="1600" dirty="0">
                <a:latin typeface="+mn-lt"/>
                <a:hlinkClick r:id="rId4"/>
              </a:rPr>
              <a:t>Azure Security Center</a:t>
            </a:r>
            <a:endParaRPr lang="en-US" sz="1600" dirty="0">
              <a:latin typeface="+mn-lt"/>
            </a:endParaRPr>
          </a:p>
          <a:p>
            <a:r>
              <a:rPr lang="en-US" sz="1600" dirty="0">
                <a:latin typeface="+mn-lt"/>
                <a:hlinkClick r:id="rId5"/>
              </a:rPr>
              <a:t>Azure Monitor</a:t>
            </a:r>
            <a:endParaRPr lang="en-US" sz="1600" dirty="0">
              <a:latin typeface="+mn-lt"/>
            </a:endParaRPr>
          </a:p>
          <a:p>
            <a:r>
              <a:rPr lang="en-US" sz="1600" dirty="0">
                <a:latin typeface="+mn-lt"/>
                <a:hlinkClick r:id="rId6"/>
              </a:rPr>
              <a:t>Azure Application Insights</a:t>
            </a:r>
            <a:endParaRPr lang="en-US" sz="1600" dirty="0">
              <a:latin typeface="+mn-lt"/>
            </a:endParaRPr>
          </a:p>
          <a:p>
            <a:r>
              <a:rPr lang="en-US" sz="1600" dirty="0">
                <a:latin typeface="+mn-lt"/>
                <a:hlinkClick r:id="rId7"/>
              </a:rPr>
              <a:t>Azure Cost Management</a:t>
            </a:r>
            <a:endParaRPr lang="en-US" sz="1600" dirty="0">
              <a:latin typeface="+mn-lt"/>
            </a:endParaRPr>
          </a:p>
          <a:p>
            <a:r>
              <a:rPr lang="en-US" sz="1600" dirty="0">
                <a:latin typeface="+mn-lt"/>
                <a:hlinkClick r:id="rId8"/>
              </a:rPr>
              <a:t>Azure Backup</a:t>
            </a:r>
            <a:endParaRPr lang="en-US" sz="1600" dirty="0">
              <a:latin typeface="+mn-lt"/>
            </a:endParaRPr>
          </a:p>
          <a:p>
            <a:r>
              <a:rPr lang="en-US" sz="1600" dirty="0">
                <a:latin typeface="+mn-lt"/>
                <a:hlinkClick r:id="rId9"/>
              </a:rPr>
              <a:t>Azure Site Recovery</a:t>
            </a:r>
            <a:endParaRPr lang="en-US" sz="1600" dirty="0">
              <a:latin typeface="+mn-lt"/>
            </a:endParaRPr>
          </a:p>
          <a:p>
            <a:r>
              <a:rPr lang="en-US" sz="1600" dirty="0">
                <a:latin typeface="+mn-lt"/>
                <a:hlinkClick r:id="rId10"/>
              </a:rPr>
              <a:t>Azure Migrate</a:t>
            </a:r>
            <a:endParaRPr lang="en-US" sz="1600" dirty="0">
              <a:latin typeface="+mn-lt"/>
            </a:endParaRPr>
          </a:p>
          <a:p>
            <a:r>
              <a:rPr lang="en-US" sz="1600" dirty="0">
                <a:latin typeface="+mn-lt"/>
                <a:hlinkClick r:id="rId11"/>
              </a:rPr>
              <a:t>Azure Policy</a:t>
            </a:r>
            <a:endParaRPr lang="en-US" sz="1600" dirty="0">
              <a:latin typeface="+mn-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n-lt"/>
                <a:hlinkClick r:id="rId12"/>
              </a:rPr>
              <a:t>https://docs.microsoft.com/en-us/azure/#get-started</a:t>
            </a:r>
            <a:r>
              <a:rPr lang="en-US" sz="2800" dirty="0">
                <a:latin typeface="+mn-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n-lt"/>
              </a:rPr>
              <a:t>Develop apps</a:t>
            </a:r>
            <a:r>
              <a:rPr kumimoji="0" lang="en-US" altLang="en-US"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endParaRPr kumimoji="0" lang="en-US" altLang="en-US" sz="1200" b="0" i="0" u="none" strike="noStrike" cap="none" normalizeH="0" baseline="0" dirty="0">
              <a:ln>
                <a:noFill/>
              </a:ln>
              <a:solidFill>
                <a:srgbClr val="0050C5"/>
              </a:solidFill>
              <a:effectLst/>
              <a:latin typeface="+mn-lt"/>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n-lt"/>
              </a:rPr>
              <a:t>App Models</a:t>
            </a:r>
          </a:p>
          <a:p>
            <a:pPr>
              <a:buFont typeface="Arial" panose="020B0604020202020204" pitchFamily="34" charset="0"/>
              <a:buChar char="•"/>
            </a:pPr>
            <a:r>
              <a:rPr lang="en-US" b="0" dirty="0">
                <a:solidFill>
                  <a:srgbClr val="333333"/>
                </a:solidFill>
                <a:latin typeface="+mn-lt"/>
                <a:hlinkClick r:id="rId19"/>
              </a:rPr>
              <a:t>Web Apps</a:t>
            </a:r>
            <a:endParaRPr lang="en-US" b="0" dirty="0">
              <a:solidFill>
                <a:srgbClr val="000000"/>
              </a:solidFill>
              <a:latin typeface="+mn-lt"/>
            </a:endParaRPr>
          </a:p>
          <a:p>
            <a:pPr>
              <a:buFont typeface="Arial" panose="020B0604020202020204" pitchFamily="34" charset="0"/>
              <a:buChar char="•"/>
            </a:pPr>
            <a:r>
              <a:rPr lang="en-US" b="0" dirty="0" err="1">
                <a:solidFill>
                  <a:srgbClr val="333333"/>
                </a:solidFill>
                <a:latin typeface="+mn-lt"/>
                <a:hlinkClick r:id="rId20"/>
              </a:rPr>
              <a:t>Serverless</a:t>
            </a:r>
            <a:r>
              <a:rPr lang="en-US" b="0" dirty="0">
                <a:solidFill>
                  <a:srgbClr val="333333"/>
                </a:solidFill>
                <a:latin typeface="+mn-lt"/>
                <a:hlinkClick r:id="rId20"/>
              </a:rPr>
              <a:t> Functions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1"/>
              </a:rPr>
              <a:t>Containers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2"/>
              </a:rPr>
              <a:t>Microservices with Service Fabric</a:t>
            </a:r>
            <a:endParaRPr lang="en-US" b="0" dirty="0">
              <a:solidFill>
                <a:srgbClr val="000000"/>
              </a:solidFill>
              <a:latin typeface="+mn-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n-lt"/>
              </a:rPr>
              <a:t>Manage data and AI</a:t>
            </a:r>
          </a:p>
          <a:p>
            <a:r>
              <a:rPr lang="en-US" dirty="0">
                <a:solidFill>
                  <a:srgbClr val="000000"/>
                </a:solidFill>
                <a:latin typeface="+mn-lt"/>
              </a:rPr>
              <a:t>Relational Databases</a:t>
            </a:r>
          </a:p>
          <a:p>
            <a:pPr>
              <a:buFont typeface="Arial" panose="020B0604020202020204" pitchFamily="34" charset="0"/>
              <a:buChar char="•"/>
            </a:pPr>
            <a:r>
              <a:rPr lang="en-US" sz="1600" b="0" dirty="0">
                <a:solidFill>
                  <a:srgbClr val="333333"/>
                </a:solidFill>
                <a:latin typeface="+mn-lt"/>
                <a:hlinkClick r:id="rId23"/>
              </a:rPr>
              <a:t>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4"/>
              </a:rPr>
              <a:t>SQL Data Warehouse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5"/>
              </a:rPr>
              <a:t>PostgreSQL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6"/>
              </a:rPr>
              <a:t>MySQL database as a service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NoSQL</a:t>
            </a:r>
          </a:p>
          <a:p>
            <a:pPr>
              <a:buFont typeface="Arial" panose="020B0604020202020204" pitchFamily="34" charset="0"/>
              <a:buChar char="•"/>
            </a:pPr>
            <a:r>
              <a:rPr lang="en-US" sz="1600" b="0" dirty="0">
                <a:solidFill>
                  <a:srgbClr val="333333"/>
                </a:solidFill>
                <a:latin typeface="+mn-lt"/>
                <a:hlinkClick r:id="rId27"/>
              </a:rPr>
              <a:t>Azure Cosmos DB</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Storage</a:t>
            </a:r>
          </a:p>
          <a:p>
            <a:pPr>
              <a:buFont typeface="Arial" panose="020B0604020202020204" pitchFamily="34" charset="0"/>
              <a:buChar char="•"/>
            </a:pPr>
            <a:r>
              <a:rPr lang="en-US" sz="1600" b="0" dirty="0">
                <a:solidFill>
                  <a:srgbClr val="333333"/>
                </a:solidFill>
                <a:latin typeface="+mn-lt"/>
                <a:hlinkClick r:id="rId28"/>
              </a:rPr>
              <a:t>Blob Storage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AI and Cognitive Services</a:t>
            </a:r>
          </a:p>
          <a:p>
            <a:pPr>
              <a:buFont typeface="Arial" panose="020B0604020202020204" pitchFamily="34" charset="0"/>
              <a:buChar char="•"/>
            </a:pPr>
            <a:r>
              <a:rPr lang="en-US" sz="1600" b="0" dirty="0">
                <a:solidFill>
                  <a:srgbClr val="333333"/>
                </a:solidFill>
                <a:latin typeface="+mn-lt"/>
                <a:hlinkClick r:id="rId29"/>
              </a:rPr>
              <a:t>Machine Learning </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30"/>
              </a:rPr>
              <a:t>Cognitive Services</a:t>
            </a:r>
            <a:endParaRPr lang="en-US" sz="1600" b="0" dirty="0">
              <a:solidFill>
                <a:srgbClr val="000000"/>
              </a:solidFill>
              <a:latin typeface="+mn-lt"/>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dirty="0">
              <a:latin typeface="+mn-lt"/>
            </a:endParaRP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20000"/>
          </a:bodyPr>
          <a:lstStyle/>
          <a:p>
            <a:pPr marL="0" indent="0">
              <a:buNone/>
            </a:pPr>
            <a:r>
              <a:rPr lang="en-US" sz="1200" b="1" dirty="0">
                <a:latin typeface="+mn-lt"/>
              </a:rPr>
              <a:t>Background:</a:t>
            </a:r>
            <a:r>
              <a:rPr lang="en-US" sz="1200" dirty="0">
                <a:latin typeface="+mn-lt"/>
              </a:rPr>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latin typeface="+mn-lt"/>
              </a:rPr>
              <a:t>Fabrikam’s</a:t>
            </a:r>
            <a:r>
              <a:rPr lang="en-US" sz="1200" dirty="0">
                <a:latin typeface="+mn-lt"/>
              </a:rPr>
              <a:t> existing applications.</a:t>
            </a:r>
          </a:p>
          <a:p>
            <a:pPr marL="0" indent="0">
              <a:buNone/>
            </a:pPr>
            <a:r>
              <a:rPr lang="en-US" sz="1200" dirty="0">
                <a:latin typeface="+mn-lt"/>
              </a:rPr>
              <a:t>You are a team of Cloud Architects at Contoso Vacations. The Chief Architect (CA) has just sent an email that was forwarded to you for collaboration, asking for your help on a special project</a:t>
            </a:r>
            <a:r>
              <a:rPr lang="en-US" sz="1300" dirty="0">
                <a:latin typeface="+mn-lt"/>
              </a:rPr>
              <a:t>.</a:t>
            </a:r>
          </a:p>
          <a:p>
            <a:pPr marL="0" indent="0">
              <a:buNone/>
            </a:pPr>
            <a:endParaRPr lang="en-US" sz="1300" b="1" dirty="0">
              <a:latin typeface="+mn-lt"/>
            </a:endParaRPr>
          </a:p>
          <a:p>
            <a:pPr marL="0" indent="0">
              <a:buNone/>
            </a:pPr>
            <a:r>
              <a:rPr lang="en-US" sz="1300" b="1" dirty="0">
                <a:latin typeface="+mn-lt"/>
              </a:rPr>
              <a:t>Subject</a:t>
            </a:r>
            <a:r>
              <a:rPr lang="en-US" sz="1300" dirty="0">
                <a:latin typeface="+mn-lt"/>
              </a:rPr>
              <a:t>: Need plan to migrate 3 Fabrikam apps to Azure </a:t>
            </a:r>
          </a:p>
          <a:p>
            <a:pPr marL="0" indent="0">
              <a:buNone/>
            </a:pPr>
            <a:r>
              <a:rPr lang="en-US" sz="1200" dirty="0">
                <a:latin typeface="+mn-lt"/>
              </a:rPr>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latin typeface="+mn-lt"/>
              </a:rPr>
              <a:t>These </a:t>
            </a:r>
            <a:r>
              <a:rPr lang="en-US" sz="1200" dirty="0">
                <a:latin typeface="+mn-lt"/>
              </a:rPr>
              <a:t>three applications will be migrated to Azure, so that </a:t>
            </a:r>
            <a:r>
              <a:rPr lang="en-US" sz="1200" dirty="0" err="1">
                <a:latin typeface="+mn-lt"/>
              </a:rPr>
              <a:t>Fabrikam’s</a:t>
            </a:r>
            <a:r>
              <a:rPr lang="en-US" sz="1200" dirty="0">
                <a:latin typeface="+mn-lt"/>
              </a:rPr>
              <a:t> existing datacenter can be decommissioned. The applications that will be migrated to Azure include:</a:t>
            </a:r>
          </a:p>
          <a:p>
            <a:pPr marL="0" indent="0">
              <a:buNone/>
            </a:pPr>
            <a:r>
              <a:rPr lang="en-US" sz="1200" b="1" dirty="0">
                <a:latin typeface="+mn-lt"/>
              </a:rPr>
              <a:t>GoFabrikam.com </a:t>
            </a:r>
            <a:r>
              <a:rPr lang="en-US" sz="1200" dirty="0">
                <a:latin typeface="+mn-lt"/>
              </a:rPr>
              <a:t>– </a:t>
            </a:r>
            <a:r>
              <a:rPr lang="en-US" sz="1200" dirty="0" err="1">
                <a:latin typeface="+mn-lt"/>
              </a:rPr>
              <a:t>Fabrikam’s</a:t>
            </a:r>
            <a:r>
              <a:rPr lang="en-US" sz="1200" dirty="0">
                <a:latin typeface="+mn-lt"/>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latin typeface="+mn-lt"/>
              </a:rPr>
              <a:t>Agri</a:t>
            </a:r>
            <a:r>
              <a:rPr lang="en-US" sz="1200" b="1" dirty="0">
                <a:latin typeface="+mn-lt"/>
              </a:rPr>
              <a:t>-Hub </a:t>
            </a:r>
            <a:r>
              <a:rPr lang="en-US" sz="1200" dirty="0">
                <a:latin typeface="+mn-lt"/>
              </a:rPr>
              <a:t>– </a:t>
            </a:r>
            <a:r>
              <a:rPr lang="en-US" sz="1200" dirty="0" err="1">
                <a:latin typeface="+mn-lt"/>
              </a:rPr>
              <a:t>Fabrikam’s</a:t>
            </a:r>
            <a:r>
              <a:rPr lang="en-US" sz="1200" dirty="0">
                <a:latin typeface="+mn-lt"/>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latin typeface="+mn-lt"/>
              </a:rPr>
              <a:t>Farm Viewer </a:t>
            </a:r>
            <a:r>
              <a:rPr lang="en-US" sz="1200" dirty="0">
                <a:latin typeface="+mn-lt"/>
              </a:rPr>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latin typeface="+mn-lt"/>
                <a:hlinkClick r:id="rId3"/>
              </a:rPr>
              <a:t>https://github.com/guruskill/70-535</a:t>
            </a:r>
            <a:r>
              <a:rPr lang="en-US" sz="1800" dirty="0">
                <a:latin typeface="+mn-lt"/>
              </a:rPr>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latin typeface="+mn-lt"/>
              </a:rPr>
              <a:t>Desired Outcome:</a:t>
            </a:r>
          </a:p>
          <a:p>
            <a:r>
              <a:rPr lang="en-US" sz="1600" b="0" dirty="0">
                <a:latin typeface="+mn-lt"/>
              </a:rPr>
              <a:t>For each of the three workflows identified as candidates to move to Azure, </a:t>
            </a:r>
            <a:r>
              <a:rPr lang="en-US" sz="1600" b="0" u="sng" dirty="0">
                <a:latin typeface="+mn-lt"/>
              </a:rPr>
              <a:t>identify an architecture style</a:t>
            </a:r>
            <a:r>
              <a:rPr lang="en-US" sz="1600" b="0" dirty="0">
                <a:latin typeface="+mn-lt"/>
              </a:rPr>
              <a:t> for the target-state solution, and </a:t>
            </a:r>
            <a:r>
              <a:rPr lang="en-US" sz="1600" b="0" u="sng" dirty="0">
                <a:latin typeface="+mn-lt"/>
              </a:rPr>
              <a:t>create a high-level solution design</a:t>
            </a:r>
            <a:r>
              <a:rPr lang="en-US" sz="1600" b="0" dirty="0">
                <a:latin typeface="+mn-lt"/>
              </a:rPr>
              <a:t> that indicates the Azure services that you plan on using. You do not need to specify service configurations or other details at this point; however, please be prepared to justify your decision in terms of features, cost, and quality.</a:t>
            </a:r>
          </a:p>
          <a:p>
            <a:endParaRPr lang="en-US" sz="1600" dirty="0">
              <a:latin typeface="+mn-lt"/>
            </a:endParaRPr>
          </a:p>
          <a:p>
            <a:r>
              <a:rPr lang="en-US" sz="1600" dirty="0">
                <a:latin typeface="+mn-lt"/>
              </a:rPr>
              <a:t>Resources:</a:t>
            </a:r>
          </a:p>
          <a:p>
            <a:r>
              <a:rPr lang="en-US" sz="1600" u="sng" dirty="0">
                <a:latin typeface="+mn-lt"/>
                <a:hlinkClick r:id="rId4"/>
              </a:rPr>
              <a:t>Azure Architecture Styles</a:t>
            </a:r>
            <a:endParaRPr lang="en-US" sz="1600" dirty="0">
              <a:latin typeface="+mn-lt"/>
            </a:endParaRPr>
          </a:p>
          <a:p>
            <a:r>
              <a:rPr lang="en-US" sz="1600" u="sng" dirty="0">
                <a:latin typeface="+mn-lt"/>
                <a:hlinkClick r:id="rId5"/>
              </a:rPr>
              <a:t>Azure Reference Architectures</a:t>
            </a:r>
            <a:endParaRPr lang="en-US" sz="1600" dirty="0">
              <a:latin typeface="+mn-lt"/>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be delivered to CA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latin typeface="+mn-lt"/>
            </a:endParaRPr>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latin typeface="+mn-lt"/>
              </a:rPr>
              <a:t>Application</a:t>
            </a:r>
          </a:p>
          <a:p>
            <a:pPr marL="457200" lvl="1" indent="-171450">
              <a:buFont typeface="Arial" panose="020B0604020202020204" pitchFamily="34" charset="0"/>
              <a:buChar char="•"/>
            </a:pPr>
            <a:r>
              <a:rPr lang="en-US" sz="1200" b="1" dirty="0">
                <a:solidFill>
                  <a:srgbClr val="000000"/>
                </a:solidFill>
                <a:latin typeface="+mn-lt"/>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latin typeface="+mn-lt"/>
              </a:rPr>
              <a:t>Design Considerations / Why?: Scale, Complexity, Cost, Manageability, Service-Level Agreement</a:t>
            </a:r>
          </a:p>
          <a:p>
            <a:pPr marL="0" indent="0">
              <a:buNone/>
            </a:pPr>
            <a:endParaRPr lang="en-US" sz="2800" b="1" dirty="0">
              <a:latin typeface="+mn-lt"/>
            </a:endParaRPr>
          </a:p>
          <a:p>
            <a:pPr marL="0" indent="0">
              <a:buNone/>
            </a:pPr>
            <a:r>
              <a:rPr lang="en-US" sz="2800" b="1" dirty="0">
                <a:latin typeface="+mn-lt"/>
              </a:rPr>
              <a:t>GoFabrikam.com </a:t>
            </a:r>
            <a:r>
              <a:rPr lang="en-US" sz="2800" dirty="0">
                <a:latin typeface="+mn-lt"/>
              </a:rPr>
              <a:t>–</a:t>
            </a:r>
          </a:p>
          <a:p>
            <a:pPr marL="0" indent="0">
              <a:buNone/>
            </a:pPr>
            <a:endParaRPr lang="en-US" sz="2800" b="1" dirty="0">
              <a:latin typeface="+mn-lt"/>
            </a:endParaRPr>
          </a:p>
          <a:p>
            <a:pPr marL="0" indent="0">
              <a:buNone/>
            </a:pPr>
            <a:r>
              <a:rPr lang="en-US" sz="2800" b="1" dirty="0" err="1">
                <a:latin typeface="+mn-lt"/>
              </a:rPr>
              <a:t>Agri</a:t>
            </a:r>
            <a:r>
              <a:rPr lang="en-US" sz="2800" b="1" dirty="0">
                <a:latin typeface="+mn-lt"/>
              </a:rPr>
              <a:t>-Hub </a:t>
            </a:r>
            <a:r>
              <a:rPr lang="en-US" sz="2800" dirty="0">
                <a:latin typeface="+mn-lt"/>
              </a:rPr>
              <a:t>–</a:t>
            </a:r>
          </a:p>
          <a:p>
            <a:pPr marL="0" indent="0">
              <a:buNone/>
            </a:pPr>
            <a:endParaRPr lang="en-US" sz="2800" b="1" dirty="0">
              <a:latin typeface="+mn-lt"/>
            </a:endParaRPr>
          </a:p>
          <a:p>
            <a:pPr marL="0" indent="0">
              <a:buNone/>
            </a:pPr>
            <a:r>
              <a:rPr lang="en-US" sz="2800" b="1" dirty="0">
                <a:latin typeface="+mn-lt"/>
              </a:rPr>
              <a:t>Farm Viewer -</a:t>
            </a:r>
            <a:endParaRPr lang="en-US" dirty="0">
              <a:latin typeface="+mn-lt"/>
            </a:endParaRPr>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latin typeface="+mn-lt"/>
            </a:endParaRPr>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b="0" kern="0" dirty="0">
              <a:latin typeface="+mn-lt"/>
            </a:endParaRPr>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latin typeface="+mn-lt"/>
              </a:rPr>
              <a:t>Thought Experiment / Case Study #2</a:t>
            </a:r>
            <a:br>
              <a:rPr lang="en-US" dirty="0">
                <a:latin typeface="+mn-lt"/>
              </a:rPr>
            </a:br>
            <a:r>
              <a:rPr lang="en-US" dirty="0">
                <a:latin typeface="+mn-lt"/>
              </a:rPr>
              <a:t>Acquisition and Migration of Fabrikam</a:t>
            </a:r>
            <a:br>
              <a:rPr lang="en-US" dirty="0">
                <a:latin typeface="+mn-lt"/>
              </a:rPr>
            </a:br>
            <a:r>
              <a:rPr lang="en-US" dirty="0">
                <a:latin typeface="+mn-lt"/>
              </a:rPr>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latin typeface="+mn-lt"/>
              </a:rPr>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latin typeface="+mn-lt"/>
            </a:endParaRPr>
          </a:p>
          <a:p>
            <a:r>
              <a:rPr lang="en-US" sz="1600" dirty="0">
                <a:latin typeface="+mn-lt"/>
              </a:rPr>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latin typeface="+mn-lt"/>
              </a:rPr>
              <a:t>3-websites running on Linux, Apache, PHP, WordPress</a:t>
            </a:r>
          </a:p>
          <a:p>
            <a:pPr marL="171450" indent="-171450">
              <a:buFont typeface="Arial" panose="020B0604020202020204" pitchFamily="34" charset="0"/>
              <a:buChar char="•"/>
            </a:pPr>
            <a:r>
              <a:rPr lang="en-US" sz="1050" dirty="0">
                <a:latin typeface="+mn-lt"/>
              </a:rPr>
              <a:t>3-containerized applications running .NET core on Linux</a:t>
            </a:r>
          </a:p>
          <a:p>
            <a:pPr marL="171450" indent="-171450">
              <a:buFont typeface="Arial" panose="020B0604020202020204" pitchFamily="34" charset="0"/>
              <a:buChar char="•"/>
            </a:pPr>
            <a:r>
              <a:rPr lang="en-US" sz="1050" dirty="0">
                <a:latin typeface="+mn-lt"/>
              </a:rPr>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latin typeface="+mn-lt"/>
              </a:rPr>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latin typeface="+mn-lt"/>
              </a:rPr>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1-Oracle database server</a:t>
            </a:r>
          </a:p>
          <a:p>
            <a:pPr marL="171450" indent="-171450">
              <a:buFont typeface="Arial" panose="020B0604020202020204" pitchFamily="34" charset="0"/>
              <a:buChar char="•"/>
            </a:pPr>
            <a:r>
              <a:rPr lang="en-US" sz="1050" dirty="0">
                <a:latin typeface="+mn-lt"/>
              </a:rPr>
              <a:t>3-SQL servers running more than 20 databases</a:t>
            </a:r>
          </a:p>
          <a:p>
            <a:pPr marL="171450" indent="-171450">
              <a:buFont typeface="Arial" panose="020B0604020202020204" pitchFamily="34" charset="0"/>
              <a:buChar char="•"/>
            </a:pPr>
            <a:r>
              <a:rPr lang="en-US" sz="1050" dirty="0">
                <a:latin typeface="+mn-lt"/>
              </a:rPr>
              <a:t>2-Domain Controllers</a:t>
            </a:r>
          </a:p>
          <a:p>
            <a:pPr marL="171450" indent="-171450">
              <a:buFont typeface="Arial" panose="020B0604020202020204" pitchFamily="34" charset="0"/>
              <a:buChar char="•"/>
            </a:pPr>
            <a:r>
              <a:rPr lang="en-US" sz="1050" dirty="0">
                <a:latin typeface="+mn-lt"/>
              </a:rPr>
              <a:t>2-External DNS servers</a:t>
            </a:r>
          </a:p>
          <a:p>
            <a:pPr marL="171450" indent="-171450">
              <a:buFont typeface="Arial" panose="020B0604020202020204" pitchFamily="34" charset="0"/>
              <a:buChar char="•"/>
            </a:pPr>
            <a:r>
              <a:rPr lang="en-US" sz="1050" dirty="0">
                <a:latin typeface="+mn-lt"/>
              </a:rPr>
              <a:t>2-Monitoring and reporting servers</a:t>
            </a:r>
          </a:p>
          <a:p>
            <a:pPr marL="171450" indent="-171450">
              <a:buFont typeface="Arial" panose="020B0604020202020204" pitchFamily="34" charset="0"/>
              <a:buChar char="•"/>
            </a:pPr>
            <a:r>
              <a:rPr lang="en-US" sz="1050" dirty="0">
                <a:latin typeface="+mn-lt"/>
              </a:rPr>
              <a:t>1-file server</a:t>
            </a:r>
          </a:p>
          <a:p>
            <a:pPr marL="171450" indent="-171450">
              <a:buFont typeface="Arial" panose="020B0604020202020204" pitchFamily="34" charset="0"/>
              <a:buChar char="•"/>
            </a:pPr>
            <a:r>
              <a:rPr lang="en-US" sz="1050" dirty="0">
                <a:latin typeface="+mn-lt"/>
              </a:rPr>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latin typeface="+mn-lt"/>
              </a:rPr>
              <a:t>Break Into Teams of 5-8</a:t>
            </a:r>
          </a:p>
          <a:p>
            <a:pPr algn="ctr" eaLnBrk="0" hangingPunct="0"/>
            <a:r>
              <a:rPr lang="en-US" sz="1050" dirty="0">
                <a:latin typeface="+mn-lt"/>
              </a:rPr>
              <a:t>Prepare report to be delivered to CTO during your next meeting</a:t>
            </a:r>
          </a:p>
          <a:p>
            <a:pPr algn="ctr" eaLnBrk="0" hangingPunct="0"/>
            <a:r>
              <a:rPr lang="en-US" sz="1050" dirty="0">
                <a:latin typeface="+mn-lt"/>
              </a:rPr>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latin typeface="+mn-lt"/>
              </a:rPr>
              <a:t>Lab Slide Location: </a:t>
            </a:r>
            <a:r>
              <a:rPr lang="en-US" b="0" kern="0" dirty="0">
                <a:latin typeface="+mn-lt"/>
                <a:hlinkClick r:id="rId3"/>
              </a:rPr>
              <a:t>http://github.com/guruskill/70-535</a:t>
            </a:r>
            <a:r>
              <a:rPr lang="en-US" b="0" kern="0" dirty="0">
                <a:latin typeface="+mn-lt"/>
              </a:rPr>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latin typeface="+mn-lt"/>
              </a:rPr>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latin typeface="+mn-lt"/>
              </a:rPr>
              <a:t>All applications will continue to be used for the foreseeable future. </a:t>
            </a:r>
          </a:p>
          <a:p>
            <a:pPr marL="171450" indent="-171450">
              <a:buFont typeface="Arial" panose="020B0604020202020204" pitchFamily="34" charset="0"/>
              <a:buChar char="•"/>
            </a:pPr>
            <a:r>
              <a:rPr lang="en-US" sz="1000" b="0" dirty="0">
                <a:latin typeface="+mn-lt"/>
              </a:rPr>
              <a:t>It is important to minimize system downtime of Fabrikam services. </a:t>
            </a:r>
          </a:p>
          <a:p>
            <a:pPr marL="171450" indent="-171450">
              <a:buFont typeface="Arial" panose="020B0604020202020204" pitchFamily="34" charset="0"/>
              <a:buChar char="•"/>
            </a:pPr>
            <a:r>
              <a:rPr lang="en-US" sz="1000" b="0" dirty="0">
                <a:latin typeface="+mn-lt"/>
              </a:rPr>
              <a:t>The physical machines at Fabrikam are beyond or nearing their expected usable life. </a:t>
            </a:r>
          </a:p>
          <a:p>
            <a:pPr marL="171450" indent="-171450">
              <a:buFont typeface="Arial" panose="020B0604020202020204" pitchFamily="34" charset="0"/>
              <a:buChar char="•"/>
            </a:pPr>
            <a:r>
              <a:rPr lang="en-US" sz="1000" b="0" dirty="0">
                <a:latin typeface="+mn-lt"/>
              </a:rPr>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latin typeface="+mn-lt"/>
            </a:endParaRPr>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latin typeface="+mn-lt"/>
              </a:rPr>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latin typeface="+mn-lt"/>
              </a:rPr>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latin typeface="+mn-lt"/>
              </a:rPr>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latin typeface="+mn-lt"/>
              </a:rPr>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latin typeface="+mn-lt"/>
              </a:rPr>
              <a:t>Thought Experiment / Case Study #2</a:t>
            </a:r>
            <a:br>
              <a:rPr lang="en-US" dirty="0">
                <a:latin typeface="+mn-lt"/>
              </a:rPr>
            </a:br>
            <a:r>
              <a:rPr lang="en-US" dirty="0">
                <a:latin typeface="+mn-lt"/>
              </a:rPr>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55000" lnSpcReduction="20000"/>
          </a:bodyPr>
          <a:lstStyle/>
          <a:p>
            <a:pPr marL="0" indent="0">
              <a:buNone/>
            </a:pPr>
            <a:r>
              <a:rPr lang="en-US" sz="2800" b="1" dirty="0">
                <a:latin typeface="+mn-lt"/>
              </a:rPr>
              <a:t>Email from CTO Continued</a:t>
            </a:r>
            <a:r>
              <a:rPr lang="en-US" sz="2800" dirty="0">
                <a:latin typeface="+mn-lt"/>
              </a:rPr>
              <a:t>:</a:t>
            </a:r>
          </a:p>
          <a:p>
            <a:pPr marL="0" indent="0">
              <a:buNone/>
            </a:pPr>
            <a:r>
              <a:rPr lang="en-US" sz="2800" dirty="0">
                <a:latin typeface="+mn-lt"/>
              </a:rPr>
              <a:t>With this in mind, please help me answer the following questions :</a:t>
            </a:r>
          </a:p>
          <a:p>
            <a:pPr lvl="0" fontAlgn="auto">
              <a:buFont typeface="+mj-lt"/>
              <a:buAutoNum type="arabicPeriod"/>
            </a:pPr>
            <a:r>
              <a:rPr lang="en-US" sz="2800" dirty="0">
                <a:latin typeface="+mn-lt"/>
              </a:rPr>
              <a:t>What are logical places to break this task down into multiple smaller Tasks</a:t>
            </a:r>
          </a:p>
          <a:p>
            <a:pPr lvl="0" fontAlgn="auto">
              <a:buFont typeface="+mj-lt"/>
              <a:buAutoNum type="arabicPeriod"/>
            </a:pPr>
            <a:r>
              <a:rPr lang="en-US" sz="2800" dirty="0">
                <a:latin typeface="+mn-lt"/>
              </a:rPr>
              <a:t>What site (Contoso or Azure) should be used to receive Fabrikam VM services and why?</a:t>
            </a:r>
          </a:p>
          <a:p>
            <a:pPr lvl="0" fontAlgn="auto">
              <a:buFont typeface="+mj-lt"/>
              <a:buAutoNum type="arabicPeriod"/>
            </a:pPr>
            <a:r>
              <a:rPr lang="en-US" sz="2800" dirty="0">
                <a:latin typeface="+mn-lt"/>
              </a:rPr>
              <a:t>What tool(s) could we use to securely migrate the VM workloads while minimizing downtime?</a:t>
            </a:r>
          </a:p>
          <a:p>
            <a:pPr lvl="0" fontAlgn="auto">
              <a:buFont typeface="+mj-lt"/>
              <a:buAutoNum type="arabicPeriod"/>
            </a:pPr>
            <a:r>
              <a:rPr lang="en-US" sz="2800" dirty="0">
                <a:latin typeface="+mn-lt"/>
              </a:rPr>
              <a:t>How can we minimize downtime of Fabrikam web services?</a:t>
            </a:r>
          </a:p>
          <a:p>
            <a:pPr lvl="0" fontAlgn="auto">
              <a:buFont typeface="+mj-lt"/>
              <a:buAutoNum type="arabicPeriod"/>
            </a:pPr>
            <a:r>
              <a:rPr lang="en-US" sz="2800" dirty="0">
                <a:latin typeface="+mn-lt"/>
              </a:rPr>
              <a:t>Can the Linux websites be migrated to serverless compute on Azure?  If so, how?</a:t>
            </a:r>
          </a:p>
          <a:p>
            <a:pPr lvl="0" fontAlgn="auto">
              <a:buFont typeface="+mj-lt"/>
              <a:buAutoNum type="arabicPeriod"/>
            </a:pPr>
            <a:r>
              <a:rPr lang="en-US" sz="2800" dirty="0">
                <a:latin typeface="+mn-lt"/>
              </a:rPr>
              <a:t>What are the best destination services for migration of the IIS websites?</a:t>
            </a:r>
          </a:p>
          <a:p>
            <a:pPr lvl="0" fontAlgn="auto">
              <a:buFont typeface="+mj-lt"/>
              <a:buAutoNum type="arabicPeriod"/>
            </a:pPr>
            <a:r>
              <a:rPr lang="en-US" sz="2800" dirty="0">
                <a:latin typeface="+mn-lt"/>
              </a:rPr>
              <a:t>What is the best way to move the containers to Azure Container Instances?</a:t>
            </a:r>
          </a:p>
          <a:p>
            <a:pPr lvl="0">
              <a:buFont typeface="+mj-lt"/>
              <a:buAutoNum type="arabicPeriod"/>
            </a:pPr>
            <a:r>
              <a:rPr lang="en-US" sz="2800" dirty="0">
                <a:latin typeface="+mn-lt"/>
              </a:rPr>
              <a:t>What are the next steps after an application has been moved to Azure?</a:t>
            </a:r>
          </a:p>
          <a:p>
            <a:pPr lvl="0">
              <a:buFont typeface="+mj-lt"/>
              <a:buAutoNum type="arabicPeriod"/>
            </a:pPr>
            <a:r>
              <a:rPr lang="en-US" sz="2800" dirty="0">
                <a:latin typeface="+mn-lt"/>
              </a:rPr>
              <a:t>Is the batch cluster a good candidate for migration to native cloud apps or serverless compute? Why or Why not?</a:t>
            </a:r>
          </a:p>
          <a:p>
            <a:pPr lvl="0">
              <a:buFont typeface="+mj-lt"/>
              <a:buAutoNum type="arabicPeriod"/>
            </a:pPr>
            <a:r>
              <a:rPr lang="en-US" sz="2800" dirty="0">
                <a:latin typeface="+mn-lt"/>
              </a:rPr>
              <a:t>Are there any tools to help us understand what is running at Fabrikam and what would be needed for the migration?</a:t>
            </a:r>
          </a:p>
          <a:p>
            <a:pPr lvl="0">
              <a:buFont typeface="+mj-lt"/>
              <a:buAutoNum type="arabicPeriod"/>
            </a:pPr>
            <a:r>
              <a:rPr lang="en-US" sz="2800" dirty="0">
                <a:latin typeface="+mn-lt"/>
              </a:rPr>
              <a:t>Is there a tool or service to switch the existing web workloads to the new production location (Azure or Contoso) with little or no downtime?</a:t>
            </a:r>
          </a:p>
          <a:p>
            <a:pPr lvl="0">
              <a:buFont typeface="+mj-lt"/>
              <a:buAutoNum type="arabicPeriod"/>
            </a:pPr>
            <a:r>
              <a:rPr lang="en-US" sz="2800" dirty="0">
                <a:latin typeface="+mn-lt"/>
              </a:rPr>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latin typeface="+mn-lt"/>
            </a:endParaRPr>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latin typeface="+mn-lt"/>
              </a:rPr>
              <a:t>Lab Slide Location: </a:t>
            </a:r>
            <a:r>
              <a:rPr lang="en-US" sz="2000" dirty="0">
                <a:latin typeface="+mn-lt"/>
                <a:hlinkClick r:id="rId3"/>
              </a:rPr>
              <a:t>http://github.com/guruskill/70-535</a:t>
            </a:r>
            <a:r>
              <a:rPr lang="en-US" sz="2000"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Individual Assignment 15 mins</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latin typeface="+mn-lt"/>
              </a:rPr>
              <a:t>Lab Slide Location: </a:t>
            </a:r>
            <a:r>
              <a:rPr lang="en-US" dirty="0">
                <a:latin typeface="+mn-lt"/>
                <a:hlinkClick r:id="rId3"/>
              </a:rPr>
              <a:t>http://github.com/guruskill/70-535</a:t>
            </a:r>
            <a:r>
              <a:rPr lang="en-US"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r>
              <a:rPr lang="en-US" sz="1200" dirty="0">
                <a:solidFill>
                  <a:srgbClr val="000000"/>
                </a:solidFill>
                <a:latin typeface="+mn-lt"/>
              </a:rPr>
              <a:t>Break into Teams of 5-8</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latin typeface="+mn-lt"/>
              </a:rPr>
              <a:t>Thought Experiment / Case Study 4</a:t>
            </a:r>
            <a:br>
              <a:rPr lang="en-US" sz="2000" dirty="0">
                <a:latin typeface="+mn-lt"/>
              </a:rPr>
            </a:br>
            <a:r>
              <a:rPr lang="en-US" sz="1800" dirty="0">
                <a:latin typeface="+mn-lt"/>
              </a:rPr>
              <a:t>Using Isolation Security Zones to Enhance Security Posture</a:t>
            </a:r>
            <a:endParaRPr lang="en-US" sz="2000" dirty="0">
              <a:latin typeface="+mn-lt"/>
            </a:endParaRPr>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lnSpcReduction="10000"/>
          </a:bodyPr>
          <a:lstStyle/>
          <a:p>
            <a:pPr marL="0" indent="0">
              <a:buNone/>
            </a:pPr>
            <a:r>
              <a:rPr lang="en-US" sz="2000" dirty="0">
                <a:latin typeface="+mn-lt"/>
              </a:rPr>
              <a:t>Using isolated security zones is an effective way to reduce many types of risks and increase security posture. </a:t>
            </a:r>
          </a:p>
          <a:p>
            <a:pPr marL="0" indent="0">
              <a:buNone/>
            </a:pPr>
            <a:r>
              <a:rPr lang="en-US" sz="2000" dirty="0">
                <a:latin typeface="+mn-lt"/>
              </a:rPr>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latin typeface="+mn-lt"/>
            </a:endParaRPr>
          </a:p>
          <a:p>
            <a:pPr marL="0" indent="0">
              <a:buNone/>
            </a:pPr>
            <a:r>
              <a:rPr lang="en-US" sz="2000" dirty="0">
                <a:latin typeface="+mn-lt"/>
              </a:rPr>
              <a:t>You decide what servers you have in this network</a:t>
            </a:r>
          </a:p>
          <a:p>
            <a:pPr marL="0" indent="0">
              <a:buNone/>
            </a:pPr>
            <a:r>
              <a:rPr lang="en-US" sz="1400" dirty="0">
                <a:latin typeface="+mn-lt"/>
              </a:rPr>
              <a:t>Minimum: </a:t>
            </a:r>
          </a:p>
          <a:p>
            <a:pPr marL="285750" indent="-285750">
              <a:buFont typeface="Arial" panose="020B0604020202020204" pitchFamily="34" charset="0"/>
              <a:buChar char="•"/>
            </a:pPr>
            <a:r>
              <a:rPr lang="en-US" sz="1400" dirty="0">
                <a:latin typeface="+mn-lt"/>
              </a:rPr>
              <a:t>1 RDP Server</a:t>
            </a:r>
          </a:p>
          <a:p>
            <a:pPr marL="285750" indent="-285750">
              <a:buFont typeface="Arial" panose="020B0604020202020204" pitchFamily="34" charset="0"/>
              <a:buChar char="•"/>
            </a:pPr>
            <a:r>
              <a:rPr lang="en-US" sz="1400" dirty="0">
                <a:latin typeface="+mn-lt"/>
              </a:rPr>
              <a:t>1 File Server</a:t>
            </a:r>
          </a:p>
          <a:p>
            <a:pPr marL="285750" indent="-285750">
              <a:buFont typeface="Arial" panose="020B0604020202020204" pitchFamily="34" charset="0"/>
              <a:buChar char="•"/>
            </a:pPr>
            <a:r>
              <a:rPr lang="en-US" sz="1400" dirty="0">
                <a:latin typeface="+mn-lt"/>
              </a:rPr>
              <a:t>1 DC</a:t>
            </a:r>
          </a:p>
          <a:p>
            <a:pPr marL="285750" indent="-285750">
              <a:buFont typeface="Arial" panose="020B0604020202020204" pitchFamily="34" charset="0"/>
              <a:buChar char="•"/>
            </a:pPr>
            <a:r>
              <a:rPr lang="en-US" sz="1400" dirty="0">
                <a:latin typeface="+mn-lt"/>
              </a:rPr>
              <a:t>4 application servers</a:t>
            </a:r>
          </a:p>
          <a:p>
            <a:pPr marL="285750" indent="-285750">
              <a:buFont typeface="Arial" panose="020B0604020202020204" pitchFamily="34" charset="0"/>
              <a:buChar char="•"/>
            </a:pPr>
            <a:r>
              <a:rPr lang="en-US" sz="1400" dirty="0">
                <a:latin typeface="+mn-lt"/>
              </a:rPr>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latin typeface="+mn-lt"/>
            </a:endParaRPr>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p>
          <a:p>
            <a:pPr algn="ctr" eaLnBrk="0" hangingPunct="0"/>
            <a:r>
              <a:rPr lang="en-US" sz="1200" dirty="0">
                <a:solidFill>
                  <a:srgbClr val="000000"/>
                </a:solidFill>
                <a:latin typeface="+mn-lt"/>
              </a:rPr>
              <a:t>Break into Teams of 5-8</a:t>
            </a:r>
          </a:p>
          <a:p>
            <a:pPr algn="ctr" eaLnBrk="0" hangingPunct="0"/>
            <a:r>
              <a:rPr lang="en-US" sz="1050" dirty="0">
                <a:solidFill>
                  <a:srgbClr val="000000"/>
                </a:solidFill>
                <a:latin typeface="+mn-lt"/>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latin typeface="+mn-lt"/>
              </a:rPr>
              <a:t>With this in mind, answer the following questions:</a:t>
            </a:r>
          </a:p>
          <a:p>
            <a:pPr marL="342900" lvl="0" indent="-342900">
              <a:buFont typeface="+mj-lt"/>
              <a:buAutoNum type="arabicPeriod"/>
            </a:pPr>
            <a:r>
              <a:rPr lang="en-US" b="0" dirty="0">
                <a:latin typeface="+mn-lt"/>
              </a:rPr>
              <a:t>What technologies would you use to implement a perimeter network in Azure Virtual Network?</a:t>
            </a:r>
          </a:p>
          <a:p>
            <a:pPr marL="342900" lvl="0" indent="-342900">
              <a:buFont typeface="+mj-lt"/>
              <a:buAutoNum type="arabicPeriod"/>
            </a:pPr>
            <a:r>
              <a:rPr lang="en-US" b="0" dirty="0">
                <a:latin typeface="+mn-lt"/>
              </a:rPr>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https://github.com/Azure/azure-quickstart-templates/blob/master/101-1vm-2nics-2subnets-1vnet/</a:t>
            </a:r>
            <a:endParaRPr lang="en-US" sz="2800" b="1" dirty="0"/>
          </a:p>
          <a:p>
            <a:r>
              <a:rPr lang="en-US" sz="2800" b="1" dirty="0"/>
              <a:t>Create 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5481</Words>
  <Application>Microsoft Office PowerPoint</Application>
  <PresentationFormat>Widescreen</PresentationFormat>
  <Paragraphs>737</Paragraphs>
  <Slides>33</Slides>
  <Notes>24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Consolas</vt:lpstr>
      <vt:lpstr>Wingdings</vt:lpstr>
      <vt:lpstr>Arial</vt:lpstr>
      <vt:lpstr>Calibri</vt:lpstr>
      <vt:lpstr>Segoe UI</vt:lpstr>
      <vt:lpstr>Segoe UI Light</vt:lpstr>
      <vt:lpstr>Verdana</vt:lpstr>
      <vt:lpstr>Courier New</vt:lpstr>
      <vt:lpstr>Times New Roman</vt:lpstr>
      <vt:lpstr>NG_MOC_Core_ModuleNew2</vt:lpstr>
      <vt:lpstr>Exam 70-533 Implementing Microsoft Azure Infrastructure Solutions</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lpstr>Containers</vt:lpstr>
      <vt:lpstr>Compute &amp; Networking</vt:lpstr>
      <vt:lpstr>Storage and Operational Readiness</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2018-06-05T16:05:01Z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