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6"/>
    <p:sldMasterId id="2147483707" r:id="rId7"/>
  </p:sldMasterIdLst>
  <p:notesMasterIdLst>
    <p:notesMasterId r:id="rId37"/>
  </p:notesMasterIdLst>
  <p:handoutMasterIdLst>
    <p:handoutMasterId r:id="rId38"/>
  </p:handoutMasterIdLst>
  <p:sldIdLst>
    <p:sldId id="256" r:id="rId8"/>
    <p:sldId id="311" r:id="rId9"/>
    <p:sldId id="313" r:id="rId10"/>
    <p:sldId id="319" r:id="rId11"/>
    <p:sldId id="320" r:id="rId12"/>
    <p:sldId id="321" r:id="rId13"/>
    <p:sldId id="330" r:id="rId14"/>
    <p:sldId id="383" r:id="rId15"/>
    <p:sldId id="331" r:id="rId16"/>
    <p:sldId id="332" r:id="rId17"/>
    <p:sldId id="333" r:id="rId18"/>
    <p:sldId id="334" r:id="rId19"/>
    <p:sldId id="335" r:id="rId20"/>
    <p:sldId id="336" r:id="rId21"/>
    <p:sldId id="340" r:id="rId22"/>
    <p:sldId id="341" r:id="rId23"/>
    <p:sldId id="344" r:id="rId24"/>
    <p:sldId id="346" r:id="rId25"/>
    <p:sldId id="384" r:id="rId26"/>
    <p:sldId id="318" r:id="rId27"/>
    <p:sldId id="366" r:id="rId28"/>
    <p:sldId id="367" r:id="rId29"/>
    <p:sldId id="369" r:id="rId30"/>
    <p:sldId id="371" r:id="rId31"/>
    <p:sldId id="372" r:id="rId32"/>
    <p:sldId id="377" r:id="rId33"/>
    <p:sldId id="378" r:id="rId34"/>
    <p:sldId id="379" r:id="rId35"/>
    <p:sldId id="385" r:id="rId36"/>
  </p:sldIdLst>
  <p:sldSz cx="9144000" cy="6858000" type="screen4x3"/>
  <p:notesSz cx="6858000" cy="9144000"/>
  <p:embeddedFontLst>
    <p:embeddedFont>
      <p:font typeface="Verdana" panose="020B0604030504040204" pitchFamily="34" charset="0"/>
      <p:regular r:id="rId39"/>
      <p:bold r:id="rId40"/>
      <p:italic r:id="rId41"/>
      <p:boldItalic r:id="rId42"/>
    </p:embeddedFont>
    <p:embeddedFont>
      <p:font typeface="Calibri" panose="020F0502020204030204" pitchFamily="34" charset="0"/>
      <p:regular r:id="rId43"/>
      <p:bold r:id="rId44"/>
      <p:italic r:id="rId45"/>
      <p:boldItalic r:id="rId46"/>
    </p:embeddedFont>
    <p:embeddedFont>
      <p:font typeface="Consolas" panose="020B0609020204030204" pitchFamily="49" charset="0"/>
      <p:regular r:id="rId47"/>
      <p:bold r:id="rId48"/>
      <p:italic r:id="rId49"/>
      <p:boldItalic r:id="rId50"/>
    </p:embeddedFont>
    <p:embeddedFont>
      <p:font typeface="Segoe UI Light" panose="020B0502040204020203" pitchFamily="34" charset="0"/>
      <p:regular r:id="rId51"/>
      <p:italic r:id="rId52"/>
    </p:embeddedFont>
    <p:embeddedFont>
      <p:font typeface="Segoe UI" panose="020B0502040204020203" pitchFamily="34" charset="0"/>
      <p:regular r:id="rId53"/>
      <p:bold r:id="rId54"/>
      <p:italic r:id="rId55"/>
      <p:boldItalic r:id="rId56"/>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 id="311"/>
          </p14:sldIdLst>
        </p14:section>
        <p14:section name="Manage data protection and security compliance" id="{C6B6578B-F5CF-418D-991A-F24A0340D180}">
          <p14:sldIdLst>
            <p14:sldId id="313"/>
            <p14:sldId id="319"/>
            <p14:sldId id="320"/>
            <p14:sldId id="321"/>
            <p14:sldId id="330"/>
            <p14:sldId id="383"/>
            <p14:sldId id="331"/>
            <p14:sldId id="332"/>
            <p14:sldId id="333"/>
            <p14:sldId id="334"/>
            <p14:sldId id="335"/>
            <p14:sldId id="336"/>
            <p14:sldId id="340"/>
            <p14:sldId id="341"/>
            <p14:sldId id="344"/>
            <p14:sldId id="346"/>
            <p14:sldId id="384"/>
          </p14:sldIdLst>
        </p14:section>
        <p14:section name="Implement recovery services" id="{4192427E-7B5C-4B75-BE21-14FA26E9ABFE}">
          <p14:sldIdLst>
            <p14:sldId id="318"/>
            <p14:sldId id="366"/>
            <p14:sldId id="367"/>
            <p14:sldId id="369"/>
            <p14:sldId id="371"/>
            <p14:sldId id="372"/>
            <p14:sldId id="377"/>
            <p14:sldId id="378"/>
            <p14:sldId id="379"/>
            <p14:sldId id="38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BFEEFB"/>
    <a:srgbClr val="CCECFF"/>
    <a:srgbClr val="CCFFFF"/>
    <a:srgbClr val="66FFFF"/>
    <a:srgbClr val="00CCFF"/>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2" autoAdjust="0"/>
    <p:restoredTop sz="70387" autoAdjust="0"/>
  </p:normalViewPr>
  <p:slideViewPr>
    <p:cSldViewPr snapToGrid="0">
      <p:cViewPr varScale="1">
        <p:scale>
          <a:sx n="56" d="100"/>
          <a:sy n="56" d="100"/>
        </p:scale>
        <p:origin x="1662" y="66"/>
      </p:cViewPr>
      <p:guideLst/>
    </p:cSldViewPr>
  </p:slideViewPr>
  <p:notesTextViewPr>
    <p:cViewPr>
      <p:scale>
        <a:sx n="1" d="1"/>
        <a:sy n="1" d="1"/>
      </p:scale>
      <p:origin x="0" y="0"/>
    </p:cViewPr>
  </p:notesTextViewPr>
  <p:sorterViewPr>
    <p:cViewPr varScale="1">
      <p:scale>
        <a:sx n="100" d="100"/>
        <a:sy n="100" d="100"/>
      </p:scale>
      <p:origin x="0" y="-1744"/>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font" Target="fonts/font1.fntdata"/><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7" Type="http://schemas.openxmlformats.org/officeDocument/2006/relationships/slideMaster" Target="slideMasters/slideMaster2.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notesMaster" Target="notesMasters/notesMaster1.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viewProps" Target="viewProps.xml"/><Relationship Id="rId5" Type="http://schemas.openxmlformats.org/officeDocument/2006/relationships/customXml" Target="../customXml/item5.xml"/><Relationship Id="rId19" Type="http://schemas.openxmlformats.org/officeDocument/2006/relationships/slide" Target="slides/slide12.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8" Type="http://schemas.openxmlformats.org/officeDocument/2006/relationships/slide" Target="slides/slide1.xml"/><Relationship Id="rId51" Type="http://schemas.openxmlformats.org/officeDocument/2006/relationships/font" Target="fonts/font13.fntdata"/><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handoutMaster" Target="handoutMasters/handoutMaster1.xml"/><Relationship Id="rId46" Type="http://schemas.openxmlformats.org/officeDocument/2006/relationships/font" Target="fonts/font8.fntdata"/><Relationship Id="rId59"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font" Target="fonts/font3.fntdata"/><Relationship Id="rId54" Type="http://schemas.openxmlformats.org/officeDocument/2006/relationships/font" Target="fonts/font16.fntdata"/><Relationship Id="rId1" Type="http://schemas.openxmlformats.org/officeDocument/2006/relationships/customXml" Target="../customXml/item1.xml"/><Relationship Id="rId6"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font" Target="fonts/font11.fntdata"/><Relationship Id="rId57" Type="http://schemas.openxmlformats.org/officeDocument/2006/relationships/presProps" Target="presProps.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5/21/2018</a:t>
            </a:fld>
            <a:endParaRPr lang="en-US"/>
          </a:p>
        </p:txBody>
      </p:sp>
      <p:sp>
        <p:nvSpPr>
          <p:cNvPr id="4" name="Footer Placeholder 3">
            <a:extLst>
              <a:ext uri="{FF2B5EF4-FFF2-40B4-BE49-F238E27FC236}">
                <a16:creationId xmlns=""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5/21/2018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10</a:t>
            </a:fld>
            <a:endParaRPr lang="en-US" dirty="0"/>
          </a:p>
        </p:txBody>
      </p:sp>
    </p:spTree>
    <p:extLst>
      <p:ext uri="{BB962C8B-B14F-4D97-AF65-F5344CB8AC3E}">
        <p14:creationId xmlns:p14="http://schemas.microsoft.com/office/powerpoint/2010/main" val="881194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11</a:t>
            </a:fld>
            <a:endParaRPr lang="en-US" dirty="0"/>
          </a:p>
        </p:txBody>
      </p:sp>
    </p:spTree>
    <p:extLst>
      <p:ext uri="{BB962C8B-B14F-4D97-AF65-F5344CB8AC3E}">
        <p14:creationId xmlns:p14="http://schemas.microsoft.com/office/powerpoint/2010/main" val="1467837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12</a:t>
            </a:fld>
            <a:endParaRPr lang="en-US" dirty="0"/>
          </a:p>
        </p:txBody>
      </p:sp>
    </p:spTree>
    <p:extLst>
      <p:ext uri="{BB962C8B-B14F-4D97-AF65-F5344CB8AC3E}">
        <p14:creationId xmlns:p14="http://schemas.microsoft.com/office/powerpoint/2010/main" val="1433701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13</a:t>
            </a:fld>
            <a:endParaRPr lang="en-US" dirty="0"/>
          </a:p>
        </p:txBody>
      </p:sp>
    </p:spTree>
    <p:extLst>
      <p:ext uri="{BB962C8B-B14F-4D97-AF65-F5344CB8AC3E}">
        <p14:creationId xmlns:p14="http://schemas.microsoft.com/office/powerpoint/2010/main" val="708321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14</a:t>
            </a:fld>
            <a:endParaRPr lang="en-US" dirty="0"/>
          </a:p>
        </p:txBody>
      </p:sp>
    </p:spTree>
    <p:extLst>
      <p:ext uri="{BB962C8B-B14F-4D97-AF65-F5344CB8AC3E}">
        <p14:creationId xmlns:p14="http://schemas.microsoft.com/office/powerpoint/2010/main" val="876991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15</a:t>
            </a:fld>
            <a:endParaRPr lang="en-US" dirty="0"/>
          </a:p>
        </p:txBody>
      </p:sp>
    </p:spTree>
    <p:extLst>
      <p:ext uri="{BB962C8B-B14F-4D97-AF65-F5344CB8AC3E}">
        <p14:creationId xmlns:p14="http://schemas.microsoft.com/office/powerpoint/2010/main" val="1533366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16</a:t>
            </a:fld>
            <a:endParaRPr lang="en-US" dirty="0"/>
          </a:p>
        </p:txBody>
      </p:sp>
    </p:spTree>
    <p:extLst>
      <p:ext uri="{BB962C8B-B14F-4D97-AF65-F5344CB8AC3E}">
        <p14:creationId xmlns:p14="http://schemas.microsoft.com/office/powerpoint/2010/main" val="9084986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3547252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506436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E41278-A97F-6B4E-8A96-38954C528C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0381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20</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21</a:t>
            </a:fld>
            <a:endParaRPr lang="en-US" dirty="0"/>
          </a:p>
        </p:txBody>
      </p:sp>
    </p:spTree>
    <p:extLst>
      <p:ext uri="{BB962C8B-B14F-4D97-AF65-F5344CB8AC3E}">
        <p14:creationId xmlns:p14="http://schemas.microsoft.com/office/powerpoint/2010/main" val="12189980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22</a:t>
            </a:fld>
            <a:endParaRPr lang="en-US" dirty="0"/>
          </a:p>
        </p:txBody>
      </p:sp>
    </p:spTree>
    <p:extLst>
      <p:ext uri="{BB962C8B-B14F-4D97-AF65-F5344CB8AC3E}">
        <p14:creationId xmlns:p14="http://schemas.microsoft.com/office/powerpoint/2010/main" val="20469994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23</a:t>
            </a:fld>
            <a:endParaRPr lang="en-US" dirty="0"/>
          </a:p>
        </p:txBody>
      </p:sp>
    </p:spTree>
    <p:extLst>
      <p:ext uri="{BB962C8B-B14F-4D97-AF65-F5344CB8AC3E}">
        <p14:creationId xmlns:p14="http://schemas.microsoft.com/office/powerpoint/2010/main" val="2580763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24</a:t>
            </a:fld>
            <a:endParaRPr lang="en-US" dirty="0"/>
          </a:p>
        </p:txBody>
      </p:sp>
    </p:spTree>
    <p:extLst>
      <p:ext uri="{BB962C8B-B14F-4D97-AF65-F5344CB8AC3E}">
        <p14:creationId xmlns:p14="http://schemas.microsoft.com/office/powerpoint/2010/main" val="11628387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25</a:t>
            </a:fld>
            <a:endParaRPr lang="en-US" dirty="0"/>
          </a:p>
        </p:txBody>
      </p:sp>
    </p:spTree>
    <p:extLst>
      <p:ext uri="{BB962C8B-B14F-4D97-AF65-F5344CB8AC3E}">
        <p14:creationId xmlns:p14="http://schemas.microsoft.com/office/powerpoint/2010/main" val="35090131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26</a:t>
            </a:fld>
            <a:endParaRPr lang="en-US" dirty="0"/>
          </a:p>
        </p:txBody>
      </p:sp>
    </p:spTree>
    <p:extLst>
      <p:ext uri="{BB962C8B-B14F-4D97-AF65-F5344CB8AC3E}">
        <p14:creationId xmlns:p14="http://schemas.microsoft.com/office/powerpoint/2010/main" val="42384600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27</a:t>
            </a:fld>
            <a:endParaRPr lang="en-US" dirty="0"/>
          </a:p>
        </p:txBody>
      </p:sp>
    </p:spTree>
    <p:extLst>
      <p:ext uri="{BB962C8B-B14F-4D97-AF65-F5344CB8AC3E}">
        <p14:creationId xmlns:p14="http://schemas.microsoft.com/office/powerpoint/2010/main" val="30683857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28</a:t>
            </a:fld>
            <a:endParaRPr lang="en-US" dirty="0"/>
          </a:p>
        </p:txBody>
      </p:sp>
    </p:spTree>
    <p:extLst>
      <p:ext uri="{BB962C8B-B14F-4D97-AF65-F5344CB8AC3E}">
        <p14:creationId xmlns:p14="http://schemas.microsoft.com/office/powerpoint/2010/main" val="24166315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E41278-A97F-6B4E-8A96-38954C528C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8209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623163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278185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2612064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663625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E41278-A97F-6B4E-8A96-38954C528C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013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9</a:t>
            </a:fld>
            <a:endParaRPr lang="en-US" dirty="0"/>
          </a:p>
        </p:txBody>
      </p:sp>
    </p:spTree>
    <p:extLst>
      <p:ext uri="{BB962C8B-B14F-4D97-AF65-F5344CB8AC3E}">
        <p14:creationId xmlns:p14="http://schemas.microsoft.com/office/powerpoint/2010/main" val="291973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customXml" Target="../../customXml/item5.xml"/><Relationship Id="rId7" Type="http://schemas.openxmlformats.org/officeDocument/2006/relationships/image" Target="../media/image1.png"/><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2.xml"/><Relationship Id="rId5" Type="http://schemas.openxmlformats.org/officeDocument/2006/relationships/customXml" Target="../../customXml/item3.xml"/><Relationship Id="rId4" Type="http://schemas.openxmlformats.org/officeDocument/2006/relationships/customXml" Target="../../customXml/item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 xmlns:a16="http://schemas.microsoft.com/office/drawing/2014/main" val="612254498"/>
                    </a:ext>
                  </a:extLst>
                </a:gridCol>
                <a:gridCol w="2696305">
                  <a:extLst>
                    <a:ext uri="{9D8B030D-6E8A-4147-A177-3AD203B41FA5}">
                      <a16:colId xmlns="" xmlns:a16="http://schemas.microsoft.com/office/drawing/2014/main" val="1261049811"/>
                    </a:ext>
                  </a:extLst>
                </a:gridCol>
                <a:gridCol w="241057">
                  <a:extLst>
                    <a:ext uri="{9D8B030D-6E8A-4147-A177-3AD203B41FA5}">
                      <a16:colId xmlns="" xmlns:a16="http://schemas.microsoft.com/office/drawing/2014/main" val="2638922956"/>
                    </a:ext>
                  </a:extLst>
                </a:gridCol>
                <a:gridCol w="2696305">
                  <a:extLst>
                    <a:ext uri="{9D8B030D-6E8A-4147-A177-3AD203B41FA5}">
                      <a16:colId xmlns="" xmlns:a16="http://schemas.microsoft.com/office/drawing/2014/main" val="1530065899"/>
                    </a:ext>
                  </a:extLst>
                </a:gridCol>
                <a:gridCol w="221605">
                  <a:extLst>
                    <a:ext uri="{9D8B030D-6E8A-4147-A177-3AD203B41FA5}">
                      <a16:colId xmlns="" xmlns:a16="http://schemas.microsoft.com/office/drawing/2014/main" val="1628348927"/>
                    </a:ext>
                  </a:extLst>
                </a:gridCol>
                <a:gridCol w="2696305">
                  <a:extLst>
                    <a:ext uri="{9D8B030D-6E8A-4147-A177-3AD203B41FA5}">
                      <a16:colId xmlns=""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02296024"/>
                  </a:ext>
                </a:extLst>
              </a:tr>
            </a:tbl>
          </a:graphicData>
        </a:graphic>
      </p:graphicFrame>
      <p:sp>
        <p:nvSpPr>
          <p:cNvPr id="7" name="TextBox 6">
            <a:extLst>
              <a:ext uri="{FF2B5EF4-FFF2-40B4-BE49-F238E27FC236}">
                <a16:creationId xmlns=""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2"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285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3" y="2110583"/>
            <a:ext cx="5290768" cy="3722293"/>
          </a:xfrm>
          <a:solidFill>
            <a:srgbClr val="7030A0"/>
          </a:solidFill>
        </p:spPr>
        <p:txBody>
          <a:bodyPr lIns="91440" tIns="45720" rIns="91440" bIns="45720"/>
          <a:lstStyle>
            <a:lvl1pPr marL="214313" indent="-214313" algn="l">
              <a:lnSpc>
                <a:spcPct val="95000"/>
              </a:lnSpc>
              <a:spcBef>
                <a:spcPct val="60000"/>
              </a:spcBef>
              <a:buClr>
                <a:schemeClr val="bg1"/>
              </a:buClr>
              <a:buFont typeface="Wingdings" panose="05000000000000000000" pitchFamily="2" charset="2"/>
              <a:buChar char="Ø"/>
              <a:defRPr sz="1350">
                <a:solidFill>
                  <a:schemeClr val="bg1"/>
                </a:solidFill>
                <a:latin typeface="Segoe UI" pitchFamily="34" charset="0"/>
                <a:ea typeface="Segoe UI" pitchFamily="34" charset="0"/>
                <a:cs typeface="Segoe UI" pitchFamily="34" charset="0"/>
              </a:defRPr>
            </a:lvl1pPr>
            <a:lvl2pPr marL="216694" indent="0">
              <a:buNone/>
              <a:defRPr/>
            </a:lvl2pPr>
          </a:lstStyle>
          <a:p>
            <a:r>
              <a:rPr lang="en-US" dirty="0"/>
              <a:t>Enter Description(s)</a:t>
            </a:r>
          </a:p>
          <a:p>
            <a:endParaRPr lang="en-US" dirty="0"/>
          </a:p>
        </p:txBody>
      </p:sp>
      <p:sp>
        <p:nvSpPr>
          <p:cNvPr id="7" name="Text Placeholder 6">
            <a:extLst>
              <a:ext uri="{FF2B5EF4-FFF2-40B4-BE49-F238E27FC236}">
                <a16:creationId xmlns="" xmlns:a16="http://schemas.microsoft.com/office/drawing/2014/main" id="{05E1913A-614D-4F38-AB69-5348B29CCD5D}"/>
              </a:ext>
            </a:extLst>
          </p:cNvPr>
          <p:cNvSpPr>
            <a:spLocks noGrp="1"/>
          </p:cNvSpPr>
          <p:nvPr>
            <p:ph type="body" sz="quarter" idx="10"/>
          </p:nvPr>
        </p:nvSpPr>
        <p:spPr>
          <a:xfrm>
            <a:off x="261939" y="2756542"/>
            <a:ext cx="3241675" cy="2851150"/>
          </a:xfrm>
        </p:spPr>
        <p:txBody>
          <a:bodyPr/>
          <a:lstStyle>
            <a:lvl1pPr>
              <a:defRPr sz="1500">
                <a:solidFill>
                  <a:schemeClr val="bg1"/>
                </a:solidFill>
              </a:defRPr>
            </a:lvl1pPr>
          </a:lstStyle>
          <a:p>
            <a:pPr lvl="0"/>
            <a:r>
              <a:rPr lang="en-US" dirty="0"/>
              <a:t>Edit Master text</a:t>
            </a:r>
          </a:p>
        </p:txBody>
      </p:sp>
      <p:sp>
        <p:nvSpPr>
          <p:cNvPr id="11" name="Text Placeholder 10">
            <a:extLst>
              <a:ext uri="{FF2B5EF4-FFF2-40B4-BE49-F238E27FC236}">
                <a16:creationId xmlns=""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05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8" name="Rectangle 7">
            <a:extLst>
              <a:ext uri="{FF2B5EF4-FFF2-40B4-BE49-F238E27FC236}">
                <a16:creationId xmlns="" xmlns:a16="http://schemas.microsoft.com/office/drawing/2014/main" id="{2E5CD9C4-3903-4CFA-9CED-0878686ABD1A}"/>
              </a:ext>
            </a:extLst>
          </p:cNvPr>
          <p:cNvSpPr/>
          <p:nvPr userDrawn="1"/>
        </p:nvSpPr>
        <p:spPr>
          <a:xfrm>
            <a:off x="158449" y="117611"/>
            <a:ext cx="1475084" cy="559833"/>
          </a:xfrm>
          <a:prstGeom prst="rect">
            <a:avLst/>
          </a:prstGeom>
        </p:spPr>
        <p:txBody>
          <a:bodyPr wrap="none">
            <a:spAutoFit/>
          </a:bodyPr>
          <a:lstStyle/>
          <a:p>
            <a:r>
              <a:rPr lang="en-US" sz="3038" dirty="0">
                <a:solidFill>
                  <a:srgbClr val="00B0F0"/>
                </a:solidFill>
              </a:rPr>
              <a:t>DEMO</a:t>
            </a:r>
          </a:p>
        </p:txBody>
      </p:sp>
    </p:spTree>
    <p:extLst>
      <p:ext uri="{BB962C8B-B14F-4D97-AF65-F5344CB8AC3E}">
        <p14:creationId xmlns:p14="http://schemas.microsoft.com/office/powerpoint/2010/main" val="39199244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26019" name="Rectangle 3"/>
          <p:cNvSpPr>
            <a:spLocks noGrp="1" noChangeArrowheads="1"/>
          </p:cNvSpPr>
          <p:nvPr>
            <p:ph type="ctrTitle" sz="quarter" hasCustomPrompt="1"/>
          </p:nvPr>
        </p:nvSpPr>
        <p:spPr>
          <a:xfrm>
            <a:off x="3200401" y="1907283"/>
            <a:ext cx="5732417" cy="470898"/>
          </a:xfrm>
          <a:solidFill>
            <a:srgbClr val="3399FF"/>
          </a:solidFill>
          <a:ln algn="ctr"/>
        </p:spPr>
        <p:txBody>
          <a:bodyPr wrap="square" tIns="0" rIns="0" bIns="0">
            <a:spAutoFit/>
          </a:bodyPr>
          <a:lstStyle>
            <a:lvl1pPr algn="l">
              <a:spcBef>
                <a:spcPct val="60000"/>
              </a:spcBef>
              <a:buClr>
                <a:schemeClr val="hlink"/>
              </a:buClr>
              <a:buSzPct val="90000"/>
              <a:buFontTx/>
              <a:buNone/>
              <a:defRPr sz="36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1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3458777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6540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25557445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82446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502706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85642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66902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2400">
                <a:solidFill>
                  <a:schemeClr val="bg1"/>
                </a:solidFill>
              </a:defRPr>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15495499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262961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05995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0751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20934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2"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285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3" y="2110583"/>
            <a:ext cx="5290768" cy="3722293"/>
          </a:xfrm>
          <a:solidFill>
            <a:srgbClr val="7030A0"/>
          </a:solidFill>
        </p:spPr>
        <p:txBody>
          <a:bodyPr lIns="91440" tIns="45720" rIns="91440" bIns="45720"/>
          <a:lstStyle>
            <a:lvl1pPr marL="214313" indent="-214313" algn="l">
              <a:lnSpc>
                <a:spcPct val="95000"/>
              </a:lnSpc>
              <a:spcBef>
                <a:spcPct val="60000"/>
              </a:spcBef>
              <a:buClr>
                <a:schemeClr val="bg1"/>
              </a:buClr>
              <a:buFont typeface="Wingdings" panose="05000000000000000000" pitchFamily="2" charset="2"/>
              <a:buChar char="Ø"/>
              <a:defRPr sz="1350">
                <a:solidFill>
                  <a:schemeClr val="bg1"/>
                </a:solidFill>
                <a:latin typeface="Segoe UI" pitchFamily="34" charset="0"/>
                <a:ea typeface="Segoe UI" pitchFamily="34" charset="0"/>
                <a:cs typeface="Segoe UI" pitchFamily="34" charset="0"/>
              </a:defRPr>
            </a:lvl1pPr>
            <a:lvl2pPr marL="216694" indent="0">
              <a:buNone/>
              <a:defRPr/>
            </a:lvl2pPr>
          </a:lstStyle>
          <a:p>
            <a:r>
              <a:rPr lang="en-US" dirty="0"/>
              <a:t>Enter Description(s)</a:t>
            </a:r>
          </a:p>
          <a:p>
            <a:endParaRPr lang="en-US" dirty="0"/>
          </a:p>
        </p:txBody>
      </p:sp>
      <p:sp>
        <p:nvSpPr>
          <p:cNvPr id="7" name="Text Placeholder 6">
            <a:extLst>
              <a:ext uri="{FF2B5EF4-FFF2-40B4-BE49-F238E27FC236}">
                <a16:creationId xmlns="" xmlns:a16="http://schemas.microsoft.com/office/drawing/2014/main" id="{05E1913A-614D-4F38-AB69-5348B29CCD5D}"/>
              </a:ext>
            </a:extLst>
          </p:cNvPr>
          <p:cNvSpPr>
            <a:spLocks noGrp="1"/>
          </p:cNvSpPr>
          <p:nvPr>
            <p:ph type="body" sz="quarter" idx="10"/>
          </p:nvPr>
        </p:nvSpPr>
        <p:spPr>
          <a:xfrm>
            <a:off x="261939" y="2756542"/>
            <a:ext cx="3241675" cy="2851150"/>
          </a:xfrm>
        </p:spPr>
        <p:txBody>
          <a:bodyPr/>
          <a:lstStyle>
            <a:lvl1pPr>
              <a:defRPr sz="1500">
                <a:solidFill>
                  <a:schemeClr val="bg1"/>
                </a:solidFill>
              </a:defRPr>
            </a:lvl1pPr>
          </a:lstStyle>
          <a:p>
            <a:pPr lvl="0"/>
            <a:r>
              <a:rPr lang="en-US" dirty="0"/>
              <a:t>Edit Master text</a:t>
            </a:r>
          </a:p>
        </p:txBody>
      </p:sp>
      <p:sp>
        <p:nvSpPr>
          <p:cNvPr id="11" name="Text Placeholder 10">
            <a:extLst>
              <a:ext uri="{FF2B5EF4-FFF2-40B4-BE49-F238E27FC236}">
                <a16:creationId xmlns=""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05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8" name="Rectangle 7">
            <a:extLst>
              <a:ext uri="{FF2B5EF4-FFF2-40B4-BE49-F238E27FC236}">
                <a16:creationId xmlns="" xmlns:a16="http://schemas.microsoft.com/office/drawing/2014/main" id="{2E5CD9C4-3903-4CFA-9CED-0878686ABD1A}"/>
              </a:ext>
            </a:extLst>
          </p:cNvPr>
          <p:cNvSpPr/>
          <p:nvPr userDrawn="1"/>
        </p:nvSpPr>
        <p:spPr>
          <a:xfrm>
            <a:off x="158449" y="117611"/>
            <a:ext cx="1475084" cy="559833"/>
          </a:xfrm>
          <a:prstGeom prst="rect">
            <a:avLst/>
          </a:prstGeom>
        </p:spPr>
        <p:txBody>
          <a:bodyPr wrap="none">
            <a:spAutoFit/>
          </a:bodyPr>
          <a:lstStyle/>
          <a:p>
            <a:r>
              <a:rPr lang="en-US" sz="3038" dirty="0">
                <a:solidFill>
                  <a:srgbClr val="00B0F0"/>
                </a:solidFill>
              </a:rPr>
              <a:t>DEMO</a:t>
            </a:r>
          </a:p>
        </p:txBody>
      </p:sp>
    </p:spTree>
    <p:extLst>
      <p:ext uri="{BB962C8B-B14F-4D97-AF65-F5344CB8AC3E}">
        <p14:creationId xmlns:p14="http://schemas.microsoft.com/office/powerpoint/2010/main" val="21312478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57956" y="6023859"/>
            <a:ext cx="1679023" cy="365780"/>
          </a:xfrm>
          <a:prstGeom prst="rect">
            <a:avLst/>
          </a:prstGeom>
        </p:spPr>
      </p:pic>
      <p:sp>
        <p:nvSpPr>
          <p:cNvPr id="2" name="Rectangle 1"/>
          <p:cNvSpPr/>
          <p:nvPr userDrawn="1"/>
        </p:nvSpPr>
        <p:spPr bwMode="auto">
          <a:xfrm>
            <a:off x="6476903" y="0"/>
            <a:ext cx="2667097" cy="68580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01930" y="2720520"/>
            <a:ext cx="6202880" cy="896552"/>
          </a:xfrm>
          <a:noFill/>
        </p:spPr>
        <p:txBody>
          <a:bodyPr lIns="91440" tIns="91440" rIns="91440" bIns="91440">
            <a:noAutofit/>
          </a:bodyPr>
          <a:lstStyle>
            <a:lvl1pPr marL="0" indent="0">
              <a:spcBef>
                <a:spcPts val="0"/>
              </a:spcBef>
              <a:buNone/>
              <a:defRPr sz="2059"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01929" y="1644658"/>
            <a:ext cx="6202880" cy="1075862"/>
          </a:xfrm>
          <a:noFill/>
        </p:spPr>
        <p:txBody>
          <a:bodyPr lIns="91440" tIns="91440" rIns="91440" bIns="91440" anchor="t" anchorCtr="0"/>
          <a:lstStyle>
            <a:lvl1pPr>
              <a:defRPr sz="4412" spc="-59" baseline="0">
                <a:solidFill>
                  <a:schemeClr val="bg1"/>
                </a:solidFill>
              </a:defRPr>
            </a:lvl1pPr>
          </a:lstStyle>
          <a:p>
            <a:r>
              <a:rPr lang="en-US" dirty="0"/>
              <a:t>Presentation title</a:t>
            </a:r>
          </a:p>
        </p:txBody>
      </p:sp>
      <p:grpSp>
        <p:nvGrpSpPr>
          <p:cNvPr id="49" name="Group 48"/>
          <p:cNvGrpSpPr/>
          <p:nvPr userDrawn="1"/>
        </p:nvGrpSpPr>
        <p:grpSpPr>
          <a:xfrm>
            <a:off x="6807055" y="1662046"/>
            <a:ext cx="2062820"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39358017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2774286" cy="715581"/>
          </a:xfrm>
          <a:prstGeom prst="rect">
            <a:avLst/>
          </a:prstGeom>
        </p:spPr>
        <p:txBody>
          <a:bodyPr wrap="none">
            <a:spAutoFit/>
          </a:bodyPr>
          <a:lstStyle/>
          <a:p>
            <a:pPr algn="l"/>
            <a:r>
              <a:rPr lang="en-US" sz="4050" b="1" dirty="0">
                <a:latin typeface="Segoe UI" panose="020B0502040204020203" pitchFamily="34" charset="0"/>
                <a:cs typeface="Segoe UI" panose="020B0502040204020203" pitchFamily="34" charset="0"/>
              </a:rPr>
              <a:t>EXAM TIP!</a:t>
            </a:r>
          </a:p>
        </p:txBody>
      </p:sp>
      <p:sp>
        <p:nvSpPr>
          <p:cNvPr id="6" name="Text Placeholder 4">
            <a:extLst>
              <a:ext uri="{FF2B5EF4-FFF2-40B4-BE49-F238E27FC236}">
                <a16:creationId xmlns=""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9" name="Title 1">
            <a:extLst>
              <a:ext uri="{FF2B5EF4-FFF2-40B4-BE49-F238E27FC236}">
                <a16:creationId xmlns="" xmlns:a16="http://schemas.microsoft.com/office/drawing/2014/main" id="{C610877B-30C7-48C5-8BDA-CA0DB0C7F805}"/>
              </a:ext>
            </a:extLst>
          </p:cNvPr>
          <p:cNvSpPr txBox="1">
            <a:spLocks/>
          </p:cNvSpPr>
          <p:nvPr userDrawn="1"/>
        </p:nvSpPr>
        <p:spPr>
          <a:xfrm>
            <a:off x="151194" y="6219372"/>
            <a:ext cx="8833654" cy="587829"/>
          </a:xfrm>
          <a:prstGeom prst="rect">
            <a:avLst/>
          </a:prstGeom>
          <a:solidFill>
            <a:schemeClr val="bg1"/>
          </a:solidFill>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u="sng" dirty="0">
                <a:solidFill>
                  <a:srgbClr val="0070C0"/>
                </a:solidFill>
              </a:rPr>
              <a:t>Click to edit Lab URL</a:t>
            </a:r>
          </a:p>
        </p:txBody>
      </p:sp>
    </p:spTree>
    <p:extLst>
      <p:ext uri="{BB962C8B-B14F-4D97-AF65-F5344CB8AC3E}">
        <p14:creationId xmlns:p14="http://schemas.microsoft.com/office/powerpoint/2010/main" val="2625449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theme" Target="../theme/theme2.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699" r:id="rId6"/>
    <p:sldLayoutId id="2147483702" r:id="rId7"/>
    <p:sldLayoutId id="2147483700" r:id="rId8"/>
    <p:sldLayoutId id="2147483705" r:id="rId9"/>
    <p:sldLayoutId id="2147483703" r:id="rId10"/>
    <p:sldLayoutId id="2147483706" r:id="rId11"/>
    <p:sldLayoutId id="2147483663" r:id="rId12"/>
    <p:sldLayoutId id="2147483664" r:id="rId13"/>
    <p:sldLayoutId id="2147483665" r:id="rId14"/>
    <p:sldLayoutId id="2147483667" r:id="rId15"/>
    <p:sldLayoutId id="2147483668" r:id="rId16"/>
    <p:sldLayoutId id="2147483669" r:id="rId17"/>
    <p:sldLayoutId id="2147483670" r:id="rId18"/>
    <p:sldLayoutId id="2147483671" r:id="rId19"/>
    <p:sldLayoutId id="2147483722" r:id="rId20"/>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hangingPunct="0">
              <a:defRPr/>
            </a:pPr>
            <a:endParaRPr lang="en-US" sz="1350" dirty="0">
              <a:cs typeface="+mn-cs"/>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9"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8795664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Lst>
  <p:txStyles>
    <p:titleStyle>
      <a:lvl1pPr algn="l" rtl="0" eaLnBrk="1" fontAlgn="base" hangingPunct="1">
        <a:lnSpc>
          <a:spcPct val="85000"/>
        </a:lnSpc>
        <a:spcBef>
          <a:spcPct val="0"/>
        </a:spcBef>
        <a:spcAft>
          <a:spcPct val="0"/>
        </a:spcAft>
        <a:buClr>
          <a:srgbClr val="DC0081"/>
        </a:buClr>
        <a:buFont typeface="Wingdings" pitchFamily="2" charset="2"/>
        <a:defRPr sz="21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5pPr>
      <a:lvl6pPr marL="3429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6pPr>
      <a:lvl7pPr marL="6858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7pPr>
      <a:lvl8pPr marL="10287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8pPr>
      <a:lvl9pPr marL="13716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9pPr>
    </p:titleStyle>
    <p:bodyStyle>
      <a:lvl1pPr marL="130969" indent="-130969" algn="l" rtl="0" eaLnBrk="1" fontAlgn="base" hangingPunct="1">
        <a:lnSpc>
          <a:spcPct val="100000"/>
        </a:lnSpc>
        <a:spcBef>
          <a:spcPts val="450"/>
        </a:spcBef>
        <a:spcAft>
          <a:spcPct val="0"/>
        </a:spcAft>
        <a:buClr>
          <a:srgbClr val="0070C0"/>
        </a:buClr>
        <a:buSzPct val="90000"/>
        <a:buFont typeface="Arial" pitchFamily="34" charset="0"/>
        <a:buChar char="•"/>
        <a:defRPr sz="2100">
          <a:solidFill>
            <a:schemeClr val="tx1"/>
          </a:solidFill>
          <a:latin typeface="Segoe UI" pitchFamily="34" charset="0"/>
          <a:ea typeface="Segoe UI" pitchFamily="34" charset="0"/>
          <a:cs typeface="Segoe UI" pitchFamily="34" charset="0"/>
        </a:defRPr>
      </a:lvl1pPr>
      <a:lvl2pPr marL="344091" indent="-127397" algn="l" rtl="0" eaLnBrk="1" fontAlgn="base" hangingPunct="1">
        <a:lnSpc>
          <a:spcPct val="100000"/>
        </a:lnSpc>
        <a:spcBef>
          <a:spcPts val="450"/>
        </a:spcBef>
        <a:spcAft>
          <a:spcPct val="0"/>
        </a:spcAft>
        <a:buClr>
          <a:srgbClr val="0070C0"/>
        </a:buClr>
        <a:buSzPct val="80000"/>
        <a:buFont typeface="Arial" pitchFamily="34" charset="0"/>
        <a:buChar char="•"/>
        <a:defRPr sz="1800">
          <a:solidFill>
            <a:schemeClr val="tx1"/>
          </a:solidFill>
          <a:latin typeface="Segoe UI" pitchFamily="34" charset="0"/>
          <a:ea typeface="Segoe UI" pitchFamily="34" charset="0"/>
          <a:cs typeface="Segoe UI" pitchFamily="34" charset="0"/>
        </a:defRPr>
      </a:lvl2pPr>
      <a:lvl3pPr marL="640556" indent="-129779" algn="l" rtl="0" eaLnBrk="1" fontAlgn="base" hangingPunct="1">
        <a:lnSpc>
          <a:spcPct val="100000"/>
        </a:lnSpc>
        <a:spcBef>
          <a:spcPts val="450"/>
        </a:spcBef>
        <a:spcAft>
          <a:spcPct val="0"/>
        </a:spcAft>
        <a:buClr>
          <a:srgbClr val="0070C0"/>
        </a:buClr>
        <a:buSzPct val="80000"/>
        <a:buFont typeface="Arial" pitchFamily="34" charset="0"/>
        <a:buChar char="•"/>
        <a:defRPr sz="1500">
          <a:solidFill>
            <a:schemeClr val="tx1"/>
          </a:solidFill>
          <a:latin typeface="Segoe UI" pitchFamily="34" charset="0"/>
          <a:ea typeface="Segoe UI" pitchFamily="34" charset="0"/>
          <a:cs typeface="Segoe UI" pitchFamily="34" charset="0"/>
        </a:defRPr>
      </a:lvl3pPr>
      <a:lvl4pPr marL="940594" indent="-123825"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4pPr>
      <a:lvl5pPr marL="1158479" indent="-126206"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5pPr>
      <a:lvl6pPr marL="15013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6pPr>
      <a:lvl7pPr marL="18442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7pPr>
      <a:lvl8pPr marL="21871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8pPr>
      <a:lvl9pPr marL="25300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70-533 Implementing Microsoft Azure Infrastructure Solutions</a:t>
            </a:r>
          </a:p>
        </p:txBody>
      </p:sp>
      <p:sp>
        <p:nvSpPr>
          <p:cNvPr id="17" name="Subtitle 16">
            <a:extLst>
              <a:ext uri="{FF2B5EF4-FFF2-40B4-BE49-F238E27FC236}">
                <a16:creationId xmlns="" xmlns:a16="http://schemas.microsoft.com/office/drawing/2014/main" id="{0DD7E3D9-0F16-4FC0-8096-670127E70DF5}"/>
              </a:ext>
            </a:extLst>
          </p:cNvPr>
          <p:cNvSpPr>
            <a:spLocks noGrp="1"/>
          </p:cNvSpPr>
          <p:nvPr>
            <p:ph type="subTitle" sz="quarter" idx="1"/>
          </p:nvPr>
        </p:nvSpPr>
        <p:spPr>
          <a:xfrm>
            <a:off x="597160" y="1660007"/>
            <a:ext cx="8379199" cy="3722293"/>
          </a:xfrm>
        </p:spPr>
        <p:txBody>
          <a:bodyPr/>
          <a:lstStyle/>
          <a:p>
            <a:r>
              <a:rPr lang="en-US" dirty="0"/>
              <a:t>Design and Implement Azure App Service Apps (10-15%) </a:t>
            </a:r>
          </a:p>
          <a:p>
            <a:r>
              <a:rPr lang="en-US" dirty="0"/>
              <a:t>Create and Manage Compute Resources (20-25%)</a:t>
            </a:r>
          </a:p>
          <a:p>
            <a:r>
              <a:rPr lang="en-US" dirty="0"/>
              <a:t>Design and Implement a Storage Strategy (10-15%) </a:t>
            </a:r>
          </a:p>
          <a:p>
            <a:r>
              <a:rPr lang="en-US" dirty="0"/>
              <a:t>Implement virtual networks (15–20%)</a:t>
            </a:r>
          </a:p>
          <a:p>
            <a:r>
              <a:rPr lang="en-US" dirty="0"/>
              <a:t>Design and Deploy ARM Templates (10-15%)</a:t>
            </a:r>
          </a:p>
          <a:p>
            <a:r>
              <a:rPr lang="en-US" dirty="0">
                <a:solidFill>
                  <a:srgbClr val="FFC000"/>
                </a:solidFill>
              </a:rPr>
              <a:t>Manage Azure Security, and Recovery Services (25-30%) </a:t>
            </a:r>
          </a:p>
          <a:p>
            <a:r>
              <a:rPr lang="en-US" dirty="0"/>
              <a:t>Manage Azure Operations (5-10%)</a:t>
            </a:r>
          </a:p>
          <a:p>
            <a:r>
              <a:rPr lang="en-US" dirty="0"/>
              <a:t>Manage Azure Identities (5-10%)</a:t>
            </a:r>
          </a:p>
        </p:txBody>
      </p:sp>
      <p:sp>
        <p:nvSpPr>
          <p:cNvPr id="18" name="Text Placeholder 17">
            <a:extLst>
              <a:ext uri="{FF2B5EF4-FFF2-40B4-BE49-F238E27FC236}">
                <a16:creationId xmlns=""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142B43-4773-4777-B95B-16D24CE4A73F}"/>
              </a:ext>
            </a:extLst>
          </p:cNvPr>
          <p:cNvSpPr>
            <a:spLocks noGrp="1"/>
          </p:cNvSpPr>
          <p:nvPr>
            <p:ph type="title"/>
          </p:nvPr>
        </p:nvSpPr>
        <p:spPr/>
        <p:txBody>
          <a:bodyPr/>
          <a:lstStyle/>
          <a:p>
            <a:r>
              <a:rPr lang="en-US" dirty="0"/>
              <a:t>Creating Certificates</a:t>
            </a:r>
          </a:p>
        </p:txBody>
      </p:sp>
      <p:sp>
        <p:nvSpPr>
          <p:cNvPr id="3" name="Text Placeholder 2">
            <a:extLst>
              <a:ext uri="{FF2B5EF4-FFF2-40B4-BE49-F238E27FC236}">
                <a16:creationId xmlns="" xmlns:a16="http://schemas.microsoft.com/office/drawing/2014/main" id="{01C2B9B2-7809-4E48-A466-C00A78B245AF}"/>
              </a:ext>
            </a:extLst>
          </p:cNvPr>
          <p:cNvSpPr>
            <a:spLocks noGrp="1"/>
          </p:cNvSpPr>
          <p:nvPr>
            <p:ph type="body" idx="1"/>
          </p:nvPr>
        </p:nvSpPr>
        <p:spPr>
          <a:xfrm>
            <a:off x="261253" y="914400"/>
            <a:ext cx="8574837" cy="5254171"/>
          </a:xfrm>
        </p:spPr>
        <p:txBody>
          <a:bodyPr/>
          <a:lstStyle/>
          <a:p>
            <a:r>
              <a:rPr lang="en-US" sz="2400" dirty="0"/>
              <a:t>Define a Key Vault Policy</a:t>
            </a:r>
          </a:p>
          <a:p>
            <a:r>
              <a:rPr lang="en-US" sz="2400" dirty="0"/>
              <a:t>New-</a:t>
            </a:r>
            <a:r>
              <a:rPr lang="en-US" sz="2400" dirty="0" err="1"/>
              <a:t>AzureKeyVaultCertificatePolicy</a:t>
            </a:r>
            <a:r>
              <a:rPr lang="en-US" sz="2400" dirty="0"/>
              <a:t> </a:t>
            </a:r>
          </a:p>
          <a:p>
            <a:pPr lvl="1"/>
            <a:r>
              <a:rPr lang="en-US" sz="2000" dirty="0"/>
              <a:t>Creates a in-memory structure </a:t>
            </a:r>
          </a:p>
          <a:p>
            <a:pPr lvl="1"/>
            <a:r>
              <a:rPr lang="en-US" sz="2000" dirty="0"/>
              <a:t>Not a permanent policy </a:t>
            </a:r>
          </a:p>
          <a:p>
            <a:pPr marL="288925" lvl="1" indent="0">
              <a:buNone/>
            </a:pPr>
            <a:r>
              <a:rPr lang="en-US" sz="2000" dirty="0"/>
              <a:t>New-</a:t>
            </a:r>
            <a:r>
              <a:rPr lang="en-US" sz="2000" dirty="0" err="1"/>
              <a:t>AzureKeyVaultCertificatePolicy</a:t>
            </a:r>
            <a:r>
              <a:rPr lang="en-US" sz="2000" dirty="0"/>
              <a:t> –</a:t>
            </a:r>
            <a:r>
              <a:rPr lang="en-US" sz="2000" dirty="0" err="1"/>
              <a:t>SecretContentType</a:t>
            </a:r>
            <a:r>
              <a:rPr lang="en-US" sz="2000" dirty="0"/>
              <a:t> “application/x-pkscs12” –</a:t>
            </a:r>
            <a:r>
              <a:rPr lang="en-US" sz="2000" dirty="0" err="1"/>
              <a:t>SubjectName</a:t>
            </a:r>
            <a:r>
              <a:rPr lang="en-US" sz="2000" dirty="0"/>
              <a:t> “CN=newvisions.com” –</a:t>
            </a:r>
            <a:r>
              <a:rPr lang="en-US" sz="2000" dirty="0" err="1"/>
              <a:t>IssuerName</a:t>
            </a:r>
            <a:r>
              <a:rPr lang="en-US" sz="2000" dirty="0"/>
              <a:t> “Self” –</a:t>
            </a:r>
            <a:r>
              <a:rPr lang="en-US" sz="2000" dirty="0" err="1"/>
              <a:t>ValidityInMonths</a:t>
            </a:r>
            <a:r>
              <a:rPr lang="en-US" sz="2000" dirty="0"/>
              <a:t> 6 –</a:t>
            </a:r>
            <a:r>
              <a:rPr lang="en-US" sz="2000" dirty="0" err="1"/>
              <a:t>ReuseKeyOnRenewal</a:t>
            </a:r>
            <a:endParaRPr lang="en-US" sz="2000" dirty="0"/>
          </a:p>
          <a:p>
            <a:r>
              <a:rPr lang="en-US" sz="2400" dirty="0"/>
              <a:t>Create Certificate </a:t>
            </a:r>
          </a:p>
          <a:p>
            <a:pPr marL="288925" lvl="1" indent="0">
              <a:buNone/>
            </a:pPr>
            <a:r>
              <a:rPr lang="en-US" sz="2000" dirty="0"/>
              <a:t>Add-</a:t>
            </a:r>
            <a:r>
              <a:rPr lang="en-US" sz="2000" dirty="0" err="1"/>
              <a:t>AzureKeyVaultCertificate</a:t>
            </a:r>
            <a:r>
              <a:rPr lang="en-US" sz="2000" dirty="0"/>
              <a:t> –</a:t>
            </a:r>
            <a:r>
              <a:rPr lang="en-US" sz="2000" dirty="0" err="1"/>
              <a:t>VaultName</a:t>
            </a:r>
            <a:r>
              <a:rPr lang="en-US" sz="2000" dirty="0"/>
              <a:t> ‘MyKeyVault-0’ –Name ‘TestCert01’ –</a:t>
            </a:r>
            <a:r>
              <a:rPr lang="en-US" sz="2000" dirty="0" err="1"/>
              <a:t>CertificatePolicy</a:t>
            </a:r>
            <a:r>
              <a:rPr lang="en-US" sz="2000" dirty="0"/>
              <a:t> = $Policy</a:t>
            </a:r>
          </a:p>
          <a:p>
            <a:r>
              <a:rPr lang="en-US" sz="2400" dirty="0"/>
              <a:t>Submits a job </a:t>
            </a:r>
          </a:p>
        </p:txBody>
      </p:sp>
      <p:sp>
        <p:nvSpPr>
          <p:cNvPr id="4" name="Text Placeholder 3">
            <a:extLst>
              <a:ext uri="{FF2B5EF4-FFF2-40B4-BE49-F238E27FC236}">
                <a16:creationId xmlns="" xmlns:a16="http://schemas.microsoft.com/office/drawing/2014/main" id="{A121119D-6F68-482E-9A4F-DBC79C813AC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775955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A5D657-CBA3-46FD-8246-2613A7BAEBA3}"/>
              </a:ext>
            </a:extLst>
          </p:cNvPr>
          <p:cNvSpPr>
            <a:spLocks noGrp="1"/>
          </p:cNvSpPr>
          <p:nvPr>
            <p:ph type="title"/>
          </p:nvPr>
        </p:nvSpPr>
        <p:spPr/>
        <p:txBody>
          <a:bodyPr/>
          <a:lstStyle/>
          <a:p>
            <a:r>
              <a:rPr lang="en-US" dirty="0"/>
              <a:t>Azure App Service Certificate</a:t>
            </a:r>
          </a:p>
        </p:txBody>
      </p:sp>
      <p:sp>
        <p:nvSpPr>
          <p:cNvPr id="3" name="Text Placeholder 2">
            <a:extLst>
              <a:ext uri="{FF2B5EF4-FFF2-40B4-BE49-F238E27FC236}">
                <a16:creationId xmlns="" xmlns:a16="http://schemas.microsoft.com/office/drawing/2014/main" id="{51BD42A6-26E9-4879-A73B-377100A30D1F}"/>
              </a:ext>
            </a:extLst>
          </p:cNvPr>
          <p:cNvSpPr>
            <a:spLocks noGrp="1"/>
          </p:cNvSpPr>
          <p:nvPr>
            <p:ph type="body" idx="1"/>
          </p:nvPr>
        </p:nvSpPr>
        <p:spPr>
          <a:xfrm>
            <a:off x="261254" y="1021215"/>
            <a:ext cx="4122488" cy="5147356"/>
          </a:xfrm>
        </p:spPr>
        <p:txBody>
          <a:bodyPr/>
          <a:lstStyle/>
          <a:p>
            <a:r>
              <a:rPr lang="en-US" sz="2000" dirty="0"/>
              <a:t>Service used with </a:t>
            </a:r>
          </a:p>
          <a:p>
            <a:pPr lvl="1"/>
            <a:r>
              <a:rPr lang="en-US" sz="1800" dirty="0" err="1"/>
              <a:t>WebApps</a:t>
            </a:r>
            <a:endParaRPr lang="en-US" sz="1800" dirty="0"/>
          </a:p>
          <a:p>
            <a:r>
              <a:rPr lang="en-US" sz="2000" dirty="0"/>
              <a:t>Uses Azure Key Vault for certificate storage </a:t>
            </a:r>
          </a:p>
          <a:p>
            <a:r>
              <a:rPr lang="en-US" sz="2000" dirty="0"/>
              <a:t>Two Certificates </a:t>
            </a:r>
          </a:p>
          <a:p>
            <a:pPr lvl="1"/>
            <a:r>
              <a:rPr lang="en-US" sz="1800" dirty="0"/>
              <a:t>S1 Standard – provides SSL bindings to the root and www subdomain – </a:t>
            </a:r>
          </a:p>
          <a:p>
            <a:pPr lvl="1"/>
            <a:r>
              <a:rPr lang="en-US" sz="1800" dirty="0"/>
              <a:t>W1 Wildcard – need SSL bindings for root and any first level subdomain</a:t>
            </a:r>
          </a:p>
          <a:p>
            <a:r>
              <a:rPr lang="en-US" sz="2000" dirty="0"/>
              <a:t>Eliminates human error</a:t>
            </a:r>
          </a:p>
          <a:p>
            <a:r>
              <a:rPr lang="en-US" sz="2000" dirty="0"/>
              <a:t>Reduces time required to be done manually </a:t>
            </a:r>
          </a:p>
          <a:p>
            <a:r>
              <a:rPr lang="en-US" sz="2000" dirty="0"/>
              <a:t>Can set to </a:t>
            </a:r>
            <a:r>
              <a:rPr lang="en-US" sz="2000" dirty="0" err="1"/>
              <a:t>autorenew</a:t>
            </a:r>
            <a:r>
              <a:rPr lang="en-US" sz="2000" dirty="0"/>
              <a:t> </a:t>
            </a:r>
          </a:p>
        </p:txBody>
      </p:sp>
      <p:sp>
        <p:nvSpPr>
          <p:cNvPr id="4" name="Text Placeholder 3">
            <a:extLst>
              <a:ext uri="{FF2B5EF4-FFF2-40B4-BE49-F238E27FC236}">
                <a16:creationId xmlns="" xmlns:a16="http://schemas.microsoft.com/office/drawing/2014/main" id="{DE6970A0-4DFC-4649-AE1E-A73935CC067A}"/>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 xmlns:a16="http://schemas.microsoft.com/office/drawing/2014/main" id="{AFDE55B0-E009-45A2-A59F-8B77E8344DDC}"/>
              </a:ext>
            </a:extLst>
          </p:cNvPr>
          <p:cNvPicPr>
            <a:picLocks noChangeAspect="1"/>
          </p:cNvPicPr>
          <p:nvPr/>
        </p:nvPicPr>
        <p:blipFill>
          <a:blip r:embed="rId3"/>
          <a:stretch>
            <a:fillRect/>
          </a:stretch>
        </p:blipFill>
        <p:spPr>
          <a:xfrm>
            <a:off x="5058335" y="879228"/>
            <a:ext cx="3615450" cy="3249019"/>
          </a:xfrm>
          <a:prstGeom prst="rect">
            <a:avLst/>
          </a:prstGeom>
        </p:spPr>
      </p:pic>
      <p:pic>
        <p:nvPicPr>
          <p:cNvPr id="6" name="Picture 5">
            <a:extLst>
              <a:ext uri="{FF2B5EF4-FFF2-40B4-BE49-F238E27FC236}">
                <a16:creationId xmlns="" xmlns:a16="http://schemas.microsoft.com/office/drawing/2014/main" id="{F15DE6F5-A75C-4D1B-BB6A-453B856363FB}"/>
              </a:ext>
            </a:extLst>
          </p:cNvPr>
          <p:cNvPicPr>
            <a:picLocks noChangeAspect="1"/>
          </p:cNvPicPr>
          <p:nvPr/>
        </p:nvPicPr>
        <p:blipFill>
          <a:blip r:embed="rId4"/>
          <a:stretch>
            <a:fillRect/>
          </a:stretch>
        </p:blipFill>
        <p:spPr>
          <a:xfrm>
            <a:off x="5432547" y="4288191"/>
            <a:ext cx="2867025" cy="1628775"/>
          </a:xfrm>
          <a:prstGeom prst="rect">
            <a:avLst/>
          </a:prstGeom>
        </p:spPr>
      </p:pic>
    </p:spTree>
    <p:extLst>
      <p:ext uri="{BB962C8B-B14F-4D97-AF65-F5344CB8AC3E}">
        <p14:creationId xmlns:p14="http://schemas.microsoft.com/office/powerpoint/2010/main" val="370404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57A77D-AE21-4B27-9996-211B0F2A1519}"/>
              </a:ext>
            </a:extLst>
          </p:cNvPr>
          <p:cNvSpPr>
            <a:spLocks noGrp="1"/>
          </p:cNvSpPr>
          <p:nvPr>
            <p:ph type="title"/>
          </p:nvPr>
        </p:nvSpPr>
        <p:spPr/>
        <p:txBody>
          <a:bodyPr/>
          <a:lstStyle/>
          <a:p>
            <a:r>
              <a:rPr lang="en-US" dirty="0"/>
              <a:t>Prevent and respond to security threats with Azure Security Center</a:t>
            </a:r>
          </a:p>
        </p:txBody>
      </p:sp>
      <p:sp>
        <p:nvSpPr>
          <p:cNvPr id="3" name="Text Placeholder 2">
            <a:extLst>
              <a:ext uri="{FF2B5EF4-FFF2-40B4-BE49-F238E27FC236}">
                <a16:creationId xmlns="" xmlns:a16="http://schemas.microsoft.com/office/drawing/2014/main" id="{6252E443-5C42-4966-BA95-F7B293050B37}"/>
              </a:ext>
            </a:extLst>
          </p:cNvPr>
          <p:cNvSpPr>
            <a:spLocks noGrp="1"/>
          </p:cNvSpPr>
          <p:nvPr>
            <p:ph type="body" idx="1"/>
          </p:nvPr>
        </p:nvSpPr>
        <p:spPr/>
        <p:txBody>
          <a:bodyPr/>
          <a:lstStyle/>
          <a:p>
            <a:r>
              <a:rPr lang="en-US" dirty="0"/>
              <a:t>Eliminate threats by implementing security best practices </a:t>
            </a:r>
          </a:p>
          <a:p>
            <a:r>
              <a:rPr lang="en-US" dirty="0"/>
              <a:t>Azure Security Center lightens the burden </a:t>
            </a:r>
          </a:p>
          <a:p>
            <a:pPr lvl="1"/>
            <a:r>
              <a:rPr lang="en-US" dirty="0"/>
              <a:t>Evaluating deployments </a:t>
            </a:r>
          </a:p>
          <a:p>
            <a:pPr lvl="1"/>
            <a:r>
              <a:rPr lang="en-US" dirty="0"/>
              <a:t>Offering recommendations for hardening </a:t>
            </a:r>
          </a:p>
          <a:p>
            <a:pPr lvl="1"/>
            <a:r>
              <a:rPr lang="en-US" dirty="0"/>
              <a:t>Can use ASC to implement recommendations </a:t>
            </a:r>
          </a:p>
          <a:p>
            <a:pPr lvl="1"/>
            <a:r>
              <a:rPr lang="en-US" dirty="0"/>
              <a:t>Provides active monitoring </a:t>
            </a:r>
          </a:p>
          <a:p>
            <a:pPr lvl="1"/>
            <a:r>
              <a:rPr lang="en-US" dirty="0"/>
              <a:t>Identifying malicious activity allowing for rapid response </a:t>
            </a:r>
          </a:p>
        </p:txBody>
      </p:sp>
      <p:sp>
        <p:nvSpPr>
          <p:cNvPr id="4" name="Text Placeholder 3">
            <a:extLst>
              <a:ext uri="{FF2B5EF4-FFF2-40B4-BE49-F238E27FC236}">
                <a16:creationId xmlns="" xmlns:a16="http://schemas.microsoft.com/office/drawing/2014/main" id="{9DB98C50-27A5-4439-8159-0E26A418FCA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951760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A8BCDF-312A-429B-99E3-0EE2157B489E}"/>
              </a:ext>
            </a:extLst>
          </p:cNvPr>
          <p:cNvSpPr>
            <a:spLocks noGrp="1"/>
          </p:cNvSpPr>
          <p:nvPr>
            <p:ph type="title"/>
          </p:nvPr>
        </p:nvSpPr>
        <p:spPr/>
        <p:txBody>
          <a:bodyPr/>
          <a:lstStyle/>
          <a:p>
            <a:r>
              <a:rPr lang="en-US" dirty="0"/>
              <a:t>Enabling Azure Security Center</a:t>
            </a:r>
          </a:p>
        </p:txBody>
      </p:sp>
      <p:sp>
        <p:nvSpPr>
          <p:cNvPr id="3" name="Text Placeholder 2">
            <a:extLst>
              <a:ext uri="{FF2B5EF4-FFF2-40B4-BE49-F238E27FC236}">
                <a16:creationId xmlns="" xmlns:a16="http://schemas.microsoft.com/office/drawing/2014/main" id="{D4F57821-54D2-4B37-AC70-7D080510113D}"/>
              </a:ext>
            </a:extLst>
          </p:cNvPr>
          <p:cNvSpPr>
            <a:spLocks noGrp="1"/>
          </p:cNvSpPr>
          <p:nvPr>
            <p:ph type="body" idx="1"/>
          </p:nvPr>
        </p:nvSpPr>
        <p:spPr>
          <a:xfrm>
            <a:off x="261254" y="1021215"/>
            <a:ext cx="4472112" cy="5147356"/>
          </a:xfrm>
        </p:spPr>
        <p:txBody>
          <a:bodyPr/>
          <a:lstStyle/>
          <a:p>
            <a:r>
              <a:rPr lang="en-US" dirty="0"/>
              <a:t>Free tier is enabled by default </a:t>
            </a:r>
          </a:p>
          <a:p>
            <a:r>
              <a:rPr lang="en-US" dirty="0"/>
              <a:t>Pinned to the services menu </a:t>
            </a:r>
          </a:p>
          <a:p>
            <a:endParaRPr lang="en-US" dirty="0"/>
          </a:p>
          <a:p>
            <a:endParaRPr lang="en-US" dirty="0"/>
          </a:p>
        </p:txBody>
      </p:sp>
      <p:sp>
        <p:nvSpPr>
          <p:cNvPr id="4" name="Text Placeholder 3">
            <a:extLst>
              <a:ext uri="{FF2B5EF4-FFF2-40B4-BE49-F238E27FC236}">
                <a16:creationId xmlns="" xmlns:a16="http://schemas.microsoft.com/office/drawing/2014/main" id="{5ADF7E05-A39E-4934-87F6-DF62AC1DEE8C}"/>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 xmlns:a16="http://schemas.microsoft.com/office/drawing/2014/main" id="{B5DBFC6E-A14D-444A-B2C1-6836671C48F7}"/>
              </a:ext>
            </a:extLst>
          </p:cNvPr>
          <p:cNvPicPr>
            <a:picLocks noChangeAspect="1"/>
          </p:cNvPicPr>
          <p:nvPr/>
        </p:nvPicPr>
        <p:blipFill>
          <a:blip r:embed="rId3"/>
          <a:stretch>
            <a:fillRect/>
          </a:stretch>
        </p:blipFill>
        <p:spPr>
          <a:xfrm>
            <a:off x="5296399" y="879228"/>
            <a:ext cx="3539626" cy="3168337"/>
          </a:xfrm>
          <a:prstGeom prst="rect">
            <a:avLst/>
          </a:prstGeom>
        </p:spPr>
      </p:pic>
    </p:spTree>
    <p:extLst>
      <p:ext uri="{BB962C8B-B14F-4D97-AF65-F5344CB8AC3E}">
        <p14:creationId xmlns:p14="http://schemas.microsoft.com/office/powerpoint/2010/main" val="261420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1F541A-24F6-4558-8F89-91F94078A53C}"/>
              </a:ext>
            </a:extLst>
          </p:cNvPr>
          <p:cNvSpPr>
            <a:spLocks noGrp="1"/>
          </p:cNvSpPr>
          <p:nvPr>
            <p:ph type="title"/>
          </p:nvPr>
        </p:nvSpPr>
        <p:spPr/>
        <p:txBody>
          <a:bodyPr/>
          <a:lstStyle/>
          <a:p>
            <a:r>
              <a:rPr lang="en-US" dirty="0"/>
              <a:t>ASC (Azure Security Center)</a:t>
            </a:r>
          </a:p>
        </p:txBody>
      </p:sp>
      <p:sp>
        <p:nvSpPr>
          <p:cNvPr id="3" name="Text Placeholder 2">
            <a:extLst>
              <a:ext uri="{FF2B5EF4-FFF2-40B4-BE49-F238E27FC236}">
                <a16:creationId xmlns="" xmlns:a16="http://schemas.microsoft.com/office/drawing/2014/main" id="{DD475E43-28BA-47E2-8015-D122C76FAA6A}"/>
              </a:ext>
            </a:extLst>
          </p:cNvPr>
          <p:cNvSpPr>
            <a:spLocks noGrp="1"/>
          </p:cNvSpPr>
          <p:nvPr>
            <p:ph type="body" idx="1"/>
          </p:nvPr>
        </p:nvSpPr>
        <p:spPr>
          <a:xfrm>
            <a:off x="261254" y="1021215"/>
            <a:ext cx="3463582" cy="5147356"/>
          </a:xfrm>
        </p:spPr>
        <p:txBody>
          <a:bodyPr/>
          <a:lstStyle/>
          <a:p>
            <a:r>
              <a:rPr lang="en-US" dirty="0"/>
              <a:t>Four sections </a:t>
            </a:r>
          </a:p>
          <a:p>
            <a:pPr lvl="1"/>
            <a:r>
              <a:rPr lang="en-US" dirty="0"/>
              <a:t>Overview </a:t>
            </a:r>
          </a:p>
          <a:p>
            <a:pPr lvl="1"/>
            <a:r>
              <a:rPr lang="en-US" dirty="0"/>
              <a:t>Prevention</a:t>
            </a:r>
          </a:p>
          <a:p>
            <a:pPr lvl="1"/>
            <a:r>
              <a:rPr lang="en-US" dirty="0"/>
              <a:t>Detection </a:t>
            </a:r>
          </a:p>
          <a:p>
            <a:pPr lvl="1"/>
            <a:r>
              <a:rPr lang="en-US" dirty="0"/>
              <a:t>Advanced Cloud defense </a:t>
            </a:r>
          </a:p>
          <a:p>
            <a:r>
              <a:rPr lang="en-US" dirty="0"/>
              <a:t>Security policy menu begins the process </a:t>
            </a:r>
          </a:p>
          <a:p>
            <a:endParaRPr lang="en-US" dirty="0"/>
          </a:p>
        </p:txBody>
      </p:sp>
      <p:sp>
        <p:nvSpPr>
          <p:cNvPr id="4" name="Text Placeholder 3">
            <a:extLst>
              <a:ext uri="{FF2B5EF4-FFF2-40B4-BE49-F238E27FC236}">
                <a16:creationId xmlns="" xmlns:a16="http://schemas.microsoft.com/office/drawing/2014/main" id="{37CA8635-5E06-4A5F-9466-4EDE0C8D19FD}"/>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 xmlns:a16="http://schemas.microsoft.com/office/drawing/2014/main" id="{7F4391DC-306A-40D6-83BA-AAD5E8510D81}"/>
              </a:ext>
            </a:extLst>
          </p:cNvPr>
          <p:cNvPicPr>
            <a:picLocks noChangeAspect="1"/>
          </p:cNvPicPr>
          <p:nvPr/>
        </p:nvPicPr>
        <p:blipFill>
          <a:blip r:embed="rId3"/>
          <a:stretch>
            <a:fillRect/>
          </a:stretch>
        </p:blipFill>
        <p:spPr>
          <a:xfrm>
            <a:off x="3837327" y="844843"/>
            <a:ext cx="5179892" cy="4149972"/>
          </a:xfrm>
          <a:prstGeom prst="rect">
            <a:avLst/>
          </a:prstGeom>
        </p:spPr>
      </p:pic>
      <p:pic>
        <p:nvPicPr>
          <p:cNvPr id="6" name="Picture 5">
            <a:extLst>
              <a:ext uri="{FF2B5EF4-FFF2-40B4-BE49-F238E27FC236}">
                <a16:creationId xmlns="" xmlns:a16="http://schemas.microsoft.com/office/drawing/2014/main" id="{BB2714DF-DC66-4A99-9F32-5830A470C976}"/>
              </a:ext>
            </a:extLst>
          </p:cNvPr>
          <p:cNvPicPr>
            <a:picLocks noChangeAspect="1"/>
          </p:cNvPicPr>
          <p:nvPr/>
        </p:nvPicPr>
        <p:blipFill>
          <a:blip r:embed="rId4"/>
          <a:stretch>
            <a:fillRect/>
          </a:stretch>
        </p:blipFill>
        <p:spPr>
          <a:xfrm>
            <a:off x="4548606" y="1307576"/>
            <a:ext cx="4114800" cy="2895600"/>
          </a:xfrm>
          <a:prstGeom prst="rect">
            <a:avLst/>
          </a:prstGeom>
        </p:spPr>
      </p:pic>
    </p:spTree>
    <p:extLst>
      <p:ext uri="{BB962C8B-B14F-4D97-AF65-F5344CB8AC3E}">
        <p14:creationId xmlns:p14="http://schemas.microsoft.com/office/powerpoint/2010/main" val="7835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EF4CF9-DB32-448C-A2F8-433EAD91E292}"/>
              </a:ext>
            </a:extLst>
          </p:cNvPr>
          <p:cNvSpPr>
            <a:spLocks noGrp="1"/>
          </p:cNvSpPr>
          <p:nvPr>
            <p:ph type="title"/>
          </p:nvPr>
        </p:nvSpPr>
        <p:spPr/>
        <p:txBody>
          <a:bodyPr/>
          <a:lstStyle/>
          <a:p>
            <a:r>
              <a:rPr lang="en-US" dirty="0"/>
              <a:t>Compute</a:t>
            </a:r>
          </a:p>
        </p:txBody>
      </p:sp>
      <p:sp>
        <p:nvSpPr>
          <p:cNvPr id="3" name="Text Placeholder 2">
            <a:extLst>
              <a:ext uri="{FF2B5EF4-FFF2-40B4-BE49-F238E27FC236}">
                <a16:creationId xmlns="" xmlns:a16="http://schemas.microsoft.com/office/drawing/2014/main" id="{1FF5C313-38E9-417A-A723-8366441F6CBF}"/>
              </a:ext>
            </a:extLst>
          </p:cNvPr>
          <p:cNvSpPr>
            <a:spLocks noGrp="1"/>
          </p:cNvSpPr>
          <p:nvPr>
            <p:ph type="body" idx="1"/>
          </p:nvPr>
        </p:nvSpPr>
        <p:spPr/>
        <p:txBody>
          <a:bodyPr/>
          <a:lstStyle/>
          <a:p>
            <a:r>
              <a:rPr lang="en-US" dirty="0"/>
              <a:t>Monitor Configuration</a:t>
            </a:r>
          </a:p>
          <a:p>
            <a:pPr lvl="1"/>
            <a:r>
              <a:rPr lang="en-US" dirty="0"/>
              <a:t>IaaS</a:t>
            </a:r>
          </a:p>
          <a:p>
            <a:pPr lvl="1"/>
            <a:r>
              <a:rPr lang="en-US" dirty="0"/>
              <a:t>Cloud Services </a:t>
            </a:r>
          </a:p>
          <a:p>
            <a:r>
              <a:rPr lang="en-US" dirty="0"/>
              <a:t>Recommendations give additional information </a:t>
            </a:r>
          </a:p>
          <a:p>
            <a:r>
              <a:rPr lang="en-US" dirty="0"/>
              <a:t>JIT (Just-In-Time) access</a:t>
            </a:r>
          </a:p>
          <a:p>
            <a:pPr lvl="1"/>
            <a:r>
              <a:rPr lang="en-US" dirty="0"/>
              <a:t>Blocks inbound network traffic using a NSG (network security group)</a:t>
            </a:r>
          </a:p>
          <a:p>
            <a:pPr lvl="1"/>
            <a:r>
              <a:rPr lang="en-US" dirty="0"/>
              <a:t>User with write access will be given temporary access based on the ASC policy</a:t>
            </a:r>
          </a:p>
          <a:p>
            <a:pPr lvl="1"/>
            <a:r>
              <a:rPr lang="en-US" dirty="0"/>
              <a:t>Located in Advanced Cloud Defense section </a:t>
            </a:r>
          </a:p>
        </p:txBody>
      </p:sp>
      <p:sp>
        <p:nvSpPr>
          <p:cNvPr id="4" name="Text Placeholder 3">
            <a:extLst>
              <a:ext uri="{FF2B5EF4-FFF2-40B4-BE49-F238E27FC236}">
                <a16:creationId xmlns="" xmlns:a16="http://schemas.microsoft.com/office/drawing/2014/main" id="{260BDEAE-EC36-4FE6-BD9D-1DACECA13F7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936379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862D39-6391-4A6A-9CA2-09CECA43FD9A}"/>
              </a:ext>
            </a:extLst>
          </p:cNvPr>
          <p:cNvSpPr>
            <a:spLocks noGrp="1"/>
          </p:cNvSpPr>
          <p:nvPr>
            <p:ph type="title"/>
          </p:nvPr>
        </p:nvSpPr>
        <p:spPr/>
        <p:txBody>
          <a:bodyPr/>
          <a:lstStyle/>
          <a:p>
            <a:r>
              <a:rPr lang="en-US" dirty="0"/>
              <a:t>Networking</a:t>
            </a:r>
          </a:p>
        </p:txBody>
      </p:sp>
      <p:sp>
        <p:nvSpPr>
          <p:cNvPr id="3" name="Text Placeholder 2">
            <a:extLst>
              <a:ext uri="{FF2B5EF4-FFF2-40B4-BE49-F238E27FC236}">
                <a16:creationId xmlns="" xmlns:a16="http://schemas.microsoft.com/office/drawing/2014/main" id="{69ED2892-C729-4D43-877C-6FA608A1A199}"/>
              </a:ext>
            </a:extLst>
          </p:cNvPr>
          <p:cNvSpPr>
            <a:spLocks noGrp="1"/>
          </p:cNvSpPr>
          <p:nvPr>
            <p:ph type="body" idx="1"/>
          </p:nvPr>
        </p:nvSpPr>
        <p:spPr/>
        <p:txBody>
          <a:bodyPr/>
          <a:lstStyle/>
          <a:p>
            <a:r>
              <a:rPr lang="en-US" dirty="0"/>
              <a:t>Evaluates the accessibility of external facing resources </a:t>
            </a:r>
          </a:p>
          <a:p>
            <a:r>
              <a:rPr lang="en-US" dirty="0"/>
              <a:t>Use of traffic/blocking/inspection</a:t>
            </a:r>
          </a:p>
          <a:p>
            <a:pPr lvl="1"/>
            <a:r>
              <a:rPr lang="en-US" dirty="0"/>
              <a:t>NSG </a:t>
            </a:r>
          </a:p>
          <a:p>
            <a:pPr lvl="1"/>
            <a:r>
              <a:rPr lang="en-US" dirty="0"/>
              <a:t>Network Firewalls </a:t>
            </a:r>
          </a:p>
          <a:p>
            <a:pPr lvl="1"/>
            <a:r>
              <a:rPr lang="en-US" dirty="0"/>
              <a:t>Web Application Firewalls </a:t>
            </a:r>
          </a:p>
          <a:p>
            <a:r>
              <a:rPr lang="en-US" dirty="0"/>
              <a:t>Recommendations made to restrict flow even further </a:t>
            </a:r>
          </a:p>
          <a:p>
            <a:r>
              <a:rPr lang="en-US" dirty="0"/>
              <a:t>Non-compliant can be remediated using ASC </a:t>
            </a:r>
          </a:p>
          <a:p>
            <a:endParaRPr lang="en-US" dirty="0"/>
          </a:p>
        </p:txBody>
      </p:sp>
      <p:sp>
        <p:nvSpPr>
          <p:cNvPr id="4" name="Text Placeholder 3">
            <a:extLst>
              <a:ext uri="{FF2B5EF4-FFF2-40B4-BE49-F238E27FC236}">
                <a16:creationId xmlns="" xmlns:a16="http://schemas.microsoft.com/office/drawing/2014/main" id="{1EB6B58F-5D93-411A-A9D6-84325B1832C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871703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368AE5-31BE-45A7-A4AD-141E07318D26}"/>
              </a:ext>
            </a:extLst>
          </p:cNvPr>
          <p:cNvSpPr>
            <a:spLocks noGrp="1"/>
          </p:cNvSpPr>
          <p:nvPr>
            <p:ph type="title"/>
          </p:nvPr>
        </p:nvSpPr>
        <p:spPr/>
        <p:txBody>
          <a:bodyPr/>
          <a:lstStyle/>
          <a:p>
            <a:r>
              <a:rPr lang="en-US" dirty="0"/>
              <a:t>Storage and Data </a:t>
            </a:r>
          </a:p>
        </p:txBody>
      </p:sp>
      <p:sp>
        <p:nvSpPr>
          <p:cNvPr id="3" name="Text Placeholder 2">
            <a:extLst>
              <a:ext uri="{FF2B5EF4-FFF2-40B4-BE49-F238E27FC236}">
                <a16:creationId xmlns="" xmlns:a16="http://schemas.microsoft.com/office/drawing/2014/main" id="{8A6A723B-0091-44FD-AFA7-3D427443A2A9}"/>
              </a:ext>
            </a:extLst>
          </p:cNvPr>
          <p:cNvSpPr>
            <a:spLocks noGrp="1"/>
          </p:cNvSpPr>
          <p:nvPr>
            <p:ph type="body" idx="1"/>
          </p:nvPr>
        </p:nvSpPr>
        <p:spPr>
          <a:xfrm>
            <a:off x="261253" y="1021215"/>
            <a:ext cx="4310747" cy="5147356"/>
          </a:xfrm>
        </p:spPr>
        <p:txBody>
          <a:bodyPr/>
          <a:lstStyle/>
          <a:p>
            <a:r>
              <a:rPr lang="en-US" sz="2400" dirty="0" smtClean="0"/>
              <a:t>Exposing </a:t>
            </a:r>
            <a:r>
              <a:rPr lang="en-US" sz="2400" dirty="0"/>
              <a:t>vulnerabilities in PaaS solutions</a:t>
            </a:r>
          </a:p>
          <a:p>
            <a:r>
              <a:rPr lang="en-US" sz="2400" dirty="0"/>
              <a:t>Azure Storage </a:t>
            </a:r>
          </a:p>
          <a:p>
            <a:pPr lvl="1"/>
            <a:r>
              <a:rPr lang="en-US" sz="2000" dirty="0"/>
              <a:t>Blob </a:t>
            </a:r>
          </a:p>
          <a:p>
            <a:pPr lvl="1"/>
            <a:r>
              <a:rPr lang="en-US" sz="2000" dirty="0"/>
              <a:t>Disk </a:t>
            </a:r>
          </a:p>
          <a:p>
            <a:pPr lvl="1"/>
            <a:r>
              <a:rPr lang="en-US" sz="2000" dirty="0"/>
              <a:t>File</a:t>
            </a:r>
          </a:p>
          <a:p>
            <a:pPr lvl="1"/>
            <a:r>
              <a:rPr lang="en-US" sz="2000" dirty="0"/>
              <a:t>Queue</a:t>
            </a:r>
          </a:p>
          <a:p>
            <a:r>
              <a:rPr lang="en-US" sz="2400" dirty="0"/>
              <a:t>Azure SQL Database (DBaaS) </a:t>
            </a:r>
          </a:p>
          <a:p>
            <a:r>
              <a:rPr lang="en-US" sz="2400" dirty="0"/>
              <a:t>Recommendations for encryption </a:t>
            </a:r>
          </a:p>
        </p:txBody>
      </p:sp>
      <p:sp>
        <p:nvSpPr>
          <p:cNvPr id="4" name="Text Placeholder 3">
            <a:extLst>
              <a:ext uri="{FF2B5EF4-FFF2-40B4-BE49-F238E27FC236}">
                <a16:creationId xmlns="" xmlns:a16="http://schemas.microsoft.com/office/drawing/2014/main" id="{AD5F769B-8B53-4C4B-9A5E-8A199B946F8F}"/>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 xmlns:a16="http://schemas.microsoft.com/office/drawing/2014/main" id="{205C1B4C-EC9B-4F2B-BB5F-4D8068AE4E1D}"/>
              </a:ext>
            </a:extLst>
          </p:cNvPr>
          <p:cNvPicPr>
            <a:picLocks noChangeAspect="1"/>
          </p:cNvPicPr>
          <p:nvPr/>
        </p:nvPicPr>
        <p:blipFill>
          <a:blip r:embed="rId3"/>
          <a:stretch>
            <a:fillRect/>
          </a:stretch>
        </p:blipFill>
        <p:spPr>
          <a:xfrm>
            <a:off x="4548606" y="879228"/>
            <a:ext cx="4286250" cy="3819525"/>
          </a:xfrm>
          <a:prstGeom prst="rect">
            <a:avLst/>
          </a:prstGeom>
        </p:spPr>
      </p:pic>
    </p:spTree>
    <p:extLst>
      <p:ext uri="{BB962C8B-B14F-4D97-AF65-F5344CB8AC3E}">
        <p14:creationId xmlns:p14="http://schemas.microsoft.com/office/powerpoint/2010/main" val="79967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9E1470-6A28-41DF-8BAC-6CDF8C6295D7}"/>
              </a:ext>
            </a:extLst>
          </p:cNvPr>
          <p:cNvSpPr>
            <a:spLocks noGrp="1"/>
          </p:cNvSpPr>
          <p:nvPr>
            <p:ph type="title"/>
          </p:nvPr>
        </p:nvSpPr>
        <p:spPr/>
        <p:txBody>
          <a:bodyPr/>
          <a:lstStyle/>
          <a:p>
            <a:r>
              <a:rPr lang="en-US" dirty="0"/>
              <a:t>Applications</a:t>
            </a:r>
          </a:p>
        </p:txBody>
      </p:sp>
      <p:sp>
        <p:nvSpPr>
          <p:cNvPr id="3" name="Text Placeholder 2">
            <a:extLst>
              <a:ext uri="{FF2B5EF4-FFF2-40B4-BE49-F238E27FC236}">
                <a16:creationId xmlns="" xmlns:a16="http://schemas.microsoft.com/office/drawing/2014/main" id="{3023536F-FBB4-4F98-B035-BBBC988826F8}"/>
              </a:ext>
            </a:extLst>
          </p:cNvPr>
          <p:cNvSpPr>
            <a:spLocks noGrp="1"/>
          </p:cNvSpPr>
          <p:nvPr>
            <p:ph type="body" idx="1"/>
          </p:nvPr>
        </p:nvSpPr>
        <p:spPr>
          <a:xfrm>
            <a:off x="261254" y="1021215"/>
            <a:ext cx="4014912" cy="5147356"/>
          </a:xfrm>
        </p:spPr>
        <p:txBody>
          <a:bodyPr/>
          <a:lstStyle/>
          <a:p>
            <a:r>
              <a:rPr lang="en-US" sz="2000" dirty="0"/>
              <a:t>Evaluates public-facing services </a:t>
            </a:r>
          </a:p>
          <a:p>
            <a:pPr lvl="1"/>
            <a:r>
              <a:rPr lang="en-US" sz="1800" dirty="0"/>
              <a:t>Websites </a:t>
            </a:r>
          </a:p>
          <a:p>
            <a:pPr lvl="1"/>
            <a:r>
              <a:rPr lang="en-US" sz="1800" dirty="0"/>
              <a:t>Makes recommendations such as WAF </a:t>
            </a:r>
          </a:p>
          <a:p>
            <a:r>
              <a:rPr lang="en-US" sz="2000" dirty="0"/>
              <a:t>Integration with partners </a:t>
            </a:r>
          </a:p>
          <a:p>
            <a:pPr lvl="1"/>
            <a:r>
              <a:rPr lang="en-US" sz="1800" dirty="0"/>
              <a:t>F5 </a:t>
            </a:r>
          </a:p>
          <a:p>
            <a:pPr lvl="1"/>
            <a:r>
              <a:rPr lang="en-US" sz="1800" dirty="0"/>
              <a:t>Barracuda </a:t>
            </a:r>
          </a:p>
          <a:p>
            <a:pPr lvl="1"/>
            <a:r>
              <a:rPr lang="en-US" sz="1800" dirty="0"/>
              <a:t>Fortinet </a:t>
            </a:r>
          </a:p>
          <a:p>
            <a:r>
              <a:rPr lang="en-US" sz="2000" dirty="0"/>
              <a:t>Adaptive application controls</a:t>
            </a:r>
          </a:p>
        </p:txBody>
      </p:sp>
      <p:sp>
        <p:nvSpPr>
          <p:cNvPr id="4" name="Text Placeholder 3">
            <a:extLst>
              <a:ext uri="{FF2B5EF4-FFF2-40B4-BE49-F238E27FC236}">
                <a16:creationId xmlns="" xmlns:a16="http://schemas.microsoft.com/office/drawing/2014/main" id="{7264A90C-230A-430E-80F5-1BFD04C39604}"/>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 xmlns:a16="http://schemas.microsoft.com/office/drawing/2014/main" id="{86C281F3-9887-45D7-96BC-F1FDAA8AA8B2}"/>
              </a:ext>
            </a:extLst>
          </p:cNvPr>
          <p:cNvPicPr>
            <a:picLocks noChangeAspect="1"/>
          </p:cNvPicPr>
          <p:nvPr/>
        </p:nvPicPr>
        <p:blipFill>
          <a:blip r:embed="rId3"/>
          <a:stretch>
            <a:fillRect/>
          </a:stretch>
        </p:blipFill>
        <p:spPr>
          <a:xfrm>
            <a:off x="4797425" y="879228"/>
            <a:ext cx="4038600" cy="3114675"/>
          </a:xfrm>
          <a:prstGeom prst="rect">
            <a:avLst/>
          </a:prstGeom>
        </p:spPr>
      </p:pic>
      <p:pic>
        <p:nvPicPr>
          <p:cNvPr id="6" name="Picture 5">
            <a:extLst>
              <a:ext uri="{FF2B5EF4-FFF2-40B4-BE49-F238E27FC236}">
                <a16:creationId xmlns="" xmlns:a16="http://schemas.microsoft.com/office/drawing/2014/main" id="{DFE841B0-11CC-4C71-94B7-48546FB80199}"/>
              </a:ext>
            </a:extLst>
          </p:cNvPr>
          <p:cNvPicPr>
            <a:picLocks noChangeAspect="1"/>
          </p:cNvPicPr>
          <p:nvPr/>
        </p:nvPicPr>
        <p:blipFill>
          <a:blip r:embed="rId4"/>
          <a:stretch>
            <a:fillRect/>
          </a:stretch>
        </p:blipFill>
        <p:spPr>
          <a:xfrm>
            <a:off x="4806046" y="879228"/>
            <a:ext cx="4076700" cy="4200525"/>
          </a:xfrm>
          <a:prstGeom prst="rect">
            <a:avLst/>
          </a:prstGeom>
        </p:spPr>
      </p:pic>
      <p:sp>
        <p:nvSpPr>
          <p:cNvPr id="7" name="TextBox 6">
            <a:extLst>
              <a:ext uri="{FF2B5EF4-FFF2-40B4-BE49-F238E27FC236}">
                <a16:creationId xmlns="" xmlns:a16="http://schemas.microsoft.com/office/drawing/2014/main" id="{75587FDB-991B-47D2-9248-B9FFBC65A420}"/>
              </a:ext>
            </a:extLst>
          </p:cNvPr>
          <p:cNvSpPr txBox="1"/>
          <p:nvPr/>
        </p:nvSpPr>
        <p:spPr>
          <a:xfrm>
            <a:off x="363071" y="4491318"/>
            <a:ext cx="4208929" cy="1200329"/>
          </a:xfrm>
          <a:prstGeom prst="rect">
            <a:avLst/>
          </a:prstGeom>
          <a:solidFill>
            <a:srgbClr val="FF0000"/>
          </a:solidFill>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dirty="0"/>
              <a:t>Any process marked as exploitable should be  carefully reviewed.  These likely represent malware.</a:t>
            </a:r>
          </a:p>
        </p:txBody>
      </p:sp>
    </p:spTree>
    <p:extLst>
      <p:ext uri="{BB962C8B-B14F-4D97-AF65-F5344CB8AC3E}">
        <p14:creationId xmlns:p14="http://schemas.microsoft.com/office/powerpoint/2010/main" val="17711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F58B209-4E6F-412E-BA33-6903529DB20C}"/>
              </a:ext>
            </a:extLst>
          </p:cNvPr>
          <p:cNvSpPr>
            <a:spLocks noGrp="1"/>
          </p:cNvSpPr>
          <p:nvPr>
            <p:ph type="ctrTitle" sz="quarter"/>
          </p:nvPr>
        </p:nvSpPr>
        <p:spPr/>
        <p:txBody>
          <a:bodyPr/>
          <a:lstStyle/>
          <a:p>
            <a:r>
              <a:rPr lang="en-US" dirty="0"/>
              <a:t>Managing </a:t>
            </a:r>
            <a:r>
              <a:rPr lang="en-US" dirty="0" smtClean="0"/>
              <a:t>Security</a:t>
            </a:r>
            <a:endParaRPr lang="en-US" dirty="0"/>
          </a:p>
        </p:txBody>
      </p:sp>
      <p:sp>
        <p:nvSpPr>
          <p:cNvPr id="4" name="Subtitle 3">
            <a:extLst>
              <a:ext uri="{FF2B5EF4-FFF2-40B4-BE49-F238E27FC236}">
                <a16:creationId xmlns="" xmlns:a16="http://schemas.microsoft.com/office/drawing/2014/main" id="{7D07E0F1-6D44-4173-AA7B-25558381481B}"/>
              </a:ext>
            </a:extLst>
          </p:cNvPr>
          <p:cNvSpPr>
            <a:spLocks noGrp="1"/>
          </p:cNvSpPr>
          <p:nvPr>
            <p:ph type="subTitle" sz="quarter" idx="1"/>
          </p:nvPr>
        </p:nvSpPr>
        <p:spPr>
          <a:xfrm>
            <a:off x="307912" y="2076451"/>
            <a:ext cx="8668449" cy="3155456"/>
          </a:xfrm>
        </p:spPr>
        <p:txBody>
          <a:bodyPr/>
          <a:lstStyle/>
          <a:p>
            <a:r>
              <a:rPr lang="en-US" sz="2100" dirty="0" smtClean="0"/>
              <a:t>Explore Security Center</a:t>
            </a:r>
          </a:p>
          <a:p>
            <a:r>
              <a:rPr lang="en-US" sz="2100" dirty="0" smtClean="0"/>
              <a:t>Create </a:t>
            </a:r>
            <a:r>
              <a:rPr lang="en-US" sz="2100" dirty="0" smtClean="0"/>
              <a:t>a Security Policy</a:t>
            </a:r>
            <a:endParaRPr lang="en-US" sz="2100" dirty="0"/>
          </a:p>
        </p:txBody>
      </p:sp>
      <p:sp>
        <p:nvSpPr>
          <p:cNvPr id="6" name="Text Placeholder 5">
            <a:extLst>
              <a:ext uri="{FF2B5EF4-FFF2-40B4-BE49-F238E27FC236}">
                <a16:creationId xmlns="" xmlns:a16="http://schemas.microsoft.com/office/drawing/2014/main" id="{80B11388-CFF3-4CFC-99E3-D2D9B375268C}"/>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33227469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F38D64CF-0ADE-4CA1-8572-EADA659468A1}"/>
              </a:ext>
            </a:extLst>
          </p:cNvPr>
          <p:cNvSpPr>
            <a:spLocks noGrp="1"/>
          </p:cNvSpPr>
          <p:nvPr>
            <p:ph type="ctrTitle" sz="quarter"/>
          </p:nvPr>
        </p:nvSpPr>
        <p:spPr/>
        <p:txBody>
          <a:bodyPr/>
          <a:lstStyle/>
          <a:p>
            <a:r>
              <a:rPr lang="en-US" dirty="0"/>
              <a:t>Manage Azure Security and Recovery Services (25-30%)</a:t>
            </a:r>
          </a:p>
        </p:txBody>
      </p:sp>
      <p:sp>
        <p:nvSpPr>
          <p:cNvPr id="6" name="Subtitle 5">
            <a:extLst>
              <a:ext uri="{FF2B5EF4-FFF2-40B4-BE49-F238E27FC236}">
                <a16:creationId xmlns="" xmlns:a16="http://schemas.microsoft.com/office/drawing/2014/main" id="{63D15067-A858-486F-B33B-2D1E14333555}"/>
              </a:ext>
            </a:extLst>
          </p:cNvPr>
          <p:cNvSpPr>
            <a:spLocks noGrp="1"/>
          </p:cNvSpPr>
          <p:nvPr>
            <p:ph type="subTitle" sz="quarter" idx="1"/>
          </p:nvPr>
        </p:nvSpPr>
        <p:spPr>
          <a:xfrm>
            <a:off x="509286" y="2110581"/>
            <a:ext cx="8467074" cy="3722293"/>
          </a:xfrm>
        </p:spPr>
        <p:txBody>
          <a:bodyPr/>
          <a:lstStyle/>
          <a:p>
            <a:r>
              <a:rPr lang="en-US" dirty="0"/>
              <a:t>Manage data protection and security compliance </a:t>
            </a:r>
          </a:p>
          <a:p>
            <a:r>
              <a:rPr lang="en-US" dirty="0"/>
              <a:t>Implement recovery services </a:t>
            </a:r>
          </a:p>
        </p:txBody>
      </p:sp>
      <p:sp>
        <p:nvSpPr>
          <p:cNvPr id="8" name="Text Placeholder 7">
            <a:extLst>
              <a:ext uri="{FF2B5EF4-FFF2-40B4-BE49-F238E27FC236}">
                <a16:creationId xmlns=""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a:p>
            <a:r>
              <a:rPr lang="en-US" dirty="0"/>
              <a:t>http://download.microsoft.com/download/8/4/8/848DD46A-05F2-4021-A118-036FC06647C5/533_OD_Changes.pdf</a:t>
            </a:r>
          </a:p>
        </p:txBody>
      </p:sp>
    </p:spTree>
    <p:extLst>
      <p:ext uri="{BB962C8B-B14F-4D97-AF65-F5344CB8AC3E}">
        <p14:creationId xmlns:p14="http://schemas.microsoft.com/office/powerpoint/2010/main" val="15825925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dirty="0"/>
              <a:t>Implementing recovery services</a:t>
            </a:r>
            <a:br>
              <a:rPr lang="en-US" dirty="0"/>
            </a:br>
            <a:endParaRPr lang="en-US" dirty="0"/>
          </a:p>
        </p:txBody>
      </p:sp>
      <p:sp>
        <p:nvSpPr>
          <p:cNvPr id="6" name="Subtitle 5">
            <a:extLst>
              <a:ext uri="{FF2B5EF4-FFF2-40B4-BE49-F238E27FC236}">
                <a16:creationId xmlns="" xmlns:a16="http://schemas.microsoft.com/office/drawing/2014/main" id="{82A304BB-281D-492D-92BA-66E70E5CC9B7}"/>
              </a:ext>
            </a:extLst>
          </p:cNvPr>
          <p:cNvSpPr>
            <a:spLocks noGrp="1"/>
          </p:cNvSpPr>
          <p:nvPr>
            <p:ph type="subTitle" sz="quarter" idx="1"/>
          </p:nvPr>
        </p:nvSpPr>
        <p:spPr>
          <a:xfrm>
            <a:off x="597160" y="2110581"/>
            <a:ext cx="8379200" cy="3722293"/>
          </a:xfrm>
        </p:spPr>
        <p:txBody>
          <a:bodyPr/>
          <a:lstStyle/>
          <a:p>
            <a:r>
              <a:rPr lang="en-US" dirty="0"/>
              <a:t>Create a backup </a:t>
            </a:r>
            <a:r>
              <a:rPr lang="en-US" dirty="0" smtClean="0"/>
              <a:t>vault</a:t>
            </a:r>
          </a:p>
          <a:p>
            <a:r>
              <a:rPr lang="en-US" dirty="0" smtClean="0"/>
              <a:t>Deploy </a:t>
            </a:r>
            <a:r>
              <a:rPr lang="en-US" dirty="0"/>
              <a:t>a backup agent, backup and restore data, using snapshots and Geo-Replication for </a:t>
            </a:r>
            <a:r>
              <a:rPr lang="en-US" dirty="0" smtClean="0"/>
              <a:t>recovery</a:t>
            </a:r>
          </a:p>
          <a:p>
            <a:r>
              <a:rPr lang="en-US" dirty="0" smtClean="0"/>
              <a:t>Implement </a:t>
            </a:r>
            <a:r>
              <a:rPr lang="en-US" dirty="0"/>
              <a:t>DR as a </a:t>
            </a:r>
            <a:r>
              <a:rPr lang="en-US" dirty="0" smtClean="0"/>
              <a:t>service</a:t>
            </a:r>
          </a:p>
          <a:p>
            <a:r>
              <a:rPr lang="en-US" dirty="0" smtClean="0"/>
              <a:t>Deploy </a:t>
            </a:r>
            <a:r>
              <a:rPr lang="en-US" dirty="0"/>
              <a:t>Azure Site Recovery (ASR) </a:t>
            </a:r>
            <a:r>
              <a:rPr lang="en-US" dirty="0" smtClean="0"/>
              <a:t>agent</a:t>
            </a:r>
          </a:p>
          <a:p>
            <a:r>
              <a:rPr lang="en-US" dirty="0" smtClean="0"/>
              <a:t>Configure Azure Site Recovery</a:t>
            </a:r>
          </a:p>
          <a:p>
            <a:r>
              <a:rPr lang="en-US" dirty="0" smtClean="0"/>
              <a:t>Configure Azure Site Recovery </a:t>
            </a:r>
            <a:r>
              <a:rPr lang="en-US" dirty="0"/>
              <a:t>one-click failover</a:t>
            </a:r>
          </a:p>
        </p:txBody>
      </p:sp>
      <p:sp>
        <p:nvSpPr>
          <p:cNvPr id="8" name="Text Placeholder 7">
            <a:extLst>
              <a:ext uri="{FF2B5EF4-FFF2-40B4-BE49-F238E27FC236}">
                <a16:creationId xmlns=""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3B6721-6A59-40D9-A178-9560BE1393B8}"/>
              </a:ext>
            </a:extLst>
          </p:cNvPr>
          <p:cNvSpPr>
            <a:spLocks noGrp="1"/>
          </p:cNvSpPr>
          <p:nvPr>
            <p:ph type="title"/>
          </p:nvPr>
        </p:nvSpPr>
        <p:spPr/>
        <p:txBody>
          <a:bodyPr/>
          <a:lstStyle/>
          <a:p>
            <a:r>
              <a:rPr lang="en-US" dirty="0"/>
              <a:t>Create a Recovery Services vault</a:t>
            </a:r>
          </a:p>
        </p:txBody>
      </p:sp>
      <p:sp>
        <p:nvSpPr>
          <p:cNvPr id="3" name="Text Placeholder 2">
            <a:extLst>
              <a:ext uri="{FF2B5EF4-FFF2-40B4-BE49-F238E27FC236}">
                <a16:creationId xmlns="" xmlns:a16="http://schemas.microsoft.com/office/drawing/2014/main" id="{DF465E2A-92A5-400A-8FE4-938C13469C40}"/>
              </a:ext>
            </a:extLst>
          </p:cNvPr>
          <p:cNvSpPr>
            <a:spLocks noGrp="1"/>
          </p:cNvSpPr>
          <p:nvPr>
            <p:ph type="body" idx="1"/>
          </p:nvPr>
        </p:nvSpPr>
        <p:spPr/>
        <p:txBody>
          <a:bodyPr/>
          <a:lstStyle/>
          <a:p>
            <a:r>
              <a:rPr lang="en-US" dirty="0" smtClean="0"/>
              <a:t>Virtual Destination for Backup Data</a:t>
            </a:r>
          </a:p>
          <a:p>
            <a:r>
              <a:rPr lang="en-US" dirty="0" smtClean="0"/>
              <a:t>Azure </a:t>
            </a:r>
            <a:r>
              <a:rPr lang="en-US" dirty="0"/>
              <a:t>Backup </a:t>
            </a:r>
          </a:p>
          <a:p>
            <a:r>
              <a:rPr lang="en-US" dirty="0"/>
              <a:t>Azure Site Recovery </a:t>
            </a:r>
          </a:p>
          <a:p>
            <a:r>
              <a:rPr lang="en-US" dirty="0"/>
              <a:t>Recovery Services vault </a:t>
            </a:r>
          </a:p>
          <a:p>
            <a:r>
              <a:rPr lang="en-US" dirty="0"/>
              <a:t>Configuration management for </a:t>
            </a:r>
          </a:p>
          <a:p>
            <a:pPr lvl="1"/>
            <a:r>
              <a:rPr lang="en-US" dirty="0"/>
              <a:t>Azure Backup </a:t>
            </a:r>
          </a:p>
          <a:p>
            <a:pPr lvl="1"/>
            <a:r>
              <a:rPr lang="en-US" dirty="0"/>
              <a:t>Azure Site Recovery</a:t>
            </a:r>
          </a:p>
        </p:txBody>
      </p:sp>
      <p:sp>
        <p:nvSpPr>
          <p:cNvPr id="4" name="Text Placeholder 3">
            <a:extLst>
              <a:ext uri="{FF2B5EF4-FFF2-40B4-BE49-F238E27FC236}">
                <a16:creationId xmlns="" xmlns:a16="http://schemas.microsoft.com/office/drawing/2014/main" id="{2DF417A3-9EF9-4767-BD8D-A1A04EEFE84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62571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0A4242-4A81-4B70-A902-BB3B21C4B33E}"/>
              </a:ext>
            </a:extLst>
          </p:cNvPr>
          <p:cNvSpPr>
            <a:spLocks noGrp="1"/>
          </p:cNvSpPr>
          <p:nvPr>
            <p:ph type="title"/>
          </p:nvPr>
        </p:nvSpPr>
        <p:spPr/>
        <p:txBody>
          <a:bodyPr/>
          <a:lstStyle/>
          <a:p>
            <a:r>
              <a:rPr lang="en-US" dirty="0"/>
              <a:t>Create a Recovery Services vault (Azure Portal)</a:t>
            </a:r>
          </a:p>
        </p:txBody>
      </p:sp>
      <p:sp>
        <p:nvSpPr>
          <p:cNvPr id="4" name="Text Placeholder 3">
            <a:extLst>
              <a:ext uri="{FF2B5EF4-FFF2-40B4-BE49-F238E27FC236}">
                <a16:creationId xmlns="" xmlns:a16="http://schemas.microsoft.com/office/drawing/2014/main" id="{4A55D53B-EB0E-43E9-B590-54E29C80D158}"/>
              </a:ext>
            </a:extLst>
          </p:cNvPr>
          <p:cNvSpPr>
            <a:spLocks noGrp="1"/>
          </p:cNvSpPr>
          <p:nvPr>
            <p:ph type="body" sz="quarter" idx="10"/>
          </p:nvPr>
        </p:nvSpPr>
        <p:spPr/>
        <p:txBody>
          <a:bodyPr/>
          <a:lstStyle/>
          <a:p>
            <a:endParaRPr lang="en-US"/>
          </a:p>
        </p:txBody>
      </p:sp>
      <p:pic>
        <p:nvPicPr>
          <p:cNvPr id="6" name="Picture 5">
            <a:extLst>
              <a:ext uri="{FF2B5EF4-FFF2-40B4-BE49-F238E27FC236}">
                <a16:creationId xmlns="" xmlns:a16="http://schemas.microsoft.com/office/drawing/2014/main" id="{015106FC-1B9D-49C1-B7D4-C996DEB01AC1}"/>
              </a:ext>
            </a:extLst>
          </p:cNvPr>
          <p:cNvPicPr>
            <a:picLocks noChangeAspect="1"/>
          </p:cNvPicPr>
          <p:nvPr/>
        </p:nvPicPr>
        <p:blipFill>
          <a:blip r:embed="rId3"/>
          <a:stretch>
            <a:fillRect/>
          </a:stretch>
        </p:blipFill>
        <p:spPr>
          <a:xfrm>
            <a:off x="4572000" y="861137"/>
            <a:ext cx="2259106" cy="5324402"/>
          </a:xfrm>
          <a:prstGeom prst="rect">
            <a:avLst/>
          </a:prstGeom>
        </p:spPr>
      </p:pic>
      <p:pic>
        <p:nvPicPr>
          <p:cNvPr id="7" name="Picture 6">
            <a:extLst>
              <a:ext uri="{FF2B5EF4-FFF2-40B4-BE49-F238E27FC236}">
                <a16:creationId xmlns="" xmlns:a16="http://schemas.microsoft.com/office/drawing/2014/main" id="{9B4D57BE-F40C-4F6D-99FA-B63391662FAD}"/>
              </a:ext>
            </a:extLst>
          </p:cNvPr>
          <p:cNvPicPr>
            <a:picLocks noChangeAspect="1"/>
          </p:cNvPicPr>
          <p:nvPr/>
        </p:nvPicPr>
        <p:blipFill>
          <a:blip r:embed="rId4"/>
          <a:stretch>
            <a:fillRect/>
          </a:stretch>
        </p:blipFill>
        <p:spPr>
          <a:xfrm>
            <a:off x="232589" y="861137"/>
            <a:ext cx="4114780" cy="5325525"/>
          </a:xfrm>
          <a:prstGeom prst="rect">
            <a:avLst/>
          </a:prstGeom>
        </p:spPr>
      </p:pic>
    </p:spTree>
    <p:extLst>
      <p:ext uri="{BB962C8B-B14F-4D97-AF65-F5344CB8AC3E}">
        <p14:creationId xmlns:p14="http://schemas.microsoft.com/office/powerpoint/2010/main" val="955277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9458C6-5D01-4493-9750-0C1E7B2448E3}"/>
              </a:ext>
            </a:extLst>
          </p:cNvPr>
          <p:cNvSpPr>
            <a:spLocks noGrp="1"/>
          </p:cNvSpPr>
          <p:nvPr>
            <p:ph type="title"/>
          </p:nvPr>
        </p:nvSpPr>
        <p:spPr/>
        <p:txBody>
          <a:bodyPr/>
          <a:lstStyle/>
          <a:p>
            <a:r>
              <a:rPr lang="en-US" dirty="0"/>
              <a:t>Deploy a Backup Agent</a:t>
            </a:r>
          </a:p>
        </p:txBody>
      </p:sp>
      <p:sp>
        <p:nvSpPr>
          <p:cNvPr id="3" name="Text Placeholder 2">
            <a:extLst>
              <a:ext uri="{FF2B5EF4-FFF2-40B4-BE49-F238E27FC236}">
                <a16:creationId xmlns="" xmlns:a16="http://schemas.microsoft.com/office/drawing/2014/main" id="{C79E3EDF-06A9-4F60-8CF1-DDC2FFA34C67}"/>
              </a:ext>
            </a:extLst>
          </p:cNvPr>
          <p:cNvSpPr>
            <a:spLocks noGrp="1"/>
          </p:cNvSpPr>
          <p:nvPr>
            <p:ph type="body" idx="1"/>
          </p:nvPr>
        </p:nvSpPr>
        <p:spPr/>
        <p:txBody>
          <a:bodyPr/>
          <a:lstStyle/>
          <a:p>
            <a:r>
              <a:rPr lang="en-US" dirty="0"/>
              <a:t>Different types of agents </a:t>
            </a:r>
          </a:p>
          <a:p>
            <a:pPr lvl="1"/>
            <a:r>
              <a:rPr lang="en-US" dirty="0"/>
              <a:t>Microsoft Azure Recovery Services (MARS) agent – standalone used to protect files and folders </a:t>
            </a:r>
          </a:p>
          <a:p>
            <a:pPr lvl="1"/>
            <a:r>
              <a:rPr lang="en-US" dirty="0"/>
              <a:t>DPM protection agent – used with Azure Backup Server and System Center Data Protection Manager </a:t>
            </a:r>
          </a:p>
          <a:p>
            <a:pPr lvl="1"/>
            <a:r>
              <a:rPr lang="en-US" dirty="0" err="1"/>
              <a:t>VMSnapshot</a:t>
            </a:r>
            <a:r>
              <a:rPr lang="en-US" dirty="0"/>
              <a:t> </a:t>
            </a:r>
            <a:r>
              <a:rPr lang="en-US" dirty="0" err="1"/>
              <a:t>extention</a:t>
            </a:r>
            <a:r>
              <a:rPr lang="en-US" dirty="0"/>
              <a:t> – installed on Azure VMs to allow snapshots </a:t>
            </a:r>
          </a:p>
          <a:p>
            <a:r>
              <a:rPr lang="en-US" dirty="0"/>
              <a:t>Automation is available for Azure Backup Server DPM, </a:t>
            </a:r>
            <a:r>
              <a:rPr lang="en-US" dirty="0" err="1"/>
              <a:t>VMSnapshot</a:t>
            </a:r>
            <a:r>
              <a:rPr lang="en-US" dirty="0"/>
              <a:t>, </a:t>
            </a:r>
            <a:r>
              <a:rPr lang="en-US" dirty="0" err="1"/>
              <a:t>VMSnapshotLinux</a:t>
            </a:r>
            <a:r>
              <a:rPr lang="en-US" dirty="0"/>
              <a:t> </a:t>
            </a:r>
          </a:p>
        </p:txBody>
      </p:sp>
      <p:sp>
        <p:nvSpPr>
          <p:cNvPr id="4" name="Text Placeholder 3">
            <a:extLst>
              <a:ext uri="{FF2B5EF4-FFF2-40B4-BE49-F238E27FC236}">
                <a16:creationId xmlns="" xmlns:a16="http://schemas.microsoft.com/office/drawing/2014/main" id="{D5EBB0B6-D309-4FD1-9B50-3325963ADDE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117594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6072AA-50BC-4B40-8117-3E0296C53908}"/>
              </a:ext>
            </a:extLst>
          </p:cNvPr>
          <p:cNvSpPr>
            <a:spLocks noGrp="1"/>
          </p:cNvSpPr>
          <p:nvPr>
            <p:ph type="title"/>
          </p:nvPr>
        </p:nvSpPr>
        <p:spPr/>
        <p:txBody>
          <a:bodyPr/>
          <a:lstStyle/>
          <a:p>
            <a:r>
              <a:rPr lang="en-US" dirty="0"/>
              <a:t>Backup and Restore Data</a:t>
            </a:r>
          </a:p>
        </p:txBody>
      </p:sp>
      <p:sp>
        <p:nvSpPr>
          <p:cNvPr id="3" name="Text Placeholder 2">
            <a:extLst>
              <a:ext uri="{FF2B5EF4-FFF2-40B4-BE49-F238E27FC236}">
                <a16:creationId xmlns="" xmlns:a16="http://schemas.microsoft.com/office/drawing/2014/main" id="{72BD59DF-6F06-4DF2-8897-47CB87C59B56}"/>
              </a:ext>
            </a:extLst>
          </p:cNvPr>
          <p:cNvSpPr>
            <a:spLocks noGrp="1"/>
          </p:cNvSpPr>
          <p:nvPr>
            <p:ph type="body" idx="1"/>
          </p:nvPr>
        </p:nvSpPr>
        <p:spPr>
          <a:xfrm>
            <a:off x="261253" y="1021215"/>
            <a:ext cx="8574771" cy="5147356"/>
          </a:xfrm>
        </p:spPr>
        <p:txBody>
          <a:bodyPr numCol="2"/>
          <a:lstStyle/>
          <a:p>
            <a:r>
              <a:rPr lang="en-US" sz="2000" dirty="0"/>
              <a:t>You need to configure the agent </a:t>
            </a:r>
          </a:p>
          <a:p>
            <a:pPr lvl="1"/>
            <a:r>
              <a:rPr lang="en-US" sz="1800" dirty="0"/>
              <a:t>When the backups occur </a:t>
            </a:r>
          </a:p>
          <a:p>
            <a:pPr lvl="1"/>
            <a:r>
              <a:rPr lang="en-US" sz="1800" dirty="0"/>
              <a:t>How often they occur </a:t>
            </a:r>
          </a:p>
          <a:p>
            <a:pPr lvl="1"/>
            <a:r>
              <a:rPr lang="en-US" sz="1800" dirty="0"/>
              <a:t>How long data is retained </a:t>
            </a:r>
          </a:p>
          <a:p>
            <a:pPr lvl="1"/>
            <a:r>
              <a:rPr lang="en-US" sz="1800" dirty="0"/>
              <a:t>What data is protected </a:t>
            </a:r>
          </a:p>
          <a:p>
            <a:r>
              <a:rPr lang="en-US" sz="2000" dirty="0"/>
              <a:t>Start by clicking Schedule Backup </a:t>
            </a:r>
          </a:p>
          <a:p>
            <a:r>
              <a:rPr lang="en-US" sz="2000" dirty="0"/>
              <a:t>Configured </a:t>
            </a:r>
          </a:p>
          <a:p>
            <a:pPr lvl="1"/>
            <a:r>
              <a:rPr lang="en-US" sz="1800" dirty="0"/>
              <a:t>Daily backup </a:t>
            </a:r>
          </a:p>
          <a:p>
            <a:pPr lvl="1"/>
            <a:r>
              <a:rPr lang="en-US" sz="1800" dirty="0"/>
              <a:t>Weekly backup </a:t>
            </a:r>
          </a:p>
          <a:p>
            <a:r>
              <a:rPr lang="en-US" sz="2000" dirty="0"/>
              <a:t>Recover Data option in MARS Agent </a:t>
            </a:r>
          </a:p>
          <a:p>
            <a:pPr lvl="1"/>
            <a:r>
              <a:rPr lang="en-US" sz="1800" dirty="0"/>
              <a:t>Where to restore the data </a:t>
            </a:r>
          </a:p>
          <a:p>
            <a:pPr lvl="1"/>
            <a:r>
              <a:rPr lang="en-US" sz="1800" dirty="0"/>
              <a:t>What to recover </a:t>
            </a:r>
          </a:p>
          <a:p>
            <a:pPr lvl="1"/>
            <a:r>
              <a:rPr lang="en-US" sz="1800" dirty="0"/>
              <a:t>When the data was backed up </a:t>
            </a:r>
          </a:p>
          <a:p>
            <a:r>
              <a:rPr lang="en-US" sz="2000" dirty="0"/>
              <a:t>Recovery point </a:t>
            </a:r>
          </a:p>
          <a:p>
            <a:pPr lvl="1"/>
            <a:r>
              <a:rPr lang="en-US" sz="1800" dirty="0"/>
              <a:t>Mount point </a:t>
            </a:r>
          </a:p>
          <a:p>
            <a:r>
              <a:rPr lang="en-US" sz="2000" dirty="0"/>
              <a:t>Can backup IaaS virtual machines in Azure </a:t>
            </a:r>
          </a:p>
          <a:p>
            <a:pPr lvl="1"/>
            <a:r>
              <a:rPr lang="en-US" sz="1800" dirty="0"/>
              <a:t>Individual files or entire VMs </a:t>
            </a:r>
          </a:p>
          <a:p>
            <a:r>
              <a:rPr lang="en-US" sz="2000" dirty="0"/>
              <a:t>Backup policy </a:t>
            </a:r>
          </a:p>
          <a:p>
            <a:pPr lvl="1"/>
            <a:r>
              <a:rPr lang="en-US" sz="1800" dirty="0"/>
              <a:t>How often they occur </a:t>
            </a:r>
          </a:p>
          <a:p>
            <a:pPr lvl="1"/>
            <a:r>
              <a:rPr lang="en-US" sz="1800" dirty="0"/>
              <a:t>How long backups are retained </a:t>
            </a:r>
          </a:p>
          <a:p>
            <a:r>
              <a:rPr lang="en-US" sz="2000" dirty="0"/>
              <a:t>Only VMs in same region as the Recovery Services vault can be backed up</a:t>
            </a:r>
            <a:br>
              <a:rPr lang="en-US" sz="2000" dirty="0"/>
            </a:br>
            <a:r>
              <a:rPr lang="en-US" sz="2000" dirty="0"/>
              <a:t>	</a:t>
            </a:r>
          </a:p>
        </p:txBody>
      </p:sp>
      <p:sp>
        <p:nvSpPr>
          <p:cNvPr id="4" name="Text Placeholder 3">
            <a:extLst>
              <a:ext uri="{FF2B5EF4-FFF2-40B4-BE49-F238E27FC236}">
                <a16:creationId xmlns="" xmlns:a16="http://schemas.microsoft.com/office/drawing/2014/main" id="{9C7630CF-2D7D-4408-8238-A12412A0C46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620881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C8A9F0-CAFB-4907-935D-6183429D0C84}"/>
              </a:ext>
            </a:extLst>
          </p:cNvPr>
          <p:cNvSpPr>
            <a:spLocks noGrp="1"/>
          </p:cNvSpPr>
          <p:nvPr>
            <p:ph type="title"/>
          </p:nvPr>
        </p:nvSpPr>
        <p:spPr/>
        <p:txBody>
          <a:bodyPr/>
          <a:lstStyle/>
          <a:p>
            <a:r>
              <a:rPr lang="en-US" dirty="0"/>
              <a:t>Use of snapshots</a:t>
            </a:r>
          </a:p>
        </p:txBody>
      </p:sp>
      <p:sp>
        <p:nvSpPr>
          <p:cNvPr id="3" name="Text Placeholder 2">
            <a:extLst>
              <a:ext uri="{FF2B5EF4-FFF2-40B4-BE49-F238E27FC236}">
                <a16:creationId xmlns="" xmlns:a16="http://schemas.microsoft.com/office/drawing/2014/main" id="{EE39FEE3-EB12-48F2-A317-2466A4647BC5}"/>
              </a:ext>
            </a:extLst>
          </p:cNvPr>
          <p:cNvSpPr>
            <a:spLocks noGrp="1"/>
          </p:cNvSpPr>
          <p:nvPr>
            <p:ph type="body" idx="1"/>
          </p:nvPr>
        </p:nvSpPr>
        <p:spPr/>
        <p:txBody>
          <a:bodyPr/>
          <a:lstStyle/>
          <a:p>
            <a:r>
              <a:rPr lang="en-US" dirty="0"/>
              <a:t>Blob snapshots </a:t>
            </a:r>
          </a:p>
          <a:p>
            <a:r>
              <a:rPr lang="en-US" dirty="0"/>
              <a:t>Unmanaged VM disks are page blobs </a:t>
            </a:r>
          </a:p>
          <a:p>
            <a:r>
              <a:rPr lang="en-US" dirty="0"/>
              <a:t>Can be snapshotted and copied to another Region </a:t>
            </a:r>
          </a:p>
          <a:p>
            <a:r>
              <a:rPr lang="en-US" dirty="0"/>
              <a:t>Use the snapshot to recover VMs </a:t>
            </a:r>
          </a:p>
          <a:p>
            <a:pPr marL="288925" lvl="1" indent="0">
              <a:buNone/>
            </a:pPr>
            <a:endParaRPr lang="en-US" dirty="0"/>
          </a:p>
          <a:p>
            <a:pPr marL="746125" lvl="1" indent="-457200">
              <a:buFont typeface="+mj-lt"/>
              <a:buAutoNum type="arabicPeriod"/>
            </a:pPr>
            <a:endParaRPr lang="en-US" dirty="0"/>
          </a:p>
          <a:p>
            <a:pPr marL="746125" lvl="1" indent="-457200">
              <a:buFont typeface="+mj-lt"/>
              <a:buAutoNum type="arabicPeriod"/>
            </a:pPr>
            <a:endParaRPr lang="en-US" dirty="0"/>
          </a:p>
          <a:p>
            <a:pPr marL="0" indent="0">
              <a:buNone/>
            </a:pPr>
            <a:endParaRPr lang="en-US" dirty="0"/>
          </a:p>
        </p:txBody>
      </p:sp>
      <p:sp>
        <p:nvSpPr>
          <p:cNvPr id="4" name="Text Placeholder 3">
            <a:extLst>
              <a:ext uri="{FF2B5EF4-FFF2-40B4-BE49-F238E27FC236}">
                <a16:creationId xmlns="" xmlns:a16="http://schemas.microsoft.com/office/drawing/2014/main" id="{055A5128-8AEF-4487-9F83-8FB6850CF95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131316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FE5CF2-7841-42CD-B5EB-0D60E4D69FFC}"/>
              </a:ext>
            </a:extLst>
          </p:cNvPr>
          <p:cNvSpPr>
            <a:spLocks noGrp="1"/>
          </p:cNvSpPr>
          <p:nvPr>
            <p:ph type="title"/>
          </p:nvPr>
        </p:nvSpPr>
        <p:spPr/>
        <p:txBody>
          <a:bodyPr/>
          <a:lstStyle/>
          <a:p>
            <a:r>
              <a:rPr lang="en-US" dirty="0"/>
              <a:t>Recover VM by using the copied VHD </a:t>
            </a:r>
          </a:p>
        </p:txBody>
      </p:sp>
      <p:sp>
        <p:nvSpPr>
          <p:cNvPr id="3" name="Text Placeholder 2">
            <a:extLst>
              <a:ext uri="{FF2B5EF4-FFF2-40B4-BE49-F238E27FC236}">
                <a16:creationId xmlns="" xmlns:a16="http://schemas.microsoft.com/office/drawing/2014/main" id="{68A90FCD-A9DC-4638-A26A-AB8F2891E827}"/>
              </a:ext>
            </a:extLst>
          </p:cNvPr>
          <p:cNvSpPr>
            <a:spLocks noGrp="1"/>
          </p:cNvSpPr>
          <p:nvPr>
            <p:ph type="body" idx="1"/>
          </p:nvPr>
        </p:nvSpPr>
        <p:spPr>
          <a:xfrm>
            <a:off x="261188" y="740662"/>
            <a:ext cx="8574837" cy="5147356"/>
          </a:xfrm>
        </p:spPr>
        <p:txBody>
          <a:bodyPr/>
          <a:lstStyle/>
          <a:p>
            <a:r>
              <a:rPr lang="en-US" sz="2000" dirty="0"/>
              <a:t>Create a new resource group for VM </a:t>
            </a:r>
          </a:p>
          <a:p>
            <a:r>
              <a:rPr lang="en-US" sz="2000" dirty="0"/>
              <a:t>Convert the VHD to a managed disk </a:t>
            </a:r>
          </a:p>
          <a:p>
            <a:r>
              <a:rPr lang="en-US" sz="2000" dirty="0"/>
              <a:t>Provision a virtual machine from the managed disk </a:t>
            </a:r>
          </a:p>
          <a:p>
            <a:r>
              <a:rPr lang="en-US" sz="2000" dirty="0"/>
              <a:t>Create a virtual network for the VM </a:t>
            </a:r>
          </a:p>
          <a:p>
            <a:r>
              <a:rPr lang="en-US" sz="2000" dirty="0"/>
              <a:t>Create NSG that allows the required network traffic </a:t>
            </a:r>
          </a:p>
          <a:p>
            <a:r>
              <a:rPr lang="en-US" sz="2000" dirty="0"/>
              <a:t>Create a public IP address and NIC </a:t>
            </a:r>
          </a:p>
          <a:p>
            <a:r>
              <a:rPr lang="en-US" sz="2000" dirty="0"/>
              <a:t>Specify the configuration for the VM </a:t>
            </a:r>
          </a:p>
          <a:p>
            <a:pPr lvl="1"/>
            <a:r>
              <a:rPr lang="en-US" sz="1800" dirty="0"/>
              <a:t>Name </a:t>
            </a:r>
          </a:p>
          <a:p>
            <a:pPr lvl="1"/>
            <a:r>
              <a:rPr lang="en-US" sz="1800" dirty="0"/>
              <a:t>Series </a:t>
            </a:r>
          </a:p>
          <a:p>
            <a:pPr lvl="1"/>
            <a:r>
              <a:rPr lang="en-US" sz="1800" dirty="0"/>
              <a:t>Assign NIC to VM </a:t>
            </a:r>
          </a:p>
          <a:p>
            <a:r>
              <a:rPr lang="en-US" sz="2000" dirty="0"/>
              <a:t>Add the OS disk created from the snapshot </a:t>
            </a:r>
          </a:p>
          <a:p>
            <a:r>
              <a:rPr lang="en-US" sz="2000" dirty="0"/>
              <a:t>Create the VM </a:t>
            </a:r>
          </a:p>
        </p:txBody>
      </p:sp>
      <p:sp>
        <p:nvSpPr>
          <p:cNvPr id="4" name="Text Placeholder 3">
            <a:extLst>
              <a:ext uri="{FF2B5EF4-FFF2-40B4-BE49-F238E27FC236}">
                <a16:creationId xmlns="" xmlns:a16="http://schemas.microsoft.com/office/drawing/2014/main" id="{F0A76742-86C7-4660-B947-1B5BC55911D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88413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58857E-BFDE-41CF-9B81-54F3D456D211}"/>
              </a:ext>
            </a:extLst>
          </p:cNvPr>
          <p:cNvSpPr>
            <a:spLocks noGrp="1"/>
          </p:cNvSpPr>
          <p:nvPr>
            <p:ph type="title"/>
          </p:nvPr>
        </p:nvSpPr>
        <p:spPr/>
        <p:txBody>
          <a:bodyPr/>
          <a:lstStyle/>
          <a:p>
            <a:r>
              <a:rPr lang="en-US" dirty="0"/>
              <a:t>Geo-replication for recovery</a:t>
            </a:r>
          </a:p>
        </p:txBody>
      </p:sp>
      <p:sp>
        <p:nvSpPr>
          <p:cNvPr id="3" name="Text Placeholder 2">
            <a:extLst>
              <a:ext uri="{FF2B5EF4-FFF2-40B4-BE49-F238E27FC236}">
                <a16:creationId xmlns="" xmlns:a16="http://schemas.microsoft.com/office/drawing/2014/main" id="{AA3D6699-72FE-46CC-8092-ED4ADD26B056}"/>
              </a:ext>
            </a:extLst>
          </p:cNvPr>
          <p:cNvSpPr>
            <a:spLocks noGrp="1"/>
          </p:cNvSpPr>
          <p:nvPr>
            <p:ph type="body" idx="1"/>
          </p:nvPr>
        </p:nvSpPr>
        <p:spPr>
          <a:xfrm>
            <a:off x="284581" y="3629945"/>
            <a:ext cx="8574837" cy="2407785"/>
          </a:xfrm>
        </p:spPr>
        <p:txBody>
          <a:bodyPr/>
          <a:lstStyle/>
          <a:p>
            <a:r>
              <a:rPr lang="en-US" dirty="0"/>
              <a:t>Geo-Redundant storage (GRS) </a:t>
            </a:r>
          </a:p>
          <a:p>
            <a:r>
              <a:rPr lang="en-US" dirty="0"/>
              <a:t>Replication data to a paired region hundreds of miles away from the primary copy </a:t>
            </a:r>
          </a:p>
          <a:p>
            <a:r>
              <a:rPr lang="en-US" dirty="0"/>
              <a:t>No access until Microsoft declares a persistent outage and accomplished a geo-failover </a:t>
            </a:r>
          </a:p>
        </p:txBody>
      </p:sp>
      <p:sp>
        <p:nvSpPr>
          <p:cNvPr id="4" name="Text Placeholder 3">
            <a:extLst>
              <a:ext uri="{FF2B5EF4-FFF2-40B4-BE49-F238E27FC236}">
                <a16:creationId xmlns="" xmlns:a16="http://schemas.microsoft.com/office/drawing/2014/main" id="{090AFE64-A3C9-4E63-97C3-11ED6F89AF81}"/>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 xmlns:a16="http://schemas.microsoft.com/office/drawing/2014/main" id="{28FC198D-F3F2-4829-8D7D-98E72B746025}"/>
              </a:ext>
            </a:extLst>
          </p:cNvPr>
          <p:cNvPicPr>
            <a:picLocks noChangeAspect="1"/>
          </p:cNvPicPr>
          <p:nvPr/>
        </p:nvPicPr>
        <p:blipFill>
          <a:blip r:embed="rId3"/>
          <a:stretch>
            <a:fillRect/>
          </a:stretch>
        </p:blipFill>
        <p:spPr>
          <a:xfrm>
            <a:off x="1790652" y="888732"/>
            <a:ext cx="6076995" cy="2540268"/>
          </a:xfrm>
          <a:prstGeom prst="rect">
            <a:avLst/>
          </a:prstGeom>
        </p:spPr>
      </p:pic>
    </p:spTree>
    <p:extLst>
      <p:ext uri="{BB962C8B-B14F-4D97-AF65-F5344CB8AC3E}">
        <p14:creationId xmlns:p14="http://schemas.microsoft.com/office/powerpoint/2010/main" val="23181090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C775D3-A19E-4032-B0FE-DAAEC53E4966}"/>
              </a:ext>
            </a:extLst>
          </p:cNvPr>
          <p:cNvSpPr>
            <a:spLocks noGrp="1"/>
          </p:cNvSpPr>
          <p:nvPr>
            <p:ph type="title"/>
          </p:nvPr>
        </p:nvSpPr>
        <p:spPr/>
        <p:txBody>
          <a:bodyPr/>
          <a:lstStyle/>
          <a:p>
            <a:r>
              <a:rPr lang="en-US" dirty="0"/>
              <a:t>Read Access Geo-Redundant Storage (RA-GRS)</a:t>
            </a:r>
          </a:p>
        </p:txBody>
      </p:sp>
      <p:sp>
        <p:nvSpPr>
          <p:cNvPr id="3" name="Text Placeholder 2">
            <a:extLst>
              <a:ext uri="{FF2B5EF4-FFF2-40B4-BE49-F238E27FC236}">
                <a16:creationId xmlns="" xmlns:a16="http://schemas.microsoft.com/office/drawing/2014/main" id="{18357301-7425-42BC-A0E3-9CDB690398A4}"/>
              </a:ext>
            </a:extLst>
          </p:cNvPr>
          <p:cNvSpPr>
            <a:spLocks noGrp="1"/>
          </p:cNvSpPr>
          <p:nvPr>
            <p:ph type="body" idx="1"/>
          </p:nvPr>
        </p:nvSpPr>
        <p:spPr/>
        <p:txBody>
          <a:bodyPr/>
          <a:lstStyle/>
          <a:p>
            <a:r>
              <a:rPr lang="en-US" dirty="0"/>
              <a:t>Customers have read-only </a:t>
            </a:r>
          </a:p>
          <a:p>
            <a:r>
              <a:rPr lang="en-US" dirty="0"/>
              <a:t>IaaS </a:t>
            </a:r>
          </a:p>
          <a:p>
            <a:pPr lvl="1"/>
            <a:r>
              <a:rPr lang="en-US" dirty="0"/>
              <a:t>Unmanaged standard VM Disks </a:t>
            </a:r>
          </a:p>
          <a:p>
            <a:pPr lvl="1"/>
            <a:r>
              <a:rPr lang="en-US" dirty="0"/>
              <a:t>Asynchronous updates</a:t>
            </a:r>
          </a:p>
          <a:p>
            <a:pPr lvl="1"/>
            <a:r>
              <a:rPr lang="en-US" dirty="0"/>
              <a:t>Latency </a:t>
            </a:r>
          </a:p>
          <a:p>
            <a:pPr lvl="1"/>
            <a:r>
              <a:rPr lang="en-US" dirty="0"/>
              <a:t>Not an effective way to prepare for regional outages </a:t>
            </a:r>
          </a:p>
          <a:p>
            <a:pPr lvl="1"/>
            <a:endParaRPr lang="en-US" dirty="0"/>
          </a:p>
        </p:txBody>
      </p:sp>
      <p:sp>
        <p:nvSpPr>
          <p:cNvPr id="4" name="Text Placeholder 3">
            <a:extLst>
              <a:ext uri="{FF2B5EF4-FFF2-40B4-BE49-F238E27FC236}">
                <a16:creationId xmlns="" xmlns:a16="http://schemas.microsoft.com/office/drawing/2014/main" id="{AD27F318-6311-4F58-AFC6-562A86F258B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488847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F58B209-4E6F-412E-BA33-6903529DB20C}"/>
              </a:ext>
            </a:extLst>
          </p:cNvPr>
          <p:cNvSpPr>
            <a:spLocks noGrp="1"/>
          </p:cNvSpPr>
          <p:nvPr>
            <p:ph type="ctrTitle" sz="quarter"/>
          </p:nvPr>
        </p:nvSpPr>
        <p:spPr/>
        <p:txBody>
          <a:bodyPr/>
          <a:lstStyle/>
          <a:p>
            <a:r>
              <a:rPr lang="en-US" dirty="0"/>
              <a:t>Managing </a:t>
            </a:r>
            <a:r>
              <a:rPr lang="en-US" dirty="0" smtClean="0"/>
              <a:t>Security</a:t>
            </a:r>
            <a:endParaRPr lang="en-US" dirty="0"/>
          </a:p>
        </p:txBody>
      </p:sp>
      <p:sp>
        <p:nvSpPr>
          <p:cNvPr id="4" name="Subtitle 3">
            <a:extLst>
              <a:ext uri="{FF2B5EF4-FFF2-40B4-BE49-F238E27FC236}">
                <a16:creationId xmlns="" xmlns:a16="http://schemas.microsoft.com/office/drawing/2014/main" id="{7D07E0F1-6D44-4173-AA7B-25558381481B}"/>
              </a:ext>
            </a:extLst>
          </p:cNvPr>
          <p:cNvSpPr>
            <a:spLocks noGrp="1"/>
          </p:cNvSpPr>
          <p:nvPr>
            <p:ph type="subTitle" sz="quarter" idx="1"/>
          </p:nvPr>
        </p:nvSpPr>
        <p:spPr>
          <a:xfrm>
            <a:off x="307912" y="2076451"/>
            <a:ext cx="8668449" cy="3155456"/>
          </a:xfrm>
        </p:spPr>
        <p:txBody>
          <a:bodyPr/>
          <a:lstStyle/>
          <a:p>
            <a:r>
              <a:rPr lang="en-US" sz="2100" dirty="0"/>
              <a:t>Create </a:t>
            </a:r>
            <a:r>
              <a:rPr lang="en-US" sz="2100" dirty="0" smtClean="0"/>
              <a:t>a Recovery Services Vault</a:t>
            </a:r>
            <a:endParaRPr lang="en-US" sz="2100" dirty="0"/>
          </a:p>
        </p:txBody>
      </p:sp>
      <p:sp>
        <p:nvSpPr>
          <p:cNvPr id="6" name="Text Placeholder 5">
            <a:extLst>
              <a:ext uri="{FF2B5EF4-FFF2-40B4-BE49-F238E27FC236}">
                <a16:creationId xmlns="" xmlns:a16="http://schemas.microsoft.com/office/drawing/2014/main" id="{80B11388-CFF3-4CFC-99E3-D2D9B375268C}"/>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7360674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1A042255-1901-4639-B120-005F391ABF4A}"/>
              </a:ext>
            </a:extLst>
          </p:cNvPr>
          <p:cNvSpPr>
            <a:spLocks noGrp="1"/>
          </p:cNvSpPr>
          <p:nvPr>
            <p:ph type="ctrTitle" sz="quarter"/>
          </p:nvPr>
        </p:nvSpPr>
        <p:spPr/>
        <p:txBody>
          <a:bodyPr/>
          <a:lstStyle/>
          <a:p>
            <a:r>
              <a:rPr lang="en-US" dirty="0"/>
              <a:t>Manage data protection and security compliance</a:t>
            </a:r>
          </a:p>
        </p:txBody>
      </p:sp>
      <p:sp>
        <p:nvSpPr>
          <p:cNvPr id="6" name="Subtitle 5">
            <a:extLst>
              <a:ext uri="{FF2B5EF4-FFF2-40B4-BE49-F238E27FC236}">
                <a16:creationId xmlns="" xmlns:a16="http://schemas.microsoft.com/office/drawing/2014/main" id="{82A304BB-281D-492D-92BA-66E70E5CC9B7}"/>
              </a:ext>
            </a:extLst>
          </p:cNvPr>
          <p:cNvSpPr>
            <a:spLocks noGrp="1"/>
          </p:cNvSpPr>
          <p:nvPr>
            <p:ph type="subTitle" sz="quarter" idx="1"/>
          </p:nvPr>
        </p:nvSpPr>
        <p:spPr>
          <a:xfrm>
            <a:off x="597160" y="1908418"/>
            <a:ext cx="8379200" cy="3722293"/>
          </a:xfrm>
        </p:spPr>
        <p:txBody>
          <a:bodyPr/>
          <a:lstStyle/>
          <a:p>
            <a:r>
              <a:rPr lang="en-US" dirty="0"/>
              <a:t>Create and import encryption keys with Key </a:t>
            </a:r>
            <a:r>
              <a:rPr lang="en-US" dirty="0" smtClean="0"/>
              <a:t>Vault</a:t>
            </a:r>
          </a:p>
          <a:p>
            <a:r>
              <a:rPr lang="en-US" dirty="0" smtClean="0"/>
              <a:t>Automate </a:t>
            </a:r>
            <a:r>
              <a:rPr lang="en-US" dirty="0"/>
              <a:t>tasks for SSL/TLS </a:t>
            </a:r>
            <a:r>
              <a:rPr lang="en-US" dirty="0" smtClean="0"/>
              <a:t>certificates</a:t>
            </a:r>
          </a:p>
          <a:p>
            <a:r>
              <a:rPr lang="en-US" dirty="0" smtClean="0"/>
              <a:t>Prevent </a:t>
            </a:r>
            <a:r>
              <a:rPr lang="en-US" dirty="0"/>
              <a:t>and respond to security threats with Azure Security </a:t>
            </a:r>
            <a:r>
              <a:rPr lang="en-US" dirty="0" smtClean="0"/>
              <a:t>Center </a:t>
            </a:r>
          </a:p>
          <a:p>
            <a:r>
              <a:rPr lang="en-US" dirty="0" smtClean="0"/>
              <a:t>Configure </a:t>
            </a:r>
            <a:r>
              <a:rPr lang="en-US" dirty="0"/>
              <a:t>single sign-on with SaaS applications using federation and password </a:t>
            </a:r>
            <a:r>
              <a:rPr lang="en-US" dirty="0" smtClean="0"/>
              <a:t>based </a:t>
            </a:r>
          </a:p>
          <a:p>
            <a:r>
              <a:rPr lang="en-US" dirty="0" smtClean="0"/>
              <a:t>Add </a:t>
            </a:r>
            <a:r>
              <a:rPr lang="en-US" dirty="0"/>
              <a:t>users and groups to </a:t>
            </a:r>
            <a:r>
              <a:rPr lang="en-US" dirty="0" smtClean="0"/>
              <a:t>applications </a:t>
            </a:r>
          </a:p>
          <a:p>
            <a:r>
              <a:rPr lang="en-US" dirty="0" smtClean="0"/>
              <a:t>Revoke </a:t>
            </a:r>
            <a:r>
              <a:rPr lang="en-US" dirty="0"/>
              <a:t>access to SaaS </a:t>
            </a:r>
            <a:r>
              <a:rPr lang="en-US" dirty="0" smtClean="0"/>
              <a:t>applications </a:t>
            </a:r>
          </a:p>
          <a:p>
            <a:r>
              <a:rPr lang="en-US" dirty="0" smtClean="0"/>
              <a:t>Configure access</a:t>
            </a:r>
          </a:p>
          <a:p>
            <a:r>
              <a:rPr lang="en-US" dirty="0" smtClean="0"/>
              <a:t>Configure </a:t>
            </a:r>
            <a:r>
              <a:rPr lang="en-US" dirty="0"/>
              <a:t>federation with public consumer identity providers such as Facebook and Google</a:t>
            </a:r>
          </a:p>
          <a:p>
            <a:endParaRPr lang="en-US" dirty="0"/>
          </a:p>
        </p:txBody>
      </p:sp>
      <p:sp>
        <p:nvSpPr>
          <p:cNvPr id="8" name="Text Placeholder 7">
            <a:extLst>
              <a:ext uri="{FF2B5EF4-FFF2-40B4-BE49-F238E27FC236}">
                <a16:creationId xmlns=""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E8776C-1464-4430-A1C8-1EA0E587A38F}"/>
              </a:ext>
            </a:extLst>
          </p:cNvPr>
          <p:cNvSpPr>
            <a:spLocks noGrp="1"/>
          </p:cNvSpPr>
          <p:nvPr>
            <p:ph type="title"/>
          </p:nvPr>
        </p:nvSpPr>
        <p:spPr/>
        <p:txBody>
          <a:bodyPr/>
          <a:lstStyle/>
          <a:p>
            <a:r>
              <a:rPr lang="en-US" dirty="0"/>
              <a:t>Create and import keys with Key Vault</a:t>
            </a:r>
          </a:p>
        </p:txBody>
      </p:sp>
      <p:sp>
        <p:nvSpPr>
          <p:cNvPr id="3" name="Text Placeholder 2">
            <a:extLst>
              <a:ext uri="{FF2B5EF4-FFF2-40B4-BE49-F238E27FC236}">
                <a16:creationId xmlns="" xmlns:a16="http://schemas.microsoft.com/office/drawing/2014/main" id="{2CBF67D1-73A6-495B-BEAB-6B677F45DF04}"/>
              </a:ext>
            </a:extLst>
          </p:cNvPr>
          <p:cNvSpPr>
            <a:spLocks noGrp="1"/>
          </p:cNvSpPr>
          <p:nvPr>
            <p:ph type="body" idx="1"/>
          </p:nvPr>
        </p:nvSpPr>
        <p:spPr/>
        <p:txBody>
          <a:bodyPr/>
          <a:lstStyle/>
          <a:p>
            <a:r>
              <a:rPr lang="en-US" sz="2400" dirty="0"/>
              <a:t>Secure storage of cryptographic keys </a:t>
            </a:r>
            <a:endParaRPr lang="en-US" sz="2400" dirty="0" smtClean="0"/>
          </a:p>
          <a:p>
            <a:pPr lvl="1"/>
            <a:r>
              <a:rPr lang="en-US" sz="2000" dirty="0" smtClean="0"/>
              <a:t>Azure Storage </a:t>
            </a:r>
            <a:r>
              <a:rPr lang="en-US" sz="2000" dirty="0" smtClean="0"/>
              <a:t>Accounts</a:t>
            </a:r>
          </a:p>
          <a:p>
            <a:pPr lvl="1"/>
            <a:r>
              <a:rPr lang="en-US" sz="2000" dirty="0" smtClean="0"/>
              <a:t>PFX Files</a:t>
            </a:r>
            <a:endParaRPr lang="en-US" sz="2000" dirty="0" smtClean="0"/>
          </a:p>
          <a:p>
            <a:pPr lvl="1"/>
            <a:r>
              <a:rPr lang="en-US" sz="2000" dirty="0" smtClean="0"/>
              <a:t>Passwords</a:t>
            </a:r>
            <a:endParaRPr lang="en-US" sz="2000" dirty="0"/>
          </a:p>
          <a:p>
            <a:r>
              <a:rPr lang="en-US" sz="2400" dirty="0"/>
              <a:t>Uses FIPS 140-2 Level 2 validated hardware security modules (HSM)</a:t>
            </a:r>
          </a:p>
          <a:p>
            <a:r>
              <a:rPr lang="en-US" sz="2400" dirty="0"/>
              <a:t>Keys can be accessed using Azure AD </a:t>
            </a:r>
          </a:p>
          <a:p>
            <a:r>
              <a:rPr lang="en-US" sz="2400" dirty="0"/>
              <a:t>Two pricing tiers </a:t>
            </a:r>
          </a:p>
          <a:p>
            <a:pPr lvl="1"/>
            <a:r>
              <a:rPr lang="en-US" sz="2000" dirty="0"/>
              <a:t>A1 Standard </a:t>
            </a:r>
          </a:p>
          <a:p>
            <a:pPr lvl="2"/>
            <a:r>
              <a:rPr lang="en-US" sz="1800" dirty="0"/>
              <a:t>Allows for software-protected </a:t>
            </a:r>
          </a:p>
          <a:p>
            <a:pPr lvl="1"/>
            <a:r>
              <a:rPr lang="en-US" sz="2000" dirty="0"/>
              <a:t>P1 Premium </a:t>
            </a:r>
          </a:p>
          <a:p>
            <a:pPr lvl="2"/>
            <a:r>
              <a:rPr lang="en-US" sz="1800" dirty="0"/>
              <a:t>Allows keys to protected by Hardware Security Modules (HSM</a:t>
            </a:r>
            <a:r>
              <a:rPr lang="en-US" sz="1800" dirty="0" smtClean="0"/>
              <a:t>)</a:t>
            </a:r>
            <a:endParaRPr lang="en-US" sz="1800" dirty="0"/>
          </a:p>
        </p:txBody>
      </p:sp>
      <p:sp>
        <p:nvSpPr>
          <p:cNvPr id="4" name="Text Placeholder 3">
            <a:extLst>
              <a:ext uri="{FF2B5EF4-FFF2-40B4-BE49-F238E27FC236}">
                <a16:creationId xmlns="" xmlns:a16="http://schemas.microsoft.com/office/drawing/2014/main" id="{BFF0F6CF-463A-443D-871B-C39FFA27BE9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071029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219385-E80A-4D8A-B19E-0C46B04BE201}"/>
              </a:ext>
            </a:extLst>
          </p:cNvPr>
          <p:cNvSpPr>
            <a:spLocks noGrp="1"/>
          </p:cNvSpPr>
          <p:nvPr>
            <p:ph type="title"/>
          </p:nvPr>
        </p:nvSpPr>
        <p:spPr/>
        <p:txBody>
          <a:bodyPr/>
          <a:lstStyle/>
          <a:p>
            <a:r>
              <a:rPr lang="en-US" dirty="0" smtClean="0"/>
              <a:t>Key Vault</a:t>
            </a:r>
            <a:endParaRPr lang="en-US" dirty="0"/>
          </a:p>
        </p:txBody>
      </p:sp>
      <p:sp>
        <p:nvSpPr>
          <p:cNvPr id="3" name="Text Placeholder 2">
            <a:extLst>
              <a:ext uri="{FF2B5EF4-FFF2-40B4-BE49-F238E27FC236}">
                <a16:creationId xmlns="" xmlns:a16="http://schemas.microsoft.com/office/drawing/2014/main" id="{E898AAF1-D270-4596-AFEE-2E4BEC5E8D65}"/>
              </a:ext>
            </a:extLst>
          </p:cNvPr>
          <p:cNvSpPr>
            <a:spLocks noGrp="1"/>
          </p:cNvSpPr>
          <p:nvPr>
            <p:ph type="body" idx="1"/>
          </p:nvPr>
        </p:nvSpPr>
        <p:spPr>
          <a:xfrm>
            <a:off x="261254" y="1021215"/>
            <a:ext cx="3778484" cy="5147356"/>
          </a:xfrm>
        </p:spPr>
        <p:txBody>
          <a:bodyPr/>
          <a:lstStyle/>
          <a:p>
            <a:endParaRPr lang="en-US" sz="2000" dirty="0" smtClean="0"/>
          </a:p>
          <a:p>
            <a:r>
              <a:rPr lang="en-US" sz="2000" dirty="0" smtClean="0"/>
              <a:t>Create from Marketplace </a:t>
            </a:r>
          </a:p>
          <a:p>
            <a:r>
              <a:rPr lang="en-US" sz="2000" dirty="0" smtClean="0"/>
              <a:t>Specify </a:t>
            </a:r>
            <a:r>
              <a:rPr lang="en-US" sz="2000" dirty="0"/>
              <a:t>name </a:t>
            </a:r>
          </a:p>
          <a:p>
            <a:pPr lvl="1"/>
            <a:r>
              <a:rPr lang="en-US" sz="1800" dirty="0"/>
              <a:t>Only alphanumeric characters </a:t>
            </a:r>
          </a:p>
          <a:p>
            <a:pPr lvl="1"/>
            <a:r>
              <a:rPr lang="en-US" sz="1800" dirty="0"/>
              <a:t>Must start with a letter and end with a letter or digit </a:t>
            </a:r>
          </a:p>
          <a:p>
            <a:pPr lvl="1"/>
            <a:r>
              <a:rPr lang="en-US" sz="1800" dirty="0"/>
              <a:t>Must be 3-24 characters in length </a:t>
            </a:r>
          </a:p>
          <a:p>
            <a:pPr lvl="1"/>
            <a:r>
              <a:rPr lang="en-US" sz="1800" dirty="0"/>
              <a:t>Cannot contain consecutive hyphens </a:t>
            </a:r>
          </a:p>
        </p:txBody>
      </p:sp>
      <p:sp>
        <p:nvSpPr>
          <p:cNvPr id="4" name="Text Placeholder 3">
            <a:extLst>
              <a:ext uri="{FF2B5EF4-FFF2-40B4-BE49-F238E27FC236}">
                <a16:creationId xmlns="" xmlns:a16="http://schemas.microsoft.com/office/drawing/2014/main" id="{300E3EE9-8E58-40CA-8CCD-04C6EA838076}"/>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 xmlns:a16="http://schemas.microsoft.com/office/drawing/2014/main" id="{FA56F798-7FA9-45ED-BC91-99D1BF7B31EE}"/>
              </a:ext>
            </a:extLst>
          </p:cNvPr>
          <p:cNvPicPr>
            <a:picLocks noChangeAspect="1"/>
          </p:cNvPicPr>
          <p:nvPr/>
        </p:nvPicPr>
        <p:blipFill>
          <a:blip r:embed="rId3"/>
          <a:stretch>
            <a:fillRect/>
          </a:stretch>
        </p:blipFill>
        <p:spPr>
          <a:xfrm>
            <a:off x="5513696" y="777009"/>
            <a:ext cx="3002506" cy="5460845"/>
          </a:xfrm>
          <a:prstGeom prst="rect">
            <a:avLst/>
          </a:prstGeom>
        </p:spPr>
      </p:pic>
    </p:spTree>
    <p:extLst>
      <p:ext uri="{BB962C8B-B14F-4D97-AF65-F5344CB8AC3E}">
        <p14:creationId xmlns:p14="http://schemas.microsoft.com/office/powerpoint/2010/main" val="339648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E5A83A-D054-42E2-93E6-E658C5BBC839}"/>
              </a:ext>
            </a:extLst>
          </p:cNvPr>
          <p:cNvSpPr>
            <a:spLocks noGrp="1"/>
          </p:cNvSpPr>
          <p:nvPr>
            <p:ph type="title"/>
          </p:nvPr>
        </p:nvSpPr>
        <p:spPr/>
        <p:txBody>
          <a:bodyPr/>
          <a:lstStyle/>
          <a:p>
            <a:r>
              <a:rPr lang="en-US" dirty="0"/>
              <a:t>Access Policy</a:t>
            </a:r>
          </a:p>
        </p:txBody>
      </p:sp>
      <p:pic>
        <p:nvPicPr>
          <p:cNvPr id="5" name="Picture 4">
            <a:extLst>
              <a:ext uri="{FF2B5EF4-FFF2-40B4-BE49-F238E27FC236}">
                <a16:creationId xmlns="" xmlns:a16="http://schemas.microsoft.com/office/drawing/2014/main" id="{E3FDBB1E-D788-46D6-9154-D2E84F9E07E7}"/>
              </a:ext>
            </a:extLst>
          </p:cNvPr>
          <p:cNvPicPr>
            <a:picLocks noChangeAspect="1"/>
          </p:cNvPicPr>
          <p:nvPr/>
        </p:nvPicPr>
        <p:blipFill>
          <a:blip r:embed="rId3"/>
          <a:stretch>
            <a:fillRect/>
          </a:stretch>
        </p:blipFill>
        <p:spPr>
          <a:xfrm>
            <a:off x="261188" y="895917"/>
            <a:ext cx="8535302" cy="4290231"/>
          </a:xfrm>
          <a:prstGeom prst="rect">
            <a:avLst/>
          </a:prstGeom>
        </p:spPr>
      </p:pic>
      <p:sp>
        <p:nvSpPr>
          <p:cNvPr id="4" name="Text Placeholder 3">
            <a:extLst>
              <a:ext uri="{FF2B5EF4-FFF2-40B4-BE49-F238E27FC236}">
                <a16:creationId xmlns="" xmlns:a16="http://schemas.microsoft.com/office/drawing/2014/main" id="{D10028C0-6E77-4BDB-8ACA-1EA2BB27701A}"/>
              </a:ext>
            </a:extLst>
          </p:cNvPr>
          <p:cNvSpPr>
            <a:spLocks noGrp="1"/>
          </p:cNvSpPr>
          <p:nvPr>
            <p:ph type="body" sz="quarter" idx="10"/>
          </p:nvPr>
        </p:nvSpPr>
        <p:spPr/>
        <p:txBody>
          <a:bodyPr/>
          <a:lstStyle/>
          <a:p>
            <a:endParaRPr lang="en-US"/>
          </a:p>
        </p:txBody>
      </p:sp>
      <p:pic>
        <p:nvPicPr>
          <p:cNvPr id="7" name="Picture 6">
            <a:extLst>
              <a:ext uri="{FF2B5EF4-FFF2-40B4-BE49-F238E27FC236}">
                <a16:creationId xmlns="" xmlns:a16="http://schemas.microsoft.com/office/drawing/2014/main" id="{C795780B-14AC-427C-A917-0812253AF818}"/>
              </a:ext>
            </a:extLst>
          </p:cNvPr>
          <p:cNvPicPr>
            <a:picLocks noChangeAspect="1"/>
          </p:cNvPicPr>
          <p:nvPr/>
        </p:nvPicPr>
        <p:blipFill>
          <a:blip r:embed="rId4"/>
          <a:stretch>
            <a:fillRect/>
          </a:stretch>
        </p:blipFill>
        <p:spPr>
          <a:xfrm>
            <a:off x="6124006" y="1433442"/>
            <a:ext cx="2433139" cy="2571750"/>
          </a:xfrm>
          <a:prstGeom prst="rect">
            <a:avLst/>
          </a:prstGeom>
        </p:spPr>
      </p:pic>
      <p:pic>
        <p:nvPicPr>
          <p:cNvPr id="8" name="Picture 7">
            <a:extLst>
              <a:ext uri="{FF2B5EF4-FFF2-40B4-BE49-F238E27FC236}">
                <a16:creationId xmlns="" xmlns:a16="http://schemas.microsoft.com/office/drawing/2014/main" id="{B0F18BFC-22B0-4C36-B47E-464CEF8B7AB1}"/>
              </a:ext>
            </a:extLst>
          </p:cNvPr>
          <p:cNvPicPr>
            <a:picLocks noChangeAspect="1"/>
          </p:cNvPicPr>
          <p:nvPr/>
        </p:nvPicPr>
        <p:blipFill>
          <a:blip r:embed="rId5"/>
          <a:stretch>
            <a:fillRect/>
          </a:stretch>
        </p:blipFill>
        <p:spPr>
          <a:xfrm>
            <a:off x="6167438" y="1899951"/>
            <a:ext cx="2389707" cy="3876675"/>
          </a:xfrm>
          <a:prstGeom prst="rect">
            <a:avLst/>
          </a:prstGeom>
        </p:spPr>
      </p:pic>
      <p:pic>
        <p:nvPicPr>
          <p:cNvPr id="9" name="Picture 8">
            <a:extLst>
              <a:ext uri="{FF2B5EF4-FFF2-40B4-BE49-F238E27FC236}">
                <a16:creationId xmlns="" xmlns:a16="http://schemas.microsoft.com/office/drawing/2014/main" id="{F3080E95-B596-480A-85F1-0B793E3F7115}"/>
              </a:ext>
            </a:extLst>
          </p:cNvPr>
          <p:cNvPicPr>
            <a:picLocks noChangeAspect="1"/>
          </p:cNvPicPr>
          <p:nvPr/>
        </p:nvPicPr>
        <p:blipFill>
          <a:blip r:embed="rId6"/>
          <a:stretch>
            <a:fillRect/>
          </a:stretch>
        </p:blipFill>
        <p:spPr>
          <a:xfrm>
            <a:off x="6167437" y="2458658"/>
            <a:ext cx="2420111" cy="2295525"/>
          </a:xfrm>
          <a:prstGeom prst="rect">
            <a:avLst/>
          </a:prstGeom>
        </p:spPr>
      </p:pic>
      <p:pic>
        <p:nvPicPr>
          <p:cNvPr id="10" name="Picture 9">
            <a:extLst>
              <a:ext uri="{FF2B5EF4-FFF2-40B4-BE49-F238E27FC236}">
                <a16:creationId xmlns="" xmlns:a16="http://schemas.microsoft.com/office/drawing/2014/main" id="{B81B362D-9AD2-40B4-B46A-6EFB8AD549F2}"/>
              </a:ext>
            </a:extLst>
          </p:cNvPr>
          <p:cNvPicPr>
            <a:picLocks noChangeAspect="1"/>
          </p:cNvPicPr>
          <p:nvPr/>
        </p:nvPicPr>
        <p:blipFill>
          <a:blip r:embed="rId7"/>
          <a:stretch>
            <a:fillRect/>
          </a:stretch>
        </p:blipFill>
        <p:spPr>
          <a:xfrm>
            <a:off x="6197841" y="3064538"/>
            <a:ext cx="2433139" cy="3448050"/>
          </a:xfrm>
          <a:prstGeom prst="rect">
            <a:avLst/>
          </a:prstGeom>
        </p:spPr>
      </p:pic>
      <p:sp>
        <p:nvSpPr>
          <p:cNvPr id="11" name="Rectangle 10">
            <a:extLst>
              <a:ext uri="{FF2B5EF4-FFF2-40B4-BE49-F238E27FC236}">
                <a16:creationId xmlns="" xmlns:a16="http://schemas.microsoft.com/office/drawing/2014/main" id="{0D1041AF-F749-4E66-AAB0-6996F069498E}"/>
              </a:ext>
            </a:extLst>
          </p:cNvPr>
          <p:cNvSpPr/>
          <p:nvPr/>
        </p:nvSpPr>
        <p:spPr bwMode="auto">
          <a:xfrm>
            <a:off x="3712748" y="2183642"/>
            <a:ext cx="1269242" cy="275016"/>
          </a:xfrm>
          <a:prstGeom prst="rect">
            <a:avLst/>
          </a:prstGeom>
          <a:solidFill>
            <a:srgbClr val="BFEEFB"/>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230620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par>
                                <p:cTn id="31" presetID="10"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81CD2C-82D8-43D9-814A-D9F3784B7FE3}"/>
              </a:ext>
            </a:extLst>
          </p:cNvPr>
          <p:cNvSpPr>
            <a:spLocks noGrp="1"/>
          </p:cNvSpPr>
          <p:nvPr>
            <p:ph type="title"/>
          </p:nvPr>
        </p:nvSpPr>
        <p:spPr/>
        <p:txBody>
          <a:bodyPr/>
          <a:lstStyle/>
          <a:p>
            <a:r>
              <a:rPr lang="en-US" dirty="0"/>
              <a:t>Azure Key Vault Certificate Management</a:t>
            </a:r>
          </a:p>
        </p:txBody>
      </p:sp>
      <p:sp>
        <p:nvSpPr>
          <p:cNvPr id="3" name="Text Placeholder 2">
            <a:extLst>
              <a:ext uri="{FF2B5EF4-FFF2-40B4-BE49-F238E27FC236}">
                <a16:creationId xmlns="" xmlns:a16="http://schemas.microsoft.com/office/drawing/2014/main" id="{2EDADB35-F016-4D51-ACF4-BB9B8556CB3D}"/>
              </a:ext>
            </a:extLst>
          </p:cNvPr>
          <p:cNvSpPr>
            <a:spLocks noGrp="1"/>
          </p:cNvSpPr>
          <p:nvPr>
            <p:ph type="body" idx="1"/>
          </p:nvPr>
        </p:nvSpPr>
        <p:spPr/>
        <p:txBody>
          <a:bodyPr/>
          <a:lstStyle/>
          <a:p>
            <a:r>
              <a:rPr lang="en-US" dirty="0"/>
              <a:t>Azure Key Vault  provides management of x509 certificates with the following features: </a:t>
            </a:r>
          </a:p>
          <a:p>
            <a:pPr lvl="1"/>
            <a:r>
              <a:rPr lang="en-US" dirty="0"/>
              <a:t>Segregation of duties</a:t>
            </a:r>
          </a:p>
          <a:p>
            <a:pPr lvl="1"/>
            <a:r>
              <a:rPr lang="en-US" dirty="0"/>
              <a:t>Use of policies </a:t>
            </a:r>
          </a:p>
          <a:p>
            <a:pPr lvl="1"/>
            <a:r>
              <a:rPr lang="en-US" dirty="0" smtClean="0"/>
              <a:t>Automatic </a:t>
            </a:r>
            <a:r>
              <a:rPr lang="en-US" dirty="0"/>
              <a:t>enrollment</a:t>
            </a:r>
          </a:p>
        </p:txBody>
      </p:sp>
      <p:sp>
        <p:nvSpPr>
          <p:cNvPr id="4" name="Text Placeholder 3">
            <a:extLst>
              <a:ext uri="{FF2B5EF4-FFF2-40B4-BE49-F238E27FC236}">
                <a16:creationId xmlns="" xmlns:a16="http://schemas.microsoft.com/office/drawing/2014/main" id="{6EAEB60C-25A8-4155-9301-C928F06A538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60682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F58B209-4E6F-412E-BA33-6903529DB20C}"/>
              </a:ext>
            </a:extLst>
          </p:cNvPr>
          <p:cNvSpPr>
            <a:spLocks noGrp="1"/>
          </p:cNvSpPr>
          <p:nvPr>
            <p:ph type="ctrTitle" sz="quarter"/>
          </p:nvPr>
        </p:nvSpPr>
        <p:spPr/>
        <p:txBody>
          <a:bodyPr/>
          <a:lstStyle/>
          <a:p>
            <a:r>
              <a:rPr lang="en-US" dirty="0"/>
              <a:t>Managing </a:t>
            </a:r>
            <a:r>
              <a:rPr lang="en-US" dirty="0" smtClean="0"/>
              <a:t>Security</a:t>
            </a:r>
            <a:endParaRPr lang="en-US" dirty="0"/>
          </a:p>
        </p:txBody>
      </p:sp>
      <p:sp>
        <p:nvSpPr>
          <p:cNvPr id="4" name="Subtitle 3">
            <a:extLst>
              <a:ext uri="{FF2B5EF4-FFF2-40B4-BE49-F238E27FC236}">
                <a16:creationId xmlns="" xmlns:a16="http://schemas.microsoft.com/office/drawing/2014/main" id="{7D07E0F1-6D44-4173-AA7B-25558381481B}"/>
              </a:ext>
            </a:extLst>
          </p:cNvPr>
          <p:cNvSpPr>
            <a:spLocks noGrp="1"/>
          </p:cNvSpPr>
          <p:nvPr>
            <p:ph type="subTitle" sz="quarter" idx="1"/>
          </p:nvPr>
        </p:nvSpPr>
        <p:spPr>
          <a:xfrm>
            <a:off x="307912" y="2076451"/>
            <a:ext cx="8668449" cy="3155456"/>
          </a:xfrm>
        </p:spPr>
        <p:txBody>
          <a:bodyPr/>
          <a:lstStyle/>
          <a:p>
            <a:r>
              <a:rPr lang="en-US" sz="2100" dirty="0"/>
              <a:t>Create an Azure key Vault</a:t>
            </a:r>
          </a:p>
          <a:p>
            <a:endParaRPr lang="en-US" sz="2100" dirty="0"/>
          </a:p>
        </p:txBody>
      </p:sp>
      <p:sp>
        <p:nvSpPr>
          <p:cNvPr id="6" name="Text Placeholder 5">
            <a:extLst>
              <a:ext uri="{FF2B5EF4-FFF2-40B4-BE49-F238E27FC236}">
                <a16:creationId xmlns="" xmlns:a16="http://schemas.microsoft.com/office/drawing/2014/main" id="{80B11388-CFF3-4CFC-99E3-D2D9B375268C}"/>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1622555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0BD2EA-436D-4D61-B9F8-4E68BE9661B3}"/>
              </a:ext>
            </a:extLst>
          </p:cNvPr>
          <p:cNvSpPr>
            <a:spLocks noGrp="1"/>
          </p:cNvSpPr>
          <p:nvPr>
            <p:ph type="title"/>
          </p:nvPr>
        </p:nvSpPr>
        <p:spPr/>
        <p:txBody>
          <a:bodyPr/>
          <a:lstStyle/>
          <a:p>
            <a:r>
              <a:rPr lang="en-US" dirty="0"/>
              <a:t>Importing Certificates </a:t>
            </a:r>
          </a:p>
        </p:txBody>
      </p:sp>
      <p:sp>
        <p:nvSpPr>
          <p:cNvPr id="3" name="Text Placeholder 2">
            <a:extLst>
              <a:ext uri="{FF2B5EF4-FFF2-40B4-BE49-F238E27FC236}">
                <a16:creationId xmlns="" xmlns:a16="http://schemas.microsoft.com/office/drawing/2014/main" id="{559E4F1A-5981-4417-AD4E-857518BFCF1F}"/>
              </a:ext>
            </a:extLst>
          </p:cNvPr>
          <p:cNvSpPr>
            <a:spLocks noGrp="1"/>
          </p:cNvSpPr>
          <p:nvPr>
            <p:ph type="body" idx="1"/>
          </p:nvPr>
        </p:nvSpPr>
        <p:spPr/>
        <p:txBody>
          <a:bodyPr/>
          <a:lstStyle/>
          <a:p>
            <a:r>
              <a:rPr lang="en-US" dirty="0" smtClean="0"/>
              <a:t>.</a:t>
            </a:r>
            <a:r>
              <a:rPr lang="en-US" dirty="0"/>
              <a:t>PFX or .PEM format </a:t>
            </a:r>
          </a:p>
          <a:p>
            <a:r>
              <a:rPr lang="en-US" dirty="0"/>
              <a:t>Convert the private key password to a secure string</a:t>
            </a:r>
          </a:p>
          <a:p>
            <a:pPr marL="288925" lvl="1" indent="0">
              <a:buNone/>
            </a:pPr>
            <a:r>
              <a:rPr lang="en-US" dirty="0"/>
              <a:t>$</a:t>
            </a:r>
            <a:r>
              <a:rPr lang="en-US" dirty="0" err="1"/>
              <a:t>CertPwd</a:t>
            </a:r>
            <a:r>
              <a:rPr lang="en-US" dirty="0"/>
              <a:t> = Convert-To-</a:t>
            </a:r>
            <a:r>
              <a:rPr lang="en-US" dirty="0" err="1"/>
              <a:t>SecureString</a:t>
            </a:r>
            <a:r>
              <a:rPr lang="en-US" dirty="0"/>
              <a:t> –String “</a:t>
            </a:r>
            <a:r>
              <a:rPr lang="en-US" dirty="0" err="1"/>
              <a:t>certP@ssword</a:t>
            </a:r>
            <a:r>
              <a:rPr lang="en-US" dirty="0"/>
              <a:t>” –Force –</a:t>
            </a:r>
            <a:r>
              <a:rPr lang="en-US" dirty="0" err="1"/>
              <a:t>AsplainText</a:t>
            </a:r>
            <a:r>
              <a:rPr lang="en-US" dirty="0"/>
              <a:t> </a:t>
            </a:r>
          </a:p>
          <a:p>
            <a:r>
              <a:rPr lang="en-US" dirty="0"/>
              <a:t>Import the certificate </a:t>
            </a:r>
          </a:p>
          <a:p>
            <a:pPr marL="288925" lvl="1" indent="0">
              <a:buNone/>
            </a:pPr>
            <a:r>
              <a:rPr lang="en-US" dirty="0"/>
              <a:t>Import-</a:t>
            </a:r>
            <a:r>
              <a:rPr lang="en-US" dirty="0" err="1"/>
              <a:t>AzureKeyVaultCertificate</a:t>
            </a:r>
            <a:r>
              <a:rPr lang="en-US" dirty="0"/>
              <a:t> –</a:t>
            </a:r>
            <a:r>
              <a:rPr lang="en-US" dirty="0" err="1"/>
              <a:t>VaultName</a:t>
            </a:r>
            <a:r>
              <a:rPr lang="en-US" dirty="0"/>
              <a:t> ‘MyKeyVault-0’ –Name ‘</a:t>
            </a:r>
            <a:r>
              <a:rPr lang="en-US" dirty="0" err="1"/>
              <a:t>MyFirstCert</a:t>
            </a:r>
            <a:r>
              <a:rPr lang="en-US" dirty="0"/>
              <a:t>’ –</a:t>
            </a:r>
            <a:r>
              <a:rPr lang="en-US" dirty="0" err="1"/>
              <a:t>FilePath</a:t>
            </a:r>
            <a:r>
              <a:rPr lang="en-US" dirty="0"/>
              <a:t> ‘c:\certs\</a:t>
            </a:r>
            <a:r>
              <a:rPr lang="en-US" dirty="0" err="1"/>
              <a:t>mycerts.pfx</a:t>
            </a:r>
            <a:r>
              <a:rPr lang="en-US" dirty="0"/>
              <a:t>’ –Password $</a:t>
            </a:r>
            <a:r>
              <a:rPr lang="en-US" dirty="0" err="1"/>
              <a:t>CertPwd</a:t>
            </a:r>
            <a:r>
              <a:rPr lang="en-US" dirty="0"/>
              <a:t/>
            </a:r>
            <a:br>
              <a:rPr lang="en-US" dirty="0"/>
            </a:br>
            <a:r>
              <a:rPr lang="en-US" dirty="0"/>
              <a:t>	</a:t>
            </a:r>
          </a:p>
          <a:p>
            <a:pPr marL="288925" lvl="1" indent="0">
              <a:buNone/>
            </a:pPr>
            <a:endParaRPr lang="en-US" dirty="0"/>
          </a:p>
        </p:txBody>
      </p:sp>
      <p:sp>
        <p:nvSpPr>
          <p:cNvPr id="4" name="Text Placeholder 3">
            <a:extLst>
              <a:ext uri="{FF2B5EF4-FFF2-40B4-BE49-F238E27FC236}">
                <a16:creationId xmlns="" xmlns:a16="http://schemas.microsoft.com/office/drawing/2014/main" id="{031D3539-4355-4925-8BB6-1CEDA6573CA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51560992"/>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ontrol xmlns="http://schemas.microsoft.com/VisualStudio/2011/storyboarding/control">
  <Id Name="a2191c86-fc50-4add-948c-129f6b5a88d8" Revision="1" Stencil="7276b9ef-3953-4dce-a89b-ed85f20b8b93" StencilVersion="1.0"/>
</Control>
</file>

<file path=customXml/item2.xml><?xml version="1.0" encoding="utf-8"?>
<Control xmlns="http://schemas.microsoft.com/VisualStudio/2011/storyboarding/control">
  <Id Name="d69996e1-3d61-4686-9b63-f1b855c596ab" Revision="1" Stencil="7276b9ef-3953-4dce-a89b-ed85f20b8b93" StencilVersion="1.0"/>
</Control>
</file>

<file path=customXml/item3.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fb22c541-ded0-47fa-8877-83a4c2d16227" Revision="1" Stencil="7276b9ef-3953-4dce-a89b-ed85f20b8b93" StencilVersion="1.0"/>
</Control>
</file>

<file path=customXml/itemProps1.xml><?xml version="1.0" encoding="utf-8"?>
<ds:datastoreItem xmlns:ds="http://schemas.openxmlformats.org/officeDocument/2006/customXml" ds:itemID="{3B5DA55E-0B69-4CBB-A079-6126461ABBAF}">
  <ds:schemaRefs>
    <ds:schemaRef ds:uri="http://schemas.microsoft.com/VisualStudio/2011/storyboarding/control"/>
  </ds:schemaRefs>
</ds:datastoreItem>
</file>

<file path=customXml/itemProps2.xml><?xml version="1.0" encoding="utf-8"?>
<ds:datastoreItem xmlns:ds="http://schemas.openxmlformats.org/officeDocument/2006/customXml" ds:itemID="{68250852-F930-49CF-BF2A-3F68F4D1FE95}">
  <ds:schemaRefs>
    <ds:schemaRef ds:uri="http://schemas.microsoft.com/VisualStudio/2011/storyboarding/control"/>
  </ds:schemaRefs>
</ds:datastoreItem>
</file>

<file path=customXml/itemProps3.xml><?xml version="1.0" encoding="utf-8"?>
<ds:datastoreItem xmlns:ds="http://schemas.openxmlformats.org/officeDocument/2006/customXml" ds:itemID="{7BCC68CA-332B-4F88-9AAB-BFB65A4864A9}">
  <ds:schemaRefs>
    <ds:schemaRef ds:uri="http://schemas.microsoft.com/VisualStudio/2011/storyboarding/control"/>
  </ds:schemaRefs>
</ds:datastoreItem>
</file>

<file path=customXml/itemProps4.xml><?xml version="1.0" encoding="utf-8"?>
<ds:datastoreItem xmlns:ds="http://schemas.openxmlformats.org/officeDocument/2006/customXml" ds:itemID="{0F3EFC51-332B-45E5-98FA-5FEFDD6BF6ED}">
  <ds:schemaRefs>
    <ds:schemaRef ds:uri="http://schemas.microsoft.com/VisualStudio/2011/storyboarding/control"/>
  </ds:schemaRefs>
</ds:datastoreItem>
</file>

<file path=customXml/itemProps5.xml><?xml version="1.0" encoding="utf-8"?>
<ds:datastoreItem xmlns:ds="http://schemas.openxmlformats.org/officeDocument/2006/customXml" ds:itemID="{701CC48D-4B35-40F8-97A7-C2F62BCE66A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0</TotalTime>
  <Words>1356</Words>
  <Application>Microsoft Office PowerPoint</Application>
  <PresentationFormat>On-screen Show (4:3)</PresentationFormat>
  <Paragraphs>260</Paragraphs>
  <Slides>29</Slides>
  <Notes>29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29</vt:i4>
      </vt:variant>
    </vt:vector>
  </HeadingPairs>
  <TitlesOfParts>
    <vt:vector size="41" baseType="lpstr">
      <vt:lpstr>Arial</vt:lpstr>
      <vt:lpstr>Verdana</vt:lpstr>
      <vt:lpstr>Calibri</vt:lpstr>
      <vt:lpstr>Times New Roman</vt:lpstr>
      <vt:lpstr>Consolas</vt:lpstr>
      <vt:lpstr>Wingdings</vt:lpstr>
      <vt:lpstr>Courier New</vt:lpstr>
      <vt:lpstr>Segoe UI Light</vt:lpstr>
      <vt:lpstr>Segoe UI</vt:lpstr>
      <vt:lpstr>Symbol</vt:lpstr>
      <vt:lpstr>NG_MOC_Core_ModuleNew2</vt:lpstr>
      <vt:lpstr>1_NG_MOC_Core_ModuleNew2</vt:lpstr>
      <vt:lpstr>Exam 70-533 Implementing Microsoft Azure Infrastructure Solutions</vt:lpstr>
      <vt:lpstr>Manage Azure Security and Recovery Services (25-30%)</vt:lpstr>
      <vt:lpstr>Manage data protection and security compliance</vt:lpstr>
      <vt:lpstr>Create and import keys with Key Vault</vt:lpstr>
      <vt:lpstr>Key Vault</vt:lpstr>
      <vt:lpstr>Access Policy</vt:lpstr>
      <vt:lpstr>Azure Key Vault Certificate Management</vt:lpstr>
      <vt:lpstr>Managing Security</vt:lpstr>
      <vt:lpstr>Importing Certificates </vt:lpstr>
      <vt:lpstr>Creating Certificates</vt:lpstr>
      <vt:lpstr>Azure App Service Certificate</vt:lpstr>
      <vt:lpstr>Prevent and respond to security threats with Azure Security Center</vt:lpstr>
      <vt:lpstr>Enabling Azure Security Center</vt:lpstr>
      <vt:lpstr>ASC (Azure Security Center)</vt:lpstr>
      <vt:lpstr>Compute</vt:lpstr>
      <vt:lpstr>Networking</vt:lpstr>
      <vt:lpstr>Storage and Data </vt:lpstr>
      <vt:lpstr>Applications</vt:lpstr>
      <vt:lpstr>Managing Security</vt:lpstr>
      <vt:lpstr>Implementing recovery services </vt:lpstr>
      <vt:lpstr>Create a Recovery Services vault</vt:lpstr>
      <vt:lpstr>Create a Recovery Services vault (Azure Portal)</vt:lpstr>
      <vt:lpstr>Deploy a Backup Agent</vt:lpstr>
      <vt:lpstr>Backup and Restore Data</vt:lpstr>
      <vt:lpstr>Use of snapshots</vt:lpstr>
      <vt:lpstr>Recover VM by using the copied VHD </vt:lpstr>
      <vt:lpstr>Geo-replication for recovery</vt:lpstr>
      <vt:lpstr>Read Access Geo-Redundant Storage (RA-GRS)</vt:lpstr>
      <vt:lpstr>Managing Security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2018-05-22T01:39:00Z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