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52"/>
  </p:notesMasterIdLst>
  <p:handoutMasterIdLst>
    <p:handoutMasterId r:id="rId53"/>
  </p:handoutMasterIdLst>
  <p:sldIdLst>
    <p:sldId id="256" r:id="rId2"/>
    <p:sldId id="311" r:id="rId3"/>
    <p:sldId id="312" r:id="rId4"/>
    <p:sldId id="339" r:id="rId5"/>
    <p:sldId id="327" r:id="rId6"/>
    <p:sldId id="328" r:id="rId7"/>
    <p:sldId id="329" r:id="rId8"/>
    <p:sldId id="330" r:id="rId9"/>
    <p:sldId id="332" r:id="rId10"/>
    <p:sldId id="379" r:id="rId11"/>
    <p:sldId id="334" r:id="rId12"/>
    <p:sldId id="335" r:id="rId13"/>
    <p:sldId id="336" r:id="rId14"/>
    <p:sldId id="337" r:id="rId15"/>
    <p:sldId id="338" r:id="rId16"/>
    <p:sldId id="313" r:id="rId17"/>
    <p:sldId id="340" r:id="rId18"/>
    <p:sldId id="341" r:id="rId19"/>
    <p:sldId id="343" r:id="rId20"/>
    <p:sldId id="380" r:id="rId21"/>
    <p:sldId id="381" r:id="rId22"/>
    <p:sldId id="382" r:id="rId23"/>
    <p:sldId id="383" r:id="rId24"/>
    <p:sldId id="384" r:id="rId25"/>
    <p:sldId id="385" r:id="rId26"/>
    <p:sldId id="386" r:id="rId27"/>
    <p:sldId id="387" r:id="rId28"/>
    <p:sldId id="388" r:id="rId29"/>
    <p:sldId id="389" r:id="rId30"/>
    <p:sldId id="315" r:id="rId31"/>
    <p:sldId id="377" r:id="rId32"/>
    <p:sldId id="344" r:id="rId33"/>
    <p:sldId id="345" r:id="rId34"/>
    <p:sldId id="346" r:id="rId35"/>
    <p:sldId id="347" r:id="rId36"/>
    <p:sldId id="348" r:id="rId37"/>
    <p:sldId id="349" r:id="rId38"/>
    <p:sldId id="350" r:id="rId39"/>
    <p:sldId id="351" r:id="rId40"/>
    <p:sldId id="390" r:id="rId41"/>
    <p:sldId id="391" r:id="rId42"/>
    <p:sldId id="318" r:id="rId43"/>
    <p:sldId id="353" r:id="rId44"/>
    <p:sldId id="354" r:id="rId45"/>
    <p:sldId id="355" r:id="rId46"/>
    <p:sldId id="357" r:id="rId47"/>
    <p:sldId id="359" r:id="rId48"/>
    <p:sldId id="378" r:id="rId49"/>
    <p:sldId id="362" r:id="rId50"/>
    <p:sldId id="392" r:id="rId51"/>
  </p:sldIdLst>
  <p:sldSz cx="9144000" cy="6858000" type="screen4x3"/>
  <p:notesSz cx="6858000" cy="9144000"/>
  <p:embeddedFontLst>
    <p:embeddedFont>
      <p:font typeface="Segoe UI Light" panose="020B0502040204020203" pitchFamily="34" charset="0"/>
      <p:regular r:id="rId54"/>
      <p:italic r:id="rId55"/>
    </p:embeddedFont>
    <p:embeddedFont>
      <p:font typeface="Segoe UI" panose="020B0502040204020203" pitchFamily="34" charset="0"/>
      <p:regular r:id="rId56"/>
      <p:bold r:id="rId57"/>
      <p:italic r:id="rId58"/>
      <p:boldItalic r:id="rId59"/>
    </p:embeddedFont>
    <p:embeddedFont>
      <p:font typeface="Verdana" panose="020B0604030504040204" pitchFamily="34" charset="0"/>
      <p:regular r:id="rId60"/>
      <p:bold r:id="rId61"/>
      <p:italic r:id="rId62"/>
      <p:boldItalic r:id="rId63"/>
    </p:embeddedFont>
    <p:embeddedFont>
      <p:font typeface="Calibri" panose="020F0502020204030204" pitchFamily="34" charset="0"/>
      <p:regular r:id="rId64"/>
      <p:bold r:id="rId65"/>
      <p:italic r:id="rId66"/>
      <p:boldItalic r:id="rId67"/>
    </p:embeddedFont>
    <p:embeddedFont>
      <p:font typeface="Consolas" panose="020B0609020204030204" pitchFamily="49" charset="0"/>
      <p:regular r:id="rId68"/>
      <p:bold r:id="rId69"/>
      <p:italic r:id="rId70"/>
      <p:boldItalic r:id="rId71"/>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311"/>
            <p14:sldId id="312"/>
          </p14:sldIdLst>
        </p14:section>
        <p14:section name="Monitor on-premises identity" id="{EE7F45B0-A6AD-411D-A512-DBBFEC401377}">
          <p14:sldIdLst>
            <p14:sldId id="339"/>
            <p14:sldId id="327"/>
            <p14:sldId id="328"/>
            <p14:sldId id="329"/>
            <p14:sldId id="330"/>
            <p14:sldId id="332"/>
            <p14:sldId id="379"/>
            <p14:sldId id="334"/>
            <p14:sldId id="335"/>
            <p14:sldId id="336"/>
            <p14:sldId id="337"/>
            <p14:sldId id="338"/>
          </p14:sldIdLst>
        </p14:section>
        <p14:section name="Manage domains with Azure AD DS" id="{C6B6578B-F5CF-418D-991A-F24A0340D180}">
          <p14:sldIdLst>
            <p14:sldId id="313"/>
            <p14:sldId id="340"/>
            <p14:sldId id="341"/>
            <p14:sldId id="343"/>
            <p14:sldId id="380"/>
            <p14:sldId id="381"/>
            <p14:sldId id="382"/>
            <p14:sldId id="383"/>
            <p14:sldId id="384"/>
            <p14:sldId id="385"/>
            <p14:sldId id="386"/>
            <p14:sldId id="387"/>
            <p14:sldId id="388"/>
            <p14:sldId id="389"/>
          </p14:sldIdLst>
        </p14:section>
        <p14:section name="Integrate with Azure AD" id="{B92904DA-AD65-48A7-82FB-BA4D438E899A}">
          <p14:sldIdLst>
            <p14:sldId id="315"/>
            <p14:sldId id="377"/>
            <p14:sldId id="344"/>
            <p14:sldId id="345"/>
            <p14:sldId id="346"/>
            <p14:sldId id="347"/>
            <p14:sldId id="348"/>
            <p14:sldId id="349"/>
            <p14:sldId id="350"/>
            <p14:sldId id="351"/>
            <p14:sldId id="390"/>
            <p14:sldId id="391"/>
          </p14:sldIdLst>
        </p14:section>
        <p14:section name="Implement Azure B2B and Azure B2C" id="{4192427E-7B5C-4B75-BE21-14FA26E9ABFE}">
          <p14:sldIdLst>
            <p14:sldId id="318"/>
            <p14:sldId id="353"/>
            <p14:sldId id="354"/>
            <p14:sldId id="355"/>
            <p14:sldId id="357"/>
            <p14:sldId id="359"/>
            <p14:sldId id="378"/>
            <p14:sldId id="362"/>
            <p14:sldId id="39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22" autoAdjust="0"/>
    <p:restoredTop sz="94614" autoAdjust="0"/>
  </p:normalViewPr>
  <p:slideViewPr>
    <p:cSldViewPr snapToGrid="0">
      <p:cViewPr varScale="1">
        <p:scale>
          <a:sx n="94" d="100"/>
          <a:sy n="94" d="100"/>
        </p:scale>
        <p:origin x="979" y="82"/>
      </p:cViewPr>
      <p:guideLst/>
    </p:cSldViewPr>
  </p:slideViewPr>
  <p:outlineViewPr>
    <p:cViewPr>
      <p:scale>
        <a:sx n="33" d="100"/>
        <a:sy n="33" d="100"/>
      </p:scale>
      <p:origin x="0" y="-22554"/>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1" d="100"/>
          <a:sy n="71" d="100"/>
        </p:scale>
        <p:origin x="3029"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0.fntdata"/><Relationship Id="rId68"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font" Target="fonts/font5.fntdata"/><Relationship Id="rId66" Type="http://schemas.openxmlformats.org/officeDocument/2006/relationships/font" Target="fonts/font13.fntdata"/><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font" Target="fonts/font17.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7.fntdata"/><Relationship Id="rId65" Type="http://schemas.openxmlformats.org/officeDocument/2006/relationships/font" Target="fonts/font12.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2.fntdata"/><Relationship Id="rId7" Type="http://schemas.openxmlformats.org/officeDocument/2006/relationships/slide" Target="slides/slide6.xml"/><Relationship Id="rId71" Type="http://schemas.openxmlformats.org/officeDocument/2006/relationships/font" Target="fonts/font18.fntdata"/></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820601-F8BD-44F0-B54E-D640A567C032}" type="doc">
      <dgm:prSet loTypeId="urn:microsoft.com/office/officeart/2005/8/layout/vList2" loCatId="list" qsTypeId="urn:microsoft.com/office/officeart/2005/8/quickstyle/3d1" qsCatId="3D" csTypeId="urn:microsoft.com/office/officeart/2005/8/colors/accent6_3" csCatId="accent6"/>
      <dgm:spPr/>
      <dgm:t>
        <a:bodyPr/>
        <a:lstStyle/>
        <a:p>
          <a:endParaRPr lang="en-US"/>
        </a:p>
      </dgm:t>
    </dgm:pt>
    <dgm:pt modelId="{887AA99E-C4CC-436C-A21E-71E246845A4C}">
      <dgm:prSet/>
      <dgm:spPr/>
      <dgm:t>
        <a:bodyPr/>
        <a:lstStyle/>
        <a:p>
          <a:r>
            <a:rPr lang="en-US" dirty="0">
              <a:latin typeface="Segoe UI" panose="020B0502040204020203" pitchFamily="34" charset="0"/>
              <a:cs typeface="Segoe UI" panose="020B0502040204020203" pitchFamily="34" charset="0"/>
            </a:rPr>
            <a:t>Azure AD B2C integrates with Azure MFA </a:t>
          </a:r>
        </a:p>
      </dgm:t>
    </dgm:pt>
    <dgm:pt modelId="{71E1CA76-FF6F-43C2-96AD-18C910ECE087}" type="parTrans" cxnId="{6EAE55C7-EB00-415F-982C-DF40E2B61C42}">
      <dgm:prSet/>
      <dgm:spPr/>
      <dgm:t>
        <a:bodyPr/>
        <a:lstStyle/>
        <a:p>
          <a:endParaRPr lang="en-US"/>
        </a:p>
      </dgm:t>
    </dgm:pt>
    <dgm:pt modelId="{19BBD5C1-E81E-425B-985D-2CA969F94B62}" type="sibTrans" cxnId="{6EAE55C7-EB00-415F-982C-DF40E2B61C42}">
      <dgm:prSet/>
      <dgm:spPr/>
      <dgm:t>
        <a:bodyPr/>
        <a:lstStyle/>
        <a:p>
          <a:endParaRPr lang="en-US"/>
        </a:p>
      </dgm:t>
    </dgm:pt>
    <dgm:pt modelId="{1233B780-DBDE-490B-9701-83EE931E9280}">
      <dgm:prSet/>
      <dgm:spPr/>
      <dgm:t>
        <a:bodyPr/>
        <a:lstStyle/>
        <a:p>
          <a:r>
            <a:rPr lang="en-US"/>
            <a:t>No additional code needed </a:t>
          </a:r>
        </a:p>
      </dgm:t>
    </dgm:pt>
    <dgm:pt modelId="{E822DFC5-144C-4DAA-B329-B8066281838A}" type="parTrans" cxnId="{8B36C890-2903-4BFF-82E2-5BE12844616B}">
      <dgm:prSet/>
      <dgm:spPr/>
      <dgm:t>
        <a:bodyPr/>
        <a:lstStyle/>
        <a:p>
          <a:endParaRPr lang="en-US"/>
        </a:p>
      </dgm:t>
    </dgm:pt>
    <dgm:pt modelId="{F780A0A0-A859-4AC7-9D13-EF4B9C18B779}" type="sibTrans" cxnId="{8B36C890-2903-4BFF-82E2-5BE12844616B}">
      <dgm:prSet/>
      <dgm:spPr/>
      <dgm:t>
        <a:bodyPr/>
        <a:lstStyle/>
        <a:p>
          <a:endParaRPr lang="en-US"/>
        </a:p>
      </dgm:t>
    </dgm:pt>
    <dgm:pt modelId="{92DAE0C5-617E-46E8-86DE-7E4C9CD8092B}">
      <dgm:prSet/>
      <dgm:spPr/>
      <dgm:t>
        <a:bodyPr/>
        <a:lstStyle/>
        <a:p>
          <a:r>
            <a:rPr lang="en-US"/>
            <a:t>Supports call and text messages </a:t>
          </a:r>
        </a:p>
      </dgm:t>
    </dgm:pt>
    <dgm:pt modelId="{F9862164-DDF1-46D5-88A5-A19F4D2DCBE3}" type="parTrans" cxnId="{DB9CC59E-AAA7-4677-A743-C686CE3B50FE}">
      <dgm:prSet/>
      <dgm:spPr/>
      <dgm:t>
        <a:bodyPr/>
        <a:lstStyle/>
        <a:p>
          <a:endParaRPr lang="en-US"/>
        </a:p>
      </dgm:t>
    </dgm:pt>
    <dgm:pt modelId="{5A778A6E-F0D5-4AD6-884F-319AAE682321}" type="sibTrans" cxnId="{DB9CC59E-AAA7-4677-A743-C686CE3B50FE}">
      <dgm:prSet/>
      <dgm:spPr/>
      <dgm:t>
        <a:bodyPr/>
        <a:lstStyle/>
        <a:p>
          <a:endParaRPr lang="en-US"/>
        </a:p>
      </dgm:t>
    </dgm:pt>
    <dgm:pt modelId="{65E4FD5A-9DCA-4763-AAB2-366DC16DE165}" type="pres">
      <dgm:prSet presAssocID="{44820601-F8BD-44F0-B54E-D640A567C032}" presName="linear" presStyleCnt="0">
        <dgm:presLayoutVars>
          <dgm:animLvl val="lvl"/>
          <dgm:resizeHandles val="exact"/>
        </dgm:presLayoutVars>
      </dgm:prSet>
      <dgm:spPr/>
      <dgm:t>
        <a:bodyPr/>
        <a:lstStyle/>
        <a:p>
          <a:endParaRPr lang="en-US"/>
        </a:p>
      </dgm:t>
    </dgm:pt>
    <dgm:pt modelId="{59123841-2017-408E-AA06-5F81BF00B726}" type="pres">
      <dgm:prSet presAssocID="{887AA99E-C4CC-436C-A21E-71E246845A4C}" presName="parentText" presStyleLbl="node1" presStyleIdx="0" presStyleCnt="3">
        <dgm:presLayoutVars>
          <dgm:chMax val="0"/>
          <dgm:bulletEnabled val="1"/>
        </dgm:presLayoutVars>
      </dgm:prSet>
      <dgm:spPr/>
      <dgm:t>
        <a:bodyPr/>
        <a:lstStyle/>
        <a:p>
          <a:endParaRPr lang="en-US"/>
        </a:p>
      </dgm:t>
    </dgm:pt>
    <dgm:pt modelId="{15AFA5D0-36DF-4182-BDBB-DC4F8B862470}" type="pres">
      <dgm:prSet presAssocID="{19BBD5C1-E81E-425B-985D-2CA969F94B62}" presName="spacer" presStyleCnt="0"/>
      <dgm:spPr/>
    </dgm:pt>
    <dgm:pt modelId="{1B15F246-646F-4537-A086-39F91923FA7B}" type="pres">
      <dgm:prSet presAssocID="{1233B780-DBDE-490B-9701-83EE931E9280}" presName="parentText" presStyleLbl="node1" presStyleIdx="1" presStyleCnt="3">
        <dgm:presLayoutVars>
          <dgm:chMax val="0"/>
          <dgm:bulletEnabled val="1"/>
        </dgm:presLayoutVars>
      </dgm:prSet>
      <dgm:spPr/>
      <dgm:t>
        <a:bodyPr/>
        <a:lstStyle/>
        <a:p>
          <a:endParaRPr lang="en-US"/>
        </a:p>
      </dgm:t>
    </dgm:pt>
    <dgm:pt modelId="{0D9B739B-75F8-4494-8544-F7BEA3196563}" type="pres">
      <dgm:prSet presAssocID="{F780A0A0-A859-4AC7-9D13-EF4B9C18B779}" presName="spacer" presStyleCnt="0"/>
      <dgm:spPr/>
    </dgm:pt>
    <dgm:pt modelId="{B614F8C3-D4D5-4255-9E66-BBEA5FE15106}" type="pres">
      <dgm:prSet presAssocID="{92DAE0C5-617E-46E8-86DE-7E4C9CD8092B}" presName="parentText" presStyleLbl="node1" presStyleIdx="2" presStyleCnt="3">
        <dgm:presLayoutVars>
          <dgm:chMax val="0"/>
          <dgm:bulletEnabled val="1"/>
        </dgm:presLayoutVars>
      </dgm:prSet>
      <dgm:spPr/>
      <dgm:t>
        <a:bodyPr/>
        <a:lstStyle/>
        <a:p>
          <a:endParaRPr lang="en-US"/>
        </a:p>
      </dgm:t>
    </dgm:pt>
  </dgm:ptLst>
  <dgm:cxnLst>
    <dgm:cxn modelId="{DB9CC59E-AAA7-4677-A743-C686CE3B50FE}" srcId="{44820601-F8BD-44F0-B54E-D640A567C032}" destId="{92DAE0C5-617E-46E8-86DE-7E4C9CD8092B}" srcOrd="2" destOrd="0" parTransId="{F9862164-DDF1-46D5-88A5-A19F4D2DCBE3}" sibTransId="{5A778A6E-F0D5-4AD6-884F-319AAE682321}"/>
    <dgm:cxn modelId="{6EAE55C7-EB00-415F-982C-DF40E2B61C42}" srcId="{44820601-F8BD-44F0-B54E-D640A567C032}" destId="{887AA99E-C4CC-436C-A21E-71E246845A4C}" srcOrd="0" destOrd="0" parTransId="{71E1CA76-FF6F-43C2-96AD-18C910ECE087}" sibTransId="{19BBD5C1-E81E-425B-985D-2CA969F94B62}"/>
    <dgm:cxn modelId="{A4935416-DC52-49C8-BE15-3BBB6AE6729B}" type="presOf" srcId="{44820601-F8BD-44F0-B54E-D640A567C032}" destId="{65E4FD5A-9DCA-4763-AAB2-366DC16DE165}" srcOrd="0" destOrd="0" presId="urn:microsoft.com/office/officeart/2005/8/layout/vList2"/>
    <dgm:cxn modelId="{A7D6FAE2-5290-4F5F-ACBF-CA49BD1233F7}" type="presOf" srcId="{1233B780-DBDE-490B-9701-83EE931E9280}" destId="{1B15F246-646F-4537-A086-39F91923FA7B}" srcOrd="0" destOrd="0" presId="urn:microsoft.com/office/officeart/2005/8/layout/vList2"/>
    <dgm:cxn modelId="{4F9D4CEB-1B4B-4E77-825D-405377D4541C}" type="presOf" srcId="{887AA99E-C4CC-436C-A21E-71E246845A4C}" destId="{59123841-2017-408E-AA06-5F81BF00B726}" srcOrd="0" destOrd="0" presId="urn:microsoft.com/office/officeart/2005/8/layout/vList2"/>
    <dgm:cxn modelId="{49573D01-48AC-49F2-A747-B05FC1E07EA7}" type="presOf" srcId="{92DAE0C5-617E-46E8-86DE-7E4C9CD8092B}" destId="{B614F8C3-D4D5-4255-9E66-BBEA5FE15106}" srcOrd="0" destOrd="0" presId="urn:microsoft.com/office/officeart/2005/8/layout/vList2"/>
    <dgm:cxn modelId="{8B36C890-2903-4BFF-82E2-5BE12844616B}" srcId="{44820601-F8BD-44F0-B54E-D640A567C032}" destId="{1233B780-DBDE-490B-9701-83EE931E9280}" srcOrd="1" destOrd="0" parTransId="{E822DFC5-144C-4DAA-B329-B8066281838A}" sibTransId="{F780A0A0-A859-4AC7-9D13-EF4B9C18B779}"/>
    <dgm:cxn modelId="{26237B70-36E8-43BF-A1A8-B146CC818C32}" type="presParOf" srcId="{65E4FD5A-9DCA-4763-AAB2-366DC16DE165}" destId="{59123841-2017-408E-AA06-5F81BF00B726}" srcOrd="0" destOrd="0" presId="urn:microsoft.com/office/officeart/2005/8/layout/vList2"/>
    <dgm:cxn modelId="{B7AF1DFF-91DB-45F3-A6A1-9D589080D1D3}" type="presParOf" srcId="{65E4FD5A-9DCA-4763-AAB2-366DC16DE165}" destId="{15AFA5D0-36DF-4182-BDBB-DC4F8B862470}" srcOrd="1" destOrd="0" presId="urn:microsoft.com/office/officeart/2005/8/layout/vList2"/>
    <dgm:cxn modelId="{A5234C52-D4E0-467D-AD39-4C85C6166E6F}" type="presParOf" srcId="{65E4FD5A-9DCA-4763-AAB2-366DC16DE165}" destId="{1B15F246-646F-4537-A086-39F91923FA7B}" srcOrd="2" destOrd="0" presId="urn:microsoft.com/office/officeart/2005/8/layout/vList2"/>
    <dgm:cxn modelId="{C08DA8C1-EDB1-41A2-A396-839A79AAE3FC}" type="presParOf" srcId="{65E4FD5A-9DCA-4763-AAB2-366DC16DE165}" destId="{0D9B739B-75F8-4494-8544-F7BEA3196563}" srcOrd="3" destOrd="0" presId="urn:microsoft.com/office/officeart/2005/8/layout/vList2"/>
    <dgm:cxn modelId="{23827B92-3528-4927-86C0-6246CD8AA81E}" type="presParOf" srcId="{65E4FD5A-9DCA-4763-AAB2-366DC16DE165}" destId="{B614F8C3-D4D5-4255-9E66-BBEA5FE1510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5/18/2018</a:t>
            </a:fld>
            <a:endParaRPr lang="en-US"/>
          </a:p>
        </p:txBody>
      </p:sp>
      <p:sp>
        <p:nvSpPr>
          <p:cNvPr id="4" name="Footer Placeholder 3">
            <a:extLst>
              <a:ext uri="{FF2B5EF4-FFF2-40B4-BE49-F238E27FC236}">
                <a16:creationId xmlns=""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5/18/2018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48</a:t>
            </a:fld>
            <a:endParaRPr lang="en-US"/>
          </a:p>
        </p:txBody>
      </p:sp>
    </p:spTree>
    <p:extLst>
      <p:ext uri="{BB962C8B-B14F-4D97-AF65-F5344CB8AC3E}">
        <p14:creationId xmlns:p14="http://schemas.microsoft.com/office/powerpoint/2010/main" val="3320911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34948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3580330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15000"/>
              </a:lnSpc>
              <a:spcAft>
                <a:spcPts val="1000"/>
              </a:spcAft>
            </a:pPr>
            <a:r>
              <a:rPr lang="en-GB" sz="1200" dirty="0">
                <a:latin typeface="Arial"/>
                <a:ea typeface="Calibri"/>
                <a:cs typeface="Times New Roman"/>
              </a:rPr>
              <a:t>Review the steps in Lab A for guidance when performing this demonstration.</a:t>
            </a:r>
          </a:p>
          <a:p>
            <a:pPr>
              <a:lnSpc>
                <a:spcPct val="115000"/>
              </a:lnSpc>
              <a:spcAft>
                <a:spcPts val="1000"/>
              </a:spcAft>
            </a:pPr>
            <a:r>
              <a:rPr lang="en-GB" sz="1200" dirty="0">
                <a:latin typeface="Arial"/>
                <a:ea typeface="Calibri"/>
                <a:cs typeface="Times New Roman"/>
              </a:rPr>
              <a:t>https://github.com/MicrosoftLearning/10979-MicrosoftAzureFundamentals/blob/master/Instructions/10979D_LAB_08.md</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E41278-A97F-6B4E-8A96-38954C528C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112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42</a:t>
            </a:fld>
            <a:endParaRPr lang="en-US" dirty="0"/>
          </a:p>
        </p:txBody>
      </p:sp>
    </p:spTree>
    <p:extLst>
      <p:ext uri="{BB962C8B-B14F-4D97-AF65-F5344CB8AC3E}">
        <p14:creationId xmlns:p14="http://schemas.microsoft.com/office/powerpoint/2010/main" val="2315361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 xmlns:a16="http://schemas.microsoft.com/office/drawing/2014/main" val="612254498"/>
                    </a:ext>
                  </a:extLst>
                </a:gridCol>
                <a:gridCol w="2696305">
                  <a:extLst>
                    <a:ext uri="{9D8B030D-6E8A-4147-A177-3AD203B41FA5}">
                      <a16:colId xmlns="" xmlns:a16="http://schemas.microsoft.com/office/drawing/2014/main" val="1261049811"/>
                    </a:ext>
                  </a:extLst>
                </a:gridCol>
                <a:gridCol w="241057">
                  <a:extLst>
                    <a:ext uri="{9D8B030D-6E8A-4147-A177-3AD203B41FA5}">
                      <a16:colId xmlns="" xmlns:a16="http://schemas.microsoft.com/office/drawing/2014/main" val="2638922956"/>
                    </a:ext>
                  </a:extLst>
                </a:gridCol>
                <a:gridCol w="2696305">
                  <a:extLst>
                    <a:ext uri="{9D8B030D-6E8A-4147-A177-3AD203B41FA5}">
                      <a16:colId xmlns="" xmlns:a16="http://schemas.microsoft.com/office/drawing/2014/main" val="1530065899"/>
                    </a:ext>
                  </a:extLst>
                </a:gridCol>
                <a:gridCol w="221605">
                  <a:extLst>
                    <a:ext uri="{9D8B030D-6E8A-4147-A177-3AD203B41FA5}">
                      <a16:colId xmlns="" xmlns:a16="http://schemas.microsoft.com/office/drawing/2014/main" val="1628348927"/>
                    </a:ext>
                  </a:extLst>
                </a:gridCol>
                <a:gridCol w="2696305">
                  <a:extLst>
                    <a:ext uri="{9D8B030D-6E8A-4147-A177-3AD203B41FA5}">
                      <a16:colId xmlns=""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02296024"/>
                  </a:ext>
                </a:extLst>
              </a:tr>
            </a:tbl>
          </a:graphicData>
        </a:graphic>
      </p:graphicFrame>
      <p:sp>
        <p:nvSpPr>
          <p:cNvPr id="7" name="TextBox 6">
            <a:extLst>
              <a:ext uri="{FF2B5EF4-FFF2-40B4-BE49-F238E27FC236}">
                <a16:creationId xmlns=""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2"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3" y="2110583"/>
            <a:ext cx="5290768" cy="3722293"/>
          </a:xfrm>
          <a:solidFill>
            <a:srgbClr val="7030A0"/>
          </a:solidFill>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vl2pPr marL="216694" indent="0">
              <a:buNone/>
              <a:defRPr/>
            </a:lvl2pPr>
          </a:lstStyle>
          <a:p>
            <a:r>
              <a:rPr lang="en-US" dirty="0"/>
              <a:t>Enter Description(s)</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8" name="Rectangle 7">
            <a:extLst>
              <a:ext uri="{FF2B5EF4-FFF2-40B4-BE49-F238E27FC236}">
                <a16:creationId xmlns="" xmlns:a16="http://schemas.microsoft.com/office/drawing/2014/main" id="{2E5CD9C4-3903-4CFA-9CED-0878686ABD1A}"/>
              </a:ext>
            </a:extLst>
          </p:cNvPr>
          <p:cNvSpPr/>
          <p:nvPr userDrawn="1"/>
        </p:nvSpPr>
        <p:spPr>
          <a:xfrm>
            <a:off x="158449" y="117611"/>
            <a:ext cx="1475084" cy="559833"/>
          </a:xfrm>
          <a:prstGeom prst="rect">
            <a:avLst/>
          </a:prstGeom>
        </p:spPr>
        <p:txBody>
          <a:bodyPr wrap="none">
            <a:spAutoFit/>
          </a:bodyPr>
          <a:lstStyle/>
          <a:p>
            <a:r>
              <a:rPr lang="en-US" sz="3038" dirty="0">
                <a:solidFill>
                  <a:srgbClr val="00B0F0"/>
                </a:solidFill>
              </a:rPr>
              <a:t>DEMO</a:t>
            </a:r>
          </a:p>
        </p:txBody>
      </p:sp>
    </p:spTree>
    <p:extLst>
      <p:ext uri="{BB962C8B-B14F-4D97-AF65-F5344CB8AC3E}">
        <p14:creationId xmlns:p14="http://schemas.microsoft.com/office/powerpoint/2010/main" val="1928461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18074CDC-0128-42E8-B232-786D9C2CD277}"/>
              </a:ext>
            </a:extLst>
          </p:cNvPr>
          <p:cNvSpPr/>
          <p:nvPr userDrawn="1"/>
        </p:nvSpPr>
        <p:spPr>
          <a:xfrm>
            <a:off x="0" y="0"/>
            <a:ext cx="9144000" cy="201168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8" y="2011680"/>
            <a:ext cx="8574836" cy="418418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18074CDC-0128-42E8-B232-786D9C2CD277}"/>
              </a:ext>
            </a:extLst>
          </p:cNvPr>
          <p:cNvSpPr/>
          <p:nvPr userDrawn="1"/>
        </p:nvSpPr>
        <p:spPr>
          <a:xfrm>
            <a:off x="0" y="0"/>
            <a:ext cx="9144000" cy="20116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8" y="2011680"/>
            <a:ext cx="8574836" cy="418418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36E8BE26-ED1E-4BC3-AABB-33679E13D11C}"/>
              </a:ext>
            </a:extLst>
          </p:cNvPr>
          <p:cNvSpPr/>
          <p:nvPr userDrawn="1"/>
        </p:nvSpPr>
        <p:spPr>
          <a:xfrm>
            <a:off x="158449" y="117610"/>
            <a:ext cx="1161087"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LAB</a:t>
            </a:r>
          </a:p>
        </p:txBody>
      </p:sp>
      <p:sp>
        <p:nvSpPr>
          <p:cNvPr id="9" name="Title 1">
            <a:extLst>
              <a:ext uri="{FF2B5EF4-FFF2-40B4-BE49-F238E27FC236}">
                <a16:creationId xmlns="" xmlns:a16="http://schemas.microsoft.com/office/drawing/2014/main" id="{C610877B-30C7-48C5-8BDA-CA0DB0C7F805}"/>
              </a:ext>
            </a:extLst>
          </p:cNvPr>
          <p:cNvSpPr txBox="1">
            <a:spLocks/>
          </p:cNvSpPr>
          <p:nvPr userDrawn="1"/>
        </p:nvSpPr>
        <p:spPr>
          <a:xfrm>
            <a:off x="151194" y="6219372"/>
            <a:ext cx="8833654" cy="587829"/>
          </a:xfrm>
          <a:prstGeom prst="rect">
            <a:avLst/>
          </a:prstGeom>
          <a:solidFill>
            <a:schemeClr val="bg1"/>
          </a:solid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u="sng" dirty="0">
                <a:solidFill>
                  <a:srgbClr val="0070C0"/>
                </a:solidFill>
              </a:rPr>
              <a:t>Click to edit Lab URL</a:t>
            </a:r>
          </a:p>
        </p:txBody>
      </p:sp>
    </p:spTree>
    <p:extLst>
      <p:ext uri="{BB962C8B-B14F-4D97-AF65-F5344CB8AC3E}">
        <p14:creationId xmlns:p14="http://schemas.microsoft.com/office/powerpoint/2010/main" val="262544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699" r:id="rId6"/>
    <p:sldLayoutId id="2147483702" r:id="rId7"/>
    <p:sldLayoutId id="2147483700" r:id="rId8"/>
    <p:sldLayoutId id="2147483705" r:id="rId9"/>
    <p:sldLayoutId id="2147483703" r:id="rId10"/>
    <p:sldLayoutId id="2147483706" r:id="rId11"/>
    <p:sldLayoutId id="2147483663" r:id="rId12"/>
    <p:sldLayoutId id="2147483664" r:id="rId13"/>
    <p:sldLayoutId id="2147483665" r:id="rId14"/>
    <p:sldLayoutId id="2147483667" r:id="rId15"/>
    <p:sldLayoutId id="2147483668" r:id="rId16"/>
    <p:sldLayoutId id="2147483669" r:id="rId17"/>
    <p:sldLayoutId id="2147483670" r:id="rId18"/>
    <p:sldLayoutId id="2147483671" r:id="rId19"/>
    <p:sldLayoutId id="2147483707" r:id="rId20"/>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mailto:%25username%25@newvisions.com"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mailto:%25username%25@newvisions.onmicrosoft.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8.xml.rels><?xml version="1.0" encoding="UTF-8" standalone="yes"?>
<Relationships xmlns="http://schemas.openxmlformats.org/package/2006/relationships"><Relationship Id="rId3" Type="http://schemas.openxmlformats.org/officeDocument/2006/relationships/hyperlink" Target="http://aka.ms/E9ep7z"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 xmlns:a16="http://schemas.microsoft.com/office/drawing/2014/main" id="{0DD7E3D9-0F16-4FC0-8096-670127E70DF5}"/>
              </a:ext>
            </a:extLst>
          </p:cNvPr>
          <p:cNvSpPr>
            <a:spLocks noGrp="1"/>
          </p:cNvSpPr>
          <p:nvPr>
            <p:ph type="subTitle" sz="quarter" idx="1"/>
          </p:nvPr>
        </p:nvSpPr>
        <p:spPr>
          <a:xfrm>
            <a:off x="597160" y="2110581"/>
            <a:ext cx="8379200" cy="3722293"/>
          </a:xfrm>
        </p:spPr>
        <p:txBody>
          <a:bodyPr/>
          <a:lstStyle/>
          <a:p>
            <a:r>
              <a:rPr lang="en-US" sz="1600" dirty="0"/>
              <a:t>Design and Implement Azure App Service Apps (10-15%) </a:t>
            </a:r>
          </a:p>
          <a:p>
            <a:r>
              <a:rPr lang="en-US" sz="1600" dirty="0"/>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18" name="Text Placeholder 17">
            <a:extLst>
              <a:ext uri="{FF2B5EF4-FFF2-40B4-BE49-F238E27FC236}">
                <a16:creationId xmlns=""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7">
                                            <p:txEl>
                                              <p:pRg st="7" end="7"/>
                                            </p:txEl>
                                          </p:spTgt>
                                        </p:tgtEl>
                                        <p:attrNameLst>
                                          <p:attrName>style.color</p:attrName>
                                        </p:attrNameLst>
                                      </p:cBhvr>
                                      <p:to>
                                        <a:srgbClr val="FF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43604EEF-2AD1-4777-9BFC-EC748504BEED}"/>
              </a:ext>
            </a:extLst>
          </p:cNvPr>
          <p:cNvSpPr>
            <a:spLocks noGrp="1"/>
          </p:cNvSpPr>
          <p:nvPr>
            <p:ph type="title"/>
          </p:nvPr>
        </p:nvSpPr>
        <p:spPr/>
        <p:txBody>
          <a:bodyPr/>
          <a:lstStyle/>
          <a:p>
            <a:endParaRPr lang="en-US" dirty="0"/>
          </a:p>
        </p:txBody>
      </p:sp>
      <p:sp>
        <p:nvSpPr>
          <p:cNvPr id="7" name="Text Placeholder 6">
            <a:extLst>
              <a:ext uri="{FF2B5EF4-FFF2-40B4-BE49-F238E27FC236}">
                <a16:creationId xmlns:a16="http://schemas.microsoft.com/office/drawing/2014/main" xmlns="" id="{72A02EBD-6366-4F58-A222-D9ED5EB0DAF6}"/>
              </a:ext>
            </a:extLst>
          </p:cNvPr>
          <p:cNvSpPr>
            <a:spLocks noGrp="1"/>
          </p:cNvSpPr>
          <p:nvPr>
            <p:ph type="body" sz="quarter" idx="11"/>
          </p:nvPr>
        </p:nvSpPr>
        <p:spPr/>
        <p:txBody>
          <a:bodyPr/>
          <a:lstStyle/>
          <a:p>
            <a:r>
              <a:rPr lang="en-US" dirty="0"/>
              <a:t>Monitoring with alerts to know when ADFS and ADFS proxy servers are not healthy; Email notification for critical alerts; Trends in performance data, which are useful for ADFS capacity planning; Usage analytics for ADFS </a:t>
            </a:r>
            <a:r>
              <a:rPr lang="en-US" dirty="0" err="1"/>
              <a:t>signins</a:t>
            </a:r>
            <a:r>
              <a:rPr lang="en-US" dirty="0"/>
              <a:t> with pivots (apps, users, and network location), which are useful to understand how ADFS is used; Reports for ADFS, such as top 50 users who have bad username/password attempts and their last IP address – You should know these.</a:t>
            </a:r>
          </a:p>
        </p:txBody>
      </p:sp>
      <p:sp>
        <p:nvSpPr>
          <p:cNvPr id="6" name="Text Placeholder 5">
            <a:extLst>
              <a:ext uri="{FF2B5EF4-FFF2-40B4-BE49-F238E27FC236}">
                <a16:creationId xmlns:a16="http://schemas.microsoft.com/office/drawing/2014/main" xmlns="" id="{9EE1A0E0-65F0-4157-ACF4-8E344E8CF7E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421033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35818ACD-4BC9-4789-A55A-F1ED8DB68411}"/>
              </a:ext>
            </a:extLst>
          </p:cNvPr>
          <p:cNvSpPr>
            <a:spLocks noGrp="1"/>
          </p:cNvSpPr>
          <p:nvPr>
            <p:ph type="title"/>
          </p:nvPr>
        </p:nvSpPr>
        <p:spPr/>
        <p:txBody>
          <a:bodyPr/>
          <a:lstStyle/>
          <a:p>
            <a:r>
              <a:rPr lang="en-US" dirty="0"/>
              <a:t>Azure AD Connect Health Alerts</a:t>
            </a:r>
          </a:p>
        </p:txBody>
      </p:sp>
      <p:sp>
        <p:nvSpPr>
          <p:cNvPr id="7" name="Text Placeholder 6">
            <a:extLst>
              <a:ext uri="{FF2B5EF4-FFF2-40B4-BE49-F238E27FC236}">
                <a16:creationId xmlns="" xmlns:a16="http://schemas.microsoft.com/office/drawing/2014/main" id="{983A9990-1814-4EB0-A01D-25ABBE73BCAB}"/>
              </a:ext>
            </a:extLst>
          </p:cNvPr>
          <p:cNvSpPr>
            <a:spLocks noGrp="1"/>
          </p:cNvSpPr>
          <p:nvPr>
            <p:ph type="body" sz="quarter" idx="10"/>
          </p:nvPr>
        </p:nvSpPr>
        <p:spPr/>
        <p:txBody>
          <a:bodyPr/>
          <a:lstStyle/>
          <a:p>
            <a:endParaRPr lang="en-US"/>
          </a:p>
        </p:txBody>
      </p:sp>
      <p:pic>
        <p:nvPicPr>
          <p:cNvPr id="8" name="Picture 7">
            <a:extLst>
              <a:ext uri="{FF2B5EF4-FFF2-40B4-BE49-F238E27FC236}">
                <a16:creationId xmlns="" xmlns:a16="http://schemas.microsoft.com/office/drawing/2014/main" id="{2A53971C-1DE7-42EF-BD98-1B2951A26657}"/>
              </a:ext>
            </a:extLst>
          </p:cNvPr>
          <p:cNvPicPr>
            <a:picLocks noChangeAspect="1"/>
          </p:cNvPicPr>
          <p:nvPr/>
        </p:nvPicPr>
        <p:blipFill>
          <a:blip r:embed="rId2"/>
          <a:stretch>
            <a:fillRect/>
          </a:stretch>
        </p:blipFill>
        <p:spPr>
          <a:xfrm>
            <a:off x="2488126" y="883022"/>
            <a:ext cx="4167748" cy="4679577"/>
          </a:xfrm>
          <a:prstGeom prst="rect">
            <a:avLst/>
          </a:prstGeom>
        </p:spPr>
      </p:pic>
    </p:spTree>
    <p:extLst>
      <p:ext uri="{BB962C8B-B14F-4D97-AF65-F5344CB8AC3E}">
        <p14:creationId xmlns:p14="http://schemas.microsoft.com/office/powerpoint/2010/main" val="260968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30E38E-2436-4CFF-85F8-33616653FA04}"/>
              </a:ext>
            </a:extLst>
          </p:cNvPr>
          <p:cNvSpPr>
            <a:spLocks noGrp="1"/>
          </p:cNvSpPr>
          <p:nvPr>
            <p:ph type="title"/>
          </p:nvPr>
        </p:nvSpPr>
        <p:spPr/>
        <p:txBody>
          <a:bodyPr/>
          <a:lstStyle/>
          <a:p>
            <a:r>
              <a:rPr lang="en-US" dirty="0"/>
              <a:t>Azure AD Connect Health Usage</a:t>
            </a:r>
          </a:p>
        </p:txBody>
      </p:sp>
      <p:sp>
        <p:nvSpPr>
          <p:cNvPr id="4" name="Text Placeholder 3">
            <a:extLst>
              <a:ext uri="{FF2B5EF4-FFF2-40B4-BE49-F238E27FC236}">
                <a16:creationId xmlns="" xmlns:a16="http://schemas.microsoft.com/office/drawing/2014/main" id="{E5F67286-F55C-4915-9639-26FC03AB3076}"/>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 xmlns:a16="http://schemas.microsoft.com/office/drawing/2014/main" id="{45CA5CB7-F63E-4BF4-AD4A-26A0DF1890FA}"/>
              </a:ext>
            </a:extLst>
          </p:cNvPr>
          <p:cNvPicPr>
            <a:picLocks noChangeAspect="1"/>
          </p:cNvPicPr>
          <p:nvPr/>
        </p:nvPicPr>
        <p:blipFill>
          <a:blip r:embed="rId2"/>
          <a:stretch>
            <a:fillRect/>
          </a:stretch>
        </p:blipFill>
        <p:spPr>
          <a:xfrm>
            <a:off x="998257" y="937862"/>
            <a:ext cx="7379259" cy="4639859"/>
          </a:xfrm>
          <a:prstGeom prst="rect">
            <a:avLst/>
          </a:prstGeom>
        </p:spPr>
      </p:pic>
    </p:spTree>
    <p:extLst>
      <p:ext uri="{BB962C8B-B14F-4D97-AF65-F5344CB8AC3E}">
        <p14:creationId xmlns:p14="http://schemas.microsoft.com/office/powerpoint/2010/main" val="18036958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3AC467-5D4A-4D63-A9D9-FE9E38C344CE}"/>
              </a:ext>
            </a:extLst>
          </p:cNvPr>
          <p:cNvSpPr>
            <a:spLocks noGrp="1"/>
          </p:cNvSpPr>
          <p:nvPr>
            <p:ph type="title"/>
          </p:nvPr>
        </p:nvSpPr>
        <p:spPr/>
        <p:txBody>
          <a:bodyPr/>
          <a:lstStyle/>
          <a:p>
            <a:r>
              <a:rPr lang="en-US" dirty="0"/>
              <a:t>Generate Utilization Reports</a:t>
            </a:r>
          </a:p>
        </p:txBody>
      </p:sp>
      <p:sp>
        <p:nvSpPr>
          <p:cNvPr id="3" name="Text Placeholder 2">
            <a:extLst>
              <a:ext uri="{FF2B5EF4-FFF2-40B4-BE49-F238E27FC236}">
                <a16:creationId xmlns="" xmlns:a16="http://schemas.microsoft.com/office/drawing/2014/main" id="{980DE6AD-C47D-464C-971F-298E1B011150}"/>
              </a:ext>
            </a:extLst>
          </p:cNvPr>
          <p:cNvSpPr>
            <a:spLocks noGrp="1"/>
          </p:cNvSpPr>
          <p:nvPr>
            <p:ph type="body" idx="1"/>
          </p:nvPr>
        </p:nvSpPr>
        <p:spPr/>
        <p:txBody>
          <a:bodyPr/>
          <a:lstStyle/>
          <a:p>
            <a:r>
              <a:rPr lang="en-US" dirty="0"/>
              <a:t>Used to help understand how your environment is functioning </a:t>
            </a:r>
          </a:p>
          <a:p>
            <a:r>
              <a:rPr lang="en-US" dirty="0" smtClean="0"/>
              <a:t>There </a:t>
            </a:r>
            <a:r>
              <a:rPr lang="en-US" dirty="0"/>
              <a:t>are two </a:t>
            </a:r>
            <a:r>
              <a:rPr lang="en-US" dirty="0" smtClean="0"/>
              <a:t>types: </a:t>
            </a:r>
            <a:endParaRPr lang="en-US" dirty="0"/>
          </a:p>
          <a:p>
            <a:pPr lvl="1"/>
            <a:r>
              <a:rPr lang="en-US" dirty="0"/>
              <a:t>Security reports </a:t>
            </a:r>
            <a:endParaRPr lang="en-US" dirty="0" smtClean="0"/>
          </a:p>
          <a:p>
            <a:pPr lvl="1"/>
            <a:r>
              <a:rPr lang="en-US" dirty="0" smtClean="0"/>
              <a:t>Activity </a:t>
            </a:r>
            <a:r>
              <a:rPr lang="en-US" dirty="0"/>
              <a:t>reports </a:t>
            </a:r>
          </a:p>
        </p:txBody>
      </p:sp>
      <p:sp>
        <p:nvSpPr>
          <p:cNvPr id="4" name="Text Placeholder 3">
            <a:extLst>
              <a:ext uri="{FF2B5EF4-FFF2-40B4-BE49-F238E27FC236}">
                <a16:creationId xmlns="" xmlns:a16="http://schemas.microsoft.com/office/drawing/2014/main" id="{2539DA06-AC3D-46C6-8BD1-3780CC0E8FB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5537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9A27A6-7254-4B27-8C18-18A535F8F147}"/>
              </a:ext>
            </a:extLst>
          </p:cNvPr>
          <p:cNvSpPr>
            <a:spLocks noGrp="1"/>
          </p:cNvSpPr>
          <p:nvPr>
            <p:ph type="title"/>
          </p:nvPr>
        </p:nvSpPr>
        <p:spPr/>
        <p:txBody>
          <a:bodyPr/>
          <a:lstStyle/>
          <a:p>
            <a:r>
              <a:rPr lang="en-US" dirty="0"/>
              <a:t>Security Reports</a:t>
            </a:r>
          </a:p>
        </p:txBody>
      </p:sp>
      <p:sp>
        <p:nvSpPr>
          <p:cNvPr id="3" name="Text Placeholder 2">
            <a:extLst>
              <a:ext uri="{FF2B5EF4-FFF2-40B4-BE49-F238E27FC236}">
                <a16:creationId xmlns="" xmlns:a16="http://schemas.microsoft.com/office/drawing/2014/main" id="{7AF48068-2346-4986-9A7F-E197BD40A47D}"/>
              </a:ext>
            </a:extLst>
          </p:cNvPr>
          <p:cNvSpPr>
            <a:spLocks noGrp="1"/>
          </p:cNvSpPr>
          <p:nvPr>
            <p:ph type="body" idx="1"/>
          </p:nvPr>
        </p:nvSpPr>
        <p:spPr/>
        <p:txBody>
          <a:bodyPr/>
          <a:lstStyle/>
          <a:p>
            <a:r>
              <a:rPr lang="en-US" dirty="0" smtClean="0"/>
              <a:t>Suspicious activities </a:t>
            </a:r>
          </a:p>
          <a:p>
            <a:r>
              <a:rPr lang="en-US" dirty="0" smtClean="0"/>
              <a:t>Risk Event </a:t>
            </a:r>
          </a:p>
          <a:p>
            <a:r>
              <a:rPr lang="en-US" dirty="0" smtClean="0"/>
              <a:t>Two types of security reports </a:t>
            </a:r>
          </a:p>
          <a:p>
            <a:pPr lvl="1"/>
            <a:r>
              <a:rPr lang="en-US" dirty="0" smtClean="0"/>
              <a:t>Users flagged for risk </a:t>
            </a:r>
          </a:p>
          <a:p>
            <a:pPr lvl="1"/>
            <a:r>
              <a:rPr lang="en-US" dirty="0" smtClean="0"/>
              <a:t>Risky sign-ins </a:t>
            </a:r>
          </a:p>
          <a:p>
            <a:endParaRPr lang="en-US" dirty="0"/>
          </a:p>
        </p:txBody>
      </p:sp>
      <p:sp>
        <p:nvSpPr>
          <p:cNvPr id="4" name="Text Placeholder 3">
            <a:extLst>
              <a:ext uri="{FF2B5EF4-FFF2-40B4-BE49-F238E27FC236}">
                <a16:creationId xmlns="" xmlns:a16="http://schemas.microsoft.com/office/drawing/2014/main" id="{3B7C76C2-37BA-41B1-98F2-C2FFB50D8A8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56064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11DA4F-5309-42C7-B45C-85E3BA17D4BE}"/>
              </a:ext>
            </a:extLst>
          </p:cNvPr>
          <p:cNvSpPr>
            <a:spLocks noGrp="1"/>
          </p:cNvSpPr>
          <p:nvPr>
            <p:ph type="title"/>
          </p:nvPr>
        </p:nvSpPr>
        <p:spPr/>
        <p:txBody>
          <a:bodyPr/>
          <a:lstStyle/>
          <a:p>
            <a:r>
              <a:rPr lang="en-US" dirty="0"/>
              <a:t>Activity Reports </a:t>
            </a:r>
          </a:p>
        </p:txBody>
      </p:sp>
      <p:sp>
        <p:nvSpPr>
          <p:cNvPr id="3" name="Text Placeholder 2">
            <a:extLst>
              <a:ext uri="{FF2B5EF4-FFF2-40B4-BE49-F238E27FC236}">
                <a16:creationId xmlns="" xmlns:a16="http://schemas.microsoft.com/office/drawing/2014/main" id="{3C223429-6C58-4D25-BF2E-175F3EFF27E9}"/>
              </a:ext>
            </a:extLst>
          </p:cNvPr>
          <p:cNvSpPr>
            <a:spLocks noGrp="1"/>
          </p:cNvSpPr>
          <p:nvPr>
            <p:ph type="body" idx="1"/>
          </p:nvPr>
        </p:nvSpPr>
        <p:spPr/>
        <p:txBody>
          <a:bodyPr/>
          <a:lstStyle/>
          <a:p>
            <a:r>
              <a:rPr lang="en-US" dirty="0"/>
              <a:t>Audit logs report </a:t>
            </a:r>
          </a:p>
          <a:p>
            <a:r>
              <a:rPr lang="en-US" dirty="0"/>
              <a:t>Used for compliance </a:t>
            </a:r>
          </a:p>
          <a:p>
            <a:r>
              <a:rPr lang="en-US" dirty="0"/>
              <a:t>Two types </a:t>
            </a:r>
          </a:p>
          <a:p>
            <a:pPr lvl="1"/>
            <a:r>
              <a:rPr lang="en-US" dirty="0"/>
              <a:t>Audit logs </a:t>
            </a:r>
          </a:p>
          <a:p>
            <a:pPr lvl="1"/>
            <a:r>
              <a:rPr lang="en-US" dirty="0"/>
              <a:t>Sign-ins </a:t>
            </a:r>
          </a:p>
        </p:txBody>
      </p:sp>
      <p:sp>
        <p:nvSpPr>
          <p:cNvPr id="4" name="Text Placeholder 3">
            <a:extLst>
              <a:ext uri="{FF2B5EF4-FFF2-40B4-BE49-F238E27FC236}">
                <a16:creationId xmlns="" xmlns:a16="http://schemas.microsoft.com/office/drawing/2014/main" id="{2A203E76-B68F-4D70-9364-81F597DAE69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71287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A042255-1901-4639-B120-005F391ABF4A}"/>
              </a:ext>
            </a:extLst>
          </p:cNvPr>
          <p:cNvSpPr>
            <a:spLocks noGrp="1"/>
          </p:cNvSpPr>
          <p:nvPr>
            <p:ph type="ctrTitle" sz="quarter"/>
          </p:nvPr>
        </p:nvSpPr>
        <p:spPr/>
        <p:txBody>
          <a:bodyPr/>
          <a:lstStyle/>
          <a:p>
            <a:r>
              <a:rPr lang="en-US" dirty="0"/>
              <a:t>Manage domains with Azure Active Directory Domain Services </a:t>
            </a:r>
          </a:p>
        </p:txBody>
      </p:sp>
      <p:sp>
        <p:nvSpPr>
          <p:cNvPr id="6" name="Subtitle 5">
            <a:extLst>
              <a:ext uri="{FF2B5EF4-FFF2-40B4-BE49-F238E27FC236}">
                <a16:creationId xmlns="" xmlns:a16="http://schemas.microsoft.com/office/drawing/2014/main" id="{82A304BB-281D-492D-92BA-66E70E5CC9B7}"/>
              </a:ext>
            </a:extLst>
          </p:cNvPr>
          <p:cNvSpPr>
            <a:spLocks noGrp="1"/>
          </p:cNvSpPr>
          <p:nvPr>
            <p:ph type="subTitle" sz="quarter" idx="1"/>
          </p:nvPr>
        </p:nvSpPr>
        <p:spPr>
          <a:xfrm>
            <a:off x="597160" y="2110581"/>
            <a:ext cx="8379200" cy="3722293"/>
          </a:xfrm>
        </p:spPr>
        <p:txBody>
          <a:bodyPr/>
          <a:lstStyle/>
          <a:p>
            <a:r>
              <a:rPr lang="en-US" dirty="0"/>
              <a:t>Join Azure virtual machines to a </a:t>
            </a:r>
            <a:r>
              <a:rPr lang="en-US" dirty="0" smtClean="0"/>
              <a:t>domain</a:t>
            </a:r>
          </a:p>
          <a:p>
            <a:r>
              <a:rPr lang="en-US" dirty="0" smtClean="0"/>
              <a:t>Securely </a:t>
            </a:r>
            <a:r>
              <a:rPr lang="en-US" dirty="0"/>
              <a:t>administer domain-joined virtual machines by using Group </a:t>
            </a:r>
            <a:r>
              <a:rPr lang="en-US" dirty="0" smtClean="0"/>
              <a:t>Policy </a:t>
            </a:r>
          </a:p>
          <a:p>
            <a:r>
              <a:rPr lang="en-US" dirty="0" smtClean="0"/>
              <a:t>Migrate </a:t>
            </a:r>
            <a:r>
              <a:rPr lang="en-US" dirty="0"/>
              <a:t>on-premises apps to </a:t>
            </a:r>
            <a:r>
              <a:rPr lang="en-US" dirty="0" smtClean="0"/>
              <a:t>Azure </a:t>
            </a:r>
          </a:p>
          <a:p>
            <a:r>
              <a:rPr lang="en-US" dirty="0" smtClean="0"/>
              <a:t>Handle </a:t>
            </a:r>
            <a:r>
              <a:rPr lang="en-US" dirty="0"/>
              <a:t>traditional directory-aware apps along with SaaS apps </a:t>
            </a:r>
          </a:p>
        </p:txBody>
      </p:sp>
      <p:sp>
        <p:nvSpPr>
          <p:cNvPr id="8" name="Text Placeholder 7">
            <a:extLst>
              <a:ext uri="{FF2B5EF4-FFF2-40B4-BE49-F238E27FC236}">
                <a16:creationId xmlns=""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12C71F-3677-46B4-8B4A-5D993CB46BAF}"/>
              </a:ext>
            </a:extLst>
          </p:cNvPr>
          <p:cNvSpPr>
            <a:spLocks noGrp="1"/>
          </p:cNvSpPr>
          <p:nvPr>
            <p:ph type="title"/>
          </p:nvPr>
        </p:nvSpPr>
        <p:spPr/>
        <p:txBody>
          <a:bodyPr/>
          <a:lstStyle/>
          <a:p>
            <a:r>
              <a:rPr lang="en-US" dirty="0"/>
              <a:t>Implement Azure Active Directory Domain Services</a:t>
            </a:r>
          </a:p>
        </p:txBody>
      </p:sp>
      <p:sp>
        <p:nvSpPr>
          <p:cNvPr id="4" name="Text Placeholder 3">
            <a:extLst>
              <a:ext uri="{FF2B5EF4-FFF2-40B4-BE49-F238E27FC236}">
                <a16:creationId xmlns="" xmlns:a16="http://schemas.microsoft.com/office/drawing/2014/main" id="{42DD974A-2307-453C-8744-9027EF12BB5F}"/>
              </a:ext>
            </a:extLst>
          </p:cNvPr>
          <p:cNvSpPr>
            <a:spLocks noGrp="1"/>
          </p:cNvSpPr>
          <p:nvPr>
            <p:ph type="body" sz="quarter" idx="10"/>
          </p:nvPr>
        </p:nvSpPr>
        <p:spPr/>
        <p:txBody>
          <a:bodyPr/>
          <a:lstStyle/>
          <a:p>
            <a:endParaRPr lang="en-US"/>
          </a:p>
        </p:txBody>
      </p:sp>
      <p:grpSp>
        <p:nvGrpSpPr>
          <p:cNvPr id="13" name="Group 12">
            <a:extLst>
              <a:ext uri="{FF2B5EF4-FFF2-40B4-BE49-F238E27FC236}">
                <a16:creationId xmlns="" xmlns:a16="http://schemas.microsoft.com/office/drawing/2014/main" id="{ABBBFD9D-926E-43BE-B9BB-A21279886BF5}"/>
              </a:ext>
            </a:extLst>
          </p:cNvPr>
          <p:cNvGrpSpPr/>
          <p:nvPr/>
        </p:nvGrpSpPr>
        <p:grpSpPr>
          <a:xfrm>
            <a:off x="621830" y="789246"/>
            <a:ext cx="6922060" cy="4364255"/>
            <a:chOff x="1312303" y="1133754"/>
            <a:chExt cx="6922060" cy="4364255"/>
          </a:xfrm>
        </p:grpSpPr>
        <p:pic>
          <p:nvPicPr>
            <p:cNvPr id="5" name="Picture 4">
              <a:extLst>
                <a:ext uri="{FF2B5EF4-FFF2-40B4-BE49-F238E27FC236}">
                  <a16:creationId xmlns="" xmlns:a16="http://schemas.microsoft.com/office/drawing/2014/main" id="{B41EB3CA-3F1D-4D1E-BE9F-8D87344911E7}"/>
                </a:ext>
              </a:extLst>
            </p:cNvPr>
            <p:cNvPicPr>
              <a:picLocks noChangeAspect="1"/>
            </p:cNvPicPr>
            <p:nvPr/>
          </p:nvPicPr>
          <p:blipFill>
            <a:blip r:embed="rId2"/>
            <a:stretch>
              <a:fillRect/>
            </a:stretch>
          </p:blipFill>
          <p:spPr>
            <a:xfrm>
              <a:off x="1312303" y="1133754"/>
              <a:ext cx="6922060" cy="4364255"/>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 xmlns:a16="http://schemas.microsoft.com/office/drawing/2014/main" id="{83E33919-B48E-4CDD-8B67-3485CFCE94C8}"/>
                </a:ext>
              </a:extLst>
            </p:cNvPr>
            <p:cNvSpPr txBox="1"/>
            <p:nvPr/>
          </p:nvSpPr>
          <p:spPr>
            <a:xfrm>
              <a:off x="4970649" y="2799624"/>
              <a:ext cx="2350323" cy="253916"/>
            </a:xfrm>
            <a:prstGeom prst="rect">
              <a:avLst/>
            </a:prstGeom>
            <a:solidFill>
              <a:schemeClr val="bg1"/>
            </a:solidFill>
          </p:spPr>
          <p:txBody>
            <a:bodyPr wrap="none" rtlCol="0">
              <a:spAutoFit/>
            </a:bodyPr>
            <a:lstStyle/>
            <a:p>
              <a:r>
                <a:rPr lang="en-US" sz="1050" dirty="0"/>
                <a:t>newvisions.onmicrosoft.com</a:t>
              </a:r>
            </a:p>
          </p:txBody>
        </p:sp>
        <p:sp>
          <p:nvSpPr>
            <p:cNvPr id="12" name="TextBox 11">
              <a:extLst>
                <a:ext uri="{FF2B5EF4-FFF2-40B4-BE49-F238E27FC236}">
                  <a16:creationId xmlns="" xmlns:a16="http://schemas.microsoft.com/office/drawing/2014/main" id="{A65D33D9-EDD2-4913-BA45-553FDB732C18}"/>
                </a:ext>
              </a:extLst>
            </p:cNvPr>
            <p:cNvSpPr txBox="1"/>
            <p:nvPr/>
          </p:nvSpPr>
          <p:spPr>
            <a:xfrm>
              <a:off x="4970648" y="4296730"/>
              <a:ext cx="2416046" cy="253916"/>
            </a:xfrm>
            <a:prstGeom prst="rect">
              <a:avLst/>
            </a:prstGeom>
            <a:solidFill>
              <a:schemeClr val="bg1"/>
            </a:solidFill>
          </p:spPr>
          <p:txBody>
            <a:bodyPr wrap="none" rtlCol="0">
              <a:spAutoFit/>
            </a:bodyPr>
            <a:lstStyle/>
            <a:p>
              <a:r>
                <a:rPr lang="en-US" sz="1050" dirty="0" err="1"/>
                <a:t>NewVisionDomainServicesRG</a:t>
              </a:r>
              <a:endParaRPr lang="en-US" sz="1050" dirty="0"/>
            </a:p>
          </p:txBody>
        </p:sp>
      </p:grpSp>
      <p:grpSp>
        <p:nvGrpSpPr>
          <p:cNvPr id="10" name="Group 9">
            <a:extLst>
              <a:ext uri="{FF2B5EF4-FFF2-40B4-BE49-F238E27FC236}">
                <a16:creationId xmlns="" xmlns:a16="http://schemas.microsoft.com/office/drawing/2014/main" id="{C5BA3A33-B6C0-4ACE-B5BB-33062E6089E6}"/>
              </a:ext>
            </a:extLst>
          </p:cNvPr>
          <p:cNvGrpSpPr/>
          <p:nvPr/>
        </p:nvGrpSpPr>
        <p:grpSpPr>
          <a:xfrm>
            <a:off x="645548" y="837831"/>
            <a:ext cx="6898342" cy="4364254"/>
            <a:chOff x="1312303" y="1133754"/>
            <a:chExt cx="6898342" cy="4364254"/>
          </a:xfrm>
        </p:grpSpPr>
        <p:pic>
          <p:nvPicPr>
            <p:cNvPr id="6" name="Picture 5">
              <a:extLst>
                <a:ext uri="{FF2B5EF4-FFF2-40B4-BE49-F238E27FC236}">
                  <a16:creationId xmlns="" xmlns:a16="http://schemas.microsoft.com/office/drawing/2014/main" id="{34CD9205-5BF8-4178-B53E-1988A61AA318}"/>
                </a:ext>
              </a:extLst>
            </p:cNvPr>
            <p:cNvPicPr>
              <a:picLocks noChangeAspect="1"/>
            </p:cNvPicPr>
            <p:nvPr/>
          </p:nvPicPr>
          <p:blipFill>
            <a:blip r:embed="rId3"/>
            <a:stretch>
              <a:fillRect/>
            </a:stretch>
          </p:blipFill>
          <p:spPr>
            <a:xfrm>
              <a:off x="1312303" y="1133754"/>
              <a:ext cx="6898342" cy="4364254"/>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 xmlns:a16="http://schemas.microsoft.com/office/drawing/2014/main" id="{0A9B3E53-016F-4EEF-92D1-7E24E1D3966B}"/>
                </a:ext>
              </a:extLst>
            </p:cNvPr>
            <p:cNvSpPr txBox="1"/>
            <p:nvPr/>
          </p:nvSpPr>
          <p:spPr>
            <a:xfrm>
              <a:off x="5024437" y="3465175"/>
              <a:ext cx="1340432" cy="253916"/>
            </a:xfrm>
            <a:prstGeom prst="rect">
              <a:avLst/>
            </a:prstGeom>
            <a:solidFill>
              <a:schemeClr val="bg1"/>
            </a:solidFill>
          </p:spPr>
          <p:txBody>
            <a:bodyPr wrap="none" rtlCol="0">
              <a:spAutoFit/>
            </a:bodyPr>
            <a:lstStyle/>
            <a:p>
              <a:r>
                <a:rPr lang="en-US" sz="1050" dirty="0" err="1"/>
                <a:t>NevVisionVNET</a:t>
              </a:r>
              <a:endParaRPr lang="en-US" sz="1050" dirty="0"/>
            </a:p>
          </p:txBody>
        </p:sp>
      </p:grpSp>
      <p:pic>
        <p:nvPicPr>
          <p:cNvPr id="7" name="Picture 6">
            <a:extLst>
              <a:ext uri="{FF2B5EF4-FFF2-40B4-BE49-F238E27FC236}">
                <a16:creationId xmlns="" xmlns:a16="http://schemas.microsoft.com/office/drawing/2014/main" id="{99F5DC32-278D-4217-ACAD-2A43B0104948}"/>
              </a:ext>
            </a:extLst>
          </p:cNvPr>
          <p:cNvPicPr>
            <a:picLocks noChangeAspect="1"/>
          </p:cNvPicPr>
          <p:nvPr/>
        </p:nvPicPr>
        <p:blipFill>
          <a:blip r:embed="rId4"/>
          <a:stretch>
            <a:fillRect/>
          </a:stretch>
        </p:blipFill>
        <p:spPr>
          <a:xfrm>
            <a:off x="608393" y="837831"/>
            <a:ext cx="6935497" cy="4364254"/>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 xmlns:a16="http://schemas.microsoft.com/office/drawing/2014/main" id="{7620518C-963B-4804-A00D-8A515231983C}"/>
              </a:ext>
            </a:extLst>
          </p:cNvPr>
          <p:cNvPicPr>
            <a:picLocks noChangeAspect="1"/>
          </p:cNvPicPr>
          <p:nvPr/>
        </p:nvPicPr>
        <p:blipFill>
          <a:blip r:embed="rId5"/>
          <a:stretch>
            <a:fillRect/>
          </a:stretch>
        </p:blipFill>
        <p:spPr>
          <a:xfrm>
            <a:off x="645548" y="935000"/>
            <a:ext cx="6952670" cy="4364254"/>
          </a:xfrm>
          <a:prstGeom prst="rect">
            <a:avLst/>
          </a:prstGeom>
        </p:spPr>
      </p:pic>
    </p:spTree>
    <p:extLst>
      <p:ext uri="{BB962C8B-B14F-4D97-AF65-F5344CB8AC3E}">
        <p14:creationId xmlns:p14="http://schemas.microsoft.com/office/powerpoint/2010/main" val="349221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47DFBA-F54A-4239-8C49-F7D828C3A1FE}"/>
              </a:ext>
            </a:extLst>
          </p:cNvPr>
          <p:cNvSpPr>
            <a:spLocks noGrp="1"/>
          </p:cNvSpPr>
          <p:nvPr>
            <p:ph type="title"/>
          </p:nvPr>
        </p:nvSpPr>
        <p:spPr/>
        <p:txBody>
          <a:bodyPr/>
          <a:lstStyle/>
          <a:p>
            <a:r>
              <a:rPr lang="en-US" dirty="0"/>
              <a:t>Join Azure virtual machines to a Domain</a:t>
            </a:r>
          </a:p>
        </p:txBody>
      </p:sp>
      <p:sp>
        <p:nvSpPr>
          <p:cNvPr id="3" name="Text Placeholder 2">
            <a:extLst>
              <a:ext uri="{FF2B5EF4-FFF2-40B4-BE49-F238E27FC236}">
                <a16:creationId xmlns="" xmlns:a16="http://schemas.microsoft.com/office/drawing/2014/main" id="{77EDF41D-F956-4B67-8364-E18775FD6A97}"/>
              </a:ext>
            </a:extLst>
          </p:cNvPr>
          <p:cNvSpPr>
            <a:spLocks noGrp="1"/>
          </p:cNvSpPr>
          <p:nvPr>
            <p:ph type="body" idx="1"/>
          </p:nvPr>
        </p:nvSpPr>
        <p:spPr>
          <a:xfrm>
            <a:off x="261253" y="1021215"/>
            <a:ext cx="4109041" cy="5147356"/>
          </a:xfrm>
        </p:spPr>
        <p:txBody>
          <a:bodyPr/>
          <a:lstStyle/>
          <a:p>
            <a:r>
              <a:rPr lang="en-US" sz="2400" dirty="0"/>
              <a:t>Add VMs that are running in your VNET to Domain</a:t>
            </a:r>
          </a:p>
          <a:p>
            <a:r>
              <a:rPr lang="en-US" sz="2400" dirty="0"/>
              <a:t>Use same steps as usual</a:t>
            </a:r>
          </a:p>
          <a:p>
            <a:endParaRPr lang="en-US" sz="2400" dirty="0"/>
          </a:p>
          <a:p>
            <a:endParaRPr lang="en-US" sz="2400" dirty="0"/>
          </a:p>
        </p:txBody>
      </p:sp>
      <p:sp>
        <p:nvSpPr>
          <p:cNvPr id="4" name="Text Placeholder 3">
            <a:extLst>
              <a:ext uri="{FF2B5EF4-FFF2-40B4-BE49-F238E27FC236}">
                <a16:creationId xmlns="" xmlns:a16="http://schemas.microsoft.com/office/drawing/2014/main" id="{800A96DC-E337-4759-8D70-928E321FB307}"/>
              </a:ext>
            </a:extLst>
          </p:cNvPr>
          <p:cNvSpPr>
            <a:spLocks noGrp="1"/>
          </p:cNvSpPr>
          <p:nvPr>
            <p:ph type="body" sz="quarter" idx="10"/>
          </p:nvPr>
        </p:nvSpPr>
        <p:spPr/>
        <p:txBody>
          <a:bodyPr/>
          <a:lstStyle/>
          <a:p>
            <a:endParaRPr lang="en-US"/>
          </a:p>
        </p:txBody>
      </p:sp>
      <p:grpSp>
        <p:nvGrpSpPr>
          <p:cNvPr id="8" name="Group 7">
            <a:extLst>
              <a:ext uri="{FF2B5EF4-FFF2-40B4-BE49-F238E27FC236}">
                <a16:creationId xmlns="" xmlns:a16="http://schemas.microsoft.com/office/drawing/2014/main" id="{ABE31CBC-4A34-4892-9A29-A4E87DA31D76}"/>
              </a:ext>
            </a:extLst>
          </p:cNvPr>
          <p:cNvGrpSpPr/>
          <p:nvPr/>
        </p:nvGrpSpPr>
        <p:grpSpPr>
          <a:xfrm>
            <a:off x="4572000" y="1021215"/>
            <a:ext cx="4109041" cy="4975880"/>
            <a:chOff x="4572000" y="1021215"/>
            <a:chExt cx="4109041" cy="4975880"/>
          </a:xfrm>
        </p:grpSpPr>
        <p:pic>
          <p:nvPicPr>
            <p:cNvPr id="5" name="Picture 4">
              <a:extLst>
                <a:ext uri="{FF2B5EF4-FFF2-40B4-BE49-F238E27FC236}">
                  <a16:creationId xmlns="" xmlns:a16="http://schemas.microsoft.com/office/drawing/2014/main" id="{DF752A09-DD7C-40A2-B235-2C64E525BC8C}"/>
                </a:ext>
              </a:extLst>
            </p:cNvPr>
            <p:cNvPicPr>
              <a:picLocks noChangeAspect="1"/>
            </p:cNvPicPr>
            <p:nvPr/>
          </p:nvPicPr>
          <p:blipFill>
            <a:blip r:embed="rId2"/>
            <a:stretch>
              <a:fillRect/>
            </a:stretch>
          </p:blipFill>
          <p:spPr>
            <a:xfrm>
              <a:off x="4572000" y="1021215"/>
              <a:ext cx="4109041" cy="4975880"/>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 xmlns:a16="http://schemas.microsoft.com/office/drawing/2014/main" id="{E971EC7B-FF1A-4456-885C-201CCCB61F38}"/>
                </a:ext>
              </a:extLst>
            </p:cNvPr>
            <p:cNvSpPr txBox="1"/>
            <p:nvPr/>
          </p:nvSpPr>
          <p:spPr>
            <a:xfrm>
              <a:off x="4755496" y="2638832"/>
              <a:ext cx="1214997" cy="253916"/>
            </a:xfrm>
            <a:prstGeom prst="rect">
              <a:avLst/>
            </a:prstGeom>
            <a:solidFill>
              <a:schemeClr val="bg1"/>
            </a:solidFill>
          </p:spPr>
          <p:txBody>
            <a:bodyPr wrap="square" rtlCol="0">
              <a:spAutoFit/>
            </a:bodyPr>
            <a:lstStyle/>
            <a:p>
              <a:r>
                <a:rPr lang="en-US" sz="1050" dirty="0"/>
                <a:t>WebServer1</a:t>
              </a:r>
            </a:p>
          </p:txBody>
        </p:sp>
        <p:sp>
          <p:nvSpPr>
            <p:cNvPr id="7" name="TextBox 6">
              <a:extLst>
                <a:ext uri="{FF2B5EF4-FFF2-40B4-BE49-F238E27FC236}">
                  <a16:creationId xmlns="" xmlns:a16="http://schemas.microsoft.com/office/drawing/2014/main" id="{3ABD38CA-B578-4B9B-A50C-5DC58B700AE0}"/>
                </a:ext>
              </a:extLst>
            </p:cNvPr>
            <p:cNvSpPr txBox="1"/>
            <p:nvPr/>
          </p:nvSpPr>
          <p:spPr>
            <a:xfrm>
              <a:off x="5132375" y="4371056"/>
              <a:ext cx="2367956" cy="253916"/>
            </a:xfrm>
            <a:prstGeom prst="rect">
              <a:avLst/>
            </a:prstGeom>
            <a:solidFill>
              <a:schemeClr val="bg1"/>
            </a:solidFill>
          </p:spPr>
          <p:txBody>
            <a:bodyPr wrap="none" rtlCol="0">
              <a:spAutoFit/>
            </a:bodyPr>
            <a:lstStyle/>
            <a:p>
              <a:r>
                <a:rPr lang="en-US" sz="1050" dirty="0"/>
                <a:t>Newvisions.onmicrosoft.com</a:t>
              </a:r>
            </a:p>
          </p:txBody>
        </p:sp>
      </p:grpSp>
    </p:spTree>
    <p:extLst>
      <p:ext uri="{BB962C8B-B14F-4D97-AF65-F5344CB8AC3E}">
        <p14:creationId xmlns:p14="http://schemas.microsoft.com/office/powerpoint/2010/main" val="29720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4A8252-11B5-45E6-B686-BDE6544CDBAB}"/>
              </a:ext>
            </a:extLst>
          </p:cNvPr>
          <p:cNvSpPr>
            <a:spLocks noGrp="1"/>
          </p:cNvSpPr>
          <p:nvPr>
            <p:ph type="title"/>
          </p:nvPr>
        </p:nvSpPr>
        <p:spPr/>
        <p:txBody>
          <a:bodyPr/>
          <a:lstStyle/>
          <a:p>
            <a:r>
              <a:rPr lang="en-US" dirty="0"/>
              <a:t>Migrate On-premises Apps to Azure</a:t>
            </a:r>
          </a:p>
        </p:txBody>
      </p:sp>
      <p:sp>
        <p:nvSpPr>
          <p:cNvPr id="3" name="Text Placeholder 2">
            <a:extLst>
              <a:ext uri="{FF2B5EF4-FFF2-40B4-BE49-F238E27FC236}">
                <a16:creationId xmlns="" xmlns:a16="http://schemas.microsoft.com/office/drawing/2014/main" id="{21846096-E4A2-431D-AF58-09B8624CC123}"/>
              </a:ext>
            </a:extLst>
          </p:cNvPr>
          <p:cNvSpPr>
            <a:spLocks noGrp="1"/>
          </p:cNvSpPr>
          <p:nvPr>
            <p:ph type="body" idx="1"/>
          </p:nvPr>
        </p:nvSpPr>
        <p:spPr/>
        <p:txBody>
          <a:bodyPr/>
          <a:lstStyle/>
          <a:p>
            <a:r>
              <a:rPr lang="en-US" dirty="0"/>
              <a:t>Traditional apps use </a:t>
            </a:r>
          </a:p>
          <a:p>
            <a:pPr lvl="1"/>
            <a:r>
              <a:rPr lang="en-US" dirty="0"/>
              <a:t>LDAP</a:t>
            </a:r>
          </a:p>
          <a:p>
            <a:pPr lvl="1"/>
            <a:r>
              <a:rPr lang="en-US" dirty="0"/>
              <a:t>NTLM </a:t>
            </a:r>
          </a:p>
          <a:p>
            <a:pPr lvl="1"/>
            <a:r>
              <a:rPr lang="en-US" dirty="0"/>
              <a:t>Kerberos</a:t>
            </a:r>
          </a:p>
          <a:p>
            <a:r>
              <a:rPr lang="en-US" dirty="0"/>
              <a:t>Apps cannot run in Azure IaaS </a:t>
            </a:r>
          </a:p>
          <a:p>
            <a:r>
              <a:rPr lang="en-US" dirty="0"/>
              <a:t>Azure AD Domain Services </a:t>
            </a:r>
          </a:p>
          <a:p>
            <a:pPr lvl="1"/>
            <a:r>
              <a:rPr lang="en-US" dirty="0"/>
              <a:t>Migrate legacy directory-aware application on-premises</a:t>
            </a:r>
          </a:p>
          <a:p>
            <a:pPr lvl="1"/>
            <a:r>
              <a:rPr lang="en-US" dirty="0"/>
              <a:t>No worry about identity requirements </a:t>
            </a:r>
          </a:p>
          <a:p>
            <a:pPr lvl="1"/>
            <a:r>
              <a:rPr lang="en-US" dirty="0"/>
              <a:t>Users can submit their corporate credentials to authenticate with the managed Domain </a:t>
            </a:r>
          </a:p>
          <a:p>
            <a:pPr lvl="1"/>
            <a:r>
              <a:rPr lang="en-US" dirty="0"/>
              <a:t>Credentials are kept in sync with Azure AD tenant </a:t>
            </a:r>
          </a:p>
        </p:txBody>
      </p:sp>
      <p:sp>
        <p:nvSpPr>
          <p:cNvPr id="4" name="Text Placeholder 3">
            <a:extLst>
              <a:ext uri="{FF2B5EF4-FFF2-40B4-BE49-F238E27FC236}">
                <a16:creationId xmlns="" xmlns:a16="http://schemas.microsoft.com/office/drawing/2014/main" id="{E577EE54-1724-42A5-BABB-345E161BB7E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53279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38D64CF-0ADE-4CA1-8572-EADA659468A1}"/>
              </a:ext>
            </a:extLst>
          </p:cNvPr>
          <p:cNvSpPr>
            <a:spLocks noGrp="1"/>
          </p:cNvSpPr>
          <p:nvPr>
            <p:ph type="ctrTitle" sz="quarter"/>
          </p:nvPr>
        </p:nvSpPr>
        <p:spPr/>
        <p:txBody>
          <a:bodyPr/>
          <a:lstStyle/>
          <a:p>
            <a:r>
              <a:rPr lang="en-US" dirty="0"/>
              <a:t>Manage Azure Identities (5-10%)</a:t>
            </a:r>
          </a:p>
        </p:txBody>
      </p:sp>
      <p:sp>
        <p:nvSpPr>
          <p:cNvPr id="6" name="Subtitle 5">
            <a:extLst>
              <a:ext uri="{FF2B5EF4-FFF2-40B4-BE49-F238E27FC236}">
                <a16:creationId xmlns="" xmlns:a16="http://schemas.microsoft.com/office/drawing/2014/main" id="{63D15067-A858-486F-B33B-2D1E14333555}"/>
              </a:ext>
            </a:extLst>
          </p:cNvPr>
          <p:cNvSpPr>
            <a:spLocks noGrp="1"/>
          </p:cNvSpPr>
          <p:nvPr>
            <p:ph type="subTitle" sz="quarter" idx="1"/>
          </p:nvPr>
        </p:nvSpPr>
        <p:spPr>
          <a:xfrm>
            <a:off x="597160" y="2110581"/>
            <a:ext cx="8379200" cy="3722293"/>
          </a:xfrm>
        </p:spPr>
        <p:txBody>
          <a:bodyPr/>
          <a:lstStyle/>
          <a:p>
            <a:r>
              <a:rPr lang="en-US" dirty="0"/>
              <a:t>Monitor on-premises identity infrastructure and synchronization services with Azure AD Connect Health </a:t>
            </a:r>
          </a:p>
          <a:p>
            <a:r>
              <a:rPr lang="en-US" dirty="0"/>
              <a:t>Manage domains with Azure Active Directory Domain Services </a:t>
            </a:r>
          </a:p>
          <a:p>
            <a:r>
              <a:rPr lang="en-US" dirty="0"/>
              <a:t>Integrate with Azure Active Directory (Azure AD) </a:t>
            </a:r>
          </a:p>
          <a:p>
            <a:r>
              <a:rPr lang="en-US" dirty="0"/>
              <a:t>Implement Azure AD B2C and Azure AD B2B</a:t>
            </a:r>
          </a:p>
        </p:txBody>
      </p:sp>
      <p:sp>
        <p:nvSpPr>
          <p:cNvPr id="8" name="Text Placeholder 7">
            <a:extLst>
              <a:ext uri="{FF2B5EF4-FFF2-40B4-BE49-F238E27FC236}">
                <a16:creationId xmlns="" xmlns:a16="http://schemas.microsoft.com/office/drawing/2014/main" id="{041176C3-A54B-431B-9644-B4FF10CFD4BB}"/>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582592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ACD7FFE8-79E4-425B-B1DF-890729858DA5}"/>
              </a:ext>
            </a:extLst>
          </p:cNvPr>
          <p:cNvSpPr>
            <a:spLocks noGrp="1"/>
          </p:cNvSpPr>
          <p:nvPr>
            <p:ph type="title"/>
          </p:nvPr>
        </p:nvSpPr>
        <p:spPr/>
        <p:txBody>
          <a:bodyPr/>
          <a:lstStyle/>
          <a:p>
            <a:r>
              <a:rPr lang="en-US" dirty="0"/>
              <a:t>You have a Azure tenant named Tenant1.  You plan to integrate Tenant1 and the on-premises Active Directory.</a:t>
            </a:r>
          </a:p>
        </p:txBody>
      </p:sp>
      <p:sp>
        <p:nvSpPr>
          <p:cNvPr id="9" name="Content Placeholder 8">
            <a:extLst>
              <a:ext uri="{FF2B5EF4-FFF2-40B4-BE49-F238E27FC236}">
                <a16:creationId xmlns:a16="http://schemas.microsoft.com/office/drawing/2014/main" xmlns="" id="{2E43544D-9D92-4B76-965C-C9619AB7D496}"/>
              </a:ext>
            </a:extLst>
          </p:cNvPr>
          <p:cNvSpPr>
            <a:spLocks noGrp="1"/>
          </p:cNvSpPr>
          <p:nvPr>
            <p:ph idx="1"/>
          </p:nvPr>
        </p:nvSpPr>
        <p:spPr/>
        <p:txBody>
          <a:bodyPr/>
          <a:lstStyle/>
          <a:p>
            <a:pPr marL="0" indent="0">
              <a:buNone/>
            </a:pPr>
            <a:r>
              <a:rPr lang="en-US" dirty="0"/>
              <a:t>You need to create a user account that can be used to synchronize changes from the on-premises Active Directory.  Solution should you an account with least privilege. </a:t>
            </a:r>
          </a:p>
          <a:p>
            <a:pPr marL="0" indent="0">
              <a:buNone/>
            </a:pPr>
            <a:endParaRPr lang="en-US" dirty="0"/>
          </a:p>
          <a:p>
            <a:pPr marL="514350" indent="-514350">
              <a:buFont typeface="+mj-lt"/>
              <a:buAutoNum type="arabicParenR"/>
            </a:pPr>
            <a:r>
              <a:rPr lang="en-US" dirty="0"/>
              <a:t>User administrator </a:t>
            </a:r>
          </a:p>
          <a:p>
            <a:pPr marL="514350" indent="-514350">
              <a:buFont typeface="+mj-lt"/>
              <a:buAutoNum type="arabicParenR"/>
            </a:pPr>
            <a:r>
              <a:rPr lang="en-US" dirty="0"/>
              <a:t>Service administrator</a:t>
            </a:r>
          </a:p>
          <a:p>
            <a:pPr marL="514350" indent="-514350">
              <a:buFont typeface="+mj-lt"/>
              <a:buAutoNum type="arabicParenR"/>
            </a:pPr>
            <a:r>
              <a:rPr lang="en-US" dirty="0"/>
              <a:t>Password administrator</a:t>
            </a:r>
          </a:p>
          <a:p>
            <a:pPr marL="514350" indent="-514350">
              <a:buFont typeface="+mj-lt"/>
              <a:buAutoNum type="arabicParenR"/>
            </a:pPr>
            <a:r>
              <a:rPr lang="en-US" dirty="0"/>
              <a:t>Global administrator</a:t>
            </a:r>
          </a:p>
        </p:txBody>
      </p:sp>
      <p:sp>
        <p:nvSpPr>
          <p:cNvPr id="10" name="Text Placeholder 9">
            <a:extLst>
              <a:ext uri="{FF2B5EF4-FFF2-40B4-BE49-F238E27FC236}">
                <a16:creationId xmlns:a16="http://schemas.microsoft.com/office/drawing/2014/main" xmlns="" id="{56732DD4-2B42-4C0A-8266-52CF8C2ED50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3338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9">
                                            <p:txEl>
                                              <p:pRg st="5" end="5"/>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B7B7AA-D27F-4AFE-815A-FAD9D607AA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51DC8A87-D5C5-4254-93D2-3B5B10B48C0B}"/>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xmlns="" id="{799CB7C7-A2AC-49BF-96A5-40379F0099C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80108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C317D-E7BC-4B56-9B30-7D30915740DB}"/>
              </a:ext>
            </a:extLst>
          </p:cNvPr>
          <p:cNvSpPr>
            <a:spLocks noGrp="1"/>
          </p:cNvSpPr>
          <p:nvPr>
            <p:ph type="title"/>
          </p:nvPr>
        </p:nvSpPr>
        <p:spPr>
          <a:xfrm>
            <a:off x="460375" y="314451"/>
            <a:ext cx="7773988" cy="1296957"/>
          </a:xfrm>
        </p:spPr>
        <p:txBody>
          <a:bodyPr/>
          <a:lstStyle/>
          <a:p>
            <a:r>
              <a:rPr lang="en-US" dirty="0"/>
              <a:t>Company network includes a single forest and multiple domains.  You plan to migrate from on-premise Exchange to Exchange online. </a:t>
            </a:r>
          </a:p>
        </p:txBody>
      </p:sp>
      <p:sp>
        <p:nvSpPr>
          <p:cNvPr id="3" name="Content Placeholder 2">
            <a:extLst>
              <a:ext uri="{FF2B5EF4-FFF2-40B4-BE49-F238E27FC236}">
                <a16:creationId xmlns:a16="http://schemas.microsoft.com/office/drawing/2014/main" xmlns="" id="{70024F67-FFA9-489C-B793-2A4F4FD514C5}"/>
              </a:ext>
            </a:extLst>
          </p:cNvPr>
          <p:cNvSpPr>
            <a:spLocks noGrp="1"/>
          </p:cNvSpPr>
          <p:nvPr>
            <p:ph idx="1"/>
          </p:nvPr>
        </p:nvSpPr>
        <p:spPr>
          <a:xfrm>
            <a:off x="261188" y="2057199"/>
            <a:ext cx="8574837" cy="1838553"/>
          </a:xfrm>
        </p:spPr>
        <p:txBody>
          <a:bodyPr/>
          <a:lstStyle/>
          <a:p>
            <a:pPr marL="0" indent="0">
              <a:buNone/>
            </a:pPr>
            <a:r>
              <a:rPr lang="en-US" dirty="0"/>
              <a:t>You want to provision the On-Premises Windows Active Directory and Azure Active Directory service accounts.  You need to set the required permission for the Azure AD service account. (Pick Two)</a:t>
            </a:r>
          </a:p>
          <a:p>
            <a:endParaRPr lang="en-US" dirty="0"/>
          </a:p>
          <a:p>
            <a:endParaRPr lang="en-US" dirty="0"/>
          </a:p>
          <a:p>
            <a:endParaRPr lang="en-US" dirty="0"/>
          </a:p>
          <a:p>
            <a:pPr marL="0" indent="0">
              <a:buNone/>
            </a:pPr>
            <a:endParaRPr lang="en-US" dirty="0"/>
          </a:p>
        </p:txBody>
      </p:sp>
      <p:sp>
        <p:nvSpPr>
          <p:cNvPr id="4" name="Text Placeholder 3">
            <a:extLst>
              <a:ext uri="{FF2B5EF4-FFF2-40B4-BE49-F238E27FC236}">
                <a16:creationId xmlns:a16="http://schemas.microsoft.com/office/drawing/2014/main" xmlns="" id="{FD14F23D-F03D-487A-8FD3-B4B999F204CA}"/>
              </a:ext>
            </a:extLst>
          </p:cNvPr>
          <p:cNvSpPr>
            <a:spLocks noGrp="1"/>
          </p:cNvSpPr>
          <p:nvPr>
            <p:ph type="body" sz="quarter" idx="10"/>
          </p:nvPr>
        </p:nvSpPr>
        <p:spPr/>
        <p:txBody>
          <a:bodyPr/>
          <a:lstStyle/>
          <a:p>
            <a:endParaRPr lang="en-US"/>
          </a:p>
        </p:txBody>
      </p:sp>
      <p:graphicFrame>
        <p:nvGraphicFramePr>
          <p:cNvPr id="5" name="Table 4">
            <a:extLst>
              <a:ext uri="{FF2B5EF4-FFF2-40B4-BE49-F238E27FC236}">
                <a16:creationId xmlns:a16="http://schemas.microsoft.com/office/drawing/2014/main" xmlns="" id="{83240431-DDB0-422C-BC47-175541E03B2A}"/>
              </a:ext>
            </a:extLst>
          </p:cNvPr>
          <p:cNvGraphicFramePr>
            <a:graphicFrameLocks noGrp="1"/>
          </p:cNvGraphicFramePr>
          <p:nvPr>
            <p:extLst/>
          </p:nvPr>
        </p:nvGraphicFramePr>
        <p:xfrm>
          <a:off x="866822" y="3923688"/>
          <a:ext cx="6961094" cy="2225040"/>
        </p:xfrm>
        <a:graphic>
          <a:graphicData uri="http://schemas.openxmlformats.org/drawingml/2006/table">
            <a:tbl>
              <a:tblPr firstRow="1" bandRow="1">
                <a:tableStyleId>{00A15C55-8517-42AA-B614-E9B94910E393}</a:tableStyleId>
              </a:tblPr>
              <a:tblGrid>
                <a:gridCol w="3480547">
                  <a:extLst>
                    <a:ext uri="{9D8B030D-6E8A-4147-A177-3AD203B41FA5}">
                      <a16:colId xmlns:a16="http://schemas.microsoft.com/office/drawing/2014/main" xmlns="" val="589653236"/>
                    </a:ext>
                  </a:extLst>
                </a:gridCol>
                <a:gridCol w="3480547">
                  <a:extLst>
                    <a:ext uri="{9D8B030D-6E8A-4147-A177-3AD203B41FA5}">
                      <a16:colId xmlns:a16="http://schemas.microsoft.com/office/drawing/2014/main" xmlns="" val="2906505997"/>
                    </a:ext>
                  </a:extLst>
                </a:gridCol>
              </a:tblGrid>
              <a:tr h="370840">
                <a:tc>
                  <a:txBody>
                    <a:bodyPr/>
                    <a:lstStyle/>
                    <a:p>
                      <a:r>
                        <a:rPr lang="en-US" dirty="0">
                          <a:latin typeface="Segoe UI" panose="020B0502040204020203" pitchFamily="34" charset="0"/>
                          <a:cs typeface="Segoe UI" panose="020B0502040204020203" pitchFamily="34" charset="0"/>
                        </a:rPr>
                        <a:t>Permissions</a:t>
                      </a:r>
                    </a:p>
                  </a:txBody>
                  <a:tcPr/>
                </a:tc>
                <a:tc>
                  <a:txBody>
                    <a:bodyPr/>
                    <a:lstStyle/>
                    <a:p>
                      <a:r>
                        <a:rPr lang="en-US" dirty="0">
                          <a:latin typeface="Segoe UI" panose="020B0502040204020203" pitchFamily="34" charset="0"/>
                          <a:cs typeface="Segoe UI" panose="020B0502040204020203" pitchFamily="34" charset="0"/>
                        </a:rPr>
                        <a:t>Service Account</a:t>
                      </a:r>
                    </a:p>
                  </a:txBody>
                  <a:tcPr/>
                </a:tc>
                <a:extLst>
                  <a:ext uri="{0D108BD9-81ED-4DB2-BD59-A6C34878D82A}">
                    <a16:rowId xmlns:a16="http://schemas.microsoft.com/office/drawing/2014/main" xmlns="" val="4250575407"/>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640035118"/>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2260035747"/>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2247794672"/>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3872258099"/>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466146886"/>
                  </a:ext>
                </a:extLst>
              </a:tr>
            </a:tbl>
          </a:graphicData>
        </a:graphic>
      </p:graphicFrame>
      <p:sp>
        <p:nvSpPr>
          <p:cNvPr id="6" name="TextBox 5">
            <a:extLst>
              <a:ext uri="{FF2B5EF4-FFF2-40B4-BE49-F238E27FC236}">
                <a16:creationId xmlns:a16="http://schemas.microsoft.com/office/drawing/2014/main" xmlns="" id="{84474824-253B-4C63-9596-19014A102C74}"/>
              </a:ext>
            </a:extLst>
          </p:cNvPr>
          <p:cNvSpPr txBox="1"/>
          <p:nvPr/>
        </p:nvSpPr>
        <p:spPr>
          <a:xfrm>
            <a:off x="1077492" y="4271700"/>
            <a:ext cx="1851789"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Enterprise Admin</a:t>
            </a:r>
          </a:p>
        </p:txBody>
      </p:sp>
      <p:sp>
        <p:nvSpPr>
          <p:cNvPr id="7" name="TextBox 6">
            <a:extLst>
              <a:ext uri="{FF2B5EF4-FFF2-40B4-BE49-F238E27FC236}">
                <a16:creationId xmlns:a16="http://schemas.microsoft.com/office/drawing/2014/main" xmlns="" id="{CF623D27-14A4-489A-B5B2-C7C742C34D50}"/>
              </a:ext>
            </a:extLst>
          </p:cNvPr>
          <p:cNvSpPr txBox="1"/>
          <p:nvPr/>
        </p:nvSpPr>
        <p:spPr>
          <a:xfrm>
            <a:off x="1077491" y="4655830"/>
            <a:ext cx="1635384"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Domain Admin</a:t>
            </a:r>
          </a:p>
        </p:txBody>
      </p:sp>
      <p:sp>
        <p:nvSpPr>
          <p:cNvPr id="8" name="TextBox 7">
            <a:extLst>
              <a:ext uri="{FF2B5EF4-FFF2-40B4-BE49-F238E27FC236}">
                <a16:creationId xmlns:a16="http://schemas.microsoft.com/office/drawing/2014/main" xmlns="" id="{663A13BE-BE15-43CF-BADA-A439C92CF057}"/>
              </a:ext>
            </a:extLst>
          </p:cNvPr>
          <p:cNvSpPr txBox="1"/>
          <p:nvPr/>
        </p:nvSpPr>
        <p:spPr>
          <a:xfrm>
            <a:off x="1077491" y="5034416"/>
            <a:ext cx="1501950"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Global Admin</a:t>
            </a:r>
          </a:p>
        </p:txBody>
      </p:sp>
      <p:sp>
        <p:nvSpPr>
          <p:cNvPr id="9" name="TextBox 8">
            <a:extLst>
              <a:ext uri="{FF2B5EF4-FFF2-40B4-BE49-F238E27FC236}">
                <a16:creationId xmlns:a16="http://schemas.microsoft.com/office/drawing/2014/main" xmlns="" id="{F5F7EA13-575A-4D5E-9EE1-8E0B1F8C9FE2}"/>
              </a:ext>
            </a:extLst>
          </p:cNvPr>
          <p:cNvSpPr txBox="1"/>
          <p:nvPr/>
        </p:nvSpPr>
        <p:spPr>
          <a:xfrm>
            <a:off x="1076494" y="5422295"/>
            <a:ext cx="1787092"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Password Admin</a:t>
            </a:r>
          </a:p>
        </p:txBody>
      </p:sp>
      <p:sp>
        <p:nvSpPr>
          <p:cNvPr id="10" name="TextBox 9">
            <a:extLst>
              <a:ext uri="{FF2B5EF4-FFF2-40B4-BE49-F238E27FC236}">
                <a16:creationId xmlns:a16="http://schemas.microsoft.com/office/drawing/2014/main" xmlns="" id="{64D2E93F-5319-42FF-A02B-51681E82693B}"/>
              </a:ext>
            </a:extLst>
          </p:cNvPr>
          <p:cNvSpPr txBox="1"/>
          <p:nvPr/>
        </p:nvSpPr>
        <p:spPr>
          <a:xfrm>
            <a:off x="1040425" y="5785511"/>
            <a:ext cx="1127232"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IIS Admin</a:t>
            </a:r>
          </a:p>
        </p:txBody>
      </p:sp>
    </p:spTree>
    <p:extLst>
      <p:ext uri="{BB962C8B-B14F-4D97-AF65-F5344CB8AC3E}">
        <p14:creationId xmlns:p14="http://schemas.microsoft.com/office/powerpoint/2010/main" val="19155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12483 0.00231 L 0.12483 0.00254 C 0.12552 0.00277 0.13351 0.00856 0.13646 0.00995 C 0.13785 0.01088 0.13924 0.01134 0.1408 0.01203 C 0.14219 0.01342 0.14341 0.01504 0.14497 0.01597 C 0.14705 0.01713 0.14931 0.01713 0.15139 0.01782 C 0.15243 0.01828 0.15348 0.01944 0.15469 0.0199 C 0.15799 0.02152 0.16094 0.02176 0.16424 0.02384 C 0.16598 0.025 0.16771 0.02639 0.16962 0.02777 C 0.17379 0.03055 0.1724 0.02916 0.17709 0.03171 C 0.17813 0.03217 0.17917 0.0331 0.18021 0.03356 C 0.18282 0.03449 0.18542 0.03495 0.18768 0.03565 C 0.19011 0.03703 0.19271 0.03889 0.19532 0.03958 C 0.20243 0.04143 0.21407 0.04375 0.22188 0.04537 C 0.23125 0.05115 0.22223 0.04606 0.24341 0.0493 C 0.24601 0.04977 0.24827 0.05069 0.25087 0.05139 C 0.25209 0.05185 0.25296 0.05301 0.25417 0.05324 C 0.27552 0.05926 0.25486 0.05162 0.27327 0.05717 C 0.27483 0.05764 0.27605 0.05879 0.27761 0.05902 C 0.28334 0.06065 0.28907 0.06157 0.2948 0.06296 C 0.29723 0.06365 0.29966 0.06458 0.30226 0.06504 C 0.30469 0.06527 0.30712 0.06504 0.30973 0.06504 L 0.35573 0.06296 L 0.35573 0.06319 L 0.39966 0.06296 L 0.43073 0.06296 " pathEditMode="relative" rAng="0" ptsTypes="AAAAAAAAAAAAAAAAAAAAAAAAAA">
                                      <p:cBhvr>
                                        <p:cTn id="6" dur="2000" fill="hold"/>
                                        <p:tgtEl>
                                          <p:spTgt spid="6"/>
                                        </p:tgtEl>
                                        <p:attrNameLst>
                                          <p:attrName>ppt_x</p:attrName>
                                          <p:attrName>ppt_y</p:attrName>
                                        </p:attrNameLst>
                                      </p:cBhvr>
                                      <p:rCtr x="15295" y="3125"/>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1 0.00069 L 0.1 0.00069 L 0.17934 0.00463 C 0.18229 0.00486 0.18524 0.00625 0.18819 0.00648 C 0.19549 0.00741 0.20278 0.00787 0.21024 0.00856 C 0.22882 0.0081 0.2875 0.01111 0.32188 0.00463 C 0.32448 0.00417 0.32674 0.00324 0.32934 0.00255 C 0.33715 -0.0044 0.33507 -0.0044 0.34983 0.00069 C 0.3526 0.00162 0.35451 0.00556 0.35729 0.00648 C 0.36146 0.0081 0.36597 0.00787 0.37049 0.00856 C 0.38559 0.00787 0.40087 0.00787 0.41597 0.00648 C 0.42778 0.00556 0.41181 0.00255 0.42639 0.00255 C 0.42708 0.00255 0.42535 0.00393 0.42483 0.00463 L 0.42188 0.00463 L 0.42188 0.00463 " pathEditMode="relative" ptsTypes="AAAAAAAAAAAAAAA">
                                      <p:cBhvr>
                                        <p:cTn id="10"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54AB2-7234-4FC4-83E9-D2DD3B65AB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68BB9289-61CB-4896-A6AE-AC54AEF88A9A}"/>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xmlns="" id="{D1408601-3A2D-4879-830F-CF29F1E2DF4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17236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C15F49-F456-4692-A709-B4A4715661FE}"/>
              </a:ext>
            </a:extLst>
          </p:cNvPr>
          <p:cNvSpPr>
            <a:spLocks noGrp="1"/>
          </p:cNvSpPr>
          <p:nvPr>
            <p:ph type="title"/>
          </p:nvPr>
        </p:nvSpPr>
        <p:spPr>
          <a:xfrm>
            <a:off x="394114" y="344553"/>
            <a:ext cx="7773988" cy="1296957"/>
          </a:xfrm>
        </p:spPr>
        <p:txBody>
          <a:bodyPr/>
          <a:lstStyle/>
          <a:p>
            <a:r>
              <a:rPr lang="en-US" dirty="0"/>
              <a:t>You have an On-Premises Active Directory that has a DNS domain named </a:t>
            </a:r>
            <a:r>
              <a:rPr lang="en-US" dirty="0" err="1"/>
              <a:t>newvisions.local</a:t>
            </a:r>
            <a:r>
              <a:rPr lang="en-US" dirty="0"/>
              <a:t> and email domain named newvisions.com.  </a:t>
            </a:r>
          </a:p>
        </p:txBody>
      </p:sp>
      <p:sp>
        <p:nvSpPr>
          <p:cNvPr id="3" name="Content Placeholder 2">
            <a:extLst>
              <a:ext uri="{FF2B5EF4-FFF2-40B4-BE49-F238E27FC236}">
                <a16:creationId xmlns:a16="http://schemas.microsoft.com/office/drawing/2014/main" xmlns="" id="{7E25156B-A241-4647-AE17-25A53BE09B48}"/>
              </a:ext>
            </a:extLst>
          </p:cNvPr>
          <p:cNvSpPr>
            <a:spLocks noGrp="1"/>
          </p:cNvSpPr>
          <p:nvPr>
            <p:ph idx="1"/>
          </p:nvPr>
        </p:nvSpPr>
        <p:spPr/>
        <p:txBody>
          <a:bodyPr/>
          <a:lstStyle/>
          <a:p>
            <a:pPr marL="0" indent="0">
              <a:buNone/>
            </a:pPr>
            <a:r>
              <a:rPr lang="en-US" sz="1800" dirty="0"/>
              <a:t>You plan to migrate from On-Premises to Office 365.  You configure DirSync and set all Azure AD usernames as </a:t>
            </a:r>
            <a:r>
              <a:rPr lang="en-US" sz="1800" dirty="0">
                <a:hlinkClick r:id="rId3"/>
              </a:rPr>
              <a:t>%username%@newvisions.com</a:t>
            </a:r>
            <a:r>
              <a:rPr lang="en-US" sz="1800" dirty="0"/>
              <a:t>.  You need to ensure that each user is able to log on by using the email domain as the username.  What two actions should you perform?</a:t>
            </a:r>
          </a:p>
          <a:p>
            <a:pPr marL="0" indent="0">
              <a:buNone/>
            </a:pPr>
            <a:endParaRPr lang="en-US" sz="1800" dirty="0"/>
          </a:p>
          <a:p>
            <a:pPr marL="342900" indent="-342900">
              <a:buFont typeface="+mj-lt"/>
              <a:buAutoNum type="arabicParenR"/>
            </a:pPr>
            <a:r>
              <a:rPr lang="en-US" sz="1800" dirty="0"/>
              <a:t>Edit the </a:t>
            </a:r>
            <a:r>
              <a:rPr lang="en-US" sz="1800" dirty="0" err="1"/>
              <a:t>ProxyAddress</a:t>
            </a:r>
            <a:r>
              <a:rPr lang="en-US" sz="1800" dirty="0"/>
              <a:t> attribute on the On-Premises Windows AD user account.</a:t>
            </a:r>
          </a:p>
          <a:p>
            <a:pPr marL="342900" indent="-342900">
              <a:buFont typeface="+mj-lt"/>
              <a:buAutoNum type="arabicParenR"/>
            </a:pPr>
            <a:r>
              <a:rPr lang="en-US" sz="1800" dirty="0"/>
              <a:t>Verify the email domain in Azure AD domains</a:t>
            </a:r>
          </a:p>
          <a:p>
            <a:pPr marL="342900" indent="-342900">
              <a:buFont typeface="+mj-lt"/>
              <a:buAutoNum type="arabicParenR"/>
            </a:pPr>
            <a:r>
              <a:rPr lang="en-US" sz="1800" dirty="0"/>
              <a:t>Run the Set-</a:t>
            </a:r>
            <a:r>
              <a:rPr lang="en-US" sz="1800" dirty="0" err="1"/>
              <a:t>MsolUserPrincipalName</a:t>
            </a:r>
            <a:r>
              <a:rPr lang="en-US" sz="1800" dirty="0"/>
              <a:t> –</a:t>
            </a:r>
            <a:r>
              <a:rPr lang="en-US" sz="1800" dirty="0" err="1"/>
              <a:t>UserPrincipalName</a:t>
            </a:r>
            <a:r>
              <a:rPr lang="en-US" sz="1800" dirty="0"/>
              <a:t> </a:t>
            </a:r>
            <a:r>
              <a:rPr lang="en-US" sz="1800" dirty="0">
                <a:hlinkClick r:id="rId4"/>
              </a:rPr>
              <a:t>%username%@newvisions.onmicrosoft.com</a:t>
            </a:r>
            <a:r>
              <a:rPr lang="en-US" sz="1800" dirty="0"/>
              <a:t> –</a:t>
            </a:r>
            <a:r>
              <a:rPr lang="en-US" sz="1800" dirty="0" err="1"/>
              <a:t>NewUserPrincipalName</a:t>
            </a:r>
            <a:r>
              <a:rPr lang="en-US" sz="1800" dirty="0"/>
              <a:t> </a:t>
            </a:r>
            <a:r>
              <a:rPr lang="en-US" sz="1800" dirty="0">
                <a:hlinkClick r:id="rId3"/>
              </a:rPr>
              <a:t>%username%@newvisions.com</a:t>
            </a:r>
            <a:r>
              <a:rPr lang="en-US" sz="1800" dirty="0"/>
              <a:t> PowerShell </a:t>
            </a:r>
          </a:p>
          <a:p>
            <a:pPr marL="342900" indent="-342900">
              <a:buFont typeface="+mj-lt"/>
              <a:buAutoNum type="arabicParenR"/>
            </a:pPr>
            <a:r>
              <a:rPr lang="en-US" sz="1800" dirty="0"/>
              <a:t>Update the On-Premises Windows AD user account UPN to match the email address</a:t>
            </a:r>
          </a:p>
          <a:p>
            <a:pPr marL="342900" indent="-342900">
              <a:buFont typeface="+mj-lt"/>
              <a:buAutoNum type="arabicParenR"/>
            </a:pPr>
            <a:r>
              <a:rPr lang="en-US" sz="1800" dirty="0"/>
              <a:t>Verify the Windows AD DNS domain in Azure AD domains</a:t>
            </a:r>
          </a:p>
        </p:txBody>
      </p:sp>
      <p:sp>
        <p:nvSpPr>
          <p:cNvPr id="4" name="Text Placeholder 3">
            <a:extLst>
              <a:ext uri="{FF2B5EF4-FFF2-40B4-BE49-F238E27FC236}">
                <a16:creationId xmlns:a16="http://schemas.microsoft.com/office/drawing/2014/main" xmlns="" id="{9661742E-2426-439D-A339-F995D407B59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1390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A4A3A0-43AA-485E-B51C-09F25666ED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7F16C861-619D-44BF-9679-11C58EF2882D}"/>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xmlns="" id="{DDFC0FCD-8282-4C2D-BD96-58DD69790DB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4061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D52BF3-6B65-48A1-9A00-19D93376541F}"/>
              </a:ext>
            </a:extLst>
          </p:cNvPr>
          <p:cNvSpPr>
            <a:spLocks noGrp="1"/>
          </p:cNvSpPr>
          <p:nvPr>
            <p:ph type="title"/>
          </p:nvPr>
        </p:nvSpPr>
        <p:spPr>
          <a:xfrm>
            <a:off x="460375" y="304797"/>
            <a:ext cx="7773988" cy="1296957"/>
          </a:xfrm>
        </p:spPr>
        <p:txBody>
          <a:bodyPr/>
          <a:lstStyle/>
          <a:p>
            <a:r>
              <a:rPr lang="en-US" dirty="0"/>
              <a:t>A company has an existing on-premises AD environment that is synchronized using DirSync.  They plan to transition the DirSync to Azure AD Connect.</a:t>
            </a:r>
          </a:p>
        </p:txBody>
      </p:sp>
      <p:sp>
        <p:nvSpPr>
          <p:cNvPr id="3" name="Content Placeholder 2">
            <a:extLst>
              <a:ext uri="{FF2B5EF4-FFF2-40B4-BE49-F238E27FC236}">
                <a16:creationId xmlns:a16="http://schemas.microsoft.com/office/drawing/2014/main" xmlns="" id="{FEDF9B87-C394-4D94-BB69-ECA6195164FC}"/>
              </a:ext>
            </a:extLst>
          </p:cNvPr>
          <p:cNvSpPr>
            <a:spLocks noGrp="1"/>
          </p:cNvSpPr>
          <p:nvPr>
            <p:ph idx="1"/>
          </p:nvPr>
        </p:nvSpPr>
        <p:spPr/>
        <p:txBody>
          <a:bodyPr/>
          <a:lstStyle/>
          <a:p>
            <a:pPr marL="0" indent="0">
              <a:buNone/>
            </a:pPr>
            <a:r>
              <a:rPr lang="en-US" sz="2400" dirty="0"/>
              <a:t>You need to identify a transition path for the company.</a:t>
            </a:r>
          </a:p>
          <a:p>
            <a:pPr marL="0" indent="0">
              <a:buNone/>
            </a:pPr>
            <a:r>
              <a:rPr lang="en-US" sz="2400" dirty="0"/>
              <a:t>What should you do? </a:t>
            </a:r>
          </a:p>
          <a:p>
            <a:pPr marL="0" indent="0">
              <a:buNone/>
            </a:pPr>
            <a:endParaRPr lang="en-US" sz="2400" dirty="0"/>
          </a:p>
          <a:p>
            <a:pPr marL="457200" indent="-457200">
              <a:buFont typeface="+mj-lt"/>
              <a:buAutoNum type="arabicParenR"/>
            </a:pPr>
            <a:r>
              <a:rPr lang="en-US" sz="2400" dirty="0"/>
              <a:t>Deploy Azure AD Connect in parallel</a:t>
            </a:r>
          </a:p>
          <a:p>
            <a:pPr marL="457200" indent="-457200">
              <a:buFont typeface="+mj-lt"/>
              <a:buAutoNum type="arabicParenR"/>
            </a:pPr>
            <a:r>
              <a:rPr lang="en-US" sz="2400" dirty="0"/>
              <a:t>Install a new on-premises domain controller </a:t>
            </a:r>
          </a:p>
          <a:p>
            <a:pPr marL="457200" indent="-457200">
              <a:buFont typeface="+mj-lt"/>
              <a:buAutoNum type="arabicParenR"/>
            </a:pPr>
            <a:r>
              <a:rPr lang="en-US" sz="2400" dirty="0"/>
              <a:t>Create a new Azure AD instance </a:t>
            </a:r>
          </a:p>
          <a:p>
            <a:pPr marL="457200" indent="-457200">
              <a:buFont typeface="+mj-lt"/>
              <a:buAutoNum type="arabicParenR"/>
            </a:pPr>
            <a:r>
              <a:rPr lang="en-US" sz="2400" dirty="0"/>
              <a:t>Upgrade the on-premises Active Directory Domain Services (AD DS) Forest Functional Level to Windows Server 2016</a:t>
            </a:r>
          </a:p>
        </p:txBody>
      </p:sp>
      <p:sp>
        <p:nvSpPr>
          <p:cNvPr id="4" name="Text Placeholder 3">
            <a:extLst>
              <a:ext uri="{FF2B5EF4-FFF2-40B4-BE49-F238E27FC236}">
                <a16:creationId xmlns:a16="http://schemas.microsoft.com/office/drawing/2014/main" xmlns="" id="{8C2A38F7-C111-4FDE-90BC-667B02F4722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3012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3" end="3"/>
                                            </p:txEl>
                                          </p:spTgt>
                                        </p:tgtEl>
                                        <p:attrNameLst>
                                          <p:attrName>style.color</p:attrName>
                                        </p:attrNameLst>
                                      </p:cBhvr>
                                      <p:to>
                                        <p:clrVal>
                                          <a:srgbClr val="FF0000"/>
                                        </p:clrVal>
                                      </p:to>
                                    </p:set>
                                    <p:set>
                                      <p:cBhvr>
                                        <p:cTn id="7" dur="500" fill="hold"/>
                                        <p:tgtEl>
                                          <p:spTgt spid="3">
                                            <p:txEl>
                                              <p:pRg st="3" end="3"/>
                                            </p:txEl>
                                          </p:spTgt>
                                        </p:tgtEl>
                                        <p:attrNameLst>
                                          <p:attrName>fillcolor</p:attrName>
                                        </p:attrNameLst>
                                      </p:cBhvr>
                                      <p:to>
                                        <p:clrVal>
                                          <a:srgbClr val="FF0000"/>
                                        </p:clrVal>
                                      </p:to>
                                    </p:set>
                                    <p:set>
                                      <p:cBhvr>
                                        <p:cTn id="8" dur="500" fill="hold"/>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E8440B-7C4F-4A79-8F8B-E75067E9D6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64932A1D-33D3-4323-9C4C-0E6B021F4BF5}"/>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xmlns="" id="{CA22952B-8D32-477C-AE0B-1ED2C988F67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111679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69E949-8BF3-4DEF-9FEF-A6838252597A}"/>
              </a:ext>
            </a:extLst>
          </p:cNvPr>
          <p:cNvSpPr>
            <a:spLocks noGrp="1"/>
          </p:cNvSpPr>
          <p:nvPr>
            <p:ph type="title"/>
          </p:nvPr>
        </p:nvSpPr>
        <p:spPr/>
        <p:txBody>
          <a:bodyPr/>
          <a:lstStyle/>
          <a:p>
            <a:r>
              <a:rPr lang="en-US" dirty="0"/>
              <a:t>You administer a DirSync server configured with Azure AD.</a:t>
            </a:r>
          </a:p>
        </p:txBody>
      </p:sp>
      <p:sp>
        <p:nvSpPr>
          <p:cNvPr id="3" name="Content Placeholder 2">
            <a:extLst>
              <a:ext uri="{FF2B5EF4-FFF2-40B4-BE49-F238E27FC236}">
                <a16:creationId xmlns:a16="http://schemas.microsoft.com/office/drawing/2014/main" xmlns="" id="{E70D3EF7-0C48-482D-B8CA-58084A89FDAA}"/>
              </a:ext>
            </a:extLst>
          </p:cNvPr>
          <p:cNvSpPr>
            <a:spLocks noGrp="1"/>
          </p:cNvSpPr>
          <p:nvPr>
            <p:ph idx="1"/>
          </p:nvPr>
        </p:nvSpPr>
        <p:spPr/>
        <p:txBody>
          <a:bodyPr/>
          <a:lstStyle/>
          <a:p>
            <a:pPr marL="0" indent="0">
              <a:buNone/>
            </a:pPr>
            <a:r>
              <a:rPr lang="en-US" sz="2400" dirty="0"/>
              <a:t>You need to provision a user in Azure AD without waiting for the default DirSync synchronization interval.  </a:t>
            </a:r>
          </a:p>
          <a:p>
            <a:pPr marL="0" indent="0">
              <a:buNone/>
            </a:pPr>
            <a:r>
              <a:rPr lang="en-US" sz="2400" dirty="0"/>
              <a:t>What are two possible ways to achieve this goal?</a:t>
            </a:r>
          </a:p>
          <a:p>
            <a:pPr marL="0" indent="0">
              <a:buNone/>
            </a:pPr>
            <a:endParaRPr lang="en-US" sz="2400" dirty="0"/>
          </a:p>
          <a:p>
            <a:pPr marL="457200" indent="-457200">
              <a:buFont typeface="+mj-lt"/>
              <a:buAutoNum type="arabicParenR"/>
            </a:pPr>
            <a:r>
              <a:rPr lang="en-US" sz="2400" dirty="0"/>
              <a:t>Replicate the Directory in Active Directory Sites and Services </a:t>
            </a:r>
          </a:p>
          <a:p>
            <a:pPr marL="457200" indent="-457200">
              <a:buFont typeface="+mj-lt"/>
              <a:buAutoNum type="arabicParenR"/>
            </a:pPr>
            <a:r>
              <a:rPr lang="en-US" sz="2400" dirty="0"/>
              <a:t>Restart the DirSync Server </a:t>
            </a:r>
          </a:p>
          <a:p>
            <a:pPr marL="457200" indent="-457200">
              <a:buFont typeface="+mj-lt"/>
              <a:buAutoNum type="arabicParenR"/>
            </a:pPr>
            <a:r>
              <a:rPr lang="en-US" sz="2400" dirty="0"/>
              <a:t>Run the Enable-</a:t>
            </a:r>
            <a:r>
              <a:rPr lang="en-US" sz="2400" dirty="0" err="1"/>
              <a:t>SyncShare</a:t>
            </a:r>
            <a:r>
              <a:rPr lang="en-US" sz="2400" dirty="0"/>
              <a:t> PowerShell </a:t>
            </a:r>
          </a:p>
          <a:p>
            <a:pPr marL="457200" indent="-457200">
              <a:buFont typeface="+mj-lt"/>
              <a:buAutoNum type="arabicParenR"/>
            </a:pPr>
            <a:r>
              <a:rPr lang="en-US" sz="2400" dirty="0"/>
              <a:t>Run the Azure AD Sync Tool </a:t>
            </a:r>
            <a:r>
              <a:rPr lang="en-US" sz="2400" dirty="0" err="1"/>
              <a:t>ConfigurationWizard</a:t>
            </a:r>
            <a:endParaRPr lang="en-US" sz="2400" dirty="0"/>
          </a:p>
          <a:p>
            <a:pPr marL="457200" indent="-457200">
              <a:buFont typeface="+mj-lt"/>
              <a:buAutoNum type="arabicParenR"/>
            </a:pPr>
            <a:r>
              <a:rPr lang="en-US" sz="2400" dirty="0"/>
              <a:t>Run the Start-</a:t>
            </a:r>
            <a:r>
              <a:rPr lang="en-US" sz="2400" dirty="0" err="1"/>
              <a:t>OnlineCoexistenceSync</a:t>
            </a:r>
            <a:r>
              <a:rPr lang="en-US" sz="2400" dirty="0"/>
              <a:t> PowerShell </a:t>
            </a:r>
          </a:p>
        </p:txBody>
      </p:sp>
      <p:sp>
        <p:nvSpPr>
          <p:cNvPr id="4" name="Text Placeholder 3">
            <a:extLst>
              <a:ext uri="{FF2B5EF4-FFF2-40B4-BE49-F238E27FC236}">
                <a16:creationId xmlns:a16="http://schemas.microsoft.com/office/drawing/2014/main" xmlns="" id="{A32D3E5B-4A30-46C2-AF81-A1681A915B7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577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6" end="6"/>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7" end="7"/>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A56374-4BF9-4A45-AE5F-AD14130608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FA9245B2-30B6-4501-8019-E1EE03BB916D}"/>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xmlns="" id="{A487444C-B1D2-432B-8F90-9029F2BAFA4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23630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38F6B872-1D62-4C02-9520-413FEA5BFCA0}"/>
              </a:ext>
            </a:extLst>
          </p:cNvPr>
          <p:cNvSpPr>
            <a:spLocks noGrp="1"/>
          </p:cNvSpPr>
          <p:nvPr>
            <p:ph type="title"/>
          </p:nvPr>
        </p:nvSpPr>
        <p:spPr/>
        <p:txBody>
          <a:bodyPr/>
          <a:lstStyle/>
          <a:p>
            <a:r>
              <a:rPr lang="en-US" dirty="0"/>
              <a:t>Manage Azure Identities (5-10%) </a:t>
            </a:r>
          </a:p>
        </p:txBody>
      </p:sp>
      <p:sp>
        <p:nvSpPr>
          <p:cNvPr id="6" name="Text Placeholder 5">
            <a:extLst>
              <a:ext uri="{FF2B5EF4-FFF2-40B4-BE49-F238E27FC236}">
                <a16:creationId xmlns="" xmlns:a16="http://schemas.microsoft.com/office/drawing/2014/main" id="{9D3638CF-66DD-42FE-AFCA-5449D562034C}"/>
              </a:ext>
            </a:extLst>
          </p:cNvPr>
          <p:cNvSpPr>
            <a:spLocks noGrp="1"/>
          </p:cNvSpPr>
          <p:nvPr>
            <p:ph type="body" idx="1"/>
          </p:nvPr>
        </p:nvSpPr>
        <p:spPr/>
        <p:txBody>
          <a:bodyPr/>
          <a:lstStyle/>
          <a:p>
            <a:r>
              <a:rPr lang="en-US" sz="1800" dirty="0"/>
              <a:t>Monitor on-premises identity infrastructure and synchronization services with Azure AD Connect Health</a:t>
            </a:r>
          </a:p>
          <a:p>
            <a:pPr lvl="1"/>
            <a:r>
              <a:rPr lang="en-US" sz="1600" dirty="0"/>
              <a:t>Monitor AD FS proxy and web application proxy servers; setup email notifications for critical alerts; generate utilization reports; monitor Sync Engine; monitor domain controllers; monitor replication</a:t>
            </a:r>
          </a:p>
          <a:p>
            <a:r>
              <a:rPr lang="en-US" sz="1800" dirty="0"/>
              <a:t>Manage domains with Azure Active Directory Domain Services </a:t>
            </a:r>
          </a:p>
          <a:p>
            <a:pPr lvl="1"/>
            <a:r>
              <a:rPr lang="en-US" sz="1600" dirty="0"/>
              <a:t>Join Azure virtual machines to a domain, securely administer domain-joined virtual machines by using Group Policy; migrate on-</a:t>
            </a:r>
            <a:r>
              <a:rPr lang="en-US" sz="1600" dirty="0" err="1"/>
              <a:t>permises</a:t>
            </a:r>
            <a:r>
              <a:rPr lang="en-US" sz="1600" dirty="0"/>
              <a:t> apps to Azure; handle traditional directory-aware along with SaaS apps</a:t>
            </a:r>
          </a:p>
          <a:p>
            <a:r>
              <a:rPr lang="en-US" sz="1800" dirty="0"/>
              <a:t>Integrate with Azure Active Directory (Azure AD) </a:t>
            </a:r>
          </a:p>
          <a:p>
            <a:pPr lvl="1"/>
            <a:r>
              <a:rPr lang="en-US" sz="1600" dirty="0"/>
              <a:t>Implement Azure AD Connect and single sign-one with on-premises Windows Server 2016; add custom domains; monitor Azure AD; MFA, configure Windows 10 with Azure AD join; Implement Azure AD integration in web and desktop applications; leverage Microsoft Graph API</a:t>
            </a:r>
          </a:p>
          <a:p>
            <a:r>
              <a:rPr lang="en-US" sz="1800" dirty="0"/>
              <a:t>Implement Azure AD B2C and Azure B2B </a:t>
            </a:r>
          </a:p>
          <a:p>
            <a:pPr lvl="1"/>
            <a:r>
              <a:rPr lang="en-US" sz="1600" dirty="0"/>
              <a:t>Create an Azure AD B2C Directory; register an application; implement social identity provider authentication; enable multi-factor authentication; set-up self-service password reset; implement B2B collaboration; configure partner users; integrate with applications</a:t>
            </a:r>
          </a:p>
        </p:txBody>
      </p:sp>
      <p:sp>
        <p:nvSpPr>
          <p:cNvPr id="8" name="Text Placeholder 7">
            <a:extLst>
              <a:ext uri="{FF2B5EF4-FFF2-40B4-BE49-F238E27FC236}">
                <a16:creationId xmlns="" xmlns:a16="http://schemas.microsoft.com/office/drawing/2014/main" id="{9C377E1C-ED3C-423F-9E95-64EBB258FC66}"/>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0413154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E315609-FC13-472A-9FB3-89F532D2A0EB}"/>
              </a:ext>
            </a:extLst>
          </p:cNvPr>
          <p:cNvSpPr>
            <a:spLocks noGrp="1"/>
          </p:cNvSpPr>
          <p:nvPr>
            <p:ph type="ctrTitle" sz="quarter"/>
          </p:nvPr>
        </p:nvSpPr>
        <p:spPr/>
        <p:txBody>
          <a:bodyPr/>
          <a:lstStyle/>
          <a:p>
            <a:r>
              <a:rPr lang="en-US" dirty="0"/>
              <a:t>Integrate with Azure Active Directory (Azure AD)</a:t>
            </a:r>
          </a:p>
        </p:txBody>
      </p:sp>
      <p:sp>
        <p:nvSpPr>
          <p:cNvPr id="6" name="Subtitle 5">
            <a:extLst>
              <a:ext uri="{FF2B5EF4-FFF2-40B4-BE49-F238E27FC236}">
                <a16:creationId xmlns="" xmlns:a16="http://schemas.microsoft.com/office/drawing/2014/main" id="{5C407592-27A8-4419-BCCA-7A8F3E71409F}"/>
              </a:ext>
            </a:extLst>
          </p:cNvPr>
          <p:cNvSpPr>
            <a:spLocks noGrp="1"/>
          </p:cNvSpPr>
          <p:nvPr>
            <p:ph type="subTitle" sz="quarter" idx="1"/>
          </p:nvPr>
        </p:nvSpPr>
        <p:spPr>
          <a:xfrm>
            <a:off x="597160" y="2110581"/>
            <a:ext cx="8379200" cy="3722293"/>
          </a:xfrm>
        </p:spPr>
        <p:txBody>
          <a:bodyPr/>
          <a:lstStyle/>
          <a:p>
            <a:r>
              <a:rPr lang="en-US" dirty="0"/>
              <a:t>Implement Azure AD Connect and single sign-on with on-premises Windows Server </a:t>
            </a:r>
            <a:r>
              <a:rPr lang="en-US" dirty="0" smtClean="0"/>
              <a:t>2016</a:t>
            </a:r>
          </a:p>
          <a:p>
            <a:r>
              <a:rPr lang="en-US" dirty="0" smtClean="0"/>
              <a:t>Add </a:t>
            </a:r>
            <a:r>
              <a:rPr lang="en-US" dirty="0"/>
              <a:t>custom domains; monitor Azure AD; MFA, configure Windows 10 with Azure AD </a:t>
            </a:r>
            <a:r>
              <a:rPr lang="en-US" dirty="0" smtClean="0"/>
              <a:t>join</a:t>
            </a:r>
          </a:p>
          <a:p>
            <a:r>
              <a:rPr lang="en-US" dirty="0" smtClean="0"/>
              <a:t>Implement </a:t>
            </a:r>
            <a:r>
              <a:rPr lang="en-US" dirty="0"/>
              <a:t>Azure AD integration in web and desktop applications, leverage Microsoft Graph API</a:t>
            </a:r>
          </a:p>
        </p:txBody>
      </p:sp>
      <p:sp>
        <p:nvSpPr>
          <p:cNvPr id="8" name="Text Placeholder 7">
            <a:extLst>
              <a:ext uri="{FF2B5EF4-FFF2-40B4-BE49-F238E27FC236}">
                <a16:creationId xmlns=""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F58B209-4E6F-412E-BA33-6903529DB20C}"/>
              </a:ext>
            </a:extLst>
          </p:cNvPr>
          <p:cNvSpPr>
            <a:spLocks noGrp="1"/>
          </p:cNvSpPr>
          <p:nvPr>
            <p:ph type="ctrTitle" sz="quarter"/>
          </p:nvPr>
        </p:nvSpPr>
        <p:spPr/>
        <p:txBody>
          <a:bodyPr/>
          <a:lstStyle/>
          <a:p>
            <a:r>
              <a:rPr lang="en-IN" dirty="0"/>
              <a:t>Creating and managing an Azure AD tenant</a:t>
            </a:r>
            <a:endParaRPr lang="en-US" dirty="0"/>
          </a:p>
        </p:txBody>
      </p:sp>
      <p:sp>
        <p:nvSpPr>
          <p:cNvPr id="4" name="Subtitle 3">
            <a:extLst>
              <a:ext uri="{FF2B5EF4-FFF2-40B4-BE49-F238E27FC236}">
                <a16:creationId xmlns="" xmlns:a16="http://schemas.microsoft.com/office/drawing/2014/main" id="{7D07E0F1-6D44-4173-AA7B-25558381481B}"/>
              </a:ext>
            </a:extLst>
          </p:cNvPr>
          <p:cNvSpPr>
            <a:spLocks noGrp="1"/>
          </p:cNvSpPr>
          <p:nvPr>
            <p:ph type="subTitle" sz="quarter" idx="1"/>
          </p:nvPr>
        </p:nvSpPr>
        <p:spPr>
          <a:xfrm>
            <a:off x="261938" y="2076451"/>
            <a:ext cx="8714423" cy="3155456"/>
          </a:xfrm>
        </p:spPr>
        <p:txBody>
          <a:bodyPr/>
          <a:lstStyle/>
          <a:p>
            <a:r>
              <a:rPr lang="en-US" sz="2100" dirty="0"/>
              <a:t>Create an Azure AD tenant, assign to it a custom domain, and view the verification DNS records</a:t>
            </a:r>
          </a:p>
          <a:p>
            <a:r>
              <a:rPr lang="en-US" sz="2100" dirty="0" smtClean="0"/>
              <a:t>Create </a:t>
            </a:r>
            <a:r>
              <a:rPr lang="en-US" sz="2100" dirty="0"/>
              <a:t>an Azure AD user account</a:t>
            </a:r>
          </a:p>
          <a:p>
            <a:pPr marL="0" indent="0">
              <a:buNone/>
            </a:pPr>
            <a:endParaRPr lang="en-US" sz="2100" dirty="0"/>
          </a:p>
        </p:txBody>
      </p:sp>
      <p:sp>
        <p:nvSpPr>
          <p:cNvPr id="6" name="Text Placeholder 5">
            <a:extLst>
              <a:ext uri="{FF2B5EF4-FFF2-40B4-BE49-F238E27FC236}">
                <a16:creationId xmlns="" xmlns:a16="http://schemas.microsoft.com/office/drawing/2014/main" id="{80B11388-CFF3-4CFC-99E3-D2D9B375268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3846168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6A530D-002F-4456-A8F1-2EC5758A5484}"/>
              </a:ext>
            </a:extLst>
          </p:cNvPr>
          <p:cNvSpPr>
            <a:spLocks noGrp="1"/>
          </p:cNvSpPr>
          <p:nvPr>
            <p:ph type="title"/>
          </p:nvPr>
        </p:nvSpPr>
        <p:spPr/>
        <p:txBody>
          <a:bodyPr/>
          <a:lstStyle/>
          <a:p>
            <a:r>
              <a:rPr lang="en-US" dirty="0"/>
              <a:t>Add Custom Domains</a:t>
            </a:r>
          </a:p>
        </p:txBody>
      </p:sp>
      <p:sp>
        <p:nvSpPr>
          <p:cNvPr id="3" name="Text Placeholder 2">
            <a:extLst>
              <a:ext uri="{FF2B5EF4-FFF2-40B4-BE49-F238E27FC236}">
                <a16:creationId xmlns="" xmlns:a16="http://schemas.microsoft.com/office/drawing/2014/main" id="{D88D8228-9707-4E1D-8236-C1F13C1D7DCD}"/>
              </a:ext>
            </a:extLst>
          </p:cNvPr>
          <p:cNvSpPr>
            <a:spLocks noGrp="1"/>
          </p:cNvSpPr>
          <p:nvPr>
            <p:ph type="body" idx="1"/>
          </p:nvPr>
        </p:nvSpPr>
        <p:spPr>
          <a:xfrm>
            <a:off x="261253" y="1021215"/>
            <a:ext cx="8574837" cy="3362526"/>
          </a:xfrm>
        </p:spPr>
        <p:txBody>
          <a:bodyPr/>
          <a:lstStyle/>
          <a:p>
            <a:r>
              <a:rPr lang="en-US" sz="2400" dirty="0" smtClean="0"/>
              <a:t>[domain].onmicrosoft.com </a:t>
            </a:r>
            <a:r>
              <a:rPr lang="en-US" sz="2400" dirty="0"/>
              <a:t>is the default domain </a:t>
            </a:r>
          </a:p>
          <a:p>
            <a:r>
              <a:rPr lang="en-US" sz="2400" dirty="0"/>
              <a:t>Cannot be changed or deleted </a:t>
            </a:r>
          </a:p>
          <a:p>
            <a:r>
              <a:rPr lang="en-US" sz="2400" dirty="0"/>
              <a:t>To add custom domain </a:t>
            </a:r>
          </a:p>
          <a:p>
            <a:pPr lvl="1"/>
            <a:r>
              <a:rPr lang="en-US" sz="2000" dirty="0"/>
              <a:t>Add custom domain name to your directory </a:t>
            </a:r>
          </a:p>
          <a:p>
            <a:pPr lvl="1"/>
            <a:r>
              <a:rPr lang="en-US" sz="2000" dirty="0"/>
              <a:t>Add a DNS entry for the domain name at domain name registrar</a:t>
            </a:r>
          </a:p>
          <a:p>
            <a:pPr lvl="1"/>
            <a:r>
              <a:rPr lang="en-US" sz="2000" dirty="0"/>
              <a:t>Verify the custom domain name in Azure AD </a:t>
            </a:r>
          </a:p>
          <a:p>
            <a:r>
              <a:rPr lang="en-US" sz="2400" dirty="0"/>
              <a:t>Add a TXT or MX record to your DNS server 	</a:t>
            </a:r>
          </a:p>
          <a:p>
            <a:pPr lvl="1"/>
            <a:r>
              <a:rPr lang="en-US" sz="2000" dirty="0"/>
              <a:t>Used to verify that you own the domain </a:t>
            </a:r>
          </a:p>
        </p:txBody>
      </p:sp>
      <p:sp>
        <p:nvSpPr>
          <p:cNvPr id="4" name="Text Placeholder 3">
            <a:extLst>
              <a:ext uri="{FF2B5EF4-FFF2-40B4-BE49-F238E27FC236}">
                <a16:creationId xmlns="" xmlns:a16="http://schemas.microsoft.com/office/drawing/2014/main" id="{015FB927-095B-4F13-91FB-CA80AA18CBA2}"/>
              </a:ext>
            </a:extLst>
          </p:cNvPr>
          <p:cNvSpPr>
            <a:spLocks noGrp="1"/>
          </p:cNvSpPr>
          <p:nvPr>
            <p:ph type="body" sz="quarter" idx="10"/>
          </p:nvPr>
        </p:nvSpPr>
        <p:spPr/>
        <p:txBody>
          <a:bodyPr/>
          <a:lstStyle/>
          <a:p>
            <a:endParaRPr lang="en-US"/>
          </a:p>
        </p:txBody>
      </p:sp>
      <p:sp>
        <p:nvSpPr>
          <p:cNvPr id="6" name="TextBox 5">
            <a:extLst>
              <a:ext uri="{FF2B5EF4-FFF2-40B4-BE49-F238E27FC236}">
                <a16:creationId xmlns="" xmlns:a16="http://schemas.microsoft.com/office/drawing/2014/main" id="{8F5486C9-1A68-466E-AE1F-2BD49420EC56}"/>
              </a:ext>
            </a:extLst>
          </p:cNvPr>
          <p:cNvSpPr txBox="1"/>
          <p:nvPr/>
        </p:nvSpPr>
        <p:spPr>
          <a:xfrm>
            <a:off x="1091349" y="4479627"/>
            <a:ext cx="6533133" cy="1477328"/>
          </a:xfrm>
          <a:prstGeom prst="rect">
            <a:avLst/>
          </a:prstGeom>
          <a:effectLst>
            <a:outerShdw blurRad="50800" dist="38100" algn="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latin typeface="Segoe UI" panose="020B0502040204020203" pitchFamily="34" charset="0"/>
                <a:cs typeface="Segoe UI" panose="020B0502040204020203" pitchFamily="34" charset="0"/>
              </a:rPr>
              <a:t>On-Premises Credential</a:t>
            </a:r>
          </a:p>
          <a:p>
            <a:r>
              <a:rPr lang="en-US" dirty="0">
                <a:latin typeface="Segoe UI" panose="020B0502040204020203" pitchFamily="34" charset="0"/>
                <a:cs typeface="Segoe UI" panose="020B0502040204020203" pitchFamily="34" charset="0"/>
              </a:rPr>
              <a:t>You should add your custom domain and verify it prior to synchronizing the directory to an on-premises Active Directory.  This allows your users to log in to Azure AD by using their on-premises credentials.</a:t>
            </a:r>
          </a:p>
        </p:txBody>
      </p:sp>
    </p:spTree>
    <p:extLst>
      <p:ext uri="{BB962C8B-B14F-4D97-AF65-F5344CB8AC3E}">
        <p14:creationId xmlns:p14="http://schemas.microsoft.com/office/powerpoint/2010/main" val="14714507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71DD9E-9B25-44A4-B567-6CEBA2167A78}"/>
              </a:ext>
            </a:extLst>
          </p:cNvPr>
          <p:cNvSpPr>
            <a:spLocks noGrp="1"/>
          </p:cNvSpPr>
          <p:nvPr>
            <p:ph type="title"/>
          </p:nvPr>
        </p:nvSpPr>
        <p:spPr/>
        <p:txBody>
          <a:bodyPr/>
          <a:lstStyle/>
          <a:p>
            <a:r>
              <a:rPr lang="en-US" dirty="0"/>
              <a:t>Implement Azure AD Connect and SSO with On-premises Windows Server </a:t>
            </a:r>
          </a:p>
        </p:txBody>
      </p:sp>
      <p:sp>
        <p:nvSpPr>
          <p:cNvPr id="3" name="Text Placeholder 2">
            <a:extLst>
              <a:ext uri="{FF2B5EF4-FFF2-40B4-BE49-F238E27FC236}">
                <a16:creationId xmlns="" xmlns:a16="http://schemas.microsoft.com/office/drawing/2014/main" id="{395D8CC2-0383-458E-8D8D-B139FE740A02}"/>
              </a:ext>
            </a:extLst>
          </p:cNvPr>
          <p:cNvSpPr>
            <a:spLocks noGrp="1"/>
          </p:cNvSpPr>
          <p:nvPr>
            <p:ph type="body" idx="1"/>
          </p:nvPr>
        </p:nvSpPr>
        <p:spPr/>
        <p:txBody>
          <a:bodyPr/>
          <a:lstStyle/>
          <a:p>
            <a:r>
              <a:rPr lang="en-US" dirty="0"/>
              <a:t>Provides a common identity for on-premises and also cloud </a:t>
            </a:r>
          </a:p>
          <a:p>
            <a:r>
              <a:rPr lang="en-US" dirty="0"/>
              <a:t>Can be used for O365 and other SaaS applications </a:t>
            </a:r>
          </a:p>
          <a:p>
            <a:r>
              <a:rPr lang="en-US" dirty="0"/>
              <a:t>Azure AD Connect tool</a:t>
            </a:r>
          </a:p>
          <a:p>
            <a:r>
              <a:rPr lang="en-US" dirty="0"/>
              <a:t>Download on to a </a:t>
            </a:r>
            <a:r>
              <a:rPr lang="en-US" dirty="0" smtClean="0"/>
              <a:t>domain joined </a:t>
            </a:r>
            <a:r>
              <a:rPr lang="en-US" dirty="0"/>
              <a:t>computer from Azure AD Connect configuration screen</a:t>
            </a:r>
          </a:p>
          <a:p>
            <a:r>
              <a:rPr lang="en-US" dirty="0"/>
              <a:t>Wizard based </a:t>
            </a:r>
          </a:p>
        </p:txBody>
      </p:sp>
      <p:sp>
        <p:nvSpPr>
          <p:cNvPr id="4" name="Text Placeholder 3">
            <a:extLst>
              <a:ext uri="{FF2B5EF4-FFF2-40B4-BE49-F238E27FC236}">
                <a16:creationId xmlns="" xmlns:a16="http://schemas.microsoft.com/office/drawing/2014/main" id="{B8C1DEB7-B59F-4022-9878-8C244C36FCA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63500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0F02B22A-B583-46A4-8D9B-6F798EEDB2F6}"/>
              </a:ext>
            </a:extLst>
          </p:cNvPr>
          <p:cNvSpPr>
            <a:spLocks noGrp="1"/>
          </p:cNvSpPr>
          <p:nvPr>
            <p:ph type="title"/>
          </p:nvPr>
        </p:nvSpPr>
        <p:spPr/>
        <p:txBody>
          <a:bodyPr/>
          <a:lstStyle/>
          <a:p>
            <a:endParaRPr lang="en-US"/>
          </a:p>
        </p:txBody>
      </p:sp>
      <p:sp>
        <p:nvSpPr>
          <p:cNvPr id="7" name="Text Placeholder 6">
            <a:extLst>
              <a:ext uri="{FF2B5EF4-FFF2-40B4-BE49-F238E27FC236}">
                <a16:creationId xmlns="" xmlns:a16="http://schemas.microsoft.com/office/drawing/2014/main" id="{F730E66B-5EE9-4C00-9689-D99A2F49D6CF}"/>
              </a:ext>
            </a:extLst>
          </p:cNvPr>
          <p:cNvSpPr>
            <a:spLocks noGrp="1"/>
          </p:cNvSpPr>
          <p:nvPr>
            <p:ph type="body" sz="quarter" idx="11"/>
          </p:nvPr>
        </p:nvSpPr>
        <p:spPr/>
        <p:txBody>
          <a:bodyPr/>
          <a:lstStyle/>
          <a:p>
            <a:r>
              <a:rPr lang="en-US" dirty="0"/>
              <a:t>If your network has more than one Active Directory Forest, you must use the customized settings option in Azure AD Connect.</a:t>
            </a:r>
          </a:p>
        </p:txBody>
      </p:sp>
      <p:sp>
        <p:nvSpPr>
          <p:cNvPr id="6" name="Text Placeholder 5">
            <a:extLst>
              <a:ext uri="{FF2B5EF4-FFF2-40B4-BE49-F238E27FC236}">
                <a16:creationId xmlns="" xmlns:a16="http://schemas.microsoft.com/office/drawing/2014/main" id="{7176DC03-B204-4069-A07A-C021E61CE72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34470826"/>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5ABC42FF-E5BB-4161-984B-DAB1C3A2A785}"/>
              </a:ext>
            </a:extLst>
          </p:cNvPr>
          <p:cNvSpPr>
            <a:spLocks noGrp="1"/>
          </p:cNvSpPr>
          <p:nvPr>
            <p:ph type="title"/>
          </p:nvPr>
        </p:nvSpPr>
        <p:spPr/>
        <p:txBody>
          <a:bodyPr/>
          <a:lstStyle/>
          <a:p>
            <a:r>
              <a:rPr lang="en-US" dirty="0"/>
              <a:t>Multi-Factor Authentication (MFA)</a:t>
            </a:r>
          </a:p>
        </p:txBody>
      </p:sp>
      <p:sp>
        <p:nvSpPr>
          <p:cNvPr id="6" name="Text Placeholder 5">
            <a:extLst>
              <a:ext uri="{FF2B5EF4-FFF2-40B4-BE49-F238E27FC236}">
                <a16:creationId xmlns="" xmlns:a16="http://schemas.microsoft.com/office/drawing/2014/main" id="{1B107940-04B8-4176-BF73-E4837EFA4276}"/>
              </a:ext>
            </a:extLst>
          </p:cNvPr>
          <p:cNvSpPr>
            <a:spLocks noGrp="1"/>
          </p:cNvSpPr>
          <p:nvPr>
            <p:ph type="body" idx="1"/>
          </p:nvPr>
        </p:nvSpPr>
        <p:spPr/>
        <p:txBody>
          <a:bodyPr/>
          <a:lstStyle/>
          <a:p>
            <a:r>
              <a:rPr lang="en-US" sz="2400" dirty="0"/>
              <a:t>Multi-Step account credential verification </a:t>
            </a:r>
          </a:p>
          <a:p>
            <a:r>
              <a:rPr lang="en-US" sz="2400" dirty="0"/>
              <a:t>Helps safeguard access to data and applications </a:t>
            </a:r>
          </a:p>
          <a:p>
            <a:r>
              <a:rPr lang="en-US" sz="2400" dirty="0"/>
              <a:t>Different ways to authenticate </a:t>
            </a:r>
          </a:p>
          <a:p>
            <a:pPr lvl="1"/>
            <a:r>
              <a:rPr lang="en-US" sz="2000" dirty="0"/>
              <a:t>Getting a phone call </a:t>
            </a:r>
          </a:p>
          <a:p>
            <a:pPr lvl="1"/>
            <a:r>
              <a:rPr lang="en-US" sz="2000" dirty="0"/>
              <a:t>Receiving a text message </a:t>
            </a:r>
          </a:p>
          <a:p>
            <a:pPr lvl="1"/>
            <a:r>
              <a:rPr lang="en-US" sz="2000" dirty="0"/>
              <a:t>Using a mobile app </a:t>
            </a:r>
          </a:p>
          <a:p>
            <a:r>
              <a:rPr lang="en-US" sz="2400" dirty="0"/>
              <a:t>Must have a Premium license </a:t>
            </a:r>
          </a:p>
          <a:p>
            <a:r>
              <a:rPr lang="en-US" sz="2400" dirty="0"/>
              <a:t>All Premium SKUs have MFA </a:t>
            </a:r>
          </a:p>
          <a:p>
            <a:r>
              <a:rPr lang="en-US" sz="2400" dirty="0"/>
              <a:t>Usage location needs to configured (United States)</a:t>
            </a:r>
          </a:p>
          <a:p>
            <a:r>
              <a:rPr lang="en-US" sz="2400" dirty="0"/>
              <a:t>Each user needs to be assigned to the Premium offering</a:t>
            </a:r>
          </a:p>
          <a:p>
            <a:r>
              <a:rPr lang="en-US" sz="2400" dirty="0"/>
              <a:t>Conditional Access policy to force MFA </a:t>
            </a:r>
          </a:p>
        </p:txBody>
      </p:sp>
      <p:sp>
        <p:nvSpPr>
          <p:cNvPr id="7" name="Text Placeholder 6">
            <a:extLst>
              <a:ext uri="{FF2B5EF4-FFF2-40B4-BE49-F238E27FC236}">
                <a16:creationId xmlns="" xmlns:a16="http://schemas.microsoft.com/office/drawing/2014/main" id="{8673AC7B-DC40-4D9D-A51A-39B2F2E161E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775522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2467D3-14E7-482F-BD76-CF57658A4B70}"/>
              </a:ext>
            </a:extLst>
          </p:cNvPr>
          <p:cNvSpPr>
            <a:spLocks noGrp="1"/>
          </p:cNvSpPr>
          <p:nvPr>
            <p:ph type="title"/>
          </p:nvPr>
        </p:nvSpPr>
        <p:spPr/>
        <p:txBody>
          <a:bodyPr/>
          <a:lstStyle/>
          <a:p>
            <a:r>
              <a:rPr lang="en-US" dirty="0"/>
              <a:t>Config Windows 10 with Azure AD Domain Join</a:t>
            </a:r>
          </a:p>
        </p:txBody>
      </p:sp>
      <p:sp>
        <p:nvSpPr>
          <p:cNvPr id="3" name="Text Placeholder 2">
            <a:extLst>
              <a:ext uri="{FF2B5EF4-FFF2-40B4-BE49-F238E27FC236}">
                <a16:creationId xmlns="" xmlns:a16="http://schemas.microsoft.com/office/drawing/2014/main" id="{9A63096B-D178-413A-A976-4A1317CE5BD3}"/>
              </a:ext>
            </a:extLst>
          </p:cNvPr>
          <p:cNvSpPr>
            <a:spLocks noGrp="1"/>
          </p:cNvSpPr>
          <p:nvPr>
            <p:ph type="body" idx="1"/>
          </p:nvPr>
        </p:nvSpPr>
        <p:spPr>
          <a:xfrm>
            <a:off x="261253" y="1021215"/>
            <a:ext cx="8574837" cy="5110644"/>
          </a:xfrm>
        </p:spPr>
        <p:txBody>
          <a:bodyPr/>
          <a:lstStyle/>
          <a:p>
            <a:r>
              <a:rPr lang="en-US" dirty="0"/>
              <a:t>Add and Manage Devices using Azure AD </a:t>
            </a:r>
          </a:p>
          <a:p>
            <a:r>
              <a:rPr lang="en-US" dirty="0"/>
              <a:t>Assists in compliance </a:t>
            </a:r>
          </a:p>
          <a:p>
            <a:r>
              <a:rPr lang="en-US" dirty="0"/>
              <a:t>BYOD can be accomplished by configuring Azure AD registered devices</a:t>
            </a:r>
          </a:p>
          <a:p>
            <a:r>
              <a:rPr lang="en-US" dirty="0"/>
              <a:t>Registered devices </a:t>
            </a:r>
          </a:p>
          <a:p>
            <a:pPr lvl="1"/>
            <a:r>
              <a:rPr lang="en-US" dirty="0"/>
              <a:t>Windows 10 </a:t>
            </a:r>
          </a:p>
          <a:p>
            <a:pPr lvl="1"/>
            <a:r>
              <a:rPr lang="en-US" dirty="0"/>
              <a:t>iOS</a:t>
            </a:r>
          </a:p>
          <a:p>
            <a:pPr lvl="1"/>
            <a:r>
              <a:rPr lang="en-US" dirty="0"/>
              <a:t>Android </a:t>
            </a:r>
          </a:p>
          <a:p>
            <a:pPr lvl="1"/>
            <a:r>
              <a:rPr lang="en-US" dirty="0"/>
              <a:t>macOS </a:t>
            </a:r>
          </a:p>
          <a:p>
            <a:endParaRPr lang="en-US" dirty="0"/>
          </a:p>
        </p:txBody>
      </p:sp>
      <p:sp>
        <p:nvSpPr>
          <p:cNvPr id="4" name="Text Placeholder 3">
            <a:extLst>
              <a:ext uri="{FF2B5EF4-FFF2-40B4-BE49-F238E27FC236}">
                <a16:creationId xmlns="" xmlns:a16="http://schemas.microsoft.com/office/drawing/2014/main" id="{964E1BC3-504F-4D4B-A8B0-4AF551F0187A}"/>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 xmlns:a16="http://schemas.microsoft.com/office/drawing/2014/main" id="{FC9076EE-A921-4A5E-99B1-E9BB3650708C}"/>
              </a:ext>
            </a:extLst>
          </p:cNvPr>
          <p:cNvSpPr txBox="1"/>
          <p:nvPr/>
        </p:nvSpPr>
        <p:spPr>
          <a:xfrm>
            <a:off x="3711388" y="3429000"/>
            <a:ext cx="4168589" cy="659372"/>
          </a:xfrm>
          <a:prstGeom prst="rect">
            <a:avLst/>
          </a:prstGeom>
          <a:effectLst>
            <a:outerShdw blurRad="50800" dist="38100" algn="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latin typeface="Segoe UI" panose="020B0502040204020203" pitchFamily="34" charset="0"/>
                <a:cs typeface="Segoe UI" panose="020B0502040204020203" pitchFamily="34" charset="0"/>
              </a:rPr>
              <a:t>Understand the process as it relates to Windows 10 devices</a:t>
            </a:r>
          </a:p>
        </p:txBody>
      </p:sp>
    </p:spTree>
    <p:extLst>
      <p:ext uri="{BB962C8B-B14F-4D97-AF65-F5344CB8AC3E}">
        <p14:creationId xmlns:p14="http://schemas.microsoft.com/office/powerpoint/2010/main" val="342384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C3EC9B-9266-48C7-99B1-F267A2E8C489}"/>
              </a:ext>
            </a:extLst>
          </p:cNvPr>
          <p:cNvSpPr>
            <a:spLocks noGrp="1"/>
          </p:cNvSpPr>
          <p:nvPr>
            <p:ph type="title"/>
          </p:nvPr>
        </p:nvSpPr>
        <p:spPr/>
        <p:txBody>
          <a:bodyPr/>
          <a:lstStyle/>
          <a:p>
            <a:r>
              <a:rPr lang="en-US" dirty="0"/>
              <a:t>Configuring Registered Devices</a:t>
            </a:r>
          </a:p>
        </p:txBody>
      </p:sp>
      <p:sp>
        <p:nvSpPr>
          <p:cNvPr id="3" name="Text Placeholder 2">
            <a:extLst>
              <a:ext uri="{FF2B5EF4-FFF2-40B4-BE49-F238E27FC236}">
                <a16:creationId xmlns="" xmlns:a16="http://schemas.microsoft.com/office/drawing/2014/main" id="{25B408B1-E72B-4B20-911A-C54319F242FB}"/>
              </a:ext>
            </a:extLst>
          </p:cNvPr>
          <p:cNvSpPr>
            <a:spLocks noGrp="1"/>
          </p:cNvSpPr>
          <p:nvPr>
            <p:ph type="body" idx="1"/>
          </p:nvPr>
        </p:nvSpPr>
        <p:spPr>
          <a:xfrm>
            <a:off x="261253" y="1021215"/>
            <a:ext cx="8574837" cy="2313656"/>
          </a:xfrm>
        </p:spPr>
        <p:txBody>
          <a:bodyPr/>
          <a:lstStyle/>
          <a:p>
            <a:r>
              <a:rPr lang="en-US" dirty="0"/>
              <a:t>Windows 10 </a:t>
            </a:r>
          </a:p>
          <a:p>
            <a:pPr lvl="1"/>
            <a:r>
              <a:rPr lang="en-US" dirty="0"/>
              <a:t>Registration service must be configured </a:t>
            </a:r>
          </a:p>
          <a:p>
            <a:pPr lvl="1"/>
            <a:r>
              <a:rPr lang="en-US" dirty="0"/>
              <a:t>Fewer devices registered than the configured maximum</a:t>
            </a:r>
          </a:p>
          <a:p>
            <a:r>
              <a:rPr lang="en-US" dirty="0"/>
              <a:t>Access Devices from Azure Portal </a:t>
            </a:r>
          </a:p>
          <a:p>
            <a:pPr lvl="1"/>
            <a:r>
              <a:rPr lang="en-US" dirty="0"/>
              <a:t>Set users may join devices </a:t>
            </a:r>
          </a:p>
        </p:txBody>
      </p:sp>
      <p:sp>
        <p:nvSpPr>
          <p:cNvPr id="4" name="Text Placeholder 3">
            <a:extLst>
              <a:ext uri="{FF2B5EF4-FFF2-40B4-BE49-F238E27FC236}">
                <a16:creationId xmlns="" xmlns:a16="http://schemas.microsoft.com/office/drawing/2014/main" id="{B6DA2754-804E-46ED-928E-C2F42819249C}"/>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 xmlns:a16="http://schemas.microsoft.com/office/drawing/2014/main" id="{AA099AE2-0DBD-4C5F-A1ED-06AE656C37F1}"/>
              </a:ext>
            </a:extLst>
          </p:cNvPr>
          <p:cNvPicPr>
            <a:picLocks noChangeAspect="1"/>
          </p:cNvPicPr>
          <p:nvPr/>
        </p:nvPicPr>
        <p:blipFill>
          <a:blip r:embed="rId2"/>
          <a:stretch>
            <a:fillRect/>
          </a:stretch>
        </p:blipFill>
        <p:spPr>
          <a:xfrm>
            <a:off x="1186281" y="3388659"/>
            <a:ext cx="6724650" cy="2781300"/>
          </a:xfrm>
          <a:prstGeom prst="rect">
            <a:avLst/>
          </a:prstGeom>
        </p:spPr>
      </p:pic>
    </p:spTree>
    <p:extLst>
      <p:ext uri="{BB962C8B-B14F-4D97-AF65-F5344CB8AC3E}">
        <p14:creationId xmlns:p14="http://schemas.microsoft.com/office/powerpoint/2010/main" val="383467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194DBB-914D-4B9C-BE15-8417F87A9944}"/>
              </a:ext>
            </a:extLst>
          </p:cNvPr>
          <p:cNvSpPr>
            <a:spLocks noGrp="1"/>
          </p:cNvSpPr>
          <p:nvPr>
            <p:ph type="title"/>
          </p:nvPr>
        </p:nvSpPr>
        <p:spPr/>
        <p:txBody>
          <a:bodyPr/>
          <a:lstStyle/>
          <a:p>
            <a:r>
              <a:rPr lang="en-US" dirty="0"/>
              <a:t>Windows 10 </a:t>
            </a:r>
          </a:p>
        </p:txBody>
      </p:sp>
      <p:pic>
        <p:nvPicPr>
          <p:cNvPr id="5" name="Picture 4">
            <a:extLst>
              <a:ext uri="{FF2B5EF4-FFF2-40B4-BE49-F238E27FC236}">
                <a16:creationId xmlns="" xmlns:a16="http://schemas.microsoft.com/office/drawing/2014/main" id="{45297550-4DA3-48DF-89AA-BA3BB1866BBD}"/>
              </a:ext>
            </a:extLst>
          </p:cNvPr>
          <p:cNvPicPr>
            <a:picLocks noChangeAspect="1"/>
          </p:cNvPicPr>
          <p:nvPr/>
        </p:nvPicPr>
        <p:blipFill>
          <a:blip r:embed="rId2"/>
          <a:stretch>
            <a:fillRect/>
          </a:stretch>
        </p:blipFill>
        <p:spPr>
          <a:xfrm>
            <a:off x="261188" y="928687"/>
            <a:ext cx="3429000" cy="5000625"/>
          </a:xfrm>
          <a:prstGeom prst="rect">
            <a:avLst/>
          </a:prstGeom>
        </p:spPr>
      </p:pic>
      <p:sp>
        <p:nvSpPr>
          <p:cNvPr id="4" name="Text Placeholder 3">
            <a:extLst>
              <a:ext uri="{FF2B5EF4-FFF2-40B4-BE49-F238E27FC236}">
                <a16:creationId xmlns="" xmlns:a16="http://schemas.microsoft.com/office/drawing/2014/main" id="{C568AD56-FB0B-491F-AC78-AE60C14C060A}"/>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 xmlns:a16="http://schemas.microsoft.com/office/drawing/2014/main" id="{E68C6E66-9206-46C4-8EDD-97EC66AAF37E}"/>
              </a:ext>
            </a:extLst>
          </p:cNvPr>
          <p:cNvPicPr>
            <a:picLocks noChangeAspect="1"/>
          </p:cNvPicPr>
          <p:nvPr/>
        </p:nvPicPr>
        <p:blipFill>
          <a:blip r:embed="rId3"/>
          <a:stretch>
            <a:fillRect/>
          </a:stretch>
        </p:blipFill>
        <p:spPr>
          <a:xfrm>
            <a:off x="4208552" y="1058911"/>
            <a:ext cx="4505982" cy="2411506"/>
          </a:xfrm>
          <a:prstGeom prst="rect">
            <a:avLst/>
          </a:prstGeom>
        </p:spPr>
      </p:pic>
      <p:sp>
        <p:nvSpPr>
          <p:cNvPr id="7" name="Rectangle 6">
            <a:extLst>
              <a:ext uri="{FF2B5EF4-FFF2-40B4-BE49-F238E27FC236}">
                <a16:creationId xmlns="" xmlns:a16="http://schemas.microsoft.com/office/drawing/2014/main" id="{CB6F9E10-13BC-4731-AB44-7BC34F7E4229}"/>
              </a:ext>
            </a:extLst>
          </p:cNvPr>
          <p:cNvSpPr/>
          <p:nvPr/>
        </p:nvSpPr>
        <p:spPr bwMode="auto">
          <a:xfrm>
            <a:off x="2097741" y="2823882"/>
            <a:ext cx="1592447" cy="1452283"/>
          </a:xfrm>
          <a:prstGeom prst="rect">
            <a:avLst/>
          </a:prstGeom>
          <a:noFill/>
          <a:ln w="9525" cap="flat" cmpd="sng" algn="ctr">
            <a:solidFill>
              <a:srgbClr val="C0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8" name="Rectangle 7">
            <a:extLst>
              <a:ext uri="{FF2B5EF4-FFF2-40B4-BE49-F238E27FC236}">
                <a16:creationId xmlns="" xmlns:a16="http://schemas.microsoft.com/office/drawing/2014/main" id="{37E1CD65-0FC1-4BE2-BDEA-637F396FCFC7}"/>
              </a:ext>
            </a:extLst>
          </p:cNvPr>
          <p:cNvSpPr/>
          <p:nvPr/>
        </p:nvSpPr>
        <p:spPr bwMode="auto">
          <a:xfrm>
            <a:off x="5889812" y="1882588"/>
            <a:ext cx="2474259" cy="430306"/>
          </a:xfrm>
          <a:prstGeom prst="rect">
            <a:avLst/>
          </a:prstGeom>
          <a:noFill/>
          <a:ln w="9525" cap="flat" cmpd="sng" algn="ctr">
            <a:solidFill>
              <a:srgbClr val="C0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pic>
        <p:nvPicPr>
          <p:cNvPr id="9" name="Picture 8">
            <a:extLst>
              <a:ext uri="{FF2B5EF4-FFF2-40B4-BE49-F238E27FC236}">
                <a16:creationId xmlns="" xmlns:a16="http://schemas.microsoft.com/office/drawing/2014/main" id="{8209DB22-0F3F-483C-83C1-ACD69FF2BB26}"/>
              </a:ext>
            </a:extLst>
          </p:cNvPr>
          <p:cNvPicPr>
            <a:picLocks noChangeAspect="1"/>
          </p:cNvPicPr>
          <p:nvPr/>
        </p:nvPicPr>
        <p:blipFill>
          <a:blip r:embed="rId4"/>
          <a:stretch>
            <a:fillRect/>
          </a:stretch>
        </p:blipFill>
        <p:spPr>
          <a:xfrm>
            <a:off x="5764556" y="2900620"/>
            <a:ext cx="3141726" cy="1139594"/>
          </a:xfrm>
          <a:prstGeom prst="rect">
            <a:avLst/>
          </a:prstGeom>
        </p:spPr>
      </p:pic>
      <p:sp>
        <p:nvSpPr>
          <p:cNvPr id="10" name="TextBox 9">
            <a:extLst>
              <a:ext uri="{FF2B5EF4-FFF2-40B4-BE49-F238E27FC236}">
                <a16:creationId xmlns="" xmlns:a16="http://schemas.microsoft.com/office/drawing/2014/main" id="{2E0EC102-FF79-431F-A449-5217BD1E3EFA}"/>
              </a:ext>
            </a:extLst>
          </p:cNvPr>
          <p:cNvSpPr txBox="1"/>
          <p:nvPr/>
        </p:nvSpPr>
        <p:spPr>
          <a:xfrm>
            <a:off x="4670469" y="4393136"/>
            <a:ext cx="4044065" cy="923330"/>
          </a:xfrm>
          <a:prstGeom prst="rect">
            <a:avLst/>
          </a:prstGeom>
          <a:effectLst>
            <a:outerShdw blurRad="508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latin typeface="Segoe UI" panose="020B0502040204020203" pitchFamily="34" charset="0"/>
                <a:cs typeface="Segoe UI" panose="020B0502040204020203" pitchFamily="34" charset="0"/>
              </a:rPr>
              <a:t>Device is now added to Azure and appears in Azure AD portal as a managed device.</a:t>
            </a:r>
          </a:p>
        </p:txBody>
      </p:sp>
    </p:spTree>
    <p:extLst>
      <p:ext uri="{BB962C8B-B14F-4D97-AF65-F5344CB8AC3E}">
        <p14:creationId xmlns:p14="http://schemas.microsoft.com/office/powerpoint/2010/main" val="220460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DD33CE-CF8C-45FB-8617-0211B1F22391}"/>
              </a:ext>
            </a:extLst>
          </p:cNvPr>
          <p:cNvSpPr>
            <a:spLocks noGrp="1"/>
          </p:cNvSpPr>
          <p:nvPr>
            <p:ph type="title"/>
          </p:nvPr>
        </p:nvSpPr>
        <p:spPr/>
        <p:txBody>
          <a:bodyPr/>
          <a:lstStyle/>
          <a:p>
            <a:r>
              <a:rPr lang="en-US" dirty="0"/>
              <a:t>Implement Azure AD Integration in Web and Desktop Applications</a:t>
            </a:r>
          </a:p>
        </p:txBody>
      </p:sp>
      <p:sp>
        <p:nvSpPr>
          <p:cNvPr id="3" name="Text Placeholder 2">
            <a:extLst>
              <a:ext uri="{FF2B5EF4-FFF2-40B4-BE49-F238E27FC236}">
                <a16:creationId xmlns="" xmlns:a16="http://schemas.microsoft.com/office/drawing/2014/main" id="{D72760CA-9804-4F59-AC32-179194F9FD0A}"/>
              </a:ext>
            </a:extLst>
          </p:cNvPr>
          <p:cNvSpPr>
            <a:spLocks noGrp="1"/>
          </p:cNvSpPr>
          <p:nvPr>
            <p:ph type="body" idx="1"/>
          </p:nvPr>
        </p:nvSpPr>
        <p:spPr>
          <a:xfrm>
            <a:off x="261253" y="1021215"/>
            <a:ext cx="4109041" cy="5147356"/>
          </a:xfrm>
        </p:spPr>
        <p:txBody>
          <a:bodyPr/>
          <a:lstStyle/>
          <a:p>
            <a:r>
              <a:rPr lang="en-US" sz="2400" dirty="0"/>
              <a:t>SaaS applications provide SSO </a:t>
            </a:r>
          </a:p>
          <a:p>
            <a:r>
              <a:rPr lang="en-US" sz="2400" dirty="0"/>
              <a:t>Register the application </a:t>
            </a:r>
          </a:p>
          <a:p>
            <a:r>
              <a:rPr lang="en-US" sz="2400" dirty="0"/>
              <a:t>Involves providing Azure AD details about the application </a:t>
            </a:r>
          </a:p>
          <a:p>
            <a:pPr lvl="1"/>
            <a:r>
              <a:rPr lang="en-US" sz="2000" dirty="0"/>
              <a:t>URL where it is located</a:t>
            </a:r>
          </a:p>
          <a:p>
            <a:pPr lvl="1"/>
            <a:r>
              <a:rPr lang="en-US" sz="2000" dirty="0"/>
              <a:t>URL to send replies after a user is authenticated </a:t>
            </a:r>
          </a:p>
          <a:p>
            <a:pPr lvl="1"/>
            <a:r>
              <a:rPr lang="en-US" sz="2000" dirty="0"/>
              <a:t>URI that identifies it</a:t>
            </a:r>
          </a:p>
          <a:p>
            <a:r>
              <a:rPr lang="en-US" sz="2400" dirty="0"/>
              <a:t>Types of Apps </a:t>
            </a:r>
          </a:p>
          <a:p>
            <a:pPr lvl="1"/>
            <a:r>
              <a:rPr lang="en-US" sz="2000" dirty="0"/>
              <a:t>Web API </a:t>
            </a:r>
          </a:p>
          <a:p>
            <a:pPr lvl="1"/>
            <a:r>
              <a:rPr lang="en-US" sz="2000" dirty="0"/>
              <a:t>Native Apps (Client Installed)</a:t>
            </a:r>
          </a:p>
          <a:p>
            <a:pPr marL="0" indent="0">
              <a:buNone/>
            </a:pPr>
            <a:endParaRPr lang="en-US" sz="2400" dirty="0"/>
          </a:p>
          <a:p>
            <a:pPr lvl="1"/>
            <a:endParaRPr lang="en-US" sz="2000" dirty="0"/>
          </a:p>
        </p:txBody>
      </p:sp>
      <p:sp>
        <p:nvSpPr>
          <p:cNvPr id="4" name="Text Placeholder 3">
            <a:extLst>
              <a:ext uri="{FF2B5EF4-FFF2-40B4-BE49-F238E27FC236}">
                <a16:creationId xmlns="" xmlns:a16="http://schemas.microsoft.com/office/drawing/2014/main" id="{26C4A5F7-C7EA-40E2-B04D-0EB92900C64D}"/>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 xmlns:a16="http://schemas.microsoft.com/office/drawing/2014/main" id="{C2F7DA6C-3228-4C83-8D19-59DD1F9C17ED}"/>
              </a:ext>
            </a:extLst>
          </p:cNvPr>
          <p:cNvPicPr>
            <a:picLocks noChangeAspect="1"/>
          </p:cNvPicPr>
          <p:nvPr/>
        </p:nvPicPr>
        <p:blipFill>
          <a:blip r:embed="rId2"/>
          <a:stretch>
            <a:fillRect/>
          </a:stretch>
        </p:blipFill>
        <p:spPr>
          <a:xfrm>
            <a:off x="4773708" y="1021214"/>
            <a:ext cx="4006830" cy="2232973"/>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 xmlns:a16="http://schemas.microsoft.com/office/drawing/2014/main" id="{014E146A-4F53-4A78-AE8D-AFE15F6ED645}"/>
              </a:ext>
            </a:extLst>
          </p:cNvPr>
          <p:cNvPicPr>
            <a:picLocks noChangeAspect="1"/>
          </p:cNvPicPr>
          <p:nvPr/>
        </p:nvPicPr>
        <p:blipFill>
          <a:blip r:embed="rId3"/>
          <a:stretch>
            <a:fillRect/>
          </a:stretch>
        </p:blipFill>
        <p:spPr>
          <a:xfrm>
            <a:off x="5281300" y="3443988"/>
            <a:ext cx="3118078" cy="2526506"/>
          </a:xfrm>
          <a:prstGeom prst="rect">
            <a:avLst/>
          </a:prstGeom>
        </p:spPr>
      </p:pic>
    </p:spTree>
    <p:extLst>
      <p:ext uri="{BB962C8B-B14F-4D97-AF65-F5344CB8AC3E}">
        <p14:creationId xmlns:p14="http://schemas.microsoft.com/office/powerpoint/2010/main" val="155738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38D64CF-0ADE-4CA1-8572-EADA659468A1}"/>
              </a:ext>
            </a:extLst>
          </p:cNvPr>
          <p:cNvSpPr>
            <a:spLocks noGrp="1"/>
          </p:cNvSpPr>
          <p:nvPr>
            <p:ph type="ctrTitle" sz="quarter"/>
          </p:nvPr>
        </p:nvSpPr>
        <p:spPr/>
        <p:txBody>
          <a:bodyPr/>
          <a:lstStyle/>
          <a:p>
            <a:r>
              <a:rPr lang="en-US" sz="2800" dirty="0"/>
              <a:t>Monitor on-premises identity infrastructure and synchronization services with Azure AD Connect Health </a:t>
            </a:r>
          </a:p>
        </p:txBody>
      </p:sp>
      <p:sp>
        <p:nvSpPr>
          <p:cNvPr id="6" name="Subtitle 5">
            <a:extLst>
              <a:ext uri="{FF2B5EF4-FFF2-40B4-BE49-F238E27FC236}">
                <a16:creationId xmlns="" xmlns:a16="http://schemas.microsoft.com/office/drawing/2014/main" id="{63D15067-A858-486F-B33B-2D1E14333555}"/>
              </a:ext>
            </a:extLst>
          </p:cNvPr>
          <p:cNvSpPr>
            <a:spLocks noGrp="1"/>
          </p:cNvSpPr>
          <p:nvPr>
            <p:ph type="subTitle" sz="quarter" idx="1"/>
          </p:nvPr>
        </p:nvSpPr>
        <p:spPr>
          <a:xfrm>
            <a:off x="597160" y="2110581"/>
            <a:ext cx="8379200" cy="3722293"/>
          </a:xfrm>
        </p:spPr>
        <p:txBody>
          <a:bodyPr/>
          <a:lstStyle/>
          <a:p>
            <a:r>
              <a:rPr lang="en-US" dirty="0"/>
              <a:t>Monitor AD FS proxy and web application proxy </a:t>
            </a:r>
            <a:r>
              <a:rPr lang="en-US" dirty="0" smtClean="0"/>
              <a:t>servers</a:t>
            </a:r>
          </a:p>
          <a:p>
            <a:r>
              <a:rPr lang="en-US" dirty="0" smtClean="0"/>
              <a:t>Setup </a:t>
            </a:r>
            <a:r>
              <a:rPr lang="en-US" dirty="0"/>
              <a:t>email notifications for critical </a:t>
            </a:r>
            <a:r>
              <a:rPr lang="en-US" dirty="0" smtClean="0"/>
              <a:t>alerts </a:t>
            </a:r>
          </a:p>
          <a:p>
            <a:r>
              <a:rPr lang="en-US" dirty="0" smtClean="0"/>
              <a:t>Generate </a:t>
            </a:r>
            <a:r>
              <a:rPr lang="en-US" dirty="0"/>
              <a:t>utilization </a:t>
            </a:r>
            <a:r>
              <a:rPr lang="en-US" dirty="0" smtClean="0"/>
              <a:t>reports</a:t>
            </a:r>
          </a:p>
          <a:p>
            <a:r>
              <a:rPr lang="en-US" dirty="0" smtClean="0"/>
              <a:t>Monitor </a:t>
            </a:r>
            <a:r>
              <a:rPr lang="en-US" dirty="0"/>
              <a:t>Sync Engine; monitor domain </a:t>
            </a:r>
            <a:r>
              <a:rPr lang="en-US" dirty="0" smtClean="0"/>
              <a:t>controllers</a:t>
            </a:r>
          </a:p>
          <a:p>
            <a:r>
              <a:rPr lang="en-US" dirty="0" smtClean="0"/>
              <a:t>Monitor </a:t>
            </a:r>
            <a:r>
              <a:rPr lang="en-US" dirty="0"/>
              <a:t>replication </a:t>
            </a:r>
          </a:p>
        </p:txBody>
      </p:sp>
      <p:sp>
        <p:nvSpPr>
          <p:cNvPr id="8" name="Text Placeholder 7">
            <a:extLst>
              <a:ext uri="{FF2B5EF4-FFF2-40B4-BE49-F238E27FC236}">
                <a16:creationId xmlns="" xmlns:a16="http://schemas.microsoft.com/office/drawing/2014/main" id="{041176C3-A54B-431B-9644-B4FF10CFD4BB}"/>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1630510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AB72659-01EE-4475-BC29-87369B5E063D}"/>
              </a:ext>
            </a:extLst>
          </p:cNvPr>
          <p:cNvSpPr>
            <a:spLocks noGrp="1"/>
          </p:cNvSpPr>
          <p:nvPr>
            <p:ph type="title"/>
          </p:nvPr>
        </p:nvSpPr>
        <p:spPr/>
        <p:txBody>
          <a:bodyPr/>
          <a:lstStyle/>
          <a:p>
            <a:r>
              <a:rPr lang="en-US" dirty="0"/>
              <a:t>You have a tenant in an Azure subscription named Tenant1.  You need to configure the integration of Tenant1 and </a:t>
            </a:r>
            <a:r>
              <a:rPr lang="en-US" dirty="0" err="1"/>
              <a:t>Googe</a:t>
            </a:r>
            <a:r>
              <a:rPr lang="en-US" dirty="0"/>
              <a:t> Apps.</a:t>
            </a:r>
          </a:p>
        </p:txBody>
      </p:sp>
      <p:sp>
        <p:nvSpPr>
          <p:cNvPr id="6" name="Content Placeholder 5">
            <a:extLst>
              <a:ext uri="{FF2B5EF4-FFF2-40B4-BE49-F238E27FC236}">
                <a16:creationId xmlns:a16="http://schemas.microsoft.com/office/drawing/2014/main" xmlns="" id="{0FFD94CD-5FEC-4279-BFF3-D85BB969ECE2}"/>
              </a:ext>
            </a:extLst>
          </p:cNvPr>
          <p:cNvSpPr>
            <a:spLocks noGrp="1"/>
          </p:cNvSpPr>
          <p:nvPr>
            <p:ph idx="1"/>
          </p:nvPr>
        </p:nvSpPr>
        <p:spPr/>
        <p:txBody>
          <a:bodyPr/>
          <a:lstStyle/>
          <a:p>
            <a:r>
              <a:rPr lang="en-US" dirty="0"/>
              <a:t>You perform the required configuration on the google apps tenant.  Which three actions should you perform from Azure Management Portal? </a:t>
            </a:r>
          </a:p>
          <a:p>
            <a:endParaRPr lang="en-US" dirty="0"/>
          </a:p>
          <a:p>
            <a:r>
              <a:rPr lang="en-US" dirty="0"/>
              <a:t>A. add a custom domain</a:t>
            </a:r>
          </a:p>
          <a:p>
            <a:r>
              <a:rPr lang="en-US" dirty="0"/>
              <a:t>B. Add a multi-factor authentication provider </a:t>
            </a:r>
          </a:p>
          <a:p>
            <a:r>
              <a:rPr lang="en-US" dirty="0"/>
              <a:t>C. Enable application integration </a:t>
            </a:r>
          </a:p>
          <a:p>
            <a:r>
              <a:rPr lang="en-US" dirty="0"/>
              <a:t>D. Configure SSO </a:t>
            </a:r>
          </a:p>
          <a:p>
            <a:r>
              <a:rPr lang="en-US" dirty="0"/>
              <a:t>E. Configure directory integration</a:t>
            </a:r>
          </a:p>
        </p:txBody>
      </p:sp>
      <p:sp>
        <p:nvSpPr>
          <p:cNvPr id="7" name="Text Placeholder 6">
            <a:extLst>
              <a:ext uri="{FF2B5EF4-FFF2-40B4-BE49-F238E27FC236}">
                <a16:creationId xmlns:a16="http://schemas.microsoft.com/office/drawing/2014/main" xmlns="" id="{5E7EBF08-FC21-42E7-8B7D-F0BDCCE1584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1851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6">
                                            <p:txEl>
                                              <p:pRg st="2" end="2"/>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6">
                                            <p:txEl>
                                              <p:pRg st="5" end="5"/>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6">
                                            <p:txEl>
                                              <p:pRg st="6" end="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BB72C-3B86-45B2-8D8C-C46745ABAB86}"/>
              </a:ext>
            </a:extLst>
          </p:cNvPr>
          <p:cNvSpPr>
            <a:spLocks noGrp="1"/>
          </p:cNvSpPr>
          <p:nvPr>
            <p:ph type="title"/>
          </p:nvPr>
        </p:nvSpPr>
        <p:spPr/>
        <p:txBody>
          <a:bodyPr/>
          <a:lstStyle/>
          <a:p>
            <a:r>
              <a:rPr lang="en-US" dirty="0"/>
              <a:t>What tool is used to synchronize On-Premise Active Directory with Azure AD.</a:t>
            </a:r>
          </a:p>
        </p:txBody>
      </p:sp>
      <p:sp>
        <p:nvSpPr>
          <p:cNvPr id="3" name="Content Placeholder 2">
            <a:extLst>
              <a:ext uri="{FF2B5EF4-FFF2-40B4-BE49-F238E27FC236}">
                <a16:creationId xmlns:a16="http://schemas.microsoft.com/office/drawing/2014/main" xmlns="" id="{209B58BC-29E5-4735-8C57-3C44037B05E1}"/>
              </a:ext>
            </a:extLst>
          </p:cNvPr>
          <p:cNvSpPr>
            <a:spLocks noGrp="1"/>
          </p:cNvSpPr>
          <p:nvPr>
            <p:ph idx="1"/>
          </p:nvPr>
        </p:nvSpPr>
        <p:spPr/>
        <p:txBody>
          <a:bodyPr/>
          <a:lstStyle/>
          <a:p>
            <a:r>
              <a:rPr lang="en-US" dirty="0"/>
              <a:t>Select the right tool. </a:t>
            </a:r>
          </a:p>
          <a:p>
            <a:endParaRPr lang="en-US" dirty="0"/>
          </a:p>
          <a:p>
            <a:r>
              <a:rPr lang="en-US" dirty="0"/>
              <a:t>A. Azure AD Connect </a:t>
            </a:r>
          </a:p>
          <a:p>
            <a:r>
              <a:rPr lang="en-US" dirty="0"/>
              <a:t>B. Active Directory Sites and Services </a:t>
            </a:r>
          </a:p>
          <a:p>
            <a:r>
              <a:rPr lang="en-US" dirty="0"/>
              <a:t>C. </a:t>
            </a:r>
            <a:r>
              <a:rPr lang="en-US" dirty="0" err="1"/>
              <a:t>repadmin</a:t>
            </a:r>
            <a:r>
              <a:rPr lang="en-US" dirty="0"/>
              <a:t> /</a:t>
            </a:r>
            <a:r>
              <a:rPr lang="en-US" dirty="0" err="1"/>
              <a:t>syncall</a:t>
            </a:r>
            <a:r>
              <a:rPr lang="en-US" dirty="0"/>
              <a:t> </a:t>
            </a:r>
          </a:p>
          <a:p>
            <a:r>
              <a:rPr lang="en-US" dirty="0"/>
              <a:t>D. Azure Backup </a:t>
            </a:r>
          </a:p>
        </p:txBody>
      </p:sp>
      <p:sp>
        <p:nvSpPr>
          <p:cNvPr id="4" name="Text Placeholder 3">
            <a:extLst>
              <a:ext uri="{FF2B5EF4-FFF2-40B4-BE49-F238E27FC236}">
                <a16:creationId xmlns:a16="http://schemas.microsoft.com/office/drawing/2014/main" xmlns="" id="{DFE390C0-554A-4A40-ACF6-A8EEDE4196A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7726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Implement Azure AD B2C and Azure AD B2B</a:t>
            </a:r>
            <a:r>
              <a:rPr lang="en-US" sz="4000" dirty="0"/>
              <a:t/>
            </a:r>
            <a:br>
              <a:rPr lang="en-US" sz="4000" dirty="0"/>
            </a:br>
            <a:endParaRPr lang="en-US" sz="4000" dirty="0"/>
          </a:p>
        </p:txBody>
      </p:sp>
      <p:sp>
        <p:nvSpPr>
          <p:cNvPr id="6" name="Subtitle 5">
            <a:extLst>
              <a:ext uri="{FF2B5EF4-FFF2-40B4-BE49-F238E27FC236}">
                <a16:creationId xmlns="" xmlns:a16="http://schemas.microsoft.com/office/drawing/2014/main" id="{82A304BB-281D-492D-92BA-66E70E5CC9B7}"/>
              </a:ext>
            </a:extLst>
          </p:cNvPr>
          <p:cNvSpPr>
            <a:spLocks noGrp="1"/>
          </p:cNvSpPr>
          <p:nvPr>
            <p:ph type="subTitle" sz="quarter" idx="1"/>
          </p:nvPr>
        </p:nvSpPr>
        <p:spPr>
          <a:xfrm>
            <a:off x="597160" y="2110581"/>
            <a:ext cx="8379200" cy="3722293"/>
          </a:xfrm>
        </p:spPr>
        <p:txBody>
          <a:bodyPr/>
          <a:lstStyle/>
          <a:p>
            <a:r>
              <a:rPr lang="en-US" dirty="0"/>
              <a:t>Create an Azure AD B2C Directory; register an </a:t>
            </a:r>
            <a:r>
              <a:rPr lang="en-US" dirty="0" smtClean="0"/>
              <a:t>application</a:t>
            </a:r>
          </a:p>
          <a:p>
            <a:r>
              <a:rPr lang="en-US" dirty="0" smtClean="0"/>
              <a:t>Implement </a:t>
            </a:r>
            <a:r>
              <a:rPr lang="en-US" dirty="0"/>
              <a:t>social identity provider </a:t>
            </a:r>
            <a:r>
              <a:rPr lang="en-US" dirty="0" smtClean="0"/>
              <a:t>authentication </a:t>
            </a:r>
          </a:p>
          <a:p>
            <a:r>
              <a:rPr lang="en-US" dirty="0" smtClean="0"/>
              <a:t>Enable </a:t>
            </a:r>
            <a:r>
              <a:rPr lang="en-US" dirty="0"/>
              <a:t>multi-factor </a:t>
            </a:r>
            <a:r>
              <a:rPr lang="en-US" dirty="0" smtClean="0"/>
              <a:t>authentication</a:t>
            </a:r>
          </a:p>
          <a:p>
            <a:r>
              <a:rPr lang="en-US" dirty="0" smtClean="0"/>
              <a:t>Setup </a:t>
            </a:r>
            <a:r>
              <a:rPr lang="en-US" dirty="0"/>
              <a:t>self-service password </a:t>
            </a:r>
            <a:r>
              <a:rPr lang="en-US" dirty="0" smtClean="0"/>
              <a:t>reset </a:t>
            </a:r>
          </a:p>
          <a:p>
            <a:r>
              <a:rPr lang="en-US" dirty="0" smtClean="0"/>
              <a:t>Implement </a:t>
            </a:r>
            <a:r>
              <a:rPr lang="en-US" dirty="0"/>
              <a:t>B2B </a:t>
            </a:r>
            <a:r>
              <a:rPr lang="en-US" dirty="0" smtClean="0"/>
              <a:t>collaboration </a:t>
            </a:r>
          </a:p>
          <a:p>
            <a:r>
              <a:rPr lang="en-US" dirty="0" smtClean="0"/>
              <a:t>Configure </a:t>
            </a:r>
            <a:r>
              <a:rPr lang="en-US" dirty="0"/>
              <a:t>partner </a:t>
            </a:r>
            <a:r>
              <a:rPr lang="en-US" dirty="0" smtClean="0"/>
              <a:t>users</a:t>
            </a:r>
          </a:p>
          <a:p>
            <a:r>
              <a:rPr lang="en-US" dirty="0" err="1" smtClean="0"/>
              <a:t>Iintegrate</a:t>
            </a:r>
            <a:r>
              <a:rPr lang="en-US" dirty="0" smtClean="0"/>
              <a:t> </a:t>
            </a:r>
            <a:r>
              <a:rPr lang="en-US" dirty="0"/>
              <a:t>with applications</a:t>
            </a:r>
          </a:p>
        </p:txBody>
      </p:sp>
      <p:sp>
        <p:nvSpPr>
          <p:cNvPr id="8" name="Text Placeholder 7">
            <a:extLst>
              <a:ext uri="{FF2B5EF4-FFF2-40B4-BE49-F238E27FC236}">
                <a16:creationId xmlns=""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91B940-7437-4437-8774-859FE3EDD4C1}"/>
              </a:ext>
            </a:extLst>
          </p:cNvPr>
          <p:cNvSpPr>
            <a:spLocks noGrp="1"/>
          </p:cNvSpPr>
          <p:nvPr>
            <p:ph type="title"/>
          </p:nvPr>
        </p:nvSpPr>
        <p:spPr/>
        <p:txBody>
          <a:bodyPr/>
          <a:lstStyle/>
          <a:p>
            <a:r>
              <a:rPr lang="en-US" dirty="0"/>
              <a:t>Create an Azure AD B2C Directory</a:t>
            </a:r>
          </a:p>
        </p:txBody>
      </p:sp>
      <p:sp>
        <p:nvSpPr>
          <p:cNvPr id="3" name="Text Placeholder 2">
            <a:extLst>
              <a:ext uri="{FF2B5EF4-FFF2-40B4-BE49-F238E27FC236}">
                <a16:creationId xmlns="" xmlns:a16="http://schemas.microsoft.com/office/drawing/2014/main" id="{32572337-E9E4-48F7-83E7-A765582599A0}"/>
              </a:ext>
            </a:extLst>
          </p:cNvPr>
          <p:cNvSpPr>
            <a:spLocks noGrp="1"/>
          </p:cNvSpPr>
          <p:nvPr>
            <p:ph type="body" idx="1"/>
          </p:nvPr>
        </p:nvSpPr>
        <p:spPr/>
        <p:txBody>
          <a:bodyPr/>
          <a:lstStyle/>
          <a:p>
            <a:r>
              <a:rPr lang="en-US" dirty="0"/>
              <a:t>Cloud identity management solution for web and mobile apps </a:t>
            </a:r>
          </a:p>
          <a:p>
            <a:r>
              <a:rPr lang="en-US" dirty="0"/>
              <a:t>Highly available global service </a:t>
            </a:r>
          </a:p>
          <a:p>
            <a:r>
              <a:rPr lang="en-US" dirty="0"/>
              <a:t>Scales to millions of identities </a:t>
            </a:r>
          </a:p>
          <a:p>
            <a:r>
              <a:rPr lang="en-US" dirty="0"/>
              <a:t>With minimal configuration allows authentication through</a:t>
            </a:r>
          </a:p>
          <a:p>
            <a:pPr lvl="1"/>
            <a:r>
              <a:rPr lang="en-US" dirty="0"/>
              <a:t>Social accounts (Facebook, Twitter </a:t>
            </a:r>
            <a:r>
              <a:rPr lang="en-US" dirty="0" err="1"/>
              <a:t>etc</a:t>
            </a:r>
            <a:r>
              <a:rPr lang="en-US" dirty="0"/>
              <a:t>)</a:t>
            </a:r>
          </a:p>
          <a:p>
            <a:pPr lvl="1"/>
            <a:r>
              <a:rPr lang="en-US" dirty="0"/>
              <a:t>Enterprise accounts (open standard protocols, OpenID Connect or SAML)</a:t>
            </a:r>
          </a:p>
          <a:p>
            <a:pPr lvl="1"/>
            <a:r>
              <a:rPr lang="en-US" dirty="0"/>
              <a:t>Local accounts (email address and password, or username and password)</a:t>
            </a:r>
          </a:p>
          <a:p>
            <a:pPr marL="0" indent="0">
              <a:buNone/>
            </a:pPr>
            <a:endParaRPr lang="en-US" dirty="0"/>
          </a:p>
        </p:txBody>
      </p:sp>
      <p:sp>
        <p:nvSpPr>
          <p:cNvPr id="4" name="Text Placeholder 3">
            <a:extLst>
              <a:ext uri="{FF2B5EF4-FFF2-40B4-BE49-F238E27FC236}">
                <a16:creationId xmlns="" xmlns:a16="http://schemas.microsoft.com/office/drawing/2014/main" id="{FAA04F1B-CD2F-42FA-B26B-004E40F9F65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969328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8378E3-250F-48AC-B02D-B0657F1180BD}"/>
              </a:ext>
            </a:extLst>
          </p:cNvPr>
          <p:cNvSpPr>
            <a:spLocks noGrp="1"/>
          </p:cNvSpPr>
          <p:nvPr>
            <p:ph type="title"/>
          </p:nvPr>
        </p:nvSpPr>
        <p:spPr/>
        <p:txBody>
          <a:bodyPr/>
          <a:lstStyle/>
          <a:p>
            <a:r>
              <a:rPr lang="en-US" dirty="0"/>
              <a:t>Create an Azure AD B2C tenant in the Azure Portal</a:t>
            </a:r>
          </a:p>
        </p:txBody>
      </p:sp>
      <p:sp>
        <p:nvSpPr>
          <p:cNvPr id="4" name="Text Placeholder 3">
            <a:extLst>
              <a:ext uri="{FF2B5EF4-FFF2-40B4-BE49-F238E27FC236}">
                <a16:creationId xmlns="" xmlns:a16="http://schemas.microsoft.com/office/drawing/2014/main" id="{E82AF1AA-C1A8-49A9-B2CB-C7D497C8E6D8}"/>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 xmlns:a16="http://schemas.microsoft.com/office/drawing/2014/main" id="{D62962BE-FAA4-4136-98D4-07A17A370132}"/>
              </a:ext>
            </a:extLst>
          </p:cNvPr>
          <p:cNvPicPr>
            <a:picLocks noChangeAspect="1"/>
          </p:cNvPicPr>
          <p:nvPr/>
        </p:nvPicPr>
        <p:blipFill>
          <a:blip r:embed="rId2"/>
          <a:stretch>
            <a:fillRect/>
          </a:stretch>
        </p:blipFill>
        <p:spPr>
          <a:xfrm>
            <a:off x="119622" y="937372"/>
            <a:ext cx="4457899" cy="1281393"/>
          </a:xfrm>
          <a:prstGeom prst="rect">
            <a:avLst/>
          </a:prstGeom>
        </p:spPr>
      </p:pic>
      <p:pic>
        <p:nvPicPr>
          <p:cNvPr id="6" name="Picture 5">
            <a:extLst>
              <a:ext uri="{FF2B5EF4-FFF2-40B4-BE49-F238E27FC236}">
                <a16:creationId xmlns="" xmlns:a16="http://schemas.microsoft.com/office/drawing/2014/main" id="{01F92CB8-3B39-44AF-8E66-A10487D4E6D1}"/>
              </a:ext>
            </a:extLst>
          </p:cNvPr>
          <p:cNvPicPr>
            <a:picLocks noChangeAspect="1"/>
          </p:cNvPicPr>
          <p:nvPr/>
        </p:nvPicPr>
        <p:blipFill>
          <a:blip r:embed="rId3"/>
          <a:stretch>
            <a:fillRect/>
          </a:stretch>
        </p:blipFill>
        <p:spPr>
          <a:xfrm>
            <a:off x="5023728" y="808784"/>
            <a:ext cx="3906520" cy="1428190"/>
          </a:xfrm>
          <a:prstGeom prst="rect">
            <a:avLst/>
          </a:prstGeom>
        </p:spPr>
      </p:pic>
      <p:pic>
        <p:nvPicPr>
          <p:cNvPr id="7" name="Picture 6">
            <a:extLst>
              <a:ext uri="{FF2B5EF4-FFF2-40B4-BE49-F238E27FC236}">
                <a16:creationId xmlns="" xmlns:a16="http://schemas.microsoft.com/office/drawing/2014/main" id="{901F7696-079F-48DD-B8A1-EB6FBE9FBC7C}"/>
              </a:ext>
            </a:extLst>
          </p:cNvPr>
          <p:cNvPicPr>
            <a:picLocks noChangeAspect="1"/>
          </p:cNvPicPr>
          <p:nvPr/>
        </p:nvPicPr>
        <p:blipFill>
          <a:blip r:embed="rId4"/>
          <a:stretch>
            <a:fillRect/>
          </a:stretch>
        </p:blipFill>
        <p:spPr>
          <a:xfrm>
            <a:off x="261188" y="2277315"/>
            <a:ext cx="2381250" cy="2609850"/>
          </a:xfrm>
          <a:prstGeom prst="rect">
            <a:avLst/>
          </a:prstGeom>
        </p:spPr>
      </p:pic>
      <p:pic>
        <p:nvPicPr>
          <p:cNvPr id="8" name="Picture 7">
            <a:extLst>
              <a:ext uri="{FF2B5EF4-FFF2-40B4-BE49-F238E27FC236}">
                <a16:creationId xmlns="" xmlns:a16="http://schemas.microsoft.com/office/drawing/2014/main" id="{C95C5EFB-A534-45F2-ABBC-6DEE7AD314D1}"/>
              </a:ext>
            </a:extLst>
          </p:cNvPr>
          <p:cNvPicPr>
            <a:picLocks noChangeAspect="1"/>
          </p:cNvPicPr>
          <p:nvPr/>
        </p:nvPicPr>
        <p:blipFill>
          <a:blip r:embed="rId5"/>
          <a:stretch>
            <a:fillRect/>
          </a:stretch>
        </p:blipFill>
        <p:spPr>
          <a:xfrm>
            <a:off x="3347863" y="2236974"/>
            <a:ext cx="1788913" cy="3995797"/>
          </a:xfrm>
          <a:prstGeom prst="rect">
            <a:avLst/>
          </a:prstGeom>
        </p:spPr>
      </p:pic>
    </p:spTree>
    <p:extLst>
      <p:ext uri="{BB962C8B-B14F-4D97-AF65-F5344CB8AC3E}">
        <p14:creationId xmlns:p14="http://schemas.microsoft.com/office/powerpoint/2010/main" val="102586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1CFA4E-46A3-4684-889B-FBED7B207616}"/>
              </a:ext>
            </a:extLst>
          </p:cNvPr>
          <p:cNvSpPr>
            <a:spLocks noGrp="1"/>
          </p:cNvSpPr>
          <p:nvPr>
            <p:ph type="title"/>
          </p:nvPr>
        </p:nvSpPr>
        <p:spPr/>
        <p:txBody>
          <a:bodyPr/>
          <a:lstStyle/>
          <a:p>
            <a:r>
              <a:rPr lang="en-US" dirty="0"/>
              <a:t>Register an Application</a:t>
            </a:r>
          </a:p>
        </p:txBody>
      </p:sp>
      <p:sp>
        <p:nvSpPr>
          <p:cNvPr id="3" name="Text Placeholder 2">
            <a:extLst>
              <a:ext uri="{FF2B5EF4-FFF2-40B4-BE49-F238E27FC236}">
                <a16:creationId xmlns="" xmlns:a16="http://schemas.microsoft.com/office/drawing/2014/main" id="{95276D40-5283-4554-B734-7849F7F22B50}"/>
              </a:ext>
            </a:extLst>
          </p:cNvPr>
          <p:cNvSpPr>
            <a:spLocks noGrp="1"/>
          </p:cNvSpPr>
          <p:nvPr>
            <p:ph type="body" idx="1"/>
          </p:nvPr>
        </p:nvSpPr>
        <p:spPr>
          <a:xfrm>
            <a:off x="261254" y="1021215"/>
            <a:ext cx="3840100" cy="5147356"/>
          </a:xfrm>
        </p:spPr>
        <p:txBody>
          <a:bodyPr/>
          <a:lstStyle/>
          <a:p>
            <a:r>
              <a:rPr lang="en-US" sz="2400" dirty="0"/>
              <a:t>SSO to be configured you must register an app</a:t>
            </a:r>
          </a:p>
          <a:p>
            <a:r>
              <a:rPr lang="en-US" sz="2400" dirty="0"/>
              <a:t>Must be managed from same location </a:t>
            </a:r>
          </a:p>
          <a:p>
            <a:r>
              <a:rPr lang="en-US" sz="2400" dirty="0"/>
              <a:t>Types </a:t>
            </a:r>
          </a:p>
          <a:p>
            <a:pPr lvl="1"/>
            <a:r>
              <a:rPr lang="en-US" sz="2000" dirty="0"/>
              <a:t>Web apps </a:t>
            </a:r>
          </a:p>
          <a:p>
            <a:pPr lvl="1"/>
            <a:r>
              <a:rPr lang="en-US" sz="2000" dirty="0"/>
              <a:t>API apps </a:t>
            </a:r>
          </a:p>
          <a:p>
            <a:pPr lvl="1"/>
            <a:r>
              <a:rPr lang="en-US" sz="2000" dirty="0"/>
              <a:t>Mobile or Native Apps (Client applications)</a:t>
            </a:r>
          </a:p>
        </p:txBody>
      </p:sp>
      <p:sp>
        <p:nvSpPr>
          <p:cNvPr id="4" name="Text Placeholder 3">
            <a:extLst>
              <a:ext uri="{FF2B5EF4-FFF2-40B4-BE49-F238E27FC236}">
                <a16:creationId xmlns="" xmlns:a16="http://schemas.microsoft.com/office/drawing/2014/main" id="{17E79F37-C8EB-4E93-89BD-20C92322DE60}"/>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 xmlns:a16="http://schemas.microsoft.com/office/drawing/2014/main" id="{11FB1FA2-9682-4E0E-BF7C-C9E44EC92C45}"/>
              </a:ext>
            </a:extLst>
          </p:cNvPr>
          <p:cNvPicPr>
            <a:picLocks noChangeAspect="1"/>
          </p:cNvPicPr>
          <p:nvPr/>
        </p:nvPicPr>
        <p:blipFill>
          <a:blip r:embed="rId2"/>
          <a:stretch>
            <a:fillRect/>
          </a:stretch>
        </p:blipFill>
        <p:spPr>
          <a:xfrm>
            <a:off x="4908561" y="818706"/>
            <a:ext cx="3974185" cy="5349865"/>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 xmlns:a16="http://schemas.microsoft.com/office/drawing/2014/main" id="{56E2971F-354E-4DD5-975D-973955075B5B}"/>
              </a:ext>
            </a:extLst>
          </p:cNvPr>
          <p:cNvPicPr>
            <a:picLocks noChangeAspect="1"/>
          </p:cNvPicPr>
          <p:nvPr/>
        </p:nvPicPr>
        <p:blipFill>
          <a:blip r:embed="rId3"/>
          <a:stretch>
            <a:fillRect/>
          </a:stretch>
        </p:blipFill>
        <p:spPr>
          <a:xfrm>
            <a:off x="4902200" y="818706"/>
            <a:ext cx="4020619" cy="53498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4778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A7C62BD5-5F1A-462A-A015-D9E8883080C2}"/>
              </a:ext>
            </a:extLst>
          </p:cNvPr>
          <p:cNvSpPr>
            <a:spLocks noGrp="1"/>
          </p:cNvSpPr>
          <p:nvPr>
            <p:ph type="title"/>
          </p:nvPr>
        </p:nvSpPr>
        <p:spPr/>
        <p:txBody>
          <a:bodyPr/>
          <a:lstStyle/>
          <a:p>
            <a:r>
              <a:rPr lang="en-US" dirty="0"/>
              <a:t>Implement Social Identity Provider Authentication</a:t>
            </a:r>
          </a:p>
        </p:txBody>
      </p:sp>
      <p:sp>
        <p:nvSpPr>
          <p:cNvPr id="6" name="Text Placeholder 5">
            <a:extLst>
              <a:ext uri="{FF2B5EF4-FFF2-40B4-BE49-F238E27FC236}">
                <a16:creationId xmlns="" xmlns:a16="http://schemas.microsoft.com/office/drawing/2014/main" id="{C2572C1C-4C52-4852-AEE8-8DCBBAF15538}"/>
              </a:ext>
            </a:extLst>
          </p:cNvPr>
          <p:cNvSpPr>
            <a:spLocks noGrp="1"/>
          </p:cNvSpPr>
          <p:nvPr>
            <p:ph type="body" idx="1"/>
          </p:nvPr>
        </p:nvSpPr>
        <p:spPr>
          <a:xfrm>
            <a:off x="261254" y="1021215"/>
            <a:ext cx="3893888" cy="5147356"/>
          </a:xfrm>
        </p:spPr>
        <p:txBody>
          <a:bodyPr/>
          <a:lstStyle/>
          <a:p>
            <a:r>
              <a:rPr lang="en-US" sz="2400" dirty="0"/>
              <a:t>Azure AD B2C is an identity management solution for web and mobile applications for consumers</a:t>
            </a:r>
          </a:p>
          <a:p>
            <a:r>
              <a:rPr lang="en-US" sz="2400" dirty="0"/>
              <a:t>Allows your application’s user to leverage an existing account </a:t>
            </a:r>
          </a:p>
          <a:p>
            <a:r>
              <a:rPr lang="en-US" sz="2400" dirty="0"/>
              <a:t>Process </a:t>
            </a:r>
          </a:p>
          <a:p>
            <a:pPr lvl="1"/>
            <a:r>
              <a:rPr lang="en-US" sz="2000" dirty="0"/>
              <a:t>Setting up the provider </a:t>
            </a:r>
          </a:p>
        </p:txBody>
      </p:sp>
      <p:sp>
        <p:nvSpPr>
          <p:cNvPr id="7" name="Text Placeholder 6">
            <a:extLst>
              <a:ext uri="{FF2B5EF4-FFF2-40B4-BE49-F238E27FC236}">
                <a16:creationId xmlns="" xmlns:a16="http://schemas.microsoft.com/office/drawing/2014/main" id="{1F5E38E2-6798-4322-A7D0-4A9EDCD08114}"/>
              </a:ext>
            </a:extLst>
          </p:cNvPr>
          <p:cNvSpPr>
            <a:spLocks noGrp="1"/>
          </p:cNvSpPr>
          <p:nvPr>
            <p:ph type="body" sz="quarter" idx="10"/>
          </p:nvPr>
        </p:nvSpPr>
        <p:spPr/>
        <p:txBody>
          <a:bodyPr/>
          <a:lstStyle/>
          <a:p>
            <a:endParaRPr lang="en-US"/>
          </a:p>
        </p:txBody>
      </p:sp>
      <p:pic>
        <p:nvPicPr>
          <p:cNvPr id="8" name="Picture 7">
            <a:extLst>
              <a:ext uri="{FF2B5EF4-FFF2-40B4-BE49-F238E27FC236}">
                <a16:creationId xmlns="" xmlns:a16="http://schemas.microsoft.com/office/drawing/2014/main" id="{A17B6736-F3CB-4E1E-A61B-C9BA997CC4DB}"/>
              </a:ext>
            </a:extLst>
          </p:cNvPr>
          <p:cNvPicPr>
            <a:picLocks noChangeAspect="1"/>
          </p:cNvPicPr>
          <p:nvPr/>
        </p:nvPicPr>
        <p:blipFill>
          <a:blip r:embed="rId2"/>
          <a:stretch>
            <a:fillRect/>
          </a:stretch>
        </p:blipFill>
        <p:spPr>
          <a:xfrm>
            <a:off x="5462027" y="824555"/>
            <a:ext cx="2969278" cy="2699344"/>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 xmlns:a16="http://schemas.microsoft.com/office/drawing/2014/main" id="{8A5EFB43-53F2-4B8E-B0AE-88C218575D0A}"/>
              </a:ext>
            </a:extLst>
          </p:cNvPr>
          <p:cNvPicPr>
            <a:picLocks noChangeAspect="1"/>
          </p:cNvPicPr>
          <p:nvPr/>
        </p:nvPicPr>
        <p:blipFill>
          <a:blip r:embed="rId3"/>
          <a:stretch>
            <a:fillRect/>
          </a:stretch>
        </p:blipFill>
        <p:spPr>
          <a:xfrm>
            <a:off x="5462026" y="824554"/>
            <a:ext cx="2969277" cy="2699343"/>
          </a:xfrm>
          <a:prstGeom prst="rect">
            <a:avLst/>
          </a:prstGeom>
        </p:spPr>
      </p:pic>
      <p:pic>
        <p:nvPicPr>
          <p:cNvPr id="10" name="Picture 9">
            <a:extLst>
              <a:ext uri="{FF2B5EF4-FFF2-40B4-BE49-F238E27FC236}">
                <a16:creationId xmlns="" xmlns:a16="http://schemas.microsoft.com/office/drawing/2014/main" id="{59A2413C-F1F9-476A-9147-82BBC92FD7E1}"/>
              </a:ext>
            </a:extLst>
          </p:cNvPr>
          <p:cNvPicPr>
            <a:picLocks noChangeAspect="1"/>
          </p:cNvPicPr>
          <p:nvPr/>
        </p:nvPicPr>
        <p:blipFill>
          <a:blip r:embed="rId4"/>
          <a:stretch>
            <a:fillRect/>
          </a:stretch>
        </p:blipFill>
        <p:spPr>
          <a:xfrm>
            <a:off x="5462024" y="884505"/>
            <a:ext cx="2969277" cy="2639392"/>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 xmlns:a16="http://schemas.microsoft.com/office/drawing/2014/main" id="{196494B0-FDEC-4363-BBE7-66445F71BC9F}"/>
              </a:ext>
            </a:extLst>
          </p:cNvPr>
          <p:cNvPicPr>
            <a:picLocks noChangeAspect="1"/>
          </p:cNvPicPr>
          <p:nvPr/>
        </p:nvPicPr>
        <p:blipFill>
          <a:blip r:embed="rId5"/>
          <a:stretch>
            <a:fillRect/>
          </a:stretch>
        </p:blipFill>
        <p:spPr>
          <a:xfrm>
            <a:off x="4347369" y="3687031"/>
            <a:ext cx="4221580" cy="2286464"/>
          </a:xfrm>
          <a:prstGeom prst="rect">
            <a:avLst/>
          </a:prstGeom>
        </p:spPr>
      </p:pic>
    </p:spTree>
    <p:extLst>
      <p:ext uri="{BB962C8B-B14F-4D97-AF65-F5344CB8AC3E}">
        <p14:creationId xmlns:p14="http://schemas.microsoft.com/office/powerpoint/2010/main" val="280340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EB4E2A-11F1-4D0C-9B0B-C5E40FEA22A0}"/>
              </a:ext>
            </a:extLst>
          </p:cNvPr>
          <p:cNvSpPr>
            <a:spLocks noGrp="1"/>
          </p:cNvSpPr>
          <p:nvPr>
            <p:ph type="title"/>
          </p:nvPr>
        </p:nvSpPr>
        <p:spPr/>
        <p:txBody>
          <a:bodyPr/>
          <a:lstStyle/>
          <a:p>
            <a:r>
              <a:rPr lang="en-US" dirty="0"/>
              <a:t>Enable MFA</a:t>
            </a:r>
          </a:p>
        </p:txBody>
      </p:sp>
      <p:graphicFrame>
        <p:nvGraphicFramePr>
          <p:cNvPr id="7" name="Diagram 6">
            <a:extLst>
              <a:ext uri="{FF2B5EF4-FFF2-40B4-BE49-F238E27FC236}">
                <a16:creationId xmlns="" xmlns:a16="http://schemas.microsoft.com/office/drawing/2014/main" id="{99DA7092-CA9F-4A66-A03A-88FA561B13C5}"/>
              </a:ext>
            </a:extLst>
          </p:cNvPr>
          <p:cNvGraphicFramePr/>
          <p:nvPr>
            <p:extLst>
              <p:ext uri="{D42A27DB-BD31-4B8C-83A1-F6EECF244321}">
                <p14:modId xmlns:p14="http://schemas.microsoft.com/office/powerpoint/2010/main" val="4100440649"/>
              </p:ext>
            </p:extLst>
          </p:nvPr>
        </p:nvGraphicFramePr>
        <p:xfrm>
          <a:off x="261253" y="1021215"/>
          <a:ext cx="4310747" cy="5147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 xmlns:a16="http://schemas.microsoft.com/office/drawing/2014/main" id="{D873CEDD-5106-4372-AD93-FD185DB40AE2}"/>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 xmlns:a16="http://schemas.microsoft.com/office/drawing/2014/main" id="{D8F67B8F-12DC-497E-93FC-AE00785FB562}"/>
              </a:ext>
            </a:extLst>
          </p:cNvPr>
          <p:cNvPicPr>
            <a:picLocks noChangeAspect="1"/>
          </p:cNvPicPr>
          <p:nvPr/>
        </p:nvPicPr>
        <p:blipFill>
          <a:blip r:embed="rId7"/>
          <a:stretch>
            <a:fillRect/>
          </a:stretch>
        </p:blipFill>
        <p:spPr>
          <a:xfrm>
            <a:off x="4847105" y="879228"/>
            <a:ext cx="3624542" cy="5190344"/>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 xmlns:a16="http://schemas.microsoft.com/office/drawing/2014/main" id="{87C9E7F0-1C72-4198-B3A6-E7A5BF109B40}"/>
              </a:ext>
            </a:extLst>
          </p:cNvPr>
          <p:cNvSpPr/>
          <p:nvPr/>
        </p:nvSpPr>
        <p:spPr bwMode="auto">
          <a:xfrm>
            <a:off x="5123329" y="4343400"/>
            <a:ext cx="3111034" cy="740664"/>
          </a:xfrm>
          <a:prstGeom prst="rect">
            <a:avLst/>
          </a:prstGeom>
          <a:noFill/>
          <a:ln w="9525" cap="flat" cmpd="sng" algn="ctr">
            <a:solidFill>
              <a:srgbClr val="C0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92425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F58B209-4E6F-412E-BA33-6903529DB20C}"/>
              </a:ext>
            </a:extLst>
          </p:cNvPr>
          <p:cNvSpPr>
            <a:spLocks noGrp="1"/>
          </p:cNvSpPr>
          <p:nvPr>
            <p:ph type="ctrTitle" sz="quarter"/>
          </p:nvPr>
        </p:nvSpPr>
        <p:spPr/>
        <p:txBody>
          <a:bodyPr/>
          <a:lstStyle/>
          <a:p>
            <a:r>
              <a:rPr lang="en-IN" dirty="0"/>
              <a:t>Configuring and using </a:t>
            </a:r>
            <a:br>
              <a:rPr lang="en-IN" dirty="0"/>
            </a:br>
            <a:r>
              <a:rPr lang="en-IN" dirty="0"/>
              <a:t>Multi-Factor Authentication</a:t>
            </a:r>
            <a:endParaRPr lang="en-US" dirty="0"/>
          </a:p>
        </p:txBody>
      </p:sp>
      <p:sp>
        <p:nvSpPr>
          <p:cNvPr id="4" name="Subtitle 3">
            <a:extLst>
              <a:ext uri="{FF2B5EF4-FFF2-40B4-BE49-F238E27FC236}">
                <a16:creationId xmlns="" xmlns:a16="http://schemas.microsoft.com/office/drawing/2014/main" id="{7D07E0F1-6D44-4173-AA7B-25558381481B}"/>
              </a:ext>
            </a:extLst>
          </p:cNvPr>
          <p:cNvSpPr>
            <a:spLocks noGrp="1"/>
          </p:cNvSpPr>
          <p:nvPr>
            <p:ph type="subTitle" sz="quarter" idx="1"/>
          </p:nvPr>
        </p:nvSpPr>
        <p:spPr>
          <a:xfrm>
            <a:off x="261938" y="2110583"/>
            <a:ext cx="8714423" cy="3722293"/>
          </a:xfrm>
        </p:spPr>
        <p:txBody>
          <a:bodyPr/>
          <a:lstStyle/>
          <a:p>
            <a:r>
              <a:rPr lang="en-US" sz="2100" dirty="0"/>
              <a:t>Enable Multi-Factor Authentication for an </a:t>
            </a:r>
            <a:br>
              <a:rPr lang="en-US" sz="2100" dirty="0"/>
            </a:br>
            <a:r>
              <a:rPr lang="en-US" sz="2100" dirty="0"/>
              <a:t>Azure AD user account</a:t>
            </a:r>
          </a:p>
          <a:p>
            <a:r>
              <a:rPr lang="en-US" sz="2100" dirty="0"/>
              <a:t>Authenticate to the Azure portal as an Azure AD user with Multi-Factor Authentication enabled</a:t>
            </a:r>
          </a:p>
          <a:p>
            <a:endParaRPr lang="en-US" sz="2100" dirty="0"/>
          </a:p>
        </p:txBody>
      </p:sp>
      <p:sp>
        <p:nvSpPr>
          <p:cNvPr id="6" name="Text Placeholder 5">
            <a:extLst>
              <a:ext uri="{FF2B5EF4-FFF2-40B4-BE49-F238E27FC236}">
                <a16:creationId xmlns="" xmlns:a16="http://schemas.microsoft.com/office/drawing/2014/main" id="{80B11388-CFF3-4CFC-99E3-D2D9B375268C}"/>
              </a:ext>
            </a:extLst>
          </p:cNvPr>
          <p:cNvSpPr>
            <a:spLocks noGrp="1"/>
          </p:cNvSpPr>
          <p:nvPr>
            <p:ph type="body" sz="quarter" idx="11"/>
          </p:nvPr>
        </p:nvSpPr>
        <p:spPr/>
        <p:txBody>
          <a:bodyPr/>
          <a:lstStyle/>
          <a:p>
            <a:r>
              <a:rPr lang="en-GB" u="sng" dirty="0">
                <a:solidFill>
                  <a:srgbClr val="0000FF"/>
                </a:solidFill>
                <a:latin typeface="Arial"/>
                <a:ea typeface="Calibri"/>
                <a:cs typeface="Segoe UI"/>
                <a:hlinkClick r:id="rId3"/>
              </a:rPr>
              <a:t>http://aka.ms/E9ep7z</a:t>
            </a:r>
            <a:r>
              <a:rPr lang="en-GB" dirty="0">
                <a:latin typeface="Arial"/>
                <a:ea typeface="Calibri"/>
                <a:cs typeface="Times New Roman"/>
              </a:rPr>
              <a:t> </a:t>
            </a:r>
            <a:endParaRPr lang="en-US" dirty="0"/>
          </a:p>
        </p:txBody>
      </p:sp>
    </p:spTree>
    <p:extLst>
      <p:ext uri="{BB962C8B-B14F-4D97-AF65-F5344CB8AC3E}">
        <p14:creationId xmlns:p14="http://schemas.microsoft.com/office/powerpoint/2010/main" val="13392648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EF631822-A2D9-40A4-8AB2-4561E6513777}"/>
              </a:ext>
            </a:extLst>
          </p:cNvPr>
          <p:cNvSpPr>
            <a:spLocks noGrp="1"/>
          </p:cNvSpPr>
          <p:nvPr>
            <p:ph type="title"/>
          </p:nvPr>
        </p:nvSpPr>
        <p:spPr/>
        <p:txBody>
          <a:bodyPr/>
          <a:lstStyle/>
          <a:p>
            <a:endParaRPr lang="en-US" dirty="0"/>
          </a:p>
        </p:txBody>
      </p:sp>
      <p:sp>
        <p:nvSpPr>
          <p:cNvPr id="7" name="Text Placeholder 6">
            <a:extLst>
              <a:ext uri="{FF2B5EF4-FFF2-40B4-BE49-F238E27FC236}">
                <a16:creationId xmlns="" xmlns:a16="http://schemas.microsoft.com/office/drawing/2014/main" id="{C4723B17-6063-4C53-B7CF-5214390B9870}"/>
              </a:ext>
            </a:extLst>
          </p:cNvPr>
          <p:cNvSpPr>
            <a:spLocks noGrp="1"/>
          </p:cNvSpPr>
          <p:nvPr>
            <p:ph type="body" sz="quarter" idx="11"/>
          </p:nvPr>
        </p:nvSpPr>
        <p:spPr/>
        <p:txBody>
          <a:bodyPr/>
          <a:lstStyle/>
          <a:p>
            <a:r>
              <a:rPr lang="en-US" dirty="0"/>
              <a:t>Azure B2B works with any type of partner directory.  Partners use their own credentials.  There is no requirements for partners to use Azure AD and no external directories or complex setup is required.  The invitation to join is the critical action that makes this scenario work.</a:t>
            </a:r>
          </a:p>
        </p:txBody>
      </p:sp>
      <p:sp>
        <p:nvSpPr>
          <p:cNvPr id="6" name="Text Placeholder 5">
            <a:extLst>
              <a:ext uri="{FF2B5EF4-FFF2-40B4-BE49-F238E27FC236}">
                <a16:creationId xmlns="" xmlns:a16="http://schemas.microsoft.com/office/drawing/2014/main" id="{41214A3A-AC55-40BC-BD16-2AAACD68E1A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4931640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774DBB-630D-4AE4-B06C-B887F34A04D6}"/>
              </a:ext>
            </a:extLst>
          </p:cNvPr>
          <p:cNvSpPr>
            <a:spLocks noGrp="1"/>
          </p:cNvSpPr>
          <p:nvPr>
            <p:ph type="title"/>
          </p:nvPr>
        </p:nvSpPr>
        <p:spPr/>
        <p:txBody>
          <a:bodyPr/>
          <a:lstStyle/>
          <a:p>
            <a:r>
              <a:rPr lang="en-US" sz="2400" dirty="0"/>
              <a:t>Monitoring On-Premises Identity Infrastructure and Synchronization Services with Azure AD Connect Health</a:t>
            </a:r>
          </a:p>
        </p:txBody>
      </p:sp>
      <p:sp>
        <p:nvSpPr>
          <p:cNvPr id="3" name="Text Placeholder 2">
            <a:extLst>
              <a:ext uri="{FF2B5EF4-FFF2-40B4-BE49-F238E27FC236}">
                <a16:creationId xmlns="" xmlns:a16="http://schemas.microsoft.com/office/drawing/2014/main" id="{8599E5B2-BF1C-48E9-AA44-6B026D87836B}"/>
              </a:ext>
            </a:extLst>
          </p:cNvPr>
          <p:cNvSpPr>
            <a:spLocks noGrp="1"/>
          </p:cNvSpPr>
          <p:nvPr>
            <p:ph type="body" idx="1"/>
          </p:nvPr>
        </p:nvSpPr>
        <p:spPr/>
        <p:txBody>
          <a:bodyPr/>
          <a:lstStyle/>
          <a:p>
            <a:r>
              <a:rPr lang="en-US" dirty="0"/>
              <a:t>AD Connect Health can monitor</a:t>
            </a:r>
          </a:p>
          <a:p>
            <a:pPr lvl="1"/>
            <a:r>
              <a:rPr lang="en-US" dirty="0"/>
              <a:t>On-premises identity infrastructure</a:t>
            </a:r>
          </a:p>
          <a:p>
            <a:pPr lvl="1"/>
            <a:r>
              <a:rPr lang="en-US" dirty="0"/>
              <a:t>Synchronization services to cloud </a:t>
            </a:r>
          </a:p>
          <a:p>
            <a:pPr lvl="1"/>
            <a:r>
              <a:rPr lang="en-US" dirty="0"/>
              <a:t> AD FS </a:t>
            </a:r>
          </a:p>
          <a:p>
            <a:pPr lvl="1"/>
            <a:r>
              <a:rPr lang="en-US" dirty="0"/>
              <a:t>Azure AD Connect servers (Sync Engine)</a:t>
            </a:r>
          </a:p>
          <a:p>
            <a:pPr lvl="1"/>
            <a:r>
              <a:rPr lang="en-US" dirty="0"/>
              <a:t>Active Directory Domain Services </a:t>
            </a:r>
          </a:p>
          <a:p>
            <a:pPr lvl="1"/>
            <a:r>
              <a:rPr lang="en-US" dirty="0"/>
              <a:t>Traditional AD Domain Controllers </a:t>
            </a:r>
          </a:p>
          <a:p>
            <a:r>
              <a:rPr lang="en-US" dirty="0"/>
              <a:t>Provides usage data to understand how users are leveraging the cloud </a:t>
            </a:r>
          </a:p>
          <a:p>
            <a:pPr lvl="1"/>
            <a:endParaRPr lang="en-US" dirty="0"/>
          </a:p>
          <a:p>
            <a:pPr lvl="1"/>
            <a:endParaRPr lang="en-US" dirty="0"/>
          </a:p>
        </p:txBody>
      </p:sp>
      <p:sp>
        <p:nvSpPr>
          <p:cNvPr id="4" name="Text Placeholder 3">
            <a:extLst>
              <a:ext uri="{FF2B5EF4-FFF2-40B4-BE49-F238E27FC236}">
                <a16:creationId xmlns="" xmlns:a16="http://schemas.microsoft.com/office/drawing/2014/main" id="{B9A33C41-F426-49DD-8BB4-4C7D9DA6D9A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956104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7B3132AC-2DBB-4683-913C-EA39452AF4AB}"/>
              </a:ext>
            </a:extLst>
          </p:cNvPr>
          <p:cNvSpPr>
            <a:spLocks noGrp="1"/>
          </p:cNvSpPr>
          <p:nvPr>
            <p:ph type="title"/>
          </p:nvPr>
        </p:nvSpPr>
        <p:spPr>
          <a:xfrm>
            <a:off x="460375" y="331301"/>
            <a:ext cx="7773988" cy="1296957"/>
          </a:xfrm>
        </p:spPr>
        <p:txBody>
          <a:bodyPr/>
          <a:lstStyle/>
          <a:p>
            <a:r>
              <a:rPr lang="en-US" dirty="0"/>
              <a:t>You administer an Access Control Service namespace named </a:t>
            </a:r>
            <a:r>
              <a:rPr lang="en-US" dirty="0" err="1"/>
              <a:t>newvisionsACS</a:t>
            </a:r>
            <a:r>
              <a:rPr lang="en-US" dirty="0"/>
              <a:t> that is used by a web application.  </a:t>
            </a:r>
            <a:r>
              <a:rPr lang="en-US" dirty="0" err="1"/>
              <a:t>NewVisionsACS</a:t>
            </a:r>
            <a:r>
              <a:rPr lang="en-US" dirty="0"/>
              <a:t> currently utilizes Microsoft and Yahoo accounts.</a:t>
            </a:r>
          </a:p>
        </p:txBody>
      </p:sp>
      <p:sp>
        <p:nvSpPr>
          <p:cNvPr id="6" name="Content Placeholder 5">
            <a:extLst>
              <a:ext uri="{FF2B5EF4-FFF2-40B4-BE49-F238E27FC236}">
                <a16:creationId xmlns:a16="http://schemas.microsoft.com/office/drawing/2014/main" xmlns="" id="{753AA78F-BCD4-4C79-8ACE-5766CFF90931}"/>
              </a:ext>
            </a:extLst>
          </p:cNvPr>
          <p:cNvSpPr>
            <a:spLocks noGrp="1"/>
          </p:cNvSpPr>
          <p:nvPr>
            <p:ph idx="1"/>
          </p:nvPr>
        </p:nvSpPr>
        <p:spPr/>
        <p:txBody>
          <a:bodyPr/>
          <a:lstStyle/>
          <a:p>
            <a:pPr marL="0" indent="0">
              <a:buNone/>
            </a:pPr>
            <a:r>
              <a:rPr lang="en-US" sz="2000" dirty="0"/>
              <a:t>Several users have Google accounts and would like to access the web application through </a:t>
            </a:r>
            <a:r>
              <a:rPr lang="en-US" sz="2000" dirty="0" err="1"/>
              <a:t>NewVisionsACS</a:t>
            </a:r>
            <a:r>
              <a:rPr lang="en-US" sz="2000" dirty="0"/>
              <a:t>. You need to allow users to access the application by using their Google accounts.</a:t>
            </a:r>
          </a:p>
          <a:p>
            <a:pPr marL="0" indent="0">
              <a:buNone/>
            </a:pPr>
            <a:r>
              <a:rPr lang="en-US" sz="2000" dirty="0"/>
              <a:t>What should you do?</a:t>
            </a:r>
          </a:p>
          <a:p>
            <a:pPr marL="0" indent="0">
              <a:buNone/>
            </a:pPr>
            <a:endParaRPr lang="en-US" sz="2000" dirty="0"/>
          </a:p>
          <a:p>
            <a:pPr marL="457200" indent="-457200">
              <a:buFont typeface="+mj-lt"/>
              <a:buAutoNum type="arabicParenR"/>
            </a:pPr>
            <a:r>
              <a:rPr lang="en-US" sz="2000" dirty="0"/>
              <a:t>Register the application directly with Google </a:t>
            </a:r>
          </a:p>
          <a:p>
            <a:pPr marL="457200" indent="-457200">
              <a:buFont typeface="+mj-lt"/>
              <a:buAutoNum type="arabicParenR"/>
            </a:pPr>
            <a:r>
              <a:rPr lang="en-US" sz="2000" dirty="0"/>
              <a:t>Add a new Google identity provider </a:t>
            </a:r>
          </a:p>
          <a:p>
            <a:pPr marL="457200" indent="-457200">
              <a:buFont typeface="+mj-lt"/>
              <a:buAutoNum type="arabicParenR"/>
            </a:pPr>
            <a:r>
              <a:rPr lang="en-US" sz="2000" dirty="0"/>
              <a:t>Edit the existing Microsoft Account identity provider and update the realm to include Google </a:t>
            </a:r>
          </a:p>
          <a:p>
            <a:pPr marL="457200" indent="-457200">
              <a:buFont typeface="+mj-lt"/>
              <a:buAutoNum type="arabicParenR"/>
            </a:pPr>
            <a:r>
              <a:rPr lang="en-US" sz="2000" dirty="0"/>
              <a:t>Add a new WS-Federation identity provider and configure the WS-Federation metadata to point to the Google sign-in URL</a:t>
            </a:r>
          </a:p>
        </p:txBody>
      </p:sp>
      <p:sp>
        <p:nvSpPr>
          <p:cNvPr id="7" name="Text Placeholder 6">
            <a:extLst>
              <a:ext uri="{FF2B5EF4-FFF2-40B4-BE49-F238E27FC236}">
                <a16:creationId xmlns:a16="http://schemas.microsoft.com/office/drawing/2014/main" xmlns="" id="{B5ABDE8D-B2C9-4BCB-A48D-A2022EF0025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2538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6">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53ACE6-60F1-464E-9571-E284367C0339}"/>
              </a:ext>
            </a:extLst>
          </p:cNvPr>
          <p:cNvSpPr>
            <a:spLocks noGrp="1"/>
          </p:cNvSpPr>
          <p:nvPr>
            <p:ph type="title"/>
          </p:nvPr>
        </p:nvSpPr>
        <p:spPr/>
        <p:txBody>
          <a:bodyPr/>
          <a:lstStyle/>
          <a:p>
            <a:r>
              <a:rPr lang="en-US" dirty="0"/>
              <a:t>Monitor Sync Engine &amp; Replication</a:t>
            </a:r>
          </a:p>
        </p:txBody>
      </p:sp>
      <p:sp>
        <p:nvSpPr>
          <p:cNvPr id="3" name="Text Placeholder 2">
            <a:extLst>
              <a:ext uri="{FF2B5EF4-FFF2-40B4-BE49-F238E27FC236}">
                <a16:creationId xmlns="" xmlns:a16="http://schemas.microsoft.com/office/drawing/2014/main" id="{6CB0C49F-8E7A-4BF5-91B9-9AD3A89B4405}"/>
              </a:ext>
            </a:extLst>
          </p:cNvPr>
          <p:cNvSpPr>
            <a:spLocks noGrp="1"/>
          </p:cNvSpPr>
          <p:nvPr>
            <p:ph type="body" idx="1"/>
          </p:nvPr>
        </p:nvSpPr>
        <p:spPr>
          <a:xfrm>
            <a:off x="261253" y="3993776"/>
            <a:ext cx="8574837" cy="2174794"/>
          </a:xfrm>
        </p:spPr>
        <p:txBody>
          <a:bodyPr/>
          <a:lstStyle/>
          <a:p>
            <a:r>
              <a:rPr lang="en-US" sz="2400" dirty="0"/>
              <a:t>Replication is a critical service </a:t>
            </a:r>
          </a:p>
          <a:p>
            <a:r>
              <a:rPr lang="en-US" sz="2400" dirty="0" smtClean="0"/>
              <a:t>Updated </a:t>
            </a:r>
            <a:r>
              <a:rPr lang="en-US" sz="2400" dirty="0"/>
              <a:t>on a regular basis </a:t>
            </a:r>
          </a:p>
          <a:p>
            <a:r>
              <a:rPr lang="en-US" sz="2400" dirty="0"/>
              <a:t>Common Identity for on-premise and cloud </a:t>
            </a:r>
          </a:p>
          <a:p>
            <a:r>
              <a:rPr lang="en-US" sz="2400" dirty="0"/>
              <a:t>Install an agent on each identity servers </a:t>
            </a:r>
          </a:p>
          <a:p>
            <a:endParaRPr lang="en-US" sz="2400" dirty="0"/>
          </a:p>
        </p:txBody>
      </p:sp>
      <p:sp>
        <p:nvSpPr>
          <p:cNvPr id="4" name="Text Placeholder 3">
            <a:extLst>
              <a:ext uri="{FF2B5EF4-FFF2-40B4-BE49-F238E27FC236}">
                <a16:creationId xmlns="" xmlns:a16="http://schemas.microsoft.com/office/drawing/2014/main" id="{7F9377A0-6E2B-4060-B666-72EB95C0B8BE}"/>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 xmlns:a16="http://schemas.microsoft.com/office/drawing/2014/main" id="{C2A51512-5E80-4C96-A939-3498FC25C386}"/>
              </a:ext>
            </a:extLst>
          </p:cNvPr>
          <p:cNvPicPr>
            <a:picLocks noChangeAspect="1"/>
          </p:cNvPicPr>
          <p:nvPr/>
        </p:nvPicPr>
        <p:blipFill>
          <a:blip r:embed="rId2"/>
          <a:stretch>
            <a:fillRect/>
          </a:stretch>
        </p:blipFill>
        <p:spPr>
          <a:xfrm>
            <a:off x="1888541" y="689430"/>
            <a:ext cx="4917655" cy="2982467"/>
          </a:xfrm>
          <a:prstGeom prst="rect">
            <a:avLst/>
          </a:prstGeom>
        </p:spPr>
      </p:pic>
    </p:spTree>
    <p:extLst>
      <p:ext uri="{BB962C8B-B14F-4D97-AF65-F5344CB8AC3E}">
        <p14:creationId xmlns:p14="http://schemas.microsoft.com/office/powerpoint/2010/main" val="2055883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EE027852-E9AC-435A-ABA7-B378915372F5}"/>
              </a:ext>
            </a:extLst>
          </p:cNvPr>
          <p:cNvSpPr>
            <a:spLocks noGrp="1"/>
          </p:cNvSpPr>
          <p:nvPr>
            <p:ph type="title"/>
          </p:nvPr>
        </p:nvSpPr>
        <p:spPr/>
        <p:txBody>
          <a:bodyPr/>
          <a:lstStyle/>
          <a:p>
            <a:endParaRPr lang="en-US" dirty="0">
              <a:latin typeface="Segoe UI" panose="020B0502040204020203" pitchFamily="34" charset="0"/>
              <a:cs typeface="Segoe UI" panose="020B0502040204020203" pitchFamily="34" charset="0"/>
            </a:endParaRPr>
          </a:p>
        </p:txBody>
      </p:sp>
      <p:sp>
        <p:nvSpPr>
          <p:cNvPr id="7" name="Text Placeholder 6">
            <a:extLst>
              <a:ext uri="{FF2B5EF4-FFF2-40B4-BE49-F238E27FC236}">
                <a16:creationId xmlns="" xmlns:a16="http://schemas.microsoft.com/office/drawing/2014/main" id="{CBE0D4FA-46AA-4D06-9092-E83E19E14D7B}"/>
              </a:ext>
            </a:extLst>
          </p:cNvPr>
          <p:cNvSpPr>
            <a:spLocks noGrp="1"/>
          </p:cNvSpPr>
          <p:nvPr>
            <p:ph type="body" sz="quarter" idx="11"/>
          </p:nvPr>
        </p:nvSpPr>
        <p:spPr/>
        <p:txBody>
          <a:bodyPr/>
          <a:lstStyle/>
          <a:p>
            <a:r>
              <a:rPr lang="en-US" dirty="0"/>
              <a:t>Azure AD Connect Health requires Azure AD Premium, either P1 or P2 SKU.  The first Azure AD Connect Health agent requires a least one Azure AD Premium license.  Each additional registered agent requires 25 additional Azure AD Premium licenses.</a:t>
            </a:r>
          </a:p>
        </p:txBody>
      </p:sp>
      <p:sp>
        <p:nvSpPr>
          <p:cNvPr id="6" name="Text Placeholder 5">
            <a:extLst>
              <a:ext uri="{FF2B5EF4-FFF2-40B4-BE49-F238E27FC236}">
                <a16:creationId xmlns="" xmlns:a16="http://schemas.microsoft.com/office/drawing/2014/main" id="{A4F52465-DFDA-4FDB-8D4D-AB311FBADC5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769298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E8D92963-2D06-4DAF-8F5D-ABE347B37802}"/>
              </a:ext>
            </a:extLst>
          </p:cNvPr>
          <p:cNvSpPr>
            <a:spLocks noGrp="1"/>
          </p:cNvSpPr>
          <p:nvPr>
            <p:ph type="title"/>
          </p:nvPr>
        </p:nvSpPr>
        <p:spPr/>
        <p:txBody>
          <a:bodyPr/>
          <a:lstStyle/>
          <a:p>
            <a:r>
              <a:rPr lang="en-US" dirty="0"/>
              <a:t>Monitor Domain Controllers</a:t>
            </a:r>
          </a:p>
        </p:txBody>
      </p:sp>
      <p:sp>
        <p:nvSpPr>
          <p:cNvPr id="6" name="Text Placeholder 5">
            <a:extLst>
              <a:ext uri="{FF2B5EF4-FFF2-40B4-BE49-F238E27FC236}">
                <a16:creationId xmlns="" xmlns:a16="http://schemas.microsoft.com/office/drawing/2014/main" id="{8F9EB76E-011B-4E89-B7ED-25A20EC0C5A8}"/>
              </a:ext>
            </a:extLst>
          </p:cNvPr>
          <p:cNvSpPr>
            <a:spLocks noGrp="1"/>
          </p:cNvSpPr>
          <p:nvPr>
            <p:ph type="body" idx="1"/>
          </p:nvPr>
        </p:nvSpPr>
        <p:spPr/>
        <p:txBody>
          <a:bodyPr/>
          <a:lstStyle/>
          <a:p>
            <a:r>
              <a:rPr lang="en-US" dirty="0"/>
              <a:t>Azure AD Connect is installed on your on-premises DC </a:t>
            </a:r>
          </a:p>
          <a:p>
            <a:r>
              <a:rPr lang="en-US" dirty="0"/>
              <a:t>First DC installed with AD Connect will have the Health Agent installed and reports status </a:t>
            </a:r>
          </a:p>
          <a:p>
            <a:r>
              <a:rPr lang="en-US" dirty="0"/>
              <a:t>DCs in VNET install Health Agent </a:t>
            </a:r>
          </a:p>
          <a:p>
            <a:r>
              <a:rPr lang="en-US" dirty="0"/>
              <a:t>Download the agents from Quick Start on Azure Connect Health blade in Azure portal</a:t>
            </a:r>
          </a:p>
          <a:p>
            <a:endParaRPr lang="en-US" dirty="0"/>
          </a:p>
        </p:txBody>
      </p:sp>
      <p:sp>
        <p:nvSpPr>
          <p:cNvPr id="7" name="Text Placeholder 6">
            <a:extLst>
              <a:ext uri="{FF2B5EF4-FFF2-40B4-BE49-F238E27FC236}">
                <a16:creationId xmlns="" xmlns:a16="http://schemas.microsoft.com/office/drawing/2014/main" id="{22035B01-5F20-414B-A291-C77FA34800D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99784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5F2110-CAD6-40B7-9AB4-85E594E63673}"/>
              </a:ext>
            </a:extLst>
          </p:cNvPr>
          <p:cNvSpPr>
            <a:spLocks noGrp="1"/>
          </p:cNvSpPr>
          <p:nvPr>
            <p:ph type="title"/>
          </p:nvPr>
        </p:nvSpPr>
        <p:spPr/>
        <p:txBody>
          <a:bodyPr/>
          <a:lstStyle/>
          <a:p>
            <a:r>
              <a:rPr lang="en-US" dirty="0"/>
              <a:t>Monitor ADFS proxy and Web Application proxy Servers </a:t>
            </a:r>
          </a:p>
        </p:txBody>
      </p:sp>
      <p:sp>
        <p:nvSpPr>
          <p:cNvPr id="3" name="Text Placeholder 2">
            <a:extLst>
              <a:ext uri="{FF2B5EF4-FFF2-40B4-BE49-F238E27FC236}">
                <a16:creationId xmlns="" xmlns:a16="http://schemas.microsoft.com/office/drawing/2014/main" id="{44666EBD-F4BE-4F87-A6BB-19D4F834A092}"/>
              </a:ext>
            </a:extLst>
          </p:cNvPr>
          <p:cNvSpPr>
            <a:spLocks noGrp="1"/>
          </p:cNvSpPr>
          <p:nvPr>
            <p:ph type="body" idx="1"/>
          </p:nvPr>
        </p:nvSpPr>
        <p:spPr/>
        <p:txBody>
          <a:bodyPr/>
          <a:lstStyle/>
          <a:p>
            <a:r>
              <a:rPr lang="en-US" dirty="0"/>
              <a:t>Supports</a:t>
            </a:r>
          </a:p>
          <a:p>
            <a:pPr lvl="1"/>
            <a:r>
              <a:rPr lang="en-US" dirty="0"/>
              <a:t>ADFS 2.0</a:t>
            </a:r>
          </a:p>
          <a:p>
            <a:pPr lvl="1"/>
            <a:r>
              <a:rPr lang="en-US" dirty="0"/>
              <a:t>ADFS 3.0</a:t>
            </a:r>
          </a:p>
          <a:p>
            <a:pPr lvl="1"/>
            <a:r>
              <a:rPr lang="en-US" dirty="0"/>
              <a:t>Windows 2008 R2 </a:t>
            </a:r>
          </a:p>
          <a:p>
            <a:pPr lvl="1"/>
            <a:r>
              <a:rPr lang="en-US" dirty="0"/>
              <a:t>Windows Server 2012 </a:t>
            </a:r>
          </a:p>
          <a:p>
            <a:pPr lvl="1"/>
            <a:r>
              <a:rPr lang="en-US" dirty="0"/>
              <a:t>Windows Server 2012 R2 </a:t>
            </a:r>
          </a:p>
          <a:p>
            <a:pPr lvl="1"/>
            <a:r>
              <a:rPr lang="en-US" dirty="0"/>
              <a:t>Windows Server 2016</a:t>
            </a:r>
          </a:p>
          <a:p>
            <a:pPr lvl="1"/>
            <a:r>
              <a:rPr lang="en-US" dirty="0"/>
              <a:t>AD FS proxy and Web App Proxy</a:t>
            </a:r>
          </a:p>
        </p:txBody>
      </p:sp>
      <p:sp>
        <p:nvSpPr>
          <p:cNvPr id="4" name="Text Placeholder 3">
            <a:extLst>
              <a:ext uri="{FF2B5EF4-FFF2-40B4-BE49-F238E27FC236}">
                <a16:creationId xmlns="" xmlns:a16="http://schemas.microsoft.com/office/drawing/2014/main" id="{16B3431D-6DE6-44D4-9BCE-029CF2F829F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64921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2410</Words>
  <Application>Microsoft Office PowerPoint</Application>
  <PresentationFormat>On-screen Show (4:3)</PresentationFormat>
  <Paragraphs>305</Paragraphs>
  <Slides>50</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Wingdings</vt:lpstr>
      <vt:lpstr>Courier New</vt:lpstr>
      <vt:lpstr>Segoe UI Light</vt:lpstr>
      <vt:lpstr>Segoe UI</vt:lpstr>
      <vt:lpstr>Symbol</vt:lpstr>
      <vt:lpstr>Arial</vt:lpstr>
      <vt:lpstr>Verdana</vt:lpstr>
      <vt:lpstr>Calibri</vt:lpstr>
      <vt:lpstr>Times New Roman</vt:lpstr>
      <vt:lpstr>Consolas</vt:lpstr>
      <vt:lpstr>NG_MOC_Core_ModuleNew2</vt:lpstr>
      <vt:lpstr>Exam 70-533 Implementing Microsoft Azure Infrastructure Solutions</vt:lpstr>
      <vt:lpstr>Manage Azure Identities (5-10%)</vt:lpstr>
      <vt:lpstr>Manage Azure Identities (5-10%) </vt:lpstr>
      <vt:lpstr>Monitor on-premises identity infrastructure and synchronization services with Azure AD Connect Health </vt:lpstr>
      <vt:lpstr>Monitoring On-Premises Identity Infrastructure and Synchronization Services with Azure AD Connect Health</vt:lpstr>
      <vt:lpstr>Monitor Sync Engine &amp; Replication</vt:lpstr>
      <vt:lpstr>PowerPoint Presentation</vt:lpstr>
      <vt:lpstr>Monitor Domain Controllers</vt:lpstr>
      <vt:lpstr>Monitor ADFS proxy and Web Application proxy Servers </vt:lpstr>
      <vt:lpstr>PowerPoint Presentation</vt:lpstr>
      <vt:lpstr>Azure AD Connect Health Alerts</vt:lpstr>
      <vt:lpstr>Azure AD Connect Health Usage</vt:lpstr>
      <vt:lpstr>Generate Utilization Reports</vt:lpstr>
      <vt:lpstr>Security Reports</vt:lpstr>
      <vt:lpstr>Activity Reports </vt:lpstr>
      <vt:lpstr>Manage domains with Azure Active Directory Domain Services </vt:lpstr>
      <vt:lpstr>Implement Azure Active Directory Domain Services</vt:lpstr>
      <vt:lpstr>Join Azure virtual machines to a Domain</vt:lpstr>
      <vt:lpstr>Migrate On-premises Apps to Azure</vt:lpstr>
      <vt:lpstr>You have a Azure tenant named Tenant1.  You plan to integrate Tenant1 and the on-premises Active Directory.</vt:lpstr>
      <vt:lpstr>PowerPoint Presentation</vt:lpstr>
      <vt:lpstr>Company network includes a single forest and multiple domains.  You plan to migrate from on-premise Exchange to Exchange online. </vt:lpstr>
      <vt:lpstr>PowerPoint Presentation</vt:lpstr>
      <vt:lpstr>You have an On-Premises Active Directory that has a DNS domain named newvisions.local and email domain named newvisions.com.  </vt:lpstr>
      <vt:lpstr>PowerPoint Presentation</vt:lpstr>
      <vt:lpstr>A company has an existing on-premises AD environment that is synchronized using DirSync.  They plan to transition the DirSync to Azure AD Connect.</vt:lpstr>
      <vt:lpstr>PowerPoint Presentation</vt:lpstr>
      <vt:lpstr>You administer a DirSync server configured with Azure AD.</vt:lpstr>
      <vt:lpstr>PowerPoint Presentation</vt:lpstr>
      <vt:lpstr>Integrate with Azure Active Directory (Azure AD)</vt:lpstr>
      <vt:lpstr>Creating and managing an Azure AD tenant</vt:lpstr>
      <vt:lpstr>Add Custom Domains</vt:lpstr>
      <vt:lpstr>Implement Azure AD Connect and SSO with On-premises Windows Server </vt:lpstr>
      <vt:lpstr>PowerPoint Presentation</vt:lpstr>
      <vt:lpstr>Multi-Factor Authentication (MFA)</vt:lpstr>
      <vt:lpstr>Config Windows 10 with Azure AD Domain Join</vt:lpstr>
      <vt:lpstr>Configuring Registered Devices</vt:lpstr>
      <vt:lpstr>Windows 10 </vt:lpstr>
      <vt:lpstr>Implement Azure AD Integration in Web and Desktop Applications</vt:lpstr>
      <vt:lpstr>You have a tenant in an Azure subscription named Tenant1.  You need to configure the integration of Tenant1 and Googe Apps.</vt:lpstr>
      <vt:lpstr>What tool is used to synchronize On-Premise Active Directory with Azure AD.</vt:lpstr>
      <vt:lpstr>Implement Azure AD B2C and Azure AD B2B </vt:lpstr>
      <vt:lpstr>Create an Azure AD B2C Directory</vt:lpstr>
      <vt:lpstr>Create an Azure AD B2C tenant in the Azure Portal</vt:lpstr>
      <vt:lpstr>Register an Application</vt:lpstr>
      <vt:lpstr>Implement Social Identity Provider Authentication</vt:lpstr>
      <vt:lpstr>Enable MFA</vt:lpstr>
      <vt:lpstr>Configuring and using  Multi-Factor Authentication</vt:lpstr>
      <vt:lpstr>PowerPoint Presentation</vt:lpstr>
      <vt:lpstr>You administer an Access Control Service namespace named newvisionsACS that is used by a web application.  NewVisionsACS currently utilizes Microsoft and Yahoo accounts.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2018-05-18T17:00:22Z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