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35"/>
  </p:notesMasterIdLst>
  <p:handoutMasterIdLst>
    <p:handoutMasterId r:id="rId36"/>
  </p:handoutMasterIdLst>
  <p:sldIdLst>
    <p:sldId id="256" r:id="rId2"/>
    <p:sldId id="359" r:id="rId3"/>
    <p:sldId id="376" r:id="rId4"/>
    <p:sldId id="393" r:id="rId5"/>
    <p:sldId id="381" r:id="rId6"/>
    <p:sldId id="361" r:id="rId7"/>
    <p:sldId id="363" r:id="rId8"/>
    <p:sldId id="365" r:id="rId9"/>
    <p:sldId id="366" r:id="rId10"/>
    <p:sldId id="368" r:id="rId11"/>
    <p:sldId id="367" r:id="rId12"/>
    <p:sldId id="382" r:id="rId13"/>
    <p:sldId id="353" r:id="rId14"/>
    <p:sldId id="358" r:id="rId15"/>
    <p:sldId id="355" r:id="rId16"/>
    <p:sldId id="364" r:id="rId17"/>
    <p:sldId id="356" r:id="rId18"/>
    <p:sldId id="383" r:id="rId19"/>
    <p:sldId id="360" r:id="rId20"/>
    <p:sldId id="392" r:id="rId21"/>
    <p:sldId id="346" r:id="rId22"/>
    <p:sldId id="347" r:id="rId23"/>
    <p:sldId id="369" r:id="rId24"/>
    <p:sldId id="343" r:id="rId25"/>
    <p:sldId id="378" r:id="rId26"/>
    <p:sldId id="379" r:id="rId27"/>
    <p:sldId id="370" r:id="rId28"/>
    <p:sldId id="384" r:id="rId29"/>
    <p:sldId id="380" r:id="rId30"/>
    <p:sldId id="336" r:id="rId31"/>
    <p:sldId id="333" r:id="rId32"/>
    <p:sldId id="335" r:id="rId33"/>
    <p:sldId id="340" r:id="rId34"/>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Verdana" panose="020B0604030504040204" pitchFamily="34" charset="0"/>
      <p:regular r:id="rId51"/>
      <p:bold r:id="rId52"/>
      <p:italic r:id="rId53"/>
      <p:boldItalic r:id="rId5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Getting Started" id="{93FA39F7-5EE3-4BDE-9E62-D460BC9D2555}">
          <p14:sldIdLst>
            <p14:sldId id="359"/>
            <p14:sldId id="376"/>
            <p14:sldId id="393"/>
          </p14:sldIdLst>
        </p14:section>
        <p14:section name="Linux Track - Cloud Shell" id="{E1D1518B-0EED-45F5-8B2E-099A1594D225}">
          <p14:sldIdLst>
            <p14:sldId id="381"/>
            <p14:sldId id="361"/>
            <p14:sldId id="363"/>
            <p14:sldId id="365"/>
            <p14:sldId id="366"/>
            <p14:sldId id="368"/>
            <p14:sldId id="367"/>
          </p14:sldIdLst>
        </p14:section>
        <p14:section name="Windows Track - Cloud Shell" id="{1ED4753B-313D-41CC-B40B-729EDD6E3353}">
          <p14:sldIdLst>
            <p14:sldId id="382"/>
            <p14:sldId id="353"/>
            <p14:sldId id="358"/>
            <p14:sldId id="355"/>
            <p14:sldId id="364"/>
            <p14:sldId id="356"/>
          </p14:sldIdLst>
        </p14:section>
        <p14:section name="Thought Experiments-Case Studies" id="{C6CA8BCC-132D-4D96-BDA1-177F205D70D8}">
          <p14:sldIdLst>
            <p14:sldId id="383"/>
            <p14:sldId id="360"/>
            <p14:sldId id="392"/>
          </p14:sldIdLst>
        </p14:section>
        <p14:section name=" Apps Architecture-Case1" id="{94BF165F-9C51-47ED-858F-0C8E14062621}">
          <p14:sldIdLst>
            <p14:sldId id="346"/>
            <p14:sldId id="347"/>
            <p14:sldId id="369"/>
            <p14:sldId id="343"/>
          </p14:sldIdLst>
        </p14:section>
        <p14:section name="Company Acquisiation-Case2" id="{C4637B02-EF29-4663-9AA6-C89DB858ED88}">
          <p14:sldIdLst>
            <p14:sldId id="378"/>
            <p14:sldId id="379"/>
          </p14:sldIdLst>
        </p14:section>
        <p14:section name="Operational Design-Case3" id="{CB0AF78A-A342-457A-BCC6-20356A9C5BEF}">
          <p14:sldIdLst>
            <p14:sldId id="370"/>
            <p14:sldId id="384"/>
          </p14:sldIdLst>
        </p14:section>
        <p14:section name="Network Isolation-Case4" id="{86FBCC40-5973-4191-B058-FBB4A63EFED5}">
          <p14:sldIdLst>
            <p14:sldId id="380"/>
          </p14:sldIdLst>
        </p14:section>
        <p14:section name="More" id="{EE7F45B0-A6AD-411D-A512-DBBFEC401377}">
          <p14:sldIdLst>
            <p14:sldId id="336"/>
            <p14:sldId id="333"/>
            <p14:sldId id="335"/>
            <p14:sldId id="3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84778" autoAdjust="0"/>
  </p:normalViewPr>
  <p:slideViewPr>
    <p:cSldViewPr snapToGrid="0">
      <p:cViewPr varScale="1">
        <p:scale>
          <a:sx n="57" d="100"/>
          <a:sy n="57" d="100"/>
        </p:scale>
        <p:origin x="288" y="52"/>
      </p:cViewPr>
      <p:guideLst/>
    </p:cSldViewPr>
  </p:slid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6/13/2018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6/13/2018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MCSA Linux on Azure </a:t>
            </a:r>
            <a:r>
              <a:rPr lang="en-US" sz="1200" b="0" i="0" u="none" strike="noStrike" kern="1200" dirty="0">
                <a:solidFill>
                  <a:schemeClr val="tx1"/>
                </a:solidFill>
                <a:effectLst/>
                <a:latin typeface="+mn-lt"/>
                <a:ea typeface="+mn-ea"/>
                <a:cs typeface="+mn-cs"/>
              </a:rPr>
              <a:t>certification demonstrates your ability to design, architect, implement, and maintain complex cloud-enabled Linux® solutions that leverage Microsoft Azure open source capabilities. It also validates your Linux system administration skills to show that you are fluent in today's cloud-native world. To obtain the certification; there are two separate exams:  </a:t>
            </a:r>
          </a:p>
          <a:p>
            <a:pPr marL="228600" indent="-228600">
              <a:lnSpc>
                <a:spcPct val="107000"/>
              </a:lnSpc>
              <a:spcAft>
                <a:spcPts val="800"/>
              </a:spcAft>
              <a:buFont typeface="+mj-lt"/>
              <a:buAutoNum type="arabicPeriod"/>
            </a:pPr>
            <a:r>
              <a:rPr lang="en-US" sz="1200" b="0" i="0" u="none" strike="noStrike" kern="1200" dirty="0">
                <a:solidFill>
                  <a:schemeClr val="tx1"/>
                </a:solidFill>
                <a:effectLst/>
                <a:latin typeface="+mn-lt"/>
                <a:ea typeface="+mn-ea"/>
                <a:cs typeface="+mn-cs"/>
              </a:rPr>
              <a:t>The Linux Foundation Certified System Administrator (LFCS)</a:t>
            </a:r>
          </a:p>
          <a:p>
            <a:pPr marL="228600" indent="-228600">
              <a:lnSpc>
                <a:spcPct val="107000"/>
              </a:lnSpc>
              <a:spcAft>
                <a:spcPts val="800"/>
              </a:spcAft>
              <a:buFont typeface="+mj-lt"/>
              <a:buAutoNum type="arabicPeriod"/>
            </a:pPr>
            <a:r>
              <a:rPr lang="en-US" sz="1200" b="0" i="0" u="none" strike="noStrike" kern="1200" dirty="0">
                <a:solidFill>
                  <a:schemeClr val="tx1"/>
                </a:solidFill>
                <a:effectLst/>
                <a:latin typeface="+mn-lt"/>
                <a:ea typeface="+mn-ea"/>
                <a:cs typeface="+mn-cs"/>
              </a:rPr>
              <a:t>Exam 70-533 Implementing Microsoft Azure Infrastructure Solutions</a:t>
            </a:r>
          </a:p>
          <a:p>
            <a:pPr marL="0" indent="0">
              <a:lnSpc>
                <a:spcPct val="107000"/>
              </a:lnSpc>
              <a:spcAft>
                <a:spcPts val="800"/>
              </a:spcAft>
              <a:buFont typeface="+mj-lt"/>
              <a:buNone/>
            </a:pPr>
            <a:r>
              <a:rPr lang="en-US" sz="1000" b="0" i="0" u="none" strike="noStrike" kern="1200" dirty="0">
                <a:solidFill>
                  <a:schemeClr val="tx1"/>
                </a:solidFill>
                <a:effectLst/>
                <a:latin typeface="Arial" panose="020B0604020202020204" pitchFamily="34" charset="0"/>
                <a:ea typeface="+mn-ea"/>
                <a:cs typeface="Times New Roman" panose="02020603050405020304" pitchFamily="18" charset="0"/>
              </a:rPr>
              <a:t>The content in this class is focused on the LFCS exam.  There are other classes on the schedule for the 70-533.  You can signup for them at http://aka.ms/certup Drill down to events; most events are available online so you do  not have to wait for one to come to a city near you.</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15</a:t>
            </a:fld>
            <a:endParaRPr lang="en-US"/>
          </a:p>
        </p:txBody>
      </p:sp>
    </p:spTree>
    <p:extLst>
      <p:ext uri="{BB962C8B-B14F-4D97-AF65-F5344CB8AC3E}">
        <p14:creationId xmlns:p14="http://schemas.microsoft.com/office/powerpoint/2010/main" val="2770928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16</a:t>
            </a:fld>
            <a:endParaRPr lang="en-US"/>
          </a:p>
        </p:txBody>
      </p:sp>
    </p:spTree>
    <p:extLst>
      <p:ext uri="{BB962C8B-B14F-4D97-AF65-F5344CB8AC3E}">
        <p14:creationId xmlns:p14="http://schemas.microsoft.com/office/powerpoint/2010/main" val="172601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17</a:t>
            </a:fld>
            <a:endParaRPr lang="en-US"/>
          </a:p>
        </p:txBody>
      </p:sp>
    </p:spTree>
    <p:extLst>
      <p:ext uri="{BB962C8B-B14F-4D97-AF65-F5344CB8AC3E}">
        <p14:creationId xmlns:p14="http://schemas.microsoft.com/office/powerpoint/2010/main" val="3622342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6/13/2018 9:07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6/13/2018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2177730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17060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2038021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675351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dirty="0"/>
              <a:t>Desired Outcome: Prepare for your meeting with Dan and report to the class how you will address the following questions: </a:t>
            </a:r>
          </a:p>
          <a:p>
            <a:endParaRPr lang="en-US" dirty="0"/>
          </a:p>
          <a:p>
            <a:r>
              <a:rPr lang="en-US" dirty="0"/>
              <a:t>What services would you use to monitor and scale the application front end?</a:t>
            </a:r>
          </a:p>
          <a:p>
            <a:r>
              <a:rPr lang="en-US" dirty="0"/>
              <a:t>What services would you use to monitor and scale the SQL Database? </a:t>
            </a:r>
          </a:p>
          <a:p>
            <a:r>
              <a:rPr lang="en-US" dirty="0"/>
              <a:t>What alerts will need to be configured?</a:t>
            </a:r>
          </a:p>
          <a:p>
            <a:r>
              <a:rPr lang="en-US" dirty="0"/>
              <a:t>What automation should be put in place to make sure there is not configuration drift?</a:t>
            </a:r>
          </a:p>
          <a:p>
            <a:r>
              <a:rPr lang="en-US" dirty="0"/>
              <a:t>What foreseeable challenges do you think you need to discuss in your first meeting with Dan?</a:t>
            </a:r>
          </a:p>
          <a:p>
            <a:endParaRPr lang="en-US" dirty="0"/>
          </a:p>
          <a:p>
            <a:r>
              <a:rPr lang="en-US" dirty="0"/>
              <a:t>Cost</a:t>
            </a:r>
          </a:p>
          <a:p>
            <a:r>
              <a:rPr lang="en-US" dirty="0"/>
              <a:t>Cloud compatibility</a:t>
            </a:r>
          </a:p>
          <a:p>
            <a:r>
              <a:rPr lang="en-US" dirty="0"/>
              <a:t>data volume</a:t>
            </a:r>
          </a:p>
          <a:p>
            <a:r>
              <a:rPr lang="en-US" dirty="0"/>
              <a:t>data growth</a:t>
            </a:r>
          </a:p>
          <a:p>
            <a:r>
              <a:rPr lang="en-US" dirty="0"/>
              <a:t>how application was built</a:t>
            </a:r>
          </a:p>
          <a:p>
            <a:r>
              <a:rPr lang="en-US" dirty="0" err="1"/>
              <a:t>sla</a:t>
            </a:r>
            <a:r>
              <a:rPr lang="en-US" dirty="0"/>
              <a:t> RTO, RPO</a:t>
            </a:r>
          </a:p>
          <a:p>
            <a:endParaRPr lang="en-US" dirty="0"/>
          </a:p>
          <a:p>
            <a:r>
              <a:rPr lang="en-US" dirty="0"/>
              <a:t>State of </a:t>
            </a:r>
            <a:r>
              <a:rPr lang="en-US" dirty="0" err="1"/>
              <a:t>devops</a:t>
            </a:r>
            <a:r>
              <a:rPr lang="en-US" dirty="0"/>
              <a:t> pipeline</a:t>
            </a:r>
          </a:p>
          <a:p>
            <a:r>
              <a:rPr lang="en-US" dirty="0"/>
              <a:t>code coverage in testing</a:t>
            </a:r>
          </a:p>
          <a:p>
            <a:r>
              <a:rPr lang="en-US" dirty="0" err="1"/>
              <a:t>golive</a:t>
            </a:r>
            <a:r>
              <a:rPr lang="en-US" dirty="0"/>
              <a:t>?</a:t>
            </a:r>
          </a:p>
          <a:p>
            <a:r>
              <a:rPr lang="en-US" dirty="0"/>
              <a:t>performance requirements</a:t>
            </a:r>
          </a:p>
          <a:p>
            <a:r>
              <a:rPr lang="en-US" dirty="0"/>
              <a:t>availability</a:t>
            </a:r>
          </a:p>
          <a:p>
            <a:r>
              <a:rPr lang="en-US" dirty="0"/>
              <a:t>current/startup capacity </a:t>
            </a:r>
          </a:p>
          <a:p>
            <a:endParaRPr lang="en-US" dirty="0"/>
          </a:p>
          <a:p>
            <a:r>
              <a:rPr lang="en-US" dirty="0" err="1"/>
              <a:t>Securty</a:t>
            </a:r>
            <a:r>
              <a:rPr lang="en-US" dirty="0"/>
              <a:t> </a:t>
            </a:r>
            <a:r>
              <a:rPr lang="en-US" dirty="0" err="1"/>
              <a:t>REquiremetns</a:t>
            </a:r>
            <a:endParaRPr lang="en-US" dirty="0"/>
          </a:p>
          <a:p>
            <a:r>
              <a:rPr lang="en-US" dirty="0"/>
              <a:t> Endpoint, authentication, type of connections, federation</a:t>
            </a:r>
          </a:p>
          <a:p>
            <a:endParaRPr lang="en-US" dirty="0"/>
          </a:p>
          <a:p>
            <a:r>
              <a:rPr lang="en-US" dirty="0"/>
              <a:t>Data movement</a:t>
            </a:r>
          </a:p>
          <a:p>
            <a:endParaRPr lang="en-US" dirty="0"/>
          </a:p>
          <a:p>
            <a:r>
              <a:rPr lang="en-US" dirty="0"/>
              <a:t>Where are the customers?</a:t>
            </a:r>
          </a:p>
          <a:p>
            <a:endParaRPr lang="en-US" dirty="0"/>
          </a:p>
          <a:p>
            <a:r>
              <a:rPr lang="en-US" dirty="0"/>
              <a:t>What are </a:t>
            </a:r>
            <a:r>
              <a:rPr lang="en-US" dirty="0" err="1"/>
              <a:t>teh</a:t>
            </a:r>
            <a:r>
              <a:rPr lang="en-US" dirty="0"/>
              <a:t> teams (QA, UAT, Pre-prod, </a:t>
            </a:r>
            <a:r>
              <a:rPr lang="en-US" dirty="0" err="1"/>
              <a:t>etc</a:t>
            </a:r>
            <a:r>
              <a:rPr lang="en-US" dirty="0"/>
              <a:t>)</a:t>
            </a:r>
          </a:p>
          <a:p>
            <a:endParaRPr lang="en-US" dirty="0"/>
          </a:p>
          <a:p>
            <a:r>
              <a:rPr lang="en-US" dirty="0"/>
              <a:t>Backup and recovery</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45359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11</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13</a:t>
            </a:fld>
            <a:endParaRPr lang="en-US"/>
          </a:p>
        </p:txBody>
      </p:sp>
    </p:spTree>
    <p:extLst>
      <p:ext uri="{BB962C8B-B14F-4D97-AF65-F5344CB8AC3E}">
        <p14:creationId xmlns:p14="http://schemas.microsoft.com/office/powerpoint/2010/main" val="211906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14</a:t>
            </a:fld>
            <a:endParaRPr lang="en-US"/>
          </a:p>
        </p:txBody>
      </p:sp>
    </p:spTree>
    <p:extLst>
      <p:ext uri="{BB962C8B-B14F-4D97-AF65-F5344CB8AC3E}">
        <p14:creationId xmlns:p14="http://schemas.microsoft.com/office/powerpoint/2010/main" val="177484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13.xml"/><Relationship Id="rId1" Type="http://schemas.openxmlformats.org/officeDocument/2006/relationships/slideLayout" Target="../slideLayouts/slideLayout23.xml"/><Relationship Id="rId6" Type="http://schemas.openxmlformats.org/officeDocument/2006/relationships/image" Target="../media/image1.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2.png"/><Relationship Id="rId18" Type="http://schemas.openxmlformats.org/officeDocument/2006/relationships/image" Target="../media/image7.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0.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6.png"/><Relationship Id="rId2" Type="http://schemas.openxmlformats.org/officeDocument/2006/relationships/notesSlide" Target="../notesSlides/notesSlide14.xml"/><Relationship Id="rId16" Type="http://schemas.openxmlformats.org/officeDocument/2006/relationships/image" Target="../media/image5.svg"/><Relationship Id="rId20" Type="http://schemas.openxmlformats.org/officeDocument/2006/relationships/image" Target="../media/image9.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4.png"/><Relationship Id="rId10" Type="http://schemas.openxmlformats.org/officeDocument/2006/relationships/hyperlink" Target="https://docs.microsoft.com/en-us/azure/architecture/guide/" TargetMode="External"/><Relationship Id="rId19" Type="http://schemas.openxmlformats.org/officeDocument/2006/relationships/image" Target="../media/image8.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3.svg"/><Relationship Id="rId22"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github.com/guruskill/70-533"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guruskill/70-535"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867103" y="141890"/>
            <a:ext cx="11101377" cy="1379000"/>
          </a:xfrm>
        </p:spPr>
        <p:txBody>
          <a:bodyPr/>
          <a:lstStyle/>
          <a:p>
            <a:r>
              <a:rPr lang="en-US" sz="2800" dirty="0"/>
              <a:t>Exam 70-533 Implementing Microsoft Azure Infrastructure Solutions</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a:xfrm>
            <a:off x="4914123" y="3429000"/>
            <a:ext cx="7054357" cy="2403874"/>
          </a:xfrm>
        </p:spPr>
        <p:txBody>
          <a:bodyPr/>
          <a:lstStyle/>
          <a:p>
            <a:r>
              <a:rPr lang="en-US" dirty="0"/>
              <a:t>https://www.microsoft.com/en-us/learning/mcsa-linux-azure-certification.aspx</a:t>
            </a:r>
          </a:p>
          <a:p>
            <a:r>
              <a:rPr lang="en-US" dirty="0"/>
              <a:t>https://training.linuxfoundation.org/certification/lfcs</a:t>
            </a:r>
          </a:p>
          <a:p>
            <a:r>
              <a:rPr lang="en-US" dirty="0"/>
              <a:t>https://www.microsoft.com/en-ie/learning/exam-70-533.aspx</a:t>
            </a:r>
          </a:p>
          <a:p>
            <a:endParaRPr lang="en-US" dirty="0"/>
          </a:p>
        </p:txBody>
      </p:sp>
      <p:sp>
        <p:nvSpPr>
          <p:cNvPr id="3" name="Subtitle 2"/>
          <p:cNvSpPr>
            <a:spLocks noGrp="1"/>
          </p:cNvSpPr>
          <p:nvPr>
            <p:ph type="body" sz="quarter" idx="10"/>
          </p:nvPr>
        </p:nvSpPr>
        <p:spPr>
          <a:xfrm>
            <a:off x="349252" y="3429000"/>
            <a:ext cx="4322233" cy="2178691"/>
          </a:xfrm>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r>
              <a:rPr lang="en-US" sz="1400" dirty="0">
                <a:solidFill>
                  <a:schemeClr val="tx1"/>
                </a:solidFill>
              </a:rPr>
              <a:t>Dan Stolts  @ITProGuru</a:t>
            </a:r>
          </a:p>
          <a:p>
            <a:pPr marL="0" indent="0">
              <a:buClr>
                <a:schemeClr val="bg1"/>
              </a:buClr>
              <a:buNone/>
            </a:pPr>
            <a:r>
              <a:rPr lang="en-US" sz="1400" dirty="0">
                <a:solidFill>
                  <a:schemeClr val="tx1"/>
                </a:solidFill>
              </a:rPr>
              <a:t>http://ITProGuru.com</a:t>
            </a: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r>
              <a:rPr lang="en-US" dirty="0"/>
              <a:t>https://www.microsoft.com/en-us/learning/mcsa-linux-azure-certification.aspx</a:t>
            </a:r>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a:xfrm>
            <a:off x="367183" y="1689742"/>
            <a:ext cx="5728817" cy="1051738"/>
          </a:xfrm>
        </p:spPr>
        <p:txBody>
          <a:bodyPr/>
          <a:lstStyle/>
          <a:p>
            <a:r>
              <a:rPr lang="en-US" sz="1400" dirty="0"/>
              <a:t>Part of </a:t>
            </a:r>
            <a:r>
              <a:rPr lang="en-US" sz="1400" b="1" dirty="0"/>
              <a:t>MCSA:</a:t>
            </a:r>
            <a:r>
              <a:rPr lang="en-US" sz="1400" dirty="0"/>
              <a:t> Linux on Azure </a:t>
            </a:r>
            <a:r>
              <a:rPr lang="en-US" sz="1200" dirty="0"/>
              <a:t>(Microsoft Certified Solutions Associate) =</a:t>
            </a:r>
            <a:br>
              <a:rPr lang="en-US" sz="1200" b="1" dirty="0"/>
            </a:br>
            <a:r>
              <a:rPr lang="en-US" sz="1400" dirty="0"/>
              <a:t>Exam 70-533 Implementing Microsoft Azure Infrastructure Solutions + Linux Foundation Certified System Administrator (LFCS)</a:t>
            </a:r>
          </a:p>
        </p:txBody>
      </p:sp>
      <p:sp>
        <p:nvSpPr>
          <p:cNvPr id="7" name="Text Placeholder 5">
            <a:extLst>
              <a:ext uri="{FF2B5EF4-FFF2-40B4-BE49-F238E27FC236}">
                <a16:creationId xmlns:a16="http://schemas.microsoft.com/office/drawing/2014/main" id="{1E37934F-23FB-40B5-863C-7B2CB2A6B1FA}"/>
              </a:ext>
            </a:extLst>
          </p:cNvPr>
          <p:cNvSpPr txBox="1">
            <a:spLocks/>
          </p:cNvSpPr>
          <p:nvPr/>
        </p:nvSpPr>
        <p:spPr bwMode="auto">
          <a:xfrm>
            <a:off x="6239662" y="1619516"/>
            <a:ext cx="5728817" cy="10517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2000" baseline="0">
                <a:solidFill>
                  <a:schemeClr val="bg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1400" b="0" kern="0" dirty="0"/>
              <a:t>Part of </a:t>
            </a:r>
            <a:r>
              <a:rPr lang="en-US" sz="1400" dirty="0"/>
              <a:t>MCSA:</a:t>
            </a:r>
            <a:r>
              <a:rPr lang="en-US" sz="1400" b="0" dirty="0"/>
              <a:t> Cloud Platform Microsoft Certified Solutions Associate</a:t>
            </a:r>
            <a:r>
              <a:rPr lang="en-US" sz="1200" b="0" kern="0" dirty="0"/>
              <a:t>=</a:t>
            </a:r>
            <a:br>
              <a:rPr lang="en-US" sz="1200" b="1" kern="0" dirty="0"/>
            </a:br>
            <a:r>
              <a:rPr lang="en-US" sz="1400" b="0" kern="0" dirty="0"/>
              <a:t>Exam 70-533 Implementing Microsoft Azure Infrastructure Solutions +</a:t>
            </a:r>
            <a:br>
              <a:rPr lang="en-US" sz="1400" b="0" kern="0" dirty="0"/>
            </a:br>
            <a:r>
              <a:rPr lang="en-US" sz="1400" b="0" kern="0" dirty="0"/>
              <a:t>Exam 70-535 Architecting Microsoft Azure Solutions</a:t>
            </a:r>
          </a:p>
          <a:p>
            <a:r>
              <a:rPr lang="en-US" sz="1400" b="0" kern="0" dirty="0"/>
              <a:t>OR… Exam 70-532 Developing Microsoft Azure Solutions </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Use Azure Security Center to monitor Linux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Windows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IN" sz="1600" dirty="0"/>
              <a:t>Win 1. Creating a VM from an Azure Resource Manager template using Cloud Shell – PowerShell</a:t>
            </a:r>
          </a:p>
          <a:p>
            <a:r>
              <a:rPr lang="en-IN" sz="1600" dirty="0"/>
              <a:t>Win 2a. </a:t>
            </a:r>
            <a:r>
              <a:rPr lang="en-US" sz="1600" dirty="0"/>
              <a:t>Create a Windows virtual machine install IIS with the Azure CLI 2.0</a:t>
            </a:r>
          </a:p>
          <a:p>
            <a:r>
              <a:rPr lang="en-US" sz="1600" dirty="0"/>
              <a:t>Win 2b. Install the SQL\IIS\.NET stack in a Windows VM with Azure Cloud Shell</a:t>
            </a:r>
          </a:p>
          <a:p>
            <a:r>
              <a:rPr lang="en-US" sz="1600" dirty="0"/>
              <a:t>Win 3. Monitor and update a Windows virtual machine in Azure using Cloud Shell</a:t>
            </a:r>
          </a:p>
          <a:p>
            <a:r>
              <a:rPr lang="en-US" sz="1600" dirty="0"/>
              <a:t>4. Use Azure Security Center to monitor Windows virtual machines</a:t>
            </a:r>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Windows Labs if you do not have access to RDP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https://docs.microsoft.com/en-us/azure/virtual-machines/windows</a:t>
            </a:r>
          </a:p>
        </p:txBody>
      </p:sp>
    </p:spTree>
    <p:extLst>
      <p:ext uri="{BB962C8B-B14F-4D97-AF65-F5344CB8AC3E}">
        <p14:creationId xmlns:p14="http://schemas.microsoft.com/office/powerpoint/2010/main" val="268891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1. Creating a VM from an Azure Resource Manager template using Cloud Shell - PowerShell</a:t>
            </a:r>
            <a:endParaRPr lang="en-US" dirty="0"/>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an availability set</a:t>
            </a:r>
          </a:p>
          <a:p>
            <a:pPr lvl="1"/>
            <a:r>
              <a:rPr lang="en-US" dirty="0"/>
              <a:t>Create a VM in an availability set</a:t>
            </a:r>
          </a:p>
          <a:p>
            <a:pPr lvl="1"/>
            <a:r>
              <a:rPr lang="en-US" dirty="0"/>
              <a:t>Check available VM sizes</a:t>
            </a:r>
          </a:p>
          <a:p>
            <a:pPr lvl="1"/>
            <a:r>
              <a:rPr lang="en-US" dirty="0"/>
              <a:t>Check Azure Advisor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dan1514IP for “</a:t>
            </a:r>
            <a:r>
              <a:rPr lang="en-US" sz="1900" dirty="0" err="1"/>
              <a:t>myPublicIpAddress</a:t>
            </a:r>
            <a:r>
              <a:rPr lang="en-US" sz="1900" dirty="0"/>
              <a:t>” </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a:buFont typeface="+mj-lt"/>
              <a:buAutoNum type="arabicPeriod"/>
            </a:pPr>
            <a:r>
              <a:rPr lang="en-US" sz="1900" dirty="0"/>
              <a:t>Do not create the VM Scale Set – we do not have enough Azure Credits </a:t>
            </a:r>
            <a:r>
              <a:rPr lang="en-US" sz="1900" dirty="0">
                <a:sym typeface="Wingdings" panose="05000000000000000000" pitchFamily="2" charset="2"/>
              </a:rPr>
              <a:t></a:t>
            </a:r>
          </a:p>
          <a:p>
            <a:pPr>
              <a:buFont typeface="+mj-lt"/>
              <a:buAutoNum type="arabicPeriod"/>
            </a:pPr>
            <a:endParaRPr lang="en-US" sz="1900"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https://docs.microsoft.com/en-us/azure/virtual-machines/linux/tutorial-manage-vm</a:t>
            </a:r>
          </a:p>
        </p:txBody>
      </p:sp>
    </p:spTree>
    <p:extLst>
      <p:ext uri="{BB962C8B-B14F-4D97-AF65-F5344CB8AC3E}">
        <p14:creationId xmlns:p14="http://schemas.microsoft.com/office/powerpoint/2010/main" val="245619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2a. </a:t>
            </a:r>
            <a:r>
              <a:rPr lang="en-US" dirty="0"/>
              <a:t>Create a Windows virtual machine install IIS with the Azure CLI 2.0</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 Resource Group</a:t>
            </a:r>
          </a:p>
          <a:p>
            <a:pPr lvl="1"/>
            <a:r>
              <a:rPr lang="en-US" dirty="0"/>
              <a:t>Create a VM</a:t>
            </a:r>
          </a:p>
          <a:p>
            <a:pPr lvl="1"/>
            <a:r>
              <a:rPr lang="en-US" dirty="0"/>
              <a:t>Install IIS</a:t>
            </a:r>
          </a:p>
          <a:p>
            <a:pPr lvl="1"/>
            <a:r>
              <a:rPr lang="en-US" dirty="0"/>
              <a:t>Open Port 80</a:t>
            </a:r>
          </a:p>
          <a:p>
            <a:pPr lvl="1"/>
            <a:r>
              <a:rPr lang="en-US" dirty="0"/>
              <a:t>Connect via RDP and HTTP</a:t>
            </a:r>
          </a:p>
          <a:p>
            <a:pPr lvl="1"/>
            <a:r>
              <a:rPr lang="en-US" dirty="0"/>
              <a:t>Delete Resource Group</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https://docs.microsoft.com/en-us/azure/virtual-machines/windows/quick-create-cli</a:t>
            </a:r>
          </a:p>
        </p:txBody>
      </p:sp>
    </p:spTree>
    <p:extLst>
      <p:ext uri="{BB962C8B-B14F-4D97-AF65-F5344CB8AC3E}">
        <p14:creationId xmlns:p14="http://schemas.microsoft.com/office/powerpoint/2010/main" val="355665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2b. Install the IIS\.NET\SQL in a Windows VM with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77500" lnSpcReduction="2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Create a VM </a:t>
            </a:r>
          </a:p>
          <a:p>
            <a:r>
              <a:rPr lang="en-US" dirty="0"/>
              <a:t>Install IIS and the .NET Core SDK on the VM</a:t>
            </a:r>
          </a:p>
          <a:p>
            <a:r>
              <a:rPr lang="en-US" dirty="0"/>
              <a:t>Create a VM running SQL Server</a:t>
            </a:r>
          </a:p>
          <a:p>
            <a:r>
              <a:rPr lang="en-US" dirty="0"/>
              <a:t>Install the SQL Server extension</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dan0514iisip for “</a:t>
            </a:r>
            <a:r>
              <a:rPr lang="en-US" dirty="0" err="1"/>
              <a:t>myIISPublicIpAddress</a:t>
            </a:r>
            <a:r>
              <a:rPr lang="en-US" dirty="0"/>
              <a:t>” </a:t>
            </a:r>
          </a:p>
          <a:p>
            <a:pPr marL="742950" lvl="1">
              <a:buFont typeface="Arial" panose="020B0604020202020204" pitchFamily="34" charset="0"/>
              <a:buChar char="•"/>
            </a:pPr>
            <a:r>
              <a:rPr lang="en-US" dirty="0"/>
              <a:t>dan1514vmiis for “IISVM” </a:t>
            </a:r>
          </a:p>
          <a:p>
            <a:pPr>
              <a:buFont typeface="+mj-lt"/>
              <a:buAutoNum type="arabicPeriod"/>
            </a:pPr>
            <a:r>
              <a:rPr lang="en-US" dirty="0"/>
              <a:t>Stop and Deallocate or Delete resources when done with ALL labs (After Security Lab 4)</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https://docs.microsoft.com/en-us/azure/virtual-machines/windows/tutorial-iis-sql</a:t>
            </a:r>
          </a:p>
        </p:txBody>
      </p:sp>
    </p:spTree>
    <p:extLst>
      <p:ext uri="{BB962C8B-B14F-4D97-AF65-F5344CB8AC3E}">
        <p14:creationId xmlns:p14="http://schemas.microsoft.com/office/powerpoint/2010/main" val="26080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3. Monitor and update a Windows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55000" lnSpcReduction="20000"/>
          </a:bodyPr>
          <a:lstStyle/>
          <a:p>
            <a:pPr marL="0" indent="0">
              <a:buNone/>
            </a:pPr>
            <a:r>
              <a:rPr lang="en-US" dirty="0"/>
              <a:t>You learn how to:</a:t>
            </a:r>
          </a:p>
          <a:p>
            <a:r>
              <a:rPr lang="en-US" dirty="0"/>
              <a:t>Use PowerShell or Azure Cloud Shell</a:t>
            </a:r>
          </a:p>
          <a:p>
            <a:r>
              <a:rPr lang="en-US" dirty="0"/>
              <a:t>Enable boot diagnostics on a VM</a:t>
            </a:r>
          </a:p>
          <a:p>
            <a:r>
              <a:rPr lang="en-US" dirty="0"/>
              <a:t>View boot diagnostics</a:t>
            </a:r>
          </a:p>
          <a:p>
            <a:r>
              <a:rPr lang="en-US" dirty="0"/>
              <a:t>View VM host metrics</a:t>
            </a:r>
          </a:p>
          <a:p>
            <a:r>
              <a:rPr lang="en-US" dirty="0"/>
              <a:t>Install the diagnostics extension</a:t>
            </a:r>
          </a:p>
          <a:p>
            <a:r>
              <a:rPr lang="en-US" dirty="0"/>
              <a:t>View VM metrics</a:t>
            </a:r>
          </a:p>
          <a:p>
            <a:r>
              <a:rPr lang="en-US" dirty="0"/>
              <a:t>Create an alert</a:t>
            </a:r>
          </a:p>
          <a:p>
            <a:r>
              <a:rPr lang="en-US" dirty="0"/>
              <a:t>Manage Windows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dan0514ip for “</a:t>
            </a:r>
            <a:r>
              <a:rPr lang="en-US" dirty="0" err="1"/>
              <a:t>myIISPublicIpAddress</a:t>
            </a:r>
            <a:r>
              <a:rPr lang="en-US" dirty="0"/>
              <a:t>” </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https://docs.microsoft.com/en-us/azure/virtual-machines/windows/tutorial-monitoring</a:t>
            </a:r>
          </a:p>
        </p:txBody>
      </p:sp>
    </p:spTree>
    <p:extLst>
      <p:ext uri="{BB962C8B-B14F-4D97-AF65-F5344CB8AC3E}">
        <p14:creationId xmlns:p14="http://schemas.microsoft.com/office/powerpoint/2010/main" val="378930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4. Use Azure Security Center to monitor Windows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https://docs.microsoft.com/en-us/azure/virtual-machines/windows/tutorial-azure-security</a:t>
            </a:r>
          </a:p>
        </p:txBody>
      </p:sp>
    </p:spTree>
    <p:extLst>
      <p:ext uri="{BB962C8B-B14F-4D97-AF65-F5344CB8AC3E}">
        <p14:creationId xmlns:p14="http://schemas.microsoft.com/office/powerpoint/2010/main" val="261739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9FCEB5-52C0-4CC8-B598-2367308E301A}"/>
              </a:ext>
            </a:extLst>
          </p:cNvPr>
          <p:cNvSpPr>
            <a:spLocks noGrp="1"/>
          </p:cNvSpPr>
          <p:nvPr>
            <p:ph type="ctrTitle" sz="quarter"/>
          </p:nvPr>
        </p:nvSpPr>
        <p:spPr/>
        <p:txBody>
          <a:bodyPr/>
          <a:lstStyle/>
          <a:p>
            <a:r>
              <a:rPr lang="en-US" dirty="0"/>
              <a:t>Thought Experiment / Case Study Labs</a:t>
            </a:r>
            <a:br>
              <a:rPr lang="en-US" dirty="0"/>
            </a:br>
            <a:r>
              <a:rPr lang="en-US" dirty="0"/>
              <a:t>Architecting Solutions on the Whiteboard</a:t>
            </a:r>
          </a:p>
        </p:txBody>
      </p:sp>
      <p:sp>
        <p:nvSpPr>
          <p:cNvPr id="6" name="Subtitle 5">
            <a:extLst>
              <a:ext uri="{FF2B5EF4-FFF2-40B4-BE49-F238E27FC236}">
                <a16:creationId xmlns:a16="http://schemas.microsoft.com/office/drawing/2014/main" id="{4D40C8AD-7AB8-49D2-8185-697D3209911D}"/>
              </a:ext>
            </a:extLst>
          </p:cNvPr>
          <p:cNvSpPr>
            <a:spLocks noGrp="1"/>
          </p:cNvSpPr>
          <p:nvPr>
            <p:ph type="subTitle" sz="quarter" idx="1"/>
          </p:nvPr>
        </p:nvSpPr>
        <p:spPr/>
        <p:txBody>
          <a:bodyPr/>
          <a:lstStyle/>
          <a:p>
            <a:r>
              <a:rPr lang="en-US" dirty="0"/>
              <a:t>Case 1: Web App – Solution Design / Architectural Design Contoso Vacation Application Migration to Azure</a:t>
            </a:r>
          </a:p>
          <a:p>
            <a:r>
              <a:rPr lang="en-US" dirty="0"/>
              <a:t>Case 2: Contoso Acquisition and Migration of Fabrikam</a:t>
            </a:r>
          </a:p>
          <a:p>
            <a:r>
              <a:rPr lang="en-US" dirty="0"/>
              <a:t>Case 3a: Operational Design - INDIVIDUAL</a:t>
            </a:r>
          </a:p>
          <a:p>
            <a:r>
              <a:rPr lang="en-US" dirty="0"/>
              <a:t>Case 3b: Operational Design - TEAM</a:t>
            </a:r>
          </a:p>
          <a:p>
            <a:r>
              <a:rPr lang="en-US" dirty="0"/>
              <a:t>Case 4: Using Isolation Security Zones to Enhance Security Posture</a:t>
            </a:r>
          </a:p>
          <a:p>
            <a:endParaRPr lang="en-US" dirty="0"/>
          </a:p>
          <a:p>
            <a:endParaRPr lang="en-US" dirty="0"/>
          </a:p>
        </p:txBody>
      </p:sp>
      <p:sp>
        <p:nvSpPr>
          <p:cNvPr id="7" name="Text Placeholder 6">
            <a:extLst>
              <a:ext uri="{FF2B5EF4-FFF2-40B4-BE49-F238E27FC236}">
                <a16:creationId xmlns:a16="http://schemas.microsoft.com/office/drawing/2014/main" id="{831CCCC8-6D8B-4453-AE5A-9E9AE01D40E1}"/>
              </a:ext>
            </a:extLst>
          </p:cNvPr>
          <p:cNvSpPr>
            <a:spLocks noGrp="1"/>
          </p:cNvSpPr>
          <p:nvPr>
            <p:ph type="body" sz="quarter" idx="10"/>
          </p:nvPr>
        </p:nvSpPr>
        <p:spPr/>
        <p:txBody>
          <a:bodyPr/>
          <a:lstStyle/>
          <a:p>
            <a:r>
              <a:rPr lang="en-US" dirty="0"/>
              <a:t>Team or Individual Exercises</a:t>
            </a:r>
          </a:p>
          <a:p>
            <a:r>
              <a:rPr lang="en-US" dirty="0"/>
              <a:t>Answers are NOT in the slides.  There are no wrong answers (unless answer does not solve the problem). Is there a better answer?  Keep digging to find the best solutions.</a:t>
            </a:r>
          </a:p>
        </p:txBody>
      </p:sp>
      <p:sp>
        <p:nvSpPr>
          <p:cNvPr id="8" name="Text Placeholder 7">
            <a:extLst>
              <a:ext uri="{FF2B5EF4-FFF2-40B4-BE49-F238E27FC236}">
                <a16:creationId xmlns:a16="http://schemas.microsoft.com/office/drawing/2014/main" id="{BC4A6E36-F8F5-4E59-A6C0-3FFF1ADA1E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648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br>
              <a:rPr lang="en-US" sz="3200" dirty="0"/>
            </a:br>
            <a:r>
              <a:rPr lang="en-US" sz="3200" dirty="0"/>
              <a:t>What ideas do you have for projects?</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sz="2000" dirty="0"/>
              <a:t>Contoso Purchases Fabrikam and needs to Migrate Fabrikam to Contoso or Azure</a:t>
            </a:r>
          </a:p>
          <a:p>
            <a:r>
              <a:rPr lang="en-US" sz="2000" dirty="0"/>
              <a:t>How to Architect Networks Using Isolation Security Zones to Enhance Security Posture When Moving to Azure</a:t>
            </a:r>
          </a:p>
          <a:p>
            <a:r>
              <a:rPr lang="en-US" sz="2000" dirty="0"/>
              <a:t>What challenges are YOU facing?</a:t>
            </a:r>
          </a:p>
          <a:p>
            <a:endParaRPr lang="en-US" sz="1600" dirty="0"/>
          </a:p>
          <a:p>
            <a:endParaRPr lang="en-US" sz="1600" dirty="0"/>
          </a:p>
          <a:p>
            <a:pPr marL="0" indent="0">
              <a:buNone/>
            </a:pPr>
            <a:r>
              <a:rPr lang="en-US" sz="3200" dirty="0"/>
              <a:t>This is where you get the most out of this event!!!!</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
        <p:nvSpPr>
          <p:cNvPr id="5" name="Double Wave 4">
            <a:extLst>
              <a:ext uri="{FF2B5EF4-FFF2-40B4-BE49-F238E27FC236}">
                <a16:creationId xmlns:a16="http://schemas.microsoft.com/office/drawing/2014/main" id="{9EC1E62F-B666-4DCC-AC56-E9A1AADF772F}"/>
              </a:ext>
            </a:extLst>
          </p:cNvPr>
          <p:cNvSpPr/>
          <p:nvPr/>
        </p:nvSpPr>
        <p:spPr bwMode="auto">
          <a:xfrm>
            <a:off x="12384626" y="4809661"/>
            <a:ext cx="4637334" cy="1497477"/>
          </a:xfrm>
          <a:prstGeom prst="doubleWave">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t>Parking Lot </a:t>
            </a:r>
          </a:p>
          <a:p>
            <a:pPr marL="0" marR="0" indent="0" algn="ctr" defTabSz="914400" rtl="0" eaLnBrk="0" fontAlgn="base" latinLnBrk="0" hangingPunct="0">
              <a:lnSpc>
                <a:spcPct val="100000"/>
              </a:lnSpc>
              <a:spcBef>
                <a:spcPct val="0"/>
              </a:spcBef>
              <a:spcAft>
                <a:spcPct val="0"/>
              </a:spcAft>
              <a:buClrTx/>
              <a:buSzTx/>
              <a:buFontTx/>
              <a:buNone/>
              <a:tabLst/>
            </a:pPr>
            <a:r>
              <a:rPr lang="en-US" sz="3600" dirty="0"/>
              <a:t>Post It Notes</a:t>
            </a:r>
            <a:endParaRPr kumimoji="0" lang="en-US" sz="36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96734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latin typeface="+mn-lt"/>
              </a:rPr>
              <a:t>Getting Started Labs</a:t>
            </a:r>
            <a:br>
              <a:rPr lang="en-US" sz="3200" dirty="0">
                <a:latin typeface="+mn-lt"/>
              </a:rPr>
            </a:br>
            <a:r>
              <a:rPr lang="en-US" sz="2800" dirty="0">
                <a:latin typeface="+mn-lt"/>
              </a:rPr>
              <a:t>https://docs.microsoft.com/en-us/azure/#get-started </a:t>
            </a:r>
            <a:endParaRPr lang="en-US" sz="3200" dirty="0">
              <a:latin typeface="+mn-lt"/>
            </a:endParaRP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163253" y="1472562"/>
            <a:ext cx="3844585" cy="4793789"/>
          </a:xfrm>
        </p:spPr>
        <p:txBody>
          <a:bodyPr/>
          <a:lstStyle/>
          <a:p>
            <a:pPr marL="0" indent="0">
              <a:buNone/>
            </a:pPr>
            <a:r>
              <a:rPr lang="en-US" sz="1800" b="1" dirty="0">
                <a:latin typeface="+mn-lt"/>
              </a:rPr>
              <a:t>Deploy infrastructure</a:t>
            </a:r>
          </a:p>
          <a:p>
            <a:r>
              <a:rPr lang="en-US" sz="1800" b="1" dirty="0">
                <a:highlight>
                  <a:srgbClr val="FFFF00"/>
                </a:highlight>
                <a:latin typeface="+mn-lt"/>
                <a:hlinkClick r:id="rId2"/>
              </a:rPr>
              <a:t>Linux virtual machines</a:t>
            </a:r>
            <a:endParaRPr lang="en-US" sz="1800" b="1" dirty="0">
              <a:highlight>
                <a:srgbClr val="FFFF00"/>
              </a:highlight>
              <a:latin typeface="+mn-lt"/>
            </a:endParaRPr>
          </a:p>
          <a:p>
            <a:r>
              <a:rPr lang="en-US" sz="1800" b="1" dirty="0">
                <a:highlight>
                  <a:srgbClr val="FFFF00"/>
                </a:highlight>
                <a:latin typeface="+mn-lt"/>
                <a:hlinkClick r:id="rId3"/>
              </a:rPr>
              <a:t>Windows virtual machines</a:t>
            </a:r>
            <a:endParaRPr lang="en-US" sz="1800" b="1" dirty="0">
              <a:highlight>
                <a:srgbClr val="FFFF00"/>
              </a:highlight>
              <a:latin typeface="+mn-lt"/>
            </a:endParaRPr>
          </a:p>
          <a:p>
            <a:pPr marL="0" indent="0">
              <a:buNone/>
            </a:pPr>
            <a:endParaRPr lang="en-US" sz="1800" b="1" dirty="0">
              <a:latin typeface="+mn-lt"/>
            </a:endParaRPr>
          </a:p>
          <a:p>
            <a:pPr marL="0" indent="0">
              <a:buNone/>
            </a:pPr>
            <a:r>
              <a:rPr lang="en-US" sz="1800" b="1" dirty="0">
                <a:latin typeface="+mn-lt"/>
              </a:rPr>
              <a:t>Secure and manage resources</a:t>
            </a:r>
          </a:p>
          <a:p>
            <a:r>
              <a:rPr lang="en-US" sz="1600" dirty="0">
                <a:latin typeface="+mn-lt"/>
                <a:hlinkClick r:id="rId4"/>
              </a:rPr>
              <a:t>Azure Security Center</a:t>
            </a:r>
            <a:endParaRPr lang="en-US" sz="1600" dirty="0">
              <a:latin typeface="+mn-lt"/>
            </a:endParaRPr>
          </a:p>
          <a:p>
            <a:r>
              <a:rPr lang="en-US" sz="1600" dirty="0">
                <a:latin typeface="+mn-lt"/>
                <a:hlinkClick r:id="rId5"/>
              </a:rPr>
              <a:t>Azure Monitor</a:t>
            </a:r>
            <a:endParaRPr lang="en-US" sz="1600" dirty="0">
              <a:latin typeface="+mn-lt"/>
            </a:endParaRPr>
          </a:p>
          <a:p>
            <a:r>
              <a:rPr lang="en-US" sz="1600" dirty="0">
                <a:latin typeface="+mn-lt"/>
                <a:hlinkClick r:id="rId6"/>
              </a:rPr>
              <a:t>Azure Application Insights</a:t>
            </a:r>
            <a:endParaRPr lang="en-US" sz="1600" dirty="0">
              <a:latin typeface="+mn-lt"/>
            </a:endParaRPr>
          </a:p>
          <a:p>
            <a:r>
              <a:rPr lang="en-US" sz="1600" dirty="0">
                <a:latin typeface="+mn-lt"/>
                <a:hlinkClick r:id="rId7"/>
              </a:rPr>
              <a:t>Azure Cost Management</a:t>
            </a:r>
            <a:endParaRPr lang="en-US" sz="1600" dirty="0">
              <a:latin typeface="+mn-lt"/>
            </a:endParaRPr>
          </a:p>
          <a:p>
            <a:r>
              <a:rPr lang="en-US" sz="1600" dirty="0">
                <a:latin typeface="+mn-lt"/>
                <a:hlinkClick r:id="rId8"/>
              </a:rPr>
              <a:t>Azure Backup</a:t>
            </a:r>
            <a:endParaRPr lang="en-US" sz="1600" dirty="0">
              <a:latin typeface="+mn-lt"/>
            </a:endParaRPr>
          </a:p>
          <a:p>
            <a:r>
              <a:rPr lang="en-US" sz="1600" dirty="0">
                <a:latin typeface="+mn-lt"/>
                <a:hlinkClick r:id="rId9"/>
              </a:rPr>
              <a:t>Azure Site Recovery</a:t>
            </a:r>
            <a:endParaRPr lang="en-US" sz="1600" dirty="0">
              <a:latin typeface="+mn-lt"/>
            </a:endParaRPr>
          </a:p>
          <a:p>
            <a:r>
              <a:rPr lang="en-US" sz="1600" dirty="0">
                <a:latin typeface="+mn-lt"/>
                <a:hlinkClick r:id="rId10"/>
              </a:rPr>
              <a:t>Azure Migrate</a:t>
            </a:r>
            <a:endParaRPr lang="en-US" sz="1600" dirty="0">
              <a:latin typeface="+mn-lt"/>
            </a:endParaRPr>
          </a:p>
          <a:p>
            <a:r>
              <a:rPr lang="en-US" sz="1600" dirty="0">
                <a:latin typeface="+mn-lt"/>
                <a:hlinkClick r:id="rId11"/>
              </a:rPr>
              <a:t>Azure Policy</a:t>
            </a:r>
            <a:endParaRPr lang="en-US" sz="1600" dirty="0">
              <a:latin typeface="+mn-lt"/>
            </a:endParaRPr>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latin typeface="+mn-lt"/>
                <a:hlinkClick r:id="rId12"/>
              </a:rPr>
              <a:t>https://docs.microsoft.com/en-us/azure/#get-started</a:t>
            </a:r>
            <a:r>
              <a:rPr lang="en-US" sz="2800" dirty="0">
                <a:latin typeface="+mn-lt"/>
              </a:rPr>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862963"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mn-lt"/>
              </a:rPr>
              <a:t>Develop apps</a:t>
            </a:r>
            <a:r>
              <a:rPr kumimoji="0" lang="en-US" altLang="en-US"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r>
              <a:rPr kumimoji="0" lang="en-US" altLang="en-US" sz="1900" b="0"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r>
              <a:rPr kumimoji="0" lang="en-US" altLang="en-US" sz="1900" b="0"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endParaRPr kumimoji="0" lang="en-US" altLang="en-US" sz="1200" b="0" i="0" u="none" strike="noStrike" cap="none" normalizeH="0" baseline="0" dirty="0">
              <a:ln>
                <a:noFill/>
              </a:ln>
              <a:solidFill>
                <a:srgbClr val="0050C5"/>
              </a:solidFill>
              <a:effectLst/>
              <a:latin typeface="+mn-lt"/>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754326"/>
          </a:xfrm>
          <a:prstGeom prst="rect">
            <a:avLst/>
          </a:prstGeom>
        </p:spPr>
        <p:txBody>
          <a:bodyPr wrap="square">
            <a:spAutoFit/>
          </a:bodyPr>
          <a:lstStyle/>
          <a:p>
            <a:r>
              <a:rPr lang="en-US" dirty="0">
                <a:solidFill>
                  <a:srgbClr val="000000"/>
                </a:solidFill>
                <a:latin typeface="+mn-lt"/>
              </a:rPr>
              <a:t>App Models</a:t>
            </a:r>
          </a:p>
          <a:p>
            <a:pPr>
              <a:buFont typeface="Arial" panose="020B0604020202020204" pitchFamily="34" charset="0"/>
              <a:buChar char="•"/>
            </a:pPr>
            <a:r>
              <a:rPr lang="en-US" b="0" dirty="0">
                <a:solidFill>
                  <a:srgbClr val="333333"/>
                </a:solidFill>
                <a:latin typeface="+mn-lt"/>
                <a:hlinkClick r:id="rId19"/>
              </a:rPr>
              <a:t>Web Apps</a:t>
            </a:r>
            <a:endParaRPr lang="en-US" b="0" dirty="0">
              <a:solidFill>
                <a:srgbClr val="000000"/>
              </a:solidFill>
              <a:latin typeface="+mn-lt"/>
            </a:endParaRPr>
          </a:p>
          <a:p>
            <a:pPr>
              <a:buFont typeface="Arial" panose="020B0604020202020204" pitchFamily="34" charset="0"/>
              <a:buChar char="•"/>
            </a:pPr>
            <a:r>
              <a:rPr lang="en-US" b="0" dirty="0" err="1">
                <a:solidFill>
                  <a:srgbClr val="333333"/>
                </a:solidFill>
                <a:latin typeface="+mn-lt"/>
                <a:hlinkClick r:id="rId20"/>
              </a:rPr>
              <a:t>Serverless</a:t>
            </a:r>
            <a:r>
              <a:rPr lang="en-US" b="0" dirty="0">
                <a:solidFill>
                  <a:srgbClr val="333333"/>
                </a:solidFill>
                <a:latin typeface="+mn-lt"/>
                <a:hlinkClick r:id="rId20"/>
              </a:rPr>
              <a:t> Functions</a:t>
            </a:r>
            <a:endParaRPr lang="en-US" b="0" dirty="0">
              <a:solidFill>
                <a:srgbClr val="000000"/>
              </a:solidFill>
              <a:latin typeface="+mn-lt"/>
            </a:endParaRPr>
          </a:p>
          <a:p>
            <a:pPr>
              <a:buFont typeface="Arial" panose="020B0604020202020204" pitchFamily="34" charset="0"/>
              <a:buChar char="•"/>
            </a:pPr>
            <a:r>
              <a:rPr lang="en-US" b="0" dirty="0">
                <a:solidFill>
                  <a:srgbClr val="333333"/>
                </a:solidFill>
                <a:latin typeface="+mn-lt"/>
                <a:hlinkClick r:id="rId21"/>
              </a:rPr>
              <a:t>Containers</a:t>
            </a:r>
            <a:endParaRPr lang="en-US" b="0" dirty="0">
              <a:solidFill>
                <a:srgbClr val="000000"/>
              </a:solidFill>
              <a:latin typeface="+mn-lt"/>
            </a:endParaRPr>
          </a:p>
          <a:p>
            <a:pPr>
              <a:buFont typeface="Arial" panose="020B0604020202020204" pitchFamily="34" charset="0"/>
              <a:buChar char="•"/>
            </a:pPr>
            <a:r>
              <a:rPr lang="en-US" b="0" dirty="0">
                <a:solidFill>
                  <a:srgbClr val="333333"/>
                </a:solidFill>
                <a:latin typeface="+mn-lt"/>
                <a:hlinkClick r:id="rId22"/>
              </a:rPr>
              <a:t>Microservices with Service Fabric</a:t>
            </a:r>
            <a:endParaRPr lang="en-US" b="0" dirty="0">
              <a:solidFill>
                <a:srgbClr val="000000"/>
              </a:solidFill>
              <a:latin typeface="+mn-lt"/>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mn-lt"/>
              </a:rPr>
              <a:t>Manage data and AI</a:t>
            </a:r>
          </a:p>
          <a:p>
            <a:r>
              <a:rPr lang="en-US" dirty="0">
                <a:solidFill>
                  <a:srgbClr val="000000"/>
                </a:solidFill>
                <a:latin typeface="+mn-lt"/>
              </a:rPr>
              <a:t>Relational Databases</a:t>
            </a:r>
          </a:p>
          <a:p>
            <a:pPr>
              <a:buFont typeface="Arial" panose="020B0604020202020204" pitchFamily="34" charset="0"/>
              <a:buChar char="•"/>
            </a:pPr>
            <a:r>
              <a:rPr lang="en-US" sz="1600" b="0" dirty="0">
                <a:solidFill>
                  <a:srgbClr val="333333"/>
                </a:solidFill>
                <a:latin typeface="+mn-lt"/>
                <a:hlinkClick r:id="rId23"/>
              </a:rPr>
              <a:t>SQL database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4"/>
              </a:rPr>
              <a:t>SQL Data Warehouse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5"/>
              </a:rPr>
              <a:t>PostgreSQL database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6"/>
              </a:rPr>
              <a:t>MySQL database as a service</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NoSQL</a:t>
            </a:r>
          </a:p>
          <a:p>
            <a:pPr>
              <a:buFont typeface="Arial" panose="020B0604020202020204" pitchFamily="34" charset="0"/>
              <a:buChar char="•"/>
            </a:pPr>
            <a:r>
              <a:rPr lang="en-US" sz="1600" b="0" dirty="0">
                <a:solidFill>
                  <a:srgbClr val="333333"/>
                </a:solidFill>
                <a:latin typeface="+mn-lt"/>
                <a:hlinkClick r:id="rId27"/>
              </a:rPr>
              <a:t>Azure Cosmos DB</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Storage</a:t>
            </a:r>
          </a:p>
          <a:p>
            <a:pPr>
              <a:buFont typeface="Arial" panose="020B0604020202020204" pitchFamily="34" charset="0"/>
              <a:buChar char="•"/>
            </a:pPr>
            <a:r>
              <a:rPr lang="en-US" sz="1600" b="0" dirty="0">
                <a:solidFill>
                  <a:srgbClr val="333333"/>
                </a:solidFill>
                <a:latin typeface="+mn-lt"/>
                <a:hlinkClick r:id="rId28"/>
              </a:rPr>
              <a:t>Blob Storage</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AI and Cognitive Services</a:t>
            </a:r>
          </a:p>
          <a:p>
            <a:pPr>
              <a:buFont typeface="Arial" panose="020B0604020202020204" pitchFamily="34" charset="0"/>
              <a:buChar char="•"/>
            </a:pPr>
            <a:r>
              <a:rPr lang="en-US" sz="1600" b="0" dirty="0">
                <a:solidFill>
                  <a:srgbClr val="333333"/>
                </a:solidFill>
                <a:latin typeface="+mn-lt"/>
                <a:hlinkClick r:id="rId29"/>
              </a:rPr>
              <a:t>Machine Learning </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30"/>
              </a:rPr>
              <a:t>Cognitive Services</a:t>
            </a:r>
            <a:endParaRPr lang="en-US" sz="1600" b="0" dirty="0">
              <a:solidFill>
                <a:srgbClr val="000000"/>
              </a:solidFill>
              <a:latin typeface="+mn-lt"/>
            </a:endParaRPr>
          </a:p>
        </p:txBody>
      </p:sp>
    </p:spTree>
    <p:extLst>
      <p:ext uri="{BB962C8B-B14F-4D97-AF65-F5344CB8AC3E}">
        <p14:creationId xmlns:p14="http://schemas.microsoft.com/office/powerpoint/2010/main" val="35537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52805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931" y="1074719"/>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1725931" y="1749372"/>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6768320"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1</a:t>
            </a:r>
            <a:br>
              <a:rPr lang="en-US" dirty="0">
                <a:latin typeface="+mn-lt"/>
              </a:rPr>
            </a:br>
            <a:r>
              <a:rPr lang="en-US" dirty="0">
                <a:latin typeface="+mn-lt"/>
              </a:rPr>
              <a:t>Web App - </a:t>
            </a:r>
            <a:r>
              <a:rPr lang="en-US" cap="all" dirty="0">
                <a:latin typeface="+mn-lt"/>
              </a:rPr>
              <a:t>SOLUTION DESIGN</a:t>
            </a:r>
            <a:endParaRPr lang="en-US" dirty="0">
              <a:latin typeface="+mn-lt"/>
            </a:endParaRP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31885" y="1371600"/>
            <a:ext cx="6570653" cy="5235974"/>
          </a:xfrm>
        </p:spPr>
        <p:txBody>
          <a:bodyPr>
            <a:normAutofit fontScale="92500" lnSpcReduction="20000"/>
          </a:bodyPr>
          <a:lstStyle/>
          <a:p>
            <a:pPr marL="0" indent="0">
              <a:buNone/>
            </a:pPr>
            <a:r>
              <a:rPr lang="en-US" sz="1200" b="1" dirty="0">
                <a:latin typeface="+mn-lt"/>
              </a:rPr>
              <a:t>Background:</a:t>
            </a:r>
            <a:r>
              <a:rPr lang="en-US" sz="1200" dirty="0">
                <a:latin typeface="+mn-lt"/>
              </a:rPr>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latin typeface="+mn-lt"/>
              </a:rPr>
              <a:t>Fabrikam’s</a:t>
            </a:r>
            <a:r>
              <a:rPr lang="en-US" sz="1200" dirty="0">
                <a:latin typeface="+mn-lt"/>
              </a:rPr>
              <a:t> existing applications.</a:t>
            </a:r>
          </a:p>
          <a:p>
            <a:pPr marL="0" indent="0">
              <a:buNone/>
            </a:pPr>
            <a:r>
              <a:rPr lang="en-US" sz="1200" dirty="0">
                <a:latin typeface="+mn-lt"/>
              </a:rPr>
              <a:t>You are a team of Cloud Architects at Contoso Vacations. The Chief Architect (CA) has just sent an email that was forwarded to you for collaboration, asking for your help on a special project</a:t>
            </a:r>
            <a:r>
              <a:rPr lang="en-US" sz="1300" dirty="0">
                <a:latin typeface="+mn-lt"/>
              </a:rPr>
              <a:t>.</a:t>
            </a:r>
          </a:p>
          <a:p>
            <a:pPr marL="0" indent="0">
              <a:buNone/>
            </a:pPr>
            <a:endParaRPr lang="en-US" sz="1300" b="1" dirty="0">
              <a:latin typeface="+mn-lt"/>
            </a:endParaRPr>
          </a:p>
          <a:p>
            <a:pPr marL="0" indent="0">
              <a:buNone/>
            </a:pPr>
            <a:r>
              <a:rPr lang="en-US" sz="1300" b="1" dirty="0">
                <a:latin typeface="+mn-lt"/>
              </a:rPr>
              <a:t>Subject</a:t>
            </a:r>
            <a:r>
              <a:rPr lang="en-US" sz="1300" dirty="0">
                <a:latin typeface="+mn-lt"/>
              </a:rPr>
              <a:t>: Need plan to migrate 3 Fabrikam apps to Azure </a:t>
            </a:r>
          </a:p>
          <a:p>
            <a:pPr marL="0" indent="0">
              <a:buNone/>
            </a:pPr>
            <a:r>
              <a:rPr lang="en-US" sz="1200" dirty="0">
                <a:latin typeface="+mn-lt"/>
              </a:rPr>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latin typeface="+mn-lt"/>
              </a:rPr>
              <a:t>These </a:t>
            </a:r>
            <a:r>
              <a:rPr lang="en-US" sz="1200" dirty="0">
                <a:latin typeface="+mn-lt"/>
              </a:rPr>
              <a:t>three applications will be migrated to Azure, so that </a:t>
            </a:r>
            <a:r>
              <a:rPr lang="en-US" sz="1200" dirty="0" err="1">
                <a:latin typeface="+mn-lt"/>
              </a:rPr>
              <a:t>Fabrikam’s</a:t>
            </a:r>
            <a:r>
              <a:rPr lang="en-US" sz="1200" dirty="0">
                <a:latin typeface="+mn-lt"/>
              </a:rPr>
              <a:t> existing datacenter can be decommissioned. The applications that will be migrated to Azure include:</a:t>
            </a:r>
          </a:p>
          <a:p>
            <a:pPr marL="0" indent="0">
              <a:buNone/>
            </a:pPr>
            <a:r>
              <a:rPr lang="en-US" sz="1200" b="1" dirty="0">
                <a:latin typeface="+mn-lt"/>
              </a:rPr>
              <a:t>GoFabrikam.com </a:t>
            </a:r>
            <a:r>
              <a:rPr lang="en-US" sz="1200" dirty="0">
                <a:latin typeface="+mn-lt"/>
              </a:rPr>
              <a:t>– </a:t>
            </a:r>
            <a:r>
              <a:rPr lang="en-US" sz="1200" dirty="0" err="1">
                <a:latin typeface="+mn-lt"/>
              </a:rPr>
              <a:t>Fabrikam’s</a:t>
            </a:r>
            <a:r>
              <a:rPr lang="en-US" sz="1200" dirty="0">
                <a:latin typeface="+mn-lt"/>
              </a:rPr>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latin typeface="+mn-lt"/>
              </a:rPr>
              <a:t>Agri</a:t>
            </a:r>
            <a:r>
              <a:rPr lang="en-US" sz="1200" b="1" dirty="0">
                <a:latin typeface="+mn-lt"/>
              </a:rPr>
              <a:t>-Hub </a:t>
            </a:r>
            <a:r>
              <a:rPr lang="en-US" sz="1200" dirty="0">
                <a:latin typeface="+mn-lt"/>
              </a:rPr>
              <a:t>– </a:t>
            </a:r>
            <a:r>
              <a:rPr lang="en-US" sz="1200" dirty="0" err="1">
                <a:latin typeface="+mn-lt"/>
              </a:rPr>
              <a:t>Fabrikam’s</a:t>
            </a:r>
            <a:r>
              <a:rPr lang="en-US" sz="1200" dirty="0">
                <a:latin typeface="+mn-lt"/>
              </a:rPr>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latin typeface="+mn-lt"/>
              </a:rPr>
              <a:t>Farm Viewer </a:t>
            </a:r>
            <a:r>
              <a:rPr lang="en-US" sz="1200" dirty="0">
                <a:latin typeface="+mn-lt"/>
              </a:rPr>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sz="1800" dirty="0">
                <a:latin typeface="+mn-lt"/>
                <a:hlinkClick r:id="rId3"/>
              </a:rPr>
              <a:t>https://github.com/guruskill/70-535</a:t>
            </a:r>
            <a:r>
              <a:rPr lang="en-US" sz="1800" dirty="0">
                <a:latin typeface="+mn-lt"/>
              </a:rPr>
              <a:t> Labs folder 70-534-00-Labs.pptx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5183074" cy="3539430"/>
          </a:xfrm>
          <a:prstGeom prst="rect">
            <a:avLst/>
          </a:prstGeom>
        </p:spPr>
        <p:txBody>
          <a:bodyPr wrap="square">
            <a:spAutoFit/>
          </a:bodyPr>
          <a:lstStyle/>
          <a:p>
            <a:r>
              <a:rPr lang="en-US" sz="1600" dirty="0">
                <a:latin typeface="+mn-lt"/>
              </a:rPr>
              <a:t>Desired Outcome:</a:t>
            </a:r>
          </a:p>
          <a:p>
            <a:r>
              <a:rPr lang="en-US" sz="1600" b="0" dirty="0">
                <a:latin typeface="+mn-lt"/>
              </a:rPr>
              <a:t>For each of the three workflows identified as candidates to move to Azure, </a:t>
            </a:r>
            <a:r>
              <a:rPr lang="en-US" sz="1600" b="0" u="sng" dirty="0">
                <a:latin typeface="+mn-lt"/>
              </a:rPr>
              <a:t>identify an architecture style</a:t>
            </a:r>
            <a:r>
              <a:rPr lang="en-US" sz="1600" b="0" dirty="0">
                <a:latin typeface="+mn-lt"/>
              </a:rPr>
              <a:t> for the target-state solution, and </a:t>
            </a:r>
            <a:r>
              <a:rPr lang="en-US" sz="1600" b="0" u="sng" dirty="0">
                <a:latin typeface="+mn-lt"/>
              </a:rPr>
              <a:t>create a high-level solution design</a:t>
            </a:r>
            <a:r>
              <a:rPr lang="en-US" sz="1600" b="0" dirty="0">
                <a:latin typeface="+mn-lt"/>
              </a:rPr>
              <a:t> that indicates the Azure services that you plan on using. You do not need to specify service configurations or other details at this point; however, please be prepared to justify your decision in terms of features, cost, and quality.</a:t>
            </a:r>
          </a:p>
          <a:p>
            <a:endParaRPr lang="en-US" sz="1600" dirty="0">
              <a:latin typeface="+mn-lt"/>
            </a:endParaRPr>
          </a:p>
          <a:p>
            <a:r>
              <a:rPr lang="en-US" sz="1600" dirty="0">
                <a:latin typeface="+mn-lt"/>
              </a:rPr>
              <a:t>Resources:</a:t>
            </a:r>
          </a:p>
          <a:p>
            <a:r>
              <a:rPr lang="en-US" sz="1600" u="sng" dirty="0">
                <a:latin typeface="+mn-lt"/>
                <a:hlinkClick r:id="rId4"/>
              </a:rPr>
              <a:t>Azure Architecture Styles</a:t>
            </a:r>
            <a:endParaRPr lang="en-US" sz="1600" dirty="0">
              <a:latin typeface="+mn-lt"/>
            </a:endParaRPr>
          </a:p>
          <a:p>
            <a:r>
              <a:rPr lang="en-US" sz="1600" u="sng" dirty="0">
                <a:latin typeface="+mn-lt"/>
                <a:hlinkClick r:id="rId5"/>
              </a:rPr>
              <a:t>Azure Reference Architectures</a:t>
            </a:r>
            <a:endParaRPr lang="en-US" sz="1600" dirty="0">
              <a:latin typeface="+mn-lt"/>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be delivered to CA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264891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latin typeface="+mn-lt"/>
            </a:endParaRPr>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latin typeface="+mn-lt"/>
              </a:rPr>
              <a:t>Application</a:t>
            </a:r>
          </a:p>
          <a:p>
            <a:pPr marL="457200" lvl="1" indent="-171450">
              <a:buFont typeface="Arial" panose="020B0604020202020204" pitchFamily="34" charset="0"/>
              <a:buChar char="•"/>
            </a:pPr>
            <a:r>
              <a:rPr lang="en-US" sz="1200" b="1" dirty="0">
                <a:solidFill>
                  <a:srgbClr val="000000"/>
                </a:solidFill>
                <a:latin typeface="+mn-lt"/>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latin typeface="+mn-lt"/>
              </a:rPr>
              <a:t>Design Considerations / Why?: Scale, Complexity, Cost, Manageability, Service-Level Agreement</a:t>
            </a:r>
          </a:p>
          <a:p>
            <a:pPr marL="0" indent="0">
              <a:buNone/>
            </a:pPr>
            <a:endParaRPr lang="en-US" sz="2800" b="1" dirty="0">
              <a:latin typeface="+mn-lt"/>
            </a:endParaRPr>
          </a:p>
          <a:p>
            <a:pPr marL="0" indent="0">
              <a:buNone/>
            </a:pPr>
            <a:r>
              <a:rPr lang="en-US" sz="2800" b="1" dirty="0">
                <a:latin typeface="+mn-lt"/>
              </a:rPr>
              <a:t>GoFabrikam.com </a:t>
            </a:r>
            <a:r>
              <a:rPr lang="en-US" sz="2800" dirty="0">
                <a:latin typeface="+mn-lt"/>
              </a:rPr>
              <a:t>–</a:t>
            </a:r>
          </a:p>
          <a:p>
            <a:pPr marL="0" indent="0">
              <a:buNone/>
            </a:pPr>
            <a:endParaRPr lang="en-US" sz="2800" b="1" dirty="0">
              <a:latin typeface="+mn-lt"/>
            </a:endParaRPr>
          </a:p>
          <a:p>
            <a:pPr marL="0" indent="0">
              <a:buNone/>
            </a:pPr>
            <a:r>
              <a:rPr lang="en-US" sz="2800" b="1" dirty="0" err="1">
                <a:latin typeface="+mn-lt"/>
              </a:rPr>
              <a:t>Agri</a:t>
            </a:r>
            <a:r>
              <a:rPr lang="en-US" sz="2800" b="1" dirty="0">
                <a:latin typeface="+mn-lt"/>
              </a:rPr>
              <a:t>-Hub </a:t>
            </a:r>
            <a:r>
              <a:rPr lang="en-US" sz="2800" dirty="0">
                <a:latin typeface="+mn-lt"/>
              </a:rPr>
              <a:t>–</a:t>
            </a:r>
          </a:p>
          <a:p>
            <a:pPr marL="0" indent="0">
              <a:buNone/>
            </a:pPr>
            <a:endParaRPr lang="en-US" sz="2800" b="1" dirty="0">
              <a:latin typeface="+mn-lt"/>
            </a:endParaRPr>
          </a:p>
          <a:p>
            <a:pPr marL="0" indent="0">
              <a:buNone/>
            </a:pPr>
            <a:r>
              <a:rPr lang="en-US" sz="2800" b="1" dirty="0">
                <a:latin typeface="+mn-lt"/>
              </a:rPr>
              <a:t>Farm Viewer -</a:t>
            </a:r>
            <a:endParaRPr lang="en-US" dirty="0">
              <a:latin typeface="+mn-lt"/>
            </a:endParaRPr>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latin typeface="+mn-lt"/>
            </a:endParaRPr>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latin typeface="+mn-lt"/>
              </a:rPr>
              <a:t>Thought Experiment / Case Study 1</a:t>
            </a:r>
            <a:br>
              <a:rPr lang="en-US" dirty="0">
                <a:latin typeface="+mn-lt"/>
              </a:rPr>
            </a:br>
            <a:r>
              <a:rPr lang="en-US" dirty="0">
                <a:latin typeface="+mn-lt"/>
              </a:rPr>
              <a:t>Web App - </a:t>
            </a:r>
            <a:r>
              <a:rPr lang="en-US" cap="all" dirty="0">
                <a:latin typeface="+mn-lt"/>
              </a:rPr>
              <a:t>SOLUTION DESIGN</a:t>
            </a:r>
            <a:endParaRPr lang="en-US" b="0" kern="0" dirty="0">
              <a:latin typeface="+mn-lt"/>
            </a:endParaRPr>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a:t>
            </a:r>
            <a:r>
              <a:rPr lang="en-US" sz="1050" dirty="0" err="1">
                <a:latin typeface="+mn-lt"/>
              </a:rPr>
              <a:t>to</a:t>
            </a:r>
            <a:r>
              <a:rPr lang="en-US" sz="1050" dirty="0">
                <a:latin typeface="+mn-lt"/>
              </a:rPr>
              <a:t> be delivered to CTO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latin typeface="+mn-lt"/>
              </a:rPr>
              <a:t>Thought Experiment / Case Study #2</a:t>
            </a:r>
            <a:br>
              <a:rPr lang="en-US" dirty="0">
                <a:latin typeface="+mn-lt"/>
              </a:rPr>
            </a:br>
            <a:r>
              <a:rPr lang="en-US" dirty="0">
                <a:latin typeface="+mn-lt"/>
              </a:rPr>
              <a:t>Acquisition and Migration of Fabrikam</a:t>
            </a:r>
            <a:br>
              <a:rPr lang="en-US" dirty="0">
                <a:latin typeface="+mn-lt"/>
              </a:rPr>
            </a:br>
            <a:r>
              <a:rPr lang="en-US" dirty="0">
                <a:latin typeface="+mn-lt"/>
              </a:rPr>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49468" y="1401468"/>
            <a:ext cx="11830327" cy="937375"/>
          </a:xfrm>
        </p:spPr>
        <p:txBody>
          <a:bodyPr>
            <a:normAutofit/>
          </a:bodyPr>
          <a:lstStyle/>
          <a:p>
            <a:pPr marL="0" indent="0">
              <a:buNone/>
            </a:pPr>
            <a:r>
              <a:rPr lang="en-US" sz="1400" dirty="0">
                <a:latin typeface="+mn-lt"/>
              </a:rPr>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endParaRPr lang="en-US" sz="400" dirty="0">
              <a:latin typeface="+mn-lt"/>
            </a:endParaRPr>
          </a:p>
          <a:p>
            <a:r>
              <a:rPr lang="en-US" sz="1600" dirty="0">
                <a:latin typeface="+mn-lt"/>
              </a:rPr>
              <a:t>Email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519953" y="4903362"/>
            <a:ext cx="4729062" cy="1223412"/>
          </a:xfrm>
          <a:prstGeom prst="rect">
            <a:avLst/>
          </a:prstGeom>
        </p:spPr>
        <p:txBody>
          <a:bodyPr wrap="square">
            <a:spAutoFit/>
          </a:bodyPr>
          <a:lstStyle/>
          <a:p>
            <a:pPr marL="171450" indent="-171450">
              <a:buFont typeface="Arial" panose="020B0604020202020204" pitchFamily="34" charset="0"/>
              <a:buChar char="•"/>
            </a:pPr>
            <a:r>
              <a:rPr lang="en-US" sz="1050" dirty="0">
                <a:latin typeface="+mn-lt"/>
              </a:rPr>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50" dirty="0">
                <a:latin typeface="+mn-lt"/>
              </a:rPr>
              <a:t>3-websites running on Linux, Apache, PHP, WordPress</a:t>
            </a:r>
          </a:p>
          <a:p>
            <a:pPr marL="171450" indent="-171450">
              <a:buFont typeface="Arial" panose="020B0604020202020204" pitchFamily="34" charset="0"/>
              <a:buChar char="•"/>
            </a:pPr>
            <a:r>
              <a:rPr lang="en-US" sz="1050" dirty="0">
                <a:latin typeface="+mn-lt"/>
              </a:rPr>
              <a:t>3-containerized applications running .NET core on Linux</a:t>
            </a:r>
          </a:p>
          <a:p>
            <a:pPr marL="171450" indent="-171450">
              <a:buFont typeface="Arial" panose="020B0604020202020204" pitchFamily="34" charset="0"/>
              <a:buChar char="•"/>
            </a:pPr>
            <a:r>
              <a:rPr lang="en-US" sz="1050" dirty="0">
                <a:latin typeface="+mn-lt"/>
              </a:rPr>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348251" y="2142952"/>
            <a:ext cx="5001961" cy="369332"/>
          </a:xfrm>
          <a:prstGeom prst="rect">
            <a:avLst/>
          </a:prstGeom>
        </p:spPr>
        <p:txBody>
          <a:bodyPr wrap="square">
            <a:spAutoFit/>
          </a:bodyPr>
          <a:lstStyle/>
          <a:p>
            <a:r>
              <a:rPr lang="en-US" dirty="0">
                <a:latin typeface="+mn-lt"/>
              </a:rPr>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448408" y="2445225"/>
            <a:ext cx="11175023" cy="646331"/>
          </a:xfrm>
          <a:prstGeom prst="rect">
            <a:avLst/>
          </a:prstGeom>
        </p:spPr>
        <p:txBody>
          <a:bodyPr wrap="square">
            <a:spAutoFit/>
          </a:bodyPr>
          <a:lstStyle/>
          <a:p>
            <a:r>
              <a:rPr lang="en-US" sz="1200" b="0" dirty="0">
                <a:latin typeface="+mn-lt"/>
              </a:rPr>
              <a:t>As you know, we have finalized the acquisition of Fabrikam.  I would like for you to come up with a plan of execution for migrating the workloads running in the Fabrikam datacenter.  Here are some key points you should understand as you plan for consuming Fabrikam services: </a:t>
            </a:r>
          </a:p>
        </p:txBody>
      </p:sp>
      <p:sp>
        <p:nvSpPr>
          <p:cNvPr id="10" name="Rectangle 9">
            <a:extLst>
              <a:ext uri="{FF2B5EF4-FFF2-40B4-BE49-F238E27FC236}">
                <a16:creationId xmlns:a16="http://schemas.microsoft.com/office/drawing/2014/main" id="{606549FF-270B-41DF-A7B0-CB6DAF54A21C}"/>
              </a:ext>
            </a:extLst>
          </p:cNvPr>
          <p:cNvSpPr/>
          <p:nvPr/>
        </p:nvSpPr>
        <p:spPr>
          <a:xfrm>
            <a:off x="5737411" y="4816074"/>
            <a:ext cx="5934635" cy="1546577"/>
          </a:xfrm>
          <a:prstGeom prst="rect">
            <a:avLst/>
          </a:prstGeom>
        </p:spPr>
        <p:txBody>
          <a:bodyPr wrap="square">
            <a:spAutoFit/>
          </a:bodyPr>
          <a:lstStyle/>
          <a:p>
            <a:pPr marL="171450" indent="-171450">
              <a:buFont typeface="Arial" panose="020B0604020202020204" pitchFamily="34" charset="0"/>
              <a:buChar char="•"/>
            </a:pPr>
            <a:r>
              <a:rPr lang="en-US" sz="1050" dirty="0">
                <a:latin typeface="+mn-lt"/>
              </a:rPr>
              <a:t>1-Oracle database server</a:t>
            </a:r>
          </a:p>
          <a:p>
            <a:pPr marL="171450" indent="-171450">
              <a:buFont typeface="Arial" panose="020B0604020202020204" pitchFamily="34" charset="0"/>
              <a:buChar char="•"/>
            </a:pPr>
            <a:r>
              <a:rPr lang="en-US" sz="1050" dirty="0">
                <a:latin typeface="+mn-lt"/>
              </a:rPr>
              <a:t>3-SQL servers running more than 20 databases</a:t>
            </a:r>
          </a:p>
          <a:p>
            <a:pPr marL="171450" indent="-171450">
              <a:buFont typeface="Arial" panose="020B0604020202020204" pitchFamily="34" charset="0"/>
              <a:buChar char="•"/>
            </a:pPr>
            <a:r>
              <a:rPr lang="en-US" sz="1050" dirty="0">
                <a:latin typeface="+mn-lt"/>
              </a:rPr>
              <a:t>2-Domain Controllers</a:t>
            </a:r>
          </a:p>
          <a:p>
            <a:pPr marL="171450" indent="-171450">
              <a:buFont typeface="Arial" panose="020B0604020202020204" pitchFamily="34" charset="0"/>
              <a:buChar char="•"/>
            </a:pPr>
            <a:r>
              <a:rPr lang="en-US" sz="1050" dirty="0">
                <a:latin typeface="+mn-lt"/>
              </a:rPr>
              <a:t>2-External DNS servers</a:t>
            </a:r>
          </a:p>
          <a:p>
            <a:pPr marL="171450" indent="-171450">
              <a:buFont typeface="Arial" panose="020B0604020202020204" pitchFamily="34" charset="0"/>
              <a:buChar char="•"/>
            </a:pPr>
            <a:r>
              <a:rPr lang="en-US" sz="1050" dirty="0">
                <a:latin typeface="+mn-lt"/>
              </a:rPr>
              <a:t>2-Monitoring and reporting servers</a:t>
            </a:r>
          </a:p>
          <a:p>
            <a:pPr marL="171450" indent="-171450">
              <a:buFont typeface="Arial" panose="020B0604020202020204" pitchFamily="34" charset="0"/>
              <a:buChar char="•"/>
            </a:pPr>
            <a:r>
              <a:rPr lang="en-US" sz="1050" dirty="0">
                <a:latin typeface="+mn-lt"/>
              </a:rPr>
              <a:t>1-file server</a:t>
            </a:r>
          </a:p>
          <a:p>
            <a:pPr marL="171450" indent="-171450">
              <a:buFont typeface="Arial" panose="020B0604020202020204" pitchFamily="34" charset="0"/>
              <a:buChar char="•"/>
            </a:pPr>
            <a:r>
              <a:rPr lang="en-US" sz="1050" dirty="0">
                <a:latin typeface="+mn-lt"/>
              </a:rPr>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382119"/>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200" dirty="0">
                <a:latin typeface="+mn-lt"/>
              </a:rPr>
              <a:t>Break Into Teams of 5-8</a:t>
            </a:r>
          </a:p>
          <a:p>
            <a:pPr algn="ctr" eaLnBrk="0" hangingPunct="0"/>
            <a:r>
              <a:rPr lang="en-US" sz="1050" dirty="0">
                <a:latin typeface="+mn-lt"/>
              </a:rPr>
              <a:t>Prepare report to be delivered to CTO during your next meeting</a:t>
            </a:r>
          </a:p>
          <a:p>
            <a:pPr algn="ctr" eaLnBrk="0" hangingPunct="0"/>
            <a:r>
              <a:rPr lang="en-US" sz="1050" dirty="0">
                <a:latin typeface="+mn-lt"/>
              </a:rPr>
              <a:t>Include any clarifying questions or additional observations in report</a:t>
            </a:r>
          </a:p>
        </p:txBody>
      </p:sp>
      <p:sp>
        <p:nvSpPr>
          <p:cNvPr id="11" name="Text Placeholder 3">
            <a:extLst>
              <a:ext uri="{FF2B5EF4-FFF2-40B4-BE49-F238E27FC236}">
                <a16:creationId xmlns:a16="http://schemas.microsoft.com/office/drawing/2014/main" id="{71E715DF-50EC-4BB2-9836-9E1730E89600}"/>
              </a:ext>
            </a:extLst>
          </p:cNvPr>
          <p:cNvSpPr txBox="1">
            <a:spLocks/>
          </p:cNvSpPr>
          <p:nvPr/>
        </p:nvSpPr>
        <p:spPr bwMode="auto">
          <a:xfrm>
            <a:off x="4673135" y="6413270"/>
            <a:ext cx="7306661" cy="30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anose="020B0604020202020204" pitchFamily="34" charset="0"/>
              <a:buNone/>
              <a:defRPr sz="1400">
                <a:solidFill>
                  <a:schemeClr val="tx1"/>
                </a:solidFill>
                <a:latin typeface="Segoe UI" pitchFamily="34" charset="0"/>
                <a:ea typeface="Segoe UI" pitchFamily="34" charset="0"/>
                <a:cs typeface="Segoe UI" pitchFamily="34" charset="0"/>
              </a:defRPr>
            </a:lvl1pPr>
            <a:lvl2pPr marL="574675"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600">
                <a:solidFill>
                  <a:schemeClr val="tx1"/>
                </a:solidFill>
                <a:latin typeface="Segoe UI" pitchFamily="34" charset="0"/>
                <a:ea typeface="Segoe UI" pitchFamily="34" charset="0"/>
                <a:cs typeface="Segoe UI" pitchFamily="34" charset="0"/>
              </a:defRPr>
            </a:lvl2pPr>
            <a:lvl3pPr marL="966787"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400">
                <a:solidFill>
                  <a:schemeClr val="tx1"/>
                </a:solidFill>
                <a:latin typeface="Segoe UI" pitchFamily="34" charset="0"/>
                <a:ea typeface="Segoe UI" pitchFamily="34" charset="0"/>
                <a:cs typeface="Segoe UI" pitchFamily="34" charset="0"/>
              </a:defRPr>
            </a:lvl3pPr>
            <a:lvl4pPr marL="1260475"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4pPr>
            <a:lvl5pPr marL="1547813"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latin typeface="+mn-lt"/>
              </a:rPr>
              <a:t>Lab Slide Location: </a:t>
            </a:r>
            <a:r>
              <a:rPr lang="en-US" b="0" kern="0" dirty="0">
                <a:latin typeface="+mn-lt"/>
                <a:hlinkClick r:id="rId3"/>
              </a:rPr>
              <a:t>http://github.com/guruskill/70-533</a:t>
            </a:r>
            <a:r>
              <a:rPr lang="en-US" b="0" kern="0" dirty="0">
                <a:latin typeface="+mn-lt"/>
              </a:rPr>
              <a:t>   Labs/70-535-00-Labs.pptx or .pdf</a:t>
            </a:r>
          </a:p>
        </p:txBody>
      </p:sp>
      <p:sp>
        <p:nvSpPr>
          <p:cNvPr id="2" name="Rectangle 1">
            <a:extLst>
              <a:ext uri="{FF2B5EF4-FFF2-40B4-BE49-F238E27FC236}">
                <a16:creationId xmlns:a16="http://schemas.microsoft.com/office/drawing/2014/main" id="{552FC8B9-C239-40CE-B3C2-167061539EA3}"/>
              </a:ext>
            </a:extLst>
          </p:cNvPr>
          <p:cNvSpPr/>
          <p:nvPr/>
        </p:nvSpPr>
        <p:spPr>
          <a:xfrm>
            <a:off x="348251" y="3043709"/>
            <a:ext cx="5389161" cy="1938992"/>
          </a:xfrm>
          <a:prstGeom prst="rect">
            <a:avLst/>
          </a:prstGeom>
        </p:spPr>
        <p:txBody>
          <a:bodyPr wrap="square">
            <a:spAutoFit/>
          </a:bodyPr>
          <a:lstStyle/>
          <a:p>
            <a:pPr marL="171450" indent="-171450">
              <a:buFont typeface="Arial" panose="020B0604020202020204" pitchFamily="34" charset="0"/>
              <a:buChar char="•"/>
            </a:pPr>
            <a:r>
              <a:rPr lang="en-US" sz="1000" b="0" dirty="0">
                <a:latin typeface="+mn-lt"/>
              </a:rPr>
              <a:t>The lease of the space will be expiring in 9 months at that time we must have everything out.  I would prefer that we get everything moved quickly, in the next 4-6 months. Then we can do some cleanup later if needed. We MUST make sure we maintain a high degree of confidence in securing all data as we go through this transition. </a:t>
            </a:r>
          </a:p>
          <a:p>
            <a:pPr marL="171450" indent="-171450">
              <a:buFont typeface="Arial" panose="020B0604020202020204" pitchFamily="34" charset="0"/>
              <a:buChar char="•"/>
            </a:pPr>
            <a:r>
              <a:rPr lang="en-US" sz="1000" b="0" dirty="0">
                <a:latin typeface="+mn-lt"/>
              </a:rPr>
              <a:t>All applications will continue to be used for the foreseeable future. </a:t>
            </a:r>
          </a:p>
          <a:p>
            <a:pPr marL="171450" indent="-171450">
              <a:buFont typeface="Arial" panose="020B0604020202020204" pitchFamily="34" charset="0"/>
              <a:buChar char="•"/>
            </a:pPr>
            <a:r>
              <a:rPr lang="en-US" sz="1000" b="0" dirty="0">
                <a:latin typeface="+mn-lt"/>
              </a:rPr>
              <a:t>It is important to minimize system downtime of Fabrikam services. </a:t>
            </a:r>
          </a:p>
          <a:p>
            <a:pPr marL="171450" indent="-171450">
              <a:buFont typeface="Arial" panose="020B0604020202020204" pitchFamily="34" charset="0"/>
              <a:buChar char="•"/>
            </a:pPr>
            <a:r>
              <a:rPr lang="en-US" sz="1000" b="0" dirty="0">
                <a:latin typeface="+mn-lt"/>
              </a:rPr>
              <a:t>The physical machines at Fabrikam are beyond or nearing their expected usable life. </a:t>
            </a:r>
          </a:p>
          <a:p>
            <a:pPr marL="171450" indent="-171450">
              <a:buFont typeface="Arial" panose="020B0604020202020204" pitchFamily="34" charset="0"/>
              <a:buChar char="•"/>
            </a:pPr>
            <a:r>
              <a:rPr lang="en-US" sz="1000" b="0" dirty="0">
                <a:latin typeface="+mn-lt"/>
              </a:rPr>
              <a:t>We have a directive from leadership to minimize capital expenditures where possible, so we should look at viability of putting services in Azure. </a:t>
            </a:r>
          </a:p>
          <a:p>
            <a:pPr marL="171450" indent="-171450">
              <a:buFont typeface="Arial" panose="020B0604020202020204" pitchFamily="34" charset="0"/>
              <a:buChar char="•"/>
            </a:pPr>
            <a:endParaRPr lang="en-US" sz="1000" b="0" dirty="0">
              <a:latin typeface="+mn-lt"/>
            </a:endParaRPr>
          </a:p>
        </p:txBody>
      </p:sp>
      <p:sp>
        <p:nvSpPr>
          <p:cNvPr id="4" name="Rectangle 3">
            <a:extLst>
              <a:ext uri="{FF2B5EF4-FFF2-40B4-BE49-F238E27FC236}">
                <a16:creationId xmlns:a16="http://schemas.microsoft.com/office/drawing/2014/main" id="{3D502C7C-6250-49F1-8BA5-317C5BBA1E8D}"/>
              </a:ext>
            </a:extLst>
          </p:cNvPr>
          <p:cNvSpPr/>
          <p:nvPr/>
        </p:nvSpPr>
        <p:spPr>
          <a:xfrm>
            <a:off x="5737412" y="3024360"/>
            <a:ext cx="6096000" cy="1477328"/>
          </a:xfrm>
          <a:prstGeom prst="rect">
            <a:avLst/>
          </a:prstGeom>
        </p:spPr>
        <p:txBody>
          <a:bodyPr>
            <a:spAutoFit/>
          </a:bodyPr>
          <a:lstStyle/>
          <a:p>
            <a:pPr marL="171450" indent="-171450">
              <a:buFont typeface="Arial" panose="020B0604020202020204" pitchFamily="34" charset="0"/>
              <a:buChar char="•"/>
            </a:pPr>
            <a:r>
              <a:rPr lang="en-US" sz="1000" b="0" dirty="0">
                <a:latin typeface="+mn-lt"/>
              </a:rPr>
              <a:t>I would also like you to be conscious of the costs of ongoing maintenance of these services until such a time that they can be evaluated for longer term upkeep projections. </a:t>
            </a:r>
          </a:p>
          <a:p>
            <a:pPr marL="171450" indent="-171450">
              <a:buFont typeface="Arial" panose="020B0604020202020204" pitchFamily="34" charset="0"/>
              <a:buChar char="•"/>
            </a:pPr>
            <a:r>
              <a:rPr lang="en-US" sz="1000" b="0" dirty="0">
                <a:latin typeface="+mn-lt"/>
              </a:rPr>
              <a:t>Where possible, leverage our DevOps practices and switch applications to native cloud apps and serverless compute.</a:t>
            </a:r>
          </a:p>
          <a:p>
            <a:pPr marL="171450" indent="-171450">
              <a:buFont typeface="Arial" panose="020B0604020202020204" pitchFamily="34" charset="0"/>
              <a:buChar char="•"/>
            </a:pPr>
            <a:r>
              <a:rPr lang="en-US" sz="1000" b="0" dirty="0">
                <a:latin typeface="+mn-lt"/>
              </a:rPr>
              <a:t>Some of the Fabrikam apps are already running in containers.  Plan on adding these to our existing container infrastructure running on Azure Service Fabric.</a:t>
            </a:r>
          </a:p>
          <a:p>
            <a:pPr marL="171450" indent="-171450">
              <a:buFont typeface="Arial" panose="020B0604020202020204" pitchFamily="34" charset="0"/>
              <a:buChar char="•"/>
            </a:pPr>
            <a:r>
              <a:rPr lang="en-US" sz="1000" b="0" dirty="0">
                <a:latin typeface="+mn-lt"/>
              </a:rPr>
              <a:t>Fabrikam has 5 VMware hosts, 10 Hyper-V hosts and more than 60 VMs. They are running a mix of operating systems, some running Linux but most running Windows Server. The following is a quick list of servers and apps.</a:t>
            </a:r>
          </a:p>
        </p:txBody>
      </p:sp>
    </p:spTree>
    <p:extLst>
      <p:ext uri="{BB962C8B-B14F-4D97-AF65-F5344CB8AC3E}">
        <p14:creationId xmlns:p14="http://schemas.microsoft.com/office/powerpoint/2010/main" val="3420771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564080" y="139700"/>
            <a:ext cx="6387352" cy="1231901"/>
          </a:xfrm>
        </p:spPr>
        <p:txBody>
          <a:bodyPr/>
          <a:lstStyle/>
          <a:p>
            <a:r>
              <a:rPr lang="en-US" dirty="0">
                <a:latin typeface="+mn-lt"/>
              </a:rPr>
              <a:t>Thought Experiment / Case Study #2</a:t>
            </a:r>
            <a:br>
              <a:rPr lang="en-US" dirty="0">
                <a:latin typeface="+mn-lt"/>
              </a:rPr>
            </a:br>
            <a:r>
              <a:rPr lang="en-US" dirty="0">
                <a:latin typeface="+mn-lt"/>
              </a:rPr>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55000" lnSpcReduction="20000"/>
          </a:bodyPr>
          <a:lstStyle/>
          <a:p>
            <a:pPr marL="0" indent="0">
              <a:buNone/>
            </a:pPr>
            <a:r>
              <a:rPr lang="en-US" sz="2800" b="1" dirty="0">
                <a:latin typeface="+mn-lt"/>
              </a:rPr>
              <a:t>Email from CTO Continued</a:t>
            </a:r>
            <a:r>
              <a:rPr lang="en-US" sz="2800" dirty="0">
                <a:latin typeface="+mn-lt"/>
              </a:rPr>
              <a:t>:</a:t>
            </a:r>
          </a:p>
          <a:p>
            <a:pPr marL="0" indent="0">
              <a:buNone/>
            </a:pPr>
            <a:r>
              <a:rPr lang="en-US" sz="2800" dirty="0">
                <a:latin typeface="+mn-lt"/>
              </a:rPr>
              <a:t>With this in mind, please help me answer the following questions :</a:t>
            </a:r>
          </a:p>
          <a:p>
            <a:pPr lvl="0" fontAlgn="auto">
              <a:buFont typeface="+mj-lt"/>
              <a:buAutoNum type="arabicPeriod"/>
            </a:pPr>
            <a:r>
              <a:rPr lang="en-US" sz="2800" dirty="0">
                <a:latin typeface="+mn-lt"/>
              </a:rPr>
              <a:t>What are logical places to break this task down into multiple smaller Tasks</a:t>
            </a:r>
          </a:p>
          <a:p>
            <a:pPr lvl="0" fontAlgn="auto">
              <a:buFont typeface="+mj-lt"/>
              <a:buAutoNum type="arabicPeriod"/>
            </a:pPr>
            <a:r>
              <a:rPr lang="en-US" sz="2800" dirty="0">
                <a:latin typeface="+mn-lt"/>
              </a:rPr>
              <a:t>What site (Contoso or Azure) should be used to receive Fabrikam VM services and why?</a:t>
            </a:r>
          </a:p>
          <a:p>
            <a:pPr lvl="0" fontAlgn="auto">
              <a:buFont typeface="+mj-lt"/>
              <a:buAutoNum type="arabicPeriod"/>
            </a:pPr>
            <a:r>
              <a:rPr lang="en-US" sz="2800" dirty="0">
                <a:latin typeface="+mn-lt"/>
              </a:rPr>
              <a:t>What tool(s) could we use to securely migrate the VM workloads while minimizing downtime?</a:t>
            </a:r>
          </a:p>
          <a:p>
            <a:pPr lvl="0" fontAlgn="auto">
              <a:buFont typeface="+mj-lt"/>
              <a:buAutoNum type="arabicPeriod"/>
            </a:pPr>
            <a:r>
              <a:rPr lang="en-US" sz="2800" dirty="0">
                <a:latin typeface="+mn-lt"/>
              </a:rPr>
              <a:t>How can we minimize downtime of Fabrikam web services?</a:t>
            </a:r>
          </a:p>
          <a:p>
            <a:pPr lvl="0" fontAlgn="auto">
              <a:buFont typeface="+mj-lt"/>
              <a:buAutoNum type="arabicPeriod"/>
            </a:pPr>
            <a:r>
              <a:rPr lang="en-US" sz="2800" dirty="0">
                <a:latin typeface="+mn-lt"/>
              </a:rPr>
              <a:t>Can the Linux websites be migrated to serverless compute on Azure?  If so, how?</a:t>
            </a:r>
          </a:p>
          <a:p>
            <a:pPr lvl="0" fontAlgn="auto">
              <a:buFont typeface="+mj-lt"/>
              <a:buAutoNum type="arabicPeriod"/>
            </a:pPr>
            <a:r>
              <a:rPr lang="en-US" sz="2800" dirty="0">
                <a:latin typeface="+mn-lt"/>
              </a:rPr>
              <a:t>What are the best destination services for migration of the IIS websites?</a:t>
            </a:r>
          </a:p>
          <a:p>
            <a:pPr lvl="0" fontAlgn="auto">
              <a:buFont typeface="+mj-lt"/>
              <a:buAutoNum type="arabicPeriod"/>
            </a:pPr>
            <a:r>
              <a:rPr lang="en-US" sz="2800" dirty="0">
                <a:latin typeface="+mn-lt"/>
              </a:rPr>
              <a:t>What is the best way to move the containers to Azure Container Instances?</a:t>
            </a:r>
          </a:p>
          <a:p>
            <a:pPr lvl="0">
              <a:buFont typeface="+mj-lt"/>
              <a:buAutoNum type="arabicPeriod"/>
            </a:pPr>
            <a:r>
              <a:rPr lang="en-US" sz="2800" dirty="0">
                <a:latin typeface="+mn-lt"/>
              </a:rPr>
              <a:t>What are the next steps after an application has been moved to Azure?</a:t>
            </a:r>
          </a:p>
          <a:p>
            <a:pPr lvl="0">
              <a:buFont typeface="+mj-lt"/>
              <a:buAutoNum type="arabicPeriod"/>
            </a:pPr>
            <a:r>
              <a:rPr lang="en-US" sz="2800" dirty="0">
                <a:latin typeface="+mn-lt"/>
              </a:rPr>
              <a:t>Is the batch cluster a good candidate for migration to native cloud apps or serverless compute? Why or Why not?</a:t>
            </a:r>
          </a:p>
          <a:p>
            <a:pPr lvl="0">
              <a:buFont typeface="+mj-lt"/>
              <a:buAutoNum type="arabicPeriod"/>
            </a:pPr>
            <a:r>
              <a:rPr lang="en-US" sz="2800" dirty="0">
                <a:latin typeface="+mn-lt"/>
              </a:rPr>
              <a:t>Are there any tools to help us understand what is running at Fabrikam and what would be needed for the migration?</a:t>
            </a:r>
          </a:p>
          <a:p>
            <a:pPr lvl="0">
              <a:buFont typeface="+mj-lt"/>
              <a:buAutoNum type="arabicPeriod"/>
            </a:pPr>
            <a:r>
              <a:rPr lang="en-US" sz="2800" dirty="0">
                <a:latin typeface="+mn-lt"/>
              </a:rPr>
              <a:t>Is there a tool or service to switch the existing web workloads to the new production location (Azure or Contoso) with little or no downtime?</a:t>
            </a:r>
          </a:p>
          <a:p>
            <a:pPr lvl="0">
              <a:buFont typeface="+mj-lt"/>
              <a:buAutoNum type="arabicPeriod"/>
            </a:pPr>
            <a:r>
              <a:rPr lang="en-US" sz="2800" dirty="0">
                <a:latin typeface="+mn-lt"/>
              </a:rPr>
              <a:t>What challenges do you think you need to prepare for?</a:t>
            </a:r>
          </a:p>
          <a:p>
            <a:pPr lvl="0">
              <a:buFont typeface="+mj-lt"/>
              <a:buAutoNum type="arabicPeriod"/>
            </a:pPr>
            <a:r>
              <a:rPr lang="en-US" sz="2800" dirty="0">
                <a:latin typeface="+mn-lt"/>
              </a:rPr>
              <a:t>Bonus Question: </a:t>
            </a:r>
            <a:r>
              <a:rPr lang="en-US" sz="2800">
                <a:latin typeface="+mn-lt"/>
              </a:rPr>
              <a:t>How could </a:t>
            </a:r>
            <a:r>
              <a:rPr lang="en-US" sz="2800" dirty="0">
                <a:latin typeface="+mn-lt"/>
              </a:rPr>
              <a:t>you logically split up the tasks for this large project? </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latin typeface="+mn-lt"/>
            </a:endParaRPr>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a:t>
            </a:r>
            <a:r>
              <a:rPr lang="en-US" sz="1050" dirty="0" err="1">
                <a:latin typeface="+mn-lt"/>
              </a:rPr>
              <a:t>to</a:t>
            </a:r>
            <a:r>
              <a:rPr lang="en-US" sz="1050" dirty="0">
                <a:latin typeface="+mn-lt"/>
              </a:rPr>
              <a:t> be delivered to CTO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2703618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3a</a:t>
            </a:r>
            <a:br>
              <a:rPr lang="en-US" dirty="0">
                <a:latin typeface="+mn-lt"/>
              </a:rPr>
            </a:br>
            <a:r>
              <a:rPr lang="en-US" dirty="0">
                <a:latin typeface="+mn-lt"/>
              </a:rPr>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latin typeface="+mn-lt"/>
              </a:rPr>
              <a:t>Background:</a:t>
            </a:r>
            <a:r>
              <a:rPr lang="en-US" sz="1600" dirty="0">
                <a:latin typeface="+mn-lt"/>
              </a:rPr>
              <a:t> You are the architect for Contoso. Your Innovation team would like to deploy new services on Azure to support a new application Contoso is building.  You get an email from the head of Innovation with the following request. </a:t>
            </a:r>
          </a:p>
          <a:p>
            <a:endParaRPr lang="en-US" sz="1600" dirty="0">
              <a:latin typeface="+mn-lt"/>
            </a:endParaRPr>
          </a:p>
          <a:p>
            <a:pPr marL="0" indent="0">
              <a:buNone/>
            </a:pPr>
            <a:r>
              <a:rPr lang="en-US" sz="1600" b="1" dirty="0">
                <a:latin typeface="+mn-lt"/>
              </a:rPr>
              <a:t>Letter from the Director of Innovation: </a:t>
            </a:r>
          </a:p>
          <a:p>
            <a:pPr marL="285750" lvl="1" indent="0">
              <a:buNone/>
            </a:pPr>
            <a:r>
              <a:rPr lang="en-US" sz="1400" dirty="0">
                <a:latin typeface="+mn-lt"/>
              </a:rPr>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latin typeface="+mn-lt"/>
              </a:rPr>
              <a:t>Thanks so much for your help.</a:t>
            </a:r>
          </a:p>
          <a:p>
            <a:pPr marL="285750" lvl="1" indent="0">
              <a:buNone/>
            </a:pPr>
            <a:r>
              <a:rPr lang="en-US" sz="1400" dirty="0">
                <a:latin typeface="+mn-lt"/>
              </a:rPr>
              <a:t>Dan</a:t>
            </a:r>
            <a:endParaRPr lang="en-US" sz="1600" dirty="0">
              <a:latin typeface="+mn-lt"/>
            </a:endParaRPr>
          </a:p>
          <a:p>
            <a:pPr marL="0" indent="0">
              <a:buNone/>
            </a:pPr>
            <a:endParaRPr lang="en-US" sz="600" dirty="0">
              <a:latin typeface="+mn-lt"/>
            </a:endParaRP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550607" y="6490874"/>
            <a:ext cx="10559810" cy="308050"/>
          </a:xfrm>
        </p:spPr>
        <p:txBody>
          <a:bodyPr/>
          <a:lstStyle/>
          <a:p>
            <a:r>
              <a:rPr lang="en-US" sz="2000" dirty="0">
                <a:latin typeface="+mn-lt"/>
              </a:rPr>
              <a:t>Lab Slide Location: </a:t>
            </a:r>
            <a:r>
              <a:rPr lang="en-US" sz="2000" dirty="0">
                <a:latin typeface="+mn-lt"/>
                <a:hlinkClick r:id="rId3"/>
              </a:rPr>
              <a:t>http://github.com/guruskill/70-535</a:t>
            </a:r>
            <a:r>
              <a:rPr lang="en-US" sz="2000" dirty="0">
                <a:latin typeface="+mn-lt"/>
              </a:rPr>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latin typeface="+mn-lt"/>
              </a:rPr>
              <a:t>Desired Outcome: Prepare for your meeting with Dan and report to the class how you will address the following questions: </a:t>
            </a:r>
          </a:p>
          <a:p>
            <a:endParaRPr lang="en-US" sz="1200" dirty="0">
              <a:solidFill>
                <a:srgbClr val="000000"/>
              </a:solidFill>
              <a:latin typeface="+mn-lt"/>
            </a:endParaRPr>
          </a:p>
          <a:p>
            <a:pPr marL="228600" indent="-228600">
              <a:buFont typeface="+mj-lt"/>
              <a:buAutoNum type="arabicPeriod"/>
            </a:pPr>
            <a:r>
              <a:rPr lang="en-US" sz="1200" dirty="0">
                <a:latin typeface="+mn-lt"/>
              </a:rPr>
              <a:t>What services would you use to monitor and scale the application front end?</a:t>
            </a:r>
          </a:p>
          <a:p>
            <a:pPr marL="228600" indent="-228600">
              <a:buFont typeface="+mj-lt"/>
              <a:buAutoNum type="arabicPeriod"/>
            </a:pPr>
            <a:r>
              <a:rPr lang="en-US" sz="1200" dirty="0">
                <a:latin typeface="+mn-lt"/>
              </a:rPr>
              <a:t>What services would you use to monitor and scale the SQL Database? </a:t>
            </a:r>
          </a:p>
          <a:p>
            <a:pPr marL="228600" indent="-228600">
              <a:buFont typeface="+mj-lt"/>
              <a:buAutoNum type="arabicPeriod"/>
            </a:pPr>
            <a:r>
              <a:rPr lang="en-US" sz="1200" dirty="0">
                <a:latin typeface="+mn-lt"/>
              </a:rPr>
              <a:t>What alerts will need to be configured?</a:t>
            </a:r>
          </a:p>
          <a:p>
            <a:pPr marL="228600" indent="-228600">
              <a:buFont typeface="+mj-lt"/>
              <a:buAutoNum type="arabicPeriod"/>
            </a:pPr>
            <a:r>
              <a:rPr lang="en-US" sz="1200" dirty="0">
                <a:latin typeface="+mn-lt"/>
              </a:rPr>
              <a:t>What automation should be put in place to make sure there is not configuration drift?</a:t>
            </a:r>
          </a:p>
          <a:p>
            <a:pPr marL="228600" indent="-228600">
              <a:buFont typeface="+mj-lt"/>
              <a:buAutoNum type="arabicPeriod"/>
            </a:pPr>
            <a:r>
              <a:rPr lang="en-US" sz="1200" dirty="0">
                <a:latin typeface="+mn-lt"/>
              </a:rPr>
              <a:t>What foreseeable challenges do you think you need to discuss in your first meeting with Dan?</a:t>
            </a:r>
          </a:p>
          <a:p>
            <a:endParaRPr lang="en-US" sz="1200" dirty="0">
              <a:solidFill>
                <a:srgbClr val="000000"/>
              </a:solidFill>
              <a:latin typeface="+mn-lt"/>
            </a:endParaRPr>
          </a:p>
          <a:p>
            <a:endParaRPr lang="en-US" sz="1200" dirty="0">
              <a:solidFill>
                <a:srgbClr val="000000"/>
              </a:solidFill>
              <a:latin typeface="+mn-lt"/>
            </a:endParaRPr>
          </a:p>
          <a:p>
            <a:r>
              <a:rPr lang="en-US" sz="1200" dirty="0">
                <a:solidFill>
                  <a:srgbClr val="000000"/>
                </a:solidFill>
                <a:latin typeface="+mn-lt"/>
              </a:rPr>
              <a:t>Resources:</a:t>
            </a:r>
          </a:p>
          <a:p>
            <a:endParaRPr lang="en-US" sz="1200" u="sng" dirty="0">
              <a:solidFill>
                <a:srgbClr val="000000"/>
              </a:solidFill>
              <a:latin typeface="+mn-lt"/>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Individual Assignment 15 mins</a:t>
            </a:r>
          </a:p>
          <a:p>
            <a:pPr algn="ctr" eaLnBrk="0" hangingPunct="0"/>
            <a:r>
              <a:rPr lang="en-US" sz="1050" dirty="0">
                <a:solidFill>
                  <a:srgbClr val="000000"/>
                </a:solidFill>
                <a:latin typeface="+mn-lt"/>
              </a:rPr>
              <a:t>Prepare report to be delivered to Dan during your next meeting</a:t>
            </a:r>
          </a:p>
          <a:p>
            <a:pPr algn="ctr" eaLnBrk="0" hangingPunct="0"/>
            <a:r>
              <a:rPr lang="en-US" sz="1050" dirty="0">
                <a:solidFill>
                  <a:srgbClr val="000000"/>
                </a:solidFill>
                <a:latin typeface="+mn-lt"/>
              </a:rPr>
              <a:t>Include any clarifying questions or additional observations in report</a:t>
            </a:r>
          </a:p>
        </p:txBody>
      </p:sp>
    </p:spTree>
    <p:extLst>
      <p:ext uri="{BB962C8B-B14F-4D97-AF65-F5344CB8AC3E}">
        <p14:creationId xmlns:p14="http://schemas.microsoft.com/office/powerpoint/2010/main" val="422752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3a</a:t>
            </a:r>
            <a:br>
              <a:rPr lang="en-US" dirty="0">
                <a:latin typeface="+mn-lt"/>
              </a:rPr>
            </a:br>
            <a:r>
              <a:rPr lang="en-US" dirty="0">
                <a:latin typeface="+mn-lt"/>
              </a:rPr>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latin typeface="+mn-lt"/>
              </a:rPr>
              <a:t>Background:</a:t>
            </a:r>
            <a:r>
              <a:rPr lang="en-US" sz="1600" dirty="0">
                <a:latin typeface="+mn-lt"/>
              </a:rPr>
              <a:t> You are the architect for Contoso. Your Innovation team would like to deploy new services on Azure to support a new application Contoso is building.  You get an email from the head of Innovation with the following request. </a:t>
            </a:r>
          </a:p>
          <a:p>
            <a:endParaRPr lang="en-US" sz="1600" dirty="0">
              <a:latin typeface="+mn-lt"/>
            </a:endParaRPr>
          </a:p>
          <a:p>
            <a:pPr marL="0" indent="0">
              <a:buNone/>
            </a:pPr>
            <a:r>
              <a:rPr lang="en-US" sz="1600" b="1" dirty="0">
                <a:latin typeface="+mn-lt"/>
              </a:rPr>
              <a:t>Letter from the Director of Innovation: </a:t>
            </a:r>
          </a:p>
          <a:p>
            <a:pPr marL="285750" lvl="1" indent="0">
              <a:buNone/>
            </a:pPr>
            <a:r>
              <a:rPr lang="en-US" sz="1400" dirty="0">
                <a:latin typeface="+mn-lt"/>
              </a:rPr>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latin typeface="+mn-lt"/>
              </a:rPr>
              <a:t>Thanks so much for your help.</a:t>
            </a:r>
          </a:p>
          <a:p>
            <a:pPr marL="285750" lvl="1" indent="0">
              <a:buNone/>
            </a:pPr>
            <a:r>
              <a:rPr lang="en-US" sz="1400" dirty="0">
                <a:latin typeface="+mn-lt"/>
              </a:rPr>
              <a:t>Dan</a:t>
            </a:r>
            <a:endParaRPr lang="en-US" sz="1600" dirty="0">
              <a:latin typeface="+mn-lt"/>
            </a:endParaRPr>
          </a:p>
          <a:p>
            <a:pPr marL="0" indent="0">
              <a:buNone/>
            </a:pPr>
            <a:endParaRPr lang="en-US" sz="600" dirty="0">
              <a:latin typeface="+mn-lt"/>
            </a:endParaRP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latin typeface="+mn-lt"/>
              </a:rPr>
              <a:t>Lab Slide Location: </a:t>
            </a:r>
            <a:r>
              <a:rPr lang="en-US" dirty="0">
                <a:latin typeface="+mn-lt"/>
                <a:hlinkClick r:id="rId3"/>
              </a:rPr>
              <a:t>http://github.com/guruskill/70-535</a:t>
            </a:r>
            <a:r>
              <a:rPr lang="en-US" dirty="0">
                <a:latin typeface="+mn-lt"/>
              </a:rPr>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latin typeface="+mn-lt"/>
              </a:rPr>
              <a:t>Desired Outcome: Prepare for your meeting with Dan and report to the class how you will address the following questions: </a:t>
            </a:r>
          </a:p>
          <a:p>
            <a:endParaRPr lang="en-US" sz="1200" dirty="0">
              <a:solidFill>
                <a:srgbClr val="000000"/>
              </a:solidFill>
              <a:latin typeface="+mn-lt"/>
            </a:endParaRPr>
          </a:p>
          <a:p>
            <a:pPr marL="228600" indent="-228600">
              <a:buFont typeface="+mj-lt"/>
              <a:buAutoNum type="arabicPeriod"/>
            </a:pPr>
            <a:r>
              <a:rPr lang="en-US" sz="1200" dirty="0">
                <a:latin typeface="+mn-lt"/>
              </a:rPr>
              <a:t>What services would you use to monitor and scale the application front end?</a:t>
            </a:r>
          </a:p>
          <a:p>
            <a:pPr marL="228600" indent="-228600">
              <a:buFont typeface="+mj-lt"/>
              <a:buAutoNum type="arabicPeriod"/>
            </a:pPr>
            <a:r>
              <a:rPr lang="en-US" sz="1200" dirty="0">
                <a:latin typeface="+mn-lt"/>
              </a:rPr>
              <a:t>What services would you use to monitor and scale the SQL Database? </a:t>
            </a:r>
          </a:p>
          <a:p>
            <a:pPr marL="228600" indent="-228600">
              <a:buFont typeface="+mj-lt"/>
              <a:buAutoNum type="arabicPeriod"/>
            </a:pPr>
            <a:r>
              <a:rPr lang="en-US" sz="1200" dirty="0">
                <a:latin typeface="+mn-lt"/>
              </a:rPr>
              <a:t>What alerts will need to be configured?</a:t>
            </a:r>
          </a:p>
          <a:p>
            <a:pPr marL="228600" indent="-228600">
              <a:buFont typeface="+mj-lt"/>
              <a:buAutoNum type="arabicPeriod"/>
            </a:pPr>
            <a:r>
              <a:rPr lang="en-US" sz="1200" dirty="0">
                <a:latin typeface="+mn-lt"/>
              </a:rPr>
              <a:t>What automation should be put in place to make sure there is not configuration drift?</a:t>
            </a:r>
          </a:p>
          <a:p>
            <a:pPr marL="228600" indent="-228600">
              <a:buFont typeface="+mj-lt"/>
              <a:buAutoNum type="arabicPeriod"/>
            </a:pPr>
            <a:r>
              <a:rPr lang="en-US" sz="1200" dirty="0">
                <a:latin typeface="+mn-lt"/>
              </a:rPr>
              <a:t>What foreseeable challenges do you think you need to discuss in your first meeting with Dan?</a:t>
            </a:r>
          </a:p>
          <a:p>
            <a:endParaRPr lang="en-US" sz="1200" dirty="0">
              <a:solidFill>
                <a:srgbClr val="000000"/>
              </a:solidFill>
              <a:latin typeface="+mn-lt"/>
            </a:endParaRPr>
          </a:p>
          <a:p>
            <a:endParaRPr lang="en-US" sz="1200" dirty="0">
              <a:solidFill>
                <a:srgbClr val="000000"/>
              </a:solidFill>
              <a:latin typeface="+mn-lt"/>
            </a:endParaRPr>
          </a:p>
          <a:p>
            <a:r>
              <a:rPr lang="en-US" sz="1200" dirty="0">
                <a:solidFill>
                  <a:srgbClr val="000000"/>
                </a:solidFill>
                <a:latin typeface="+mn-lt"/>
              </a:rPr>
              <a:t>Resources:</a:t>
            </a:r>
          </a:p>
          <a:p>
            <a:endParaRPr lang="en-US" sz="1200" u="sng" dirty="0">
              <a:solidFill>
                <a:srgbClr val="000000"/>
              </a:solidFill>
              <a:latin typeface="+mn-lt"/>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Team Assignment </a:t>
            </a:r>
            <a:r>
              <a:rPr lang="en-US" sz="1200" dirty="0">
                <a:solidFill>
                  <a:srgbClr val="000000"/>
                </a:solidFill>
                <a:latin typeface="+mn-lt"/>
              </a:rPr>
              <a:t>Break into Teams of 5-8</a:t>
            </a:r>
          </a:p>
          <a:p>
            <a:pPr algn="ctr" eaLnBrk="0" hangingPunct="0"/>
            <a:r>
              <a:rPr lang="en-US" sz="1050" dirty="0">
                <a:solidFill>
                  <a:srgbClr val="000000"/>
                </a:solidFill>
                <a:latin typeface="+mn-lt"/>
              </a:rPr>
              <a:t>Prepare report to be delivered to Dan during your next meeting</a:t>
            </a:r>
          </a:p>
          <a:p>
            <a:pPr algn="ctr" eaLnBrk="0" hangingPunct="0"/>
            <a:r>
              <a:rPr lang="en-US" sz="1050" dirty="0">
                <a:solidFill>
                  <a:srgbClr val="000000"/>
                </a:solidFill>
                <a:latin typeface="+mn-lt"/>
              </a:rPr>
              <a:t>Include any clarifying questions or additional observations in report</a:t>
            </a:r>
          </a:p>
        </p:txBody>
      </p:sp>
    </p:spTree>
    <p:extLst>
      <p:ext uri="{BB962C8B-B14F-4D97-AF65-F5344CB8AC3E}">
        <p14:creationId xmlns:p14="http://schemas.microsoft.com/office/powerpoint/2010/main" val="2636847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A575-B33B-4F3A-BBE0-616F4039DD48}"/>
              </a:ext>
            </a:extLst>
          </p:cNvPr>
          <p:cNvSpPr>
            <a:spLocks noGrp="1"/>
          </p:cNvSpPr>
          <p:nvPr>
            <p:ph type="title"/>
          </p:nvPr>
        </p:nvSpPr>
        <p:spPr>
          <a:xfrm>
            <a:off x="1735015" y="2"/>
            <a:ext cx="6125309" cy="1231901"/>
          </a:xfrm>
        </p:spPr>
        <p:txBody>
          <a:bodyPr/>
          <a:lstStyle/>
          <a:p>
            <a:r>
              <a:rPr lang="en-US" sz="2000" dirty="0">
                <a:latin typeface="+mn-lt"/>
              </a:rPr>
              <a:t>Thought Experiment / Case Study 4</a:t>
            </a:r>
            <a:br>
              <a:rPr lang="en-US" sz="2000" dirty="0">
                <a:latin typeface="+mn-lt"/>
              </a:rPr>
            </a:br>
            <a:r>
              <a:rPr lang="en-US" sz="1800" dirty="0">
                <a:latin typeface="+mn-lt"/>
              </a:rPr>
              <a:t>Using Isolation Security Zones to Enhance Security Posture</a:t>
            </a:r>
            <a:endParaRPr lang="en-US" sz="2000" dirty="0">
              <a:latin typeface="+mn-lt"/>
            </a:endParaRPr>
          </a:p>
        </p:txBody>
      </p:sp>
      <p:sp>
        <p:nvSpPr>
          <p:cNvPr id="3" name="Content Placeholder 2">
            <a:extLst>
              <a:ext uri="{FF2B5EF4-FFF2-40B4-BE49-F238E27FC236}">
                <a16:creationId xmlns:a16="http://schemas.microsoft.com/office/drawing/2014/main" id="{372CC8E5-6167-4C56-9DB3-882909802995}"/>
              </a:ext>
            </a:extLst>
          </p:cNvPr>
          <p:cNvSpPr>
            <a:spLocks noGrp="1"/>
          </p:cNvSpPr>
          <p:nvPr>
            <p:ph idx="1"/>
          </p:nvPr>
        </p:nvSpPr>
        <p:spPr>
          <a:xfrm>
            <a:off x="201592" y="1371601"/>
            <a:ext cx="7769657" cy="4793789"/>
          </a:xfrm>
        </p:spPr>
        <p:txBody>
          <a:bodyPr>
            <a:normAutofit fontScale="92500" lnSpcReduction="10000"/>
          </a:bodyPr>
          <a:lstStyle/>
          <a:p>
            <a:pPr marL="0" indent="0">
              <a:buNone/>
            </a:pPr>
            <a:r>
              <a:rPr lang="en-US" sz="2000" dirty="0">
                <a:latin typeface="+mn-lt"/>
              </a:rPr>
              <a:t>Using isolated security zones is an effective way to reduce many types of risks and increase security posture. </a:t>
            </a:r>
          </a:p>
          <a:p>
            <a:pPr marL="0" indent="0">
              <a:buNone/>
            </a:pPr>
            <a:r>
              <a:rPr lang="en-US" sz="2000" dirty="0">
                <a:latin typeface="+mn-lt"/>
              </a:rPr>
              <a:t>For example, many enterprises use a perimeter network to isolate their Internet-facing resources from other parts of their internal network. You can implement the same level of protection in Azure Virtual Network as well. In this case, you have a number of VMs that will be exposed to the Internet. And you have a number of application servers and database servers on the same virtual network.</a:t>
            </a:r>
          </a:p>
          <a:p>
            <a:pPr marL="0" indent="0">
              <a:buNone/>
            </a:pPr>
            <a:endParaRPr lang="en-US" sz="2000" dirty="0">
              <a:latin typeface="+mn-lt"/>
            </a:endParaRPr>
          </a:p>
          <a:p>
            <a:pPr marL="0" indent="0">
              <a:buNone/>
            </a:pPr>
            <a:r>
              <a:rPr lang="en-US" sz="2000" dirty="0">
                <a:latin typeface="+mn-lt"/>
              </a:rPr>
              <a:t>You decide what servers you have in this network</a:t>
            </a:r>
          </a:p>
          <a:p>
            <a:pPr marL="0" indent="0">
              <a:buNone/>
            </a:pPr>
            <a:r>
              <a:rPr lang="en-US" sz="1400" dirty="0">
                <a:latin typeface="+mn-lt"/>
              </a:rPr>
              <a:t>Minimum: </a:t>
            </a:r>
          </a:p>
          <a:p>
            <a:pPr marL="285750" indent="-285750">
              <a:buFont typeface="Arial" panose="020B0604020202020204" pitchFamily="34" charset="0"/>
              <a:buChar char="•"/>
            </a:pPr>
            <a:r>
              <a:rPr lang="en-US" sz="1400" dirty="0">
                <a:latin typeface="+mn-lt"/>
              </a:rPr>
              <a:t>1 RDP Server</a:t>
            </a:r>
          </a:p>
          <a:p>
            <a:pPr marL="285750" indent="-285750">
              <a:buFont typeface="Arial" panose="020B0604020202020204" pitchFamily="34" charset="0"/>
              <a:buChar char="•"/>
            </a:pPr>
            <a:r>
              <a:rPr lang="en-US" sz="1400" dirty="0">
                <a:latin typeface="+mn-lt"/>
              </a:rPr>
              <a:t>1 File Server</a:t>
            </a:r>
          </a:p>
          <a:p>
            <a:pPr marL="285750" indent="-285750">
              <a:buFont typeface="Arial" panose="020B0604020202020204" pitchFamily="34" charset="0"/>
              <a:buChar char="•"/>
            </a:pPr>
            <a:r>
              <a:rPr lang="en-US" sz="1400" dirty="0">
                <a:latin typeface="+mn-lt"/>
              </a:rPr>
              <a:t>1 DC</a:t>
            </a:r>
          </a:p>
          <a:p>
            <a:pPr marL="285750" indent="-285750">
              <a:buFont typeface="Arial" panose="020B0604020202020204" pitchFamily="34" charset="0"/>
              <a:buChar char="•"/>
            </a:pPr>
            <a:r>
              <a:rPr lang="en-US" sz="1400" dirty="0">
                <a:latin typeface="+mn-lt"/>
              </a:rPr>
              <a:t>4 application servers</a:t>
            </a:r>
          </a:p>
          <a:p>
            <a:pPr marL="285750" indent="-285750">
              <a:buFont typeface="Arial" panose="020B0604020202020204" pitchFamily="34" charset="0"/>
              <a:buChar char="•"/>
            </a:pPr>
            <a:r>
              <a:rPr lang="en-US" sz="1400" dirty="0">
                <a:latin typeface="+mn-lt"/>
              </a:rPr>
              <a:t>1 DB server</a:t>
            </a:r>
          </a:p>
        </p:txBody>
      </p:sp>
      <p:sp>
        <p:nvSpPr>
          <p:cNvPr id="4" name="Text Placeholder 3">
            <a:extLst>
              <a:ext uri="{FF2B5EF4-FFF2-40B4-BE49-F238E27FC236}">
                <a16:creationId xmlns:a16="http://schemas.microsoft.com/office/drawing/2014/main" id="{C4558A9D-92A7-4192-B663-ADF86F35A9D7}"/>
              </a:ext>
            </a:extLst>
          </p:cNvPr>
          <p:cNvSpPr>
            <a:spLocks noGrp="1"/>
          </p:cNvSpPr>
          <p:nvPr>
            <p:ph type="body" sz="quarter" idx="10"/>
          </p:nvPr>
        </p:nvSpPr>
        <p:spPr/>
        <p:txBody>
          <a:bodyPr/>
          <a:lstStyle/>
          <a:p>
            <a:endParaRPr lang="en-US">
              <a:latin typeface="+mn-lt"/>
            </a:endParaRPr>
          </a:p>
        </p:txBody>
      </p:sp>
      <p:sp>
        <p:nvSpPr>
          <p:cNvPr id="5" name="Rectangle: Folded Corner 4">
            <a:extLst>
              <a:ext uri="{FF2B5EF4-FFF2-40B4-BE49-F238E27FC236}">
                <a16:creationId xmlns:a16="http://schemas.microsoft.com/office/drawing/2014/main" id="{01F1B7A3-EBC5-4220-951E-2CF9A21F85D0}"/>
              </a:ext>
            </a:extLst>
          </p:cNvPr>
          <p:cNvSpPr/>
          <p:nvPr/>
        </p:nvSpPr>
        <p:spPr bwMode="auto">
          <a:xfrm>
            <a:off x="8212015" y="70873"/>
            <a:ext cx="3892062" cy="122985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Team Assignment </a:t>
            </a:r>
          </a:p>
          <a:p>
            <a:pPr algn="ctr" eaLnBrk="0" hangingPunct="0"/>
            <a:r>
              <a:rPr lang="en-US" sz="1200" dirty="0">
                <a:solidFill>
                  <a:srgbClr val="000000"/>
                </a:solidFill>
                <a:latin typeface="+mn-lt"/>
              </a:rPr>
              <a:t>Break into Teams of 5-8</a:t>
            </a:r>
          </a:p>
          <a:p>
            <a:pPr algn="ctr" eaLnBrk="0" hangingPunct="0"/>
            <a:r>
              <a:rPr lang="en-US" sz="1050" dirty="0">
                <a:solidFill>
                  <a:srgbClr val="000000"/>
                </a:solidFill>
                <a:latin typeface="+mn-lt"/>
              </a:rPr>
              <a:t>Answer Questions and Draw Network Diagram</a:t>
            </a:r>
          </a:p>
        </p:txBody>
      </p:sp>
      <p:sp>
        <p:nvSpPr>
          <p:cNvPr id="6" name="Rectangle 5">
            <a:extLst>
              <a:ext uri="{FF2B5EF4-FFF2-40B4-BE49-F238E27FC236}">
                <a16:creationId xmlns:a16="http://schemas.microsoft.com/office/drawing/2014/main" id="{C07A1EED-B464-4659-A71C-135E7702007D}"/>
              </a:ext>
            </a:extLst>
          </p:cNvPr>
          <p:cNvSpPr/>
          <p:nvPr/>
        </p:nvSpPr>
        <p:spPr>
          <a:xfrm>
            <a:off x="7860324" y="1645362"/>
            <a:ext cx="4114981" cy="2308324"/>
          </a:xfrm>
          <a:prstGeom prst="rect">
            <a:avLst/>
          </a:prstGeom>
        </p:spPr>
        <p:txBody>
          <a:bodyPr wrap="square">
            <a:spAutoFit/>
          </a:bodyPr>
          <a:lstStyle/>
          <a:p>
            <a:pPr marL="0" indent="0">
              <a:buNone/>
            </a:pPr>
            <a:r>
              <a:rPr lang="en-US" dirty="0">
                <a:latin typeface="+mn-lt"/>
              </a:rPr>
              <a:t>With this in mind, answer the following questions:</a:t>
            </a:r>
          </a:p>
          <a:p>
            <a:pPr marL="342900" lvl="0" indent="-342900">
              <a:buFont typeface="+mj-lt"/>
              <a:buAutoNum type="arabicPeriod"/>
            </a:pPr>
            <a:r>
              <a:rPr lang="en-US" b="0" dirty="0">
                <a:latin typeface="+mn-lt"/>
              </a:rPr>
              <a:t>What technologies would you use to implement a perimeter network in Azure Virtual Network?</a:t>
            </a:r>
          </a:p>
          <a:p>
            <a:pPr marL="342900" lvl="0" indent="-342900">
              <a:buFont typeface="+mj-lt"/>
              <a:buAutoNum type="arabicPeriod"/>
            </a:pPr>
            <a:r>
              <a:rPr lang="en-US" b="0" dirty="0">
                <a:latin typeface="+mn-lt"/>
              </a:rPr>
              <a:t>How would you design your network topology?</a:t>
            </a:r>
          </a:p>
        </p:txBody>
      </p:sp>
    </p:spTree>
    <p:extLst>
      <p:ext uri="{BB962C8B-B14F-4D97-AF65-F5344CB8AC3E}">
        <p14:creationId xmlns:p14="http://schemas.microsoft.com/office/powerpoint/2010/main" val="142936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dirty="0"/>
              <a:t>Contoso Purchases Fabrikam and needs to Migrate Fabrikam to Contoso or Azure</a:t>
            </a:r>
          </a:p>
          <a:p>
            <a:r>
              <a:rPr lang="en-US" dirty="0"/>
              <a:t>How to Architect Networks </a:t>
            </a:r>
            <a:r>
              <a:rPr lang="en-US" sz="2800" dirty="0"/>
              <a:t>Using Isolation Security Zones to Enhance Security Posture When Moving to Azure</a:t>
            </a:r>
            <a:endParaRPr lang="en-US" dirty="0"/>
          </a:p>
          <a:p>
            <a:r>
              <a:rPr lang="en-US" dirty="0"/>
              <a:t>What challenges are YOU facing?</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r>
              <a:rPr lang="en-US" sz="2400" dirty="0">
                <a:hlinkClick r:id="rId2"/>
              </a:rPr>
              <a:t>http://github.com/guruskill/70-535</a:t>
            </a:r>
            <a:r>
              <a:rPr lang="en-US" sz="2400" dirty="0"/>
              <a:t>    Labs/</a:t>
            </a:r>
          </a:p>
        </p:txBody>
      </p:sp>
    </p:spTree>
    <p:extLst>
      <p:ext uri="{BB962C8B-B14F-4D97-AF65-F5344CB8AC3E}">
        <p14:creationId xmlns:p14="http://schemas.microsoft.com/office/powerpoint/2010/main" val="357652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https://github.com/Azure/azure-quickstart-templates/blob/master/101-1vm-2nics-2subnets-1vnet/</a:t>
            </a:r>
            <a:endParaRPr lang="en-US" sz="2800" b="1" dirty="0"/>
          </a:p>
          <a:p>
            <a:r>
              <a:rPr lang="en-US" sz="2800" b="1" dirty="0"/>
              <a:t>Create 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6252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Linux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US" sz="1600" dirty="0"/>
              <a:t>Linux 1. Create and Manage Linux VMs with the Azure CLI 2.0 in Azure Cloud Shell</a:t>
            </a:r>
          </a:p>
          <a:p>
            <a:r>
              <a:rPr lang="en-US" sz="1600" dirty="0"/>
              <a:t>Linux 2a. Install a LAMP web server on a Linux virtual machine in Azure</a:t>
            </a:r>
          </a:p>
          <a:p>
            <a:r>
              <a:rPr lang="en-US" sz="1600" dirty="0"/>
              <a:t>Linux 2b. Install a LEMP web server on a Linux virtual machine in Azure</a:t>
            </a:r>
          </a:p>
          <a:p>
            <a:r>
              <a:rPr lang="en-US" sz="1600" dirty="0"/>
              <a:t>Linux 2c. Create a MongoDB, Express, AngularJS, and Node.js (MEAN) stack on a Linux virtual machine in Azure</a:t>
            </a:r>
          </a:p>
          <a:p>
            <a:r>
              <a:rPr lang="en-US" sz="1600" dirty="0"/>
              <a:t>Linux 3. Monitor and update a Linux virtual machine in Azure using Cloud Shell</a:t>
            </a:r>
          </a:p>
          <a:p>
            <a:r>
              <a:rPr lang="en-US" sz="1600" dirty="0"/>
              <a:t>Linux 4. Use Azure Security Center to monitor Linux virtual machines</a:t>
            </a:r>
          </a:p>
          <a:p>
            <a:r>
              <a:rPr lang="en-US" sz="1600" dirty="0"/>
              <a:t>Linux Bonus. Prepare a Debian VHD for Azure – </a:t>
            </a:r>
            <a:r>
              <a:rPr lang="en-US" sz="1600" dirty="0" err="1"/>
              <a:t>Prereq’s</a:t>
            </a:r>
            <a:r>
              <a:rPr lang="en-US" sz="1600" dirty="0"/>
              <a:t> Hyper-V and Debian .ISO</a:t>
            </a:r>
          </a:p>
          <a:p>
            <a:endParaRPr lang="en-US" sz="1600" dirty="0"/>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Linux Labs if you do not have access to SSH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https://docs.microsoft.com/en-us/azure/virtual-machines/linux</a:t>
            </a:r>
          </a:p>
        </p:txBody>
      </p:sp>
    </p:spTree>
    <p:extLst>
      <p:ext uri="{BB962C8B-B14F-4D97-AF65-F5344CB8AC3E}">
        <p14:creationId xmlns:p14="http://schemas.microsoft.com/office/powerpoint/2010/main" val="11760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a:xfrm>
            <a:off x="348251" y="1372626"/>
            <a:ext cx="11778205" cy="4793789"/>
          </a:xfrm>
        </p:spPr>
        <p:txBody>
          <a:bodyPr>
            <a:normAutofit fontScale="77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Monitor VMs from prior labs</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https://docs.microsoft.com/en-us/azure/virtual-machines/linux/tutorial-monitoring </a:t>
            </a:r>
          </a:p>
        </p:txBody>
      </p:sp>
    </p:spTree>
    <p:extLst>
      <p:ext uri="{BB962C8B-B14F-4D97-AF65-F5344CB8AC3E}">
        <p14:creationId xmlns:p14="http://schemas.microsoft.com/office/powerpoint/2010/main" val="426140238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5497</Words>
  <Application>Microsoft Office PowerPoint</Application>
  <PresentationFormat>Widescreen</PresentationFormat>
  <Paragraphs>738</Paragraphs>
  <Slides>33</Slides>
  <Notes>24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Times New Roman</vt:lpstr>
      <vt:lpstr>Courier New</vt:lpstr>
      <vt:lpstr>Wingdings</vt:lpstr>
      <vt:lpstr>Verdana</vt:lpstr>
      <vt:lpstr>Consolas</vt:lpstr>
      <vt:lpstr>Segoe UI</vt:lpstr>
      <vt:lpstr>Segoe UI Light</vt:lpstr>
      <vt:lpstr>NG_MOC_Core_ModuleNew2</vt:lpstr>
      <vt:lpstr>Exam 70-533 Implementing Microsoft Azure Infrastructure Solutions</vt:lpstr>
      <vt:lpstr>Getting Started Labs https://docs.microsoft.com/en-us/azure/#get-started </vt:lpstr>
      <vt:lpstr>Attendee Challenge – What Azure challenges should we tackle? What Challenges Are You Facing?</vt:lpstr>
      <vt:lpstr>Making it REAL!  - Build Your Own Project</vt:lpstr>
      <vt:lpstr>Linux Labs Using Cloud Shell</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Windows Labs Using Cloud Shell</vt:lpstr>
      <vt:lpstr>Win 1. Creating a VM from an Azure Resource Manager template using Cloud Shell - PowerShell</vt:lpstr>
      <vt:lpstr>Win 2a. Create a Windows virtual machine install IIS with the Azure CLI 2.0</vt:lpstr>
      <vt:lpstr>Win 2b. Install the IIS\.NET\SQL in a Windows VM with Azure Cloud Shell</vt:lpstr>
      <vt:lpstr>Win 3. Monitor and update a Windows virtual machine in Azure using Cloud Shell</vt:lpstr>
      <vt:lpstr>4. Use Azure Security Center to monitor Windows virtual machines</vt:lpstr>
      <vt:lpstr>Thought Experiment / Case Study Labs Architecting Solutions on the Whiteboard</vt:lpstr>
      <vt:lpstr>Attendee Challenge – What Azure challenges should we tackle? What Challenges Are You Facing? What ideas do you have for projects?</vt:lpstr>
      <vt:lpstr>Making it REAL!  - Build Your Own Project</vt:lpstr>
      <vt:lpstr>Solution Architecture: Overview</vt:lpstr>
      <vt:lpstr>Lab Setup: Architecture Styles</vt:lpstr>
      <vt:lpstr>Thought Experiment / Case Study 1 Web App - SOLUTION DESIGN</vt:lpstr>
      <vt:lpstr>PowerPoint Presentation</vt:lpstr>
      <vt:lpstr>Thought Experiment / Case Study #2 Acquisition and Migration of Fabrikam Team Collaboration Exercise</vt:lpstr>
      <vt:lpstr>Thought Experiment / Case Study #2 Answer the following questions in a report back to the CTO…</vt:lpstr>
      <vt:lpstr>Thought Experiment / Case Study 3a Operational Design - Individual</vt:lpstr>
      <vt:lpstr>Thought Experiment / Case Study 3a Operational Design - Individual</vt:lpstr>
      <vt:lpstr>Thought Experiment / Case Study 4 Using Isolation Security Zones to Enhance Security Posture</vt:lpstr>
      <vt:lpstr>Containers</vt:lpstr>
      <vt:lpstr>Compute &amp; Networking</vt:lpstr>
      <vt:lpstr>Storage and Operational Readiness</vt:lpstr>
      <vt:lpstr>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2018-06-13T14:25:07Z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