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Lst>
  <p:notesMasterIdLst>
    <p:notesMasterId r:id="rId38"/>
  </p:notesMasterIdLst>
  <p:handoutMasterIdLst>
    <p:handoutMasterId r:id="rId39"/>
  </p:handoutMasterIdLst>
  <p:sldIdLst>
    <p:sldId id="256" r:id="rId5"/>
    <p:sldId id="311" r:id="rId6"/>
    <p:sldId id="321" r:id="rId7"/>
    <p:sldId id="312" r:id="rId8"/>
    <p:sldId id="313" r:id="rId9"/>
    <p:sldId id="322" r:id="rId10"/>
    <p:sldId id="332" r:id="rId11"/>
    <p:sldId id="328" r:id="rId12"/>
    <p:sldId id="345" r:id="rId13"/>
    <p:sldId id="324" r:id="rId14"/>
    <p:sldId id="320" r:id="rId15"/>
    <p:sldId id="355" r:id="rId16"/>
    <p:sldId id="330" r:id="rId17"/>
    <p:sldId id="333" r:id="rId18"/>
    <p:sldId id="327" r:id="rId19"/>
    <p:sldId id="357" r:id="rId20"/>
    <p:sldId id="358" r:id="rId21"/>
    <p:sldId id="315" r:id="rId22"/>
    <p:sldId id="344" r:id="rId23"/>
    <p:sldId id="346" r:id="rId24"/>
    <p:sldId id="359" r:id="rId25"/>
    <p:sldId id="360" r:id="rId26"/>
    <p:sldId id="361" r:id="rId27"/>
    <p:sldId id="356" r:id="rId28"/>
    <p:sldId id="316" r:id="rId29"/>
    <p:sldId id="339" r:id="rId30"/>
    <p:sldId id="340" r:id="rId31"/>
    <p:sldId id="342" r:id="rId32"/>
    <p:sldId id="318" r:id="rId33"/>
    <p:sldId id="335" r:id="rId34"/>
    <p:sldId id="337" r:id="rId35"/>
    <p:sldId id="362" r:id="rId36"/>
    <p:sldId id="363" r:id="rId37"/>
  </p:sldIdLst>
  <p:sldSz cx="9144000" cy="6858000" type="screen4x3"/>
  <p:notesSz cx="6858000" cy="9144000"/>
  <p:embeddedFontLst>
    <p:embeddedFont>
      <p:font typeface="Verdana" panose="020B0604030504040204"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
      <p:font typeface="Calibri Light" panose="020F0302020204030204" pitchFamily="34" charset="0"/>
      <p:regular r:id="rId52"/>
      <p:italic r:id="rId53"/>
    </p:embeddedFont>
    <p:embeddedFont>
      <p:font typeface="Segoe UI Light" panose="020B0502040204020203" pitchFamily="34" charset="0"/>
      <p:regular r:id="rId54"/>
      <p:italic r:id="rId55"/>
    </p:embeddedFont>
    <p:embeddedFont>
      <p:font typeface="Segoe UI" panose="020B0502040204020203" pitchFamily="34" charset="0"/>
      <p:regular r:id="rId56"/>
      <p:bold r:id="rId57"/>
      <p:italic r:id="rId58"/>
      <p:bold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55"/>
            <p14:sldId id="330"/>
            <p14:sldId id="333"/>
            <p14:sldId id="327"/>
            <p14:sldId id="357"/>
            <p14:sldId id="358"/>
          </p14:sldIdLst>
        </p14:section>
        <p14:section name="Configure Web Apps" id="{B92904DA-AD65-48A7-82FB-BA4D438E899A}">
          <p14:sldIdLst>
            <p14:sldId id="315"/>
            <p14:sldId id="344"/>
            <p14:sldId id="346"/>
            <p14:sldId id="359"/>
            <p14:sldId id="360"/>
            <p14:sldId id="361"/>
            <p14:sldId id="356"/>
          </p14:sldIdLst>
        </p14:section>
        <p14:section name="Configure Diagnostics, Monitoring, and analytics" id="{CA5ED27E-6529-4197-AC63-77A7AD34E2E9}">
          <p14:sldIdLst>
            <p14:sldId id="316"/>
            <p14:sldId id="339"/>
            <p14:sldId id="340"/>
            <p14:sldId id="342"/>
          </p14:sldIdLst>
        </p14:section>
        <p14:section name="Configure Web Apps for scale and resilience" id="{4192427E-7B5C-4B75-BE21-14FA26E9ABFE}">
          <p14:sldIdLst>
            <p14:sldId id="318"/>
            <p14:sldId id="335"/>
            <p14:sldId id="337"/>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1439" autoAdjust="0"/>
  </p:normalViewPr>
  <p:slideViewPr>
    <p:cSldViewPr snapToGrid="0">
      <p:cViewPr varScale="1">
        <p:scale>
          <a:sx n="49" d="100"/>
          <a:sy n="49" d="100"/>
        </p:scale>
        <p:origin x="1842" y="36"/>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5/21/2018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5/21/2018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33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577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Application Settings for the previously deployed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04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712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584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Diagnostic Logs blade for the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16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6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Navigate to link to display plan.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21.05.2018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5/21/2018</a:t>
            </a:fld>
            <a:endParaRPr lang="en-US" dirty="0"/>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3235181" cy="715581"/>
          </a:xfrm>
          <a:prstGeom prst="rect">
            <a:avLst/>
          </a:prstGeom>
        </p:spPr>
        <p:txBody>
          <a:bodyPr wrap="none">
            <a:spAutoFit/>
          </a:bodyPr>
          <a:lstStyle/>
          <a:p>
            <a:r>
              <a:rPr lang="en-US" sz="4050" dirty="0"/>
              <a:t>EXAM TIP!</a:t>
            </a:r>
          </a:p>
        </p:txBody>
      </p:sp>
    </p:spTree>
    <p:extLst>
      <p:ext uri="{BB962C8B-B14F-4D97-AF65-F5344CB8AC3E}">
        <p14:creationId xmlns:p14="http://schemas.microsoft.com/office/powerpoint/2010/main" val="25588878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xmlns=""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xmlns=""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xmlns=""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xmlns=""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5/21/2018</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xmlns=""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xmlns=""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xmlns=""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 id="2147483765" r:id="rId25"/>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5/21/2018</a:t>
            </a:fld>
            <a:endParaRPr lang="en-US" dirty="0"/>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261938" y="2110581"/>
            <a:ext cx="8714422" cy="3722293"/>
          </a:xfrm>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xmlns="" id="{E1BF24BE-709F-4069-8943-5B0EA122AF79}"/>
              </a:ext>
            </a:extLst>
          </p:cNvPr>
          <p:cNvSpPr>
            <a:spLocks noGrp="1"/>
          </p:cNvSpPr>
          <p:nvPr>
            <p:ph idx="1"/>
          </p:nvPr>
        </p:nvSpPr>
        <p:spPr/>
        <p:txBody>
          <a:bodyPr/>
          <a:lstStyle/>
          <a:p>
            <a:pPr marL="0" indent="0">
              <a:buNone/>
            </a:pPr>
            <a:r>
              <a:rPr lang="en-US" dirty="0"/>
              <a:t>Represents the collection of physical resources used to host your </a:t>
            </a:r>
            <a:r>
              <a:rPr lang="en-US" dirty="0" smtClean="0"/>
              <a:t>apps </a:t>
            </a:r>
          </a:p>
          <a:p>
            <a:pPr marL="0" indent="0">
              <a:buNone/>
            </a:pPr>
            <a:r>
              <a:rPr lang="en-US" sz="2400" dirty="0" smtClean="0"/>
              <a:t>Analogous to a server farm</a:t>
            </a:r>
            <a:endParaRPr lang="en-US" sz="2400" dirty="0"/>
          </a:p>
          <a:p>
            <a:pPr marL="0" indent="0">
              <a:buNone/>
            </a:pPr>
            <a:r>
              <a:rPr lang="en-US" sz="2400" dirty="0" smtClean="0"/>
              <a:t>Region </a:t>
            </a:r>
            <a:r>
              <a:rPr lang="en-US" sz="2400" dirty="0"/>
              <a:t>(West US, East US, etc.)</a:t>
            </a:r>
          </a:p>
          <a:p>
            <a:pPr marL="0" indent="0">
              <a:buNone/>
            </a:pPr>
            <a:r>
              <a:rPr lang="en-US" sz="2400" dirty="0"/>
              <a:t>    Number of VMs instances(one, two, three instances, etc.)</a:t>
            </a:r>
          </a:p>
          <a:p>
            <a:pPr marL="0" indent="0">
              <a:buNone/>
            </a:pPr>
            <a:r>
              <a:rPr lang="en-US" sz="2400" dirty="0"/>
              <a:t>    Size of VMs(Small, Medium, Large)</a:t>
            </a:r>
          </a:p>
          <a:p>
            <a:pPr marL="0" indent="0">
              <a:buNone/>
            </a:pPr>
            <a:r>
              <a:rPr lang="en-US" sz="2400" dirty="0"/>
              <a:t>    Pricing Tier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xmlns=""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xmlns="" id="{2B5BB7BC-6467-4461-9061-8E493741E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 Web App</a:t>
            </a:r>
            <a:endParaRPr lang="en-US" dirty="0"/>
          </a:p>
        </p:txBody>
      </p:sp>
      <p:sp>
        <p:nvSpPr>
          <p:cNvPr id="3" name="Text Placeholder 2"/>
          <p:cNvSpPr>
            <a:spLocks noGrp="1"/>
          </p:cNvSpPr>
          <p:nvPr>
            <p:ph type="body" idx="1"/>
          </p:nvPr>
        </p:nvSpPr>
        <p:spPr/>
        <p:txBody>
          <a:bodyPr/>
          <a:lstStyle/>
          <a:p>
            <a:r>
              <a:rPr lang="en-US" dirty="0" smtClean="0"/>
              <a:t>Demonstrate:</a:t>
            </a:r>
          </a:p>
          <a:p>
            <a:pPr lvl="1"/>
            <a:r>
              <a:rPr lang="en-US" dirty="0" smtClean="0"/>
              <a:t>Creating a web application</a:t>
            </a:r>
          </a:p>
          <a:p>
            <a:pPr lvl="1"/>
            <a:r>
              <a:rPr lang="en-US" dirty="0" smtClean="0"/>
              <a:t>Add a new app service plan</a:t>
            </a:r>
          </a:p>
          <a:p>
            <a:pPr lvl="1"/>
            <a:r>
              <a:rPr lang="en-US" dirty="0" smtClean="0"/>
              <a:t>Select the pricing tier</a:t>
            </a:r>
          </a:p>
          <a:p>
            <a:pPr lvl="1"/>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53971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xmlns=""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a:t>
            </a:r>
            <a:r>
              <a:rPr lang="en-US" u="sng" dirty="0"/>
              <a:t>Standard</a:t>
            </a:r>
            <a:r>
              <a:rPr lang="en-US" dirty="0"/>
              <a:t> or </a:t>
            </a:r>
            <a:r>
              <a:rPr lang="en-US" u="sng" dirty="0"/>
              <a:t>Premium</a:t>
            </a:r>
            <a:r>
              <a:rPr lang="en-US" dirty="0"/>
              <a:t>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a:t>
            </a:r>
            <a:r>
              <a:rPr lang="en-US" dirty="0" smtClean="0"/>
              <a:t>swap</a:t>
            </a:r>
          </a:p>
          <a:p>
            <a:r>
              <a:rPr lang="en-US" dirty="0" smtClean="0"/>
              <a:t>Testing </a:t>
            </a:r>
            <a:r>
              <a:rPr lang="en-US" dirty="0"/>
              <a:t>in Production feature allows you to spread traffic across multiple deployment </a:t>
            </a:r>
            <a:r>
              <a:rPr lang="en-US" dirty="0" smtClean="0"/>
              <a:t>slots</a:t>
            </a:r>
          </a:p>
          <a:p>
            <a:r>
              <a:rPr lang="en-US" dirty="0" smtClean="0"/>
              <a:t>Seamless swap, no requests dropped during swap.</a:t>
            </a:r>
            <a:endParaRPr lang="en-US" dirty="0"/>
          </a:p>
        </p:txBody>
      </p:sp>
    </p:spTree>
    <p:extLst>
      <p:ext uri="{BB962C8B-B14F-4D97-AF65-F5344CB8AC3E}">
        <p14:creationId xmlns:p14="http://schemas.microsoft.com/office/powerpoint/2010/main" val="3985245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xmlns="" id="{23013F02-B430-4FD6-95A0-842ECDD25C5B}"/>
              </a:ext>
            </a:extLst>
          </p:cNvPr>
          <p:cNvGraphicFramePr>
            <a:graphicFrameLocks noGrp="1"/>
          </p:cNvGraphicFramePr>
          <p:nvPr>
            <p:ph idx="1"/>
            <p:extLst>
              <p:ext uri="{D42A27DB-BD31-4B8C-83A1-F6EECF244321}">
                <p14:modId xmlns:p14="http://schemas.microsoft.com/office/powerpoint/2010/main" val="189147500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xmlns="" val="205592187"/>
                    </a:ext>
                  </a:extLst>
                </a:gridCol>
                <a:gridCol w="4014788">
                  <a:extLst>
                    <a:ext uri="{9D8B030D-6E8A-4147-A177-3AD203B41FA5}">
                      <a16:colId xmlns:a16="http://schemas.microsoft.com/office/drawing/2014/main" xmlns=""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xmlns=""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xmlns=""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xmlns="" val="2433537931"/>
                  </a:ext>
                </a:extLst>
              </a:tr>
              <a:tr h="525780">
                <a:tc>
                  <a:txBody>
                    <a:bodyPr/>
                    <a:lstStyle/>
                    <a:p>
                      <a:r>
                        <a:rPr lang="en-US" sz="1500" dirty="0">
                          <a:latin typeface="Segoe UI" panose="020B0502040204020203" pitchFamily="34" charset="0"/>
                        </a:rPr>
                        <a:t>General </a:t>
                      </a:r>
                      <a:r>
                        <a:rPr lang="en-US" sz="1500" dirty="0" smtClean="0">
                          <a:latin typeface="Segoe UI" panose="020B0502040204020203" pitchFamily="34" charset="0"/>
                        </a:rPr>
                        <a:t>settings – 32/64 bit, sockets. </a:t>
                      </a:r>
                      <a:r>
                        <a:rPr lang="en-US" sz="1500" dirty="0" err="1" smtClean="0">
                          <a:latin typeface="Segoe UI" panose="020B0502040204020203" pitchFamily="34" charset="0"/>
                        </a:rPr>
                        <a:t>etc</a:t>
                      </a:r>
                      <a:endParaRPr lang="en-US" sz="1500" dirty="0">
                        <a:latin typeface="Segoe UI" panose="020B0502040204020203" pitchFamily="34" charset="0"/>
                      </a:endParaRP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xmlns=""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xmlns=""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xmlns="" val="2081598700"/>
                  </a:ext>
                </a:extLst>
              </a:tr>
            </a:tbl>
          </a:graphicData>
        </a:graphic>
      </p:graphicFrame>
    </p:spTree>
    <p:extLst>
      <p:ext uri="{BB962C8B-B14F-4D97-AF65-F5344CB8AC3E}">
        <p14:creationId xmlns:p14="http://schemas.microsoft.com/office/powerpoint/2010/main" val="3877493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smtClean="0">
                <a:solidFill>
                  <a:srgbClr val="000000"/>
                </a:solidFill>
              </a:rPr>
              <a:t>Fully isolated and dedicated environment</a:t>
            </a:r>
            <a:endParaRPr lang="en-US" sz="2400" b="0" kern="0" dirty="0">
              <a:solidFill>
                <a:srgbClr val="000000"/>
              </a:solidFill>
            </a:endParaRPr>
          </a:p>
          <a:p>
            <a:pPr lvl="0"/>
            <a:r>
              <a:rPr lang="en-US" sz="2400" b="0" kern="0" dirty="0" smtClean="0">
                <a:solidFill>
                  <a:srgbClr val="000000"/>
                </a:solidFill>
              </a:rPr>
              <a:t>High scale and high memory utilization</a:t>
            </a:r>
            <a:endParaRPr lang="en-US" sz="2400" b="0" kern="0" dirty="0">
              <a:solidFill>
                <a:srgbClr val="000000"/>
              </a:solidFill>
            </a:endParaRPr>
          </a:p>
          <a:p>
            <a:pPr lvl="0"/>
            <a:r>
              <a:rPr lang="en-US" sz="2400" b="0" kern="0" dirty="0" smtClean="0">
                <a:solidFill>
                  <a:srgbClr val="000000"/>
                </a:solidFill>
              </a:rPr>
              <a:t>Consists of front ends and worker roles </a:t>
            </a:r>
          </a:p>
          <a:p>
            <a:pPr lvl="0"/>
            <a:r>
              <a:rPr lang="en-US" sz="2400" b="0" kern="0" dirty="0" smtClean="0">
                <a:solidFill>
                  <a:srgbClr val="000000"/>
                </a:solidFill>
              </a:rPr>
              <a:t>Two </a:t>
            </a:r>
            <a:r>
              <a:rPr lang="en-US" sz="2400" b="0" kern="0" dirty="0">
                <a:solidFill>
                  <a:srgbClr val="000000"/>
                </a:solidFill>
              </a:rPr>
              <a:t>versions:</a:t>
            </a:r>
          </a:p>
          <a:p>
            <a:pPr lvl="1"/>
            <a:r>
              <a:rPr lang="en-US" sz="2000" b="0" kern="0" dirty="0">
                <a:solidFill>
                  <a:srgbClr val="000000"/>
                </a:solidFill>
              </a:rPr>
              <a:t>ASEv1</a:t>
            </a:r>
            <a:r>
              <a:rPr lang="en-US" sz="2000" b="0" kern="0" dirty="0" smtClean="0">
                <a:solidFill>
                  <a:srgbClr val="000000"/>
                </a:solidFill>
              </a:rPr>
              <a:t>: </a:t>
            </a:r>
            <a:endParaRPr lang="en-US" sz="2000" b="0" kern="0" dirty="0">
              <a:solidFill>
                <a:srgbClr val="000000"/>
              </a:solidFill>
            </a:endParaRP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291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311012" y="2145005"/>
            <a:ext cx="8574837" cy="4712995"/>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665308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409433" y="2110581"/>
            <a:ext cx="8566927" cy="3722293"/>
          </a:xfrm>
        </p:spPr>
        <p:txBody>
          <a:bodyPr/>
          <a:lstStyle/>
          <a:p>
            <a:r>
              <a:rPr lang="en-US" dirty="0"/>
              <a:t>Define and use app settings, connection strings, handlers, and virtual directories</a:t>
            </a:r>
          </a:p>
          <a:p>
            <a:r>
              <a:rPr lang="en-US" dirty="0"/>
              <a:t>Configure certificates and custom domains  </a:t>
            </a:r>
          </a:p>
          <a:p>
            <a:r>
              <a:rPr lang="en-US" dirty="0"/>
              <a:t>Configure SSL bindings and runtime configurations </a:t>
            </a:r>
          </a:p>
          <a:p>
            <a:r>
              <a:rPr lang="en-US" dirty="0"/>
              <a:t>Manage Web Apps by using Azure PowerShell and Azure-CLI </a:t>
            </a:r>
          </a:p>
          <a:p>
            <a:r>
              <a:rPr lang="en-US" dirty="0"/>
              <a:t>Manage App Service backups  </a:t>
            </a:r>
          </a:p>
          <a:p>
            <a:r>
              <a:rPr lang="en-US" dirty="0"/>
              <a:t>Configure authentication and authorization for Web Apps </a:t>
            </a:r>
          </a:p>
          <a:p>
            <a:r>
              <a:rPr lang="en-US" dirty="0"/>
              <a:t>Configure Web App notifications </a:t>
            </a:r>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382137" y="2110581"/>
            <a:ext cx="8594223" cy="3722293"/>
          </a:xfrm>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xmlns=""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xmlns=""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15646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182342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7111962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Configure Web App Setting</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4549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259307" y="2110581"/>
            <a:ext cx="8717053" cy="3722293"/>
          </a:xfrm>
        </p:spPr>
        <p:txBody>
          <a:bodyPr/>
          <a:lstStyle/>
          <a:p>
            <a:r>
              <a:rPr lang="en-US" dirty="0"/>
              <a:t>Retrieve diagnostics data</a:t>
            </a:r>
          </a:p>
          <a:p>
            <a:r>
              <a:rPr lang="en-US" dirty="0"/>
              <a:t>View streaming logs </a:t>
            </a:r>
          </a:p>
          <a:p>
            <a:r>
              <a:rPr lang="en-US" dirty="0"/>
              <a:t>Configure endpoint monitoring  </a:t>
            </a:r>
          </a:p>
          <a:p>
            <a:r>
              <a:rPr lang="en-US" dirty="0"/>
              <a:t>Configure alerts  </a:t>
            </a:r>
          </a:p>
          <a:p>
            <a:r>
              <a:rPr lang="en-US" dirty="0"/>
              <a:t>Configure diagnostics</a:t>
            </a:r>
          </a:p>
          <a:p>
            <a:r>
              <a:rPr lang="en-US" dirty="0"/>
              <a:t>Use remote debugging </a:t>
            </a:r>
          </a:p>
          <a:p>
            <a:r>
              <a:rPr lang="en-US" dirty="0"/>
              <a:t>Monitor Web App resources </a:t>
            </a:r>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xmlns=""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xmlns=""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xmlns=""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300251" y="2110581"/>
            <a:ext cx="8676109" cy="3722293"/>
          </a:xfrm>
        </p:spPr>
        <p:txBody>
          <a:bodyPr/>
          <a:lstStyle/>
          <a:p>
            <a:r>
              <a:rPr lang="en-US" sz="2000" dirty="0"/>
              <a:t>Configure auto-scale using built-in and custom schedules </a:t>
            </a:r>
          </a:p>
          <a:p>
            <a:r>
              <a:rPr lang="en-US" sz="2000" dirty="0"/>
              <a:t>Configure by metric </a:t>
            </a:r>
          </a:p>
          <a:p>
            <a:r>
              <a:rPr lang="en-US" sz="2000" dirty="0"/>
              <a:t>Change the size of an instance </a:t>
            </a:r>
          </a:p>
          <a:p>
            <a:r>
              <a:rPr lang="en-US" sz="2000" dirty="0"/>
              <a:t>Configure Traffic Manager </a:t>
            </a:r>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xmlns=""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xmlns=""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xmlns=""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xmlns=""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8033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689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xmlns="" id="{05D9D23C-8DF7-4E74-92E2-EF8ABE1E55B7}"/>
              </a:ext>
            </a:extLst>
          </p:cNvPr>
          <p:cNvSpPr>
            <a:spLocks noGrp="1"/>
          </p:cNvSpPr>
          <p:nvPr>
            <p:ph type="body" sz="quarter" idx="10"/>
          </p:nvPr>
        </p:nvSpPr>
        <p:spPr/>
        <p:txBody>
          <a:bodyPr/>
          <a:lstStyle/>
          <a:p>
            <a:r>
              <a:rPr lang="en-US" dirty="0"/>
              <a:t>https://www.microsoft.com/en-ie/learning/exam-70-533.aspx</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382137" y="2110581"/>
            <a:ext cx="8594223" cy="3722293"/>
          </a:xfrm>
        </p:spPr>
        <p:txBody>
          <a:bodyPr/>
          <a:lstStyle/>
          <a:p>
            <a:r>
              <a:rPr lang="en-US" dirty="0"/>
              <a:t>Define deployment slots </a:t>
            </a:r>
          </a:p>
          <a:p>
            <a:r>
              <a:rPr lang="en-US" dirty="0"/>
              <a:t>Roll back deployments</a:t>
            </a:r>
          </a:p>
          <a:p>
            <a:r>
              <a:rPr lang="en-US" dirty="0"/>
              <a:t>Implement pre- and post deployment actions  </a:t>
            </a:r>
          </a:p>
          <a:p>
            <a:r>
              <a:rPr lang="en-US" dirty="0"/>
              <a:t>Create, configure, and deploy packages </a:t>
            </a:r>
          </a:p>
          <a:p>
            <a:r>
              <a:rPr lang="en-US" dirty="0"/>
              <a:t>Create App Service plans; migrate Web Apps between App Service plans</a:t>
            </a:r>
          </a:p>
          <a:p>
            <a:r>
              <a:rPr lang="en-US" dirty="0"/>
              <a:t>Create a Web App within an App Service plan </a:t>
            </a:r>
          </a:p>
          <a:p>
            <a:r>
              <a:rPr lang="en-US" dirty="0"/>
              <a:t>Determine when to use App Service Environment (ASE) </a:t>
            </a:r>
          </a:p>
          <a:p>
            <a:r>
              <a:rPr lang="en-US" dirty="0"/>
              <a:t>Select and use appropriate deployment methods including Git, FTP, and cloud sync </a:t>
            </a:r>
          </a:p>
          <a:p>
            <a:endParaRPr lang="en-US" dirty="0"/>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xmlns=""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xmlns="" id="{8A2DA590-9BDA-4EFA-B8D8-06DD22AE4C01}"/>
              </a:ext>
            </a:extLst>
          </p:cNvPr>
          <p:cNvSpPr txBox="1"/>
          <p:nvPr/>
        </p:nvSpPr>
        <p:spPr>
          <a:xfrm>
            <a:off x="156118"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New-</a:t>
            </a:r>
            <a:r>
              <a:rPr kumimoji="0" lang="en-US" sz="2400" b="1" i="0" u="none" strike="noStrike" kern="0" cap="none" spc="0" normalizeH="0" baseline="0" noProof="0" dirty="0" err="1" smtClean="0">
                <a:ln>
                  <a:noFill/>
                </a:ln>
                <a:solidFill>
                  <a:srgbClr val="000000"/>
                </a:solidFill>
                <a:effectLst/>
                <a:uLnTx/>
                <a:uFillTx/>
                <a:latin typeface="Segoe UI" pitchFamily="34" charset="0"/>
                <a:cs typeface="Segoe UI" pitchFamily="34" charset="0"/>
              </a:rPr>
              <a:t>AzureRmWebApp</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 (PowerShell)</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a:t>
            </a:r>
            <a:r>
              <a:rPr kumimoji="0" lang="en-US" sz="2400" b="1" i="0" u="none" strike="noStrike" kern="0" cap="none" spc="0" normalizeH="0" baseline="0" noProof="0" dirty="0" err="1">
                <a:ln>
                  <a:noFill/>
                </a:ln>
                <a:solidFill>
                  <a:srgbClr val="000000"/>
                </a:solidFill>
                <a:effectLst/>
                <a:uLnTx/>
                <a:uFillTx/>
                <a:latin typeface="Segoe UI" pitchFamily="34" charset="0"/>
                <a:cs typeface="Segoe UI" pitchFamily="34" charset="0"/>
              </a:rPr>
              <a:t>webapp</a:t>
            </a: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 </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create </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812191" cy="5380734"/>
            <a:chOff x="236858" y="1095289"/>
            <a:chExt cx="8812191"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smtClean="0">
                  <a:solidFill>
                    <a:srgbClr val="FFFFFF"/>
                  </a:solidFill>
                  <a:latin typeface="Segoe UI" panose="020B0502040204020203" pitchFamily="34" charset="0"/>
                  <a:cs typeface="Segoe UI" panose="020B0502040204020203" pitchFamily="34" charset="0"/>
                </a:rPr>
                <a:t>Visual Studio Team Services</a:t>
              </a:r>
              <a:endParaRPr lang="en-GB" b="0" dirty="0">
                <a:solidFill>
                  <a:srgbClr val="FFFFFF"/>
                </a:solidFill>
                <a:latin typeface="Segoe UI" panose="020B0502040204020203" pitchFamily="34" charset="0"/>
                <a:cs typeface="Segoe UI" panose="020B0502040204020203" pitchFamily="34" charset="0"/>
              </a:endParaRP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1406154" cy="1200329"/>
            </a:xfrm>
            <a:prstGeom prst="rect">
              <a:avLst/>
            </a:prstGeom>
            <a:noFill/>
          </p:spPr>
          <p:txBody>
            <a:bodyPr wrap="none" rtlCol="0">
              <a:spAutoFit/>
            </a:bodyPr>
            <a:lstStyle/>
            <a:p>
              <a:pPr lvl="0"/>
              <a:r>
                <a:rPr lang="en-GB" b="0" dirty="0" smtClean="0">
                  <a:solidFill>
                    <a:srgbClr val="000000"/>
                  </a:solidFill>
                  <a:latin typeface="Segoe UI" panose="020B0502040204020203" pitchFamily="34" charset="0"/>
                  <a:cs typeface="Segoe UI" panose="020B0502040204020203" pitchFamily="34" charset="0"/>
                </a:rPr>
                <a:t>Team </a:t>
              </a:r>
            </a:p>
            <a:p>
              <a:pPr lvl="0"/>
              <a:r>
                <a:rPr lang="en-GB" b="0" dirty="0" smtClean="0">
                  <a:solidFill>
                    <a:srgbClr val="000000"/>
                  </a:solidFill>
                  <a:latin typeface="Segoe UI" panose="020B0502040204020203" pitchFamily="34" charset="0"/>
                  <a:cs typeface="Segoe UI" panose="020B0502040204020203" pitchFamily="34" charset="0"/>
                </a:rPr>
                <a:t>Foundation </a:t>
              </a:r>
            </a:p>
            <a:p>
              <a:pPr lvl="0"/>
              <a:r>
                <a:rPr lang="en-GB" b="0" dirty="0" smtClean="0">
                  <a:solidFill>
                    <a:srgbClr val="000000"/>
                  </a:solidFill>
                  <a:latin typeface="Segoe UI" panose="020B0502040204020203" pitchFamily="34" charset="0"/>
                  <a:cs typeface="Segoe UI" panose="020B0502040204020203" pitchFamily="34" charset="0"/>
                </a:rPr>
                <a:t>Server,</a:t>
              </a:r>
              <a:endParaRPr lang="en-GB" b="0" dirty="0">
                <a:solidFill>
                  <a:srgbClr val="000000"/>
                </a:solidFill>
                <a:latin typeface="Segoe UI" panose="020B0502040204020203" pitchFamily="34" charset="0"/>
                <a:cs typeface="Segoe UI" panose="020B0502040204020203" pitchFamily="34" charset="0"/>
              </a:endParaRP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
                </a: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2718</Words>
  <Application>Microsoft Office PowerPoint</Application>
  <PresentationFormat>On-screen Show (4:3)</PresentationFormat>
  <Paragraphs>384</Paragraphs>
  <Slides>33</Slides>
  <Notes>31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33</vt:i4>
      </vt:variant>
    </vt:vector>
  </HeadingPairs>
  <TitlesOfParts>
    <vt:vector size="48" baseType="lpstr">
      <vt:lpstr>Arial</vt:lpstr>
      <vt:lpstr>Verdana</vt:lpstr>
      <vt:lpstr>Calibri</vt:lpstr>
      <vt:lpstr>Times New Roman</vt:lpstr>
      <vt:lpstr>Consolas</vt:lpstr>
      <vt:lpstr>Calibri Light</vt:lpstr>
      <vt:lpstr>Wingdings</vt:lpstr>
      <vt:lpstr>Courier New</vt:lpstr>
      <vt:lpstr>Segoe UI Light</vt:lpstr>
      <vt:lpstr>Segoe UI</vt:lpstr>
      <vt:lpstr>Symbol</vt:lpstr>
      <vt:lpstr>NG_MOC_Core_ModuleNew2</vt:lpstr>
      <vt:lpstr>1_NG_MOC_Core_ModuleNew2</vt:lpstr>
      <vt:lpstr>Office Theme</vt:lpstr>
      <vt:lpstr>2_NG_MOC_Core_ModuleNew2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Demo:  Creating a Web App</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Demo</vt:lpstr>
      <vt:lpstr>Configure diagnostics, monitoring and analytics</vt:lpstr>
      <vt:lpstr>Configuring application and site diagnostics</vt:lpstr>
      <vt:lpstr>Monitoring web apps</vt:lpstr>
      <vt:lpstr>Configure Alerts</vt:lpstr>
      <vt:lpstr>Configure Web Apps for scale and resilience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2018-05-21T14:07:17Z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