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Lst>
  <p:notesMasterIdLst>
    <p:notesMasterId r:id="rId29"/>
  </p:notesMasterIdLst>
  <p:handoutMasterIdLst>
    <p:handoutMasterId r:id="rId30"/>
  </p:handoutMasterIdLst>
  <p:sldIdLst>
    <p:sldId id="256" r:id="rId3"/>
    <p:sldId id="322" r:id="rId4"/>
    <p:sldId id="312" r:id="rId5"/>
    <p:sldId id="311" r:id="rId6"/>
    <p:sldId id="330" r:id="rId7"/>
    <p:sldId id="344" r:id="rId8"/>
    <p:sldId id="327" r:id="rId9"/>
    <p:sldId id="332" r:id="rId10"/>
    <p:sldId id="339" r:id="rId11"/>
    <p:sldId id="323" r:id="rId12"/>
    <p:sldId id="325" r:id="rId13"/>
    <p:sldId id="333" r:id="rId14"/>
    <p:sldId id="346" r:id="rId15"/>
    <p:sldId id="334" r:id="rId16"/>
    <p:sldId id="326" r:id="rId17"/>
    <p:sldId id="329" r:id="rId18"/>
    <p:sldId id="345" r:id="rId19"/>
    <p:sldId id="313" r:id="rId20"/>
    <p:sldId id="331" r:id="rId21"/>
    <p:sldId id="324" r:id="rId22"/>
    <p:sldId id="315" r:id="rId23"/>
    <p:sldId id="338" r:id="rId24"/>
    <p:sldId id="342" r:id="rId25"/>
    <p:sldId id="316" r:id="rId26"/>
    <p:sldId id="328" r:id="rId27"/>
    <p:sldId id="343" r:id="rId28"/>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SimSun" panose="02010600030101010101" pitchFamily="2" charset="-122"/>
      <p:regular r:id="rId43"/>
    </p:embeddedFont>
    <p:embeddedFont>
      <p:font typeface="Segoe UI Light" panose="020B0502040204020203" pitchFamily="34" charset="0"/>
      <p:regular r:id="rId44"/>
      <p:italic r:id="rId45"/>
    </p:embeddedFont>
    <p:embeddedFont>
      <p:font typeface="Segoe UI" panose="020B0502040204020203" pitchFamily="34" charset="0"/>
      <p:regular r:id="rId46"/>
      <p:bold r:id="rId47"/>
      <p:italic r:id="rId48"/>
      <p:boldItalic r:id="rId4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46"/>
            <p14:sldId id="334"/>
            <p14:sldId id="326"/>
            <p14:sldId id="329"/>
            <p14:sldId id="345"/>
          </p14:sldIdLst>
        </p14:section>
        <p14:section name="Multi-site" id="{C6B6578B-F5CF-418D-991A-F24A0340D180}">
          <p14:sldIdLst>
            <p14:sldId id="313"/>
            <p14:sldId id="331"/>
            <p14:sldId id="324"/>
          </p14:sldIdLst>
        </p14:section>
        <p14:section name="ARM Networking" id="{B92904DA-AD65-48A7-82FB-BA4D438E899A}">
          <p14:sldIdLst>
            <p14:sldId id="315"/>
            <p14:sldId id="338"/>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70938" autoAdjust="0"/>
  </p:normalViewPr>
  <p:slideViewPr>
    <p:cSldViewPr snapToGrid="0">
      <p:cViewPr varScale="1">
        <p:scale>
          <a:sx n="56" d="100"/>
          <a:sy n="56" d="100"/>
        </p:scale>
        <p:origin x="149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6/17/2018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smtClean="0">
                <a:latin typeface="Arial"/>
                <a:ea typeface="Calibri"/>
                <a:cs typeface="Times New Roman"/>
              </a:rPr>
              <a:t>to </a:t>
            </a:r>
            <a:r>
              <a:rPr lang="en-US" sz="1000" b="1" dirty="0">
                <a:latin typeface="Arial"/>
                <a:ea typeface="Calibri"/>
                <a:cs typeface="Times New Roman"/>
              </a:rPr>
              <a:t>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076081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a:t>
            </a:r>
            <a:r>
              <a:rPr lang="en-US" sz="1000" dirty="0" smtClean="0">
                <a:latin typeface="Arial"/>
                <a:ea typeface="Calibri"/>
                <a:cs typeface="Times New Roman"/>
              </a:rPr>
              <a:t>provider. </a:t>
            </a:r>
            <a:r>
              <a:rPr lang="en-US" sz="1000" dirty="0">
                <a:latin typeface="Arial"/>
                <a:ea typeface="Calibri"/>
                <a:cs typeface="Times New Roman"/>
              </a:rPr>
              <a:t>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9374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17.06.2018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C84C546-B148-4849-BB13-0CF1E7A46942}"/>
              </a:ext>
            </a:extLst>
          </p:cNvPr>
          <p:cNvSpPr>
            <a:spLocks noGrp="1"/>
          </p:cNvSpPr>
          <p:nvPr>
            <p:ph type="dt" sz="half" idx="10"/>
          </p:nvPr>
        </p:nvSpPr>
        <p:spPr/>
        <p:txBody>
          <a:bodyPr/>
          <a:lstStyle/>
          <a:p>
            <a:fld id="{FF24592F-98EF-4B71-85EF-4A1D46BCF6B0}" type="datetimeFigureOut">
              <a:rPr lang="en-US" smtClean="0"/>
              <a:t>6/17/2018</a:t>
            </a:fld>
            <a:endParaRPr lang="en-US"/>
          </a:p>
        </p:txBody>
      </p:sp>
      <p:sp>
        <p:nvSpPr>
          <p:cNvPr id="6" name="Footer Placeholder 5">
            <a:extLst>
              <a:ext uri="{FF2B5EF4-FFF2-40B4-BE49-F238E27FC236}">
                <a16:creationId xmlns:a16="http://schemas.microsoft.com/office/drawing/2014/main" xmlns=""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xmlns=""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736521" y="1"/>
            <a:ext cx="7248326"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641796" cy="715581"/>
          </a:xfrm>
          <a:prstGeom prst="rect">
            <a:avLst/>
          </a:prstGeom>
        </p:spPr>
        <p:txBody>
          <a:bodyPr wrap="none">
            <a:spAutoFit/>
          </a:bodyPr>
          <a:lstStyle/>
          <a:p>
            <a:r>
              <a:rPr lang="en-US" sz="4050" dirty="0" smtClean="0">
                <a:solidFill>
                  <a:srgbClr val="3399FF"/>
                </a:solidFill>
                <a:latin typeface="Segoe UI" panose="020B0502040204020203" pitchFamily="34" charset="0"/>
                <a:cs typeface="Segoe UI" panose="020B0502040204020203" pitchFamily="34" charset="0"/>
              </a:rPr>
              <a:t>Demo</a:t>
            </a:r>
            <a:endParaRPr lang="en-US" sz="4050" dirty="0">
              <a:solidFill>
                <a:srgbClr val="3399FF"/>
              </a:solidFill>
              <a:latin typeface="Segoe UI" panose="020B0502040204020203" pitchFamily="34" charset="0"/>
              <a:cs typeface="Segoe UI" panose="020B0502040204020203" pitchFamily="34" charset="0"/>
            </a:endParaRPr>
          </a:p>
        </p:txBody>
      </p:sp>
      <p:sp>
        <p:nvSpPr>
          <p:cNvPr id="8" name="Text Placeholder 4">
            <a:extLst>
              <a:ext uri="{FF2B5EF4-FFF2-40B4-BE49-F238E27FC236}">
                <a16:creationId xmlns:a16="http://schemas.microsoft.com/office/drawing/2014/main" xmlns=""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load-balancer/load-balancer-get-started-ilb-arm-portal" TargetMode="External"/><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22.jpeg"/><Relationship Id="rId4" Type="http://schemas.openxmlformats.org/officeDocument/2006/relationships/hyperlink" Target="https://docs.microsoft.com/en-us/azure/virtual-network/virtual-networks-ns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1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597160" y="1555880"/>
            <a:ext cx="8379199"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smtClean="0"/>
              <a:t>Create </a:t>
            </a:r>
            <a:r>
              <a:rPr lang="en-US" dirty="0"/>
              <a:t>a </a:t>
            </a:r>
            <a:r>
              <a:rPr lang="en-US" dirty="0" smtClean="0"/>
              <a:t>Network Security Group </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r>
              <a:rPr lang="en-US" sz="2400" dirty="0" smtClean="0"/>
              <a:t>Create a Network Security Group</a:t>
            </a:r>
          </a:p>
          <a:p>
            <a:r>
              <a:rPr lang="en-US" sz="2400" dirty="0" smtClean="0"/>
              <a:t>Add a Security Rule </a:t>
            </a:r>
            <a:r>
              <a:rPr lang="en-US" sz="2400" smtClean="0"/>
              <a:t>to the NSG</a:t>
            </a:r>
            <a:endParaRPr lang="en-US" sz="2400" dirty="0"/>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r>
              <a:rPr lang="en-US" dirty="0"/>
              <a:t>https://github.com/Azure/azure-quickstart-templates/tree/master/101-vnet-two-subnets</a:t>
            </a:r>
            <a:endParaRPr lang="en-US" dirty="0"/>
          </a:p>
        </p:txBody>
      </p:sp>
    </p:spTree>
    <p:extLst>
      <p:ext uri="{BB962C8B-B14F-4D97-AF65-F5344CB8AC3E}">
        <p14:creationId xmlns:p14="http://schemas.microsoft.com/office/powerpoint/2010/main" val="347799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a16="http://schemas.microsoft.com/office/drawing/2014/main" xmlns=""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a16="http://schemas.microsoft.com/office/drawing/2014/main" xmlns=""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a16="http://schemas.microsoft.com/office/drawing/2014/main" xmlns=""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83188"/>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5515428">
                  <a:extLst>
                    <a:ext uri="{9D8B030D-6E8A-4147-A177-3AD203B41FA5}">
                      <a16:colId xmlns:a16="http://schemas.microsoft.com/office/drawing/2014/main" xmlns=""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xmlns=""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a16="http://schemas.microsoft.com/office/drawing/2014/main" xmlns=""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xmlns=""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xmlns=""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xmlns=""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xmlns=""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xmlns=""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xmlns=""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xmlns=""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xmlns=""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xmlns=""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xmlns=""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xmlns=""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xmlns=""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xmlns=""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xmlns=""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xmlns=""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xmlns=""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xmlns=""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xmlns=""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xmlns=""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xmlns=""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xmlns=""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xmlns=""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xmlns=""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xmlns=""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xmlns=""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xmlns=""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xmlns=""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xmlns=""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xmlns=""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xmlns=""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xmlns=""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xmlns=""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xmlns=""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xmlns=""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xmlns=""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xmlns=""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xmlns=""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xmlns=""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xmlns=""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xmlns=""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xmlns=""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xmlns=""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xmlns=""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xmlns=""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xmlns=""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xmlns=""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xmlns=""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xmlns=""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xmlns=""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xmlns=""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xmlns=""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xmlns=""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xmlns=""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xmlns=""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xmlns=""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xmlns=""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xmlns=""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xmlns=""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xmlns=""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xmlns=""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xmlns=""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xmlns=""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xmlns=""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xmlns=""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xmlns=""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xmlns=""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xmlns=""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xmlns=""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xmlns=""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xmlns=""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xmlns=""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xmlns=""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xmlns=""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xmlns=""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r>
              <a:rPr lang="en-US" sz="2000" dirty="0" smtClean="0"/>
              <a:t>Deploy a Load Balancer </a:t>
            </a:r>
          </a:p>
          <a:p>
            <a:r>
              <a:rPr lang="en-US" sz="2000" dirty="0" smtClean="0"/>
              <a:t>Deploy 2 VMs with Load  Balancer Using ARM Template</a:t>
            </a:r>
            <a:endParaRPr lang="en-US" sz="2000" dirty="0"/>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r>
              <a:rPr lang="en-US" dirty="0">
                <a:hlinkClick r:id="rId3"/>
              </a:rPr>
              <a:t>https://</a:t>
            </a:r>
            <a:r>
              <a:rPr lang="en-US" dirty="0" smtClean="0">
                <a:hlinkClick r:id="rId3"/>
              </a:rPr>
              <a:t>docs.microsoft.com/en-us/azure/load-balancer/load-balancer-get-started-ilb-arm-portal</a:t>
            </a:r>
            <a:endParaRPr lang="en-US" dirty="0" smtClean="0"/>
          </a:p>
          <a:p>
            <a:r>
              <a:rPr lang="en-US" dirty="0"/>
              <a:t>https://github.com/Azure/azure-quickstart-templates/tree/master/201-2-vms-loadbalancer-lbrules</a:t>
            </a:r>
            <a:endParaRPr lang="en-US" dirty="0"/>
          </a:p>
        </p:txBody>
      </p:sp>
    </p:spTree>
    <p:extLst>
      <p:ext uri="{BB962C8B-B14F-4D97-AF65-F5344CB8AC3E}">
        <p14:creationId xmlns:p14="http://schemas.microsoft.com/office/powerpoint/2010/main" val="583959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1884499"/>
            <a:ext cx="8379200" cy="3948375"/>
          </a:xfrm>
        </p:spPr>
        <p:txBody>
          <a:bodyPr/>
          <a:lstStyle/>
          <a:p>
            <a:r>
              <a:rPr lang="en-US" dirty="0"/>
              <a:t>Choose the appropriate solution between ExpressRoute, site-to-site, and </a:t>
            </a:r>
            <a:r>
              <a:rPr lang="en-US" dirty="0" smtClean="0"/>
              <a:t>point-to-site</a:t>
            </a:r>
          </a:p>
          <a:p>
            <a:r>
              <a:rPr lang="en-US" dirty="0" smtClean="0"/>
              <a:t>Choose </a:t>
            </a:r>
            <a:r>
              <a:rPr lang="en-US" dirty="0"/>
              <a:t>the appropriate </a:t>
            </a:r>
            <a:r>
              <a:rPr lang="en-US" dirty="0" smtClean="0"/>
              <a:t>gateway </a:t>
            </a:r>
          </a:p>
          <a:p>
            <a:r>
              <a:rPr lang="en-US" dirty="0" smtClean="0"/>
              <a:t>Identify </a:t>
            </a:r>
            <a:r>
              <a:rPr lang="en-US" dirty="0"/>
              <a:t>supported devices and software VPN </a:t>
            </a:r>
            <a:r>
              <a:rPr lang="en-US" dirty="0" smtClean="0"/>
              <a:t>solutions </a:t>
            </a:r>
          </a:p>
          <a:p>
            <a:r>
              <a:rPr lang="en-US" dirty="0" smtClean="0"/>
              <a:t>Identify </a:t>
            </a:r>
            <a:r>
              <a:rPr lang="en-US" dirty="0"/>
              <a:t>networking prerequisites; configure virtual networks and multi-site virtual </a:t>
            </a:r>
            <a:r>
              <a:rPr lang="en-US" dirty="0" smtClean="0"/>
              <a:t>networks</a:t>
            </a:r>
          </a:p>
          <a:p>
            <a:r>
              <a:rPr lang="en-US" dirty="0" smtClean="0"/>
              <a:t>Implement </a:t>
            </a:r>
            <a:r>
              <a:rPr lang="en-US" dirty="0"/>
              <a:t>virtual network peering and service </a:t>
            </a:r>
            <a:r>
              <a:rPr lang="en-US" dirty="0" smtClean="0"/>
              <a:t>chaining</a:t>
            </a:r>
          </a:p>
          <a:p>
            <a:r>
              <a:rPr lang="en-US" dirty="0" smtClean="0"/>
              <a:t>Implement </a:t>
            </a:r>
            <a:r>
              <a:rPr lang="en-US" dirty="0"/>
              <a:t>hybrid connections to access on-premises data sources, leverage S2S VPNs to connect to on-premises infrastructure </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xmlns=""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xmlns=""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xmlns=""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xmlns=""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xmlns=""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xmlns=""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xmlns=""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xmlns=""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xmlns=""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xmlns=""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xmlns=""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xmlns=""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xmlns=""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xmlns=""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xmlns=""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xmlns=""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xmlns=""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xmlns=""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xmlns=""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xmlns=""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xmlns=""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xmlns=""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xmlns=""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xmlns=""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xmlns=""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xmlns=""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xmlns=""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xmlns=""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xmlns=""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xmlns=""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xmlns=""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xmlns=""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xmlns=""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xmlns=""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xmlns=""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xmlns=""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xmlns=""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xmlns=""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xmlns=""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xmlns=""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xmlns=""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xmlns=""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a:xfrm>
            <a:off x="597160" y="2110581"/>
            <a:ext cx="8379200" cy="3722293"/>
          </a:xfrm>
        </p:spPr>
        <p:txBody>
          <a:bodyPr/>
          <a:lstStyle/>
          <a:p>
            <a:r>
              <a:rPr lang="en-US" dirty="0"/>
              <a:t>Configure static IP </a:t>
            </a:r>
            <a:r>
              <a:rPr lang="en-US" dirty="0" smtClean="0"/>
              <a:t>addresses, Network </a:t>
            </a:r>
            <a:r>
              <a:rPr lang="en-US" dirty="0"/>
              <a:t>Security Groups (NSGs), DNS, User Defined Routes (UDRs), external and internal load balancing with HTTP and TCP health probes, public IPs, firewall rules, and direct server </a:t>
            </a:r>
            <a:r>
              <a:rPr lang="en-US" dirty="0" smtClean="0"/>
              <a:t>return</a:t>
            </a:r>
          </a:p>
          <a:p>
            <a:r>
              <a:rPr lang="en-US" dirty="0" smtClean="0"/>
              <a:t>Design </a:t>
            </a:r>
            <a:r>
              <a:rPr lang="en-US" dirty="0"/>
              <a:t>and implement Application Gateway </a:t>
            </a:r>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647" y="1235794"/>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smtClean="0"/>
              <a:t>400 </a:t>
            </a:r>
            <a:r>
              <a:rPr lang="en-US" sz="1800" dirty="0"/>
              <a:t>NSGs per region per sub</a:t>
            </a:r>
          </a:p>
          <a:p>
            <a:r>
              <a:rPr lang="en-US" sz="1800" dirty="0"/>
              <a:t>Rules per NSG: </a:t>
            </a:r>
            <a:r>
              <a:rPr lang="en-US" sz="1800" dirty="0" smtClean="0"/>
              <a:t>500</a:t>
            </a:r>
            <a:endParaRPr lang="en-US" sz="1800" dirty="0"/>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9681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xmlns=""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xmlns="" id="{614D52CF-F25D-4C41-9775-2C827D916F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a16="http://schemas.microsoft.com/office/drawing/2014/main" xmlns=""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Implement Hybrid Connections to access data sources </a:t>
            </a:r>
            <a:r>
              <a:rPr lang="en-US" dirty="0" smtClean="0"/>
              <a:t>on-premises</a:t>
            </a:r>
          </a:p>
          <a:p>
            <a:r>
              <a:rPr lang="en-US" dirty="0" smtClean="0"/>
              <a:t>Leverage </a:t>
            </a:r>
            <a:r>
              <a:rPr lang="en-US" dirty="0"/>
              <a:t>S2S VPN to connect to an on-premises infrastructure </a:t>
            </a:r>
          </a:p>
          <a:p>
            <a:endParaRPr lang="en-US" dirty="0"/>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a16="http://schemas.microsoft.com/office/drawing/2014/main" xmlns=""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a16="http://schemas.microsoft.com/office/drawing/2014/main" xmlns=""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2D5A98F-0134-4A08-BD4F-4AF829E9F1E2}"/>
              </a:ext>
            </a:extLst>
          </p:cNvPr>
          <p:cNvSpPr>
            <a:spLocks noGrp="1"/>
          </p:cNvSpPr>
          <p:nvPr>
            <p:ph type="title"/>
          </p:nvPr>
        </p:nvSpPr>
        <p:spPr>
          <a:xfrm>
            <a:off x="1973179" y="1"/>
            <a:ext cx="7011668" cy="1231901"/>
          </a:xfrm>
        </p:spPr>
        <p:txBody>
          <a:bodyPr/>
          <a:lstStyle/>
          <a:p>
            <a:r>
              <a:rPr lang="en-US" sz="3200" dirty="0"/>
              <a:t>Create a </a:t>
            </a:r>
            <a:r>
              <a:rPr lang="en-US" sz="3200" dirty="0" smtClean="0"/>
              <a:t>Application Gateway in Azure Portal</a:t>
            </a:r>
            <a:endParaRPr lang="en-US" sz="3200" dirty="0"/>
          </a:p>
        </p:txBody>
      </p:sp>
      <p:sp>
        <p:nvSpPr>
          <p:cNvPr id="5" name="Content Placeholder 4">
            <a:extLst>
              <a:ext uri="{FF2B5EF4-FFF2-40B4-BE49-F238E27FC236}">
                <a16:creationId xmlns:a16="http://schemas.microsoft.com/office/drawing/2014/main" xmlns="" id="{243E516A-8FB7-4F0F-B7A8-C819D340E292}"/>
              </a:ext>
            </a:extLst>
          </p:cNvPr>
          <p:cNvSpPr>
            <a:spLocks noGrp="1"/>
          </p:cNvSpPr>
          <p:nvPr>
            <p:ph idx="1"/>
          </p:nvPr>
        </p:nvSpPr>
        <p:spPr>
          <a:xfrm>
            <a:off x="151194" y="6087979"/>
            <a:ext cx="8833654" cy="77410"/>
          </a:xfrm>
        </p:spPr>
        <p:txBody>
          <a:bodyPr>
            <a:normAutofit fontScale="25000" lnSpcReduction="20000"/>
          </a:bodyPr>
          <a:lstStyle/>
          <a:p>
            <a:pPr marL="0" indent="0">
              <a:buNone/>
            </a:pPr>
            <a:endParaRPr lang="en-US" dirty="0"/>
          </a:p>
        </p:txBody>
      </p:sp>
      <p:sp>
        <p:nvSpPr>
          <p:cNvPr id="6" name="Text Placeholder 5">
            <a:extLst>
              <a:ext uri="{FF2B5EF4-FFF2-40B4-BE49-F238E27FC236}">
                <a16:creationId xmlns:a16="http://schemas.microsoft.com/office/drawing/2014/main" xmlns=""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a16="http://schemas.microsoft.com/office/drawing/2014/main" xmlns=""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xmlns=""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xmlns=""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342900" y="2110581"/>
            <a:ext cx="8633460" cy="3722293"/>
          </a:xfrm>
        </p:spPr>
        <p:txBody>
          <a:bodyPr/>
          <a:lstStyle/>
          <a:p>
            <a:r>
              <a:rPr lang="en-US" dirty="0"/>
              <a:t>Deploy a VM into a virtual </a:t>
            </a:r>
            <a:r>
              <a:rPr lang="en-US" dirty="0" smtClean="0"/>
              <a:t>network</a:t>
            </a:r>
          </a:p>
          <a:p>
            <a:r>
              <a:rPr lang="en-US" dirty="0" smtClean="0"/>
              <a:t>Configure </a:t>
            </a:r>
            <a:r>
              <a:rPr lang="en-US" dirty="0"/>
              <a:t>external and internal load </a:t>
            </a:r>
            <a:r>
              <a:rPr lang="en-US" dirty="0" smtClean="0"/>
              <a:t>balancing</a:t>
            </a:r>
          </a:p>
          <a:p>
            <a:r>
              <a:rPr lang="en-US" dirty="0" smtClean="0"/>
              <a:t>Implement </a:t>
            </a:r>
            <a:r>
              <a:rPr lang="en-US" dirty="0"/>
              <a:t>Application </a:t>
            </a:r>
            <a:r>
              <a:rPr lang="en-US" dirty="0" smtClean="0"/>
              <a:t>Gateway </a:t>
            </a:r>
          </a:p>
          <a:p>
            <a:r>
              <a:rPr lang="en-US" dirty="0" smtClean="0"/>
              <a:t>Design </a:t>
            </a:r>
            <a:r>
              <a:rPr lang="en-US" dirty="0"/>
              <a:t>subnets; configure static, public, and private IP </a:t>
            </a:r>
            <a:r>
              <a:rPr lang="en-US" dirty="0" smtClean="0"/>
              <a:t>addresses </a:t>
            </a:r>
          </a:p>
          <a:p>
            <a:r>
              <a:rPr lang="en-US" dirty="0" smtClean="0"/>
              <a:t>Set </a:t>
            </a:r>
            <a:r>
              <a:rPr lang="en-US" dirty="0"/>
              <a:t>up Network Security Groups (NSGs), DNS at the virtual network level, HTTP and TCP health probes, public IPs, User Defined Routes (UDRs), firewall rules, and direct server </a:t>
            </a:r>
            <a:r>
              <a:rPr lang="en-US" dirty="0" smtClean="0"/>
              <a:t>return</a:t>
            </a:r>
          </a:p>
          <a:p>
            <a:r>
              <a:rPr lang="en-US" dirty="0" smtClean="0"/>
              <a:t>Connect </a:t>
            </a:r>
            <a:r>
              <a:rPr lang="en-US" dirty="0" err="1"/>
              <a:t>VNets</a:t>
            </a:r>
            <a:r>
              <a:rPr lang="en-US" dirty="0"/>
              <a:t> by virtual network </a:t>
            </a:r>
            <a:r>
              <a:rPr lang="en-US" dirty="0" smtClean="0"/>
              <a:t>peering </a:t>
            </a:r>
          </a:p>
          <a:p>
            <a:r>
              <a:rPr lang="en-US" dirty="0" smtClean="0"/>
              <a:t>Configure </a:t>
            </a:r>
            <a:r>
              <a:rPr lang="en-US" dirty="0"/>
              <a:t>VMs using a configuration management tool such as Puppet or Chef </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xmlns=""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smtClean="0"/>
              <a:t>Create </a:t>
            </a:r>
            <a:r>
              <a:rPr lang="en-US" dirty="0"/>
              <a:t>a virtual </a:t>
            </a:r>
            <a:r>
              <a:rPr lang="en-US" dirty="0" smtClean="0"/>
              <a:t>network</a:t>
            </a:r>
            <a:br>
              <a:rPr lang="en-US" dirty="0" smtClean="0"/>
            </a:b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r>
              <a:rPr lang="en-US" sz="2400" dirty="0" smtClean="0"/>
              <a:t>Create a </a:t>
            </a:r>
            <a:r>
              <a:rPr lang="en-US" sz="2400" dirty="0" err="1" smtClean="0"/>
              <a:t>Vnet</a:t>
            </a:r>
            <a:r>
              <a:rPr lang="en-US" sz="2400" dirty="0" smtClean="0"/>
              <a:t> with a single subnet</a:t>
            </a:r>
          </a:p>
          <a:p>
            <a:r>
              <a:rPr lang="en-US" sz="2400" dirty="0" smtClean="0"/>
              <a:t>Create a </a:t>
            </a:r>
            <a:r>
              <a:rPr lang="en-US" sz="2400" dirty="0" err="1" smtClean="0"/>
              <a:t>Vnet</a:t>
            </a:r>
            <a:r>
              <a:rPr lang="en-US" sz="2400" dirty="0" smtClean="0"/>
              <a:t> with 2 subnets using an ARM template</a:t>
            </a:r>
            <a:endParaRPr lang="en-US" sz="2400" dirty="0"/>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r>
              <a:rPr lang="en-US" dirty="0"/>
              <a:t>https://github.com/Azure/azure-quickstart-templates/tree/master/101-vnet-two-subnets</a:t>
            </a:r>
            <a:endParaRPr lang="en-US" dirty="0"/>
          </a:p>
        </p:txBody>
      </p:sp>
    </p:spTree>
    <p:extLst>
      <p:ext uri="{BB962C8B-B14F-4D97-AF65-F5344CB8AC3E}">
        <p14:creationId xmlns:p14="http://schemas.microsoft.com/office/powerpoint/2010/main" val="2605364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xmlns=""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a16="http://schemas.microsoft.com/office/drawing/2014/main" xmlns=""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a16="http://schemas.microsoft.com/office/drawing/2014/main" xmlns=""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xmlns=""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xmlns=""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xmlns=""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a16="http://schemas.microsoft.com/office/drawing/2014/main" xmlns=""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xmlns=""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xmlns=""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a16="http://schemas.microsoft.com/office/drawing/2014/main" xmlns=""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a16="http://schemas.microsoft.com/office/drawing/2014/main" xmlns=""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xmlns=""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a16="http://schemas.microsoft.com/office/drawing/2014/main" xmlns=""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xmlns=""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xmlns=""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a16="http://schemas.microsoft.com/office/drawing/2014/main" xmlns=""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xmlns=""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xmlns=""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xmlns=""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xmlns=""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xmlns=""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a16="http://schemas.microsoft.com/office/drawing/2014/main" xmlns=""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xmlns=""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xmlns=""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xmlns=""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xmlns=""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xmlns=""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xmlns=""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a16="http://schemas.microsoft.com/office/drawing/2014/main" xmlns=""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a16="http://schemas.microsoft.com/office/drawing/2014/main" xmlns=""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xmlns="" id="{E6274302-7D8A-47F4-8445-DC8C91B1EE44}"/>
              </a:ext>
            </a:extLst>
          </p:cNvPr>
          <p:cNvSpPr txBox="1"/>
          <p:nvPr/>
        </p:nvSpPr>
        <p:spPr>
          <a:xfrm>
            <a:off x="5124251" y="3874892"/>
            <a:ext cx="3631621" cy="1283400"/>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a:t>
            </a:r>
            <a:r>
              <a:rPr lang="en-US" sz="1500" dirty="0" smtClean="0">
                <a:latin typeface="Segoe UI" panose="020B0502040204020203" pitchFamily="34" charset="0"/>
                <a:cs typeface="Segoe UI" panose="020B0502040204020203" pitchFamily="34" charset="0"/>
              </a:rPr>
              <a:t>link</a:t>
            </a:r>
            <a:endParaRPr lang="en-US" sz="1500" dirty="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xmlns=""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Tree>
    <p:extLst>
      <p:ext uri="{BB962C8B-B14F-4D97-AF65-F5344CB8AC3E}">
        <p14:creationId xmlns:p14="http://schemas.microsoft.com/office/powerpoint/2010/main" val="4392052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3208</Words>
  <Application>Microsoft Office PowerPoint</Application>
  <PresentationFormat>On-screen Show (4:3)</PresentationFormat>
  <Paragraphs>438</Paragraphs>
  <Slides>26</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Verdana</vt:lpstr>
      <vt:lpstr>Calibri</vt:lpstr>
      <vt:lpstr>Times New Roman</vt:lpstr>
      <vt:lpstr>Consolas</vt:lpstr>
      <vt:lpstr>Wingdings</vt:lpstr>
      <vt:lpstr>SimSun</vt:lpstr>
      <vt:lpstr>Courier New</vt:lpstr>
      <vt:lpstr>Segoe UI Light</vt:lpstr>
      <vt:lpstr>Segoe UI</vt:lpstr>
      <vt:lpstr>Symbol</vt:lpstr>
      <vt:lpstr>NG_MOC_Core_ModuleNew2</vt:lpstr>
      <vt:lpstr>1_NG_MOC_Core_ModuleNew2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Create a virtual network </vt:lpstr>
      <vt:lpstr>Load balancers</vt:lpstr>
      <vt:lpstr>Application Gateway </vt:lpstr>
      <vt:lpstr>Azure Virtual Network Peering</vt:lpstr>
      <vt:lpstr>IP Addresses</vt:lpstr>
      <vt:lpstr>Private IP addresses</vt:lpstr>
      <vt:lpstr>Configuring network security groups</vt:lpstr>
      <vt:lpstr>Create a Network Security Group </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Configure ARM VM networking  </vt:lpstr>
      <vt:lpstr>Network Services: Azure DNS</vt:lpstr>
      <vt:lpstr>Networking: Network Security Groups</vt:lpstr>
      <vt:lpstr>Design and implement a connection strategy   </vt:lpstr>
      <vt:lpstr>Hybrid Connectivity</vt:lpstr>
      <vt:lpstr>Create a Application Gateway in Azure Portal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2018-06-17T23:00:04Z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