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4"/>
  </p:notesMasterIdLst>
  <p:sldIdLst>
    <p:sldId id="256" r:id="rId2"/>
    <p:sldId id="257" r:id="rId3"/>
    <p:sldId id="258" r:id="rId4"/>
    <p:sldId id="259" r:id="rId5"/>
    <p:sldId id="294" r:id="rId6"/>
    <p:sldId id="260" r:id="rId7"/>
    <p:sldId id="261" r:id="rId8"/>
    <p:sldId id="262" r:id="rId9"/>
    <p:sldId id="263" r:id="rId10"/>
    <p:sldId id="264" r:id="rId11"/>
    <p:sldId id="265" r:id="rId12"/>
    <p:sldId id="266" r:id="rId13"/>
    <p:sldId id="267" r:id="rId14"/>
    <p:sldId id="268" r:id="rId15"/>
    <p:sldId id="269" r:id="rId16"/>
    <p:sldId id="270" r:id="rId17"/>
    <p:sldId id="295" r:id="rId18"/>
    <p:sldId id="271" r:id="rId19"/>
    <p:sldId id="272" r:id="rId20"/>
    <p:sldId id="273" r:id="rId21"/>
    <p:sldId id="274" r:id="rId22"/>
    <p:sldId id="275" r:id="rId23"/>
    <p:sldId id="276" r:id="rId24"/>
    <p:sldId id="296" r:id="rId25"/>
    <p:sldId id="277" r:id="rId26"/>
    <p:sldId id="278" r:id="rId27"/>
    <p:sldId id="279" r:id="rId28"/>
    <p:sldId id="280" r:id="rId29"/>
    <p:sldId id="281" r:id="rId30"/>
    <p:sldId id="297"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9144000" cy="6858000" type="screen4x3"/>
  <p:notesSz cx="6858000" cy="9144000"/>
  <p:embeddedFontLst>
    <p:embeddedFont>
      <p:font typeface="Calibri" panose="020F0502020204030204" pitchFamily="34" charset="0"/>
      <p:regular r:id="rId45"/>
      <p:bold r:id="rId46"/>
      <p:italic r:id="rId47"/>
      <p:boldItalic r:id="rId48"/>
    </p:embeddedFont>
    <p:embeddedFont>
      <p:font typeface="Segoe" panose="020B0502040504020203" pitchFamily="34" charset="0"/>
      <p:regular r:id="rId49"/>
      <p:bold r:id="rId50"/>
      <p:italic r:id="rId51"/>
      <p:boldItalic r:id="rId52"/>
    </p:embeddedFont>
    <p:embeddedFont>
      <p:font typeface="Lucida Console" panose="020B0609040504020204" pitchFamily="49" charset="0"/>
      <p:regular r:id="rId53"/>
    </p:embeddedFont>
    <p:embeddedFont>
      <p:font typeface="Segoe UI" panose="020B0502040204020203" pitchFamily="34" charset="0"/>
      <p:regular r:id="rId54"/>
      <p:bold r:id="rId55"/>
      <p:italic r:id="rId56"/>
      <p:boldItalic r:id="rId57"/>
    </p:embeddedFont>
    <p:embeddedFont>
      <p:font typeface="SimSun" panose="02010600030101010101" pitchFamily="2" charset="-122"/>
      <p:regular r:id="rId58"/>
    </p:embeddedFont>
    <p:embeddedFont>
      <p:font typeface="Lucida Sans Unicode" panose="020B0602030504020204" pitchFamily="34" charset="0"/>
      <p:regular r:id="rId59"/>
    </p:embeddedFont>
    <p:embeddedFont>
      <p:font typeface="Verdana" panose="020B0604030504040204" pitchFamily="34" charset="0"/>
      <p:regular r:id="rId60"/>
      <p:bold r:id="rId61"/>
      <p:italic r:id="rId62"/>
      <p:boldItalic r:id="rId63"/>
    </p:embeddedFont>
  </p:embeddedFontLst>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831" autoAdjust="0"/>
    <p:restoredTop sz="95401" autoAdjust="0"/>
  </p:normalViewPr>
  <p:slideViewPr>
    <p:cSldViewPr>
      <p:cViewPr varScale="1">
        <p:scale>
          <a:sx n="90" d="100"/>
          <a:sy n="90" d="100"/>
        </p:scale>
        <p:origin x="2034" y="9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24F253-466A-48CC-B3B9-FCFDBB2EB338}" type="datetimeFigureOut">
              <a:rPr lang="en-US" smtClean="0"/>
              <a:t>3/3/2017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54D047-F748-4A3A-975D-09D49542CA51}" type="slidenum">
              <a:rPr lang="en-US" smtClean="0"/>
              <a:t>‹#›</a:t>
            </a:fld>
            <a:endParaRPr lang="en-US" dirty="0"/>
          </a:p>
        </p:txBody>
      </p:sp>
    </p:spTree>
    <p:extLst>
      <p:ext uri="{BB962C8B-B14F-4D97-AF65-F5344CB8AC3E}">
        <p14:creationId xmlns:p14="http://schemas.microsoft.com/office/powerpoint/2010/main" val="1353702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aka.ms/V91c9h" TargetMode="External"/><Relationship Id="rId4" Type="http://schemas.openxmlformats.org/officeDocument/2006/relationships/hyperlink" Target="https://manage.windowsazure.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105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50 minutes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Identify suitable apps for the cloud.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Identify services and capabilities that Microsoft Azure provides.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Azure portals to manage Azure services and subscriptions.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Windows PowerShell to manage Azure services and subscriptions.</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Use Azure Resource Manager to manage Azure resources.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Use Azure management services to extend the management and monitoring of Azure.</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a:t>
            </a:r>
            <a:r>
              <a:rPr lang="en-US" sz="1000" dirty="0">
                <a:latin typeface="Arial"/>
                <a:ea typeface="Calibri"/>
                <a:cs typeface="Segoe UI"/>
              </a:rPr>
              <a:t> </a:t>
            </a:r>
            <a:r>
              <a:rPr lang="en-US" sz="1000" b="1" dirty="0">
                <a:latin typeface="Arial"/>
                <a:ea typeface="Calibri"/>
                <a:cs typeface="Segoe UI"/>
              </a:rPr>
              <a:t>20533C_01.pptx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spcBef>
                <a:spcPts val="0"/>
              </a:spcBef>
              <a:spcAft>
                <a:spcPts val="995"/>
              </a:spcAft>
              <a:buFont typeface="Symbol"/>
              <a:buChar char=""/>
            </a:pPr>
            <a:r>
              <a:rPr lang="en-US" sz="1000" dirty="0">
                <a:effectLst/>
                <a:latin typeface="Arial"/>
                <a:ea typeface="Times New Roman"/>
                <a:cs typeface="Times New Roman"/>
              </a:rPr>
              <a:t>Read all of this module’s materials.</a:t>
            </a:r>
            <a:endParaRPr lang="en-US" sz="1000" dirty="0">
              <a:effectLst/>
              <a:latin typeface="Arial"/>
            </a:endParaRPr>
          </a:p>
          <a:p>
            <a:pPr marL="342900" marR="0" lvl="0" indent="-342900">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endParaRPr lang="en-US" sz="1000" dirty="0">
              <a:effectLst/>
              <a:latin typeface="Arial"/>
            </a:endParaRPr>
          </a:p>
          <a:p>
            <a:pPr marL="342900" marR="0" lvl="0" indent="-342900">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US" sz="1000" dirty="0">
              <a:effectLst/>
              <a:latin typeface="Arial"/>
            </a:endParaRP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3154D047-F748-4A3A-975D-09D49542CA51}"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175229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The details of Azure datacenter architecture and cluster implementation are interesting for IT professionals, and an understanding of how Azure is implemented is beneficial when planning and implementing Azure services. The key point at this stage is that students and organizations can be </a:t>
            </a:r>
            <a:br>
              <a:rPr lang="en-US" sz="1000" dirty="0">
                <a:latin typeface="Arial"/>
                <a:ea typeface="Calibri"/>
                <a:cs typeface="Times New Roman"/>
              </a:rPr>
            </a:br>
            <a:r>
              <a:rPr lang="en-US" sz="1000" dirty="0">
                <a:latin typeface="Arial"/>
                <a:ea typeface="Calibri"/>
                <a:cs typeface="Times New Roman"/>
              </a:rPr>
              <a:t>assured that Azure datacenters are designed to provide a highly resilient, scalable, and security-</a:t>
            </a:r>
            <a:br>
              <a:rPr lang="en-US" sz="1000" dirty="0">
                <a:latin typeface="Arial"/>
                <a:ea typeface="Calibri"/>
                <a:cs typeface="Times New Roman"/>
              </a:rPr>
            </a:br>
            <a:r>
              <a:rPr lang="en-US" sz="1000" dirty="0">
                <a:latin typeface="Arial"/>
                <a:ea typeface="Calibri"/>
                <a:cs typeface="Times New Roman"/>
              </a:rPr>
              <a:t>enhanced platform for cloud infrastructure and apps.</a:t>
            </a:r>
          </a:p>
        </p:txBody>
      </p:sp>
      <p:sp>
        <p:nvSpPr>
          <p:cNvPr id="4" name="Slide Number Placeholder 3"/>
          <p:cNvSpPr>
            <a:spLocks noGrp="1"/>
          </p:cNvSpPr>
          <p:nvPr>
            <p:ph type="sldNum" sz="quarter" idx="10"/>
          </p:nvPr>
        </p:nvSpPr>
        <p:spPr/>
        <p:txBody>
          <a:bodyPr/>
          <a:lstStyle/>
          <a:p>
            <a:fld id="{3154D047-F748-4A3A-975D-09D49542CA51}"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194354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154D047-F748-4A3A-975D-09D49542CA51}"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823645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available Azure resources, focusing on high‑level descriptions and the core functionality of the services. </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This slide does not represent all the available Azure service offerings.</a:t>
            </a:r>
          </a:p>
        </p:txBody>
      </p:sp>
      <p:sp>
        <p:nvSpPr>
          <p:cNvPr id="4" name="Slide Number Placeholder 3"/>
          <p:cNvSpPr>
            <a:spLocks noGrp="1"/>
          </p:cNvSpPr>
          <p:nvPr>
            <p:ph type="sldNum" sz="quarter" idx="10"/>
          </p:nvPr>
        </p:nvSpPr>
        <p:spPr/>
        <p:txBody>
          <a:bodyPr/>
          <a:lstStyle/>
          <a:p>
            <a:fld id="{3154D047-F748-4A3A-975D-09D49542CA51}"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73456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options for hosting apps in Azure. You can use the slide to illustrate the primary differences among the first three listed in this topic. Explain how you can also use Service Fabric and Azure Container Service to support and host apps in the cloud for more complex or special-use situations.</a:t>
            </a:r>
          </a:p>
        </p:txBody>
      </p:sp>
      <p:sp>
        <p:nvSpPr>
          <p:cNvPr id="4" name="Slide Number Placeholder 3"/>
          <p:cNvSpPr>
            <a:spLocks noGrp="1"/>
          </p:cNvSpPr>
          <p:nvPr>
            <p:ph type="sldNum" sz="quarter" idx="10"/>
          </p:nvPr>
        </p:nvSpPr>
        <p:spPr/>
        <p:txBody>
          <a:bodyPr/>
          <a:lstStyle/>
          <a:p>
            <a:fld id="{3154D047-F748-4A3A-975D-09D49542CA51}"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3571597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basic service model for Azure. List and explain the pricing options and provide details about the available support plans. You can research the current costs for the purchase and support plans by using the links in the student handbook prior to presenting this topic.</a:t>
            </a:r>
          </a:p>
        </p:txBody>
      </p:sp>
      <p:sp>
        <p:nvSpPr>
          <p:cNvPr id="4" name="Slide Number Placeholder 3"/>
          <p:cNvSpPr>
            <a:spLocks noGrp="1"/>
          </p:cNvSpPr>
          <p:nvPr>
            <p:ph type="sldNum" sz="quarter" idx="10"/>
          </p:nvPr>
        </p:nvSpPr>
        <p:spPr/>
        <p:txBody>
          <a:bodyPr/>
          <a:lstStyle/>
          <a:p>
            <a:fld id="{3154D047-F748-4A3A-975D-09D49542CA51}"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1974487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Azure Marketplace, GitHub, and Azure Trust Center.</a:t>
            </a:r>
          </a:p>
        </p:txBody>
      </p:sp>
      <p:sp>
        <p:nvSpPr>
          <p:cNvPr id="4" name="Slide Number Placeholder 3"/>
          <p:cNvSpPr>
            <a:spLocks noGrp="1"/>
          </p:cNvSpPr>
          <p:nvPr>
            <p:ph type="sldNum" sz="quarter" idx="10"/>
          </p:nvPr>
        </p:nvSpPr>
        <p:spPr/>
        <p:txBody>
          <a:bodyPr/>
          <a:lstStyle/>
          <a:p>
            <a:fld id="{3154D047-F748-4A3A-975D-09D49542CA51}"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407755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environment” demonstration tasks at the beginning of the first lesson in this module, and ensure that the setup script has completed.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Use the Azure Marketplace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Internet Explorer, navigate to the Azure Marketplace.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Search for Windows resources.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View the entry for </a:t>
            </a:r>
            <a:r>
              <a:rPr lang="en-US" sz="1000" b="1" dirty="0">
                <a:effectLst/>
                <a:latin typeface="Arial"/>
                <a:ea typeface="Times New Roman"/>
                <a:cs typeface="Times New Roman"/>
              </a:rPr>
              <a:t>Windows Server</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Windows Server </a:t>
            </a:r>
            <a:r>
              <a:rPr lang="en-US" sz="1000" dirty="0">
                <a:effectLst/>
                <a:latin typeface="Arial"/>
                <a:ea typeface="Times New Roman"/>
                <a:cs typeface="Times New Roman"/>
              </a:rPr>
              <a:t>page, click </a:t>
            </a:r>
            <a:r>
              <a:rPr lang="en-US" sz="1000" b="1" dirty="0">
                <a:effectLst/>
                <a:latin typeface="Arial"/>
                <a:ea typeface="Times New Roman"/>
                <a:cs typeface="Times New Roman"/>
              </a:rPr>
              <a:t>GET IT NOW</a:t>
            </a:r>
            <a:r>
              <a:rPr lang="en-US" sz="1000" dirty="0">
                <a:effectLst/>
                <a:latin typeface="Arial"/>
                <a:ea typeface="Times New Roman"/>
                <a:cs typeface="Times New Roman"/>
              </a:rPr>
              <a:t> to start the virtual machine creation process in Azure.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When prompted, sign in with the Microsoft account that is either the Service Administrator or a </a:t>
            </a:r>
            <a:br>
              <a:rPr lang="en-US" sz="1000" dirty="0">
                <a:effectLst/>
                <a:latin typeface="Arial"/>
                <a:ea typeface="Times New Roman"/>
                <a:cs typeface="Times New Roman"/>
              </a:rPr>
            </a:br>
            <a:r>
              <a:rPr lang="en-US" sz="1000" dirty="0">
                <a:effectLst/>
                <a:latin typeface="Arial"/>
                <a:ea typeface="Times New Roman"/>
                <a:cs typeface="Times New Roman"/>
              </a:rPr>
              <a:t>Co-Administrator of your Azure subscription.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When prompted for the software plan, click </a:t>
            </a:r>
            <a:r>
              <a:rPr lang="en-US" sz="1000" b="1" dirty="0">
                <a:effectLst/>
                <a:latin typeface="Arial"/>
                <a:ea typeface="Times New Roman"/>
                <a:cs typeface="Times New Roman"/>
              </a:rPr>
              <a:t>Windows Server 2016 Datacenter</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Continue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Azure portal, view the </a:t>
            </a:r>
            <a:r>
              <a:rPr lang="en-US" sz="1000" b="1" dirty="0">
                <a:effectLst/>
                <a:latin typeface="Arial"/>
                <a:ea typeface="Times New Roman"/>
                <a:cs typeface="Times New Roman"/>
              </a:rPr>
              <a:t>Windows Server 2016 Datacenter </a:t>
            </a:r>
            <a:r>
              <a:rPr lang="en-US" sz="1000" dirty="0">
                <a:effectLst/>
                <a:latin typeface="Arial"/>
                <a:ea typeface="Times New Roman"/>
                <a:cs typeface="Times New Roman"/>
              </a:rPr>
              <a:t>blade, and then close it.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Azure portal, click </a:t>
            </a:r>
            <a:r>
              <a:rPr lang="en-US" sz="1000" b="1" dirty="0">
                <a:effectLst/>
                <a:latin typeface="Arial"/>
                <a:ea typeface="Times New Roman"/>
                <a:cs typeface="Times New Roman"/>
              </a:rPr>
              <a:t>New</a:t>
            </a:r>
            <a:r>
              <a:rPr lang="en-US" sz="1000" dirty="0">
                <a:effectLst/>
                <a:latin typeface="Arial"/>
                <a:ea typeface="Times New Roman"/>
                <a:cs typeface="Times New Roman"/>
              </a:rPr>
              <a:t>, and then, next to </a:t>
            </a:r>
            <a:r>
              <a:rPr lang="en-US" sz="1000" b="1" dirty="0">
                <a:effectLst/>
                <a:latin typeface="Arial"/>
                <a:ea typeface="Times New Roman"/>
                <a:cs typeface="Times New Roman"/>
              </a:rPr>
              <a:t>Marketplace</a:t>
            </a:r>
            <a:r>
              <a:rPr lang="en-US" sz="1000" dirty="0">
                <a:effectLst/>
                <a:latin typeface="Arial"/>
                <a:ea typeface="Times New Roman"/>
                <a:cs typeface="Times New Roman"/>
              </a:rPr>
              <a:t>, click </a:t>
            </a:r>
            <a:r>
              <a:rPr lang="en-US" sz="1000" b="1" dirty="0">
                <a:effectLst/>
                <a:latin typeface="Arial"/>
                <a:ea typeface="Times New Roman"/>
                <a:cs typeface="Times New Roman"/>
              </a:rPr>
              <a:t>See all</a:t>
            </a:r>
            <a:r>
              <a:rPr lang="en-US" sz="1000" dirty="0">
                <a:effectLst/>
                <a:latin typeface="Arial"/>
                <a:ea typeface="Times New Roman"/>
                <a:cs typeface="Times New Roman"/>
              </a:rPr>
              <a:t>. View the available choices in the Azure Marketplace from the Azure portal.</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Search for and click </a:t>
            </a:r>
            <a:r>
              <a:rPr lang="en-US" sz="1000" b="1" dirty="0">
                <a:effectLst/>
                <a:latin typeface="Arial"/>
                <a:ea typeface="Times New Roman"/>
                <a:cs typeface="Times New Roman"/>
              </a:rPr>
              <a:t>Windows Server 2016 Datacenter</a:t>
            </a:r>
            <a:r>
              <a:rPr lang="en-US" sz="1000" dirty="0">
                <a:effectLst/>
                <a:latin typeface="Arial"/>
                <a:ea typeface="Times New Roman"/>
                <a:cs typeface="Times New Roman"/>
              </a:rPr>
              <a:t>. Note that the </a:t>
            </a:r>
            <a:r>
              <a:rPr lang="en-US" sz="1000" b="1" dirty="0">
                <a:effectLst/>
                <a:latin typeface="Arial"/>
                <a:ea typeface="Times New Roman"/>
                <a:cs typeface="Times New Roman"/>
              </a:rPr>
              <a:t>Windows Server 2016 Datacenter</a:t>
            </a:r>
            <a:r>
              <a:rPr lang="en-US" sz="1000" dirty="0">
                <a:effectLst/>
                <a:latin typeface="Arial"/>
                <a:ea typeface="Times New Roman"/>
                <a:cs typeface="Times New Roman"/>
              </a:rPr>
              <a:t> blade is the same as the one shown earlier in the demonstration.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Close the blade.</a:t>
            </a:r>
          </a:p>
        </p:txBody>
      </p:sp>
      <p:sp>
        <p:nvSpPr>
          <p:cNvPr id="4" name="Slide Number Placeholder 3"/>
          <p:cNvSpPr>
            <a:spLocks noGrp="1"/>
          </p:cNvSpPr>
          <p:nvPr>
            <p:ph type="sldNum" sz="quarter" idx="10"/>
          </p:nvPr>
        </p:nvSpPr>
        <p:spPr/>
        <p:txBody>
          <a:bodyPr/>
          <a:lstStyle/>
          <a:p>
            <a:fld id="{3154D047-F748-4A3A-975D-09D49542CA51}"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062207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Use GitHub</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 Internet Explorer, go to </a:t>
            </a:r>
            <a:r>
              <a:rPr lang="en-US" sz="1000" b="1" dirty="0">
                <a:latin typeface="Arial"/>
                <a:ea typeface="Times New Roman"/>
                <a:cs typeface="Times New Roman"/>
              </a:rPr>
              <a:t>http://www.github.com/azure</a:t>
            </a:r>
            <a:r>
              <a:rPr lang="en-US" sz="1000" dirty="0">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View the available repositories.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View the available templates under the </a:t>
            </a:r>
            <a:r>
              <a:rPr lang="en-US" sz="1000" b="1" dirty="0">
                <a:solidFill>
                  <a:prstClr val="black"/>
                </a:solidFill>
                <a:latin typeface="Arial"/>
                <a:ea typeface="Times New Roman"/>
                <a:cs typeface="Times New Roman"/>
              </a:rPr>
              <a:t>azure-quickstart-templates</a:t>
            </a:r>
            <a:r>
              <a:rPr lang="en-US" sz="1000" dirty="0">
                <a:solidFill>
                  <a:prstClr val="black"/>
                </a:solidFill>
                <a:latin typeface="Arial"/>
                <a:ea typeface="Times New Roman"/>
                <a:cs typeface="Times New Roman"/>
              </a:rPr>
              <a:t> repository.</a:t>
            </a:r>
          </a:p>
          <a:p>
            <a:pPr lvl="0">
              <a:lnSpc>
                <a:spcPts val="1300"/>
              </a:lnSpc>
              <a:spcBef>
                <a:spcPts val="900"/>
              </a:spcBef>
              <a:spcAft>
                <a:spcPts val="300"/>
              </a:spcAft>
            </a:pPr>
            <a:r>
              <a:rPr lang="en-US" sz="1000" b="1" dirty="0">
                <a:solidFill>
                  <a:prstClr val="black"/>
                </a:solidFill>
                <a:latin typeface="Arial"/>
                <a:ea typeface="Times New Roman"/>
                <a:cs typeface="Segoe UI"/>
              </a:rPr>
              <a:t>Use the Azure Trust Center</a:t>
            </a:r>
          </a:p>
          <a:p>
            <a:pPr marL="342900" lvl="0" indent="-342900">
              <a:lnSpc>
                <a:spcPct val="115000"/>
              </a:lnSpc>
              <a:spcAft>
                <a:spcPts val="995"/>
              </a:spcAft>
              <a:buFont typeface="Symbol"/>
              <a:buChar char=""/>
            </a:pPr>
            <a:r>
              <a:rPr lang="en-US" sz="1000" dirty="0">
                <a:solidFill>
                  <a:srgbClr val="000000"/>
                </a:solidFill>
                <a:latin typeface="Arial"/>
                <a:ea typeface="Times New Roman"/>
                <a:cs typeface="Times New Roman"/>
              </a:rPr>
              <a:t>In Internet Explorer, go to </a:t>
            </a:r>
            <a:r>
              <a:rPr lang="en-US" sz="1000" b="1" dirty="0">
                <a:solidFill>
                  <a:prstClr val="black"/>
                </a:solidFill>
                <a:latin typeface="Arial"/>
                <a:ea typeface="Times New Roman"/>
                <a:cs typeface="Times New Roman"/>
              </a:rPr>
              <a:t>http://azure.microsoft.com/support/trust-center</a:t>
            </a:r>
            <a:r>
              <a:rPr lang="en-US" sz="1000" dirty="0">
                <a:solidFill>
                  <a:srgbClr val="000000"/>
                </a:solidFill>
                <a:latin typeface="Arial"/>
                <a:ea typeface="Times New Roman"/>
                <a:cs typeface="Times New Roman"/>
              </a:rPr>
              <a:t> to view the home page for the Azure Trust Center.</a:t>
            </a:r>
            <a:endParaRPr lang="en-US" dirty="0"/>
          </a:p>
        </p:txBody>
      </p:sp>
      <p:sp>
        <p:nvSpPr>
          <p:cNvPr id="4" name="Slide Number Placeholder 3"/>
          <p:cNvSpPr>
            <a:spLocks noGrp="1"/>
          </p:cNvSpPr>
          <p:nvPr>
            <p:ph type="sldNum" sz="quarter" idx="10"/>
          </p:nvPr>
        </p:nvSpPr>
        <p:spPr/>
        <p:txBody>
          <a:bodyPr/>
          <a:lstStyle/>
          <a:p>
            <a:fld id="{3154D047-F748-4A3A-975D-09D49542CA51}"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164641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tools and their primary purposes.</a:t>
            </a:r>
          </a:p>
        </p:txBody>
      </p:sp>
      <p:sp>
        <p:nvSpPr>
          <p:cNvPr id="4" name="Slide Number Placeholder 3"/>
          <p:cNvSpPr>
            <a:spLocks noGrp="1"/>
          </p:cNvSpPr>
          <p:nvPr>
            <p:ph type="sldNum" sz="quarter" idx="10"/>
          </p:nvPr>
        </p:nvSpPr>
        <p:spPr/>
        <p:txBody>
          <a:bodyPr/>
          <a:lstStyle/>
          <a:p>
            <a:fld id="{3154D047-F748-4A3A-975D-09D49542CA51}"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1068721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some of the advantages of the Azure portal as compared to the Azure classic portal?</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Answers will vary but might include a more modern interface, better organization, the more-streamlined running of tasks, and better integration.</a:t>
            </a:r>
          </a:p>
        </p:txBody>
      </p:sp>
      <p:sp>
        <p:nvSpPr>
          <p:cNvPr id="4" name="Slide Number Placeholder 3"/>
          <p:cNvSpPr>
            <a:spLocks noGrp="1"/>
          </p:cNvSpPr>
          <p:nvPr>
            <p:ph type="sldNum" sz="quarter" idx="10"/>
          </p:nvPr>
        </p:nvSpPr>
        <p:spPr/>
        <p:txBody>
          <a:bodyPr/>
          <a:lstStyle/>
          <a:p>
            <a:fld id="{3154D047-F748-4A3A-975D-09D49542CA51}"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144036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154D047-F748-4A3A-975D-09D49542CA51}"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3357795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Azure classic portal.</a:t>
            </a:r>
          </a:p>
        </p:txBody>
      </p:sp>
      <p:sp>
        <p:nvSpPr>
          <p:cNvPr id="4" name="Slide Number Placeholder 3"/>
          <p:cNvSpPr>
            <a:spLocks noGrp="1"/>
          </p:cNvSpPr>
          <p:nvPr>
            <p:ph type="sldNum" sz="quarter" idx="10"/>
          </p:nvPr>
        </p:nvSpPr>
        <p:spPr/>
        <p:txBody>
          <a:bodyPr/>
          <a:lstStyle/>
          <a:p>
            <a:fld id="{3154D047-F748-4A3A-975D-09D49542CA51}"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1694311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Azure portal, along with the primary components for navigation.</a:t>
            </a:r>
          </a:p>
        </p:txBody>
      </p:sp>
      <p:sp>
        <p:nvSpPr>
          <p:cNvPr id="4" name="Slide Number Placeholder 3"/>
          <p:cNvSpPr>
            <a:spLocks noGrp="1"/>
          </p:cNvSpPr>
          <p:nvPr>
            <p:ph type="sldNum" sz="quarter" idx="10"/>
          </p:nvPr>
        </p:nvSpPr>
        <p:spPr/>
        <p:txBody>
          <a:bodyPr/>
          <a:lstStyle/>
          <a:p>
            <a:fld id="{3154D047-F748-4A3A-975D-09D49542CA51}"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677816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Billing and the Subscription blades of the Azure portal and also the subscriptions page of the Azure account portal.</a:t>
            </a:r>
          </a:p>
        </p:txBody>
      </p:sp>
      <p:sp>
        <p:nvSpPr>
          <p:cNvPr id="4" name="Slide Number Placeholder 3"/>
          <p:cNvSpPr>
            <a:spLocks noGrp="1"/>
          </p:cNvSpPr>
          <p:nvPr>
            <p:ph type="sldNum" sz="quarter" idx="10"/>
          </p:nvPr>
        </p:nvSpPr>
        <p:spPr/>
        <p:txBody>
          <a:bodyPr/>
          <a:lstStyle/>
          <a:p>
            <a:fld id="{3154D047-F748-4A3A-975D-09D49542CA51}"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900076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Environment” demonstration tasks at the beginning of the first lesson in this module and that the setup script has completed.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Use the Azure classic portal</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Internet Explorer, </a:t>
            </a:r>
            <a:r>
              <a:rPr lang="en-US" sz="1000" dirty="0">
                <a:effectLst/>
                <a:latin typeface="Arial"/>
                <a:ea typeface="Times New Roman"/>
                <a:cs typeface="Times New Roman"/>
              </a:rPr>
              <a:t>browse to </a:t>
            </a:r>
            <a:r>
              <a:rPr lang="en-US" sz="1000" b="1" dirty="0">
                <a:effectLst/>
                <a:latin typeface="Arial"/>
                <a:ea typeface="Times New Roman"/>
                <a:cs typeface="Times New Roman"/>
              </a:rPr>
              <a:t>http://manage.windowsazure.com</a:t>
            </a:r>
            <a:r>
              <a:rPr lang="en-US" sz="1000" dirty="0">
                <a:effectLst/>
                <a:latin typeface="Arial"/>
                <a:ea typeface="Times New Roman"/>
                <a:cs typeface="Times New Roman"/>
              </a:rPr>
              <a:t>, and then sign in by using the Microsoft account that is either the Service Administrator or a Co-Administrator of your Azure subscription.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Navigate to </a:t>
            </a:r>
            <a:r>
              <a:rPr lang="en-US" sz="1000" b="1" dirty="0">
                <a:effectLst/>
                <a:latin typeface="Arial"/>
                <a:ea typeface="Times New Roman"/>
                <a:cs typeface="Times New Roman"/>
              </a:rPr>
              <a:t>SETTINGS</a:t>
            </a:r>
            <a:r>
              <a:rPr lang="en-US" sz="1000" dirty="0">
                <a:effectLst/>
                <a:latin typeface="Arial"/>
                <a:ea typeface="Times New Roman"/>
                <a:cs typeface="Segoe UI"/>
              </a:rPr>
              <a:t> and then </a:t>
            </a:r>
            <a:r>
              <a:rPr lang="en-US" sz="1000" b="1" dirty="0">
                <a:effectLst/>
                <a:latin typeface="Arial"/>
                <a:ea typeface="Times New Roman"/>
                <a:cs typeface="Times New Roman"/>
              </a:rPr>
              <a:t>SUBSCRIPTIONS</a:t>
            </a:r>
            <a:r>
              <a:rPr lang="en-US" sz="1000" dirty="0">
                <a:effectLst/>
                <a:latin typeface="Arial"/>
                <a:ea typeface="Times New Roman"/>
                <a:cs typeface="Segoe UI"/>
              </a:rPr>
              <a:t>. View the </a:t>
            </a:r>
            <a:r>
              <a:rPr lang="en-US" sz="1000" b="1" dirty="0">
                <a:effectLst/>
                <a:latin typeface="Arial"/>
                <a:ea typeface="Times New Roman"/>
                <a:cs typeface="Times New Roman"/>
              </a:rPr>
              <a:t>ADMINISTRATORS </a:t>
            </a:r>
            <a:r>
              <a:rPr lang="en-US" sz="1000" dirty="0">
                <a:effectLst/>
                <a:latin typeface="Arial"/>
                <a:ea typeface="Times New Roman"/>
                <a:cs typeface="Segoe UI"/>
              </a:rPr>
              <a:t>tab.</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Use the Azure portal</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Navigate from the Azure classic portal to the Azure portal.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View the tiles on the dashboard.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View the </a:t>
            </a:r>
            <a:r>
              <a:rPr lang="en-US" sz="1000" b="1" dirty="0">
                <a:effectLst/>
                <a:latin typeface="Arial"/>
                <a:ea typeface="Times New Roman"/>
                <a:cs typeface="Times New Roman"/>
              </a:rPr>
              <a:t>Service Health</a:t>
            </a:r>
            <a:r>
              <a:rPr lang="en-US" sz="1000" dirty="0">
                <a:effectLst/>
                <a:latin typeface="Arial"/>
                <a:ea typeface="Times New Roman"/>
                <a:cs typeface="Times New Roman"/>
              </a:rPr>
              <a:t> blade.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Navigate to the </a:t>
            </a:r>
            <a:r>
              <a:rPr lang="en-US" sz="1000" b="1" dirty="0">
                <a:effectLst/>
                <a:latin typeface="Arial"/>
                <a:ea typeface="Times New Roman"/>
                <a:cs typeface="Times New Roman"/>
              </a:rPr>
              <a:t>Billing</a:t>
            </a:r>
            <a:r>
              <a:rPr lang="en-US" sz="1000" dirty="0">
                <a:effectLst/>
                <a:latin typeface="Arial"/>
                <a:ea typeface="Times New Roman"/>
                <a:cs typeface="Times New Roman"/>
              </a:rPr>
              <a:t> blade and view the contact info of your subscription.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the name of your subscription in the </a:t>
            </a:r>
            <a:r>
              <a:rPr lang="en-US" sz="1000" b="1" dirty="0">
                <a:effectLst/>
                <a:latin typeface="Arial"/>
                <a:ea typeface="Times New Roman"/>
                <a:cs typeface="Times New Roman"/>
              </a:rPr>
              <a:t>Subscription cost</a:t>
            </a:r>
            <a:r>
              <a:rPr lang="en-US" sz="1000" dirty="0">
                <a:effectLst/>
                <a:latin typeface="Arial"/>
                <a:ea typeface="Times New Roman"/>
                <a:cs typeface="Times New Roman"/>
              </a:rPr>
              <a:t> tile.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Review breakdown of current charges and burn rate.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View cost analysis information.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t>
            </a:r>
            <a:r>
              <a:rPr lang="en-US" sz="1000" b="1" dirty="0">
                <a:effectLst/>
                <a:latin typeface="Arial"/>
                <a:ea typeface="Times New Roman"/>
                <a:cs typeface="Times New Roman"/>
              </a:rPr>
              <a:t>Billing</a:t>
            </a:r>
            <a:r>
              <a:rPr lang="en-US" sz="1000" dirty="0">
                <a:effectLst/>
                <a:latin typeface="Arial"/>
                <a:ea typeface="Times New Roman"/>
                <a:cs typeface="Times New Roman"/>
              </a:rPr>
              <a:t> blade, switch to the Account portal. </a:t>
            </a:r>
          </a:p>
        </p:txBody>
      </p:sp>
      <p:sp>
        <p:nvSpPr>
          <p:cNvPr id="4" name="Slide Number Placeholder 3"/>
          <p:cNvSpPr>
            <a:spLocks noGrp="1"/>
          </p:cNvSpPr>
          <p:nvPr>
            <p:ph type="sldNum" sz="quarter" idx="10"/>
          </p:nvPr>
        </p:nvSpPr>
        <p:spPr/>
        <p:txBody>
          <a:bodyPr/>
          <a:lstStyle/>
          <a:p>
            <a:fld id="{3154D047-F748-4A3A-975D-09D49542CA51}"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957095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Use the Azure account portal</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 the Azure account portal, on the </a:t>
            </a:r>
            <a:r>
              <a:rPr lang="en-US" sz="1000" b="1" dirty="0">
                <a:latin typeface="Arial"/>
                <a:ea typeface="Times New Roman"/>
                <a:cs typeface="Times New Roman"/>
              </a:rPr>
              <a:t>subscriptions</a:t>
            </a:r>
            <a:r>
              <a:rPr lang="en-US" sz="1000" dirty="0">
                <a:latin typeface="Arial"/>
                <a:ea typeface="Times New Roman"/>
                <a:cs typeface="Times New Roman"/>
              </a:rPr>
              <a:t> page, click your subscription. Then review the </a:t>
            </a:r>
            <a:r>
              <a:rPr lang="en-US" sz="1000" dirty="0">
                <a:solidFill>
                  <a:prstClr val="black"/>
                </a:solidFill>
                <a:latin typeface="Arial"/>
                <a:ea typeface="Times New Roman"/>
                <a:cs typeface="Times New Roman"/>
              </a:rPr>
              <a:t>summary of usage and billing.</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Close Internet Explorer, closing all the tabs.</a:t>
            </a:r>
            <a:endParaRPr lang="en-US" dirty="0"/>
          </a:p>
        </p:txBody>
      </p:sp>
      <p:sp>
        <p:nvSpPr>
          <p:cNvPr id="4" name="Slide Number Placeholder 3"/>
          <p:cNvSpPr>
            <a:spLocks noGrp="1"/>
          </p:cNvSpPr>
          <p:nvPr>
            <p:ph type="sldNum" sz="quarter" idx="10"/>
          </p:nvPr>
        </p:nvSpPr>
        <p:spPr/>
        <p:txBody>
          <a:bodyPr/>
          <a:lstStyle/>
          <a:p>
            <a:fld id="{3154D047-F748-4A3A-975D-09D49542CA51}"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3862359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differentiate between classic model cmdlets and Azure Resource Manager cmdlets?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Azure Resource Manager cmdlets will have </a:t>
            </a:r>
            <a:r>
              <a:rPr lang="en-US" sz="1000" i="1" dirty="0">
                <a:latin typeface="Arial"/>
                <a:ea typeface="Calibri"/>
                <a:cs typeface="Times New Roman"/>
              </a:rPr>
              <a:t>Rm</a:t>
            </a:r>
            <a:r>
              <a:rPr lang="en-US" sz="1000" dirty="0">
                <a:latin typeface="Arial"/>
                <a:ea typeface="Calibri"/>
                <a:cs typeface="Times New Roman"/>
              </a:rPr>
              <a:t> in the cmdlet name. For example, </a:t>
            </a:r>
            <a:r>
              <a:rPr lang="en-US" sz="1000" b="1" dirty="0">
                <a:latin typeface="Arial"/>
                <a:ea typeface="Calibri"/>
                <a:cs typeface="Times New Roman"/>
              </a:rPr>
              <a:t>New-AzureVM</a:t>
            </a:r>
            <a:r>
              <a:rPr lang="en-US" sz="1000" dirty="0">
                <a:latin typeface="Arial"/>
                <a:ea typeface="Calibri"/>
                <a:cs typeface="Times New Roman"/>
              </a:rPr>
              <a:t> creates a virtual machine using the classic model, while </a:t>
            </a:r>
            <a:r>
              <a:rPr lang="en-US" sz="1000" b="1" dirty="0">
                <a:latin typeface="Arial"/>
                <a:ea typeface="Calibri"/>
                <a:cs typeface="Times New Roman"/>
              </a:rPr>
              <a:t>New-AzureRmVM</a:t>
            </a:r>
            <a:r>
              <a:rPr lang="en-US" sz="1000" dirty="0">
                <a:latin typeface="Arial"/>
                <a:ea typeface="Calibri"/>
                <a:cs typeface="Times New Roman"/>
              </a:rPr>
              <a:t> creates a virtual machine using the Azure Resource Manager model.</a:t>
            </a:r>
          </a:p>
        </p:txBody>
      </p:sp>
      <p:sp>
        <p:nvSpPr>
          <p:cNvPr id="4" name="Slide Number Placeholder 3"/>
          <p:cNvSpPr>
            <a:spLocks noGrp="1"/>
          </p:cNvSpPr>
          <p:nvPr>
            <p:ph type="sldNum" sz="quarter" idx="10"/>
          </p:nvPr>
        </p:nvSpPr>
        <p:spPr/>
        <p:txBody>
          <a:bodyPr/>
          <a:lstStyle/>
          <a:p>
            <a:fld id="{3154D047-F748-4A3A-975D-09D49542CA51}"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645004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and explain the modules available for Azure administration by using PowerShell.</a:t>
            </a:r>
          </a:p>
        </p:txBody>
      </p:sp>
      <p:sp>
        <p:nvSpPr>
          <p:cNvPr id="4" name="Slide Number Placeholder 3"/>
          <p:cNvSpPr>
            <a:spLocks noGrp="1"/>
          </p:cNvSpPr>
          <p:nvPr>
            <p:ph type="sldNum" sz="quarter" idx="10"/>
          </p:nvPr>
        </p:nvSpPr>
        <p:spPr/>
        <p:txBody>
          <a:bodyPr/>
          <a:lstStyle/>
          <a:p>
            <a:fld id="{3154D047-F748-4A3A-975D-09D49542CA51}"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992259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3154D047-F748-4A3A-975D-09D49542CA51}"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649274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Too many Azure cmdlets exist to discuss all of them all in detail, and the rest of the course will introduce the students to many of them. The key points in this topic are: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Azure Resource Manager cmdlets have </a:t>
            </a:r>
            <a:r>
              <a:rPr lang="en-US" sz="1000" i="1" dirty="0">
                <a:effectLst/>
                <a:latin typeface="Arial"/>
                <a:ea typeface="Times New Roman"/>
                <a:cs typeface="Times New Roman"/>
              </a:rPr>
              <a:t>Rm</a:t>
            </a:r>
            <a:r>
              <a:rPr lang="en-US" sz="1000" dirty="0">
                <a:effectLst/>
                <a:latin typeface="Arial"/>
                <a:ea typeface="Times New Roman"/>
                <a:cs typeface="Times New Roman"/>
              </a:rPr>
              <a:t> in the cmdlet name. For example: </a:t>
            </a:r>
            <a:r>
              <a:rPr lang="en-US" sz="1000" b="1" dirty="0">
                <a:effectLst/>
                <a:latin typeface="Arial"/>
                <a:ea typeface="Times New Roman"/>
                <a:cs typeface="Times New Roman"/>
              </a:rPr>
              <a:t>New-AzureRmVM.</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You can use standard Windows PowerShell commands like </a:t>
            </a:r>
            <a:r>
              <a:rPr lang="en-US" sz="1000" b="1" dirty="0">
                <a:effectLst/>
                <a:latin typeface="Arial"/>
                <a:ea typeface="Times New Roman"/>
                <a:cs typeface="Times New Roman"/>
              </a:rPr>
              <a:t>Get-Command</a:t>
            </a:r>
            <a:r>
              <a:rPr lang="en-US" sz="1000" dirty="0">
                <a:effectLst/>
                <a:latin typeface="Arial"/>
                <a:ea typeface="Times New Roman"/>
                <a:cs typeface="Times New Roman"/>
              </a:rPr>
              <a:t> and </a:t>
            </a:r>
            <a:r>
              <a:rPr lang="en-US" sz="1000" b="1" dirty="0">
                <a:effectLst/>
                <a:latin typeface="Arial"/>
                <a:ea typeface="Times New Roman"/>
                <a:cs typeface="Times New Roman"/>
              </a:rPr>
              <a:t>Get-Help</a:t>
            </a:r>
            <a:r>
              <a:rPr lang="en-US" sz="1000" dirty="0">
                <a:effectLst/>
                <a:latin typeface="Arial"/>
                <a:ea typeface="Times New Roman"/>
                <a:cs typeface="Times New Roman"/>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3154D047-F748-4A3A-975D-09D49542CA51}"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1854859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 resource group</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Open the </a:t>
            </a:r>
            <a:r>
              <a:rPr lang="en-US" sz="1000" b="1" dirty="0">
                <a:effectLst/>
                <a:latin typeface="Arial"/>
                <a:ea typeface="Times New Roman"/>
                <a:cs typeface="Times New Roman"/>
              </a:rPr>
              <a:t>Windows PowerShell ISE </a:t>
            </a:r>
            <a:r>
              <a:rPr lang="en-US" sz="1000" dirty="0">
                <a:effectLst/>
                <a:latin typeface="Arial"/>
                <a:ea typeface="Times New Roman"/>
                <a:cs typeface="Times New Roman"/>
              </a:rPr>
              <a:t>as an Administrator.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t>
            </a:r>
            <a:r>
              <a:rPr lang="en-US" sz="1000" b="1" dirty="0">
                <a:effectLst/>
                <a:latin typeface="Arial"/>
                <a:ea typeface="Times New Roman"/>
                <a:cs typeface="Times New Roman"/>
              </a:rPr>
              <a:t>Windows PowerShell ISE </a:t>
            </a:r>
            <a:r>
              <a:rPr lang="en-US" sz="1000" dirty="0">
                <a:effectLst/>
                <a:latin typeface="Arial"/>
                <a:ea typeface="Times New Roman"/>
                <a:cs typeface="Times New Roman"/>
              </a:rPr>
              <a:t>console, sign into your Azure subscription by running the following command:</a:t>
            </a:r>
          </a:p>
          <a:p>
            <a:pPr lvl="1">
              <a:lnSpc>
                <a:spcPct val="115000"/>
              </a:lnSpc>
              <a:spcBef>
                <a:spcPts val="600"/>
              </a:spcBef>
              <a:spcAft>
                <a:spcPts val="995"/>
              </a:spcAft>
            </a:pPr>
            <a:r>
              <a:rPr lang="en-US" sz="1000" dirty="0">
                <a:effectLst/>
                <a:latin typeface="Arial"/>
                <a:ea typeface="Times New Roman"/>
                <a:cs typeface="Times New Roman"/>
              </a:rPr>
              <a:t>Login-AzureRmAccount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console, use the </a:t>
            </a:r>
            <a:r>
              <a:rPr lang="en-US" sz="1000" b="1" dirty="0">
                <a:effectLst/>
                <a:latin typeface="Arial"/>
                <a:ea typeface="Times New Roman"/>
                <a:cs typeface="Times New Roman"/>
              </a:rPr>
              <a:t>New-AzureRmResourceGroup </a:t>
            </a:r>
            <a:r>
              <a:rPr lang="en-US" sz="1000" dirty="0">
                <a:effectLst/>
                <a:latin typeface="Arial"/>
                <a:ea typeface="Times New Roman"/>
                <a:cs typeface="Times New Roman"/>
              </a:rPr>
              <a:t>cmdlet to create a new storage group called </a:t>
            </a:r>
            <a:r>
              <a:rPr lang="en-US" sz="1000" b="1" dirty="0">
                <a:effectLst/>
                <a:latin typeface="Arial"/>
                <a:ea typeface="Times New Roman"/>
                <a:cs typeface="Times New Roman"/>
              </a:rPr>
              <a:t>20533C0101-DemoRG </a:t>
            </a:r>
            <a:r>
              <a:rPr lang="en-US" sz="1000" dirty="0">
                <a:effectLst/>
                <a:latin typeface="Arial"/>
                <a:ea typeface="Times New Roman"/>
                <a:cs typeface="Times New Roman"/>
              </a:rPr>
              <a:t>in the Azure region closest to your lab location.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Use the </a:t>
            </a:r>
            <a:r>
              <a:rPr lang="en-US" sz="1000" b="1" dirty="0">
                <a:effectLst/>
                <a:latin typeface="Arial"/>
                <a:ea typeface="Times New Roman"/>
                <a:cs typeface="Times New Roman"/>
              </a:rPr>
              <a:t>Get-AzureRmResourceGroup </a:t>
            </a:r>
            <a:r>
              <a:rPr lang="en-US" sz="1000" dirty="0">
                <a:effectLst/>
                <a:latin typeface="Arial"/>
                <a:ea typeface="Times New Roman"/>
                <a:cs typeface="Times New Roman"/>
              </a:rPr>
              <a:t>to verify that the new resource group was successfully created.</a:t>
            </a:r>
          </a:p>
          <a:p>
            <a:pPr>
              <a:lnSpc>
                <a:spcPts val="1300"/>
              </a:lnSpc>
              <a:spcBef>
                <a:spcPts val="900"/>
              </a:spcBef>
              <a:spcAft>
                <a:spcPts val="300"/>
              </a:spcAft>
            </a:pPr>
            <a:r>
              <a:rPr lang="en-US" sz="1000" b="1" dirty="0">
                <a:effectLst/>
                <a:latin typeface="Arial"/>
                <a:ea typeface="Times New Roman"/>
                <a:cs typeface="Segoe UI"/>
              </a:rPr>
              <a:t>Create a storage account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Windows PowerShell ISE console, create a new storage account storage account by using the </a:t>
            </a:r>
            <a:r>
              <a:rPr lang="en-US" sz="1000" b="1" dirty="0">
                <a:effectLst/>
                <a:latin typeface="Arial"/>
                <a:ea typeface="Times New Roman"/>
                <a:cs typeface="Times New Roman"/>
              </a:rPr>
              <a:t>New-AzureRmStorageAccount </a:t>
            </a:r>
            <a:r>
              <a:rPr lang="en-US" sz="1000" dirty="0">
                <a:effectLst/>
                <a:latin typeface="Arial"/>
                <a:ea typeface="Times New Roman"/>
                <a:cs typeface="Times New Roman"/>
              </a:rPr>
              <a:t>cmdlet with the following settings:</a:t>
            </a:r>
          </a:p>
          <a:p>
            <a:pPr marL="742950" marR="0" lvl="1" indent="-285750">
              <a:lnSpc>
                <a:spcPct val="115000"/>
              </a:lnSpc>
              <a:spcBef>
                <a:spcPts val="0"/>
              </a:spcBef>
              <a:spcAft>
                <a:spcPts val="995"/>
              </a:spcAft>
              <a:buFont typeface="+mj-lt"/>
              <a:buAutoNum type="alphaLcPeriod"/>
            </a:pPr>
            <a:r>
              <a:rPr lang="en-US" sz="1000" dirty="0">
                <a:effectLst/>
                <a:latin typeface="Arial"/>
                <a:ea typeface="Times New Roman"/>
                <a:cs typeface="Times New Roman"/>
              </a:rPr>
              <a:t>Resource group name: </a:t>
            </a:r>
            <a:r>
              <a:rPr lang="en-US" sz="1000" b="1" dirty="0">
                <a:effectLst/>
                <a:latin typeface="Arial"/>
                <a:ea typeface="Times New Roman"/>
                <a:cs typeface="Times New Roman"/>
              </a:rPr>
              <a:t>20533C0101-DemoRG</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effectLst/>
                <a:latin typeface="Arial"/>
                <a:ea typeface="Times New Roman"/>
                <a:cs typeface="Times New Roman"/>
              </a:rPr>
              <a:t>Location: the same location as the resource group</a:t>
            </a:r>
          </a:p>
          <a:p>
            <a:pPr marL="742950" marR="0" lvl="1" indent="-285750">
              <a:lnSpc>
                <a:spcPct val="115000"/>
              </a:lnSpc>
              <a:spcBef>
                <a:spcPts val="0"/>
              </a:spcBef>
              <a:spcAft>
                <a:spcPts val="995"/>
              </a:spcAft>
              <a:buFont typeface="+mj-lt"/>
              <a:buAutoNum type="alphaLcPeriod"/>
            </a:pPr>
            <a:r>
              <a:rPr lang="en-US" sz="1000" dirty="0">
                <a:effectLst/>
                <a:latin typeface="Arial"/>
                <a:ea typeface="Times New Roman"/>
                <a:cs typeface="Times New Roman"/>
              </a:rPr>
              <a:t>Storage account name: a unique name between 3 and 24 characters consisting of lowercase letters, digits, or dashes and starting with a letter.</a:t>
            </a:r>
          </a:p>
          <a:p>
            <a:pPr marL="742950" marR="0" lvl="1" indent="-285750">
              <a:lnSpc>
                <a:spcPct val="115000"/>
              </a:lnSpc>
              <a:spcBef>
                <a:spcPts val="0"/>
              </a:spcBef>
              <a:spcAft>
                <a:spcPts val="995"/>
              </a:spcAft>
              <a:buFont typeface="+mj-lt"/>
              <a:buAutoNum type="alphaLcPeriod"/>
            </a:pPr>
            <a:r>
              <a:rPr lang="en-US" sz="1000" dirty="0">
                <a:effectLst/>
                <a:latin typeface="Arial"/>
                <a:ea typeface="Times New Roman"/>
                <a:cs typeface="Times New Roman"/>
              </a:rPr>
              <a:t>SkuName: </a:t>
            </a:r>
            <a:r>
              <a:rPr lang="en-US" sz="1000" b="1" dirty="0">
                <a:effectLst/>
                <a:latin typeface="Arial"/>
                <a:ea typeface="Times New Roman"/>
                <a:cs typeface="Times New Roman"/>
              </a:rPr>
              <a:t>Standard_LRS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Use the </a:t>
            </a:r>
            <a:r>
              <a:rPr lang="en-US" sz="1000" b="1" dirty="0">
                <a:effectLst/>
                <a:latin typeface="Arial"/>
                <a:ea typeface="Times New Roman"/>
                <a:cs typeface="Times New Roman"/>
              </a:rPr>
              <a:t>Get-AzureRmStorageAccount </a:t>
            </a:r>
            <a:r>
              <a:rPr lang="en-US" sz="1000" dirty="0">
                <a:effectLst/>
                <a:latin typeface="Arial"/>
                <a:ea typeface="Times New Roman"/>
                <a:cs typeface="Times New Roman"/>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3154D047-F748-4A3A-975D-09D49542CA51}"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39032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advantages does a hybrid cloud model present to an organization that is new to Azure?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With a hybrid cloud model, an organization can host services on-premises and in the cloud at the same time. This provides a smoother transition from on-premises to the cloud, and the organization incurs only the costs from the actual resources that it uses on Azure. The students might also mention the advantages of cloud storage and virtual machine migration to Azure to extend the on-premises disaster recovery environment.</a:t>
            </a:r>
          </a:p>
        </p:txBody>
      </p:sp>
      <p:sp>
        <p:nvSpPr>
          <p:cNvPr id="4" name="Slide Number Placeholder 3"/>
          <p:cNvSpPr>
            <a:spLocks noGrp="1"/>
          </p:cNvSpPr>
          <p:nvPr>
            <p:ph type="sldNum" sz="quarter" idx="10"/>
          </p:nvPr>
        </p:nvSpPr>
        <p:spPr/>
        <p:txBody>
          <a:bodyPr/>
          <a:lstStyle/>
          <a:p>
            <a:fld id="{3154D047-F748-4A3A-975D-09D49542CA51}"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4124902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latin typeface="Arial"/>
                <a:ea typeface="Times New Roman"/>
                <a:cs typeface="Segoe UI"/>
              </a:rPr>
              <a:t>Delete a resource group with its resources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From the Windows PowerShell ISE, run the </a:t>
            </a:r>
            <a:r>
              <a:rPr lang="en-US" sz="1000" b="1" dirty="0">
                <a:solidFill>
                  <a:prstClr val="black"/>
                </a:solidFill>
                <a:latin typeface="Arial"/>
                <a:ea typeface="Times New Roman"/>
                <a:cs typeface="Times New Roman"/>
              </a:rPr>
              <a:t>Remove-AzureRmResourceGroup </a:t>
            </a:r>
            <a:r>
              <a:rPr lang="en-US" sz="1000" dirty="0">
                <a:solidFill>
                  <a:prstClr val="black"/>
                </a:solidFill>
                <a:latin typeface="Arial"/>
                <a:ea typeface="Times New Roman"/>
                <a:cs typeface="Times New Roman"/>
              </a:rPr>
              <a:t>cmdlet to delete the resource group you created earlier in this demo.</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the </a:t>
            </a:r>
            <a:r>
              <a:rPr lang="en-US" sz="1000" b="1" dirty="0">
                <a:solidFill>
                  <a:prstClr val="black"/>
                </a:solidFill>
                <a:latin typeface="Arial"/>
                <a:ea typeface="Times New Roman"/>
                <a:cs typeface="Times New Roman"/>
              </a:rPr>
              <a:t>Get-AzureRmResourceGroup </a:t>
            </a:r>
            <a:r>
              <a:rPr lang="en-US" sz="1000" dirty="0">
                <a:solidFill>
                  <a:prstClr val="black"/>
                </a:solidFill>
                <a:latin typeface="Arial"/>
                <a:ea typeface="Times New Roman"/>
                <a:cs typeface="Times New Roman"/>
              </a:rPr>
              <a:t>cmdlet to verify that the resource group has been deleted.</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the </a:t>
            </a:r>
            <a:r>
              <a:rPr lang="en-US" sz="1000" b="1" dirty="0">
                <a:solidFill>
                  <a:prstClr val="black"/>
                </a:solidFill>
                <a:latin typeface="Arial"/>
                <a:ea typeface="Times New Roman"/>
                <a:cs typeface="Times New Roman"/>
              </a:rPr>
              <a:t>Get-AzureRmStorageAccount </a:t>
            </a:r>
            <a:r>
              <a:rPr lang="en-US" sz="1000" dirty="0">
                <a:solidFill>
                  <a:prstClr val="black"/>
                </a:solidFill>
                <a:latin typeface="Arial"/>
                <a:ea typeface="Times New Roman"/>
                <a:cs typeface="Times New Roman"/>
              </a:rPr>
              <a:t>cmdlet to verify that the new storage account was deleted with the resource group.</a:t>
            </a:r>
          </a:p>
          <a:p>
            <a:pPr lvl="0">
              <a:lnSpc>
                <a:spcPts val="1300"/>
              </a:lnSpc>
              <a:spcBef>
                <a:spcPts val="900"/>
              </a:spcBef>
              <a:spcAft>
                <a:spcPts val="300"/>
              </a:spcAft>
            </a:pPr>
            <a:r>
              <a:rPr lang="en-US" sz="1000" b="1" dirty="0">
                <a:solidFill>
                  <a:prstClr val="black"/>
                </a:solidFill>
                <a:latin typeface="Arial"/>
                <a:ea typeface="Times New Roman"/>
                <a:cs typeface="Segoe UI"/>
              </a:rPr>
              <a:t>Reset the environment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Windows PowerShell ISE, type the following command, and then press Enter:</a:t>
            </a:r>
          </a:p>
          <a:p>
            <a:pPr lvl="1">
              <a:lnSpc>
                <a:spcPct val="115000"/>
              </a:lnSpc>
              <a:spcBef>
                <a:spcPts val="600"/>
              </a:spcBef>
              <a:spcAft>
                <a:spcPts val="995"/>
              </a:spcAft>
            </a:pPr>
            <a:r>
              <a:rPr lang="en-US" sz="1000" dirty="0">
                <a:solidFill>
                  <a:prstClr val="black"/>
                </a:solidFill>
                <a:latin typeface="Arial"/>
                <a:ea typeface="Times New Roman"/>
                <a:cs typeface="Times New Roman"/>
              </a:rPr>
              <a:t>Reset-Azure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prompted (twice), sign in by using the Microsoft account associated with your Azure subscription.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If you have multiple Azure subscriptions, select the one you want the script to target.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prompted for confirmation, type </a:t>
            </a:r>
            <a:r>
              <a:rPr lang="en-US" sz="1000" b="1" dirty="0">
                <a:solidFill>
                  <a:prstClr val="black"/>
                </a:solidFill>
                <a:latin typeface="Arial"/>
                <a:ea typeface="Times New Roman"/>
                <a:cs typeface="Times New Roman"/>
              </a:rPr>
              <a:t>y</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Wait for the script to complete, and then close all open windows.</a:t>
            </a:r>
            <a:endParaRPr lang="en-US" dirty="0"/>
          </a:p>
        </p:txBody>
      </p:sp>
      <p:sp>
        <p:nvSpPr>
          <p:cNvPr id="4" name="Slide Number Placeholder 3"/>
          <p:cNvSpPr>
            <a:spLocks noGrp="1"/>
          </p:cNvSpPr>
          <p:nvPr>
            <p:ph type="sldNum" sz="quarter" idx="10"/>
          </p:nvPr>
        </p:nvSpPr>
        <p:spPr/>
        <p:txBody>
          <a:bodyPr/>
          <a:lstStyle/>
          <a:p>
            <a:fld id="{3154D047-F748-4A3A-975D-09D49542CA51}" type="slidenum">
              <a:rPr lang="en-US" smtClean="0"/>
              <a:t>30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395881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are creating an IaaS infrastructure using the Azure Resource Manager model, which tools can you use?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primary tools for implementing Azure Resource Manager resources are the Azure portal, the Azure Resource Manager module for Windows PowerShell, and Azure CLI. You can also use Visual Studio to author, modify, and deploy Azure Resource Manager templates.</a:t>
            </a:r>
          </a:p>
        </p:txBody>
      </p:sp>
      <p:sp>
        <p:nvSpPr>
          <p:cNvPr id="4" name="Slide Number Placeholder 3"/>
          <p:cNvSpPr>
            <a:spLocks noGrp="1"/>
          </p:cNvSpPr>
          <p:nvPr>
            <p:ph type="sldNum" sz="quarter" idx="10"/>
          </p:nvPr>
        </p:nvSpPr>
        <p:spPr/>
        <p:txBody>
          <a:bodyPr/>
          <a:lstStyle/>
          <a:p>
            <a:fld id="{3154D047-F748-4A3A-975D-09D49542CA51}"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95573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Azure Resource Manager and its primary components.</a:t>
            </a:r>
          </a:p>
        </p:txBody>
      </p:sp>
      <p:sp>
        <p:nvSpPr>
          <p:cNvPr id="4" name="Slide Number Placeholder 3"/>
          <p:cNvSpPr>
            <a:spLocks noGrp="1"/>
          </p:cNvSpPr>
          <p:nvPr>
            <p:ph type="sldNum" sz="quarter" idx="10"/>
          </p:nvPr>
        </p:nvSpPr>
        <p:spPr/>
        <p:txBody>
          <a:bodyPr/>
          <a:lstStyle/>
          <a:p>
            <a:fld id="{3154D047-F748-4A3A-975D-09D49542CA51}"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9564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resource groups, the function they provide within Azure Resource Manager, and the ways in which you can create and modify them. </a:t>
            </a:r>
          </a:p>
        </p:txBody>
      </p:sp>
      <p:sp>
        <p:nvSpPr>
          <p:cNvPr id="4" name="Slide Number Placeholder 3"/>
          <p:cNvSpPr>
            <a:spLocks noGrp="1"/>
          </p:cNvSpPr>
          <p:nvPr>
            <p:ph type="sldNum" sz="quarter" idx="10"/>
          </p:nvPr>
        </p:nvSpPr>
        <p:spPr/>
        <p:txBody>
          <a:bodyPr/>
          <a:lstStyle/>
          <a:p>
            <a:fld id="{3154D047-F748-4A3A-975D-09D49542CA51}"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583226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how templates are useful in deploying apps or solutions by using Azure Resource Manager. </a:t>
            </a:r>
          </a:p>
        </p:txBody>
      </p:sp>
      <p:sp>
        <p:nvSpPr>
          <p:cNvPr id="4" name="Slide Number Placeholder 3"/>
          <p:cNvSpPr>
            <a:spLocks noGrp="1"/>
          </p:cNvSpPr>
          <p:nvPr>
            <p:ph type="sldNum" sz="quarter" idx="10"/>
          </p:nvPr>
        </p:nvSpPr>
        <p:spPr/>
        <p:txBody>
          <a:bodyPr/>
          <a:lstStyle/>
          <a:p>
            <a:fld id="{3154D047-F748-4A3A-975D-09D49542CA51}"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3253949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built-in role holds the greatest scope of administrative privilege in Azure?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Service Administrator role grants access to all resources in a subscription. </a:t>
            </a:r>
          </a:p>
        </p:txBody>
      </p:sp>
      <p:sp>
        <p:nvSpPr>
          <p:cNvPr id="4" name="Slide Number Placeholder 3"/>
          <p:cNvSpPr>
            <a:spLocks noGrp="1"/>
          </p:cNvSpPr>
          <p:nvPr>
            <p:ph type="sldNum" sz="quarter" idx="10"/>
          </p:nvPr>
        </p:nvSpPr>
        <p:spPr/>
        <p:txBody>
          <a:bodyPr/>
          <a:lstStyle/>
          <a:p>
            <a:fld id="{3154D047-F748-4A3A-975D-09D49542CA51}"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36945382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tabLst>
                <a:tab pos="3674745" algn="l"/>
              </a:tabLst>
            </a:pPr>
            <a:r>
              <a:rPr lang="en-US" sz="1000" dirty="0">
                <a:latin typeface="Arial"/>
                <a:ea typeface="Calibri"/>
                <a:cs typeface="Times New Roman"/>
              </a:rPr>
              <a:t>Provide an overview of the primary feature set for Microsoft Operations Management Suite (OMS). Point out that Module 11: “Implementing Azure-based management and automation” covers OMS in more detail.</a:t>
            </a:r>
          </a:p>
        </p:txBody>
      </p:sp>
      <p:sp>
        <p:nvSpPr>
          <p:cNvPr id="4" name="Slide Number Placeholder 3"/>
          <p:cNvSpPr>
            <a:spLocks noGrp="1"/>
          </p:cNvSpPr>
          <p:nvPr>
            <p:ph type="sldNum" sz="quarter" idx="10"/>
          </p:nvPr>
        </p:nvSpPr>
        <p:spPr/>
        <p:txBody>
          <a:bodyPr/>
          <a:lstStyle/>
          <a:p>
            <a:fld id="{3154D047-F748-4A3A-975D-09D49542CA51}"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3348311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and explain the primary sources of logging for Azure.</a:t>
            </a:r>
          </a:p>
        </p:txBody>
      </p:sp>
      <p:sp>
        <p:nvSpPr>
          <p:cNvPr id="4" name="Slide Number Placeholder 3"/>
          <p:cNvSpPr>
            <a:spLocks noGrp="1"/>
          </p:cNvSpPr>
          <p:nvPr>
            <p:ph type="sldNum" sz="quarter" idx="10"/>
          </p:nvPr>
        </p:nvSpPr>
        <p:spPr/>
        <p:txBody>
          <a:bodyPr/>
          <a:lstStyle/>
          <a:p>
            <a:fld id="{3154D047-F748-4A3A-975D-09D49542CA51}"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532543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different methods available for access management in Azure. Focus on the benefits of RBAC and how it can best be implemented in Azure.</a:t>
            </a:r>
          </a:p>
        </p:txBody>
      </p:sp>
      <p:sp>
        <p:nvSpPr>
          <p:cNvPr id="4" name="Slide Number Placeholder 3"/>
          <p:cNvSpPr>
            <a:spLocks noGrp="1"/>
          </p:cNvSpPr>
          <p:nvPr>
            <p:ph type="sldNum" sz="quarter" idx="10"/>
          </p:nvPr>
        </p:nvSpPr>
        <p:spPr/>
        <p:txBody>
          <a:bodyPr/>
          <a:lstStyle/>
          <a:p>
            <a:fld id="{3154D047-F748-4A3A-975D-09D49542CA51}"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1628794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Using the Azure portals</a:t>
            </a:r>
          </a:p>
          <a:p>
            <a:pPr>
              <a:lnSpc>
                <a:spcPct val="115000"/>
              </a:lnSpc>
              <a:spcAft>
                <a:spcPts val="1000"/>
              </a:spcAft>
            </a:pPr>
            <a:r>
              <a:rPr lang="en-US" sz="1000" dirty="0">
                <a:latin typeface="Arial"/>
                <a:ea typeface="Calibri"/>
                <a:cs typeface="Times New Roman"/>
              </a:rPr>
              <a:t>You have been asked to explore the available browser-based Azure portals to assess how A. Datum Corporation will use them. In the Azure classic portal, you must create a co-administrator account and confirm the domain name of your subscription for use in your testing.</a:t>
            </a:r>
          </a:p>
          <a:p>
            <a:pPr>
              <a:lnSpc>
                <a:spcPct val="115000"/>
              </a:lnSpc>
              <a:spcAft>
                <a:spcPts val="1000"/>
              </a:spcAft>
            </a:pPr>
            <a:r>
              <a:rPr lang="en-US" sz="1000" dirty="0">
                <a:latin typeface="Arial"/>
                <a:ea typeface="Calibri"/>
                <a:cs typeface="Times New Roman"/>
              </a:rPr>
              <a:t>In the Azure portal, you must observe the organization of resources and customize the interface to make your testing environment more accessible. In the account page of the Azure portal, you must view and download your current billing data and sign up for an available preview feature that you will use later in your testing.</a:t>
            </a:r>
          </a:p>
          <a:p>
            <a:pPr>
              <a:lnSpc>
                <a:spcPct val="115000"/>
              </a:lnSpc>
              <a:spcAft>
                <a:spcPts val="1000"/>
              </a:spcAft>
            </a:pPr>
            <a:r>
              <a:rPr lang="en-US" sz="1000" b="1" dirty="0">
                <a:latin typeface="Arial"/>
                <a:ea typeface="Calibri"/>
                <a:cs typeface="Times New Roman"/>
              </a:rPr>
              <a:t>Exercise 2: Using the Azure Resource Manager features in the Azure portal</a:t>
            </a:r>
          </a:p>
          <a:p>
            <a:pPr>
              <a:lnSpc>
                <a:spcPct val="115000"/>
              </a:lnSpc>
              <a:spcAft>
                <a:spcPts val="1000"/>
              </a:spcAft>
            </a:pPr>
            <a:r>
              <a:rPr lang="en-US" sz="1000" dirty="0">
                <a:latin typeface="Arial"/>
                <a:ea typeface="Calibri"/>
                <a:cs typeface="Times New Roman"/>
              </a:rPr>
              <a:t>You have been asked to create some temporary resources in Azure to test the management interface of the Azure portal. You must create a resource group in Azure, create a new storage account and a new virtual machine in the Azure portal, and then tag the resources as test resources before assigning your newly added co-administrator to the Automation Operator role in the Azure portal.</a:t>
            </a:r>
          </a:p>
          <a:p>
            <a:pPr>
              <a:lnSpc>
                <a:spcPct val="115000"/>
              </a:lnSpc>
              <a:spcAft>
                <a:spcPts val="1000"/>
              </a:spcAft>
            </a:pPr>
            <a:r>
              <a:rPr lang="en-US" sz="1000" b="1" dirty="0">
                <a:latin typeface="Arial"/>
                <a:ea typeface="Calibri"/>
                <a:cs typeface="Times New Roman"/>
              </a:rPr>
              <a:t>Exercise 3: Using Azure PowerShell</a:t>
            </a:r>
          </a:p>
          <a:p>
            <a:pPr>
              <a:lnSpc>
                <a:spcPct val="115000"/>
              </a:lnSpc>
              <a:spcAft>
                <a:spcPts val="1000"/>
              </a:spcAft>
            </a:pPr>
            <a:r>
              <a:rPr lang="en-US" sz="1000" dirty="0">
                <a:latin typeface="Arial"/>
                <a:ea typeface="Calibri"/>
                <a:cs typeface="Times New Roman"/>
              </a:rPr>
              <a:t>You have been asked to investigate the capabilities of Azure PowerShell for A. Datum Corporation. You must connect to your Azure subscription by using Azure PowerShell and then use Azure PowerShell to create an IaaS v2 web app, create a new resource group named TestWebRG, and reassign the web app to the new resource group.</a:t>
            </a:r>
          </a:p>
        </p:txBody>
      </p:sp>
      <p:sp>
        <p:nvSpPr>
          <p:cNvPr id="4" name="Slide Number Placeholder 3"/>
          <p:cNvSpPr>
            <a:spLocks noGrp="1"/>
          </p:cNvSpPr>
          <p:nvPr>
            <p:ph type="sldNum" sz="quarter" idx="10"/>
          </p:nvPr>
        </p:nvSpPr>
        <p:spPr/>
        <p:txBody>
          <a:bodyPr/>
          <a:lstStyle/>
          <a:p>
            <a:fld id="{3154D047-F748-4A3A-975D-09D49542CA51}"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372455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Have the students perform the steps with you so that the lab environment is correctly configured for the lab at the end of this module. You must perform these tasks to prepare the environment for the demonstrations in this module.</a:t>
            </a:r>
          </a:p>
          <a:p>
            <a:pPr>
              <a:lnSpc>
                <a:spcPct val="115000"/>
              </a:lnSpc>
              <a:spcAft>
                <a:spcPts val="1000"/>
              </a:spcAft>
            </a:pPr>
            <a:r>
              <a:rPr lang="en-US" sz="1000" dirty="0">
                <a:solidFill>
                  <a:srgbClr val="000000"/>
                </a:solidFill>
                <a:latin typeface="Arial"/>
                <a:ea typeface="Calibri"/>
                <a:cs typeface="Times New Roman"/>
              </a:rPr>
              <a:t>The labs in this course use custom Azure PowerShell cmdlets, including </a:t>
            </a:r>
            <a:r>
              <a:rPr lang="en-US" sz="1000" b="1" dirty="0">
                <a:latin typeface="Arial"/>
                <a:ea typeface="Calibri"/>
                <a:cs typeface="Times New Roman"/>
              </a:rPr>
              <a:t>Setup-Azure</a:t>
            </a:r>
            <a:r>
              <a:rPr lang="en-US" sz="1000" dirty="0">
                <a:solidFill>
                  <a:srgbClr val="000000"/>
                </a:solidFill>
                <a:latin typeface="Arial"/>
                <a:ea typeface="Calibri"/>
                <a:cs typeface="Times New Roman"/>
              </a:rPr>
              <a:t> to prepare the Azure environment for a lab, and </a:t>
            </a:r>
            <a:r>
              <a:rPr lang="en-US" sz="1000" b="1" dirty="0">
                <a:latin typeface="Arial"/>
                <a:ea typeface="Calibri"/>
                <a:cs typeface="Times New Roman"/>
              </a:rPr>
              <a:t>Reset-Azure</a:t>
            </a:r>
            <a:r>
              <a:rPr lang="en-US" sz="1000" dirty="0">
                <a:solidFill>
                  <a:srgbClr val="000000"/>
                </a:solidFill>
                <a:latin typeface="Arial"/>
                <a:ea typeface="Calibri"/>
                <a:cs typeface="Times New Roman"/>
              </a:rPr>
              <a:t> to perform clean-up tasks at the end of a lab. These cmdlets are loaded as modules, and you can view the source .psm1 files in </a:t>
            </a:r>
            <a:r>
              <a:rPr lang="en-US" sz="1000" b="1" dirty="0">
                <a:latin typeface="Arial"/>
                <a:ea typeface="Calibri"/>
                <a:cs typeface="Times New Roman"/>
              </a:rPr>
              <a:t>D:\Modules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Times New Roman"/>
              </a:rPr>
              <a:t> Note that the reset script will delete services in your Azure subscription. If you are using your own Azure subscription and not a trial subscription obtained by using a learning pass, you will lose your existing services and data.</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Perform the tasks in this demonstration to prepare the lab environment. The Azure services you will use in the lab will be described in this module while the environment is being configured.</a:t>
            </a: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Times New Roman"/>
              </a:rPr>
              <a:t>: The scripts used in this course might delete objects that you have in your subscription. Therefore, you should complete this course by using a new Azure subscription. You should have received sign-up details and instructions for creating an Azure learning pass for this reason. Alternatively, you can create a new Azure trial subscription. In both cases, use a new Microsoft account that has not been associated with any other Azure subscription. This will eliminate the possibility of confusion when running setup scripts.</a:t>
            </a:r>
          </a:p>
          <a:p>
            <a:pPr>
              <a:lnSpc>
                <a:spcPct val="115000"/>
              </a:lnSpc>
              <a:spcAft>
                <a:spcPts val="1000"/>
              </a:spcAft>
            </a:pPr>
            <a:r>
              <a:rPr lang="en-US" sz="1000" dirty="0">
                <a:latin typeface="Arial"/>
                <a:ea typeface="Calibri"/>
                <a:cs typeface="Times New Roman"/>
              </a:rPr>
              <a:t>The labs in this course use custom Azure PowerShell cmdlets including </a:t>
            </a:r>
            <a:r>
              <a:rPr lang="en-US" sz="1000" b="1" dirty="0">
                <a:latin typeface="Arial"/>
                <a:ea typeface="Calibri"/>
                <a:cs typeface="Times New Roman"/>
              </a:rPr>
              <a:t>Setup-Azure</a:t>
            </a:r>
            <a:r>
              <a:rPr lang="en-US" sz="1000" dirty="0">
                <a:latin typeface="Arial"/>
                <a:ea typeface="Calibri"/>
                <a:cs typeface="Times New Roman"/>
              </a:rPr>
              <a:t> to prepare the Azure environment for a lab, and </a:t>
            </a:r>
            <a:r>
              <a:rPr lang="en-US" sz="1000" b="1" dirty="0">
                <a:latin typeface="Arial"/>
                <a:ea typeface="Calibri"/>
                <a:cs typeface="Times New Roman"/>
              </a:rPr>
              <a:t>Reset-Azure</a:t>
            </a:r>
            <a:r>
              <a:rPr lang="en-US" sz="1000" dirty="0">
                <a:latin typeface="Arial"/>
                <a:ea typeface="Calibri"/>
                <a:cs typeface="Times New Roman"/>
              </a:rPr>
              <a:t> to perform clean-up tasks at the end of a lab. </a:t>
            </a:r>
            <a:r>
              <a:rPr lang="en-US" sz="1000" b="1" dirty="0">
                <a:latin typeface="Arial"/>
                <a:ea typeface="Calibri"/>
                <a:cs typeface="Times New Roman"/>
              </a:rPr>
              <a:t>Setup-Azure</a:t>
            </a:r>
            <a:r>
              <a:rPr lang="en-US" sz="1000" dirty="0">
                <a:latin typeface="Arial"/>
                <a:ea typeface="Calibri"/>
                <a:cs typeface="Times New Roman"/>
              </a:rPr>
              <a:t> removes any current Azure subscription and account references from the Azure PowerShell session.</a:t>
            </a:r>
          </a:p>
          <a:p>
            <a:pPr>
              <a:lnSpc>
                <a:spcPct val="115000"/>
              </a:lnSpc>
              <a:spcAft>
                <a:spcPts val="1000"/>
              </a:spcAft>
            </a:pPr>
            <a:r>
              <a:rPr lang="en-US" sz="1000" dirty="0">
                <a:latin typeface="Arial"/>
                <a:ea typeface="Calibri"/>
                <a:cs typeface="Times New Roman"/>
              </a:rPr>
              <a:t>Start the </a:t>
            </a:r>
            <a:r>
              <a:rPr lang="en-US" sz="1000" b="1" dirty="0">
                <a:latin typeface="Arial"/>
                <a:ea typeface="Calibri"/>
                <a:cs typeface="Times New Roman"/>
              </a:rPr>
              <a:t>MSL-TMG1</a:t>
            </a:r>
            <a:r>
              <a:rPr lang="en-US" sz="1000" dirty="0">
                <a:latin typeface="Arial"/>
                <a:ea typeface="Calibri"/>
                <a:cs typeface="Times New Roman"/>
              </a:rPr>
              <a:t> and </a:t>
            </a:r>
            <a:r>
              <a:rPr lang="en-US" sz="1000" b="1" dirty="0">
                <a:latin typeface="Arial"/>
                <a:ea typeface="Calibri"/>
                <a:cs typeface="Times New Roman"/>
              </a:rPr>
              <a:t>20533C-MIA-CL1</a:t>
            </a:r>
            <a:r>
              <a:rPr lang="en-US" sz="1000" dirty="0">
                <a:latin typeface="Arial"/>
                <a:ea typeface="Calibri"/>
                <a:cs typeface="Times New Roman"/>
              </a:rPr>
              <a:t> virtual machines, and then sign in to </a:t>
            </a:r>
            <a:r>
              <a:rPr lang="en-US" sz="1000" b="1" dirty="0">
                <a:latin typeface="Arial"/>
                <a:ea typeface="Calibri"/>
                <a:cs typeface="Times New Roman"/>
              </a:rPr>
              <a:t>20533C-MIA-CL1</a:t>
            </a:r>
            <a:r>
              <a:rPr lang="en-US" sz="1000" dirty="0">
                <a:latin typeface="Arial"/>
                <a:ea typeface="Calibri"/>
                <a:cs typeface="Times New Roman"/>
              </a:rPr>
              <a:t> as </a:t>
            </a:r>
            <a:r>
              <a:rPr lang="en-US" sz="1000" b="1" dirty="0">
                <a:latin typeface="Arial"/>
                <a:ea typeface="Calibri"/>
                <a:cs typeface="Times New Roman"/>
              </a:rPr>
              <a:t>Student</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154D047-F748-4A3A-975D-09D49542CA51}"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9395360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154D047-F748-4A3A-975D-09D49542CA51}"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96254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did you use Azure PowerShell cmdlets that contained </a:t>
            </a:r>
            <a:r>
              <a:rPr lang="en-US" sz="1000" i="1" dirty="0">
                <a:latin typeface="Arial"/>
                <a:ea typeface="Calibri"/>
                <a:cs typeface="Times New Roman"/>
              </a:rPr>
              <a:t>Rm</a:t>
            </a:r>
            <a:r>
              <a:rPr lang="en-US" sz="1000" dirty="0">
                <a:latin typeface="Arial"/>
                <a:ea typeface="Calibri"/>
                <a:cs typeface="Times New Roman"/>
              </a:rPr>
              <a:t> in the lab?</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These cmdlets are from the Azure Resource Manager module for Windows PowerShell, and they create Azure Resource Manager resources in Azure, which is what we recommend.</a:t>
            </a:r>
          </a:p>
        </p:txBody>
      </p:sp>
      <p:sp>
        <p:nvSpPr>
          <p:cNvPr id="4" name="Slide Number Placeholder 3"/>
          <p:cNvSpPr>
            <a:spLocks noGrp="1"/>
          </p:cNvSpPr>
          <p:nvPr>
            <p:ph type="sldNum" sz="quarter" idx="10"/>
          </p:nvPr>
        </p:nvSpPr>
        <p:spPr/>
        <p:txBody>
          <a:bodyPr/>
          <a:lstStyle/>
          <a:p>
            <a:fld id="{3154D047-F748-4A3A-975D-09D49542CA51}"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1964352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You can use the Azure module for Windows PowerShell to create simple and easy-to-use provisioning scripts that enable you to create complex cloud-based solutions and infrastructure components on demand.</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following table lists the tools that this module references:</a:t>
            </a:r>
          </a:p>
          <a:p>
            <a:pPr>
              <a:lnSpc>
                <a:spcPct val="115000"/>
              </a:lnSpc>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154D047-F748-4A3A-975D-09D49542CA51}"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graphicFrame>
        <p:nvGraphicFramePr>
          <p:cNvPr id="8" name="Table 7"/>
          <p:cNvGraphicFramePr>
            <a:graphicFrameLocks noGrp="1"/>
          </p:cNvGraphicFramePr>
          <p:nvPr>
            <p:extLst>
              <p:ext uri="{D42A27DB-BD31-4B8C-83A1-F6EECF244321}">
                <p14:modId xmlns:p14="http://schemas.microsoft.com/office/powerpoint/2010/main" val="391271277"/>
              </p:ext>
            </p:extLst>
          </p:nvPr>
        </p:nvGraphicFramePr>
        <p:xfrm>
          <a:off x="455007" y="3754182"/>
          <a:ext cx="5945792" cy="3713417"/>
        </p:xfrm>
        <a:graphic>
          <a:graphicData uri="http://schemas.openxmlformats.org/drawingml/2006/table">
            <a:tbl>
              <a:tblPr firstRow="1" firstCol="1" bandRow="1">
                <a:tableStyleId>{5940675A-B579-460E-94D1-54222C63F5DA}</a:tableStyleId>
              </a:tblPr>
              <a:tblGrid>
                <a:gridCol w="1963613">
                  <a:extLst>
                    <a:ext uri="{9D8B030D-6E8A-4147-A177-3AD203B41FA5}">
                      <a16:colId xmlns:a16="http://schemas.microsoft.com/office/drawing/2014/main" val="20000"/>
                    </a:ext>
                  </a:extLst>
                </a:gridCol>
                <a:gridCol w="1963613">
                  <a:extLst>
                    <a:ext uri="{9D8B030D-6E8A-4147-A177-3AD203B41FA5}">
                      <a16:colId xmlns:a16="http://schemas.microsoft.com/office/drawing/2014/main" val="20001"/>
                    </a:ext>
                  </a:extLst>
                </a:gridCol>
                <a:gridCol w="2018566">
                  <a:extLst>
                    <a:ext uri="{9D8B030D-6E8A-4147-A177-3AD203B41FA5}">
                      <a16:colId xmlns:a16="http://schemas.microsoft.com/office/drawing/2014/main" val="20002"/>
                    </a:ext>
                  </a:extLst>
                </a:gridCol>
              </a:tblGrid>
              <a:tr h="210564">
                <a:tc>
                  <a:txBody>
                    <a:bodyPr/>
                    <a:lstStyle/>
                    <a:p>
                      <a:pPr marL="0" marR="0">
                        <a:lnSpc>
                          <a:spcPct val="115000"/>
                        </a:lnSpc>
                        <a:spcBef>
                          <a:spcPts val="0"/>
                        </a:spcBef>
                        <a:spcAft>
                          <a:spcPts val="0"/>
                        </a:spcAft>
                      </a:pPr>
                      <a:r>
                        <a:rPr lang="en-US" sz="1000" b="1" dirty="0">
                          <a:effectLst/>
                          <a:latin typeface="Arial" pitchFamily="34" charset="0"/>
                          <a:cs typeface="Arial" pitchFamily="34" charset="0"/>
                        </a:rPr>
                        <a:t>Tool</a:t>
                      </a:r>
                      <a:endParaRPr lang="en-US" sz="1000" b="1" dirty="0">
                        <a:effectLst/>
                        <a:latin typeface="Arial" pitchFamily="34" charset="0"/>
                        <a:ea typeface="SimSun"/>
                        <a:cs typeface="Arial" pitchFamily="34" charset="0"/>
                      </a:endParaRPr>
                    </a:p>
                  </a:txBody>
                  <a:tcPr marL="68580" marR="68580" marT="0" marB="0"/>
                </a:tc>
                <a:tc>
                  <a:txBody>
                    <a:bodyPr/>
                    <a:lstStyle/>
                    <a:p>
                      <a:pPr marL="0" marR="0">
                        <a:lnSpc>
                          <a:spcPct val="115000"/>
                        </a:lnSpc>
                        <a:spcBef>
                          <a:spcPts val="0"/>
                        </a:spcBef>
                        <a:spcAft>
                          <a:spcPts val="0"/>
                        </a:spcAft>
                      </a:pPr>
                      <a:r>
                        <a:rPr lang="en-US" sz="1000" b="1" dirty="0">
                          <a:effectLst/>
                          <a:latin typeface="Arial" pitchFamily="34" charset="0"/>
                          <a:cs typeface="Arial" pitchFamily="34" charset="0"/>
                        </a:rPr>
                        <a:t>Use to</a:t>
                      </a:r>
                      <a:endParaRPr lang="en-US" sz="1000" b="1" dirty="0">
                        <a:effectLst/>
                        <a:latin typeface="Arial" pitchFamily="34" charset="0"/>
                        <a:ea typeface="SimSun"/>
                        <a:cs typeface="Arial" pitchFamily="34" charset="0"/>
                      </a:endParaRPr>
                    </a:p>
                  </a:txBody>
                  <a:tcPr marL="68580" marR="68580" marT="0" marB="0"/>
                </a:tc>
                <a:tc>
                  <a:txBody>
                    <a:bodyPr/>
                    <a:lstStyle/>
                    <a:p>
                      <a:pPr marL="0" marR="0">
                        <a:lnSpc>
                          <a:spcPct val="115000"/>
                        </a:lnSpc>
                        <a:spcBef>
                          <a:spcPts val="0"/>
                        </a:spcBef>
                        <a:spcAft>
                          <a:spcPts val="0"/>
                        </a:spcAft>
                      </a:pPr>
                      <a:r>
                        <a:rPr lang="en-US" sz="1000" b="1" dirty="0">
                          <a:effectLst/>
                          <a:latin typeface="Arial" pitchFamily="34" charset="0"/>
                          <a:cs typeface="Arial" pitchFamily="34" charset="0"/>
                        </a:rPr>
                        <a:t>Where to find it</a:t>
                      </a:r>
                      <a:endParaRPr lang="en-US" sz="1000" b="1" dirty="0">
                        <a:effectLst/>
                        <a:latin typeface="Arial" pitchFamily="34" charset="0"/>
                        <a:ea typeface="SimSun"/>
                        <a:cs typeface="Arial" pitchFamily="34" charset="0"/>
                      </a:endParaRPr>
                    </a:p>
                  </a:txBody>
                  <a:tcPr marL="68580" marR="68580" marT="0" marB="0"/>
                </a:tc>
                <a:extLst>
                  <a:ext uri="{0D108BD9-81ED-4DB2-BD59-A6C34878D82A}">
                    <a16:rowId xmlns:a16="http://schemas.microsoft.com/office/drawing/2014/main" val="10000"/>
                  </a:ext>
                </a:extLst>
              </a:tr>
              <a:tr h="800557">
                <a:tc>
                  <a:txBody>
                    <a:bodyPr/>
                    <a:lstStyle/>
                    <a:p>
                      <a:pPr marL="0" marR="0">
                        <a:lnSpc>
                          <a:spcPct val="115000"/>
                        </a:lnSpc>
                        <a:spcBef>
                          <a:spcPts val="0"/>
                        </a:spcBef>
                        <a:spcAft>
                          <a:spcPts val="0"/>
                        </a:spcAft>
                      </a:pPr>
                      <a:r>
                        <a:rPr lang="en-US" sz="1000" dirty="0">
                          <a:effectLst/>
                          <a:latin typeface="Arial" pitchFamily="34" charset="0"/>
                          <a:cs typeface="Arial" pitchFamily="34" charset="0"/>
                        </a:rPr>
                        <a:t>The Azure portal</a:t>
                      </a:r>
                      <a:endParaRPr lang="en-US" sz="1000" dirty="0">
                        <a:effectLst/>
                        <a:latin typeface="Arial" pitchFamily="34" charset="0"/>
                        <a:ea typeface="SimSun"/>
                        <a:cs typeface="Arial"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itchFamily="34" charset="0"/>
                          <a:cs typeface="Arial" pitchFamily="34" charset="0"/>
                        </a:rPr>
                        <a:t>Manage Azure </a:t>
                      </a:r>
                      <a:endParaRPr lang="en-US" sz="1000" dirty="0">
                        <a:effectLst/>
                        <a:latin typeface="Arial" pitchFamily="34" charset="0"/>
                        <a:ea typeface="SimSu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Arial" pitchFamily="34" charset="0"/>
                          <a:cs typeface="Arial" pitchFamily="34" charset="0"/>
                        </a:rPr>
                        <a:t>For more information, refer to the Azure portal: </a:t>
                      </a:r>
                      <a:r>
                        <a:rPr lang="en-US" sz="1000" u="sng" dirty="0">
                          <a:effectLst/>
                          <a:latin typeface="Arial" pitchFamily="34" charset="0"/>
                          <a:cs typeface="Arial" pitchFamily="34" charset="0"/>
                          <a:hlinkClick r:id="rId3"/>
                        </a:rPr>
                        <a:t>https://portal.azure.com</a:t>
                      </a:r>
                      <a:endParaRPr lang="en-US" sz="1000" dirty="0">
                        <a:effectLst/>
                        <a:latin typeface="Arial" pitchFamily="34" charset="0"/>
                        <a:cs typeface="Arial" pitchFamily="34" charset="0"/>
                      </a:endParaRPr>
                    </a:p>
                    <a:p>
                      <a:endParaRPr lang="en-US" sz="1000" dirty="0">
                        <a:latin typeface="Arial" pitchFamily="34" charset="0"/>
                        <a:cs typeface="Arial" pitchFamily="34" charset="0"/>
                      </a:endParaRPr>
                    </a:p>
                  </a:txBody>
                  <a:tcPr marL="68580" marR="68580" marT="0" marB="0"/>
                </a:tc>
                <a:extLst>
                  <a:ext uri="{0D108BD9-81ED-4DB2-BD59-A6C34878D82A}">
                    <a16:rowId xmlns:a16="http://schemas.microsoft.com/office/drawing/2014/main" val="10001"/>
                  </a:ext>
                </a:extLst>
              </a:tr>
              <a:tr h="1000695">
                <a:tc>
                  <a:txBody>
                    <a:bodyPr/>
                    <a:lstStyle/>
                    <a:p>
                      <a:pPr marL="0" marR="0">
                        <a:lnSpc>
                          <a:spcPct val="115000"/>
                        </a:lnSpc>
                        <a:spcBef>
                          <a:spcPts val="0"/>
                        </a:spcBef>
                        <a:spcAft>
                          <a:spcPts val="0"/>
                        </a:spcAft>
                      </a:pPr>
                      <a:r>
                        <a:rPr lang="en-US" sz="1000" dirty="0">
                          <a:effectLst/>
                          <a:latin typeface="Arial" pitchFamily="34" charset="0"/>
                          <a:cs typeface="Arial" pitchFamily="34" charset="0"/>
                        </a:rPr>
                        <a:t>The Azure classic portal</a:t>
                      </a:r>
                      <a:endParaRPr lang="en-US" sz="1000" dirty="0">
                        <a:effectLst/>
                        <a:latin typeface="Arial" pitchFamily="34" charset="0"/>
                        <a:ea typeface="SimSun"/>
                        <a:cs typeface="Arial"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itchFamily="34" charset="0"/>
                          <a:cs typeface="Arial" pitchFamily="34" charset="0"/>
                        </a:rPr>
                        <a:t>Manage Azure</a:t>
                      </a:r>
                      <a:endParaRPr lang="en-US" sz="1000" dirty="0">
                        <a:effectLst/>
                        <a:latin typeface="Arial" pitchFamily="34" charset="0"/>
                        <a:ea typeface="SimSu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Arial" pitchFamily="34" charset="0"/>
                          <a:cs typeface="Arial" pitchFamily="34" charset="0"/>
                        </a:rPr>
                        <a:t>For more information, refer to Microsoft Azure: </a:t>
                      </a:r>
                      <a:r>
                        <a:rPr lang="en-US" sz="1000" u="sng" dirty="0">
                          <a:effectLst/>
                          <a:latin typeface="Arial" pitchFamily="34" charset="0"/>
                          <a:cs typeface="Arial" pitchFamily="34" charset="0"/>
                          <a:hlinkClick r:id="rId4"/>
                        </a:rPr>
                        <a:t>https://manage.windowsazure.com</a:t>
                      </a:r>
                      <a:endParaRPr lang="en-US" sz="1000" dirty="0">
                        <a:effectLst/>
                        <a:latin typeface="Arial" pitchFamily="34" charset="0"/>
                        <a:cs typeface="Arial" pitchFamily="34" charset="0"/>
                      </a:endParaRPr>
                    </a:p>
                    <a:p>
                      <a:endParaRPr lang="en-US" sz="1000" dirty="0">
                        <a:latin typeface="Arial" pitchFamily="34" charset="0"/>
                        <a:cs typeface="Arial" pitchFamily="34" charset="0"/>
                      </a:endParaRPr>
                    </a:p>
                  </a:txBody>
                  <a:tcPr marL="68580" marR="68580" marT="0" marB="0"/>
                </a:tc>
                <a:extLst>
                  <a:ext uri="{0D108BD9-81ED-4DB2-BD59-A6C34878D82A}">
                    <a16:rowId xmlns:a16="http://schemas.microsoft.com/office/drawing/2014/main" val="10002"/>
                  </a:ext>
                </a:extLst>
              </a:tr>
              <a:tr h="800557">
                <a:tc>
                  <a:txBody>
                    <a:bodyPr/>
                    <a:lstStyle/>
                    <a:p>
                      <a:pPr marL="0" marR="0">
                        <a:lnSpc>
                          <a:spcPct val="115000"/>
                        </a:lnSpc>
                        <a:spcBef>
                          <a:spcPts val="0"/>
                        </a:spcBef>
                        <a:spcAft>
                          <a:spcPts val="0"/>
                        </a:spcAft>
                      </a:pPr>
                      <a:r>
                        <a:rPr lang="en-US" sz="1000" dirty="0">
                          <a:effectLst/>
                          <a:latin typeface="Arial" pitchFamily="34" charset="0"/>
                          <a:cs typeface="Arial" pitchFamily="34" charset="0"/>
                        </a:rPr>
                        <a:t>The Azure Enterprise portal</a:t>
                      </a:r>
                      <a:endParaRPr lang="en-US" sz="1000" dirty="0">
                        <a:effectLst/>
                        <a:latin typeface="Arial" pitchFamily="34" charset="0"/>
                        <a:ea typeface="SimSun"/>
                        <a:cs typeface="Arial"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itchFamily="34" charset="0"/>
                          <a:cs typeface="Arial" pitchFamily="34" charset="0"/>
                        </a:rPr>
                        <a:t>Manage multiple Azure subscriptions under an Enterprise Agreement</a:t>
                      </a:r>
                      <a:endParaRPr lang="en-US" sz="1000" dirty="0">
                        <a:effectLst/>
                        <a:latin typeface="Arial" pitchFamily="34" charset="0"/>
                        <a:ea typeface="SimSu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Arial" pitchFamily="34" charset="0"/>
                          <a:cs typeface="Arial" pitchFamily="34" charset="0"/>
                        </a:rPr>
                        <a:t>For more information, refer to ea.microsoftazure.com: </a:t>
                      </a:r>
                      <a:r>
                        <a:rPr lang="en-US" sz="1000" u="sng" dirty="0">
                          <a:effectLst/>
                          <a:latin typeface="Arial" pitchFamily="34" charset="0"/>
                          <a:cs typeface="Arial" pitchFamily="34" charset="0"/>
                          <a:hlinkClick r:id="rId5"/>
                        </a:rPr>
                        <a:t>http://aka.ms/V91c9h</a:t>
                      </a:r>
                      <a:endParaRPr lang="en-US" sz="1000" dirty="0">
                        <a:effectLst/>
                        <a:latin typeface="Arial" pitchFamily="34" charset="0"/>
                        <a:cs typeface="Arial" pitchFamily="34" charset="0"/>
                      </a:endParaRPr>
                    </a:p>
                    <a:p>
                      <a:endParaRPr lang="en-US" sz="1000" dirty="0">
                        <a:latin typeface="Arial" pitchFamily="34" charset="0"/>
                        <a:cs typeface="Arial" pitchFamily="34" charset="0"/>
                      </a:endParaRPr>
                    </a:p>
                  </a:txBody>
                  <a:tcPr marL="68580" marR="68580" marT="0" marB="0"/>
                </a:tc>
                <a:extLst>
                  <a:ext uri="{0D108BD9-81ED-4DB2-BD59-A6C34878D82A}">
                    <a16:rowId xmlns:a16="http://schemas.microsoft.com/office/drawing/2014/main" val="10003"/>
                  </a:ext>
                </a:extLst>
              </a:tr>
              <a:tr h="901044">
                <a:tc>
                  <a:txBody>
                    <a:bodyPr/>
                    <a:lstStyle/>
                    <a:p>
                      <a:pPr marL="0" marR="0">
                        <a:lnSpc>
                          <a:spcPct val="115000"/>
                        </a:lnSpc>
                        <a:spcBef>
                          <a:spcPts val="0"/>
                        </a:spcBef>
                        <a:spcAft>
                          <a:spcPts val="0"/>
                        </a:spcAft>
                      </a:pPr>
                      <a:r>
                        <a:rPr lang="en-US" sz="1000" dirty="0">
                          <a:effectLst/>
                          <a:latin typeface="Arial" pitchFamily="34" charset="0"/>
                          <a:cs typeface="Arial" pitchFamily="34" charset="0"/>
                        </a:rPr>
                        <a:t>Azure modules for PowerShell</a:t>
                      </a:r>
                      <a:endParaRPr lang="en-US" sz="1000" dirty="0">
                        <a:effectLst/>
                        <a:latin typeface="Arial" pitchFamily="34" charset="0"/>
                        <a:ea typeface="SimSun"/>
                        <a:cs typeface="Arial"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itchFamily="34" charset="0"/>
                          <a:cs typeface="Arial" pitchFamily="34" charset="0"/>
                        </a:rPr>
                        <a:t>Manage Azure from PowerShell</a:t>
                      </a:r>
                      <a:endParaRPr lang="en-US" sz="1000" dirty="0">
                        <a:effectLst/>
                        <a:latin typeface="Arial" pitchFamily="34" charset="0"/>
                        <a:ea typeface="SimSun"/>
                        <a:cs typeface="Arial"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itchFamily="34" charset="0"/>
                          <a:cs typeface="Arial" pitchFamily="34" charset="0"/>
                        </a:rPr>
                        <a:t>Install by using the Microsoft Web Deployment Tool (Web Deploy) or from the PowerShell Gallery</a:t>
                      </a:r>
                      <a:endParaRPr lang="en-US" sz="1000" dirty="0">
                        <a:effectLst/>
                        <a:latin typeface="Arial" pitchFamily="34" charset="0"/>
                        <a:ea typeface="SimSun"/>
                        <a:cs typeface="Arial" pitchFamily="34"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47363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latin typeface="Arial"/>
                <a:ea typeface="Times New Roman"/>
                <a:cs typeface="Segoe UI"/>
              </a:rPr>
              <a:t>Prepare the Azure environment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taskbar, right-click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Run as administrator</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User Account Control</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Type the following command, and then press Enter:</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Setup-Azure</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At the prompt, type the module number,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Confirm your selection, and then press Enter.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When the script is complete, close Azure PowerShell.</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Note:</a:t>
            </a:r>
            <a:r>
              <a:rPr lang="en-US" sz="1000" dirty="0">
                <a:solidFill>
                  <a:prstClr val="black"/>
                </a:solidFill>
                <a:latin typeface="Arial"/>
                <a:ea typeface="Calibri"/>
                <a:cs typeface="Times New Roman"/>
              </a:rPr>
              <a:t> This script might remove Azure services in your subscription. We recommend that you use an Azure trial pass that was provisioned specifically for this course, and not your own Azure account. </a:t>
            </a:r>
            <a:endParaRPr lang="en-US" dirty="0"/>
          </a:p>
        </p:txBody>
      </p:sp>
      <p:sp>
        <p:nvSpPr>
          <p:cNvPr id="4" name="Slide Number Placeholder 3"/>
          <p:cNvSpPr>
            <a:spLocks noGrp="1"/>
          </p:cNvSpPr>
          <p:nvPr>
            <p:ph type="sldNum" sz="quarter" idx="10"/>
          </p:nvPr>
        </p:nvSpPr>
        <p:spPr/>
        <p:txBody>
          <a:bodyPr/>
          <a:lstStyle/>
          <a:p>
            <a:fld id="{3154D047-F748-4A3A-975D-09D49542CA51}"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4303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Define cloud computing, and compare cloud computing to on-premises computing. List the advantages of cloud computing (scalability, availability, elasticity), and compare public, private, and hybrid clouds.</a:t>
            </a:r>
          </a:p>
        </p:txBody>
      </p:sp>
      <p:sp>
        <p:nvSpPr>
          <p:cNvPr id="4" name="Slide Number Placeholder 3"/>
          <p:cNvSpPr>
            <a:spLocks noGrp="1"/>
          </p:cNvSpPr>
          <p:nvPr>
            <p:ph type="sldNum" sz="quarter" idx="10"/>
          </p:nvPr>
        </p:nvSpPr>
        <p:spPr/>
        <p:txBody>
          <a:bodyPr/>
          <a:lstStyle/>
          <a:p>
            <a:fld id="{3154D047-F748-4A3A-975D-09D49542CA51}"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4034064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154D047-F748-4A3A-975D-09D49542CA51}"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1693918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Use the following examples of Software as a Service (SaaS), Platform as a Service (PaaS), and Infrastructure as a Service (IaaS) services, and ask the students to suggest others: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Microsoft Office 365. This service is a good example of a SaaS offering. It offers a complete software app that Microsoft delivers through the cloud.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Azure Web apps and Azure SQL Database. These services are good examples of PaaS services. They both offer a platform for building application solutions (a website and a relational database, respectively) but do not require any configuration and management at the underlying operating-system level. </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Sometimes SQL Database is described as a </a:t>
            </a:r>
            <a:r>
              <a:rPr lang="en-US" sz="1000" i="1" dirty="0">
                <a:latin typeface="Arial"/>
                <a:ea typeface="Calibri"/>
                <a:cs typeface="Times New Roman"/>
              </a:rPr>
              <a:t>Database as a Service</a:t>
            </a:r>
            <a:r>
              <a:rPr lang="en-US" sz="1000" dirty="0">
                <a:latin typeface="Arial"/>
                <a:ea typeface="Calibri"/>
                <a:cs typeface="Times New Roman"/>
              </a:rPr>
              <a:t> offering, which is a specific subset of PaaS for database management solutions.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Azure Virtual Machines. This service is a good example of an IaaS solution. It enables you to host servers in the cloud with full control over the operating system and virtual hardware.</a:t>
            </a:r>
          </a:p>
          <a:p>
            <a:pPr>
              <a:lnSpc>
                <a:spcPct val="115000"/>
              </a:lnSpc>
              <a:spcAft>
                <a:spcPts val="1000"/>
              </a:spcAft>
            </a:pPr>
            <a:r>
              <a:rPr lang="en-US" sz="1000" dirty="0">
                <a:latin typeface="Arial"/>
                <a:ea typeface="Calibri"/>
                <a:cs typeface="Times New Roman"/>
              </a:rPr>
              <a:t>Identify the continual evolution of various IT functions into packaged services, such as Identity as a Service (IDaaS) and Disaster Recovery as a Service (DRaaS). </a:t>
            </a:r>
          </a:p>
        </p:txBody>
      </p:sp>
      <p:sp>
        <p:nvSpPr>
          <p:cNvPr id="4" name="Slide Number Placeholder 3"/>
          <p:cNvSpPr>
            <a:spLocks noGrp="1"/>
          </p:cNvSpPr>
          <p:nvPr>
            <p:ph type="sldNum" sz="quarter" idx="10"/>
          </p:nvPr>
        </p:nvSpPr>
        <p:spPr/>
        <p:txBody>
          <a:bodyPr/>
          <a:lstStyle/>
          <a:p>
            <a:fld id="{3154D047-F748-4A3A-975D-09D49542CA51}"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340995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services is not provided by Azure?</a:t>
            </a:r>
          </a:p>
          <a:p>
            <a:pPr>
              <a:lnSpc>
                <a:spcPct val="115000"/>
              </a:lnSpc>
              <a:spcAft>
                <a:spcPts val="1000"/>
              </a:spcAft>
            </a:pPr>
            <a:r>
              <a:rPr lang="en-US" sz="1000" dirty="0">
                <a:latin typeface="Arial"/>
                <a:ea typeface="Calibri"/>
                <a:cs typeface="Times New Roman"/>
              </a:rPr>
              <a:t>(   ) Option 1: Virtual Machines</a:t>
            </a:r>
          </a:p>
          <a:p>
            <a:pPr>
              <a:lnSpc>
                <a:spcPct val="115000"/>
              </a:lnSpc>
              <a:spcAft>
                <a:spcPts val="1000"/>
              </a:spcAft>
            </a:pPr>
            <a:r>
              <a:rPr lang="en-US" sz="1000" dirty="0">
                <a:latin typeface="Arial"/>
                <a:ea typeface="Calibri"/>
                <a:cs typeface="Times New Roman"/>
              </a:rPr>
              <a:t>(   ) Option 2: Web Apps</a:t>
            </a:r>
          </a:p>
          <a:p>
            <a:pPr>
              <a:lnSpc>
                <a:spcPct val="115000"/>
              </a:lnSpc>
              <a:spcAft>
                <a:spcPts val="1000"/>
              </a:spcAft>
            </a:pPr>
            <a:r>
              <a:rPr lang="en-US" sz="1000" dirty="0">
                <a:latin typeface="Arial"/>
                <a:ea typeface="Calibri"/>
                <a:cs typeface="Times New Roman"/>
              </a:rPr>
              <a:t>(   ) Option 3: Storage Spaces</a:t>
            </a:r>
          </a:p>
          <a:p>
            <a:pPr>
              <a:lnSpc>
                <a:spcPct val="115000"/>
              </a:lnSpc>
              <a:spcAft>
                <a:spcPts val="1000"/>
              </a:spcAft>
            </a:pPr>
            <a:r>
              <a:rPr lang="en-US" sz="1000" dirty="0">
                <a:latin typeface="Arial"/>
                <a:ea typeface="Calibri"/>
                <a:cs typeface="Times New Roman"/>
              </a:rPr>
              <a:t>(   ) Option 4: Azure Active Directory</a:t>
            </a:r>
          </a:p>
          <a:p>
            <a:pPr>
              <a:lnSpc>
                <a:spcPct val="115000"/>
              </a:lnSpc>
              <a:spcAft>
                <a:spcPts val="1000"/>
              </a:spcAft>
            </a:pPr>
            <a:r>
              <a:rPr lang="en-US" sz="1000" dirty="0">
                <a:latin typeface="Arial"/>
                <a:ea typeface="Calibri"/>
                <a:cs typeface="Times New Roman"/>
              </a:rPr>
              <a:t>(   ) Option 5: Azure DNS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Virtual Machines</a:t>
            </a:r>
          </a:p>
          <a:p>
            <a:pPr>
              <a:lnSpc>
                <a:spcPct val="115000"/>
              </a:lnSpc>
              <a:spcAft>
                <a:spcPts val="1000"/>
              </a:spcAft>
            </a:pPr>
            <a:r>
              <a:rPr lang="en-US" sz="1000" dirty="0">
                <a:latin typeface="Arial"/>
                <a:ea typeface="Calibri"/>
                <a:cs typeface="Times New Roman"/>
              </a:rPr>
              <a:t>(   ) Option 2: Web Apps</a:t>
            </a:r>
          </a:p>
          <a:p>
            <a:pPr>
              <a:lnSpc>
                <a:spcPct val="115000"/>
              </a:lnSpc>
              <a:spcAft>
                <a:spcPts val="1000"/>
              </a:spcAft>
            </a:pPr>
            <a:r>
              <a:rPr lang="en-US" sz="1000" dirty="0">
                <a:latin typeface="Arial"/>
                <a:ea typeface="Calibri"/>
                <a:cs typeface="Times New Roman"/>
              </a:rPr>
              <a:t>(√) Option 3: Storage Spaces</a:t>
            </a:r>
          </a:p>
          <a:p>
            <a:pPr>
              <a:lnSpc>
                <a:spcPct val="115000"/>
              </a:lnSpc>
              <a:spcAft>
                <a:spcPts val="1000"/>
              </a:spcAft>
            </a:pPr>
            <a:r>
              <a:rPr lang="en-US" sz="1000" dirty="0">
                <a:latin typeface="Arial"/>
                <a:ea typeface="Calibri"/>
                <a:cs typeface="Times New Roman"/>
              </a:rPr>
              <a:t>(   ) Option 4: Azure Active Directory</a:t>
            </a:r>
          </a:p>
          <a:p>
            <a:pPr>
              <a:lnSpc>
                <a:spcPct val="115000"/>
              </a:lnSpc>
              <a:spcAft>
                <a:spcPts val="1000"/>
              </a:spcAft>
            </a:pPr>
            <a:r>
              <a:rPr lang="en-US" sz="1000" dirty="0">
                <a:latin typeface="Arial"/>
                <a:ea typeface="Calibri"/>
                <a:cs typeface="Times New Roman"/>
              </a:rPr>
              <a:t>(   ) Option 5: Azure DNS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Storage Spaces is not an Azure service. You can host a Windows Server 2012 virtual machine that provides Storage Spaces, but it is not available directly from Azure as a service.</a:t>
            </a:r>
          </a:p>
        </p:txBody>
      </p:sp>
      <p:sp>
        <p:nvSpPr>
          <p:cNvPr id="4" name="Slide Number Placeholder 3"/>
          <p:cNvSpPr>
            <a:spLocks noGrp="1"/>
          </p:cNvSpPr>
          <p:nvPr>
            <p:ph type="sldNum" sz="quarter" idx="10"/>
          </p:nvPr>
        </p:nvSpPr>
        <p:spPr/>
        <p:txBody>
          <a:bodyPr/>
          <a:lstStyle/>
          <a:p>
            <a:fld id="{3154D047-F748-4A3A-975D-09D49542CA51}"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Introduction to Microsoft Azure</a:t>
            </a:r>
          </a:p>
        </p:txBody>
      </p:sp>
    </p:spTree>
    <p:extLst>
      <p:ext uri="{BB962C8B-B14F-4D97-AF65-F5344CB8AC3E}">
        <p14:creationId xmlns:p14="http://schemas.microsoft.com/office/powerpoint/2010/main" val="216211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795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3.emf"/><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3.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 Id="rId5" Type="http://schemas.openxmlformats.org/officeDocument/2006/relationships/hyperlink" Target="http://account.windowsazure.com/subscriptions" TargetMode="External"/><Relationship Id="rId4" Type="http://schemas.openxmlformats.org/officeDocument/2006/relationships/hyperlink" Target="https://portal.azure.com/"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2.emf"/><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a:t>
            </a:r>
          </a:p>
        </p:txBody>
      </p:sp>
      <p:sp>
        <p:nvSpPr>
          <p:cNvPr id="3" name="Subtitle 2"/>
          <p:cNvSpPr>
            <a:spLocks noGrp="1"/>
          </p:cNvSpPr>
          <p:nvPr>
            <p:ph type="subTitle" sz="quarter" idx="1"/>
          </p:nvPr>
        </p:nvSpPr>
        <p:spPr/>
        <p:txBody>
          <a:bodyPr/>
          <a:lstStyle/>
          <a:p>
            <a:r>
              <a:rPr lang="en-US" dirty="0"/>
              <a:t>Introduction to Microsoft Azure
</a:t>
            </a:r>
          </a:p>
        </p:txBody>
      </p:sp>
    </p:spTree>
    <p:custDataLst>
      <p:tags r:id="rId1"/>
    </p:custDataLst>
    <p:extLst>
      <p:ext uri="{BB962C8B-B14F-4D97-AF65-F5344CB8AC3E}">
        <p14:creationId xmlns:p14="http://schemas.microsoft.com/office/powerpoint/2010/main" val="25533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Azure datacenters</a:t>
            </a: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25" y="63007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a:spLocks noGrp="1"/>
          </p:cNvSpPr>
          <p:nvPr/>
        </p:nvSpPr>
        <p:spPr bwMode="auto">
          <a:xfrm>
            <a:off x="458788" y="1021215"/>
            <a:ext cx="8119156" cy="50739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kern="1200" dirty="0"/>
              <a:t>Azure datacenters are located in the following geographic areas:</a:t>
            </a:r>
          </a:p>
        </p:txBody>
      </p:sp>
      <p:graphicFrame>
        <p:nvGraphicFramePr>
          <p:cNvPr id="6" name="Table 5"/>
          <p:cNvGraphicFramePr>
            <a:graphicFrameLocks noGrp="1"/>
          </p:cNvGraphicFramePr>
          <p:nvPr>
            <p:extLst>
              <p:ext uri="{D42A27DB-BD31-4B8C-83A1-F6EECF244321}">
                <p14:modId xmlns:p14="http://schemas.microsoft.com/office/powerpoint/2010/main" val="1386836761"/>
              </p:ext>
            </p:extLst>
          </p:nvPr>
        </p:nvGraphicFramePr>
        <p:xfrm>
          <a:off x="621862" y="2123109"/>
          <a:ext cx="7531538" cy="4565790"/>
        </p:xfrm>
        <a:graphic>
          <a:graphicData uri="http://schemas.openxmlformats.org/drawingml/2006/table">
            <a:tbl>
              <a:tblPr firstRow="1" firstCol="1" bandRow="1"/>
              <a:tblGrid>
                <a:gridCol w="2509976">
                  <a:extLst>
                    <a:ext uri="{9D8B030D-6E8A-4147-A177-3AD203B41FA5}">
                      <a16:colId xmlns:a16="http://schemas.microsoft.com/office/drawing/2014/main" val="2347715044"/>
                    </a:ext>
                  </a:extLst>
                </a:gridCol>
                <a:gridCol w="2510781">
                  <a:extLst>
                    <a:ext uri="{9D8B030D-6E8A-4147-A177-3AD203B41FA5}">
                      <a16:colId xmlns:a16="http://schemas.microsoft.com/office/drawing/2014/main" val="1022377901"/>
                    </a:ext>
                  </a:extLst>
                </a:gridCol>
                <a:gridCol w="2510781">
                  <a:extLst>
                    <a:ext uri="{9D8B030D-6E8A-4147-A177-3AD203B41FA5}">
                      <a16:colId xmlns:a16="http://schemas.microsoft.com/office/drawing/2014/main" val="3527053340"/>
                    </a:ext>
                  </a:extLst>
                </a:gridCol>
              </a:tblGrid>
              <a:tr h="446799">
                <a:tc>
                  <a:txBody>
                    <a:bodyPr/>
                    <a:lstStyle/>
                    <a:p>
                      <a:pPr marL="0" marR="0" algn="ctr">
                        <a:lnSpc>
                          <a:spcPct val="107000"/>
                        </a:lnSpc>
                        <a:spcBef>
                          <a:spcPts val="0"/>
                        </a:spcBef>
                        <a:spcAft>
                          <a:spcPts val="0"/>
                        </a:spcAft>
                      </a:pPr>
                      <a:r>
                        <a:rPr lang="en-US" sz="1600" b="1" kern="1200" dirty="0">
                          <a:solidFill>
                            <a:srgbClr val="000000"/>
                          </a:solidFill>
                          <a:effectLst/>
                          <a:latin typeface="Segoe" panose="020B0502040504020203" pitchFamily="34" charset="0"/>
                          <a:ea typeface="Calibri" panose="020F0502020204030204" pitchFamily="34" charset="0"/>
                          <a:cs typeface="Times New Roman" panose="02020603050405020304" pitchFamily="18" charset="0"/>
                        </a:rPr>
                        <a:t>Americas</a:t>
                      </a:r>
                    </a:p>
                  </a:txBody>
                  <a:tcPr marL="80572" marR="80572"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457200" marR="0">
                        <a:lnSpc>
                          <a:spcPts val="1300"/>
                        </a:lnSpc>
                        <a:spcBef>
                          <a:spcPts val="0"/>
                        </a:spcBef>
                        <a:spcAft>
                          <a:spcPts val="0"/>
                        </a:spcAft>
                      </a:pPr>
                      <a:r>
                        <a:rPr lang="en-US" sz="1600" b="1"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Europe</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80572" marR="80572"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kern="1200" dirty="0">
                          <a:solidFill>
                            <a:srgbClr val="000000"/>
                          </a:solidFill>
                          <a:effectLst/>
                          <a:latin typeface="Segoe" panose="020B0502040504020203" pitchFamily="34" charset="0"/>
                          <a:ea typeface="Calibri" panose="020F0502020204030204" pitchFamily="34" charset="0"/>
                          <a:cs typeface="Times New Roman" panose="02020603050405020304" pitchFamily="18" charset="0"/>
                        </a:rPr>
                        <a:t>Asia Pacific</a:t>
                      </a:r>
                    </a:p>
                  </a:txBody>
                  <a:tcPr marL="80572" marR="80572"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62702826"/>
                  </a:ext>
                </a:extLst>
              </a:tr>
              <a:tr h="4102354">
                <a:tc>
                  <a:txBody>
                    <a:bodyPr/>
                    <a:lstStyle/>
                    <a:p>
                      <a:pPr marL="742950" marR="0" lvl="1" indent="-285750">
                        <a:lnSpc>
                          <a:spcPts val="1300"/>
                        </a:lnSpc>
                        <a:spcBef>
                          <a:spcPts val="0"/>
                        </a:spcBef>
                        <a:spcAft>
                          <a:spcPts val="0"/>
                        </a:spcAft>
                        <a:buFont typeface="Symbol" panose="05050102010706020507" pitchFamily="18" charset="2"/>
                        <a:buChar char=""/>
                      </a:pPr>
                      <a:endPar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ts val="1300"/>
                        </a:lnSpc>
                        <a:spcBef>
                          <a:spcPts val="0"/>
                        </a:spcBef>
                        <a:spcAft>
                          <a:spcPts val="0"/>
                        </a:spcAft>
                        <a:buFont typeface="Symbol" panose="05050102010706020507" pitchFamily="18" charset="2"/>
                        <a:buChar char=""/>
                      </a:pPr>
                      <a:endPar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Central US</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East US</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East US 2</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North Central US</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South Central US</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West Central US</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West US</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West US2</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US Gov Arizona</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US Gov Iowa</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US Gov Texas</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US Gov Virginia</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Canada Central</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Canada East</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Brazil South</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80572" marR="80572"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742950" marR="0" lvl="1" indent="-285750">
                        <a:lnSpc>
                          <a:spcPts val="1300"/>
                        </a:lnSpc>
                        <a:spcBef>
                          <a:spcPts val="0"/>
                        </a:spcBef>
                        <a:spcAft>
                          <a:spcPts val="0"/>
                        </a:spcAft>
                        <a:buFont typeface="Symbol" panose="05050102010706020507" pitchFamily="18" charset="2"/>
                        <a:buChar char=""/>
                      </a:pPr>
                      <a:endPar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ts val="1300"/>
                        </a:lnSpc>
                        <a:spcBef>
                          <a:spcPts val="0"/>
                        </a:spcBef>
                        <a:spcAft>
                          <a:spcPts val="0"/>
                        </a:spcAft>
                        <a:buFont typeface="Symbol" panose="05050102010706020507" pitchFamily="18" charset="2"/>
                        <a:buChar char=""/>
                      </a:pPr>
                      <a:endPar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France Central</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France South</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Germany Central</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Germany Northeast</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North Europe</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West Europe</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UK South</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UK West</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300" dirty="0">
                          <a:effectLst/>
                          <a:latin typeface="Calibri" panose="020F0502020204030204" pitchFamily="34" charset="0"/>
                          <a:ea typeface="Calibri" panose="020F0502020204030204" pitchFamily="34" charset="0"/>
                          <a:cs typeface="Times New Roman" panose="02020603050405020304" pitchFamily="18" charset="0"/>
                        </a:rPr>
                        <a:t> </a:t>
                      </a:r>
                    </a:p>
                  </a:txBody>
                  <a:tcPr marL="80572" marR="80572"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742950" marR="0" lvl="1" indent="-285750">
                        <a:lnSpc>
                          <a:spcPts val="1300"/>
                        </a:lnSpc>
                        <a:spcBef>
                          <a:spcPts val="0"/>
                        </a:spcBef>
                        <a:spcAft>
                          <a:spcPts val="0"/>
                        </a:spcAft>
                        <a:buFont typeface="Symbol" panose="05050102010706020507" pitchFamily="18" charset="2"/>
                        <a:buChar char=""/>
                      </a:pPr>
                      <a:endPar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ts val="1300"/>
                        </a:lnSpc>
                        <a:spcBef>
                          <a:spcPts val="0"/>
                        </a:spcBef>
                        <a:spcAft>
                          <a:spcPts val="0"/>
                        </a:spcAft>
                        <a:buFont typeface="Symbol" panose="05050102010706020507" pitchFamily="18" charset="2"/>
                        <a:buChar char=""/>
                      </a:pPr>
                      <a:endPar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Australia East</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Australia Southeast</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China East</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China North</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Central India</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South India</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West India</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Japan East</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Japan West</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Korea Central</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Korea South</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East Asia</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742950" marR="0" lvl="1" indent="-285750">
                        <a:lnSpc>
                          <a:spcPct val="100000"/>
                        </a:lnSpc>
                        <a:spcBef>
                          <a:spcPts val="0"/>
                        </a:spcBef>
                        <a:spcAft>
                          <a:spcPts val="0"/>
                        </a:spcAft>
                        <a:buClr>
                          <a:srgbClr val="0070C0"/>
                        </a:buClr>
                        <a:buFont typeface="Symbol" panose="05050102010706020507" pitchFamily="18" charset="2"/>
                        <a:buChar char=""/>
                      </a:pPr>
                      <a:r>
                        <a:rPr lang="en-US" sz="1600" dirty="0">
                          <a:solidFill>
                            <a:srgbClr val="000000"/>
                          </a:solidFill>
                          <a:effectLst/>
                          <a:latin typeface="Segoe" panose="020B0502040504020203" pitchFamily="34" charset="0"/>
                          <a:ea typeface="Times New Roman" panose="02020603050405020304" pitchFamily="18" charset="0"/>
                          <a:cs typeface="Times New Roman" panose="02020603050405020304" pitchFamily="18" charset="0"/>
                        </a:rPr>
                        <a:t>Southeast Asia</a:t>
                      </a:r>
                      <a:endParaRPr lang="en-US" sz="1600" dirty="0">
                        <a:effectLst/>
                        <a:latin typeface="Segoe" panose="020B0502040504020203"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300" dirty="0">
                          <a:effectLst/>
                          <a:latin typeface="Calibri" panose="020F0502020204030204" pitchFamily="34" charset="0"/>
                          <a:ea typeface="Calibri" panose="020F0502020204030204" pitchFamily="34" charset="0"/>
                          <a:cs typeface="Times New Roman" panose="02020603050405020304" pitchFamily="18" charset="0"/>
                        </a:rPr>
                        <a:t> </a:t>
                      </a:r>
                    </a:p>
                  </a:txBody>
                  <a:tcPr marL="80572" marR="80572"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181960604"/>
                  </a:ext>
                </a:extLst>
              </a:tr>
            </a:tbl>
          </a:graphicData>
        </a:graphic>
      </p:graphicFrame>
    </p:spTree>
    <p:custDataLst>
      <p:tags r:id="rId1"/>
    </p:custDataLst>
    <p:extLst>
      <p:ext uri="{BB962C8B-B14F-4D97-AF65-F5344CB8AC3E}">
        <p14:creationId xmlns:p14="http://schemas.microsoft.com/office/powerpoint/2010/main" val="275639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52b2fc2-f3bd-4073-9c11-a781ed7bb2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Azure datacenters</a:t>
            </a:r>
          </a:p>
        </p:txBody>
      </p:sp>
      <p:sp>
        <p:nvSpPr>
          <p:cNvPr id="4" name="Content Placeholder 2"/>
          <p:cNvSpPr>
            <a:spLocks noGrp="1"/>
          </p:cNvSpPr>
          <p:nvPr/>
        </p:nvSpPr>
        <p:spPr bwMode="auto">
          <a:xfrm>
            <a:off x="458788" y="1021215"/>
            <a:ext cx="8119156" cy="54184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Global distribution</a:t>
            </a:r>
          </a:p>
          <a:p>
            <a:r>
              <a:rPr lang="en-GB" dirty="0"/>
              <a:t>Management by Microsoft</a:t>
            </a:r>
          </a:p>
          <a:p>
            <a:r>
              <a:rPr lang="en-GB" dirty="0"/>
              <a:t>Modular architecture:</a:t>
            </a:r>
          </a:p>
          <a:p>
            <a:pPr marL="365760" lvl="1"/>
            <a:r>
              <a:rPr lang="en-GB" dirty="0"/>
              <a:t>Clusters of thousands of servers in pluggable units</a:t>
            </a:r>
          </a:p>
          <a:p>
            <a:pPr marL="365760" lvl="1"/>
            <a:r>
              <a:rPr lang="en-GB" dirty="0"/>
              <a:t>Full power redundancy and contingency</a:t>
            </a:r>
          </a:p>
          <a:p>
            <a:pPr marL="365760" lvl="1"/>
            <a:r>
              <a:rPr lang="en-GB" dirty="0"/>
              <a:t>High-speed, redundant intra-datacenter networks</a:t>
            </a:r>
          </a:p>
          <a:p>
            <a:pPr marL="365760" lvl="1"/>
            <a:r>
              <a:rPr lang="en-GB" dirty="0"/>
              <a:t>High-speed inter-datacenter and Internet connectivity</a:t>
            </a:r>
          </a:p>
          <a:p>
            <a:pPr marL="365760" lvl="1"/>
            <a:r>
              <a:rPr lang="en-GB" dirty="0"/>
              <a:t>Triple-redundant data storage and geo-replication</a:t>
            </a:r>
          </a:p>
          <a:p>
            <a:r>
              <a:rPr lang="en-GB" dirty="0"/>
              <a:t>High power and water efficiency</a:t>
            </a:r>
          </a:p>
          <a:p>
            <a:r>
              <a:rPr lang="en-GB" dirty="0"/>
              <a:t>Servers that run Windows Server</a:t>
            </a:r>
          </a:p>
          <a:p>
            <a:r>
              <a:rPr lang="en-GB" dirty="0"/>
              <a:t>Azure Service Fabric</a:t>
            </a:r>
          </a:p>
          <a:p>
            <a:pPr lvl="2"/>
            <a:endParaRPr lang="en-US" dirty="0"/>
          </a:p>
          <a:p>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3007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3105" y="630135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7700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Azure services</a:t>
            </a:r>
          </a:p>
        </p:txBody>
      </p:sp>
      <p:grpSp>
        <p:nvGrpSpPr>
          <p:cNvPr id="4" name="Group 3" descr="Illustration depicting the Azure services in five boxes labeled Computer, Networking, Data &amp; Storage, Web &amp; Mobile, and Other services. &#10;The services in the Compute box are:&#10;• Service Fabric&#10;• Container Service&#10;• Azure Virtual Machines&#10;• Azure Cloud Services&#10;The services in the Networking box are:&#10;• Virtual Network&#10;• Azure DNS&#10;• Application Gateway&#10;• Traffic Manager&#10;• ExpressRoute&#10;• Load Balancer&#10;The services in the Data &amp; Storage box are:&#10;• Storage&#10;• DocumentDB&#10;• Azure SQL Database&#10;• StorSimple&#10;The services in the Web &amp; Mobile box are:&#10;• Web Apps&#10;• Mobile Apps&#10;• Notification Hub&#10;The services in the Other services box are:&#10;• Service Bus&#10;• Azure AD&#10;• Azure AD DS&#10;• MFA&#10;• Automation&#10;• Scheduler &#10;• Azure Backup &#10;• Site Recovery&#10;• Key Vault&#10;• Azure Security Center&#10;"/>
          <p:cNvGrpSpPr/>
          <p:nvPr/>
        </p:nvGrpSpPr>
        <p:grpSpPr>
          <a:xfrm>
            <a:off x="64029" y="883920"/>
            <a:ext cx="9010704" cy="5480304"/>
            <a:chOff x="64029" y="883920"/>
            <a:chExt cx="9010704" cy="5480304"/>
          </a:xfrm>
        </p:grpSpPr>
        <p:sp>
          <p:nvSpPr>
            <p:cNvPr id="5" name="Rounded Rectangle 4"/>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6" name="Rounded Rectangle 5"/>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7" name="Rounded Rectangle 6"/>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8" name="Rounded Rectangle 7"/>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9" name="Rounded Rectangle 8"/>
            <p:cNvSpPr/>
            <p:nvPr/>
          </p:nvSpPr>
          <p:spPr bwMode="auto">
            <a:xfrm>
              <a:off x="6993334" y="2149641"/>
              <a:ext cx="1990750" cy="382421"/>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10" name="Rounded Rectangle 9"/>
            <p:cNvSpPr/>
            <p:nvPr/>
          </p:nvSpPr>
          <p:spPr bwMode="auto">
            <a:xfrm>
              <a:off x="6991524" y="261724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2" name="Rounded Rectangle 11"/>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28030" y="2620107"/>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28030" y="3090209"/>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28029" y="1266639"/>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30010" y="1984948"/>
              <a:ext cx="1992711" cy="382705"/>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Storage</a:t>
              </a:r>
            </a:p>
          </p:txBody>
        </p:sp>
        <p:sp>
          <p:nvSpPr>
            <p:cNvPr id="18" name="Rounded Rectangle 17"/>
            <p:cNvSpPr/>
            <p:nvPr/>
          </p:nvSpPr>
          <p:spPr bwMode="auto">
            <a:xfrm>
              <a:off x="4728363" y="2892978"/>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Azure SQL Database</a:t>
              </a:r>
            </a:p>
          </p:txBody>
        </p:sp>
        <p:sp>
          <p:nvSpPr>
            <p:cNvPr id="19" name="Rounded Rectangle 18"/>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DocumentDB</a:t>
              </a:r>
            </a:p>
          </p:txBody>
        </p:sp>
        <p:sp>
          <p:nvSpPr>
            <p:cNvPr id="20" name="Rounded Rectangle 19"/>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28030" y="3545702"/>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3" name="Rounded Rectangle 22"/>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4" name="Rounded Rectangle 23"/>
            <p:cNvSpPr/>
            <p:nvPr/>
          </p:nvSpPr>
          <p:spPr bwMode="auto">
            <a:xfrm>
              <a:off x="2428030" y="1716583"/>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28030" y="2180491"/>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8" name="Rounded Rectangle 27"/>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30" name="Rounded Rectangle 29"/>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1" name="Rounded Rectangle 30"/>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3" name="Rounded Rectangle 32"/>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a:t>
              </a:r>
              <a:r>
                <a:rPr kumimoji="0" lang="en-US" sz="1800" b="0" i="0" u="none" strike="noStrike" kern="0" cap="none" spc="20" normalizeH="0" baseline="0" dirty="0">
                  <a:ln>
                    <a:noFill/>
                  </a:ln>
                  <a:solidFill>
                    <a:srgbClr val="000000"/>
                  </a:solidFill>
                  <a:effectLst/>
                  <a:uLnTx/>
                  <a:uFillTx/>
                  <a:latin typeface="Segoe UI" panose="020B0502040204020203" pitchFamily="34" charset="0"/>
                  <a:ea typeface="+mn-ea"/>
                  <a:cs typeface="Segoe UI" panose="020B0502040204020203" pitchFamily="34" charset="0"/>
                </a:rPr>
                <a:t>Center</a:t>
              </a:r>
            </a:p>
          </p:txBody>
        </p:sp>
        <p:sp>
          <p:nvSpPr>
            <p:cNvPr id="34" name="Rounded Rectangle 33"/>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5" name="Rounded Rectangle 34"/>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6" name="Rounded Rectangle 35"/>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Automation</a:t>
              </a:r>
            </a:p>
          </p:txBody>
        </p:sp>
      </p:grpSp>
    </p:spTree>
    <p:custDataLst>
      <p:tags r:id="rId1"/>
    </p:custDataLst>
    <p:extLst>
      <p:ext uri="{BB962C8B-B14F-4D97-AF65-F5344CB8AC3E}">
        <p14:creationId xmlns:p14="http://schemas.microsoft.com/office/powerpoint/2010/main" val="347188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hosting options provided by Azure</a:t>
            </a:r>
          </a:p>
        </p:txBody>
      </p:sp>
      <p:graphicFrame>
        <p:nvGraphicFramePr>
          <p:cNvPr id="4" name="Table 3"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GraphicFramePr>
            <a:graphicFrameLocks noGrp="1"/>
          </p:cNvGraphicFramePr>
          <p:nvPr>
            <p:extLst>
              <p:ext uri="{D42A27DB-BD31-4B8C-83A1-F6EECF244321}">
                <p14:modId xmlns:p14="http://schemas.microsoft.com/office/powerpoint/2010/main" val="4082992588"/>
              </p:ext>
            </p:extLst>
          </p:nvPr>
        </p:nvGraphicFramePr>
        <p:xfrm>
          <a:off x="1910340" y="1228593"/>
          <a:ext cx="6840760" cy="4752528"/>
        </p:xfrm>
        <a:graphic>
          <a:graphicData uri="http://schemas.openxmlformats.org/drawingml/2006/table">
            <a:tbl>
              <a:tblPr firstRow="1" bandRow="1"/>
              <a:tblGrid>
                <a:gridCol w="684076">
                  <a:extLst>
                    <a:ext uri="{9D8B030D-6E8A-4147-A177-3AD203B41FA5}">
                      <a16:colId xmlns:a16="http://schemas.microsoft.com/office/drawing/2014/main" val="20000"/>
                    </a:ext>
                  </a:extLst>
                </a:gridCol>
                <a:gridCol w="684076">
                  <a:extLst>
                    <a:ext uri="{9D8B030D-6E8A-4147-A177-3AD203B41FA5}">
                      <a16:colId xmlns:a16="http://schemas.microsoft.com/office/drawing/2014/main" val="20001"/>
                    </a:ext>
                  </a:extLst>
                </a:gridCol>
                <a:gridCol w="684076">
                  <a:extLst>
                    <a:ext uri="{9D8B030D-6E8A-4147-A177-3AD203B41FA5}">
                      <a16:colId xmlns:a16="http://schemas.microsoft.com/office/drawing/2014/main" val="20002"/>
                    </a:ext>
                  </a:extLst>
                </a:gridCol>
                <a:gridCol w="684076">
                  <a:extLst>
                    <a:ext uri="{9D8B030D-6E8A-4147-A177-3AD203B41FA5}">
                      <a16:colId xmlns:a16="http://schemas.microsoft.com/office/drawing/2014/main" val="20003"/>
                    </a:ext>
                  </a:extLst>
                </a:gridCol>
                <a:gridCol w="684076">
                  <a:extLst>
                    <a:ext uri="{9D8B030D-6E8A-4147-A177-3AD203B41FA5}">
                      <a16:colId xmlns:a16="http://schemas.microsoft.com/office/drawing/2014/main" val="20004"/>
                    </a:ext>
                  </a:extLst>
                </a:gridCol>
                <a:gridCol w="684076">
                  <a:extLst>
                    <a:ext uri="{9D8B030D-6E8A-4147-A177-3AD203B41FA5}">
                      <a16:colId xmlns:a16="http://schemas.microsoft.com/office/drawing/2014/main" val="20005"/>
                    </a:ext>
                  </a:extLst>
                </a:gridCol>
                <a:gridCol w="684076">
                  <a:extLst>
                    <a:ext uri="{9D8B030D-6E8A-4147-A177-3AD203B41FA5}">
                      <a16:colId xmlns:a16="http://schemas.microsoft.com/office/drawing/2014/main" val="20006"/>
                    </a:ext>
                  </a:extLst>
                </a:gridCol>
                <a:gridCol w="684076">
                  <a:extLst>
                    <a:ext uri="{9D8B030D-6E8A-4147-A177-3AD203B41FA5}">
                      <a16:colId xmlns:a16="http://schemas.microsoft.com/office/drawing/2014/main" val="20007"/>
                    </a:ext>
                  </a:extLst>
                </a:gridCol>
                <a:gridCol w="684076">
                  <a:extLst>
                    <a:ext uri="{9D8B030D-6E8A-4147-A177-3AD203B41FA5}">
                      <a16:colId xmlns:a16="http://schemas.microsoft.com/office/drawing/2014/main" val="20008"/>
                    </a:ext>
                  </a:extLst>
                </a:gridCol>
                <a:gridCol w="684076">
                  <a:extLst>
                    <a:ext uri="{9D8B030D-6E8A-4147-A177-3AD203B41FA5}">
                      <a16:colId xmlns:a16="http://schemas.microsoft.com/office/drawing/2014/main" val="20009"/>
                    </a:ext>
                  </a:extLst>
                </a:gridCol>
              </a:tblGrid>
              <a:tr h="47525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Rectangle 4"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1300601"/>
            <a:ext cx="6840760" cy="2880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Control</a:t>
            </a:r>
          </a:p>
        </p:txBody>
      </p:sp>
      <p:sp>
        <p:nvSpPr>
          <p:cNvPr id="6" name="Rectangle 5"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1588633"/>
            <a:ext cx="6840760" cy="288000"/>
          </a:xfrm>
          <a:prstGeom prst="rect">
            <a:avLst/>
          </a:prstGeom>
          <a:solidFill>
            <a:srgbClr val="F79646">
              <a:lumMod val="75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Support for earlier apps</a:t>
            </a:r>
          </a:p>
        </p:txBody>
      </p:sp>
      <p:sp>
        <p:nvSpPr>
          <p:cNvPr id="7" name="Rectangle 6"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1876697"/>
            <a:ext cx="1368152" cy="504056"/>
          </a:xfrm>
          <a:prstGeom prst="rect">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Ease of management </a:t>
            </a:r>
          </a:p>
        </p:txBody>
      </p:sp>
      <p:sp>
        <p:nvSpPr>
          <p:cNvPr id="8" name="Rectangle 7"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2380753"/>
            <a:ext cx="1368152" cy="288000"/>
          </a:xfrm>
          <a:prstGeom prst="rect">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Agility </a:t>
            </a:r>
          </a:p>
        </p:txBody>
      </p:sp>
      <p:sp>
        <p:nvSpPr>
          <p:cNvPr id="9" name="Rectangle 8"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3028793"/>
            <a:ext cx="5150690" cy="2880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Control </a:t>
            </a:r>
          </a:p>
        </p:txBody>
      </p:sp>
      <p:sp>
        <p:nvSpPr>
          <p:cNvPr id="10" name="Rectangle 9"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3316857"/>
            <a:ext cx="4104456" cy="288000"/>
          </a:xfrm>
          <a:prstGeom prst="rect">
            <a:avLst/>
          </a:prstGeom>
          <a:solidFill>
            <a:srgbClr val="F79646">
              <a:lumMod val="75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Support for earlier apps</a:t>
            </a:r>
          </a:p>
        </p:txBody>
      </p:sp>
      <p:sp>
        <p:nvSpPr>
          <p:cNvPr id="11" name="Rectangle 10"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3604889"/>
            <a:ext cx="3420380" cy="288000"/>
          </a:xfrm>
          <a:prstGeom prst="rect">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Ease of management</a:t>
            </a:r>
          </a:p>
        </p:txBody>
      </p:sp>
      <p:sp>
        <p:nvSpPr>
          <p:cNvPr id="12" name="Rectangle 11"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3892921"/>
            <a:ext cx="3420380" cy="288000"/>
          </a:xfrm>
          <a:prstGeom prst="rect">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Agility </a:t>
            </a:r>
          </a:p>
        </p:txBody>
      </p:sp>
      <p:sp>
        <p:nvSpPr>
          <p:cNvPr id="13" name="Rectangle 12"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4633751"/>
            <a:ext cx="4506854" cy="2880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Control </a:t>
            </a:r>
          </a:p>
        </p:txBody>
      </p:sp>
      <p:sp>
        <p:nvSpPr>
          <p:cNvPr id="14" name="Rectangle 13"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4901001"/>
            <a:ext cx="3420380" cy="288000"/>
          </a:xfrm>
          <a:prstGeom prst="rect">
            <a:avLst/>
          </a:prstGeom>
          <a:solidFill>
            <a:srgbClr val="F79646">
              <a:lumMod val="75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Support for earlier apps</a:t>
            </a:r>
          </a:p>
        </p:txBody>
      </p:sp>
      <p:sp>
        <p:nvSpPr>
          <p:cNvPr id="15" name="Rectangle 14"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5189033"/>
            <a:ext cx="6840760" cy="288000"/>
          </a:xfrm>
          <a:prstGeom prst="rect">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Ease of management</a:t>
            </a:r>
          </a:p>
        </p:txBody>
      </p:sp>
      <p:sp>
        <p:nvSpPr>
          <p:cNvPr id="16" name="Rectangle 15"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SpPr/>
          <p:nvPr/>
        </p:nvSpPr>
        <p:spPr>
          <a:xfrm>
            <a:off x="1910340" y="5476368"/>
            <a:ext cx="6840760" cy="288000"/>
          </a:xfrm>
          <a:prstGeom prst="rect">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Agility </a:t>
            </a:r>
          </a:p>
        </p:txBody>
      </p:sp>
      <p:sp>
        <p:nvSpPr>
          <p:cNvPr id="17" name="Rectangle 16"/>
          <p:cNvSpPr/>
          <p:nvPr/>
        </p:nvSpPr>
        <p:spPr>
          <a:xfrm>
            <a:off x="1571082" y="6197145"/>
            <a:ext cx="684076" cy="360040"/>
          </a:xfrm>
          <a:prstGeom prst="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Low </a:t>
            </a:r>
          </a:p>
        </p:txBody>
      </p:sp>
      <p:sp>
        <p:nvSpPr>
          <p:cNvPr id="18" name="Rectangle 17"/>
          <p:cNvSpPr/>
          <p:nvPr/>
        </p:nvSpPr>
        <p:spPr>
          <a:xfrm>
            <a:off x="4811442" y="6197145"/>
            <a:ext cx="1026114" cy="360040"/>
          </a:xfrm>
          <a:prstGeom prst="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Medium </a:t>
            </a:r>
          </a:p>
        </p:txBody>
      </p:sp>
      <p:sp>
        <p:nvSpPr>
          <p:cNvPr id="19" name="Rectangle 18"/>
          <p:cNvSpPr/>
          <p:nvPr/>
        </p:nvSpPr>
        <p:spPr>
          <a:xfrm>
            <a:off x="8391060" y="6197145"/>
            <a:ext cx="720080" cy="360040"/>
          </a:xfrm>
          <a:prstGeom prst="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High </a:t>
            </a:r>
          </a:p>
        </p:txBody>
      </p:sp>
      <p:sp>
        <p:nvSpPr>
          <p:cNvPr id="20" name="Rectangle 19"/>
          <p:cNvSpPr/>
          <p:nvPr/>
        </p:nvSpPr>
        <p:spPr>
          <a:xfrm>
            <a:off x="35496" y="2265343"/>
            <a:ext cx="1872208" cy="360040"/>
          </a:xfrm>
          <a:prstGeom prst="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a:t>
            </a:r>
            <a:r>
              <a:rPr kumimoji="0" lang="en-CA" sz="1800" b="0" i="0" u="none" strike="noStrike" kern="0" cap="none" spc="0" normalizeH="0" noProof="0" dirty="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Virtual Machines</a:t>
            </a:r>
          </a:p>
        </p:txBody>
      </p:sp>
      <p:sp>
        <p:nvSpPr>
          <p:cNvPr id="21" name="Rectangle 20"/>
          <p:cNvSpPr/>
          <p:nvPr/>
        </p:nvSpPr>
        <p:spPr>
          <a:xfrm>
            <a:off x="-4224" y="3787464"/>
            <a:ext cx="1979712" cy="360040"/>
          </a:xfrm>
          <a:prstGeom prst="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a:t>
            </a:r>
            <a:r>
              <a:rPr kumimoji="0" lang="en-CA" sz="1800" b="0" i="0" u="none" strike="noStrike" kern="0" cap="none" spc="0" normalizeH="0" noProof="0" dirty="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Cloud Services </a:t>
            </a:r>
          </a:p>
        </p:txBody>
      </p:sp>
      <p:sp>
        <p:nvSpPr>
          <p:cNvPr id="22" name="Rectangle 21"/>
          <p:cNvSpPr/>
          <p:nvPr/>
        </p:nvSpPr>
        <p:spPr>
          <a:xfrm>
            <a:off x="244991" y="5496301"/>
            <a:ext cx="1528190" cy="268067"/>
          </a:xfrm>
          <a:prstGeom prst="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App Service</a:t>
            </a:r>
          </a:p>
        </p:txBody>
      </p:sp>
      <p:pic>
        <p:nvPicPr>
          <p:cNvPr id="23" name="Picture 22"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179" y="1245232"/>
            <a:ext cx="494130" cy="915949"/>
          </a:xfrm>
          <a:prstGeom prst="rect">
            <a:avLst/>
          </a:prstGeom>
        </p:spPr>
      </p:pic>
      <p:pic>
        <p:nvPicPr>
          <p:cNvPr id="24" name="Picture 23"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4" y="2747085"/>
            <a:ext cx="1773677" cy="940847"/>
          </a:xfrm>
          <a:prstGeom prst="rect">
            <a:avLst/>
          </a:prstGeom>
        </p:spPr>
      </p:pic>
      <p:pic>
        <p:nvPicPr>
          <p:cNvPr id="25" name="Picture 24"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526" y="2906925"/>
            <a:ext cx="934128" cy="724087"/>
          </a:xfrm>
          <a:prstGeom prst="rect">
            <a:avLst/>
          </a:prstGeom>
        </p:spPr>
      </p:pic>
      <p:pic>
        <p:nvPicPr>
          <p:cNvPr id="26" name="Picture 25"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51" y="4335515"/>
            <a:ext cx="1078109" cy="1174084"/>
          </a:xfrm>
          <a:prstGeom prst="rect">
            <a:avLst/>
          </a:prstGeom>
        </p:spPr>
      </p:pic>
      <p:pic>
        <p:nvPicPr>
          <p:cNvPr id="27" name="Picture 26" descr="Bar chart comparing the Azure Virtual Machines, Azure Cloud Services, and Azure App Service options in Microsoft Azure. The following data is displayed:&#10;• Azure Virtual Machines. Control and support for earlier apps are high, and ease of management and agility are between low and medium. &#10;• Azure Cloud Services. Control and support for earlier apps are between medium and high, and ease of management and agility are medium.&#10;• App Service. Control is between medium and high, support for earlier apps is medium, and ease of management and agility are high.&#10;&#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0044" y="4636992"/>
            <a:ext cx="692968" cy="571699"/>
          </a:xfrm>
          <a:prstGeom prst="rect">
            <a:avLst/>
          </a:prstGeom>
        </p:spPr>
      </p:pic>
    </p:spTree>
    <p:custDataLst>
      <p:tags r:id="rId1"/>
    </p:custDataLst>
    <p:extLst>
      <p:ext uri="{BB962C8B-B14F-4D97-AF65-F5344CB8AC3E}">
        <p14:creationId xmlns:p14="http://schemas.microsoft.com/office/powerpoint/2010/main" val="252970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105721b-63c1-4f24-b951-40f8039933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Azure service model</a:t>
            </a:r>
          </a:p>
        </p:txBody>
      </p:sp>
      <p:sp>
        <p:nvSpPr>
          <p:cNvPr id="4" name="Content Placeholder 2"/>
          <p:cNvSpPr>
            <a:spLocks noGrp="1"/>
          </p:cNvSpPr>
          <p:nvPr/>
        </p:nvSpPr>
        <p:spPr bwMode="auto">
          <a:xfrm>
            <a:off x="458788" y="1021214"/>
            <a:ext cx="8119156" cy="55428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is a pay-per-use, multi-tenant service</a:t>
            </a:r>
          </a:p>
          <a:p>
            <a:r>
              <a:rPr lang="en-US" dirty="0"/>
              <a:t>The purchase options are:</a:t>
            </a:r>
          </a:p>
          <a:p>
            <a:pPr marL="365760" lvl="1"/>
            <a:r>
              <a:rPr lang="en-US" dirty="0"/>
              <a:t>Pay-As-You-Go</a:t>
            </a:r>
          </a:p>
          <a:p>
            <a:pPr marL="365760" lvl="1"/>
            <a:r>
              <a:rPr lang="en-US" dirty="0"/>
              <a:t>Microsoft reseller</a:t>
            </a:r>
          </a:p>
          <a:p>
            <a:pPr marL="365760" lvl="1"/>
            <a:r>
              <a:rPr lang="en-US" dirty="0"/>
              <a:t>Enterprise Agreement</a:t>
            </a:r>
          </a:p>
          <a:p>
            <a:r>
              <a:rPr lang="en-US" dirty="0"/>
              <a:t>The support options are:</a:t>
            </a:r>
          </a:p>
          <a:p>
            <a:pPr marL="365760" lvl="1"/>
            <a:r>
              <a:rPr lang="en-US" dirty="0"/>
              <a:t>Developer</a:t>
            </a:r>
          </a:p>
          <a:p>
            <a:pPr marL="365760" lvl="1"/>
            <a:r>
              <a:rPr lang="en-US" dirty="0"/>
              <a:t>Standard</a:t>
            </a:r>
          </a:p>
          <a:p>
            <a:pPr marL="365760" lvl="1"/>
            <a:r>
              <a:rPr lang="en-US" dirty="0"/>
              <a:t>Professional Direct</a:t>
            </a:r>
          </a:p>
          <a:p>
            <a:pPr marL="365760" lvl="1"/>
            <a:r>
              <a:rPr lang="en-US" dirty="0"/>
              <a:t>Premier</a:t>
            </a:r>
          </a:p>
        </p:txBody>
      </p:sp>
    </p:spTree>
    <p:custDataLst>
      <p:tags r:id="rId1"/>
    </p:custDataLst>
    <p:extLst>
      <p:ext uri="{BB962C8B-B14F-4D97-AF65-F5344CB8AC3E}">
        <p14:creationId xmlns:p14="http://schemas.microsoft.com/office/powerpoint/2010/main" val="234305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5605363-e70d-4580-9b4b-4170e72680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other Azure resources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Marketplace: certified, open source, and community apps, and developer services  </a:t>
            </a:r>
          </a:p>
          <a:p>
            <a:r>
              <a:rPr lang="en-US" dirty="0"/>
              <a:t>GitHub: APIs, SDKs, and open source projects</a:t>
            </a:r>
          </a:p>
          <a:p>
            <a:r>
              <a:rPr lang="en-US" dirty="0"/>
              <a:t>Azure Trust Center: information and guidance around security, privacy, and compliance</a:t>
            </a:r>
          </a:p>
        </p:txBody>
      </p:sp>
    </p:spTree>
    <p:custDataLst>
      <p:tags r:id="rId1"/>
    </p:custDataLst>
    <p:extLst>
      <p:ext uri="{BB962C8B-B14F-4D97-AF65-F5344CB8AC3E}">
        <p14:creationId xmlns:p14="http://schemas.microsoft.com/office/powerpoint/2010/main" val="207822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d77b343-2710-48bc-b1b2-7165a9fe6c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Working with Azure resources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Use the Azure Marketplace</a:t>
            </a:r>
          </a:p>
          <a:p>
            <a:r>
              <a:rPr lang="en-US" dirty="0"/>
              <a:t>Use GitHub</a:t>
            </a:r>
          </a:p>
          <a:p>
            <a:r>
              <a:rPr lang="en-US" dirty="0"/>
              <a:t>Use the Azure Trust Center</a:t>
            </a:r>
          </a:p>
          <a:p>
            <a:pPr marL="0" indent="0">
              <a:buNone/>
            </a:pPr>
            <a:endParaRPr lang="en-US" dirty="0"/>
          </a:p>
        </p:txBody>
      </p:sp>
    </p:spTree>
    <p:custDataLst>
      <p:tags r:id="rId1"/>
    </p:custDataLst>
    <p:extLst>
      <p:ext uri="{BB962C8B-B14F-4D97-AF65-F5344CB8AC3E}">
        <p14:creationId xmlns:p14="http://schemas.microsoft.com/office/powerpoint/2010/main" val="2209185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57031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d7ec47d-3ddc-4111-8e19-7dd386a4c5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management tools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portals</a:t>
            </a:r>
          </a:p>
          <a:p>
            <a:r>
              <a:rPr lang="en-US" dirty="0"/>
              <a:t>Windows PowerShell</a:t>
            </a:r>
          </a:p>
          <a:p>
            <a:r>
              <a:rPr lang="en-US" dirty="0"/>
              <a:t>Azure CLI</a:t>
            </a:r>
          </a:p>
          <a:p>
            <a:r>
              <a:rPr lang="en-US" dirty="0"/>
              <a:t>Azure Automation</a:t>
            </a:r>
          </a:p>
          <a:p>
            <a:r>
              <a:rPr lang="en-US" dirty="0"/>
              <a:t>Visual Studio</a:t>
            </a:r>
          </a:p>
        </p:txBody>
      </p:sp>
    </p:spTree>
    <p:custDataLst>
      <p:tags r:id="rId1"/>
    </p:custDataLst>
    <p:extLst>
      <p:ext uri="{BB962C8B-B14F-4D97-AF65-F5344CB8AC3E}">
        <p14:creationId xmlns:p14="http://schemas.microsoft.com/office/powerpoint/2010/main" val="166789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2632d6c-e6b4-4a54-8cc6-4eb57bcc6e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Managing Azure with the Azure portal</a:t>
            </a:r>
          </a:p>
        </p:txBody>
      </p:sp>
      <p:sp>
        <p:nvSpPr>
          <p:cNvPr id="3" name="Text Placeholder 2"/>
          <p:cNvSpPr>
            <a:spLocks noGrp="1"/>
          </p:cNvSpPr>
          <p:nvPr>
            <p:ph type="body" idx="1"/>
          </p:nvPr>
        </p:nvSpPr>
        <p:spPr/>
        <p:txBody>
          <a:bodyPr/>
          <a:lstStyle/>
          <a:p>
            <a:r>
              <a:rPr lang="en-US" dirty="0"/>
              <a:t>Using the Azure classic portal
Using the Azure portal
Managing account subscriptions with the </a:t>
            </a:r>
            <a:br>
              <a:rPr lang="en-US" dirty="0"/>
            </a:br>
            <a:r>
              <a:rPr lang="en-US" dirty="0"/>
              <a:t>Azure portal
Demonstration: Using the Azure portals</a:t>
            </a:r>
          </a:p>
        </p:txBody>
      </p:sp>
    </p:spTree>
    <p:custDataLst>
      <p:tags r:id="rId1"/>
    </p:custDataLst>
    <p:extLst>
      <p:ext uri="{BB962C8B-B14F-4D97-AF65-F5344CB8AC3E}">
        <p14:creationId xmlns:p14="http://schemas.microsoft.com/office/powerpoint/2010/main" val="23449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Cloud technology overview
Overview of Azure
Managing Azure with the Azure portal
Managing Azure with Windows PowerShell
Overview of Azure Resource Manager
Azure management services</a:t>
            </a:r>
          </a:p>
        </p:txBody>
      </p:sp>
    </p:spTree>
    <p:custDataLst>
      <p:tags r:id="rId1"/>
    </p:custDataLst>
    <p:extLst>
      <p:ext uri="{BB962C8B-B14F-4D97-AF65-F5344CB8AC3E}">
        <p14:creationId xmlns:p14="http://schemas.microsoft.com/office/powerpoint/2010/main" val="412313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7af72ae-5b53-4db4-b6cd-37f2d4e3f6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Azure classic portal</a:t>
            </a:r>
          </a:p>
        </p:txBody>
      </p:sp>
      <p:pic>
        <p:nvPicPr>
          <p:cNvPr id="4" name="Picture 3" descr="Screenshot of the all items page of the Azure classic portal. The other options in the left pane are web apps, virtual machines, mobile services, cloud services, batch services, SQL databases, storage, HDinsight, media services, and service bus. The bottom of the page has a new option, a delete icon, an exclamation mark in a triangle, and a question mark in a circle.&#10;&#10;"/>
          <p:cNvPicPr>
            <a:picLocks noChangeAspect="1"/>
          </p:cNvPicPr>
          <p:nvPr/>
        </p:nvPicPr>
        <p:blipFill>
          <a:blip r:embed="rId4"/>
          <a:stretch>
            <a:fillRect/>
          </a:stretch>
        </p:blipFill>
        <p:spPr>
          <a:xfrm>
            <a:off x="304119" y="957262"/>
            <a:ext cx="8557654" cy="5753781"/>
          </a:xfrm>
          <a:prstGeom prst="rect">
            <a:avLst/>
          </a:prstGeom>
        </p:spPr>
      </p:pic>
    </p:spTree>
    <p:custDataLst>
      <p:tags r:id="rId1"/>
    </p:custDataLst>
    <p:extLst>
      <p:ext uri="{BB962C8B-B14F-4D97-AF65-F5344CB8AC3E}">
        <p14:creationId xmlns:p14="http://schemas.microsoft.com/office/powerpoint/2010/main" val="3514958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5152d15-3a8f-4b00-899c-6abbb673c8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Azure portal</a:t>
            </a:r>
          </a:p>
        </p:txBody>
      </p:sp>
      <p:pic>
        <p:nvPicPr>
          <p:cNvPr id="4" name="Picture 3"/>
          <p:cNvPicPr>
            <a:picLocks noChangeAspect="1"/>
          </p:cNvPicPr>
          <p:nvPr/>
        </p:nvPicPr>
        <p:blipFill>
          <a:blip r:embed="rId4"/>
          <a:stretch>
            <a:fillRect/>
          </a:stretch>
        </p:blipFill>
        <p:spPr>
          <a:xfrm>
            <a:off x="213360" y="1172638"/>
            <a:ext cx="8717280" cy="5096371"/>
          </a:xfrm>
          <a:prstGeom prst="rect">
            <a:avLst/>
          </a:prstGeom>
        </p:spPr>
      </p:pic>
    </p:spTree>
    <p:custDataLst>
      <p:tags r:id="rId1"/>
    </p:custDataLst>
    <p:extLst>
      <p:ext uri="{BB962C8B-B14F-4D97-AF65-F5344CB8AC3E}">
        <p14:creationId xmlns:p14="http://schemas.microsoft.com/office/powerpoint/2010/main" val="4079682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1c5ae5f-e973-4929-afcd-18a28acb1e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12225" cy="740664"/>
          </a:xfrm>
        </p:spPr>
        <p:txBody>
          <a:bodyPr/>
          <a:lstStyle/>
          <a:p>
            <a:r>
              <a:rPr lang="en-US" dirty="0"/>
              <a:t>Managing account subscriptions with the Azure portal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dirty="0"/>
              <a:t>The Subscription and Billing blades at </a:t>
            </a:r>
            <a:r>
              <a:rPr lang="en-US" sz="2800" dirty="0">
                <a:hlinkClick r:id="rId4"/>
              </a:rPr>
              <a:t>https://portal.azure.com</a:t>
            </a:r>
            <a:endParaRPr lang="en-US" sz="2800" dirty="0"/>
          </a:p>
          <a:p>
            <a:pPr marL="667512" lvl="2"/>
            <a:r>
              <a:rPr lang="en-GB" dirty="0"/>
              <a:t>View cost by resource and burn rate charts</a:t>
            </a:r>
          </a:p>
          <a:p>
            <a:pPr marL="667512" lvl="2"/>
            <a:r>
              <a:rPr lang="en-GB" dirty="0"/>
              <a:t>Perform cost analysis</a:t>
            </a:r>
          </a:p>
          <a:p>
            <a:pPr marL="667512" lvl="2"/>
            <a:r>
              <a:rPr lang="en-GB" dirty="0"/>
              <a:t>View billing information</a:t>
            </a:r>
          </a:p>
          <a:p>
            <a:pPr lvl="1"/>
            <a:r>
              <a:rPr lang="en-US" sz="2800" dirty="0"/>
              <a:t>The subscriptions page at   </a:t>
            </a:r>
            <a:r>
              <a:rPr lang="en-US" sz="2800" dirty="0">
                <a:hlinkClick r:id="rId5"/>
              </a:rPr>
              <a:t>http://account.windowsazure.com/subscriptions</a:t>
            </a:r>
            <a:r>
              <a:rPr lang="en-US" sz="2800" dirty="0"/>
              <a:t> </a:t>
            </a:r>
            <a:endParaRPr lang="en-GB" sz="2800" dirty="0"/>
          </a:p>
          <a:p>
            <a:pPr marL="667512" lvl="2"/>
            <a:r>
              <a:rPr lang="en-GB" dirty="0"/>
              <a:t>Manage payment methods</a:t>
            </a:r>
          </a:p>
          <a:p>
            <a:pPr marL="667512" lvl="2"/>
            <a:r>
              <a:rPr lang="en-GB" dirty="0"/>
              <a:t>Download usage details</a:t>
            </a:r>
          </a:p>
          <a:p>
            <a:pPr marL="667512" lvl="2"/>
            <a:r>
              <a:rPr lang="en-GB" dirty="0"/>
              <a:t>Edit subscription details</a:t>
            </a:r>
          </a:p>
          <a:p>
            <a:pPr marL="667512" lvl="2"/>
            <a:r>
              <a:rPr lang="en-GB" dirty="0"/>
              <a:t>Edit partner information</a:t>
            </a:r>
          </a:p>
          <a:p>
            <a:pPr marL="667512" lvl="2"/>
            <a:r>
              <a:rPr lang="en-GB" dirty="0"/>
              <a:t>Change subscription address</a:t>
            </a:r>
          </a:p>
          <a:p>
            <a:pPr marL="667512" lvl="2"/>
            <a:r>
              <a:rPr lang="en-GB" dirty="0"/>
              <a:t>Cancel subscription</a:t>
            </a:r>
          </a:p>
        </p:txBody>
      </p:sp>
    </p:spTree>
    <p:custDataLst>
      <p:tags r:id="rId1"/>
    </p:custDataLst>
    <p:extLst>
      <p:ext uri="{BB962C8B-B14F-4D97-AF65-F5344CB8AC3E}">
        <p14:creationId xmlns:p14="http://schemas.microsoft.com/office/powerpoint/2010/main" val="1126589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9a853fa-ab5d-43e5-a5b8-cc754510f5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the Azure portals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endParaRPr lang="en-CA" dirty="0"/>
          </a:p>
          <a:p>
            <a:pPr lvl="0"/>
            <a:r>
              <a:rPr lang="en-US" dirty="0"/>
              <a:t>Use the Azure classic portal</a:t>
            </a:r>
            <a:endParaRPr lang="en-CA" dirty="0"/>
          </a:p>
          <a:p>
            <a:pPr lvl="0"/>
            <a:r>
              <a:rPr lang="en-US" dirty="0"/>
              <a:t>Use the Azure portal</a:t>
            </a:r>
            <a:endParaRPr lang="en-CA" dirty="0"/>
          </a:p>
          <a:p>
            <a:pPr lvl="0"/>
            <a:r>
              <a:rPr lang="en-US" dirty="0"/>
              <a:t>Use the Azure account portal</a:t>
            </a:r>
            <a:endParaRPr lang="en-CA" dirty="0"/>
          </a:p>
          <a:p>
            <a:endParaRPr lang="en-US" dirty="0"/>
          </a:p>
        </p:txBody>
      </p:sp>
    </p:spTree>
    <p:custDataLst>
      <p:tags r:id="rId1"/>
    </p:custDataLst>
    <p:extLst>
      <p:ext uri="{BB962C8B-B14F-4D97-AF65-F5344CB8AC3E}">
        <p14:creationId xmlns:p14="http://schemas.microsoft.com/office/powerpoint/2010/main" val="243747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759055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2f38b34-5059-4b14-8d67-19ad23bf6c0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88425" cy="740664"/>
          </a:xfrm>
        </p:spPr>
        <p:txBody>
          <a:bodyPr/>
          <a:lstStyle/>
          <a:p>
            <a:r>
              <a:rPr lang="en-US" dirty="0"/>
              <a:t>Lesson 4: Managing Azure with Windows PowerShell</a:t>
            </a:r>
          </a:p>
        </p:txBody>
      </p:sp>
      <p:sp>
        <p:nvSpPr>
          <p:cNvPr id="3" name="Text Placeholder 2"/>
          <p:cNvSpPr>
            <a:spLocks noGrp="1"/>
          </p:cNvSpPr>
          <p:nvPr>
            <p:ph type="body" idx="1"/>
          </p:nvPr>
        </p:nvSpPr>
        <p:spPr/>
        <p:txBody>
          <a:bodyPr/>
          <a:lstStyle/>
          <a:p>
            <a:r>
              <a:rPr lang="en-US" dirty="0"/>
              <a:t>Azure PowerShell modules
Authenticating to Azure by using Windows PowerShell
Azure PowerShell cmdlets for Azure classic deployment model and Azure Resource Manager
Demonstration: Using Azure PowerShell</a:t>
            </a:r>
          </a:p>
        </p:txBody>
      </p:sp>
    </p:spTree>
    <p:custDataLst>
      <p:tags r:id="rId1"/>
    </p:custDataLst>
    <p:extLst>
      <p:ext uri="{BB962C8B-B14F-4D97-AF65-F5344CB8AC3E}">
        <p14:creationId xmlns:p14="http://schemas.microsoft.com/office/powerpoint/2010/main" val="56070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36fd91b-fb7d-4a6f-b0a1-ce7e113bee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PowerShell modules for Azure include:</a:t>
            </a:r>
          </a:p>
          <a:p>
            <a:r>
              <a:rPr lang="en-US" sz="2400" dirty="0"/>
              <a:t>Azure Resource Manager</a:t>
            </a:r>
          </a:p>
          <a:p>
            <a:r>
              <a:rPr lang="en-US" sz="2400" dirty="0"/>
              <a:t>Azure Service Management (classic)</a:t>
            </a:r>
          </a:p>
          <a:p>
            <a:r>
              <a:rPr lang="en-US" sz="2400" dirty="0"/>
              <a:t>Azure Storage</a:t>
            </a:r>
          </a:p>
          <a:p>
            <a:r>
              <a:rPr lang="en-US" sz="2400" dirty="0"/>
              <a:t>Azure Active Directory V2 PowerShell</a:t>
            </a:r>
          </a:p>
          <a:p>
            <a:r>
              <a:rPr lang="en-US" sz="2400" dirty="0"/>
              <a:t>Azure AD Module for Windows PowerShell - Azure AD</a:t>
            </a:r>
          </a:p>
          <a:p>
            <a:r>
              <a:rPr lang="en-US" sz="2400" dirty="0"/>
              <a:t>Azure Automation authoring toolkit</a:t>
            </a:r>
          </a:p>
        </p:txBody>
      </p:sp>
    </p:spTree>
    <p:custDataLst>
      <p:tags r:id="rId1"/>
    </p:custDataLst>
    <p:extLst>
      <p:ext uri="{BB962C8B-B14F-4D97-AF65-F5344CB8AC3E}">
        <p14:creationId xmlns:p14="http://schemas.microsoft.com/office/powerpoint/2010/main" val="564501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d1cc58f-5eea-41f7-832b-42d4c7ac649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a:spLocks noGrp="1"/>
          </p:cNvSpPr>
          <p:nvPr/>
        </p:nvSpPr>
        <p:spPr bwMode="auto">
          <a:xfrm>
            <a:off x="174171" y="1021215"/>
            <a:ext cx="883919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Azure AD Authentication:</a:t>
            </a:r>
          </a:p>
          <a:p>
            <a:pPr marL="365760" lvl="1"/>
            <a:r>
              <a:rPr lang="en-GB" dirty="0"/>
              <a:t>Use a Microsoft account</a:t>
            </a:r>
          </a:p>
          <a:p>
            <a:pPr marL="365760" lvl="1"/>
            <a:r>
              <a:rPr lang="en-GB" dirty="0"/>
              <a:t>Use a </a:t>
            </a:r>
            <a:r>
              <a:rPr lang="en-GB" i="1" dirty="0"/>
              <a:t>work or school </a:t>
            </a:r>
            <a:r>
              <a:rPr lang="en-GB" dirty="0"/>
              <a:t>account</a:t>
            </a:r>
          </a:p>
          <a:p>
            <a:pPr lvl="1"/>
            <a:endParaRPr lang="en-GB" dirty="0"/>
          </a:p>
          <a:p>
            <a:pPr lvl="1"/>
            <a:endParaRPr lang="en-GB" sz="400" dirty="0"/>
          </a:p>
          <a:p>
            <a:r>
              <a:rPr lang="en-GB" dirty="0"/>
              <a:t>Certificate-based authentication:</a:t>
            </a:r>
          </a:p>
          <a:p>
            <a:pPr marL="365760" lvl="1"/>
            <a:r>
              <a:rPr lang="en-GB" dirty="0"/>
              <a:t>Azure Resource Manager:</a:t>
            </a:r>
          </a:p>
          <a:p>
            <a:pPr marL="576072" lvl="2"/>
            <a:r>
              <a:rPr lang="en-GB" dirty="0"/>
              <a:t>Generate a certificate on the local computer</a:t>
            </a:r>
          </a:p>
          <a:p>
            <a:pPr marL="576072" lvl="2"/>
            <a:r>
              <a:rPr lang="en-GB" dirty="0"/>
              <a:t>Create an Azure AD application associated with the certificate</a:t>
            </a:r>
          </a:p>
          <a:p>
            <a:pPr marL="576072" lvl="2"/>
            <a:r>
              <a:rPr lang="en-GB" dirty="0"/>
              <a:t>Create a service principal associated with the application</a:t>
            </a:r>
          </a:p>
          <a:p>
            <a:pPr marL="576072" lvl="2"/>
            <a:r>
              <a:rPr lang="en-GB" dirty="0"/>
              <a:t>Assign the Reader role to the service principal</a:t>
            </a:r>
          </a:p>
          <a:p>
            <a:pPr marL="365760" lvl="1"/>
            <a:r>
              <a:rPr lang="en-GB" dirty="0"/>
              <a:t>Classic:</a:t>
            </a:r>
          </a:p>
          <a:p>
            <a:pPr marL="576072" lvl="2"/>
            <a:r>
              <a:rPr lang="en-GB" dirty="0"/>
              <a:t>Generate a management certificate in Azure or on the local computer</a:t>
            </a:r>
          </a:p>
          <a:p>
            <a:pPr marL="576072" lvl="2"/>
            <a:r>
              <a:rPr lang="en-GB" dirty="0"/>
              <a:t>Store the private key on the local computer and the public key in Azure</a:t>
            </a:r>
          </a:p>
          <a:p>
            <a:pPr lvl="1"/>
            <a:endParaRPr lang="en-US" dirty="0"/>
          </a:p>
        </p:txBody>
      </p:sp>
      <p:sp>
        <p:nvSpPr>
          <p:cNvPr id="5" name="TextBox 4"/>
          <p:cNvSpPr txBox="1"/>
          <p:nvPr/>
        </p:nvSpPr>
        <p:spPr>
          <a:xfrm>
            <a:off x="593700" y="2446938"/>
            <a:ext cx="7711440" cy="369332"/>
          </a:xfrm>
          <a:prstGeom prst="rect">
            <a:avLst/>
          </a:prstGeom>
          <a:solidFill>
            <a:schemeClr val="bg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GB" b="0" dirty="0">
                <a:solidFill>
                  <a:schemeClr val="tx1"/>
                </a:solidFill>
                <a:latin typeface="Lucida Console" panose="020B0609040504020204" pitchFamily="49" charset="0"/>
                <a:cs typeface="Lucida Sans Unicode" panose="020B0602030504020204" pitchFamily="34" charset="0"/>
              </a:rPr>
              <a:t>Login-</a:t>
            </a:r>
            <a:r>
              <a:rPr lang="en-GB" b="0" dirty="0" err="1">
                <a:solidFill>
                  <a:schemeClr val="tx1"/>
                </a:solidFill>
                <a:latin typeface="Lucida Console" panose="020B0609040504020204" pitchFamily="49" charset="0"/>
                <a:cs typeface="Lucida Sans Unicode" panose="020B0602030504020204" pitchFamily="34" charset="0"/>
              </a:rPr>
              <a:t>AzureRmAccount</a:t>
            </a:r>
            <a:endParaRPr lang="en-US" b="0" dirty="0">
              <a:solidFill>
                <a:schemeClr val="tx1"/>
              </a:solidFill>
              <a:latin typeface="Lucida Console" panose="020B0609040504020204" pitchFamily="49"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331214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8b862142-fc0e-464f-bcee-0a973ea2b6f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Azure PowerShell cmdlets for Azure classic deployment model and Azure Resource Manager</a:t>
            </a:r>
          </a:p>
        </p:txBody>
      </p:sp>
      <p:graphicFrame>
        <p:nvGraphicFramePr>
          <p:cNvPr id="4" name="Content Placeholder 2"/>
          <p:cNvGraphicFramePr>
            <a:graphicFrameLocks/>
          </p:cNvGraphicFramePr>
          <p:nvPr>
            <p:extLst>
              <p:ext uri="{D42A27DB-BD31-4B8C-83A1-F6EECF244321}">
                <p14:modId xmlns:p14="http://schemas.microsoft.com/office/powerpoint/2010/main" val="2992763813"/>
              </p:ext>
            </p:extLst>
          </p:nvPr>
        </p:nvGraphicFramePr>
        <p:xfrm>
          <a:off x="125506" y="877329"/>
          <a:ext cx="8857128" cy="4385425"/>
        </p:xfrm>
        <a:graphic>
          <a:graphicData uri="http://schemas.openxmlformats.org/drawingml/2006/table">
            <a:tbl>
              <a:tblPr firstRow="1" bandRow="1">
                <a:tableStyleId>{5C22544A-7EE6-4342-B048-85BDC9FD1C3A}</a:tableStyleId>
              </a:tblPr>
              <a:tblGrid>
                <a:gridCol w="2205318">
                  <a:extLst>
                    <a:ext uri="{9D8B030D-6E8A-4147-A177-3AD203B41FA5}">
                      <a16:colId xmlns:a16="http://schemas.microsoft.com/office/drawing/2014/main" val="20000"/>
                    </a:ext>
                  </a:extLst>
                </a:gridCol>
                <a:gridCol w="3137647">
                  <a:extLst>
                    <a:ext uri="{9D8B030D-6E8A-4147-A177-3AD203B41FA5}">
                      <a16:colId xmlns:a16="http://schemas.microsoft.com/office/drawing/2014/main" val="20001"/>
                    </a:ext>
                  </a:extLst>
                </a:gridCol>
                <a:gridCol w="3514163">
                  <a:extLst>
                    <a:ext uri="{9D8B030D-6E8A-4147-A177-3AD203B41FA5}">
                      <a16:colId xmlns:a16="http://schemas.microsoft.com/office/drawing/2014/main" val="20002"/>
                    </a:ext>
                  </a:extLst>
                </a:gridCol>
              </a:tblGrid>
              <a:tr h="701640">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Functionality or command</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701640">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resource group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New_AzureResourceGroup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New-</a:t>
                      </a:r>
                      <a:r>
                        <a:rPr lang="en-US" sz="2000" b="0" dirty="0" err="1">
                          <a:solidFill>
                            <a:schemeClr val="tx1"/>
                          </a:solidFill>
                          <a:effectLst/>
                          <a:latin typeface="Segoe UI" panose="020B0502040204020203" pitchFamily="34" charset="0"/>
                          <a:ea typeface="Times New Roman"/>
                          <a:cs typeface="Segoe UI" panose="020B0502040204020203" pitchFamily="34" charset="0"/>
                        </a:rPr>
                        <a:t>AzureRmResourceGroup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701640">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New-AzureVM</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New-AzureRmVM</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701640">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New-</a:t>
                      </a:r>
                      <a:r>
                        <a:rPr lang="en-US" sz="2000" b="0"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New-</a:t>
                      </a:r>
                      <a:r>
                        <a:rPr lang="en-US" sz="2000" b="0"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877225">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Add-</a:t>
                      </a:r>
                      <a:r>
                        <a:rPr lang="en-US" sz="2000" b="0"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Login-</a:t>
                      </a:r>
                      <a:r>
                        <a:rPr lang="en-US" sz="2000" b="0"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701640">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GUI Element</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The Azure portal and the Azure classic portal</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The Azure portal only</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854348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b901620d-549a-41ca-9642-55a932b7cb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Azure PowerShell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dirty="0"/>
              <a:t>Create a resource group</a:t>
            </a:r>
          </a:p>
          <a:p>
            <a:pPr lvl="0"/>
            <a:r>
              <a:rPr lang="en-US" dirty="0"/>
              <a:t>Create a storage account</a:t>
            </a:r>
          </a:p>
          <a:p>
            <a:pPr lvl="0"/>
            <a:r>
              <a:rPr lang="en-US" dirty="0"/>
              <a:t>Delete a resource group with its resources</a:t>
            </a:r>
          </a:p>
          <a:p>
            <a:endParaRPr lang="en-US" dirty="0"/>
          </a:p>
        </p:txBody>
      </p:sp>
    </p:spTree>
    <p:custDataLst>
      <p:tags r:id="rId1"/>
    </p:custDataLst>
    <p:extLst>
      <p:ext uri="{BB962C8B-B14F-4D97-AF65-F5344CB8AC3E}">
        <p14:creationId xmlns:p14="http://schemas.microsoft.com/office/powerpoint/2010/main" val="285838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Cloud technology overview</a:t>
            </a:r>
          </a:p>
        </p:txBody>
      </p:sp>
      <p:sp>
        <p:nvSpPr>
          <p:cNvPr id="3" name="Text Placeholder 2"/>
          <p:cNvSpPr>
            <a:spLocks noGrp="1"/>
          </p:cNvSpPr>
          <p:nvPr>
            <p:ph type="body" idx="1"/>
          </p:nvPr>
        </p:nvSpPr>
        <p:spPr/>
        <p:txBody>
          <a:bodyPr/>
          <a:lstStyle/>
          <a:p>
            <a:r>
              <a:rPr lang="en-US" dirty="0"/>
              <a:t>Demonstration: Preparing the environment
Introduction to cloud computing
Types of cloud services</a:t>
            </a:r>
          </a:p>
        </p:txBody>
      </p:sp>
    </p:spTree>
    <p:custDataLst>
      <p:tags r:id="rId1"/>
    </p:custDataLst>
    <p:extLst>
      <p:ext uri="{BB962C8B-B14F-4D97-AF65-F5344CB8AC3E}">
        <p14:creationId xmlns:p14="http://schemas.microsoft.com/office/powerpoint/2010/main" val="271017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348789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9a12bb27-287c-45ba-a42e-ccfaa9c5ee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Overview of Azure Resource Manager</a:t>
            </a:r>
          </a:p>
        </p:txBody>
      </p:sp>
      <p:sp>
        <p:nvSpPr>
          <p:cNvPr id="3" name="Text Placeholder 2"/>
          <p:cNvSpPr>
            <a:spLocks noGrp="1"/>
          </p:cNvSpPr>
          <p:nvPr>
            <p:ph type="body" idx="1"/>
          </p:nvPr>
        </p:nvSpPr>
        <p:spPr/>
        <p:txBody>
          <a:bodyPr/>
          <a:lstStyle/>
          <a:p>
            <a:r>
              <a:rPr lang="en-US" dirty="0"/>
              <a:t>What is Azure Resource Manager?
Resources and resource groups
Azure Resource Manager deployment methodologies</a:t>
            </a:r>
          </a:p>
        </p:txBody>
      </p:sp>
    </p:spTree>
    <p:custDataLst>
      <p:tags r:id="rId1"/>
    </p:custDataLst>
    <p:extLst>
      <p:ext uri="{BB962C8B-B14F-4D97-AF65-F5344CB8AC3E}">
        <p14:creationId xmlns:p14="http://schemas.microsoft.com/office/powerpoint/2010/main" val="472458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478ce9fa-9cef-47b3-bdaf-a8f674a656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Azure Resource Manager?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Resource Manager core concepts:</a:t>
            </a:r>
          </a:p>
          <a:p>
            <a:r>
              <a:rPr lang="en-US" sz="2400" dirty="0"/>
              <a:t>Resources:</a:t>
            </a:r>
          </a:p>
          <a:p>
            <a:pPr marL="365760" lvl="2"/>
            <a:r>
              <a:rPr lang="en-US" dirty="0"/>
              <a:t>Individual building blocks of Azure-based solutions</a:t>
            </a:r>
          </a:p>
          <a:p>
            <a:pPr marL="365760" lvl="2"/>
            <a:r>
              <a:rPr lang="en-US" dirty="0"/>
              <a:t>Managed by resource providers</a:t>
            </a:r>
          </a:p>
          <a:p>
            <a:r>
              <a:rPr lang="en-US" sz="2400" dirty="0"/>
              <a:t>Resource groups:</a:t>
            </a:r>
          </a:p>
          <a:p>
            <a:pPr marL="365760" lvl="2"/>
            <a:r>
              <a:rPr lang="en-US" dirty="0"/>
              <a:t>Custom collections of resources</a:t>
            </a:r>
          </a:p>
          <a:p>
            <a:pPr marL="365760" lvl="2"/>
            <a:r>
              <a:rPr lang="en-US" dirty="0"/>
              <a:t>Typically represents common lifecycle of its resources</a:t>
            </a:r>
          </a:p>
          <a:p>
            <a:pPr marL="365760" lvl="2"/>
            <a:r>
              <a:rPr lang="en-US" dirty="0"/>
              <a:t>Commonly used to delegate permissions to its resources</a:t>
            </a:r>
          </a:p>
          <a:p>
            <a:pPr marL="365760" lvl="2"/>
            <a:r>
              <a:rPr lang="en-US" dirty="0"/>
              <a:t>Aggregates billing data and auditing events of its resources</a:t>
            </a:r>
          </a:p>
          <a:p>
            <a:pPr marL="365760" lvl="2"/>
            <a:r>
              <a:rPr lang="en-US" dirty="0"/>
              <a:t>Each resource belongs to only one resource group</a:t>
            </a:r>
          </a:p>
          <a:p>
            <a:r>
              <a:rPr lang="en-US" sz="2400" dirty="0"/>
              <a:t>RBAC</a:t>
            </a:r>
          </a:p>
          <a:p>
            <a:r>
              <a:rPr lang="en-US" sz="2400" dirty="0"/>
              <a:t>Tagging</a:t>
            </a:r>
          </a:p>
          <a:p>
            <a:r>
              <a:rPr lang="en-US" sz="2400" dirty="0"/>
              <a:t>Policies and locks</a:t>
            </a:r>
          </a:p>
          <a:p>
            <a:endParaRPr lang="en-CA" dirty="0"/>
          </a:p>
          <a:p>
            <a:pPr lvl="1"/>
            <a:endParaRPr lang="en-US" dirty="0"/>
          </a:p>
        </p:txBody>
      </p:sp>
    </p:spTree>
    <p:custDataLst>
      <p:tags r:id="rId1"/>
    </p:custDataLst>
    <p:extLst>
      <p:ext uri="{BB962C8B-B14F-4D97-AF65-F5344CB8AC3E}">
        <p14:creationId xmlns:p14="http://schemas.microsoft.com/office/powerpoint/2010/main" val="2012567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619f552e-1c63-4ad7-9e24-636e086886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and resource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Resource groups enable logical groupings of resources</a:t>
            </a:r>
          </a:p>
          <a:p>
            <a:r>
              <a:rPr lang="en-US" dirty="0"/>
              <a:t>Resources are assigned to a resource group when created</a:t>
            </a:r>
          </a:p>
          <a:p>
            <a:r>
              <a:rPr lang="en-US" dirty="0"/>
              <a:t>Most resources can be moved between resource groups</a:t>
            </a:r>
          </a:p>
        </p:txBody>
      </p:sp>
    </p:spTree>
    <p:custDataLst>
      <p:tags r:id="rId1"/>
    </p:custDataLst>
    <p:extLst>
      <p:ext uri="{BB962C8B-B14F-4D97-AF65-F5344CB8AC3E}">
        <p14:creationId xmlns:p14="http://schemas.microsoft.com/office/powerpoint/2010/main" val="190762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7e19f6de-1549-4431-af99-9f46cfa0caf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US" dirty="0"/>
              <a:t>Azure Resource Manager deployment methodologies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Imperative:</a:t>
            </a:r>
          </a:p>
          <a:p>
            <a:pPr marL="365760" lvl="1"/>
            <a:r>
              <a:rPr lang="en-US" dirty="0"/>
              <a:t>Based on Azure PowerShell or Azure CLI scripts</a:t>
            </a:r>
          </a:p>
          <a:p>
            <a:pPr marL="365760" lvl="1"/>
            <a:r>
              <a:rPr lang="en-US" dirty="0"/>
              <a:t>Specified by each provisioning step</a:t>
            </a:r>
          </a:p>
          <a:p>
            <a:r>
              <a:rPr lang="en-US" dirty="0"/>
              <a:t>Declarative:</a:t>
            </a:r>
          </a:p>
          <a:p>
            <a:pPr marL="365760" lvl="1"/>
            <a:r>
              <a:rPr lang="en-US" dirty="0"/>
              <a:t>Based on Azure Resource Manager templates:</a:t>
            </a:r>
          </a:p>
          <a:p>
            <a:pPr marL="576072" lvl="2"/>
            <a:r>
              <a:rPr lang="en-US" dirty="0"/>
              <a:t>JSON-formatted</a:t>
            </a:r>
          </a:p>
          <a:p>
            <a:pPr marL="576072" lvl="2"/>
            <a:r>
              <a:rPr lang="en-US" dirty="0"/>
              <a:t>Describes the end state</a:t>
            </a:r>
          </a:p>
          <a:p>
            <a:pPr marL="576072" lvl="2"/>
            <a:r>
              <a:rPr lang="en-US" dirty="0"/>
              <a:t>Idempotent</a:t>
            </a:r>
          </a:p>
          <a:p>
            <a:pPr marL="576072" lvl="2"/>
            <a:r>
              <a:rPr lang="en-US" dirty="0"/>
              <a:t>Support versioning</a:t>
            </a:r>
          </a:p>
          <a:p>
            <a:pPr marL="576072" lvl="2"/>
            <a:r>
              <a:rPr lang="en-US" dirty="0"/>
              <a:t>Allows for OS configuration via VM Agent extensions</a:t>
            </a:r>
          </a:p>
          <a:p>
            <a:pPr marL="365760" lvl="1"/>
            <a:r>
              <a:rPr lang="en-US" dirty="0"/>
              <a:t>Azure determines provisioning steps based on the end state</a:t>
            </a:r>
          </a:p>
          <a:p>
            <a:pPr marL="576072" lvl="2"/>
            <a:r>
              <a:rPr lang="en-US" dirty="0"/>
              <a:t>You can specify resource dependencies</a:t>
            </a:r>
          </a:p>
          <a:p>
            <a:endParaRPr lang="en-US" dirty="0"/>
          </a:p>
        </p:txBody>
      </p:sp>
    </p:spTree>
    <p:custDataLst>
      <p:tags r:id="rId1"/>
    </p:custDataLst>
    <p:extLst>
      <p:ext uri="{BB962C8B-B14F-4D97-AF65-F5344CB8AC3E}">
        <p14:creationId xmlns:p14="http://schemas.microsoft.com/office/powerpoint/2010/main" val="3443340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ee013381-a3ea-424f-9206-eef9e8e093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a:t>
            </a:r>
            <a:r>
              <a:rPr lang="fr-FR" dirty="0"/>
              <a:t> 6: Azure management services</a:t>
            </a:r>
            <a:endParaRPr lang="en-US" dirty="0"/>
          </a:p>
        </p:txBody>
      </p:sp>
      <p:sp>
        <p:nvSpPr>
          <p:cNvPr id="3" name="Text Placeholder 2"/>
          <p:cNvSpPr>
            <a:spLocks noGrp="1"/>
          </p:cNvSpPr>
          <p:nvPr>
            <p:ph type="body" idx="1"/>
          </p:nvPr>
        </p:nvSpPr>
        <p:spPr/>
        <p:txBody>
          <a:bodyPr/>
          <a:lstStyle/>
          <a:p>
            <a:r>
              <a:rPr lang="en-US" dirty="0"/>
              <a:t>OMS
Logging and diagnostics in Azure
Azure access management</a:t>
            </a:r>
          </a:p>
        </p:txBody>
      </p:sp>
    </p:spTree>
    <p:custDataLst>
      <p:tags r:id="rId1"/>
    </p:custDataLst>
    <p:extLst>
      <p:ext uri="{BB962C8B-B14F-4D97-AF65-F5344CB8AC3E}">
        <p14:creationId xmlns:p14="http://schemas.microsoft.com/office/powerpoint/2010/main" val="2059791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c82309e5-aa7d-4319-8239-0c6e59f08b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OMS</a:t>
            </a:r>
          </a:p>
        </p:txBody>
      </p:sp>
      <p:grpSp>
        <p:nvGrpSpPr>
          <p:cNvPr id="4" name="Group 3" descr="Illustration depicting the process for implementing the Microsoft Operations Management Suite (OMS). There are five steps, some of which have multiple options. Different icons and text in boxes represent each option. Step 1 is on the left side, and has two options. The first option, Sign up by using Microsoft OMS and create a workspace, is on the top. Icons of the Internet, processing, and a bar chart depict this option. The second option, Sign up by using Azure management portal and create a workspace, is below this option. Two clouds depict this option. Both options for step 1 connect to step 2 on the right. Step 2 is to add solutions. A circle with a line in the middle and a plus and a minus on either side of the line depict this step. Step 2 connects to the three options for step 3 on the right. The first option is Connect servers directly to workspace. Icons of processing gears, a bar chart, and a document represent this option. The second option is Connect servers to the workspace by using System Center Operations Manager. A server icon next to a bar chart represents this option. The third option is Connect servers to workspace by using Azure Diagnostics. A hexagon and a bar chart represent this option. These three options connect to step 4, which is on the top right. Step 4 is collect logs from your data source, and a document icon represents it. Step 4 connects to step 5 below it, which is analyze data by using solutions and your custom searches. A magnifying glass that has a bar chart inside depicts this step.&#10;&#10;"/>
          <p:cNvGrpSpPr/>
          <p:nvPr/>
        </p:nvGrpSpPr>
        <p:grpSpPr>
          <a:xfrm>
            <a:off x="107504" y="866403"/>
            <a:ext cx="8928992" cy="5946973"/>
            <a:chOff x="107504" y="866403"/>
            <a:chExt cx="8928992" cy="5946973"/>
          </a:xfrm>
        </p:grpSpPr>
        <p:sp>
          <p:nvSpPr>
            <p:cNvPr id="5" name="Right Brace 4"/>
            <p:cNvSpPr/>
            <p:nvPr/>
          </p:nvSpPr>
          <p:spPr>
            <a:xfrm flipH="1">
              <a:off x="4427982" y="2204864"/>
              <a:ext cx="328868" cy="3600400"/>
            </a:xfrm>
            <a:prstGeom prst="rightBrace">
              <a:avLst>
                <a:gd name="adj1" fmla="val 0"/>
                <a:gd name="adj2" fmla="val 38168"/>
              </a:avLst>
            </a:prstGeom>
            <a:noFill/>
            <a:ln w="28575" cap="flat" cmpd="sng" algn="ctr">
              <a:solidFill>
                <a:srgbClr val="FF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6" name="Straight Arrow Connector 5"/>
            <p:cNvCxnSpPr/>
            <p:nvPr/>
          </p:nvCxnSpPr>
          <p:spPr>
            <a:xfrm>
              <a:off x="4438374" y="3579036"/>
              <a:ext cx="328868" cy="14762"/>
            </a:xfrm>
            <a:prstGeom prst="straightConnector1">
              <a:avLst/>
            </a:prstGeom>
            <a:noFill/>
            <a:ln w="28575" cap="flat" cmpd="sng" algn="ctr">
              <a:solidFill>
                <a:srgbClr val="FF0000"/>
              </a:solidFill>
              <a:prstDash val="solid"/>
              <a:tailEnd type="arrow"/>
            </a:ln>
            <a:effectLst/>
          </p:spPr>
        </p:cxnSp>
        <p:sp>
          <p:nvSpPr>
            <p:cNvPr id="7" name="Rectangle 6"/>
            <p:cNvSpPr/>
            <p:nvPr/>
          </p:nvSpPr>
          <p:spPr>
            <a:xfrm>
              <a:off x="107504" y="1296502"/>
              <a:ext cx="2304256" cy="2098291"/>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Sign up by using OMS and create a workspace</a:t>
              </a:r>
            </a:p>
          </p:txBody>
        </p:sp>
        <p:sp>
          <p:nvSpPr>
            <p:cNvPr id="8" name="Rectangle 7"/>
            <p:cNvSpPr/>
            <p:nvPr/>
          </p:nvSpPr>
          <p:spPr>
            <a:xfrm>
              <a:off x="112482" y="3685902"/>
              <a:ext cx="2304256" cy="2376264"/>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Sign up by using Azure management portal and create  a workspace</a:t>
              </a:r>
            </a:p>
          </p:txBody>
        </p:sp>
        <p:sp>
          <p:nvSpPr>
            <p:cNvPr id="9" name="Rectangle 8"/>
            <p:cNvSpPr/>
            <p:nvPr/>
          </p:nvSpPr>
          <p:spPr>
            <a:xfrm>
              <a:off x="2632762" y="2956846"/>
              <a:ext cx="1784830" cy="1296144"/>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 solutions</a:t>
              </a:r>
            </a:p>
          </p:txBody>
        </p:sp>
        <p:sp>
          <p:nvSpPr>
            <p:cNvPr id="10" name="Rectangle 9"/>
            <p:cNvSpPr/>
            <p:nvPr/>
          </p:nvSpPr>
          <p:spPr>
            <a:xfrm>
              <a:off x="4756851" y="1268760"/>
              <a:ext cx="2304256" cy="1584176"/>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Connect servers directly to workspace</a:t>
              </a:r>
            </a:p>
          </p:txBody>
        </p:sp>
        <p:sp>
          <p:nvSpPr>
            <p:cNvPr id="11" name="Rectangle 10"/>
            <p:cNvSpPr/>
            <p:nvPr/>
          </p:nvSpPr>
          <p:spPr>
            <a:xfrm>
              <a:off x="4756851" y="2924944"/>
              <a:ext cx="2304256" cy="2088232"/>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Connect servers to workspace by using Systems Center Operations Manager</a:t>
              </a:r>
            </a:p>
          </p:txBody>
        </p:sp>
        <p:sp>
          <p:nvSpPr>
            <p:cNvPr id="12" name="Rectangle 11"/>
            <p:cNvSpPr/>
            <p:nvPr/>
          </p:nvSpPr>
          <p:spPr>
            <a:xfrm>
              <a:off x="4756851" y="5085184"/>
              <a:ext cx="2304256" cy="1728192"/>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Connect servers to workspace by using Azure Diagnostics </a:t>
              </a:r>
            </a:p>
          </p:txBody>
        </p:sp>
        <p:sp>
          <p:nvSpPr>
            <p:cNvPr id="13" name="Rectangle 12"/>
            <p:cNvSpPr/>
            <p:nvPr/>
          </p:nvSpPr>
          <p:spPr>
            <a:xfrm>
              <a:off x="7282796" y="1306561"/>
              <a:ext cx="1753700" cy="2088232"/>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Collect logs from your data sources</a:t>
              </a:r>
            </a:p>
          </p:txBody>
        </p:sp>
        <p:sp>
          <p:nvSpPr>
            <p:cNvPr id="14" name="Rectangle 13"/>
            <p:cNvSpPr/>
            <p:nvPr/>
          </p:nvSpPr>
          <p:spPr>
            <a:xfrm>
              <a:off x="7282796" y="4149080"/>
              <a:ext cx="1753700" cy="2308512"/>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Analyze data by using solutions and your custom searches</a:t>
              </a:r>
            </a:p>
          </p:txBody>
        </p:sp>
        <p:sp>
          <p:nvSpPr>
            <p:cNvPr id="15" name="Oval 14"/>
            <p:cNvSpPr/>
            <p:nvPr/>
          </p:nvSpPr>
          <p:spPr>
            <a:xfrm>
              <a:off x="112482" y="866403"/>
              <a:ext cx="337687" cy="339607"/>
            </a:xfrm>
            <a:prstGeom prst="ellipse">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CA" b="0" kern="0" dirty="0">
                  <a:solidFill>
                    <a:prstClr val="black"/>
                  </a:solidFill>
                  <a:latin typeface="Segoe UI" panose="020B0502040204020203" pitchFamily="34" charset="0"/>
                  <a:cs typeface="Segoe UI" panose="020B0502040204020203" pitchFamily="34" charset="0"/>
                </a:rPr>
                <a:t>1</a:t>
              </a:r>
            </a:p>
          </p:txBody>
        </p:sp>
        <p:sp>
          <p:nvSpPr>
            <p:cNvPr id="16" name="Oval 15"/>
            <p:cNvSpPr/>
            <p:nvPr/>
          </p:nvSpPr>
          <p:spPr>
            <a:xfrm>
              <a:off x="2632762" y="2547655"/>
              <a:ext cx="337687" cy="339607"/>
            </a:xfrm>
            <a:prstGeom prst="ellipse">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CA" b="0" kern="0" dirty="0">
                  <a:solidFill>
                    <a:prstClr val="black"/>
                  </a:solidFill>
                  <a:latin typeface="Segoe UI" panose="020B0502040204020203" pitchFamily="34" charset="0"/>
                  <a:cs typeface="Segoe UI" panose="020B0502040204020203" pitchFamily="34" charset="0"/>
                </a:rPr>
                <a:t>2</a:t>
              </a:r>
            </a:p>
          </p:txBody>
        </p:sp>
        <p:sp>
          <p:nvSpPr>
            <p:cNvPr id="17" name="Oval 16"/>
            <p:cNvSpPr/>
            <p:nvPr/>
          </p:nvSpPr>
          <p:spPr>
            <a:xfrm>
              <a:off x="4284394" y="1865257"/>
              <a:ext cx="337687" cy="339607"/>
            </a:xfrm>
            <a:prstGeom prst="ellipse">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CA" b="0" kern="0" dirty="0">
                  <a:solidFill>
                    <a:prstClr val="black"/>
                  </a:solidFill>
                  <a:latin typeface="Segoe UI" panose="020B0502040204020203" pitchFamily="34" charset="0"/>
                  <a:cs typeface="Segoe UI" panose="020B0502040204020203" pitchFamily="34" charset="0"/>
                </a:rPr>
                <a:t>3</a:t>
              </a:r>
            </a:p>
          </p:txBody>
        </p:sp>
        <p:sp>
          <p:nvSpPr>
            <p:cNvPr id="18" name="Oval 17"/>
            <p:cNvSpPr/>
            <p:nvPr/>
          </p:nvSpPr>
          <p:spPr>
            <a:xfrm>
              <a:off x="7287774" y="898700"/>
              <a:ext cx="337687" cy="339607"/>
            </a:xfrm>
            <a:prstGeom prst="ellipse">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CA" b="0" kern="0" dirty="0">
                  <a:solidFill>
                    <a:prstClr val="black"/>
                  </a:solidFill>
                  <a:latin typeface="Segoe UI" panose="020B0502040204020203" pitchFamily="34" charset="0"/>
                  <a:cs typeface="Segoe UI" panose="020B0502040204020203" pitchFamily="34" charset="0"/>
                </a:rPr>
                <a:t>4</a:t>
              </a:r>
            </a:p>
          </p:txBody>
        </p:sp>
        <p:sp>
          <p:nvSpPr>
            <p:cNvPr id="19" name="Oval 18"/>
            <p:cNvSpPr/>
            <p:nvPr/>
          </p:nvSpPr>
          <p:spPr>
            <a:xfrm>
              <a:off x="7287774" y="3741219"/>
              <a:ext cx="337687" cy="339607"/>
            </a:xfrm>
            <a:prstGeom prst="ellipse">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CA" b="0" kern="0" dirty="0">
                  <a:solidFill>
                    <a:prstClr val="black"/>
                  </a:solidFill>
                  <a:latin typeface="Segoe UI" panose="020B0502040204020203" pitchFamily="34" charset="0"/>
                  <a:cs typeface="Segoe UI" panose="020B0502040204020203" pitchFamily="34" charset="0"/>
                </a:rPr>
                <a:t>5</a:t>
              </a:r>
            </a:p>
          </p:txBody>
        </p:sp>
        <p:sp>
          <p:nvSpPr>
            <p:cNvPr id="20" name="Right Brace 19"/>
            <p:cNvSpPr/>
            <p:nvPr/>
          </p:nvSpPr>
          <p:spPr>
            <a:xfrm>
              <a:off x="2416738" y="2958194"/>
              <a:ext cx="211046" cy="1368152"/>
            </a:xfrm>
            <a:prstGeom prst="rightBrace">
              <a:avLst/>
            </a:prstGeom>
            <a:noFill/>
            <a:ln w="28575" cap="flat" cmpd="sng" algn="ctr">
              <a:solidFill>
                <a:srgbClr val="FF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1" name="Right Brace 20"/>
            <p:cNvSpPr/>
            <p:nvPr/>
          </p:nvSpPr>
          <p:spPr>
            <a:xfrm>
              <a:off x="7066771" y="1754488"/>
              <a:ext cx="216025" cy="4410816"/>
            </a:xfrm>
            <a:prstGeom prst="rightBrace">
              <a:avLst>
                <a:gd name="adj1" fmla="val 8333"/>
                <a:gd name="adj2" fmla="val 25576"/>
              </a:avLst>
            </a:prstGeom>
            <a:noFill/>
            <a:ln w="28575" cap="flat" cmpd="sng" algn="ctr">
              <a:solidFill>
                <a:srgbClr val="FF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Calibri"/>
                <a:ea typeface="+mn-ea"/>
                <a:cs typeface="+mn-cs"/>
              </a:endParaRPr>
            </a:p>
          </p:txBody>
        </p:sp>
        <p:grpSp>
          <p:nvGrpSpPr>
            <p:cNvPr id="22" name="Group 21"/>
            <p:cNvGrpSpPr>
              <a:grpSpLocks noChangeAspect="1"/>
            </p:cNvGrpSpPr>
            <p:nvPr/>
          </p:nvGrpSpPr>
          <p:grpSpPr bwMode="auto">
            <a:xfrm rot="16200000">
              <a:off x="1335134" y="2306847"/>
              <a:ext cx="697618" cy="905711"/>
              <a:chOff x="2735" y="2378"/>
              <a:chExt cx="409" cy="531"/>
            </a:xfrm>
          </p:grpSpPr>
          <p:sp>
            <p:nvSpPr>
              <p:cNvPr id="147"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148" name="Freeform 147"/>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grpSp>
        <p:grpSp>
          <p:nvGrpSpPr>
            <p:cNvPr id="23" name="Group 22"/>
            <p:cNvGrpSpPr>
              <a:grpSpLocks noChangeAspect="1"/>
            </p:cNvGrpSpPr>
            <p:nvPr/>
          </p:nvGrpSpPr>
          <p:grpSpPr bwMode="auto">
            <a:xfrm>
              <a:off x="1364209" y="2531209"/>
              <a:ext cx="471487" cy="471487"/>
              <a:chOff x="2059" y="2189"/>
              <a:chExt cx="966" cy="966"/>
            </a:xfrm>
          </p:grpSpPr>
          <p:sp>
            <p:nvSpPr>
              <p:cNvPr id="142"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143" name="Rectangle 142"/>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144" name="Rectangle 143"/>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145" name="Rectangle 144"/>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146" name="Rectangle 145"/>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grpSp>
        <p:sp>
          <p:nvSpPr>
            <p:cNvPr id="24" name="Freeform 23"/>
            <p:cNvSpPr>
              <a:spLocks noChangeAspect="1" noEditPoints="1"/>
            </p:cNvSpPr>
            <p:nvPr/>
          </p:nvSpPr>
          <p:spPr bwMode="auto">
            <a:xfrm>
              <a:off x="573218" y="2462096"/>
              <a:ext cx="591209" cy="643005"/>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pic>
          <p:nvPicPr>
            <p:cNvPr id="25" name="Picture 24"/>
            <p:cNvPicPr>
              <a:picLocks noChangeAspect="1"/>
            </p:cNvPicPr>
            <p:nvPr/>
          </p:nvPicPr>
          <p:blipFill>
            <a:blip r:embed="rId4"/>
            <a:stretch>
              <a:fillRect/>
            </a:stretch>
          </p:blipFill>
          <p:spPr>
            <a:xfrm>
              <a:off x="1082408" y="5237012"/>
              <a:ext cx="1140513" cy="619538"/>
            </a:xfrm>
            <a:prstGeom prst="rect">
              <a:avLst/>
            </a:prstGeom>
          </p:spPr>
        </p:pic>
        <p:pic>
          <p:nvPicPr>
            <p:cNvPr id="26" name="Picture 25"/>
            <p:cNvPicPr>
              <a:picLocks noChangeAspect="1"/>
            </p:cNvPicPr>
            <p:nvPr/>
          </p:nvPicPr>
          <p:blipFill>
            <a:blip r:embed="rId5"/>
            <a:stretch>
              <a:fillRect/>
            </a:stretch>
          </p:blipFill>
          <p:spPr>
            <a:xfrm>
              <a:off x="186249" y="4971142"/>
              <a:ext cx="1365145" cy="740139"/>
            </a:xfrm>
            <a:prstGeom prst="rect">
              <a:avLst/>
            </a:prstGeom>
          </p:spPr>
        </p:pic>
        <p:sp>
          <p:nvSpPr>
            <p:cNvPr id="27" name="Oval 26"/>
            <p:cNvSpPr/>
            <p:nvPr/>
          </p:nvSpPr>
          <p:spPr>
            <a:xfrm>
              <a:off x="3111058" y="3284984"/>
              <a:ext cx="864096" cy="862857"/>
            </a:xfrm>
            <a:prstGeom prst="ellipse">
              <a:avLst/>
            </a:prstGeom>
            <a:noFill/>
            <a:ln w="28575"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 -</a:t>
              </a:r>
            </a:p>
          </p:txBody>
        </p:sp>
        <p:cxnSp>
          <p:nvCxnSpPr>
            <p:cNvPr id="28" name="Straight Connector 27"/>
            <p:cNvCxnSpPr>
              <a:stCxn id="27" idx="0"/>
              <a:endCxn id="27" idx="4"/>
            </p:cNvCxnSpPr>
            <p:nvPr/>
          </p:nvCxnSpPr>
          <p:spPr>
            <a:xfrm>
              <a:off x="3543106" y="3284984"/>
              <a:ext cx="0" cy="862857"/>
            </a:xfrm>
            <a:prstGeom prst="line">
              <a:avLst/>
            </a:prstGeom>
            <a:noFill/>
            <a:ln w="28575" cap="flat" cmpd="sng" algn="ctr">
              <a:solidFill>
                <a:srgbClr val="0070C0"/>
              </a:solidFill>
              <a:prstDash val="solid"/>
            </a:ln>
            <a:effectLst/>
          </p:spPr>
        </p:cxnSp>
        <p:grpSp>
          <p:nvGrpSpPr>
            <p:cNvPr id="29" name="Group 28"/>
            <p:cNvGrpSpPr>
              <a:grpSpLocks noChangeAspect="1"/>
            </p:cNvGrpSpPr>
            <p:nvPr/>
          </p:nvGrpSpPr>
          <p:grpSpPr>
            <a:xfrm>
              <a:off x="6185942" y="2151215"/>
              <a:ext cx="402282" cy="531965"/>
              <a:chOff x="746907" y="3232758"/>
              <a:chExt cx="1204130" cy="1592303"/>
            </a:xfrm>
          </p:grpSpPr>
          <p:grpSp>
            <p:nvGrpSpPr>
              <p:cNvPr id="138" name="Group 137"/>
              <p:cNvGrpSpPr>
                <a:grpSpLocks noChangeAspect="1"/>
              </p:cNvGrpSpPr>
              <p:nvPr/>
            </p:nvGrpSpPr>
            <p:grpSpPr bwMode="auto">
              <a:xfrm>
                <a:off x="746907" y="3232758"/>
                <a:ext cx="1204130" cy="1592303"/>
                <a:chOff x="3915" y="2947"/>
                <a:chExt cx="456" cy="603"/>
              </a:xfrm>
              <a:solidFill>
                <a:srgbClr val="C1E5FF"/>
              </a:solidFill>
            </p:grpSpPr>
            <p:sp>
              <p:nvSpPr>
                <p:cNvPr id="140" name="Freeform 139"/>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141" name="Freeform 140"/>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grpSp>
          <p:sp>
            <p:nvSpPr>
              <p:cNvPr id="139" name="Freeform 138"/>
              <p:cNvSpPr>
                <a:spLocks/>
              </p:cNvSpPr>
              <p:nvPr/>
            </p:nvSpPr>
            <p:spPr bwMode="auto">
              <a:xfrm>
                <a:off x="748434" y="3232758"/>
                <a:ext cx="380252" cy="35912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grpSp>
        <p:grpSp>
          <p:nvGrpSpPr>
            <p:cNvPr id="30" name="Group 29"/>
            <p:cNvGrpSpPr>
              <a:grpSpLocks noChangeAspect="1"/>
            </p:cNvGrpSpPr>
            <p:nvPr/>
          </p:nvGrpSpPr>
          <p:grpSpPr>
            <a:xfrm>
              <a:off x="5824805" y="2276872"/>
              <a:ext cx="403379" cy="533416"/>
              <a:chOff x="5025896" y="1506904"/>
              <a:chExt cx="1204130" cy="1592303"/>
            </a:xfrm>
          </p:grpSpPr>
          <p:grpSp>
            <p:nvGrpSpPr>
              <p:cNvPr id="129" name="Group 128"/>
              <p:cNvGrpSpPr>
                <a:grpSpLocks noChangeAspect="1"/>
              </p:cNvGrpSpPr>
              <p:nvPr/>
            </p:nvGrpSpPr>
            <p:grpSpPr bwMode="auto">
              <a:xfrm>
                <a:off x="5025896" y="1506904"/>
                <a:ext cx="1204130" cy="1592303"/>
                <a:chOff x="3915" y="2947"/>
                <a:chExt cx="456" cy="603"/>
              </a:xfrm>
              <a:solidFill>
                <a:srgbClr val="8064A2">
                  <a:lumMod val="20000"/>
                  <a:lumOff val="80000"/>
                </a:srgbClr>
              </a:solidFill>
            </p:grpSpPr>
            <p:sp>
              <p:nvSpPr>
                <p:cNvPr id="136" name="Freeform 135"/>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37" name="Freeform 136"/>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nvGrpSpPr>
              <p:cNvPr id="130" name="Group 129"/>
              <p:cNvGrpSpPr>
                <a:grpSpLocks noChangeAspect="1"/>
              </p:cNvGrpSpPr>
              <p:nvPr/>
            </p:nvGrpSpPr>
            <p:grpSpPr bwMode="auto">
              <a:xfrm>
                <a:off x="5142186" y="1956191"/>
                <a:ext cx="914400" cy="914400"/>
                <a:chOff x="2566" y="1322"/>
                <a:chExt cx="576" cy="576"/>
              </a:xfrm>
            </p:grpSpPr>
            <p:sp>
              <p:nvSpPr>
                <p:cNvPr id="131"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32" name="Rectangle 131"/>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33" name="Rectangle 132"/>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34" name="Rectangle 133"/>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35" name="Rectangle 134"/>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grpSp>
          <p:nvGrpSpPr>
            <p:cNvPr id="31" name="Group 30"/>
            <p:cNvGrpSpPr>
              <a:grpSpLocks noChangeAspect="1"/>
            </p:cNvGrpSpPr>
            <p:nvPr/>
          </p:nvGrpSpPr>
          <p:grpSpPr>
            <a:xfrm>
              <a:off x="5479501" y="2121352"/>
              <a:ext cx="532673" cy="412391"/>
              <a:chOff x="5345113" y="3798888"/>
              <a:chExt cx="431799" cy="345296"/>
            </a:xfrm>
          </p:grpSpPr>
          <p:sp>
            <p:nvSpPr>
              <p:cNvPr id="127" name="Freeform 126"/>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128" name="Freeform 127"/>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grpSp>
        <p:grpSp>
          <p:nvGrpSpPr>
            <p:cNvPr id="32" name="Group 31"/>
            <p:cNvGrpSpPr>
              <a:grpSpLocks noChangeAspect="1"/>
            </p:cNvGrpSpPr>
            <p:nvPr/>
          </p:nvGrpSpPr>
          <p:grpSpPr bwMode="auto">
            <a:xfrm>
              <a:off x="5735933" y="4135435"/>
              <a:ext cx="276228" cy="804294"/>
              <a:chOff x="852" y="2588"/>
              <a:chExt cx="521" cy="1517"/>
            </a:xfrm>
          </p:grpSpPr>
          <p:sp>
            <p:nvSpPr>
              <p:cNvPr id="81"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2" name="Freeform 81"/>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3" name="Rectangle 82"/>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4" name="Rectangle 83"/>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5" name="Freeform 84"/>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6" name="Rectangle 85"/>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7" name="Rectangle 86"/>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8" name="Freeform 87"/>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9" name="Rectangle 88"/>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0" name="Rectangle 89"/>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1" name="Freeform 90"/>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2" name="Rectangle 91"/>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3" name="Rectangle 92"/>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4" name="Freeform 93"/>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5" name="Rectangle 94"/>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6" name="Rectangle 95"/>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7" name="Freeform 96"/>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8" name="Rectangle 97"/>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9" name="Rectangle 98"/>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0" name="Freeform 99"/>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1" name="Rectangle 100"/>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2" name="Rectangle 101"/>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3" name="Freeform 102"/>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4" name="Rectangle 103"/>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5" name="Rectangle 104"/>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6" name="Freeform 105"/>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7" name="Rectangle 106"/>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8" name="Rectangle 107"/>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09" name="Freeform 108"/>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0" name="Freeform 109"/>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1" name="Freeform 110"/>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2" name="Freeform 111"/>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3" name="Freeform 112"/>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4" name="Freeform 113"/>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5" name="Freeform 114"/>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6" name="Freeform 115"/>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7" name="Freeform 116"/>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8" name="Freeform 117"/>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19" name="Rectangle 118"/>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20" name="Freeform 119"/>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ysClr val="windowText" lastClr="000000">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21" name="Rectangle 120"/>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22" name="Freeform 121"/>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ysClr val="windowText" lastClr="000000">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23" name="Rectangle 122"/>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24" name="Freeform 123"/>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ysClr val="windowText" lastClr="000000">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25" name="Rectangle 124"/>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126" name="Freeform 125"/>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ysClr val="windowText" lastClr="000000">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nvGrpSpPr>
            <p:cNvPr id="33" name="Group 32"/>
            <p:cNvGrpSpPr>
              <a:grpSpLocks noChangeAspect="1"/>
            </p:cNvGrpSpPr>
            <p:nvPr/>
          </p:nvGrpSpPr>
          <p:grpSpPr>
            <a:xfrm>
              <a:off x="5932366" y="4265291"/>
              <a:ext cx="403379" cy="533416"/>
              <a:chOff x="5025896" y="1506904"/>
              <a:chExt cx="1204130" cy="1592303"/>
            </a:xfrm>
          </p:grpSpPr>
          <p:grpSp>
            <p:nvGrpSpPr>
              <p:cNvPr id="72" name="Group 71"/>
              <p:cNvGrpSpPr>
                <a:grpSpLocks noChangeAspect="1"/>
              </p:cNvGrpSpPr>
              <p:nvPr/>
            </p:nvGrpSpPr>
            <p:grpSpPr bwMode="auto">
              <a:xfrm>
                <a:off x="5025896" y="1506904"/>
                <a:ext cx="1204130" cy="1592303"/>
                <a:chOff x="3915" y="2947"/>
                <a:chExt cx="456" cy="603"/>
              </a:xfrm>
              <a:solidFill>
                <a:srgbClr val="8064A2">
                  <a:lumMod val="20000"/>
                  <a:lumOff val="80000"/>
                </a:srgbClr>
              </a:solidFill>
            </p:grpSpPr>
            <p:sp>
              <p:nvSpPr>
                <p:cNvPr id="79" name="Freeform 78"/>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0" name="Freeform 79"/>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nvGrpSpPr>
              <p:cNvPr id="73" name="Group 72"/>
              <p:cNvGrpSpPr>
                <a:grpSpLocks noChangeAspect="1"/>
              </p:cNvGrpSpPr>
              <p:nvPr/>
            </p:nvGrpSpPr>
            <p:grpSpPr bwMode="auto">
              <a:xfrm>
                <a:off x="5142186" y="1956191"/>
                <a:ext cx="914400" cy="914400"/>
                <a:chOff x="2566" y="1322"/>
                <a:chExt cx="576" cy="576"/>
              </a:xfrm>
            </p:grpSpPr>
            <p:sp>
              <p:nvSpPr>
                <p:cNvPr id="74"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5" name="Rectangle 74"/>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6" name="Rectangle 75"/>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7" name="Rectangle 76"/>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8" name="Rectangle 77"/>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grpSp>
          <p:nvGrpSpPr>
            <p:cNvPr id="34" name="Group 33"/>
            <p:cNvGrpSpPr>
              <a:grpSpLocks noChangeAspect="1"/>
            </p:cNvGrpSpPr>
            <p:nvPr/>
          </p:nvGrpSpPr>
          <p:grpSpPr>
            <a:xfrm>
              <a:off x="5724128" y="6093296"/>
              <a:ext cx="403379" cy="533416"/>
              <a:chOff x="5025896" y="1506904"/>
              <a:chExt cx="1204130" cy="1592303"/>
            </a:xfrm>
          </p:grpSpPr>
          <p:grpSp>
            <p:nvGrpSpPr>
              <p:cNvPr id="63" name="Group 62"/>
              <p:cNvGrpSpPr>
                <a:grpSpLocks noChangeAspect="1"/>
              </p:cNvGrpSpPr>
              <p:nvPr/>
            </p:nvGrpSpPr>
            <p:grpSpPr bwMode="auto">
              <a:xfrm>
                <a:off x="5025896" y="1506904"/>
                <a:ext cx="1204130" cy="1592303"/>
                <a:chOff x="3915" y="2947"/>
                <a:chExt cx="456" cy="603"/>
              </a:xfrm>
              <a:solidFill>
                <a:srgbClr val="8064A2">
                  <a:lumMod val="20000"/>
                  <a:lumOff val="80000"/>
                </a:srgbClr>
              </a:solidFill>
            </p:grpSpPr>
            <p:sp>
              <p:nvSpPr>
                <p:cNvPr id="70" name="Freeform 69"/>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1" name="Freeform 70"/>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nvGrpSpPr>
              <p:cNvPr id="64" name="Group 63"/>
              <p:cNvGrpSpPr>
                <a:grpSpLocks noChangeAspect="1"/>
              </p:cNvGrpSpPr>
              <p:nvPr/>
            </p:nvGrpSpPr>
            <p:grpSpPr bwMode="auto">
              <a:xfrm>
                <a:off x="5142186" y="1956191"/>
                <a:ext cx="914400" cy="914400"/>
                <a:chOff x="2566" y="1322"/>
                <a:chExt cx="576" cy="576"/>
              </a:xfrm>
            </p:grpSpPr>
            <p:sp>
              <p:nvSpPr>
                <p:cNvPr id="65"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6" name="Rectangle 65"/>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7" name="Rectangle 66"/>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8" name="Rectangle 67"/>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9" name="Rectangle 68"/>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sp>
          <p:nvSpPr>
            <p:cNvPr id="35" name="Hexagon 34"/>
            <p:cNvSpPr/>
            <p:nvPr/>
          </p:nvSpPr>
          <p:spPr>
            <a:xfrm>
              <a:off x="6004159" y="6093296"/>
              <a:ext cx="656073" cy="533416"/>
            </a:xfrm>
            <a:prstGeom prst="hexagon">
              <a:avLst>
                <a:gd name="adj" fmla="val 32792"/>
                <a:gd name="vf" fmla="val 115470"/>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36" name="Group 35"/>
            <p:cNvGrpSpPr>
              <a:grpSpLocks noChangeAspect="1"/>
            </p:cNvGrpSpPr>
            <p:nvPr/>
          </p:nvGrpSpPr>
          <p:grpSpPr bwMode="auto">
            <a:xfrm>
              <a:off x="7833366" y="2408569"/>
              <a:ext cx="652559" cy="862924"/>
              <a:chOff x="3177" y="2910"/>
              <a:chExt cx="456" cy="603"/>
            </a:xfrm>
          </p:grpSpPr>
          <p:sp>
            <p:nvSpPr>
              <p:cNvPr id="46" name="Freeform 45"/>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ysClr val="window" lastClr="FFFFFF">
                    <a:lumMod val="50000"/>
                  </a:sysClr>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47" name="Freeform 46"/>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48" name="Freeform 47"/>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49" name="Freeform 48"/>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0" name="Freeform 49"/>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1" name="Freeform 50"/>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2" name="Freeform 51"/>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3" name="Freeform 52"/>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4" name="Freeform 53"/>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5" name="Freeform 54"/>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6" name="Freeform 55"/>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7" name="Freeform 56"/>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8" name="Freeform 57"/>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9" name="Freeform 58"/>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0" name="Freeform 59"/>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1" name="Rectangle 60"/>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2" name="Rectangle 61"/>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342744">
              <a:off x="7813070" y="5491634"/>
              <a:ext cx="693153" cy="969101"/>
            </a:xfrm>
            <a:prstGeom prst="rect">
              <a:avLst/>
            </a:prstGeom>
          </p:spPr>
        </p:pic>
        <p:grpSp>
          <p:nvGrpSpPr>
            <p:cNvPr id="38" name="Group 37"/>
            <p:cNvGrpSpPr>
              <a:grpSpLocks noChangeAspect="1"/>
            </p:cNvGrpSpPr>
            <p:nvPr/>
          </p:nvGrpSpPr>
          <p:grpSpPr bwMode="auto">
            <a:xfrm>
              <a:off x="8107883" y="5709614"/>
              <a:ext cx="268808" cy="268808"/>
              <a:chOff x="2059" y="2189"/>
              <a:chExt cx="966" cy="966"/>
            </a:xfrm>
          </p:grpSpPr>
          <p:sp>
            <p:nvSpPr>
              <p:cNvPr id="41"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42" name="Rectangle 41"/>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43" name="Rectangle 42"/>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44" name="Rectangle 43"/>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sp>
            <p:nvSpPr>
              <p:cNvPr id="45" name="Rectangle 44"/>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Calibri"/>
                  <a:cs typeface="+mn-cs"/>
                </a:endParaRPr>
              </a:p>
            </p:txBody>
          </p:sp>
        </p:grpSp>
        <p:cxnSp>
          <p:nvCxnSpPr>
            <p:cNvPr id="39" name="Straight Connector 38"/>
            <p:cNvCxnSpPr/>
            <p:nvPr/>
          </p:nvCxnSpPr>
          <p:spPr bwMode="auto">
            <a:xfrm>
              <a:off x="7066771" y="3741219"/>
              <a:ext cx="108012" cy="0"/>
            </a:xfrm>
            <a:prstGeom prst="line">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none" w="med" len="med"/>
            </a:ln>
            <a:effectLst/>
          </p:spPr>
        </p:cxnSp>
        <p:cxnSp>
          <p:nvCxnSpPr>
            <p:cNvPr id="40" name="Straight Arrow Connector 39"/>
            <p:cNvCxnSpPr>
              <a:endCxn id="14" idx="0"/>
            </p:cNvCxnSpPr>
            <p:nvPr/>
          </p:nvCxnSpPr>
          <p:spPr>
            <a:xfrm>
              <a:off x="8158683" y="3412515"/>
              <a:ext cx="963" cy="736565"/>
            </a:xfrm>
            <a:prstGeom prst="straightConnector1">
              <a:avLst/>
            </a:prstGeom>
            <a:noFill/>
            <a:ln w="28575" cap="flat" cmpd="sng" algn="ctr">
              <a:solidFill>
                <a:srgbClr val="FF0000"/>
              </a:solidFill>
              <a:prstDash val="solid"/>
              <a:tailEnd type="arrow"/>
            </a:ln>
            <a:effectLst/>
          </p:spPr>
        </p:cxnSp>
      </p:grpSp>
    </p:spTree>
    <p:custDataLst>
      <p:tags r:id="rId1"/>
    </p:custDataLst>
    <p:extLst>
      <p:ext uri="{BB962C8B-B14F-4D97-AF65-F5344CB8AC3E}">
        <p14:creationId xmlns:p14="http://schemas.microsoft.com/office/powerpoint/2010/main" val="470615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13e23693-0194-4b1a-bdb6-d6a5083020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and diagnostics in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primary logging and analysis components in Azure are:</a:t>
            </a:r>
          </a:p>
          <a:p>
            <a:r>
              <a:rPr lang="en-US" sz="2400" dirty="0"/>
              <a:t>Activity logs</a:t>
            </a:r>
          </a:p>
          <a:p>
            <a:r>
              <a:rPr lang="en-US" sz="2400" dirty="0"/>
              <a:t>Azure Diagnostics</a:t>
            </a:r>
          </a:p>
          <a:p>
            <a:r>
              <a:rPr lang="en-US" sz="2400" dirty="0"/>
              <a:t>Metrics</a:t>
            </a:r>
          </a:p>
        </p:txBody>
      </p:sp>
    </p:spTree>
    <p:custDataLst>
      <p:tags r:id="rId1"/>
    </p:custDataLst>
    <p:extLst>
      <p:ext uri="{BB962C8B-B14F-4D97-AF65-F5344CB8AC3E}">
        <p14:creationId xmlns:p14="http://schemas.microsoft.com/office/powerpoint/2010/main" val="1729826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02dee624-96c4-4a5c-aef7-ae70d96411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access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administrative roles:</a:t>
            </a:r>
          </a:p>
          <a:p>
            <a:pPr marL="365760" lvl="1"/>
            <a:r>
              <a:rPr lang="en-US" dirty="0"/>
              <a:t>Account administrator</a:t>
            </a:r>
          </a:p>
          <a:p>
            <a:pPr marL="365760" lvl="1"/>
            <a:r>
              <a:rPr lang="en-US" dirty="0"/>
              <a:t>Service administrator</a:t>
            </a:r>
          </a:p>
          <a:p>
            <a:pPr marL="365760" lvl="1"/>
            <a:r>
              <a:rPr lang="en-US" dirty="0"/>
              <a:t>Co-administrator</a:t>
            </a:r>
          </a:p>
          <a:p>
            <a:r>
              <a:rPr lang="en-US" dirty="0"/>
              <a:t>Use RBAC to provide granular access to resources and resource groups</a:t>
            </a:r>
          </a:p>
        </p:txBody>
      </p:sp>
    </p:spTree>
    <p:custDataLst>
      <p:tags r:id="rId1"/>
    </p:custDataLst>
    <p:extLst>
      <p:ext uri="{BB962C8B-B14F-4D97-AF65-F5344CB8AC3E}">
        <p14:creationId xmlns:p14="http://schemas.microsoft.com/office/powerpoint/2010/main" val="3447158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Managing Microsoft Azure</a:t>
            </a:r>
          </a:p>
        </p:txBody>
      </p:sp>
      <p:sp>
        <p:nvSpPr>
          <p:cNvPr id="3" name="Text Placeholder 2"/>
          <p:cNvSpPr>
            <a:spLocks noGrp="1"/>
          </p:cNvSpPr>
          <p:nvPr>
            <p:ph type="body" idx="1"/>
          </p:nvPr>
        </p:nvSpPr>
        <p:spPr/>
        <p:txBody>
          <a:bodyPr/>
          <a:lstStyle/>
          <a:p>
            <a:r>
              <a:rPr lang="en-US" dirty="0"/>
              <a:t>Exercise 1: Using the Azure portals
Exercise 2: Using the Azure Resource Manager features in the Azure portal
Exercise 3: Using Azure PowerShell</a:t>
            </a:r>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330005"/>
            <a:ext cx="7923212" cy="1384995"/>
          </a:xfrm>
          <a:prstGeom prst="rect">
            <a:avLst/>
          </a:prstGeom>
          <a:noFill/>
        </p:spPr>
        <p:txBody>
          <a:bodyPr vert="horz" wrap="square" rtlCol="0">
            <a:spAutoFit/>
          </a:bodyPr>
          <a:lstStyle/>
          <a:p>
            <a:r>
              <a:rPr lang="en-US" sz="2800" b="0" i="0" u="none" strike="noStrike" baseline="0" dirty="0">
                <a:latin typeface="Segoe UI"/>
              </a:rPr>
              <a:t>Virtual machine: 		</a:t>
            </a:r>
            <a:r>
              <a:rPr lang="en-US" sz="2800" b="1" i="0" u="none" strike="noStrike" baseline="0" dirty="0">
                <a:latin typeface="Segoe UI"/>
              </a:rPr>
              <a:t>20533C-MIA-CL1</a:t>
            </a:r>
            <a:endParaRPr lang="en-US"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Student</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50 minutes</a:t>
            </a:r>
          </a:p>
        </p:txBody>
      </p:sp>
    </p:spTree>
    <p:custDataLst>
      <p:tags r:id="rId1"/>
    </p:custDataLst>
    <p:extLst>
      <p:ext uri="{BB962C8B-B14F-4D97-AF65-F5344CB8AC3E}">
        <p14:creationId xmlns:p14="http://schemas.microsoft.com/office/powerpoint/2010/main" val="320956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abd8c09-bec6-4d6c-bfdf-7e8e7d868c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Preparing the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a:t>
            </a:r>
            <a:r>
              <a:rPr lang="en-CA" dirty="0"/>
              <a:t>prepare </a:t>
            </a:r>
            <a:r>
              <a:rPr lang="en-US" dirty="0"/>
              <a:t>the Azure environment</a:t>
            </a:r>
            <a:endParaRPr lang="en-CA" dirty="0"/>
          </a:p>
        </p:txBody>
      </p:sp>
    </p:spTree>
    <p:custDataLst>
      <p:tags r:id="rId1"/>
    </p:custDataLst>
    <p:extLst>
      <p:ext uri="{BB962C8B-B14F-4D97-AF65-F5344CB8AC3E}">
        <p14:creationId xmlns:p14="http://schemas.microsoft.com/office/powerpoint/2010/main" val="4155035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A. Datum Corporation wants to expand their cloud presence by taking advantage of the benefits of Azure. You have been asked to explore and compare the available IaaS v2 features by using the Azure portals and Windows PowerShell.</a:t>
            </a:r>
          </a:p>
        </p:txBody>
      </p:sp>
    </p:spTree>
    <p:custDataLst>
      <p:tags r:id="rId1"/>
    </p:custDataLst>
    <p:extLst>
      <p:ext uri="{BB962C8B-B14F-4D97-AF65-F5344CB8AC3E}">
        <p14:creationId xmlns:p14="http://schemas.microsoft.com/office/powerpoint/2010/main" val="4189269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Why did you use Azure PowerShell cmdlets that contained Rm in the lab?</a:t>
            </a:r>
          </a:p>
        </p:txBody>
      </p:sp>
    </p:spTree>
    <p:custDataLst>
      <p:tags r:id="rId1"/>
    </p:custDataLst>
    <p:extLst>
      <p:ext uri="{BB962C8B-B14F-4D97-AF65-F5344CB8AC3E}">
        <p14:creationId xmlns:p14="http://schemas.microsoft.com/office/powerpoint/2010/main" val="2184250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Real-world Issues and Scenarios
Tools</a:t>
            </a:r>
          </a:p>
        </p:txBody>
      </p:sp>
    </p:spTree>
    <p:custDataLst>
      <p:tags r:id="rId1"/>
    </p:custDataLst>
    <p:extLst>
      <p:ext uri="{BB962C8B-B14F-4D97-AF65-F5344CB8AC3E}">
        <p14:creationId xmlns:p14="http://schemas.microsoft.com/office/powerpoint/2010/main" val="424514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191113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ac89e4f-047b-4da4-8a34-787954a8f0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cloud computing</a:t>
            </a:r>
          </a:p>
        </p:txBody>
      </p:sp>
      <p:pic>
        <p:nvPicPr>
          <p:cNvPr id="4" name="Picture 3"/>
          <p:cNvPicPr>
            <a:picLocks noChangeAspect="1"/>
          </p:cNvPicPr>
          <p:nvPr/>
        </p:nvPicPr>
        <p:blipFill>
          <a:blip r:embed="rId4"/>
          <a:stretch>
            <a:fillRect/>
          </a:stretch>
        </p:blipFill>
        <p:spPr>
          <a:xfrm>
            <a:off x="346841" y="1163652"/>
            <a:ext cx="8357848" cy="4884459"/>
          </a:xfrm>
          <a:prstGeom prst="rect">
            <a:avLst/>
          </a:prstGeom>
        </p:spPr>
      </p:pic>
      <p:sp>
        <p:nvSpPr>
          <p:cNvPr id="5" name="Content Placeholder 3"/>
          <p:cNvSpPr>
            <a:spLocks noGrp="1"/>
          </p:cNvSpPr>
          <p:nvPr/>
        </p:nvSpPr>
        <p:spPr bwMode="auto">
          <a:xfrm>
            <a:off x="2755406" y="2484783"/>
            <a:ext cx="5394681" cy="4119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Characteristics of cloud computing solutions:</a:t>
            </a:r>
          </a:p>
          <a:p>
            <a:r>
              <a:rPr lang="en-GB" dirty="0"/>
              <a:t>On-demand self-service</a:t>
            </a:r>
          </a:p>
          <a:p>
            <a:r>
              <a:rPr lang="en-GB" dirty="0"/>
              <a:t>Broad network access</a:t>
            </a:r>
          </a:p>
          <a:p>
            <a:r>
              <a:rPr lang="en-GB" dirty="0"/>
              <a:t>Resource pooling</a:t>
            </a:r>
          </a:p>
          <a:p>
            <a:r>
              <a:rPr lang="en-GB" dirty="0"/>
              <a:t>Rapid elasticity</a:t>
            </a:r>
          </a:p>
          <a:p>
            <a:r>
              <a:rPr lang="en-GB" dirty="0"/>
              <a:t>Measured service</a:t>
            </a:r>
          </a:p>
        </p:txBody>
      </p:sp>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63007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0804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29d7fae-269a-442d-bc20-9234ace019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cloud computing</a:t>
            </a:r>
          </a:p>
        </p:txBody>
      </p:sp>
      <p:grpSp>
        <p:nvGrpSpPr>
          <p:cNvPr id="4" name="Group 3"/>
          <p:cNvGrpSpPr/>
          <p:nvPr/>
        </p:nvGrpSpPr>
        <p:grpSpPr>
          <a:xfrm>
            <a:off x="599372" y="4683233"/>
            <a:ext cx="7908481" cy="1564581"/>
            <a:chOff x="166059" y="3120547"/>
            <a:chExt cx="7908481" cy="1564581"/>
          </a:xfrm>
        </p:grpSpPr>
        <p:sp>
          <p:nvSpPr>
            <p:cNvPr id="5" name="Rounded Rectangle 4"/>
            <p:cNvSpPr/>
            <p:nvPr/>
          </p:nvSpPr>
          <p:spPr>
            <a:xfrm>
              <a:off x="166059" y="3120547"/>
              <a:ext cx="7908481" cy="1564581"/>
            </a:xfrm>
            <a:prstGeom prst="roundRect">
              <a:avLst>
                <a:gd name="adj" fmla="val 10000"/>
              </a:avLst>
            </a:prstGeom>
            <a:solidFill>
              <a:srgbClr val="FF66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6" name="Rounded Rectangle 4"/>
            <p:cNvSpPr/>
            <p:nvPr/>
          </p:nvSpPr>
          <p:spPr>
            <a:xfrm>
              <a:off x="211884" y="3166372"/>
              <a:ext cx="7816831" cy="14729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1066800">
                <a:lnSpc>
                  <a:spcPct val="90000"/>
                </a:lnSpc>
                <a:spcBef>
                  <a:spcPct val="0"/>
                </a:spcBef>
                <a:spcAft>
                  <a:spcPct val="35000"/>
                </a:spcAft>
              </a:pPr>
              <a:r>
                <a:rPr lang="en-GB" sz="2400" b="0" kern="1200" dirty="0">
                  <a:latin typeface="Segoe UI" panose="020B0502040204020203" pitchFamily="34" charset="0"/>
                  <a:cs typeface="Segoe UI" panose="020B0502040204020203" pitchFamily="34" charset="0"/>
                </a:rPr>
                <a:t>A hybrid cloud is a technology that binds two separate clouds—public and private—together for the specific purpose of obtaining resources from both</a:t>
              </a:r>
              <a:endParaRPr lang="en-CA" sz="2400" b="0" kern="1200" dirty="0">
                <a:latin typeface="Segoe UI" panose="020B0502040204020203" pitchFamily="34" charset="0"/>
                <a:cs typeface="Segoe UI" panose="020B0502040204020203" pitchFamily="34" charset="0"/>
              </a:endParaRPr>
            </a:p>
          </p:txBody>
        </p:sp>
      </p:grpSp>
      <p:grpSp>
        <p:nvGrpSpPr>
          <p:cNvPr id="7" name="Group 6"/>
          <p:cNvGrpSpPr/>
          <p:nvPr/>
        </p:nvGrpSpPr>
        <p:grpSpPr>
          <a:xfrm>
            <a:off x="617588" y="1562686"/>
            <a:ext cx="3935764" cy="3121101"/>
            <a:chOff x="184275" y="0"/>
            <a:chExt cx="3935764" cy="3121101"/>
          </a:xfrm>
        </p:grpSpPr>
        <p:sp>
          <p:nvSpPr>
            <p:cNvPr id="8" name="Rounded Rectangle 7"/>
            <p:cNvSpPr/>
            <p:nvPr/>
          </p:nvSpPr>
          <p:spPr>
            <a:xfrm>
              <a:off x="184275" y="0"/>
              <a:ext cx="3935764" cy="3121101"/>
            </a:xfrm>
            <a:prstGeom prst="roundRect">
              <a:avLst>
                <a:gd name="adj" fmla="val 10000"/>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9" name="Rounded Rectangle 6"/>
            <p:cNvSpPr/>
            <p:nvPr/>
          </p:nvSpPr>
          <p:spPr>
            <a:xfrm>
              <a:off x="275689" y="91414"/>
              <a:ext cx="3752936" cy="29382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1066800">
                <a:lnSpc>
                  <a:spcPct val="90000"/>
                </a:lnSpc>
                <a:spcBef>
                  <a:spcPct val="0"/>
                </a:spcBef>
                <a:spcAft>
                  <a:spcPct val="35000"/>
                </a:spcAft>
              </a:pPr>
              <a:r>
                <a:rPr lang="en-GB" sz="2400" b="0" kern="1200" dirty="0">
                  <a:solidFill>
                    <a:schemeClr val="bg1"/>
                  </a:solidFill>
                  <a:latin typeface="Segoe UI" panose="020B0502040204020203" pitchFamily="34" charset="0"/>
                  <a:cs typeface="Segoe UI" panose="020B0502040204020203" pitchFamily="34" charset="0"/>
                </a:rPr>
                <a:t>A public cloud is an infrastructure, platform, or application service that a cloud service provider delivers for access and consumption by the public</a:t>
              </a:r>
              <a:endParaRPr lang="en-CA" sz="2400" b="0" kern="1200" dirty="0">
                <a:solidFill>
                  <a:schemeClr val="bg1"/>
                </a:solidFill>
                <a:latin typeface="Segoe UI" panose="020B0502040204020203" pitchFamily="34" charset="0"/>
                <a:cs typeface="Segoe UI" panose="020B0502040204020203" pitchFamily="34" charset="0"/>
              </a:endParaRPr>
            </a:p>
          </p:txBody>
        </p:sp>
      </p:grpSp>
      <p:grpSp>
        <p:nvGrpSpPr>
          <p:cNvPr id="10" name="Group 9"/>
          <p:cNvGrpSpPr/>
          <p:nvPr/>
        </p:nvGrpSpPr>
        <p:grpSpPr>
          <a:xfrm>
            <a:off x="4610200" y="1564797"/>
            <a:ext cx="3934427" cy="3121206"/>
            <a:chOff x="4176887" y="2111"/>
            <a:chExt cx="3934427" cy="3121206"/>
          </a:xfrm>
        </p:grpSpPr>
        <p:sp>
          <p:nvSpPr>
            <p:cNvPr id="11" name="Rounded Rectangle 10"/>
            <p:cNvSpPr/>
            <p:nvPr/>
          </p:nvSpPr>
          <p:spPr>
            <a:xfrm>
              <a:off x="4176887" y="2111"/>
              <a:ext cx="3934427" cy="3121206"/>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12" name="Rounded Rectangle 8"/>
            <p:cNvSpPr/>
            <p:nvPr/>
          </p:nvSpPr>
          <p:spPr>
            <a:xfrm>
              <a:off x="4268304" y="93528"/>
              <a:ext cx="3751593" cy="2938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1066800">
                <a:lnSpc>
                  <a:spcPct val="90000"/>
                </a:lnSpc>
                <a:spcAft>
                  <a:spcPct val="35000"/>
                </a:spcAft>
              </a:pPr>
              <a:r>
                <a:rPr lang="en-GB" sz="2400" b="0" kern="1200" dirty="0">
                  <a:solidFill>
                    <a:schemeClr val="bg1"/>
                  </a:solidFill>
                  <a:latin typeface="Segoe UI" panose="020B0502040204020203" pitchFamily="34" charset="0"/>
                  <a:cs typeface="Segoe UI" panose="020B0502040204020203" pitchFamily="34" charset="0"/>
                </a:rPr>
                <a:t>A private cloud is a privately owned and managed cloud that offers benefits </a:t>
              </a:r>
              <a:r>
                <a:rPr lang="en-GB" sz="2400" b="0" dirty="0">
                  <a:solidFill>
                    <a:schemeClr val="bg1"/>
                  </a:solidFill>
                  <a:latin typeface="Segoe UI" panose="020B0502040204020203" pitchFamily="34" charset="0"/>
                  <a:cs typeface="Segoe UI" panose="020B0502040204020203" pitchFamily="34" charset="0"/>
                </a:rPr>
                <a:t>similar to those of a</a:t>
              </a:r>
              <a:r>
                <a:rPr lang="en-GB" sz="2400" b="0" kern="1200" dirty="0">
                  <a:solidFill>
                    <a:schemeClr val="bg1"/>
                  </a:solidFill>
                  <a:latin typeface="Segoe UI" panose="020B0502040204020203" pitchFamily="34" charset="0"/>
                  <a:cs typeface="Segoe UI" panose="020B0502040204020203" pitchFamily="34" charset="0"/>
                </a:rPr>
                <a:t> public cloud, but is designed and secured for use by a single organization</a:t>
              </a:r>
              <a:endParaRPr lang="en-CA" sz="2400" b="0" kern="1200" dirty="0">
                <a:solidFill>
                  <a:schemeClr val="bg1"/>
                </a:solidFill>
                <a:latin typeface="Segoe UI" panose="020B0502040204020203" pitchFamily="34" charset="0"/>
                <a:cs typeface="Segoe UI" panose="020B0502040204020203" pitchFamily="34" charset="0"/>
              </a:endParaRPr>
            </a:p>
          </p:txBody>
        </p:sp>
      </p:grpSp>
      <p:sp>
        <p:nvSpPr>
          <p:cNvPr id="13" name="Rectangle 12"/>
          <p:cNvSpPr/>
          <p:nvPr/>
        </p:nvSpPr>
        <p:spPr bwMode="auto">
          <a:xfrm>
            <a:off x="446972" y="800100"/>
            <a:ext cx="7862656" cy="723900"/>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CA"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Public, private, and hybrid clouds</a:t>
            </a:r>
          </a:p>
        </p:txBody>
      </p:sp>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3007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3105" y="630135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8008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cloud services</a:t>
            </a:r>
          </a:p>
        </p:txBody>
      </p:sp>
      <p:grpSp>
        <p:nvGrpSpPr>
          <p:cNvPr id="4" name="Group 3" descr="The slide shows a cloud that contains SaaS, PaaS, and IaaS services being offered to a variety of clients."/>
          <p:cNvGrpSpPr/>
          <p:nvPr/>
        </p:nvGrpSpPr>
        <p:grpSpPr>
          <a:xfrm>
            <a:off x="413533" y="1081927"/>
            <a:ext cx="8107416" cy="5338751"/>
            <a:chOff x="413533" y="1081927"/>
            <a:chExt cx="8107416" cy="5338751"/>
          </a:xfrm>
        </p:grpSpPr>
        <p:grpSp>
          <p:nvGrpSpPr>
            <p:cNvPr id="5" name="Group 4"/>
            <p:cNvGrpSpPr>
              <a:grpSpLocks noChangeAspect="1"/>
            </p:cNvGrpSpPr>
            <p:nvPr/>
          </p:nvGrpSpPr>
          <p:grpSpPr bwMode="auto">
            <a:xfrm>
              <a:off x="754419" y="1081927"/>
              <a:ext cx="7766530" cy="3726589"/>
              <a:chOff x="6629" y="1934"/>
              <a:chExt cx="694" cy="333"/>
            </a:xfrm>
          </p:grpSpPr>
          <p:sp>
            <p:nvSpPr>
              <p:cNvPr id="2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6629" y="1934"/>
                <a:ext cx="694" cy="333"/>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 name="TextBox 5"/>
            <p:cNvSpPr txBox="1"/>
            <p:nvPr/>
          </p:nvSpPr>
          <p:spPr>
            <a:xfrm>
              <a:off x="4210848" y="2794710"/>
              <a:ext cx="1727597" cy="200054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dirty="0">
                  <a:latin typeface="Segoe UI" panose="020B0502040204020203" pitchFamily="34" charset="0"/>
                  <a:cs typeface="Segoe UI" panose="020B0502040204020203" pitchFamily="34" charset="0"/>
                </a:rPr>
                <a:t>PaaS</a:t>
              </a:r>
            </a:p>
            <a:p>
              <a:r>
                <a:rPr lang="en-GB" sz="2000" b="0" dirty="0">
                  <a:latin typeface="Segoe UI" panose="020B0502040204020203" pitchFamily="34" charset="0"/>
                  <a:cs typeface="Segoe UI" panose="020B0502040204020203" pitchFamily="34" charset="0"/>
                </a:rPr>
                <a:t>A platform of services for hosting a custom solution </a:t>
              </a:r>
            </a:p>
          </p:txBody>
        </p:sp>
        <p:sp>
          <p:nvSpPr>
            <p:cNvPr id="7" name="TextBox 6"/>
            <p:cNvSpPr txBox="1"/>
            <p:nvPr/>
          </p:nvSpPr>
          <p:spPr>
            <a:xfrm>
              <a:off x="6281449" y="2781128"/>
              <a:ext cx="1812116" cy="200054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dirty="0">
                  <a:latin typeface="Segoe UI" panose="020B0502040204020203" pitchFamily="34" charset="0"/>
                  <a:cs typeface="Segoe UI" panose="020B0502040204020203" pitchFamily="34" charset="0"/>
                </a:rPr>
                <a:t>IaaS</a:t>
              </a:r>
            </a:p>
            <a:p>
              <a:r>
                <a:rPr lang="en-GB" sz="2000" b="0" dirty="0">
                  <a:latin typeface="Segoe UI" panose="020B0502040204020203" pitchFamily="34" charset="0"/>
                  <a:cs typeface="Segoe UI" panose="020B0502040204020203" pitchFamily="34" charset="0"/>
                </a:rPr>
                <a:t>A way to run virtual servers in the cloud with full control</a:t>
              </a:r>
            </a:p>
          </p:txBody>
        </p:sp>
        <p:sp>
          <p:nvSpPr>
            <p:cNvPr id="8" name="TextBox 7"/>
            <p:cNvSpPr txBox="1"/>
            <p:nvPr/>
          </p:nvSpPr>
          <p:spPr>
            <a:xfrm>
              <a:off x="2268608" y="2830116"/>
              <a:ext cx="1824810" cy="138499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dirty="0">
                  <a:latin typeface="Segoe UI" panose="020B0502040204020203" pitchFamily="34" charset="0"/>
                  <a:cs typeface="Segoe UI" panose="020B0502040204020203" pitchFamily="34" charset="0"/>
                </a:rPr>
                <a:t>SaaS</a:t>
              </a:r>
            </a:p>
            <a:p>
              <a:r>
                <a:rPr lang="en-GB" sz="2000" b="0" dirty="0">
                  <a:latin typeface="Segoe UI" panose="020B0502040204020203" pitchFamily="34" charset="0"/>
                  <a:cs typeface="Segoe UI" panose="020B0502040204020203" pitchFamily="34" charset="0"/>
                </a:rPr>
                <a:t>A complete</a:t>
              </a:r>
            </a:p>
            <a:p>
              <a:r>
                <a:rPr lang="en-GB" sz="2000" b="0" dirty="0">
                  <a:latin typeface="Segoe UI" panose="020B0502040204020203" pitchFamily="34" charset="0"/>
                  <a:cs typeface="Segoe UI" panose="020B0502040204020203" pitchFamily="34" charset="0"/>
                </a:rPr>
                <a:t>software solution</a:t>
              </a:r>
            </a:p>
          </p:txBody>
        </p:sp>
        <p:sp>
          <p:nvSpPr>
            <p:cNvPr id="9" name="Left Brace 8"/>
            <p:cNvSpPr/>
            <p:nvPr/>
          </p:nvSpPr>
          <p:spPr bwMode="auto">
            <a:xfrm rot="5400000">
              <a:off x="4284226" y="1623821"/>
              <a:ext cx="471898" cy="6833178"/>
            </a:xfrm>
            <a:prstGeom prst="leftBrace">
              <a:avLst>
                <a:gd name="adj1" fmla="val 0"/>
                <a:gd name="adj2" fmla="val 50000"/>
              </a:avLst>
            </a:prstGeom>
            <a:ln>
              <a:headEnd type="none" w="med" len="med"/>
              <a:tailEnd type="non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nvGrpSpPr>
            <p:cNvPr id="10" name="Group 9"/>
            <p:cNvGrpSpPr>
              <a:grpSpLocks noChangeAspect="1"/>
            </p:cNvGrpSpPr>
            <p:nvPr/>
          </p:nvGrpSpPr>
          <p:grpSpPr bwMode="auto">
            <a:xfrm>
              <a:off x="7707051" y="5406456"/>
              <a:ext cx="459425" cy="823825"/>
              <a:chOff x="2093" y="1089"/>
              <a:chExt cx="527" cy="945"/>
            </a:xfrm>
          </p:grpSpPr>
          <p:sp>
            <p:nvSpPr>
              <p:cNvPr id="18"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Freeform 18"/>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Rectangle 19"/>
              <p:cNvSpPr>
                <a:spLocks noChangeArrowheads="1"/>
              </p:cNvSpPr>
              <p:nvPr/>
            </p:nvSpPr>
            <p:spPr bwMode="auto">
              <a:xfrm>
                <a:off x="2122" y="1227"/>
                <a:ext cx="469" cy="668"/>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Freeform 20"/>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Freeform 22"/>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11" name="Picture 10"/>
            <p:cNvPicPr>
              <a:picLocks noChangeAspect="1"/>
            </p:cNvPicPr>
            <p:nvPr/>
          </p:nvPicPr>
          <p:blipFill>
            <a:blip r:embed="rId4"/>
            <a:stretch>
              <a:fillRect/>
            </a:stretch>
          </p:blipFill>
          <p:spPr>
            <a:xfrm>
              <a:off x="3787027" y="5276360"/>
              <a:ext cx="1937409" cy="1144318"/>
            </a:xfrm>
            <a:prstGeom prst="rect">
              <a:avLst/>
            </a:prstGeom>
          </p:spPr>
        </p:pic>
        <p:grpSp>
          <p:nvGrpSpPr>
            <p:cNvPr id="12" name="Group 11"/>
            <p:cNvGrpSpPr>
              <a:grpSpLocks noChangeAspect="1"/>
            </p:cNvGrpSpPr>
            <p:nvPr/>
          </p:nvGrpSpPr>
          <p:grpSpPr bwMode="auto">
            <a:xfrm>
              <a:off x="413533" y="5456146"/>
              <a:ext cx="1564873" cy="910323"/>
              <a:chOff x="2381" y="1391"/>
              <a:chExt cx="1346" cy="783"/>
            </a:xfrm>
          </p:grpSpPr>
          <p:sp>
            <p:nvSpPr>
              <p:cNvPr id="13" name="AutoShape 10"/>
              <p:cNvSpPr>
                <a:spLocks noChangeAspect="1" noChangeArrowheads="1" noTextEdit="1"/>
              </p:cNvSpPr>
              <p:nvPr/>
            </p:nvSpPr>
            <p:spPr bwMode="auto">
              <a:xfrm>
                <a:off x="2381" y="1399"/>
                <a:ext cx="134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Rectangle 13"/>
              <p:cNvSpPr>
                <a:spLocks noChangeArrowheads="1"/>
              </p:cNvSpPr>
              <p:nvPr/>
            </p:nvSpPr>
            <p:spPr bwMode="auto">
              <a:xfrm>
                <a:off x="2549" y="1391"/>
                <a:ext cx="1026" cy="709"/>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Oval 14"/>
              <p:cNvSpPr>
                <a:spLocks noChangeArrowheads="1"/>
              </p:cNvSpPr>
              <p:nvPr/>
            </p:nvSpPr>
            <p:spPr bwMode="auto">
              <a:xfrm>
                <a:off x="3051" y="1406"/>
                <a:ext cx="22" cy="2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 name="Rectangle 15"/>
              <p:cNvSpPr>
                <a:spLocks noChangeArrowheads="1"/>
              </p:cNvSpPr>
              <p:nvPr/>
            </p:nvSpPr>
            <p:spPr bwMode="auto">
              <a:xfrm>
                <a:off x="2583" y="1434"/>
                <a:ext cx="958" cy="62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 name="Freeform 16"/>
              <p:cNvSpPr>
                <a:spLocks/>
              </p:cNvSpPr>
              <p:nvPr/>
            </p:nvSpPr>
            <p:spPr bwMode="auto">
              <a:xfrm>
                <a:off x="2382" y="2120"/>
                <a:ext cx="1331" cy="5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spTree>
    <p:custDataLst>
      <p:tags r:id="rId1"/>
    </p:custDataLst>
    <p:extLst>
      <p:ext uri="{BB962C8B-B14F-4D97-AF65-F5344CB8AC3E}">
        <p14:creationId xmlns:p14="http://schemas.microsoft.com/office/powerpoint/2010/main" val="22492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Overview of Azure</a:t>
            </a:r>
          </a:p>
        </p:txBody>
      </p:sp>
      <p:sp>
        <p:nvSpPr>
          <p:cNvPr id="3" name="Text Placeholder 2"/>
          <p:cNvSpPr>
            <a:spLocks noGrp="1"/>
          </p:cNvSpPr>
          <p:nvPr>
            <p:ph type="body" idx="1"/>
          </p:nvPr>
        </p:nvSpPr>
        <p:spPr/>
        <p:txBody>
          <a:bodyPr/>
          <a:lstStyle/>
          <a:p>
            <a:r>
              <a:rPr lang="en-US" dirty="0"/>
              <a:t>Understanding Azure datacenters
Understanding Azure services
Compute hosting options provided by Azure
Understanding the Azure service model
Understanding other Azure resources
Demonstration: Working with Azure resources
Azure management tools</a:t>
            </a:r>
          </a:p>
        </p:txBody>
      </p:sp>
    </p:spTree>
    <p:custDataLst>
      <p:tags r:id="rId1"/>
    </p:custDataLst>
    <p:extLst>
      <p:ext uri="{BB962C8B-B14F-4D97-AF65-F5344CB8AC3E}">
        <p14:creationId xmlns:p14="http://schemas.microsoft.com/office/powerpoint/2010/main" val="1162881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75</TotalTime>
  <Words>4555</Words>
  <Application>Microsoft Office PowerPoint</Application>
  <PresentationFormat>On-screen Show (4:3)</PresentationFormat>
  <Paragraphs>639</Paragraphs>
  <Slides>42</Slides>
  <Notes>42</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Calibri</vt:lpstr>
      <vt:lpstr>Arial</vt:lpstr>
      <vt:lpstr>Segoe</vt:lpstr>
      <vt:lpstr>Wingdings</vt:lpstr>
      <vt:lpstr>Lucida Console</vt:lpstr>
      <vt:lpstr>Segoe UI</vt:lpstr>
      <vt:lpstr>SimSun</vt:lpstr>
      <vt:lpstr>Lucida Sans Unicode</vt:lpstr>
      <vt:lpstr>Times New Roman</vt:lpstr>
      <vt:lpstr>Verdana</vt:lpstr>
      <vt:lpstr>Symbol</vt:lpstr>
      <vt:lpstr>NG_MOC_Core_ModuleNew2</vt:lpstr>
      <vt:lpstr>Module 1</vt:lpstr>
      <vt:lpstr>Module Overview</vt:lpstr>
      <vt:lpstr>Lesson 1: Cloud technology overview</vt:lpstr>
      <vt:lpstr>Demonstration: Preparing the environment</vt:lpstr>
      <vt:lpstr>PowerPoint Presentation</vt:lpstr>
      <vt:lpstr>Introduction to cloud computing</vt:lpstr>
      <vt:lpstr>Introduction to cloud computing</vt:lpstr>
      <vt:lpstr>Types of cloud services</vt:lpstr>
      <vt:lpstr>Lesson 2: Overview of Azure</vt:lpstr>
      <vt:lpstr>Understanding Azure datacenters</vt:lpstr>
      <vt:lpstr>Understanding Azure datacenters</vt:lpstr>
      <vt:lpstr>Understanding Azure services</vt:lpstr>
      <vt:lpstr>Compute hosting options provided by Azure</vt:lpstr>
      <vt:lpstr>Understanding the Azure service model</vt:lpstr>
      <vt:lpstr>Understanding other Azure resources</vt:lpstr>
      <vt:lpstr>Demonstration: Working with Azure resources</vt:lpstr>
      <vt:lpstr>PowerPoint Presentation</vt:lpstr>
      <vt:lpstr>Azure management tools</vt:lpstr>
      <vt:lpstr>Lesson 3: Managing Azure with the Azure portal</vt:lpstr>
      <vt:lpstr>Using the Azure classic portal</vt:lpstr>
      <vt:lpstr>Using the Azure portal</vt:lpstr>
      <vt:lpstr>Managing account subscriptions with the Azure portal</vt:lpstr>
      <vt:lpstr>Demonstration: Using the Azure portals</vt:lpstr>
      <vt:lpstr>PowerPoint Presentation</vt:lpstr>
      <vt:lpstr>Lesson 4: Managing Azure with Windows PowerShell</vt:lpstr>
      <vt:lpstr>Azure PowerShell modules</vt:lpstr>
      <vt:lpstr>Authenticating to Azure by using Windows PowerShell</vt:lpstr>
      <vt:lpstr>Azure PowerShell cmdlets for Azure classic deployment model and Azure Resource Manager</vt:lpstr>
      <vt:lpstr>Demonstration: Using Azure PowerShell</vt:lpstr>
      <vt:lpstr>PowerPoint Presentation</vt:lpstr>
      <vt:lpstr>Lesson 5: Overview of Azure Resource Manager</vt:lpstr>
      <vt:lpstr>What is Azure Resource Manager?</vt:lpstr>
      <vt:lpstr>Resources and resource groups</vt:lpstr>
      <vt:lpstr>Azure Resource Manager deployment methodologies</vt:lpstr>
      <vt:lpstr>Lesson 6: Azure management services</vt:lpstr>
      <vt:lpstr>OMS</vt:lpstr>
      <vt:lpstr>Logging and diagnostics in Azure</vt:lpstr>
      <vt:lpstr>Azure access management</vt:lpstr>
      <vt:lpstr>Lab: Managing Microsoft Azure</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mahipal</dc:creator>
  <cp:lastModifiedBy>Kathy Krause</cp:lastModifiedBy>
  <cp:revision>15</cp:revision>
  <dcterms:created xsi:type="dcterms:W3CDTF">2017-02-21T07:06:15Z</dcterms:created>
  <dcterms:modified xsi:type="dcterms:W3CDTF">2017-03-03T23:16:51Z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FBE3FC68-0841-44A7-99DA-CFCAC566FF50</vt:lpwstr>
  </property>
  <property fmtid="{D5CDD505-2E9C-101B-9397-08002B2CF9AE}" pid="3" name="ArticulatePath">
    <vt:lpwstr>20533C_01</vt:lpwstr>
  </property>
</Properties>
</file>