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0"/>
  </p:notesMasterIdLst>
  <p:sldIdLst>
    <p:sldId id="256" r:id="rId2"/>
    <p:sldId id="299" r:id="rId3"/>
    <p:sldId id="257" r:id="rId4"/>
    <p:sldId id="258" r:id="rId5"/>
    <p:sldId id="259" r:id="rId6"/>
    <p:sldId id="300"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301" r:id="rId22"/>
    <p:sldId id="302" r:id="rId23"/>
    <p:sldId id="274" r:id="rId24"/>
    <p:sldId id="275" r:id="rId25"/>
    <p:sldId id="276" r:id="rId26"/>
    <p:sldId id="277" r:id="rId27"/>
    <p:sldId id="278" r:id="rId28"/>
    <p:sldId id="279" r:id="rId29"/>
    <p:sldId id="280" r:id="rId30"/>
    <p:sldId id="281" r:id="rId31"/>
    <p:sldId id="282" r:id="rId32"/>
    <p:sldId id="283" r:id="rId33"/>
    <p:sldId id="30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x="9144000" cy="6858000" type="screen4x3"/>
  <p:notesSz cx="6858000" cy="9144000"/>
  <p:embeddedFontLst>
    <p:embeddedFont>
      <p:font typeface="Verdana" panose="020B0604030504040204" pitchFamily="34" charset="0"/>
      <p:regular r:id="rId51"/>
      <p:bold r:id="rId52"/>
      <p:italic r:id="rId53"/>
      <p:boldItalic r:id="rId54"/>
    </p:embeddedFont>
    <p:embeddedFont>
      <p:font typeface="SimSun" panose="02010600030101010101" pitchFamily="2" charset="-122"/>
      <p:regular r:id="rId55"/>
    </p:embeddedFont>
    <p:embeddedFont>
      <p:font typeface="Segoe" panose="020B0502040504020203" pitchFamily="34" charset="0"/>
      <p:regular r:id="rId56"/>
      <p:bold r:id="rId57"/>
      <p:italic r:id="rId58"/>
      <p:boldItalic r:id="rId59"/>
    </p:embeddedFont>
    <p:embeddedFont>
      <p:font typeface="Segoe UI" panose="020B0502040204020203" pitchFamily="34" charset="0"/>
      <p:regular r:id="rId60"/>
      <p:bold r:id="rId61"/>
      <p:italic r:id="rId62"/>
      <p:boldItalic r:id="rId63"/>
    </p:embeddedFont>
    <p:embeddedFont>
      <p:font typeface="Lucida Console" panose="020B0609040504020204" pitchFamily="49" charset="0"/>
      <p:regular r:id="rId64"/>
    </p:embeddedFont>
    <p:embeddedFont>
      <p:font typeface="Calibri" panose="020F0502020204030204" pitchFamily="34" charset="0"/>
      <p:regular r:id="rId65"/>
      <p:bold r:id="rId66"/>
      <p:italic r:id="rId67"/>
      <p:boldItalic r:id="rId6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831" autoAdjust="0"/>
    <p:restoredTop sz="95401" autoAdjust="0"/>
  </p:normalViewPr>
  <p:slideViewPr>
    <p:cSldViewPr snapToGrid="0">
      <p:cViewPr varScale="1">
        <p:scale>
          <a:sx n="90" d="100"/>
          <a:sy n="90" d="100"/>
        </p:scale>
        <p:origin x="2034" y="90"/>
      </p:cViewPr>
      <p:guideLst/>
    </p:cSldViewPr>
  </p:slideViewPr>
  <p:notesTextViewPr>
    <p:cViewPr>
      <p:scale>
        <a:sx n="1" d="1"/>
        <a:sy n="1" d="1"/>
      </p:scale>
      <p:origin x="0" y="0"/>
    </p:cViewPr>
  </p:notesTextViewPr>
  <p:notesViewPr>
    <p:cSldViewPr snapToGrid="0">
      <p:cViewPr varScale="1">
        <p:scale>
          <a:sx n="69" d="100"/>
          <a:sy n="69" d="100"/>
        </p:scale>
        <p:origin x="326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font" Target="fonts/font13.fntdata"/><Relationship Id="rId68" Type="http://schemas.openxmlformats.org/officeDocument/2006/relationships/font" Target="fonts/font18.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61"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AA5BF-525A-47B2-8778-C3572B43A3CE}" type="datetimeFigureOut">
              <a:rPr lang="en-US" smtClean="0"/>
              <a:t>3/3/2017</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a:latin typeface="+mn-lt"/>
              </a:defRPr>
            </a:lvl1pPr>
          </a:lstStyle>
          <a:p>
            <a:fld id="{8E3979E4-F91E-4055-8065-1232ADB0B7C2}" type="slidenum">
              <a:rPr lang="en-US" smtClean="0"/>
              <a:pPr/>
              <a:t>‹#›</a:t>
            </a:fld>
            <a:endParaRPr lang="en-US" dirty="0"/>
          </a:p>
        </p:txBody>
      </p:sp>
    </p:spTree>
    <p:extLst>
      <p:ext uri="{BB962C8B-B14F-4D97-AF65-F5344CB8AC3E}">
        <p14:creationId xmlns:p14="http://schemas.microsoft.com/office/powerpoint/2010/main" val="1242004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aka.ms/Mt32e4"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latin typeface="Arial" panose="020B0604020202020204" pitchFamily="34" charset="0"/>
                <a:ea typeface="Calibri" panose="020F0502020204030204" pitchFamily="34" charset="0"/>
                <a:cs typeface="Times New Roman" panose="02020603050405020304" pitchFamily="18" charset="0"/>
              </a:rPr>
              <a:t>120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Labs: </a:t>
            </a:r>
            <a:r>
              <a:rPr lang="en-US" sz="1000" b="1" dirty="0">
                <a:latin typeface="Arial" panose="020B0604020202020204" pitchFamily="34" charset="0"/>
                <a:ea typeface="Calibri" panose="020F0502020204030204" pitchFamily="34" charset="0"/>
                <a:cs typeface="Times New Roman" panose="02020603050405020304" pitchFamily="18" charset="0"/>
              </a:rPr>
              <a:t>65 minutes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Plan virtual networks in Microsoft Azure (Azure).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Implement and manage virtual networks.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Configure intersite connectivity with virtual networks in Azure.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Configure networking components.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Plan classic virtual networks.</a:t>
            </a: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latin typeface="Arial" panose="020B0604020202020204" pitchFamily="34" charset="0"/>
                <a:ea typeface="Calibri" panose="020F0502020204030204" pitchFamily="34" charset="0"/>
                <a:cs typeface="Times New Roman" panose="02020603050405020304" pitchFamily="18" charset="0"/>
              </a:rPr>
              <a:t>20533C_02.pptx</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ts val="1300"/>
              </a:lnSpc>
              <a:spcBef>
                <a:spcPts val="900"/>
              </a:spcBef>
              <a:spcAft>
                <a:spcPts val="300"/>
              </a:spcAft>
            </a:pPr>
            <a:r>
              <a:rPr lang="en-US" sz="1000" b="1" dirty="0">
                <a:latin typeface="Arial" panose="020B0604020202020204" pitchFamily="34" charset="0"/>
                <a:ea typeface="Times New Roman" panose="02020603050405020304" pitchFamily="18" charset="0"/>
                <a:cs typeface="Segoe UI" panose="020B0502040204020203" pitchFamily="34" charset="0"/>
              </a:rPr>
              <a:t>Preparation tasks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use your own Azure subscription to perform the demonstrations in this module. However, the setup scripts that prepare the environment will delete all existing services and data in the Azure subscription. If you want to retain your existing Azure services and data, we recommend that you use a learning pass to provision a trial subscription, and then use the trial subscription when delivering this module.</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E3979E4-F91E-4055-8065-1232ADB0B7C2}" type="slidenum">
              <a:rPr lang="en-US" smtClean="0"/>
              <a:t>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2050999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E3979E4-F91E-4055-8065-1232ADB0B7C2}" type="slidenum">
              <a:rPr lang="en-US" smtClean="0"/>
              <a:t>10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3874444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Provide an overview of private IP addressing on Azure VNets.</a:t>
            </a:r>
          </a:p>
        </p:txBody>
      </p:sp>
      <p:sp>
        <p:nvSpPr>
          <p:cNvPr id="4" name="Slide Number Placeholder 3"/>
          <p:cNvSpPr>
            <a:spLocks noGrp="1"/>
          </p:cNvSpPr>
          <p:nvPr>
            <p:ph type="sldNum" sz="quarter" idx="10"/>
          </p:nvPr>
        </p:nvSpPr>
        <p:spPr/>
        <p:txBody>
          <a:bodyPr/>
          <a:lstStyle/>
          <a:p>
            <a:fld id="{8E3979E4-F91E-4055-8065-1232ADB0B7C2}" type="slidenum">
              <a:rPr lang="en-US" smtClean="0"/>
              <a:t>11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3012474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Provide an overview of Azure load balancing solutions.</a:t>
            </a:r>
          </a:p>
        </p:txBody>
      </p:sp>
      <p:sp>
        <p:nvSpPr>
          <p:cNvPr id="4" name="Slide Number Placeholder 3"/>
          <p:cNvSpPr>
            <a:spLocks noGrp="1"/>
          </p:cNvSpPr>
          <p:nvPr>
            <p:ph type="sldNum" sz="quarter" idx="10"/>
          </p:nvPr>
        </p:nvSpPr>
        <p:spPr/>
        <p:txBody>
          <a:bodyPr/>
          <a:lstStyle/>
          <a:p>
            <a:fld id="{8E3979E4-F91E-4055-8065-1232ADB0B7C2}" type="slidenum">
              <a:rPr lang="en-US" smtClean="0"/>
              <a:t>12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1219971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This topic has one additional slide.</a:t>
            </a:r>
          </a:p>
        </p:txBody>
      </p:sp>
      <p:sp>
        <p:nvSpPr>
          <p:cNvPr id="4" name="Slide Number Placeholder 3"/>
          <p:cNvSpPr>
            <a:spLocks noGrp="1"/>
          </p:cNvSpPr>
          <p:nvPr>
            <p:ph type="sldNum" sz="quarter" idx="10"/>
          </p:nvPr>
        </p:nvSpPr>
        <p:spPr/>
        <p:txBody>
          <a:bodyPr/>
          <a:lstStyle/>
          <a:p>
            <a:fld id="{8E3979E4-F91E-4055-8065-1232ADB0B7C2}" type="slidenum">
              <a:rPr lang="en-US" smtClean="0"/>
              <a:t>13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1505426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E3979E4-F91E-4055-8065-1232ADB0B7C2}" type="slidenum">
              <a:rPr lang="en-US" smtClean="0"/>
              <a:t>14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3193922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Introduce the lesson.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Azure components support IPv6 connectivity?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Azure internal load balancer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Azure Internet-facing load balancer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Azure Traffic Manager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Network Security Groups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User defined routes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Azure internal load balancer</a:t>
            </a:r>
          </a:p>
          <a:p>
            <a:pPr>
              <a:lnSpc>
                <a:spcPct val="107000"/>
              </a:lnSpc>
              <a:spcAft>
                <a:spcPts val="800"/>
              </a:spcAft>
            </a:pPr>
            <a:r>
              <a:rPr lang="en-US" sz="1000" dirty="0">
                <a:latin typeface="Arial"/>
                <a:ea typeface="Calibri"/>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Option 2: Azure Internet-facing load balancer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Azure Traffic Manager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Network Security Groups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User defined routes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At the time of authoring of this course, the only Azure networking component that supports IPv6 is the Azure Internet-facing load balancer.</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E3979E4-F91E-4055-8065-1232ADB0B7C2}" type="slidenum">
              <a:rPr lang="en-US" smtClean="0"/>
              <a:t>15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465610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If students understand how to design subnets in on-premises environments, they should have no problems with designing subnets in Azure.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Highlight that Azure supports three private IPv4 subnet address spaces that are defined in RFC 1918.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Point out that students should not use overlapping IP addresses.</a:t>
            </a:r>
          </a:p>
        </p:txBody>
      </p:sp>
      <p:sp>
        <p:nvSpPr>
          <p:cNvPr id="4" name="Slide Number Placeholder 3"/>
          <p:cNvSpPr>
            <a:spLocks noGrp="1"/>
          </p:cNvSpPr>
          <p:nvPr>
            <p:ph type="sldNum" sz="quarter" idx="10"/>
          </p:nvPr>
        </p:nvSpPr>
        <p:spPr/>
        <p:txBody>
          <a:bodyPr/>
          <a:lstStyle/>
          <a:p>
            <a:fld id="{8E3979E4-F91E-4055-8065-1232ADB0B7C2}" type="slidenum">
              <a:rPr lang="en-US" smtClean="0"/>
              <a:t>16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2696657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step-by-step procedure described in the student manual creates a virtual network with no VPN or ExpressRoute connections. These connections can be added to the virtual network configuration later. Students will learn these procedures in Lesson 4 and will configure them in the lab.</a:t>
            </a:r>
          </a:p>
        </p:txBody>
      </p:sp>
      <p:sp>
        <p:nvSpPr>
          <p:cNvPr id="4" name="Slide Number Placeholder 3"/>
          <p:cNvSpPr>
            <a:spLocks noGrp="1"/>
          </p:cNvSpPr>
          <p:nvPr>
            <p:ph type="sldNum" sz="quarter" idx="10"/>
          </p:nvPr>
        </p:nvSpPr>
        <p:spPr/>
        <p:txBody>
          <a:bodyPr/>
          <a:lstStyle/>
          <a:p>
            <a:fld id="{8E3979E4-F91E-4055-8065-1232ADB0B7C2}" type="slidenum">
              <a:rPr lang="en-US" smtClean="0"/>
              <a:t>17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35240743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E3979E4-F91E-4055-8065-1232ADB0B7C2}" type="slidenum">
              <a:rPr lang="en-US" smtClean="0"/>
              <a:t>18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481108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process of using an Azure Resource Manager template to create a virtual network</a:t>
            </a:r>
          </a:p>
        </p:txBody>
      </p:sp>
      <p:sp>
        <p:nvSpPr>
          <p:cNvPr id="4" name="Slide Number Placeholder 3"/>
          <p:cNvSpPr>
            <a:spLocks noGrp="1"/>
          </p:cNvSpPr>
          <p:nvPr>
            <p:ph type="sldNum" sz="quarter" idx="10"/>
          </p:nvPr>
        </p:nvSpPr>
        <p:spPr/>
        <p:txBody>
          <a:bodyPr/>
          <a:lstStyle/>
          <a:p>
            <a:fld id="{8E3979E4-F91E-4055-8065-1232ADB0B7C2}" type="slidenum">
              <a:rPr lang="en-US" smtClean="0"/>
              <a:t>19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2274425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Azure portal is continually being improved, and the user interface might have updated since this module was written. Therefore, before teaching this module, familiarize yourself with the latest version of the Azure portal.</a:t>
            </a:r>
            <a:endParaRPr lang="en-US" dirty="0"/>
          </a:p>
        </p:txBody>
      </p:sp>
      <p:sp>
        <p:nvSpPr>
          <p:cNvPr id="4" name="Slide Number Placeholder 3"/>
          <p:cNvSpPr>
            <a:spLocks noGrp="1"/>
          </p:cNvSpPr>
          <p:nvPr>
            <p:ph type="sldNum" sz="quarter" idx="10"/>
          </p:nvPr>
        </p:nvSpPr>
        <p:spPr/>
        <p:txBody>
          <a:bodyPr/>
          <a:lstStyle/>
          <a:p>
            <a:fld id="{8E3979E4-F91E-4055-8065-1232ADB0B7C2}" type="slidenum">
              <a:rPr lang="en-US" smtClean="0"/>
              <a:t>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8679255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50653" y="2081213"/>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a:t>
            </a:r>
            <a:r>
              <a:rPr lang="en-US" sz="1000" b="1" dirty="0">
                <a:latin typeface="Arial" panose="020B0604020202020204" pitchFamily="34" charset="0"/>
                <a:ea typeface="Times New Roman" panose="02020603050405020304" pitchFamily="18" charset="0"/>
                <a:cs typeface="Times New Roman" panose="02020603050405020304" pitchFamily="18" charset="0"/>
              </a:rPr>
              <a:t>Internet Explorer </a:t>
            </a:r>
            <a:r>
              <a:rPr lang="en-US" sz="1000" dirty="0">
                <a:latin typeface="Arial" panose="020B0604020202020204" pitchFamily="34" charset="0"/>
                <a:ea typeface="Times New Roman" panose="02020603050405020304" pitchFamily="18" charset="0"/>
                <a:cs typeface="Times New Roman" panose="02020603050405020304" pitchFamily="18" charset="0"/>
              </a:rPr>
              <a:t>and browse to </a:t>
            </a:r>
            <a:r>
              <a:rPr lang="en-US" sz="1000" u="sng" dirty="0">
                <a:latin typeface="Arial" panose="020B0604020202020204" pitchFamily="34" charset="0"/>
                <a:ea typeface="Times New Roman" panose="02020603050405020304" pitchFamily="18" charset="0"/>
                <a:cs typeface="Times New Roman" panose="02020603050405020304" pitchFamily="18" charset="0"/>
                <a:hlinkClick r:id="rId3"/>
              </a:rPr>
              <a:t>http://aka.ms/Mt32e4</a:t>
            </a:r>
            <a:r>
              <a:rPr lang="en-US" sz="1000" dirty="0">
                <a:latin typeface="Arial" panose="020B0604020202020204" pitchFamily="34" charset="0"/>
                <a:ea typeface="Times New Roman" panose="02020603050405020304" pitchFamily="18" charset="0"/>
                <a:cs typeface="Times New Roman" panose="02020603050405020304" pitchFamily="18" charset="0"/>
              </a:rPr>
              <a:t>.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Copy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azuredeploy.json</a:t>
            </a:r>
            <a:r>
              <a:rPr lang="en-US" sz="1000" dirty="0">
                <a:latin typeface="Arial" panose="020B0604020202020204" pitchFamily="34" charset="0"/>
                <a:ea typeface="Times New Roman" panose="02020603050405020304" pitchFamily="18" charset="0"/>
                <a:cs typeface="Times New Roman" panose="02020603050405020304" pitchFamily="18" charset="0"/>
              </a:rPr>
              <a:t> file in RAW format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D:\Demofiles\Mod02\azuredeploy.json</a:t>
            </a:r>
            <a:r>
              <a:rPr lang="en-US" sz="1000" dirty="0">
                <a:latin typeface="Arial" panose="020B0604020202020204" pitchFamily="34" charset="0"/>
                <a:ea typeface="Times New Roman" panose="02020603050405020304" pitchFamily="18" charset="0"/>
                <a:cs typeface="Times New Roman" panose="02020603050405020304" pitchFamily="18" charset="0"/>
              </a:rPr>
              <a:t> file.</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Open the file in Visual Studio 2015.</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Visual Studio 2015 interface, review the parameters that you can modify with custom values during a deployment (but do not make any changes at this point):</a:t>
            </a:r>
          </a:p>
          <a:p>
            <a:pPr marL="800100" lvl="1" indent="-342900">
              <a:lnSpc>
                <a:spcPct val="115000"/>
              </a:lnSpc>
              <a:spcAft>
                <a:spcPts val="995"/>
              </a:spcAft>
              <a:buFont typeface="Courier New" panose="02070309020205020404" pitchFamily="49" charset="0"/>
              <a:buChar char="o"/>
            </a:pPr>
            <a:r>
              <a:rPr lang="en-US" sz="1000" b="1" dirty="0">
                <a:latin typeface="Arial" panose="020B0604020202020204" pitchFamily="34" charset="0"/>
                <a:ea typeface="Times New Roman" panose="02020603050405020304" pitchFamily="18" charset="0"/>
                <a:cs typeface="Times New Roman" panose="02020603050405020304" pitchFamily="18" charset="0"/>
              </a:rPr>
              <a:t>vnetName – represents the</a:t>
            </a:r>
            <a:r>
              <a:rPr lang="en-US" sz="1000" dirty="0">
                <a:latin typeface="Arial" panose="020B0604020202020204" pitchFamily="34" charset="0"/>
                <a:ea typeface="Times New Roman" panose="02020603050405020304" pitchFamily="18" charset="0"/>
                <a:cs typeface="Times New Roman" panose="02020603050405020304" pitchFamily="18" charset="0"/>
              </a:rPr>
              <a:t> name of the virtual network.</a:t>
            </a:r>
          </a:p>
          <a:p>
            <a:pPr marL="800100" lvl="1" indent="-342900">
              <a:lnSpc>
                <a:spcPct val="115000"/>
              </a:lnSpc>
              <a:spcAft>
                <a:spcPts val="995"/>
              </a:spcAft>
              <a:buFont typeface="Courier New" panose="02070309020205020404" pitchFamily="49" charset="0"/>
              <a:buChar char="o"/>
            </a:pPr>
            <a:r>
              <a:rPr lang="en-US" sz="1000" b="1" dirty="0">
                <a:latin typeface="Arial" panose="020B0604020202020204" pitchFamily="34" charset="0"/>
                <a:ea typeface="Times New Roman" panose="02020603050405020304" pitchFamily="18" charset="0"/>
                <a:cs typeface="Times New Roman" panose="02020603050405020304" pitchFamily="18" charset="0"/>
              </a:rPr>
              <a:t>vnetAddressPrefix – represents </a:t>
            </a:r>
            <a:r>
              <a:rPr lang="en-US" sz="1000" dirty="0">
                <a:latin typeface="Arial" panose="020B0604020202020204" pitchFamily="34" charset="0"/>
                <a:ea typeface="Times New Roman" panose="02020603050405020304" pitchFamily="18" charset="0"/>
                <a:cs typeface="Times New Roman" panose="02020603050405020304" pitchFamily="18" charset="0"/>
              </a:rPr>
              <a:t>the virtual network IP address space in the Classless Interdomain Routing (CIDR) format.</a:t>
            </a:r>
          </a:p>
          <a:p>
            <a:pPr marL="800100" lvl="1" indent="-342900">
              <a:lnSpc>
                <a:spcPct val="115000"/>
              </a:lnSpc>
              <a:spcAft>
                <a:spcPts val="995"/>
              </a:spcAft>
              <a:buFont typeface="Courier New" panose="02070309020205020404" pitchFamily="49" charset="0"/>
              <a:buChar char="o"/>
            </a:pPr>
            <a:r>
              <a:rPr lang="en-US" sz="1000" b="1" dirty="0">
                <a:latin typeface="Arial" panose="020B0604020202020204" pitchFamily="34" charset="0"/>
                <a:ea typeface="Times New Roman" panose="02020603050405020304" pitchFamily="18" charset="0"/>
                <a:cs typeface="Times New Roman" panose="02020603050405020304" pitchFamily="18" charset="0"/>
              </a:rPr>
              <a:t>subnet1Prefix</a:t>
            </a:r>
            <a:r>
              <a:rPr lang="en-US" sz="1000" dirty="0">
                <a:latin typeface="Arial" panose="020B0604020202020204" pitchFamily="34" charset="0"/>
                <a:ea typeface="Times New Roman" panose="02020603050405020304" pitchFamily="18" charset="0"/>
                <a:cs typeface="Times New Roman" panose="02020603050405020304" pitchFamily="18" charset="0"/>
              </a:rPr>
              <a:t> – represents the IP address range of the first subnet on the virtual network in the CIDR notation for the first subnet</a:t>
            </a:r>
            <a:r>
              <a:rPr lang="en-US" sz="1000" b="1" dirty="0">
                <a:latin typeface="Arial" panose="020B0604020202020204" pitchFamily="34" charset="0"/>
                <a:ea typeface="Times New Roman" panose="02020603050405020304" pitchFamily="18" charset="0"/>
                <a:cs typeface="Times New Roman" panose="02020603050405020304" pitchFamily="18" charset="0"/>
              </a:rPr>
              <a:t> </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b="1" dirty="0">
                <a:latin typeface="Arial" panose="020B0604020202020204" pitchFamily="34" charset="0"/>
                <a:ea typeface="Times New Roman" panose="02020603050405020304" pitchFamily="18" charset="0"/>
                <a:cs typeface="Times New Roman" panose="02020603050405020304" pitchFamily="18" charset="0"/>
              </a:rPr>
              <a:t>subnet1Name</a:t>
            </a:r>
            <a:r>
              <a:rPr lang="en-US" sz="1000" dirty="0">
                <a:latin typeface="Arial" panose="020B0604020202020204" pitchFamily="34" charset="0"/>
                <a:ea typeface="Times New Roman" panose="02020603050405020304" pitchFamily="18" charset="0"/>
                <a:cs typeface="Times New Roman" panose="02020603050405020304" pitchFamily="18" charset="0"/>
              </a:rPr>
              <a:t> – represents the name of the first subnet.</a:t>
            </a:r>
          </a:p>
          <a:p>
            <a:pPr marL="800100" lvl="1" indent="-342900">
              <a:lnSpc>
                <a:spcPct val="115000"/>
              </a:lnSpc>
              <a:spcAft>
                <a:spcPts val="995"/>
              </a:spcAft>
              <a:buFont typeface="Courier New" panose="02070309020205020404" pitchFamily="49" charset="0"/>
              <a:buChar char="o"/>
            </a:pPr>
            <a:r>
              <a:rPr lang="en-US" sz="1000" b="1" dirty="0">
                <a:latin typeface="Arial" panose="020B0604020202020204" pitchFamily="34" charset="0"/>
                <a:ea typeface="Times New Roman" panose="02020603050405020304" pitchFamily="18" charset="0"/>
                <a:cs typeface="Times New Roman" panose="02020603050405020304" pitchFamily="18" charset="0"/>
              </a:rPr>
              <a:t>Subnet2Prefix</a:t>
            </a:r>
            <a:r>
              <a:rPr lang="en-US" sz="1000" dirty="0">
                <a:latin typeface="Arial" panose="020B0604020202020204" pitchFamily="34" charset="0"/>
                <a:ea typeface="Times New Roman" panose="02020603050405020304" pitchFamily="18" charset="0"/>
                <a:cs typeface="Times New Roman" panose="02020603050405020304" pitchFamily="18" charset="0"/>
              </a:rPr>
              <a:t> – represents the IP address range of the second subnet on the virtual network in the CIDR notation for the second subnet.</a:t>
            </a:r>
            <a:r>
              <a:rPr lang="en-US" sz="1000" b="1" dirty="0">
                <a:latin typeface="Arial" panose="020B0604020202020204" pitchFamily="34" charset="0"/>
                <a:ea typeface="Times New Roman" panose="02020603050405020304" pitchFamily="18" charset="0"/>
                <a:cs typeface="Times New Roman" panose="02020603050405020304" pitchFamily="18" charset="0"/>
              </a:rPr>
              <a:t> </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b="1" dirty="0">
                <a:latin typeface="Arial" panose="020B0604020202020204" pitchFamily="34" charset="0"/>
                <a:ea typeface="Times New Roman" panose="02020603050405020304" pitchFamily="18" charset="0"/>
                <a:cs typeface="Times New Roman" panose="02020603050405020304" pitchFamily="18" charset="0"/>
              </a:rPr>
              <a:t>Subnet2Name</a:t>
            </a:r>
            <a:r>
              <a:rPr lang="en-US" sz="1000" dirty="0">
                <a:latin typeface="Arial" panose="020B0604020202020204" pitchFamily="34" charset="0"/>
                <a:ea typeface="Times New Roman" panose="02020603050405020304" pitchFamily="18" charset="0"/>
                <a:cs typeface="Times New Roman" panose="02020603050405020304" pitchFamily="18" charset="0"/>
              </a:rPr>
              <a:t> – represents the name for the second subnet.</a:t>
            </a:r>
          </a:p>
          <a:p>
            <a:pPr marL="342900" marR="0" lvl="0" indent="-342900">
              <a:lnSpc>
                <a:spcPct val="115000"/>
              </a:lnSpc>
              <a:spcBef>
                <a:spcPts val="0"/>
              </a:spcBef>
              <a:spcAft>
                <a:spcPts val="995"/>
              </a:spcAft>
              <a:buFont typeface="+mj-lt"/>
              <a:buAutoNum type="arabicPeriod" startAt="5"/>
            </a:pPr>
            <a:r>
              <a:rPr lang="en-US" sz="1000" dirty="0">
                <a:latin typeface="Arial" panose="020B0604020202020204" pitchFamily="34" charset="0"/>
                <a:ea typeface="Times New Roman" panose="02020603050405020304" pitchFamily="18" charset="0"/>
                <a:cs typeface="Times New Roman" panose="02020603050405020304" pitchFamily="18" charset="0"/>
              </a:rPr>
              <a:t>Review the resources section to identify the Azure Resource Manager resources that will be provisioned during a deployment:</a:t>
            </a:r>
          </a:p>
          <a:p>
            <a:pPr marL="800100" lvl="1" indent="-342900">
              <a:lnSpc>
                <a:spcPct val="115000"/>
              </a:lnSpc>
              <a:spcAft>
                <a:spcPts val="995"/>
              </a:spcAft>
              <a:buFont typeface="Courier New" panose="02070309020205020404" pitchFamily="49" charset="0"/>
              <a:buChar char="o"/>
            </a:pPr>
            <a:r>
              <a:rPr lang="en-US" sz="1000" b="1" dirty="0">
                <a:latin typeface="Arial" panose="020B0604020202020204" pitchFamily="34" charset="0"/>
                <a:ea typeface="Times New Roman" panose="02020603050405020304" pitchFamily="18" charset="0"/>
                <a:cs typeface="Times New Roman" panose="02020603050405020304" pitchFamily="18" charset="0"/>
              </a:rPr>
              <a:t>Type</a:t>
            </a:r>
            <a:r>
              <a:rPr lang="en-US" sz="1000" dirty="0">
                <a:latin typeface="Arial" panose="020B0604020202020204" pitchFamily="34" charset="0"/>
                <a:ea typeface="Times New Roman" panose="02020603050405020304" pitchFamily="18" charset="0"/>
                <a:cs typeface="Times New Roman" panose="02020603050405020304" pitchFamily="18" charset="0"/>
              </a:rPr>
              <a:t> – defines the resource type. Virtual networks are represented by the resource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Microsoft.Network/virtualNetworks</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800100" lvl="1" indent="-342900">
              <a:lnSpc>
                <a:spcPct val="115000"/>
              </a:lnSpc>
              <a:spcAft>
                <a:spcPts val="995"/>
              </a:spcAft>
              <a:buFont typeface="Courier New" panose="02070309020205020404" pitchFamily="49" charset="0"/>
              <a:buChar char="o"/>
            </a:pPr>
            <a:r>
              <a:rPr lang="en-US" sz="1000" b="1" dirty="0">
                <a:latin typeface="Arial" panose="020B0604020202020204" pitchFamily="34" charset="0"/>
                <a:ea typeface="Times New Roman" panose="02020603050405020304" pitchFamily="18" charset="0"/>
                <a:cs typeface="Times New Roman" panose="02020603050405020304" pitchFamily="18" charset="0"/>
              </a:rPr>
              <a:t>Name</a:t>
            </a:r>
            <a:r>
              <a:rPr lang="en-US" sz="1000" dirty="0">
                <a:latin typeface="Arial" panose="020B0604020202020204" pitchFamily="34" charset="0"/>
                <a:ea typeface="Times New Roman" panose="02020603050405020304" pitchFamily="18" charset="0"/>
                <a:cs typeface="Times New Roman" panose="02020603050405020304" pitchFamily="18" charset="0"/>
              </a:rPr>
              <a:t> - designates the name for the resource.</a:t>
            </a:r>
          </a:p>
          <a:p>
            <a:pPr marL="800100" lvl="1" indent="-342900">
              <a:lnSpc>
                <a:spcPct val="115000"/>
              </a:lnSpc>
              <a:spcAft>
                <a:spcPts val="995"/>
              </a:spcAft>
              <a:buFont typeface="Courier New" panose="02070309020205020404" pitchFamily="49" charset="0"/>
              <a:buChar char="o"/>
            </a:pPr>
            <a:r>
              <a:rPr lang="en-US" sz="1000" b="1" dirty="0">
                <a:latin typeface="Arial" panose="020B0604020202020204" pitchFamily="34" charset="0"/>
                <a:ea typeface="Times New Roman" panose="02020603050405020304" pitchFamily="18" charset="0"/>
                <a:cs typeface="Times New Roman" panose="02020603050405020304" pitchFamily="18" charset="0"/>
              </a:rPr>
              <a:t>Location</a:t>
            </a:r>
            <a:r>
              <a:rPr lang="en-US" sz="1000" dirty="0">
                <a:latin typeface="Arial" panose="020B0604020202020204" pitchFamily="34" charset="0"/>
                <a:ea typeface="Times New Roman" panose="02020603050405020304" pitchFamily="18" charset="0"/>
                <a:cs typeface="Times New Roman" panose="02020603050405020304" pitchFamily="18" charset="0"/>
              </a:rPr>
              <a:t> - determines the Azure region where the resources will be deployed. </a:t>
            </a:r>
          </a:p>
          <a:p>
            <a:pPr marL="800100" lvl="1" indent="-342900">
              <a:lnSpc>
                <a:spcPct val="115000"/>
              </a:lnSpc>
              <a:spcAft>
                <a:spcPts val="995"/>
              </a:spcAft>
              <a:buFont typeface="Courier New" panose="02070309020205020404" pitchFamily="49" charset="0"/>
              <a:buChar char="o"/>
            </a:pPr>
            <a:r>
              <a:rPr lang="en-US" sz="1000" b="1" dirty="0">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latin typeface="Arial" panose="020B0604020202020204" pitchFamily="34" charset="0"/>
                <a:ea typeface="Times New Roman" panose="02020603050405020304" pitchFamily="18" charset="0"/>
                <a:cs typeface="Times New Roman" panose="02020603050405020304" pitchFamily="18" charset="0"/>
              </a:rPr>
              <a:t> - define the resource properties, such as address space and subnets of a virtual network.</a:t>
            </a: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E3979E4-F91E-4055-8065-1232ADB0B7C2}" type="slidenum">
              <a:rPr lang="en-US" smtClean="0"/>
              <a:t>20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4054459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the content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azuredeploy.parameters.json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 in RAW format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D:\Demofiles\Mod02\azuredeploy.parameters.json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 and then open it in Visual Studio 2015.</a:t>
            </a: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Modify the parameters with the values listed in the code content below, and then save the changes. </a:t>
            </a:r>
          </a:p>
          <a:p>
            <a:pPr lvl="1">
              <a:lnSpc>
                <a:spcPct val="115000"/>
              </a:lnSpc>
              <a:spcAft>
                <a:spcPts val="995"/>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Modify the azuredepeploy-parameters.json file</a:t>
            </a:r>
          </a:p>
          <a:p>
            <a:pPr lvl="1">
              <a:lnSpc>
                <a:spcPct val="115000"/>
              </a:lnSpc>
              <a:spcAft>
                <a:spcPts val="995"/>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1">
              <a:lnSpc>
                <a:spcPct val="115000"/>
              </a:lnSpc>
              <a:spcAft>
                <a:spcPts val="995"/>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"vnetName": {</a:t>
            </a:r>
          </a:p>
          <a:p>
            <a:pPr lvl="1">
              <a:lnSpc>
                <a:spcPct val="115000"/>
              </a:lnSpc>
              <a:spcAft>
                <a:spcPts val="995"/>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"value": "AdatumDemoVNet"</a:t>
            </a:r>
          </a:p>
          <a:p>
            <a:pPr lvl="1">
              <a:lnSpc>
                <a:spcPct val="115000"/>
              </a:lnSpc>
              <a:spcAft>
                <a:spcPts val="995"/>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p>
          <a:p>
            <a:pPr lvl="1">
              <a:lnSpc>
                <a:spcPct val="115000"/>
              </a:lnSpc>
              <a:spcAft>
                <a:spcPts val="995"/>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"vnetAddressPrefix": {</a:t>
            </a:r>
          </a:p>
          <a:p>
            <a:pPr lvl="1">
              <a:lnSpc>
                <a:spcPct val="115000"/>
              </a:lnSpc>
              <a:spcAft>
                <a:spcPts val="995"/>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"value": "10.0.0.0/16"</a:t>
            </a:r>
          </a:p>
          <a:p>
            <a:pPr lvl="1">
              <a:lnSpc>
                <a:spcPct val="115000"/>
              </a:lnSpc>
              <a:spcAft>
                <a:spcPts val="995"/>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p>
          <a:p>
            <a:pPr lvl="1">
              <a:lnSpc>
                <a:spcPct val="115000"/>
              </a:lnSpc>
              <a:spcAft>
                <a:spcPts val="995"/>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"subnet1Name": {</a:t>
            </a:r>
          </a:p>
          <a:p>
            <a:pPr lvl="1">
              <a:lnSpc>
                <a:spcPct val="115000"/>
              </a:lnSpc>
              <a:spcAft>
                <a:spcPts val="995"/>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"value": "AdatumSubnet1"</a:t>
            </a:r>
          </a:p>
          <a:p>
            <a:pPr lvl="1">
              <a:lnSpc>
                <a:spcPct val="115000"/>
              </a:lnSpc>
              <a:spcAft>
                <a:spcPts val="995"/>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p>
          <a:p>
            <a:pPr lvl="1">
              <a:lnSpc>
                <a:spcPct val="115000"/>
              </a:lnSpc>
              <a:spcAft>
                <a:spcPts val="995"/>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"subnet1Prefix": {</a:t>
            </a:r>
          </a:p>
          <a:p>
            <a:pPr lvl="1">
              <a:lnSpc>
                <a:spcPct val="115000"/>
              </a:lnSpc>
              <a:spcAft>
                <a:spcPts val="995"/>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"value": "10.0..0.0/24"</a:t>
            </a:r>
          </a:p>
          <a:p>
            <a:pPr lvl="1">
              <a:lnSpc>
                <a:spcPct val="115000"/>
              </a:lnSpc>
              <a:spcAft>
                <a:spcPts val="995"/>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p>
          <a:p>
            <a:pPr lvl="1">
              <a:lnSpc>
                <a:spcPct val="115000"/>
              </a:lnSpc>
              <a:spcAft>
                <a:spcPts val="995"/>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"subnet2Name": {</a:t>
            </a:r>
          </a:p>
          <a:p>
            <a:pPr lvl="1">
              <a:lnSpc>
                <a:spcPct val="115000"/>
              </a:lnSpc>
              <a:spcAft>
                <a:spcPts val="995"/>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"value": "AdatumSubnet2"</a:t>
            </a:r>
          </a:p>
          <a:p>
            <a:pPr lvl="1">
              <a:lnSpc>
                <a:spcPct val="115000"/>
              </a:lnSpc>
              <a:spcAft>
                <a:spcPts val="995"/>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p>
          <a:p>
            <a:pPr lvl="1">
              <a:lnSpc>
                <a:spcPct val="115000"/>
              </a:lnSpc>
              <a:spcAft>
                <a:spcPts val="995"/>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"subnet2Prefix": {</a:t>
            </a:r>
          </a:p>
          <a:p>
            <a:pPr lvl="1">
              <a:lnSpc>
                <a:spcPct val="115000"/>
              </a:lnSpc>
              <a:spcAft>
                <a:spcPts val="995"/>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"value": "10.0.1.0/24"</a:t>
            </a:r>
          </a:p>
        </p:txBody>
      </p:sp>
      <p:sp>
        <p:nvSpPr>
          <p:cNvPr id="4" name="Slide Number Placeholder 3"/>
          <p:cNvSpPr>
            <a:spLocks noGrp="1"/>
          </p:cNvSpPr>
          <p:nvPr>
            <p:ph type="sldNum" sz="quarter" idx="10"/>
          </p:nvPr>
        </p:nvSpPr>
        <p:spPr/>
        <p:txBody>
          <a:bodyPr/>
          <a:lstStyle/>
          <a:p>
            <a:fld id="{8E3979E4-F91E-4055-8065-1232ADB0B7C2}" type="slidenum">
              <a:rPr lang="en-US" smtClean="0"/>
              <a:t>21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506360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1">
              <a:lnSpc>
                <a:spcPct val="115000"/>
              </a:lnSpc>
              <a:spcAft>
                <a:spcPts val="995"/>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p>
          <a:p>
            <a:pPr lvl="1">
              <a:lnSpc>
                <a:spcPct val="115000"/>
              </a:lnSpc>
              <a:spcAft>
                <a:spcPts val="995"/>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228600" lvl="0" indent="-2286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From the Windows PowerShell window, use the following command to sign in to your subscription:</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Login-AzureRmAccount</a:t>
            </a:r>
          </a:p>
          <a:p>
            <a:pPr marL="342900" lvl="0" indent="-342900">
              <a:lnSpc>
                <a:spcPct val="115000"/>
              </a:lnSpc>
              <a:spcAft>
                <a:spcPts val="995"/>
              </a:spcAft>
              <a:buFont typeface="+mj-lt"/>
              <a:buAutoNum type="arabicPeriod" startAt="9"/>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you have multiple subscriptions, select the subscription in which you are going to create the virtual network by using the following command (replace ‘</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Id of your subscription’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the actual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SubscriptionId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displayed in the output of the previous cmdlet):</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Set-AzureRmContext –SubscriptionId </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‘Id of your subscription’</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new resource group by using the following command:</a:t>
            </a: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$rg = New-AzureRmResourceGroup –Name 20533C0201-DemoRG –Location </a:t>
            </a:r>
            <a:r>
              <a:rPr lang="en-US" sz="1000"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"&lt;enter here the name of an Azure region&gt;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1"/>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Run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New-AzureRmResourceGroupDeployment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cmdlet to deploy the new virtual network by using the template and parameter files that you downloaded and modified in steps 1 through 7:</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New-AzureRmResourceGroupDeployment -Name AdatumVNetDeployment </a:t>
            </a:r>
            <a:b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b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-ResourceGroupName $rg.ResourceGroupName -TemplateFile D:\Demofiles\Mod02\azuredeploy.json -TemplateParameterFile D:\Demofiles\Mod02\azuredeploy.parameters.json</a:t>
            </a: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Verify that the new virtual network is created by using the following command:</a:t>
            </a:r>
          </a:p>
          <a:p>
            <a:pPr lvl="1">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Get-AzureRmVirtualNetwork -ResourceGroupName $rg.ResourceGroupName -Name AdatumDemoVNet</a:t>
            </a:r>
          </a:p>
          <a:p>
            <a:pPr lvl="0">
              <a:lnSpc>
                <a:spcPct val="107000"/>
              </a:lnSpc>
              <a:spcAft>
                <a:spcPts val="800"/>
              </a:spcAft>
            </a:pP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228600" lvl="0" indent="-228600">
              <a:lnSpc>
                <a:spcPct val="107000"/>
              </a:lnSpc>
              <a:spcAft>
                <a:spcPts val="800"/>
              </a:spcAft>
              <a:buFont typeface="+mj-lt"/>
              <a:buAutoNum type="arabicPeriod" startAt="13"/>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Leave the Windows PowerShell and Internet Explorer windows open. You will use them in the next lab.</a:t>
            </a:r>
            <a:endParaRPr lang="en-US" dirty="0"/>
          </a:p>
        </p:txBody>
      </p:sp>
      <p:sp>
        <p:nvSpPr>
          <p:cNvPr id="4" name="Slide Number Placeholder 3"/>
          <p:cNvSpPr>
            <a:spLocks noGrp="1"/>
          </p:cNvSpPr>
          <p:nvPr>
            <p:ph type="sldNum" sz="quarter" idx="10"/>
          </p:nvPr>
        </p:nvSpPr>
        <p:spPr/>
        <p:txBody>
          <a:bodyPr/>
          <a:lstStyle/>
          <a:p>
            <a:fld id="{8E3979E4-F91E-4055-8065-1232ADB0B7C2}" type="slidenum">
              <a:rPr lang="en-US" smtClean="0"/>
              <a:t>22</a:t>
            </a:fld>
            <a:endParaRPr lang="en-US"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3574279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lab assumes that students have completed the </a:t>
            </a:r>
            <a:r>
              <a:rPr lang="en-US" sz="1000" i="1" dirty="0">
                <a:latin typeface="Arial" panose="020B0604020202020204" pitchFamily="34" charset="0"/>
                <a:ea typeface="Calibri" panose="020F0502020204030204" pitchFamily="34" charset="0"/>
                <a:cs typeface="Times New Roman" panose="02020603050405020304" pitchFamily="18" charset="0"/>
              </a:rPr>
              <a:t>Preparing the Environment</a:t>
            </a:r>
            <a:r>
              <a:rPr lang="en-US" sz="1000" dirty="0">
                <a:latin typeface="Arial" panose="020B0604020202020204" pitchFamily="34" charset="0"/>
                <a:ea typeface="Calibri" panose="020F0502020204030204" pitchFamily="34" charset="0"/>
                <a:cs typeface="Times New Roman" panose="02020603050405020304" pitchFamily="18" charset="0"/>
              </a:rPr>
              <a:t> demonstration at the beginning of the first lesson in this module.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Microsoft Azure portals are continually being improved, and the user interface could have been updated since this lab was written. Before students start the lab, make them aware of any differences between the steps described in the lab and the current Azure portal user interface.</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Before students start the lab, you need to decide which Azure region is the closest to your classroom location and which is the second closest. Ensure that all students have this information, as they will need it during the lab.</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Creating an Azure virtual network by using a deployment template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 Datum now wishes to implement virtual networks for the A. Datum headquarters and branch resources. You have been asked to configure these virtual networks by using deployment templates from GitHub.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Creating a virtual network by using PowerShell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 Datum is expanding their services in Azure by using both declarative and imperative deployment methods and they ask you to test provisioning of a new network by using Azure PowerShell. </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3: Configuring virtual networks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 part of expanding their network environment, A. Datum needs to prepare for connecting classic virtual networks and Azure Resource Manager virtual networks by creating a virtual network gateway on a classic virtual network. You also need to test provisioning of an Azure VMs onto an Azure virtual network. </a:t>
            </a:r>
          </a:p>
        </p:txBody>
      </p:sp>
      <p:sp>
        <p:nvSpPr>
          <p:cNvPr id="4" name="Slide Number Placeholder 3"/>
          <p:cNvSpPr>
            <a:spLocks noGrp="1"/>
          </p:cNvSpPr>
          <p:nvPr>
            <p:ph type="sldNum" sz="quarter" idx="10"/>
          </p:nvPr>
        </p:nvSpPr>
        <p:spPr/>
        <p:txBody>
          <a:bodyPr/>
          <a:lstStyle/>
          <a:p>
            <a:fld id="{8E3979E4-F91E-4055-8065-1232ADB0B7C2}" type="slidenum">
              <a:rPr lang="en-US" smtClean="0"/>
              <a:t>23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1645576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8E3979E4-F91E-4055-8065-1232ADB0B7C2}" type="slidenum">
              <a:rPr lang="en-US" smtClean="0"/>
              <a:t>24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1699543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8E3979E4-F91E-4055-8065-1232ADB0B7C2}" type="slidenum">
              <a:rPr lang="en-US" smtClean="0"/>
              <a:t>25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3209365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are the methods that you can use to create an Azure classic virtual network?</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can use the Azure portal to create a virtual network. You also can create a virtual network by uploading a network configuration XML file via the Azure portal, Azure PowerShell, or Azure CLI.</a:t>
            </a:r>
          </a:p>
        </p:txBody>
      </p:sp>
      <p:sp>
        <p:nvSpPr>
          <p:cNvPr id="4" name="Slide Number Placeholder 3"/>
          <p:cNvSpPr>
            <a:spLocks noGrp="1"/>
          </p:cNvSpPr>
          <p:nvPr>
            <p:ph type="sldNum" sz="quarter" idx="10"/>
          </p:nvPr>
        </p:nvSpPr>
        <p:spPr/>
        <p:txBody>
          <a:bodyPr/>
          <a:lstStyle/>
          <a:p>
            <a:fld id="{8E3979E4-F91E-4055-8065-1232ADB0B7C2}" type="slidenum">
              <a:rPr lang="en-US" smtClean="0"/>
              <a:t>26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24668575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Introduce the lesson.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of the following scenarios </a:t>
            </a:r>
            <a:r>
              <a:rPr lang="en-US" sz="1000" i="1" dirty="0">
                <a:latin typeface="Arial" panose="020B0604020202020204" pitchFamily="34" charset="0"/>
                <a:ea typeface="Calibri" panose="020F0502020204030204" pitchFamily="34" charset="0"/>
                <a:cs typeface="Times New Roman" panose="02020603050405020304" pitchFamily="18" charset="0"/>
              </a:rPr>
              <a:t>require </a:t>
            </a:r>
            <a:r>
              <a:rPr lang="en-US" sz="1000" dirty="0">
                <a:latin typeface="Arial" panose="020B0604020202020204" pitchFamily="34" charset="0"/>
                <a:ea typeface="Calibri" panose="020F0502020204030204" pitchFamily="34" charset="0"/>
                <a:cs typeface="Times New Roman" panose="02020603050405020304" pitchFamily="18" charset="0"/>
              </a:rPr>
              <a:t>the use of a custom DNS server to provide name resolution?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Classic VMs or role instances in the same cloud service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Azure Resource Manager VMs in the same virtual network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Hybrid connectivity between VMs in a virtual network and on-premises computers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Connectivity between VMs in different virtual networks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Reverse lookup of internal IP addresses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Classic VMs or role instances in the same cloud service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Azure Resource Manager VMs in the same virtual network</a:t>
            </a:r>
          </a:p>
          <a:p>
            <a:pPr>
              <a:lnSpc>
                <a:spcPct val="107000"/>
              </a:lnSpc>
              <a:spcAft>
                <a:spcPts val="800"/>
              </a:spcAft>
            </a:pPr>
            <a:r>
              <a:rPr lang="en-US" sz="1000" dirty="0">
                <a:latin typeface="Arial"/>
                <a:ea typeface="Calibri"/>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Option 3: Hybrid connectivity between VMs in a virtual network and on-premises computers</a:t>
            </a:r>
          </a:p>
          <a:p>
            <a:pPr>
              <a:lnSpc>
                <a:spcPct val="107000"/>
              </a:lnSpc>
              <a:spcAft>
                <a:spcPts val="800"/>
              </a:spcAft>
            </a:pPr>
            <a:r>
              <a:rPr lang="en-US" sz="1000" dirty="0">
                <a:latin typeface="Arial"/>
                <a:ea typeface="Calibri"/>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Option 4: Connectivity between VMs in different virtual networks</a:t>
            </a:r>
          </a:p>
          <a:p>
            <a:pPr>
              <a:lnSpc>
                <a:spcPct val="107000"/>
              </a:lnSpc>
              <a:spcAft>
                <a:spcPts val="800"/>
              </a:spcAft>
            </a:pPr>
            <a:r>
              <a:rPr lang="en-US" sz="1000" dirty="0">
                <a:latin typeface="Arial"/>
                <a:ea typeface="Calibri"/>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Option 5: Reverse lookup of internal IP addresses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Hybrid connectivity between VMs in a virtual network and on-premises computers, connectivity between VMs in different virtual networks, and reverse lookup of internal IP addresses require the use of a custom DNS server for name resolution. Name resolution is provided automatically by the Azure platform in scenarios that involve classic VMs or role instances in the same cloud service and Azure Resource Manager VMs in the same virtual network.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E3979E4-F91E-4055-8065-1232ADB0B7C2}" type="slidenum">
              <a:rPr lang="en-US" smtClean="0"/>
              <a:t>27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3848732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the different options when planning name resolution with Azure. Highlight the differences between Azure Internal name resolution and external name resolution. </a:t>
            </a:r>
          </a:p>
        </p:txBody>
      </p:sp>
      <p:sp>
        <p:nvSpPr>
          <p:cNvPr id="4" name="Slide Number Placeholder 3"/>
          <p:cNvSpPr>
            <a:spLocks noGrp="1"/>
          </p:cNvSpPr>
          <p:nvPr>
            <p:ph type="sldNum" sz="quarter" idx="10"/>
          </p:nvPr>
        </p:nvSpPr>
        <p:spPr/>
        <p:txBody>
          <a:bodyPr/>
          <a:lstStyle/>
          <a:p>
            <a:fld id="{8E3979E4-F91E-4055-8065-1232ADB0B7C2}" type="slidenum">
              <a:rPr lang="en-US" smtClean="0"/>
              <a:t>28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32382886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user defined routes.</a:t>
            </a:r>
          </a:p>
        </p:txBody>
      </p:sp>
      <p:sp>
        <p:nvSpPr>
          <p:cNvPr id="4" name="Slide Number Placeholder 3"/>
          <p:cNvSpPr>
            <a:spLocks noGrp="1"/>
          </p:cNvSpPr>
          <p:nvPr>
            <p:ph type="sldNum" sz="quarter" idx="10"/>
          </p:nvPr>
        </p:nvSpPr>
        <p:spPr/>
        <p:txBody>
          <a:bodyPr/>
          <a:lstStyle/>
          <a:p>
            <a:fld id="{8E3979E4-F91E-4055-8065-1232ADB0B7C2}" type="slidenum">
              <a:rPr lang="en-US" smtClean="0"/>
              <a:t>29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1957444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currently supports two different deployment models—the classic deployment model and the Azure Resource Manager deployment model. Networking features are configured differently for those two models. In this module, you will focus on the Azure Resource Manager deployment model in the first four lessons. The last lesson covers the functionality of the classic deployment model.</a:t>
            </a:r>
          </a:p>
        </p:txBody>
      </p:sp>
      <p:sp>
        <p:nvSpPr>
          <p:cNvPr id="4" name="Slide Number Placeholder 3"/>
          <p:cNvSpPr>
            <a:spLocks noGrp="1"/>
          </p:cNvSpPr>
          <p:nvPr>
            <p:ph type="sldNum" sz="quarter" idx="10"/>
          </p:nvPr>
        </p:nvSpPr>
        <p:spPr/>
        <p:txBody>
          <a:bodyPr/>
          <a:lstStyle/>
          <a:p>
            <a:fld id="{8E3979E4-F91E-4055-8065-1232ADB0B7C2}" type="slidenum">
              <a:rPr lang="en-US" smtClean="0"/>
              <a:t>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442515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Explain the slide briefly to demonstrate how forced tunneling can be used. Mention that you can selectively choose different subnets to apply different routing rules. On this slide, for example, we force traffic that originates from the backend and the middle-tier subnets via the on-premises network through site-to-site VPN connection by using user defined routes with forced tunneling.</a:t>
            </a:r>
          </a:p>
        </p:txBody>
      </p:sp>
      <p:sp>
        <p:nvSpPr>
          <p:cNvPr id="4" name="Slide Number Placeholder 3"/>
          <p:cNvSpPr>
            <a:spLocks noGrp="1"/>
          </p:cNvSpPr>
          <p:nvPr>
            <p:ph type="sldNum" sz="quarter" idx="10"/>
          </p:nvPr>
        </p:nvSpPr>
        <p:spPr/>
        <p:txBody>
          <a:bodyPr/>
          <a:lstStyle/>
          <a:p>
            <a:fld id="{8E3979E4-F91E-4055-8065-1232ADB0B7C2}" type="slidenum">
              <a:rPr lang="en-US" smtClean="0"/>
              <a:t>30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32973753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network security groups.</a:t>
            </a:r>
          </a:p>
        </p:txBody>
      </p:sp>
      <p:sp>
        <p:nvSpPr>
          <p:cNvPr id="4" name="Slide Number Placeholder 3"/>
          <p:cNvSpPr>
            <a:spLocks noGrp="1"/>
          </p:cNvSpPr>
          <p:nvPr>
            <p:ph type="sldNum" sz="quarter" idx="10"/>
          </p:nvPr>
        </p:nvSpPr>
        <p:spPr/>
        <p:txBody>
          <a:bodyPr/>
          <a:lstStyle/>
          <a:p>
            <a:fld id="{8E3979E4-F91E-4055-8065-1232ADB0B7C2}" type="slidenum">
              <a:rPr lang="en-US" smtClean="0"/>
              <a:t>31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2446052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panose="020B0604020202020204" pitchFamily="34" charset="0"/>
                <a:ea typeface="Times New Roman" panose="02020603050405020304" pitchFamily="18" charset="0"/>
                <a:cs typeface="Times New Roman" panose="02020603050405020304" pitchFamily="18" charset="0"/>
              </a:rPr>
              <a:t>From the Windows PowerShell prompt, create a variable referencing the virtual network created in the previous demo, run:</a:t>
            </a:r>
          </a:p>
          <a:p>
            <a:pPr lvl="1">
              <a:lnSpc>
                <a:spcPct val="115000"/>
              </a:lnSpc>
              <a:spcBef>
                <a:spcPts val="600"/>
              </a:spcBef>
              <a:spcAft>
                <a:spcPts val="995"/>
              </a:spcAft>
            </a:pPr>
            <a:r>
              <a:rPr lang="en-US" sz="1000" dirty="0">
                <a:latin typeface="Arial" panose="020B0604020202020204" pitchFamily="34" charset="0"/>
                <a:ea typeface="Times New Roman" panose="02020603050405020304" pitchFamily="18" charset="0"/>
                <a:cs typeface="Times New Roman" panose="02020603050405020304" pitchFamily="18" charset="0"/>
              </a:rPr>
              <a:t>$vnet = Get-AzureRMVirtualNetwork –ResourceGroupName $rg.ResourceGroupName –Name AdatumDemoVnet</a:t>
            </a:r>
          </a:p>
          <a:p>
            <a:pPr marL="342900" marR="0" lvl="0" indent="-342900">
              <a:lnSpc>
                <a:spcPct val="115000"/>
              </a:lnSpc>
              <a:spcBef>
                <a:spcPts val="0"/>
              </a:spcBef>
              <a:spcAft>
                <a:spcPts val="995"/>
              </a:spcAft>
              <a:buFont typeface="+mj-lt"/>
              <a:buAutoNum type="arabicPeriod" startAt="2"/>
              <a:tabLst>
                <a:tab pos="457200" algn="l"/>
              </a:tabLst>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To create a new network security group named AdatumDemoNSG in the same resource group and the same location, </a:t>
            </a:r>
            <a:r>
              <a:rPr lang="en-US" sz="1000" dirty="0">
                <a:latin typeface="Arial" panose="020B0604020202020204" pitchFamily="34" charset="0"/>
                <a:ea typeface="Times New Roman" panose="02020603050405020304" pitchFamily="18" charset="0"/>
                <a:cs typeface="Times New Roman" panose="02020603050405020304" pitchFamily="18" charset="0"/>
              </a:rPr>
              <a:t>run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latin typeface="Arial" panose="020B0604020202020204" pitchFamily="34" charset="0"/>
                <a:ea typeface="Times New Roman" panose="02020603050405020304" pitchFamily="18" charset="0"/>
                <a:cs typeface="Times New Roman" panose="02020603050405020304" pitchFamily="18" charset="0"/>
              </a:rPr>
              <a:t>New-AzureRmNetworkSecurityGroup -ResourceGroupName $rg.ResourceGroupName -Location $vnet.Location -Name AdatumDemoNSG</a:t>
            </a:r>
          </a:p>
          <a:p>
            <a:pPr marL="342900" marR="0" lvl="0" indent="-342900">
              <a:lnSpc>
                <a:spcPct val="115000"/>
              </a:lnSpc>
              <a:spcBef>
                <a:spcPts val="0"/>
              </a:spcBef>
              <a:spcAft>
                <a:spcPts val="995"/>
              </a:spcAft>
              <a:buFont typeface="+mj-lt"/>
              <a:buAutoNum type="arabicPeriod" startAt="3"/>
              <a:tabLst>
                <a:tab pos="457200" algn="l"/>
              </a:tabLst>
            </a:pPr>
            <a:r>
              <a:rPr lang="en-US" sz="1000" dirty="0">
                <a:latin typeface="Arial" panose="020B0604020202020204" pitchFamily="34" charset="0"/>
                <a:ea typeface="Times New Roman" panose="02020603050405020304" pitchFamily="18" charset="0"/>
                <a:cs typeface="Times New Roman" panose="02020603050405020304" pitchFamily="18" charset="0"/>
              </a:rPr>
              <a:t>In the Internet Explorer window displaying the Azure portal, navigate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AdatumDemoNSG</a:t>
            </a:r>
            <a:r>
              <a:rPr lang="en-US" sz="1000" dirty="0">
                <a:latin typeface="Arial" panose="020B0604020202020204" pitchFamily="34" charset="0"/>
                <a:ea typeface="Times New Roman" panose="02020603050405020304" pitchFamily="18" charset="0"/>
                <a:cs typeface="Times New Roman" panose="02020603050405020304" pitchFamily="18" charset="0"/>
              </a:rPr>
              <a:t> blade.</a:t>
            </a:r>
          </a:p>
          <a:p>
            <a:pPr marL="342900" marR="0" lvl="0" indent="-342900">
              <a:lnSpc>
                <a:spcPct val="115000"/>
              </a:lnSpc>
              <a:spcBef>
                <a:spcPts val="0"/>
              </a:spcBef>
              <a:spcAft>
                <a:spcPts val="995"/>
              </a:spcAft>
              <a:buFont typeface="+mj-lt"/>
              <a:buAutoNum type="arabicPeriod" startAt="3"/>
              <a:tabLst>
                <a:tab pos="457200" algn="l"/>
              </a:tabLst>
            </a:pPr>
            <a:r>
              <a:rPr lang="en-US" sz="1000" dirty="0">
                <a:latin typeface="Arial" panose="020B0604020202020204" pitchFamily="34" charset="0"/>
                <a:ea typeface="Times New Roman" panose="02020603050405020304" pitchFamily="18" charset="0"/>
                <a:cs typeface="Times New Roman" panose="02020603050405020304" pitchFamily="18" charset="0"/>
              </a:rPr>
              <a:t>Add an inbound security rule with the following properties:</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Name: </a:t>
            </a:r>
            <a:r>
              <a:rPr lang="en-US" sz="1000" b="1" dirty="0">
                <a:latin typeface="Arial" panose="020B0604020202020204" pitchFamily="34" charset="0"/>
                <a:ea typeface="Times New Roman" panose="02020603050405020304" pitchFamily="18" charset="0"/>
                <a:cs typeface="Times New Roman" panose="02020603050405020304" pitchFamily="18" charset="0"/>
              </a:rPr>
              <a:t>HTTP</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Priority: </a:t>
            </a:r>
            <a:r>
              <a:rPr lang="en-US" sz="1000" b="1" dirty="0">
                <a:latin typeface="Arial" panose="020B0604020202020204" pitchFamily="34" charset="0"/>
                <a:ea typeface="Times New Roman" panose="02020603050405020304" pitchFamily="18" charset="0"/>
                <a:cs typeface="Times New Roman" panose="02020603050405020304" pitchFamily="18" charset="0"/>
              </a:rPr>
              <a:t>100</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Source: </a:t>
            </a:r>
            <a:r>
              <a:rPr lang="en-US" sz="1000" b="1" dirty="0">
                <a:latin typeface="Arial" panose="020B0604020202020204" pitchFamily="34" charset="0"/>
                <a:ea typeface="Times New Roman" panose="02020603050405020304" pitchFamily="18" charset="0"/>
                <a:cs typeface="Times New Roman" panose="02020603050405020304" pitchFamily="18" charset="0"/>
              </a:rPr>
              <a:t>Tag</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Source tag: </a:t>
            </a:r>
            <a:r>
              <a:rPr lang="en-US" sz="1000" b="1" dirty="0">
                <a:latin typeface="Arial" panose="020B0604020202020204" pitchFamily="34" charset="0"/>
                <a:ea typeface="Times New Roman" panose="02020603050405020304" pitchFamily="18" charset="0"/>
                <a:cs typeface="Times New Roman" panose="02020603050405020304" pitchFamily="18" charset="0"/>
              </a:rPr>
              <a:t>Internet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Service: </a:t>
            </a:r>
            <a:r>
              <a:rPr lang="en-US" sz="1000" b="1" dirty="0">
                <a:latin typeface="Arial" panose="020B0604020202020204" pitchFamily="34" charset="0"/>
                <a:ea typeface="Times New Roman" panose="02020603050405020304" pitchFamily="18" charset="0"/>
                <a:cs typeface="Times New Roman" panose="02020603050405020304" pitchFamily="18" charset="0"/>
              </a:rPr>
              <a:t>HTTP</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Action: </a:t>
            </a:r>
            <a:r>
              <a:rPr lang="en-US" sz="1000" b="1" dirty="0">
                <a:latin typeface="Arial" panose="020B0604020202020204" pitchFamily="34" charset="0"/>
                <a:ea typeface="Times New Roman" panose="02020603050405020304" pitchFamily="18" charset="0"/>
                <a:cs typeface="Times New Roman" panose="02020603050405020304" pitchFamily="18" charset="0"/>
              </a:rPr>
              <a:t>Allow</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3"/>
              <a:tabLst>
                <a:tab pos="457200" algn="l"/>
              </a:tabLst>
            </a:pPr>
            <a:r>
              <a:rPr lang="en-US" sz="1000" dirty="0">
                <a:latin typeface="Arial" panose="020B0604020202020204" pitchFamily="34" charset="0"/>
                <a:ea typeface="Times New Roman" panose="02020603050405020304" pitchFamily="18" charset="0"/>
                <a:cs typeface="Times New Roman" panose="02020603050405020304" pitchFamily="18" charset="0"/>
              </a:rPr>
              <a:t>In the Azure portal, associate the</a:t>
            </a:r>
            <a:r>
              <a:rPr lang="en-US" sz="1000" b="1" dirty="0">
                <a:latin typeface="Arial" panose="020B0604020202020204" pitchFamily="34" charset="0"/>
                <a:ea typeface="Times New Roman" panose="02020603050405020304" pitchFamily="18" charset="0"/>
                <a:cs typeface="Times New Roman" panose="02020603050405020304" pitchFamily="18" charset="0"/>
              </a:rPr>
              <a:t> AdatumDemoNSG network security group with the AdatumSubnet1</a:t>
            </a:r>
            <a:r>
              <a:rPr lang="en-US" sz="1000" dirty="0">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startAt="3"/>
              <a:tabLst>
                <a:tab pos="457200" algn="l"/>
              </a:tabLst>
            </a:pPr>
            <a:r>
              <a:rPr lang="en-US" sz="1000" dirty="0">
                <a:latin typeface="Arial" panose="020B0604020202020204" pitchFamily="34" charset="0"/>
                <a:ea typeface="Times New Roman" panose="02020603050405020304" pitchFamily="18" charset="0"/>
                <a:cs typeface="Times New Roman" panose="02020603050405020304" pitchFamily="18" charset="0"/>
              </a:rPr>
              <a:t>Close Internet Explorer.</a:t>
            </a:r>
          </a:p>
          <a:p>
            <a:pPr marL="342900" marR="0" lvl="0" indent="-342900">
              <a:lnSpc>
                <a:spcPct val="115000"/>
              </a:lnSpc>
              <a:spcBef>
                <a:spcPts val="0"/>
              </a:spcBef>
              <a:spcAft>
                <a:spcPts val="995"/>
              </a:spcAft>
              <a:buFont typeface="+mj-lt"/>
              <a:buAutoNum type="arabicPeriod" startAt="3"/>
              <a:tabLst>
                <a:tab pos="457200" algn="l"/>
              </a:tabLst>
            </a:pPr>
            <a:r>
              <a:rPr lang="en-US" sz="1000" dirty="0">
                <a:latin typeface="Arial" panose="020B0604020202020204" pitchFamily="34" charset="0"/>
                <a:ea typeface="Times New Roman" panose="02020603050405020304" pitchFamily="18" charset="0"/>
                <a:cs typeface="Times New Roman" panose="02020603050405020304" pitchFamily="18" charset="0"/>
              </a:rPr>
              <a:t>From the Windows PowerShell prompt, run:</a:t>
            </a:r>
          </a:p>
          <a:p>
            <a:pPr lvl="1">
              <a:lnSpc>
                <a:spcPct val="115000"/>
              </a:lnSpc>
              <a:spcBef>
                <a:spcPts val="600"/>
              </a:spcBef>
              <a:spcAft>
                <a:spcPts val="995"/>
              </a:spcAft>
            </a:pPr>
            <a:r>
              <a:rPr lang="en-US" sz="1000" dirty="0">
                <a:latin typeface="Arial" panose="020B0604020202020204" pitchFamily="34" charset="0"/>
                <a:ea typeface="Times New Roman" panose="02020603050405020304" pitchFamily="18" charset="0"/>
                <a:cs typeface="Times New Roman" panose="02020603050405020304" pitchFamily="18" charset="0"/>
              </a:rPr>
              <a:t>Reset-Azure</a:t>
            </a:r>
          </a:p>
        </p:txBody>
      </p:sp>
      <p:sp>
        <p:nvSpPr>
          <p:cNvPr id="4" name="Slide Number Placeholder 3"/>
          <p:cNvSpPr>
            <a:spLocks noGrp="1"/>
          </p:cNvSpPr>
          <p:nvPr>
            <p:ph type="sldNum" sz="quarter" idx="10"/>
          </p:nvPr>
        </p:nvSpPr>
        <p:spPr/>
        <p:txBody>
          <a:bodyPr/>
          <a:lstStyle/>
          <a:p>
            <a:fld id="{8E3979E4-F91E-4055-8065-1232ADB0B7C2}" type="slidenum">
              <a:rPr lang="en-US" smtClean="0"/>
              <a:t>32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4006844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mj-lt"/>
              <a:buAutoNum type="arabicPeriod" startAt="8"/>
              <a:tabLst>
                <a:tab pos="457200" algn="l"/>
              </a:tabLst>
            </a:pPr>
            <a:r>
              <a:rPr lang="en-US" sz="1000" dirty="0">
                <a:latin typeface="Arial" panose="020B0604020202020204" pitchFamily="34" charset="0"/>
                <a:ea typeface="Times New Roman" panose="02020603050405020304" pitchFamily="18" charset="0"/>
                <a:cs typeface="Times New Roman" panose="02020603050405020304" pitchFamily="18" charset="0"/>
              </a:rPr>
              <a:t>When prompted, sign in (twice) by using the Microsoft account associated with your Azure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subscription.</a:t>
            </a:r>
          </a:p>
          <a:p>
            <a:pPr marL="342900" lvl="0" indent="-342900">
              <a:lnSpc>
                <a:spcPct val="115000"/>
              </a:lnSpc>
              <a:spcAft>
                <a:spcPts val="995"/>
              </a:spcAft>
              <a:buFont typeface="+mj-lt"/>
              <a:buAutoNum type="arabicPeriod" startAt="9"/>
              <a:tabLst>
                <a:tab pos="4572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you have multiple Azure subscriptions, select the one you want to target with the script.</a:t>
            </a:r>
          </a:p>
          <a:p>
            <a:pPr marL="342900" lvl="0" indent="-342900">
              <a:lnSpc>
                <a:spcPct val="115000"/>
              </a:lnSpc>
              <a:spcAft>
                <a:spcPts val="995"/>
              </a:spcAft>
              <a:buFont typeface="+mj-lt"/>
              <a:buAutoNum type="arabicPeriod" startAt="9"/>
              <a:tabLst>
                <a:tab pos="457200" algn="l"/>
              </a:tabLs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prompted for confirmation,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This script might remove Azure services in your subscription. Therefore, we recommend that you use an Azure trial pass that was provisioned specifically for this course, and not your own Azure account.</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script will take 5-10 minutes to reset your Microsoft Azure environment, and ready it for demos and labs in the next module. </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script removes all storage, virtual machines (VMs), virtual networks and gateways, cloud services, and resource groups.</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Important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The script might not get exclusive access to a storage account to delete it (you will see an error, if this occurs). If you find objects remaining after the reset script is complete, you can re-run Reset-Azure script, or use the full Azure Management Portal to manually delete all the objects in your Azure subscription, with the exception of the default directory.</a:t>
            </a:r>
            <a:endParaRPr lang="en-US" dirty="0"/>
          </a:p>
        </p:txBody>
      </p:sp>
      <p:sp>
        <p:nvSpPr>
          <p:cNvPr id="4" name="Slide Number Placeholder 3"/>
          <p:cNvSpPr>
            <a:spLocks noGrp="1"/>
          </p:cNvSpPr>
          <p:nvPr>
            <p:ph type="sldNum" sz="quarter" idx="10"/>
          </p:nvPr>
        </p:nvSpPr>
        <p:spPr/>
        <p:txBody>
          <a:bodyPr/>
          <a:lstStyle/>
          <a:p>
            <a:fld id="{8E3979E4-F91E-4055-8065-1232ADB0B7C2}" type="slidenum">
              <a:rPr lang="en-US" smtClean="0"/>
              <a:t>33</a:t>
            </a:fld>
            <a:endParaRPr lang="en-US"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16341119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Introduce the lesson.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is the maximum throughput of HighPerformance ExpressRoute gateway?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200 Mbps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500 Mbps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1000 Mbps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2000 Mbps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10000 Mbps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200 Mbps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500 Mbps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1000 Mbps</a:t>
            </a:r>
          </a:p>
          <a:p>
            <a:pPr>
              <a:lnSpc>
                <a:spcPct val="107000"/>
              </a:lnSpc>
              <a:spcAft>
                <a:spcPts val="800"/>
              </a:spcAft>
            </a:pPr>
            <a:r>
              <a:rPr lang="en-US" sz="1000" dirty="0">
                <a:latin typeface="Arial"/>
                <a:ea typeface="Calibri"/>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Option 4: 2000 Mbps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10000 Mbps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ExpressRoute HighPerformance gateway offers 2000 Mbps throughput. The other SKU options include:</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Basic. Up to 500 Mbps</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Standard. Up to 1,000 Mbps</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UltraPerformance. Up to 10,000 Mbps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E3979E4-F91E-4055-8065-1232ADB0B7C2}" type="slidenum">
              <a:rPr lang="en-US" smtClean="0"/>
              <a:t>34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37233950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Students have already learned the basics of VPN-based and ExpressRoute connectivity in the first lesson of this module. Describe the main connectivity options in more detail.</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characteristics of VNet peering and step through its implementation by using the Azure portal. Emphasize that this is the proper method of implementing the connection between virtual networks in the same Azure region.</a:t>
            </a:r>
          </a:p>
        </p:txBody>
      </p:sp>
      <p:sp>
        <p:nvSpPr>
          <p:cNvPr id="4" name="Slide Number Placeholder 3"/>
          <p:cNvSpPr>
            <a:spLocks noGrp="1"/>
          </p:cNvSpPr>
          <p:nvPr>
            <p:ph type="sldNum" sz="quarter" idx="10"/>
          </p:nvPr>
        </p:nvSpPr>
        <p:spPr/>
        <p:txBody>
          <a:bodyPr/>
          <a:lstStyle/>
          <a:p>
            <a:fld id="{8E3979E4-F91E-4055-8065-1232ADB0B7C2}" type="slidenum">
              <a:rPr lang="en-US" smtClean="0"/>
              <a:t>35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16966131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Take the students through the process of configuring a point-to-site VPN. Remind them that verification of point-to-site VPN connection is simple – they just need to activate the VPN connection, then ensure that the IP address associated with the connection belongs to the IP address range you specified when creating the virtual network’s VPN client address pool.</a:t>
            </a:r>
          </a:p>
        </p:txBody>
      </p:sp>
      <p:sp>
        <p:nvSpPr>
          <p:cNvPr id="4" name="Slide Number Placeholder 3"/>
          <p:cNvSpPr>
            <a:spLocks noGrp="1"/>
          </p:cNvSpPr>
          <p:nvPr>
            <p:ph type="sldNum" sz="quarter" idx="10"/>
          </p:nvPr>
        </p:nvSpPr>
        <p:spPr/>
        <p:txBody>
          <a:bodyPr/>
          <a:lstStyle/>
          <a:p>
            <a:fld id="{8E3979E4-F91E-4055-8065-1232ADB0B7C2}" type="slidenum">
              <a:rPr lang="en-US" smtClean="0"/>
              <a:t>36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7817489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Take the students through the settings that they must configure when setting up a site-to-site VPN. Explain that it can take up to 25 minutes to provision the gateway. </a:t>
            </a:r>
          </a:p>
        </p:txBody>
      </p:sp>
      <p:sp>
        <p:nvSpPr>
          <p:cNvPr id="4" name="Slide Number Placeholder 3"/>
          <p:cNvSpPr>
            <a:spLocks noGrp="1"/>
          </p:cNvSpPr>
          <p:nvPr>
            <p:ph type="sldNum" sz="quarter" idx="10"/>
          </p:nvPr>
        </p:nvSpPr>
        <p:spPr/>
        <p:txBody>
          <a:bodyPr/>
          <a:lstStyle/>
          <a:p>
            <a:fld id="{8E3979E4-F91E-4055-8065-1232ADB0B7C2}" type="slidenum">
              <a:rPr lang="en-US" smtClean="0"/>
              <a:t>37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20213615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Take the students through the process of configuring a VNet-to-VNet VPN. Explain that the configuration is similar to a site-to-site setup.</a:t>
            </a:r>
          </a:p>
        </p:txBody>
      </p:sp>
      <p:sp>
        <p:nvSpPr>
          <p:cNvPr id="4" name="Slide Number Placeholder 3"/>
          <p:cNvSpPr>
            <a:spLocks noGrp="1"/>
          </p:cNvSpPr>
          <p:nvPr>
            <p:ph type="sldNum" sz="quarter" idx="10"/>
          </p:nvPr>
        </p:nvSpPr>
        <p:spPr/>
        <p:txBody>
          <a:bodyPr/>
          <a:lstStyle/>
          <a:p>
            <a:fld id="{8E3979E4-F91E-4055-8065-1232ADB0B7C2}" type="slidenum">
              <a:rPr lang="en-US" smtClean="0"/>
              <a:t>38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24501053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Point out that this topic presents a high-level overview of the steps required to connect to VNets created by using the classic and the Azure Resource Manager deployment models. Students will step through a lab exercise in which they will implement this scenario.</a:t>
            </a:r>
          </a:p>
        </p:txBody>
      </p:sp>
      <p:sp>
        <p:nvSpPr>
          <p:cNvPr id="4" name="Slide Number Placeholder 3"/>
          <p:cNvSpPr>
            <a:spLocks noGrp="1"/>
          </p:cNvSpPr>
          <p:nvPr>
            <p:ph type="sldNum" sz="quarter" idx="10"/>
          </p:nvPr>
        </p:nvSpPr>
        <p:spPr/>
        <p:txBody>
          <a:bodyPr/>
          <a:lstStyle/>
          <a:p>
            <a:fld id="{8E3979E4-F91E-4055-8065-1232ADB0B7C2}" type="slidenum">
              <a:rPr lang="en-US" smtClean="0"/>
              <a:t>39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332572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Before students start the lab preparation, determine which Azure region is closest and second closest to your classroom location. Ensure that all students have this information; they will need it during the lab.</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You want to implement load balancing across Azure VMs with support for SSL offloading. What Azure networking component should you use?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Azure internal load balancer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Forced Tunneling</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Azure Internet-facing load balancer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Azure Application Gateway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Azure Traffic Manager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Azure internal load balancer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Forced Tunneling</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Azure Internet-facing load balancer</a:t>
            </a:r>
          </a:p>
          <a:p>
            <a:pPr>
              <a:lnSpc>
                <a:spcPct val="107000"/>
              </a:lnSpc>
              <a:spcAft>
                <a:spcPts val="800"/>
              </a:spcAft>
            </a:pPr>
            <a:r>
              <a:rPr lang="en-US" sz="1000" dirty="0">
                <a:latin typeface="Arial"/>
                <a:ea typeface="Calibri"/>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Option 4: Azure Application Gateway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Azure Traffic Manager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Application Gateway provides routing and load-balancing services at the application layer with support for SSL offload. This functionality is not available in other load balancers available as part of the Azure platform, including Azure internal and Internet-facing load balancers or Azure Traffic Manager. Forced tunneling is not a load balancing mechanism.</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E3979E4-F91E-4055-8065-1232ADB0B7C2}" type="slidenum">
              <a:rPr lang="en-US" smtClean="0"/>
              <a:t>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19590886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Introduce the lesson.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Which of the following statements applies to the Azure classic deployment model only?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1: You can deploy a VM without attaching it to a virtual network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2: Every VM is part of a cloud service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You can connect to a set of VMs via an internal load balancer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You can ensure that the IP address of a VM does not change even if you place it in stopped (deallocated) state.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You can connect to a VM via a public IP address.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a:ea typeface="Calibri"/>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Option 1: You can deploy a VM without attaching it to a virtual network</a:t>
            </a:r>
          </a:p>
          <a:p>
            <a:pPr>
              <a:lnSpc>
                <a:spcPct val="107000"/>
              </a:lnSpc>
              <a:spcAft>
                <a:spcPts val="800"/>
              </a:spcAft>
            </a:pPr>
            <a:r>
              <a:rPr lang="en-US" sz="1000" dirty="0">
                <a:latin typeface="Arial"/>
                <a:ea typeface="Calibri"/>
                <a:cs typeface="Times New Roman"/>
              </a:rPr>
              <a:t>(√) </a:t>
            </a:r>
            <a:r>
              <a:rPr lang="en-US" sz="1000" dirty="0">
                <a:latin typeface="Arial" panose="020B0604020202020204" pitchFamily="34" charset="0"/>
                <a:ea typeface="Calibri" panose="020F0502020204030204" pitchFamily="34" charset="0"/>
                <a:cs typeface="Times New Roman" panose="02020603050405020304" pitchFamily="18" charset="0"/>
              </a:rPr>
              <a:t>Option 2: Every VM is part of a cloud service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3: You can connect to a set of VMs via an internal load balancer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4: You can ensure that the IP address of a VM does not change even if you place it in stopped (deallocated) state.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 Option 5: You can connect to a VM via a public IP address.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Feedback</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With the classic deployment model, you can deploy a VM without attaching it to a virtual network. With the Azure Resource Manager deployment model, every VM must be deployed into a virtual network. Similarly, in the classic deployment, every VM is part of a cloud service. The concept of cloud service does not exist in the Azure Resource Manager deployment model.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Both deployment models support internal load balancing, static IP addresses, and public IP addresses that provide direct access to an Azure VM.</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E3979E4-F91E-4055-8065-1232ADB0B7C2}" type="slidenum">
              <a:rPr lang="en-US" smtClean="0"/>
              <a:t>40</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37580541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Provide an overview of classic virtual networks.</a:t>
            </a:r>
          </a:p>
        </p:txBody>
      </p:sp>
      <p:sp>
        <p:nvSpPr>
          <p:cNvPr id="4" name="Slide Number Placeholder 3"/>
          <p:cNvSpPr>
            <a:spLocks noGrp="1"/>
          </p:cNvSpPr>
          <p:nvPr>
            <p:ph type="sldNum" sz="quarter" idx="10"/>
          </p:nvPr>
        </p:nvSpPr>
        <p:spPr/>
        <p:txBody>
          <a:bodyPr/>
          <a:lstStyle/>
          <a:p>
            <a:fld id="{8E3979E4-F91E-4055-8065-1232ADB0B7C2}" type="slidenum">
              <a:rPr lang="en-US" smtClean="0"/>
              <a:t>41</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39299587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fontAlgn="base">
              <a:spcBef>
                <a:spcPts val="600"/>
              </a:spcBef>
            </a:pPr>
            <a:r>
              <a:rPr lang="en-US" sz="1000" dirty="0">
                <a:solidFill>
                  <a:srgbClr val="000000"/>
                </a:solidFill>
                <a:effectLst/>
                <a:latin typeface="Arial" panose="020B0604020202020204" pitchFamily="34" charset="0"/>
                <a:ea typeface="Segoe UI" panose="020B0502040204020203" pitchFamily="34" charset="0"/>
                <a:cs typeface="Segoe UI" panose="020B0502040204020203" pitchFamily="34" charset="0"/>
              </a:rPr>
              <a:t>To connect to classic virtual networks, use:</a:t>
            </a:r>
            <a:endParaRPr lang="en-US" sz="1000" dirty="0">
              <a:effectLst/>
              <a:latin typeface="Arial" panose="020B0604020202020204" pitchFamily="34" charset="0"/>
            </a:endParaRPr>
          </a:p>
          <a:p>
            <a:pPr marL="457200" indent="-173736" fontAlgn="base">
              <a:spcBef>
                <a:spcPts val="600"/>
              </a:spcBef>
              <a:buFont typeface="Arial" panose="020B0604020202020204" pitchFamily="34" charset="0"/>
              <a:buChar char="•"/>
            </a:pPr>
            <a:r>
              <a:rPr lang="en-US" sz="1000" dirty="0">
                <a:solidFill>
                  <a:srgbClr val="000000"/>
                </a:solidFill>
                <a:latin typeface="Arial" panose="020B0604020202020204" pitchFamily="34" charset="0"/>
                <a:ea typeface="Segoe UI" panose="020B0502040204020203" pitchFamily="34" charset="0"/>
                <a:cs typeface="Segoe UI" panose="020B0502040204020203" pitchFamily="34" charset="0"/>
              </a:rPr>
              <a:t>Point-to-site</a:t>
            </a:r>
            <a:endParaRPr lang="en-US" sz="1000" dirty="0">
              <a:effectLst/>
              <a:latin typeface="Arial" panose="020B0604020202020204" pitchFamily="34" charset="0"/>
            </a:endParaRPr>
          </a:p>
          <a:p>
            <a:pPr marL="457200" indent="-173736" fontAlgn="base">
              <a:spcBef>
                <a:spcPts val="600"/>
              </a:spcBef>
              <a:buFont typeface="Arial" panose="020B0604020202020204" pitchFamily="34" charset="0"/>
              <a:buChar char="•"/>
            </a:pPr>
            <a:r>
              <a:rPr lang="en-US" sz="1000" dirty="0">
                <a:solidFill>
                  <a:srgbClr val="000000"/>
                </a:solidFill>
                <a:latin typeface="Arial" panose="020B0604020202020204" pitchFamily="34" charset="0"/>
                <a:ea typeface="Segoe UI" panose="020B0502040204020203" pitchFamily="34" charset="0"/>
                <a:cs typeface="Segoe UI" panose="020B0502040204020203" pitchFamily="34" charset="0"/>
              </a:rPr>
              <a:t>Site-to-site</a:t>
            </a:r>
            <a:endParaRPr lang="en-US" sz="1000" dirty="0">
              <a:effectLst/>
              <a:latin typeface="Arial" panose="020B0604020202020204" pitchFamily="34" charset="0"/>
            </a:endParaRPr>
          </a:p>
          <a:p>
            <a:pPr marL="457200" indent="-173736" fontAlgn="base">
              <a:spcBef>
                <a:spcPts val="600"/>
              </a:spcBef>
              <a:buFont typeface="Arial" panose="020B0604020202020204" pitchFamily="34" charset="0"/>
              <a:buChar char="•"/>
            </a:pPr>
            <a:r>
              <a:rPr lang="en-US" sz="1000" dirty="0">
                <a:solidFill>
                  <a:srgbClr val="000000"/>
                </a:solidFill>
                <a:latin typeface="Arial" panose="020B0604020202020204" pitchFamily="34" charset="0"/>
                <a:ea typeface="Segoe UI" panose="020B0502040204020203" pitchFamily="34" charset="0"/>
                <a:cs typeface="Segoe UI" panose="020B0502040204020203" pitchFamily="34" charset="0"/>
              </a:rPr>
              <a:t>VNet-to-VNet</a:t>
            </a:r>
            <a:endParaRPr lang="en-US" sz="1000" dirty="0">
              <a:effectLst/>
              <a:latin typeface="Arial" panose="020B0604020202020204" pitchFamily="34" charset="0"/>
            </a:endParaRPr>
          </a:p>
          <a:p>
            <a:pPr marL="457200" indent="-173736" fontAlgn="base">
              <a:spcBef>
                <a:spcPts val="600"/>
              </a:spcBef>
              <a:buFont typeface="Arial" panose="020B0604020202020204" pitchFamily="34" charset="0"/>
              <a:buChar char="•"/>
            </a:pPr>
            <a:r>
              <a:rPr lang="en-US" sz="1000" dirty="0">
                <a:solidFill>
                  <a:srgbClr val="000000"/>
                </a:solidFill>
                <a:latin typeface="Arial" panose="020B0604020202020204" pitchFamily="34" charset="0"/>
                <a:ea typeface="Segoe UI" panose="020B0502040204020203" pitchFamily="34" charset="0"/>
                <a:cs typeface="Segoe UI" panose="020B0502040204020203" pitchFamily="34" charset="0"/>
              </a:rPr>
              <a:t>ExpressRoute</a:t>
            </a:r>
            <a:endParaRPr lang="en-US" sz="1000" dirty="0">
              <a:effectLst/>
              <a:latin typeface="Arial" panose="020B0604020202020204" pitchFamily="34" charset="0"/>
            </a:endParaRPr>
          </a:p>
          <a:p>
            <a:pPr marL="457200" indent="-173736" fontAlgn="base">
              <a:spcBef>
                <a:spcPts val="600"/>
              </a:spcBef>
              <a:buFont typeface="Arial" panose="020B0604020202020204" pitchFamily="34" charset="0"/>
              <a:buChar char="•"/>
            </a:pPr>
            <a:r>
              <a:rPr lang="en-US" sz="1000" dirty="0">
                <a:solidFill>
                  <a:srgbClr val="000000"/>
                </a:solidFill>
                <a:latin typeface="Arial" panose="020B0604020202020204" pitchFamily="34" charset="0"/>
                <a:ea typeface="Segoe UI" panose="020B0502040204020203" pitchFamily="34" charset="0"/>
                <a:cs typeface="Segoe UI" panose="020B0502040204020203" pitchFamily="34" charset="0"/>
              </a:rPr>
              <a:t>VNet peering (only for connectivity to Azure Resource Manager Vnets)</a:t>
            </a:r>
            <a:endParaRPr lang="en-US" sz="1000" dirty="0">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8E3979E4-F91E-4055-8065-1232ADB0B7C2}" type="slidenum">
              <a:rPr lang="en-US" smtClean="0"/>
              <a:t>42</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7298489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This topic has an additional slide.</a:t>
            </a:r>
          </a:p>
        </p:txBody>
      </p:sp>
      <p:sp>
        <p:nvSpPr>
          <p:cNvPr id="4" name="Slide Number Placeholder 3"/>
          <p:cNvSpPr>
            <a:spLocks noGrp="1"/>
          </p:cNvSpPr>
          <p:nvPr>
            <p:ph type="sldNum" sz="quarter" idx="10"/>
          </p:nvPr>
        </p:nvSpPr>
        <p:spPr/>
        <p:txBody>
          <a:bodyPr/>
          <a:lstStyle/>
          <a:p>
            <a:fld id="{8E3979E4-F91E-4055-8065-1232ADB0B7C2}" type="slidenum">
              <a:rPr lang="en-US" smtClean="0"/>
              <a:t>43</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3302697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Describe the format of VNet configuration files.</a:t>
            </a:r>
          </a:p>
        </p:txBody>
      </p:sp>
      <p:sp>
        <p:nvSpPr>
          <p:cNvPr id="4" name="Slide Number Placeholder 3"/>
          <p:cNvSpPr>
            <a:spLocks noGrp="1"/>
          </p:cNvSpPr>
          <p:nvPr>
            <p:ph type="sldNum" sz="quarter" idx="10"/>
          </p:nvPr>
        </p:nvSpPr>
        <p:spPr/>
        <p:txBody>
          <a:bodyPr/>
          <a:lstStyle/>
          <a:p>
            <a:fld id="{8E3979E4-F91E-4055-8065-1232ADB0B7C2}" type="slidenum">
              <a:rPr lang="en-US" smtClean="0"/>
              <a:t>44</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14151326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lab assumes that the students have completed the first lab in this module. The virtual networks that the students work with will not be present if they have not completed the first lab.</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 </a:t>
            </a:r>
            <a:r>
              <a:rPr lang="en-US" sz="1000" dirty="0">
                <a:latin typeface="Arial" panose="020B0604020202020204" pitchFamily="34" charset="0"/>
                <a:ea typeface="Calibri" panose="020F0502020204030204" pitchFamily="34" charset="0"/>
                <a:cs typeface="Times New Roman" panose="02020603050405020304" pitchFamily="18" charset="0"/>
              </a:rPr>
              <a:t>The Microsoft Azure portal is continually being improved, and the user interface could have been updated since this lab was written. Before students start the lab, make them aware of any differences between the steps described in the lab and the current Azure portal user interface.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It will take 20-25 minutes for the gateways in Exercise 1 to be created; students should not proceed until gateway creation is complete. Therefore, you might wish to plan this lab and exercise around a break.</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Using a PowerShell script to connect a classic VNet and an Azure </a:t>
            </a:r>
            <a:br>
              <a:rPr lang="en-US" sz="1000" b="1" dirty="0">
                <a:latin typeface="Arial" panose="020B0604020202020204" pitchFamily="34" charset="0"/>
                <a:ea typeface="Calibri" panose="020F0502020204030204" pitchFamily="34" charset="0"/>
                <a:cs typeface="Times New Roman" panose="02020603050405020304" pitchFamily="18" charset="0"/>
              </a:rPr>
            </a:br>
            <a:r>
              <a:rPr lang="en-US" sz="1000" b="1" dirty="0">
                <a:latin typeface="Arial" panose="020B0604020202020204" pitchFamily="34" charset="0"/>
                <a:ea typeface="Calibri" panose="020F0502020204030204" pitchFamily="34" charset="0"/>
                <a:cs typeface="Times New Roman" panose="02020603050405020304" pitchFamily="18" charset="0"/>
              </a:rPr>
              <a:t>Resource Manager VNet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 Datum now wishes to connect the A. Datum HQ and branch virtual networks by using a VPN.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Configuring a point-to-site VPN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 Datum now wants to implement secure communications from on-premises resources to Azure. Management wishes to start by configuring and testing a point-to-site VPN connection to a virtual </a:t>
            </a:r>
            <a:br>
              <a:rPr lang="en-US" sz="1000" dirty="0">
                <a:latin typeface="Arial" panose="020B0604020202020204" pitchFamily="34" charset="0"/>
                <a:ea typeface="Calibri" panose="020F0502020204030204" pitchFamily="34" charset="0"/>
                <a:cs typeface="Times New Roman" panose="02020603050405020304" pitchFamily="18" charset="0"/>
              </a:rPr>
            </a:br>
            <a:r>
              <a:rPr lang="en-US" sz="1000" dirty="0">
                <a:latin typeface="Arial" panose="020B0604020202020204" pitchFamily="34" charset="0"/>
                <a:ea typeface="Calibri" panose="020F0502020204030204" pitchFamily="34" charset="0"/>
                <a:cs typeface="Times New Roman" panose="02020603050405020304" pitchFamily="18" charset="0"/>
              </a:rPr>
              <a:t>network in Azure.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3: Validating virtual network connectivity</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 Datum now wants to test the new Azure networking configuration, and validate the connectivity between the A. Datum headquarters and the branch virtual network.</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Important: </a:t>
            </a:r>
            <a:r>
              <a:rPr lang="en-US" sz="1000" dirty="0">
                <a:latin typeface="Arial" panose="020B0604020202020204" pitchFamily="34" charset="0"/>
                <a:ea typeface="Calibri" panose="020F0502020204030204" pitchFamily="34" charset="0"/>
                <a:cs typeface="Times New Roman" panose="02020603050405020304" pitchFamily="18" charset="0"/>
              </a:rPr>
              <a:t>Even if you do not complete this exercise, you must ensure that you complete the </a:t>
            </a:r>
            <a:r>
              <a:rPr lang="en-US" sz="1000" i="1" dirty="0">
                <a:latin typeface="Arial" panose="020B0604020202020204" pitchFamily="34" charset="0"/>
                <a:ea typeface="Calibri" panose="020F0502020204030204" pitchFamily="34" charset="0"/>
                <a:cs typeface="Times New Roman" panose="02020603050405020304" pitchFamily="18" charset="0"/>
              </a:rPr>
              <a:t>Reset the Environment</a:t>
            </a:r>
            <a:r>
              <a:rPr lang="en-US" sz="1000" dirty="0">
                <a:latin typeface="Arial" panose="020B0604020202020204" pitchFamily="34" charset="0"/>
                <a:ea typeface="Calibri" panose="020F0502020204030204" pitchFamily="34" charset="0"/>
                <a:cs typeface="Times New Roman" panose="02020603050405020304" pitchFamily="18" charset="0"/>
              </a:rPr>
              <a:t> task. This task resets your Azure subscription in preparation for later labs and ensures that no unnecessary costs accrue. </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E3979E4-F91E-4055-8065-1232ADB0B7C2}" type="slidenum">
              <a:rPr lang="en-US" smtClean="0"/>
              <a:t>45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135111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8E3979E4-F91E-4055-8065-1232ADB0B7C2}" type="slidenum">
              <a:rPr lang="en-US" smtClean="0"/>
              <a:t>46</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3968278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are the key steps for configuring a point-to-site VPN?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When you configure a point-to-site VPN, you perform the following high-level steps: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Configure an IP address space for clients.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Configure a virtual gateway.</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Create a root certificate and client certificates.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Upload the root certificate in Azure.</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Install client certificates on client computers.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Create and install the VPN configuration package.</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Connect to the VPN.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How can you enable communications between VMs that are created with the Azure classic deployment model and VMs that are created with the ARM model?</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To enable communications between VMs created in different deployment models, you need to enable a VNet-to-VNet VPN connection between them. You also need to ensure that IP address ranges between the two networks are not overlapping.</a:t>
            </a:r>
          </a:p>
        </p:txBody>
      </p:sp>
      <p:sp>
        <p:nvSpPr>
          <p:cNvPr id="4" name="Slide Number Placeholder 3"/>
          <p:cNvSpPr>
            <a:spLocks noGrp="1"/>
          </p:cNvSpPr>
          <p:nvPr>
            <p:ph type="sldNum" sz="quarter" idx="10"/>
          </p:nvPr>
        </p:nvSpPr>
        <p:spPr/>
        <p:txBody>
          <a:bodyPr/>
          <a:lstStyle/>
          <a:p>
            <a:fld id="{8E3979E4-F91E-4055-8065-1232ADB0B7C2}" type="slidenum">
              <a:rPr lang="en-US" smtClean="0"/>
              <a:t>47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21794890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are the considerations for choosing a name resolution solution for an Azure virtual network–based deployment?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There are various ways to provide name resolution, using either the name resolution provided by Microsoft Azure, or your own DNS server. Using Azure-provided name resolution does not require you to deploy and manage a DNS server. However, this option only works in specific scenarios, such as for VMs that are deployed to the same cloud service or to the same virtual network. For virtual networking scenarios that are more complex, such as hybrid deployments, you will need to configure virtual networks to use a custom DNS server.</a:t>
            </a:r>
          </a:p>
          <a:p>
            <a:pPr>
              <a:lnSpc>
                <a:spcPct val="107000"/>
              </a:lnSpc>
              <a:spcAft>
                <a:spcPts val="800"/>
              </a:spcAft>
            </a:pPr>
            <a:r>
              <a:rPr lang="en-US" sz="1000" b="1" dirty="0">
                <a:latin typeface="Arial" panose="020B0604020202020204" pitchFamily="34" charset="0"/>
                <a:ea typeface="Times New Roman" panose="02020603050405020304" pitchFamily="18" charset="0"/>
                <a:cs typeface="Times New Roman" panose="02020603050405020304" pitchFamily="18" charset="0"/>
              </a:rPr>
              <a:t>Best Practices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indent="-342900">
              <a:lnSpc>
                <a:spcPct val="115000"/>
              </a:lnSpc>
              <a:spcAft>
                <a:spcPts val="995"/>
              </a:spcAft>
              <a:buFont typeface="Symbol" panose="05050102010706020507" pitchFamily="18" charset="2"/>
              <a:buChar char=""/>
              <a:tabLst>
                <a:tab pos="228600" algn="l"/>
                <a:tab pos="457200" algn="l"/>
              </a:tabLst>
            </a:pPr>
            <a:r>
              <a:rPr lang="en-US" sz="1000" dirty="0">
                <a:latin typeface="Arial" panose="020B0604020202020204" pitchFamily="34" charset="0"/>
                <a:ea typeface="Times New Roman" panose="02020603050405020304" pitchFamily="18" charset="0"/>
                <a:cs typeface="Times New Roman" panose="02020603050405020304" pitchFamily="18" charset="0"/>
              </a:rPr>
              <a:t>Always document any network changes, such as modifying DNS server settings.</a:t>
            </a:r>
          </a:p>
          <a:p>
            <a:pPr marL="342900" indent="-342900">
              <a:lnSpc>
                <a:spcPct val="115000"/>
              </a:lnSpc>
              <a:spcAft>
                <a:spcPts val="995"/>
              </a:spcAft>
              <a:buFont typeface="Symbol" panose="05050102010706020507" pitchFamily="18" charset="2"/>
              <a:buChar char=""/>
              <a:tabLst>
                <a:tab pos="228600" algn="l"/>
                <a:tab pos="457200" algn="l"/>
              </a:tabLst>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Resource Manager templates to simplify virtual network provisioning.</a:t>
            </a:r>
          </a:p>
          <a:p>
            <a:pPr marL="342900" indent="-342900">
              <a:lnSpc>
                <a:spcPct val="115000"/>
              </a:lnSpc>
              <a:spcAft>
                <a:spcPts val="995"/>
              </a:spcAft>
              <a:buFont typeface="Symbol" panose="05050102010706020507" pitchFamily="18" charset="2"/>
              <a:buChar char=""/>
              <a:tabLst>
                <a:tab pos="228600" algn="l"/>
                <a:tab pos="457200" algn="l"/>
              </a:tabLst>
            </a:pPr>
            <a:r>
              <a:rPr lang="en-US" sz="1000" dirty="0">
                <a:latin typeface="Arial" panose="020B0604020202020204" pitchFamily="34" charset="0"/>
                <a:ea typeface="Times New Roman" panose="02020603050405020304" pitchFamily="18" charset="0"/>
                <a:cs typeface="Times New Roman" panose="02020603050405020304" pitchFamily="18" charset="0"/>
              </a:rPr>
              <a:t>Test complex virtual network configurations before you provision production services that will run in that virtual network.</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Typical issues can include:</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Site-to-site VPN tunnel failed</a:t>
            </a:r>
          </a:p>
          <a:p>
            <a:pPr marL="342900" marR="0" lvl="0" indent="-342900">
              <a:lnSpc>
                <a:spcPct val="115000"/>
              </a:lnSpc>
              <a:spcBef>
                <a:spcPts val="0"/>
              </a:spcBef>
              <a:spcAft>
                <a:spcPts val="995"/>
              </a:spcAft>
              <a:buFont typeface="Symbol" panose="05050102010706020507" pitchFamily="18" charset="2"/>
              <a:buChar char=""/>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Wrong virtual network configuration</a:t>
            </a:r>
          </a:p>
          <a:p>
            <a:pPr marR="0" lvl="0">
              <a:lnSpc>
                <a:spcPct val="115000"/>
              </a:lnSpc>
              <a:spcBef>
                <a:spcPts val="0"/>
              </a:spcBef>
              <a:spcAft>
                <a:spcPts val="995"/>
              </a:spcAft>
              <a:tabLst>
                <a:tab pos="457200" algn="l"/>
              </a:tabLst>
            </a:pP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Troubleshooting tips: </a:t>
            </a:r>
          </a:p>
          <a:p>
            <a:pPr marL="342900" marR="0" lvl="0" indent="-342900">
              <a:lnSpc>
                <a:spcPct val="115000"/>
              </a:lnSpc>
              <a:spcBef>
                <a:spcPts val="0"/>
              </a:spcBef>
              <a:spcAft>
                <a:spcPts val="995"/>
              </a:spcAft>
              <a:buFont typeface="Symbol" panose="05050102010706020507" pitchFamily="18" charset="2"/>
              <a:buChar char=""/>
              <a:tabLst>
                <a:tab pos="4572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 the </a:t>
            </a:r>
            <a:r>
              <a:rPr lang="en-US" sz="1000" b="1" i="1" dirty="0">
                <a:effectLst/>
                <a:latin typeface="Arial" panose="020B0604020202020204" pitchFamily="34" charset="0"/>
                <a:ea typeface="Times New Roman" panose="02020603050405020304" pitchFamily="18" charset="0"/>
                <a:cs typeface="Times New Roman" panose="02020603050405020304" pitchFamily="18" charset="0"/>
              </a:rPr>
              <a:t>Start-AzureVNetGatewayDiagnostics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cmdlet to begin the capture process and analyze the logs.</a:t>
            </a:r>
          </a:p>
          <a:p>
            <a:pPr marL="342900" marR="0" lvl="0" indent="-342900">
              <a:lnSpc>
                <a:spcPct val="115000"/>
              </a:lnSpc>
              <a:spcBef>
                <a:spcPts val="0"/>
              </a:spcBef>
              <a:spcAft>
                <a:spcPts val="995"/>
              </a:spcAft>
              <a:buFont typeface="Symbol" panose="05050102010706020507" pitchFamily="18" charset="2"/>
              <a:buChar char=""/>
              <a:tabLst>
                <a:tab pos="4572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Test-NetConnection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command</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to try sending traffic across the tunnel from each side.</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tabLst>
                <a:tab pos="457200" algn="l"/>
              </a:tabLs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Review the current Azure Resource Manager template or Network Configuration file for classic virtual networks and correct any issues.</a:t>
            </a:r>
          </a:p>
        </p:txBody>
      </p:sp>
      <p:sp>
        <p:nvSpPr>
          <p:cNvPr id="4" name="Slide Number Placeholder 3"/>
          <p:cNvSpPr>
            <a:spLocks noGrp="1"/>
          </p:cNvSpPr>
          <p:nvPr>
            <p:ph type="sldNum" sz="quarter" idx="10"/>
          </p:nvPr>
        </p:nvSpPr>
        <p:spPr/>
        <p:txBody>
          <a:bodyPr/>
          <a:lstStyle/>
          <a:p>
            <a:fld id="{8E3979E4-F91E-4055-8065-1232ADB0B7C2}" type="slidenum">
              <a:rPr lang="en-US" smtClean="0"/>
              <a:t>48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2983297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Have the students perform the steps with you so that the lab environment is configured correctly for the lab at the end of this module. You must perform these tasks to prepare the environment for the demonstrations in this module.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reset script used in this course might delete existing services in your Azure subscription. If you are using your own Azure subscription (and not a trial subscription that was obtained by using a learning pass), you will lose all existing services and data.</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labs in this course use custom Azure PowerShell cmdlets, including </a:t>
            </a:r>
            <a:r>
              <a:rPr lang="en-US" sz="1000" b="1" dirty="0">
                <a:latin typeface="Arial" panose="020B0604020202020204" pitchFamily="34" charset="0"/>
                <a:ea typeface="Calibri" panose="020F0502020204030204" pitchFamily="34" charset="0"/>
                <a:cs typeface="Times New Roman" panose="02020603050405020304" pitchFamily="18" charset="0"/>
              </a:rPr>
              <a:t>Setup-Azure</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to prepare the Azure environment for a lab, and </a:t>
            </a:r>
            <a:r>
              <a:rPr lang="en-US" sz="1000" b="1" dirty="0">
                <a:latin typeface="Arial" panose="020B0604020202020204" pitchFamily="34" charset="0"/>
                <a:ea typeface="Calibri" panose="020F0502020204030204" pitchFamily="34" charset="0"/>
                <a:cs typeface="Times New Roman" panose="02020603050405020304" pitchFamily="18" charset="0"/>
              </a:rPr>
              <a:t>Reset-Azure</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 to perform clean-up tasks at the end of a lab. These cmdlets are loaded as modules, and you can view the source.psm1 files in </a:t>
            </a:r>
            <a:r>
              <a:rPr lang="en-US" sz="1000" b="1" dirty="0">
                <a:latin typeface="Arial" panose="020B0604020202020204" pitchFamily="34" charset="0"/>
                <a:ea typeface="Calibri" panose="020F0502020204030204" pitchFamily="34" charset="0"/>
                <a:cs typeface="Times New Roman" panose="02020603050405020304" pitchFamily="18" charset="0"/>
              </a:rPr>
              <a:t>D:\Modules</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The provisioning script for this module creates a classic virtual network in the Azure region designated by the student and creates a single classic virtual machine on this network. The virtual network and its VM represent the branch office of Adatum. More specifically, the provisioning script completes the following tasks: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Creates a classic virtual network in the region.</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Prepares for creation of the virtual network gateway in the branch office virtual network.</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Creates a classic VM in the branch office Azure virtual network. In the second lab of this module, you will use this to verify connectivity.</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Identify two Azure regions that are in the same geographical area as the classroom location. The closer one will represent the Adatum headquarters location. The other location will represent the Adatum branch office location. Provide the students with names of both Azure regions and instruct them to specify the second one when they are prompted to select the Azure location when running the </a:t>
            </a:r>
            <a:r>
              <a:rPr lang="en-US" sz="1000" b="1" dirty="0">
                <a:latin typeface="Arial" panose="020B0604020202020204" pitchFamily="34" charset="0"/>
                <a:ea typeface="Calibri" panose="020F0502020204030204" pitchFamily="34" charset="0"/>
                <a:cs typeface="Times New Roman" panose="02020603050405020304" pitchFamily="18" charset="0"/>
              </a:rPr>
              <a:t>Setup-Azure </a:t>
            </a:r>
            <a:r>
              <a:rPr lang="en-US" sz="1000" dirty="0">
                <a:latin typeface="Arial" panose="020B0604020202020204" pitchFamily="34" charset="0"/>
                <a:ea typeface="Calibri" panose="020F0502020204030204" pitchFamily="34" charset="0"/>
                <a:cs typeface="Times New Roman" panose="02020603050405020304" pitchFamily="18" charset="0"/>
              </a:rPr>
              <a:t>provisioning script during the “Preparing the Azure environment” demo.</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Start the </a:t>
            </a:r>
            <a:r>
              <a:rPr lang="en-US" sz="1000" b="1" dirty="0">
                <a:latin typeface="Arial" panose="020B0604020202020204" pitchFamily="34" charset="0"/>
                <a:ea typeface="Calibri" panose="020F0502020204030204" pitchFamily="34" charset="0"/>
                <a:cs typeface="Times New Roman" panose="02020603050405020304" pitchFamily="18" charset="0"/>
              </a:rPr>
              <a:t>MSL-TMG1</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a:latin typeface="Arial" panose="020B0604020202020204" pitchFamily="34" charset="0"/>
                <a:ea typeface="Calibri" panose="020F0502020204030204" pitchFamily="34" charset="0"/>
                <a:cs typeface="Times New Roman" panose="02020603050405020304" pitchFamily="18" charset="0"/>
              </a:rPr>
              <a:t>20533C-MIA-CL1</a:t>
            </a:r>
            <a:r>
              <a:rPr lang="en-US" sz="1000" dirty="0">
                <a:latin typeface="Arial" panose="020B0604020202020204" pitchFamily="34" charset="0"/>
                <a:ea typeface="Calibri" panose="020F0502020204030204" pitchFamily="34" charset="0"/>
                <a:cs typeface="Times New Roman" panose="02020603050405020304" pitchFamily="18" charset="0"/>
              </a:rPr>
              <a:t> virtual machines, and then sign in to </a:t>
            </a:r>
            <a:r>
              <a:rPr lang="en-US" sz="1000" b="1" dirty="0">
                <a:latin typeface="Arial" panose="020B0604020202020204" pitchFamily="34" charset="0"/>
                <a:ea typeface="Calibri" panose="020F0502020204030204" pitchFamily="34" charset="0"/>
                <a:cs typeface="Times New Roman" panose="02020603050405020304" pitchFamily="18" charset="0"/>
              </a:rPr>
              <a:t>20533C-MIA-CL1</a:t>
            </a:r>
            <a:r>
              <a:rPr lang="en-US" sz="1000" dirty="0">
                <a:latin typeface="Arial" panose="020B0604020202020204" pitchFamily="34" charset="0"/>
                <a:ea typeface="Calibri" panose="020F0502020204030204" pitchFamily="34" charset="0"/>
                <a:cs typeface="Times New Roman" panose="02020603050405020304" pitchFamily="18" charset="0"/>
              </a:rPr>
              <a:t> as </a:t>
            </a:r>
            <a:r>
              <a:rPr lang="en-US" sz="1000" b="1" dirty="0">
                <a:latin typeface="Arial" panose="020B0604020202020204" pitchFamily="34" charset="0"/>
                <a:ea typeface="Calibri" panose="020F0502020204030204" pitchFamily="34" charset="0"/>
                <a:cs typeface="Times New Roman" panose="02020603050405020304" pitchFamily="18" charset="0"/>
              </a:rPr>
              <a:t>Student</a:t>
            </a:r>
            <a:r>
              <a:rPr lang="en-US" sz="1000" dirty="0">
                <a:latin typeface="Arial" panose="020B0604020202020204" pitchFamily="34" charset="0"/>
                <a:ea typeface="Calibri" panose="020F0502020204030204" pitchFamily="34" charset="0"/>
                <a:cs typeface="Times New Roman" panose="02020603050405020304" pitchFamily="18" charset="0"/>
              </a:rPr>
              <a:t> with the password </a:t>
            </a:r>
            <a:r>
              <a:rPr lang="en-US" sz="1000" b="1" dirty="0">
                <a:latin typeface="Arial" panose="020B0604020202020204" pitchFamily="34" charset="0"/>
                <a:ea typeface="Calibri" panose="020F0502020204030204" pitchFamily="34" charset="0"/>
                <a:cs typeface="Times New Roman" panose="02020603050405020304" pitchFamily="18" charset="0"/>
              </a:rPr>
              <a:t>Pa55w.rd</a:t>
            </a:r>
            <a:r>
              <a:rPr lang="en-US" sz="1000" dirty="0">
                <a:latin typeface="Arial" panose="020B0604020202020204" pitchFamily="34" charset="0"/>
                <a:ea typeface="Calibri" panose="020F0502020204030204" pitchFamily="34" charset="0"/>
                <a:cs typeface="Times New Roman" panose="02020603050405020304" pitchFamily="18" charset="0"/>
              </a:rPr>
              <a:t>. You should have provisioned a Microsoft Azure trial subscription ahead of time. </a:t>
            </a:r>
          </a:p>
          <a:p>
            <a:pPr>
              <a:lnSpc>
                <a:spcPct val="107000"/>
              </a:lnSpc>
              <a:spcAft>
                <a:spcPts val="800"/>
              </a:spcAf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E3979E4-F91E-4055-8065-1232ADB0B7C2}" type="slidenum">
              <a:rPr lang="en-US" smtClean="0"/>
              <a:t>5</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b="0" dirty="0">
                <a:latin typeface="Arial" panose="020B0604020202020204" pitchFamily="34" charset="0"/>
              </a:rPr>
              <a:t>(More notes on the next slide)</a:t>
            </a:r>
          </a:p>
        </p:txBody>
      </p:sp>
    </p:spTree>
    <p:extLst>
      <p:ext uri="{BB962C8B-B14F-4D97-AF65-F5344CB8AC3E}">
        <p14:creationId xmlns:p14="http://schemas.microsoft.com/office/powerpoint/2010/main" val="1319831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 Prepare the Azure environment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MSL-TMG1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20533C-MIA-CL1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virtual machines are both running, and then sign in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MIA-CL1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Student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n the taskbar,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as administrator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In the User Account Control dialog,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Type the following command,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Setup-Azure</a:t>
            </a: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the command prompt, type the module number,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Confirm your selection,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prompted, sign in to your Azure subscription by using an account that is either its Service Administrator or a Co-administrator.</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If you have multiple Azure subscriptions, select the one you want to use for this module.</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prompted, provide the number corresponding to the Azure region that the Instructor provided as the second closest to your location and then press Enter.</a:t>
            </a:r>
          </a:p>
          <a:p>
            <a:pPr lvl="0">
              <a:lnSpc>
                <a:spcPct val="115000"/>
              </a:lnSpc>
              <a:spcAft>
                <a:spcPts val="995"/>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script will configure your Azure environment, making it ready for the labs this module. The script should complete in about 10 minutes.</a:t>
            </a:r>
          </a:p>
          <a:p>
            <a:pPr marL="342900" lvl="0" indent="-342900">
              <a:lnSpc>
                <a:spcPct val="115000"/>
              </a:lnSpc>
              <a:spcAft>
                <a:spcPts val="995"/>
              </a:spcAft>
              <a:buFont typeface="+mj-lt"/>
              <a:buAutoNum type="arabicPeriod" startAt="9"/>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Leave the Windows PowerShell window open. You will use it in the next lab.</a:t>
            </a:r>
            <a:endParaRPr lang="en-US" dirty="0"/>
          </a:p>
        </p:txBody>
      </p:sp>
      <p:sp>
        <p:nvSpPr>
          <p:cNvPr id="4" name="Slide Number Placeholder 3"/>
          <p:cNvSpPr>
            <a:spLocks noGrp="1"/>
          </p:cNvSpPr>
          <p:nvPr>
            <p:ph type="sldNum" sz="quarter" idx="10"/>
          </p:nvPr>
        </p:nvSpPr>
        <p:spPr/>
        <p:txBody>
          <a:bodyPr/>
          <a:lstStyle/>
          <a:p>
            <a:fld id="{8E3979E4-F91E-4055-8065-1232ADB0B7C2}" type="slidenum">
              <a:rPr lang="en-US" smtClean="0"/>
              <a:t>6</a:t>
            </a:fld>
            <a:endParaRPr lang="en-US"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3287002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This topic has one additional slide.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Use this slide to introduce students to the topics included in this module. The primary subject of this module, networking, has been highlighted in red. Closely-related subjects that are mentioned in this module have been highlighted in orange.</a:t>
            </a:r>
          </a:p>
          <a:p>
            <a:pPr>
              <a:lnSpc>
                <a:spcPct val="107000"/>
              </a:lnSpc>
              <a:spcAft>
                <a:spcPts val="800"/>
              </a:spcAf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For simplicity, this slide displays only some of the Azure service offerings.</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E3979E4-F91E-4055-8065-1232ADB0B7C2}" type="slidenum">
              <a:rPr lang="en-US" smtClean="0"/>
              <a:t>7</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150147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Use this first topic as an introduction to the networking features in Azure. </a:t>
            </a:r>
          </a:p>
        </p:txBody>
      </p:sp>
      <p:sp>
        <p:nvSpPr>
          <p:cNvPr id="4" name="Slide Number Placeholder 3"/>
          <p:cNvSpPr>
            <a:spLocks noGrp="1"/>
          </p:cNvSpPr>
          <p:nvPr>
            <p:ph type="sldNum" sz="quarter" idx="10"/>
          </p:nvPr>
        </p:nvSpPr>
        <p:spPr/>
        <p:txBody>
          <a:bodyPr/>
          <a:lstStyle/>
          <a:p>
            <a:fld id="{8E3979E4-F91E-4055-8065-1232ADB0B7C2}" type="slidenum">
              <a:rPr lang="en-US" smtClean="0"/>
              <a:t>8</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1071840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Prepare to answer questions about differences between the classic and the Azure Resource Manager deployment models. Emphasize that Microsoft recommends the use of the latter model, but students might encounter some existing classic deployments. </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Point out that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Azure virtual networks can function as extensions of the on-premises network, and later lessons in this module discuss how you can achieve this. </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E3979E4-F91E-4055-8065-1232ADB0B7C2}" type="slidenum">
              <a:rPr lang="en-US" smtClean="0"/>
              <a:t>9</a:t>
            </a:fld>
            <a:endParaRPr lang="en-US"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2: Implementing and managing Azure networking</a:t>
            </a:r>
          </a:p>
        </p:txBody>
      </p:sp>
    </p:spTree>
    <p:extLst>
      <p:ext uri="{BB962C8B-B14F-4D97-AF65-F5344CB8AC3E}">
        <p14:creationId xmlns:p14="http://schemas.microsoft.com/office/powerpoint/2010/main" val="914708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21496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5758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797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615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053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06320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1365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3926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22923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7176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58052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664929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5454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4.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2</a:t>
            </a:r>
          </a:p>
        </p:txBody>
      </p:sp>
      <p:sp>
        <p:nvSpPr>
          <p:cNvPr id="3" name="Subtitle 2"/>
          <p:cNvSpPr>
            <a:spLocks noGrp="1"/>
          </p:cNvSpPr>
          <p:nvPr>
            <p:ph type="subTitle" sz="quarter" idx="1"/>
          </p:nvPr>
        </p:nvSpPr>
        <p:spPr/>
        <p:txBody>
          <a:bodyPr/>
          <a:lstStyle/>
          <a:p>
            <a:r>
              <a:rPr lang="en-US" dirty="0"/>
              <a:t>Implementing and managing </a:t>
            </a:r>
            <a:br>
              <a:rPr lang="en-US" dirty="0"/>
            </a:br>
            <a:r>
              <a:rPr lang="en-US" dirty="0"/>
              <a:t>Azure networking
</a:t>
            </a:r>
          </a:p>
        </p:txBody>
      </p:sp>
    </p:spTree>
    <p:extLst>
      <p:ext uri="{BB962C8B-B14F-4D97-AF65-F5344CB8AC3E}">
        <p14:creationId xmlns:p14="http://schemas.microsoft.com/office/powerpoint/2010/main" val="1818591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97080987-2289-4d29-b84f-4d85af5f0b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network interfaces</a:t>
            </a:r>
          </a:p>
        </p:txBody>
      </p:sp>
      <p:sp>
        <p:nvSpPr>
          <p:cNvPr id="4" name="Content Placeholder 2"/>
          <p:cNvSpPr txBox="1">
            <a:spLocks/>
          </p:cNvSpPr>
          <p:nvPr/>
        </p:nvSpPr>
        <p:spPr>
          <a:xfrm>
            <a:off x="458788" y="1021214"/>
            <a:ext cx="8285162" cy="549388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NIC:</a:t>
            </a:r>
          </a:p>
          <a:p>
            <a:pPr lvl="1"/>
            <a:r>
              <a:rPr lang="en-US" b="0" kern="0" dirty="0">
                <a:solidFill>
                  <a:srgbClr val="000000"/>
                </a:solidFill>
              </a:rPr>
              <a:t>Assign to a VM</a:t>
            </a:r>
          </a:p>
          <a:p>
            <a:pPr lvl="1"/>
            <a:r>
              <a:rPr lang="en-US" b="0" kern="0" dirty="0">
                <a:solidFill>
                  <a:srgbClr val="000000"/>
                </a:solidFill>
              </a:rPr>
              <a:t>Assign to a load balancer backend pool</a:t>
            </a:r>
          </a:p>
          <a:p>
            <a:pPr lvl="0"/>
            <a:r>
              <a:rPr lang="en-US" b="0" kern="0" dirty="0">
                <a:solidFill>
                  <a:srgbClr val="000000"/>
                </a:solidFill>
              </a:rPr>
              <a:t>IP address configuration:</a:t>
            </a:r>
          </a:p>
          <a:p>
            <a:pPr lvl="1"/>
            <a:r>
              <a:rPr lang="en-US" b="0" kern="0" dirty="0">
                <a:solidFill>
                  <a:srgbClr val="000000"/>
                </a:solidFill>
              </a:rPr>
              <a:t>Private IP addresses with dynamic and static allocation</a:t>
            </a:r>
          </a:p>
          <a:p>
            <a:pPr lvl="1"/>
            <a:r>
              <a:rPr lang="en-US" b="0" kern="0" dirty="0">
                <a:solidFill>
                  <a:srgbClr val="000000"/>
                </a:solidFill>
              </a:rPr>
              <a:t>Public IP addresses with dynamic and static allocation</a:t>
            </a:r>
          </a:p>
          <a:p>
            <a:pPr marL="0" lvl="1" indent="-173736"/>
            <a:r>
              <a:rPr lang="en-US" sz="2800" b="0" kern="0" dirty="0">
                <a:solidFill>
                  <a:srgbClr val="000000"/>
                </a:solidFill>
              </a:rPr>
              <a:t>Multiple NIC configuration for VMs:</a:t>
            </a:r>
          </a:p>
          <a:p>
            <a:pPr marL="457200" lvl="2" indent="-173736">
              <a:buSzPct val="100000"/>
            </a:pPr>
            <a:r>
              <a:rPr lang="en-US" sz="2400" b="0" kern="0" dirty="0">
                <a:solidFill>
                  <a:srgbClr val="000000"/>
                </a:solidFill>
              </a:rPr>
              <a:t>VM based on size D1_v2 – single NIC</a:t>
            </a:r>
          </a:p>
          <a:p>
            <a:pPr marL="457200" lvl="2" indent="-173736">
              <a:buSzPct val="100000"/>
            </a:pPr>
            <a:r>
              <a:rPr lang="en-US" sz="2400" b="0" kern="0" dirty="0">
                <a:solidFill>
                  <a:srgbClr val="000000"/>
                </a:solidFill>
              </a:rPr>
              <a:t>VM based on size D2 _v2 – two NICs</a:t>
            </a:r>
          </a:p>
          <a:p>
            <a:pPr marL="457200" lvl="2" indent="-173736">
              <a:buSzPct val="100000"/>
            </a:pPr>
            <a:r>
              <a:rPr lang="en-US" sz="2400" b="0" kern="0" dirty="0">
                <a:solidFill>
                  <a:srgbClr val="000000"/>
                </a:solidFill>
              </a:rPr>
              <a:t>VM based on size D3_ v2 – four NICs</a:t>
            </a:r>
          </a:p>
          <a:p>
            <a:pPr marL="457200" lvl="2" indent="-173736">
              <a:buSzPct val="100000"/>
            </a:pPr>
            <a:r>
              <a:rPr lang="en-US" sz="2400" b="0" kern="0" dirty="0">
                <a:solidFill>
                  <a:srgbClr val="000000"/>
                </a:solidFill>
              </a:rPr>
              <a:t>VM based on size D4_v2 – eight NICs</a:t>
            </a:r>
          </a:p>
          <a:p>
            <a:pPr marL="0" lvl="1" indent="0">
              <a:buNone/>
            </a:pPr>
            <a:endParaRPr lang="en-US" b="0" kern="0" dirty="0">
              <a:solidFill>
                <a:srgbClr val="000000"/>
              </a:solidFill>
            </a:endParaRPr>
          </a:p>
          <a:p>
            <a:pPr marL="342900" lvl="1" indent="-342900"/>
            <a:endParaRPr lang="en-US" b="0" kern="0" dirty="0">
              <a:solidFill>
                <a:srgbClr val="000000"/>
              </a:solidFill>
            </a:endParaRPr>
          </a:p>
        </p:txBody>
      </p:sp>
    </p:spTree>
    <p:extLst>
      <p:ext uri="{BB962C8B-B14F-4D97-AF65-F5344CB8AC3E}">
        <p14:creationId xmlns:p14="http://schemas.microsoft.com/office/powerpoint/2010/main" val="399542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1bc0e02d-2845-4bdd-b87d-34e747dfe65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private IP addresses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Private IP address allocation:</a:t>
            </a:r>
          </a:p>
          <a:p>
            <a:pPr lvl="1"/>
            <a:r>
              <a:rPr lang="en-US" b="0" kern="0" dirty="0">
                <a:solidFill>
                  <a:srgbClr val="000000"/>
                </a:solidFill>
              </a:rPr>
              <a:t>Dynamic </a:t>
            </a:r>
          </a:p>
          <a:p>
            <a:pPr lvl="1"/>
            <a:r>
              <a:rPr lang="en-US" b="0" kern="0" dirty="0">
                <a:solidFill>
                  <a:srgbClr val="000000"/>
                </a:solidFill>
              </a:rPr>
              <a:t>Static</a:t>
            </a:r>
            <a:endParaRPr lang="en-US" sz="1800" kern="0" dirty="0">
              <a:solidFill>
                <a:srgbClr val="000000"/>
              </a:solidFill>
            </a:endParaRPr>
          </a:p>
          <a:p>
            <a:pPr lvl="0"/>
            <a:r>
              <a:rPr lang="en-US" b="0" kern="0" dirty="0">
                <a:solidFill>
                  <a:srgbClr val="000000"/>
                </a:solidFill>
              </a:rPr>
              <a:t>Adding a static private IP address:</a:t>
            </a:r>
          </a:p>
          <a:p>
            <a:pPr marL="548640" lvl="1" indent="-274320">
              <a:buFont typeface="+mj-lt"/>
              <a:buAutoNum type="arabicPeriod"/>
            </a:pPr>
            <a:r>
              <a:rPr lang="en-US" sz="2000" b="0" kern="0" dirty="0">
                <a:solidFill>
                  <a:srgbClr val="000000"/>
                </a:solidFill>
              </a:rPr>
              <a:t> </a:t>
            </a:r>
            <a:r>
              <a:rPr lang="en-US" sz="2000" b="0" i="1" kern="0" dirty="0">
                <a:solidFill>
                  <a:srgbClr val="000000"/>
                </a:solidFill>
              </a:rPr>
              <a:t>$vnet </a:t>
            </a:r>
            <a:r>
              <a:rPr lang="en-US" sz="2000" b="0" kern="0" dirty="0">
                <a:solidFill>
                  <a:srgbClr val="000000"/>
                </a:solidFill>
              </a:rPr>
              <a:t>= </a:t>
            </a:r>
            <a:r>
              <a:rPr lang="en-US" sz="2000" kern="0" dirty="0">
                <a:solidFill>
                  <a:srgbClr val="000000"/>
                </a:solidFill>
              </a:rPr>
              <a:t>Get-AzureRmVirtualNetwork –ResourceGroupName</a:t>
            </a:r>
            <a:br>
              <a:rPr lang="en-US" sz="2000" kern="0" dirty="0">
                <a:solidFill>
                  <a:srgbClr val="000000"/>
                </a:solidFill>
              </a:rPr>
            </a:br>
            <a:r>
              <a:rPr lang="en-US" sz="2000" kern="0" dirty="0">
                <a:solidFill>
                  <a:srgbClr val="000000"/>
                </a:solidFill>
              </a:rPr>
              <a:t> AdatumRG -Name AdatumVNet  </a:t>
            </a:r>
          </a:p>
          <a:p>
            <a:pPr marL="548640" lvl="1" indent="-274320">
              <a:buFont typeface="+mj-lt"/>
              <a:buAutoNum type="arabicPeriod"/>
            </a:pPr>
            <a:r>
              <a:rPr lang="en-US" sz="2000" b="0" kern="0" dirty="0">
                <a:solidFill>
                  <a:srgbClr val="000000"/>
                </a:solidFill>
              </a:rPr>
              <a:t> </a:t>
            </a:r>
            <a:r>
              <a:rPr lang="en-US" sz="2000" b="0" i="1" kern="0" dirty="0">
                <a:solidFill>
                  <a:srgbClr val="000000"/>
                </a:solidFill>
              </a:rPr>
              <a:t>$subnet </a:t>
            </a:r>
            <a:r>
              <a:rPr lang="en-US" sz="2000" b="0" kern="0" dirty="0">
                <a:solidFill>
                  <a:srgbClr val="000000"/>
                </a:solidFill>
              </a:rPr>
              <a:t>= </a:t>
            </a:r>
            <a:r>
              <a:rPr lang="en-US" sz="2000" kern="0" dirty="0">
                <a:solidFill>
                  <a:srgbClr val="000000"/>
                </a:solidFill>
              </a:rPr>
              <a:t>$vnet.Subnets[0].Id</a:t>
            </a:r>
          </a:p>
          <a:p>
            <a:pPr marL="548640" lvl="1" indent="-274320">
              <a:buFont typeface="+mj-lt"/>
              <a:buAutoNum type="arabicPeriod"/>
            </a:pPr>
            <a:r>
              <a:rPr lang="en-US" sz="2000" b="0" kern="0" dirty="0">
                <a:solidFill>
                  <a:srgbClr val="000000"/>
                </a:solidFill>
              </a:rPr>
              <a:t> </a:t>
            </a:r>
            <a:r>
              <a:rPr lang="en-US" sz="2000" b="0" i="1" kern="0" dirty="0">
                <a:solidFill>
                  <a:srgbClr val="000000"/>
                </a:solidFill>
              </a:rPr>
              <a:t>$nic </a:t>
            </a:r>
            <a:r>
              <a:rPr lang="en-US" sz="2000" b="0" kern="0" dirty="0">
                <a:solidFill>
                  <a:srgbClr val="000000"/>
                </a:solidFill>
              </a:rPr>
              <a:t>= </a:t>
            </a:r>
            <a:r>
              <a:rPr lang="en-US" sz="2000" kern="0" dirty="0">
                <a:solidFill>
                  <a:srgbClr val="000000"/>
                </a:solidFill>
              </a:rPr>
              <a:t>New-AzureRmNetworkInterface -Name AdatumNIC </a:t>
            </a:r>
            <a:br>
              <a:rPr lang="en-US" sz="2000" kern="0" dirty="0">
                <a:solidFill>
                  <a:srgbClr val="000000"/>
                </a:solidFill>
              </a:rPr>
            </a:br>
            <a:r>
              <a:rPr lang="en-US" sz="2000" kern="0" dirty="0">
                <a:solidFill>
                  <a:srgbClr val="000000"/>
                </a:solidFill>
              </a:rPr>
              <a:t> -ResourceGroupName AdatumRG -Location centralus </a:t>
            </a:r>
            <a:br>
              <a:rPr lang="en-US" sz="2000" kern="0" dirty="0">
                <a:solidFill>
                  <a:srgbClr val="000000"/>
                </a:solidFill>
              </a:rPr>
            </a:br>
            <a:r>
              <a:rPr lang="en-US" sz="2000" kern="0" dirty="0">
                <a:solidFill>
                  <a:srgbClr val="000000"/>
                </a:solidFill>
              </a:rPr>
              <a:t> -SubnetId $vnet.Subnets[0].Id –PrivateIpAddress</a:t>
            </a:r>
            <a:br>
              <a:rPr lang="en-US" sz="2000" kern="0" dirty="0">
                <a:solidFill>
                  <a:srgbClr val="000000"/>
                </a:solidFill>
              </a:rPr>
            </a:br>
            <a:r>
              <a:rPr lang="en-US" sz="2000" kern="0" dirty="0">
                <a:solidFill>
                  <a:srgbClr val="000000"/>
                </a:solidFill>
              </a:rPr>
              <a:t> 192.168.0.10</a:t>
            </a:r>
          </a:p>
          <a:p>
            <a:pPr marL="548640" lvl="1" indent="-274320">
              <a:buFont typeface="+mj-lt"/>
              <a:buAutoNum type="arabicPeriod"/>
            </a:pPr>
            <a:r>
              <a:rPr lang="en-US" sz="2000" b="0" kern="0" dirty="0">
                <a:solidFill>
                  <a:srgbClr val="000000"/>
                </a:solidFill>
              </a:rPr>
              <a:t> </a:t>
            </a:r>
            <a:r>
              <a:rPr lang="en-US" sz="2000" kern="0" dirty="0">
                <a:solidFill>
                  <a:srgbClr val="000000"/>
                </a:solidFill>
              </a:rPr>
              <a:t>Add-AzureRmVMNetworkInterface -VM $vm -Id $nic.Id</a:t>
            </a:r>
          </a:p>
          <a:p>
            <a:pPr marL="627063" lvl="1" indent="-342900">
              <a:buFont typeface="+mj-lt"/>
              <a:buAutoNum type="arabicPeriod"/>
            </a:pPr>
            <a:endParaRPr lang="en-US" sz="2000" kern="0" dirty="0">
              <a:solidFill>
                <a:srgbClr val="000000"/>
              </a:solidFill>
            </a:endParaRP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2892295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8c523d26-857f-4037-837b-e9a185b9378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load balancers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load balancer:</a:t>
            </a:r>
          </a:p>
          <a:p>
            <a:pPr lvl="1"/>
            <a:r>
              <a:rPr lang="en-US" b="0" kern="0" dirty="0">
                <a:solidFill>
                  <a:srgbClr val="000000"/>
                </a:solidFill>
              </a:rPr>
              <a:t>Internal load balancer</a:t>
            </a:r>
          </a:p>
          <a:p>
            <a:pPr lvl="1"/>
            <a:r>
              <a:rPr lang="en-US" b="0" kern="0" dirty="0">
                <a:solidFill>
                  <a:srgbClr val="000000"/>
                </a:solidFill>
              </a:rPr>
              <a:t>Internet-facing load balancer</a:t>
            </a:r>
          </a:p>
          <a:p>
            <a:pPr lvl="0"/>
            <a:r>
              <a:rPr lang="en-US" b="0" kern="0" dirty="0">
                <a:solidFill>
                  <a:srgbClr val="000000"/>
                </a:solidFill>
              </a:rPr>
              <a:t>Application gateway</a:t>
            </a:r>
          </a:p>
          <a:p>
            <a:pPr lvl="0"/>
            <a:r>
              <a:rPr lang="en-US" b="0" kern="0" dirty="0">
                <a:solidFill>
                  <a:srgbClr val="000000"/>
                </a:solidFill>
              </a:rPr>
              <a:t>Traffic Manager</a:t>
            </a:r>
          </a:p>
          <a:p>
            <a:pPr lvl="0"/>
            <a:r>
              <a:rPr lang="en-US" b="0" kern="0" dirty="0">
                <a:solidFill>
                  <a:srgbClr val="000000"/>
                </a:solidFill>
              </a:rPr>
              <a:t>Configuring Azure load balancer:</a:t>
            </a:r>
          </a:p>
          <a:p>
            <a:pPr lvl="1"/>
            <a:r>
              <a:rPr lang="en-US" b="0" kern="0" dirty="0">
                <a:solidFill>
                  <a:srgbClr val="000000"/>
                </a:solidFill>
              </a:rPr>
              <a:t>Configure front-end IP</a:t>
            </a:r>
          </a:p>
          <a:p>
            <a:pPr lvl="1"/>
            <a:r>
              <a:rPr lang="en-US" b="0" kern="0" dirty="0">
                <a:solidFill>
                  <a:srgbClr val="000000"/>
                </a:solidFill>
              </a:rPr>
              <a:t>Configure backend address pool </a:t>
            </a:r>
          </a:p>
          <a:p>
            <a:pPr lvl="1"/>
            <a:r>
              <a:rPr lang="en-US" b="0" kern="0" dirty="0">
                <a:solidFill>
                  <a:srgbClr val="000000"/>
                </a:solidFill>
              </a:rPr>
              <a:t>Create load-balancing rules </a:t>
            </a:r>
          </a:p>
          <a:p>
            <a:pPr lvl="1"/>
            <a:r>
              <a:rPr lang="en-US" b="0" kern="0" dirty="0">
                <a:solidFill>
                  <a:srgbClr val="000000"/>
                </a:solidFill>
              </a:rPr>
              <a:t>Create health probes </a:t>
            </a:r>
          </a:p>
          <a:p>
            <a:pPr lvl="1"/>
            <a:r>
              <a:rPr lang="en-US" b="0" kern="0" dirty="0">
                <a:solidFill>
                  <a:srgbClr val="000000"/>
                </a:solidFill>
              </a:rPr>
              <a:t>Create inbound NAT rules </a:t>
            </a:r>
          </a:p>
          <a:p>
            <a:pPr lvl="0"/>
            <a:endParaRPr lang="en-US" b="0" kern="0" dirty="0">
              <a:solidFill>
                <a:srgbClr val="000000"/>
              </a:solidFill>
            </a:endParaRPr>
          </a:p>
        </p:txBody>
      </p:sp>
    </p:spTree>
    <p:extLst>
      <p:ext uri="{BB962C8B-B14F-4D97-AF65-F5344CB8AC3E}">
        <p14:creationId xmlns:p14="http://schemas.microsoft.com/office/powerpoint/2010/main" val="3694882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4b014d3-fda3-4c8c-9a50-36bf73fe5db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Azure DNS</a:t>
            </a:r>
          </a:p>
        </p:txBody>
      </p:sp>
      <p:sp>
        <p:nvSpPr>
          <p:cNvPr id="4" name="Content Placeholder 2"/>
          <p:cNvSpPr txBox="1">
            <a:spLocks/>
          </p:cNvSpPr>
          <p:nvPr/>
        </p:nvSpPr>
        <p:spPr>
          <a:xfrm>
            <a:off x="396240" y="1021215"/>
            <a:ext cx="848868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15000"/>
              </a:lnSpc>
              <a:spcBef>
                <a:spcPts val="0"/>
              </a:spcBef>
              <a:spcAft>
                <a:spcPts val="0"/>
              </a:spcAft>
              <a:buNone/>
            </a:pPr>
            <a:r>
              <a:rPr lang="en-GB" sz="2400" b="0" kern="0" dirty="0">
                <a:solidFill>
                  <a:srgbClr val="000000"/>
                </a:solidFill>
              </a:rPr>
              <a:t>Creating an Azure DNS zone and a DNS record:</a:t>
            </a:r>
            <a:endParaRPr lang="en-US" sz="2400" b="0" kern="0" dirty="0">
              <a:solidFill>
                <a:srgbClr val="000000"/>
              </a:solidFill>
              <a:latin typeface="Segoe" panose="020B0502040504020203" pitchFamily="34" charset="0"/>
              <a:ea typeface="Times New Roman" panose="02020603050405020304" pitchFamily="18" charset="0"/>
              <a:cs typeface="Times New Roman" panose="02020603050405020304" pitchFamily="18" charset="0"/>
            </a:endParaRPr>
          </a:p>
          <a:p>
            <a:pPr marL="457200" lvl="0" indent="-457200">
              <a:lnSpc>
                <a:spcPct val="115000"/>
              </a:lnSpc>
              <a:spcBef>
                <a:spcPts val="0"/>
              </a:spcBef>
              <a:spcAft>
                <a:spcPts val="0"/>
              </a:spcAft>
              <a:buFont typeface="+mj-lt"/>
              <a:buAutoNum type="arabicPeriod"/>
            </a:pPr>
            <a:r>
              <a:rPr lang="en-US" sz="2400" b="0" kern="0" dirty="0">
                <a:solidFill>
                  <a:srgbClr val="000000"/>
                </a:solidFill>
                <a:latin typeface="Segoe" panose="020B0502040504020203" pitchFamily="34" charset="0"/>
                <a:ea typeface="Times New Roman" panose="02020603050405020304" pitchFamily="18" charset="0"/>
                <a:cs typeface="Times New Roman" panose="02020603050405020304" pitchFamily="18" charset="0"/>
              </a:rPr>
              <a:t>Select the subscription:</a:t>
            </a:r>
            <a:br>
              <a:rPr lang="en-US" sz="2400" b="0" kern="0" dirty="0">
                <a:solidFill>
                  <a:srgbClr val="000000"/>
                </a:solidFill>
                <a:latin typeface="Segoe" panose="020B0502040504020203" pitchFamily="34" charset="0"/>
                <a:ea typeface="Times New Roman" panose="02020603050405020304" pitchFamily="18" charset="0"/>
                <a:cs typeface="Times New Roman" panose="02020603050405020304" pitchFamily="18" charset="0"/>
              </a:rPr>
            </a:br>
            <a:r>
              <a:rPr lang="en-US" sz="1600" kern="0" dirty="0">
                <a:solidFill>
                  <a:srgbClr val="000000">
                    <a:lumMod val="95000"/>
                    <a:lumOff val="5000"/>
                  </a:srgbClr>
                </a:solidFill>
                <a:ea typeface="Times New Roman" panose="02020603050405020304" pitchFamily="18" charset="0"/>
              </a:rPr>
              <a:t>Select-AzureRmSubscription –SubscriptionName &lt;Name of your subscription&gt;</a:t>
            </a:r>
          </a:p>
          <a:p>
            <a:pPr marL="457200" lvl="0" indent="-457200">
              <a:lnSpc>
                <a:spcPct val="115000"/>
              </a:lnSpc>
              <a:spcBef>
                <a:spcPts val="0"/>
              </a:spcBef>
              <a:spcAft>
                <a:spcPts val="0"/>
              </a:spcAft>
              <a:buFont typeface="+mj-lt"/>
              <a:buAutoNum type="arabicPeriod"/>
            </a:pPr>
            <a:r>
              <a:rPr lang="en-US" sz="2400" b="0" kern="0" dirty="0">
                <a:solidFill>
                  <a:srgbClr val="000000"/>
                </a:solidFill>
                <a:latin typeface="Segoe" panose="020B0502040504020203" pitchFamily="34" charset="0"/>
                <a:ea typeface="Times New Roman" panose="02020603050405020304" pitchFamily="18" charset="0"/>
                <a:cs typeface="Times New Roman" panose="02020603050405020304" pitchFamily="18" charset="0"/>
              </a:rPr>
              <a:t>Create a new resource group:</a:t>
            </a:r>
            <a:br>
              <a:rPr lang="en-US" sz="2400" b="0" kern="0" dirty="0">
                <a:solidFill>
                  <a:srgbClr val="000000"/>
                </a:solidFill>
                <a:latin typeface="Segoe" panose="020B0502040504020203" pitchFamily="34" charset="0"/>
                <a:ea typeface="Times New Roman" panose="02020603050405020304" pitchFamily="18" charset="0"/>
                <a:cs typeface="Times New Roman" panose="02020603050405020304" pitchFamily="18" charset="0"/>
              </a:rPr>
            </a:br>
            <a:r>
              <a:rPr lang="en-US" sz="1600" kern="0" dirty="0">
                <a:solidFill>
                  <a:srgbClr val="000000"/>
                </a:solidFill>
                <a:ea typeface="Times New Roman" panose="02020603050405020304" pitchFamily="18" charset="0"/>
              </a:rPr>
              <a:t>New-AzureRMResourceGroup –Name AdatumRG –Location centralus</a:t>
            </a:r>
          </a:p>
          <a:p>
            <a:pPr marL="457200" lvl="0" indent="-457200">
              <a:lnSpc>
                <a:spcPct val="115000"/>
              </a:lnSpc>
              <a:spcBef>
                <a:spcPts val="0"/>
              </a:spcBef>
              <a:spcAft>
                <a:spcPts val="0"/>
              </a:spcAft>
              <a:buFont typeface="+mj-lt"/>
              <a:buAutoNum type="arabicPeriod"/>
            </a:pPr>
            <a:r>
              <a:rPr lang="en-US" sz="2400" b="0" kern="0" dirty="0">
                <a:solidFill>
                  <a:srgbClr val="000000"/>
                </a:solidFill>
                <a:latin typeface="Segoe" panose="020B0502040504020203" pitchFamily="34" charset="0"/>
                <a:ea typeface="Times New Roman" panose="02020603050405020304" pitchFamily="18" charset="0"/>
                <a:cs typeface="Times New Roman" panose="02020603050405020304" pitchFamily="18" charset="0"/>
              </a:rPr>
              <a:t>Create a DNS Zone:</a:t>
            </a:r>
            <a:br>
              <a:rPr lang="en-US" sz="2400" b="0" kern="0" dirty="0">
                <a:solidFill>
                  <a:srgbClr val="000000"/>
                </a:solidFill>
                <a:latin typeface="Segoe" panose="020B0502040504020203" pitchFamily="34" charset="0"/>
                <a:ea typeface="Times New Roman" panose="02020603050405020304" pitchFamily="18" charset="0"/>
                <a:cs typeface="Times New Roman" panose="02020603050405020304" pitchFamily="18" charset="0"/>
              </a:rPr>
            </a:br>
            <a:r>
              <a:rPr lang="en-US" sz="1600" kern="0" dirty="0">
                <a:solidFill>
                  <a:srgbClr val="000000"/>
                </a:solidFill>
                <a:ea typeface="Times New Roman" panose="02020603050405020304" pitchFamily="18" charset="0"/>
              </a:rPr>
              <a:t>New-AzureRmDnsZone -Name adatum.com -ResourceGroupName AdatumRG</a:t>
            </a:r>
          </a:p>
          <a:p>
            <a:pPr marL="457200" lvl="0" indent="-457200">
              <a:lnSpc>
                <a:spcPct val="115000"/>
              </a:lnSpc>
              <a:spcBef>
                <a:spcPts val="0"/>
              </a:spcBef>
              <a:spcAft>
                <a:spcPts val="0"/>
              </a:spcAft>
              <a:buFont typeface="+mj-lt"/>
              <a:buAutoNum type="arabicPeriod"/>
            </a:pPr>
            <a:r>
              <a:rPr lang="en-US" sz="2400" b="0" kern="0" dirty="0">
                <a:solidFill>
                  <a:srgbClr val="000000"/>
                </a:solidFill>
                <a:latin typeface="Segoe" panose="020B0502040504020203" pitchFamily="34" charset="0"/>
                <a:ea typeface="Times New Roman" panose="02020603050405020304" pitchFamily="18" charset="0"/>
                <a:cs typeface="Times New Roman" panose="02020603050405020304" pitchFamily="18" charset="0"/>
              </a:rPr>
              <a:t>Retrieve SOA and NS records for the zone:</a:t>
            </a:r>
            <a:br>
              <a:rPr lang="en-US" sz="2400" b="0" kern="0" dirty="0">
                <a:solidFill>
                  <a:srgbClr val="000000"/>
                </a:solidFill>
                <a:latin typeface="Segoe" panose="020B0502040504020203" pitchFamily="34" charset="0"/>
                <a:ea typeface="Times New Roman" panose="02020603050405020304" pitchFamily="18" charset="0"/>
                <a:cs typeface="Times New Roman" panose="02020603050405020304" pitchFamily="18" charset="0"/>
              </a:rPr>
            </a:br>
            <a:r>
              <a:rPr lang="en-US" sz="1600" kern="0" dirty="0">
                <a:solidFill>
                  <a:srgbClr val="000000"/>
                </a:solidFill>
                <a:ea typeface="Times New Roman" panose="02020603050405020304" pitchFamily="18" charset="0"/>
              </a:rPr>
              <a:t>Get-AzureRmDnsRecordSet -ZoneName adatum.com –ResourceGroupName AdatumRG</a:t>
            </a:r>
          </a:p>
          <a:p>
            <a:pPr marL="457200" lvl="0" indent="-457200">
              <a:lnSpc>
                <a:spcPct val="115000"/>
              </a:lnSpc>
              <a:spcBef>
                <a:spcPts val="0"/>
              </a:spcBef>
              <a:spcAft>
                <a:spcPts val="1000"/>
              </a:spcAft>
              <a:buFont typeface="+mj-lt"/>
              <a:buAutoNum type="arabicPeriod"/>
            </a:pPr>
            <a:r>
              <a:rPr lang="en-US" sz="2400" b="0" kern="0" dirty="0">
                <a:solidFill>
                  <a:srgbClr val="000000"/>
                </a:solidFill>
                <a:latin typeface="Segoe" panose="020B0502040504020203" pitchFamily="34" charset="0"/>
                <a:ea typeface="Times New Roman" panose="02020603050405020304" pitchFamily="18" charset="0"/>
                <a:cs typeface="Times New Roman" panose="02020603050405020304" pitchFamily="18" charset="0"/>
              </a:rPr>
              <a:t>Create a resource record:</a:t>
            </a:r>
            <a:br>
              <a:rPr lang="en-US" sz="2400" b="0" kern="0" dirty="0">
                <a:solidFill>
                  <a:srgbClr val="000000"/>
                </a:solidFill>
                <a:latin typeface="Segoe" panose="020B0502040504020203" pitchFamily="34" charset="0"/>
                <a:ea typeface="Times New Roman" panose="02020603050405020304" pitchFamily="18" charset="0"/>
                <a:cs typeface="Times New Roman" panose="02020603050405020304" pitchFamily="18" charset="0"/>
              </a:rPr>
            </a:br>
            <a:r>
              <a:rPr lang="en-US" sz="1600" kern="0" dirty="0">
                <a:solidFill>
                  <a:srgbClr val="000000"/>
                </a:solidFill>
                <a:ea typeface="Times New Roman" panose="02020603050405020304" pitchFamily="18" charset="0"/>
              </a:rPr>
              <a:t>New-AzureRmDnsRecordSet -Name "www" -RecordType "A" -ZoneName "adatum.com" -ResourceGroupName "AdatumRG" -Ttl 60</a:t>
            </a:r>
          </a:p>
          <a:p>
            <a:pPr marL="0" lvl="0" indent="0">
              <a:buNone/>
            </a:pPr>
            <a:endParaRPr lang="en-US" sz="1800" b="0" kern="0" dirty="0">
              <a:solidFill>
                <a:srgbClr val="000000"/>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875"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3131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fa177bd0-fea9-439f-9ca8-f6d9d9f601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Azure DNS</a:t>
            </a:r>
          </a:p>
        </p:txBody>
      </p:sp>
      <p:graphicFrame>
        <p:nvGraphicFramePr>
          <p:cNvPr id="4" name="Table 3"/>
          <p:cNvGraphicFramePr>
            <a:graphicFrameLocks noGrp="1"/>
          </p:cNvGraphicFramePr>
          <p:nvPr>
            <p:extLst>
              <p:ext uri="{D42A27DB-BD31-4B8C-83A1-F6EECF244321}">
                <p14:modId xmlns:p14="http://schemas.microsoft.com/office/powerpoint/2010/main" val="998756059"/>
              </p:ext>
            </p:extLst>
          </p:nvPr>
        </p:nvGraphicFramePr>
        <p:xfrm>
          <a:off x="116113" y="870858"/>
          <a:ext cx="8752115" cy="5404190"/>
        </p:xfrm>
        <a:graphic>
          <a:graphicData uri="http://schemas.openxmlformats.org/drawingml/2006/table">
            <a:tbl>
              <a:tblPr firstRow="1" firstCol="1" bandRow="1">
                <a:tableStyleId>{5C22544A-7EE6-4342-B048-85BDC9FD1C3A}</a:tableStyleId>
              </a:tblPr>
              <a:tblGrid>
                <a:gridCol w="1378858">
                  <a:extLst>
                    <a:ext uri="{9D8B030D-6E8A-4147-A177-3AD203B41FA5}">
                      <a16:colId xmlns:a16="http://schemas.microsoft.com/office/drawing/2014/main" val="20000"/>
                    </a:ext>
                  </a:extLst>
                </a:gridCol>
                <a:gridCol w="1306286">
                  <a:extLst>
                    <a:ext uri="{9D8B030D-6E8A-4147-A177-3AD203B41FA5}">
                      <a16:colId xmlns:a16="http://schemas.microsoft.com/office/drawing/2014/main" val="20001"/>
                    </a:ext>
                  </a:extLst>
                </a:gridCol>
                <a:gridCol w="6066971">
                  <a:extLst>
                    <a:ext uri="{9D8B030D-6E8A-4147-A177-3AD203B41FA5}">
                      <a16:colId xmlns:a16="http://schemas.microsoft.com/office/drawing/2014/main" val="20002"/>
                    </a:ext>
                  </a:extLst>
                </a:gridCol>
              </a:tblGrid>
              <a:tr h="699408">
                <a:tc>
                  <a:txBody>
                    <a:bodyPr/>
                    <a:lstStyle/>
                    <a:p>
                      <a:pPr marL="0" marR="0">
                        <a:lnSpc>
                          <a:spcPct val="115000"/>
                        </a:lnSpc>
                        <a:spcBef>
                          <a:spcPts val="0"/>
                        </a:spcBef>
                        <a:spcAft>
                          <a:spcPts val="0"/>
                        </a:spcAft>
                      </a:pPr>
                      <a:r>
                        <a:rPr lang="en-US" sz="2000" dirty="0">
                          <a:effectLst/>
                          <a:latin typeface="Segoe UI" panose="020B0502040204020203" pitchFamily="34" charset="0"/>
                          <a:cs typeface="Segoe UI" panose="020B0502040204020203" pitchFamily="34" charset="0"/>
                        </a:rPr>
                        <a:t>Record type</a:t>
                      </a:r>
                      <a:endParaRPr lang="en-GB" sz="20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T w="12700" cap="flat" cmpd="sng" algn="ctr">
                      <a:solidFill>
                        <a:srgbClr val="0070C0"/>
                      </a:solidFill>
                      <a:prstDash val="solid"/>
                      <a:round/>
                      <a:headEnd type="none" w="med" len="med"/>
                      <a:tailEnd type="none" w="med" len="med"/>
                    </a:lnT>
                    <a:solidFill>
                      <a:srgbClr val="0070C0"/>
                    </a:solidFill>
                  </a:tcPr>
                </a:tc>
                <a:tc>
                  <a:txBody>
                    <a:bodyPr/>
                    <a:lstStyle/>
                    <a:p>
                      <a:pPr marL="0" marR="0">
                        <a:lnSpc>
                          <a:spcPct val="115000"/>
                        </a:lnSpc>
                        <a:spcBef>
                          <a:spcPts val="0"/>
                        </a:spcBef>
                        <a:spcAft>
                          <a:spcPts val="0"/>
                        </a:spcAft>
                      </a:pPr>
                      <a:r>
                        <a:rPr lang="en-US" sz="2000" dirty="0">
                          <a:effectLst/>
                          <a:latin typeface="Segoe UI" panose="020B0502040204020203" pitchFamily="34" charset="0"/>
                          <a:cs typeface="Segoe UI" panose="020B0502040204020203" pitchFamily="34" charset="0"/>
                        </a:rPr>
                        <a:t>Full name</a:t>
                      </a:r>
                      <a:endParaRPr lang="en-GB" sz="20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T w="12700" cap="flat" cmpd="sng" algn="ctr">
                      <a:solidFill>
                        <a:srgbClr val="0070C0"/>
                      </a:solidFill>
                      <a:prstDash val="solid"/>
                      <a:round/>
                      <a:headEnd type="none" w="med" len="med"/>
                      <a:tailEnd type="none" w="med" len="med"/>
                    </a:lnT>
                    <a:solidFill>
                      <a:srgbClr val="0070C0"/>
                    </a:solidFill>
                  </a:tcPr>
                </a:tc>
                <a:tc>
                  <a:txBody>
                    <a:bodyPr/>
                    <a:lstStyle/>
                    <a:p>
                      <a:pPr marL="0" marR="0">
                        <a:lnSpc>
                          <a:spcPct val="115000"/>
                        </a:lnSpc>
                        <a:spcBef>
                          <a:spcPts val="0"/>
                        </a:spcBef>
                        <a:spcAft>
                          <a:spcPts val="0"/>
                        </a:spcAft>
                      </a:pPr>
                      <a:r>
                        <a:rPr lang="en-US" sz="2000" dirty="0">
                          <a:effectLst/>
                          <a:latin typeface="Segoe UI" panose="020B0502040204020203" pitchFamily="34" charset="0"/>
                          <a:cs typeface="Segoe UI" panose="020B0502040204020203" pitchFamily="34" charset="0"/>
                        </a:rPr>
                        <a:t>Function</a:t>
                      </a:r>
                      <a:endParaRPr lang="en-GB" sz="20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solidFill>
                      <a:srgbClr val="0070C0"/>
                    </a:solidFill>
                  </a:tcPr>
                </a:tc>
                <a:extLst>
                  <a:ext uri="{0D108BD9-81ED-4DB2-BD59-A6C34878D82A}">
                    <a16:rowId xmlns:a16="http://schemas.microsoft.com/office/drawing/2014/main" val="10000"/>
                  </a:ext>
                </a:extLst>
              </a:tr>
              <a:tr h="726802">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 (IPv4)</a:t>
                      </a:r>
                      <a:endParaRPr lang="en-GB" sz="1600" dirty="0">
                        <a:effectLst/>
                        <a:latin typeface="Segoe UI" panose="020B0502040204020203" pitchFamily="34" charset="0"/>
                        <a:cs typeface="Segoe UI" panose="020B0502040204020203" pitchFamily="34" charset="0"/>
                      </a:endParaRPr>
                    </a:p>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AAAA (IPv6)</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solidFill>
                      <a:srgbClr val="0070C0"/>
                    </a:solidFill>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Address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R w="12700" cap="flat" cmpd="sng" algn="ctr">
                      <a:solidFill>
                        <a:srgbClr val="0070C0"/>
                      </a:solidFill>
                      <a:prstDash val="solid"/>
                      <a:round/>
                      <a:headEnd type="none" w="med" len="med"/>
                      <a:tailEnd type="none" w="med" len="med"/>
                    </a:lnR>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Maps a host name such as www.adatum.com to an IP address, such as 131.107.10.10</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1"/>
                  </a:ext>
                </a:extLst>
              </a:tr>
              <a:tr h="685800">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CNAME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solidFill>
                      <a:srgbClr val="0070C0"/>
                    </a:solidFill>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Canonical name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Points one host record, such as ftp.adatum.com, to another host record, such as host1.adatumcom</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699408">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MX</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solidFill>
                      <a:srgbClr val="0070C0"/>
                    </a:solidFill>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Mail exchange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Points to the host that will receive mail for that domain. MX records must point to an A record, and not to a CNAME record</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3"/>
                  </a:ext>
                </a:extLst>
              </a:tr>
              <a:tr h="423642">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NS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solidFill>
                      <a:srgbClr val="0070C0"/>
                    </a:solidFill>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Name server </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Contains the name of a server</a:t>
                      </a:r>
                      <a:r>
                        <a:rPr lang="en-US" sz="1600" baseline="0" dirty="0">
                          <a:effectLst/>
                          <a:latin typeface="Segoe UI" panose="020B0502040204020203" pitchFamily="34" charset="0"/>
                          <a:cs typeface="Segoe UI" panose="020B0502040204020203" pitchFamily="34" charset="0"/>
                        </a:rPr>
                        <a:t> hosting a copy of the DNS zone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699408">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SOA</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solidFill>
                      <a:srgbClr val="0070C0"/>
                    </a:solidFill>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Start of Authority</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Provides information about the writable</a:t>
                      </a:r>
                      <a:r>
                        <a:rPr lang="en-US" sz="1600" baseline="0" dirty="0">
                          <a:effectLst/>
                          <a:latin typeface="Segoe UI" panose="020B0502040204020203" pitchFamily="34" charset="0"/>
                          <a:cs typeface="Segoe UI" panose="020B0502040204020203" pitchFamily="34" charset="0"/>
                        </a:rPr>
                        <a:t> copy of the DNS zone, including its location and version number</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5"/>
                  </a:ext>
                </a:extLst>
              </a:tr>
              <a:tr h="699408">
                <a:tc>
                  <a:txBody>
                    <a:bodyPr/>
                    <a:lstStyle/>
                    <a:p>
                      <a:pPr marL="0" marR="0">
                        <a:lnSpc>
                          <a:spcPct val="115000"/>
                        </a:lnSpc>
                        <a:spcBef>
                          <a:spcPts val="0"/>
                        </a:spcBef>
                        <a:spcAft>
                          <a:spcPts val="0"/>
                        </a:spcAft>
                      </a:pPr>
                      <a:r>
                        <a:rPr lang="en-US" sz="1800" dirty="0">
                          <a:effectLst/>
                          <a:latin typeface="Segoe UI" panose="020B0502040204020203" pitchFamily="34" charset="0"/>
                          <a:cs typeface="Segoe UI" panose="020B0502040204020203" pitchFamily="34" charset="0"/>
                        </a:rPr>
                        <a:t>SRV</a:t>
                      </a:r>
                      <a:endParaRPr lang="en-GB" sz="18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solidFill>
                      <a:srgbClr val="0070C0"/>
                    </a:solidFill>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Service</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Points to hosts that are providing specific services, such as the Session Initiation Protocol (SIP) endpoint</a:t>
                      </a:r>
                      <a:r>
                        <a:rPr lang="en-US" sz="1600" baseline="0" dirty="0">
                          <a:effectLst/>
                          <a:latin typeface="Segoe UI" panose="020B0502040204020203" pitchFamily="34" charset="0"/>
                          <a:cs typeface="Segoe UI" panose="020B0502040204020203" pitchFamily="34" charset="0"/>
                        </a:rPr>
                        <a:t> or Active Directory domain controllers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423642">
                <a:tc>
                  <a:txBody>
                    <a:bodyPr/>
                    <a:lstStyle/>
                    <a:p>
                      <a:pPr marL="0" marR="0">
                        <a:lnSpc>
                          <a:spcPct val="115000"/>
                        </a:lnSpc>
                        <a:spcBef>
                          <a:spcPts val="0"/>
                        </a:spcBef>
                        <a:spcAft>
                          <a:spcPts val="0"/>
                        </a:spcAft>
                      </a:pPr>
                      <a:r>
                        <a:rPr lang="en-US" sz="1800" dirty="0">
                          <a:effectLst/>
                          <a:latin typeface="Segoe UI" panose="020B0502040204020203" pitchFamily="34" charset="0"/>
                          <a:cs typeface="Segoe UI" panose="020B0502040204020203" pitchFamily="34" charset="0"/>
                        </a:rPr>
                        <a:t>TXT</a:t>
                      </a:r>
                      <a:endParaRPr lang="en-GB" sz="18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B w="12700" cap="flat" cmpd="sng" algn="ctr">
                      <a:solidFill>
                        <a:srgbClr val="0070C0"/>
                      </a:solidFill>
                      <a:prstDash val="solid"/>
                      <a:round/>
                      <a:headEnd type="none" w="med" len="med"/>
                      <a:tailEnd type="none" w="med" len="med"/>
                    </a:lnB>
                    <a:solidFill>
                      <a:srgbClr val="0070C0"/>
                    </a:solidFill>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Text</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Segoe UI" panose="020B0502040204020203" pitchFamily="34" charset="0"/>
                          <a:cs typeface="Segoe UI" panose="020B0502040204020203" pitchFamily="34" charset="0"/>
                        </a:rPr>
                        <a:t>Records a human-readable text field in DNS</a:t>
                      </a:r>
                      <a:endParaRPr lang="en-GB" sz="1600" dirty="0">
                        <a:effectLst/>
                        <a:latin typeface="Segoe UI" panose="020B0502040204020203" pitchFamily="34" charset="0"/>
                        <a:ea typeface="SimSun" panose="02010600030101010101" pitchFamily="2" charset="-122"/>
                        <a:cs typeface="Segoe UI" panose="020B0502040204020203" pitchFamily="34" charset="0"/>
                      </a:endParaRPr>
                    </a:p>
                  </a:txBody>
                  <a:tcPr marL="50800" marR="50800" marT="50800" marB="50800">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875"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0700"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87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Implementing and managing </a:t>
            </a:r>
            <a:br>
              <a:rPr lang="en-US" dirty="0"/>
            </a:br>
            <a:r>
              <a:rPr lang="en-US" dirty="0"/>
              <a:t>virtual networks</a:t>
            </a:r>
          </a:p>
        </p:txBody>
      </p:sp>
      <p:sp>
        <p:nvSpPr>
          <p:cNvPr id="3" name="Text Placeholder 2"/>
          <p:cNvSpPr>
            <a:spLocks noGrp="1"/>
          </p:cNvSpPr>
          <p:nvPr>
            <p:ph type="body" idx="1"/>
          </p:nvPr>
        </p:nvSpPr>
        <p:spPr/>
        <p:txBody>
          <a:bodyPr/>
          <a:lstStyle/>
          <a:p>
            <a:r>
              <a:rPr lang="en-US" dirty="0"/>
              <a:t>Planning for Azure virtual networks
Using the Azure portal to create virtual networks
Using PowerShell to create virtual networks
Using an Azure Resource Manager template to create a virtual network
Demonstration: Deploying a virtual network by using an Azure Resource Manager template</a:t>
            </a:r>
          </a:p>
        </p:txBody>
      </p:sp>
    </p:spTree>
    <p:extLst>
      <p:ext uri="{BB962C8B-B14F-4D97-AF65-F5344CB8AC3E}">
        <p14:creationId xmlns:p14="http://schemas.microsoft.com/office/powerpoint/2010/main" val="211685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fe2a3fcc-0ff4-4bd8-ae7f-3863d11f491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for Azure virtual networks</a:t>
            </a:r>
          </a:p>
        </p:txBody>
      </p:sp>
      <p:sp>
        <p:nvSpPr>
          <p:cNvPr id="4" name="Content Placeholder 2"/>
          <p:cNvSpPr txBox="1">
            <a:spLocks/>
          </p:cNvSpPr>
          <p:nvPr/>
        </p:nvSpPr>
        <p:spPr>
          <a:xfrm>
            <a:off x="458788" y="1021215"/>
            <a:ext cx="8119156" cy="5480484"/>
          </a:xfrm>
          <a:prstGeom prst="rect">
            <a:avLst/>
          </a:prstGeom>
        </p:spPr>
        <p:txBody>
          <a:bodyPr>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Choose either private or public non-overlapping address space</a:t>
            </a:r>
          </a:p>
          <a:p>
            <a:pPr lvl="0"/>
            <a:r>
              <a:rPr lang="en-GB" b="0" kern="0" dirty="0">
                <a:solidFill>
                  <a:srgbClr val="000000"/>
                </a:solidFill>
              </a:rPr>
              <a:t>Create subnets:</a:t>
            </a:r>
          </a:p>
          <a:p>
            <a:pPr lvl="1"/>
            <a:r>
              <a:rPr lang="en-GB" b="0" kern="0" dirty="0">
                <a:solidFill>
                  <a:srgbClr val="000000"/>
                </a:solidFill>
              </a:rPr>
              <a:t>The first three IP addresses and the last IP address within each subnet are not available for use </a:t>
            </a:r>
          </a:p>
          <a:p>
            <a:pPr lvl="1"/>
            <a:r>
              <a:rPr lang="en-GB" b="0" kern="0" dirty="0">
                <a:solidFill>
                  <a:srgbClr val="000000"/>
                </a:solidFill>
              </a:rPr>
              <a:t>The smallest subnets you can specify use 29-bit subnet masks</a:t>
            </a:r>
          </a:p>
          <a:p>
            <a:pPr lvl="0"/>
            <a:r>
              <a:rPr lang="en-GB" b="0" kern="0" dirty="0">
                <a:solidFill>
                  <a:srgbClr val="000000"/>
                </a:solidFill>
              </a:rPr>
              <a:t>Use static, private IP addresses (optional)</a:t>
            </a:r>
            <a:endParaRPr lang="en-US" b="0" kern="0" dirty="0">
              <a:solidFill>
                <a:srgbClr val="000000"/>
              </a:solidFill>
            </a:endParaRPr>
          </a:p>
        </p:txBody>
      </p:sp>
    </p:spTree>
    <p:extLst>
      <p:ext uri="{BB962C8B-B14F-4D97-AF65-F5344CB8AC3E}">
        <p14:creationId xmlns:p14="http://schemas.microsoft.com/office/powerpoint/2010/main" val="297944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Azure portal to create virtual networks</a:t>
            </a:r>
          </a:p>
        </p:txBody>
      </p:sp>
      <p:sp>
        <p:nvSpPr>
          <p:cNvPr id="4" name="Content Placeholder 3"/>
          <p:cNvSpPr txBox="1">
            <a:spLocks/>
          </p:cNvSpPr>
          <p:nvPr/>
        </p:nvSpPr>
        <p:spPr>
          <a:xfrm>
            <a:off x="185980" y="929775"/>
            <a:ext cx="8492799"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365760">
              <a:buFont typeface="+mj-lt"/>
              <a:buAutoNum type="arabicPeriod"/>
            </a:pPr>
            <a:r>
              <a:rPr lang="en-US" sz="1800" b="0" kern="0" dirty="0">
                <a:solidFill>
                  <a:srgbClr val="000000"/>
                </a:solidFill>
              </a:rPr>
              <a:t>Sign in to the Azure Portal</a:t>
            </a:r>
          </a:p>
          <a:p>
            <a:pPr marL="514350" lvl="0" indent="-365760">
              <a:buFont typeface="+mj-lt"/>
              <a:buAutoNum type="arabicPeriod"/>
            </a:pPr>
            <a:r>
              <a:rPr lang="en-US" sz="1800" b="0" kern="0" dirty="0">
                <a:solidFill>
                  <a:srgbClr val="000000"/>
                </a:solidFill>
              </a:rPr>
              <a:t>In the navigation menu on the left, click </a:t>
            </a:r>
            <a:r>
              <a:rPr lang="en-US" sz="1800" kern="0" dirty="0">
                <a:solidFill>
                  <a:srgbClr val="000000"/>
                </a:solidFill>
              </a:rPr>
              <a:t>New, </a:t>
            </a:r>
            <a:r>
              <a:rPr lang="en-US" sz="1800" b="0" kern="0" dirty="0">
                <a:solidFill>
                  <a:srgbClr val="000000"/>
                </a:solidFill>
              </a:rPr>
              <a:t>select </a:t>
            </a:r>
            <a:r>
              <a:rPr lang="en-US" sz="1800" kern="0" dirty="0">
                <a:solidFill>
                  <a:srgbClr val="000000"/>
                </a:solidFill>
              </a:rPr>
              <a:t>Networking</a:t>
            </a:r>
            <a:r>
              <a:rPr lang="en-US" sz="1800" b="0" kern="0" dirty="0">
                <a:solidFill>
                  <a:srgbClr val="000000"/>
                </a:solidFill>
              </a:rPr>
              <a:t>,</a:t>
            </a:r>
            <a:r>
              <a:rPr lang="en-US" sz="1800" kern="0" dirty="0">
                <a:solidFill>
                  <a:srgbClr val="000000"/>
                </a:solidFill>
              </a:rPr>
              <a:t> </a:t>
            </a:r>
            <a:r>
              <a:rPr lang="en-US" sz="1800" b="0" kern="0" dirty="0">
                <a:solidFill>
                  <a:srgbClr val="000000"/>
                </a:solidFill>
              </a:rPr>
              <a:t>and then click </a:t>
            </a:r>
            <a:r>
              <a:rPr lang="en-US" sz="1800" kern="0" dirty="0">
                <a:solidFill>
                  <a:srgbClr val="000000"/>
                </a:solidFill>
              </a:rPr>
              <a:t>Virtual Network</a:t>
            </a:r>
            <a:endParaRPr lang="en-US" sz="1800" b="0" kern="0" dirty="0">
              <a:solidFill>
                <a:srgbClr val="000000"/>
              </a:solidFill>
            </a:endParaRPr>
          </a:p>
          <a:p>
            <a:pPr marL="514350" lvl="0" indent="-365760">
              <a:buFont typeface="+mj-lt"/>
              <a:buAutoNum type="arabicPeriod"/>
            </a:pPr>
            <a:r>
              <a:rPr lang="en-US" sz="1800" b="0" kern="0" dirty="0">
                <a:solidFill>
                  <a:srgbClr val="000000"/>
                </a:solidFill>
              </a:rPr>
              <a:t>On the </a:t>
            </a:r>
            <a:r>
              <a:rPr lang="en-US" sz="1800" kern="0" dirty="0">
                <a:solidFill>
                  <a:srgbClr val="000000"/>
                </a:solidFill>
              </a:rPr>
              <a:t>Virtual Network </a:t>
            </a:r>
            <a:r>
              <a:rPr lang="en-US" sz="1800" b="0" kern="0" dirty="0">
                <a:solidFill>
                  <a:srgbClr val="000000"/>
                </a:solidFill>
              </a:rPr>
              <a:t>blade, verify that Resource Manager deployment model is selected, and then click </a:t>
            </a:r>
            <a:r>
              <a:rPr lang="en-US" sz="1800" kern="0" dirty="0">
                <a:solidFill>
                  <a:srgbClr val="000000"/>
                </a:solidFill>
              </a:rPr>
              <a:t>Create</a:t>
            </a:r>
            <a:endParaRPr lang="en-US" sz="1800" b="0" kern="0" dirty="0">
              <a:solidFill>
                <a:srgbClr val="000000"/>
              </a:solidFill>
            </a:endParaRPr>
          </a:p>
          <a:p>
            <a:pPr marL="514350" lvl="0" indent="-365760">
              <a:buFont typeface="+mj-lt"/>
              <a:buAutoNum type="arabicPeriod"/>
            </a:pPr>
            <a:r>
              <a:rPr lang="en-US" sz="1800" b="0" kern="0" dirty="0">
                <a:solidFill>
                  <a:srgbClr val="000000"/>
                </a:solidFill>
              </a:rPr>
              <a:t>On the </a:t>
            </a:r>
            <a:r>
              <a:rPr lang="en-US" sz="1800" kern="0" dirty="0">
                <a:solidFill>
                  <a:srgbClr val="000000"/>
                </a:solidFill>
              </a:rPr>
              <a:t>Create virtual network </a:t>
            </a:r>
            <a:r>
              <a:rPr lang="en-US" sz="1800" b="0" kern="0" dirty="0">
                <a:solidFill>
                  <a:srgbClr val="000000"/>
                </a:solidFill>
              </a:rPr>
              <a:t>blade, in the </a:t>
            </a:r>
            <a:r>
              <a:rPr lang="en-US" sz="1800" kern="0" dirty="0">
                <a:solidFill>
                  <a:srgbClr val="000000"/>
                </a:solidFill>
              </a:rPr>
              <a:t>Name</a:t>
            </a:r>
            <a:r>
              <a:rPr lang="en-US" sz="1800" b="0" kern="0" dirty="0">
                <a:solidFill>
                  <a:srgbClr val="000000"/>
                </a:solidFill>
              </a:rPr>
              <a:t> text box, type a descriptive name for the Vnet</a:t>
            </a:r>
          </a:p>
          <a:p>
            <a:pPr marL="514350" lvl="0" indent="-365760">
              <a:buFont typeface="+mj-lt"/>
              <a:buAutoNum type="arabicPeriod"/>
            </a:pPr>
            <a:r>
              <a:rPr lang="en-US" sz="1800" b="0" kern="0" dirty="0">
                <a:solidFill>
                  <a:srgbClr val="000000"/>
                </a:solidFill>
              </a:rPr>
              <a:t>In the </a:t>
            </a:r>
            <a:r>
              <a:rPr lang="en-US" sz="1800" kern="0" dirty="0">
                <a:solidFill>
                  <a:srgbClr val="000000"/>
                </a:solidFill>
              </a:rPr>
              <a:t>Address space</a:t>
            </a:r>
            <a:r>
              <a:rPr lang="en-US" sz="1800" b="0" kern="0" dirty="0">
                <a:solidFill>
                  <a:srgbClr val="000000"/>
                </a:solidFill>
              </a:rPr>
              <a:t> box, select an IP address range by using CIDR notation</a:t>
            </a:r>
          </a:p>
          <a:p>
            <a:pPr marL="514350" lvl="0" indent="-365760">
              <a:buFont typeface="+mj-lt"/>
              <a:buAutoNum type="arabicPeriod"/>
            </a:pPr>
            <a:r>
              <a:rPr lang="en-US" sz="1800" b="0" kern="0" dirty="0">
                <a:solidFill>
                  <a:srgbClr val="000000"/>
                </a:solidFill>
              </a:rPr>
              <a:t>In the </a:t>
            </a:r>
            <a:r>
              <a:rPr lang="en-US" sz="1800" kern="0" dirty="0">
                <a:solidFill>
                  <a:srgbClr val="000000"/>
                </a:solidFill>
              </a:rPr>
              <a:t>Subnet name </a:t>
            </a:r>
            <a:r>
              <a:rPr lang="en-US" sz="1800" b="0" kern="0" dirty="0">
                <a:solidFill>
                  <a:srgbClr val="000000"/>
                </a:solidFill>
              </a:rPr>
              <a:t>text box, type a descriptive name for the subnet</a:t>
            </a:r>
          </a:p>
          <a:p>
            <a:pPr marL="514350" lvl="0" indent="-365760">
              <a:buFont typeface="+mj-lt"/>
              <a:buAutoNum type="arabicPeriod"/>
            </a:pPr>
            <a:r>
              <a:rPr lang="en-US" sz="1800" b="0" kern="0" dirty="0">
                <a:solidFill>
                  <a:srgbClr val="000000"/>
                </a:solidFill>
              </a:rPr>
              <a:t>In the </a:t>
            </a:r>
            <a:r>
              <a:rPr lang="en-US" sz="1800" kern="0" dirty="0">
                <a:solidFill>
                  <a:srgbClr val="000000"/>
                </a:solidFill>
              </a:rPr>
              <a:t>Subnet address range</a:t>
            </a:r>
            <a:r>
              <a:rPr lang="en-US" sz="1800" b="0" kern="0" dirty="0">
                <a:solidFill>
                  <a:srgbClr val="000000"/>
                </a:solidFill>
              </a:rPr>
              <a:t> box, type the IP address range for the subnet using CIDR notation</a:t>
            </a:r>
          </a:p>
          <a:p>
            <a:pPr marL="514350" lvl="0" indent="-365760">
              <a:buFont typeface="+mj-lt"/>
              <a:buAutoNum type="arabicPeriod"/>
            </a:pPr>
            <a:r>
              <a:rPr lang="en-US" sz="1800" b="0" kern="0" dirty="0">
                <a:solidFill>
                  <a:srgbClr val="000000"/>
                </a:solidFill>
              </a:rPr>
              <a:t>In the </a:t>
            </a:r>
            <a:r>
              <a:rPr lang="en-US" sz="1800" kern="0" dirty="0">
                <a:solidFill>
                  <a:srgbClr val="000000"/>
                </a:solidFill>
              </a:rPr>
              <a:t>Subscription</a:t>
            </a:r>
            <a:r>
              <a:rPr lang="en-US" sz="1800" b="0" kern="0" dirty="0">
                <a:solidFill>
                  <a:srgbClr val="000000"/>
                </a:solidFill>
              </a:rPr>
              <a:t> box, select the right Azure subscription in which you want to create a virtual network</a:t>
            </a:r>
          </a:p>
          <a:p>
            <a:pPr marL="514350" lvl="0" indent="-365760">
              <a:buFont typeface="+mj-lt"/>
              <a:buAutoNum type="arabicPeriod"/>
            </a:pPr>
            <a:r>
              <a:rPr lang="en-US" sz="1800" b="0" kern="0" dirty="0">
                <a:solidFill>
                  <a:srgbClr val="000000"/>
                </a:solidFill>
              </a:rPr>
              <a:t>In the </a:t>
            </a:r>
            <a:r>
              <a:rPr lang="en-US" sz="1800" kern="0" dirty="0">
                <a:solidFill>
                  <a:srgbClr val="000000"/>
                </a:solidFill>
              </a:rPr>
              <a:t>Resource group</a:t>
            </a:r>
            <a:r>
              <a:rPr lang="en-US" sz="1800" b="0" kern="0" dirty="0">
                <a:solidFill>
                  <a:srgbClr val="000000"/>
                </a:solidFill>
              </a:rPr>
              <a:t> box, either create a new resource group or select an existing one</a:t>
            </a:r>
          </a:p>
          <a:p>
            <a:pPr marL="514350" lvl="0" indent="-365760">
              <a:buFont typeface="+mj-lt"/>
              <a:buAutoNum type="arabicPeriod"/>
            </a:pPr>
            <a:r>
              <a:rPr lang="en-US" sz="1800" b="0" kern="0" dirty="0">
                <a:solidFill>
                  <a:srgbClr val="000000"/>
                </a:solidFill>
              </a:rPr>
              <a:t>In the </a:t>
            </a:r>
            <a:r>
              <a:rPr lang="en-US" sz="1800" kern="0" dirty="0">
                <a:solidFill>
                  <a:srgbClr val="000000"/>
                </a:solidFill>
              </a:rPr>
              <a:t>Location</a:t>
            </a:r>
            <a:r>
              <a:rPr lang="en-US" sz="1800" b="0" kern="0" dirty="0">
                <a:solidFill>
                  <a:srgbClr val="000000"/>
                </a:solidFill>
              </a:rPr>
              <a:t> box, select a location near your users, and click </a:t>
            </a:r>
            <a:r>
              <a:rPr lang="en-US" sz="1800" kern="0" dirty="0">
                <a:solidFill>
                  <a:srgbClr val="000000"/>
                </a:solidFill>
              </a:rPr>
              <a:t>Create</a:t>
            </a:r>
            <a:endParaRPr lang="en-US" sz="1800" b="0" kern="0" dirty="0">
              <a:solidFill>
                <a:srgbClr val="000000"/>
              </a:solidFill>
            </a:endParaRPr>
          </a:p>
          <a:p>
            <a:pPr marL="514350" lvl="0" indent="-514350">
              <a:buFont typeface="+mj-lt"/>
              <a:buAutoNum type="arabicPeriod"/>
            </a:pPr>
            <a:endParaRPr lang="en-US" sz="1800" b="0" kern="0" dirty="0">
              <a:solidFill>
                <a:srgbClr val="000000"/>
              </a:solidFill>
            </a:endParaRPr>
          </a:p>
        </p:txBody>
      </p:sp>
    </p:spTree>
    <p:extLst>
      <p:ext uri="{BB962C8B-B14F-4D97-AF65-F5344CB8AC3E}">
        <p14:creationId xmlns:p14="http://schemas.microsoft.com/office/powerpoint/2010/main" val="1826456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PowerShell to create virtual networks</a:t>
            </a:r>
          </a:p>
        </p:txBody>
      </p:sp>
      <p:sp>
        <p:nvSpPr>
          <p:cNvPr id="3" name="Content Placeholder 2"/>
          <p:cNvSpPr>
            <a:spLocks noGrp="1"/>
          </p:cNvSpPr>
          <p:nvPr>
            <p:ph idx="1"/>
          </p:nvPr>
        </p:nvSpPr>
        <p:spPr/>
        <p:txBody>
          <a:bodyPr/>
          <a:lstStyle/>
          <a:p>
            <a:pPr marL="514350" indent="-514350">
              <a:buFont typeface="+mj-lt"/>
              <a:buAutoNum type="arabicPeriod"/>
            </a:pPr>
            <a:r>
              <a:rPr lang="en-US" dirty="0"/>
              <a:t>Start Microsoft Azure PowerShell session and sign in to your subscription</a:t>
            </a:r>
          </a:p>
          <a:p>
            <a:pPr marL="514350" indent="-514350">
              <a:buFont typeface="+mj-lt"/>
              <a:buAutoNum type="arabicPeriod"/>
            </a:pPr>
            <a:r>
              <a:rPr lang="en-US" dirty="0"/>
              <a:t>Select the subscription in which you plan to create a virtual network </a:t>
            </a:r>
          </a:p>
          <a:p>
            <a:pPr marL="514350" indent="-514350">
              <a:buFont typeface="+mj-lt"/>
              <a:buAutoNum type="arabicPeriod"/>
            </a:pPr>
            <a:r>
              <a:rPr lang="en-US" dirty="0"/>
              <a:t>Create a new resource group</a:t>
            </a:r>
          </a:p>
          <a:p>
            <a:pPr marL="514350" indent="-514350">
              <a:buFont typeface="+mj-lt"/>
              <a:buAutoNum type="arabicPeriod"/>
            </a:pPr>
            <a:r>
              <a:rPr lang="en-US" dirty="0"/>
              <a:t>Create a new VNet and address space </a:t>
            </a:r>
          </a:p>
          <a:p>
            <a:pPr marL="514350" indent="-514350">
              <a:buFont typeface="+mj-lt"/>
              <a:buAutoNum type="arabicPeriod"/>
            </a:pPr>
            <a:r>
              <a:rPr lang="en-US" dirty="0"/>
              <a:t>Add a subnet to the virtual network</a:t>
            </a:r>
          </a:p>
          <a:p>
            <a:pPr marL="514350" indent="-514350">
              <a:buFont typeface="+mj-lt"/>
              <a:buAutoNum type="arabicPeriod"/>
            </a:pPr>
            <a:r>
              <a:rPr lang="en-US" dirty="0"/>
              <a:t>Update the configuration of the virtual network</a:t>
            </a:r>
          </a:p>
          <a:p>
            <a:endParaRPr lang="en-US" dirty="0"/>
          </a:p>
        </p:txBody>
      </p:sp>
    </p:spTree>
    <p:extLst>
      <p:ext uri="{BB962C8B-B14F-4D97-AF65-F5344CB8AC3E}">
        <p14:creationId xmlns:p14="http://schemas.microsoft.com/office/powerpoint/2010/main" val="2782977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an Azure Resource Manager template to create a virtual network</a:t>
            </a:r>
          </a:p>
        </p:txBody>
      </p:sp>
      <p:pic>
        <p:nvPicPr>
          <p:cNvPr id="4" name="Content Placeholder 2" descr="Screenshot of the GitHub webpage that hosts the Azure quick start templates.&#10;&#10;"/>
          <p:cNvPicPr>
            <a:picLocks noChangeAspect="1"/>
          </p:cNvPicPr>
          <p:nvPr/>
        </p:nvPicPr>
        <p:blipFill>
          <a:blip r:embed="rId3"/>
          <a:stretch>
            <a:fillRect/>
          </a:stretch>
        </p:blipFill>
        <p:spPr>
          <a:xfrm>
            <a:off x="777332" y="1020763"/>
            <a:ext cx="6865218" cy="4978255"/>
          </a:xfrm>
          <a:prstGeom prst="rect">
            <a:avLst/>
          </a:prstGeom>
        </p:spPr>
      </p:pic>
    </p:spTree>
    <p:extLst>
      <p:ext uri="{BB962C8B-B14F-4D97-AF65-F5344CB8AC3E}">
        <p14:creationId xmlns:p14="http://schemas.microsoft.com/office/powerpoint/2010/main" val="374408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8333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4995a52b-ca33-4105-8ce6-71d5698d349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Deploying a virtual network by using an Azure Resource Manager template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implement a VNet by using an Azure Resource Manager template</a:t>
            </a:r>
          </a:p>
        </p:txBody>
      </p:sp>
    </p:spTree>
    <p:extLst>
      <p:ext uri="{BB962C8B-B14F-4D97-AF65-F5344CB8AC3E}">
        <p14:creationId xmlns:p14="http://schemas.microsoft.com/office/powerpoint/2010/main" val="3467278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2476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575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c03bd002-4a51-4f97-8602-362b0195eff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 Using a deployment template and Azure PowerShell to implement Azure virtual networks</a:t>
            </a:r>
          </a:p>
        </p:txBody>
      </p:sp>
      <p:sp>
        <p:nvSpPr>
          <p:cNvPr id="3" name="Text Placeholder 2"/>
          <p:cNvSpPr>
            <a:spLocks noGrp="1"/>
          </p:cNvSpPr>
          <p:nvPr>
            <p:ph type="body" idx="1"/>
          </p:nvPr>
        </p:nvSpPr>
        <p:spPr/>
        <p:txBody>
          <a:bodyPr/>
          <a:lstStyle/>
          <a:p>
            <a:r>
              <a:rPr lang="en-US" dirty="0"/>
              <a:t>Exercise 1: Creating an Azure virtual network by using a deployment template
Exercise 2: Creating a virtual network by using PowerShell
Exercise 3: Configuring virtual networks</a:t>
            </a:r>
          </a:p>
        </p:txBody>
      </p:sp>
      <p:sp>
        <p:nvSpPr>
          <p:cNvPr id="4" name="TextBox 3"/>
          <p:cNvSpPr txBox="1"/>
          <p:nvPr/>
        </p:nvSpPr>
        <p:spPr>
          <a:xfrm>
            <a:off x="458788" y="3608136"/>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p:cNvSpPr txBox="1"/>
          <p:nvPr/>
        </p:nvSpPr>
        <p:spPr>
          <a:xfrm>
            <a:off x="458788" y="4126141"/>
            <a:ext cx="6753772" cy="1384995"/>
          </a:xfrm>
          <a:prstGeom prst="rect">
            <a:avLst/>
          </a:prstGeom>
          <a:noFill/>
        </p:spPr>
        <p:txBody>
          <a:bodyPr vert="horz" wrap="none" rtlCol="0">
            <a:spAutoFit/>
          </a:bodyPr>
          <a:lstStyle/>
          <a:p>
            <a:r>
              <a:rPr lang="en-US" sz="2800" b="0" dirty="0">
                <a:latin typeface="Segoe UI" panose="020B0502040204020203" pitchFamily="34" charset="0"/>
              </a:rPr>
              <a:t>Virtual machine: 		</a:t>
            </a:r>
            <a:r>
              <a:rPr lang="en-US" sz="2800" dirty="0">
                <a:latin typeface="Segoe UI" panose="020B0502040204020203" pitchFamily="34" charset="0"/>
              </a:rPr>
              <a:t>20533C-MIA-CL1</a:t>
            </a:r>
            <a:endParaRPr lang="en-US" sz="2800" b="0" dirty="0">
              <a:latin typeface="Segoe UI" panose="020B0502040204020203" pitchFamily="34" charset="0"/>
            </a:endParaRPr>
          </a:p>
          <a:p>
            <a:r>
              <a:rPr lang="en-US" sz="2800" b="0" dirty="0">
                <a:latin typeface="Segoe UI" panose="020B0502040204020203" pitchFamily="34" charset="0"/>
              </a:rPr>
              <a:t>User name: 		</a:t>
            </a:r>
            <a:r>
              <a:rPr lang="en-US" sz="2800" dirty="0">
                <a:latin typeface="Segoe UI" panose="020B0502040204020203" pitchFamily="34" charset="0"/>
              </a:rPr>
              <a:t>Student</a:t>
            </a:r>
            <a:endParaRPr lang="en-US" sz="2800" b="0" dirty="0">
              <a:latin typeface="Segoe UI" panose="020B0502040204020203" pitchFamily="34" charset="0"/>
            </a:endParaRPr>
          </a:p>
          <a:p>
            <a:r>
              <a:rPr lang="en-US" sz="2800" b="0" dirty="0">
                <a:latin typeface="Segoe UI" panose="020B0502040204020203" pitchFamily="34" charset="0"/>
              </a:rPr>
              <a:t>Password: 			</a:t>
            </a:r>
            <a:r>
              <a:rPr lang="en-US" sz="2800" dirty="0">
                <a:latin typeface="Segoe UI" panose="020B0502040204020203" pitchFamily="34" charset="0"/>
              </a:rPr>
              <a:t>Pa55w.rd</a:t>
            </a:r>
            <a:endParaRPr lang="en-US" sz="2800" b="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30 minutes</a:t>
            </a:r>
          </a:p>
        </p:txBody>
      </p:sp>
    </p:spTree>
    <p:extLst>
      <p:ext uri="{BB962C8B-B14F-4D97-AF65-F5344CB8AC3E}">
        <p14:creationId xmlns:p14="http://schemas.microsoft.com/office/powerpoint/2010/main" val="1250996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Lab Scenario165463821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4832092"/>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A. Datum Corporation’s Azure VMs currently reside on a classic virtual network in the branch region. To prepare for deployment of Azure Resource Manager VMs, A. Datum must deploy an Azure Resource Manager virtual network in the Headquarters region. You determined this is a relatively straightforward process if you use an existing deployment template and modify its parameters during deployment. However, you want to also test deployment of a virtual network by using Azure PowerShell. </a:t>
            </a:r>
            <a:endParaRPr lang="en-US"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0858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1654638218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 </a:t>
            </a:r>
            <a:r>
              <a:rPr lang="en-US" i="1" dirty="0"/>
              <a:t>(continued)</a:t>
            </a:r>
          </a:p>
        </p:txBody>
      </p:sp>
      <p:sp>
        <p:nvSpPr>
          <p:cNvPr id="3" name="Text Placeholder 2"/>
          <p:cNvSpPr>
            <a:spLocks noGrp="1"/>
          </p:cNvSpPr>
          <p:nvPr>
            <p:ph type="body" idx="1"/>
          </p:nvPr>
        </p:nvSpPr>
        <p:spPr/>
        <p:txBody>
          <a:bodyPr/>
          <a:lstStyle/>
          <a:p>
            <a:pPr marL="0" indent="0">
              <a:buNone/>
            </a:pPr>
            <a:r>
              <a:rPr lang="en-US" kern="1200" dirty="0">
                <a:solidFill>
                  <a:srgbClr val="000000"/>
                </a:solidFill>
                <a:ea typeface="Calibri" panose="020F0502020204030204" pitchFamily="34" charset="0"/>
                <a:cs typeface="Times New Roman" panose="02020603050405020304" pitchFamily="18" charset="0"/>
              </a:rPr>
              <a:t>In addition, you need to prepare your existing classic virtual network for establishing connectivity to the Azure Resource Manager virtual network by creating a virtual network gateway and deploy a test Azure Resource Manager VM to the virtual network deployed by using the template.</a:t>
            </a:r>
            <a:endParaRPr lang="en-US" dirty="0"/>
          </a:p>
        </p:txBody>
      </p:sp>
    </p:spTree>
    <p:extLst>
      <p:ext uri="{BB962C8B-B14F-4D97-AF65-F5344CB8AC3E}">
        <p14:creationId xmlns:p14="http://schemas.microsoft.com/office/powerpoint/2010/main" val="3610155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78d0eca9-5e89-476c-9f2b-8aacd6b6f5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pPr marL="0" indent="0">
              <a:buNone/>
            </a:pPr>
            <a:r>
              <a:rPr lang="en-US" dirty="0"/>
              <a:t>What are the methods that you can use to create an Azure classic virtual network?</a:t>
            </a:r>
          </a:p>
        </p:txBody>
      </p:sp>
    </p:spTree>
    <p:extLst>
      <p:ext uri="{BB962C8B-B14F-4D97-AF65-F5344CB8AC3E}">
        <p14:creationId xmlns:p14="http://schemas.microsoft.com/office/powerpoint/2010/main" val="1693794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8e59f87d-d7f8-492a-9740-45ac8bc8d3d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Configuring Azure virtual network</a:t>
            </a:r>
          </a:p>
        </p:txBody>
      </p:sp>
      <p:sp>
        <p:nvSpPr>
          <p:cNvPr id="3" name="Text Placeholder 2"/>
          <p:cNvSpPr>
            <a:spLocks noGrp="1"/>
          </p:cNvSpPr>
          <p:nvPr>
            <p:ph type="body" idx="1"/>
          </p:nvPr>
        </p:nvSpPr>
        <p:spPr/>
        <p:txBody>
          <a:bodyPr/>
          <a:lstStyle/>
          <a:p>
            <a:r>
              <a:rPr lang="en-US" dirty="0"/>
              <a:t>Configuring name resolution in Azure virtual network
Configuring User Defined Routes
Configuring forced tunneling
Configuring network security groups
Demonstration: Configuring network security groups</a:t>
            </a:r>
          </a:p>
        </p:txBody>
      </p:sp>
    </p:spTree>
    <p:extLst>
      <p:ext uri="{BB962C8B-B14F-4D97-AF65-F5344CB8AC3E}">
        <p14:creationId xmlns:p14="http://schemas.microsoft.com/office/powerpoint/2010/main" val="15558294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65c8ee31-9052-4846-b8cc-d9bb2daaa943">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17811" cy="740664"/>
          </a:xfrm>
        </p:spPr>
        <p:txBody>
          <a:bodyPr/>
          <a:lstStyle/>
          <a:p>
            <a:r>
              <a:rPr lang="en-US" dirty="0"/>
              <a:t>Configuring name resolution in Azure virtual network</a:t>
            </a:r>
          </a:p>
        </p:txBody>
      </p:sp>
      <p:graphicFrame>
        <p:nvGraphicFramePr>
          <p:cNvPr id="4" name="Content Placeholder 1"/>
          <p:cNvGraphicFramePr>
            <a:graphicFrameLocks/>
          </p:cNvGraphicFramePr>
          <p:nvPr>
            <p:extLst>
              <p:ext uri="{D42A27DB-BD31-4B8C-83A1-F6EECF244321}">
                <p14:modId xmlns:p14="http://schemas.microsoft.com/office/powerpoint/2010/main" val="1890167494"/>
              </p:ext>
            </p:extLst>
          </p:nvPr>
        </p:nvGraphicFramePr>
        <p:xfrm>
          <a:off x="79131" y="906461"/>
          <a:ext cx="8968153" cy="4911579"/>
        </p:xfrm>
        <a:graphic>
          <a:graphicData uri="http://schemas.openxmlformats.org/drawingml/2006/table">
            <a:tbl>
              <a:tblPr firstRow="1" bandRow="1">
                <a:tableStyleId>{21E4AEA4-8DFA-4A89-87EB-49C32662AFE0}</a:tableStyleId>
              </a:tblPr>
              <a:tblGrid>
                <a:gridCol w="2866292">
                  <a:extLst>
                    <a:ext uri="{9D8B030D-6E8A-4147-A177-3AD203B41FA5}">
                      <a16:colId xmlns:a16="http://schemas.microsoft.com/office/drawing/2014/main" val="20000"/>
                    </a:ext>
                  </a:extLst>
                </a:gridCol>
                <a:gridCol w="1670822">
                  <a:extLst>
                    <a:ext uri="{9D8B030D-6E8A-4147-A177-3AD203B41FA5}">
                      <a16:colId xmlns:a16="http://schemas.microsoft.com/office/drawing/2014/main" val="20001"/>
                    </a:ext>
                  </a:extLst>
                </a:gridCol>
                <a:gridCol w="4431039">
                  <a:extLst>
                    <a:ext uri="{9D8B030D-6E8A-4147-A177-3AD203B41FA5}">
                      <a16:colId xmlns:a16="http://schemas.microsoft.com/office/drawing/2014/main" val="20002"/>
                    </a:ext>
                  </a:extLst>
                </a:gridCol>
              </a:tblGrid>
              <a:tr h="522459">
                <a:tc>
                  <a:txBody>
                    <a:bodyPr/>
                    <a:lstStyle/>
                    <a:p>
                      <a:r>
                        <a:rPr lang="en-GB" dirty="0">
                          <a:solidFill>
                            <a:schemeClr val="tx1"/>
                          </a:solidFill>
                          <a:latin typeface="Segoe UI" panose="020B0502040204020203" pitchFamily="34" charset="0"/>
                          <a:cs typeface="Segoe UI" panose="020B0502040204020203" pitchFamily="34" charset="0"/>
                        </a:rPr>
                        <a:t>Scenario</a:t>
                      </a:r>
                      <a:endParaRPr lang="en-US"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solidFill>
                            <a:schemeClr val="tx1"/>
                          </a:solidFill>
                          <a:latin typeface="Segoe UI" panose="020B0502040204020203" pitchFamily="34" charset="0"/>
                          <a:cs typeface="Segoe UI" panose="020B0502040204020203" pitchFamily="34" charset="0"/>
                        </a:rPr>
                        <a:t>Location</a:t>
                      </a:r>
                      <a:endParaRPr lang="en-US" dirty="0">
                        <a:solidFill>
                          <a:schemeClr val="tx1"/>
                        </a:solidFill>
                        <a:latin typeface="Segoe UI" panose="020B0502040204020203" pitchFamily="34" charset="0"/>
                        <a:cs typeface="Segoe UI" panose="020B0502040204020203" pitchFamily="34" charset="0"/>
                      </a:endParaRPr>
                    </a:p>
                  </a:txBody>
                  <a:tcPr/>
                </a:tc>
                <a:tc>
                  <a:txBody>
                    <a:bodyPr/>
                    <a:lstStyle/>
                    <a:p>
                      <a:r>
                        <a:rPr lang="en-GB" dirty="0">
                          <a:solidFill>
                            <a:schemeClr val="tx1"/>
                          </a:solidFill>
                          <a:latin typeface="Segoe UI" panose="020B0502040204020203" pitchFamily="34" charset="0"/>
                          <a:cs typeface="Segoe UI" panose="020B0502040204020203" pitchFamily="34" charset="0"/>
                        </a:rPr>
                        <a:t>Name</a:t>
                      </a:r>
                      <a:r>
                        <a:rPr lang="en-GB" baseline="0" dirty="0">
                          <a:solidFill>
                            <a:schemeClr val="tx1"/>
                          </a:solidFill>
                          <a:latin typeface="Segoe UI" panose="020B0502040204020203" pitchFamily="34" charset="0"/>
                          <a:cs typeface="Segoe UI" panose="020B0502040204020203" pitchFamily="34" charset="0"/>
                        </a:rPr>
                        <a:t> resolution provision</a:t>
                      </a:r>
                      <a:endParaRPr lang="en-US" dirty="0">
                        <a:solidFill>
                          <a:schemeClr val="tx1"/>
                        </a:solidFill>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522459">
                <a:tc>
                  <a:txBody>
                    <a:bodyPr/>
                    <a:lstStyle/>
                    <a:p>
                      <a:r>
                        <a:rPr lang="en-GB" sz="1800" b="0" dirty="0">
                          <a:latin typeface="Segoe UI" panose="020B0502040204020203" pitchFamily="34" charset="0"/>
                          <a:cs typeface="Segoe UI" panose="020B0502040204020203" pitchFamily="34" charset="0"/>
                        </a:rPr>
                        <a:t>Between classic </a:t>
                      </a:r>
                      <a:r>
                        <a:rPr lang="en-GB" sz="1800" b="0" baseline="0" dirty="0">
                          <a:latin typeface="Segoe UI" panose="020B0502040204020203" pitchFamily="34" charset="0"/>
                          <a:cs typeface="Segoe UI" panose="020B0502040204020203" pitchFamily="34" charset="0"/>
                        </a:rPr>
                        <a:t>VMs</a:t>
                      </a:r>
                      <a:endParaRPr lang="en-US" sz="1800" b="0" dirty="0">
                        <a:latin typeface="Segoe UI" panose="020B0502040204020203" pitchFamily="34" charset="0"/>
                        <a:cs typeface="Segoe UI" panose="020B0502040204020203" pitchFamily="34" charset="0"/>
                      </a:endParaRPr>
                    </a:p>
                  </a:txBody>
                  <a:tcPr/>
                </a:tc>
                <a:tc>
                  <a:txBody>
                    <a:bodyPr/>
                    <a:lstStyle/>
                    <a:p>
                      <a:r>
                        <a:rPr lang="en-GB" sz="1800" b="0" dirty="0">
                          <a:latin typeface="Segoe UI" panose="020B0502040204020203" pitchFamily="34" charset="0"/>
                          <a:cs typeface="Segoe UI" panose="020B0502040204020203" pitchFamily="34" charset="0"/>
                        </a:rPr>
                        <a:t>Same cloud service</a:t>
                      </a:r>
                      <a:endParaRPr lang="en-US" sz="1800" b="0" dirty="0">
                        <a:latin typeface="Segoe UI" panose="020B0502040204020203" pitchFamily="34" charset="0"/>
                        <a:cs typeface="Segoe UI" panose="020B0502040204020203" pitchFamily="34" charset="0"/>
                      </a:endParaRPr>
                    </a:p>
                  </a:txBody>
                  <a:tcPr/>
                </a:tc>
                <a:tc>
                  <a:txBody>
                    <a:bodyPr/>
                    <a:lstStyle/>
                    <a:p>
                      <a:r>
                        <a:rPr lang="en-GB" sz="1800" b="0" baseline="0" dirty="0">
                          <a:latin typeface="Segoe UI" panose="020B0502040204020203" pitchFamily="34" charset="0"/>
                          <a:cs typeface="Segoe UI" panose="020B0502040204020203" pitchFamily="34" charset="0"/>
                        </a:rPr>
                        <a:t>Use Azure-provided name resolution </a:t>
                      </a:r>
                      <a:endParaRPr lang="en-US" sz="18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1"/>
                  </a:ext>
                </a:extLst>
              </a:tr>
              <a:tr h="522459">
                <a:tc>
                  <a:txBody>
                    <a:bodyPr/>
                    <a:lstStyle/>
                    <a:p>
                      <a:r>
                        <a:rPr lang="en-US" sz="1800" b="0" dirty="0">
                          <a:latin typeface="Segoe UI" panose="020B0502040204020203" pitchFamily="34" charset="0"/>
                          <a:cs typeface="Segoe UI" panose="020B0502040204020203" pitchFamily="34" charset="0"/>
                        </a:rPr>
                        <a:t>Between Azure Resource</a:t>
                      </a:r>
                      <a:r>
                        <a:rPr lang="en-US" sz="1800" b="0" baseline="0" dirty="0">
                          <a:latin typeface="Segoe UI" panose="020B0502040204020203" pitchFamily="34" charset="0"/>
                          <a:cs typeface="Segoe UI" panose="020B0502040204020203" pitchFamily="34" charset="0"/>
                        </a:rPr>
                        <a:t> Manager </a:t>
                      </a:r>
                      <a:r>
                        <a:rPr lang="en-US" sz="1800" b="0" dirty="0">
                          <a:latin typeface="Segoe UI" panose="020B0502040204020203" pitchFamily="34" charset="0"/>
                          <a:cs typeface="Segoe UI" panose="020B0502040204020203" pitchFamily="34" charset="0"/>
                        </a:rPr>
                        <a:t>VMs</a:t>
                      </a:r>
                    </a:p>
                  </a:txBody>
                  <a:tcPr/>
                </a:tc>
                <a:tc>
                  <a:txBody>
                    <a:bodyPr/>
                    <a:lstStyle/>
                    <a:p>
                      <a:r>
                        <a:rPr lang="en-US" sz="1800" b="0" dirty="0">
                          <a:latin typeface="Segoe UI" panose="020B0502040204020203" pitchFamily="34" charset="0"/>
                          <a:cs typeface="Segoe UI" panose="020B0502040204020203" pitchFamily="34" charset="0"/>
                        </a:rPr>
                        <a:t>Same VNet</a:t>
                      </a:r>
                    </a:p>
                  </a:txBody>
                  <a:tcPr/>
                </a:tc>
                <a:tc>
                  <a:txBody>
                    <a:bodyPr/>
                    <a:lstStyle/>
                    <a:p>
                      <a:r>
                        <a:rPr lang="en-US" sz="1800" b="0" dirty="0">
                          <a:latin typeface="Segoe UI" panose="020B0502040204020203" pitchFamily="34" charset="0"/>
                          <a:cs typeface="Segoe UI" panose="020B0502040204020203" pitchFamily="34" charset="0"/>
                        </a:rPr>
                        <a:t>Use Azure provided name resolution or a</a:t>
                      </a:r>
                      <a:r>
                        <a:rPr lang="en-US" sz="1800" b="0" baseline="0" dirty="0">
                          <a:latin typeface="Segoe UI" panose="020B0502040204020203" pitchFamily="34" charset="0"/>
                          <a:cs typeface="Segoe UI" panose="020B0502040204020203" pitchFamily="34" charset="0"/>
                        </a:rPr>
                        <a:t> custom </a:t>
                      </a:r>
                      <a:r>
                        <a:rPr lang="en-US" sz="1800" b="0" dirty="0">
                          <a:latin typeface="Segoe UI" panose="020B0502040204020203" pitchFamily="34" charset="0"/>
                          <a:cs typeface="Segoe UI" panose="020B0502040204020203" pitchFamily="34" charset="0"/>
                        </a:rPr>
                        <a:t>DNS</a:t>
                      </a:r>
                    </a:p>
                  </a:txBody>
                  <a:tcPr/>
                </a:tc>
                <a:extLst>
                  <a:ext uri="{0D108BD9-81ED-4DB2-BD59-A6C34878D82A}">
                    <a16:rowId xmlns:a16="http://schemas.microsoft.com/office/drawing/2014/main" val="10002"/>
                  </a:ext>
                </a:extLst>
              </a:tr>
              <a:tr h="522459">
                <a:tc>
                  <a:txBody>
                    <a:bodyPr/>
                    <a:lstStyle/>
                    <a:p>
                      <a:r>
                        <a:rPr lang="en-GB" sz="1800" b="0" dirty="0">
                          <a:latin typeface="Segoe UI" panose="020B0502040204020203" pitchFamily="34" charset="0"/>
                          <a:cs typeface="Segoe UI" panose="020B0502040204020203" pitchFamily="34" charset="0"/>
                        </a:rPr>
                        <a:t>Between </a:t>
                      </a:r>
                      <a:r>
                        <a:rPr lang="en-GB" sz="1800" b="0" baseline="0" dirty="0">
                          <a:latin typeface="Segoe UI" panose="020B0502040204020203" pitchFamily="34" charset="0"/>
                          <a:cs typeface="Segoe UI" panose="020B0502040204020203" pitchFamily="34" charset="0"/>
                        </a:rPr>
                        <a:t>role instances or classic </a:t>
                      </a:r>
                      <a:r>
                        <a:rPr lang="en-GB" sz="1800" b="0" dirty="0">
                          <a:latin typeface="Segoe UI" panose="020B0502040204020203" pitchFamily="34" charset="0"/>
                          <a:cs typeface="Segoe UI" panose="020B0502040204020203" pitchFamily="34" charset="0"/>
                        </a:rPr>
                        <a:t>VMs</a:t>
                      </a:r>
                      <a:r>
                        <a:rPr lang="en-GB" sz="1800" b="0" baseline="0" dirty="0">
                          <a:latin typeface="Segoe UI" panose="020B0502040204020203" pitchFamily="34" charset="0"/>
                          <a:cs typeface="Segoe UI" panose="020B0502040204020203" pitchFamily="34" charset="0"/>
                        </a:rPr>
                        <a:t> </a:t>
                      </a:r>
                      <a:endParaRPr lang="en-US" sz="1800" b="0" dirty="0">
                        <a:latin typeface="Segoe UI" panose="020B0502040204020203" pitchFamily="34" charset="0"/>
                        <a:cs typeface="Segoe UI" panose="020B0502040204020203" pitchFamily="34" charset="0"/>
                      </a:endParaRPr>
                    </a:p>
                  </a:txBody>
                  <a:tcPr/>
                </a:tc>
                <a:tc>
                  <a:txBody>
                    <a:bodyPr/>
                    <a:lstStyle/>
                    <a:p>
                      <a:r>
                        <a:rPr lang="en-GB" sz="1800" b="0" dirty="0">
                          <a:latin typeface="Segoe UI" panose="020B0502040204020203" pitchFamily="34" charset="0"/>
                          <a:cs typeface="Segoe UI" panose="020B0502040204020203" pitchFamily="34" charset="0"/>
                        </a:rPr>
                        <a:t>Same</a:t>
                      </a:r>
                      <a:r>
                        <a:rPr lang="en-GB" sz="1800" b="0" baseline="0" dirty="0">
                          <a:latin typeface="Segoe UI" panose="020B0502040204020203" pitchFamily="34" charset="0"/>
                          <a:cs typeface="Segoe UI" panose="020B0502040204020203" pitchFamily="34" charset="0"/>
                        </a:rPr>
                        <a:t> VNet but different cloud services</a:t>
                      </a:r>
                      <a:endParaRPr lang="en-US" sz="1800" b="0" dirty="0">
                        <a:latin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a:latin typeface="Segoe UI" panose="020B0502040204020203" pitchFamily="34" charset="0"/>
                          <a:cs typeface="Segoe UI" panose="020B0502040204020203" pitchFamily="34" charset="0"/>
                        </a:rPr>
                        <a:t>Use a</a:t>
                      </a:r>
                      <a:r>
                        <a:rPr lang="en-GB" sz="1800" b="0" baseline="0" dirty="0">
                          <a:latin typeface="Segoe UI" panose="020B0502040204020203" pitchFamily="34" charset="0"/>
                          <a:cs typeface="Segoe UI" panose="020B0502040204020203" pitchFamily="34" charset="0"/>
                        </a:rPr>
                        <a:t> custom D</a:t>
                      </a:r>
                      <a:r>
                        <a:rPr lang="en-GB" sz="1800" b="0" dirty="0">
                          <a:latin typeface="Segoe UI" panose="020B0502040204020203" pitchFamily="34" charset="0"/>
                          <a:cs typeface="Segoe UI" panose="020B0502040204020203" pitchFamily="34" charset="0"/>
                        </a:rPr>
                        <a:t>NS. With FQDN-based  name resolution, you can use</a:t>
                      </a:r>
                      <a:r>
                        <a:rPr lang="en-GB" sz="1800" b="0" baseline="0" dirty="0">
                          <a:latin typeface="Segoe UI" panose="020B0502040204020203" pitchFamily="34" charset="0"/>
                          <a:cs typeface="Segoe UI" panose="020B0502040204020203" pitchFamily="34" charset="0"/>
                        </a:rPr>
                        <a:t> Azure name resolution for the first 100 cloud services</a:t>
                      </a:r>
                      <a:endParaRPr lang="en-US" sz="18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3"/>
                  </a:ext>
                </a:extLst>
              </a:tr>
              <a:tr h="5224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a:latin typeface="Segoe UI" panose="020B0502040204020203" pitchFamily="34" charset="0"/>
                          <a:cs typeface="Segoe UI" panose="020B0502040204020203" pitchFamily="34" charset="0"/>
                        </a:rPr>
                        <a:t>Between VMs</a:t>
                      </a:r>
                      <a:r>
                        <a:rPr lang="en-GB" sz="1800" b="0" baseline="0" dirty="0">
                          <a:latin typeface="Segoe UI" panose="020B0502040204020203" pitchFamily="34" charset="0"/>
                          <a:cs typeface="Segoe UI" panose="020B0502040204020203" pitchFamily="34" charset="0"/>
                        </a:rPr>
                        <a:t> or role instances and on-premises computers</a:t>
                      </a:r>
                      <a:endParaRPr lang="en-US" sz="1800" b="0" dirty="0">
                        <a:latin typeface="Segoe UI" panose="020B0502040204020203" pitchFamily="34" charset="0"/>
                        <a:cs typeface="Segoe UI" panose="020B0502040204020203" pitchFamily="34" charset="0"/>
                      </a:endParaRPr>
                    </a:p>
                  </a:txBody>
                  <a:tcPr/>
                </a:tc>
                <a:tc>
                  <a:txBody>
                    <a:bodyPr/>
                    <a:lstStyle/>
                    <a:p>
                      <a:r>
                        <a:rPr lang="en-GB" sz="1800" b="0" baseline="0" dirty="0">
                          <a:latin typeface="Segoe UI" panose="020B0502040204020203" pitchFamily="34" charset="0"/>
                          <a:cs typeface="Segoe UI" panose="020B0502040204020203" pitchFamily="34" charset="0"/>
                        </a:rPr>
                        <a:t>Azure VNets and on-premises</a:t>
                      </a:r>
                      <a:endParaRPr lang="en-US" sz="1800" b="0" dirty="0">
                        <a:latin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a:latin typeface="Segoe UI" panose="020B0502040204020203" pitchFamily="34" charset="0"/>
                          <a:cs typeface="Segoe UI" panose="020B0502040204020203" pitchFamily="34" charset="0"/>
                        </a:rPr>
                        <a:t>Use</a:t>
                      </a:r>
                      <a:r>
                        <a:rPr lang="en-GB" sz="1800" b="0" baseline="0" dirty="0">
                          <a:latin typeface="Segoe UI" panose="020B0502040204020203" pitchFamily="34" charset="0"/>
                          <a:cs typeface="Segoe UI" panose="020B0502040204020203" pitchFamily="34" charset="0"/>
                        </a:rPr>
                        <a:t> a custom</a:t>
                      </a:r>
                      <a:r>
                        <a:rPr lang="en-GB" sz="1800" b="0" dirty="0">
                          <a:latin typeface="Segoe UI" panose="020B0502040204020203" pitchFamily="34" charset="0"/>
                          <a:cs typeface="Segoe UI" panose="020B0502040204020203" pitchFamily="34" charset="0"/>
                        </a:rPr>
                        <a:t> </a:t>
                      </a:r>
                      <a:r>
                        <a:rPr lang="en-GB" sz="1800" b="0" baseline="0" dirty="0">
                          <a:latin typeface="Segoe UI" panose="020B0502040204020203" pitchFamily="34" charset="0"/>
                          <a:cs typeface="Segoe UI" panose="020B0502040204020203" pitchFamily="34" charset="0"/>
                        </a:rPr>
                        <a:t>D</a:t>
                      </a:r>
                      <a:r>
                        <a:rPr lang="en-GB" sz="1800" b="0" dirty="0">
                          <a:latin typeface="Segoe UI" panose="020B0502040204020203" pitchFamily="34" charset="0"/>
                          <a:cs typeface="Segoe UI" panose="020B0502040204020203" pitchFamily="34" charset="0"/>
                        </a:rPr>
                        <a:t>NS server</a:t>
                      </a:r>
                      <a:endParaRPr lang="en-US" sz="18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4"/>
                  </a:ext>
                </a:extLst>
              </a:tr>
              <a:tr h="5224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latin typeface="Segoe UI" panose="020B0502040204020203" pitchFamily="34" charset="0"/>
                          <a:cs typeface="Segoe UI" panose="020B0502040204020203" pitchFamily="34" charset="0"/>
                        </a:rPr>
                        <a:t>Between</a:t>
                      </a:r>
                      <a:r>
                        <a:rPr lang="en-US" sz="1800" b="0" baseline="0" dirty="0">
                          <a:latin typeface="Segoe UI" panose="020B0502040204020203" pitchFamily="34" charset="0"/>
                          <a:cs typeface="Segoe UI" panose="020B0502040204020203" pitchFamily="34" charset="0"/>
                        </a:rPr>
                        <a:t> VMs</a:t>
                      </a:r>
                      <a:endParaRPr lang="en-US" sz="1800" b="0" dirty="0">
                        <a:latin typeface="Segoe UI" panose="020B0502040204020203" pitchFamily="34" charset="0"/>
                        <a:cs typeface="Segoe UI" panose="020B0502040204020203" pitchFamily="34" charset="0"/>
                      </a:endParaRPr>
                    </a:p>
                  </a:txBody>
                  <a:tcPr/>
                </a:tc>
                <a:tc>
                  <a:txBody>
                    <a:bodyPr/>
                    <a:lstStyle/>
                    <a:p>
                      <a:r>
                        <a:rPr lang="en-US" sz="1800" b="0" dirty="0">
                          <a:latin typeface="Segoe UI" panose="020B0502040204020203" pitchFamily="34" charset="0"/>
                          <a:cs typeface="Segoe UI" panose="020B0502040204020203" pitchFamily="34" charset="0"/>
                        </a:rPr>
                        <a:t>Different VNets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dirty="0">
                          <a:latin typeface="Segoe UI" panose="020B0502040204020203" pitchFamily="34" charset="0"/>
                          <a:cs typeface="Segoe UI" panose="020B0502040204020203" pitchFamily="34" charset="0"/>
                        </a:rPr>
                        <a:t>Use</a:t>
                      </a:r>
                      <a:r>
                        <a:rPr lang="en-GB" sz="1800" b="0" baseline="0" dirty="0">
                          <a:latin typeface="Segoe UI" panose="020B0502040204020203" pitchFamily="34" charset="0"/>
                          <a:cs typeface="Segoe UI" panose="020B0502040204020203" pitchFamily="34" charset="0"/>
                        </a:rPr>
                        <a:t> a custom D</a:t>
                      </a:r>
                      <a:r>
                        <a:rPr lang="en-GB" sz="1800" b="0" dirty="0">
                          <a:latin typeface="Segoe UI" panose="020B0502040204020203" pitchFamily="34" charset="0"/>
                          <a:cs typeface="Segoe UI" panose="020B0502040204020203" pitchFamily="34" charset="0"/>
                        </a:rPr>
                        <a:t>NS server</a:t>
                      </a:r>
                      <a:endParaRPr lang="en-US" sz="1800" b="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5"/>
                  </a:ext>
                </a:extLst>
              </a:tr>
              <a:tr h="5224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latin typeface="Segoe UI" panose="020B0502040204020203" pitchFamily="34" charset="0"/>
                          <a:cs typeface="Segoe UI" panose="020B0502040204020203" pitchFamily="34" charset="0"/>
                        </a:rPr>
                        <a:t>Reverse lookups of internal IP addresses</a:t>
                      </a:r>
                    </a:p>
                  </a:txBody>
                  <a:tcPr/>
                </a:tc>
                <a:tc>
                  <a:txBody>
                    <a:bodyPr/>
                    <a:lstStyle/>
                    <a:p>
                      <a:r>
                        <a:rPr lang="en-US" sz="1800" b="0" dirty="0">
                          <a:latin typeface="Segoe UI" panose="020B0502040204020203" pitchFamily="34" charset="0"/>
                          <a:cs typeface="Segoe UI" panose="020B0502040204020203" pitchFamily="34" charset="0"/>
                        </a:rPr>
                        <a:t>Azure Vnet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latin typeface="Segoe UI" panose="020B0502040204020203" pitchFamily="34" charset="0"/>
                          <a:cs typeface="Segoe UI" panose="020B0502040204020203" pitchFamily="34" charset="0"/>
                        </a:rPr>
                        <a:t>Use a custom</a:t>
                      </a:r>
                      <a:r>
                        <a:rPr lang="en-US" sz="1800" b="0" baseline="0" dirty="0">
                          <a:latin typeface="Segoe UI" panose="020B0502040204020203" pitchFamily="34" charset="0"/>
                          <a:cs typeface="Segoe UI" panose="020B0502040204020203" pitchFamily="34" charset="0"/>
                        </a:rPr>
                        <a:t> </a:t>
                      </a:r>
                      <a:r>
                        <a:rPr lang="en-US" sz="1800" b="0" dirty="0">
                          <a:latin typeface="Segoe UI" panose="020B0502040204020203" pitchFamily="34" charset="0"/>
                          <a:cs typeface="Segoe UI" panose="020B0502040204020203" pitchFamily="34" charset="0"/>
                        </a:rPr>
                        <a:t>DNS server</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4782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40d837d4-693b-434d-b9af-fc7fab19756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User Defined Routes</a:t>
            </a:r>
          </a:p>
        </p:txBody>
      </p:sp>
      <p:sp>
        <p:nvSpPr>
          <p:cNvPr id="4" name="Content Placeholder 2"/>
          <p:cNvSpPr txBox="1">
            <a:spLocks/>
          </p:cNvSpPr>
          <p:nvPr/>
        </p:nvSpPr>
        <p:spPr>
          <a:xfrm>
            <a:off x="151014" y="1021215"/>
            <a:ext cx="882534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System routes contain the following rules:</a:t>
            </a:r>
          </a:p>
          <a:p>
            <a:pPr lvl="1"/>
            <a:r>
              <a:rPr lang="en-US" sz="2000" b="0" kern="0" dirty="0">
                <a:solidFill>
                  <a:srgbClr val="000000"/>
                </a:solidFill>
              </a:rPr>
              <a:t>Local VNet rule</a:t>
            </a:r>
          </a:p>
          <a:p>
            <a:pPr lvl="1"/>
            <a:r>
              <a:rPr lang="en-US" sz="2000" b="0" kern="0" dirty="0">
                <a:solidFill>
                  <a:srgbClr val="000000"/>
                </a:solidFill>
              </a:rPr>
              <a:t>On-premises rule</a:t>
            </a:r>
          </a:p>
          <a:p>
            <a:pPr lvl="1"/>
            <a:r>
              <a:rPr lang="en-US" sz="2000" b="0" kern="0" dirty="0">
                <a:solidFill>
                  <a:srgbClr val="000000"/>
                </a:solidFill>
              </a:rPr>
              <a:t>Internet rule</a:t>
            </a:r>
          </a:p>
          <a:p>
            <a:pPr lvl="0"/>
            <a:r>
              <a:rPr lang="en-US" sz="2400" b="0" kern="0" dirty="0">
                <a:solidFill>
                  <a:srgbClr val="000000"/>
                </a:solidFill>
              </a:rPr>
              <a:t>User defined routes contain the following information:</a:t>
            </a:r>
          </a:p>
          <a:p>
            <a:pPr lvl="1"/>
            <a:r>
              <a:rPr lang="en-US" sz="2000" b="0" kern="0" dirty="0">
                <a:solidFill>
                  <a:srgbClr val="000000"/>
                </a:solidFill>
              </a:rPr>
              <a:t>Address prefix</a:t>
            </a:r>
          </a:p>
          <a:p>
            <a:pPr lvl="1"/>
            <a:r>
              <a:rPr lang="en-US" sz="2000" b="0" kern="0" dirty="0">
                <a:solidFill>
                  <a:srgbClr val="000000"/>
                </a:solidFill>
              </a:rPr>
              <a:t>Next hop type:</a:t>
            </a:r>
          </a:p>
          <a:p>
            <a:pPr lvl="2"/>
            <a:r>
              <a:rPr lang="en-US" sz="1800" b="0" kern="0" dirty="0">
                <a:solidFill>
                  <a:srgbClr val="000000"/>
                </a:solidFill>
              </a:rPr>
              <a:t>Local</a:t>
            </a:r>
          </a:p>
          <a:p>
            <a:pPr lvl="2"/>
            <a:r>
              <a:rPr lang="en-US" sz="1800" b="0" kern="0" dirty="0">
                <a:solidFill>
                  <a:srgbClr val="000000"/>
                </a:solidFill>
              </a:rPr>
              <a:t>VPN gateway</a:t>
            </a:r>
          </a:p>
          <a:p>
            <a:pPr lvl="2"/>
            <a:r>
              <a:rPr lang="en-US" sz="1800" b="0" kern="0" dirty="0">
                <a:solidFill>
                  <a:srgbClr val="000000"/>
                </a:solidFill>
              </a:rPr>
              <a:t>Internet</a:t>
            </a:r>
          </a:p>
          <a:p>
            <a:pPr lvl="2"/>
            <a:r>
              <a:rPr lang="en-US" sz="1800" b="0" kern="0" dirty="0">
                <a:solidFill>
                  <a:srgbClr val="000000"/>
                </a:solidFill>
              </a:rPr>
              <a:t>Virtual appliance</a:t>
            </a:r>
          </a:p>
          <a:p>
            <a:pPr lvl="2"/>
            <a:r>
              <a:rPr lang="en-US" sz="1800" b="0" kern="0" dirty="0">
                <a:solidFill>
                  <a:srgbClr val="000000"/>
                </a:solidFill>
              </a:rPr>
              <a:t>NULL</a:t>
            </a:r>
          </a:p>
          <a:p>
            <a:pPr lvl="1"/>
            <a:r>
              <a:rPr lang="en-US" sz="2000" b="0" kern="0" dirty="0">
                <a:solidFill>
                  <a:srgbClr val="000000"/>
                </a:solidFill>
              </a:rPr>
              <a:t>Next hop value</a:t>
            </a:r>
          </a:p>
          <a:p>
            <a:pPr marL="0" lvl="0" indent="0">
              <a:buNone/>
            </a:pPr>
            <a:endParaRPr lang="en-US" sz="2400" b="0" kern="0" dirty="0">
              <a:solidFill>
                <a:srgbClr val="000000"/>
              </a:solidFill>
            </a:endParaRPr>
          </a:p>
        </p:txBody>
      </p:sp>
    </p:spTree>
    <p:extLst>
      <p:ext uri="{BB962C8B-B14F-4D97-AF65-F5344CB8AC3E}">
        <p14:creationId xmlns:p14="http://schemas.microsoft.com/office/powerpoint/2010/main" val="418128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Overview of Azure networking
Implementing and managing virtual networks
Configuring Azure virtual network
Configuring virtual network connectivity
Overview of Azure classic networking</a:t>
            </a:r>
          </a:p>
        </p:txBody>
      </p:sp>
    </p:spTree>
    <p:extLst>
      <p:ext uri="{BB962C8B-B14F-4D97-AF65-F5344CB8AC3E}">
        <p14:creationId xmlns:p14="http://schemas.microsoft.com/office/powerpoint/2010/main" val="795694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b0df1cb1-1f57-48f6-9d6c-e07d93fb51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forced tunneling</a:t>
            </a:r>
          </a:p>
        </p:txBody>
      </p:sp>
      <p:grpSp>
        <p:nvGrpSpPr>
          <p:cNvPr id="4" name="Group 3" descr="Illustration of several virtual machines running in Azure VNet connected to internet and with on-premises network by using forced tunneling via site-to-site VPN. In rectangle at the bottom, we have several virtual machines residing in Azure Virtual Network. VM that resides in the Front-End subnet in Azure VNet is allowed direct communication with Internet resources. VMs residing in Backend and Middle-tier subnets are configured with forced tunneling via site-to-site VPN to redirect outbound traffic to on-premises servers.&#10;&#10;"/>
          <p:cNvGrpSpPr/>
          <p:nvPr/>
        </p:nvGrpSpPr>
        <p:grpSpPr>
          <a:xfrm>
            <a:off x="1270363" y="1200661"/>
            <a:ext cx="5895734" cy="4994333"/>
            <a:chOff x="1270363" y="1200661"/>
            <a:chExt cx="5895734" cy="4994333"/>
          </a:xfrm>
        </p:grpSpPr>
        <p:grpSp>
          <p:nvGrpSpPr>
            <p:cNvPr id="5" name="Group 52"/>
            <p:cNvGrpSpPr>
              <a:grpSpLocks noChangeAspect="1"/>
            </p:cNvGrpSpPr>
            <p:nvPr/>
          </p:nvGrpSpPr>
          <p:grpSpPr bwMode="auto">
            <a:xfrm>
              <a:off x="2140452" y="1564452"/>
              <a:ext cx="446915" cy="1307097"/>
              <a:chOff x="855" y="2588"/>
              <a:chExt cx="518" cy="1515"/>
            </a:xfrm>
          </p:grpSpPr>
          <p:sp>
            <p:nvSpPr>
              <p:cNvPr id="118"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19" name="Freeform 53"/>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20" name="Rectangle 54"/>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21" name="Rectangle 55"/>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22" name="Freeform 56"/>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23" name="Rectangle 57"/>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24" name="Rectangle 58"/>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25" name="Freeform 59"/>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26" name="Rectangle 60"/>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27" name="Rectangle 61"/>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28" name="Freeform 62"/>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29" name="Rectangle 63"/>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30" name="Rectangle 64"/>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31" name="Freeform 65"/>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32" name="Rectangle 66"/>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33" name="Rectangle 67"/>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34" name="Freeform 68"/>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35" name="Rectangle 69"/>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36" name="Rectangle 70"/>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37" name="Freeform 71"/>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38" name="Rectangle 72"/>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39" name="Rectangle 73"/>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40" name="Freeform 74"/>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41" name="Rectangle 75"/>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42" name="Rectangle 76"/>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43" name="Freeform 77"/>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44" name="Rectangle 78"/>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45" name="Rectangle 79"/>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46" name="Freeform 80"/>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47" name="Freeform 81"/>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48" name="Freeform 82"/>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49" name="Freeform 83"/>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50" name="Freeform 84"/>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51" name="Freeform 85"/>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52" name="Freeform 86"/>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53" name="Freeform 87"/>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54" name="Freeform 88"/>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55" name="Freeform 89"/>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56" name="Rectangle 90"/>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57" name="Freeform 91"/>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58" name="Rectangle 92"/>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59" name="Freeform 93"/>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60" name="Rectangle 94"/>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61" name="Freeform 95"/>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62" name="Rectangle 96"/>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63" name="Freeform 97"/>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nvGrpSpPr>
            <p:cNvPr id="6" name="Group 52"/>
            <p:cNvGrpSpPr>
              <a:grpSpLocks noChangeAspect="1"/>
            </p:cNvGrpSpPr>
            <p:nvPr/>
          </p:nvGrpSpPr>
          <p:grpSpPr bwMode="auto">
            <a:xfrm>
              <a:off x="2514894" y="1840969"/>
              <a:ext cx="446915" cy="1307097"/>
              <a:chOff x="855" y="2588"/>
              <a:chExt cx="518" cy="1515"/>
            </a:xfrm>
          </p:grpSpPr>
          <p:sp>
            <p:nvSpPr>
              <p:cNvPr id="72" name="AutoShape 51"/>
              <p:cNvSpPr>
                <a:spLocks noChangeAspect="1" noChangeArrowheads="1" noTextEdit="1"/>
              </p:cNvSpPr>
              <p:nvPr/>
            </p:nvSpPr>
            <p:spPr bwMode="auto">
              <a:xfrm>
                <a:off x="855" y="2588"/>
                <a:ext cx="518" cy="1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73" name="Freeform 53"/>
              <p:cNvSpPr>
                <a:spLocks/>
              </p:cNvSpPr>
              <p:nvPr/>
            </p:nvSpPr>
            <p:spPr bwMode="auto">
              <a:xfrm>
                <a:off x="852" y="2591"/>
                <a:ext cx="518" cy="1514"/>
              </a:xfrm>
              <a:custGeom>
                <a:avLst/>
                <a:gdLst>
                  <a:gd name="T0" fmla="*/ 194 w 204"/>
                  <a:gd name="T1" fmla="*/ 0 h 603"/>
                  <a:gd name="T2" fmla="*/ 9 w 204"/>
                  <a:gd name="T3" fmla="*/ 0 h 603"/>
                  <a:gd name="T4" fmla="*/ 0 w 204"/>
                  <a:gd name="T5" fmla="*/ 10 h 603"/>
                  <a:gd name="T6" fmla="*/ 0 w 204"/>
                  <a:gd name="T7" fmla="*/ 603 h 603"/>
                  <a:gd name="T8" fmla="*/ 204 w 204"/>
                  <a:gd name="T9" fmla="*/ 603 h 603"/>
                  <a:gd name="T10" fmla="*/ 204 w 204"/>
                  <a:gd name="T11" fmla="*/ 10 h 603"/>
                  <a:gd name="T12" fmla="*/ 194 w 204"/>
                  <a:gd name="T13" fmla="*/ 0 h 603"/>
                </a:gdLst>
                <a:ahLst/>
                <a:cxnLst>
                  <a:cxn ang="0">
                    <a:pos x="T0" y="T1"/>
                  </a:cxn>
                  <a:cxn ang="0">
                    <a:pos x="T2" y="T3"/>
                  </a:cxn>
                  <a:cxn ang="0">
                    <a:pos x="T4" y="T5"/>
                  </a:cxn>
                  <a:cxn ang="0">
                    <a:pos x="T6" y="T7"/>
                  </a:cxn>
                  <a:cxn ang="0">
                    <a:pos x="T8" y="T9"/>
                  </a:cxn>
                  <a:cxn ang="0">
                    <a:pos x="T10" y="T11"/>
                  </a:cxn>
                  <a:cxn ang="0">
                    <a:pos x="T12" y="T13"/>
                  </a:cxn>
                </a:cxnLst>
                <a:rect l="0" t="0" r="r" b="b"/>
                <a:pathLst>
                  <a:path w="204" h="603">
                    <a:moveTo>
                      <a:pt x="194" y="0"/>
                    </a:moveTo>
                    <a:cubicBezTo>
                      <a:pt x="9" y="0"/>
                      <a:pt x="9" y="0"/>
                      <a:pt x="9" y="0"/>
                    </a:cubicBezTo>
                    <a:cubicBezTo>
                      <a:pt x="4" y="0"/>
                      <a:pt x="0" y="5"/>
                      <a:pt x="0" y="10"/>
                    </a:cubicBezTo>
                    <a:cubicBezTo>
                      <a:pt x="0" y="603"/>
                      <a:pt x="0" y="603"/>
                      <a:pt x="0" y="603"/>
                    </a:cubicBezTo>
                    <a:cubicBezTo>
                      <a:pt x="204" y="603"/>
                      <a:pt x="204" y="603"/>
                      <a:pt x="204" y="603"/>
                    </a:cubicBezTo>
                    <a:cubicBezTo>
                      <a:pt x="204" y="10"/>
                      <a:pt x="204" y="10"/>
                      <a:pt x="204" y="10"/>
                    </a:cubicBezTo>
                    <a:cubicBezTo>
                      <a:pt x="204" y="5"/>
                      <a:pt x="199" y="0"/>
                      <a:pt x="194"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74" name="Rectangle 54"/>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75" name="Rectangle 55"/>
              <p:cNvSpPr>
                <a:spLocks noChangeArrowheads="1"/>
              </p:cNvSpPr>
              <p:nvPr/>
            </p:nvSpPr>
            <p:spPr bwMode="auto">
              <a:xfrm>
                <a:off x="873" y="272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76" name="Freeform 56"/>
              <p:cNvSpPr>
                <a:spLocks/>
              </p:cNvSpPr>
              <p:nvPr/>
            </p:nvSpPr>
            <p:spPr bwMode="auto">
              <a:xfrm>
                <a:off x="1216" y="2759"/>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77" name="Rectangle 57"/>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78" name="Rectangle 58"/>
              <p:cNvSpPr>
                <a:spLocks noChangeArrowheads="1"/>
              </p:cNvSpPr>
              <p:nvPr/>
            </p:nvSpPr>
            <p:spPr bwMode="auto">
              <a:xfrm>
                <a:off x="873" y="2824"/>
                <a:ext cx="47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79" name="Freeform 59"/>
              <p:cNvSpPr>
                <a:spLocks/>
              </p:cNvSpPr>
              <p:nvPr/>
            </p:nvSpPr>
            <p:spPr bwMode="auto">
              <a:xfrm>
                <a:off x="1216" y="285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80" name="Rectangle 60"/>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81" name="Rectangle 61"/>
              <p:cNvSpPr>
                <a:spLocks noChangeArrowheads="1"/>
              </p:cNvSpPr>
              <p:nvPr/>
            </p:nvSpPr>
            <p:spPr bwMode="auto">
              <a:xfrm>
                <a:off x="873" y="2920"/>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82" name="Freeform 62"/>
              <p:cNvSpPr>
                <a:spLocks/>
              </p:cNvSpPr>
              <p:nvPr/>
            </p:nvSpPr>
            <p:spPr bwMode="auto">
              <a:xfrm>
                <a:off x="1216" y="2952"/>
                <a:ext cx="104" cy="35"/>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0"/>
                      <a:pt x="3" y="14"/>
                      <a:pt x="6" y="14"/>
                    </a:cubicBezTo>
                    <a:cubicBezTo>
                      <a:pt x="41" y="14"/>
                      <a:pt x="41" y="14"/>
                      <a:pt x="41" y="14"/>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83" name="Rectangle 63"/>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84" name="Rectangle 64"/>
              <p:cNvSpPr>
                <a:spLocks noChangeArrowheads="1"/>
              </p:cNvSpPr>
              <p:nvPr/>
            </p:nvSpPr>
            <p:spPr bwMode="auto">
              <a:xfrm>
                <a:off x="873" y="301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85" name="Freeform 65"/>
              <p:cNvSpPr>
                <a:spLocks/>
              </p:cNvSpPr>
              <p:nvPr/>
            </p:nvSpPr>
            <p:spPr bwMode="auto">
              <a:xfrm>
                <a:off x="1216" y="3050"/>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86" name="Rectangle 66"/>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87" name="Rectangle 67"/>
              <p:cNvSpPr>
                <a:spLocks noChangeArrowheads="1"/>
              </p:cNvSpPr>
              <p:nvPr/>
            </p:nvSpPr>
            <p:spPr bwMode="auto">
              <a:xfrm>
                <a:off x="873" y="3113"/>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88" name="Freeform 68"/>
              <p:cNvSpPr>
                <a:spLocks/>
              </p:cNvSpPr>
              <p:nvPr/>
            </p:nvSpPr>
            <p:spPr bwMode="auto">
              <a:xfrm>
                <a:off x="1216" y="3146"/>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89" name="Rectangle 69"/>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90" name="Rectangle 70"/>
              <p:cNvSpPr>
                <a:spLocks noChangeArrowheads="1"/>
              </p:cNvSpPr>
              <p:nvPr/>
            </p:nvSpPr>
            <p:spPr bwMode="auto">
              <a:xfrm>
                <a:off x="873" y="3209"/>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91" name="Freeform 71"/>
              <p:cNvSpPr>
                <a:spLocks/>
              </p:cNvSpPr>
              <p:nvPr/>
            </p:nvSpPr>
            <p:spPr bwMode="auto">
              <a:xfrm>
                <a:off x="1216" y="3244"/>
                <a:ext cx="104" cy="32"/>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92" name="Rectangle 72"/>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93" name="Rectangle 73"/>
              <p:cNvSpPr>
                <a:spLocks noChangeArrowheads="1"/>
              </p:cNvSpPr>
              <p:nvPr/>
            </p:nvSpPr>
            <p:spPr bwMode="auto">
              <a:xfrm>
                <a:off x="873" y="330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94" name="Freeform 74"/>
              <p:cNvSpPr>
                <a:spLocks/>
              </p:cNvSpPr>
              <p:nvPr/>
            </p:nvSpPr>
            <p:spPr bwMode="auto">
              <a:xfrm>
                <a:off x="1216" y="3339"/>
                <a:ext cx="104" cy="33"/>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95" name="Rectangle 75"/>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96" name="Rectangle 76"/>
              <p:cNvSpPr>
                <a:spLocks noChangeArrowheads="1"/>
              </p:cNvSpPr>
              <p:nvPr/>
            </p:nvSpPr>
            <p:spPr bwMode="auto">
              <a:xfrm>
                <a:off x="873" y="3402"/>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97" name="Freeform 77"/>
              <p:cNvSpPr>
                <a:spLocks/>
              </p:cNvSpPr>
              <p:nvPr/>
            </p:nvSpPr>
            <p:spPr bwMode="auto">
              <a:xfrm>
                <a:off x="1216" y="3437"/>
                <a:ext cx="104" cy="33"/>
              </a:xfrm>
              <a:custGeom>
                <a:avLst/>
                <a:gdLst>
                  <a:gd name="T0" fmla="*/ 41 w 41"/>
                  <a:gd name="T1" fmla="*/ 0 h 13"/>
                  <a:gd name="T2" fmla="*/ 6 w 41"/>
                  <a:gd name="T3" fmla="*/ 0 h 13"/>
                  <a:gd name="T4" fmla="*/ 0 w 41"/>
                  <a:gd name="T5" fmla="*/ 6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6"/>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98" name="Rectangle 78"/>
              <p:cNvSpPr>
                <a:spLocks noChangeArrowheads="1"/>
              </p:cNvSpPr>
              <p:nvPr/>
            </p:nvSpPr>
            <p:spPr bwMode="auto">
              <a:xfrm>
                <a:off x="873" y="3595"/>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99" name="Rectangle 79"/>
              <p:cNvSpPr>
                <a:spLocks noChangeArrowheads="1"/>
              </p:cNvSpPr>
              <p:nvPr/>
            </p:nvSpPr>
            <p:spPr bwMode="auto">
              <a:xfrm>
                <a:off x="873" y="3500"/>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0" name="Freeform 80"/>
              <p:cNvSpPr>
                <a:spLocks/>
              </p:cNvSpPr>
              <p:nvPr/>
            </p:nvSpPr>
            <p:spPr bwMode="auto">
              <a:xfrm>
                <a:off x="1216" y="3533"/>
                <a:ext cx="104" cy="32"/>
              </a:xfrm>
              <a:custGeom>
                <a:avLst/>
                <a:gdLst>
                  <a:gd name="T0" fmla="*/ 41 w 41"/>
                  <a:gd name="T1" fmla="*/ 0 h 13"/>
                  <a:gd name="T2" fmla="*/ 6 w 41"/>
                  <a:gd name="T3" fmla="*/ 0 h 13"/>
                  <a:gd name="T4" fmla="*/ 0 w 41"/>
                  <a:gd name="T5" fmla="*/ 7 h 13"/>
                  <a:gd name="T6" fmla="*/ 6 w 41"/>
                  <a:gd name="T7" fmla="*/ 13 h 13"/>
                  <a:gd name="T8" fmla="*/ 41 w 41"/>
                  <a:gd name="T9" fmla="*/ 13 h 13"/>
                  <a:gd name="T10" fmla="*/ 41 w 41"/>
                  <a:gd name="T11" fmla="*/ 0 h 13"/>
                </a:gdLst>
                <a:ahLst/>
                <a:cxnLst>
                  <a:cxn ang="0">
                    <a:pos x="T0" y="T1"/>
                  </a:cxn>
                  <a:cxn ang="0">
                    <a:pos x="T2" y="T3"/>
                  </a:cxn>
                  <a:cxn ang="0">
                    <a:pos x="T4" y="T5"/>
                  </a:cxn>
                  <a:cxn ang="0">
                    <a:pos x="T6" y="T7"/>
                  </a:cxn>
                  <a:cxn ang="0">
                    <a:pos x="T8" y="T9"/>
                  </a:cxn>
                  <a:cxn ang="0">
                    <a:pos x="T10" y="T11"/>
                  </a:cxn>
                </a:cxnLst>
                <a:rect l="0" t="0" r="r" b="b"/>
                <a:pathLst>
                  <a:path w="41" h="13">
                    <a:moveTo>
                      <a:pt x="41" y="0"/>
                    </a:moveTo>
                    <a:cubicBezTo>
                      <a:pt x="6" y="0"/>
                      <a:pt x="6" y="0"/>
                      <a:pt x="6" y="0"/>
                    </a:cubicBezTo>
                    <a:cubicBezTo>
                      <a:pt x="3" y="0"/>
                      <a:pt x="0" y="3"/>
                      <a:pt x="0" y="7"/>
                    </a:cubicBezTo>
                    <a:cubicBezTo>
                      <a:pt x="0" y="10"/>
                      <a:pt x="3" y="13"/>
                      <a:pt x="6" y="13"/>
                    </a:cubicBezTo>
                    <a:cubicBezTo>
                      <a:pt x="41" y="13"/>
                      <a:pt x="41" y="13"/>
                      <a:pt x="41" y="13"/>
                    </a:cubicBez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1" name="Freeform 81"/>
              <p:cNvSpPr>
                <a:spLocks noEditPoints="1"/>
              </p:cNvSpPr>
              <p:nvPr/>
            </p:nvSpPr>
            <p:spPr bwMode="auto">
              <a:xfrm>
                <a:off x="868" y="2726"/>
                <a:ext cx="485" cy="1312"/>
              </a:xfrm>
              <a:custGeom>
                <a:avLst/>
                <a:gdLst>
                  <a:gd name="T0" fmla="*/ 485 w 485"/>
                  <a:gd name="T1" fmla="*/ 1312 h 1312"/>
                  <a:gd name="T2" fmla="*/ 0 w 485"/>
                  <a:gd name="T3" fmla="*/ 1312 h 1312"/>
                  <a:gd name="T4" fmla="*/ 0 w 485"/>
                  <a:gd name="T5" fmla="*/ 0 h 1312"/>
                  <a:gd name="T6" fmla="*/ 485 w 485"/>
                  <a:gd name="T7" fmla="*/ 0 h 1312"/>
                  <a:gd name="T8" fmla="*/ 485 w 485"/>
                  <a:gd name="T9" fmla="*/ 1312 h 1312"/>
                  <a:gd name="T10" fmla="*/ 7 w 485"/>
                  <a:gd name="T11" fmla="*/ 1304 h 1312"/>
                  <a:gd name="T12" fmla="*/ 477 w 485"/>
                  <a:gd name="T13" fmla="*/ 1304 h 1312"/>
                  <a:gd name="T14" fmla="*/ 477 w 485"/>
                  <a:gd name="T15" fmla="*/ 8 h 1312"/>
                  <a:gd name="T16" fmla="*/ 7 w 485"/>
                  <a:gd name="T17" fmla="*/ 8 h 1312"/>
                  <a:gd name="T18" fmla="*/ 7 w 485"/>
                  <a:gd name="T19" fmla="*/ 1304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5" h="1312">
                    <a:moveTo>
                      <a:pt x="485" y="1312"/>
                    </a:moveTo>
                    <a:lnTo>
                      <a:pt x="0" y="1312"/>
                    </a:lnTo>
                    <a:lnTo>
                      <a:pt x="0" y="0"/>
                    </a:lnTo>
                    <a:lnTo>
                      <a:pt x="485" y="0"/>
                    </a:lnTo>
                    <a:lnTo>
                      <a:pt x="485" y="1312"/>
                    </a:lnTo>
                    <a:close/>
                    <a:moveTo>
                      <a:pt x="7" y="1304"/>
                    </a:moveTo>
                    <a:lnTo>
                      <a:pt x="477" y="1304"/>
                    </a:lnTo>
                    <a:lnTo>
                      <a:pt x="477" y="8"/>
                    </a:lnTo>
                    <a:lnTo>
                      <a:pt x="7" y="8"/>
                    </a:lnTo>
                    <a:lnTo>
                      <a:pt x="7" y="130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2" name="Freeform 82"/>
              <p:cNvSpPr>
                <a:spLocks/>
              </p:cNvSpPr>
              <p:nvPr/>
            </p:nvSpPr>
            <p:spPr bwMode="auto">
              <a:xfrm>
                <a:off x="868" y="2686"/>
                <a:ext cx="165" cy="8"/>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3" name="Freeform 83"/>
              <p:cNvSpPr>
                <a:spLocks/>
              </p:cNvSpPr>
              <p:nvPr/>
            </p:nvSpPr>
            <p:spPr bwMode="auto">
              <a:xfrm>
                <a:off x="868" y="266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4" name="Freeform 84"/>
              <p:cNvSpPr>
                <a:spLocks/>
              </p:cNvSpPr>
              <p:nvPr/>
            </p:nvSpPr>
            <p:spPr bwMode="auto">
              <a:xfrm>
                <a:off x="868" y="264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5" name="Freeform 85"/>
              <p:cNvSpPr>
                <a:spLocks/>
              </p:cNvSpPr>
              <p:nvPr/>
            </p:nvSpPr>
            <p:spPr bwMode="auto">
              <a:xfrm>
                <a:off x="868" y="2626"/>
                <a:ext cx="165" cy="7"/>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6" name="Freeform 86"/>
              <p:cNvSpPr>
                <a:spLocks/>
              </p:cNvSpPr>
              <p:nvPr/>
            </p:nvSpPr>
            <p:spPr bwMode="auto">
              <a:xfrm>
                <a:off x="1188" y="2686"/>
                <a:ext cx="165" cy="8"/>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7" name="Freeform 87"/>
              <p:cNvSpPr>
                <a:spLocks/>
              </p:cNvSpPr>
              <p:nvPr/>
            </p:nvSpPr>
            <p:spPr bwMode="auto">
              <a:xfrm>
                <a:off x="1188" y="266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8" name="Freeform 88"/>
              <p:cNvSpPr>
                <a:spLocks/>
              </p:cNvSpPr>
              <p:nvPr/>
            </p:nvSpPr>
            <p:spPr bwMode="auto">
              <a:xfrm>
                <a:off x="1188" y="264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09" name="Freeform 89"/>
              <p:cNvSpPr>
                <a:spLocks/>
              </p:cNvSpPr>
              <p:nvPr/>
            </p:nvSpPr>
            <p:spPr bwMode="auto">
              <a:xfrm>
                <a:off x="1188" y="2626"/>
                <a:ext cx="165" cy="7"/>
              </a:xfrm>
              <a:custGeom>
                <a:avLst/>
                <a:gdLst>
                  <a:gd name="T0" fmla="*/ 64 w 65"/>
                  <a:gd name="T1" fmla="*/ 3 h 3"/>
                  <a:gd name="T2" fmla="*/ 1 w 65"/>
                  <a:gd name="T3" fmla="*/ 3 h 3"/>
                  <a:gd name="T4" fmla="*/ 0 w 65"/>
                  <a:gd name="T5" fmla="*/ 2 h 3"/>
                  <a:gd name="T6" fmla="*/ 1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1" y="3"/>
                      <a:pt x="1" y="3"/>
                      <a:pt x="1" y="3"/>
                    </a:cubicBezTo>
                    <a:cubicBezTo>
                      <a:pt x="1" y="3"/>
                      <a:pt x="0" y="2"/>
                      <a:pt x="0" y="2"/>
                    </a:cubicBezTo>
                    <a:cubicBezTo>
                      <a:pt x="0" y="1"/>
                      <a:pt x="1" y="0"/>
                      <a:pt x="1" y="0"/>
                    </a:cubicBezTo>
                    <a:cubicBezTo>
                      <a:pt x="64" y="0"/>
                      <a:pt x="64" y="0"/>
                      <a:pt x="64" y="0"/>
                    </a:cubicBezTo>
                    <a:cubicBezTo>
                      <a:pt x="64" y="0"/>
                      <a:pt x="65" y="1"/>
                      <a:pt x="65" y="2"/>
                    </a:cubicBezTo>
                    <a:cubicBezTo>
                      <a:pt x="65" y="2"/>
                      <a:pt x="64" y="3"/>
                      <a:pt x="64"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10" name="Rectangle 90"/>
              <p:cNvSpPr>
                <a:spLocks noChangeArrowheads="1"/>
              </p:cNvSpPr>
              <p:nvPr/>
            </p:nvSpPr>
            <p:spPr bwMode="auto">
              <a:xfrm>
                <a:off x="873" y="3666"/>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11" name="Freeform 91"/>
              <p:cNvSpPr>
                <a:spLocks/>
              </p:cNvSpPr>
              <p:nvPr/>
            </p:nvSpPr>
            <p:spPr bwMode="auto">
              <a:xfrm>
                <a:off x="1020" y="3648"/>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12" name="Rectangle 92"/>
              <p:cNvSpPr>
                <a:spLocks noChangeArrowheads="1"/>
              </p:cNvSpPr>
              <p:nvPr/>
            </p:nvSpPr>
            <p:spPr bwMode="auto">
              <a:xfrm>
                <a:off x="873" y="3766"/>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13" name="Freeform 93"/>
              <p:cNvSpPr>
                <a:spLocks/>
              </p:cNvSpPr>
              <p:nvPr/>
            </p:nvSpPr>
            <p:spPr bwMode="auto">
              <a:xfrm>
                <a:off x="1020" y="37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14" name="Rectangle 94"/>
              <p:cNvSpPr>
                <a:spLocks noChangeArrowheads="1"/>
              </p:cNvSpPr>
              <p:nvPr/>
            </p:nvSpPr>
            <p:spPr bwMode="auto">
              <a:xfrm>
                <a:off x="873" y="3867"/>
                <a:ext cx="47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15" name="Freeform 95"/>
              <p:cNvSpPr>
                <a:spLocks/>
              </p:cNvSpPr>
              <p:nvPr/>
            </p:nvSpPr>
            <p:spPr bwMode="auto">
              <a:xfrm>
                <a:off x="1020" y="3849"/>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16" name="Rectangle 96"/>
              <p:cNvSpPr>
                <a:spLocks noChangeArrowheads="1"/>
              </p:cNvSpPr>
              <p:nvPr/>
            </p:nvSpPr>
            <p:spPr bwMode="auto">
              <a:xfrm>
                <a:off x="873" y="3967"/>
                <a:ext cx="4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117" name="Freeform 97"/>
              <p:cNvSpPr>
                <a:spLocks/>
              </p:cNvSpPr>
              <p:nvPr/>
            </p:nvSpPr>
            <p:spPr bwMode="auto">
              <a:xfrm>
                <a:off x="1020" y="3950"/>
                <a:ext cx="180" cy="40"/>
              </a:xfrm>
              <a:custGeom>
                <a:avLst/>
                <a:gdLst>
                  <a:gd name="T0" fmla="*/ 13 w 180"/>
                  <a:gd name="T1" fmla="*/ 40 h 40"/>
                  <a:gd name="T2" fmla="*/ 0 w 180"/>
                  <a:gd name="T3" fmla="*/ 20 h 40"/>
                  <a:gd name="T4" fmla="*/ 13 w 180"/>
                  <a:gd name="T5" fmla="*/ 0 h 40"/>
                  <a:gd name="T6" fmla="*/ 168 w 180"/>
                  <a:gd name="T7" fmla="*/ 0 h 40"/>
                  <a:gd name="T8" fmla="*/ 180 w 180"/>
                  <a:gd name="T9" fmla="*/ 20 h 40"/>
                  <a:gd name="T10" fmla="*/ 168 w 180"/>
                  <a:gd name="T11" fmla="*/ 40 h 40"/>
                  <a:gd name="T12" fmla="*/ 13 w 180"/>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180" h="40">
                    <a:moveTo>
                      <a:pt x="13" y="40"/>
                    </a:moveTo>
                    <a:lnTo>
                      <a:pt x="0" y="20"/>
                    </a:lnTo>
                    <a:lnTo>
                      <a:pt x="13" y="0"/>
                    </a:lnTo>
                    <a:lnTo>
                      <a:pt x="168" y="0"/>
                    </a:lnTo>
                    <a:lnTo>
                      <a:pt x="180" y="20"/>
                    </a:lnTo>
                    <a:lnTo>
                      <a:pt x="168" y="40"/>
                    </a:lnTo>
                    <a:lnTo>
                      <a:pt x="13" y="40"/>
                    </a:lnTo>
                    <a:close/>
                  </a:path>
                </a:pathLst>
              </a:custGeom>
              <a:solidFill>
                <a:schemeClr val="tx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sp>
          <p:nvSpPr>
            <p:cNvPr id="7" name="Rounded Rectangle 6"/>
            <p:cNvSpPr/>
            <p:nvPr/>
          </p:nvSpPr>
          <p:spPr>
            <a:xfrm>
              <a:off x="1999547" y="3857627"/>
              <a:ext cx="4502167" cy="1876425"/>
            </a:xfrm>
            <a:prstGeom prst="roundRect">
              <a:avLst>
                <a:gd name="adj" fmla="val 8164"/>
              </a:avLst>
            </a:prstGeom>
            <a:solidFill>
              <a:srgbClr val="00BCF2"/>
            </a:solidFill>
            <a:ln>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 name="AutoShape 49"/>
            <p:cNvSpPr>
              <a:spLocks noChangeAspect="1" noChangeArrowheads="1" noTextEdit="1"/>
            </p:cNvSpPr>
            <p:nvPr/>
          </p:nvSpPr>
          <p:spPr bwMode="auto">
            <a:xfrm>
              <a:off x="2155825" y="4211802"/>
              <a:ext cx="1460500" cy="118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nvGrpSpPr>
            <p:cNvPr id="9" name="Group 8"/>
            <p:cNvGrpSpPr/>
            <p:nvPr/>
          </p:nvGrpSpPr>
          <p:grpSpPr>
            <a:xfrm>
              <a:off x="3224213" y="4213390"/>
              <a:ext cx="574675" cy="1098550"/>
              <a:chOff x="7462838" y="4019715"/>
              <a:chExt cx="574675" cy="1098550"/>
            </a:xfrm>
          </p:grpSpPr>
          <p:sp>
            <p:nvSpPr>
              <p:cNvPr id="64" name="Rectangle 59"/>
              <p:cNvSpPr>
                <a:spLocks noChangeArrowheads="1"/>
              </p:cNvSpPr>
              <p:nvPr/>
            </p:nvSpPr>
            <p:spPr bwMode="auto">
              <a:xfrm>
                <a:off x="7462838" y="4019715"/>
                <a:ext cx="574675" cy="1098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65" name="Rectangle 60"/>
              <p:cNvSpPr>
                <a:spLocks noChangeArrowheads="1"/>
              </p:cNvSpPr>
              <p:nvPr/>
            </p:nvSpPr>
            <p:spPr bwMode="auto">
              <a:xfrm>
                <a:off x="7489825" y="4048290"/>
                <a:ext cx="520700" cy="104140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66" name="Rectangle 61"/>
              <p:cNvSpPr>
                <a:spLocks noChangeArrowheads="1"/>
              </p:cNvSpPr>
              <p:nvPr/>
            </p:nvSpPr>
            <p:spPr bwMode="auto">
              <a:xfrm>
                <a:off x="7518400" y="4076865"/>
                <a:ext cx="463550" cy="168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67" name="Rectangle 62"/>
              <p:cNvSpPr>
                <a:spLocks noChangeArrowheads="1"/>
              </p:cNvSpPr>
              <p:nvPr/>
            </p:nvSpPr>
            <p:spPr bwMode="auto">
              <a:xfrm>
                <a:off x="7518400" y="4273715"/>
                <a:ext cx="463550" cy="112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Rectangle 63"/>
              <p:cNvSpPr>
                <a:spLocks noChangeArrowheads="1"/>
              </p:cNvSpPr>
              <p:nvPr/>
            </p:nvSpPr>
            <p:spPr bwMode="auto">
              <a:xfrm>
                <a:off x="7518400" y="4415002"/>
                <a:ext cx="463550" cy="98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69" name="Rectangle 64"/>
              <p:cNvSpPr>
                <a:spLocks noChangeArrowheads="1"/>
              </p:cNvSpPr>
              <p:nvPr/>
            </p:nvSpPr>
            <p:spPr bwMode="auto">
              <a:xfrm>
                <a:off x="7518400" y="4542002"/>
                <a:ext cx="463550" cy="520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70" name="Rectangle 65"/>
              <p:cNvSpPr>
                <a:spLocks noChangeArrowheads="1"/>
              </p:cNvSpPr>
              <p:nvPr/>
            </p:nvSpPr>
            <p:spPr bwMode="auto">
              <a:xfrm>
                <a:off x="7631113" y="4146715"/>
                <a:ext cx="238125" cy="2857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71" name="Rectangle 66"/>
              <p:cNvSpPr>
                <a:spLocks noChangeArrowheads="1"/>
              </p:cNvSpPr>
              <p:nvPr/>
            </p:nvSpPr>
            <p:spPr bwMode="auto">
              <a:xfrm>
                <a:off x="7573963" y="4878552"/>
                <a:ext cx="84138" cy="12700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sp>
          <p:nvSpPr>
            <p:cNvPr id="10" name="TextBox 9"/>
            <p:cNvSpPr txBox="1"/>
            <p:nvPr/>
          </p:nvSpPr>
          <p:spPr>
            <a:xfrm>
              <a:off x="2973885" y="5289280"/>
              <a:ext cx="1056372" cy="461665"/>
            </a:xfrm>
            <a:prstGeom prst="rect">
              <a:avLst/>
            </a:prstGeom>
            <a:noFill/>
          </p:spPr>
          <p:txBody>
            <a:bodyPr wrap="square" rtlCol="0">
              <a:spAutoFit/>
            </a:bodyPr>
            <a:lstStyle/>
            <a:p>
              <a:pPr lvl="0" algn="ctr"/>
              <a:r>
                <a:rPr lang="en-US" sz="1200" dirty="0">
                  <a:solidFill>
                    <a:srgbClr val="FFFFFF"/>
                  </a:solidFill>
                  <a:latin typeface="Segoe UI" panose="020B0502040204020203" pitchFamily="34" charset="0"/>
                  <a:cs typeface="Segoe UI" panose="020B0502040204020203" pitchFamily="34" charset="0"/>
                </a:rPr>
                <a:t>Backend</a:t>
              </a:r>
            </a:p>
            <a:p>
              <a:pPr lvl="0" algn="ctr"/>
              <a:r>
                <a:rPr lang="en-US" sz="1200" dirty="0">
                  <a:solidFill>
                    <a:srgbClr val="FFFFFF"/>
                  </a:solidFill>
                  <a:latin typeface="Segoe UI" panose="020B0502040204020203" pitchFamily="34" charset="0"/>
                  <a:cs typeface="Segoe UI" panose="020B0502040204020203" pitchFamily="34" charset="0"/>
                </a:rPr>
                <a:t>10.3/16</a:t>
              </a:r>
            </a:p>
          </p:txBody>
        </p:sp>
        <p:grpSp>
          <p:nvGrpSpPr>
            <p:cNvPr id="11" name="Group 10"/>
            <p:cNvGrpSpPr/>
            <p:nvPr/>
          </p:nvGrpSpPr>
          <p:grpSpPr>
            <a:xfrm>
              <a:off x="4108901" y="4213390"/>
              <a:ext cx="574675" cy="1098550"/>
              <a:chOff x="8833301" y="4241965"/>
              <a:chExt cx="574675" cy="1098550"/>
            </a:xfrm>
          </p:grpSpPr>
          <p:sp>
            <p:nvSpPr>
              <p:cNvPr id="56" name="Rectangle 59"/>
              <p:cNvSpPr>
                <a:spLocks noChangeArrowheads="1"/>
              </p:cNvSpPr>
              <p:nvPr/>
            </p:nvSpPr>
            <p:spPr bwMode="auto">
              <a:xfrm>
                <a:off x="8833301" y="4241965"/>
                <a:ext cx="574675" cy="1098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7" name="Rectangle 60"/>
              <p:cNvSpPr>
                <a:spLocks noChangeArrowheads="1"/>
              </p:cNvSpPr>
              <p:nvPr/>
            </p:nvSpPr>
            <p:spPr bwMode="auto">
              <a:xfrm>
                <a:off x="8860288" y="4270540"/>
                <a:ext cx="520700" cy="104140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8" name="Rectangle 61"/>
              <p:cNvSpPr>
                <a:spLocks noChangeArrowheads="1"/>
              </p:cNvSpPr>
              <p:nvPr/>
            </p:nvSpPr>
            <p:spPr bwMode="auto">
              <a:xfrm>
                <a:off x="8888863" y="4299115"/>
                <a:ext cx="463550" cy="168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9" name="Rectangle 62"/>
              <p:cNvSpPr>
                <a:spLocks noChangeArrowheads="1"/>
              </p:cNvSpPr>
              <p:nvPr/>
            </p:nvSpPr>
            <p:spPr bwMode="auto">
              <a:xfrm>
                <a:off x="8888863" y="4495965"/>
                <a:ext cx="463550" cy="112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60" name="Rectangle 63"/>
              <p:cNvSpPr>
                <a:spLocks noChangeArrowheads="1"/>
              </p:cNvSpPr>
              <p:nvPr/>
            </p:nvSpPr>
            <p:spPr bwMode="auto">
              <a:xfrm>
                <a:off x="8888863" y="4637252"/>
                <a:ext cx="463550" cy="98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61" name="Rectangle 64"/>
              <p:cNvSpPr>
                <a:spLocks noChangeArrowheads="1"/>
              </p:cNvSpPr>
              <p:nvPr/>
            </p:nvSpPr>
            <p:spPr bwMode="auto">
              <a:xfrm>
                <a:off x="8888863" y="4764252"/>
                <a:ext cx="463550" cy="520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62" name="Rectangle 65"/>
              <p:cNvSpPr>
                <a:spLocks noChangeArrowheads="1"/>
              </p:cNvSpPr>
              <p:nvPr/>
            </p:nvSpPr>
            <p:spPr bwMode="auto">
              <a:xfrm>
                <a:off x="9001576" y="4368965"/>
                <a:ext cx="238125" cy="2857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63" name="Rectangle 66"/>
              <p:cNvSpPr>
                <a:spLocks noChangeArrowheads="1"/>
              </p:cNvSpPr>
              <p:nvPr/>
            </p:nvSpPr>
            <p:spPr bwMode="auto">
              <a:xfrm>
                <a:off x="8944426" y="5100802"/>
                <a:ext cx="84138" cy="12700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nvGrpSpPr>
            <p:cNvPr id="12" name="Group 11"/>
            <p:cNvGrpSpPr/>
            <p:nvPr/>
          </p:nvGrpSpPr>
          <p:grpSpPr>
            <a:xfrm>
              <a:off x="5557152" y="4211802"/>
              <a:ext cx="742498" cy="1098550"/>
              <a:chOff x="8433251" y="4241965"/>
              <a:chExt cx="742498" cy="1098550"/>
            </a:xfrm>
          </p:grpSpPr>
          <p:sp>
            <p:nvSpPr>
              <p:cNvPr id="47" name="Rectangle 59"/>
              <p:cNvSpPr>
                <a:spLocks noChangeArrowheads="1"/>
              </p:cNvSpPr>
              <p:nvPr/>
            </p:nvSpPr>
            <p:spPr bwMode="auto">
              <a:xfrm>
                <a:off x="8433251" y="4241965"/>
                <a:ext cx="574675" cy="1098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8" name="Rectangle 60"/>
              <p:cNvSpPr>
                <a:spLocks noChangeArrowheads="1"/>
              </p:cNvSpPr>
              <p:nvPr/>
            </p:nvSpPr>
            <p:spPr bwMode="auto">
              <a:xfrm>
                <a:off x="8460238" y="4270540"/>
                <a:ext cx="520700" cy="104140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9" name="Rectangle 61"/>
              <p:cNvSpPr>
                <a:spLocks noChangeArrowheads="1"/>
              </p:cNvSpPr>
              <p:nvPr/>
            </p:nvSpPr>
            <p:spPr bwMode="auto">
              <a:xfrm>
                <a:off x="8488813" y="4299115"/>
                <a:ext cx="463550" cy="168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0" name="Rectangle 62"/>
              <p:cNvSpPr>
                <a:spLocks noChangeArrowheads="1"/>
              </p:cNvSpPr>
              <p:nvPr/>
            </p:nvSpPr>
            <p:spPr bwMode="auto">
              <a:xfrm>
                <a:off x="8488813" y="4495965"/>
                <a:ext cx="463550" cy="112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1" name="Rectangle 63"/>
              <p:cNvSpPr>
                <a:spLocks noChangeArrowheads="1"/>
              </p:cNvSpPr>
              <p:nvPr/>
            </p:nvSpPr>
            <p:spPr bwMode="auto">
              <a:xfrm>
                <a:off x="8488813" y="4637252"/>
                <a:ext cx="463550" cy="98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2" name="Rectangle 64"/>
              <p:cNvSpPr>
                <a:spLocks noChangeArrowheads="1"/>
              </p:cNvSpPr>
              <p:nvPr/>
            </p:nvSpPr>
            <p:spPr bwMode="auto">
              <a:xfrm>
                <a:off x="8488813" y="4764252"/>
                <a:ext cx="463550" cy="520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3" name="Rectangle 65"/>
              <p:cNvSpPr>
                <a:spLocks noChangeArrowheads="1"/>
              </p:cNvSpPr>
              <p:nvPr/>
            </p:nvSpPr>
            <p:spPr bwMode="auto">
              <a:xfrm>
                <a:off x="8601526" y="4368965"/>
                <a:ext cx="238125" cy="2857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4" name="Rectangle 66"/>
              <p:cNvSpPr>
                <a:spLocks noChangeArrowheads="1"/>
              </p:cNvSpPr>
              <p:nvPr/>
            </p:nvSpPr>
            <p:spPr bwMode="auto">
              <a:xfrm>
                <a:off x="8544376" y="5100802"/>
                <a:ext cx="84138" cy="12700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5" name="Freeform 24"/>
              <p:cNvSpPr>
                <a:spLocks noEditPoints="1"/>
              </p:cNvSpPr>
              <p:nvPr/>
            </p:nvSpPr>
            <p:spPr bwMode="auto">
              <a:xfrm>
                <a:off x="8854484" y="4798540"/>
                <a:ext cx="321265" cy="463752"/>
              </a:xfrm>
              <a:custGeom>
                <a:avLst/>
                <a:gdLst>
                  <a:gd name="T0" fmla="*/ 221 w 239"/>
                  <a:gd name="T1" fmla="*/ 97 h 345"/>
                  <a:gd name="T2" fmla="*/ 204 w 239"/>
                  <a:gd name="T3" fmla="*/ 62 h 345"/>
                  <a:gd name="T4" fmla="*/ 186 w 239"/>
                  <a:gd name="T5" fmla="*/ 17 h 345"/>
                  <a:gd name="T6" fmla="*/ 168 w 239"/>
                  <a:gd name="T7" fmla="*/ 62 h 345"/>
                  <a:gd name="T8" fmla="*/ 151 w 239"/>
                  <a:gd name="T9" fmla="*/ 97 h 345"/>
                  <a:gd name="T10" fmla="*/ 133 w 239"/>
                  <a:gd name="T11" fmla="*/ 133 h 345"/>
                  <a:gd name="T12" fmla="*/ 115 w 239"/>
                  <a:gd name="T13" fmla="*/ 0 h 345"/>
                  <a:gd name="T14" fmla="*/ 0 w 239"/>
                  <a:gd name="T15" fmla="*/ 345 h 345"/>
                  <a:gd name="T16" fmla="*/ 239 w 239"/>
                  <a:gd name="T17" fmla="*/ 133 h 345"/>
                  <a:gd name="T18" fmla="*/ 44 w 239"/>
                  <a:gd name="T19" fmla="*/ 239 h 345"/>
                  <a:gd name="T20" fmla="*/ 27 w 239"/>
                  <a:gd name="T21" fmla="*/ 221 h 345"/>
                  <a:gd name="T22" fmla="*/ 44 w 239"/>
                  <a:gd name="T23" fmla="*/ 239 h 345"/>
                  <a:gd name="T24" fmla="*/ 27 w 239"/>
                  <a:gd name="T25" fmla="*/ 195 h 345"/>
                  <a:gd name="T26" fmla="*/ 44 w 239"/>
                  <a:gd name="T27" fmla="*/ 177 h 345"/>
                  <a:gd name="T28" fmla="*/ 44 w 239"/>
                  <a:gd name="T29" fmla="*/ 150 h 345"/>
                  <a:gd name="T30" fmla="*/ 27 w 239"/>
                  <a:gd name="T31" fmla="*/ 133 h 345"/>
                  <a:gd name="T32" fmla="*/ 44 w 239"/>
                  <a:gd name="T33" fmla="*/ 150 h 345"/>
                  <a:gd name="T34" fmla="*/ 27 w 239"/>
                  <a:gd name="T35" fmla="*/ 106 h 345"/>
                  <a:gd name="T36" fmla="*/ 44 w 239"/>
                  <a:gd name="T37" fmla="*/ 88 h 345"/>
                  <a:gd name="T38" fmla="*/ 44 w 239"/>
                  <a:gd name="T39" fmla="*/ 62 h 345"/>
                  <a:gd name="T40" fmla="*/ 27 w 239"/>
                  <a:gd name="T41" fmla="*/ 44 h 345"/>
                  <a:gd name="T42" fmla="*/ 44 w 239"/>
                  <a:gd name="T43" fmla="*/ 62 h 345"/>
                  <a:gd name="T44" fmla="*/ 71 w 239"/>
                  <a:gd name="T45" fmla="*/ 239 h 345"/>
                  <a:gd name="T46" fmla="*/ 89 w 239"/>
                  <a:gd name="T47" fmla="*/ 221 h 345"/>
                  <a:gd name="T48" fmla="*/ 89 w 239"/>
                  <a:gd name="T49" fmla="*/ 195 h 345"/>
                  <a:gd name="T50" fmla="*/ 71 w 239"/>
                  <a:gd name="T51" fmla="*/ 177 h 345"/>
                  <a:gd name="T52" fmla="*/ 89 w 239"/>
                  <a:gd name="T53" fmla="*/ 195 h 345"/>
                  <a:gd name="T54" fmla="*/ 71 w 239"/>
                  <a:gd name="T55" fmla="*/ 150 h 345"/>
                  <a:gd name="T56" fmla="*/ 89 w 239"/>
                  <a:gd name="T57" fmla="*/ 133 h 345"/>
                  <a:gd name="T58" fmla="*/ 89 w 239"/>
                  <a:gd name="T59" fmla="*/ 106 h 345"/>
                  <a:gd name="T60" fmla="*/ 71 w 239"/>
                  <a:gd name="T61" fmla="*/ 88 h 345"/>
                  <a:gd name="T62" fmla="*/ 89 w 239"/>
                  <a:gd name="T63" fmla="*/ 106 h 345"/>
                  <a:gd name="T64" fmla="*/ 71 w 239"/>
                  <a:gd name="T65" fmla="*/ 62 h 345"/>
                  <a:gd name="T66" fmla="*/ 89 w 239"/>
                  <a:gd name="T67" fmla="*/ 44 h 345"/>
                  <a:gd name="T68" fmla="*/ 168 w 239"/>
                  <a:gd name="T69" fmla="*/ 248 h 345"/>
                  <a:gd name="T70" fmla="*/ 151 w 239"/>
                  <a:gd name="T71" fmla="*/ 230 h 345"/>
                  <a:gd name="T72" fmla="*/ 168 w 239"/>
                  <a:gd name="T73" fmla="*/ 248 h 345"/>
                  <a:gd name="T74" fmla="*/ 151 w 239"/>
                  <a:gd name="T75" fmla="*/ 177 h 345"/>
                  <a:gd name="T76" fmla="*/ 168 w 239"/>
                  <a:gd name="T77" fmla="*/ 159 h 345"/>
                  <a:gd name="T78" fmla="*/ 204 w 239"/>
                  <a:gd name="T79" fmla="*/ 212 h 345"/>
                  <a:gd name="T80" fmla="*/ 186 w 239"/>
                  <a:gd name="T81" fmla="*/ 195 h 345"/>
                  <a:gd name="T82" fmla="*/ 204 w 239"/>
                  <a:gd name="T83" fmla="*/ 21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9" h="345">
                    <a:moveTo>
                      <a:pt x="221" y="133"/>
                    </a:moveTo>
                    <a:lnTo>
                      <a:pt x="221" y="97"/>
                    </a:lnTo>
                    <a:lnTo>
                      <a:pt x="204" y="97"/>
                    </a:lnTo>
                    <a:lnTo>
                      <a:pt x="204" y="62"/>
                    </a:lnTo>
                    <a:lnTo>
                      <a:pt x="186" y="62"/>
                    </a:lnTo>
                    <a:lnTo>
                      <a:pt x="186" y="17"/>
                    </a:lnTo>
                    <a:lnTo>
                      <a:pt x="168" y="17"/>
                    </a:lnTo>
                    <a:lnTo>
                      <a:pt x="168" y="62"/>
                    </a:lnTo>
                    <a:lnTo>
                      <a:pt x="151" y="62"/>
                    </a:lnTo>
                    <a:lnTo>
                      <a:pt x="151" y="97"/>
                    </a:lnTo>
                    <a:lnTo>
                      <a:pt x="133" y="97"/>
                    </a:lnTo>
                    <a:lnTo>
                      <a:pt x="133" y="133"/>
                    </a:lnTo>
                    <a:lnTo>
                      <a:pt x="115" y="133"/>
                    </a:lnTo>
                    <a:lnTo>
                      <a:pt x="115" y="0"/>
                    </a:lnTo>
                    <a:lnTo>
                      <a:pt x="0" y="0"/>
                    </a:lnTo>
                    <a:lnTo>
                      <a:pt x="0" y="345"/>
                    </a:lnTo>
                    <a:lnTo>
                      <a:pt x="239" y="345"/>
                    </a:lnTo>
                    <a:lnTo>
                      <a:pt x="239" y="133"/>
                    </a:lnTo>
                    <a:lnTo>
                      <a:pt x="221" y="133"/>
                    </a:lnTo>
                    <a:close/>
                    <a:moveTo>
                      <a:pt x="44" y="239"/>
                    </a:moveTo>
                    <a:lnTo>
                      <a:pt x="27" y="239"/>
                    </a:lnTo>
                    <a:lnTo>
                      <a:pt x="27" y="221"/>
                    </a:lnTo>
                    <a:lnTo>
                      <a:pt x="44" y="221"/>
                    </a:lnTo>
                    <a:lnTo>
                      <a:pt x="44" y="239"/>
                    </a:lnTo>
                    <a:close/>
                    <a:moveTo>
                      <a:pt x="44" y="195"/>
                    </a:moveTo>
                    <a:lnTo>
                      <a:pt x="27" y="195"/>
                    </a:lnTo>
                    <a:lnTo>
                      <a:pt x="27" y="177"/>
                    </a:lnTo>
                    <a:lnTo>
                      <a:pt x="44" y="177"/>
                    </a:lnTo>
                    <a:lnTo>
                      <a:pt x="44" y="195"/>
                    </a:lnTo>
                    <a:close/>
                    <a:moveTo>
                      <a:pt x="44" y="150"/>
                    </a:moveTo>
                    <a:lnTo>
                      <a:pt x="27" y="150"/>
                    </a:lnTo>
                    <a:lnTo>
                      <a:pt x="27" y="133"/>
                    </a:lnTo>
                    <a:lnTo>
                      <a:pt x="44" y="133"/>
                    </a:lnTo>
                    <a:lnTo>
                      <a:pt x="44" y="150"/>
                    </a:lnTo>
                    <a:close/>
                    <a:moveTo>
                      <a:pt x="44" y="106"/>
                    </a:moveTo>
                    <a:lnTo>
                      <a:pt x="27" y="106"/>
                    </a:lnTo>
                    <a:lnTo>
                      <a:pt x="27" y="88"/>
                    </a:lnTo>
                    <a:lnTo>
                      <a:pt x="44" y="88"/>
                    </a:lnTo>
                    <a:lnTo>
                      <a:pt x="44" y="106"/>
                    </a:lnTo>
                    <a:close/>
                    <a:moveTo>
                      <a:pt x="44" y="62"/>
                    </a:moveTo>
                    <a:lnTo>
                      <a:pt x="27" y="62"/>
                    </a:lnTo>
                    <a:lnTo>
                      <a:pt x="27" y="44"/>
                    </a:lnTo>
                    <a:lnTo>
                      <a:pt x="44" y="44"/>
                    </a:lnTo>
                    <a:lnTo>
                      <a:pt x="44" y="62"/>
                    </a:lnTo>
                    <a:close/>
                    <a:moveTo>
                      <a:pt x="89" y="239"/>
                    </a:moveTo>
                    <a:lnTo>
                      <a:pt x="71" y="239"/>
                    </a:lnTo>
                    <a:lnTo>
                      <a:pt x="71" y="221"/>
                    </a:lnTo>
                    <a:lnTo>
                      <a:pt x="89" y="221"/>
                    </a:lnTo>
                    <a:lnTo>
                      <a:pt x="89" y="239"/>
                    </a:lnTo>
                    <a:close/>
                    <a:moveTo>
                      <a:pt x="89" y="195"/>
                    </a:moveTo>
                    <a:lnTo>
                      <a:pt x="71" y="195"/>
                    </a:lnTo>
                    <a:lnTo>
                      <a:pt x="71" y="177"/>
                    </a:lnTo>
                    <a:lnTo>
                      <a:pt x="89" y="177"/>
                    </a:lnTo>
                    <a:lnTo>
                      <a:pt x="89" y="195"/>
                    </a:lnTo>
                    <a:close/>
                    <a:moveTo>
                      <a:pt x="89" y="150"/>
                    </a:moveTo>
                    <a:lnTo>
                      <a:pt x="71" y="150"/>
                    </a:lnTo>
                    <a:lnTo>
                      <a:pt x="71" y="133"/>
                    </a:lnTo>
                    <a:lnTo>
                      <a:pt x="89" y="133"/>
                    </a:lnTo>
                    <a:lnTo>
                      <a:pt x="89" y="150"/>
                    </a:lnTo>
                    <a:close/>
                    <a:moveTo>
                      <a:pt x="89" y="106"/>
                    </a:moveTo>
                    <a:lnTo>
                      <a:pt x="71" y="106"/>
                    </a:lnTo>
                    <a:lnTo>
                      <a:pt x="71" y="88"/>
                    </a:lnTo>
                    <a:lnTo>
                      <a:pt x="89" y="88"/>
                    </a:lnTo>
                    <a:lnTo>
                      <a:pt x="89" y="106"/>
                    </a:lnTo>
                    <a:close/>
                    <a:moveTo>
                      <a:pt x="89" y="62"/>
                    </a:moveTo>
                    <a:lnTo>
                      <a:pt x="71" y="62"/>
                    </a:lnTo>
                    <a:lnTo>
                      <a:pt x="71" y="44"/>
                    </a:lnTo>
                    <a:lnTo>
                      <a:pt x="89" y="44"/>
                    </a:lnTo>
                    <a:lnTo>
                      <a:pt x="89" y="62"/>
                    </a:lnTo>
                    <a:close/>
                    <a:moveTo>
                      <a:pt x="168" y="248"/>
                    </a:moveTo>
                    <a:lnTo>
                      <a:pt x="151" y="248"/>
                    </a:lnTo>
                    <a:lnTo>
                      <a:pt x="151" y="230"/>
                    </a:lnTo>
                    <a:lnTo>
                      <a:pt x="168" y="230"/>
                    </a:lnTo>
                    <a:lnTo>
                      <a:pt x="168" y="248"/>
                    </a:lnTo>
                    <a:close/>
                    <a:moveTo>
                      <a:pt x="168" y="177"/>
                    </a:moveTo>
                    <a:lnTo>
                      <a:pt x="151" y="177"/>
                    </a:lnTo>
                    <a:lnTo>
                      <a:pt x="151" y="159"/>
                    </a:lnTo>
                    <a:lnTo>
                      <a:pt x="168" y="159"/>
                    </a:lnTo>
                    <a:lnTo>
                      <a:pt x="168" y="177"/>
                    </a:lnTo>
                    <a:close/>
                    <a:moveTo>
                      <a:pt x="204" y="212"/>
                    </a:moveTo>
                    <a:lnTo>
                      <a:pt x="186" y="212"/>
                    </a:lnTo>
                    <a:lnTo>
                      <a:pt x="186" y="195"/>
                    </a:lnTo>
                    <a:lnTo>
                      <a:pt x="204" y="195"/>
                    </a:lnTo>
                    <a:lnTo>
                      <a:pt x="204" y="212"/>
                    </a:lnTo>
                    <a:close/>
                  </a:path>
                </a:pathLst>
              </a:custGeom>
              <a:solidFill>
                <a:srgbClr val="515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sp>
          <p:nvSpPr>
            <p:cNvPr id="13" name="TextBox 12"/>
            <p:cNvSpPr txBox="1"/>
            <p:nvPr/>
          </p:nvSpPr>
          <p:spPr>
            <a:xfrm>
              <a:off x="3901000" y="5289280"/>
              <a:ext cx="1049972" cy="461665"/>
            </a:xfrm>
            <a:prstGeom prst="rect">
              <a:avLst/>
            </a:prstGeom>
            <a:noFill/>
          </p:spPr>
          <p:txBody>
            <a:bodyPr wrap="square" rtlCol="0">
              <a:spAutoFit/>
            </a:bodyPr>
            <a:lstStyle/>
            <a:p>
              <a:pPr lvl="0" algn="ctr"/>
              <a:r>
                <a:rPr lang="en-US" sz="1200" dirty="0">
                  <a:solidFill>
                    <a:srgbClr val="FFFFFF"/>
                  </a:solidFill>
                  <a:latin typeface="Segoe UI" panose="020B0502040204020203" pitchFamily="34" charset="0"/>
                  <a:cs typeface="Segoe UI" panose="020B0502040204020203" pitchFamily="34" charset="0"/>
                </a:rPr>
                <a:t>Middle-tier</a:t>
              </a:r>
            </a:p>
            <a:p>
              <a:pPr lvl="0" algn="ctr"/>
              <a:r>
                <a:rPr lang="en-US" sz="1200" dirty="0">
                  <a:solidFill>
                    <a:srgbClr val="FFFFFF"/>
                  </a:solidFill>
                  <a:latin typeface="Segoe UI" panose="020B0502040204020203" pitchFamily="34" charset="0"/>
                  <a:cs typeface="Segoe UI" panose="020B0502040204020203" pitchFamily="34" charset="0"/>
                </a:rPr>
                <a:t>10.2/16</a:t>
              </a:r>
            </a:p>
          </p:txBody>
        </p:sp>
        <p:sp>
          <p:nvSpPr>
            <p:cNvPr id="14" name="TextBox 13"/>
            <p:cNvSpPr txBox="1"/>
            <p:nvPr/>
          </p:nvSpPr>
          <p:spPr>
            <a:xfrm>
              <a:off x="5372045" y="5289280"/>
              <a:ext cx="1021116" cy="461665"/>
            </a:xfrm>
            <a:prstGeom prst="rect">
              <a:avLst/>
            </a:prstGeom>
            <a:noFill/>
          </p:spPr>
          <p:txBody>
            <a:bodyPr wrap="square" rtlCol="0">
              <a:spAutoFit/>
            </a:bodyPr>
            <a:lstStyle/>
            <a:p>
              <a:pPr lvl="0" algn="ctr"/>
              <a:r>
                <a:rPr lang="en-US" sz="1200" dirty="0">
                  <a:solidFill>
                    <a:srgbClr val="FFFFFF"/>
                  </a:solidFill>
                  <a:latin typeface="Segoe UI" panose="020B0502040204020203" pitchFamily="34" charset="0"/>
                  <a:cs typeface="Segoe UI" panose="020B0502040204020203" pitchFamily="34" charset="0"/>
                </a:rPr>
                <a:t>Front-end</a:t>
              </a:r>
            </a:p>
            <a:p>
              <a:pPr lvl="0" algn="ctr"/>
              <a:r>
                <a:rPr lang="en-US" sz="1200" dirty="0">
                  <a:solidFill>
                    <a:srgbClr val="FFFFFF"/>
                  </a:solidFill>
                  <a:latin typeface="Segoe UI" panose="020B0502040204020203" pitchFamily="34" charset="0"/>
                  <a:cs typeface="Segoe UI" panose="020B0502040204020203" pitchFamily="34" charset="0"/>
                </a:rPr>
                <a:t>10.1/16</a:t>
              </a:r>
            </a:p>
          </p:txBody>
        </p:sp>
        <p:sp>
          <p:nvSpPr>
            <p:cNvPr id="15" name="Oval 14"/>
            <p:cNvSpPr/>
            <p:nvPr/>
          </p:nvSpPr>
          <p:spPr>
            <a:xfrm>
              <a:off x="2073275" y="4237366"/>
              <a:ext cx="780365" cy="780365"/>
            </a:xfrm>
            <a:prstGeom prst="ellipse">
              <a:avLst/>
            </a:prstGeom>
            <a:solidFill>
              <a:schemeClr val="bg1"/>
            </a:solidFill>
            <a:ln>
              <a:solidFill>
                <a:srgbClr val="007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nvGrpSpPr>
            <p:cNvPr id="16" name="Group 15"/>
            <p:cNvGrpSpPr>
              <a:grpSpLocks noChangeAspect="1"/>
            </p:cNvGrpSpPr>
            <p:nvPr/>
          </p:nvGrpSpPr>
          <p:grpSpPr>
            <a:xfrm>
              <a:off x="2246661" y="4329101"/>
              <a:ext cx="456890" cy="414514"/>
              <a:chOff x="6420582" y="2813381"/>
              <a:chExt cx="1091869" cy="990600"/>
            </a:xfrm>
          </p:grpSpPr>
          <p:sp>
            <p:nvSpPr>
              <p:cNvPr id="42" name="Oval 41"/>
              <p:cNvSpPr/>
              <p:nvPr/>
            </p:nvSpPr>
            <p:spPr bwMode="auto">
              <a:xfrm>
                <a:off x="6455549" y="2813381"/>
                <a:ext cx="990600" cy="990600"/>
              </a:xfrm>
              <a:prstGeom prst="ellips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3" name="Down Arrow 42"/>
              <p:cNvSpPr/>
              <p:nvPr/>
            </p:nvSpPr>
            <p:spPr bwMode="auto">
              <a:xfrm>
                <a:off x="6836760" y="3447238"/>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Down Arrow 43"/>
              <p:cNvSpPr/>
              <p:nvPr/>
            </p:nvSpPr>
            <p:spPr bwMode="auto">
              <a:xfrm rot="10800000">
                <a:off x="6841320" y="2815036"/>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Down Arrow 44"/>
              <p:cNvSpPr/>
              <p:nvPr/>
            </p:nvSpPr>
            <p:spPr bwMode="auto">
              <a:xfrm rot="5400000">
                <a:off x="7176885" y="3083279"/>
                <a:ext cx="228600" cy="442532"/>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6" name="Down Arrow 45"/>
              <p:cNvSpPr/>
              <p:nvPr/>
            </p:nvSpPr>
            <p:spPr bwMode="auto">
              <a:xfrm rot="16200000" flipH="1">
                <a:off x="6517069" y="3093758"/>
                <a:ext cx="228600" cy="421573"/>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7" name="TextBox 16"/>
            <p:cNvSpPr txBox="1"/>
            <p:nvPr/>
          </p:nvSpPr>
          <p:spPr>
            <a:xfrm>
              <a:off x="2076999" y="4716037"/>
              <a:ext cx="791614" cy="338554"/>
            </a:xfrm>
            <a:prstGeom prst="rect">
              <a:avLst/>
            </a:prstGeom>
            <a:noFill/>
          </p:spPr>
          <p:txBody>
            <a:bodyPr wrap="square" rtlCol="0">
              <a:spAutoFit/>
            </a:bodyPr>
            <a:lstStyle/>
            <a:p>
              <a:pPr lvl="0" algn="ctr"/>
              <a:r>
                <a:rPr lang="en-US" sz="800" dirty="0">
                  <a:solidFill>
                    <a:srgbClr val="000000"/>
                  </a:solidFill>
                  <a:latin typeface="Sego ui"/>
                </a:rPr>
                <a:t>VPN</a:t>
              </a:r>
            </a:p>
            <a:p>
              <a:pPr lvl="0" algn="ctr"/>
              <a:r>
                <a:rPr lang="en-US" sz="800" dirty="0">
                  <a:solidFill>
                    <a:srgbClr val="000000"/>
                  </a:solidFill>
                  <a:latin typeface="Sego ui"/>
                </a:rPr>
                <a:t>GW</a:t>
              </a:r>
            </a:p>
          </p:txBody>
        </p:sp>
        <p:sp>
          <p:nvSpPr>
            <p:cNvPr id="18" name="Oval 17"/>
            <p:cNvSpPr/>
            <p:nvPr/>
          </p:nvSpPr>
          <p:spPr>
            <a:xfrm>
              <a:off x="5190466" y="1825008"/>
              <a:ext cx="1189062" cy="118906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9" name="Up-Down Arrow 18"/>
            <p:cNvSpPr/>
            <p:nvPr/>
          </p:nvSpPr>
          <p:spPr>
            <a:xfrm>
              <a:off x="2298976" y="3127791"/>
              <a:ext cx="233535" cy="1088255"/>
            </a:xfrm>
            <a:prstGeom prst="upDownArrow">
              <a:avLst/>
            </a:prstGeom>
            <a:solidFill>
              <a:srgbClr val="FF8C00"/>
            </a:solidFill>
            <a:ln>
              <a:solidFill>
                <a:srgbClr val="FF8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20" name="Up-Down Arrow 19"/>
            <p:cNvSpPr/>
            <p:nvPr/>
          </p:nvSpPr>
          <p:spPr>
            <a:xfrm>
              <a:off x="5668277" y="3102428"/>
              <a:ext cx="233535" cy="1046843"/>
            </a:xfrm>
            <a:prstGeom prst="upDownArrow">
              <a:avLst/>
            </a:prstGeom>
            <a:solidFill>
              <a:srgbClr val="E81123"/>
            </a:solidFill>
            <a:ln>
              <a:solidFill>
                <a:srgbClr val="E811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cxnSp>
          <p:nvCxnSpPr>
            <p:cNvPr id="21" name="Straight Arrow Connector 20"/>
            <p:cNvCxnSpPr/>
            <p:nvPr/>
          </p:nvCxnSpPr>
          <p:spPr>
            <a:xfrm flipV="1">
              <a:off x="2734900" y="3148066"/>
              <a:ext cx="2675" cy="477783"/>
            </a:xfrm>
            <a:prstGeom prst="straightConnector1">
              <a:avLst/>
            </a:prstGeom>
            <a:ln w="57150">
              <a:solidFill>
                <a:srgbClr val="9B4F9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706328" y="3625849"/>
              <a:ext cx="1256072" cy="0"/>
            </a:xfrm>
            <a:prstGeom prst="line">
              <a:avLst/>
            </a:prstGeom>
            <a:ln w="57150">
              <a:solidFill>
                <a:srgbClr val="9B4F96"/>
              </a:solidFill>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flipV="1">
              <a:off x="3174016" y="4062402"/>
              <a:ext cx="749300" cy="196396"/>
            </a:xfrm>
            <a:prstGeom prst="bentConnector3">
              <a:avLst>
                <a:gd name="adj1" fmla="val -2627"/>
              </a:avLst>
            </a:prstGeom>
            <a:ln w="38100">
              <a:solidFill>
                <a:srgbClr val="FE9A32"/>
              </a:solidFill>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rot="10800000">
              <a:off x="3926682" y="4058887"/>
              <a:ext cx="856296" cy="203426"/>
            </a:xfrm>
            <a:prstGeom prst="bentConnector3">
              <a:avLst>
                <a:gd name="adj1" fmla="val 2447"/>
              </a:avLst>
            </a:prstGeom>
            <a:ln w="38100">
              <a:solidFill>
                <a:srgbClr val="FE9A32"/>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934775" y="3637753"/>
              <a:ext cx="0" cy="471115"/>
            </a:xfrm>
            <a:prstGeom prst="straightConnector1">
              <a:avLst/>
            </a:prstGeom>
            <a:ln w="57150">
              <a:solidFill>
                <a:srgbClr val="9B4F9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061085" y="2543264"/>
              <a:ext cx="1074525" cy="1450629"/>
            </a:xfrm>
            <a:prstGeom prst="straightConnector1">
              <a:avLst/>
            </a:prstGeom>
            <a:ln w="38100">
              <a:solidFill>
                <a:srgbClr val="9B4F96"/>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5400000" flipH="1" flipV="1">
              <a:off x="2534437" y="2660593"/>
              <a:ext cx="674567" cy="276574"/>
            </a:xfrm>
            <a:prstGeom prst="bentConnector3">
              <a:avLst>
                <a:gd name="adj1" fmla="val 97067"/>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868613" y="2478989"/>
              <a:ext cx="2221547" cy="0"/>
            </a:xfrm>
            <a:prstGeom prst="straightConnector1">
              <a:avLst/>
            </a:prstGeom>
            <a:ln w="38100">
              <a:solidFill>
                <a:srgbClr val="9B4F96"/>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9" name="Group 4"/>
            <p:cNvGrpSpPr>
              <a:grpSpLocks noChangeAspect="1"/>
            </p:cNvGrpSpPr>
            <p:nvPr/>
          </p:nvGrpSpPr>
          <p:grpSpPr bwMode="auto">
            <a:xfrm>
              <a:off x="5389255" y="1967895"/>
              <a:ext cx="791483" cy="596016"/>
              <a:chOff x="904" y="672"/>
              <a:chExt cx="3952" cy="2976"/>
            </a:xfrm>
          </p:grpSpPr>
          <p:sp>
            <p:nvSpPr>
              <p:cNvPr id="37" name="AutoShape 3"/>
              <p:cNvSpPr>
                <a:spLocks noChangeAspect="1" noChangeArrowheads="1" noTextEdit="1"/>
              </p:cNvSpPr>
              <p:nvPr/>
            </p:nvSpPr>
            <p:spPr bwMode="auto">
              <a:xfrm>
                <a:off x="904" y="672"/>
                <a:ext cx="3952" cy="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8" name="Freeform 5"/>
              <p:cNvSpPr>
                <a:spLocks/>
              </p:cNvSpPr>
              <p:nvPr/>
            </p:nvSpPr>
            <p:spPr bwMode="auto">
              <a:xfrm flipV="1">
                <a:off x="903" y="672"/>
                <a:ext cx="3955" cy="1105"/>
              </a:xfrm>
              <a:custGeom>
                <a:avLst/>
                <a:gdLst>
                  <a:gd name="T0" fmla="*/ 3770 w 17416"/>
                  <a:gd name="T1" fmla="*/ 3571 h 4864"/>
                  <a:gd name="T2" fmla="*/ 12538 w 17416"/>
                  <a:gd name="T3" fmla="*/ 3968 h 4864"/>
                  <a:gd name="T4" fmla="*/ 17416 w 17416"/>
                  <a:gd name="T5" fmla="*/ 1124 h 4864"/>
                  <a:gd name="T6" fmla="*/ 16415 w 17416"/>
                  <a:gd name="T7" fmla="*/ 0 h 4864"/>
                  <a:gd name="T8" fmla="*/ 12769 w 17416"/>
                  <a:gd name="T9" fmla="*/ 2293 h 4864"/>
                  <a:gd name="T10" fmla="*/ 3715 w 17416"/>
                  <a:gd name="T11" fmla="*/ 1893 h 4864"/>
                  <a:gd name="T12" fmla="*/ 1018 w 17416"/>
                  <a:gd name="T13" fmla="*/ 8 h 4864"/>
                  <a:gd name="T14" fmla="*/ 0 w 17416"/>
                  <a:gd name="T15" fmla="*/ 1117 h 4864"/>
                  <a:gd name="T16" fmla="*/ 3770 w 17416"/>
                  <a:gd name="T17" fmla="*/ 3571 h 4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416" h="4864">
                    <a:moveTo>
                      <a:pt x="3770" y="3571"/>
                    </a:moveTo>
                    <a:cubicBezTo>
                      <a:pt x="6527" y="4718"/>
                      <a:pt x="9689" y="4864"/>
                      <a:pt x="12538" y="3968"/>
                    </a:cubicBezTo>
                    <a:cubicBezTo>
                      <a:pt x="14351" y="3404"/>
                      <a:pt x="16024" y="2413"/>
                      <a:pt x="17416" y="1124"/>
                    </a:cubicBezTo>
                    <a:cubicBezTo>
                      <a:pt x="17083" y="750"/>
                      <a:pt x="16749" y="375"/>
                      <a:pt x="16415" y="0"/>
                    </a:cubicBezTo>
                    <a:cubicBezTo>
                      <a:pt x="15357" y="982"/>
                      <a:pt x="14118" y="1775"/>
                      <a:pt x="12769" y="2293"/>
                    </a:cubicBezTo>
                    <a:cubicBezTo>
                      <a:pt x="9870" y="3420"/>
                      <a:pt x="6504" y="3270"/>
                      <a:pt x="3715" y="1893"/>
                    </a:cubicBezTo>
                    <a:cubicBezTo>
                      <a:pt x="2724" y="1411"/>
                      <a:pt x="1814" y="769"/>
                      <a:pt x="1018" y="8"/>
                    </a:cubicBezTo>
                    <a:cubicBezTo>
                      <a:pt x="678" y="378"/>
                      <a:pt x="339" y="747"/>
                      <a:pt x="0" y="1117"/>
                    </a:cubicBezTo>
                    <a:cubicBezTo>
                      <a:pt x="1091" y="2158"/>
                      <a:pt x="2376" y="2994"/>
                      <a:pt x="3770" y="3571"/>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9" name="Freeform 6"/>
              <p:cNvSpPr>
                <a:spLocks/>
              </p:cNvSpPr>
              <p:nvPr/>
            </p:nvSpPr>
            <p:spPr bwMode="auto">
              <a:xfrm flipV="1">
                <a:off x="1488" y="1511"/>
                <a:ext cx="2784" cy="902"/>
              </a:xfrm>
              <a:custGeom>
                <a:avLst/>
                <a:gdLst>
                  <a:gd name="T0" fmla="*/ 1112 w 12262"/>
                  <a:gd name="T1" fmla="*/ 2043 h 3973"/>
                  <a:gd name="T2" fmla="*/ 8530 w 12262"/>
                  <a:gd name="T3" fmla="*/ 3249 h 3973"/>
                  <a:gd name="T4" fmla="*/ 10308 w 12262"/>
                  <a:gd name="T5" fmla="*/ 2527 h 3973"/>
                  <a:gd name="T6" fmla="*/ 11327 w 12262"/>
                  <a:gd name="T7" fmla="*/ 1892 h 3973"/>
                  <a:gd name="T8" fmla="*/ 12262 w 12262"/>
                  <a:gd name="T9" fmla="*/ 1157 h 3973"/>
                  <a:gd name="T10" fmla="*/ 11300 w 12262"/>
                  <a:gd name="T11" fmla="*/ 0 h 3973"/>
                  <a:gd name="T12" fmla="*/ 9204 w 12262"/>
                  <a:gd name="T13" fmla="*/ 1388 h 3973"/>
                  <a:gd name="T14" fmla="*/ 2198 w 12262"/>
                  <a:gd name="T15" fmla="*/ 957 h 3973"/>
                  <a:gd name="T16" fmla="*/ 985 w 12262"/>
                  <a:gd name="T17" fmla="*/ 10 h 3973"/>
                  <a:gd name="T18" fmla="*/ 0 w 12262"/>
                  <a:gd name="T19" fmla="*/ 1148 h 3973"/>
                  <a:gd name="T20" fmla="*/ 1112 w 12262"/>
                  <a:gd name="T21" fmla="*/ 2043 h 3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62" h="3973">
                    <a:moveTo>
                      <a:pt x="1112" y="2043"/>
                    </a:moveTo>
                    <a:cubicBezTo>
                      <a:pt x="3242" y="3521"/>
                      <a:pt x="6042" y="3973"/>
                      <a:pt x="8530" y="3249"/>
                    </a:cubicBezTo>
                    <a:cubicBezTo>
                      <a:pt x="9150" y="3079"/>
                      <a:pt x="9738" y="2817"/>
                      <a:pt x="10308" y="2527"/>
                    </a:cubicBezTo>
                    <a:cubicBezTo>
                      <a:pt x="10654" y="2325"/>
                      <a:pt x="11007" y="2134"/>
                      <a:pt x="11327" y="1892"/>
                    </a:cubicBezTo>
                    <a:cubicBezTo>
                      <a:pt x="11660" y="1676"/>
                      <a:pt x="11955" y="1409"/>
                      <a:pt x="12262" y="1157"/>
                    </a:cubicBezTo>
                    <a:cubicBezTo>
                      <a:pt x="11941" y="772"/>
                      <a:pt x="11621" y="385"/>
                      <a:pt x="11300" y="0"/>
                    </a:cubicBezTo>
                    <a:cubicBezTo>
                      <a:pt x="10667" y="553"/>
                      <a:pt x="9972" y="1042"/>
                      <a:pt x="9204" y="1388"/>
                    </a:cubicBezTo>
                    <a:cubicBezTo>
                      <a:pt x="7000" y="2458"/>
                      <a:pt x="4259" y="2271"/>
                      <a:pt x="2198" y="957"/>
                    </a:cubicBezTo>
                    <a:cubicBezTo>
                      <a:pt x="1758" y="689"/>
                      <a:pt x="1370" y="350"/>
                      <a:pt x="985" y="10"/>
                    </a:cubicBezTo>
                    <a:cubicBezTo>
                      <a:pt x="656" y="389"/>
                      <a:pt x="328" y="768"/>
                      <a:pt x="0" y="1148"/>
                    </a:cubicBezTo>
                    <a:cubicBezTo>
                      <a:pt x="359" y="1460"/>
                      <a:pt x="712" y="1782"/>
                      <a:pt x="1112" y="2043"/>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0" name="Freeform 7"/>
              <p:cNvSpPr>
                <a:spLocks/>
              </p:cNvSpPr>
              <p:nvPr/>
            </p:nvSpPr>
            <p:spPr bwMode="auto">
              <a:xfrm flipV="1">
                <a:off x="2071" y="2437"/>
                <a:ext cx="1621" cy="592"/>
              </a:xfrm>
              <a:custGeom>
                <a:avLst/>
                <a:gdLst>
                  <a:gd name="T0" fmla="*/ 2790 w 7135"/>
                  <a:gd name="T1" fmla="*/ 2475 h 2604"/>
                  <a:gd name="T2" fmla="*/ 5386 w 7135"/>
                  <a:gd name="T3" fmla="*/ 2213 h 2604"/>
                  <a:gd name="T4" fmla="*/ 7135 w 7135"/>
                  <a:gd name="T5" fmla="*/ 1157 h 2604"/>
                  <a:gd name="T6" fmla="*/ 6171 w 7135"/>
                  <a:gd name="T7" fmla="*/ 0 h 2604"/>
                  <a:gd name="T8" fmla="*/ 4274 w 7135"/>
                  <a:gd name="T9" fmla="*/ 962 h 2604"/>
                  <a:gd name="T10" fmla="*/ 1977 w 7135"/>
                  <a:gd name="T11" fmla="*/ 679 h 2604"/>
                  <a:gd name="T12" fmla="*/ 965 w 7135"/>
                  <a:gd name="T13" fmla="*/ 0 h 2604"/>
                  <a:gd name="T14" fmla="*/ 0 w 7135"/>
                  <a:gd name="T15" fmla="*/ 1157 h 2604"/>
                  <a:gd name="T16" fmla="*/ 2790 w 7135"/>
                  <a:gd name="T17" fmla="*/ 2475 h 2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35" h="2604">
                    <a:moveTo>
                      <a:pt x="2790" y="2475"/>
                    </a:moveTo>
                    <a:cubicBezTo>
                      <a:pt x="3659" y="2604"/>
                      <a:pt x="4561" y="2516"/>
                      <a:pt x="5386" y="2213"/>
                    </a:cubicBezTo>
                    <a:cubicBezTo>
                      <a:pt x="6032" y="1981"/>
                      <a:pt x="6622" y="1610"/>
                      <a:pt x="7135" y="1157"/>
                    </a:cubicBezTo>
                    <a:cubicBezTo>
                      <a:pt x="6814" y="771"/>
                      <a:pt x="6492" y="386"/>
                      <a:pt x="6171" y="0"/>
                    </a:cubicBezTo>
                    <a:cubicBezTo>
                      <a:pt x="5639" y="482"/>
                      <a:pt x="4983" y="836"/>
                      <a:pt x="4274" y="962"/>
                    </a:cubicBezTo>
                    <a:cubicBezTo>
                      <a:pt x="3504" y="1103"/>
                      <a:pt x="2688" y="1013"/>
                      <a:pt x="1977" y="679"/>
                    </a:cubicBezTo>
                    <a:cubicBezTo>
                      <a:pt x="1605" y="510"/>
                      <a:pt x="1271" y="270"/>
                      <a:pt x="965" y="0"/>
                    </a:cubicBezTo>
                    <a:cubicBezTo>
                      <a:pt x="643" y="386"/>
                      <a:pt x="321" y="771"/>
                      <a:pt x="0" y="1157"/>
                    </a:cubicBezTo>
                    <a:cubicBezTo>
                      <a:pt x="778" y="1852"/>
                      <a:pt x="1753" y="2333"/>
                      <a:pt x="2790" y="2475"/>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1" name="Freeform 8"/>
              <p:cNvSpPr>
                <a:spLocks/>
              </p:cNvSpPr>
              <p:nvPr/>
            </p:nvSpPr>
            <p:spPr bwMode="auto">
              <a:xfrm flipV="1">
                <a:off x="2642" y="3306"/>
                <a:ext cx="479" cy="343"/>
              </a:xfrm>
              <a:custGeom>
                <a:avLst/>
                <a:gdLst>
                  <a:gd name="T0" fmla="*/ 0 w 2107"/>
                  <a:gd name="T1" fmla="*/ 1128 h 1510"/>
                  <a:gd name="T2" fmla="*/ 1088 w 2107"/>
                  <a:gd name="T3" fmla="*/ 1499 h 1510"/>
                  <a:gd name="T4" fmla="*/ 2107 w 2107"/>
                  <a:gd name="T5" fmla="*/ 1128 h 1510"/>
                  <a:gd name="T6" fmla="*/ 1054 w 2107"/>
                  <a:gd name="T7" fmla="*/ 0 h 1510"/>
                  <a:gd name="T8" fmla="*/ 0 w 2107"/>
                  <a:gd name="T9" fmla="*/ 1128 h 1510"/>
                </a:gdLst>
                <a:ahLst/>
                <a:cxnLst>
                  <a:cxn ang="0">
                    <a:pos x="T0" y="T1"/>
                  </a:cxn>
                  <a:cxn ang="0">
                    <a:pos x="T2" y="T3"/>
                  </a:cxn>
                  <a:cxn ang="0">
                    <a:pos x="T4" y="T5"/>
                  </a:cxn>
                  <a:cxn ang="0">
                    <a:pos x="T6" y="T7"/>
                  </a:cxn>
                  <a:cxn ang="0">
                    <a:pos x="T8" y="T9"/>
                  </a:cxn>
                </a:cxnLst>
                <a:rect l="0" t="0" r="r" b="b"/>
                <a:pathLst>
                  <a:path w="2107" h="1510">
                    <a:moveTo>
                      <a:pt x="0" y="1128"/>
                    </a:moveTo>
                    <a:cubicBezTo>
                      <a:pt x="316" y="1353"/>
                      <a:pt x="695" y="1510"/>
                      <a:pt x="1088" y="1499"/>
                    </a:cubicBezTo>
                    <a:cubicBezTo>
                      <a:pt x="1458" y="1491"/>
                      <a:pt x="1809" y="1340"/>
                      <a:pt x="2107" y="1128"/>
                    </a:cubicBezTo>
                    <a:cubicBezTo>
                      <a:pt x="1756" y="752"/>
                      <a:pt x="1405" y="375"/>
                      <a:pt x="1054" y="0"/>
                    </a:cubicBezTo>
                    <a:cubicBezTo>
                      <a:pt x="702" y="375"/>
                      <a:pt x="351" y="752"/>
                      <a:pt x="0" y="1128"/>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sp>
          <p:nvSpPr>
            <p:cNvPr id="30" name="TextBox 29"/>
            <p:cNvSpPr txBox="1"/>
            <p:nvPr/>
          </p:nvSpPr>
          <p:spPr>
            <a:xfrm>
              <a:off x="5333150" y="2546612"/>
              <a:ext cx="966500" cy="338554"/>
            </a:xfrm>
            <a:prstGeom prst="rect">
              <a:avLst/>
            </a:prstGeom>
            <a:noFill/>
          </p:spPr>
          <p:txBody>
            <a:bodyPr wrap="square" rtlCol="0">
              <a:spAutoFit/>
            </a:bodyPr>
            <a:lstStyle/>
            <a:p>
              <a:pPr lvl="0" algn="ctr"/>
              <a:r>
                <a:rPr lang="en-US" sz="1600" dirty="0">
                  <a:solidFill>
                    <a:srgbClr val="000000"/>
                  </a:solidFill>
                  <a:latin typeface="Segoe UI" panose="020B0502040204020203" pitchFamily="34" charset="0"/>
                  <a:cs typeface="Segoe UI" panose="020B0502040204020203" pitchFamily="34" charset="0"/>
                </a:rPr>
                <a:t>Internet</a:t>
              </a:r>
            </a:p>
          </p:txBody>
        </p:sp>
        <p:sp>
          <p:nvSpPr>
            <p:cNvPr id="31" name="TextBox 30"/>
            <p:cNvSpPr txBox="1"/>
            <p:nvPr/>
          </p:nvSpPr>
          <p:spPr>
            <a:xfrm>
              <a:off x="1765142" y="1200661"/>
              <a:ext cx="1476533" cy="338554"/>
            </a:xfrm>
            <a:prstGeom prst="rect">
              <a:avLst/>
            </a:prstGeom>
            <a:noFill/>
          </p:spPr>
          <p:txBody>
            <a:bodyPr wrap="square" rtlCol="0">
              <a:spAutoFit/>
            </a:bodyPr>
            <a:lstStyle/>
            <a:p>
              <a:pPr lvl="0" algn="ctr"/>
              <a:r>
                <a:rPr lang="en-US" sz="1600" dirty="0">
                  <a:solidFill>
                    <a:srgbClr val="000000"/>
                  </a:solidFill>
                  <a:latin typeface="Segoe UI" panose="020B0502040204020203" pitchFamily="34" charset="0"/>
                  <a:cs typeface="Segoe UI" panose="020B0502040204020203" pitchFamily="34" charset="0"/>
                </a:rPr>
                <a:t>On premises</a:t>
              </a:r>
            </a:p>
          </p:txBody>
        </p:sp>
        <p:sp>
          <p:nvSpPr>
            <p:cNvPr id="32" name="TextBox 31"/>
            <p:cNvSpPr txBox="1"/>
            <p:nvPr/>
          </p:nvSpPr>
          <p:spPr>
            <a:xfrm>
              <a:off x="2627554" y="3116697"/>
              <a:ext cx="1962734" cy="523220"/>
            </a:xfrm>
            <a:prstGeom prst="rect">
              <a:avLst/>
            </a:prstGeom>
            <a:noFill/>
          </p:spPr>
          <p:txBody>
            <a:bodyPr wrap="square" rtlCol="0">
              <a:spAutoFit/>
            </a:bodyPr>
            <a:lstStyle/>
            <a:p>
              <a:pPr lvl="0" algn="ctr"/>
              <a:r>
                <a:rPr lang="en-US" sz="1400" dirty="0">
                  <a:solidFill>
                    <a:srgbClr val="000000"/>
                  </a:solidFill>
                  <a:latin typeface="Segoe UI" panose="020B0502040204020203" pitchFamily="34" charset="0"/>
                  <a:cs typeface="Segoe UI" panose="020B0502040204020203" pitchFamily="34" charset="0"/>
                </a:rPr>
                <a:t>Forced tunneled </a:t>
              </a:r>
              <a:br>
                <a:rPr lang="en-US" sz="1400" dirty="0">
                  <a:solidFill>
                    <a:srgbClr val="000000"/>
                  </a:solidFill>
                  <a:latin typeface="Segoe UI" panose="020B0502040204020203" pitchFamily="34" charset="0"/>
                  <a:cs typeface="Segoe UI" panose="020B0502040204020203" pitchFamily="34" charset="0"/>
                </a:rPr>
              </a:br>
              <a:r>
                <a:rPr lang="en-US" sz="1400" dirty="0">
                  <a:solidFill>
                    <a:srgbClr val="000000"/>
                  </a:solidFill>
                  <a:latin typeface="Segoe UI" panose="020B0502040204020203" pitchFamily="34" charset="0"/>
                  <a:cs typeface="Segoe UI" panose="020B0502040204020203" pitchFamily="34" charset="0"/>
                </a:rPr>
                <a:t>via S2S VPN</a:t>
              </a:r>
            </a:p>
          </p:txBody>
        </p:sp>
        <p:sp>
          <p:nvSpPr>
            <p:cNvPr id="33" name="TextBox 32"/>
            <p:cNvSpPr txBox="1"/>
            <p:nvPr/>
          </p:nvSpPr>
          <p:spPr>
            <a:xfrm>
              <a:off x="1270363" y="3301036"/>
              <a:ext cx="1476533" cy="584775"/>
            </a:xfrm>
            <a:prstGeom prst="rect">
              <a:avLst/>
            </a:prstGeom>
            <a:noFill/>
          </p:spPr>
          <p:txBody>
            <a:bodyPr wrap="square" rtlCol="0">
              <a:spAutoFit/>
            </a:bodyPr>
            <a:lstStyle/>
            <a:p>
              <a:pPr lvl="0" algn="ctr"/>
              <a:r>
                <a:rPr lang="en-US" sz="1600" dirty="0">
                  <a:solidFill>
                    <a:srgbClr val="000000"/>
                  </a:solidFill>
                  <a:latin typeface="Segoe UI" panose="020B0502040204020203" pitchFamily="34" charset="0"/>
                  <a:cs typeface="Segoe UI" panose="020B0502040204020203" pitchFamily="34" charset="0"/>
                </a:rPr>
                <a:t>S2S</a:t>
              </a:r>
            </a:p>
            <a:p>
              <a:pPr lvl="0" algn="ctr"/>
              <a:r>
                <a:rPr lang="en-US" sz="1600" dirty="0">
                  <a:solidFill>
                    <a:srgbClr val="000000"/>
                  </a:solidFill>
                  <a:latin typeface="Segoe UI" panose="020B0502040204020203" pitchFamily="34" charset="0"/>
                  <a:cs typeface="Segoe UI" panose="020B0502040204020203" pitchFamily="34" charset="0"/>
                </a:rPr>
                <a:t>VPNs</a:t>
              </a:r>
            </a:p>
          </p:txBody>
        </p:sp>
        <p:sp>
          <p:nvSpPr>
            <p:cNvPr id="34" name="TextBox 33"/>
            <p:cNvSpPr txBox="1"/>
            <p:nvPr/>
          </p:nvSpPr>
          <p:spPr>
            <a:xfrm>
              <a:off x="5689564" y="3182100"/>
              <a:ext cx="1476533" cy="584775"/>
            </a:xfrm>
            <a:prstGeom prst="rect">
              <a:avLst/>
            </a:prstGeom>
            <a:noFill/>
          </p:spPr>
          <p:txBody>
            <a:bodyPr wrap="square" rtlCol="0">
              <a:spAutoFit/>
            </a:bodyPr>
            <a:lstStyle/>
            <a:p>
              <a:pPr lvl="0" algn="ctr"/>
              <a:r>
                <a:rPr lang="en-US" sz="1600" dirty="0">
                  <a:solidFill>
                    <a:srgbClr val="000000"/>
                  </a:solidFill>
                  <a:latin typeface="Segoe UI" panose="020B0502040204020203" pitchFamily="34" charset="0"/>
                  <a:cs typeface="Segoe UI" panose="020B0502040204020203" pitchFamily="34" charset="0"/>
                </a:rPr>
                <a:t>Directly to</a:t>
              </a:r>
            </a:p>
            <a:p>
              <a:pPr lvl="0" algn="ctr"/>
              <a:r>
                <a:rPr lang="en-US" sz="1600" dirty="0">
                  <a:solidFill>
                    <a:srgbClr val="000000"/>
                  </a:solidFill>
                  <a:latin typeface="Segoe UI" panose="020B0502040204020203" pitchFamily="34" charset="0"/>
                  <a:cs typeface="Segoe UI" panose="020B0502040204020203" pitchFamily="34" charset="0"/>
                </a:rPr>
                <a:t>Internet</a:t>
              </a:r>
            </a:p>
          </p:txBody>
        </p:sp>
        <p:sp>
          <p:nvSpPr>
            <p:cNvPr id="35" name="TextBox 34"/>
            <p:cNvSpPr txBox="1"/>
            <p:nvPr/>
          </p:nvSpPr>
          <p:spPr>
            <a:xfrm>
              <a:off x="3571453" y="5856440"/>
              <a:ext cx="1909145" cy="338554"/>
            </a:xfrm>
            <a:prstGeom prst="rect">
              <a:avLst/>
            </a:prstGeom>
            <a:noFill/>
          </p:spPr>
          <p:txBody>
            <a:bodyPr wrap="square" rtlCol="0">
              <a:spAutoFit/>
            </a:bodyPr>
            <a:lstStyle/>
            <a:p>
              <a:pPr lvl="0" algn="ctr"/>
              <a:r>
                <a:rPr lang="en-US" sz="1600" dirty="0">
                  <a:solidFill>
                    <a:srgbClr val="000000"/>
                  </a:solidFill>
                  <a:latin typeface="Segoe UI" panose="020B0502040204020203" pitchFamily="34" charset="0"/>
                  <a:cs typeface="Segoe UI" panose="020B0502040204020203" pitchFamily="34" charset="0"/>
                </a:rPr>
                <a:t>Virtual Network</a:t>
              </a:r>
            </a:p>
          </p:txBody>
        </p:sp>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69809">
              <a:off x="4443173" y="3036581"/>
              <a:ext cx="387998" cy="387998"/>
            </a:xfrm>
            <a:prstGeom prst="rect">
              <a:avLst/>
            </a:prstGeom>
          </p:spPr>
        </p:pic>
      </p:grpSp>
    </p:spTree>
    <p:extLst>
      <p:ext uri="{BB962C8B-B14F-4D97-AF65-F5344CB8AC3E}">
        <p14:creationId xmlns:p14="http://schemas.microsoft.com/office/powerpoint/2010/main" val="1036094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8d50f5c5-b37b-4a50-a4c9-3c32eded03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network security groups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Network security group rules consist of:</a:t>
            </a:r>
          </a:p>
          <a:p>
            <a:pPr lvl="1"/>
            <a:r>
              <a:rPr lang="en-US" b="0" kern="0" dirty="0">
                <a:solidFill>
                  <a:srgbClr val="000000"/>
                </a:solidFill>
              </a:rPr>
              <a:t>Name </a:t>
            </a:r>
          </a:p>
          <a:p>
            <a:pPr lvl="1"/>
            <a:r>
              <a:rPr lang="en-US" b="0" kern="0" dirty="0">
                <a:solidFill>
                  <a:srgbClr val="000000"/>
                </a:solidFill>
              </a:rPr>
              <a:t>Direction </a:t>
            </a:r>
          </a:p>
          <a:p>
            <a:pPr lvl="1"/>
            <a:r>
              <a:rPr lang="en-US" b="0" kern="0" dirty="0">
                <a:solidFill>
                  <a:srgbClr val="000000"/>
                </a:solidFill>
              </a:rPr>
              <a:t>Priority </a:t>
            </a:r>
          </a:p>
          <a:p>
            <a:pPr lvl="1"/>
            <a:r>
              <a:rPr lang="en-US" b="0" kern="0" dirty="0">
                <a:solidFill>
                  <a:srgbClr val="000000"/>
                </a:solidFill>
              </a:rPr>
              <a:t>Access </a:t>
            </a:r>
          </a:p>
          <a:p>
            <a:pPr lvl="1"/>
            <a:r>
              <a:rPr lang="en-US" b="0" kern="0" dirty="0">
                <a:solidFill>
                  <a:srgbClr val="000000"/>
                </a:solidFill>
              </a:rPr>
              <a:t>Source IP address prefix </a:t>
            </a:r>
          </a:p>
          <a:p>
            <a:pPr lvl="1"/>
            <a:r>
              <a:rPr lang="en-US" b="0" kern="0" dirty="0">
                <a:solidFill>
                  <a:srgbClr val="000000"/>
                </a:solidFill>
              </a:rPr>
              <a:t>Source port range  </a:t>
            </a:r>
          </a:p>
          <a:p>
            <a:pPr lvl="1"/>
            <a:r>
              <a:rPr lang="en-US" b="0" kern="0" dirty="0">
                <a:solidFill>
                  <a:srgbClr val="000000"/>
                </a:solidFill>
              </a:rPr>
              <a:t>Destination IP address prefix </a:t>
            </a:r>
          </a:p>
          <a:p>
            <a:pPr lvl="1"/>
            <a:r>
              <a:rPr lang="en-US" b="0" kern="0" dirty="0">
                <a:solidFill>
                  <a:srgbClr val="000000"/>
                </a:solidFill>
              </a:rPr>
              <a:t>Destination port range </a:t>
            </a:r>
          </a:p>
          <a:p>
            <a:pPr lvl="1"/>
            <a:r>
              <a:rPr lang="en-US" b="0" kern="0" dirty="0">
                <a:solidFill>
                  <a:srgbClr val="000000"/>
                </a:solidFill>
              </a:rPr>
              <a:t>Protocol </a:t>
            </a:r>
          </a:p>
          <a:p>
            <a:pPr marL="0" lvl="0" indent="0">
              <a:buNone/>
            </a:pPr>
            <a:endParaRPr lang="en-US" sz="2400" b="0" kern="0" dirty="0">
              <a:solidFill>
                <a:srgbClr val="000000"/>
              </a:solidFill>
            </a:endParaRPr>
          </a:p>
        </p:txBody>
      </p:sp>
    </p:spTree>
    <p:extLst>
      <p:ext uri="{BB962C8B-B14F-4D97-AF65-F5344CB8AC3E}">
        <p14:creationId xmlns:p14="http://schemas.microsoft.com/office/powerpoint/2010/main" val="3242450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6843fd8e-eb89-4bb7-854c-5dd89f982e92">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428444" cy="740664"/>
          </a:xfrm>
        </p:spPr>
        <p:txBody>
          <a:bodyPr/>
          <a:lstStyle/>
          <a:p>
            <a:r>
              <a:rPr lang="en-US" dirty="0"/>
              <a:t>Demonstration: Configuring network security groups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create a network security group and associate it with a subnet of a virtual network</a:t>
            </a:r>
          </a:p>
        </p:txBody>
      </p:sp>
    </p:spTree>
    <p:extLst>
      <p:ext uri="{BB962C8B-B14F-4D97-AF65-F5344CB8AC3E}">
        <p14:creationId xmlns:p14="http://schemas.microsoft.com/office/powerpoint/2010/main" val="1035374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6365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035039" cy="740664"/>
          </a:xfrm>
        </p:spPr>
        <p:txBody>
          <a:bodyPr/>
          <a:lstStyle/>
          <a:p>
            <a:r>
              <a:rPr lang="en-US" dirty="0"/>
              <a:t>Lesson 4: Configuring virtual network connectivity</a:t>
            </a:r>
          </a:p>
        </p:txBody>
      </p:sp>
      <p:sp>
        <p:nvSpPr>
          <p:cNvPr id="3" name="Text Placeholder 2"/>
          <p:cNvSpPr>
            <a:spLocks noGrp="1"/>
          </p:cNvSpPr>
          <p:nvPr>
            <p:ph type="body" idx="1"/>
          </p:nvPr>
        </p:nvSpPr>
        <p:spPr/>
        <p:txBody>
          <a:bodyPr/>
          <a:lstStyle/>
          <a:p>
            <a:r>
              <a:rPr lang="en-US" dirty="0"/>
              <a:t>Azure virtual network connectivity options
Configuring point-to-site VPN connectivity
Configuring a site-to-site VPN
Configuring a VNet-to-VNet VPN
Connecting classic and Azure Resource Manager-based virtual networks in different Azure regions</a:t>
            </a:r>
          </a:p>
        </p:txBody>
      </p:sp>
    </p:spTree>
    <p:extLst>
      <p:ext uri="{BB962C8B-B14F-4D97-AF65-F5344CB8AC3E}">
        <p14:creationId xmlns:p14="http://schemas.microsoft.com/office/powerpoint/2010/main" val="837950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virtual network connectivity options</a:t>
            </a:r>
          </a:p>
        </p:txBody>
      </p:sp>
      <p:sp>
        <p:nvSpPr>
          <p:cNvPr id="4" name="Rounded Rectangle 3"/>
          <p:cNvSpPr/>
          <p:nvPr/>
        </p:nvSpPr>
        <p:spPr bwMode="auto">
          <a:xfrm>
            <a:off x="318052" y="1272209"/>
            <a:ext cx="8448261" cy="2345634"/>
          </a:xfrm>
          <a:prstGeom prst="roundRect">
            <a:avLst>
              <a:gd name="adj" fmla="val 0"/>
            </a:avLst>
          </a:prstGeom>
          <a:ln>
            <a:solidFill>
              <a:srgbClr val="68217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t" anchorCtr="0" compatLnSpc="1">
            <a:prstTxWarp prst="textNoShape">
              <a:avLst/>
            </a:prstTxWarp>
          </a:bodyPr>
          <a:lstStyle/>
          <a:p>
            <a:pPr lvl="0" eaLnBrk="0" hangingPunct="0"/>
            <a:r>
              <a:rPr lang="en-GB" b="0" dirty="0">
                <a:solidFill>
                  <a:srgbClr val="000000"/>
                </a:solidFill>
                <a:latin typeface="Segoe UI" panose="020B0502040204020203" pitchFamily="34" charset="0"/>
                <a:cs typeface="Segoe UI" panose="020B0502040204020203" pitchFamily="34" charset="0"/>
              </a:rPr>
              <a:t>Azure</a:t>
            </a:r>
          </a:p>
        </p:txBody>
      </p:sp>
      <p:sp>
        <p:nvSpPr>
          <p:cNvPr id="5" name="Rounded Rectangle 4"/>
          <p:cNvSpPr/>
          <p:nvPr/>
        </p:nvSpPr>
        <p:spPr bwMode="auto">
          <a:xfrm>
            <a:off x="616227" y="1828800"/>
            <a:ext cx="2346860"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eaLnBrk="0" hangingPunct="0"/>
            <a:r>
              <a:rPr lang="en-GB" b="0" dirty="0">
                <a:solidFill>
                  <a:srgbClr val="FFFFFF"/>
                </a:solidFill>
                <a:latin typeface="Segoe UI" panose="020B0502040204020203" pitchFamily="34" charset="0"/>
                <a:cs typeface="Segoe UI" panose="020B0502040204020203" pitchFamily="34" charset="0"/>
              </a:rPr>
              <a:t>West US VNet</a:t>
            </a:r>
          </a:p>
        </p:txBody>
      </p:sp>
      <p:sp>
        <p:nvSpPr>
          <p:cNvPr id="6" name="Rounded Rectangle 5"/>
          <p:cNvSpPr/>
          <p:nvPr/>
        </p:nvSpPr>
        <p:spPr bwMode="auto">
          <a:xfrm>
            <a:off x="5525087" y="1828799"/>
            <a:ext cx="2976183" cy="1570383"/>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eaLnBrk="0" hangingPunct="0"/>
            <a:r>
              <a:rPr lang="en-GB" b="0" dirty="0">
                <a:solidFill>
                  <a:srgbClr val="FFFFFF"/>
                </a:solidFill>
                <a:latin typeface="Segoe UI" panose="020B0502040204020203" pitchFamily="34" charset="0"/>
                <a:cs typeface="Segoe UI" panose="020B0502040204020203" pitchFamily="34" charset="0"/>
              </a:rPr>
              <a:t>East US VNet</a:t>
            </a:r>
          </a:p>
        </p:txBody>
      </p:sp>
      <p:grpSp>
        <p:nvGrpSpPr>
          <p:cNvPr id="7" name="Group 6"/>
          <p:cNvGrpSpPr>
            <a:grpSpLocks noChangeAspect="1"/>
          </p:cNvGrpSpPr>
          <p:nvPr/>
        </p:nvGrpSpPr>
        <p:grpSpPr>
          <a:xfrm>
            <a:off x="3104024" y="2880628"/>
            <a:ext cx="2300053" cy="400587"/>
            <a:chOff x="4642597" y="3753046"/>
            <a:chExt cx="2300053" cy="535590"/>
          </a:xfrm>
        </p:grpSpPr>
        <p:grpSp>
          <p:nvGrpSpPr>
            <p:cNvPr id="8" name="Group 7"/>
            <p:cNvGrpSpPr/>
            <p:nvPr/>
          </p:nvGrpSpPr>
          <p:grpSpPr>
            <a:xfrm>
              <a:off x="4642597" y="3753046"/>
              <a:ext cx="2300053" cy="535590"/>
              <a:chOff x="4734713" y="4387988"/>
              <a:chExt cx="2300053" cy="535590"/>
            </a:xfrm>
          </p:grpSpPr>
          <p:sp>
            <p:nvSpPr>
              <p:cNvPr id="10" name="Flowchart: Delay 9"/>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9" name="Oval 8"/>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3" name="TextBox 12"/>
          <p:cNvSpPr txBox="1"/>
          <p:nvPr/>
        </p:nvSpPr>
        <p:spPr>
          <a:xfrm>
            <a:off x="3408796" y="2527172"/>
            <a:ext cx="1611147"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VNet-to-VNet</a:t>
            </a:r>
          </a:p>
        </p:txBody>
      </p:sp>
      <p:grpSp>
        <p:nvGrpSpPr>
          <p:cNvPr id="14" name="Group 13"/>
          <p:cNvGrpSpPr>
            <a:grpSpLocks noChangeAspect="1"/>
          </p:cNvGrpSpPr>
          <p:nvPr/>
        </p:nvGrpSpPr>
        <p:grpSpPr>
          <a:xfrm>
            <a:off x="1253294" y="2304241"/>
            <a:ext cx="518167" cy="826403"/>
            <a:chOff x="8822083" y="2100326"/>
            <a:chExt cx="914400" cy="1458337"/>
          </a:xfrm>
        </p:grpSpPr>
        <p:grpSp>
          <p:nvGrpSpPr>
            <p:cNvPr id="15" name="Group 14"/>
            <p:cNvGrpSpPr>
              <a:grpSpLocks noChangeAspect="1"/>
            </p:cNvGrpSpPr>
            <p:nvPr/>
          </p:nvGrpSpPr>
          <p:grpSpPr bwMode="auto">
            <a:xfrm>
              <a:off x="9068949" y="2230438"/>
              <a:ext cx="530226" cy="1174751"/>
              <a:chOff x="5855" y="1405"/>
              <a:chExt cx="334" cy="740"/>
            </a:xfrm>
          </p:grpSpPr>
          <p:sp>
            <p:nvSpPr>
              <p:cNvPr id="17"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18" name="Freeform 17"/>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19" name="Rectangle 18"/>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0" name="Freeform 19"/>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1" name="Rectangle 20"/>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2" name="Freeform 21"/>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3" name="Rectangle 22"/>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4" name="Freeform 23"/>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5" name="Rectangle 24"/>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6" name="Freeform 25"/>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7" name="Oval 26"/>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8" name="Freeform 27"/>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29" name="Rectangle 28"/>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grpSp>
        <p:sp>
          <p:nvSpPr>
            <p:cNvPr id="16" name="Rectangle 15"/>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0" name="Group 29"/>
          <p:cNvGrpSpPr>
            <a:grpSpLocks noChangeAspect="1"/>
          </p:cNvGrpSpPr>
          <p:nvPr/>
        </p:nvGrpSpPr>
        <p:grpSpPr>
          <a:xfrm>
            <a:off x="1405694" y="2456641"/>
            <a:ext cx="518167" cy="826403"/>
            <a:chOff x="8822083" y="2100326"/>
            <a:chExt cx="914400" cy="1458337"/>
          </a:xfrm>
        </p:grpSpPr>
        <p:grpSp>
          <p:nvGrpSpPr>
            <p:cNvPr id="31" name="Group 30"/>
            <p:cNvGrpSpPr>
              <a:grpSpLocks noChangeAspect="1"/>
            </p:cNvGrpSpPr>
            <p:nvPr/>
          </p:nvGrpSpPr>
          <p:grpSpPr bwMode="auto">
            <a:xfrm>
              <a:off x="9068949" y="2230438"/>
              <a:ext cx="530226" cy="1174751"/>
              <a:chOff x="5855" y="1405"/>
              <a:chExt cx="334" cy="740"/>
            </a:xfrm>
          </p:grpSpPr>
          <p:sp>
            <p:nvSpPr>
              <p:cNvPr id="33"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34" name="Freeform 33"/>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35" name="Rectangle 34"/>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36" name="Freeform 35"/>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37" name="Rectangle 36"/>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38" name="Freeform 37"/>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39" name="Rectangle 38"/>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40" name="Freeform 39"/>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41" name="Rectangle 40"/>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42" name="Freeform 41"/>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43" name="Oval 42"/>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44" name="Freeform 43"/>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45" name="Rectangle 44"/>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grpSp>
        <p:sp>
          <p:nvSpPr>
            <p:cNvPr id="32" name="Rectangle 31"/>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46" name="Group 45"/>
          <p:cNvGrpSpPr>
            <a:grpSpLocks noChangeAspect="1"/>
          </p:cNvGrpSpPr>
          <p:nvPr/>
        </p:nvGrpSpPr>
        <p:grpSpPr>
          <a:xfrm>
            <a:off x="6819207" y="2300759"/>
            <a:ext cx="518167" cy="826403"/>
            <a:chOff x="8822083" y="2100326"/>
            <a:chExt cx="914400" cy="1458337"/>
          </a:xfrm>
        </p:grpSpPr>
        <p:grpSp>
          <p:nvGrpSpPr>
            <p:cNvPr id="47" name="Group 46"/>
            <p:cNvGrpSpPr>
              <a:grpSpLocks noChangeAspect="1"/>
            </p:cNvGrpSpPr>
            <p:nvPr/>
          </p:nvGrpSpPr>
          <p:grpSpPr bwMode="auto">
            <a:xfrm>
              <a:off x="9068949" y="2230438"/>
              <a:ext cx="530226" cy="1174751"/>
              <a:chOff x="5855" y="1405"/>
              <a:chExt cx="334" cy="740"/>
            </a:xfrm>
          </p:grpSpPr>
          <p:sp>
            <p:nvSpPr>
              <p:cNvPr id="49"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50" name="Freeform 49"/>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51" name="Rectangle 50"/>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52" name="Freeform 51"/>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53" name="Rectangle 52"/>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54" name="Freeform 53"/>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55" name="Rectangle 54"/>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56" name="Freeform 55"/>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57" name="Rectangle 56"/>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58" name="Freeform 57"/>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59" name="Oval 58"/>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60" name="Freeform 59"/>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61" name="Rectangle 60"/>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grpSp>
        <p:sp>
          <p:nvSpPr>
            <p:cNvPr id="48" name="Rectangle 47"/>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62" name="Group 61"/>
          <p:cNvGrpSpPr>
            <a:grpSpLocks noChangeAspect="1"/>
          </p:cNvGrpSpPr>
          <p:nvPr/>
        </p:nvGrpSpPr>
        <p:grpSpPr>
          <a:xfrm>
            <a:off x="6971607" y="2453159"/>
            <a:ext cx="518167" cy="826403"/>
            <a:chOff x="8822083" y="2100326"/>
            <a:chExt cx="914400" cy="1458337"/>
          </a:xfrm>
        </p:grpSpPr>
        <p:grpSp>
          <p:nvGrpSpPr>
            <p:cNvPr id="63" name="Group 62"/>
            <p:cNvGrpSpPr>
              <a:grpSpLocks noChangeAspect="1"/>
            </p:cNvGrpSpPr>
            <p:nvPr/>
          </p:nvGrpSpPr>
          <p:grpSpPr bwMode="auto">
            <a:xfrm>
              <a:off x="9068949" y="2230438"/>
              <a:ext cx="530226" cy="1174751"/>
              <a:chOff x="5855" y="1405"/>
              <a:chExt cx="334" cy="740"/>
            </a:xfrm>
          </p:grpSpPr>
          <p:sp>
            <p:nvSpPr>
              <p:cNvPr id="65" name="AutoShape 3"/>
              <p:cNvSpPr>
                <a:spLocks noChangeAspect="1" noChangeArrowheads="1" noTextEdit="1"/>
              </p:cNvSpPr>
              <p:nvPr/>
            </p:nvSpPr>
            <p:spPr bwMode="auto">
              <a:xfrm>
                <a:off x="5855" y="1408"/>
                <a:ext cx="328"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66" name="Freeform 65"/>
              <p:cNvSpPr>
                <a:spLocks/>
              </p:cNvSpPr>
              <p:nvPr/>
            </p:nvSpPr>
            <p:spPr bwMode="auto">
              <a:xfrm>
                <a:off x="5855" y="1405"/>
                <a:ext cx="334" cy="740"/>
              </a:xfrm>
              <a:custGeom>
                <a:avLst/>
                <a:gdLst>
                  <a:gd name="T0" fmla="*/ 149 w 149"/>
                  <a:gd name="T1" fmla="*/ 280 h 287"/>
                  <a:gd name="T2" fmla="*/ 143 w 149"/>
                  <a:gd name="T3" fmla="*/ 287 h 287"/>
                  <a:gd name="T4" fmla="*/ 6 w 149"/>
                  <a:gd name="T5" fmla="*/ 287 h 287"/>
                  <a:gd name="T6" fmla="*/ 0 w 149"/>
                  <a:gd name="T7" fmla="*/ 280 h 287"/>
                  <a:gd name="T8" fmla="*/ 0 w 149"/>
                  <a:gd name="T9" fmla="*/ 7 h 287"/>
                  <a:gd name="T10" fmla="*/ 6 w 149"/>
                  <a:gd name="T11" fmla="*/ 0 h 287"/>
                  <a:gd name="T12" fmla="*/ 143 w 149"/>
                  <a:gd name="T13" fmla="*/ 0 h 287"/>
                  <a:gd name="T14" fmla="*/ 149 w 149"/>
                  <a:gd name="T15" fmla="*/ 7 h 287"/>
                  <a:gd name="T16" fmla="*/ 149 w 149"/>
                  <a:gd name="T17" fmla="*/ 28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287">
                    <a:moveTo>
                      <a:pt x="149" y="280"/>
                    </a:moveTo>
                    <a:cubicBezTo>
                      <a:pt x="149" y="284"/>
                      <a:pt x="146" y="287"/>
                      <a:pt x="143" y="287"/>
                    </a:cubicBezTo>
                    <a:cubicBezTo>
                      <a:pt x="6" y="287"/>
                      <a:pt x="6" y="287"/>
                      <a:pt x="6" y="287"/>
                    </a:cubicBezTo>
                    <a:cubicBezTo>
                      <a:pt x="3" y="287"/>
                      <a:pt x="0" y="284"/>
                      <a:pt x="0" y="280"/>
                    </a:cubicBezTo>
                    <a:cubicBezTo>
                      <a:pt x="0" y="7"/>
                      <a:pt x="0" y="7"/>
                      <a:pt x="0" y="7"/>
                    </a:cubicBezTo>
                    <a:cubicBezTo>
                      <a:pt x="0" y="3"/>
                      <a:pt x="3" y="0"/>
                      <a:pt x="6" y="0"/>
                    </a:cubicBezTo>
                    <a:cubicBezTo>
                      <a:pt x="143" y="0"/>
                      <a:pt x="143" y="0"/>
                      <a:pt x="143" y="0"/>
                    </a:cubicBezTo>
                    <a:cubicBezTo>
                      <a:pt x="146" y="0"/>
                      <a:pt x="149" y="3"/>
                      <a:pt x="149" y="7"/>
                    </a:cubicBezTo>
                    <a:lnTo>
                      <a:pt x="149" y="280"/>
                    </a:lnTo>
                    <a:close/>
                  </a:path>
                </a:pathLst>
              </a:custGeom>
              <a:solidFill>
                <a:srgbClr val="D2D2D2">
                  <a:alpha val="80000"/>
                </a:srgbClr>
              </a:solidFill>
              <a:ln w="9525">
                <a:solidFill>
                  <a:schemeClr val="tx1"/>
                </a:solidFill>
                <a:round/>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67" name="Rectangle 66"/>
              <p:cNvSpPr>
                <a:spLocks noChangeArrowheads="1"/>
              </p:cNvSpPr>
              <p:nvPr/>
            </p:nvSpPr>
            <p:spPr bwMode="auto">
              <a:xfrm>
                <a:off x="5855" y="1480"/>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68" name="Freeform 67"/>
              <p:cNvSpPr>
                <a:spLocks/>
              </p:cNvSpPr>
              <p:nvPr/>
            </p:nvSpPr>
            <p:spPr bwMode="auto">
              <a:xfrm>
                <a:off x="5998" y="147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7"/>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69" name="Rectangle 68"/>
              <p:cNvSpPr>
                <a:spLocks noChangeArrowheads="1"/>
              </p:cNvSpPr>
              <p:nvPr/>
            </p:nvSpPr>
            <p:spPr bwMode="auto">
              <a:xfrm>
                <a:off x="5855" y="1571"/>
                <a:ext cx="173" cy="6"/>
              </a:xfrm>
              <a:prstGeom prst="rect">
                <a:avLst/>
              </a:prstGeom>
              <a:solidFill>
                <a:srgbClr val="505050"/>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70" name="Freeform 69"/>
              <p:cNvSpPr>
                <a:spLocks/>
              </p:cNvSpPr>
              <p:nvPr/>
            </p:nvSpPr>
            <p:spPr bwMode="auto">
              <a:xfrm>
                <a:off x="5998" y="156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71" name="Rectangle 70"/>
              <p:cNvSpPr>
                <a:spLocks noChangeArrowheads="1"/>
              </p:cNvSpPr>
              <p:nvPr/>
            </p:nvSpPr>
            <p:spPr bwMode="auto">
              <a:xfrm>
                <a:off x="5855" y="1657"/>
                <a:ext cx="173" cy="5"/>
              </a:xfrm>
              <a:prstGeom prst="rect">
                <a:avLst/>
              </a:prstGeom>
              <a:solidFill>
                <a:schemeClr val="bg1">
                  <a:lumMod val="50000"/>
                </a:schemeClr>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72" name="Freeform 71"/>
              <p:cNvSpPr>
                <a:spLocks/>
              </p:cNvSpPr>
              <p:nvPr/>
            </p:nvSpPr>
            <p:spPr bwMode="auto">
              <a:xfrm>
                <a:off x="5998" y="1645"/>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2"/>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73" name="Rectangle 72"/>
              <p:cNvSpPr>
                <a:spLocks noChangeArrowheads="1"/>
              </p:cNvSpPr>
              <p:nvPr/>
            </p:nvSpPr>
            <p:spPr bwMode="auto">
              <a:xfrm>
                <a:off x="5855" y="1741"/>
                <a:ext cx="173" cy="7"/>
              </a:xfrm>
              <a:prstGeom prst="rect">
                <a:avLst/>
              </a:prstGeom>
              <a:solidFill>
                <a:schemeClr val="tx1"/>
              </a:solidFill>
              <a:ln w="9525">
                <a:solidFill>
                  <a:schemeClr val="tx1"/>
                </a:solidFill>
                <a:miter lim="800000"/>
                <a:headEnd/>
                <a:tailEnd/>
              </a:ln>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74" name="Freeform 73"/>
              <p:cNvSpPr>
                <a:spLocks/>
              </p:cNvSpPr>
              <p:nvPr/>
            </p:nvSpPr>
            <p:spPr bwMode="auto">
              <a:xfrm>
                <a:off x="5998" y="1730"/>
                <a:ext cx="188" cy="26"/>
              </a:xfrm>
              <a:custGeom>
                <a:avLst/>
                <a:gdLst>
                  <a:gd name="T0" fmla="*/ 72 w 72"/>
                  <a:gd name="T1" fmla="*/ 0 h 10"/>
                  <a:gd name="T2" fmla="*/ 5 w 72"/>
                  <a:gd name="T3" fmla="*/ 0 h 10"/>
                  <a:gd name="T4" fmla="*/ 0 w 72"/>
                  <a:gd name="T5" fmla="*/ 5 h 10"/>
                  <a:gd name="T6" fmla="*/ 5 w 72"/>
                  <a:gd name="T7" fmla="*/ 10 h 10"/>
                  <a:gd name="T8" fmla="*/ 72 w 72"/>
                  <a:gd name="T9" fmla="*/ 10 h 10"/>
                  <a:gd name="T10" fmla="*/ 72 w 72"/>
                  <a:gd name="T11" fmla="*/ 0 h 10"/>
                </a:gdLst>
                <a:ahLst/>
                <a:cxnLst>
                  <a:cxn ang="0">
                    <a:pos x="T0" y="T1"/>
                  </a:cxn>
                  <a:cxn ang="0">
                    <a:pos x="T2" y="T3"/>
                  </a:cxn>
                  <a:cxn ang="0">
                    <a:pos x="T4" y="T5"/>
                  </a:cxn>
                  <a:cxn ang="0">
                    <a:pos x="T6" y="T7"/>
                  </a:cxn>
                  <a:cxn ang="0">
                    <a:pos x="T8" y="T9"/>
                  </a:cxn>
                  <a:cxn ang="0">
                    <a:pos x="T10" y="T11"/>
                  </a:cxn>
                </a:cxnLst>
                <a:rect l="0" t="0" r="r" b="b"/>
                <a:pathLst>
                  <a:path w="72" h="10">
                    <a:moveTo>
                      <a:pt x="72" y="0"/>
                    </a:moveTo>
                    <a:cubicBezTo>
                      <a:pt x="5" y="0"/>
                      <a:pt x="5" y="0"/>
                      <a:pt x="5" y="0"/>
                    </a:cubicBezTo>
                    <a:cubicBezTo>
                      <a:pt x="2" y="0"/>
                      <a:pt x="0" y="3"/>
                      <a:pt x="0" y="5"/>
                    </a:cubicBezTo>
                    <a:cubicBezTo>
                      <a:pt x="0" y="8"/>
                      <a:pt x="2" y="10"/>
                      <a:pt x="5" y="10"/>
                    </a:cubicBezTo>
                    <a:cubicBezTo>
                      <a:pt x="72" y="10"/>
                      <a:pt x="72" y="10"/>
                      <a:pt x="72" y="10"/>
                    </a:cubicBezTo>
                    <a:lnTo>
                      <a:pt x="72" y="0"/>
                    </a:lnTo>
                    <a:close/>
                  </a:path>
                </a:pathLst>
              </a:cu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75" name="Oval 74"/>
              <p:cNvSpPr>
                <a:spLocks noChangeArrowheads="1"/>
              </p:cNvSpPr>
              <p:nvPr/>
            </p:nvSpPr>
            <p:spPr bwMode="auto">
              <a:xfrm>
                <a:off x="6006" y="1980"/>
                <a:ext cx="44" cy="44"/>
              </a:xfrm>
              <a:prstGeom prst="ellipse">
                <a:avLst/>
              </a:prstGeom>
              <a:solidFill>
                <a:srgbClr val="66F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76" name="Freeform 75"/>
              <p:cNvSpPr>
                <a:spLocks/>
              </p:cNvSpPr>
              <p:nvPr/>
            </p:nvSpPr>
            <p:spPr bwMode="auto">
              <a:xfrm>
                <a:off x="5855" y="2117"/>
                <a:ext cx="334" cy="28"/>
              </a:xfrm>
              <a:custGeom>
                <a:avLst/>
                <a:gdLst>
                  <a:gd name="T0" fmla="*/ 0 w 149"/>
                  <a:gd name="T1" fmla="*/ 0 h 11"/>
                  <a:gd name="T2" fmla="*/ 0 w 149"/>
                  <a:gd name="T3" fmla="*/ 4 h 11"/>
                  <a:gd name="T4" fmla="*/ 6 w 149"/>
                  <a:gd name="T5" fmla="*/ 11 h 11"/>
                  <a:gd name="T6" fmla="*/ 143 w 149"/>
                  <a:gd name="T7" fmla="*/ 11 h 11"/>
                  <a:gd name="T8" fmla="*/ 149 w 149"/>
                  <a:gd name="T9" fmla="*/ 4 h 11"/>
                  <a:gd name="T10" fmla="*/ 149 w 149"/>
                  <a:gd name="T11" fmla="*/ 0 h 11"/>
                  <a:gd name="T12" fmla="*/ 0 w 14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149" h="11">
                    <a:moveTo>
                      <a:pt x="0" y="0"/>
                    </a:moveTo>
                    <a:cubicBezTo>
                      <a:pt x="0" y="4"/>
                      <a:pt x="0" y="4"/>
                      <a:pt x="0" y="4"/>
                    </a:cubicBezTo>
                    <a:cubicBezTo>
                      <a:pt x="0" y="8"/>
                      <a:pt x="3" y="11"/>
                      <a:pt x="6" y="11"/>
                    </a:cubicBezTo>
                    <a:cubicBezTo>
                      <a:pt x="143" y="11"/>
                      <a:pt x="143" y="11"/>
                      <a:pt x="143" y="11"/>
                    </a:cubicBezTo>
                    <a:cubicBezTo>
                      <a:pt x="146" y="11"/>
                      <a:pt x="149" y="8"/>
                      <a:pt x="149" y="4"/>
                    </a:cubicBezTo>
                    <a:cubicBezTo>
                      <a:pt x="149" y="0"/>
                      <a:pt x="149" y="0"/>
                      <a:pt x="149" y="0"/>
                    </a:cubicBez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sp>
            <p:nvSpPr>
              <p:cNvPr id="77" name="Rectangle 76"/>
              <p:cNvSpPr>
                <a:spLocks noChangeArrowheads="1"/>
              </p:cNvSpPr>
              <p:nvPr/>
            </p:nvSpPr>
            <p:spPr bwMode="auto">
              <a:xfrm>
                <a:off x="5855" y="2071"/>
                <a:ext cx="334" cy="4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1110264" rtl="0" eaLnBrk="1" latinLnBrk="0" hangingPunct="1">
                  <a:defRPr sz="2200" kern="1200">
                    <a:solidFill>
                      <a:schemeClr val="tx1"/>
                    </a:solidFill>
                    <a:latin typeface="+mn-lt"/>
                    <a:ea typeface="+mn-ea"/>
                    <a:cs typeface="+mn-cs"/>
                  </a:defRPr>
                </a:lvl1pPr>
                <a:lvl2pPr marL="555132" algn="l" defTabSz="1110264" rtl="0" eaLnBrk="1" latinLnBrk="0" hangingPunct="1">
                  <a:defRPr sz="2200" kern="1200">
                    <a:solidFill>
                      <a:schemeClr val="tx1"/>
                    </a:solidFill>
                    <a:latin typeface="+mn-lt"/>
                    <a:ea typeface="+mn-ea"/>
                    <a:cs typeface="+mn-cs"/>
                  </a:defRPr>
                </a:lvl2pPr>
                <a:lvl3pPr marL="1110264" algn="l" defTabSz="1110264" rtl="0" eaLnBrk="1" latinLnBrk="0" hangingPunct="1">
                  <a:defRPr sz="2200" kern="1200">
                    <a:solidFill>
                      <a:schemeClr val="tx1"/>
                    </a:solidFill>
                    <a:latin typeface="+mn-lt"/>
                    <a:ea typeface="+mn-ea"/>
                    <a:cs typeface="+mn-cs"/>
                  </a:defRPr>
                </a:lvl3pPr>
                <a:lvl4pPr marL="1665397" algn="l" defTabSz="1110264" rtl="0" eaLnBrk="1" latinLnBrk="0" hangingPunct="1">
                  <a:defRPr sz="2200" kern="1200">
                    <a:solidFill>
                      <a:schemeClr val="tx1"/>
                    </a:solidFill>
                    <a:latin typeface="+mn-lt"/>
                    <a:ea typeface="+mn-ea"/>
                    <a:cs typeface="+mn-cs"/>
                  </a:defRPr>
                </a:lvl4pPr>
                <a:lvl5pPr marL="2220529" algn="l" defTabSz="1110264" rtl="0" eaLnBrk="1" latinLnBrk="0" hangingPunct="1">
                  <a:defRPr sz="2200" kern="1200">
                    <a:solidFill>
                      <a:schemeClr val="tx1"/>
                    </a:solidFill>
                    <a:latin typeface="+mn-lt"/>
                    <a:ea typeface="+mn-ea"/>
                    <a:cs typeface="+mn-cs"/>
                  </a:defRPr>
                </a:lvl5pPr>
                <a:lvl6pPr marL="2775661" algn="l" defTabSz="1110264" rtl="0" eaLnBrk="1" latinLnBrk="0" hangingPunct="1">
                  <a:defRPr sz="2200" kern="1200">
                    <a:solidFill>
                      <a:schemeClr val="tx1"/>
                    </a:solidFill>
                    <a:latin typeface="+mn-lt"/>
                    <a:ea typeface="+mn-ea"/>
                    <a:cs typeface="+mn-cs"/>
                  </a:defRPr>
                </a:lvl6pPr>
                <a:lvl7pPr marL="3330793" algn="l" defTabSz="1110264" rtl="0" eaLnBrk="1" latinLnBrk="0" hangingPunct="1">
                  <a:defRPr sz="2200" kern="1200">
                    <a:solidFill>
                      <a:schemeClr val="tx1"/>
                    </a:solidFill>
                    <a:latin typeface="+mn-lt"/>
                    <a:ea typeface="+mn-ea"/>
                    <a:cs typeface="+mn-cs"/>
                  </a:defRPr>
                </a:lvl7pPr>
                <a:lvl8pPr marL="3885926" algn="l" defTabSz="1110264" rtl="0" eaLnBrk="1" latinLnBrk="0" hangingPunct="1">
                  <a:defRPr sz="2200" kern="1200">
                    <a:solidFill>
                      <a:schemeClr val="tx1"/>
                    </a:solidFill>
                    <a:latin typeface="+mn-lt"/>
                    <a:ea typeface="+mn-ea"/>
                    <a:cs typeface="+mn-cs"/>
                  </a:defRPr>
                </a:lvl8pPr>
                <a:lvl9pPr marL="4441058" algn="l" defTabSz="1110264" rtl="0" eaLnBrk="1" latinLnBrk="0" hangingPunct="1">
                  <a:defRPr sz="2200" kern="1200">
                    <a:solidFill>
                      <a:schemeClr val="tx1"/>
                    </a:solidFill>
                    <a:latin typeface="+mn-lt"/>
                    <a:ea typeface="+mn-ea"/>
                    <a:cs typeface="+mn-cs"/>
                  </a:defRPr>
                </a:lvl9pPr>
              </a:lstStyle>
              <a:p>
                <a:pPr lvl="0" defTabSz="914400"/>
                <a:endParaRPr lang="en-US" sz="1800" dirty="0">
                  <a:solidFill>
                    <a:srgbClr val="000000"/>
                  </a:solidFill>
                  <a:latin typeface="Verdana" pitchFamily="34" charset="0"/>
                  <a:cs typeface="Arial" charset="0"/>
                </a:endParaRPr>
              </a:p>
            </p:txBody>
          </p:sp>
        </p:grpSp>
        <p:sp>
          <p:nvSpPr>
            <p:cNvPr id="64" name="Rectangle 63"/>
            <p:cNvSpPr/>
            <p:nvPr/>
          </p:nvSpPr>
          <p:spPr bwMode="auto">
            <a:xfrm>
              <a:off x="8822083" y="2100326"/>
              <a:ext cx="914400" cy="1458337"/>
            </a:xfrm>
            <a:prstGeom prst="rect">
              <a:avLst/>
            </a:prstGeom>
            <a:noFill/>
            <a:ln w="22225">
              <a:no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78" name="Picture 77"/>
          <p:cNvPicPr>
            <a:picLocks noChangeAspect="1"/>
          </p:cNvPicPr>
          <p:nvPr/>
        </p:nvPicPr>
        <p:blipFill>
          <a:blip r:embed="rId3"/>
          <a:stretch>
            <a:fillRect/>
          </a:stretch>
        </p:blipFill>
        <p:spPr>
          <a:xfrm>
            <a:off x="782858" y="5330877"/>
            <a:ext cx="1681087" cy="992922"/>
          </a:xfrm>
          <a:prstGeom prst="rect">
            <a:avLst/>
          </a:prstGeom>
        </p:spPr>
      </p:pic>
      <p:grpSp>
        <p:nvGrpSpPr>
          <p:cNvPr id="79" name="Group 78"/>
          <p:cNvGrpSpPr/>
          <p:nvPr/>
        </p:nvGrpSpPr>
        <p:grpSpPr>
          <a:xfrm>
            <a:off x="1471002" y="3719348"/>
            <a:ext cx="2433855" cy="1494728"/>
            <a:chOff x="1471002" y="3719348"/>
            <a:chExt cx="2433855" cy="1494728"/>
          </a:xfrm>
        </p:grpSpPr>
        <p:grpSp>
          <p:nvGrpSpPr>
            <p:cNvPr id="80" name="Group 79"/>
            <p:cNvGrpSpPr>
              <a:grpSpLocks noChangeAspect="1"/>
            </p:cNvGrpSpPr>
            <p:nvPr/>
          </p:nvGrpSpPr>
          <p:grpSpPr>
            <a:xfrm rot="5400000">
              <a:off x="991433" y="4198917"/>
              <a:ext cx="1494728" cy="535590"/>
              <a:chOff x="4642597" y="3753046"/>
              <a:chExt cx="2300053" cy="535590"/>
            </a:xfrm>
          </p:grpSpPr>
          <p:grpSp>
            <p:nvGrpSpPr>
              <p:cNvPr id="82" name="Group 81"/>
              <p:cNvGrpSpPr/>
              <p:nvPr/>
            </p:nvGrpSpPr>
            <p:grpSpPr>
              <a:xfrm>
                <a:off x="4642597" y="3753046"/>
                <a:ext cx="2300053" cy="535590"/>
                <a:chOff x="4734713" y="4387988"/>
                <a:chExt cx="2300053" cy="535590"/>
              </a:xfrm>
            </p:grpSpPr>
            <p:sp>
              <p:nvSpPr>
                <p:cNvPr id="84" name="Flowchart: Delay 83"/>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5" name="Rectangle 84"/>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86" name="Oval 85"/>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83" name="Oval 82"/>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81" name="TextBox 80"/>
            <p:cNvSpPr txBox="1"/>
            <p:nvPr/>
          </p:nvSpPr>
          <p:spPr>
            <a:xfrm>
              <a:off x="2063583" y="4454382"/>
              <a:ext cx="1841274" cy="369332"/>
            </a:xfrm>
            <a:prstGeom prst="rect">
              <a:avLst/>
            </a:prstGeom>
            <a:noFill/>
          </p:spPr>
          <p:txBody>
            <a:bodyPr wrap="square" rtlCol="0">
              <a:spAutoFit/>
            </a:bodyPr>
            <a:lstStyle/>
            <a:p>
              <a:pPr lvl="0"/>
              <a:r>
                <a:rPr lang="en-GB" b="0" dirty="0">
                  <a:solidFill>
                    <a:srgbClr val="000000"/>
                  </a:solidFill>
                  <a:latin typeface="Segoe UI" panose="020B0502040204020203" pitchFamily="34" charset="0"/>
                  <a:cs typeface="Segoe UI" panose="020B0502040204020203" pitchFamily="34" charset="0"/>
                </a:rPr>
                <a:t>Point-to-site</a:t>
              </a:r>
            </a:p>
          </p:txBody>
        </p:sp>
      </p:grpSp>
      <p:sp>
        <p:nvSpPr>
          <p:cNvPr id="87" name="Rounded Rectangle 86"/>
          <p:cNvSpPr/>
          <p:nvPr/>
        </p:nvSpPr>
        <p:spPr bwMode="auto">
          <a:xfrm>
            <a:off x="4035287" y="4711148"/>
            <a:ext cx="4465983" cy="1789043"/>
          </a:xfrm>
          <a:prstGeom prst="roundRect">
            <a:avLst>
              <a:gd name="adj" fmla="val 0"/>
            </a:avLst>
          </a:prstGeom>
          <a:solidFill>
            <a:srgbClr val="6DC2E9"/>
          </a:solidFill>
          <a:ln w="9525" cap="flat" cmpd="sng" algn="ctr">
            <a:noFill/>
            <a:prstDash val="solid"/>
            <a:roun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eaLnBrk="0" hangingPunct="0"/>
            <a:r>
              <a:rPr lang="en-GB" b="0" dirty="0">
                <a:solidFill>
                  <a:srgbClr val="000000"/>
                </a:solidFill>
                <a:latin typeface="Segoe UI" panose="020B0502040204020203" pitchFamily="34" charset="0"/>
                <a:cs typeface="Segoe UI" panose="020B0502040204020203" pitchFamily="34" charset="0"/>
              </a:rPr>
              <a:t>On-premises</a:t>
            </a:r>
            <a:br>
              <a:rPr lang="en-GB" b="0" dirty="0">
                <a:solidFill>
                  <a:srgbClr val="000000"/>
                </a:solidFill>
                <a:latin typeface="Segoe UI" panose="020B0502040204020203" pitchFamily="34" charset="0"/>
                <a:cs typeface="Segoe UI" panose="020B0502040204020203" pitchFamily="34" charset="0"/>
              </a:rPr>
            </a:br>
            <a:r>
              <a:rPr lang="en-GB" b="0" dirty="0">
                <a:solidFill>
                  <a:srgbClr val="000000"/>
                </a:solidFill>
                <a:latin typeface="Segoe UI" panose="020B0502040204020203" pitchFamily="34" charset="0"/>
                <a:cs typeface="Segoe UI" panose="020B0502040204020203" pitchFamily="34" charset="0"/>
              </a:rPr>
              <a:t>network</a:t>
            </a:r>
          </a:p>
        </p:txBody>
      </p:sp>
      <p:grpSp>
        <p:nvGrpSpPr>
          <p:cNvPr id="88" name="Group 87"/>
          <p:cNvGrpSpPr>
            <a:grpSpLocks noChangeAspect="1"/>
          </p:cNvGrpSpPr>
          <p:nvPr/>
        </p:nvGrpSpPr>
        <p:grpSpPr>
          <a:xfrm rot="5400000">
            <a:off x="6111762" y="4195435"/>
            <a:ext cx="1494728" cy="535590"/>
            <a:chOff x="4642597" y="3753046"/>
            <a:chExt cx="2300053" cy="535590"/>
          </a:xfrm>
        </p:grpSpPr>
        <p:grpSp>
          <p:nvGrpSpPr>
            <p:cNvPr id="89" name="Group 88"/>
            <p:cNvGrpSpPr/>
            <p:nvPr/>
          </p:nvGrpSpPr>
          <p:grpSpPr>
            <a:xfrm>
              <a:off x="4642597" y="3753046"/>
              <a:ext cx="2300053" cy="535590"/>
              <a:chOff x="4734713" y="4387988"/>
              <a:chExt cx="2300053" cy="535590"/>
            </a:xfrm>
          </p:grpSpPr>
          <p:sp>
            <p:nvSpPr>
              <p:cNvPr id="91" name="Flowchart: Delay 90"/>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2" name="Rectangle 91"/>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3" name="Oval 92"/>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90" name="Oval 89"/>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94" name="TextBox 93"/>
          <p:cNvSpPr txBox="1"/>
          <p:nvPr/>
        </p:nvSpPr>
        <p:spPr>
          <a:xfrm>
            <a:off x="7172304" y="4226032"/>
            <a:ext cx="1535623" cy="369332"/>
          </a:xfrm>
          <a:prstGeom prst="rect">
            <a:avLst/>
          </a:prstGeom>
          <a:noFill/>
        </p:spPr>
        <p:txBody>
          <a:bodyPr wrap="square" rtlCol="0">
            <a:spAutoFit/>
          </a:bodyPr>
          <a:lstStyle/>
          <a:p>
            <a:pPr lvl="0"/>
            <a:r>
              <a:rPr lang="en-GB" b="0" dirty="0">
                <a:solidFill>
                  <a:srgbClr val="000000"/>
                </a:solidFill>
                <a:latin typeface="Segoe UI" panose="020B0502040204020203" pitchFamily="34" charset="0"/>
                <a:cs typeface="Segoe UI" panose="020B0502040204020203" pitchFamily="34" charset="0"/>
              </a:rPr>
              <a:t>Site-to-site</a:t>
            </a:r>
          </a:p>
        </p:txBody>
      </p:sp>
      <p:pic>
        <p:nvPicPr>
          <p:cNvPr id="95" name="Picture 94"/>
          <p:cNvPicPr>
            <a:picLocks noChangeAspect="1"/>
          </p:cNvPicPr>
          <p:nvPr/>
        </p:nvPicPr>
        <p:blipFill>
          <a:blip r:embed="rId3"/>
          <a:stretch>
            <a:fillRect/>
          </a:stretch>
        </p:blipFill>
        <p:spPr>
          <a:xfrm>
            <a:off x="4701473" y="5598510"/>
            <a:ext cx="1142084" cy="674564"/>
          </a:xfrm>
          <a:prstGeom prst="rect">
            <a:avLst/>
          </a:prstGeom>
        </p:spPr>
      </p:pic>
      <p:pic>
        <p:nvPicPr>
          <p:cNvPr id="96" name="Picture 95"/>
          <p:cNvPicPr>
            <a:picLocks noChangeAspect="1"/>
          </p:cNvPicPr>
          <p:nvPr/>
        </p:nvPicPr>
        <p:blipFill>
          <a:blip r:embed="rId3"/>
          <a:stretch>
            <a:fillRect/>
          </a:stretch>
        </p:blipFill>
        <p:spPr>
          <a:xfrm>
            <a:off x="6857904" y="5598510"/>
            <a:ext cx="1142084" cy="674564"/>
          </a:xfrm>
          <a:prstGeom prst="rect">
            <a:avLst/>
          </a:prstGeom>
        </p:spPr>
      </p:pic>
      <p:grpSp>
        <p:nvGrpSpPr>
          <p:cNvPr id="97" name="Group 96"/>
          <p:cNvGrpSpPr>
            <a:grpSpLocks noChangeAspect="1"/>
          </p:cNvGrpSpPr>
          <p:nvPr/>
        </p:nvGrpSpPr>
        <p:grpSpPr>
          <a:xfrm rot="5400000">
            <a:off x="3785270" y="3593055"/>
            <a:ext cx="1333528" cy="871329"/>
            <a:chOff x="4642597" y="3753046"/>
            <a:chExt cx="2300053" cy="535590"/>
          </a:xfrm>
        </p:grpSpPr>
        <p:grpSp>
          <p:nvGrpSpPr>
            <p:cNvPr id="98" name="Group 97"/>
            <p:cNvGrpSpPr/>
            <p:nvPr/>
          </p:nvGrpSpPr>
          <p:grpSpPr>
            <a:xfrm>
              <a:off x="4642597" y="3753046"/>
              <a:ext cx="2300053" cy="535590"/>
              <a:chOff x="4734713" y="4387988"/>
              <a:chExt cx="2300053" cy="535590"/>
            </a:xfrm>
          </p:grpSpPr>
          <p:sp>
            <p:nvSpPr>
              <p:cNvPr id="100" name="Flowchart: Delay 99"/>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01" name="Rectangle 100"/>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102" name="Oval 101"/>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99" name="Oval 98"/>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sp>
        <p:nvSpPr>
          <p:cNvPr id="103" name="TextBox 102"/>
          <p:cNvSpPr txBox="1"/>
          <p:nvPr/>
        </p:nvSpPr>
        <p:spPr>
          <a:xfrm rot="16200000">
            <a:off x="2981848" y="3733765"/>
            <a:ext cx="1841274" cy="369332"/>
          </a:xfrm>
          <a:prstGeom prst="rect">
            <a:avLst/>
          </a:prstGeom>
          <a:noFill/>
        </p:spPr>
        <p:txBody>
          <a:bodyPr wrap="square" rtlCol="0">
            <a:spAutoFit/>
          </a:bodyPr>
          <a:lstStyle/>
          <a:p>
            <a:pPr lvl="0"/>
            <a:r>
              <a:rPr lang="en-GB" b="0" dirty="0">
                <a:solidFill>
                  <a:srgbClr val="000000"/>
                </a:solidFill>
                <a:latin typeface="Segoe UI" panose="020B0502040204020203" pitchFamily="34" charset="0"/>
                <a:cs typeface="Segoe UI" panose="020B0502040204020203" pitchFamily="34" charset="0"/>
              </a:rPr>
              <a:t>ExpressRoute</a:t>
            </a:r>
          </a:p>
        </p:txBody>
      </p:sp>
      <p:sp>
        <p:nvSpPr>
          <p:cNvPr id="104" name="Oval 103"/>
          <p:cNvSpPr/>
          <p:nvPr/>
        </p:nvSpPr>
        <p:spPr bwMode="auto">
          <a:xfrm>
            <a:off x="4979063" y="1694571"/>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05" name="Group 104"/>
          <p:cNvGrpSpPr>
            <a:grpSpLocks noChangeAspect="1"/>
          </p:cNvGrpSpPr>
          <p:nvPr/>
        </p:nvGrpSpPr>
        <p:grpSpPr>
          <a:xfrm>
            <a:off x="3083982" y="1745513"/>
            <a:ext cx="2300053" cy="400587"/>
            <a:chOff x="4642597" y="3753046"/>
            <a:chExt cx="2300053" cy="535590"/>
          </a:xfrm>
        </p:grpSpPr>
        <p:grpSp>
          <p:nvGrpSpPr>
            <p:cNvPr id="106" name="Group 105"/>
            <p:cNvGrpSpPr/>
            <p:nvPr/>
          </p:nvGrpSpPr>
          <p:grpSpPr>
            <a:xfrm>
              <a:off x="4642597" y="3753046"/>
              <a:ext cx="2300053" cy="535590"/>
              <a:chOff x="4734713" y="4387988"/>
              <a:chExt cx="2300053" cy="535590"/>
            </a:xfrm>
          </p:grpSpPr>
          <p:sp>
            <p:nvSpPr>
              <p:cNvPr id="108" name="Flowchart: Delay 107"/>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9" name="Rectangle 108"/>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Oval 109"/>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07" name="Oval 106"/>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1" name="Group 110"/>
          <p:cNvGrpSpPr>
            <a:grpSpLocks noChangeAspect="1"/>
          </p:cNvGrpSpPr>
          <p:nvPr/>
        </p:nvGrpSpPr>
        <p:grpSpPr>
          <a:xfrm>
            <a:off x="3095993" y="2188650"/>
            <a:ext cx="2300053" cy="400587"/>
            <a:chOff x="4642597" y="3753046"/>
            <a:chExt cx="2300053" cy="535590"/>
          </a:xfrm>
        </p:grpSpPr>
        <p:grpSp>
          <p:nvGrpSpPr>
            <p:cNvPr id="112" name="Group 111"/>
            <p:cNvGrpSpPr/>
            <p:nvPr/>
          </p:nvGrpSpPr>
          <p:grpSpPr>
            <a:xfrm>
              <a:off x="4642597" y="3753046"/>
              <a:ext cx="2300053" cy="535590"/>
              <a:chOff x="4734713" y="4387988"/>
              <a:chExt cx="2300053" cy="535590"/>
            </a:xfrm>
          </p:grpSpPr>
          <p:sp>
            <p:nvSpPr>
              <p:cNvPr id="114" name="Flowchart: Delay 113"/>
              <p:cNvSpPr/>
              <p:nvPr/>
            </p:nvSpPr>
            <p:spPr bwMode="auto">
              <a:xfrm>
                <a:off x="6689882" y="4387988"/>
                <a:ext cx="344884" cy="535590"/>
              </a:xfrm>
              <a:prstGeom prst="flowChartDelay">
                <a:avLst/>
              </a:prstGeom>
              <a:solidFill>
                <a:srgbClr val="44235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5" name="Rectangle 114"/>
              <p:cNvSpPr/>
              <p:nvPr/>
            </p:nvSpPr>
            <p:spPr bwMode="auto">
              <a:xfrm>
                <a:off x="4916048" y="4387988"/>
                <a:ext cx="1819971" cy="535590"/>
              </a:xfrm>
              <a:prstGeom prst="rect">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6" name="Oval 115"/>
              <p:cNvSpPr/>
              <p:nvPr/>
            </p:nvSpPr>
            <p:spPr bwMode="auto">
              <a:xfrm>
                <a:off x="4734713" y="4387988"/>
                <a:ext cx="362670" cy="535590"/>
              </a:xfrm>
              <a:prstGeom prst="ellipse">
                <a:avLst/>
              </a:prstGeom>
              <a:solidFill>
                <a:srgbClr val="68217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3" name="Oval 112"/>
            <p:cNvSpPr/>
            <p:nvPr/>
          </p:nvSpPr>
          <p:spPr bwMode="auto">
            <a:xfrm>
              <a:off x="6517636" y="3777167"/>
              <a:ext cx="353924" cy="502472"/>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1110264" rtl="0" eaLnBrk="1" latinLnBrk="0" hangingPunct="1">
                <a:defRPr sz="2200" kern="1200">
                  <a:solidFill>
                    <a:schemeClr val="lt1"/>
                  </a:solidFill>
                  <a:latin typeface="+mn-lt"/>
                  <a:ea typeface="+mn-ea"/>
                  <a:cs typeface="+mn-cs"/>
                </a:defRPr>
              </a:lvl1pPr>
              <a:lvl2pPr marL="555132" algn="l" defTabSz="1110264" rtl="0" eaLnBrk="1" latinLnBrk="0" hangingPunct="1">
                <a:defRPr sz="2200" kern="1200">
                  <a:solidFill>
                    <a:schemeClr val="lt1"/>
                  </a:solidFill>
                  <a:latin typeface="+mn-lt"/>
                  <a:ea typeface="+mn-ea"/>
                  <a:cs typeface="+mn-cs"/>
                </a:defRPr>
              </a:lvl2pPr>
              <a:lvl3pPr marL="1110264" algn="l" defTabSz="1110264" rtl="0" eaLnBrk="1" latinLnBrk="0" hangingPunct="1">
                <a:defRPr sz="2200" kern="1200">
                  <a:solidFill>
                    <a:schemeClr val="lt1"/>
                  </a:solidFill>
                  <a:latin typeface="+mn-lt"/>
                  <a:ea typeface="+mn-ea"/>
                  <a:cs typeface="+mn-cs"/>
                </a:defRPr>
              </a:lvl3pPr>
              <a:lvl4pPr marL="1665397" algn="l" defTabSz="1110264" rtl="0" eaLnBrk="1" latinLnBrk="0" hangingPunct="1">
                <a:defRPr sz="2200" kern="1200">
                  <a:solidFill>
                    <a:schemeClr val="lt1"/>
                  </a:solidFill>
                  <a:latin typeface="+mn-lt"/>
                  <a:ea typeface="+mn-ea"/>
                  <a:cs typeface="+mn-cs"/>
                </a:defRPr>
              </a:lvl4pPr>
              <a:lvl5pPr marL="2220529" algn="l" defTabSz="1110264" rtl="0" eaLnBrk="1" latinLnBrk="0" hangingPunct="1">
                <a:defRPr sz="2200" kern="1200">
                  <a:solidFill>
                    <a:schemeClr val="lt1"/>
                  </a:solidFill>
                  <a:latin typeface="+mn-lt"/>
                  <a:ea typeface="+mn-ea"/>
                  <a:cs typeface="+mn-cs"/>
                </a:defRPr>
              </a:lvl5pPr>
              <a:lvl6pPr marL="2775661" algn="l" defTabSz="1110264" rtl="0" eaLnBrk="1" latinLnBrk="0" hangingPunct="1">
                <a:defRPr sz="2200" kern="1200">
                  <a:solidFill>
                    <a:schemeClr val="lt1"/>
                  </a:solidFill>
                  <a:latin typeface="+mn-lt"/>
                  <a:ea typeface="+mn-ea"/>
                  <a:cs typeface="+mn-cs"/>
                </a:defRPr>
              </a:lvl6pPr>
              <a:lvl7pPr marL="3330793" algn="l" defTabSz="1110264" rtl="0" eaLnBrk="1" latinLnBrk="0" hangingPunct="1">
                <a:defRPr sz="2200" kern="1200">
                  <a:solidFill>
                    <a:schemeClr val="lt1"/>
                  </a:solidFill>
                  <a:latin typeface="+mn-lt"/>
                  <a:ea typeface="+mn-ea"/>
                  <a:cs typeface="+mn-cs"/>
                </a:defRPr>
              </a:lvl7pPr>
              <a:lvl8pPr marL="3885926" algn="l" defTabSz="1110264" rtl="0" eaLnBrk="1" latinLnBrk="0" hangingPunct="1">
                <a:defRPr sz="2200" kern="1200">
                  <a:solidFill>
                    <a:schemeClr val="lt1"/>
                  </a:solidFill>
                  <a:latin typeface="+mn-lt"/>
                  <a:ea typeface="+mn-ea"/>
                  <a:cs typeface="+mn-cs"/>
                </a:defRPr>
              </a:lvl8pPr>
              <a:lvl9pPr marL="4441058" algn="l" defTabSz="1110264" rtl="0" eaLnBrk="1" latinLnBrk="0" hangingPunct="1">
                <a:defRPr sz="2200" kern="1200">
                  <a:solidFill>
                    <a:schemeClr val="lt1"/>
                  </a:solidFill>
                  <a:latin typeface="+mn-lt"/>
                  <a:ea typeface="+mn-ea"/>
                  <a:cs typeface="+mn-cs"/>
                </a:defRPr>
              </a:lvl9pPr>
            </a:lstStyle>
            <a:p>
              <a:pPr lvl="0" algn="ctr" defTabSz="932472">
                <a:lnSpc>
                  <a:spcPct val="90000"/>
                </a:lnSpc>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1586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point-to-site VPN connectivity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GB" b="0" kern="0" dirty="0">
                <a:solidFill>
                  <a:srgbClr val="000000"/>
                </a:solidFill>
              </a:rPr>
              <a:t>Configure an IP address space for clients</a:t>
            </a:r>
          </a:p>
          <a:p>
            <a:pPr marL="514350" lvl="0" indent="-514350">
              <a:buFont typeface="+mj-lt"/>
              <a:buAutoNum type="arabicPeriod"/>
            </a:pPr>
            <a:r>
              <a:rPr lang="en-GB" b="0" kern="0" dirty="0">
                <a:solidFill>
                  <a:srgbClr val="000000"/>
                </a:solidFill>
              </a:rPr>
              <a:t>Configure a virtual gateway</a:t>
            </a:r>
          </a:p>
          <a:p>
            <a:pPr marL="514350" lvl="0" indent="-514350">
              <a:buFont typeface="+mj-lt"/>
              <a:buAutoNum type="arabicPeriod"/>
            </a:pPr>
            <a:r>
              <a:rPr lang="en-GB" b="0" kern="0" dirty="0">
                <a:solidFill>
                  <a:srgbClr val="000000"/>
                </a:solidFill>
              </a:rPr>
              <a:t>Create root and client certificates</a:t>
            </a:r>
          </a:p>
          <a:p>
            <a:pPr marL="514350" lvl="0" indent="-514350">
              <a:buFont typeface="+mj-lt"/>
              <a:buAutoNum type="arabicPeriod"/>
            </a:pPr>
            <a:r>
              <a:rPr lang="en-GB" b="0" kern="0" dirty="0">
                <a:solidFill>
                  <a:srgbClr val="000000"/>
                </a:solidFill>
              </a:rPr>
              <a:t>Create and install the VPN client configuration package</a:t>
            </a:r>
          </a:p>
          <a:p>
            <a:pPr marL="514350" lvl="0" indent="-514350">
              <a:buFont typeface="+mj-lt"/>
              <a:buAutoNum type="arabicPeriod"/>
            </a:pPr>
            <a:r>
              <a:rPr lang="en-GB" b="0" kern="0" dirty="0">
                <a:solidFill>
                  <a:srgbClr val="000000"/>
                </a:solidFill>
              </a:rPr>
              <a:t>Connect via the VPN</a:t>
            </a:r>
            <a:endParaRPr lang="en-US" b="0" kern="0" dirty="0">
              <a:solidFill>
                <a:srgbClr val="000000"/>
              </a:solidFill>
            </a:endParaRPr>
          </a:p>
        </p:txBody>
      </p:sp>
    </p:spTree>
    <p:extLst>
      <p:ext uri="{BB962C8B-B14F-4D97-AF65-F5344CB8AC3E}">
        <p14:creationId xmlns:p14="http://schemas.microsoft.com/office/powerpoint/2010/main" val="2958216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9440b2e1-55d7-4aa2-8b64-1058a85b74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site-to-site VPN</a:t>
            </a:r>
          </a:p>
        </p:txBody>
      </p:sp>
      <p:sp>
        <p:nvSpPr>
          <p:cNvPr id="4" name="Content Placeholder 10"/>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b="0" kern="0" dirty="0">
                <a:solidFill>
                  <a:srgbClr val="000000"/>
                </a:solidFill>
              </a:rPr>
              <a:t>Connect to your Azure subscription</a:t>
            </a:r>
          </a:p>
          <a:p>
            <a:pPr marL="514350" lvl="0" indent="-514350">
              <a:buFont typeface="+mj-lt"/>
              <a:buAutoNum type="arabicPeriod"/>
            </a:pPr>
            <a:r>
              <a:rPr lang="en-US" b="0" kern="0" dirty="0">
                <a:solidFill>
                  <a:srgbClr val="000000"/>
                </a:solidFill>
              </a:rPr>
              <a:t>Create a new custom VNet and gateway subnet</a:t>
            </a:r>
            <a:endParaRPr lang="en-GB" b="0" kern="0" dirty="0">
              <a:solidFill>
                <a:srgbClr val="000000"/>
              </a:solidFill>
            </a:endParaRPr>
          </a:p>
          <a:p>
            <a:pPr marL="514350" lvl="0" indent="-514350">
              <a:buFont typeface="+mj-lt"/>
              <a:buAutoNum type="arabicPeriod"/>
            </a:pPr>
            <a:r>
              <a:rPr lang="en-US" b="0" kern="0" dirty="0">
                <a:solidFill>
                  <a:srgbClr val="000000"/>
                </a:solidFill>
              </a:rPr>
              <a:t>Add a local site</a:t>
            </a:r>
            <a:endParaRPr lang="en-GB" b="0" kern="0" dirty="0">
              <a:solidFill>
                <a:srgbClr val="000000"/>
              </a:solidFill>
            </a:endParaRPr>
          </a:p>
          <a:p>
            <a:pPr marL="514350" lvl="0" indent="-514350">
              <a:buFont typeface="+mj-lt"/>
              <a:buAutoNum type="arabicPeriod"/>
            </a:pPr>
            <a:r>
              <a:rPr lang="en-US" b="0" kern="0" dirty="0">
                <a:solidFill>
                  <a:srgbClr val="000000"/>
                </a:solidFill>
              </a:rPr>
              <a:t>Request a public IP address for the VPN device</a:t>
            </a:r>
          </a:p>
          <a:p>
            <a:pPr marL="514350" lvl="0" indent="-514350">
              <a:buFont typeface="+mj-lt"/>
              <a:buAutoNum type="arabicPeriod"/>
            </a:pPr>
            <a:r>
              <a:rPr lang="en-US" b="0" kern="0" dirty="0">
                <a:solidFill>
                  <a:srgbClr val="000000"/>
                </a:solidFill>
              </a:rPr>
              <a:t>Create a virtual gateway</a:t>
            </a:r>
            <a:endParaRPr lang="en-GB" b="0" kern="0" dirty="0">
              <a:solidFill>
                <a:srgbClr val="000000"/>
              </a:solidFill>
            </a:endParaRPr>
          </a:p>
          <a:p>
            <a:pPr marL="514350" lvl="0" indent="-514350">
              <a:buFont typeface="+mj-lt"/>
              <a:buAutoNum type="arabicPeriod"/>
            </a:pPr>
            <a:r>
              <a:rPr lang="en-US" b="0" kern="0" dirty="0">
                <a:solidFill>
                  <a:srgbClr val="000000"/>
                </a:solidFill>
              </a:rPr>
              <a:t>Configure a VPN device</a:t>
            </a:r>
          </a:p>
          <a:p>
            <a:pPr marL="514350" lvl="0" indent="-514350">
              <a:buFont typeface="+mj-lt"/>
              <a:buAutoNum type="arabicPeriod"/>
            </a:pPr>
            <a:r>
              <a:rPr lang="en-US" b="0" kern="0" dirty="0">
                <a:solidFill>
                  <a:srgbClr val="000000"/>
                </a:solidFill>
              </a:rPr>
              <a:t>Create a VPN connection</a:t>
            </a:r>
          </a:p>
          <a:p>
            <a:pPr marL="514350" lvl="0" indent="-514350">
              <a:buFont typeface="+mj-lt"/>
              <a:buAutoNum type="arabicPeriod"/>
            </a:pPr>
            <a:r>
              <a:rPr lang="en-US" b="0" kern="0" dirty="0">
                <a:solidFill>
                  <a:srgbClr val="000000"/>
                </a:solidFill>
              </a:rPr>
              <a:t>Verify the VPN connection</a:t>
            </a:r>
            <a:endParaRPr lang="en-GB" b="0" kern="0" dirty="0">
              <a:solidFill>
                <a:srgbClr val="000000"/>
              </a:solidFill>
            </a:endParaRPr>
          </a:p>
          <a:p>
            <a:pPr marL="0" lvl="0" indent="0">
              <a:buNone/>
            </a:pPr>
            <a:endParaRPr lang="en-GB" b="0" kern="0" dirty="0">
              <a:solidFill>
                <a:srgbClr val="000000"/>
              </a:solidFill>
            </a:endParaRPr>
          </a:p>
        </p:txBody>
      </p:sp>
    </p:spTree>
    <p:extLst>
      <p:ext uri="{BB962C8B-B14F-4D97-AF65-F5344CB8AC3E}">
        <p14:creationId xmlns:p14="http://schemas.microsoft.com/office/powerpoint/2010/main" val="2416302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f76e12b2-afda-4730-aca8-d01e7ec2006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 VNet-to-VNet VPN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b="0" kern="0" dirty="0">
                <a:solidFill>
                  <a:srgbClr val="000000"/>
                </a:solidFill>
              </a:rPr>
              <a:t>Connect to your Azure subscription</a:t>
            </a:r>
          </a:p>
          <a:p>
            <a:pPr marL="514350" lvl="0" indent="-514350">
              <a:buFont typeface="+mj-lt"/>
              <a:buAutoNum type="arabicPeriod"/>
            </a:pPr>
            <a:r>
              <a:rPr lang="en-US" b="0" kern="0" dirty="0">
                <a:solidFill>
                  <a:srgbClr val="000000"/>
                </a:solidFill>
              </a:rPr>
              <a:t>Create the first virtual network</a:t>
            </a:r>
          </a:p>
          <a:p>
            <a:pPr marL="514350" lvl="0" indent="-514350">
              <a:buFont typeface="+mj-lt"/>
              <a:buAutoNum type="arabicPeriod"/>
            </a:pPr>
            <a:r>
              <a:rPr lang="en-US" b="0" kern="0" dirty="0">
                <a:solidFill>
                  <a:srgbClr val="000000"/>
                </a:solidFill>
              </a:rPr>
              <a:t>Request a public IP address, and create the gateway configuration</a:t>
            </a:r>
          </a:p>
          <a:p>
            <a:pPr marL="514350" lvl="0" indent="-514350">
              <a:buFont typeface="+mj-lt"/>
              <a:buAutoNum type="arabicPeriod"/>
            </a:pPr>
            <a:r>
              <a:rPr lang="en-US" b="0" kern="0" dirty="0">
                <a:solidFill>
                  <a:srgbClr val="000000"/>
                </a:solidFill>
              </a:rPr>
              <a:t>Create the gateway</a:t>
            </a:r>
          </a:p>
          <a:p>
            <a:pPr marL="514350" lvl="0" indent="-514350">
              <a:buFont typeface="+mj-lt"/>
              <a:buAutoNum type="arabicPeriod"/>
            </a:pPr>
            <a:r>
              <a:rPr lang="en-US" b="0" kern="0" dirty="0">
                <a:solidFill>
                  <a:srgbClr val="000000"/>
                </a:solidFill>
              </a:rPr>
              <a:t>Create the second virtual network and its gateway</a:t>
            </a:r>
          </a:p>
          <a:p>
            <a:pPr marL="514350" lvl="0" indent="-514350">
              <a:buFont typeface="+mj-lt"/>
              <a:buAutoNum type="arabicPeriod"/>
            </a:pPr>
            <a:r>
              <a:rPr lang="en-US" b="0" kern="0" dirty="0">
                <a:solidFill>
                  <a:srgbClr val="000000"/>
                </a:solidFill>
              </a:rPr>
              <a:t>Connect the VPN gateways</a:t>
            </a:r>
          </a:p>
          <a:p>
            <a:pPr marL="0" lvl="0" indent="0">
              <a:buNone/>
            </a:pPr>
            <a:endParaRPr lang="en-US" b="0" kern="0" dirty="0">
              <a:solidFill>
                <a:srgbClr val="000000"/>
              </a:solidFill>
            </a:endParaRP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19311553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973b33a4-3fa9-46f3-8887-b8a88353e245">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507162" cy="740664"/>
          </a:xfrm>
        </p:spPr>
        <p:txBody>
          <a:bodyPr/>
          <a:lstStyle/>
          <a:p>
            <a:r>
              <a:rPr lang="en-US" dirty="0"/>
              <a:t>Connecting classic and Azure Resource Manager-based virtual networks in different Azure regions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b="0" kern="0" dirty="0">
                <a:solidFill>
                  <a:srgbClr val="000000"/>
                </a:solidFill>
              </a:rPr>
              <a:t>Create an ARM VNet</a:t>
            </a:r>
          </a:p>
          <a:p>
            <a:pPr marL="514350" lvl="0" indent="-514350">
              <a:buFont typeface="+mj-lt"/>
              <a:buAutoNum type="arabicPeriod"/>
            </a:pPr>
            <a:r>
              <a:rPr lang="en-US" b="0" kern="0" dirty="0">
                <a:solidFill>
                  <a:srgbClr val="000000"/>
                </a:solidFill>
              </a:rPr>
              <a:t>Create a classic VNet </a:t>
            </a:r>
          </a:p>
          <a:p>
            <a:pPr marL="514350" lvl="0" indent="-514350">
              <a:buFont typeface="+mj-lt"/>
              <a:buAutoNum type="arabicPeriod"/>
            </a:pPr>
            <a:r>
              <a:rPr lang="en-US" b="0" kern="0" dirty="0">
                <a:solidFill>
                  <a:srgbClr val="000000"/>
                </a:solidFill>
              </a:rPr>
              <a:t>Connect the classic and the ARM VNets</a:t>
            </a:r>
          </a:p>
        </p:txBody>
      </p:sp>
    </p:spTree>
    <p:extLst>
      <p:ext uri="{BB962C8B-B14F-4D97-AF65-F5344CB8AC3E}">
        <p14:creationId xmlns:p14="http://schemas.microsoft.com/office/powerpoint/2010/main" val="287250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Overview of Azure networking</a:t>
            </a:r>
          </a:p>
        </p:txBody>
      </p:sp>
      <p:sp>
        <p:nvSpPr>
          <p:cNvPr id="3" name="Text Placeholder 2"/>
          <p:cNvSpPr>
            <a:spLocks noGrp="1"/>
          </p:cNvSpPr>
          <p:nvPr>
            <p:ph type="body" idx="1"/>
          </p:nvPr>
        </p:nvSpPr>
        <p:spPr/>
        <p:txBody>
          <a:bodyPr/>
          <a:lstStyle/>
          <a:p>
            <a:r>
              <a:rPr lang="en-US" dirty="0"/>
              <a:t>Demonstration: Preparing the Azure environment for the demos and labs in this module
Azure networking components
Overview of Azure virtual networks
Overview of network interfaces
Overview of private IP addresses
Overview of load balancers
Overview of Azure DNS</a:t>
            </a:r>
          </a:p>
        </p:txBody>
      </p:sp>
    </p:spTree>
    <p:extLst>
      <p:ext uri="{BB962C8B-B14F-4D97-AF65-F5344CB8AC3E}">
        <p14:creationId xmlns:p14="http://schemas.microsoft.com/office/powerpoint/2010/main" val="379541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2c21b6a2-1cb0-4c04-93bf-f64dcd7e19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 Overview of Azure classic networking</a:t>
            </a:r>
          </a:p>
        </p:txBody>
      </p:sp>
      <p:sp>
        <p:nvSpPr>
          <p:cNvPr id="3" name="Text Placeholder 2"/>
          <p:cNvSpPr>
            <a:spLocks noGrp="1"/>
          </p:cNvSpPr>
          <p:nvPr>
            <p:ph type="body" idx="1"/>
          </p:nvPr>
        </p:nvSpPr>
        <p:spPr/>
        <p:txBody>
          <a:bodyPr/>
          <a:lstStyle/>
          <a:p>
            <a:r>
              <a:rPr lang="en-US" dirty="0"/>
              <a:t>Overview of classic virtual networks
Connecting to classic virtual networks
Implementing a classic virtual network</a:t>
            </a:r>
          </a:p>
        </p:txBody>
      </p:sp>
    </p:spTree>
    <p:extLst>
      <p:ext uri="{BB962C8B-B14F-4D97-AF65-F5344CB8AC3E}">
        <p14:creationId xmlns:p14="http://schemas.microsoft.com/office/powerpoint/2010/main" val="1091380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8edbc881-ad2a-4dbf-85af-9b16ae0be0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classic virtual networks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Cloud services and virtual machines</a:t>
            </a:r>
          </a:p>
          <a:p>
            <a:pPr lvl="0"/>
            <a:r>
              <a:rPr lang="en-GB" b="0" kern="0" dirty="0">
                <a:solidFill>
                  <a:srgbClr val="000000"/>
                </a:solidFill>
              </a:rPr>
              <a:t>IP addresses:</a:t>
            </a:r>
          </a:p>
          <a:p>
            <a:pPr lvl="1"/>
            <a:r>
              <a:rPr lang="en-GB" b="0" kern="0" dirty="0">
                <a:solidFill>
                  <a:srgbClr val="000000"/>
                </a:solidFill>
              </a:rPr>
              <a:t>DIP addresses</a:t>
            </a:r>
          </a:p>
          <a:p>
            <a:pPr lvl="1"/>
            <a:r>
              <a:rPr lang="en-GB" b="0" kern="0" dirty="0">
                <a:solidFill>
                  <a:srgbClr val="000000"/>
                </a:solidFill>
              </a:rPr>
              <a:t>VIP addresses </a:t>
            </a:r>
          </a:p>
          <a:p>
            <a:pPr lvl="1"/>
            <a:r>
              <a:rPr lang="en-GB" b="0" kern="0" dirty="0">
                <a:solidFill>
                  <a:srgbClr val="000000"/>
                </a:solidFill>
              </a:rPr>
              <a:t>Static IP addresses</a:t>
            </a:r>
          </a:p>
          <a:p>
            <a:pPr lvl="1"/>
            <a:r>
              <a:rPr lang="en-GB" b="0" kern="0" dirty="0">
                <a:solidFill>
                  <a:srgbClr val="000000"/>
                </a:solidFill>
              </a:rPr>
              <a:t>Reserved IP addresses</a:t>
            </a:r>
          </a:p>
          <a:p>
            <a:pPr lvl="1"/>
            <a:r>
              <a:rPr lang="en-GB" b="0" kern="0" dirty="0">
                <a:solidFill>
                  <a:srgbClr val="000000"/>
                </a:solidFill>
              </a:rPr>
              <a:t>Instance-level PIP addresses</a:t>
            </a:r>
          </a:p>
          <a:p>
            <a:pPr lvl="0"/>
            <a:r>
              <a:rPr lang="en-GB" b="0" kern="0" dirty="0">
                <a:solidFill>
                  <a:srgbClr val="000000"/>
                </a:solidFill>
              </a:rPr>
              <a:t>DNS</a:t>
            </a:r>
          </a:p>
          <a:p>
            <a:pPr lvl="0"/>
            <a:r>
              <a:rPr lang="en-GB" b="0" kern="0" dirty="0">
                <a:solidFill>
                  <a:srgbClr val="000000"/>
                </a:solidFill>
              </a:rPr>
              <a:t>Azure load balancer and internal load balancer</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6336754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5ac11f33-797d-4540-bcf7-52adc3debf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classic virtual networks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To connect to classic virtual networks, use:</a:t>
            </a:r>
          </a:p>
          <a:p>
            <a:pPr lvl="1"/>
            <a:r>
              <a:rPr lang="en-US" b="0" kern="0" dirty="0">
                <a:solidFill>
                  <a:srgbClr val="000000"/>
                </a:solidFill>
              </a:rPr>
              <a:t>Point-to-site</a:t>
            </a:r>
          </a:p>
          <a:p>
            <a:pPr lvl="1"/>
            <a:r>
              <a:rPr lang="en-US" b="0" kern="0" dirty="0">
                <a:solidFill>
                  <a:srgbClr val="000000"/>
                </a:solidFill>
              </a:rPr>
              <a:t>Site-to-site</a:t>
            </a:r>
          </a:p>
          <a:p>
            <a:pPr lvl="1"/>
            <a:r>
              <a:rPr lang="en-US" b="0" kern="0" dirty="0">
                <a:solidFill>
                  <a:srgbClr val="000000"/>
                </a:solidFill>
              </a:rPr>
              <a:t>VNet-to-VNet</a:t>
            </a:r>
          </a:p>
          <a:p>
            <a:pPr lvl="1"/>
            <a:r>
              <a:rPr lang="en-US" b="0" kern="0" dirty="0">
                <a:solidFill>
                  <a:srgbClr val="000000"/>
                </a:solidFill>
              </a:rPr>
              <a:t>ExpressRoute</a:t>
            </a:r>
          </a:p>
          <a:p>
            <a:pPr lvl="1"/>
            <a:r>
              <a:rPr lang="en-US" b="0" kern="0" dirty="0">
                <a:solidFill>
                  <a:srgbClr val="000000"/>
                </a:solidFill>
              </a:rPr>
              <a:t>VNet peering (only for connectivity to Azure Resource Manager Vnets)</a:t>
            </a:r>
          </a:p>
        </p:txBody>
      </p:sp>
    </p:spTree>
    <p:extLst>
      <p:ext uri="{BB962C8B-B14F-4D97-AF65-F5344CB8AC3E}">
        <p14:creationId xmlns:p14="http://schemas.microsoft.com/office/powerpoint/2010/main" val="412976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9fe15065-6160-4aea-8e24-a5977cf85af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classic virtual network</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US" b="0" kern="0" dirty="0">
                <a:solidFill>
                  <a:srgbClr val="000000"/>
                </a:solidFill>
              </a:rPr>
              <a:t>From the </a:t>
            </a:r>
            <a:r>
              <a:rPr lang="en-US" kern="0" dirty="0">
                <a:solidFill>
                  <a:srgbClr val="000000"/>
                </a:solidFill>
              </a:rPr>
              <a:t>NETWORKS </a:t>
            </a:r>
            <a:r>
              <a:rPr lang="en-US" b="0" kern="0" dirty="0">
                <a:solidFill>
                  <a:srgbClr val="000000"/>
                </a:solidFill>
              </a:rPr>
              <a:t>page in the Azure classic portal, open the VNet Custom Create Wizard</a:t>
            </a:r>
          </a:p>
          <a:p>
            <a:pPr marL="514350" lvl="0" indent="-514350">
              <a:buFont typeface="+mj-lt"/>
              <a:buAutoNum type="arabicPeriod"/>
            </a:pPr>
            <a:r>
              <a:rPr lang="en-US" b="0" kern="0" dirty="0">
                <a:solidFill>
                  <a:srgbClr val="000000"/>
                </a:solidFill>
              </a:rPr>
              <a:t>Set the VNet name and select a region</a:t>
            </a:r>
            <a:endParaRPr lang="en-GB" b="0" kern="0" dirty="0">
              <a:solidFill>
                <a:srgbClr val="000000"/>
              </a:solidFill>
            </a:endParaRPr>
          </a:p>
          <a:p>
            <a:pPr marL="514350" lvl="0" indent="-514350">
              <a:buFont typeface="+mj-lt"/>
              <a:buAutoNum type="arabicPeriod"/>
            </a:pPr>
            <a:r>
              <a:rPr lang="en-US" b="0" kern="0" dirty="0">
                <a:solidFill>
                  <a:srgbClr val="000000"/>
                </a:solidFill>
              </a:rPr>
              <a:t>Configure a DNS server if required</a:t>
            </a:r>
          </a:p>
          <a:p>
            <a:pPr marL="514350" lvl="0" indent="-514350">
              <a:buFont typeface="+mj-lt"/>
              <a:buAutoNum type="arabicPeriod"/>
            </a:pPr>
            <a:r>
              <a:rPr lang="en-US" b="0" kern="0" dirty="0">
                <a:solidFill>
                  <a:srgbClr val="000000"/>
                </a:solidFill>
              </a:rPr>
              <a:t>Configure IP address name spaces and subnets according to your plan</a:t>
            </a:r>
          </a:p>
          <a:p>
            <a:pPr marL="0" lvl="0" indent="0">
              <a:buNone/>
            </a:pPr>
            <a:endParaRPr lang="en-US" b="0" kern="0" dirty="0">
              <a:solidFill>
                <a:srgbClr val="000000"/>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875"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7391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3cd8a7c5-710b-433a-96ea-5c87bc62325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virtual network in classic</a:t>
            </a:r>
          </a:p>
        </p:txBody>
      </p:sp>
      <p:sp>
        <p:nvSpPr>
          <p:cNvPr id="4" name="Rectangle 3"/>
          <p:cNvSpPr/>
          <p:nvPr/>
        </p:nvSpPr>
        <p:spPr>
          <a:xfrm>
            <a:off x="367668" y="1357937"/>
            <a:ext cx="8392486" cy="5355312"/>
          </a:xfrm>
          <a:prstGeom prst="rect">
            <a:avLst/>
          </a:prstGeom>
          <a:solidFill>
            <a:srgbClr val="D2D2D2"/>
          </a:solidFill>
        </p:spPr>
        <p:txBody>
          <a:bodyPr wrap="square">
            <a:spAutoFit/>
          </a:bodyPr>
          <a:lstStyle/>
          <a:p>
            <a:pPr lvl="0"/>
            <a:r>
              <a:rPr lang="en-US" b="0" dirty="0">
                <a:solidFill>
                  <a:srgbClr val="000000"/>
                </a:solidFill>
                <a:latin typeface="Lucida Console" panose="020B0609040504020204" pitchFamily="49" charset="0"/>
              </a:rPr>
              <a:t>&lt;VirtualNetworkSites&gt;</a:t>
            </a:r>
          </a:p>
          <a:p>
            <a:pPr lvl="0"/>
            <a:r>
              <a:rPr lang="en-US" b="0" dirty="0">
                <a:solidFill>
                  <a:srgbClr val="000000"/>
                </a:solidFill>
                <a:latin typeface="Lucida Console" panose="020B0609040504020204" pitchFamily="49" charset="0"/>
              </a:rPr>
              <a:t>  &lt;VirtualNetworkSite name="Main_Network" Location="East </a:t>
            </a:r>
            <a:br>
              <a:rPr lang="en-US" b="0" dirty="0">
                <a:solidFill>
                  <a:srgbClr val="000000"/>
                </a:solidFill>
                <a:latin typeface="Lucida Console" panose="020B0609040504020204" pitchFamily="49" charset="0"/>
              </a:rPr>
            </a:br>
            <a:r>
              <a:rPr lang="en-US" b="0" dirty="0">
                <a:solidFill>
                  <a:srgbClr val="000000"/>
                </a:solidFill>
                <a:latin typeface="Lucida Console" panose="020B0609040504020204" pitchFamily="49" charset="0"/>
              </a:rPr>
              <a:t>      Asia"&gt;</a:t>
            </a:r>
          </a:p>
          <a:p>
            <a:pPr lvl="0"/>
            <a:r>
              <a:rPr lang="en-US" b="0" dirty="0">
                <a:solidFill>
                  <a:srgbClr val="000000"/>
                </a:solidFill>
                <a:latin typeface="Lucida Console" panose="020B0609040504020204" pitchFamily="49" charset="0"/>
              </a:rPr>
              <a:t>    &lt;AddressSpace&gt;</a:t>
            </a:r>
          </a:p>
          <a:p>
            <a:pPr lvl="0"/>
            <a:r>
              <a:rPr lang="en-US" b="0" dirty="0">
                <a:solidFill>
                  <a:srgbClr val="000000"/>
                </a:solidFill>
                <a:latin typeface="Lucida Console" panose="020B0609040504020204" pitchFamily="49" charset="0"/>
              </a:rPr>
              <a:t>      &lt;AddressPrefix&gt;192.168.0.0/16&lt;/AddressPrefix&gt;</a:t>
            </a:r>
          </a:p>
          <a:p>
            <a:pPr lvl="0"/>
            <a:r>
              <a:rPr lang="en-US" b="0" dirty="0">
                <a:solidFill>
                  <a:srgbClr val="000000"/>
                </a:solidFill>
                <a:latin typeface="Lucida Console" panose="020B0609040504020204" pitchFamily="49" charset="0"/>
              </a:rPr>
              <a:t>    &lt;/AddressSpace&gt;</a:t>
            </a:r>
          </a:p>
          <a:p>
            <a:pPr lvl="0"/>
            <a:r>
              <a:rPr lang="en-US" b="0" dirty="0">
                <a:solidFill>
                  <a:srgbClr val="000000"/>
                </a:solidFill>
                <a:latin typeface="Lucida Console" panose="020B0609040504020204" pitchFamily="49" charset="0"/>
              </a:rPr>
              <a:t>    &lt;Subnets&gt;</a:t>
            </a:r>
          </a:p>
          <a:p>
            <a:pPr lvl="0"/>
            <a:r>
              <a:rPr lang="en-US" b="0" dirty="0">
                <a:solidFill>
                  <a:srgbClr val="000000"/>
                </a:solidFill>
                <a:latin typeface="Lucida Console" panose="020B0609040504020204" pitchFamily="49" charset="0"/>
              </a:rPr>
              <a:t>      &lt;Subnet name="Front-End Subnet"&gt;</a:t>
            </a:r>
          </a:p>
          <a:p>
            <a:pPr lvl="0"/>
            <a:r>
              <a:rPr lang="en-US" b="0" dirty="0">
                <a:solidFill>
                  <a:srgbClr val="000000"/>
                </a:solidFill>
                <a:latin typeface="Lucida Console" panose="020B0609040504020204" pitchFamily="49" charset="0"/>
              </a:rPr>
              <a:t>        &lt;AddressPrefix&gt;192.168.0.0/28&lt;/AddressPrefix&gt;</a:t>
            </a:r>
          </a:p>
          <a:p>
            <a:pPr lvl="0"/>
            <a:r>
              <a:rPr lang="en-US" b="0" dirty="0">
                <a:solidFill>
                  <a:srgbClr val="000000"/>
                </a:solidFill>
                <a:latin typeface="Lucida Console" panose="020B0609040504020204" pitchFamily="49" charset="0"/>
              </a:rPr>
              <a:t>      &lt;/Subnet&gt;</a:t>
            </a:r>
          </a:p>
          <a:p>
            <a:pPr lvl="0"/>
            <a:r>
              <a:rPr lang="en-US" b="0" dirty="0">
                <a:solidFill>
                  <a:srgbClr val="000000"/>
                </a:solidFill>
                <a:latin typeface="Lucida Console" panose="020B0609040504020204" pitchFamily="49" charset="0"/>
              </a:rPr>
              <a:t>      &lt;Subnet name="Mid-Tier Subnet"&gt;</a:t>
            </a:r>
          </a:p>
          <a:p>
            <a:pPr lvl="0"/>
            <a:r>
              <a:rPr lang="en-US" b="0" dirty="0">
                <a:solidFill>
                  <a:srgbClr val="000000"/>
                </a:solidFill>
                <a:latin typeface="Lucida Console" panose="020B0609040504020204" pitchFamily="49" charset="0"/>
              </a:rPr>
              <a:t>        &lt;AddressPrefix&gt;192.168.0.16/29&lt;/AddressPrefix&gt;</a:t>
            </a:r>
          </a:p>
          <a:p>
            <a:pPr lvl="0"/>
            <a:r>
              <a:rPr lang="en-US" b="0" dirty="0">
                <a:solidFill>
                  <a:srgbClr val="000000"/>
                </a:solidFill>
                <a:latin typeface="Lucida Console" panose="020B0609040504020204" pitchFamily="49" charset="0"/>
              </a:rPr>
              <a:t>      &lt;/Subnet&gt;</a:t>
            </a:r>
          </a:p>
          <a:p>
            <a:pPr lvl="0"/>
            <a:r>
              <a:rPr lang="en-US" b="0" dirty="0">
                <a:solidFill>
                  <a:srgbClr val="000000"/>
                </a:solidFill>
                <a:latin typeface="Lucida Console" panose="020B0609040504020204" pitchFamily="49" charset="0"/>
              </a:rPr>
              <a:t>      &lt;Subnet name="Back-End Subnet"&gt;</a:t>
            </a:r>
          </a:p>
          <a:p>
            <a:pPr lvl="0"/>
            <a:r>
              <a:rPr lang="en-US" b="0" dirty="0">
                <a:solidFill>
                  <a:srgbClr val="000000"/>
                </a:solidFill>
                <a:latin typeface="Lucida Console" panose="020B0609040504020204" pitchFamily="49" charset="0"/>
              </a:rPr>
              <a:t>        &lt;AddressPrefix&gt;192.168.0.24/29&lt;/AddressPrefix&gt;</a:t>
            </a:r>
          </a:p>
          <a:p>
            <a:pPr lvl="0"/>
            <a:r>
              <a:rPr lang="en-US" b="0" dirty="0">
                <a:solidFill>
                  <a:srgbClr val="000000"/>
                </a:solidFill>
                <a:latin typeface="Lucida Console" panose="020B0609040504020204" pitchFamily="49" charset="0"/>
              </a:rPr>
              <a:t>      &lt;/Subnet&gt;</a:t>
            </a:r>
          </a:p>
          <a:p>
            <a:pPr lvl="0"/>
            <a:r>
              <a:rPr lang="en-US" b="0" dirty="0">
                <a:solidFill>
                  <a:srgbClr val="000000"/>
                </a:solidFill>
                <a:latin typeface="Lucida Console" panose="020B0609040504020204" pitchFamily="49" charset="0"/>
              </a:rPr>
              <a:t>    &lt;/Subnets&gt;</a:t>
            </a:r>
          </a:p>
          <a:p>
            <a:pPr lvl="0"/>
            <a:r>
              <a:rPr lang="en-US" b="0" dirty="0">
                <a:solidFill>
                  <a:srgbClr val="000000"/>
                </a:solidFill>
                <a:latin typeface="Lucida Console" panose="020B0609040504020204" pitchFamily="49" charset="0"/>
              </a:rPr>
              <a:t>  &lt;/VirtualNetworkSite&gt;</a:t>
            </a:r>
          </a:p>
          <a:p>
            <a:pPr lvl="0"/>
            <a:r>
              <a:rPr lang="en-US" b="0" dirty="0">
                <a:solidFill>
                  <a:srgbClr val="000000"/>
                </a:solidFill>
                <a:latin typeface="Lucida Console" panose="020B0609040504020204" pitchFamily="49" charset="0"/>
              </a:rPr>
              <a:t>&lt;/VirtualNetworkSites&gt;</a:t>
            </a:r>
          </a:p>
        </p:txBody>
      </p:sp>
      <p:sp>
        <p:nvSpPr>
          <p:cNvPr id="5" name="TextBox 4"/>
          <p:cNvSpPr txBox="1"/>
          <p:nvPr/>
        </p:nvSpPr>
        <p:spPr>
          <a:xfrm>
            <a:off x="367668" y="864621"/>
            <a:ext cx="6758581" cy="461665"/>
          </a:xfrm>
          <a:prstGeom prst="rect">
            <a:avLst/>
          </a:prstGeom>
          <a:noFill/>
        </p:spPr>
        <p:txBody>
          <a:bodyPr wrap="none" rtlCol="0">
            <a:spAutoFit/>
          </a:bodyPr>
          <a:lstStyle/>
          <a:p>
            <a:pPr lvl="0"/>
            <a:r>
              <a:rPr lang="en-US" sz="2400" b="0" dirty="0">
                <a:solidFill>
                  <a:srgbClr val="000000"/>
                </a:solidFill>
                <a:latin typeface="Segoe UI" panose="020B0502040204020203" pitchFamily="34" charset="0"/>
                <a:cs typeface="Segoe UI" panose="020B0502040204020203" pitchFamily="34" charset="0"/>
              </a:rPr>
              <a:t>Configuring a VNet by using a configuration file:</a:t>
            </a:r>
            <a:endParaRPr lang="en-GB" sz="2400" b="0" dirty="0">
              <a:solidFill>
                <a:srgbClr val="000000"/>
              </a:solidFill>
              <a:latin typeface="Segoe UI" panose="020B0502040204020203" pitchFamily="34" charset="0"/>
              <a:cs typeface="Segoe UI" panose="020B0502040204020203" pitchFamily="34" charset="0"/>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875"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hlinkClick r:id="" action="ppaction://hlinkshowjump?jump=nextslid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0700" y="644192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62571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B: Configuring connectivity between classic and Azure Resource Manager virtual networks</a:t>
            </a:r>
          </a:p>
        </p:txBody>
      </p:sp>
      <p:sp>
        <p:nvSpPr>
          <p:cNvPr id="3" name="Text Placeholder 2"/>
          <p:cNvSpPr>
            <a:spLocks noGrp="1"/>
          </p:cNvSpPr>
          <p:nvPr>
            <p:ph type="body" idx="1"/>
          </p:nvPr>
        </p:nvSpPr>
        <p:spPr/>
        <p:txBody>
          <a:bodyPr/>
          <a:lstStyle/>
          <a:p>
            <a:r>
              <a:rPr lang="en-US" dirty="0"/>
              <a:t>Exercise 1: Using a PowerShell script to connect a classic VNet and an Azure Resource Manager VNet
Exercise 2: Configuring a point-to-site VPN
Exercise 3: Validating virtual network connectivity</a:t>
            </a:r>
          </a:p>
        </p:txBody>
      </p:sp>
      <p:sp>
        <p:nvSpPr>
          <p:cNvPr id="4" name="TextBox 3"/>
          <p:cNvSpPr txBox="1"/>
          <p:nvPr/>
        </p:nvSpPr>
        <p:spPr>
          <a:xfrm>
            <a:off x="458788" y="3538421"/>
            <a:ext cx="3146311" cy="523220"/>
          </a:xfrm>
          <a:prstGeom prst="rect">
            <a:avLst/>
          </a:prstGeom>
          <a:noFill/>
        </p:spPr>
        <p:txBody>
          <a:bodyPr vert="horz" wrap="none" rtlCol="0">
            <a:spAutoFit/>
          </a:bodyPr>
          <a:lstStyle/>
          <a:p>
            <a:r>
              <a:rPr lang="en-US" sz="2800" b="0" dirty="0">
                <a:latin typeface="Segoe UI" panose="020B0502040204020203" pitchFamily="34" charset="0"/>
              </a:rPr>
              <a:t>Logon Information</a:t>
            </a:r>
          </a:p>
        </p:txBody>
      </p:sp>
      <p:sp>
        <p:nvSpPr>
          <p:cNvPr id="5" name="TextBox 4"/>
          <p:cNvSpPr txBox="1"/>
          <p:nvPr/>
        </p:nvSpPr>
        <p:spPr>
          <a:xfrm>
            <a:off x="458788" y="4126141"/>
            <a:ext cx="6753772" cy="1384995"/>
          </a:xfrm>
          <a:prstGeom prst="rect">
            <a:avLst/>
          </a:prstGeom>
          <a:noFill/>
        </p:spPr>
        <p:txBody>
          <a:bodyPr vert="horz" wrap="none" rtlCol="0">
            <a:spAutoFit/>
          </a:bodyPr>
          <a:lstStyle/>
          <a:p>
            <a:r>
              <a:rPr lang="en-US" sz="2800" b="0" dirty="0">
                <a:latin typeface="Segoe UI" panose="020B0502040204020203" pitchFamily="34" charset="0"/>
              </a:rPr>
              <a:t>Virtual machine: 		</a:t>
            </a:r>
            <a:r>
              <a:rPr lang="en-US" sz="2800" dirty="0">
                <a:latin typeface="Segoe UI" panose="020B0502040204020203" pitchFamily="34" charset="0"/>
              </a:rPr>
              <a:t>20533C-MIA-CL1</a:t>
            </a:r>
          </a:p>
          <a:p>
            <a:r>
              <a:rPr lang="en-US" sz="2800" b="0" dirty="0">
                <a:latin typeface="Segoe UI" panose="020B0502040204020203" pitchFamily="34" charset="0"/>
              </a:rPr>
              <a:t>User name: 		</a:t>
            </a:r>
            <a:r>
              <a:rPr lang="en-US" sz="2800" dirty="0">
                <a:latin typeface="Segoe UI" panose="020B0502040204020203" pitchFamily="34" charset="0"/>
              </a:rPr>
              <a:t>Student</a:t>
            </a:r>
          </a:p>
          <a:p>
            <a:r>
              <a:rPr lang="en-US" sz="2800" b="0" dirty="0">
                <a:latin typeface="Segoe UI" panose="020B0502040204020203" pitchFamily="34" charset="0"/>
              </a:rPr>
              <a:t>Password: 			</a:t>
            </a:r>
            <a:r>
              <a:rPr lang="en-US" sz="2800" dirty="0">
                <a:latin typeface="Segoe UI" panose="020B0502040204020203" pitchFamily="34" charset="0"/>
              </a:rPr>
              <a:t>Pa55w.rd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35 minutes</a:t>
            </a:r>
          </a:p>
        </p:txBody>
      </p:sp>
    </p:spTree>
    <p:extLst>
      <p:ext uri="{BB962C8B-B14F-4D97-AF65-F5344CB8AC3E}">
        <p14:creationId xmlns:p14="http://schemas.microsoft.com/office/powerpoint/2010/main" val="24803771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Lab Scenario167953793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4"/>
            <a:ext cx="8119156" cy="4832092"/>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Now that A. Datum has deployed an Azure Resource Manager VNet, the company wants to be able to provide direct connectivity to the classic VMs on the existing classic VNet. To allow for direct communication between VMs on both virtual networks, you need to implement VNet-</a:t>
            </a:r>
            <a:br>
              <a:rPr lang="en-US" sz="2800" b="0" dirty="0">
                <a:latin typeface="Segoe UI" panose="020B0502040204020203" pitchFamily="34" charset="0"/>
                <a:ea typeface="Calibri" panose="020F0502020204030204" pitchFamily="34" charset="0"/>
                <a:cs typeface="Times New Roman" panose="02020603050405020304" pitchFamily="18" charset="0"/>
              </a:rPr>
            </a:br>
            <a:r>
              <a:rPr lang="en-US" sz="2800" b="0" dirty="0">
                <a:latin typeface="Segoe UI" panose="020B0502040204020203" pitchFamily="34" charset="0"/>
                <a:ea typeface="Calibri" panose="020F0502020204030204" pitchFamily="34" charset="0"/>
                <a:cs typeface="Times New Roman" panose="02020603050405020304" pitchFamily="18" charset="0"/>
              </a:rPr>
              <a:t>to-VNet connection between them. You will accomplish this by modifying and running an Azure PowerShell script. You also want to implement a point-to-site VPN, so that you can connect from your administrative computer.</a:t>
            </a:r>
            <a:endParaRPr lang="en-US"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54558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What are the key steps for configuring a point-to-site VPN?
How can you enable communications between VMs that are created with the Azure classic deployment model and VMs that are created </a:t>
            </a:r>
            <a:br>
              <a:rPr lang="en-US" dirty="0"/>
            </a:br>
            <a:r>
              <a:rPr lang="en-US" dirty="0"/>
              <a:t>with the ARM model?</a:t>
            </a:r>
          </a:p>
        </p:txBody>
      </p:sp>
    </p:spTree>
    <p:extLst>
      <p:ext uri="{BB962C8B-B14F-4D97-AF65-F5344CB8AC3E}">
        <p14:creationId xmlns:p14="http://schemas.microsoft.com/office/powerpoint/2010/main" val="12273194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Best Practices</a:t>
            </a:r>
          </a:p>
          <a:p>
            <a:r>
              <a:rPr lang="en-US" dirty="0"/>
              <a:t>Common Issues and Troubleshooting Tips</a:t>
            </a:r>
          </a:p>
          <a:p>
            <a:r>
              <a:rPr lang="en-US" dirty="0"/>
              <a:t>Review Question</a:t>
            </a:r>
          </a:p>
        </p:txBody>
      </p:sp>
    </p:spTree>
    <p:extLst>
      <p:ext uri="{BB962C8B-B14F-4D97-AF65-F5344CB8AC3E}">
        <p14:creationId xmlns:p14="http://schemas.microsoft.com/office/powerpoint/2010/main" val="3032772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d1cbe004-d3ca-4908-a739-b29f16fa060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09305" cy="740664"/>
          </a:xfrm>
        </p:spPr>
        <p:txBody>
          <a:bodyPr/>
          <a:lstStyle/>
          <a:p>
            <a:r>
              <a:rPr lang="en-US" dirty="0"/>
              <a:t>Demonstration: Preparing the Azure environment for the demos and labs in this module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learn how to:</a:t>
            </a:r>
          </a:p>
          <a:p>
            <a:pPr lvl="0"/>
            <a:r>
              <a:rPr lang="en-GB" b="0" kern="0" dirty="0">
                <a:solidFill>
                  <a:srgbClr val="000000"/>
                </a:solidFill>
              </a:rPr>
              <a:t>Sign in to your Azure subscription</a:t>
            </a:r>
          </a:p>
          <a:p>
            <a:pPr lvl="0"/>
            <a:r>
              <a:rPr lang="en-GB" b="0" kern="0" dirty="0">
                <a:solidFill>
                  <a:srgbClr val="000000"/>
                </a:solidFill>
              </a:rPr>
              <a:t>Prepare the Azure environment</a:t>
            </a:r>
          </a:p>
          <a:p>
            <a:pPr lvl="0"/>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endParaRPr lang="en-US" b="0" kern="0" dirty="0">
              <a:solidFill>
                <a:srgbClr val="000000"/>
              </a:solidFill>
            </a:endParaRPr>
          </a:p>
          <a:p>
            <a:pPr marL="0" lvl="0" indent="0">
              <a:buNone/>
            </a:pPr>
            <a:r>
              <a:rPr lang="en-US" sz="2400" b="0" kern="0" dirty="0">
                <a:solidFill>
                  <a:srgbClr val="000000"/>
                </a:solidFill>
              </a:rPr>
              <a:t>Note: </a:t>
            </a:r>
            <a:r>
              <a:rPr lang="en-GB" sz="2400" b="0" kern="0" dirty="0">
                <a:solidFill>
                  <a:srgbClr val="000000"/>
                </a:solidFill>
              </a:rPr>
              <a:t>To prepare the lab environment for this module, you must complete the above tasks</a:t>
            </a:r>
            <a:endParaRPr lang="en-US" sz="2400" b="0" kern="0" dirty="0">
              <a:solidFill>
                <a:srgbClr val="000000"/>
              </a:solidFill>
            </a:endParaRPr>
          </a:p>
        </p:txBody>
      </p:sp>
    </p:spTree>
    <p:extLst>
      <p:ext uri="{BB962C8B-B14F-4D97-AF65-F5344CB8AC3E}">
        <p14:creationId xmlns:p14="http://schemas.microsoft.com/office/powerpoint/2010/main" val="3786725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312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14cc1a61-cadc-4e2c-b3f8-7e6dea93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networking components</a:t>
            </a:r>
          </a:p>
        </p:txBody>
      </p:sp>
      <p:grpSp>
        <p:nvGrpSpPr>
          <p:cNvPr id="4" name="Group 3"/>
          <p:cNvGrpSpPr/>
          <p:nvPr/>
        </p:nvGrpSpPr>
        <p:grpSpPr>
          <a:xfrm>
            <a:off x="64029" y="883920"/>
            <a:ext cx="9010704" cy="5480304"/>
            <a:chOff x="64029" y="883920"/>
            <a:chExt cx="9010704" cy="5480304"/>
          </a:xfrm>
        </p:grpSpPr>
        <p:sp>
          <p:nvSpPr>
            <p:cNvPr id="5" name="Rounded Rectangle 4"/>
            <p:cNvSpPr/>
            <p:nvPr/>
          </p:nvSpPr>
          <p:spPr bwMode="auto">
            <a:xfrm>
              <a:off x="6899066" y="883920"/>
              <a:ext cx="2175667" cy="3161132"/>
            </a:xfrm>
            <a:prstGeom prst="roundRect">
              <a:avLst>
                <a:gd name="adj" fmla="val 0"/>
              </a:avLst>
            </a:prstGeom>
            <a:noFill/>
            <a:ln w="28575">
              <a:solidFill>
                <a:srgbClr val="C0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p>
              <a:pPr lvl="0" eaLnBrk="0" hangingPunct="0"/>
              <a:r>
                <a:rPr lang="en-GB" dirty="0">
                  <a:solidFill>
                    <a:srgbClr val="000000"/>
                  </a:solidFill>
                  <a:latin typeface="Segoe UI" panose="020B0502040204020203" pitchFamily="34" charset="0"/>
                  <a:cs typeface="Segoe UI" panose="020B0502040204020203" pitchFamily="34" charset="0"/>
                </a:rPr>
                <a:t>Web &amp; Mobile</a:t>
              </a:r>
            </a:p>
          </p:txBody>
        </p:sp>
        <p:sp>
          <p:nvSpPr>
            <p:cNvPr id="6" name="Rounded Rectangle 5"/>
            <p:cNvSpPr/>
            <p:nvPr/>
          </p:nvSpPr>
          <p:spPr bwMode="auto">
            <a:xfrm>
              <a:off x="64029" y="888569"/>
              <a:ext cx="2174479" cy="3144508"/>
            </a:xfrm>
            <a:prstGeom prst="roundRect">
              <a:avLst>
                <a:gd name="adj" fmla="val 0"/>
              </a:avLst>
            </a:prstGeom>
            <a:noFill/>
            <a:ln w="28575">
              <a:solidFill>
                <a:srgbClr val="0070C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p>
              <a:pPr lvl="0" eaLnBrk="0" hangingPunct="0"/>
              <a:r>
                <a:rPr lang="en-GB" dirty="0">
                  <a:solidFill>
                    <a:srgbClr val="000000"/>
                  </a:solidFill>
                  <a:latin typeface="Segoe UI" panose="020B0502040204020203" pitchFamily="34" charset="0"/>
                  <a:cs typeface="Segoe UI" panose="020B0502040204020203" pitchFamily="34" charset="0"/>
                </a:rPr>
                <a:t>Compute</a:t>
              </a:r>
            </a:p>
          </p:txBody>
        </p:sp>
        <p:sp>
          <p:nvSpPr>
            <p:cNvPr id="7" name="Rounded Rectangle 6"/>
            <p:cNvSpPr/>
            <p:nvPr/>
          </p:nvSpPr>
          <p:spPr bwMode="auto">
            <a:xfrm>
              <a:off x="171912" y="2602992"/>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b="0" spc="20" dirty="0">
                  <a:solidFill>
                    <a:srgbClr val="000000"/>
                  </a:solidFill>
                  <a:latin typeface="Segoe UI" panose="020B0502040204020203" pitchFamily="34" charset="0"/>
                  <a:cs typeface="Segoe UI" panose="020B0502040204020203" pitchFamily="34" charset="0"/>
                </a:rPr>
                <a:t>Azure Virtual Machines</a:t>
              </a:r>
            </a:p>
          </p:txBody>
        </p:sp>
        <p:sp>
          <p:nvSpPr>
            <p:cNvPr id="8" name="Rounded Rectangle 7"/>
            <p:cNvSpPr/>
            <p:nvPr/>
          </p:nvSpPr>
          <p:spPr bwMode="auto">
            <a:xfrm>
              <a:off x="171912" y="3281236"/>
              <a:ext cx="1990750" cy="607839"/>
            </a:xfrm>
            <a:prstGeom prst="roundRect">
              <a:avLst/>
            </a:prstGeom>
            <a:solidFill>
              <a:schemeClr val="bg1"/>
            </a:solidFill>
            <a:ln w="28575">
              <a:solidFill>
                <a:srgbClr val="0070C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r>
                <a:rPr lang="en-GB" b="0" spc="20" dirty="0">
                  <a:solidFill>
                    <a:srgbClr val="000000"/>
                  </a:solidFill>
                  <a:latin typeface="Segoe UI" panose="020B0502040204020203" pitchFamily="34" charset="0"/>
                  <a:cs typeface="Segoe UI" panose="020B0502040204020203" pitchFamily="34" charset="0"/>
                </a:rPr>
                <a:t>Azure Cloud Services</a:t>
              </a:r>
            </a:p>
          </p:txBody>
        </p:sp>
        <p:sp>
          <p:nvSpPr>
            <p:cNvPr id="9" name="Rounded Rectangle 8"/>
            <p:cNvSpPr/>
            <p:nvPr/>
          </p:nvSpPr>
          <p:spPr bwMode="auto">
            <a:xfrm>
              <a:off x="6993334" y="2149641"/>
              <a:ext cx="1990750" cy="382421"/>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r>
                <a:rPr lang="en-GB" b="0" spc="20" dirty="0">
                  <a:solidFill>
                    <a:srgbClr val="000000"/>
                  </a:solidFill>
                  <a:latin typeface="Segoe UI" panose="020B0502040204020203" pitchFamily="34" charset="0"/>
                  <a:cs typeface="Segoe UI" panose="020B0502040204020203" pitchFamily="34" charset="0"/>
                </a:rPr>
                <a:t>Web Apps</a:t>
              </a:r>
            </a:p>
          </p:txBody>
        </p:sp>
        <p:sp>
          <p:nvSpPr>
            <p:cNvPr id="10" name="Rounded Rectangle 9"/>
            <p:cNvSpPr/>
            <p:nvPr/>
          </p:nvSpPr>
          <p:spPr bwMode="auto">
            <a:xfrm>
              <a:off x="6991524" y="2617241"/>
              <a:ext cx="1990750" cy="608400"/>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r>
                <a:rPr lang="en-GB" b="0" spc="20" dirty="0">
                  <a:solidFill>
                    <a:srgbClr val="000000"/>
                  </a:solidFill>
                  <a:latin typeface="Segoe UI" panose="020B0502040204020203" pitchFamily="34" charset="0"/>
                  <a:cs typeface="Segoe UI" panose="020B0502040204020203" pitchFamily="34" charset="0"/>
                </a:rPr>
                <a:t>Mobile Apps</a:t>
              </a:r>
            </a:p>
          </p:txBody>
        </p:sp>
        <p:sp>
          <p:nvSpPr>
            <p:cNvPr id="11" name="Rounded Rectangle 10"/>
            <p:cNvSpPr/>
            <p:nvPr/>
          </p:nvSpPr>
          <p:spPr bwMode="auto">
            <a:xfrm>
              <a:off x="6993334" y="3312916"/>
              <a:ext cx="1990750" cy="608400"/>
            </a:xfrm>
            <a:prstGeom prst="roundRect">
              <a:avLst/>
            </a:prstGeom>
            <a:solidFill>
              <a:schemeClr val="bg1"/>
            </a:solidFill>
            <a:ln w="28575">
              <a:solidFill>
                <a:srgbClr val="C0000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r>
                <a:rPr lang="en-GB" b="0" spc="20" dirty="0">
                  <a:solidFill>
                    <a:srgbClr val="000000"/>
                  </a:solidFill>
                  <a:latin typeface="Segoe UI" panose="020B0502040204020203" pitchFamily="34" charset="0"/>
                  <a:cs typeface="Segoe UI" panose="020B0502040204020203" pitchFamily="34" charset="0"/>
                </a:rPr>
                <a:t>Notification Hub</a:t>
              </a:r>
            </a:p>
          </p:txBody>
        </p:sp>
        <p:sp>
          <p:nvSpPr>
            <p:cNvPr id="12" name="Rounded Rectangle 11"/>
            <p:cNvSpPr/>
            <p:nvPr/>
          </p:nvSpPr>
          <p:spPr bwMode="auto">
            <a:xfrm>
              <a:off x="2342484" y="887061"/>
              <a:ext cx="2175667" cy="3161132"/>
            </a:xfrm>
            <a:prstGeom prst="roundRect">
              <a:avLst>
                <a:gd name="adj" fmla="val 0"/>
              </a:avLst>
            </a:prstGeom>
            <a:noFill/>
            <a:ln w="28575">
              <a:solidFill>
                <a:srgbClr val="00B05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p>
              <a:pPr lvl="0" eaLnBrk="0" hangingPunct="0"/>
              <a:r>
                <a:rPr lang="en-GB" dirty="0">
                  <a:solidFill>
                    <a:srgbClr val="000000"/>
                  </a:solidFill>
                  <a:latin typeface="Segoe UI" panose="020B0502040204020203" pitchFamily="34" charset="0"/>
                  <a:cs typeface="Segoe UI" panose="020B0502040204020203" pitchFamily="34" charset="0"/>
                </a:rPr>
                <a:t>Networking</a:t>
              </a:r>
            </a:p>
          </p:txBody>
        </p:sp>
        <p:sp>
          <p:nvSpPr>
            <p:cNvPr id="13" name="Rounded Rectangle 12"/>
            <p:cNvSpPr/>
            <p:nvPr/>
          </p:nvSpPr>
          <p:spPr bwMode="auto">
            <a:xfrm>
              <a:off x="2428030" y="2620107"/>
              <a:ext cx="1990750" cy="391567"/>
            </a:xfrm>
            <a:prstGeom prst="roundRect">
              <a:avLst/>
            </a:prstGeom>
            <a:solidFill>
              <a:srgbClr val="00B050"/>
            </a:solid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r>
                <a:rPr lang="en-GB" sz="1600" b="0" spc="20" dirty="0">
                  <a:solidFill>
                    <a:srgbClr val="000000"/>
                  </a:solidFill>
                  <a:latin typeface="Segoe UI" panose="020B0502040204020203" pitchFamily="34" charset="0"/>
                  <a:cs typeface="Segoe UI" panose="020B0502040204020203" pitchFamily="34" charset="0"/>
                </a:rPr>
                <a:t>Traffic Manager</a:t>
              </a:r>
            </a:p>
          </p:txBody>
        </p:sp>
        <p:sp>
          <p:nvSpPr>
            <p:cNvPr id="14" name="Rounded Rectangle 13"/>
            <p:cNvSpPr/>
            <p:nvPr/>
          </p:nvSpPr>
          <p:spPr bwMode="auto">
            <a:xfrm>
              <a:off x="2428030" y="3090209"/>
              <a:ext cx="1990750" cy="376960"/>
            </a:xfrm>
            <a:prstGeom prst="roundRect">
              <a:avLst/>
            </a:prstGeom>
            <a:solidFill>
              <a:srgbClr val="00B050"/>
            </a:solid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r>
                <a:rPr lang="en-GB" b="0" spc="20" dirty="0">
                  <a:solidFill>
                    <a:srgbClr val="000000"/>
                  </a:solidFill>
                  <a:latin typeface="Segoe UI" panose="020B0502040204020203" pitchFamily="34" charset="0"/>
                  <a:cs typeface="Segoe UI" panose="020B0502040204020203" pitchFamily="34" charset="0"/>
                </a:rPr>
                <a:t>ExpressRoute</a:t>
              </a:r>
            </a:p>
          </p:txBody>
        </p:sp>
        <p:sp>
          <p:nvSpPr>
            <p:cNvPr id="15" name="Rounded Rectangle 14"/>
            <p:cNvSpPr/>
            <p:nvPr/>
          </p:nvSpPr>
          <p:spPr bwMode="auto">
            <a:xfrm>
              <a:off x="2428029" y="1266639"/>
              <a:ext cx="1974223" cy="368943"/>
            </a:xfrm>
            <a:prstGeom prst="roundRect">
              <a:avLst/>
            </a:prstGeom>
            <a:solidFill>
              <a:srgbClr val="00B050"/>
            </a:solid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r>
                <a:rPr lang="en-GB" sz="1600" b="0" spc="20" dirty="0">
                  <a:solidFill>
                    <a:srgbClr val="000000"/>
                  </a:solidFill>
                  <a:latin typeface="Segoe UI" panose="020B0502040204020203" pitchFamily="34" charset="0"/>
                  <a:cs typeface="Segoe UI" panose="020B0502040204020203" pitchFamily="34" charset="0"/>
                </a:rPr>
                <a:t>Virtual Network</a:t>
              </a:r>
            </a:p>
          </p:txBody>
        </p:sp>
        <p:sp>
          <p:nvSpPr>
            <p:cNvPr id="16" name="Rounded Rectangle 15"/>
            <p:cNvSpPr/>
            <p:nvPr/>
          </p:nvSpPr>
          <p:spPr bwMode="auto">
            <a:xfrm>
              <a:off x="4622127" y="887061"/>
              <a:ext cx="2175667" cy="3161132"/>
            </a:xfrm>
            <a:prstGeom prst="roundRect">
              <a:avLst>
                <a:gd name="adj" fmla="val 0"/>
              </a:avLst>
            </a:prstGeom>
            <a:noFill/>
            <a:ln w="28575">
              <a:solidFill>
                <a:srgbClr val="7030A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vert="horz" wrap="square" lIns="182880" tIns="45720" rIns="182880" bIns="45720" numCol="1" rtlCol="0" anchor="t" anchorCtr="0" compatLnSpc="1">
              <a:prstTxWarp prst="textNoShape">
                <a:avLst/>
              </a:prstTxWarp>
            </a:bodyPr>
            <a:lstStyle/>
            <a:p>
              <a:pPr lvl="0" eaLnBrk="0" hangingPunct="0"/>
              <a:r>
                <a:rPr lang="en-GB" dirty="0">
                  <a:solidFill>
                    <a:srgbClr val="000000"/>
                  </a:solidFill>
                  <a:latin typeface="Segoe UI" panose="020B0502040204020203" pitchFamily="34" charset="0"/>
                  <a:cs typeface="Segoe UI" panose="020B0502040204020203" pitchFamily="34" charset="0"/>
                </a:rPr>
                <a:t>Data &amp; Storage</a:t>
              </a:r>
            </a:p>
          </p:txBody>
        </p:sp>
        <p:sp>
          <p:nvSpPr>
            <p:cNvPr id="17" name="Rounded Rectangle 16"/>
            <p:cNvSpPr/>
            <p:nvPr/>
          </p:nvSpPr>
          <p:spPr bwMode="auto">
            <a:xfrm>
              <a:off x="4730010" y="1984948"/>
              <a:ext cx="1992711" cy="382705"/>
            </a:xfrm>
            <a:prstGeom prst="roundRect">
              <a:avLst/>
            </a:prstGeom>
            <a:noFill/>
            <a:ln w="28575">
              <a:solidFill>
                <a:srgbClr val="7030A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b="0" spc="20" dirty="0">
                  <a:solidFill>
                    <a:srgbClr val="000000"/>
                  </a:solidFill>
                  <a:latin typeface="Segoe UI" panose="020B0502040204020203" pitchFamily="34" charset="0"/>
                  <a:cs typeface="Segoe UI" panose="020B0502040204020203" pitchFamily="34" charset="0"/>
                </a:rPr>
                <a:t>Storage</a:t>
              </a:r>
            </a:p>
          </p:txBody>
        </p:sp>
        <p:sp>
          <p:nvSpPr>
            <p:cNvPr id="18" name="Rounded Rectangle 17"/>
            <p:cNvSpPr/>
            <p:nvPr/>
          </p:nvSpPr>
          <p:spPr bwMode="auto">
            <a:xfrm>
              <a:off x="4728363" y="2892978"/>
              <a:ext cx="1991837" cy="58891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r>
                <a:rPr lang="en-GB" b="0" spc="20" dirty="0">
                  <a:solidFill>
                    <a:srgbClr val="000000"/>
                  </a:solidFill>
                  <a:latin typeface="Segoe UI" panose="020B0502040204020203" pitchFamily="34" charset="0"/>
                  <a:cs typeface="Segoe UI" panose="020B0502040204020203" pitchFamily="34" charset="0"/>
                </a:rPr>
                <a:t>Azure SQL Database</a:t>
              </a:r>
            </a:p>
          </p:txBody>
        </p:sp>
        <p:sp>
          <p:nvSpPr>
            <p:cNvPr id="19" name="Rounded Rectangle 18"/>
            <p:cNvSpPr/>
            <p:nvPr/>
          </p:nvSpPr>
          <p:spPr bwMode="auto">
            <a:xfrm>
              <a:off x="4730010" y="2440750"/>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r>
                <a:rPr lang="en-GB" b="0" spc="20" dirty="0">
                  <a:solidFill>
                    <a:srgbClr val="000000"/>
                  </a:solidFill>
                  <a:latin typeface="Segoe UI" panose="020B0502040204020203" pitchFamily="34" charset="0"/>
                  <a:cs typeface="Segoe UI" panose="020B0502040204020203" pitchFamily="34" charset="0"/>
                </a:rPr>
                <a:t>DocumentDB</a:t>
              </a:r>
            </a:p>
          </p:txBody>
        </p:sp>
        <p:sp>
          <p:nvSpPr>
            <p:cNvPr id="20" name="Rounded Rectangle 19"/>
            <p:cNvSpPr/>
            <p:nvPr/>
          </p:nvSpPr>
          <p:spPr bwMode="auto">
            <a:xfrm>
              <a:off x="4726820" y="3554986"/>
              <a:ext cx="1991837" cy="382421"/>
            </a:xfrm>
            <a:prstGeom prst="roundRect">
              <a:avLst/>
            </a:prstGeom>
            <a:noFill/>
            <a:ln w="28575">
              <a:solidFill>
                <a:srgbClr val="7030A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r>
                <a:rPr lang="en-GB" b="0" spc="20" dirty="0">
                  <a:solidFill>
                    <a:srgbClr val="000000"/>
                  </a:solidFill>
                  <a:latin typeface="Segoe UI" panose="020B0502040204020203" pitchFamily="34" charset="0"/>
                  <a:cs typeface="Segoe UI" panose="020B0502040204020203" pitchFamily="34" charset="0"/>
                </a:rPr>
                <a:t>StorSimple</a:t>
              </a:r>
            </a:p>
          </p:txBody>
        </p:sp>
        <p:sp>
          <p:nvSpPr>
            <p:cNvPr id="21" name="Rounded Rectangle 20"/>
            <p:cNvSpPr/>
            <p:nvPr/>
          </p:nvSpPr>
          <p:spPr bwMode="auto">
            <a:xfrm>
              <a:off x="2428030" y="3545702"/>
              <a:ext cx="1990750" cy="376960"/>
            </a:xfrm>
            <a:prstGeom prst="roundRect">
              <a:avLst/>
            </a:prstGeom>
            <a:solidFill>
              <a:srgbClr val="00B050"/>
            </a:solid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r>
                <a:rPr lang="en-GB" b="0" spc="20" dirty="0">
                  <a:solidFill>
                    <a:srgbClr val="000000"/>
                  </a:solidFill>
                  <a:latin typeface="Segoe UI" panose="020B0502040204020203" pitchFamily="34" charset="0"/>
                  <a:cs typeface="Segoe UI" panose="020B0502040204020203" pitchFamily="34" charset="0"/>
                </a:rPr>
                <a:t>Load Balancer</a:t>
              </a:r>
            </a:p>
          </p:txBody>
        </p:sp>
        <p:sp>
          <p:nvSpPr>
            <p:cNvPr id="22" name="Rounded Rectangle 21"/>
            <p:cNvSpPr/>
            <p:nvPr/>
          </p:nvSpPr>
          <p:spPr bwMode="auto">
            <a:xfrm>
              <a:off x="170696" y="1931441"/>
              <a:ext cx="1991623" cy="61720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b="0" spc="20" dirty="0">
                  <a:solidFill>
                    <a:srgbClr val="000000"/>
                  </a:solidFill>
                  <a:latin typeface="Segoe UI" panose="020B0502040204020203" pitchFamily="34" charset="0"/>
                  <a:cs typeface="Segoe UI" panose="020B0502040204020203" pitchFamily="34" charset="0"/>
                </a:rPr>
                <a:t>Container Service</a:t>
              </a:r>
            </a:p>
          </p:txBody>
        </p:sp>
        <p:sp>
          <p:nvSpPr>
            <p:cNvPr id="23" name="Rounded Rectangle 22"/>
            <p:cNvSpPr/>
            <p:nvPr/>
          </p:nvSpPr>
          <p:spPr bwMode="auto">
            <a:xfrm>
              <a:off x="171912" y="1482030"/>
              <a:ext cx="1991623" cy="392485"/>
            </a:xfrm>
            <a:prstGeom prst="roundRect">
              <a:avLst/>
            </a:prstGeom>
            <a:solidFill>
              <a:schemeClr val="bg1"/>
            </a:solidFill>
            <a:ln w="28575">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b="0" spc="20" dirty="0">
                  <a:solidFill>
                    <a:srgbClr val="000000"/>
                  </a:solidFill>
                  <a:latin typeface="Segoe UI" panose="020B0502040204020203" pitchFamily="34" charset="0"/>
                  <a:cs typeface="Segoe UI" panose="020B0502040204020203" pitchFamily="34" charset="0"/>
                </a:rPr>
                <a:t>Service Fabric</a:t>
              </a:r>
            </a:p>
          </p:txBody>
        </p:sp>
        <p:sp>
          <p:nvSpPr>
            <p:cNvPr id="24" name="Rounded Rectangle 23"/>
            <p:cNvSpPr/>
            <p:nvPr/>
          </p:nvSpPr>
          <p:spPr bwMode="auto">
            <a:xfrm>
              <a:off x="2428030" y="1716583"/>
              <a:ext cx="1974223" cy="394437"/>
            </a:xfrm>
            <a:prstGeom prst="roundRect">
              <a:avLst/>
            </a:prstGeom>
            <a:solidFill>
              <a:srgbClr val="00B050"/>
            </a:solid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r>
                <a:rPr lang="en-GB" sz="1600" b="0" spc="20" dirty="0">
                  <a:solidFill>
                    <a:srgbClr val="000000"/>
                  </a:solidFill>
                  <a:latin typeface="Segoe UI" panose="020B0502040204020203" pitchFamily="34" charset="0"/>
                  <a:cs typeface="Segoe UI" panose="020B0502040204020203" pitchFamily="34" charset="0"/>
                </a:rPr>
                <a:t>Azure DNS</a:t>
              </a:r>
            </a:p>
          </p:txBody>
        </p:sp>
        <p:sp>
          <p:nvSpPr>
            <p:cNvPr id="25" name="Rounded Rectangle 24"/>
            <p:cNvSpPr/>
            <p:nvPr/>
          </p:nvSpPr>
          <p:spPr bwMode="auto">
            <a:xfrm>
              <a:off x="2428030" y="2180491"/>
              <a:ext cx="1974223" cy="365884"/>
            </a:xfrm>
            <a:prstGeom prst="roundRect">
              <a:avLst/>
            </a:prstGeom>
            <a:solidFill>
              <a:srgbClr val="00B050"/>
            </a:solidFill>
            <a:ln w="28575">
              <a:solidFill>
                <a:srgbClr val="00B050"/>
              </a:solidFill>
              <a:headEnd type="none" w="med" len="med"/>
              <a:tailEnd type="none" w="med" len="med"/>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vert="horz" wrap="square" lIns="0" tIns="45720" rIns="0" bIns="45720" numCol="1" rtlCol="0" anchor="ctr" anchorCtr="0" compatLnSpc="1">
              <a:prstTxWarp prst="textNoShape">
                <a:avLst/>
              </a:prstTxWarp>
            </a:bodyPr>
            <a:lstStyle/>
            <a:p>
              <a:pPr lvl="0" algn="ctr" eaLnBrk="0" hangingPunct="0"/>
              <a:r>
                <a:rPr lang="en-GB" sz="1600" b="0" spc="20" dirty="0">
                  <a:solidFill>
                    <a:srgbClr val="000000"/>
                  </a:solidFill>
                  <a:latin typeface="Segoe UI" panose="020B0502040204020203" pitchFamily="34" charset="0"/>
                  <a:cs typeface="Segoe UI" panose="020B0502040204020203" pitchFamily="34" charset="0"/>
                </a:rPr>
                <a:t>Application Gateway</a:t>
              </a:r>
            </a:p>
          </p:txBody>
        </p:sp>
        <p:sp>
          <p:nvSpPr>
            <p:cNvPr id="26" name="Rounded Rectangle 25"/>
            <p:cNvSpPr/>
            <p:nvPr/>
          </p:nvSpPr>
          <p:spPr bwMode="auto">
            <a:xfrm>
              <a:off x="64029" y="4153274"/>
              <a:ext cx="9010704" cy="2210950"/>
            </a:xfrm>
            <a:prstGeom prst="roundRect">
              <a:avLst>
                <a:gd name="adj" fmla="val 429"/>
              </a:avLst>
            </a:prstGeom>
            <a:noFill/>
            <a:ln w="28575" cap="flat" cmpd="sng" algn="ctr">
              <a:solidFill>
                <a:srgbClr val="002060"/>
              </a:solidFill>
              <a:prstDash val="solid"/>
              <a:headEnd type="none" w="med" len="med"/>
              <a:tailEnd type="none" w="med" len="med"/>
            </a:ln>
            <a:effectLst/>
          </p:spPr>
          <p:txBody>
            <a:bodyPr vert="horz" wrap="square" lIns="182880" tIns="45720" rIns="182880" bIns="45720" numCol="1" rtlCol="0" anchor="t" anchorCtr="0" compatLnSpc="1">
              <a:prstTxWarp prst="textNoShape">
                <a:avLst/>
              </a:prstTxWarp>
            </a:bodyPr>
            <a:lstStyle/>
            <a:p>
              <a:pPr lvl="0" eaLnBrk="0" hangingPunct="0">
                <a:defRPr/>
              </a:pPr>
              <a:r>
                <a:rPr lang="en-GB" kern="0" dirty="0">
                  <a:solidFill>
                    <a:srgbClr val="000000"/>
                  </a:solidFill>
                  <a:latin typeface="Segoe UI" panose="020B0502040204020203" pitchFamily="34" charset="0"/>
                  <a:cs typeface="Segoe UI" panose="020B0502040204020203" pitchFamily="34" charset="0"/>
                </a:rPr>
                <a:t>Other services</a:t>
              </a:r>
            </a:p>
          </p:txBody>
        </p:sp>
        <p:sp>
          <p:nvSpPr>
            <p:cNvPr id="27" name="Rounded Rectangle 26"/>
            <p:cNvSpPr/>
            <p:nvPr/>
          </p:nvSpPr>
          <p:spPr bwMode="auto">
            <a:xfrm>
              <a:off x="2418084" y="5420911"/>
              <a:ext cx="1975511" cy="40558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p>
              <a:pPr lvl="0" algn="ctr" eaLnBrk="0" hangingPunct="0">
                <a:defRPr/>
              </a:pPr>
              <a:r>
                <a:rPr lang="en-GB" b="0" kern="0" spc="20" dirty="0">
                  <a:solidFill>
                    <a:srgbClr val="000000"/>
                  </a:solidFill>
                  <a:latin typeface="Segoe UI" panose="020B0502040204020203" pitchFamily="34" charset="0"/>
                  <a:cs typeface="Segoe UI" panose="020B0502040204020203" pitchFamily="34" charset="0"/>
                </a:rPr>
                <a:t>Azure Backup</a:t>
              </a:r>
            </a:p>
          </p:txBody>
        </p:sp>
        <p:sp>
          <p:nvSpPr>
            <p:cNvPr id="28" name="Rounded Rectangle 27"/>
            <p:cNvSpPr/>
            <p:nvPr/>
          </p:nvSpPr>
          <p:spPr bwMode="auto">
            <a:xfrm>
              <a:off x="166817" y="4939241"/>
              <a:ext cx="1990750" cy="405583"/>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p>
              <a:pPr lvl="0" algn="ctr" eaLnBrk="0" hangingPunct="0">
                <a:defRPr/>
              </a:pPr>
              <a:r>
                <a:rPr lang="en-GB" b="0" kern="0" spc="20" dirty="0">
                  <a:solidFill>
                    <a:srgbClr val="000000"/>
                  </a:solidFill>
                  <a:latin typeface="Segoe UI" panose="020B0502040204020203" pitchFamily="34" charset="0"/>
                  <a:cs typeface="Segoe UI" panose="020B0502040204020203" pitchFamily="34" charset="0"/>
                </a:rPr>
                <a:t>Azure AD</a:t>
              </a:r>
            </a:p>
          </p:txBody>
        </p:sp>
        <p:sp>
          <p:nvSpPr>
            <p:cNvPr id="29" name="Rounded Rectangle 28"/>
            <p:cNvSpPr/>
            <p:nvPr/>
          </p:nvSpPr>
          <p:spPr bwMode="auto">
            <a:xfrm>
              <a:off x="2418084" y="5894207"/>
              <a:ext cx="1972953"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p>
              <a:pPr lvl="0" algn="ctr" eaLnBrk="0" hangingPunct="0">
                <a:defRPr/>
              </a:pPr>
              <a:r>
                <a:rPr lang="en-GB" b="0" kern="0" spc="20" dirty="0">
                  <a:solidFill>
                    <a:srgbClr val="000000"/>
                  </a:solidFill>
                  <a:latin typeface="Segoe UI" panose="020B0502040204020203" pitchFamily="34" charset="0"/>
                  <a:cs typeface="Segoe UI" panose="020B0502040204020203" pitchFamily="34" charset="0"/>
                </a:rPr>
                <a:t>Site Recovery</a:t>
              </a:r>
            </a:p>
          </p:txBody>
        </p:sp>
        <p:sp>
          <p:nvSpPr>
            <p:cNvPr id="30" name="Rounded Rectangle 29"/>
            <p:cNvSpPr/>
            <p:nvPr/>
          </p:nvSpPr>
          <p:spPr bwMode="auto">
            <a:xfrm>
              <a:off x="166817" y="5412537"/>
              <a:ext cx="1990750"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p>
              <a:pPr lvl="0" algn="ctr" eaLnBrk="0" hangingPunct="0">
                <a:defRPr/>
              </a:pPr>
              <a:r>
                <a:rPr lang="en-GB" b="0" kern="0" spc="20" dirty="0">
                  <a:solidFill>
                    <a:srgbClr val="000000"/>
                  </a:solidFill>
                  <a:latin typeface="Segoe UI" panose="020B0502040204020203" pitchFamily="34" charset="0"/>
                  <a:cs typeface="Segoe UI" panose="020B0502040204020203" pitchFamily="34" charset="0"/>
                </a:rPr>
                <a:t>Azure AD DS</a:t>
              </a:r>
            </a:p>
          </p:txBody>
        </p:sp>
        <p:sp>
          <p:nvSpPr>
            <p:cNvPr id="31" name="Rounded Rectangle 30"/>
            <p:cNvSpPr/>
            <p:nvPr/>
          </p:nvSpPr>
          <p:spPr bwMode="auto">
            <a:xfrm>
              <a:off x="166817" y="5879108"/>
              <a:ext cx="1990750" cy="386609"/>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p>
              <a:pPr lvl="0" algn="ctr" eaLnBrk="0" hangingPunct="0">
                <a:defRPr/>
              </a:pPr>
              <a:r>
                <a:rPr lang="en-GB" b="0" kern="0" spc="20" dirty="0">
                  <a:solidFill>
                    <a:srgbClr val="000000"/>
                  </a:solidFill>
                  <a:latin typeface="Segoe UI" panose="020B0502040204020203" pitchFamily="34" charset="0"/>
                  <a:cs typeface="Segoe UI" panose="020B0502040204020203" pitchFamily="34" charset="0"/>
                </a:rPr>
                <a:t>MFA</a:t>
              </a:r>
            </a:p>
          </p:txBody>
        </p:sp>
        <p:sp>
          <p:nvSpPr>
            <p:cNvPr id="32" name="Rounded Rectangle 31"/>
            <p:cNvSpPr/>
            <p:nvPr/>
          </p:nvSpPr>
          <p:spPr bwMode="auto">
            <a:xfrm>
              <a:off x="2418084" y="4945748"/>
              <a:ext cx="1972953" cy="399076"/>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p>
              <a:pPr lvl="0" algn="ctr" eaLnBrk="0" hangingPunct="0">
                <a:defRPr/>
              </a:pPr>
              <a:r>
                <a:rPr lang="en-GB" b="0" kern="0" spc="20" dirty="0">
                  <a:solidFill>
                    <a:srgbClr val="000000"/>
                  </a:solidFill>
                  <a:latin typeface="Segoe UI" panose="020B0502040204020203" pitchFamily="34" charset="0"/>
                  <a:cs typeface="Segoe UI" panose="020B0502040204020203" pitchFamily="34" charset="0"/>
                </a:rPr>
                <a:t>Scheduler</a:t>
              </a:r>
            </a:p>
          </p:txBody>
        </p:sp>
        <p:sp>
          <p:nvSpPr>
            <p:cNvPr id="33" name="Rounded Rectangle 32"/>
            <p:cNvSpPr/>
            <p:nvPr/>
          </p:nvSpPr>
          <p:spPr bwMode="auto">
            <a:xfrm>
              <a:off x="4663637" y="5760145"/>
              <a:ext cx="1990750" cy="522874"/>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p>
              <a:pPr lvl="0" algn="ctr" eaLnBrk="0" hangingPunct="0">
                <a:defRPr/>
              </a:pPr>
              <a:r>
                <a:rPr lang="en-GB" b="0" kern="0" spc="20" dirty="0">
                  <a:solidFill>
                    <a:srgbClr val="000000"/>
                  </a:solidFill>
                  <a:latin typeface="Segoe UI" panose="020B0502040204020203" pitchFamily="34" charset="0"/>
                  <a:cs typeface="Segoe UI" panose="020B0502040204020203" pitchFamily="34" charset="0"/>
                </a:rPr>
                <a:t>Azure Security </a:t>
              </a:r>
              <a:r>
                <a:rPr lang="en-US" b="0" kern="0" spc="20" dirty="0">
                  <a:solidFill>
                    <a:srgbClr val="000000"/>
                  </a:solidFill>
                  <a:latin typeface="Segoe UI" panose="020B0502040204020203" pitchFamily="34" charset="0"/>
                  <a:cs typeface="Segoe UI" panose="020B0502040204020203" pitchFamily="34" charset="0"/>
                </a:rPr>
                <a:t>Center</a:t>
              </a:r>
            </a:p>
          </p:txBody>
        </p:sp>
        <p:sp>
          <p:nvSpPr>
            <p:cNvPr id="34" name="Rounded Rectangle 33"/>
            <p:cNvSpPr/>
            <p:nvPr/>
          </p:nvSpPr>
          <p:spPr bwMode="auto">
            <a:xfrm>
              <a:off x="4663637" y="5287324"/>
              <a:ext cx="1989481" cy="382421"/>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p>
              <a:pPr lvl="0" algn="ctr" eaLnBrk="0" hangingPunct="0">
                <a:defRPr/>
              </a:pPr>
              <a:r>
                <a:rPr lang="en-GB" b="0" kern="0" spc="20" dirty="0">
                  <a:solidFill>
                    <a:srgbClr val="000000"/>
                  </a:solidFill>
                  <a:latin typeface="Segoe UI" panose="020B0502040204020203" pitchFamily="34" charset="0"/>
                  <a:cs typeface="Segoe UI" panose="020B0502040204020203" pitchFamily="34" charset="0"/>
                </a:rPr>
                <a:t>Key Vault</a:t>
              </a:r>
            </a:p>
          </p:txBody>
        </p:sp>
        <p:sp>
          <p:nvSpPr>
            <p:cNvPr id="35" name="Rounded Rectangle 34"/>
            <p:cNvSpPr/>
            <p:nvPr/>
          </p:nvSpPr>
          <p:spPr bwMode="auto">
            <a:xfrm>
              <a:off x="182692" y="4469089"/>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p>
              <a:pPr lvl="0" algn="ctr" eaLnBrk="0" hangingPunct="0">
                <a:defRPr/>
              </a:pPr>
              <a:r>
                <a:rPr lang="en-GB" b="0" kern="0" spc="20" dirty="0">
                  <a:solidFill>
                    <a:srgbClr val="000000"/>
                  </a:solidFill>
                  <a:latin typeface="Segoe UI" panose="020B0502040204020203" pitchFamily="34" charset="0"/>
                  <a:cs typeface="Segoe UI" panose="020B0502040204020203" pitchFamily="34" charset="0"/>
                </a:rPr>
                <a:t>Service Bus</a:t>
              </a:r>
            </a:p>
          </p:txBody>
        </p:sp>
        <p:sp>
          <p:nvSpPr>
            <p:cNvPr id="36" name="Rounded Rectangle 35"/>
            <p:cNvSpPr/>
            <p:nvPr/>
          </p:nvSpPr>
          <p:spPr bwMode="auto">
            <a:xfrm>
              <a:off x="2422372" y="4467005"/>
              <a:ext cx="1958999" cy="386002"/>
            </a:xfrm>
            <a:prstGeom prst="roundRect">
              <a:avLst/>
            </a:prstGeom>
            <a:noFill/>
            <a:ln w="28575">
              <a:solidFill>
                <a:srgbClr val="002060"/>
              </a:solidFill>
              <a:headEnd type="none" w="med" len="med"/>
              <a:tailEnd type="none" w="med" len="med"/>
            </a:ln>
            <a:effectLst/>
            <a:scene3d>
              <a:camera prst="orthographicFront">
                <a:rot lat="0" lon="0" rev="0"/>
              </a:camera>
              <a:lightRig rig="threePt" dir="t">
                <a:rot lat="0" lon="0" rev="1200000"/>
              </a:lightRig>
            </a:scene3d>
            <a:sp3d/>
          </p:spPr>
          <p:txBody>
            <a:bodyPr vert="horz" wrap="square" lIns="182880" tIns="45720" rIns="182880" bIns="45720" numCol="1" rtlCol="0" anchor="ctr" anchorCtr="0" compatLnSpc="1">
              <a:prstTxWarp prst="textNoShape">
                <a:avLst/>
              </a:prstTxWarp>
            </a:bodyPr>
            <a:lstStyle/>
            <a:p>
              <a:pPr lvl="0" algn="ctr" eaLnBrk="0" hangingPunct="0">
                <a:defRPr/>
              </a:pPr>
              <a:r>
                <a:rPr lang="en-GB" b="0" kern="0" spc="20" dirty="0">
                  <a:solidFill>
                    <a:srgbClr val="000000"/>
                  </a:solidFill>
                  <a:latin typeface="Segoe UI" panose="020B0502040204020203" pitchFamily="34" charset="0"/>
                  <a:cs typeface="Segoe UI" panose="020B0502040204020203" pitchFamily="34" charset="0"/>
                </a:rPr>
                <a:t>Automation</a:t>
              </a:r>
            </a:p>
          </p:txBody>
        </p:sp>
      </p:grpSp>
      <p:pic>
        <p:nvPicPr>
          <p:cNvPr id="3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974" y="6429549"/>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0224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348445f1-71b7-4b80-98cd-67442ff7166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networking components</a:t>
            </a:r>
          </a:p>
        </p:txBody>
      </p:sp>
      <p:sp>
        <p:nvSpPr>
          <p:cNvPr id="3" name="Content Placeholder 2"/>
          <p:cNvSpPr>
            <a:spLocks noGrp="1"/>
          </p:cNvSpPr>
          <p:nvPr>
            <p:ph sz="half" idx="1"/>
          </p:nvPr>
        </p:nvSpPr>
        <p:spPr/>
        <p:txBody>
          <a:bodyPr/>
          <a:lstStyle/>
          <a:p>
            <a:pPr lvl="0"/>
            <a:r>
              <a:rPr lang="en-US" sz="2400" dirty="0">
                <a:solidFill>
                  <a:srgbClr val="000000"/>
                </a:solidFill>
              </a:rPr>
              <a:t>VNets</a:t>
            </a:r>
          </a:p>
          <a:p>
            <a:pPr lvl="0"/>
            <a:r>
              <a:rPr lang="en-US" sz="2400" dirty="0">
                <a:solidFill>
                  <a:srgbClr val="000000"/>
                </a:solidFill>
              </a:rPr>
              <a:t>IP Addresses:</a:t>
            </a:r>
          </a:p>
          <a:p>
            <a:pPr lvl="1"/>
            <a:r>
              <a:rPr lang="en-US" sz="2000" dirty="0">
                <a:solidFill>
                  <a:srgbClr val="000000"/>
                </a:solidFill>
              </a:rPr>
              <a:t>Private IP addresses</a:t>
            </a:r>
          </a:p>
          <a:p>
            <a:pPr lvl="1"/>
            <a:r>
              <a:rPr lang="en-US" sz="2000" dirty="0">
                <a:solidFill>
                  <a:srgbClr val="000000"/>
                </a:solidFill>
              </a:rPr>
              <a:t>Public IP addresses</a:t>
            </a:r>
          </a:p>
          <a:p>
            <a:pPr lvl="0"/>
            <a:r>
              <a:rPr lang="en-US" sz="2400" dirty="0">
                <a:solidFill>
                  <a:srgbClr val="000000"/>
                </a:solidFill>
              </a:rPr>
              <a:t>Subnets</a:t>
            </a:r>
          </a:p>
          <a:p>
            <a:pPr lvl="0"/>
            <a:r>
              <a:rPr lang="en-US" sz="2400" dirty="0">
                <a:solidFill>
                  <a:srgbClr val="000000"/>
                </a:solidFill>
              </a:rPr>
              <a:t>Network interfaces</a:t>
            </a:r>
          </a:p>
          <a:p>
            <a:pPr lvl="0"/>
            <a:r>
              <a:rPr lang="en-US" sz="2400" dirty="0">
                <a:solidFill>
                  <a:srgbClr val="000000"/>
                </a:solidFill>
              </a:rPr>
              <a:t>DNS</a:t>
            </a:r>
          </a:p>
          <a:p>
            <a:pPr lvl="0"/>
            <a:r>
              <a:rPr lang="en-US" sz="2400" dirty="0">
                <a:solidFill>
                  <a:srgbClr val="000000"/>
                </a:solidFill>
              </a:rPr>
              <a:t>Azure load balancer and internal load balancer</a:t>
            </a:r>
          </a:p>
          <a:p>
            <a:r>
              <a:rPr lang="en-US" sz="2400" dirty="0">
                <a:solidFill>
                  <a:srgbClr val="000000"/>
                </a:solidFill>
              </a:rPr>
              <a:t>Application gateway</a:t>
            </a:r>
          </a:p>
          <a:p>
            <a:pPr lvl="0"/>
            <a:endParaRPr lang="en-US" sz="2400" dirty="0">
              <a:solidFill>
                <a:srgbClr val="000000"/>
              </a:solidFill>
            </a:endParaRPr>
          </a:p>
          <a:p>
            <a:endParaRPr lang="en-US" sz="4000" dirty="0"/>
          </a:p>
        </p:txBody>
      </p:sp>
      <p:sp>
        <p:nvSpPr>
          <p:cNvPr id="7" name="Content Placeholder 6"/>
          <p:cNvSpPr>
            <a:spLocks noGrp="1"/>
          </p:cNvSpPr>
          <p:nvPr>
            <p:ph sz="half" idx="2"/>
          </p:nvPr>
        </p:nvSpPr>
        <p:spPr/>
        <p:txBody>
          <a:bodyPr/>
          <a:lstStyle/>
          <a:p>
            <a:pPr lvl="0"/>
            <a:r>
              <a:rPr lang="en-US" sz="2400" dirty="0">
                <a:solidFill>
                  <a:srgbClr val="000000"/>
                </a:solidFill>
              </a:rPr>
              <a:t>Traffic Manager</a:t>
            </a:r>
          </a:p>
          <a:p>
            <a:pPr lvl="0"/>
            <a:r>
              <a:rPr lang="en-US" sz="2400" dirty="0">
                <a:solidFill>
                  <a:srgbClr val="000000"/>
                </a:solidFill>
              </a:rPr>
              <a:t>Network Security Groups</a:t>
            </a:r>
          </a:p>
          <a:p>
            <a:pPr lvl="0"/>
            <a:r>
              <a:rPr lang="en-US" sz="2400" dirty="0">
                <a:solidFill>
                  <a:srgbClr val="000000"/>
                </a:solidFill>
              </a:rPr>
              <a:t>User-defined routes</a:t>
            </a:r>
          </a:p>
          <a:p>
            <a:pPr lvl="0"/>
            <a:r>
              <a:rPr lang="en-US" sz="2400" dirty="0">
                <a:solidFill>
                  <a:srgbClr val="000000"/>
                </a:solidFill>
              </a:rPr>
              <a:t>Forced Tunneling</a:t>
            </a:r>
          </a:p>
          <a:p>
            <a:pPr lvl="0"/>
            <a:r>
              <a:rPr lang="en-US" sz="2400" dirty="0">
                <a:solidFill>
                  <a:srgbClr val="000000"/>
                </a:solidFill>
              </a:rPr>
              <a:t>Regional VNets</a:t>
            </a:r>
          </a:p>
          <a:p>
            <a:pPr lvl="0"/>
            <a:r>
              <a:rPr lang="en-US" sz="2400" dirty="0">
                <a:solidFill>
                  <a:srgbClr val="000000"/>
                </a:solidFill>
              </a:rPr>
              <a:t>Cross-premises network connectivity</a:t>
            </a:r>
          </a:p>
          <a:p>
            <a:pPr lvl="1"/>
            <a:r>
              <a:rPr lang="en-US" sz="2000" dirty="0">
                <a:solidFill>
                  <a:srgbClr val="000000"/>
                </a:solidFill>
              </a:rPr>
              <a:t>A Point-to-Site VPN </a:t>
            </a:r>
          </a:p>
          <a:p>
            <a:pPr lvl="1"/>
            <a:r>
              <a:rPr lang="en-US" sz="2000" dirty="0">
                <a:solidFill>
                  <a:srgbClr val="000000"/>
                </a:solidFill>
              </a:rPr>
              <a:t>A Site-to-Site VPN </a:t>
            </a:r>
          </a:p>
          <a:p>
            <a:pPr lvl="1"/>
            <a:r>
              <a:rPr lang="en-US" sz="2000" dirty="0">
                <a:solidFill>
                  <a:srgbClr val="000000"/>
                </a:solidFill>
              </a:rPr>
              <a:t>ExpressRoute</a:t>
            </a:r>
          </a:p>
          <a:p>
            <a:endParaRPr lang="en-US" sz="4000"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3974" y="6429549"/>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hlinkClick r:id="" action="ppaction://hlinkshowjump?jump=nextslid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799" y="6429549"/>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7780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Azure virtual networks</a:t>
            </a:r>
          </a:p>
        </p:txBody>
      </p:sp>
      <p:sp>
        <p:nvSpPr>
          <p:cNvPr id="4" name="Content Placeholder 2"/>
          <p:cNvSpPr txBox="1">
            <a:spLocks/>
          </p:cNvSpPr>
          <p:nvPr/>
        </p:nvSpPr>
        <p:spPr>
          <a:xfrm>
            <a:off x="458788" y="1021214"/>
            <a:ext cx="8285162" cy="549388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VNet features:</a:t>
            </a:r>
          </a:p>
          <a:p>
            <a:pPr lvl="1"/>
            <a:r>
              <a:rPr lang="en-US" b="0" kern="0" dirty="0">
                <a:solidFill>
                  <a:srgbClr val="000000"/>
                </a:solidFill>
              </a:rPr>
              <a:t>Azure Resource Manager deployment model:</a:t>
            </a:r>
          </a:p>
          <a:p>
            <a:pPr lvl="2"/>
            <a:r>
              <a:rPr lang="en-US" b="0" kern="0" dirty="0">
                <a:solidFill>
                  <a:srgbClr val="000000"/>
                </a:solidFill>
              </a:rPr>
              <a:t>Private IP addresses, allocated to a NIC</a:t>
            </a:r>
          </a:p>
          <a:p>
            <a:pPr lvl="2"/>
            <a:r>
              <a:rPr lang="en-US" b="0" kern="0" dirty="0">
                <a:solidFill>
                  <a:srgbClr val="000000"/>
                </a:solidFill>
              </a:rPr>
              <a:t>Public IP addresses, allocated to a NIC or a load balancer</a:t>
            </a:r>
          </a:p>
          <a:p>
            <a:pPr lvl="1"/>
            <a:r>
              <a:rPr lang="en-US" b="0" kern="0" dirty="0">
                <a:solidFill>
                  <a:srgbClr val="000000"/>
                </a:solidFill>
              </a:rPr>
              <a:t>Azure Classic deployment model:</a:t>
            </a:r>
          </a:p>
          <a:p>
            <a:pPr lvl="2"/>
            <a:r>
              <a:rPr lang="en-US" b="0" kern="0" dirty="0">
                <a:solidFill>
                  <a:srgbClr val="000000"/>
                </a:solidFill>
              </a:rPr>
              <a:t>Dynamic IP addresses, allocated to a VM </a:t>
            </a:r>
          </a:p>
          <a:p>
            <a:pPr lvl="2"/>
            <a:r>
              <a:rPr lang="en-US" b="0" kern="0" dirty="0">
                <a:solidFill>
                  <a:srgbClr val="000000"/>
                </a:solidFill>
              </a:rPr>
              <a:t>Virtual IP addresses, allocated to a cloud service</a:t>
            </a:r>
          </a:p>
          <a:p>
            <a:pPr lvl="2"/>
            <a:r>
              <a:rPr lang="en-US" b="0" kern="0" dirty="0">
                <a:solidFill>
                  <a:srgbClr val="000000"/>
                </a:solidFill>
              </a:rPr>
              <a:t>Public instance-level IP addresses, allocated to a VM</a:t>
            </a:r>
          </a:p>
          <a:p>
            <a:pPr lvl="1"/>
            <a:r>
              <a:rPr lang="en-US" b="0" kern="0" dirty="0">
                <a:solidFill>
                  <a:srgbClr val="000000"/>
                </a:solidFill>
              </a:rPr>
              <a:t>IP addressing in VNets</a:t>
            </a:r>
          </a:p>
          <a:p>
            <a:pPr lvl="1"/>
            <a:r>
              <a:rPr lang="en-US" b="0" kern="0" dirty="0">
                <a:solidFill>
                  <a:srgbClr val="000000"/>
                </a:solidFill>
              </a:rPr>
              <a:t>Subnets</a:t>
            </a:r>
          </a:p>
          <a:p>
            <a:pPr lvl="1"/>
            <a:r>
              <a:rPr lang="en-US" b="0" kern="0" dirty="0">
                <a:solidFill>
                  <a:srgbClr val="000000"/>
                </a:solidFill>
              </a:rPr>
              <a:t>DNS</a:t>
            </a:r>
          </a:p>
          <a:p>
            <a:pPr lvl="1"/>
            <a:r>
              <a:rPr lang="en-US" b="0" kern="0" dirty="0">
                <a:solidFill>
                  <a:srgbClr val="000000"/>
                </a:solidFill>
              </a:rPr>
              <a:t>VNet connectivity</a:t>
            </a:r>
          </a:p>
          <a:p>
            <a:pPr lvl="1"/>
            <a:endParaRPr lang="en-US" b="0" kern="0" dirty="0">
              <a:solidFill>
                <a:srgbClr val="000000"/>
              </a:solidFill>
            </a:endParaRPr>
          </a:p>
          <a:p>
            <a:pPr lvl="1"/>
            <a:endParaRPr lang="en-US" b="0" kern="0" dirty="0">
              <a:solidFill>
                <a:srgbClr val="000000"/>
              </a:solidFill>
            </a:endParaRPr>
          </a:p>
          <a:p>
            <a:pPr marL="342900" lvl="1" indent="-342900"/>
            <a:endParaRPr lang="en-US" b="0" kern="0" dirty="0">
              <a:solidFill>
                <a:srgbClr val="000000"/>
              </a:solidFill>
            </a:endParaRPr>
          </a:p>
        </p:txBody>
      </p:sp>
    </p:spTree>
    <p:extLst>
      <p:ext uri="{BB962C8B-B14F-4D97-AF65-F5344CB8AC3E}">
        <p14:creationId xmlns:p14="http://schemas.microsoft.com/office/powerpoint/2010/main" val="401051879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1135</TotalTime>
  <Words>6547</Words>
  <Application>Microsoft Office PowerPoint</Application>
  <PresentationFormat>On-screen Show (4:3)</PresentationFormat>
  <Paragraphs>797</Paragraphs>
  <Slides>48</Slides>
  <Notes>48</Notes>
  <HiddenSlides>5</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48</vt:i4>
      </vt:variant>
    </vt:vector>
  </HeadingPairs>
  <TitlesOfParts>
    <vt:vector size="61" baseType="lpstr">
      <vt:lpstr>Courier New</vt:lpstr>
      <vt:lpstr>Verdana</vt:lpstr>
      <vt:lpstr>Wingdings</vt:lpstr>
      <vt:lpstr>SimSun</vt:lpstr>
      <vt:lpstr>Segoe</vt:lpstr>
      <vt:lpstr>Segoe UI</vt:lpstr>
      <vt:lpstr>Times New Roman</vt:lpstr>
      <vt:lpstr>Sego ui</vt:lpstr>
      <vt:lpstr>Arial</vt:lpstr>
      <vt:lpstr>Lucida Console</vt:lpstr>
      <vt:lpstr>Calibri</vt:lpstr>
      <vt:lpstr>Symbol</vt:lpstr>
      <vt:lpstr>NG_MOC_Core_ModuleNew2</vt:lpstr>
      <vt:lpstr>Module 2</vt:lpstr>
      <vt:lpstr>PowerPoint Presentation</vt:lpstr>
      <vt:lpstr>Module Overview</vt:lpstr>
      <vt:lpstr>Lesson 1: Overview of Azure networking</vt:lpstr>
      <vt:lpstr>Demonstration: Preparing the Azure environment for the demos and labs in this module</vt:lpstr>
      <vt:lpstr>PowerPoint Presentation</vt:lpstr>
      <vt:lpstr>Azure networking components</vt:lpstr>
      <vt:lpstr>Azure networking components</vt:lpstr>
      <vt:lpstr>Overview of Azure virtual networks</vt:lpstr>
      <vt:lpstr>Overview of network interfaces</vt:lpstr>
      <vt:lpstr>Overview of private IP addresses</vt:lpstr>
      <vt:lpstr>Overview of load balancers</vt:lpstr>
      <vt:lpstr>Overview of Azure DNS</vt:lpstr>
      <vt:lpstr>Overview of Azure DNS</vt:lpstr>
      <vt:lpstr>Lesson 2: Implementing and managing  virtual networks</vt:lpstr>
      <vt:lpstr>Planning for Azure virtual networks</vt:lpstr>
      <vt:lpstr>Using the Azure portal to create virtual networks</vt:lpstr>
      <vt:lpstr>Using PowerShell to create virtual networks</vt:lpstr>
      <vt:lpstr>Using an Azure Resource Manager template to create a virtual network</vt:lpstr>
      <vt:lpstr>Demonstration: Deploying a virtual network by using an Azure Resource Manager template</vt:lpstr>
      <vt:lpstr>PowerPoint Presentation</vt:lpstr>
      <vt:lpstr>PowerPoint Presentation</vt:lpstr>
      <vt:lpstr>Lab A: Using a deployment template and Azure PowerShell to implement Azure virtual networks</vt:lpstr>
      <vt:lpstr>Lab Scenario</vt:lpstr>
      <vt:lpstr>Lab Scenario (continued)</vt:lpstr>
      <vt:lpstr>Lab Review</vt:lpstr>
      <vt:lpstr>Lesson 3: Configuring Azure virtual network</vt:lpstr>
      <vt:lpstr>Configuring name resolution in Azure virtual network</vt:lpstr>
      <vt:lpstr>Configuring User Defined Routes</vt:lpstr>
      <vt:lpstr>Configuring forced tunneling</vt:lpstr>
      <vt:lpstr>Configuring network security groups</vt:lpstr>
      <vt:lpstr>Demonstration: Configuring network security groups</vt:lpstr>
      <vt:lpstr>PowerPoint Presentation</vt:lpstr>
      <vt:lpstr>Lesson 4: Configuring virtual network connectivity</vt:lpstr>
      <vt:lpstr>Azure virtual network connectivity options</vt:lpstr>
      <vt:lpstr>Configuring point-to-site VPN connectivity</vt:lpstr>
      <vt:lpstr>Configuring a site-to-site VPN</vt:lpstr>
      <vt:lpstr>Configuring a VNet-to-VNet VPN</vt:lpstr>
      <vt:lpstr>Connecting classic and Azure Resource Manager-based virtual networks in different Azure regions</vt:lpstr>
      <vt:lpstr>Lesson 5: Overview of Azure classic networking</vt:lpstr>
      <vt:lpstr>Overview of classic virtual networks</vt:lpstr>
      <vt:lpstr>Connecting to classic virtual networks</vt:lpstr>
      <vt:lpstr>Implementing a classic virtual network</vt:lpstr>
      <vt:lpstr>Implementing a virtual network in classic</vt:lpstr>
      <vt:lpstr>Lab B: Configuring connectivity between classic and Azure Resource Manager virtual networks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Joel</dc:creator>
  <cp:lastModifiedBy>Kathy Krause</cp:lastModifiedBy>
  <cp:revision>13</cp:revision>
  <dcterms:created xsi:type="dcterms:W3CDTF">2017-02-20T21:29:05Z</dcterms:created>
  <dcterms:modified xsi:type="dcterms:W3CDTF">2017-03-03T23:18:11Z</dcterms:modified>
</cp:coreProperties>
</file>