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7" r:id="rId26"/>
    <p:sldId id="280" r:id="rId27"/>
    <p:sldId id="281" r:id="rId28"/>
    <p:sldId id="282" r:id="rId29"/>
    <p:sldId id="283" r:id="rId30"/>
    <p:sldId id="284" r:id="rId31"/>
    <p:sldId id="285" r:id="rId32"/>
    <p:sldId id="286" r:id="rId33"/>
  </p:sldIdLst>
  <p:sldSz cx="9144000" cy="6858000" type="screen4x3"/>
  <p:notesSz cx="6858000" cy="9144000"/>
  <p:embeddedFontLst>
    <p:embeddedFont>
      <p:font typeface="Verdana" panose="020B0604030504040204" pitchFamily="34" charset="0"/>
      <p:regular r:id="rId35"/>
      <p:bold r:id="rId36"/>
      <p:italic r:id="rId37"/>
      <p:boldItalic r:id="rId38"/>
    </p:embeddedFont>
    <p:embeddedFont>
      <p:font typeface="Segoe UI" panose="020B0502040204020203" pitchFamily="34" charset="0"/>
      <p:regular r:id="rId39"/>
      <p:bold r:id="rId40"/>
      <p:italic r:id="rId41"/>
      <p:boldItalic r:id="rId42"/>
    </p:embeddedFont>
    <p:embeddedFont>
      <p:font typeface="Lucida Sans Unicode" panose="020B0602030504020204" pitchFamily="34" charset="0"/>
      <p:regular r:id="rId43"/>
    </p:embeddedFont>
    <p:embeddedFont>
      <p:font typeface="Calibri" panose="020F0502020204030204" pitchFamily="34" charset="0"/>
      <p:regular r:id="rId44"/>
      <p:bold r:id="rId45"/>
      <p:italic r:id="rId46"/>
      <p:boldItalic r:id="rId47"/>
    </p:embeddedFont>
    <p:embeddedFont>
      <p:font typeface="Lucida Sans Typewriter" panose="020B0509030504030204" pitchFamily="49"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831" autoAdjust="0"/>
    <p:restoredTop sz="95401" autoAdjust="0"/>
  </p:normalViewPr>
  <p:slideViewPr>
    <p:cSldViewPr>
      <p:cViewPr varScale="1">
        <p:scale>
          <a:sx n="90" d="100"/>
          <a:sy n="90" d="100"/>
        </p:scale>
        <p:origin x="2034" y="90"/>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2454" y="5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5D33B-82C6-4991-9CAE-32C691C72908}" type="datetimeFigureOut">
              <a:rPr lang="en-IN" smtClean="0"/>
              <a:t>01-03-2017</a:t>
            </a:fld>
            <a:endParaRPr lang="en-IN"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5FF3FC-924F-4E6D-9CA1-E859561783CA}" type="slidenum">
              <a:rPr lang="en-IN" smtClean="0"/>
              <a:t>‹#›</a:t>
            </a:fld>
            <a:endParaRPr lang="en-IN" dirty="0"/>
          </a:p>
        </p:txBody>
      </p:sp>
    </p:spTree>
    <p:extLst>
      <p:ext uri="{BB962C8B-B14F-4D97-AF65-F5344CB8AC3E}">
        <p14:creationId xmlns:p14="http://schemas.microsoft.com/office/powerpoint/2010/main" val="3068078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Presentation: </a:t>
            </a:r>
            <a:r>
              <a:rPr lang="en-IN" sz="1000" b="1" dirty="0">
                <a:latin typeface="Arial"/>
                <a:ea typeface="Calibri"/>
                <a:cs typeface="Times New Roman"/>
              </a:rPr>
              <a:t>90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Labs: </a:t>
            </a:r>
            <a:r>
              <a:rPr lang="en-IN" sz="1000" b="1" dirty="0">
                <a:latin typeface="Arial"/>
                <a:ea typeface="Calibri"/>
                <a:cs typeface="Times New Roman"/>
              </a:rPr>
              <a:t>60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Explain Azure Resource Manager virtual machines (VMs).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Plan for Azure Virtual Machines.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Deploy Azure Resource Manager VMs.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Author Azure Resource Manager templates.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Explain IaaS version 1 (v1) virtual machines.</a:t>
            </a:r>
            <a:endParaRPr lang="en-IN" sz="1000" dirty="0">
              <a:effectLst/>
              <a:latin typeface="Arial"/>
              <a:ea typeface="Times New Roman"/>
              <a:cs typeface="Times New Roman"/>
            </a:endParaRPr>
          </a:p>
          <a:p>
            <a:pPr>
              <a:lnSpc>
                <a:spcPts val="1300"/>
              </a:lnSpc>
              <a:spcBef>
                <a:spcPts val="900"/>
              </a:spcBef>
              <a:spcAft>
                <a:spcPts val="300"/>
              </a:spcAft>
            </a:pPr>
            <a:r>
              <a:rPr lang="en-IN" sz="1000" b="1" dirty="0">
                <a:effectLst/>
                <a:latin typeface="Arial"/>
                <a:ea typeface="Times New Roman"/>
                <a:cs typeface="Segoe UI"/>
              </a:rPr>
              <a:t>Required materials</a:t>
            </a:r>
          </a:p>
          <a:p>
            <a:pPr>
              <a:lnSpc>
                <a:spcPct val="115000"/>
              </a:lnSpc>
              <a:spcAft>
                <a:spcPts val="1000"/>
              </a:spcAft>
            </a:pPr>
            <a:r>
              <a:rPr lang="en-IN" sz="1000" dirty="0">
                <a:latin typeface="Arial"/>
                <a:ea typeface="Times New Roman"/>
                <a:cs typeface="Times New Roman"/>
              </a:rPr>
              <a:t>To teach this module, you need the Microsoft PowerPoint file </a:t>
            </a:r>
            <a:r>
              <a:rPr lang="en-IN" sz="1000" b="1" dirty="0">
                <a:latin typeface="Arial"/>
                <a:ea typeface="Calibri"/>
                <a:cs typeface="Times New Roman"/>
              </a:rPr>
              <a:t>20533C_03</a:t>
            </a:r>
            <a:r>
              <a:rPr lang="en-IN" sz="1000" b="1" dirty="0">
                <a:latin typeface="Arial"/>
                <a:ea typeface="Times New Roman"/>
                <a:cs typeface="Times New Roman"/>
              </a:rPr>
              <a:t>.pptx</a:t>
            </a:r>
            <a:r>
              <a:rPr lang="en-IN" sz="1000" dirty="0">
                <a:latin typeface="Arial"/>
                <a:ea typeface="Times New Roman"/>
                <a:cs typeface="Times New Roman"/>
              </a:rPr>
              <a:t>.</a:t>
            </a:r>
            <a:endParaRPr lang="en-IN" sz="1000" dirty="0">
              <a:latin typeface="Arial"/>
              <a:ea typeface="Calibri"/>
              <a:cs typeface="Times New Roman"/>
            </a:endParaRPr>
          </a:p>
          <a:p>
            <a:pPr>
              <a:lnSpc>
                <a:spcPts val="1300"/>
              </a:lnSpc>
              <a:spcBef>
                <a:spcPts val="900"/>
              </a:spcBef>
              <a:spcAft>
                <a:spcPts val="300"/>
              </a:spcAft>
            </a:pPr>
            <a:r>
              <a:rPr lang="en-IN" sz="1000" b="1" dirty="0">
                <a:effectLst/>
                <a:latin typeface="Arial"/>
                <a:ea typeface="Times New Roman"/>
                <a:cs typeface="Segoe UI"/>
              </a:rPr>
              <a:t>Preparation tasks</a:t>
            </a:r>
          </a:p>
          <a:p>
            <a:pPr>
              <a:lnSpc>
                <a:spcPct val="115000"/>
              </a:lnSpc>
              <a:spcAft>
                <a:spcPts val="1000"/>
              </a:spcAft>
            </a:pPr>
            <a:r>
              <a:rPr lang="en-IN" sz="1000" dirty="0">
                <a:latin typeface="Arial"/>
                <a:ea typeface="Times New Roman"/>
                <a:cs typeface="Times New Roman"/>
              </a:rPr>
              <a:t>To prepare for this module, you should:</a:t>
            </a:r>
            <a:endParaRPr lang="en-IN"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IN" sz="1000" dirty="0">
                <a:latin typeface="Arial"/>
                <a:ea typeface="Times New Roman"/>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a:t>
            </a:r>
            <a:br>
              <a:rPr lang="en-IN" sz="1000" dirty="0">
                <a:latin typeface="Arial"/>
                <a:ea typeface="Times New Roman"/>
                <a:cs typeface="Times New Roman"/>
              </a:rPr>
            </a:br>
            <a:r>
              <a:rPr lang="en-IN" sz="1000" dirty="0">
                <a:latin typeface="Arial"/>
                <a:ea typeface="Times New Roman"/>
                <a:cs typeface="Times New Roman"/>
              </a:rPr>
              <a:t>it will help guide your lecture to ensure that you discuss the concepts that the labs cover.</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75FF3FC-924F-4E6D-9CA1-E859561783CA}" type="slidenum">
              <a:rPr lang="en-IN" smtClean="0"/>
              <a:t>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390835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steps required to implement Azure virtual machines.</a:t>
            </a:r>
          </a:p>
        </p:txBody>
      </p:sp>
      <p:sp>
        <p:nvSpPr>
          <p:cNvPr id="4" name="Slide Number Placeholder 3"/>
          <p:cNvSpPr>
            <a:spLocks noGrp="1"/>
          </p:cNvSpPr>
          <p:nvPr>
            <p:ph type="sldNum" sz="quarter" idx="10"/>
          </p:nvPr>
        </p:nvSpPr>
        <p:spPr/>
        <p:txBody>
          <a:bodyPr/>
          <a:lstStyle/>
          <a:p>
            <a:fld id="{375FF3FC-924F-4E6D-9CA1-E859561783CA}" type="slidenum">
              <a:rPr lang="en-IN" smtClean="0"/>
              <a:t>10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2004372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containers at a high level, describing the fundamental concepts to students. Identify the purpose for containers, and the key differences between containers and virtual machines.</a:t>
            </a:r>
          </a:p>
        </p:txBody>
      </p:sp>
      <p:sp>
        <p:nvSpPr>
          <p:cNvPr id="4" name="Slide Number Placeholder 3"/>
          <p:cNvSpPr>
            <a:spLocks noGrp="1"/>
          </p:cNvSpPr>
          <p:nvPr>
            <p:ph type="sldNum" sz="quarter" idx="10"/>
          </p:nvPr>
        </p:nvSpPr>
        <p:spPr/>
        <p:txBody>
          <a:bodyPr/>
          <a:lstStyle/>
          <a:p>
            <a:fld id="{375FF3FC-924F-4E6D-9CA1-E859561783CA}" type="slidenum">
              <a:rPr lang="en-IN" smtClean="0"/>
              <a:t>11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3995785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Why is an Azure Resource Manager template beneficial for deploying multiple virtual machines?</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Templates make use of the intelligence built into the platform to optimize deployment speed. Majority of ready-to-use templates are parameterized. This helps in reusing the same templates for multiple deployments. </a:t>
            </a:r>
          </a:p>
        </p:txBody>
      </p:sp>
      <p:sp>
        <p:nvSpPr>
          <p:cNvPr id="4" name="Slide Number Placeholder 3"/>
          <p:cNvSpPr>
            <a:spLocks noGrp="1"/>
          </p:cNvSpPr>
          <p:nvPr>
            <p:ph type="sldNum" sz="quarter" idx="10"/>
          </p:nvPr>
        </p:nvSpPr>
        <p:spPr/>
        <p:txBody>
          <a:bodyPr/>
          <a:lstStyle/>
          <a:p>
            <a:fld id="{375FF3FC-924F-4E6D-9CA1-E859561783CA}" type="slidenum">
              <a:rPr lang="en-IN" smtClean="0"/>
              <a:t>12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2742445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Identify the primary tools and methods that you can use to create virtual machines in Azure. Focus at a high level on the Azure portal and the Azure PowerShell methods, because later topics provide more detail on these. You can provide more detail around Azure command-line interface (Azure CLI) and capturing images. A later section of this module provides more detail about deploying images.</a:t>
            </a:r>
          </a:p>
        </p:txBody>
      </p:sp>
      <p:sp>
        <p:nvSpPr>
          <p:cNvPr id="4" name="Slide Number Placeholder 3"/>
          <p:cNvSpPr>
            <a:spLocks noGrp="1"/>
          </p:cNvSpPr>
          <p:nvPr>
            <p:ph type="sldNum" sz="quarter" idx="10"/>
          </p:nvPr>
        </p:nvSpPr>
        <p:spPr/>
        <p:txBody>
          <a:bodyPr/>
          <a:lstStyle/>
          <a:p>
            <a:fld id="{375FF3FC-924F-4E6D-9CA1-E859561783CA}" type="slidenum">
              <a:rPr lang="en-IN" smtClean="0"/>
              <a:t>13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1102952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process for creating a virtual machine by using the Azure portal. You will demonstrate this process later in this lesson.</a:t>
            </a:r>
          </a:p>
        </p:txBody>
      </p:sp>
      <p:sp>
        <p:nvSpPr>
          <p:cNvPr id="4" name="Slide Number Placeholder 3"/>
          <p:cNvSpPr>
            <a:spLocks noGrp="1"/>
          </p:cNvSpPr>
          <p:nvPr>
            <p:ph type="sldNum" sz="quarter" idx="10"/>
          </p:nvPr>
        </p:nvSpPr>
        <p:spPr/>
        <p:txBody>
          <a:bodyPr/>
          <a:lstStyle/>
          <a:p>
            <a:fld id="{375FF3FC-924F-4E6D-9CA1-E859561783CA}" type="slidenum">
              <a:rPr lang="en-IN" smtClean="0"/>
              <a:t>14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3576131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steps that are required to create a new virtual machine by using the Azure Resource Manager cmdlets in Azure PowerShell.</a:t>
            </a:r>
          </a:p>
        </p:txBody>
      </p:sp>
      <p:sp>
        <p:nvSpPr>
          <p:cNvPr id="4" name="Slide Number Placeholder 3"/>
          <p:cNvSpPr>
            <a:spLocks noGrp="1"/>
          </p:cNvSpPr>
          <p:nvPr>
            <p:ph type="sldNum" sz="quarter" idx="10"/>
          </p:nvPr>
        </p:nvSpPr>
        <p:spPr/>
        <p:txBody>
          <a:bodyPr/>
          <a:lstStyle/>
          <a:p>
            <a:fld id="{375FF3FC-924F-4E6D-9CA1-E859561783CA}" type="slidenum">
              <a:rPr lang="en-IN" smtClean="0"/>
              <a:t>15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3306418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different methods of deploying a new virtual machine by using Azure Resource Manager templates.</a:t>
            </a:r>
          </a:p>
        </p:txBody>
      </p:sp>
      <p:sp>
        <p:nvSpPr>
          <p:cNvPr id="4" name="Slide Number Placeholder 3"/>
          <p:cNvSpPr>
            <a:spLocks noGrp="1"/>
          </p:cNvSpPr>
          <p:nvPr>
            <p:ph type="sldNum" sz="quarter" idx="10"/>
          </p:nvPr>
        </p:nvSpPr>
        <p:spPr/>
        <p:txBody>
          <a:bodyPr/>
          <a:lstStyle/>
          <a:p>
            <a:fld id="{375FF3FC-924F-4E6D-9CA1-E859561783CA}" type="slidenum">
              <a:rPr lang="en-IN" smtClean="0"/>
              <a:t>16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648133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Before starting this demonstration, ensure that you have performed the “Preparing the environment” demonstration in this module’s first lesson, and ensure that the setup script has completed.</a:t>
            </a: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Internet Explorer, navigate to the Azure portal. </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Sign in using the Microsoft account that is either the Service Administrator or a Co-administrator of your subscription.</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t>
            </a:r>
            <a:r>
              <a:rPr lang="en-US" sz="1000" b="1" dirty="0">
                <a:effectLst/>
                <a:latin typeface="Arial"/>
                <a:ea typeface="Times New Roman"/>
                <a:cs typeface="Times New Roman"/>
              </a:rPr>
              <a:t>Hub</a:t>
            </a:r>
            <a:r>
              <a:rPr lang="en-US" sz="1000" dirty="0">
                <a:effectLst/>
                <a:latin typeface="Arial"/>
                <a:ea typeface="Times New Roman"/>
                <a:cs typeface="Times New Roman"/>
              </a:rPr>
              <a:t> menu, create a new Azure Resource Manager Windows Server 2016 Datacenter virtual machine in the Azure region closest to your location. Specify the following settings (accept all other settings with their default values):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AdatumSvr03</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User name: </a:t>
            </a:r>
            <a:r>
              <a:rPr lang="en-US" sz="1000" b="1" dirty="0">
                <a:effectLst/>
                <a:latin typeface="Arial"/>
                <a:ea typeface="Times New Roman"/>
                <a:cs typeface="Times New Roman"/>
              </a:rPr>
              <a:t>Instructor</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Password: </a:t>
            </a:r>
            <a:r>
              <a:rPr lang="en-US" sz="1000" b="1" dirty="0">
                <a:effectLst/>
                <a:latin typeface="Arial"/>
                <a:ea typeface="Times New Roman"/>
                <a:cs typeface="Times New Roman"/>
              </a:rPr>
              <a:t>Pa55w.rd1234</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Resource Group: A new resource group named </a:t>
            </a:r>
            <a:r>
              <a:rPr lang="en-US" sz="1000" b="1" dirty="0">
                <a:effectLst/>
                <a:latin typeface="Arial"/>
                <a:ea typeface="Times New Roman"/>
                <a:cs typeface="Times New Roman"/>
              </a:rPr>
              <a:t>20533C0301-DemoRG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Size: </a:t>
            </a:r>
            <a:r>
              <a:rPr lang="en-US" sz="1000" b="1" dirty="0">
                <a:effectLst/>
                <a:latin typeface="Arial"/>
                <a:ea typeface="Times New Roman"/>
                <a:cs typeface="Times New Roman"/>
              </a:rPr>
              <a:t>A1 Standard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Storage: Use managed disks</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75FF3FC-924F-4E6D-9CA1-E859561783CA}" type="slidenum">
              <a:rPr lang="en-IN" smtClean="0"/>
              <a:t>17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3724974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This lab assumes that students have completed the “Preparing the Environment” demonstration at the beginning of this module’s first lesson.</a:t>
            </a:r>
          </a:p>
          <a:p>
            <a:pPr>
              <a:lnSpc>
                <a:spcPct val="115000"/>
              </a:lnSpc>
              <a:spcAft>
                <a:spcPts val="1000"/>
              </a:spcAft>
            </a:pPr>
            <a:r>
              <a:rPr lang="en-IN" sz="1000" dirty="0">
                <a:latin typeface="Arial"/>
                <a:ea typeface="Calibri"/>
                <a:cs typeface="Times New Roman"/>
              </a:rPr>
              <a:t>We are updating the Azure portal regularly, and the user interface might have been updated since this lab was written. Therefore, before students begin the lab, you should make them aware of any differences between the steps that the lab describes and the current Azure portal’s user interface (UI).</a:t>
            </a:r>
          </a:p>
          <a:p>
            <a:pPr>
              <a:lnSpc>
                <a:spcPct val="115000"/>
              </a:lnSpc>
              <a:spcAft>
                <a:spcPts val="1000"/>
              </a:spcAft>
            </a:pPr>
            <a:r>
              <a:rPr lang="en-IN" sz="1000" dirty="0">
                <a:latin typeface="Arial"/>
                <a:ea typeface="Calibri"/>
                <a:cs typeface="Times New Roman"/>
              </a:rPr>
              <a:t>The high-level steps in the labs are designed to help students complete tasks, while promoting learning and the consolidation of the module’s material. Students should be able to complete the high-level steps with the knowledge they gained in the module. However, sometimes students find it hard to complete all tasks and write Azure PowerShell commands without extra help. Make sure that students know where to find the Lab Answer Keys (LAKs), which have very detailed, step-by-step instructions, for each lab.</a:t>
            </a:r>
          </a:p>
          <a:p>
            <a:pPr>
              <a:lnSpc>
                <a:spcPct val="115000"/>
              </a:lnSpc>
              <a:spcAft>
                <a:spcPts val="1000"/>
              </a:spcAft>
            </a:pPr>
            <a:r>
              <a:rPr lang="en-IN" sz="1000" dirty="0">
                <a:latin typeface="Arial"/>
                <a:ea typeface="Calibri"/>
                <a:cs typeface="Times New Roman"/>
              </a:rPr>
              <a:t>Before students start the lab, you need to decide which Azure region is the closest to your classroom location. Ensure that all students have this information, because they will need it during the lab.</a:t>
            </a:r>
          </a:p>
          <a:p>
            <a:pPr>
              <a:lnSpc>
                <a:spcPct val="115000"/>
              </a:lnSpc>
              <a:spcAft>
                <a:spcPts val="1000"/>
              </a:spcAft>
            </a:pPr>
            <a:r>
              <a:rPr lang="en-IN" sz="1000" b="1" dirty="0">
                <a:latin typeface="Arial"/>
                <a:ea typeface="Calibri"/>
                <a:cs typeface="Times New Roman"/>
              </a:rPr>
              <a:t>Exercise 1: Creating virtual machines by using the Azure portal and Azure PowerShell</a:t>
            </a:r>
          </a:p>
          <a:p>
            <a:pPr>
              <a:lnSpc>
                <a:spcPct val="115000"/>
              </a:lnSpc>
              <a:spcAft>
                <a:spcPts val="1000"/>
              </a:spcAft>
            </a:pPr>
            <a:r>
              <a:rPr lang="en-IN" sz="1000" dirty="0">
                <a:latin typeface="Arial"/>
                <a:ea typeface="Calibri"/>
                <a:cs typeface="Times New Roman"/>
              </a:rPr>
              <a:t>You must deploy two virtual machines that are running Windows Server 2016 Datacenter. Name these machines </a:t>
            </a:r>
            <a:r>
              <a:rPr lang="en-IN" sz="1000" b="1" dirty="0">
                <a:latin typeface="Arial"/>
                <a:ea typeface="Calibri"/>
                <a:cs typeface="Times New Roman"/>
              </a:rPr>
              <a:t>ResDevDB1</a:t>
            </a:r>
            <a:r>
              <a:rPr lang="en-IN" sz="1000" dirty="0">
                <a:latin typeface="Arial"/>
                <a:ea typeface="Calibri"/>
                <a:cs typeface="Times New Roman"/>
              </a:rPr>
              <a:t> and </a:t>
            </a:r>
            <a:r>
              <a:rPr lang="en-IN" sz="1000" b="1" dirty="0">
                <a:latin typeface="Arial"/>
                <a:ea typeface="Calibri"/>
                <a:cs typeface="Times New Roman"/>
              </a:rPr>
              <a:t>ResDevDB2</a:t>
            </a:r>
            <a:r>
              <a:rPr lang="en-IN" sz="1000" dirty="0">
                <a:latin typeface="Arial"/>
                <a:ea typeface="Calibri"/>
                <a:cs typeface="Times New Roman"/>
              </a:rPr>
              <a:t>, and use them as database servers for the Research and Development app, ResDev. You will use the Azure portal to deploy one of the virtual machines, and you will use Azure PowerShell to deploy the other VM. You must deploy both virtual machines into the ResDevRG resource group, and you must configure the virtual machines to use the database subnet of the HQ-VNET virtual network. After deploying the virtual machines, you will confirm that the virtual machines are deployed to the correct resource group and are on the database subnet.</a:t>
            </a:r>
          </a:p>
          <a:p>
            <a:pPr>
              <a:lnSpc>
                <a:spcPct val="115000"/>
              </a:lnSpc>
              <a:spcAft>
                <a:spcPts val="1000"/>
              </a:spcAft>
            </a:pPr>
            <a:r>
              <a:rPr lang="en-IN" sz="1000" b="1" dirty="0">
                <a:latin typeface="Arial"/>
                <a:ea typeface="Calibri"/>
                <a:cs typeface="Times New Roman"/>
              </a:rPr>
              <a:t>Exercise 2: Validating virtual-machine creation</a:t>
            </a:r>
          </a:p>
          <a:p>
            <a:pPr>
              <a:lnSpc>
                <a:spcPct val="115000"/>
              </a:lnSpc>
              <a:spcAft>
                <a:spcPts val="1000"/>
              </a:spcAft>
            </a:pPr>
            <a:r>
              <a:rPr lang="en-IN" sz="1000" dirty="0">
                <a:latin typeface="Arial"/>
                <a:ea typeface="Calibri"/>
                <a:cs typeface="Times New Roman"/>
              </a:rPr>
              <a:t>You now must validate the creation and configuration of the virtual machines that you created to ensure that they function properly.</a:t>
            </a:r>
          </a:p>
        </p:txBody>
      </p:sp>
      <p:sp>
        <p:nvSpPr>
          <p:cNvPr id="4" name="Slide Number Placeholder 3"/>
          <p:cNvSpPr>
            <a:spLocks noGrp="1"/>
          </p:cNvSpPr>
          <p:nvPr>
            <p:ph type="sldNum" sz="quarter" idx="10"/>
          </p:nvPr>
        </p:nvSpPr>
        <p:spPr/>
        <p:txBody>
          <a:bodyPr/>
          <a:lstStyle/>
          <a:p>
            <a:fld id="{375FF3FC-924F-4E6D-9CA1-E859561783CA}" type="slidenum">
              <a:rPr lang="en-IN" smtClean="0"/>
              <a:t>18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4019253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IN" dirty="0"/>
          </a:p>
        </p:txBody>
      </p:sp>
      <p:sp>
        <p:nvSpPr>
          <p:cNvPr id="4" name="Slide Number Placeholder 3"/>
          <p:cNvSpPr>
            <a:spLocks noGrp="1"/>
          </p:cNvSpPr>
          <p:nvPr>
            <p:ph type="sldNum" sz="quarter" idx="10"/>
          </p:nvPr>
        </p:nvSpPr>
        <p:spPr/>
        <p:txBody>
          <a:bodyPr/>
          <a:lstStyle/>
          <a:p>
            <a:fld id="{375FF3FC-924F-4E6D-9CA1-E859561783CA}" type="slidenum">
              <a:rPr lang="en-IN" smtClean="0"/>
              <a:t>19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2212496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75FF3FC-924F-4E6D-9CA1-E859561783CA}" type="slidenum">
              <a:rPr lang="en-IN" smtClean="0"/>
              <a:t>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1720939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differences regarding Azure VM storage did you notice when you created a virtual machine in the Azure portal versus in Azure PowerShell?</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The Azure portal automatically assigns a unique name to a storage account. It also generates a name of the operating system disk. When using Azure PowerShell, you have to explicitly provide these names.</a:t>
            </a:r>
          </a:p>
        </p:txBody>
      </p:sp>
      <p:sp>
        <p:nvSpPr>
          <p:cNvPr id="4" name="Slide Number Placeholder 3"/>
          <p:cNvSpPr>
            <a:spLocks noGrp="1"/>
          </p:cNvSpPr>
          <p:nvPr>
            <p:ph type="sldNum" sz="quarter" idx="10"/>
          </p:nvPr>
        </p:nvSpPr>
        <p:spPr/>
        <p:txBody>
          <a:bodyPr/>
          <a:lstStyle/>
          <a:p>
            <a:fld id="{375FF3FC-924F-4E6D-9CA1-E859561783CA}" type="slidenum">
              <a:rPr lang="en-IN" smtClean="0"/>
              <a:t>20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4177940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purpose do resource groups have when you deploy Azure resources by using Azure Resource Manager templates?</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Typically, you use resource groups to perform deployment and management of resources that share the same management or operational lifecycle.</a:t>
            </a:r>
          </a:p>
        </p:txBody>
      </p:sp>
      <p:sp>
        <p:nvSpPr>
          <p:cNvPr id="4" name="Slide Number Placeholder 3"/>
          <p:cNvSpPr>
            <a:spLocks noGrp="1"/>
          </p:cNvSpPr>
          <p:nvPr>
            <p:ph type="sldNum" sz="quarter" idx="10"/>
          </p:nvPr>
        </p:nvSpPr>
        <p:spPr/>
        <p:txBody>
          <a:bodyPr/>
          <a:lstStyle/>
          <a:p>
            <a:fld id="{375FF3FC-924F-4E6D-9CA1-E859561783CA}" type="slidenum">
              <a:rPr lang="en-IN" smtClean="0"/>
              <a:t>21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1229945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main sections of the Azure Resource Manager template and the function of each. Use a complete template-code sample to show students the syntax and examples for each template section.</a:t>
            </a:r>
          </a:p>
        </p:txBody>
      </p:sp>
      <p:sp>
        <p:nvSpPr>
          <p:cNvPr id="4" name="Slide Number Placeholder 3"/>
          <p:cNvSpPr>
            <a:spLocks noGrp="1"/>
          </p:cNvSpPr>
          <p:nvPr>
            <p:ph type="sldNum" sz="quarter" idx="10"/>
          </p:nvPr>
        </p:nvSpPr>
        <p:spPr/>
        <p:txBody>
          <a:bodyPr/>
          <a:lstStyle/>
          <a:p>
            <a:fld id="{375FF3FC-924F-4E6D-9CA1-E859561783CA}" type="slidenum">
              <a:rPr lang="en-IN" smtClean="0"/>
              <a:t>22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2475820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Explain the syntax and format of the different components of the Azure Resource Manager template. Explain the purpose and general categories of template functions. Note that specifics of template operations is a complex topic and the details of each individual function are outside the scope of this course.</a:t>
            </a:r>
          </a:p>
        </p:txBody>
      </p:sp>
      <p:sp>
        <p:nvSpPr>
          <p:cNvPr id="4" name="Slide Number Placeholder 3"/>
          <p:cNvSpPr>
            <a:spLocks noGrp="1"/>
          </p:cNvSpPr>
          <p:nvPr>
            <p:ph type="sldNum" sz="quarter" idx="10"/>
          </p:nvPr>
        </p:nvSpPr>
        <p:spPr/>
        <p:txBody>
          <a:bodyPr/>
          <a:lstStyle/>
          <a:p>
            <a:fld id="{375FF3FC-924F-4E6D-9CA1-E859561783CA}" type="slidenum">
              <a:rPr lang="en-IN" smtClean="0"/>
              <a:t>23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3692167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Before starting this demonstration, ensure that you have performed the “Preparing the environment” demonstration in this module’s first lesson, and ensure that the setup script has completed.</a:t>
            </a: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MIA-CL1</a:t>
            </a:r>
            <a:r>
              <a:rPr lang="en-US" sz="1000" dirty="0">
                <a:effectLst/>
                <a:latin typeface="Arial"/>
                <a:ea typeface="Times New Roman"/>
                <a:cs typeface="Times New Roman"/>
              </a:rPr>
              <a:t>, start Visual Studio. If prompted with the message that the evaluation period has ended, click </a:t>
            </a:r>
            <a:r>
              <a:rPr lang="en-US" sz="1000" b="1" dirty="0">
                <a:effectLst/>
                <a:latin typeface="Arial"/>
                <a:ea typeface="Times New Roman"/>
                <a:cs typeface="Times New Roman"/>
              </a:rPr>
              <a:t>Sign in</a:t>
            </a:r>
            <a:r>
              <a:rPr lang="en-US" sz="1000" dirty="0">
                <a:effectLst/>
                <a:latin typeface="Arial"/>
                <a:ea typeface="Times New Roman"/>
                <a:cs typeface="Times New Roman"/>
              </a:rPr>
              <a:t>, and then provide your Microsoft account credentials.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Use Visual Studio to open the solution located at </a:t>
            </a:r>
            <a:r>
              <a:rPr lang="en-US" sz="1000" b="1" dirty="0">
                <a:effectLst/>
                <a:latin typeface="Arial"/>
                <a:ea typeface="Times New Roman"/>
                <a:cs typeface="Times New Roman"/>
              </a:rPr>
              <a:t>D:\Labfiles\Lab03\Starter\ResDev\ResDevLinuxDeploy\ResDevLinuxDeploy.sln</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View the contents of the </a:t>
            </a:r>
            <a:r>
              <a:rPr lang="en-US" sz="1000" b="1" dirty="0">
                <a:effectLst/>
                <a:latin typeface="Arial"/>
                <a:ea typeface="Times New Roman"/>
                <a:cs typeface="Times New Roman"/>
              </a:rPr>
              <a:t>azuredeploy.json</a:t>
            </a:r>
            <a:r>
              <a:rPr lang="en-US" sz="1000" dirty="0">
                <a:effectLst/>
                <a:latin typeface="Arial"/>
                <a:ea typeface="Times New Roman"/>
                <a:cs typeface="Times New Roman"/>
              </a:rPr>
              <a:t> template.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Initiate the template-based deployment process stepping through all its intermediate steps, but do not complete it.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Close all open applications without saving any files.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taskbar, right-click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User Account Control</a:t>
            </a:r>
            <a:r>
              <a:rPr lang="en-US" sz="1000" dirty="0">
                <a:effectLst/>
                <a:latin typeface="Arial"/>
                <a:ea typeface="Times New Roman"/>
                <a:cs typeface="Times New Roman"/>
              </a:rPr>
              <a:t> dialog box, click </a:t>
            </a:r>
            <a:r>
              <a:rPr lang="en-US" sz="1000" b="1" dirty="0">
                <a:effectLst/>
                <a:latin typeface="Arial"/>
                <a:ea typeface="Times New Roman"/>
                <a:cs typeface="Times New Roman"/>
              </a:rPr>
              <a:t>Yes</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At the command prompt,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Reset-Azure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When prompted, sign in twice by using the Microsoft account that is either the Service Administrator or a Co-administrator of your subscription.</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If you have multiple Azure subscriptions, select the one you want to target with the script.</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75FF3FC-924F-4E6D-9CA1-E859561783CA}" type="slidenum">
              <a:rPr lang="en-IN" smtClean="0"/>
              <a:t>24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13541551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startAt="11"/>
            </a:pPr>
            <a:r>
              <a:rPr lang="en-US" sz="1000" dirty="0">
                <a:latin typeface="Arial"/>
                <a:ea typeface="Times New Roman"/>
                <a:cs typeface="Times New Roman"/>
              </a:rPr>
              <a:t>When prompted for confirmation, type </a:t>
            </a:r>
            <a:r>
              <a:rPr lang="en-US" sz="1000" b="1" dirty="0">
                <a:latin typeface="Arial"/>
                <a:ea typeface="Times New Roman"/>
                <a:cs typeface="Times New Roman"/>
              </a:rPr>
              <a:t>y</a:t>
            </a:r>
            <a:r>
              <a:rPr lang="en-US" sz="1000" dirty="0">
                <a:latin typeface="Arial"/>
                <a:ea typeface="Times New Roman"/>
                <a:cs typeface="Times New Roman"/>
              </a:rPr>
              <a:t>.</a:t>
            </a:r>
            <a:endParaRPr lang="en-IN" sz="1000" dirty="0">
              <a:latin typeface="Arial"/>
              <a:ea typeface="Times New Roman"/>
              <a:cs typeface="Times New Roman"/>
            </a:endParaRPr>
          </a:p>
          <a:p>
            <a:pPr lvl="1">
              <a:lnSpc>
                <a:spcPct val="115000"/>
              </a:lnSpc>
              <a:spcAft>
                <a:spcPts val="1000"/>
              </a:spcAft>
            </a:pPr>
            <a:r>
              <a:rPr lang="en-IN" sz="1000" b="1" dirty="0">
                <a:latin typeface="Arial"/>
                <a:ea typeface="Calibri"/>
                <a:cs typeface="Times New Roman"/>
              </a:rPr>
              <a:t>Note: </a:t>
            </a:r>
            <a:r>
              <a:rPr lang="en-IN" sz="1000" dirty="0">
                <a:latin typeface="Arial"/>
                <a:ea typeface="Calibri"/>
                <a:cs typeface="Times New Roman"/>
              </a:rPr>
              <a:t>This script might remove Azure services in your subscription. Therefore, we recommend that you use an Azure trial pass that was provisioned specifically for this course, and not your own Azure account.</a:t>
            </a:r>
          </a:p>
          <a:p>
            <a:pPr lvl="1">
              <a:lnSpc>
                <a:spcPct val="115000"/>
              </a:lnSpc>
              <a:spcAft>
                <a:spcPts val="1000"/>
              </a:spcAft>
            </a:pPr>
            <a:r>
              <a:rPr lang="en-IN" sz="1000" dirty="0">
                <a:latin typeface="Arial"/>
                <a:ea typeface="Calibri"/>
                <a:cs typeface="Times New Roman"/>
              </a:rPr>
              <a:t>The script will take 5-10 minutes to reset your Microsoft Azure environment, and ready it for demos and </a:t>
            </a:r>
            <a:r>
              <a:rPr lang="en-IN" sz="1000" dirty="0">
                <a:solidFill>
                  <a:prstClr val="black"/>
                </a:solidFill>
                <a:latin typeface="Arial"/>
                <a:ea typeface="Calibri"/>
                <a:cs typeface="Times New Roman"/>
              </a:rPr>
              <a:t>labs in the next module. </a:t>
            </a:r>
          </a:p>
          <a:p>
            <a:pPr lvl="1">
              <a:lnSpc>
                <a:spcPct val="115000"/>
              </a:lnSpc>
              <a:spcAft>
                <a:spcPts val="1000"/>
              </a:spcAft>
            </a:pPr>
            <a:r>
              <a:rPr lang="en-IN" sz="1000" dirty="0">
                <a:solidFill>
                  <a:prstClr val="black"/>
                </a:solidFill>
                <a:latin typeface="Arial"/>
                <a:ea typeface="Calibri"/>
                <a:cs typeface="Times New Roman"/>
              </a:rPr>
              <a:t>The script removes all storage, virtual machines (VMs), virtual networks and gateways, cloud services, and resource groups.</a:t>
            </a:r>
          </a:p>
          <a:p>
            <a:pPr lvl="1">
              <a:lnSpc>
                <a:spcPct val="115000"/>
              </a:lnSpc>
              <a:spcAft>
                <a:spcPts val="1000"/>
              </a:spcAft>
            </a:pPr>
            <a:r>
              <a:rPr lang="en-IN" sz="1000" b="1" dirty="0">
                <a:solidFill>
                  <a:prstClr val="black"/>
                </a:solidFill>
                <a:latin typeface="Arial"/>
                <a:ea typeface="Calibri"/>
                <a:cs typeface="Times New Roman"/>
              </a:rPr>
              <a:t>Important</a:t>
            </a:r>
            <a:r>
              <a:rPr lang="en-IN" sz="1000" dirty="0">
                <a:solidFill>
                  <a:prstClr val="black"/>
                </a:solidFill>
                <a:latin typeface="Arial"/>
                <a:ea typeface="Calibri"/>
                <a:cs typeface="Times New Roman"/>
              </a:rPr>
              <a:t>: The script might not be able to get exclusive access to a storage account to delete it (you will see an error, if this occurs). If you find objects remaining after the reset script is complete, you can re-run Reset-Azure script, or use the Azure portal to manually delete all the objects in your Azure subscription, with the exception of the default directory.</a:t>
            </a:r>
            <a:endParaRPr lang="en-IN" dirty="0"/>
          </a:p>
        </p:txBody>
      </p:sp>
      <p:sp>
        <p:nvSpPr>
          <p:cNvPr id="4" name="Slide Number Placeholder 3"/>
          <p:cNvSpPr>
            <a:spLocks noGrp="1"/>
          </p:cNvSpPr>
          <p:nvPr>
            <p:ph type="sldNum" sz="quarter" idx="10"/>
          </p:nvPr>
        </p:nvSpPr>
        <p:spPr/>
        <p:txBody>
          <a:bodyPr/>
          <a:lstStyle/>
          <a:p>
            <a:fld id="{375FF3FC-924F-4E6D-9CA1-E859561783CA}" type="slidenum">
              <a:rPr lang="en-IN" smtClean="0"/>
              <a:t>25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322666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In which situations would you choose to deploy Azure classic virtual machines instead of Azure Resource Manager virtual machines?</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Answers may vary, but most answers will revolve around the need for a virtual machine to be compatible with an existing IaaS v1 infrastructure.</a:t>
            </a:r>
          </a:p>
        </p:txBody>
      </p:sp>
      <p:sp>
        <p:nvSpPr>
          <p:cNvPr id="4" name="Slide Number Placeholder 3"/>
          <p:cNvSpPr>
            <a:spLocks noGrp="1"/>
          </p:cNvSpPr>
          <p:nvPr>
            <p:ph type="sldNum" sz="quarter" idx="10"/>
          </p:nvPr>
        </p:nvSpPr>
        <p:spPr/>
        <p:txBody>
          <a:bodyPr/>
          <a:lstStyle/>
          <a:p>
            <a:fld id="{375FF3FC-924F-4E6D-9CA1-E859561783CA}" type="slidenum">
              <a:rPr lang="en-IN" smtClean="0"/>
              <a:t>26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1948152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concepts of classic virtual machines and IaaS cloud services.</a:t>
            </a:r>
          </a:p>
        </p:txBody>
      </p:sp>
      <p:sp>
        <p:nvSpPr>
          <p:cNvPr id="4" name="Slide Number Placeholder 3"/>
          <p:cNvSpPr>
            <a:spLocks noGrp="1"/>
          </p:cNvSpPr>
          <p:nvPr>
            <p:ph type="sldNum" sz="quarter" idx="10"/>
          </p:nvPr>
        </p:nvSpPr>
        <p:spPr/>
        <p:txBody>
          <a:bodyPr/>
          <a:lstStyle/>
          <a:p>
            <a:fld id="{375FF3FC-924F-4E6D-9CA1-E859561783CA}" type="slidenum">
              <a:rPr lang="en-IN" smtClean="0"/>
              <a:t>27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1282334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process of creating classic virtual machines in the Azure portal and by using Azure PowerShell.</a:t>
            </a:r>
          </a:p>
        </p:txBody>
      </p:sp>
      <p:sp>
        <p:nvSpPr>
          <p:cNvPr id="4" name="Slide Number Placeholder 3"/>
          <p:cNvSpPr>
            <a:spLocks noGrp="1"/>
          </p:cNvSpPr>
          <p:nvPr>
            <p:ph type="sldNum" sz="quarter" idx="10"/>
          </p:nvPr>
        </p:nvSpPr>
        <p:spPr/>
        <p:txBody>
          <a:bodyPr/>
          <a:lstStyle/>
          <a:p>
            <a:fld id="{375FF3FC-924F-4E6D-9CA1-E859561783CA}" type="slidenum">
              <a:rPr lang="en-IN" smtClean="0"/>
              <a:t>28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206121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The virtual machine should be running from the previous lab.</a:t>
            </a:r>
          </a:p>
          <a:p>
            <a:pPr>
              <a:lnSpc>
                <a:spcPct val="115000"/>
              </a:lnSpc>
              <a:spcAft>
                <a:spcPts val="1000"/>
              </a:spcAft>
            </a:pPr>
            <a:r>
              <a:rPr lang="en-IN" sz="1000" b="1" dirty="0">
                <a:latin typeface="Arial"/>
                <a:ea typeface="Calibri"/>
                <a:cs typeface="Times New Roman"/>
              </a:rPr>
              <a:t>Exercise 1: Using Visual Studio and an Azure Resource Manager template to deploy Azure Resource Manager virtual machines</a:t>
            </a:r>
          </a:p>
          <a:p>
            <a:pPr>
              <a:lnSpc>
                <a:spcPct val="115000"/>
              </a:lnSpc>
              <a:spcAft>
                <a:spcPts val="1000"/>
              </a:spcAft>
            </a:pPr>
            <a:r>
              <a:rPr lang="en-IN" sz="1000" dirty="0">
                <a:latin typeface="Arial"/>
                <a:ea typeface="Calibri"/>
                <a:cs typeface="Times New Roman"/>
              </a:rPr>
              <a:t>You must use Visual Studio to deploy two Linux Azure Resource Manager virtual machines for use as app servers in the ResDev app. You should name the servers </a:t>
            </a:r>
            <a:r>
              <a:rPr lang="en-IN" sz="1000" b="1" dirty="0">
                <a:latin typeface="Arial"/>
                <a:ea typeface="Calibri"/>
                <a:cs typeface="Times New Roman"/>
              </a:rPr>
              <a:t>ResDevApp1</a:t>
            </a:r>
            <a:r>
              <a:rPr lang="en-IN" sz="1000" dirty="0">
                <a:latin typeface="Arial"/>
                <a:ea typeface="Calibri"/>
                <a:cs typeface="Times New Roman"/>
              </a:rPr>
              <a:t> and </a:t>
            </a:r>
            <a:r>
              <a:rPr lang="en-IN" sz="1000" b="1" dirty="0">
                <a:latin typeface="Arial"/>
                <a:ea typeface="Calibri"/>
                <a:cs typeface="Times New Roman"/>
              </a:rPr>
              <a:t>ResDevApp2</a:t>
            </a:r>
            <a:r>
              <a:rPr lang="en-IN" sz="1000" dirty="0">
                <a:latin typeface="Arial"/>
                <a:ea typeface="Calibri"/>
                <a:cs typeface="Times New Roman"/>
              </a:rPr>
              <a:t>. You have a deployment-template solution and the deployment details for both virtual machines. You must deploy the two virtual machines from Visual Studio, and then confirm that the virtual machines have been deployed successfully by using Azure PowerShell.</a:t>
            </a:r>
          </a:p>
          <a:p>
            <a:pPr>
              <a:lnSpc>
                <a:spcPct val="115000"/>
              </a:lnSpc>
              <a:spcAft>
                <a:spcPts val="1000"/>
              </a:spcAft>
            </a:pPr>
            <a:r>
              <a:rPr lang="en-IN" sz="1000" b="1" dirty="0">
                <a:latin typeface="Arial"/>
                <a:ea typeface="Calibri"/>
                <a:cs typeface="Times New Roman"/>
              </a:rPr>
              <a:t>Exercise 2: Using Azure PowerShell and an Azure Resource Manager template to deploy virtual machines</a:t>
            </a:r>
          </a:p>
          <a:p>
            <a:pPr>
              <a:lnSpc>
                <a:spcPct val="115000"/>
              </a:lnSpc>
              <a:spcAft>
                <a:spcPts val="1000"/>
              </a:spcAft>
            </a:pPr>
            <a:r>
              <a:rPr lang="en-IN" sz="1000" dirty="0">
                <a:latin typeface="Arial"/>
                <a:ea typeface="Calibri"/>
                <a:cs typeface="Times New Roman"/>
              </a:rPr>
              <a:t>You must deploy the Web tier virtual machines by using an Azure Resource Manager template and the Azure portal. The Web tier should consist of two virtual machines that are running Windows Server 2012 R2, </a:t>
            </a:r>
            <a:r>
              <a:rPr lang="en-IN" sz="1000" b="1" dirty="0">
                <a:latin typeface="Arial"/>
                <a:ea typeface="Calibri"/>
                <a:cs typeface="Times New Roman"/>
              </a:rPr>
              <a:t>ResDevWeb1</a:t>
            </a:r>
            <a:r>
              <a:rPr lang="en-IN" sz="1000" dirty="0">
                <a:latin typeface="Arial"/>
                <a:ea typeface="Calibri"/>
                <a:cs typeface="Times New Roman"/>
              </a:rPr>
              <a:t> and </a:t>
            </a:r>
            <a:r>
              <a:rPr lang="en-IN" sz="1000" b="1" dirty="0">
                <a:latin typeface="Arial"/>
                <a:ea typeface="Calibri"/>
                <a:cs typeface="Times New Roman"/>
              </a:rPr>
              <a:t>ResDevWeb2</a:t>
            </a:r>
            <a:r>
              <a:rPr lang="en-IN" sz="1000" dirty="0">
                <a:latin typeface="Arial"/>
                <a:ea typeface="Calibri"/>
                <a:cs typeface="Times New Roman"/>
              </a:rPr>
              <a:t>. You should deploy them to the ResDevRG resource group, and then host them on the web subnet of the HQ-VNet virtual network. You have a template and a Windows PowerShell script that you should edit to complete the deployment. After you deploy the virtual machines, confirm the deployment by viewing the newly deployed resources in the Azure portal.</a:t>
            </a:r>
          </a:p>
        </p:txBody>
      </p:sp>
      <p:sp>
        <p:nvSpPr>
          <p:cNvPr id="4" name="Slide Number Placeholder 3"/>
          <p:cNvSpPr>
            <a:spLocks noGrp="1"/>
          </p:cNvSpPr>
          <p:nvPr>
            <p:ph type="sldNum" sz="quarter" idx="10"/>
          </p:nvPr>
        </p:nvSpPr>
        <p:spPr/>
        <p:txBody>
          <a:bodyPr/>
          <a:lstStyle/>
          <a:p>
            <a:fld id="{375FF3FC-924F-4E6D-9CA1-E859561783CA}" type="slidenum">
              <a:rPr lang="en-IN" smtClean="0"/>
              <a:t>29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738385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are the primary differences between classic and Azure Resource Manager virtual machines?</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Answers can vary, but might include: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Differences in the tools that you use for VM provisioning and management, including Azure portal and Azure Resource Manager Windows PowerShell cmdlets for the Azure classic portal and Azure Service Management cmdlets.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Functional differences, such as support for Key Vault-based encryption in case of VMs created by using the Azure Resource Manager deployment model.</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75FF3FC-924F-4E6D-9CA1-E859561783CA}" type="slidenum">
              <a:rPr lang="en-IN" smtClean="0"/>
              <a:t>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2877441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IN" dirty="0"/>
          </a:p>
        </p:txBody>
      </p:sp>
      <p:sp>
        <p:nvSpPr>
          <p:cNvPr id="4" name="Slide Number Placeholder 3"/>
          <p:cNvSpPr>
            <a:spLocks noGrp="1"/>
          </p:cNvSpPr>
          <p:nvPr>
            <p:ph type="sldNum" sz="quarter" idx="10"/>
          </p:nvPr>
        </p:nvSpPr>
        <p:spPr/>
        <p:txBody>
          <a:bodyPr/>
          <a:lstStyle/>
          <a:p>
            <a:fld id="{375FF3FC-924F-4E6D-9CA1-E859561783CA}" type="slidenum">
              <a:rPr lang="en-IN" smtClean="0"/>
              <a:t>30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1514756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Can Visual Studio and Windows PowerShell use the same Azure Resource Manager template to deploy a virtual machine?</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Yes. JSON templates are reusable throughout the various mechanisms for deploying virtual machines.</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How would you configure an Azure Resource Manager template to deploy multiple virtual machines with different configurations?</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can use parameters in the template to allow for different deployment values each time you use the template to deploy a virtual machine. In the lab, you had the option to provide basic information, such as virtual-machine name and virtual-network information. However, you can use a parameter to input almost any information used in the deployment process.</a:t>
            </a:r>
          </a:p>
        </p:txBody>
      </p:sp>
      <p:sp>
        <p:nvSpPr>
          <p:cNvPr id="4" name="Slide Number Placeholder 3"/>
          <p:cNvSpPr>
            <a:spLocks noGrp="1"/>
          </p:cNvSpPr>
          <p:nvPr>
            <p:ph type="sldNum" sz="quarter" idx="10"/>
          </p:nvPr>
        </p:nvSpPr>
        <p:spPr/>
        <p:txBody>
          <a:bodyPr/>
          <a:lstStyle/>
          <a:p>
            <a:fld id="{375FF3FC-924F-4E6D-9CA1-E859561783CA}" type="slidenum">
              <a:rPr lang="en-IN" smtClean="0"/>
              <a:t>31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20196119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Review Questions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Can you migrate on-premises virtual machines directly to Azure?</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While there is no one-step solution to migrate on-premises virtual machines, you can generalize, export, and upload to Azure for creating new virtual machines.</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tools can you use to implement Azure Resource Manager templates?</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can use Azure PowerShell, Visual Studio, and the Azure portal to manage and implement templates.</a:t>
            </a:r>
          </a:p>
          <a:p>
            <a:pPr marR="0" lvl="0">
              <a:lnSpc>
                <a:spcPct val="115000"/>
              </a:lnSpc>
              <a:spcBef>
                <a:spcPts val="0"/>
              </a:spcBef>
              <a:spcAft>
                <a:spcPts val="995"/>
              </a:spcAft>
            </a:pPr>
            <a:r>
              <a:rPr lang="en-US" sz="1000" b="1" dirty="0">
                <a:effectLst/>
                <a:latin typeface="Arial"/>
                <a:ea typeface="Times New Roman"/>
                <a:cs typeface="Times New Roman"/>
              </a:rPr>
              <a:t>Best Practice</a:t>
            </a:r>
            <a:r>
              <a:rPr lang="en-US" sz="1000" b="1" dirty="0">
                <a:latin typeface="Arial"/>
                <a:ea typeface="Times New Roman"/>
                <a:cs typeface="Times New Roman"/>
              </a:rPr>
              <a:t>s</a:t>
            </a:r>
            <a:endParaRPr lang="en-US" sz="1000" b="1"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Use Azure Resource Manager virtual machines for new virtual-machine and solution deployments.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Use Azure Resource Manager resource groups to manage and deploy virtual machines.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Use a consistent naming convention for your IaaS infrastructure.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Use Azure Resource Manager templates to deploy and modify virtual machines that have the same management or operational lifecycle.</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75FF3FC-924F-4E6D-9CA1-E859561783CA}" type="slidenum">
              <a:rPr lang="en-IN" smtClean="0"/>
              <a:t>32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2970853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Have students perform the steps with you so that the environment is configured correctly for the lab </a:t>
            </a:r>
            <a:br>
              <a:rPr lang="en-IN" sz="1000" dirty="0">
                <a:latin typeface="Arial"/>
                <a:ea typeface="Calibri"/>
                <a:cs typeface="Times New Roman"/>
              </a:rPr>
            </a:br>
            <a:r>
              <a:rPr lang="en-IN" sz="1000" dirty="0">
                <a:latin typeface="Arial"/>
                <a:ea typeface="Calibri"/>
                <a:cs typeface="Times New Roman"/>
              </a:rPr>
              <a:t>at this module’s end. You also must perform these steps to prepare the environment for this module’s demonstrations.</a:t>
            </a:r>
          </a:p>
          <a:p>
            <a:pPr>
              <a:lnSpc>
                <a:spcPct val="115000"/>
              </a:lnSpc>
              <a:spcAft>
                <a:spcPts val="1000"/>
              </a:spcAft>
            </a:pPr>
            <a:r>
              <a:rPr lang="en-IN" sz="1000" dirty="0">
                <a:solidFill>
                  <a:srgbClr val="000000"/>
                </a:solidFill>
                <a:latin typeface="Arial"/>
                <a:ea typeface="Calibri"/>
                <a:cs typeface="Times New Roman"/>
              </a:rPr>
              <a:t>The demonstrations and labs in this course use custom Windows PowerShell modules, including </a:t>
            </a:r>
            <a:br>
              <a:rPr lang="en-IN" sz="1000" dirty="0">
                <a:solidFill>
                  <a:srgbClr val="000000"/>
                </a:solidFill>
                <a:latin typeface="Arial"/>
                <a:ea typeface="Calibri"/>
                <a:cs typeface="Times New Roman"/>
              </a:rPr>
            </a:br>
            <a:r>
              <a:rPr lang="en-IN" sz="1000" b="1" dirty="0">
                <a:latin typeface="Arial"/>
                <a:ea typeface="Calibri"/>
                <a:cs typeface="Times New Roman"/>
              </a:rPr>
              <a:t>Setup-Azure</a:t>
            </a:r>
            <a:r>
              <a:rPr lang="en-IN" sz="1000" dirty="0">
                <a:solidFill>
                  <a:srgbClr val="000000"/>
                </a:solidFill>
                <a:latin typeface="Arial"/>
                <a:ea typeface="Calibri"/>
                <a:cs typeface="Times New Roman"/>
              </a:rPr>
              <a:t> to prepare the environment and </a:t>
            </a:r>
            <a:r>
              <a:rPr lang="en-IN" sz="1000" b="1" dirty="0">
                <a:latin typeface="Arial"/>
                <a:ea typeface="Calibri"/>
                <a:cs typeface="Times New Roman"/>
              </a:rPr>
              <a:t>Reset-Azure</a:t>
            </a:r>
            <a:r>
              <a:rPr lang="en-IN" sz="1000" dirty="0">
                <a:solidFill>
                  <a:srgbClr val="000000"/>
                </a:solidFill>
                <a:latin typeface="Arial"/>
                <a:ea typeface="Calibri"/>
                <a:cs typeface="Times New Roman"/>
              </a:rPr>
              <a:t> to perform clean-up tasks after you complete the demonstrations and labs. You can view the source .psm1 files in the D:\Modules folder.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The provisioning script for this module creates an Azure Resource Manager virtual network containing three subnets in the Azure region that the students designated. </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Start the </a:t>
            </a:r>
            <a:r>
              <a:rPr lang="en-IN" sz="1000" b="1" dirty="0">
                <a:latin typeface="Arial"/>
                <a:ea typeface="Calibri"/>
                <a:cs typeface="Times New Roman"/>
              </a:rPr>
              <a:t>20533C-MIA-CL1</a:t>
            </a:r>
            <a:r>
              <a:rPr lang="en-IN" sz="1000" dirty="0">
                <a:latin typeface="Arial"/>
                <a:ea typeface="Calibri"/>
                <a:cs typeface="Times New Roman"/>
              </a:rPr>
              <a:t> virtual machines, and then sign in as </a:t>
            </a:r>
            <a:r>
              <a:rPr lang="en-IN" sz="1000" b="1" dirty="0">
                <a:latin typeface="Arial"/>
                <a:ea typeface="Calibri"/>
                <a:cs typeface="Times New Roman"/>
              </a:rPr>
              <a:t>Student</a:t>
            </a:r>
            <a:r>
              <a:rPr lang="en-IN" sz="1000" dirty="0">
                <a:latin typeface="Arial"/>
                <a:ea typeface="Calibri"/>
                <a:cs typeface="Times New Roman"/>
              </a:rPr>
              <a:t> with the password </a:t>
            </a:r>
            <a:r>
              <a:rPr lang="en-IN" sz="1000" b="1" dirty="0">
                <a:latin typeface="Arial"/>
                <a:ea typeface="Calibri"/>
                <a:cs typeface="Times New Roman"/>
              </a:rPr>
              <a:t>Pa55w.rd</a:t>
            </a:r>
            <a:r>
              <a:rPr lang="en-IN" sz="1000" dirty="0">
                <a:latin typeface="Arial"/>
                <a:ea typeface="Calibri"/>
                <a:cs typeface="Times New Roman"/>
              </a:rPr>
              <a:t>. You should have provisioned a Microsoft Azure subscription before the lab.</a:t>
            </a: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Launch </a:t>
            </a:r>
            <a:r>
              <a:rPr lang="en-US" sz="1000" dirty="0">
                <a:effectLst/>
                <a:latin typeface="Arial"/>
                <a:ea typeface="Times New Roman"/>
                <a:cs typeface="Times New Roman"/>
              </a:rPr>
              <a:t>Windows PowerShell</a:t>
            </a:r>
            <a:r>
              <a:rPr lang="en-US" sz="1000" b="1" dirty="0">
                <a:effectLst/>
                <a:latin typeface="Arial"/>
                <a:ea typeface="Times New Roman"/>
                <a:cs typeface="Times New Roman"/>
              </a:rPr>
              <a:t> </a:t>
            </a:r>
            <a:r>
              <a:rPr lang="en-US" sz="1000" dirty="0">
                <a:solidFill>
                  <a:srgbClr val="000000"/>
                </a:solidFill>
                <a:effectLst/>
                <a:latin typeface="Arial"/>
                <a:ea typeface="Times New Roman"/>
                <a:cs typeface="Times New Roman"/>
              </a:rPr>
              <a:t>with Administrator privileges.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At the Windows PowerShell</a:t>
            </a:r>
            <a:r>
              <a:rPr lang="en-US" sz="1000" b="1" dirty="0">
                <a:effectLst/>
                <a:latin typeface="Arial"/>
                <a:ea typeface="Times New Roman"/>
                <a:cs typeface="Times New Roman"/>
              </a:rPr>
              <a:t> </a:t>
            </a:r>
            <a:r>
              <a:rPr lang="en-US" sz="1000" dirty="0">
                <a:solidFill>
                  <a:srgbClr val="000000"/>
                </a:solidFill>
                <a:effectLst/>
                <a:latin typeface="Arial"/>
                <a:ea typeface="Times New Roman"/>
                <a:cs typeface="Times New Roman"/>
              </a:rPr>
              <a:t>prompt, run the following command:</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Setup-Azure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At the prompt, type the module number, and then press Enter.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Confirm your selection, and then press </a:t>
            </a:r>
            <a:r>
              <a:rPr lang="en-US" sz="1000" dirty="0">
                <a:effectLst/>
                <a:latin typeface="Arial"/>
                <a:ea typeface="Times New Roman"/>
                <a:cs typeface="Times New Roman"/>
              </a:rPr>
              <a:t>Enter</a:t>
            </a:r>
            <a:r>
              <a:rPr lang="en-US" sz="1000" dirty="0">
                <a:solidFill>
                  <a:srgbClr val="000000"/>
                </a:solidFill>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When prompted, sign in to your Azure subscription by using an account that is either the Service Administrator or a Co-administrator of your subscription.</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If you have multiple Azure subscriptions, select the one you want to use for this module.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When prompted, provide the number corresponding to the Azure region that you want to use for the Azure services that this script creates, and then press Enter. </a:t>
            </a:r>
            <a:r>
              <a:rPr lang="en-US" sz="1000" dirty="0">
                <a:solidFill>
                  <a:srgbClr val="000000"/>
                </a:solidFill>
                <a:effectLst/>
                <a:latin typeface="Arial"/>
                <a:ea typeface="Times New Roman"/>
                <a:cs typeface="Times New Roman"/>
              </a:rPr>
              <a:t>The script will take about a minute to complete. </a:t>
            </a:r>
            <a:endParaRPr lang="en-IN" sz="1000" dirty="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After the script completes, close the Windows PowerShell command prompt.</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75FF3FC-924F-4E6D-9CA1-E859561783CA}" type="slidenum">
              <a:rPr lang="en-IN" smtClean="0"/>
              <a:t>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581275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primary features of Azure VMs.</a:t>
            </a:r>
          </a:p>
        </p:txBody>
      </p:sp>
      <p:sp>
        <p:nvSpPr>
          <p:cNvPr id="4" name="Slide Number Placeholder 3"/>
          <p:cNvSpPr>
            <a:spLocks noGrp="1"/>
          </p:cNvSpPr>
          <p:nvPr>
            <p:ph type="sldNum" sz="quarter" idx="10"/>
          </p:nvPr>
        </p:nvSpPr>
        <p:spPr/>
        <p:txBody>
          <a:bodyPr/>
          <a:lstStyle/>
          <a:p>
            <a:fld id="{375FF3FC-924F-4E6D-9CA1-E859561783CA}" type="slidenum">
              <a:rPr lang="en-IN" smtClean="0"/>
              <a:t>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746025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The slide illustrates the Azure Resource Manager object model including the resources that comprise a typical deployment of an Azure virtual machine.</a:t>
            </a:r>
          </a:p>
        </p:txBody>
      </p:sp>
      <p:sp>
        <p:nvSpPr>
          <p:cNvPr id="4" name="Slide Number Placeholder 3"/>
          <p:cNvSpPr>
            <a:spLocks noGrp="1"/>
          </p:cNvSpPr>
          <p:nvPr>
            <p:ph type="sldNum" sz="quarter" idx="10"/>
          </p:nvPr>
        </p:nvSpPr>
        <p:spPr/>
        <p:txBody>
          <a:bodyPr/>
          <a:lstStyle/>
          <a:p>
            <a:fld id="{375FF3FC-924F-4E6D-9CA1-E859561783CA}" type="slidenum">
              <a:rPr lang="en-IN" smtClean="0"/>
              <a:t>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3007267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 finance application that employees of A. Datum Corporation use experiences a relatively low amount of traffic for most of the year, with the exception of the fiscal year’s end, when the traffic spikes by up to 100 times the normal amount. Is this a suitable workload for Microsoft Azure, and why?</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Yes, this would be a suitable workload for Azure. The spike in traffic can be handled by Azure’s ability to scale resources to meet application demand, while the application could run in a low resource, low cost environment for the remainder of the year.</a:t>
            </a:r>
          </a:p>
        </p:txBody>
      </p:sp>
      <p:sp>
        <p:nvSpPr>
          <p:cNvPr id="4" name="Slide Number Placeholder 3"/>
          <p:cNvSpPr>
            <a:spLocks noGrp="1"/>
          </p:cNvSpPr>
          <p:nvPr>
            <p:ph type="sldNum" sz="quarter" idx="10"/>
          </p:nvPr>
        </p:nvSpPr>
        <p:spPr/>
        <p:txBody>
          <a:bodyPr/>
          <a:lstStyle/>
          <a:p>
            <a:fld id="{375FF3FC-924F-4E6D-9CA1-E859561783CA}" type="slidenum">
              <a:rPr lang="en-IN" smtClean="0"/>
              <a:t>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1947092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Identify workloads that are both suitable and unsuitable for Azure Virtual Machines. Review the Windows Server roles and features that have special considerations for Azure Virtual Machines. </a:t>
            </a:r>
          </a:p>
        </p:txBody>
      </p:sp>
      <p:sp>
        <p:nvSpPr>
          <p:cNvPr id="4" name="Slide Number Placeholder 3"/>
          <p:cNvSpPr>
            <a:spLocks noGrp="1"/>
          </p:cNvSpPr>
          <p:nvPr>
            <p:ph type="sldNum" sz="quarter" idx="10"/>
          </p:nvPr>
        </p:nvSpPr>
        <p:spPr/>
        <p:txBody>
          <a:bodyPr/>
          <a:lstStyle/>
          <a:p>
            <a:fld id="{375FF3FC-924F-4E6D-9CA1-E859561783CA}" type="slidenum">
              <a:rPr lang="en-IN" smtClean="0"/>
              <a:t>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2417456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Explain the sizing levels, using the content and the links provided in the student handbook. Explain the Basic and Standard tiers, and the primary differences. Explain the Microsoft Azure (IaaS) Cost Estimator tool, and explain how you can use it to assess an on-premises infrastructure prior to migrating workloads to Azure.</a:t>
            </a:r>
          </a:p>
        </p:txBody>
      </p:sp>
      <p:sp>
        <p:nvSpPr>
          <p:cNvPr id="4" name="Slide Number Placeholder 3"/>
          <p:cNvSpPr>
            <a:spLocks noGrp="1"/>
          </p:cNvSpPr>
          <p:nvPr>
            <p:ph type="sldNum" sz="quarter" idx="10"/>
          </p:nvPr>
        </p:nvSpPr>
        <p:spPr/>
        <p:txBody>
          <a:bodyPr/>
          <a:lstStyle/>
          <a:p>
            <a:fld id="{375FF3FC-924F-4E6D-9CA1-E859561783CA}" type="slidenum">
              <a:rPr lang="en-IN" smtClean="0"/>
              <a:t>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3: Implementing virtual machines</a:t>
            </a:r>
          </a:p>
        </p:txBody>
      </p:sp>
    </p:spTree>
    <p:extLst>
      <p:ext uri="{BB962C8B-B14F-4D97-AF65-F5344CB8AC3E}">
        <p14:creationId xmlns:p14="http://schemas.microsoft.com/office/powerpoint/2010/main" val="758311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150071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IN" dirty="0"/>
              <a:t>Module 3</a:t>
            </a:r>
          </a:p>
        </p:txBody>
      </p:sp>
      <p:sp>
        <p:nvSpPr>
          <p:cNvPr id="3" name="Subtitle 2"/>
          <p:cNvSpPr>
            <a:spLocks noGrp="1"/>
          </p:cNvSpPr>
          <p:nvPr>
            <p:ph type="subTitle" sz="quarter" idx="1"/>
          </p:nvPr>
        </p:nvSpPr>
        <p:spPr/>
        <p:txBody>
          <a:bodyPr/>
          <a:lstStyle/>
          <a:p>
            <a:r>
              <a:rPr lang="en-IN" dirty="0"/>
              <a:t>Implementing virtual machines
</a:t>
            </a:r>
          </a:p>
        </p:txBody>
      </p:sp>
    </p:spTree>
    <p:extLst>
      <p:ext uri="{BB962C8B-B14F-4D97-AF65-F5344CB8AC3E}">
        <p14:creationId xmlns:p14="http://schemas.microsoft.com/office/powerpoint/2010/main" val="3723626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Migrating workloads to Azure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57200" indent="-457200">
              <a:buFont typeface="+mj-lt"/>
              <a:buAutoNum type="arabicPeriod"/>
            </a:pPr>
            <a:r>
              <a:rPr lang="en-US" sz="2400" dirty="0"/>
              <a:t>Verify prerequisites:</a:t>
            </a:r>
          </a:p>
          <a:p>
            <a:pPr lvl="2"/>
            <a:r>
              <a:rPr lang="en-US" sz="2200" dirty="0"/>
              <a:t>A Hyper-V virtual machine must be Generation 1</a:t>
            </a:r>
          </a:p>
          <a:p>
            <a:pPr lvl="2"/>
            <a:r>
              <a:rPr lang="en-US" sz="2200" dirty="0"/>
              <a:t>Disks must be no larger than 1,023 GB</a:t>
            </a:r>
          </a:p>
          <a:p>
            <a:pPr marL="457200" indent="-457200">
              <a:buFont typeface="+mj-lt"/>
              <a:buAutoNum type="arabicPeriod"/>
            </a:pPr>
            <a:r>
              <a:rPr lang="en-US" sz="2400" dirty="0"/>
              <a:t>Generalize the image</a:t>
            </a:r>
          </a:p>
          <a:p>
            <a:pPr marL="457200" indent="-457200">
              <a:buFont typeface="+mj-lt"/>
              <a:buAutoNum type="arabicPeriod"/>
            </a:pPr>
            <a:r>
              <a:rPr lang="en-US" sz="2400" dirty="0"/>
              <a:t>Capture and prepare disks for upload to Azure</a:t>
            </a:r>
          </a:p>
          <a:p>
            <a:pPr marL="457200" indent="-457200">
              <a:buFont typeface="+mj-lt"/>
              <a:buAutoNum type="arabicPeriod"/>
            </a:pPr>
            <a:r>
              <a:rPr lang="en-US" sz="2400" dirty="0"/>
              <a:t>Create an Azure storage account</a:t>
            </a:r>
          </a:p>
          <a:p>
            <a:pPr marL="457200" indent="-457200">
              <a:buFont typeface="+mj-lt"/>
              <a:buAutoNum type="arabicPeriod"/>
            </a:pPr>
            <a:r>
              <a:rPr lang="en-US" sz="2400" dirty="0"/>
              <a:t>Upload .vhd file to the Azure storage account</a:t>
            </a:r>
          </a:p>
          <a:p>
            <a:pPr marL="457200" indent="-457200">
              <a:buFont typeface="+mj-lt"/>
              <a:buAutoNum type="arabicPeriod"/>
            </a:pPr>
            <a:r>
              <a:rPr lang="en-US" sz="2400" dirty="0"/>
              <a:t>When creating an Azure virtual machine:</a:t>
            </a:r>
          </a:p>
          <a:p>
            <a:pPr lvl="2"/>
            <a:r>
              <a:rPr lang="en-US" sz="2200" dirty="0"/>
              <a:t>In the </a:t>
            </a:r>
            <a:r>
              <a:rPr lang="en-US" sz="2200" b="1" dirty="0"/>
              <a:t>Set-AzureRmVMOSDisk</a:t>
            </a:r>
            <a:r>
              <a:rPr lang="en-US" sz="2200" dirty="0"/>
              <a:t> cmdlet:</a:t>
            </a:r>
          </a:p>
          <a:p>
            <a:pPr lvl="3"/>
            <a:r>
              <a:rPr lang="en-US" sz="2200" dirty="0"/>
              <a:t>Add the </a:t>
            </a:r>
            <a:r>
              <a:rPr lang="en-US" sz="2200" b="1" dirty="0"/>
              <a:t>-SourceImageUri </a:t>
            </a:r>
            <a:r>
              <a:rPr lang="en-US" sz="2200" dirty="0"/>
              <a:t>parameter </a:t>
            </a:r>
          </a:p>
          <a:p>
            <a:pPr lvl="3"/>
            <a:r>
              <a:rPr lang="en-US" sz="2200" dirty="0"/>
              <a:t>Add the </a:t>
            </a:r>
            <a:r>
              <a:rPr lang="en-US" sz="2200" b="1" dirty="0"/>
              <a:t>–CreateOption fromImage </a:t>
            </a:r>
            <a:r>
              <a:rPr lang="en-US" sz="2200" dirty="0"/>
              <a:t>parameter</a:t>
            </a:r>
          </a:p>
          <a:p>
            <a:pPr lvl="2"/>
            <a:r>
              <a:rPr lang="en-US" sz="2200" dirty="0"/>
              <a:t>In the </a:t>
            </a:r>
            <a:r>
              <a:rPr lang="en-US" sz="2200" b="1" dirty="0"/>
              <a:t>Set-AzureRmVMOperatingSystem </a:t>
            </a:r>
            <a:r>
              <a:rPr lang="en-US" sz="2200" dirty="0"/>
              <a:t>cmdlet:</a:t>
            </a:r>
          </a:p>
          <a:p>
            <a:pPr lvl="3"/>
            <a:r>
              <a:rPr lang="en-US" sz="2200" dirty="0"/>
              <a:t>Add the </a:t>
            </a:r>
            <a:r>
              <a:rPr lang="en-US" sz="2200" b="1" dirty="0"/>
              <a:t>–ProvisionVMAgent </a:t>
            </a:r>
            <a:r>
              <a:rPr lang="en-US" sz="2200" dirty="0"/>
              <a:t>parameter</a:t>
            </a:r>
          </a:p>
          <a:p>
            <a:pPr lvl="1"/>
            <a:endParaRPr lang="en-US" dirty="0"/>
          </a:p>
          <a:p>
            <a:pPr lvl="1"/>
            <a:endParaRPr lang="en-US" dirty="0"/>
          </a:p>
        </p:txBody>
      </p:sp>
    </p:spTree>
    <p:extLst>
      <p:ext uri="{BB962C8B-B14F-4D97-AF65-F5344CB8AC3E}">
        <p14:creationId xmlns:p14="http://schemas.microsoft.com/office/powerpoint/2010/main" val="301435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1e11cdcf-fc9f-4adc-95f7-536691a76a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Evaluating the use of Azure containers</a:t>
            </a:r>
          </a:p>
        </p:txBody>
      </p:sp>
      <p:graphicFrame>
        <p:nvGraphicFramePr>
          <p:cNvPr id="4" name="Content Placeholder 1"/>
          <p:cNvGraphicFramePr>
            <a:graphicFrameLocks/>
          </p:cNvGraphicFramePr>
          <p:nvPr>
            <p:extLst>
              <p:ext uri="{D42A27DB-BD31-4B8C-83A1-F6EECF244321}">
                <p14:modId xmlns:p14="http://schemas.microsoft.com/office/powerpoint/2010/main" val="3508159015"/>
              </p:ext>
            </p:extLst>
          </p:nvPr>
        </p:nvGraphicFramePr>
        <p:xfrm>
          <a:off x="458788" y="1020763"/>
          <a:ext cx="8118474" cy="5628640"/>
        </p:xfrm>
        <a:graphic>
          <a:graphicData uri="http://schemas.openxmlformats.org/drawingml/2006/table">
            <a:tbl>
              <a:tblPr firstRow="1" bandRow="1">
                <a:tableStyleId>{21E4AEA4-8DFA-4A89-87EB-49C32662AFE0}</a:tableStyleId>
              </a:tblPr>
              <a:tblGrid>
                <a:gridCol w="2349726">
                  <a:extLst>
                    <a:ext uri="{9D8B030D-6E8A-4147-A177-3AD203B41FA5}">
                      <a16:colId xmlns:a16="http://schemas.microsoft.com/office/drawing/2014/main" val="20000"/>
                    </a:ext>
                  </a:extLst>
                </a:gridCol>
                <a:gridCol w="3062590">
                  <a:extLst>
                    <a:ext uri="{9D8B030D-6E8A-4147-A177-3AD203B41FA5}">
                      <a16:colId xmlns:a16="http://schemas.microsoft.com/office/drawing/2014/main" val="20001"/>
                    </a:ext>
                  </a:extLst>
                </a:gridCol>
                <a:gridCol w="2706158">
                  <a:extLst>
                    <a:ext uri="{9D8B030D-6E8A-4147-A177-3AD203B41FA5}">
                      <a16:colId xmlns:a16="http://schemas.microsoft.com/office/drawing/2014/main" val="20002"/>
                    </a:ext>
                  </a:extLst>
                </a:gridCol>
              </a:tblGrid>
              <a:tr h="370840">
                <a:tc>
                  <a:txBody>
                    <a:bodyPr/>
                    <a:lstStyle/>
                    <a:p>
                      <a:pPr marL="0" marR="0">
                        <a:lnSpc>
                          <a:spcPct val="115000"/>
                        </a:lnSpc>
                        <a:spcBef>
                          <a:spcPts val="0"/>
                        </a:spcBef>
                        <a:spcAft>
                          <a:spcPts val="0"/>
                        </a:spcAft>
                      </a:pPr>
                      <a:r>
                        <a:rPr lang="en-US" sz="2000" dirty="0">
                          <a:solidFill>
                            <a:schemeClr val="tx1"/>
                          </a:solidFill>
                          <a:effectLst/>
                          <a:latin typeface="Segoe UI" pitchFamily="34" charset="0"/>
                          <a:ea typeface="Times New Roman"/>
                          <a:cs typeface="Segoe UI" pitchFamily="34" charset="0"/>
                        </a:rPr>
                        <a:t>Feature</a:t>
                      </a:r>
                      <a:endParaRPr lang="en-IN" sz="20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solidFill>
                            <a:schemeClr val="tx1"/>
                          </a:solidFill>
                          <a:effectLst/>
                          <a:latin typeface="Segoe UI" pitchFamily="34" charset="0"/>
                          <a:ea typeface="Times New Roman"/>
                          <a:cs typeface="Segoe UI" pitchFamily="34" charset="0"/>
                        </a:rPr>
                        <a:t>Virtual machines</a:t>
                      </a:r>
                      <a:endParaRPr lang="en-IN" sz="20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solidFill>
                            <a:schemeClr val="tx1"/>
                          </a:solidFill>
                          <a:effectLst/>
                          <a:latin typeface="Segoe UI" pitchFamily="34" charset="0"/>
                          <a:ea typeface="Times New Roman"/>
                          <a:cs typeface="Segoe UI" pitchFamily="34" charset="0"/>
                        </a:rPr>
                        <a:t>Containers</a:t>
                      </a:r>
                      <a:endParaRPr lang="en-IN" sz="2000" dirty="0">
                        <a:solidFill>
                          <a:schemeClr val="tx1"/>
                        </a:solidFill>
                        <a:effectLst/>
                        <a:latin typeface="Segoe UI" pitchFamily="34" charset="0"/>
                        <a:ea typeface="Times New Roman"/>
                        <a:cs typeface="Segoe UI" pitchFamily="34" charset="0"/>
                      </a:endParaRPr>
                    </a:p>
                  </a:txBody>
                  <a:tcPr marL="68580" marR="68580" marT="0" marB="0"/>
                </a:tc>
                <a:extLst>
                  <a:ext uri="{0D108BD9-81ED-4DB2-BD59-A6C34878D82A}">
                    <a16:rowId xmlns:a16="http://schemas.microsoft.com/office/drawing/2014/main" val="10000"/>
                  </a:ext>
                </a:extLst>
              </a:tr>
              <a:tr h="670941">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Security level</a:t>
                      </a:r>
                      <a:endParaRPr lang="en-IN" sz="2000" dirty="0">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Greater control</a:t>
                      </a:r>
                      <a:endParaRPr lang="en-IN" sz="2000" dirty="0">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Lesser control, but easier implementation</a:t>
                      </a:r>
                      <a:endParaRPr lang="en-IN" sz="2000" dirty="0">
                        <a:effectLst/>
                        <a:latin typeface="Segoe UI" pitchFamily="34" charset="0"/>
                        <a:ea typeface="Times New Roman"/>
                        <a:cs typeface="Segoe UI" pitchFamily="34" charset="0"/>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Memory required</a:t>
                      </a:r>
                      <a:endParaRPr lang="en-IN" sz="2000" dirty="0">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Must accommodate complete operating system and apps</a:t>
                      </a:r>
                      <a:endParaRPr lang="en-IN" sz="2000" dirty="0">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Must accommodate apps only</a:t>
                      </a:r>
                      <a:endParaRPr lang="en-IN" sz="2000" dirty="0">
                        <a:effectLst/>
                        <a:latin typeface="Segoe UI" pitchFamily="34" charset="0"/>
                        <a:ea typeface="Times New Roman"/>
                        <a:cs typeface="Segoe UI" pitchFamily="34" charset="0"/>
                      </a:endParaRPr>
                    </a:p>
                  </a:txBody>
                  <a:tcPr marL="68580" marR="68580" marT="0" marB="0"/>
                </a:tc>
                <a:extLst>
                  <a:ext uri="{0D108BD9-81ED-4DB2-BD59-A6C34878D82A}">
                    <a16:rowId xmlns:a16="http://schemas.microsoft.com/office/drawing/2014/main" val="10002"/>
                  </a:ext>
                </a:extLst>
              </a:tr>
              <a:tr h="370840">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Startup time</a:t>
                      </a:r>
                      <a:endParaRPr lang="en-IN" sz="2000" dirty="0">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Includes the boot of the operating system, as well as the startup of services and apps</a:t>
                      </a:r>
                      <a:endParaRPr lang="en-IN" sz="2000" dirty="0">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Incudes only the startup of apps and dependent services. Operating system is already running</a:t>
                      </a:r>
                      <a:endParaRPr lang="en-IN" sz="2000" dirty="0">
                        <a:effectLst/>
                        <a:latin typeface="Segoe UI" pitchFamily="34" charset="0"/>
                        <a:ea typeface="Times New Roman"/>
                        <a:cs typeface="Segoe UI" pitchFamily="34" charset="0"/>
                      </a:endParaRPr>
                    </a:p>
                  </a:txBody>
                  <a:tcPr marL="68580" marR="68580" marT="0" marB="0"/>
                </a:tc>
                <a:extLst>
                  <a:ext uri="{0D108BD9-81ED-4DB2-BD59-A6C34878D82A}">
                    <a16:rowId xmlns:a16="http://schemas.microsoft.com/office/drawing/2014/main" val="10003"/>
                  </a:ext>
                </a:extLst>
              </a:tr>
              <a:tr h="370840">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Portability</a:t>
                      </a:r>
                      <a:endParaRPr lang="en-IN" sz="2000" dirty="0">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Portable with proper configuration</a:t>
                      </a:r>
                      <a:endParaRPr lang="en-IN" sz="2000" dirty="0">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Portable by design and typically smaller in size</a:t>
                      </a:r>
                      <a:endParaRPr lang="en-IN" sz="2000" dirty="0">
                        <a:effectLst/>
                        <a:latin typeface="Segoe UI" pitchFamily="34" charset="0"/>
                        <a:ea typeface="Times New Roman"/>
                        <a:cs typeface="Segoe UI" pitchFamily="34" charset="0"/>
                      </a:endParaRPr>
                    </a:p>
                  </a:txBody>
                  <a:tcPr marL="68580" marR="68580" marT="0" marB="0"/>
                </a:tc>
                <a:extLst>
                  <a:ext uri="{0D108BD9-81ED-4DB2-BD59-A6C34878D82A}">
                    <a16:rowId xmlns:a16="http://schemas.microsoft.com/office/drawing/2014/main" val="10004"/>
                  </a:ext>
                </a:extLst>
              </a:tr>
              <a:tr h="370840">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Image automation</a:t>
                      </a:r>
                      <a:endParaRPr lang="en-IN" sz="2000" dirty="0">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Dependent on operating system and apps</a:t>
                      </a:r>
                      <a:endParaRPr lang="en-IN" sz="2000" dirty="0">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000" dirty="0">
                          <a:effectLst/>
                          <a:latin typeface="Segoe UI" pitchFamily="34" charset="0"/>
                          <a:ea typeface="Times New Roman"/>
                          <a:cs typeface="Segoe UI" pitchFamily="34" charset="0"/>
                        </a:rPr>
                        <a:t>Based on Docker registry</a:t>
                      </a:r>
                      <a:endParaRPr lang="en-IN" sz="2000" dirty="0">
                        <a:effectLst/>
                        <a:latin typeface="Segoe UI" pitchFamily="34" charset="0"/>
                        <a:ea typeface="Times New Roman"/>
                        <a:cs typeface="Segoe UI" pitchFamily="34"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6496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3: Deploying Azure Resource Manager virtual machines</a:t>
            </a:r>
          </a:p>
        </p:txBody>
      </p:sp>
      <p:sp>
        <p:nvSpPr>
          <p:cNvPr id="3" name="Text Placeholder 2"/>
          <p:cNvSpPr>
            <a:spLocks noGrp="1"/>
          </p:cNvSpPr>
          <p:nvPr>
            <p:ph type="body" idx="1"/>
          </p:nvPr>
        </p:nvSpPr>
        <p:spPr/>
        <p:txBody>
          <a:bodyPr/>
          <a:lstStyle/>
          <a:p>
            <a:r>
              <a:rPr lang="en-IN" dirty="0"/>
              <a:t>Creating Azure Resource Manager virtual machines
Using the Azure portal to create virtual machines
Using Azure PowerShell to create virtual machines
Creating virtual machines by using a deployment template
Demonstration: Creating a virtual machine by using the Azure portal</a:t>
            </a:r>
          </a:p>
        </p:txBody>
      </p:sp>
    </p:spTree>
    <p:extLst>
      <p:ext uri="{BB962C8B-B14F-4D97-AF65-F5344CB8AC3E}">
        <p14:creationId xmlns:p14="http://schemas.microsoft.com/office/powerpoint/2010/main" val="2007106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02625" cy="740664"/>
          </a:xfrm>
        </p:spPr>
        <p:txBody>
          <a:bodyPr/>
          <a:lstStyle/>
          <a:p>
            <a:r>
              <a:rPr lang="en-IN" dirty="0"/>
              <a:t>Creating Azure Resource Manager virtual machines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Tools</a:t>
            </a:r>
          </a:p>
          <a:p>
            <a:pPr lvl="1"/>
            <a:r>
              <a:rPr lang="en-US" dirty="0"/>
              <a:t>Azure portal</a:t>
            </a:r>
          </a:p>
          <a:p>
            <a:pPr lvl="1"/>
            <a:r>
              <a:rPr lang="en-US" dirty="0"/>
              <a:t>Azure PowerShell</a:t>
            </a:r>
          </a:p>
          <a:p>
            <a:pPr lvl="1"/>
            <a:r>
              <a:rPr lang="en-US" dirty="0"/>
              <a:t>Azure CLI</a:t>
            </a:r>
          </a:p>
          <a:p>
            <a:pPr lvl="1"/>
            <a:r>
              <a:rPr lang="en-US" dirty="0"/>
              <a:t>Azure Resource Manager templates</a:t>
            </a:r>
          </a:p>
          <a:p>
            <a:pPr lvl="1"/>
            <a:endParaRPr lang="en-US" dirty="0"/>
          </a:p>
          <a:p>
            <a:r>
              <a:rPr lang="en-US" dirty="0"/>
              <a:t>Create Azure Virtual Machines from:</a:t>
            </a:r>
          </a:p>
          <a:p>
            <a:pPr lvl="1"/>
            <a:r>
              <a:rPr lang="en-US" dirty="0"/>
              <a:t>Azure Marketplace images</a:t>
            </a:r>
          </a:p>
          <a:p>
            <a:pPr lvl="1"/>
            <a:r>
              <a:rPr lang="en-US" dirty="0"/>
              <a:t>On-premises custom images uploaded to Azure</a:t>
            </a:r>
          </a:p>
          <a:p>
            <a:pPr lvl="1"/>
            <a:r>
              <a:rPr lang="en-US" dirty="0"/>
              <a:t>Captured Azure VMs</a:t>
            </a:r>
          </a:p>
        </p:txBody>
      </p:sp>
    </p:spTree>
    <p:extLst>
      <p:ext uri="{BB962C8B-B14F-4D97-AF65-F5344CB8AC3E}">
        <p14:creationId xmlns:p14="http://schemas.microsoft.com/office/powerpoint/2010/main" val="3128104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the Azure portal to create virtual machines</a:t>
            </a:r>
          </a:p>
        </p:txBody>
      </p:sp>
      <p:pic>
        <p:nvPicPr>
          <p:cNvPr id="4" name="Picture 3" descr="Screenshot of the Azure portal with New blade highlighted, Compute option highlighted under Create in the left pane, and Windows Server 2016 highlighted under Compute in the right pane."/>
          <p:cNvPicPr>
            <a:picLocks noChangeAspect="1"/>
          </p:cNvPicPr>
          <p:nvPr/>
        </p:nvPicPr>
        <p:blipFill>
          <a:blip r:embed="rId3"/>
          <a:stretch>
            <a:fillRect/>
          </a:stretch>
        </p:blipFill>
        <p:spPr>
          <a:xfrm>
            <a:off x="438545" y="1183207"/>
            <a:ext cx="8034249" cy="5360181"/>
          </a:xfrm>
          <a:prstGeom prst="rect">
            <a:avLst/>
          </a:prstGeom>
        </p:spPr>
      </p:pic>
    </p:spTree>
    <p:extLst>
      <p:ext uri="{BB962C8B-B14F-4D97-AF65-F5344CB8AC3E}">
        <p14:creationId xmlns:p14="http://schemas.microsoft.com/office/powerpoint/2010/main" val="3121675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02bf5fa5-8f43-40a8-94aa-15cff499ebf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IN" dirty="0"/>
              <a:t>Using Azure PowerShell to create virtual machines</a:t>
            </a:r>
          </a:p>
        </p:txBody>
      </p:sp>
      <p:sp>
        <p:nvSpPr>
          <p:cNvPr id="4" name="Rectangle 3"/>
          <p:cNvSpPr/>
          <p:nvPr/>
        </p:nvSpPr>
        <p:spPr bwMode="auto">
          <a:xfrm>
            <a:off x="378372" y="2209800"/>
            <a:ext cx="8324194" cy="354724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a:ln>
                <a:noFill/>
              </a:ln>
              <a:solidFill>
                <a:schemeClr val="tx1"/>
              </a:solidFill>
              <a:effectLst/>
              <a:latin typeface="Verdana" pitchFamily="34" charset="0"/>
            </a:endParaRPr>
          </a:p>
        </p:txBody>
      </p:sp>
      <p:sp>
        <p:nvSpPr>
          <p:cNvPr id="5"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a new virtual machine in Azure PowerShell by using the </a:t>
            </a:r>
            <a:r>
              <a:rPr lang="en-US" b="1" dirty="0"/>
              <a:t>New-AzureRmVM</a:t>
            </a:r>
            <a:r>
              <a:rPr lang="en-US" dirty="0"/>
              <a:t> cmdlet</a:t>
            </a:r>
          </a:p>
          <a:p>
            <a:pPr marL="0" indent="0">
              <a:buNone/>
            </a:pPr>
            <a:endParaRPr lang="en-US" sz="1600" dirty="0"/>
          </a:p>
          <a:p>
            <a:pPr marL="0" indent="0">
              <a:buNone/>
            </a:pPr>
            <a:r>
              <a:rPr lang="en-US" sz="1600" dirty="0"/>
              <a:t>$vm = New-AzureRmVMConfig -VMName WindowsVM -VMSize "Standard_A1"</a:t>
            </a:r>
            <a:endParaRPr lang="en-CA" sz="1600" dirty="0"/>
          </a:p>
          <a:p>
            <a:pPr marL="0" indent="0">
              <a:buNone/>
            </a:pPr>
            <a:r>
              <a:rPr lang="en-US" sz="1600" dirty="0"/>
              <a:t>$vm = Set-AzureRmVMOperatingSystem -VM $vm -Windows -ComputerName MyWindowsVM -Credential $cred -ProvisionVMAgent -EnableAutoUpdate</a:t>
            </a:r>
            <a:endParaRPr lang="en-CA" sz="1600" dirty="0"/>
          </a:p>
          <a:p>
            <a:pPr marL="0" indent="0">
              <a:buNone/>
            </a:pPr>
            <a:r>
              <a:rPr lang="en-US" sz="1600" dirty="0"/>
              <a:t>$vm = Set-AzureRmVMSourceImage -VM $vm -PublisherName MicrosoftWindowsServer -Offer WindowsServer -Skus 2012-R2-Datacenter -Version "latest"</a:t>
            </a:r>
            <a:endParaRPr lang="en-CA" sz="1600" dirty="0"/>
          </a:p>
          <a:p>
            <a:pPr marL="0" indent="0">
              <a:buNone/>
            </a:pPr>
            <a:r>
              <a:rPr lang="en-US" sz="1600" dirty="0"/>
              <a:t>$vm = Add-AzureRmVMNetworkInterface -VM $vm -Id $nic.Id</a:t>
            </a:r>
            <a:endParaRPr lang="en-CA" sz="1600" dirty="0"/>
          </a:p>
          <a:p>
            <a:pPr marL="0" indent="0">
              <a:buNone/>
            </a:pPr>
            <a:r>
              <a:rPr lang="en-US" sz="1600" dirty="0"/>
              <a:t>$osDiskUri = $storageAcc.PrimaryEndpoints.Blob.ToString() + "vhds/WindowsVMosDisk.vhd"</a:t>
            </a:r>
            <a:endParaRPr lang="en-CA" sz="1600" dirty="0"/>
          </a:p>
          <a:p>
            <a:pPr marL="0" indent="0">
              <a:buNone/>
            </a:pPr>
            <a:r>
              <a:rPr lang="en-US" sz="1600" dirty="0"/>
              <a:t>$vm = Set-AzureRmVMOSDisk -VM $vm -Name "windowsvmosdisk" -VhdUri $osDiskUri -CreateOption fromImage</a:t>
            </a:r>
            <a:endParaRPr lang="en-CA" sz="1600" dirty="0"/>
          </a:p>
          <a:p>
            <a:pPr marL="0" indent="0">
              <a:buNone/>
            </a:pPr>
            <a:r>
              <a:rPr lang="en-US" sz="1600" dirty="0"/>
              <a:t>New-AzureRmVM -ResourceGroupName $rgName -Location $locName -VM $vm </a:t>
            </a:r>
            <a:endParaRPr lang="en-CA" sz="1600" dirty="0"/>
          </a:p>
          <a:p>
            <a:pPr marL="0" indent="0">
              <a:buNone/>
            </a:pPr>
            <a:endParaRPr lang="en-US" sz="1600" dirty="0"/>
          </a:p>
        </p:txBody>
      </p:sp>
    </p:spTree>
    <p:extLst>
      <p:ext uri="{BB962C8B-B14F-4D97-AF65-F5344CB8AC3E}">
        <p14:creationId xmlns:p14="http://schemas.microsoft.com/office/powerpoint/2010/main" val="4198658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7634c028-111c-4c87-80c2-471847bab2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virtual machines by using a </a:t>
            </a:r>
            <a:br>
              <a:rPr lang="en-IN" dirty="0"/>
            </a:br>
            <a:r>
              <a:rPr lang="en-IN" dirty="0"/>
              <a:t>deployment template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Deploy the template by using:</a:t>
            </a:r>
            <a:endParaRPr lang="en-US" sz="1600" dirty="0"/>
          </a:p>
          <a:p>
            <a:pPr lvl="1"/>
            <a:r>
              <a:rPr lang="en-US" sz="2200" dirty="0"/>
              <a:t>Azure PowerShell</a:t>
            </a:r>
          </a:p>
          <a:p>
            <a:pPr lvl="1"/>
            <a:endParaRPr lang="en-US" sz="2000" dirty="0"/>
          </a:p>
          <a:p>
            <a:pPr lvl="1"/>
            <a:endParaRPr lang="en-US" sz="2000" dirty="0"/>
          </a:p>
          <a:p>
            <a:pPr lvl="1"/>
            <a:endParaRPr lang="en-US" sz="2000" dirty="0"/>
          </a:p>
          <a:p>
            <a:pPr lvl="1"/>
            <a:endParaRPr lang="en-US" sz="2000" dirty="0"/>
          </a:p>
          <a:p>
            <a:pPr lvl="1"/>
            <a:r>
              <a:rPr lang="en-US" sz="2200" dirty="0"/>
              <a:t>Azure CLI</a:t>
            </a:r>
          </a:p>
          <a:p>
            <a:pPr lvl="1"/>
            <a:endParaRPr lang="en-US" sz="2000" dirty="0"/>
          </a:p>
          <a:p>
            <a:pPr lvl="1"/>
            <a:endParaRPr lang="en-US" sz="2000" dirty="0"/>
          </a:p>
          <a:p>
            <a:pPr lvl="1"/>
            <a:r>
              <a:rPr lang="en-US" sz="2200" dirty="0"/>
              <a:t>Deploy to Azure link on GitHub</a:t>
            </a:r>
          </a:p>
          <a:p>
            <a:pPr marL="288925" lvl="1" indent="0">
              <a:buNone/>
            </a:pPr>
            <a:endParaRPr lang="en-US" sz="2000" dirty="0"/>
          </a:p>
        </p:txBody>
      </p:sp>
      <p:sp>
        <p:nvSpPr>
          <p:cNvPr id="5" name="Rectangle 4"/>
          <p:cNvSpPr/>
          <p:nvPr/>
        </p:nvSpPr>
        <p:spPr bwMode="auto">
          <a:xfrm>
            <a:off x="756138" y="1981200"/>
            <a:ext cx="8001000" cy="1395464"/>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200" b="0" dirty="0">
                <a:latin typeface="Lucida Sans Typewriter" pitchFamily="49" charset="0"/>
              </a:rPr>
              <a:t>New-AzureRmResourceGroupDeployment -Name &lt;DeploymentName&gt;-ResourceGroupName &lt;ResourceGroupName -TemplateUri &lt;TemplateUri&gt;</a:t>
            </a:r>
          </a:p>
        </p:txBody>
      </p:sp>
      <p:sp>
        <p:nvSpPr>
          <p:cNvPr id="6" name="Rectangle 5"/>
          <p:cNvSpPr/>
          <p:nvPr/>
        </p:nvSpPr>
        <p:spPr bwMode="auto">
          <a:xfrm>
            <a:off x="756138" y="3886200"/>
            <a:ext cx="8001000" cy="710194"/>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200" b="0" dirty="0">
                <a:latin typeface="Lucida Sans Typewriter" pitchFamily="49" charset="0"/>
              </a:rPr>
              <a:t>azure group deployment create</a:t>
            </a:r>
          </a:p>
        </p:txBody>
      </p:sp>
    </p:spTree>
    <p:extLst>
      <p:ext uri="{BB962C8B-B14F-4D97-AF65-F5344CB8AC3E}">
        <p14:creationId xmlns:p14="http://schemas.microsoft.com/office/powerpoint/2010/main" val="685102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4d49c3ef-0986-4eb9-bd59-68968fbdb1c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Demonstration: Creating a virtual machine by using the Azure portal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create a virtual machine by using the Azure portal</a:t>
            </a:r>
          </a:p>
        </p:txBody>
      </p:sp>
    </p:spTree>
    <p:extLst>
      <p:ext uri="{BB962C8B-B14F-4D97-AF65-F5344CB8AC3E}">
        <p14:creationId xmlns:p14="http://schemas.microsoft.com/office/powerpoint/2010/main" val="1807856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A: Creating Azure Resource Manager virtual machines in Azure</a:t>
            </a:r>
          </a:p>
        </p:txBody>
      </p:sp>
      <p:sp>
        <p:nvSpPr>
          <p:cNvPr id="3" name="Text Placeholder 2"/>
          <p:cNvSpPr>
            <a:spLocks noGrp="1"/>
          </p:cNvSpPr>
          <p:nvPr>
            <p:ph type="body" idx="1"/>
          </p:nvPr>
        </p:nvSpPr>
        <p:spPr/>
        <p:txBody>
          <a:bodyPr/>
          <a:lstStyle/>
          <a:p>
            <a:r>
              <a:rPr lang="en-IN" dirty="0"/>
              <a:t>Exercise 1: Creating virtual machines by using the Azure portal and Azure PowerShell
Exercise 2: Validating virtual-machine creation</a:t>
            </a:r>
          </a:p>
        </p:txBody>
      </p:sp>
      <p:sp>
        <p:nvSpPr>
          <p:cNvPr id="4" name="TextBox 3"/>
          <p:cNvSpPr txBox="1"/>
          <p:nvPr/>
        </p:nvSpPr>
        <p:spPr>
          <a:xfrm>
            <a:off x="458788" y="3491743"/>
            <a:ext cx="3146311" cy="523220"/>
          </a:xfrm>
          <a:prstGeom prst="rect">
            <a:avLst/>
          </a:prstGeom>
          <a:noFill/>
        </p:spPr>
        <p:txBody>
          <a:bodyPr vert="horz" wrap="none" rtlCol="0">
            <a:spAutoFit/>
          </a:bodyPr>
          <a:lstStyle/>
          <a:p>
            <a:r>
              <a:rPr lang="en-IN" sz="2800" dirty="0">
                <a:latin typeface="Segoe UI"/>
              </a:rPr>
              <a:t>Logon Information</a:t>
            </a:r>
          </a:p>
        </p:txBody>
      </p:sp>
      <p:sp>
        <p:nvSpPr>
          <p:cNvPr id="5" name="TextBox 4"/>
          <p:cNvSpPr txBox="1"/>
          <p:nvPr/>
        </p:nvSpPr>
        <p:spPr>
          <a:xfrm>
            <a:off x="458788" y="4126141"/>
            <a:ext cx="7677102" cy="1384995"/>
          </a:xfrm>
          <a:prstGeom prst="rect">
            <a:avLst/>
          </a:prstGeom>
          <a:noFill/>
        </p:spPr>
        <p:txBody>
          <a:bodyPr vert="horz" wrap="none" rtlCol="0">
            <a:spAutoFit/>
          </a:bodyPr>
          <a:lstStyle/>
          <a:p>
            <a:r>
              <a:rPr lang="en-IN" sz="2800" b="0" i="0" u="none" strike="noStrike" baseline="0" dirty="0">
                <a:latin typeface="Segoe UI"/>
              </a:rPr>
              <a:t>Virtual machine:</a:t>
            </a:r>
            <a:r>
              <a:rPr lang="en-IN" sz="2800" b="1" i="0" u="none" strike="noStrike" baseline="0" dirty="0">
                <a:latin typeface="Segoe UI"/>
              </a:rPr>
              <a:t> 			20533C-MIA-CL1</a:t>
            </a:r>
          </a:p>
          <a:p>
            <a:r>
              <a:rPr lang="en-IN" sz="2800" b="0" i="0" u="none" strike="noStrike" baseline="0" dirty="0">
                <a:latin typeface="Segoe UI"/>
              </a:rPr>
              <a:t>User name:</a:t>
            </a:r>
            <a:r>
              <a:rPr lang="en-IN" sz="2800" b="1" i="0" u="none" strike="noStrike" baseline="0" dirty="0">
                <a:latin typeface="Segoe UI"/>
              </a:rPr>
              <a:t> 			Student</a:t>
            </a:r>
          </a:p>
          <a:p>
            <a:r>
              <a:rPr lang="en-IN" sz="2800" b="0" i="0" u="none" strike="noStrike" baseline="0" dirty="0">
                <a:latin typeface="Segoe UI"/>
              </a:rPr>
              <a:t>Password:</a:t>
            </a:r>
            <a:r>
              <a:rPr lang="en-IN" sz="2800" b="1" i="0" u="none" strike="noStrike" baseline="0" dirty="0">
                <a:latin typeface="Segoe UI"/>
              </a:rPr>
              <a:t> 				Pa55w.rd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IN" sz="2800" dirty="0">
                <a:latin typeface="Segoe UI"/>
              </a:rPr>
              <a:t>Estimated Time: 35 minutes</a:t>
            </a:r>
          </a:p>
        </p:txBody>
      </p:sp>
    </p:spTree>
    <p:extLst>
      <p:ext uri="{BB962C8B-B14F-4D97-AF65-F5344CB8AC3E}">
        <p14:creationId xmlns:p14="http://schemas.microsoft.com/office/powerpoint/2010/main" val="2279570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Scenario</a:t>
            </a:r>
          </a:p>
        </p:txBody>
      </p:sp>
      <p:sp>
        <p:nvSpPr>
          <p:cNvPr id="4" name="TextBox 3"/>
          <p:cNvSpPr txBox="1"/>
          <p:nvPr/>
        </p:nvSpPr>
        <p:spPr>
          <a:xfrm>
            <a:off x="458788" y="1021215"/>
            <a:ext cx="8119156" cy="4401205"/>
          </a:xfrm>
          <a:prstGeom prst="rect">
            <a:avLst/>
          </a:prstGeom>
          <a:noFill/>
        </p:spPr>
        <p:txBody>
          <a:bodyPr vert="horz" wrap="square" rtlCol="0">
            <a:spAutoFit/>
          </a:bodyPr>
          <a:lstStyle/>
          <a:p>
            <a:pPr>
              <a:spcBef>
                <a:spcPts val="600"/>
              </a:spcBef>
              <a:spcAft>
                <a:spcPts val="1000"/>
              </a:spcAft>
            </a:pPr>
            <a:r>
              <a:rPr lang="en-IN" sz="2800" dirty="0">
                <a:effectLst/>
                <a:latin typeface="Segoe UI"/>
                <a:ea typeface="Calibri"/>
                <a:cs typeface="Times New Roman"/>
              </a:rPr>
              <a:t>As part of the planning for deployment of Azure Resource Manager virtual machines to Azure, </a:t>
            </a:r>
            <a:br>
              <a:rPr lang="en-IN" sz="2800" dirty="0">
                <a:effectLst/>
                <a:latin typeface="Segoe UI"/>
                <a:ea typeface="Calibri"/>
                <a:cs typeface="Times New Roman"/>
              </a:rPr>
            </a:br>
            <a:r>
              <a:rPr lang="en-IN" sz="2800" dirty="0">
                <a:effectLst/>
                <a:latin typeface="Segoe UI"/>
                <a:ea typeface="Calibri"/>
                <a:cs typeface="Times New Roman"/>
              </a:rPr>
              <a:t>A. Datum has evaluated its deployment options. You must use the Azure portal and Azure PowerShell to deploy two Windows virtual machines for the Database tier of the Research and Development application. Additionally, to facilitate resource tracking, you should ensure that the virtual machines are part of the same resource group.</a:t>
            </a:r>
          </a:p>
        </p:txBody>
      </p:sp>
    </p:spTree>
    <p:extLst>
      <p:ext uri="{BB962C8B-B14F-4D97-AF65-F5344CB8AC3E}">
        <p14:creationId xmlns:p14="http://schemas.microsoft.com/office/powerpoint/2010/main" val="1864421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Overview</a:t>
            </a:r>
          </a:p>
        </p:txBody>
      </p:sp>
      <p:sp>
        <p:nvSpPr>
          <p:cNvPr id="3" name="Text Placeholder 2"/>
          <p:cNvSpPr>
            <a:spLocks noGrp="1"/>
          </p:cNvSpPr>
          <p:nvPr>
            <p:ph type="body" idx="1"/>
          </p:nvPr>
        </p:nvSpPr>
        <p:spPr/>
        <p:txBody>
          <a:bodyPr/>
          <a:lstStyle/>
          <a:p>
            <a:r>
              <a:rPr lang="en-IN" dirty="0"/>
              <a:t>Overview of Azure Resource Manager virtual machines
Planning for Azure Virtual Machines
Deploying Azure Resource Manager virtual machines
Authoring Azure Resource Manager templates
Overview of classic virtual machines</a:t>
            </a:r>
          </a:p>
        </p:txBody>
      </p:sp>
    </p:spTree>
    <p:extLst>
      <p:ext uri="{BB962C8B-B14F-4D97-AF65-F5344CB8AC3E}">
        <p14:creationId xmlns:p14="http://schemas.microsoft.com/office/powerpoint/2010/main" val="2306918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Review</a:t>
            </a:r>
          </a:p>
        </p:txBody>
      </p:sp>
      <p:sp>
        <p:nvSpPr>
          <p:cNvPr id="3" name="Text Placeholder 2"/>
          <p:cNvSpPr>
            <a:spLocks noGrp="1"/>
          </p:cNvSpPr>
          <p:nvPr>
            <p:ph type="body" idx="1"/>
          </p:nvPr>
        </p:nvSpPr>
        <p:spPr/>
        <p:txBody>
          <a:bodyPr/>
          <a:lstStyle/>
          <a:p>
            <a:r>
              <a:rPr lang="en-IN" dirty="0"/>
              <a:t>What differences regarding Azure VM storage did you notice when you created a virtual machine in the Azure portal versus in Azure PowerShell?</a:t>
            </a:r>
          </a:p>
        </p:txBody>
      </p:sp>
    </p:spTree>
    <p:extLst>
      <p:ext uri="{BB962C8B-B14F-4D97-AF65-F5344CB8AC3E}">
        <p14:creationId xmlns:p14="http://schemas.microsoft.com/office/powerpoint/2010/main" val="445753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c1e695c4-1833-47aa-a3aa-b1e07e645c5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4: Authoring Azure Resource Manager templates</a:t>
            </a:r>
          </a:p>
        </p:txBody>
      </p:sp>
      <p:sp>
        <p:nvSpPr>
          <p:cNvPr id="3" name="Text Placeholder 2"/>
          <p:cNvSpPr>
            <a:spLocks noGrp="1"/>
          </p:cNvSpPr>
          <p:nvPr>
            <p:ph type="body" idx="1"/>
          </p:nvPr>
        </p:nvSpPr>
        <p:spPr/>
        <p:txBody>
          <a:bodyPr/>
          <a:lstStyle/>
          <a:p>
            <a:r>
              <a:rPr lang="en-IN" dirty="0"/>
              <a:t>Azure Resource Manager templates overview
Modifying Azure Resource Manager templates
Demonstration: Authoring an Azure Resource Manager template</a:t>
            </a:r>
          </a:p>
        </p:txBody>
      </p:sp>
    </p:spTree>
    <p:extLst>
      <p:ext uri="{BB962C8B-B14F-4D97-AF65-F5344CB8AC3E}">
        <p14:creationId xmlns:p14="http://schemas.microsoft.com/office/powerpoint/2010/main" val="860509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215f6a96-d5f8-4b9f-80a1-cc581d36477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Azure Resource Manager templates overview</a:t>
            </a:r>
          </a:p>
        </p:txBody>
      </p:sp>
      <p:sp>
        <p:nvSpPr>
          <p:cNvPr id="4" name="Rectangle 3"/>
          <p:cNvSpPr/>
          <p:nvPr/>
        </p:nvSpPr>
        <p:spPr bwMode="auto">
          <a:xfrm>
            <a:off x="822584" y="3311227"/>
            <a:ext cx="7429500" cy="277569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a:ln>
                <a:noFill/>
              </a:ln>
              <a:solidFill>
                <a:schemeClr val="tx1"/>
              </a:solidFill>
              <a:effectLst/>
              <a:latin typeface="Verdana" pitchFamily="34" charset="0"/>
            </a:endParaRPr>
          </a:p>
        </p:txBody>
      </p:sp>
      <p:sp>
        <p:nvSpPr>
          <p:cNvPr id="5" name="Content Placeholder 2"/>
          <p:cNvSpPr>
            <a:spLocks noGrp="1"/>
          </p:cNvSpPr>
          <p:nvPr/>
        </p:nvSpPr>
        <p:spPr bwMode="auto">
          <a:xfrm>
            <a:off x="458788" y="93957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When creating and working with resource templates, consider:</a:t>
            </a:r>
            <a:endParaRPr lang="en-IN" sz="2000" dirty="0"/>
          </a:p>
          <a:p>
            <a:pPr lvl="1"/>
            <a:r>
              <a:rPr lang="en-US" sz="1600" dirty="0"/>
              <a:t>Which resources you are going to deploy</a:t>
            </a:r>
            <a:endParaRPr lang="en-IN" sz="1600" dirty="0"/>
          </a:p>
          <a:p>
            <a:pPr lvl="1"/>
            <a:r>
              <a:rPr lang="en-US" sz="1600" dirty="0"/>
              <a:t>Where your resources will be located</a:t>
            </a:r>
            <a:endParaRPr lang="en-IN" sz="1600" dirty="0"/>
          </a:p>
          <a:p>
            <a:pPr lvl="1"/>
            <a:r>
              <a:rPr lang="en-US" sz="1600" dirty="0"/>
              <a:t>Which version of the resource provider API you will use</a:t>
            </a:r>
            <a:endParaRPr lang="en-IN" sz="1600" dirty="0"/>
          </a:p>
          <a:p>
            <a:pPr lvl="1"/>
            <a:r>
              <a:rPr lang="en-US" sz="1600" dirty="0"/>
              <a:t>Whether there are dependencies between resources</a:t>
            </a:r>
            <a:endParaRPr lang="en-IN" sz="1600" dirty="0"/>
          </a:p>
          <a:p>
            <a:pPr lvl="1"/>
            <a:r>
              <a:rPr lang="en-US" sz="1600" dirty="0"/>
              <a:t>When you will specify values of resource properties</a:t>
            </a:r>
            <a:endParaRPr lang="en-IN" sz="1600" dirty="0"/>
          </a:p>
          <a:p>
            <a:pPr>
              <a:spcAft>
                <a:spcPts val="600"/>
              </a:spcAft>
            </a:pPr>
            <a:r>
              <a:rPr lang="en-US" sz="2000" dirty="0"/>
              <a:t>The template consist of the following sections:</a:t>
            </a:r>
            <a:endParaRPr lang="en-IN" sz="2000" dirty="0"/>
          </a:p>
          <a:p>
            <a:pPr marL="679450" lvl="2" indent="0">
              <a:buNone/>
            </a:pPr>
            <a:r>
              <a:rPr lang="en-US" sz="1500" dirty="0">
                <a:latin typeface="Lucida Sans Unicode" pitchFamily="34" charset="0"/>
                <a:cs typeface="Lucida Sans Unicode" pitchFamily="34" charset="0"/>
              </a:rPr>
              <a:t>{</a:t>
            </a:r>
            <a:endParaRPr lang="en-IN" sz="1500" dirty="0">
              <a:latin typeface="Lucida Sans Unicode" pitchFamily="34" charset="0"/>
              <a:cs typeface="Lucida Sans Unicode" pitchFamily="34" charset="0"/>
            </a:endParaRPr>
          </a:p>
          <a:p>
            <a:pPr marL="679450" lvl="2" indent="0">
              <a:buNone/>
            </a:pPr>
            <a:r>
              <a:rPr lang="en-US" sz="1500" dirty="0">
                <a:latin typeface="Lucida Sans Unicode" pitchFamily="34" charset="0"/>
                <a:cs typeface="Lucida Sans Unicode" pitchFamily="34" charset="0"/>
              </a:rPr>
              <a:t>   "$schema": "http://schema.management.azure.com/schemas/2015-01-01/deploymentTemplate.json#",</a:t>
            </a:r>
            <a:endParaRPr lang="en-IN" sz="1500" dirty="0">
              <a:latin typeface="Lucida Sans Unicode" pitchFamily="34" charset="0"/>
              <a:cs typeface="Lucida Sans Unicode" pitchFamily="34" charset="0"/>
            </a:endParaRPr>
          </a:p>
          <a:p>
            <a:pPr marL="679450" lvl="2" indent="0">
              <a:buNone/>
            </a:pPr>
            <a:r>
              <a:rPr lang="en-US" sz="1500" dirty="0">
                <a:latin typeface="Lucida Sans Unicode" pitchFamily="34" charset="0"/>
                <a:cs typeface="Lucida Sans Unicode" pitchFamily="34" charset="0"/>
              </a:rPr>
              <a:t>   "contentVersion": "",</a:t>
            </a:r>
            <a:endParaRPr lang="en-IN" sz="1500" dirty="0">
              <a:latin typeface="Lucida Sans Unicode" pitchFamily="34" charset="0"/>
              <a:cs typeface="Lucida Sans Unicode" pitchFamily="34" charset="0"/>
            </a:endParaRPr>
          </a:p>
          <a:p>
            <a:pPr marL="679450" lvl="2" indent="0">
              <a:buNone/>
            </a:pPr>
            <a:r>
              <a:rPr lang="en-US" sz="1500" dirty="0">
                <a:latin typeface="Lucida Sans Unicode" pitchFamily="34" charset="0"/>
                <a:cs typeface="Lucida Sans Unicode" pitchFamily="34" charset="0"/>
              </a:rPr>
              <a:t>   "parameters": {  },</a:t>
            </a:r>
            <a:endParaRPr lang="en-IN" sz="1500" dirty="0">
              <a:latin typeface="Lucida Sans Unicode" pitchFamily="34" charset="0"/>
              <a:cs typeface="Lucida Sans Unicode" pitchFamily="34" charset="0"/>
            </a:endParaRPr>
          </a:p>
          <a:p>
            <a:pPr marL="679450" lvl="2" indent="0">
              <a:buNone/>
            </a:pPr>
            <a:r>
              <a:rPr lang="en-US" sz="1500" dirty="0">
                <a:latin typeface="Lucida Sans Unicode" pitchFamily="34" charset="0"/>
                <a:cs typeface="Lucida Sans Unicode" pitchFamily="34" charset="0"/>
              </a:rPr>
              <a:t>   "variables": {  },</a:t>
            </a:r>
            <a:endParaRPr lang="en-IN" sz="1500" dirty="0">
              <a:latin typeface="Lucida Sans Unicode" pitchFamily="34" charset="0"/>
              <a:cs typeface="Lucida Sans Unicode" pitchFamily="34" charset="0"/>
            </a:endParaRPr>
          </a:p>
          <a:p>
            <a:pPr marL="679450" lvl="2" indent="0">
              <a:buNone/>
            </a:pPr>
            <a:r>
              <a:rPr lang="en-US" sz="1500" dirty="0">
                <a:latin typeface="Lucida Sans Unicode" pitchFamily="34" charset="0"/>
                <a:cs typeface="Lucida Sans Unicode" pitchFamily="34" charset="0"/>
              </a:rPr>
              <a:t>   "resources": [  ],</a:t>
            </a:r>
            <a:endParaRPr lang="en-IN" sz="1500" dirty="0">
              <a:latin typeface="Lucida Sans Unicode" pitchFamily="34" charset="0"/>
              <a:cs typeface="Lucida Sans Unicode" pitchFamily="34" charset="0"/>
            </a:endParaRPr>
          </a:p>
          <a:p>
            <a:pPr marL="679450" lvl="2" indent="0">
              <a:buNone/>
            </a:pPr>
            <a:r>
              <a:rPr lang="en-US" sz="1500" dirty="0">
                <a:latin typeface="Lucida Sans Unicode" pitchFamily="34" charset="0"/>
                <a:cs typeface="Lucida Sans Unicode" pitchFamily="34" charset="0"/>
              </a:rPr>
              <a:t>   "outputs": {  }</a:t>
            </a:r>
            <a:endParaRPr lang="en-IN" sz="1500" dirty="0">
              <a:latin typeface="Lucida Sans Unicode" pitchFamily="34" charset="0"/>
              <a:cs typeface="Lucida Sans Unicode" pitchFamily="34" charset="0"/>
            </a:endParaRPr>
          </a:p>
          <a:p>
            <a:pPr marL="679450" lvl="2" indent="0">
              <a:buNone/>
            </a:pPr>
            <a:r>
              <a:rPr lang="en-US" sz="1500" dirty="0">
                <a:latin typeface="Lucida Sans Unicode" pitchFamily="34" charset="0"/>
                <a:cs typeface="Lucida Sans Unicode" pitchFamily="34" charset="0"/>
              </a:rPr>
              <a:t>}</a:t>
            </a:r>
            <a:endParaRPr lang="en-IN" sz="150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869611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dba71634-61b2-4e9e-9724-a375e683ee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Modifying Azure Resource Manager templates</a:t>
            </a:r>
          </a:p>
        </p:txBody>
      </p:sp>
      <p:sp>
        <p:nvSpPr>
          <p:cNvPr id="4" name="Content Placeholder 2"/>
          <p:cNvSpPr>
            <a:spLocks noGrp="1"/>
          </p:cNvSpPr>
          <p:nvPr/>
        </p:nvSpPr>
        <p:spPr bwMode="auto">
          <a:xfrm>
            <a:off x="458787" y="1021214"/>
            <a:ext cx="8302827" cy="54294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Azure Resource Manager template components:</a:t>
            </a:r>
          </a:p>
          <a:p>
            <a:pPr lvl="1"/>
            <a:r>
              <a:rPr lang="en-US" dirty="0"/>
              <a:t>Parameters</a:t>
            </a:r>
          </a:p>
          <a:p>
            <a:pPr lvl="1"/>
            <a:r>
              <a:rPr lang="en-US" dirty="0"/>
              <a:t>Variables</a:t>
            </a:r>
          </a:p>
          <a:p>
            <a:pPr lvl="1"/>
            <a:r>
              <a:rPr lang="en-US" dirty="0"/>
              <a:t>Resources</a:t>
            </a:r>
          </a:p>
          <a:p>
            <a:pPr lvl="1"/>
            <a:r>
              <a:rPr lang="en-US" dirty="0"/>
              <a:t>Outputs</a:t>
            </a:r>
          </a:p>
          <a:p>
            <a:pPr lvl="1"/>
            <a:endParaRPr lang="en-US" dirty="0"/>
          </a:p>
          <a:p>
            <a:r>
              <a:rPr lang="en-US" dirty="0"/>
              <a:t>Azure Resource Manager template functions types:</a:t>
            </a:r>
          </a:p>
          <a:p>
            <a:pPr lvl="1"/>
            <a:r>
              <a:rPr lang="en-US" dirty="0"/>
              <a:t>Numeric</a:t>
            </a:r>
          </a:p>
          <a:p>
            <a:pPr lvl="1"/>
            <a:r>
              <a:rPr lang="en-US" dirty="0"/>
              <a:t>String</a:t>
            </a:r>
          </a:p>
          <a:p>
            <a:pPr lvl="1"/>
            <a:r>
              <a:rPr lang="en-US" dirty="0"/>
              <a:t>Array</a:t>
            </a:r>
          </a:p>
          <a:p>
            <a:pPr lvl="1"/>
            <a:r>
              <a:rPr lang="en-US" dirty="0"/>
              <a:t>Deployment value</a:t>
            </a:r>
          </a:p>
          <a:p>
            <a:pPr lvl="1"/>
            <a:r>
              <a:rPr lang="en-US" dirty="0"/>
              <a:t>Resource</a:t>
            </a:r>
          </a:p>
          <a:p>
            <a:pPr lvl="1"/>
            <a:endParaRPr lang="en-US" dirty="0"/>
          </a:p>
          <a:p>
            <a:pPr marL="288925" lvl="1" indent="0">
              <a:buNone/>
            </a:pPr>
            <a:endParaRPr lang="en-US" dirty="0"/>
          </a:p>
        </p:txBody>
      </p:sp>
    </p:spTree>
    <p:extLst>
      <p:ext uri="{BB962C8B-B14F-4D97-AF65-F5344CB8AC3E}">
        <p14:creationId xmlns:p14="http://schemas.microsoft.com/office/powerpoint/2010/main" val="2723693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37b23a4a-b909-4f74-a3de-fcb0ff1252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Demonstration: Authoring an Azure Resource Manager template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Open an Azure Resource Manager template in Visual Studio</a:t>
            </a:r>
          </a:p>
          <a:p>
            <a:r>
              <a:rPr lang="en-US" dirty="0"/>
              <a:t>View the different sections of an Azure Resource Manager template</a:t>
            </a:r>
          </a:p>
        </p:txBody>
      </p:sp>
    </p:spTree>
    <p:extLst>
      <p:ext uri="{BB962C8B-B14F-4D97-AF65-F5344CB8AC3E}">
        <p14:creationId xmlns:p14="http://schemas.microsoft.com/office/powerpoint/2010/main" val="1639434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58432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2f9ce6fb-712c-44a4-8acd-d539f28710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5: Overview of classic virtual machines</a:t>
            </a:r>
          </a:p>
        </p:txBody>
      </p:sp>
      <p:sp>
        <p:nvSpPr>
          <p:cNvPr id="3" name="Text Placeholder 2"/>
          <p:cNvSpPr>
            <a:spLocks noGrp="1"/>
          </p:cNvSpPr>
          <p:nvPr>
            <p:ph type="body" idx="1"/>
          </p:nvPr>
        </p:nvSpPr>
        <p:spPr/>
        <p:txBody>
          <a:bodyPr/>
          <a:lstStyle/>
          <a:p>
            <a:r>
              <a:rPr lang="en-IN" dirty="0"/>
              <a:t>Overview of IaaS Cloud Services
Creating classic virtual machines</a:t>
            </a:r>
          </a:p>
        </p:txBody>
      </p:sp>
    </p:spTree>
    <p:extLst>
      <p:ext uri="{BB962C8B-B14F-4D97-AF65-F5344CB8AC3E}">
        <p14:creationId xmlns:p14="http://schemas.microsoft.com/office/powerpoint/2010/main" val="3365172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0abdb675-e296-4729-957c-5c2e86bf80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IaaS Cloud Services</a:t>
            </a:r>
          </a:p>
        </p:txBody>
      </p:sp>
      <p:grpSp>
        <p:nvGrpSpPr>
          <p:cNvPr id="4" name="Group 3" descr="Graphic that depicts two Azure Virtual Machines within a cloud service, highlighted by a box and direct internal communications between each virtual machine, as illustrated by a bracket encompassing the machines. The DNS name is shown as unique cloud service name.cloudapp.net" title="Overview of IaaS Cloud Services"/>
          <p:cNvGrpSpPr/>
          <p:nvPr/>
        </p:nvGrpSpPr>
        <p:grpSpPr>
          <a:xfrm>
            <a:off x="228600" y="903904"/>
            <a:ext cx="8467877" cy="5747301"/>
            <a:chOff x="228600" y="903904"/>
            <a:chExt cx="8467877" cy="5747301"/>
          </a:xfrm>
        </p:grpSpPr>
        <p:grpSp>
          <p:nvGrpSpPr>
            <p:cNvPr id="5" name="Group 4"/>
            <p:cNvGrpSpPr>
              <a:grpSpLocks noChangeAspect="1"/>
            </p:cNvGrpSpPr>
            <p:nvPr/>
          </p:nvGrpSpPr>
          <p:grpSpPr bwMode="auto">
            <a:xfrm>
              <a:off x="527677" y="1153995"/>
              <a:ext cx="8168800" cy="4834593"/>
              <a:chOff x="6696" y="1919"/>
              <a:chExt cx="539" cy="319"/>
            </a:xfrm>
          </p:grpSpPr>
          <p:sp>
            <p:nvSpPr>
              <p:cNvPr id="14"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 name="Freeform 14"/>
              <p:cNvSpPr>
                <a:spLocks/>
              </p:cNvSpPr>
              <p:nvPr/>
            </p:nvSpPr>
            <p:spPr bwMode="auto">
              <a:xfrm>
                <a:off x="6699" y="1919"/>
                <a:ext cx="536" cy="316"/>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6" name="Rectangle 5"/>
            <p:cNvSpPr/>
            <p:nvPr/>
          </p:nvSpPr>
          <p:spPr bwMode="auto">
            <a:xfrm>
              <a:off x="4167706" y="1828780"/>
              <a:ext cx="3380957" cy="4304504"/>
            </a:xfrm>
            <a:prstGeom prst="rect">
              <a:avLst/>
            </a:prstGeom>
            <a:noFill/>
            <a:ln w="95250">
              <a:solidFill>
                <a:srgbClr val="009E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9357" y="2477220"/>
              <a:ext cx="1023730" cy="189764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688" y="3364022"/>
              <a:ext cx="1023730" cy="1897645"/>
            </a:xfrm>
            <a:prstGeom prst="rect">
              <a:avLst/>
            </a:prstGeom>
          </p:spPr>
        </p:pic>
        <p:sp>
          <p:nvSpPr>
            <p:cNvPr id="9" name="TextBox 8"/>
            <p:cNvSpPr txBox="1"/>
            <p:nvPr/>
          </p:nvSpPr>
          <p:spPr>
            <a:xfrm>
              <a:off x="5281773" y="5203660"/>
              <a:ext cx="1793560"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dirty="0">
                  <a:latin typeface="Segoe UI" panose="020B0502040204020203" pitchFamily="34" charset="0"/>
                  <a:cs typeface="Segoe UI" panose="020B0502040204020203" pitchFamily="34" charset="0"/>
                </a:rPr>
                <a:t>Azure Virtual </a:t>
              </a:r>
            </a:p>
            <a:p>
              <a:r>
                <a:rPr lang="en-GB" sz="2000" dirty="0">
                  <a:latin typeface="Segoe UI" panose="020B0502040204020203" pitchFamily="34" charset="0"/>
                  <a:cs typeface="Segoe UI" panose="020B0502040204020203" pitchFamily="34" charset="0"/>
                </a:rPr>
                <a:t>Machines</a:t>
              </a:r>
            </a:p>
          </p:txBody>
        </p:sp>
        <p:sp>
          <p:nvSpPr>
            <p:cNvPr id="10" name="TextBox 9"/>
            <p:cNvSpPr txBox="1"/>
            <p:nvPr/>
          </p:nvSpPr>
          <p:spPr>
            <a:xfrm>
              <a:off x="2325733" y="903904"/>
              <a:ext cx="2646815" cy="95410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800" dirty="0">
                  <a:latin typeface="Segoe UI" panose="020B0502040204020203" pitchFamily="34" charset="0"/>
                  <a:cs typeface="Segoe UI" panose="020B0502040204020203" pitchFamily="34" charset="0"/>
                </a:rPr>
                <a:t>Azure</a:t>
              </a:r>
            </a:p>
            <a:p>
              <a:r>
                <a:rPr lang="en-GB" sz="2800" dirty="0">
                  <a:latin typeface="Segoe UI" panose="020B0502040204020203" pitchFamily="34" charset="0"/>
                  <a:cs typeface="Segoe UI" panose="020B0502040204020203" pitchFamily="34" charset="0"/>
                </a:rPr>
                <a:t>Cloud Services</a:t>
              </a:r>
            </a:p>
          </p:txBody>
        </p:sp>
        <p:sp>
          <p:nvSpPr>
            <p:cNvPr id="11" name="Left Brace 10"/>
            <p:cNvSpPr/>
            <p:nvPr/>
          </p:nvSpPr>
          <p:spPr bwMode="auto">
            <a:xfrm>
              <a:off x="4332090" y="2648222"/>
              <a:ext cx="632587" cy="2488745"/>
            </a:xfrm>
            <a:prstGeom prst="leftBrace">
              <a:avLst>
                <a:gd name="adj1" fmla="val 8333"/>
                <a:gd name="adj2" fmla="val 50782"/>
              </a:avLst>
            </a:prstGeom>
            <a:noFill/>
            <a:ln w="76200" cap="flat" cmpd="sng" algn="ctr">
              <a:solidFill>
                <a:srgbClr val="C0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12" name="TextBox 11"/>
            <p:cNvSpPr txBox="1"/>
            <p:nvPr/>
          </p:nvSpPr>
          <p:spPr>
            <a:xfrm>
              <a:off x="228600" y="6189540"/>
              <a:ext cx="7638117"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fr-FR" sz="2400" b="0" dirty="0">
                  <a:latin typeface="Segoe UI" panose="020B0502040204020203" pitchFamily="34" charset="0"/>
                  <a:cs typeface="Segoe UI" panose="020B0502040204020203" pitchFamily="34" charset="0"/>
                </a:rPr>
                <a:t>DNS </a:t>
              </a:r>
              <a:r>
                <a:rPr lang="en-US" sz="2400" b="0" dirty="0">
                  <a:latin typeface="Segoe UI" panose="020B0502040204020203" pitchFamily="34" charset="0"/>
                  <a:cs typeface="Segoe UI" panose="020B0502040204020203" pitchFamily="34" charset="0"/>
                </a:rPr>
                <a:t>name</a:t>
              </a:r>
              <a:r>
                <a:rPr lang="fr-FR" sz="2400" b="0" dirty="0">
                  <a:latin typeface="Segoe UI" panose="020B0502040204020203" pitchFamily="34" charset="0"/>
                  <a:cs typeface="Segoe UI" panose="020B0502040204020203" pitchFamily="34" charset="0"/>
                </a:rPr>
                <a:t>: </a:t>
              </a:r>
              <a:r>
                <a:rPr lang="fr-FR" sz="2400" i="1" dirty="0">
                  <a:latin typeface="Segoe UI" panose="020B0502040204020203" pitchFamily="34" charset="0"/>
                  <a:cs typeface="Segoe UI" panose="020B0502040204020203" pitchFamily="34" charset="0"/>
                </a:rPr>
                <a:t>unique cloud service name</a:t>
              </a:r>
              <a:r>
                <a:rPr lang="fr-FR" sz="2400" dirty="0">
                  <a:latin typeface="Segoe UI" panose="020B0502040204020203" pitchFamily="34" charset="0"/>
                  <a:cs typeface="Segoe UI" panose="020B0502040204020203" pitchFamily="34" charset="0"/>
                </a:rPr>
                <a:t>.cloudapp.net</a:t>
              </a:r>
              <a:endParaRPr lang="en-GB" sz="2400" dirty="0">
                <a:latin typeface="Segoe UI" panose="020B0502040204020203" pitchFamily="34" charset="0"/>
                <a:cs typeface="Segoe UI" panose="020B0502040204020203" pitchFamily="34" charset="0"/>
              </a:endParaRPr>
            </a:p>
          </p:txBody>
        </p:sp>
        <p:sp>
          <p:nvSpPr>
            <p:cNvPr id="13" name="TextBox 12"/>
            <p:cNvSpPr txBox="1"/>
            <p:nvPr/>
          </p:nvSpPr>
          <p:spPr>
            <a:xfrm>
              <a:off x="1405487" y="3436793"/>
              <a:ext cx="2791533" cy="95410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800" b="0" dirty="0">
                  <a:latin typeface="Segoe UI" panose="020B0502040204020203" pitchFamily="34" charset="0"/>
                  <a:cs typeface="Segoe UI" panose="020B0502040204020203" pitchFamily="34" charset="0"/>
                </a:rPr>
                <a:t>Direct internal</a:t>
              </a:r>
              <a:br>
                <a:rPr lang="en-GB" sz="2800" b="0" dirty="0">
                  <a:latin typeface="Segoe UI" panose="020B0502040204020203" pitchFamily="34" charset="0"/>
                  <a:cs typeface="Segoe UI" panose="020B0502040204020203" pitchFamily="34" charset="0"/>
                </a:rPr>
              </a:br>
              <a:r>
                <a:rPr lang="en-GB" sz="2800" b="0" dirty="0">
                  <a:latin typeface="Segoe UI" panose="020B0502040204020203" pitchFamily="34" charset="0"/>
                  <a:cs typeface="Segoe UI" panose="020B0502040204020203" pitchFamily="34" charset="0"/>
                </a:rPr>
                <a:t>communications</a:t>
              </a:r>
            </a:p>
          </p:txBody>
        </p:sp>
      </p:grpSp>
    </p:spTree>
    <p:extLst>
      <p:ext uri="{BB962C8B-B14F-4D97-AF65-F5344CB8AC3E}">
        <p14:creationId xmlns:p14="http://schemas.microsoft.com/office/powerpoint/2010/main" val="2357869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7ce3318e-7b15-43b0-9d09-15e747d1c5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classic virtual machines</a:t>
            </a:r>
          </a:p>
        </p:txBody>
      </p:sp>
      <p:sp>
        <p:nvSpPr>
          <p:cNvPr id="4" name="Content Placeholder 7"/>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3200" dirty="0"/>
              <a:t>Deploy classic virtual machines by:</a:t>
            </a:r>
          </a:p>
          <a:p>
            <a:pPr lvl="1"/>
            <a:r>
              <a:rPr lang="en-US" dirty="0"/>
              <a:t>Using the Azure portal:</a:t>
            </a:r>
          </a:p>
          <a:p>
            <a:pPr lvl="2"/>
            <a:r>
              <a:rPr lang="en-US" dirty="0"/>
              <a:t>Networking settings include:</a:t>
            </a:r>
          </a:p>
          <a:p>
            <a:pPr lvl="3"/>
            <a:r>
              <a:rPr lang="en-US" dirty="0"/>
              <a:t>Cloud service (domain name)</a:t>
            </a:r>
          </a:p>
          <a:p>
            <a:pPr lvl="3"/>
            <a:r>
              <a:rPr lang="en-US" dirty="0"/>
              <a:t>Endpoints</a:t>
            </a:r>
          </a:p>
          <a:p>
            <a:pPr lvl="1"/>
            <a:r>
              <a:rPr lang="en-US" dirty="0"/>
              <a:t>Using Azure PowerShell:</a:t>
            </a:r>
          </a:p>
          <a:p>
            <a:pPr lvl="2"/>
            <a:r>
              <a:rPr lang="en-US" dirty="0"/>
              <a:t>Define the virtual-machine configuration first, and then create the virtual machine</a:t>
            </a:r>
          </a:p>
          <a:p>
            <a:pPr lvl="2"/>
            <a:r>
              <a:rPr lang="en-US" dirty="0"/>
              <a:t>Create and configure the virtual machine in one step</a:t>
            </a:r>
          </a:p>
        </p:txBody>
      </p:sp>
    </p:spTree>
    <p:extLst>
      <p:ext uri="{BB962C8B-B14F-4D97-AF65-F5344CB8AC3E}">
        <p14:creationId xmlns:p14="http://schemas.microsoft.com/office/powerpoint/2010/main" val="3392504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ebe95522-f35d-4a6f-b952-e8cda369088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Lab B: Deploying Azure Resource Manager virtual machines by using Azure Resource Manager templates</a:t>
            </a:r>
          </a:p>
        </p:txBody>
      </p:sp>
      <p:sp>
        <p:nvSpPr>
          <p:cNvPr id="3" name="Text Placeholder 2"/>
          <p:cNvSpPr>
            <a:spLocks noGrp="1"/>
          </p:cNvSpPr>
          <p:nvPr>
            <p:ph type="body" idx="1"/>
          </p:nvPr>
        </p:nvSpPr>
        <p:spPr/>
        <p:txBody>
          <a:bodyPr/>
          <a:lstStyle/>
          <a:p>
            <a:r>
              <a:rPr lang="en-IN" sz="2600" dirty="0"/>
              <a:t>Exercise 1: Using Visual Studio and an Azure Resource Manager template to deploy Azure Resource Manager virtual machines
Exercise 2: Using Azure PowerShell and an Azure Resource Manager template to deploy virtual machines</a:t>
            </a:r>
          </a:p>
        </p:txBody>
      </p:sp>
      <p:sp>
        <p:nvSpPr>
          <p:cNvPr id="4" name="TextBox 3"/>
          <p:cNvSpPr txBox="1"/>
          <p:nvPr/>
        </p:nvSpPr>
        <p:spPr>
          <a:xfrm>
            <a:off x="458788" y="3965138"/>
            <a:ext cx="2934778" cy="492443"/>
          </a:xfrm>
          <a:prstGeom prst="rect">
            <a:avLst/>
          </a:prstGeom>
          <a:noFill/>
        </p:spPr>
        <p:txBody>
          <a:bodyPr vert="horz" wrap="none" rtlCol="0">
            <a:spAutoFit/>
          </a:bodyPr>
          <a:lstStyle/>
          <a:p>
            <a:r>
              <a:rPr lang="en-IN" sz="2600" dirty="0">
                <a:latin typeface="Segoe UI"/>
              </a:rPr>
              <a:t>Logon Information</a:t>
            </a:r>
          </a:p>
        </p:txBody>
      </p:sp>
      <p:sp>
        <p:nvSpPr>
          <p:cNvPr id="5" name="TextBox 4"/>
          <p:cNvSpPr txBox="1"/>
          <p:nvPr/>
        </p:nvSpPr>
        <p:spPr>
          <a:xfrm>
            <a:off x="458788" y="4346138"/>
            <a:ext cx="7470315" cy="1292662"/>
          </a:xfrm>
          <a:prstGeom prst="rect">
            <a:avLst/>
          </a:prstGeom>
          <a:noFill/>
        </p:spPr>
        <p:txBody>
          <a:bodyPr vert="horz" wrap="none" rtlCol="0">
            <a:spAutoFit/>
          </a:bodyPr>
          <a:lstStyle/>
          <a:p>
            <a:r>
              <a:rPr lang="en-IN" sz="2600" b="0" i="0" u="none" strike="noStrike" baseline="0" dirty="0">
                <a:latin typeface="Segoe UI"/>
              </a:rPr>
              <a:t>Virtual machine:</a:t>
            </a:r>
            <a:r>
              <a:rPr lang="en-IN" sz="2600" b="1" i="0" u="none" strike="noStrike" baseline="0" dirty="0">
                <a:latin typeface="Segoe UI"/>
              </a:rPr>
              <a:t> 			20533C-MIA-CL1</a:t>
            </a:r>
          </a:p>
          <a:p>
            <a:r>
              <a:rPr lang="en-IN" sz="2600" b="0" i="0" u="none" strike="noStrike" baseline="0" dirty="0">
                <a:latin typeface="Segoe UI"/>
              </a:rPr>
              <a:t>User name:</a:t>
            </a:r>
            <a:r>
              <a:rPr lang="en-IN" sz="2600" b="1" i="0" u="none" strike="noStrike" baseline="0" dirty="0">
                <a:latin typeface="Segoe UI"/>
              </a:rPr>
              <a:t> 				Student</a:t>
            </a:r>
          </a:p>
          <a:p>
            <a:r>
              <a:rPr lang="en-IN" sz="2600" b="0" i="0" u="none" strike="noStrike" baseline="0" dirty="0">
                <a:latin typeface="Segoe UI"/>
              </a:rPr>
              <a:t>Password:</a:t>
            </a:r>
            <a:r>
              <a:rPr lang="en-IN" sz="2600" b="1" i="0" u="none" strike="noStrike" baseline="0" dirty="0">
                <a:latin typeface="Segoe UI"/>
              </a:rPr>
              <a:t> 				Pa55w.rd</a:t>
            </a:r>
          </a:p>
        </p:txBody>
      </p:sp>
      <p:sp>
        <p:nvSpPr>
          <p:cNvPr id="6" name="TextBox 5"/>
          <p:cNvSpPr txBox="1"/>
          <p:nvPr/>
        </p:nvSpPr>
        <p:spPr>
          <a:xfrm>
            <a:off x="458788" y="6163356"/>
            <a:ext cx="4215769" cy="492443"/>
          </a:xfrm>
          <a:prstGeom prst="rect">
            <a:avLst/>
          </a:prstGeom>
          <a:noFill/>
        </p:spPr>
        <p:txBody>
          <a:bodyPr vert="horz" wrap="none" rtlCol="0">
            <a:spAutoFit/>
          </a:bodyPr>
          <a:lstStyle/>
          <a:p>
            <a:r>
              <a:rPr lang="en-IN" sz="2600" dirty="0">
                <a:latin typeface="Segoe UI"/>
              </a:rPr>
              <a:t>Estimated Time: 25 minutes</a:t>
            </a:r>
          </a:p>
        </p:txBody>
      </p:sp>
    </p:spTree>
    <p:extLst>
      <p:ext uri="{BB962C8B-B14F-4D97-AF65-F5344CB8AC3E}">
        <p14:creationId xmlns:p14="http://schemas.microsoft.com/office/powerpoint/2010/main" val="677737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1: Overview of Azure Resource Manager virtual machines</a:t>
            </a:r>
          </a:p>
        </p:txBody>
      </p:sp>
      <p:sp>
        <p:nvSpPr>
          <p:cNvPr id="3" name="Text Placeholder 2"/>
          <p:cNvSpPr>
            <a:spLocks noGrp="1"/>
          </p:cNvSpPr>
          <p:nvPr>
            <p:ph type="body" idx="1"/>
          </p:nvPr>
        </p:nvSpPr>
        <p:spPr/>
        <p:txBody>
          <a:bodyPr/>
          <a:lstStyle/>
          <a:p>
            <a:r>
              <a:rPr lang="en-IN" dirty="0"/>
              <a:t>Demonstration: Preparing the environment for the lab and demos in this module
What are Azure virtual machines?
Comparing classic and Azure Resource Manager virtual machines</a:t>
            </a:r>
          </a:p>
        </p:txBody>
      </p:sp>
    </p:spTree>
    <p:extLst>
      <p:ext uri="{BB962C8B-B14F-4D97-AF65-F5344CB8AC3E}">
        <p14:creationId xmlns:p14="http://schemas.microsoft.com/office/powerpoint/2010/main" val="1442883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Lab Scenario2293567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pPr>
            <a:r>
              <a:rPr lang="en-IN" sz="2800" dirty="0">
                <a:effectLst/>
                <a:latin typeface="Segoe UI"/>
                <a:ea typeface="Calibri"/>
                <a:cs typeface="Times New Roman"/>
              </a:rPr>
              <a:t>You must use an Azure Resource Manager template to deploy two additional Linux virtual machines and two additional Windows virtual machines that the ResDev application will use. The virtual machines should be part of the ResDevRG resource group, to facilitate resource tracking. Linux virtual machines should reside on the app subnet of the HQ-VNET virtual network, and Windows virtual machines should reside on the web subnet of the HQ-VNET virtual network.</a:t>
            </a:r>
            <a:endParaRPr lang="en-IN" sz="2800" dirty="0">
              <a:latin typeface="Segoe UI"/>
            </a:endParaRPr>
          </a:p>
        </p:txBody>
      </p:sp>
    </p:spTree>
    <p:extLst>
      <p:ext uri="{BB962C8B-B14F-4D97-AF65-F5344CB8AC3E}">
        <p14:creationId xmlns:p14="http://schemas.microsoft.com/office/powerpoint/2010/main" val="1749308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7567b76d-ae25-496c-b25f-8aead248b4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Review</a:t>
            </a:r>
          </a:p>
        </p:txBody>
      </p:sp>
      <p:sp>
        <p:nvSpPr>
          <p:cNvPr id="3" name="Text Placeholder 2"/>
          <p:cNvSpPr>
            <a:spLocks noGrp="1"/>
          </p:cNvSpPr>
          <p:nvPr>
            <p:ph type="body" idx="1"/>
          </p:nvPr>
        </p:nvSpPr>
        <p:spPr/>
        <p:txBody>
          <a:bodyPr/>
          <a:lstStyle/>
          <a:p>
            <a:r>
              <a:rPr lang="en-IN" dirty="0"/>
              <a:t>Can Visual Studio and Windows PowerShell use the same Azure Resource Manager template to deploy a virtual machine?
How would you configure an Azure Resource Manager template to deploy multiple virtual machines with different configurations?</a:t>
            </a:r>
          </a:p>
        </p:txBody>
      </p:sp>
    </p:spTree>
    <p:extLst>
      <p:ext uri="{BB962C8B-B14F-4D97-AF65-F5344CB8AC3E}">
        <p14:creationId xmlns:p14="http://schemas.microsoft.com/office/powerpoint/2010/main" val="3994337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Review and Takeaways</a:t>
            </a:r>
          </a:p>
        </p:txBody>
      </p:sp>
      <p:sp>
        <p:nvSpPr>
          <p:cNvPr id="3" name="Text Placeholder 2"/>
          <p:cNvSpPr>
            <a:spLocks noGrp="1"/>
          </p:cNvSpPr>
          <p:nvPr>
            <p:ph type="body" idx="1"/>
          </p:nvPr>
        </p:nvSpPr>
        <p:spPr/>
        <p:txBody>
          <a:bodyPr/>
          <a:lstStyle/>
          <a:p>
            <a:r>
              <a:rPr lang="en-IN" dirty="0"/>
              <a:t>Review Questions</a:t>
            </a:r>
          </a:p>
          <a:p>
            <a:r>
              <a:rPr lang="en-IN" dirty="0"/>
              <a:t>Best Practices</a:t>
            </a:r>
          </a:p>
        </p:txBody>
      </p:sp>
    </p:spTree>
    <p:extLst>
      <p:ext uri="{BB962C8B-B14F-4D97-AF65-F5344CB8AC3E}">
        <p14:creationId xmlns:p14="http://schemas.microsoft.com/office/powerpoint/2010/main" val="81531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3ee5c278-6ae1-472c-972e-7024898dfd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Preparing the environment for the lab and demos in this module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prepare the demonstration and lab environment for this module, you must:</a:t>
            </a:r>
            <a:endParaRPr lang="en-IN" dirty="0"/>
          </a:p>
          <a:p>
            <a:pPr marL="514350" indent="-514350">
              <a:buFont typeface="+mj-lt"/>
              <a:buAutoNum type="arabicPeriod"/>
            </a:pPr>
            <a:r>
              <a:rPr lang="en-US" dirty="0"/>
              <a:t>Launch Windows PowerShell as an administrator</a:t>
            </a:r>
            <a:endParaRPr lang="en-IN" dirty="0"/>
          </a:p>
          <a:p>
            <a:pPr marL="514350" indent="-514350">
              <a:buFont typeface="+mj-lt"/>
              <a:buAutoNum type="arabicPeriod"/>
            </a:pPr>
            <a:r>
              <a:rPr lang="en-US" dirty="0"/>
              <a:t>Run the </a:t>
            </a:r>
            <a:r>
              <a:rPr lang="en-US" b="1" dirty="0"/>
              <a:t>Setup-Azure</a:t>
            </a:r>
            <a:r>
              <a:rPr lang="en-US" dirty="0"/>
              <a:t> command</a:t>
            </a:r>
            <a:endParaRPr lang="en-IN" dirty="0"/>
          </a:p>
          <a:p>
            <a:pPr marL="514350" indent="-514350">
              <a:buFont typeface="+mj-lt"/>
              <a:buAutoNum type="arabicPeriod"/>
            </a:pPr>
            <a:r>
              <a:rPr lang="en-US" dirty="0"/>
              <a:t>Specify the module number, and confirm your selection</a:t>
            </a:r>
          </a:p>
          <a:p>
            <a:endParaRPr lang="en-US" dirty="0"/>
          </a:p>
        </p:txBody>
      </p:sp>
    </p:spTree>
    <p:extLst>
      <p:ext uri="{BB962C8B-B14F-4D97-AF65-F5344CB8AC3E}">
        <p14:creationId xmlns:p14="http://schemas.microsoft.com/office/powerpoint/2010/main" val="29931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are Azure virtual machines?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Virtual machine sizes:</a:t>
            </a:r>
          </a:p>
          <a:p>
            <a:pPr lvl="1"/>
            <a:r>
              <a:rPr lang="en-US" dirty="0"/>
              <a:t>Basic tier (development and test workloads):</a:t>
            </a:r>
          </a:p>
          <a:p>
            <a:pPr lvl="2"/>
            <a:r>
              <a:rPr lang="en-US" dirty="0"/>
              <a:t>Five sizes: A0 to A4 </a:t>
            </a:r>
          </a:p>
          <a:p>
            <a:pPr lvl="1"/>
            <a:r>
              <a:rPr lang="en-US" dirty="0"/>
              <a:t>Standard tier (production workloads): </a:t>
            </a:r>
          </a:p>
          <a:p>
            <a:pPr lvl="2"/>
            <a:r>
              <a:rPr lang="en-US" dirty="0"/>
              <a:t>Multiple series: A, Av2, D, Dv2, DS, DSv2, F, Fs, G, GS, NV, NC</a:t>
            </a:r>
          </a:p>
          <a:p>
            <a:pPr lvl="2"/>
            <a:r>
              <a:rPr lang="en-US" dirty="0"/>
              <a:t>70+ sizes with up to 32 cores, 448 GB of RAM, and 64 disks</a:t>
            </a:r>
          </a:p>
          <a:p>
            <a:r>
              <a:rPr lang="en-US" dirty="0"/>
              <a:t>Virtual machine disks:</a:t>
            </a:r>
          </a:p>
          <a:p>
            <a:pPr lvl="1"/>
            <a:r>
              <a:rPr lang="en-US" dirty="0"/>
              <a:t>Size limit: 1TB</a:t>
            </a:r>
          </a:p>
          <a:p>
            <a:pPr lvl="1"/>
            <a:r>
              <a:rPr lang="en-US" dirty="0"/>
              <a:t>Performance limit: </a:t>
            </a:r>
          </a:p>
          <a:p>
            <a:pPr lvl="2"/>
            <a:r>
              <a:rPr lang="en-US" dirty="0"/>
              <a:t>Standard. 60 MBps or 500 8KB IOPS per disk</a:t>
            </a:r>
          </a:p>
          <a:p>
            <a:pPr lvl="2"/>
            <a:r>
              <a:rPr lang="en-US" dirty="0"/>
              <a:t>Premium. 200 MBps or 5000 256 KB IOPS per disk</a:t>
            </a:r>
          </a:p>
          <a:p>
            <a:pPr lvl="1"/>
            <a:r>
              <a:rPr lang="en-US" dirty="0"/>
              <a:t>Disk type and format: .vhd fixed only</a:t>
            </a:r>
          </a:p>
          <a:p>
            <a:r>
              <a:rPr lang="en-US" dirty="0"/>
              <a:t>Virtual machine generations: Generation 1 only</a:t>
            </a:r>
          </a:p>
          <a:p>
            <a:endParaRPr lang="en-US" dirty="0"/>
          </a:p>
        </p:txBody>
      </p:sp>
    </p:spTree>
    <p:extLst>
      <p:ext uri="{BB962C8B-B14F-4D97-AF65-F5344CB8AC3E}">
        <p14:creationId xmlns:p14="http://schemas.microsoft.com/office/powerpoint/2010/main" val="3019031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Comparing classic and Azure Resource Manager virtual machines</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IN" dirty="0"/>
          </a:p>
        </p:txBody>
      </p:sp>
      <p:pic>
        <p:nvPicPr>
          <p:cNvPr id="5" name="Picture 4" descr="On the left side of this slide are two images inside a blue box labeled Storage resource provider: a storage account, and an icon labeled Disks (blob). To the right of the Storage resource provider box, is a blue box labeled Compute resource provider, with two VMs labeled VM1 and VM2. Arrows from these VMs point to a group of VMs between them. To the right of the Compute resource provider box is another box labeled Network resource provider. Within the Network resource provider box are three boxes labeled VM1IP, VM2IP, and a load balancer IP address pointing to the load balancer. The load balancer then points to network interface cards (NICs) labeled NICVM and NICVM. Between the two NICs is a screen and an ellipses representing a virtu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612327"/>
            <a:ext cx="8923337" cy="4670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615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2: Planning for Azure Virtual Machines</a:t>
            </a:r>
          </a:p>
        </p:txBody>
      </p:sp>
      <p:sp>
        <p:nvSpPr>
          <p:cNvPr id="3" name="Text Placeholder 2"/>
          <p:cNvSpPr>
            <a:spLocks noGrp="1"/>
          </p:cNvSpPr>
          <p:nvPr>
            <p:ph type="body" idx="1"/>
          </p:nvPr>
        </p:nvSpPr>
        <p:spPr/>
        <p:txBody>
          <a:bodyPr/>
          <a:lstStyle/>
          <a:p>
            <a:r>
              <a:rPr lang="en-IN" dirty="0"/>
              <a:t>Identifying workloads for Azure Virtual Machines
Virtual machine sizing
Migrating workloads to Azure
Evaluating the use of Azure containers</a:t>
            </a:r>
          </a:p>
        </p:txBody>
      </p:sp>
    </p:spTree>
    <p:extLst>
      <p:ext uri="{BB962C8B-B14F-4D97-AF65-F5344CB8AC3E}">
        <p14:creationId xmlns:p14="http://schemas.microsoft.com/office/powerpoint/2010/main" val="86591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Identifying workloads for Azure Virtual Machines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Azure virtual machines support:</a:t>
            </a:r>
          </a:p>
          <a:p>
            <a:pPr lvl="1"/>
            <a:r>
              <a:rPr lang="en-US" dirty="0"/>
              <a:t>Windows Server: </a:t>
            </a:r>
          </a:p>
          <a:p>
            <a:pPr lvl="2"/>
            <a:r>
              <a:rPr lang="en-US" dirty="0"/>
              <a:t>All currently supported versions (CSA required for older ones)</a:t>
            </a:r>
          </a:p>
          <a:p>
            <a:pPr lvl="2"/>
            <a:r>
              <a:rPr lang="en-US" dirty="0"/>
              <a:t>All roles and features, except:</a:t>
            </a:r>
          </a:p>
          <a:p>
            <a:pPr lvl="3"/>
            <a:r>
              <a:rPr lang="en-US" dirty="0"/>
              <a:t>DHCP, Hyper-V, Direct Access, RMS, Windows DS</a:t>
            </a:r>
          </a:p>
          <a:p>
            <a:pPr lvl="3"/>
            <a:r>
              <a:rPr lang="en-US" dirty="0"/>
              <a:t>iSNS, MPIO, NLB, PNRP, SNMP, Storage Manager for SANs, WINS, Wireless LAN Service</a:t>
            </a:r>
          </a:p>
          <a:p>
            <a:pPr lvl="1"/>
            <a:r>
              <a:rPr lang="en-US" dirty="0"/>
              <a:t>Linux:</a:t>
            </a:r>
          </a:p>
          <a:p>
            <a:pPr lvl="2"/>
            <a:r>
              <a:rPr lang="en-US" dirty="0"/>
              <a:t>CentOS, CoreOS, Debian, Oracle Linux, Red Hat, SUSE, openSUSE, Ubuntu</a:t>
            </a:r>
          </a:p>
          <a:p>
            <a:pPr lvl="1"/>
            <a:r>
              <a:rPr lang="en-US" dirty="0"/>
              <a:t>Windows Server software:</a:t>
            </a:r>
          </a:p>
          <a:p>
            <a:pPr lvl="2"/>
            <a:r>
              <a:rPr lang="en-US" dirty="0"/>
              <a:t>FIM, MIM, SharePoint Server, SQL Server, System Center, and more</a:t>
            </a:r>
          </a:p>
        </p:txBody>
      </p:sp>
    </p:spTree>
    <p:extLst>
      <p:ext uri="{BB962C8B-B14F-4D97-AF65-F5344CB8AC3E}">
        <p14:creationId xmlns:p14="http://schemas.microsoft.com/office/powerpoint/2010/main" val="863869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Virtual machine sizing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Azure virtual machine sizing:</a:t>
            </a:r>
          </a:p>
          <a:p>
            <a:pPr lvl="1"/>
            <a:r>
              <a:rPr lang="en-US" sz="2000" dirty="0"/>
              <a:t>A-series: General-purpose compute</a:t>
            </a:r>
          </a:p>
          <a:p>
            <a:pPr lvl="1"/>
            <a:r>
              <a:rPr lang="en-US" sz="2000" dirty="0"/>
              <a:t>A-series with compute-intensive instances</a:t>
            </a:r>
          </a:p>
          <a:p>
            <a:pPr lvl="1"/>
            <a:r>
              <a:rPr lang="en-US" sz="2000" dirty="0"/>
              <a:t>D-series: Local SSD storage</a:t>
            </a:r>
          </a:p>
          <a:p>
            <a:pPr lvl="1"/>
            <a:r>
              <a:rPr lang="en-US" sz="2000" dirty="0"/>
              <a:t>Dv2-series: 35 percent faster CPU (compared with the D-series)</a:t>
            </a:r>
          </a:p>
          <a:p>
            <a:pPr lvl="1"/>
            <a:r>
              <a:rPr lang="en-US" sz="2000" dirty="0"/>
              <a:t>F-series: Lower-priced compute (comparable to Dv2-series)</a:t>
            </a:r>
          </a:p>
          <a:p>
            <a:pPr lvl="1"/>
            <a:r>
              <a:rPr lang="en-US" sz="2000" dirty="0"/>
              <a:t>G-series: Largest virtual machine sizes (up to 448GB of memory, </a:t>
            </a:r>
            <a:br>
              <a:rPr lang="en-US" sz="2000" dirty="0"/>
            </a:br>
            <a:r>
              <a:rPr lang="en-US" sz="2000" dirty="0"/>
              <a:t>64 disks)</a:t>
            </a:r>
          </a:p>
          <a:p>
            <a:pPr lvl="1"/>
            <a:r>
              <a:rPr lang="en-US" sz="2000" dirty="0"/>
              <a:t>DS, DSv2, Fs, and GS: </a:t>
            </a:r>
          </a:p>
          <a:p>
            <a:pPr lvl="2"/>
            <a:r>
              <a:rPr lang="en-US" sz="1800" dirty="0"/>
              <a:t>CPU, RAM, and number of disks are equivalent to D, Dv2, F, and G</a:t>
            </a:r>
          </a:p>
          <a:p>
            <a:pPr lvl="2"/>
            <a:r>
              <a:rPr lang="en-US" sz="1800" dirty="0"/>
              <a:t>Support for Premium Storage</a:t>
            </a:r>
          </a:p>
          <a:p>
            <a:pPr lvl="1"/>
            <a:r>
              <a:rPr lang="en-US" sz="2000" dirty="0"/>
              <a:t>N-series: NVIDIA GPU for graphics-intensive workloads</a:t>
            </a:r>
          </a:p>
          <a:p>
            <a:pPr marL="201168" indent="-201168"/>
            <a:r>
              <a:rPr lang="en-US" sz="2400" dirty="0"/>
              <a:t>In migration scenarios, use Microsoft Azure (IaaS) Cost  Estimator tool</a:t>
            </a:r>
          </a:p>
          <a:p>
            <a:endParaRPr lang="en-US" dirty="0"/>
          </a:p>
        </p:txBody>
      </p:sp>
    </p:spTree>
    <p:extLst>
      <p:ext uri="{BB962C8B-B14F-4D97-AF65-F5344CB8AC3E}">
        <p14:creationId xmlns:p14="http://schemas.microsoft.com/office/powerpoint/2010/main" val="212997254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92</TotalTime>
  <Words>3764</Words>
  <Application>Microsoft Office PowerPoint</Application>
  <PresentationFormat>On-screen Show (4:3)</PresentationFormat>
  <Paragraphs>437</Paragraphs>
  <Slides>32</Slides>
  <Notes>32</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Courier New</vt:lpstr>
      <vt:lpstr>Verdana</vt:lpstr>
      <vt:lpstr>Wingdings</vt:lpstr>
      <vt:lpstr>Segoe UI</vt:lpstr>
      <vt:lpstr>Lucida Sans Unicode</vt:lpstr>
      <vt:lpstr>Times New Roman</vt:lpstr>
      <vt:lpstr>Arial</vt:lpstr>
      <vt:lpstr>Calibri</vt:lpstr>
      <vt:lpstr>Lucida Sans Typewriter</vt:lpstr>
      <vt:lpstr>Symbol</vt:lpstr>
      <vt:lpstr>NG_MOC_Core_ModuleNew2</vt:lpstr>
      <vt:lpstr>Module 3</vt:lpstr>
      <vt:lpstr>Module Overview</vt:lpstr>
      <vt:lpstr>Lesson 1: Overview of Azure Resource Manager virtual machines</vt:lpstr>
      <vt:lpstr>Demonstration: Preparing the environment for the lab and demos in this module</vt:lpstr>
      <vt:lpstr>What are Azure virtual machines?</vt:lpstr>
      <vt:lpstr>Comparing classic and Azure Resource Manager virtual machines</vt:lpstr>
      <vt:lpstr>Lesson 2: Planning for Azure Virtual Machines</vt:lpstr>
      <vt:lpstr>Identifying workloads for Azure Virtual Machines</vt:lpstr>
      <vt:lpstr>Virtual machine sizing</vt:lpstr>
      <vt:lpstr>Migrating workloads to Azure</vt:lpstr>
      <vt:lpstr>Evaluating the use of Azure containers</vt:lpstr>
      <vt:lpstr>Lesson 3: Deploying Azure Resource Manager virtual machines</vt:lpstr>
      <vt:lpstr>Creating Azure Resource Manager virtual machines</vt:lpstr>
      <vt:lpstr>Using the Azure portal to create virtual machines</vt:lpstr>
      <vt:lpstr>Using Azure PowerShell to create virtual machines</vt:lpstr>
      <vt:lpstr>Creating virtual machines by using a  deployment template</vt:lpstr>
      <vt:lpstr>Demonstration: Creating a virtual machine by using the Azure portal</vt:lpstr>
      <vt:lpstr>Lab A: Creating Azure Resource Manager virtual machines in Azure</vt:lpstr>
      <vt:lpstr>Lab Scenario</vt:lpstr>
      <vt:lpstr>Lab Review</vt:lpstr>
      <vt:lpstr>Lesson 4: Authoring Azure Resource Manager templates</vt:lpstr>
      <vt:lpstr>Azure Resource Manager templates overview</vt:lpstr>
      <vt:lpstr>Modifying Azure Resource Manager templates</vt:lpstr>
      <vt:lpstr>Demonstration: Authoring an Azure Resource Manager template</vt:lpstr>
      <vt:lpstr>PowerPoint Presentation</vt:lpstr>
      <vt:lpstr>Lesson 5: Overview of classic virtual machines</vt:lpstr>
      <vt:lpstr>Overview of IaaS Cloud Services</vt:lpstr>
      <vt:lpstr>Creating classic virtual machines</vt:lpstr>
      <vt:lpstr>Lab B: Deploying Azure Resource Manager virtual machines by using Azure Resource Manager templates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Anu Ananth</dc:creator>
  <cp:lastModifiedBy>Kathy Krause</cp:lastModifiedBy>
  <cp:revision>11</cp:revision>
  <dcterms:created xsi:type="dcterms:W3CDTF">2017-02-18T12:10:00Z</dcterms:created>
  <dcterms:modified xsi:type="dcterms:W3CDTF">2017-03-01T18:50:46Z</dcterms:modified>
</cp:coreProperties>
</file>