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86" r:id="rId6"/>
    <p:sldId id="260" r:id="rId7"/>
    <p:sldId id="261" r:id="rId8"/>
    <p:sldId id="262" r:id="rId9"/>
    <p:sldId id="263" r:id="rId10"/>
    <p:sldId id="264" r:id="rId11"/>
    <p:sldId id="265" r:id="rId12"/>
    <p:sldId id="266" r:id="rId13"/>
    <p:sldId id="287" r:id="rId14"/>
    <p:sldId id="288" r:id="rId15"/>
    <p:sldId id="267" r:id="rId16"/>
    <p:sldId id="268" r:id="rId17"/>
    <p:sldId id="269" r:id="rId18"/>
    <p:sldId id="270" r:id="rId19"/>
    <p:sldId id="271" r:id="rId20"/>
    <p:sldId id="272" r:id="rId21"/>
    <p:sldId id="273" r:id="rId22"/>
    <p:sldId id="274" r:id="rId23"/>
    <p:sldId id="275" r:id="rId24"/>
    <p:sldId id="276" r:id="rId25"/>
    <p:sldId id="277" r:id="rId26"/>
    <p:sldId id="289" r:id="rId27"/>
    <p:sldId id="278" r:id="rId28"/>
    <p:sldId id="279" r:id="rId29"/>
    <p:sldId id="280" r:id="rId30"/>
    <p:sldId id="281" r:id="rId31"/>
    <p:sldId id="282" r:id="rId32"/>
    <p:sldId id="283" r:id="rId33"/>
    <p:sldId id="284" r:id="rId34"/>
    <p:sldId id="285" r:id="rId35"/>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245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C43B3-36E9-4237-B0A3-09F5FC36A11D}" type="datetimeFigureOut">
              <a:rPr lang="en-US" smtClean="0"/>
              <a:t>3/1/2017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7B59D-512B-4405-8D85-FD0FCE55951C}" type="slidenum">
              <a:rPr lang="en-US" smtClean="0"/>
              <a:t>‹#›</a:t>
            </a:fld>
            <a:endParaRPr lang="en-US" dirty="0"/>
          </a:p>
        </p:txBody>
      </p:sp>
    </p:spTree>
    <p:extLst>
      <p:ext uri="{BB962C8B-B14F-4D97-AF65-F5344CB8AC3E}">
        <p14:creationId xmlns:p14="http://schemas.microsoft.com/office/powerpoint/2010/main" val="319323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85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virtual machines.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virtual machine disks.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and monitor virtual machines.</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a:t>
            </a:r>
            <a:r>
              <a:rPr lang="en-US" sz="1000" b="1" dirty="0">
                <a:latin typeface="Arial"/>
                <a:ea typeface="Calibri"/>
                <a:cs typeface="Segoe UI"/>
              </a:rPr>
              <a:t>20533C_04.pptx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8707B59D-512B-4405-8D85-FD0FCE55951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66167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Explain Azure Disk Encryption workflow and its dependencies on different Azure services (focusing on Key Vault and Azure Active Directory).</a:t>
            </a:r>
          </a:p>
        </p:txBody>
      </p:sp>
      <p:sp>
        <p:nvSpPr>
          <p:cNvPr id="4" name="Slide Number Placeholder 3"/>
          <p:cNvSpPr>
            <a:spLocks noGrp="1"/>
          </p:cNvSpPr>
          <p:nvPr>
            <p:ph type="sldNum" sz="quarter" idx="10"/>
          </p:nvPr>
        </p:nvSpPr>
        <p:spPr/>
        <p:txBody>
          <a:bodyPr/>
          <a:lstStyle/>
          <a:p>
            <a:fld id="{8707B59D-512B-4405-8D85-FD0FCE55951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420196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86437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that you have completed the preparation steps at the beginning of the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MIA-CL1</a:t>
            </a:r>
            <a:r>
              <a:rPr lang="en-US" sz="1000" dirty="0">
                <a:effectLst/>
                <a:latin typeface="Arial"/>
                <a:ea typeface="Times New Roman"/>
                <a:cs typeface="Times New Roman"/>
              </a:rPr>
              <a:t>, open Internet Explorer, and navigate to the Azure portal.</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When prompted, sign in with an account that is either a Service Administrator or Co-Administrator in the subscription you are using for this demonstration.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Azure portal, create a new availability set with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Demo0401AVSet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Subscription: </a:t>
            </a:r>
            <a:r>
              <a:rPr lang="en-US" sz="1000" b="1" i="1" dirty="0">
                <a:effectLst/>
                <a:latin typeface="Arial"/>
                <a:ea typeface="Times New Roman"/>
                <a:cs typeface="Times New Roman"/>
              </a:rPr>
              <a:t>The Azure subscription that you intend to use for this demonstration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20533C0401-DemoRG</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Location: </a:t>
            </a:r>
            <a:r>
              <a:rPr lang="en-US" sz="1000" b="1" i="1" dirty="0">
                <a:solidFill>
                  <a:srgbClr val="000000"/>
                </a:solidFill>
                <a:effectLst/>
                <a:latin typeface="Arial"/>
                <a:ea typeface="Times New Roman"/>
                <a:cs typeface="Times New Roman"/>
              </a:rPr>
              <a:t>T</a:t>
            </a:r>
            <a:r>
              <a:rPr lang="en-US" sz="1000" b="1" i="1" dirty="0">
                <a:effectLst/>
                <a:latin typeface="Arial"/>
                <a:ea typeface="Times New Roman"/>
                <a:cs typeface="Times New Roman"/>
              </a:rPr>
              <a:t>he Azure region closest to the location of your lab computer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Fault domains: </a:t>
            </a:r>
            <a:r>
              <a:rPr lang="en-US" sz="1000" b="1" dirty="0">
                <a:effectLst/>
                <a:latin typeface="Arial"/>
                <a:ea typeface="Times New Roman"/>
                <a:cs typeface="Times New Roman"/>
              </a:rPr>
              <a:t>3</a:t>
            </a:r>
            <a:endParaRPr lang="en-US" sz="1000" dirty="0">
              <a:effectLst/>
              <a:latin typeface="Arial"/>
              <a:ea typeface="Times New Roman"/>
              <a:cs typeface="Times New Roman"/>
            </a:endParaRPr>
          </a:p>
          <a:p>
            <a:pPr lvl="1">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You can decrease the value to 2, but not increase it.</a:t>
            </a: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Update domains: </a:t>
            </a:r>
            <a:r>
              <a:rPr lang="en-US" sz="1000" b="1" dirty="0">
                <a:effectLst/>
                <a:latin typeface="Arial"/>
                <a:ea typeface="Times New Roman"/>
                <a:cs typeface="Times New Roman"/>
              </a:rPr>
              <a:t>5</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a:p>
            <a:pPr lvl="1">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a:t>
            </a:r>
            <a:r>
              <a:rPr lang="en-US" sz="1000" dirty="0">
                <a:solidFill>
                  <a:srgbClr val="000000"/>
                </a:solidFill>
                <a:latin typeface="Arial"/>
                <a:ea typeface="Calibri"/>
                <a:cs typeface="Times New Roman"/>
              </a:rPr>
              <a:t>he number of update domains can vary between 5 and 20.</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Managed: </a:t>
            </a:r>
            <a:r>
              <a:rPr lang="en-US" sz="1000" b="1" dirty="0">
                <a:effectLst/>
                <a:latin typeface="Arial"/>
                <a:ea typeface="Times New Roman"/>
                <a:cs typeface="Times New Roman"/>
              </a:rPr>
              <a:t>Yes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Azure portal, create a new Windows Server 2016 Datacenter Azure Resource Manager virtual machine with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Demo0401VM1</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VM disk type: </a:t>
            </a:r>
            <a:r>
              <a:rPr lang="en-US" sz="1000" b="1" dirty="0">
                <a:effectLst/>
                <a:latin typeface="Arial"/>
                <a:ea typeface="Times New Roman"/>
                <a:cs typeface="Times New Roman"/>
              </a:rPr>
              <a:t>HDD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707B59D-512B-4405-8D85-FD0FCE55951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97889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Password: </a:t>
            </a:r>
            <a:r>
              <a:rPr lang="en-US" sz="1000" b="1" dirty="0">
                <a:solidFill>
                  <a:prstClr val="black"/>
                </a:solidFill>
                <a:latin typeface="Arial"/>
                <a:ea typeface="Times New Roman"/>
                <a:cs typeface="Times New Roman"/>
              </a:rPr>
              <a:t>Pa55w.rd1234</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Subscription: </a:t>
            </a:r>
            <a:r>
              <a:rPr lang="en-US" sz="1000" b="1" i="1" dirty="0">
                <a:solidFill>
                  <a:prstClr val="black"/>
                </a:solidFill>
                <a:latin typeface="Arial"/>
                <a:ea typeface="Times New Roman"/>
                <a:cs typeface="Times New Roman"/>
              </a:rPr>
              <a:t>The same Azure subscription that you chose in the previous step</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Resource group: </a:t>
            </a:r>
            <a:r>
              <a:rPr lang="en-US" sz="1000" b="1" dirty="0">
                <a:solidFill>
                  <a:prstClr val="black"/>
                </a:solidFill>
                <a:latin typeface="Arial"/>
                <a:ea typeface="Times New Roman"/>
                <a:cs typeface="Times New Roman"/>
              </a:rPr>
              <a:t>20533C0401-DemoRG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Location: </a:t>
            </a:r>
            <a:r>
              <a:rPr lang="en-US" sz="1000" b="1" i="1" dirty="0">
                <a:solidFill>
                  <a:srgbClr val="000000"/>
                </a:solidFill>
                <a:latin typeface="Arial"/>
                <a:ea typeface="Times New Roman"/>
                <a:cs typeface="Times New Roman"/>
              </a:rPr>
              <a:t>T</a:t>
            </a:r>
            <a:r>
              <a:rPr lang="en-US" sz="1000" b="1" i="1" dirty="0">
                <a:solidFill>
                  <a:prstClr val="black"/>
                </a:solidFill>
                <a:latin typeface="Arial"/>
                <a:ea typeface="Times New Roman"/>
                <a:cs typeface="Times New Roman"/>
              </a:rPr>
              <a:t>he same location that you chose for the availability set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Size: </a:t>
            </a:r>
            <a:r>
              <a:rPr lang="en-US" sz="1000" b="1" dirty="0">
                <a:solidFill>
                  <a:prstClr val="black"/>
                </a:solidFill>
                <a:latin typeface="Arial"/>
                <a:ea typeface="Times New Roman"/>
                <a:cs typeface="Times New Roman"/>
              </a:rPr>
              <a:t>A1 Standard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Use managed disks: </a:t>
            </a:r>
            <a:r>
              <a:rPr lang="en-US" sz="1000" b="1" dirty="0">
                <a:solidFill>
                  <a:prstClr val="black"/>
                </a:solidFill>
                <a:latin typeface="Arial"/>
                <a:ea typeface="Times New Roman"/>
                <a:cs typeface="Times New Roman"/>
              </a:rPr>
              <a:t>Yes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Virtual network: </a:t>
            </a:r>
            <a:r>
              <a:rPr lang="en-US" sz="1000" b="1" dirty="0">
                <a:solidFill>
                  <a:prstClr val="black"/>
                </a:solidFill>
                <a:latin typeface="Arial"/>
                <a:ea typeface="Times New Roman"/>
                <a:cs typeface="Times New Roman"/>
              </a:rPr>
              <a:t>20533C0401-DemoRG-vnet </a:t>
            </a:r>
            <a:r>
              <a:rPr lang="en-US" sz="1000" dirty="0">
                <a:solidFill>
                  <a:prstClr val="black"/>
                </a:solidFill>
                <a:latin typeface="Arial"/>
                <a:ea typeface="Times New Roman"/>
                <a:cs typeface="Times New Roman"/>
              </a:rPr>
              <a:t>with the default IP address space</a:t>
            </a: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Subnet:</a:t>
            </a:r>
            <a:r>
              <a:rPr lang="en-US" sz="1000" b="1" dirty="0">
                <a:solidFill>
                  <a:prstClr val="black"/>
                </a:solidFill>
                <a:latin typeface="Arial"/>
                <a:ea typeface="Times New Roman"/>
                <a:cs typeface="Times New Roman"/>
              </a:rPr>
              <a:t> </a:t>
            </a:r>
            <a:r>
              <a:rPr lang="en-US" sz="1000" b="1" i="1" dirty="0">
                <a:solidFill>
                  <a:prstClr val="black"/>
                </a:solidFill>
                <a:latin typeface="Arial"/>
                <a:ea typeface="Times New Roman"/>
                <a:cs typeface="Times New Roman"/>
              </a:rPr>
              <a:t>Accept the default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Public IP address: </a:t>
            </a:r>
            <a:r>
              <a:rPr lang="en-US" sz="1000" b="1" i="1" dirty="0">
                <a:solidFill>
                  <a:srgbClr val="000000"/>
                </a:solidFill>
                <a:latin typeface="Arial"/>
                <a:ea typeface="Times New Roman"/>
                <a:cs typeface="Times New Roman"/>
              </a:rPr>
              <a:t>A</a:t>
            </a:r>
            <a:r>
              <a:rPr lang="en-US" sz="1000" b="1" i="1" dirty="0">
                <a:solidFill>
                  <a:prstClr val="black"/>
                </a:solidFill>
                <a:latin typeface="Arial"/>
                <a:ea typeface="Times New Roman"/>
                <a:cs typeface="Times New Roman"/>
              </a:rPr>
              <a:t>ccept the default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Network security group: </a:t>
            </a:r>
            <a:r>
              <a:rPr lang="en-US" sz="1000" b="1" i="1" dirty="0">
                <a:solidFill>
                  <a:srgbClr val="000000"/>
                </a:solidFill>
                <a:latin typeface="Arial"/>
                <a:ea typeface="Times New Roman"/>
                <a:cs typeface="Times New Roman"/>
              </a:rPr>
              <a:t>A</a:t>
            </a:r>
            <a:r>
              <a:rPr lang="en-US" sz="1000" b="1" i="1" dirty="0">
                <a:solidFill>
                  <a:prstClr val="black"/>
                </a:solidFill>
                <a:latin typeface="Arial"/>
                <a:ea typeface="Times New Roman"/>
                <a:cs typeface="Times New Roman"/>
              </a:rPr>
              <a:t>ccept the default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Boot diagnostics: </a:t>
            </a:r>
            <a:r>
              <a:rPr lang="en-US" sz="1000" b="1" dirty="0">
                <a:solidFill>
                  <a:prstClr val="black"/>
                </a:solidFill>
                <a:latin typeface="Arial"/>
                <a:ea typeface="Times New Roman"/>
                <a:cs typeface="Times New Roman"/>
              </a:rPr>
              <a:t>Disabled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Guest OS diagnostics: </a:t>
            </a:r>
            <a:r>
              <a:rPr lang="en-US" sz="1000" b="1" dirty="0">
                <a:solidFill>
                  <a:prstClr val="black"/>
                </a:solidFill>
                <a:latin typeface="Arial"/>
                <a:ea typeface="Times New Roman"/>
                <a:cs typeface="Times New Roman"/>
              </a:rPr>
              <a:t>Disabled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Availability set: </a:t>
            </a:r>
            <a:r>
              <a:rPr lang="en-US" sz="1000" b="1" dirty="0">
                <a:solidFill>
                  <a:prstClr val="black"/>
                </a:solidFill>
                <a:latin typeface="Arial"/>
                <a:ea typeface="Times New Roman"/>
                <a:cs typeface="Times New Roman"/>
              </a:rPr>
              <a:t>Demo0401AVSet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From the Azure portal, create a new Windows Server 2016 Datacenter Azure Resource Manager VM with the following settings: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Demo0401VM2</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VM disk type: </a:t>
            </a:r>
            <a:r>
              <a:rPr lang="en-US" sz="1000" b="1" dirty="0">
                <a:solidFill>
                  <a:prstClr val="black"/>
                </a:solidFill>
                <a:latin typeface="Arial"/>
                <a:ea typeface="Times New Roman"/>
                <a:cs typeface="Times New Roman"/>
              </a:rPr>
              <a:t>HDD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User name: </a:t>
            </a:r>
            <a:r>
              <a:rPr lang="en-US" sz="1000" b="1" dirty="0">
                <a:solidFill>
                  <a:prstClr val="black"/>
                </a:solidFill>
                <a:latin typeface="Arial"/>
                <a:ea typeface="Times New Roman"/>
                <a:cs typeface="Times New Roman"/>
              </a:rPr>
              <a:t>Instructor</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Password: </a:t>
            </a:r>
            <a:r>
              <a:rPr lang="en-US" sz="1000" b="1" dirty="0">
                <a:solidFill>
                  <a:prstClr val="black"/>
                </a:solidFill>
                <a:latin typeface="Arial"/>
                <a:ea typeface="Times New Roman"/>
                <a:cs typeface="Times New Roman"/>
              </a:rPr>
              <a:t>Pa55w.rd1234</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Subscription: </a:t>
            </a:r>
            <a:r>
              <a:rPr lang="en-US" sz="1000" b="1" i="1" dirty="0">
                <a:solidFill>
                  <a:prstClr val="black"/>
                </a:solidFill>
                <a:latin typeface="Arial"/>
                <a:ea typeface="Times New Roman"/>
                <a:cs typeface="Times New Roman"/>
              </a:rPr>
              <a:t>The same Azure subscription that you chose in the previous step</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Resource group: </a:t>
            </a:r>
            <a:r>
              <a:rPr lang="en-US" sz="1000" b="1" dirty="0">
                <a:solidFill>
                  <a:prstClr val="black"/>
                </a:solidFill>
                <a:latin typeface="Arial"/>
                <a:ea typeface="Times New Roman"/>
                <a:cs typeface="Times New Roman"/>
              </a:rPr>
              <a:t>20533C04-DemoRG</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707B59D-512B-4405-8D85-FD0FCE55951C}"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98144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Location: </a:t>
            </a:r>
            <a:r>
              <a:rPr lang="en-US" sz="1000" b="1" i="1" dirty="0">
                <a:solidFill>
                  <a:srgbClr val="000000"/>
                </a:solidFill>
                <a:latin typeface="Arial"/>
                <a:ea typeface="Times New Roman"/>
                <a:cs typeface="Times New Roman"/>
              </a:rPr>
              <a:t>T</a:t>
            </a:r>
            <a:r>
              <a:rPr lang="en-US" sz="1000" b="1" i="1" dirty="0">
                <a:solidFill>
                  <a:prstClr val="black"/>
                </a:solidFill>
                <a:latin typeface="Arial"/>
                <a:ea typeface="Times New Roman"/>
                <a:cs typeface="Times New Roman"/>
              </a:rPr>
              <a:t>he same location that you chose for the availability set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Size: </a:t>
            </a:r>
            <a:r>
              <a:rPr lang="en-US" sz="1000" b="1" dirty="0">
                <a:solidFill>
                  <a:prstClr val="black"/>
                </a:solidFill>
                <a:latin typeface="Arial"/>
                <a:ea typeface="Times New Roman"/>
                <a:cs typeface="Times New Roman"/>
              </a:rPr>
              <a:t>A1 Standard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Use managed disks: </a:t>
            </a:r>
            <a:r>
              <a:rPr lang="en-US" sz="1000" b="1" dirty="0">
                <a:solidFill>
                  <a:prstClr val="black"/>
                </a:solidFill>
                <a:latin typeface="Arial"/>
                <a:ea typeface="Times New Roman"/>
                <a:cs typeface="Times New Roman"/>
              </a:rPr>
              <a:t>Yes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Virtual network: </a:t>
            </a:r>
            <a:r>
              <a:rPr lang="en-US" sz="1000" b="1" dirty="0">
                <a:solidFill>
                  <a:prstClr val="black"/>
                </a:solidFill>
                <a:latin typeface="Arial"/>
                <a:ea typeface="Times New Roman"/>
                <a:cs typeface="Times New Roman"/>
              </a:rPr>
              <a:t>20533C04-DemoRG-vnet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Subnet:</a:t>
            </a:r>
            <a:r>
              <a:rPr lang="en-US" sz="1000" b="1" dirty="0">
                <a:solidFill>
                  <a:prstClr val="black"/>
                </a:solidFill>
                <a:latin typeface="Arial"/>
                <a:ea typeface="Times New Roman"/>
                <a:cs typeface="Times New Roman"/>
              </a:rPr>
              <a:t> </a:t>
            </a:r>
            <a:r>
              <a:rPr lang="en-US" sz="1000" b="1" i="1" dirty="0">
                <a:solidFill>
                  <a:prstClr val="black"/>
                </a:solidFill>
                <a:latin typeface="Arial"/>
                <a:ea typeface="Times New Roman"/>
                <a:cs typeface="Times New Roman"/>
              </a:rPr>
              <a:t>Accept the default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Public IP address: </a:t>
            </a:r>
            <a:r>
              <a:rPr lang="en-US" sz="1000" b="1" i="1" dirty="0">
                <a:solidFill>
                  <a:srgbClr val="000000"/>
                </a:solidFill>
                <a:latin typeface="Arial"/>
                <a:ea typeface="Times New Roman"/>
                <a:cs typeface="Times New Roman"/>
              </a:rPr>
              <a:t>A</a:t>
            </a:r>
            <a:r>
              <a:rPr lang="en-US" sz="1000" b="1" i="1" dirty="0">
                <a:solidFill>
                  <a:prstClr val="black"/>
                </a:solidFill>
                <a:latin typeface="Arial"/>
                <a:ea typeface="Times New Roman"/>
                <a:cs typeface="Times New Roman"/>
              </a:rPr>
              <a:t>ccept the default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Network security group: </a:t>
            </a:r>
            <a:r>
              <a:rPr lang="en-US" sz="1000" b="1" i="1" dirty="0">
                <a:solidFill>
                  <a:srgbClr val="000000"/>
                </a:solidFill>
                <a:latin typeface="Arial"/>
                <a:ea typeface="Times New Roman"/>
                <a:cs typeface="Times New Roman"/>
              </a:rPr>
              <a:t>A</a:t>
            </a:r>
            <a:r>
              <a:rPr lang="en-US" sz="1000" b="1" i="1" dirty="0">
                <a:solidFill>
                  <a:prstClr val="black"/>
                </a:solidFill>
                <a:latin typeface="Arial"/>
                <a:ea typeface="Times New Roman"/>
                <a:cs typeface="Times New Roman"/>
              </a:rPr>
              <a:t>ccept the default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Boot diagnostics: </a:t>
            </a:r>
            <a:r>
              <a:rPr lang="en-US" sz="1000" b="1" dirty="0">
                <a:solidFill>
                  <a:prstClr val="black"/>
                </a:solidFill>
                <a:latin typeface="Arial"/>
                <a:ea typeface="Times New Roman"/>
                <a:cs typeface="Times New Roman"/>
              </a:rPr>
              <a:t>Disabled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Guest OS diagnostics: </a:t>
            </a:r>
            <a:r>
              <a:rPr lang="en-US" sz="1000" b="1" dirty="0">
                <a:solidFill>
                  <a:prstClr val="black"/>
                </a:solidFill>
                <a:latin typeface="Arial"/>
                <a:ea typeface="Times New Roman"/>
                <a:cs typeface="Times New Roman"/>
              </a:rPr>
              <a:t>Disabled</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Availability set: </a:t>
            </a:r>
            <a:r>
              <a:rPr lang="en-US" sz="1000" b="1" dirty="0">
                <a:solidFill>
                  <a:prstClr val="black"/>
                </a:solidFill>
                <a:latin typeface="Arial"/>
                <a:ea typeface="Times New Roman"/>
                <a:cs typeface="Times New Roman"/>
              </a:rPr>
              <a:t>Demo0401AVSet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From the Azure portal, display the blade of the </a:t>
            </a:r>
            <a:r>
              <a:rPr lang="en-US" sz="1000" b="1" dirty="0">
                <a:solidFill>
                  <a:prstClr val="black"/>
                </a:solidFill>
                <a:latin typeface="Arial"/>
                <a:ea typeface="Times New Roman"/>
                <a:cs typeface="Times New Roman"/>
              </a:rPr>
              <a:t>Demo0401AVSet </a:t>
            </a:r>
            <a:r>
              <a:rPr lang="en-US" sz="1000" dirty="0">
                <a:solidFill>
                  <a:srgbClr val="000000"/>
                </a:solidFill>
                <a:latin typeface="Arial"/>
                <a:ea typeface="Times New Roman"/>
                <a:cs typeface="Times New Roman"/>
              </a:rPr>
              <a:t>availability set. On the </a:t>
            </a:r>
            <a:r>
              <a:rPr lang="en-US" sz="1000" b="1" dirty="0">
                <a:solidFill>
                  <a:prstClr val="black"/>
                </a:solidFill>
                <a:latin typeface="Arial"/>
                <a:ea typeface="Times New Roman"/>
                <a:cs typeface="Times New Roman"/>
              </a:rPr>
              <a:t>Demo0401AVSet </a:t>
            </a:r>
            <a:r>
              <a:rPr lang="en-US" sz="1000" dirty="0">
                <a:solidFill>
                  <a:srgbClr val="000000"/>
                </a:solidFill>
                <a:latin typeface="Arial"/>
                <a:ea typeface="Times New Roman"/>
                <a:cs typeface="Times New Roman"/>
              </a:rPr>
              <a:t>blade, note that the availability set contains the two newly deployed virtual machines (at this point, both of them will likely display the </a:t>
            </a:r>
            <a:r>
              <a:rPr lang="en-US" sz="1000" b="1" dirty="0">
                <a:solidFill>
                  <a:prstClr val="black"/>
                </a:solidFill>
                <a:latin typeface="Arial"/>
                <a:ea typeface="Times New Roman"/>
                <a:cs typeface="Times New Roman"/>
              </a:rPr>
              <a:t>Creating </a:t>
            </a:r>
            <a:r>
              <a:rPr lang="en-US" sz="1000" dirty="0">
                <a:solidFill>
                  <a:srgbClr val="000000"/>
                </a:solidFill>
                <a:latin typeface="Arial"/>
                <a:ea typeface="Times New Roman"/>
                <a:cs typeface="Times New Roman"/>
              </a:rPr>
              <a:t>status). Point out that each VM has a unique fault domain and update domain. You might need to wait for a few minutes before the updated values appear in the portal.</a:t>
            </a:r>
            <a:endParaRPr lang="en-US" dirty="0"/>
          </a:p>
        </p:txBody>
      </p:sp>
      <p:sp>
        <p:nvSpPr>
          <p:cNvPr id="4" name="Slide Number Placeholder 3"/>
          <p:cNvSpPr>
            <a:spLocks noGrp="1"/>
          </p:cNvSpPr>
          <p:nvPr>
            <p:ph type="sldNum" sz="quarter" idx="10"/>
          </p:nvPr>
        </p:nvSpPr>
        <p:spPr/>
        <p:txBody>
          <a:bodyPr/>
          <a:lstStyle/>
          <a:p>
            <a:fld id="{8707B59D-512B-4405-8D85-FD0FCE55951C}" type="slidenum">
              <a:rPr lang="en-US" smtClean="0"/>
              <a:t>14</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983898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an Azure VM running Windows Server 2016 with a single data disk of 1 TB in size. You need to create a file system volume of 3 TB in size. What should you do?</a:t>
            </a:r>
          </a:p>
          <a:p>
            <a:pPr>
              <a:lnSpc>
                <a:spcPct val="115000"/>
              </a:lnSpc>
              <a:spcAft>
                <a:spcPts val="1000"/>
              </a:spcAft>
            </a:pPr>
            <a:r>
              <a:rPr lang="en-US" sz="1000" dirty="0">
                <a:latin typeface="Arial"/>
                <a:ea typeface="Calibri"/>
                <a:cs typeface="Times New Roman"/>
              </a:rPr>
              <a:t>(   ) Option 1: Attach two data disks. Create a Storage Spaces–based volume with the simple layout.</a:t>
            </a:r>
          </a:p>
          <a:p>
            <a:pPr>
              <a:lnSpc>
                <a:spcPct val="115000"/>
              </a:lnSpc>
              <a:spcAft>
                <a:spcPts val="1000"/>
              </a:spcAft>
            </a:pPr>
            <a:r>
              <a:rPr lang="en-US" sz="1000" dirty="0">
                <a:latin typeface="Arial"/>
                <a:ea typeface="Calibri"/>
                <a:cs typeface="Times New Roman"/>
              </a:rPr>
              <a:t>(   ) Option 2: Increase the size of the data disk.</a:t>
            </a:r>
          </a:p>
          <a:p>
            <a:pPr>
              <a:lnSpc>
                <a:spcPct val="115000"/>
              </a:lnSpc>
              <a:spcAft>
                <a:spcPts val="1000"/>
              </a:spcAft>
            </a:pPr>
            <a:r>
              <a:rPr lang="en-US" sz="1000" dirty="0">
                <a:latin typeface="Arial"/>
                <a:ea typeface="Calibri"/>
                <a:cs typeface="Times New Roman"/>
              </a:rPr>
              <a:t>(   ) Option 3: Attach one disk. Convert data disks to dynamic disks and create a stripe.</a:t>
            </a:r>
          </a:p>
          <a:p>
            <a:pPr>
              <a:lnSpc>
                <a:spcPct val="115000"/>
              </a:lnSpc>
              <a:spcAft>
                <a:spcPts val="1000"/>
              </a:spcAft>
            </a:pPr>
            <a:r>
              <a:rPr lang="en-US" sz="1000" dirty="0">
                <a:latin typeface="Arial"/>
                <a:ea typeface="Calibri"/>
                <a:cs typeface="Times New Roman"/>
              </a:rPr>
              <a:t>(   ) Option 4: Attach two disks disk. Create a Storage Spaces–based volume with the parity layout.</a:t>
            </a:r>
          </a:p>
          <a:p>
            <a:pPr>
              <a:lnSpc>
                <a:spcPct val="115000"/>
              </a:lnSpc>
              <a:spcAft>
                <a:spcPts val="1000"/>
              </a:spcAft>
            </a:pPr>
            <a:r>
              <a:rPr lang="en-US" sz="1000" dirty="0">
                <a:latin typeface="Arial"/>
                <a:ea typeface="Calibri"/>
                <a:cs typeface="Times New Roman"/>
              </a:rPr>
              <a:t>(   ) Option 5: Convert the disk to Premium storage and increase the size of the data disk.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Attach two data disks. Create a Storage Spaces–based volume with the simple layout.</a:t>
            </a:r>
          </a:p>
          <a:p>
            <a:pPr>
              <a:lnSpc>
                <a:spcPct val="115000"/>
              </a:lnSpc>
              <a:spcAft>
                <a:spcPts val="1000"/>
              </a:spcAft>
            </a:pPr>
            <a:r>
              <a:rPr lang="en-US" sz="1000" dirty="0">
                <a:latin typeface="Arial"/>
                <a:ea typeface="Calibri"/>
                <a:cs typeface="Times New Roman"/>
              </a:rPr>
              <a:t>(   ) Option 2: Increase the size of the data disk.</a:t>
            </a:r>
          </a:p>
          <a:p>
            <a:pPr>
              <a:lnSpc>
                <a:spcPct val="115000"/>
              </a:lnSpc>
              <a:spcAft>
                <a:spcPts val="1000"/>
              </a:spcAft>
            </a:pPr>
            <a:r>
              <a:rPr lang="en-US" sz="1000" dirty="0">
                <a:latin typeface="Arial"/>
                <a:ea typeface="Calibri"/>
                <a:cs typeface="Times New Roman"/>
              </a:rPr>
              <a:t>(   ) Option 3: Attach one disk. Convert data disks to dynamic disks and create a stripe.</a:t>
            </a:r>
          </a:p>
          <a:p>
            <a:pPr>
              <a:lnSpc>
                <a:spcPct val="115000"/>
              </a:lnSpc>
              <a:spcAft>
                <a:spcPts val="1000"/>
              </a:spcAft>
            </a:pPr>
            <a:r>
              <a:rPr lang="en-US" sz="1000" dirty="0">
                <a:latin typeface="Arial"/>
                <a:ea typeface="Calibri"/>
                <a:cs typeface="Times New Roman"/>
              </a:rPr>
              <a:t>(   ) Option 4: Attach two disks disk. Create a Storage Spaces–based volume with the parity layout.</a:t>
            </a:r>
          </a:p>
          <a:p>
            <a:pPr>
              <a:lnSpc>
                <a:spcPct val="115000"/>
              </a:lnSpc>
              <a:spcAft>
                <a:spcPts val="1000"/>
              </a:spcAft>
            </a:pPr>
            <a:r>
              <a:rPr lang="en-US" sz="1000" dirty="0">
                <a:latin typeface="Arial"/>
                <a:ea typeface="Calibri"/>
                <a:cs typeface="Times New Roman"/>
              </a:rPr>
              <a:t>(   ) Option 5: Convert the disk to Premium storage and increase the size of the data disk.</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only way to accomplish this objective is to create a Storage Spaces-based volume with the simple layout. This will yield usable space of 3 TB. 1 TB is the maximum size of page blob, so you cannot increase the disk size. Attaching a single disk would yield at most 2 TB of usable space—in addition, </a:t>
            </a:r>
            <a:br>
              <a:rPr lang="en-US" sz="1000" dirty="0">
                <a:latin typeface="Arial"/>
                <a:ea typeface="Calibri"/>
                <a:cs typeface="Times New Roman"/>
              </a:rPr>
            </a:br>
            <a:r>
              <a:rPr lang="en-US" sz="1000" dirty="0">
                <a:latin typeface="Arial"/>
                <a:ea typeface="Calibri"/>
                <a:cs typeface="Times New Roman"/>
              </a:rPr>
              <a:t>stripe using dynamic disks was deprecated in Windows Server 2012. Parity layout with three disks would result in a 2 TB volume size. Premium storage is subject to the same size limitations as Standard storage, so the maximum size of the disk is 1 TB.</a:t>
            </a:r>
          </a:p>
        </p:txBody>
      </p:sp>
      <p:sp>
        <p:nvSpPr>
          <p:cNvPr id="4" name="Slide Number Placeholder 3"/>
          <p:cNvSpPr>
            <a:spLocks noGrp="1"/>
          </p:cNvSpPr>
          <p:nvPr>
            <p:ph type="sldNum" sz="quarter" idx="10"/>
          </p:nvPr>
        </p:nvSpPr>
        <p:spPr/>
        <p:txBody>
          <a:bodyPr/>
          <a:lstStyle/>
          <a:p>
            <a:fld id="{8707B59D-512B-4405-8D85-FD0FCE55951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138552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basics of Azure virtual machine disk structure and how virtual machine disks are stored in Azure.</a:t>
            </a:r>
          </a:p>
        </p:txBody>
      </p:sp>
      <p:sp>
        <p:nvSpPr>
          <p:cNvPr id="4" name="Slide Number Placeholder 3"/>
          <p:cNvSpPr>
            <a:spLocks noGrp="1"/>
          </p:cNvSpPr>
          <p:nvPr>
            <p:ph type="sldNum" sz="quarter" idx="10"/>
          </p:nvPr>
        </p:nvSpPr>
        <p:spPr/>
        <p:txBody>
          <a:bodyPr/>
          <a:lstStyle/>
          <a:p>
            <a:fld id="{8707B59D-512B-4405-8D85-FD0FCE55951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01231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main virtual machine disk management tasks. Explain how you can use Storage Spaces to deliver greater storage flexibility for Windows virtual machines in Azure.</a:t>
            </a:r>
          </a:p>
        </p:txBody>
      </p:sp>
      <p:sp>
        <p:nvSpPr>
          <p:cNvPr id="4" name="Slide Number Placeholder 3"/>
          <p:cNvSpPr>
            <a:spLocks noGrp="1"/>
          </p:cNvSpPr>
          <p:nvPr>
            <p:ph type="sldNum" sz="quarter" idx="10"/>
          </p:nvPr>
        </p:nvSpPr>
        <p:spPr/>
        <p:txBody>
          <a:bodyPr/>
          <a:lstStyle/>
          <a:p>
            <a:fld id="{8707B59D-512B-4405-8D85-FD0FCE55951C}"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773839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p:txBody>
      </p:sp>
      <p:sp>
        <p:nvSpPr>
          <p:cNvPr id="4" name="Slide Number Placeholder 3"/>
          <p:cNvSpPr>
            <a:spLocks noGrp="1"/>
          </p:cNvSpPr>
          <p:nvPr>
            <p:ph type="sldNum" sz="quarter" idx="10"/>
          </p:nvPr>
        </p:nvSpPr>
        <p:spPr/>
        <p:txBody>
          <a:bodyPr/>
          <a:lstStyle/>
          <a:p>
            <a:fld id="{8707B59D-512B-4405-8D85-FD0FCE55951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882208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37370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36560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plan to capture an image of your on-premises Windows Server 2016 virtual machine to Azure and use it to deploy Azure virtual machines that will be managed by leveraging DSC. What should you do prior to capturing the image?</a:t>
            </a:r>
          </a:p>
          <a:p>
            <a:pPr>
              <a:lnSpc>
                <a:spcPct val="115000"/>
              </a:lnSpc>
              <a:spcAft>
                <a:spcPts val="1000"/>
              </a:spcAft>
            </a:pPr>
            <a:r>
              <a:rPr lang="en-US" sz="1000" dirty="0">
                <a:latin typeface="Arial"/>
                <a:ea typeface="Calibri"/>
                <a:cs typeface="Times New Roman"/>
              </a:rPr>
              <a:t>(   ) Option 1: On the Windows Server 2016 VM, install Azure VM Agent.</a:t>
            </a:r>
          </a:p>
          <a:p>
            <a:pPr>
              <a:lnSpc>
                <a:spcPct val="115000"/>
              </a:lnSpc>
              <a:spcAft>
                <a:spcPts val="1000"/>
              </a:spcAft>
            </a:pPr>
            <a:r>
              <a:rPr lang="en-US" sz="1000" dirty="0">
                <a:latin typeface="Arial"/>
                <a:ea typeface="Calibri"/>
                <a:cs typeface="Times New Roman"/>
              </a:rPr>
              <a:t>(   ) Option 2: On the Windows Server 2016 VM, install Windows Management Framework.</a:t>
            </a:r>
          </a:p>
          <a:p>
            <a:pPr>
              <a:lnSpc>
                <a:spcPct val="115000"/>
              </a:lnSpc>
              <a:spcAft>
                <a:spcPts val="1000"/>
              </a:spcAft>
            </a:pPr>
            <a:r>
              <a:rPr lang="en-US" sz="1000" dirty="0">
                <a:latin typeface="Arial"/>
                <a:ea typeface="Calibri"/>
                <a:cs typeface="Times New Roman"/>
              </a:rPr>
              <a:t>(   ) Option 3: On the Windows Server 2016 VM, install Azure PowerShell module.</a:t>
            </a:r>
          </a:p>
          <a:p>
            <a:pPr>
              <a:lnSpc>
                <a:spcPct val="115000"/>
              </a:lnSpc>
              <a:spcAft>
                <a:spcPts val="1000"/>
              </a:spcAft>
            </a:pPr>
            <a:r>
              <a:rPr lang="en-US" sz="1000" dirty="0">
                <a:latin typeface="Arial"/>
                <a:ea typeface="Calibri"/>
                <a:cs typeface="Times New Roman"/>
              </a:rPr>
              <a:t>(   ) Option 4: Run sysprep with the specialize option.</a:t>
            </a:r>
          </a:p>
          <a:p>
            <a:pPr>
              <a:lnSpc>
                <a:spcPct val="115000"/>
              </a:lnSpc>
              <a:spcAft>
                <a:spcPts val="1000"/>
              </a:spcAft>
            </a:pPr>
            <a:r>
              <a:rPr lang="en-US" sz="1000" dirty="0">
                <a:latin typeface="Arial"/>
                <a:ea typeface="Calibri"/>
                <a:cs typeface="Times New Roman"/>
              </a:rPr>
              <a:t>(   ) Option 5: Run sysprep with the mode:vm option.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On the Windows Server 2016 VM, install Azure VM Agent.</a:t>
            </a:r>
          </a:p>
          <a:p>
            <a:pPr>
              <a:lnSpc>
                <a:spcPct val="115000"/>
              </a:lnSpc>
              <a:spcAft>
                <a:spcPts val="1000"/>
              </a:spcAft>
            </a:pPr>
            <a:r>
              <a:rPr lang="en-US" sz="1000" dirty="0">
                <a:latin typeface="Arial"/>
                <a:ea typeface="Calibri"/>
                <a:cs typeface="Times New Roman"/>
              </a:rPr>
              <a:t>(   ) Option 2: On the Windows Server 2016 VM, install Windows Management Framework.</a:t>
            </a:r>
          </a:p>
          <a:p>
            <a:pPr>
              <a:lnSpc>
                <a:spcPct val="115000"/>
              </a:lnSpc>
              <a:spcAft>
                <a:spcPts val="1000"/>
              </a:spcAft>
            </a:pPr>
            <a:r>
              <a:rPr lang="en-US" sz="1000" dirty="0">
                <a:latin typeface="Arial"/>
                <a:ea typeface="Calibri"/>
                <a:cs typeface="Times New Roman"/>
              </a:rPr>
              <a:t>(   ) Option 3: On the Windows Server 2016 VM, install Azure PowerShell module.</a:t>
            </a:r>
          </a:p>
          <a:p>
            <a:pPr>
              <a:lnSpc>
                <a:spcPct val="115000"/>
              </a:lnSpc>
              <a:spcAft>
                <a:spcPts val="1000"/>
              </a:spcAft>
            </a:pPr>
            <a:r>
              <a:rPr lang="en-US" sz="1000" dirty="0">
                <a:latin typeface="Arial"/>
                <a:ea typeface="Calibri"/>
                <a:cs typeface="Times New Roman"/>
              </a:rPr>
              <a:t>(   ) Option 4: Run sysprep with the specialize option.</a:t>
            </a:r>
          </a:p>
          <a:p>
            <a:pPr>
              <a:lnSpc>
                <a:spcPct val="115000"/>
              </a:lnSpc>
              <a:spcAft>
                <a:spcPts val="1000"/>
              </a:spcAft>
            </a:pPr>
            <a:r>
              <a:rPr lang="en-US" sz="1000" dirty="0">
                <a:latin typeface="Arial"/>
                <a:ea typeface="Calibri"/>
                <a:cs typeface="Times New Roman"/>
              </a:rPr>
              <a:t>(   ) Option 5: Run sysprep with the mode:vm option.</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Using DSC to manage Azure VM relies on having VM agent installed, so this should be included in the image. An appropriate version of Windows Management Framework is already included in Windows Server 2016. You also do not need the Azure PowerShell module. The specialized option of sysprep is not appropriate here because you should use the generalize option instead. Mode:vm is should not be used for Azure VMs.</a:t>
            </a:r>
          </a:p>
        </p:txBody>
      </p:sp>
      <p:sp>
        <p:nvSpPr>
          <p:cNvPr id="4" name="Slide Number Placeholder 3"/>
          <p:cNvSpPr>
            <a:spLocks noGrp="1"/>
          </p:cNvSpPr>
          <p:nvPr>
            <p:ph type="sldNum" sz="quarter" idx="10"/>
          </p:nvPr>
        </p:nvSpPr>
        <p:spPr/>
        <p:txBody>
          <a:bodyPr/>
          <a:lstStyle/>
          <a:p>
            <a:fld id="{8707B59D-512B-4405-8D85-FD0FCE55951C}"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896322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786253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869510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4171923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213331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virtual machines should already be running from a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MIA-CL1</a:t>
            </a:r>
            <a:r>
              <a:rPr lang="en-US" sz="1000" dirty="0">
                <a:effectLst/>
                <a:latin typeface="Arial"/>
                <a:ea typeface="Times New Roman"/>
                <a:cs typeface="Times New Roman"/>
              </a:rPr>
              <a:t>, start File Explorer and browse to </a:t>
            </a:r>
            <a:r>
              <a:rPr lang="en-US" sz="1000" b="1" dirty="0">
                <a:effectLst/>
                <a:latin typeface="Arial"/>
                <a:ea typeface="Times New Roman"/>
                <a:cs typeface="Times New Roman"/>
              </a:rPr>
              <a:t>D:\Demofiles\Mod04</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D:\Demofiles\Mod04</a:t>
            </a:r>
            <a:r>
              <a:rPr lang="en-US" sz="1000" dirty="0">
                <a:effectLst/>
                <a:latin typeface="Arial"/>
                <a:ea typeface="Times New Roman"/>
                <a:cs typeface="Times New Roman"/>
              </a:rPr>
              <a:t> folder, right-click the </a:t>
            </a:r>
            <a:r>
              <a:rPr lang="en-US" sz="1000" b="1" dirty="0">
                <a:effectLst/>
                <a:latin typeface="Arial"/>
                <a:ea typeface="Times New Roman"/>
                <a:cs typeface="Times New Roman"/>
              </a:rPr>
              <a:t>IISInstall.ps1 </a:t>
            </a:r>
            <a:r>
              <a:rPr lang="en-US" sz="1000" dirty="0">
                <a:effectLst/>
                <a:latin typeface="Arial"/>
                <a:ea typeface="Times New Roman"/>
                <a:cs typeface="Times New Roman"/>
              </a:rPr>
              <a:t>file, and then select </a:t>
            </a:r>
            <a:r>
              <a:rPr lang="en-US" sz="1000" b="1" dirty="0">
                <a:effectLst/>
                <a:latin typeface="Arial"/>
                <a:ea typeface="Times New Roman"/>
                <a:cs typeface="Times New Roman"/>
              </a:rPr>
              <a:t>Edit </a:t>
            </a:r>
            <a:r>
              <a:rPr lang="en-US" sz="1000" dirty="0">
                <a:effectLst/>
                <a:latin typeface="Arial"/>
                <a:ea typeface="Times New Roman"/>
                <a:cs typeface="Times New Roman"/>
              </a:rPr>
              <a:t>from the menu. This will open the file in the Windows PowerShell Integrated Scripting Environment (Windows PowerShell ISE).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content of the file. Note that this is a DSC configuration that controls the installation of the Windows Server 2016 Web Server role.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Close the PowerShell ISE window.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File Explorer, right click the </a:t>
            </a:r>
            <a:r>
              <a:rPr lang="en-US" sz="1000" b="1" dirty="0">
                <a:effectLst/>
                <a:latin typeface="Arial"/>
                <a:ea typeface="Times New Roman"/>
                <a:cs typeface="Times New Roman"/>
              </a:rPr>
              <a:t>D:\Demofiles\Mod04\DeployAzureDSC.ps1</a:t>
            </a:r>
            <a:r>
              <a:rPr lang="en-US" sz="1000" dirty="0">
                <a:effectLst/>
                <a:latin typeface="Arial"/>
                <a:ea typeface="Times New Roman"/>
                <a:cs typeface="Times New Roman"/>
              </a:rPr>
              <a:t> file, and then select </a:t>
            </a:r>
            <a:r>
              <a:rPr lang="en-US" sz="1000" b="1" dirty="0">
                <a:effectLst/>
                <a:latin typeface="Arial"/>
                <a:ea typeface="Times New Roman"/>
                <a:cs typeface="Times New Roman"/>
              </a:rPr>
              <a:t>Edit </a:t>
            </a:r>
            <a:r>
              <a:rPr lang="en-US" sz="1000" dirty="0">
                <a:effectLst/>
                <a:latin typeface="Arial"/>
                <a:ea typeface="Times New Roman"/>
                <a:cs typeface="Times New Roman"/>
              </a:rPr>
              <a:t>from the menu. This will open the file in Windows PowerShell ISE.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Review the content of the script. Note that it first creates a new storage account and then publishes the DSC configuration defined in the </a:t>
            </a:r>
            <a:r>
              <a:rPr lang="en-US" sz="1000" b="1" dirty="0">
                <a:effectLst/>
                <a:latin typeface="Arial"/>
                <a:ea typeface="Times New Roman"/>
                <a:cs typeface="Times New Roman"/>
              </a:rPr>
              <a:t>Install.ps1 </a:t>
            </a:r>
            <a:r>
              <a:rPr lang="en-US" sz="1000" dirty="0">
                <a:effectLst/>
                <a:latin typeface="Arial"/>
                <a:ea typeface="Times New Roman"/>
                <a:cs typeface="Times New Roman"/>
              </a:rPr>
              <a:t>file into that account (placing it in the default DSC container named </a:t>
            </a:r>
            <a:r>
              <a:rPr lang="en-US" sz="1000" b="1" dirty="0">
                <a:effectLst/>
                <a:latin typeface="Arial"/>
                <a:ea typeface="Times New Roman"/>
                <a:cs typeface="Times New Roman"/>
              </a:rPr>
              <a:t>windows-powershell-dsc</a:t>
            </a:r>
            <a:r>
              <a:rPr lang="en-US" sz="1000" dirty="0">
                <a:effectLst/>
                <a:latin typeface="Arial"/>
                <a:ea typeface="Times New Roman"/>
                <a:cs typeface="Times New Roman"/>
              </a:rPr>
              <a:t>). It then stores the resulting module URL in a variable, and sets the Azure Agent VM DSC extension on two virtual machines deployed in the previous demonstration by referencing that URL. The script generates a shared access signature token that provides read-only access to the blob representing the DSC configuration archive.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Start the execution of the script. When prompted, sign in with the user name and the password of an account that is either a Service Administrator or a Co-Administrator of your Azure subscription. Wait until the script completes.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a:t>
            </a:r>
            <a:r>
              <a:rPr lang="en-US" sz="1000" b="1" dirty="0">
                <a:effectLst/>
                <a:latin typeface="Arial"/>
                <a:ea typeface="Times New Roman"/>
                <a:cs typeface="Times New Roman"/>
              </a:rPr>
              <a:t>MIA-CL1</a:t>
            </a:r>
            <a:r>
              <a:rPr lang="en-US" sz="1000" dirty="0">
                <a:solidFill>
                  <a:srgbClr val="000000"/>
                </a:solidFill>
                <a:effectLst/>
                <a:latin typeface="Arial"/>
                <a:ea typeface="Times New Roman"/>
                <a:cs typeface="Times New Roman"/>
              </a:rPr>
              <a:t>, open Internet Explorer, and then navigate to the Azure portal.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Initiate a Remote Desktop session to </a:t>
            </a:r>
            <a:r>
              <a:rPr lang="en-US" sz="1000" b="1" dirty="0">
                <a:effectLst/>
                <a:latin typeface="Arial"/>
                <a:ea typeface="Times New Roman"/>
                <a:cs typeface="Times New Roman"/>
              </a:rPr>
              <a:t>Demo0401VM1 </a:t>
            </a:r>
            <a:r>
              <a:rPr lang="en-US" sz="1000" dirty="0">
                <a:solidFill>
                  <a:srgbClr val="000000"/>
                </a:solidFill>
                <a:effectLst/>
                <a:latin typeface="Arial"/>
                <a:ea typeface="Times New Roman"/>
                <a:cs typeface="Times New Roman"/>
              </a:rPr>
              <a:t>from the Azure portal.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707B59D-512B-4405-8D85-FD0FCE55951C}"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3970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Times New Roman"/>
              </a:rPr>
              <a:t>When prompted to enter credentials to connect, type </a:t>
            </a:r>
            <a:r>
              <a:rPr lang="en-US" sz="1000" b="1" dirty="0">
                <a:latin typeface="Arial"/>
                <a:ea typeface="Times New Roman"/>
                <a:cs typeface="Times New Roman"/>
              </a:rPr>
              <a:t>Instructor</a:t>
            </a:r>
            <a:r>
              <a:rPr lang="en-US" sz="1000" dirty="0">
                <a:solidFill>
                  <a:srgbClr val="000000"/>
                </a:solidFill>
                <a:latin typeface="Arial"/>
                <a:ea typeface="Times New Roman"/>
                <a:cs typeface="Times New Roman"/>
              </a:rPr>
              <a:t> as the user name, and</a:t>
            </a:r>
            <a:r>
              <a:rPr lang="en-US" sz="1000" dirty="0">
                <a:latin typeface="Arial"/>
                <a:ea typeface="Times New Roman"/>
                <a:cs typeface="Times New Roman"/>
              </a:rPr>
              <a:t> </a:t>
            </a:r>
            <a:r>
              <a:rPr lang="en-US" sz="1000" b="1" dirty="0">
                <a:solidFill>
                  <a:prstClr val="black"/>
                </a:solidFill>
                <a:latin typeface="Arial"/>
                <a:ea typeface="Times New Roman"/>
                <a:cs typeface="Times New Roman"/>
              </a:rPr>
              <a:t>Pa55w.rd1234</a:t>
            </a:r>
            <a:r>
              <a:rPr lang="en-US" sz="1000" dirty="0">
                <a:solidFill>
                  <a:srgbClr val="000000"/>
                </a:solidFill>
                <a:latin typeface="Arial"/>
                <a:ea typeface="Times New Roman"/>
                <a:cs typeface="Times New Roman"/>
              </a:rPr>
              <a:t> as the password.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Times New Roman"/>
              </a:rPr>
              <a:t>After you establish a Remote Desktop session to the VM, in the </a:t>
            </a:r>
            <a:r>
              <a:rPr lang="en-US" sz="1000" b="1" dirty="0">
                <a:solidFill>
                  <a:prstClr val="black"/>
                </a:solidFill>
                <a:latin typeface="Arial"/>
                <a:ea typeface="Times New Roman"/>
                <a:cs typeface="Times New Roman"/>
              </a:rPr>
              <a:t>Server Manager</a:t>
            </a:r>
            <a:r>
              <a:rPr lang="en-US" sz="1000" dirty="0">
                <a:solidFill>
                  <a:srgbClr val="000000"/>
                </a:solidFill>
                <a:latin typeface="Arial"/>
                <a:ea typeface="Times New Roman"/>
                <a:cs typeface="Times New Roman"/>
              </a:rPr>
              <a:t> window, verify that </a:t>
            </a:r>
            <a:r>
              <a:rPr lang="en-US" sz="1000" b="1" dirty="0">
                <a:solidFill>
                  <a:prstClr val="black"/>
                </a:solidFill>
                <a:latin typeface="Arial"/>
                <a:ea typeface="Times New Roman"/>
                <a:cs typeface="Times New Roman"/>
              </a:rPr>
              <a:t>IIS</a:t>
            </a:r>
            <a:r>
              <a:rPr lang="en-US" sz="1000" dirty="0">
                <a:solidFill>
                  <a:srgbClr val="000000"/>
                </a:solidFill>
                <a:latin typeface="Arial"/>
                <a:ea typeface="Times New Roman"/>
                <a:cs typeface="Times New Roman"/>
              </a:rPr>
              <a:t> appears in the left pane, indicating that the </a:t>
            </a:r>
            <a:r>
              <a:rPr lang="en-US" sz="1000" b="1" dirty="0">
                <a:solidFill>
                  <a:prstClr val="black"/>
                </a:solidFill>
                <a:latin typeface="Arial"/>
                <a:ea typeface="Times New Roman"/>
                <a:cs typeface="Times New Roman"/>
              </a:rPr>
              <a:t>Web Server (IIS) </a:t>
            </a:r>
            <a:r>
              <a:rPr lang="en-US" sz="1000" dirty="0">
                <a:solidFill>
                  <a:srgbClr val="000000"/>
                </a:solidFill>
                <a:latin typeface="Arial"/>
                <a:ea typeface="Times New Roman"/>
                <a:cs typeface="Times New Roman"/>
              </a:rPr>
              <a:t>server role is installed.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Times New Roman"/>
              </a:rPr>
              <a:t>Repeat steps 9 through 11 for the </a:t>
            </a:r>
            <a:r>
              <a:rPr lang="en-US" sz="1000" b="1" dirty="0">
                <a:solidFill>
                  <a:prstClr val="black"/>
                </a:solidFill>
                <a:latin typeface="Arial"/>
                <a:ea typeface="Times New Roman"/>
                <a:cs typeface="Times New Roman"/>
              </a:rPr>
              <a:t>Demo0401VM2</a:t>
            </a:r>
            <a:r>
              <a:rPr lang="en-US" sz="1000" dirty="0">
                <a:solidFill>
                  <a:srgbClr val="000000"/>
                </a:solidFill>
                <a:latin typeface="Arial"/>
                <a:ea typeface="Times New Roman"/>
                <a:cs typeface="Times New Roman"/>
              </a:rPr>
              <a:t> virtual machine.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Open Windows PowerShell as an administrator.</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At the Windows PowerShell command prompt, run the following command:</a:t>
            </a:r>
          </a:p>
          <a:p>
            <a:pPr lvl="1">
              <a:lnSpc>
                <a:spcPct val="115000"/>
              </a:lnSpc>
              <a:spcBef>
                <a:spcPts val="600"/>
              </a:spcBef>
              <a:spcAft>
                <a:spcPts val="995"/>
              </a:spcAft>
            </a:pPr>
            <a:r>
              <a:rPr lang="en-US" sz="1000" dirty="0">
                <a:solidFill>
                  <a:prstClr val="black"/>
                </a:solidFill>
                <a:latin typeface="Arial"/>
                <a:ea typeface="Times New Roman"/>
                <a:cs typeface="Times New Roman"/>
              </a:rPr>
              <a:t>Reset-Azure</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When prompted (twice), sign in by using the Microsoft account that is either the Service Administrator or a Co-Administrator of your Azure subscription. If you have multiple Azure subscriptions, select the one that you want to target with the script. When prompted for confirmation, press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will remove Azure services in your subscription. We therefore recommend that you use an Azure trial pass that was provisioned specifically for this course, and not your own Azure account.</a:t>
            </a:r>
          </a:p>
          <a:p>
            <a:pPr lvl="0">
              <a:lnSpc>
                <a:spcPct val="115000"/>
              </a:lnSpc>
              <a:spcAft>
                <a:spcPts val="1000"/>
              </a:spcAft>
            </a:pPr>
            <a:r>
              <a:rPr lang="en-US" sz="1000" dirty="0">
                <a:solidFill>
                  <a:prstClr val="black"/>
                </a:solidFill>
                <a:latin typeface="Arial"/>
                <a:ea typeface="Calibri"/>
                <a:cs typeface="Times New Roman"/>
              </a:rPr>
              <a:t>The script will take 5-10 minutes to reset your Azure environment, ready for the next lab. </a:t>
            </a:r>
          </a:p>
          <a:p>
            <a:pPr lvl="0">
              <a:lnSpc>
                <a:spcPct val="115000"/>
              </a:lnSpc>
              <a:spcAft>
                <a:spcPts val="1000"/>
              </a:spcAft>
            </a:pPr>
            <a:r>
              <a:rPr lang="en-US" sz="1000" dirty="0">
                <a:solidFill>
                  <a:prstClr val="black"/>
                </a:solidFill>
                <a:latin typeface="Arial"/>
                <a:ea typeface="Calibri"/>
                <a:cs typeface="Times New Roman"/>
              </a:rPr>
              <a:t>The script removes all storage, virtual machines, virtual networks, cloud services, and resource groups.</a:t>
            </a:r>
            <a:endParaRPr lang="en-US" dirty="0"/>
          </a:p>
        </p:txBody>
      </p:sp>
      <p:sp>
        <p:nvSpPr>
          <p:cNvPr id="4" name="Slide Number Placeholder 3"/>
          <p:cNvSpPr>
            <a:spLocks noGrp="1"/>
          </p:cNvSpPr>
          <p:nvPr>
            <p:ph type="sldNum" sz="quarter" idx="10"/>
          </p:nvPr>
        </p:nvSpPr>
        <p:spPr/>
        <p:txBody>
          <a:bodyPr/>
          <a:lstStyle/>
          <a:p>
            <a:fld id="{8707B59D-512B-4405-8D85-FD0FCE55951C}" type="slidenum">
              <a:rPr lang="en-US" smtClean="0"/>
              <a:t>26</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437889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one of the following tasks can be accomplished when provisioning a classic VM without deploying it to a virtual network?</a:t>
            </a:r>
          </a:p>
          <a:p>
            <a:pPr>
              <a:lnSpc>
                <a:spcPct val="115000"/>
              </a:lnSpc>
              <a:spcAft>
                <a:spcPts val="1000"/>
              </a:spcAft>
            </a:pPr>
            <a:r>
              <a:rPr lang="en-US" sz="1000" dirty="0">
                <a:latin typeface="Arial"/>
                <a:ea typeface="Calibri"/>
                <a:cs typeface="Times New Roman"/>
              </a:rPr>
              <a:t>(   ) Option 1: Assigning your own custom IP addressing scheme.</a:t>
            </a:r>
          </a:p>
          <a:p>
            <a:pPr>
              <a:lnSpc>
                <a:spcPct val="115000"/>
              </a:lnSpc>
              <a:spcAft>
                <a:spcPts val="1000"/>
              </a:spcAft>
            </a:pPr>
            <a:r>
              <a:rPr lang="en-US" sz="1000" dirty="0">
                <a:latin typeface="Arial"/>
                <a:ea typeface="Calibri"/>
                <a:cs typeface="Times New Roman"/>
              </a:rPr>
              <a:t>(   ) Option 2: Configuring custom DNS name resolution.</a:t>
            </a:r>
          </a:p>
          <a:p>
            <a:pPr>
              <a:lnSpc>
                <a:spcPct val="115000"/>
              </a:lnSpc>
              <a:spcAft>
                <a:spcPts val="1000"/>
              </a:spcAft>
            </a:pPr>
            <a:r>
              <a:rPr lang="en-US" sz="1000" dirty="0">
                <a:latin typeface="Arial"/>
                <a:ea typeface="Calibri"/>
                <a:cs typeface="Times New Roman"/>
              </a:rPr>
              <a:t>(   ) Option 3: Providing direct communication with VMs in the same cloud service.</a:t>
            </a:r>
          </a:p>
          <a:p>
            <a:pPr>
              <a:lnSpc>
                <a:spcPct val="115000"/>
              </a:lnSpc>
              <a:spcAft>
                <a:spcPts val="1000"/>
              </a:spcAft>
            </a:pPr>
            <a:r>
              <a:rPr lang="en-US" sz="1000" dirty="0">
                <a:latin typeface="Arial"/>
                <a:ea typeface="Calibri"/>
                <a:cs typeface="Times New Roman"/>
              </a:rPr>
              <a:t>(   ) Option 4: Providing direct communication with VMs outside of the same cloud service.</a:t>
            </a:r>
          </a:p>
          <a:p>
            <a:pPr>
              <a:lnSpc>
                <a:spcPct val="115000"/>
              </a:lnSpc>
              <a:spcAft>
                <a:spcPts val="1000"/>
              </a:spcAft>
            </a:pPr>
            <a:r>
              <a:rPr lang="en-US" sz="1000" dirty="0">
                <a:latin typeface="Arial"/>
                <a:ea typeface="Calibri"/>
                <a:cs typeface="Times New Roman"/>
              </a:rPr>
              <a:t>(   ) Option 5: Direct communication with on-premises systems by using Site-to-Site VPN.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Assigning your own custom IP addressing scheme.</a:t>
            </a:r>
          </a:p>
          <a:p>
            <a:pPr>
              <a:lnSpc>
                <a:spcPct val="115000"/>
              </a:lnSpc>
              <a:spcAft>
                <a:spcPts val="1000"/>
              </a:spcAft>
            </a:pPr>
            <a:r>
              <a:rPr lang="en-US" sz="1000" dirty="0">
                <a:latin typeface="Arial"/>
                <a:ea typeface="Calibri"/>
                <a:cs typeface="Times New Roman"/>
              </a:rPr>
              <a:t>(   ) Option 2: Configuring custom DNS name resolution.</a:t>
            </a:r>
          </a:p>
          <a:p>
            <a:pPr>
              <a:lnSpc>
                <a:spcPct val="115000"/>
              </a:lnSpc>
              <a:spcAft>
                <a:spcPts val="1000"/>
              </a:spcAft>
            </a:pPr>
            <a:r>
              <a:rPr lang="en-US" sz="1000" dirty="0">
                <a:latin typeface="Arial"/>
                <a:ea typeface="Calibri"/>
                <a:cs typeface="Times New Roman"/>
              </a:rPr>
              <a:t>(√) Option 3: Providing direct communication with VMs in the same cloud service.</a:t>
            </a:r>
          </a:p>
          <a:p>
            <a:pPr>
              <a:lnSpc>
                <a:spcPct val="115000"/>
              </a:lnSpc>
              <a:spcAft>
                <a:spcPts val="1000"/>
              </a:spcAft>
            </a:pPr>
            <a:r>
              <a:rPr lang="en-US" sz="1000" dirty="0">
                <a:latin typeface="Arial"/>
                <a:ea typeface="Calibri"/>
                <a:cs typeface="Times New Roman"/>
              </a:rPr>
              <a:t>(   ) Option 4: Providing direct communication with VMs outside of the same cloud service.</a:t>
            </a:r>
          </a:p>
          <a:p>
            <a:pPr>
              <a:lnSpc>
                <a:spcPct val="115000"/>
              </a:lnSpc>
              <a:spcAft>
                <a:spcPts val="1000"/>
              </a:spcAft>
            </a:pPr>
            <a:r>
              <a:rPr lang="en-US" sz="1000" dirty="0">
                <a:latin typeface="Arial"/>
                <a:ea typeface="Calibri"/>
                <a:cs typeface="Times New Roman"/>
              </a:rPr>
              <a:t>(   ) Option 5: Direct communication with on-premises systems by using Site-to-Site VPN.</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only functionality listed here that is available when provisioning an classic VM without deploying it into a virtual network is direct communication with VMs in the same cloud service. All other features require the VM to reside on a virtual network.</a:t>
            </a:r>
          </a:p>
        </p:txBody>
      </p:sp>
      <p:sp>
        <p:nvSpPr>
          <p:cNvPr id="4" name="Slide Number Placeholder 3"/>
          <p:cNvSpPr>
            <a:spLocks noGrp="1"/>
          </p:cNvSpPr>
          <p:nvPr>
            <p:ph type="sldNum" sz="quarter" idx="10"/>
          </p:nvPr>
        </p:nvSpPr>
        <p:spPr/>
        <p:txBody>
          <a:bodyPr/>
          <a:lstStyle/>
          <a:p>
            <a:fld id="{8707B59D-512B-4405-8D85-FD0FCE55951C}"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98190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945783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60471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maximum number of update domains you can configure for an availability set consisting of Azure Resource Manager VMs?</a:t>
            </a:r>
          </a:p>
          <a:p>
            <a:pPr>
              <a:lnSpc>
                <a:spcPct val="115000"/>
              </a:lnSpc>
              <a:spcAft>
                <a:spcPts val="1000"/>
              </a:spcAft>
            </a:pPr>
            <a:r>
              <a:rPr lang="en-US" sz="1000" dirty="0">
                <a:latin typeface="Arial"/>
                <a:ea typeface="Calibri"/>
                <a:cs typeface="Times New Roman"/>
              </a:rPr>
              <a:t>(   ) Option 1: 2</a:t>
            </a:r>
          </a:p>
          <a:p>
            <a:pPr>
              <a:lnSpc>
                <a:spcPct val="115000"/>
              </a:lnSpc>
              <a:spcAft>
                <a:spcPts val="1000"/>
              </a:spcAft>
            </a:pPr>
            <a:r>
              <a:rPr lang="en-US" sz="1000" dirty="0">
                <a:latin typeface="Arial"/>
                <a:ea typeface="Calibri"/>
                <a:cs typeface="Times New Roman"/>
              </a:rPr>
              <a:t>(   ) Option 2: 3</a:t>
            </a:r>
          </a:p>
          <a:p>
            <a:pPr>
              <a:lnSpc>
                <a:spcPct val="115000"/>
              </a:lnSpc>
              <a:spcAft>
                <a:spcPts val="1000"/>
              </a:spcAft>
            </a:pPr>
            <a:r>
              <a:rPr lang="en-US" sz="1000" dirty="0">
                <a:latin typeface="Arial"/>
                <a:ea typeface="Calibri"/>
                <a:cs typeface="Times New Roman"/>
              </a:rPr>
              <a:t>(   ) Option 3: 5</a:t>
            </a:r>
          </a:p>
          <a:p>
            <a:pPr>
              <a:lnSpc>
                <a:spcPct val="115000"/>
              </a:lnSpc>
              <a:spcAft>
                <a:spcPts val="1000"/>
              </a:spcAft>
            </a:pPr>
            <a:r>
              <a:rPr lang="en-US" sz="1000" dirty="0">
                <a:latin typeface="Arial"/>
                <a:ea typeface="Calibri"/>
                <a:cs typeface="Times New Roman"/>
              </a:rPr>
              <a:t>(   ) Option 4: 20</a:t>
            </a:r>
          </a:p>
          <a:p>
            <a:pPr>
              <a:lnSpc>
                <a:spcPct val="115000"/>
              </a:lnSpc>
              <a:spcAft>
                <a:spcPts val="1000"/>
              </a:spcAft>
            </a:pPr>
            <a:r>
              <a:rPr lang="en-US" sz="1000" dirty="0">
                <a:latin typeface="Arial"/>
                <a:ea typeface="Calibri"/>
                <a:cs typeface="Times New Roman"/>
              </a:rPr>
              <a:t>(   ) Option 5: 50</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2</a:t>
            </a:r>
          </a:p>
          <a:p>
            <a:pPr>
              <a:lnSpc>
                <a:spcPct val="115000"/>
              </a:lnSpc>
              <a:spcAft>
                <a:spcPts val="1000"/>
              </a:spcAft>
            </a:pPr>
            <a:r>
              <a:rPr lang="en-US" sz="1000" dirty="0">
                <a:latin typeface="Arial"/>
                <a:ea typeface="Calibri"/>
                <a:cs typeface="Times New Roman"/>
              </a:rPr>
              <a:t>(   ) Option 2: 3</a:t>
            </a:r>
          </a:p>
          <a:p>
            <a:pPr>
              <a:lnSpc>
                <a:spcPct val="115000"/>
              </a:lnSpc>
              <a:spcAft>
                <a:spcPts val="1000"/>
              </a:spcAft>
            </a:pPr>
            <a:r>
              <a:rPr lang="en-US" sz="1000" dirty="0">
                <a:latin typeface="Arial"/>
                <a:ea typeface="Calibri"/>
                <a:cs typeface="Times New Roman"/>
              </a:rPr>
              <a:t>(   ) Option 3: 5</a:t>
            </a:r>
          </a:p>
          <a:p>
            <a:pPr>
              <a:lnSpc>
                <a:spcPct val="115000"/>
              </a:lnSpc>
              <a:spcAft>
                <a:spcPts val="1000"/>
              </a:spcAft>
            </a:pPr>
            <a:r>
              <a:rPr lang="en-US" sz="1000" dirty="0">
                <a:latin typeface="Arial"/>
                <a:ea typeface="Calibri"/>
                <a:cs typeface="Times New Roman"/>
              </a:rPr>
              <a:t>(√) Option 4: 20</a:t>
            </a:r>
          </a:p>
          <a:p>
            <a:pPr>
              <a:lnSpc>
                <a:spcPct val="115000"/>
              </a:lnSpc>
              <a:spcAft>
                <a:spcPts val="1000"/>
              </a:spcAft>
            </a:pPr>
            <a:r>
              <a:rPr lang="en-US" sz="1000" dirty="0">
                <a:latin typeface="Arial"/>
                <a:ea typeface="Calibri"/>
                <a:cs typeface="Times New Roman"/>
              </a:rPr>
              <a:t>(   ) Option 5: 50</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Azure Resource Manager allows you to configure up to 20 update domains for an availability set.</a:t>
            </a:r>
          </a:p>
        </p:txBody>
      </p:sp>
      <p:sp>
        <p:nvSpPr>
          <p:cNvPr id="4" name="Slide Number Placeholder 3"/>
          <p:cNvSpPr>
            <a:spLocks noGrp="1"/>
          </p:cNvSpPr>
          <p:nvPr>
            <p:ph type="sldNum" sz="quarter" idx="10"/>
          </p:nvPr>
        </p:nvSpPr>
        <p:spPr/>
        <p:txBody>
          <a:bodyPr/>
          <a:lstStyle/>
          <a:p>
            <a:fld id="{8707B59D-512B-4405-8D85-FD0FCE55951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957432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4032829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availability</a:t>
            </a:r>
          </a:p>
          <a:p>
            <a:pPr>
              <a:lnSpc>
                <a:spcPct val="115000"/>
              </a:lnSpc>
              <a:spcAft>
                <a:spcPts val="1000"/>
              </a:spcAft>
            </a:pPr>
            <a:r>
              <a:rPr lang="en-US" sz="1000" dirty="0">
                <a:latin typeface="Arial"/>
                <a:ea typeface="Calibri"/>
                <a:cs typeface="Times New Roman"/>
              </a:rPr>
              <a:t>You need to redeploy the ResDev app to leverage Azure availability capabilities. You will start by provisioning </a:t>
            </a:r>
            <a:r>
              <a:rPr lang="en-US" sz="1000" b="1" dirty="0">
                <a:latin typeface="Arial"/>
                <a:ea typeface="Calibri"/>
                <a:cs typeface="Times New Roman"/>
              </a:rPr>
              <a:t>ResDevWebVM1</a:t>
            </a:r>
            <a:r>
              <a:rPr lang="en-US" sz="1000" dirty="0">
                <a:latin typeface="Arial"/>
                <a:ea typeface="Calibri"/>
                <a:cs typeface="Times New Roman"/>
              </a:rPr>
              <a:t> and </a:t>
            </a:r>
            <a:r>
              <a:rPr lang="en-US" sz="1000" b="1" dirty="0">
                <a:latin typeface="Arial"/>
                <a:ea typeface="Calibri"/>
                <a:cs typeface="Times New Roman"/>
              </a:rPr>
              <a:t>ResDevWebVM2</a:t>
            </a:r>
            <a:r>
              <a:rPr lang="en-US" sz="1000" dirty="0">
                <a:latin typeface="Arial"/>
                <a:ea typeface="Calibri"/>
                <a:cs typeface="Times New Roman"/>
              </a:rPr>
              <a:t> Azure Resource Manager VMs into an availability set named ResDevWebAS. Next, you will create an Azure load balancer and add both virtual machines to its backend pool.</a:t>
            </a:r>
          </a:p>
          <a:p>
            <a:pPr>
              <a:lnSpc>
                <a:spcPct val="115000"/>
              </a:lnSpc>
              <a:spcAft>
                <a:spcPts val="1000"/>
              </a:spcAft>
            </a:pPr>
            <a:r>
              <a:rPr lang="en-US" sz="1000" b="1" dirty="0">
                <a:latin typeface="Arial"/>
                <a:ea typeface="Calibri"/>
                <a:cs typeface="Times New Roman"/>
              </a:rPr>
              <a:t>Exercise 2: Implementing DSC</a:t>
            </a:r>
          </a:p>
          <a:p>
            <a:pPr>
              <a:lnSpc>
                <a:spcPct val="115000"/>
              </a:lnSpc>
              <a:spcAft>
                <a:spcPts val="1000"/>
              </a:spcAft>
            </a:pPr>
            <a:r>
              <a:rPr lang="en-US" sz="1000" dirty="0">
                <a:latin typeface="Arial"/>
                <a:ea typeface="Calibri"/>
                <a:cs typeface="Times New Roman"/>
              </a:rPr>
              <a:t>You need to test the implementation of the desired state configuration in Azure by using VM Agent DSC extension to install the default IIS Web site on both virtual machines that will host the A. Datum ResDev application. Once the installation is complete, you must test the availability of this setup by verifying that load balanced access to the default Web site is not affected by shutting down one of the virtual machines.</a:t>
            </a:r>
          </a:p>
          <a:p>
            <a:pPr>
              <a:lnSpc>
                <a:spcPct val="115000"/>
              </a:lnSpc>
              <a:spcAft>
                <a:spcPts val="1000"/>
              </a:spcAft>
            </a:pPr>
            <a:r>
              <a:rPr lang="en-US" sz="1000" b="1" dirty="0">
                <a:latin typeface="Arial"/>
                <a:ea typeface="Calibri"/>
                <a:cs typeface="Times New Roman"/>
              </a:rPr>
              <a:t>Exercise 3: Implementing Storage Space–based volumes</a:t>
            </a:r>
          </a:p>
          <a:p>
            <a:pPr>
              <a:lnSpc>
                <a:spcPct val="115000"/>
              </a:lnSpc>
              <a:spcAft>
                <a:spcPts val="1000"/>
              </a:spcAft>
            </a:pPr>
            <a:r>
              <a:rPr lang="en-US" sz="1000" dirty="0">
                <a:latin typeface="Arial"/>
                <a:ea typeface="Calibri"/>
                <a:cs typeface="Times New Roman"/>
              </a:rPr>
              <a:t>To test enhanced storage configuration of the virtual machines that will host the A. Datum ResDev application, you need to create three new virtual machine disks, attach them to one of the virtual machines, and create a Storage Spaces volume on the virtual machine.</a:t>
            </a:r>
          </a:p>
        </p:txBody>
      </p:sp>
      <p:sp>
        <p:nvSpPr>
          <p:cNvPr id="4" name="Slide Number Placeholder 3"/>
          <p:cNvSpPr>
            <a:spLocks noGrp="1"/>
          </p:cNvSpPr>
          <p:nvPr>
            <p:ph type="sldNum" sz="quarter" idx="10"/>
          </p:nvPr>
        </p:nvSpPr>
        <p:spPr/>
        <p:txBody>
          <a:bodyPr/>
          <a:lstStyle/>
          <a:p>
            <a:fld id="{8707B59D-512B-4405-8D85-FD0FCE55951C}"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448089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707B59D-512B-4405-8D85-FD0FCE55951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90591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would you use Storage Spaces in an Azure VM considering that Azure already provides highly available storage built into a storage account?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might include: Better performance or the ability to create volumes exceeding 1 TB in size by using simple layout. </a:t>
            </a:r>
          </a:p>
        </p:txBody>
      </p:sp>
      <p:sp>
        <p:nvSpPr>
          <p:cNvPr id="4" name="Slide Number Placeholder 3"/>
          <p:cNvSpPr>
            <a:spLocks noGrp="1"/>
          </p:cNvSpPr>
          <p:nvPr>
            <p:ph type="sldNum" sz="quarter" idx="10"/>
          </p:nvPr>
        </p:nvSpPr>
        <p:spPr/>
        <p:txBody>
          <a:bodyPr/>
          <a:lstStyle/>
          <a:p>
            <a:fld id="{8707B59D-512B-4405-8D85-FD0FCE55951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3242792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Can you use an operating system disk of a virtual machine from an on-premises Hyper-V host to deploy an Azure virtual machine?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however, the disk must be the .vhd format (not .vhdx) and it must not exceed 1 TB in size, because this is the limit on the page blob size that hosts virtual disks of Azure VMs.</a:t>
            </a:r>
          </a:p>
        </p:txBody>
      </p:sp>
      <p:sp>
        <p:nvSpPr>
          <p:cNvPr id="4" name="Slide Number Placeholder 3"/>
          <p:cNvSpPr>
            <a:spLocks noGrp="1"/>
          </p:cNvSpPr>
          <p:nvPr>
            <p:ph type="sldNum" sz="quarter" idx="10"/>
          </p:nvPr>
        </p:nvSpPr>
        <p:spPr/>
        <p:txBody>
          <a:bodyPr/>
          <a:lstStyle/>
          <a:p>
            <a:fld id="{8707B59D-512B-4405-8D85-FD0FCE55951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41634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they configure the environment correctly for the </a:t>
            </a:r>
            <a:br>
              <a:rPr lang="en-US" sz="1000" dirty="0">
                <a:latin typeface="Arial"/>
                <a:ea typeface="Calibri"/>
                <a:cs typeface="Times New Roman"/>
              </a:rPr>
            </a:br>
            <a:r>
              <a:rPr lang="en-US" sz="1000" dirty="0">
                <a:latin typeface="Arial"/>
                <a:ea typeface="Calibri"/>
                <a:cs typeface="Times New Roman"/>
              </a:rPr>
              <a:t>lab at the end of this module. You must also perform these steps to prepare the environment for the demonstrations in this module.</a:t>
            </a:r>
          </a:p>
          <a:p>
            <a:pPr>
              <a:lnSpc>
                <a:spcPct val="115000"/>
              </a:lnSpc>
              <a:spcAft>
                <a:spcPts val="1000"/>
              </a:spcAft>
            </a:pPr>
            <a:r>
              <a:rPr lang="en-US" sz="1000" dirty="0">
                <a:solidFill>
                  <a:srgbClr val="000000"/>
                </a:solidFill>
                <a:latin typeface="Arial"/>
                <a:ea typeface="Calibri"/>
                <a:cs typeface="Times New Roman"/>
              </a:rPr>
              <a:t>The demonstrations and labs in this course use custom Windows PowerShell modules, including </a:t>
            </a:r>
            <a:br>
              <a:rPr lang="en-US" sz="1000" dirty="0">
                <a:solidFill>
                  <a:srgbClr val="000000"/>
                </a:solidFill>
                <a:latin typeface="Arial"/>
                <a:ea typeface="Calibri"/>
                <a:cs typeface="Times New Roman"/>
              </a:rPr>
            </a:b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environment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afterwards. </a:t>
            </a:r>
            <a:br>
              <a:rPr lang="en-US" sz="1000" dirty="0">
                <a:solidFill>
                  <a:srgbClr val="000000"/>
                </a:solidFill>
                <a:latin typeface="Arial"/>
                <a:ea typeface="Calibri"/>
                <a:cs typeface="Times New Roman"/>
              </a:rPr>
            </a:br>
            <a:r>
              <a:rPr lang="en-US" sz="1000" dirty="0">
                <a:solidFill>
                  <a:srgbClr val="000000"/>
                </a:solidFill>
                <a:latin typeface="Arial"/>
                <a:ea typeface="Calibri"/>
                <a:cs typeface="Times New Roman"/>
              </a:rPr>
              <a:t>You can view the source .psm1 files in the D:\Modules folder.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solidFill>
                  <a:srgbClr val="000000"/>
                </a:solidFill>
                <a:latin typeface="Arial"/>
                <a:ea typeface="Calibri"/>
                <a:cs typeface="Times New Roman"/>
              </a:rPr>
              <a:t>The reset script used in this course might delete existing services in your Azure subscription. If you are using your own Azure subscription (and not a trial subscription that you obtained by using a learning pass), you will lose all existing services and data.</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scripts used in this course may delete any objects that you have in your subscription. For this reason, you should use a separate Azure subscription for this course. In addition, to avoid potential confusion, you should use a dedicated Microsoft account that has not been associated with any other Azure subscription.</a:t>
            </a:r>
          </a:p>
          <a:p>
            <a:pPr>
              <a:lnSpc>
                <a:spcPct val="115000"/>
              </a:lnSpc>
              <a:spcAft>
                <a:spcPts val="1000"/>
              </a:spcAft>
            </a:pPr>
            <a:r>
              <a:rPr lang="en-US" sz="1000" dirty="0">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latin typeface="Arial"/>
                <a:ea typeface="Calibri"/>
                <a:cs typeface="Times New Roman"/>
              </a:rPr>
              <a:t> to prepare the Azure environment for a lab, and </a:t>
            </a:r>
            <a:r>
              <a:rPr lang="en-US" sz="1000" b="1" dirty="0">
                <a:latin typeface="Arial"/>
                <a:ea typeface="Calibri"/>
                <a:cs typeface="Times New Roman"/>
              </a:rPr>
              <a:t>Reset-Azure</a:t>
            </a:r>
            <a:r>
              <a:rPr lang="en-US" sz="1000" dirty="0">
                <a:latin typeface="Arial"/>
                <a:ea typeface="Calibri"/>
                <a:cs typeface="Times New Roman"/>
              </a:rPr>
              <a:t> to perform clean-up tasks at the end of a lab. </a:t>
            </a:r>
            <a:r>
              <a:rPr lang="en-US" sz="1000" b="1" dirty="0">
                <a:latin typeface="Arial"/>
                <a:ea typeface="Calibri"/>
                <a:cs typeface="Times New Roman"/>
              </a:rPr>
              <a:t>Setup-Azure</a:t>
            </a:r>
            <a:r>
              <a:rPr lang="en-US" sz="1000" dirty="0">
                <a:latin typeface="Arial"/>
                <a:ea typeface="Calibri"/>
                <a:cs typeface="Times New Roman"/>
              </a:rPr>
              <a:t> removes any current Azure subscription and account details from the Azure PowerShell session.</a:t>
            </a:r>
          </a:p>
          <a:p>
            <a:pPr>
              <a:lnSpc>
                <a:spcPct val="115000"/>
              </a:lnSpc>
              <a:spcAft>
                <a:spcPts val="1000"/>
              </a:spcAft>
            </a:pPr>
            <a:r>
              <a:rPr lang="en-US" sz="1000" dirty="0">
                <a:latin typeface="Arial"/>
                <a:ea typeface="Calibri"/>
                <a:cs typeface="Times New Roman"/>
              </a:rPr>
              <a:t>The instructor will decide which Azure region is the closest to your classroom location. You will need this information during the lab.</a:t>
            </a:r>
          </a:p>
          <a:p>
            <a:pPr>
              <a:lnSpc>
                <a:spcPct val="115000"/>
              </a:lnSpc>
              <a:spcAft>
                <a:spcPts val="1000"/>
              </a:spcAft>
            </a:pPr>
            <a:r>
              <a:rPr lang="en-US" sz="1000" dirty="0">
                <a:latin typeface="Arial"/>
                <a:ea typeface="Calibri"/>
                <a:cs typeface="Times New Roman"/>
              </a:rPr>
              <a:t>To prepare the environment, sign in to </a:t>
            </a:r>
            <a:r>
              <a:rPr lang="en-US" sz="1000" b="1" dirty="0">
                <a:latin typeface="Arial"/>
                <a:ea typeface="Calibri"/>
                <a:cs typeface="Times New Roman"/>
              </a:rPr>
              <a:t>20533C-MIA-CL1</a:t>
            </a:r>
            <a:r>
              <a:rPr lang="en-US" sz="1000" dirty="0">
                <a:latin typeface="Arial"/>
                <a:ea typeface="Calibri"/>
                <a:cs typeface="Times New Roman"/>
              </a:rPr>
              <a:t> as </a:t>
            </a:r>
            <a:r>
              <a:rPr lang="en-US" sz="1000" b="1" dirty="0">
                <a:latin typeface="Arial"/>
                <a:ea typeface="Calibri"/>
                <a:cs typeface="Times New Roman"/>
              </a:rPr>
              <a:t>Student</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taskbar,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 In the </a:t>
            </a:r>
            <a:r>
              <a:rPr lang="en-US" sz="1000" b="1" dirty="0">
                <a:effectLst/>
                <a:latin typeface="Arial"/>
                <a:ea typeface="Times New Roman"/>
                <a:cs typeface="Times New Roman"/>
              </a:rPr>
              <a:t>User Account Control</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2"/>
            </a:pPr>
            <a:r>
              <a:rPr lang="en-US" sz="1000" dirty="0">
                <a:latin typeface="Arial"/>
                <a:ea typeface="Times New Roman"/>
                <a:cs typeface="Times New Roman"/>
              </a:rPr>
              <a:t>Type the following command, and press Enter:</a:t>
            </a:r>
          </a:p>
          <a:p>
            <a:pPr lvl="1">
              <a:lnSpc>
                <a:spcPct val="115000"/>
              </a:lnSpc>
              <a:spcBef>
                <a:spcPts val="600"/>
              </a:spcBef>
              <a:spcAft>
                <a:spcPts val="995"/>
              </a:spcAft>
            </a:pPr>
            <a:r>
              <a:rPr lang="en-US" sz="1000" dirty="0">
                <a:latin typeface="Arial"/>
                <a:ea typeface="Times New Roman"/>
                <a:cs typeface="Times New Roman"/>
              </a:rPr>
              <a:t>Setup-Azure</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707B59D-512B-4405-8D85-FD0FCE55951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2453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At the command prompt, type the module number and then press Enter.</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Confirm your selection, and press Enter. </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After the script completes running, close the Windows PowerShell command prompt.</a:t>
            </a:r>
            <a:endParaRPr lang="en-US" dirty="0"/>
          </a:p>
        </p:txBody>
      </p:sp>
      <p:sp>
        <p:nvSpPr>
          <p:cNvPr id="4" name="Slide Number Placeholder 3"/>
          <p:cNvSpPr>
            <a:spLocks noGrp="1"/>
          </p:cNvSpPr>
          <p:nvPr>
            <p:ph type="sldNum" sz="quarter" idx="10"/>
          </p:nvPr>
        </p:nvSpPr>
        <p:spPr/>
        <p:txBody>
          <a:bodyPr/>
          <a:lstStyle/>
          <a:p>
            <a:fld id="{8707B59D-512B-4405-8D85-FD0FCE55951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44706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Explain how availability sets allow for greater availability of virtual machines that use the same or similar configurations. Explain the concept of fault domains and update domains in the context of availability sets. Identify the considerations for configuring availability sets.</a:t>
            </a:r>
          </a:p>
        </p:txBody>
      </p:sp>
      <p:sp>
        <p:nvSpPr>
          <p:cNvPr id="4" name="Slide Number Placeholder 3"/>
          <p:cNvSpPr>
            <a:spLocks noGrp="1"/>
          </p:cNvSpPr>
          <p:nvPr>
            <p:ph type="sldNum" sz="quarter" idx="10"/>
          </p:nvPr>
        </p:nvSpPr>
        <p:spPr/>
        <p:txBody>
          <a:bodyPr/>
          <a:lstStyle/>
          <a:p>
            <a:fld id="{8707B59D-512B-4405-8D85-FD0FCE55951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4125392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illustrate the distribution of virtual machines (VMs) across fault domains and update domains.</a:t>
            </a:r>
          </a:p>
        </p:txBody>
      </p:sp>
      <p:sp>
        <p:nvSpPr>
          <p:cNvPr id="4" name="Slide Number Placeholder 3"/>
          <p:cNvSpPr>
            <a:spLocks noGrp="1"/>
          </p:cNvSpPr>
          <p:nvPr>
            <p:ph type="sldNum" sz="quarter" idx="10"/>
          </p:nvPr>
        </p:nvSpPr>
        <p:spPr/>
        <p:txBody>
          <a:bodyPr/>
          <a:lstStyle/>
          <a:p>
            <a:fld id="{8707B59D-512B-4405-8D85-FD0FCE55951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43058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Introduce and describe VM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8707B59D-512B-4405-8D85-FD0FCE55951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1171272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707B59D-512B-4405-8D85-FD0FCE55951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virtual machines</a:t>
            </a:r>
          </a:p>
        </p:txBody>
      </p:sp>
    </p:spTree>
    <p:extLst>
      <p:ext uri="{BB962C8B-B14F-4D97-AF65-F5344CB8AC3E}">
        <p14:creationId xmlns:p14="http://schemas.microsoft.com/office/powerpoint/2010/main" val="235830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50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11.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19.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emf"/><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4</a:t>
            </a:r>
          </a:p>
        </p:txBody>
      </p:sp>
      <p:sp>
        <p:nvSpPr>
          <p:cNvPr id="3" name="Subtitle 2"/>
          <p:cNvSpPr>
            <a:spLocks noGrp="1"/>
          </p:cNvSpPr>
          <p:nvPr>
            <p:ph type="subTitle" sz="quarter" idx="1"/>
          </p:nvPr>
        </p:nvSpPr>
        <p:spPr/>
        <p:txBody>
          <a:bodyPr/>
          <a:lstStyle/>
          <a:p>
            <a:r>
              <a:rPr lang="en-US" dirty="0"/>
              <a:t>Managing virtual machines
</a:t>
            </a:r>
          </a:p>
        </p:txBody>
      </p:sp>
    </p:spTree>
    <p:custDataLst>
      <p:tags r:id="rId1"/>
    </p:custDataLst>
    <p:extLst>
      <p:ext uri="{BB962C8B-B14F-4D97-AF65-F5344CB8AC3E}">
        <p14:creationId xmlns:p14="http://schemas.microsoft.com/office/powerpoint/2010/main" val="157825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security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uses industry standard encryption for data sent to, received from, and travelling within Azure datacenters</a:t>
            </a:r>
          </a:p>
          <a:p>
            <a:r>
              <a:rPr lang="en-US" dirty="0"/>
              <a:t>Azure Key Vault </a:t>
            </a:r>
          </a:p>
          <a:p>
            <a:pPr marL="365760" lvl="1"/>
            <a:r>
              <a:rPr lang="en-US" dirty="0"/>
              <a:t>Store secret data and keys</a:t>
            </a:r>
          </a:p>
          <a:p>
            <a:pPr marL="365760" lvl="1"/>
            <a:r>
              <a:rPr lang="en-US" dirty="0"/>
              <a:t>Use secret data and keys in Azure management and config</a:t>
            </a:r>
          </a:p>
          <a:p>
            <a:r>
              <a:rPr lang="en-US" dirty="0"/>
              <a:t>Azure Drive Encryption</a:t>
            </a:r>
          </a:p>
          <a:p>
            <a:pPr marL="365760" lvl="1"/>
            <a:r>
              <a:rPr lang="en-US" dirty="0"/>
              <a:t>Full volume encryption for Windows and Linux VMs</a:t>
            </a:r>
          </a:p>
          <a:p>
            <a:pPr marL="365760" lvl="1"/>
            <a:r>
              <a:rPr lang="en-US" dirty="0"/>
              <a:t>Integrates with Azure Key Vault</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8596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45550bf-8b38-49ed-9a42-02e6e2e55c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security</a:t>
            </a:r>
          </a:p>
        </p:txBody>
      </p:sp>
      <p:grpSp>
        <p:nvGrpSpPr>
          <p:cNvPr id="4" name="Group 3" descr="Illustration depicting the customer invoking encryption by using Azure Resource Manager, PowerShell cmdlets, or Azure CLI. The configuration is applied to the virtual machine appearing in the center of the slide, which accesses the keys/secrets stored in the Key Vault at the top of the slide. Operating system and data disks reside in an Azure storage account on the left side of the slide.&#10;&#10;"/>
          <p:cNvGrpSpPr/>
          <p:nvPr/>
        </p:nvGrpSpPr>
        <p:grpSpPr>
          <a:xfrm>
            <a:off x="874569" y="1426929"/>
            <a:ext cx="7279935" cy="5101065"/>
            <a:chOff x="1264313" y="1621802"/>
            <a:chExt cx="7279935" cy="5101065"/>
          </a:xfrm>
        </p:grpSpPr>
        <p:grpSp>
          <p:nvGrpSpPr>
            <p:cNvPr id="5" name="Group 4"/>
            <p:cNvGrpSpPr>
              <a:grpSpLocks noChangeAspect="1"/>
            </p:cNvGrpSpPr>
            <p:nvPr/>
          </p:nvGrpSpPr>
          <p:grpSpPr bwMode="auto">
            <a:xfrm>
              <a:off x="3735388" y="3146427"/>
              <a:ext cx="2390775" cy="1363663"/>
              <a:chOff x="2353" y="1982"/>
              <a:chExt cx="1506" cy="859"/>
            </a:xfrm>
          </p:grpSpPr>
          <p:sp>
            <p:nvSpPr>
              <p:cNvPr id="54" name="AutoShape 3"/>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55" name="Freeform 54"/>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sp>
          <p:nvSpPr>
            <p:cNvPr id="6" name="Rounded Rectangle 5"/>
            <p:cNvSpPr/>
            <p:nvPr/>
          </p:nvSpPr>
          <p:spPr>
            <a:xfrm>
              <a:off x="7059930" y="3786056"/>
              <a:ext cx="1484318" cy="660400"/>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1600" b="0" dirty="0">
                  <a:solidFill>
                    <a:schemeClr val="tx1"/>
                  </a:solidFill>
                  <a:latin typeface="Segoe UI" panose="020B0502040204020203" pitchFamily="34" charset="0"/>
                  <a:cs typeface="Segoe UI" panose="020B0502040204020203" pitchFamily="34" charset="0"/>
                </a:rPr>
                <a:t>ARM/PS</a:t>
              </a:r>
            </a:p>
            <a:p>
              <a:pPr algn="ctr"/>
              <a:r>
                <a:rPr lang="en-US" sz="1600" b="0" dirty="0">
                  <a:solidFill>
                    <a:schemeClr val="tx1"/>
                  </a:solidFill>
                  <a:latin typeface="Segoe UI" panose="020B0502040204020203" pitchFamily="34" charset="0"/>
                  <a:cs typeface="Segoe UI" panose="020B0502040204020203" pitchFamily="34" charset="0"/>
                </a:rPr>
                <a:t>cmdlets/CLI</a:t>
              </a:r>
            </a:p>
          </p:txBody>
        </p:sp>
        <p:sp>
          <p:nvSpPr>
            <p:cNvPr id="7" name="Left-Right Arrow 6"/>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8" name="Left-Right Arrow 7"/>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9" name="Group 8"/>
            <p:cNvGrpSpPr/>
            <p:nvPr/>
          </p:nvGrpSpPr>
          <p:grpSpPr>
            <a:xfrm>
              <a:off x="1714722" y="3380403"/>
              <a:ext cx="1087819" cy="947738"/>
              <a:chOff x="560005" y="2056428"/>
              <a:chExt cx="1087819" cy="947738"/>
            </a:xfrm>
          </p:grpSpPr>
          <p:sp>
            <p:nvSpPr>
              <p:cNvPr id="40" name="Hexagon 39"/>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nvGrpSpPr>
              <p:cNvPr id="41" name="Group 40"/>
              <p:cNvGrpSpPr/>
              <p:nvPr/>
            </p:nvGrpSpPr>
            <p:grpSpPr>
              <a:xfrm>
                <a:off x="844367" y="2224073"/>
                <a:ext cx="519119" cy="557158"/>
                <a:chOff x="844367" y="2200258"/>
                <a:chExt cx="519119" cy="557158"/>
              </a:xfrm>
            </p:grpSpPr>
            <p:grpSp>
              <p:nvGrpSpPr>
                <p:cNvPr id="42" name="Group 41"/>
                <p:cNvGrpSpPr/>
                <p:nvPr/>
              </p:nvGrpSpPr>
              <p:grpSpPr>
                <a:xfrm>
                  <a:off x="844367" y="2226971"/>
                  <a:ext cx="519119" cy="530445"/>
                  <a:chOff x="828675" y="2138363"/>
                  <a:chExt cx="590550" cy="603442"/>
                </a:xfrm>
              </p:grpSpPr>
              <p:sp>
                <p:nvSpPr>
                  <p:cNvPr id="52" name="Rectangle 51"/>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3" name="Rectangle 52"/>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sp>
              <p:nvSpPr>
                <p:cNvPr id="43" name="Rectangle 42"/>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4" name="Rectangle 43"/>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5" name="Rectangle 44"/>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6" name="Rectangle 45"/>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7" name="Rectangle 46"/>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8" name="Rectangle 47"/>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49" name="Rectangle 48"/>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0" name="Rectangle 49"/>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51" name="Rectangle 50"/>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grpSp>
        <p:pic>
          <p:nvPicPr>
            <p:cNvPr id="10" name="Picture 9"/>
            <p:cNvPicPr>
              <a:picLocks noChangeAspect="1"/>
            </p:cNvPicPr>
            <p:nvPr/>
          </p:nvPicPr>
          <p:blipFill>
            <a:blip r:embed="rId4"/>
            <a:stretch>
              <a:fillRect/>
            </a:stretch>
          </p:blipFill>
          <p:spPr>
            <a:xfrm>
              <a:off x="2582426" y="4032250"/>
              <a:ext cx="504467" cy="619119"/>
            </a:xfrm>
            <a:prstGeom prst="rect">
              <a:avLst/>
            </a:prstGeom>
          </p:spPr>
        </p:pic>
        <p:pic>
          <p:nvPicPr>
            <p:cNvPr id="11" name="Picture 10"/>
            <p:cNvPicPr>
              <a:picLocks noChangeAspect="1"/>
            </p:cNvPicPr>
            <p:nvPr/>
          </p:nvPicPr>
          <p:blipFill>
            <a:blip r:embed="rId4"/>
            <a:stretch>
              <a:fillRect/>
            </a:stretch>
          </p:blipFill>
          <p:spPr>
            <a:xfrm>
              <a:off x="2550307" y="3380403"/>
              <a:ext cx="504467" cy="619119"/>
            </a:xfrm>
            <a:prstGeom prst="rect">
              <a:avLst/>
            </a:prstGeom>
          </p:spPr>
        </p:pic>
        <p:pic>
          <p:nvPicPr>
            <p:cNvPr id="12" name="Picture 11"/>
            <p:cNvPicPr>
              <a:picLocks noChangeAspect="1"/>
            </p:cNvPicPr>
            <p:nvPr/>
          </p:nvPicPr>
          <p:blipFill>
            <a:blip r:embed="rId5"/>
            <a:stretch>
              <a:fillRect/>
            </a:stretch>
          </p:blipFill>
          <p:spPr>
            <a:xfrm>
              <a:off x="1674220" y="3995219"/>
              <a:ext cx="359701" cy="41803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p:cNvGrpSpPr/>
            <p:nvPr/>
          </p:nvGrpSpPr>
          <p:grpSpPr>
            <a:xfrm>
              <a:off x="4837422" y="3748673"/>
              <a:ext cx="938533" cy="670251"/>
              <a:chOff x="4837422" y="3748673"/>
              <a:chExt cx="938533" cy="670251"/>
            </a:xfrm>
          </p:grpSpPr>
          <p:grpSp>
            <p:nvGrpSpPr>
              <p:cNvPr id="28" name="Group 27"/>
              <p:cNvGrpSpPr/>
              <p:nvPr/>
            </p:nvGrpSpPr>
            <p:grpSpPr>
              <a:xfrm>
                <a:off x="4837422" y="3748673"/>
                <a:ext cx="938533" cy="670251"/>
                <a:chOff x="6848330" y="1922758"/>
                <a:chExt cx="1642349" cy="1172893"/>
              </a:xfrm>
            </p:grpSpPr>
            <p:sp>
              <p:nvSpPr>
                <p:cNvPr id="33" name="Freeform 32"/>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4" name="Rectangle 33"/>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5" name="Rectangle 34"/>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6" name="Freeform 35"/>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7" name="Rectangle 36"/>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8" name="Rectangle 37"/>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39" name="Oval 38"/>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grpSp>
            <p:nvGrpSpPr>
              <p:cNvPr id="29" name="Group 28"/>
              <p:cNvGrpSpPr/>
              <p:nvPr/>
            </p:nvGrpSpPr>
            <p:grpSpPr>
              <a:xfrm>
                <a:off x="5174278" y="3870132"/>
                <a:ext cx="264788" cy="287704"/>
                <a:chOff x="5203030" y="3855244"/>
                <a:chExt cx="247651" cy="269081"/>
              </a:xfrm>
              <a:solidFill>
                <a:srgbClr val="000718"/>
              </a:solidFill>
            </p:grpSpPr>
            <p:sp>
              <p:nvSpPr>
                <p:cNvPr id="30" name="Freeform 29"/>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31" name="Freeform 30"/>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32" name="Freeform 31"/>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grpSp>
        </p:grpSp>
        <p:pic>
          <p:nvPicPr>
            <p:cNvPr id="15" name="Picture 14"/>
            <p:cNvPicPr>
              <a:picLocks noChangeAspect="1"/>
            </p:cNvPicPr>
            <p:nvPr/>
          </p:nvPicPr>
          <p:blipFill>
            <a:blip r:embed="rId5"/>
            <a:stretch>
              <a:fillRect/>
            </a:stretch>
          </p:blipFill>
          <p:spPr>
            <a:xfrm>
              <a:off x="4634865" y="4045327"/>
              <a:ext cx="344690" cy="400586"/>
            </a:xfrm>
            <a:prstGeom prst="rect">
              <a:avLst/>
            </a:prstGeom>
          </p:spPr>
        </p:pic>
        <p:sp>
          <p:nvSpPr>
            <p:cNvPr id="16" name="Oval 15"/>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7" name="Freeform 16"/>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8" name="Freeform 17"/>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19" name="TextBox 18"/>
            <p:cNvSpPr txBox="1"/>
            <p:nvPr/>
          </p:nvSpPr>
          <p:spPr>
            <a:xfrm>
              <a:off x="1655261" y="4777815"/>
              <a:ext cx="1586567"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Azure storage</a:t>
              </a:r>
            </a:p>
          </p:txBody>
        </p:sp>
        <p:sp>
          <p:nvSpPr>
            <p:cNvPr id="20" name="TextBox 19"/>
            <p:cNvSpPr txBox="1"/>
            <p:nvPr/>
          </p:nvSpPr>
          <p:spPr>
            <a:xfrm>
              <a:off x="4064490" y="4571009"/>
              <a:ext cx="198479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Virtual machine</a:t>
              </a:r>
            </a:p>
          </p:txBody>
        </p:sp>
        <p:sp>
          <p:nvSpPr>
            <p:cNvPr id="21" name="TextBox 20"/>
            <p:cNvSpPr txBox="1"/>
            <p:nvPr/>
          </p:nvSpPr>
          <p:spPr>
            <a:xfrm>
              <a:off x="6119338" y="3374465"/>
              <a:ext cx="1046714"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Encrypt</a:t>
              </a:r>
            </a:p>
            <a:p>
              <a:r>
                <a:rPr lang="en-US" sz="1600" b="0" dirty="0">
                  <a:latin typeface="Segoe UI" panose="020B0502040204020203" pitchFamily="34" charset="0"/>
                  <a:cs typeface="Segoe UI" panose="020B0502040204020203" pitchFamily="34" charset="0"/>
                </a:rPr>
                <a:t>config</a:t>
              </a:r>
            </a:p>
          </p:txBody>
        </p:sp>
        <p:sp>
          <p:nvSpPr>
            <p:cNvPr id="22" name="TextBox 21"/>
            <p:cNvSpPr txBox="1"/>
            <p:nvPr/>
          </p:nvSpPr>
          <p:spPr>
            <a:xfrm>
              <a:off x="6755375" y="4652013"/>
              <a:ext cx="1046714"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Encrypt</a:t>
              </a:r>
            </a:p>
            <a:p>
              <a:r>
                <a:rPr lang="en-US" sz="1600" b="0" dirty="0">
                  <a:latin typeface="Segoe UI" panose="020B0502040204020203" pitchFamily="34" charset="0"/>
                  <a:cs typeface="Segoe UI" panose="020B0502040204020203" pitchFamily="34" charset="0"/>
                </a:rPr>
                <a:t>config</a:t>
              </a:r>
            </a:p>
          </p:txBody>
        </p:sp>
        <p:sp>
          <p:nvSpPr>
            <p:cNvPr id="23" name="TextBox 22"/>
            <p:cNvSpPr txBox="1"/>
            <p:nvPr/>
          </p:nvSpPr>
          <p:spPr>
            <a:xfrm>
              <a:off x="7190795" y="6384313"/>
              <a:ext cx="1046714"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Customer</a:t>
              </a:r>
            </a:p>
          </p:txBody>
        </p:sp>
        <p:sp>
          <p:nvSpPr>
            <p:cNvPr id="24" name="TextBox 23"/>
            <p:cNvSpPr txBox="1"/>
            <p:nvPr/>
          </p:nvSpPr>
          <p:spPr>
            <a:xfrm>
              <a:off x="1264313" y="2178359"/>
              <a:ext cx="2571988"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Operating system and data disks are protected in customer</a:t>
              </a:r>
            </a:p>
            <a:p>
              <a:r>
                <a:rPr lang="en-US" b="0" dirty="0">
                  <a:latin typeface="Segoe UI" panose="020B0502040204020203" pitchFamily="34" charset="0"/>
                  <a:cs typeface="Segoe UI" panose="020B0502040204020203" pitchFamily="34" charset="0"/>
                </a:rPr>
                <a:t>storage account</a:t>
              </a:r>
            </a:p>
          </p:txBody>
        </p:sp>
        <p:sp>
          <p:nvSpPr>
            <p:cNvPr id="25" name="TextBox 24"/>
            <p:cNvSpPr txBox="1"/>
            <p:nvPr/>
          </p:nvSpPr>
          <p:spPr>
            <a:xfrm>
              <a:off x="4001451" y="1621802"/>
              <a:ext cx="298990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Keys/secrets are protected</a:t>
              </a:r>
            </a:p>
            <a:p>
              <a:r>
                <a:rPr lang="en-US" b="0" dirty="0">
                  <a:latin typeface="Segoe UI" panose="020B0502040204020203" pitchFamily="34" charset="0"/>
                  <a:cs typeface="Segoe UI" panose="020B0502040204020203" pitchFamily="34" charset="0"/>
                </a:rPr>
                <a:t>In customer key vault</a:t>
              </a:r>
            </a:p>
          </p:txBody>
        </p:sp>
        <p:cxnSp>
          <p:nvCxnSpPr>
            <p:cNvPr id="26" name="Straight Arrow Connector 25"/>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grpSp>
      <p:pic>
        <p:nvPicPr>
          <p:cNvPr id="56"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6">
            <a:hlinkClick r:id="" action="ppaction://hlinkshowjump?jump=nex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6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ec497bb-4a9f-4399-baac-e73bbd25e90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5" cy="740664"/>
          </a:xfrm>
        </p:spPr>
        <p:txBody>
          <a:bodyPr/>
          <a:lstStyle/>
          <a:p>
            <a:r>
              <a:rPr lang="en-US" dirty="0"/>
              <a:t>Demonstration: Configuring Azure VM availability sets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virtual machines in an availability set</a:t>
            </a:r>
          </a:p>
        </p:txBody>
      </p:sp>
    </p:spTree>
    <p:custDataLst>
      <p:tags r:id="rId1"/>
    </p:custDataLst>
    <p:extLst>
      <p:ext uri="{BB962C8B-B14F-4D97-AF65-F5344CB8AC3E}">
        <p14:creationId xmlns:p14="http://schemas.microsoft.com/office/powerpoint/2010/main" val="384386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10511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35272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virtual machine disks</a:t>
            </a:r>
          </a:p>
        </p:txBody>
      </p:sp>
      <p:sp>
        <p:nvSpPr>
          <p:cNvPr id="3" name="Text Placeholder 2"/>
          <p:cNvSpPr>
            <a:spLocks noGrp="1"/>
          </p:cNvSpPr>
          <p:nvPr>
            <p:ph type="body" idx="1"/>
          </p:nvPr>
        </p:nvSpPr>
        <p:spPr/>
        <p:txBody>
          <a:bodyPr/>
          <a:lstStyle/>
          <a:p>
            <a:r>
              <a:rPr lang="en-US" dirty="0"/>
              <a:t>Overview of virtual machine disks
Managing virtual machine disks
Migrating virtual machine disks and images</a:t>
            </a:r>
          </a:p>
        </p:txBody>
      </p:sp>
    </p:spTree>
    <p:custDataLst>
      <p:tags r:id="rId1"/>
    </p:custDataLst>
    <p:extLst>
      <p:ext uri="{BB962C8B-B14F-4D97-AF65-F5344CB8AC3E}">
        <p14:creationId xmlns:p14="http://schemas.microsoft.com/office/powerpoint/2010/main" val="41533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virtual machine disks</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747018" y="1313793"/>
            <a:ext cx="8224875" cy="4655820"/>
            <a:chOff x="2024025" y="1219200"/>
            <a:chExt cx="8224875" cy="4655820"/>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1" name="Up Arrow 10"/>
            <p:cNvSpPr/>
            <p:nvPr/>
          </p:nvSpPr>
          <p:spPr>
            <a:xfrm rot="6465292">
              <a:off x="5532381" y="3014005"/>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solidFill>
                    <a:schemeClr val="bg1"/>
                  </a:solidFill>
                  <a:latin typeface="Segoe UI" panose="020B0502040204020203" pitchFamily="34" charset="0"/>
                  <a:cs typeface="Segoe UI" panose="020B0502040204020203" pitchFamily="34" charset="0"/>
                </a:rPr>
                <a:t>Azure virtual machine</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C:\</a:t>
              </a:r>
            </a:p>
            <a:p>
              <a:r>
                <a:rPr lang="en-US" sz="1700" dirty="0">
                  <a:latin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D:\</a:t>
              </a:r>
            </a:p>
            <a:p>
              <a:pPr algn="ctr"/>
              <a:r>
                <a:rPr lang="en-US" sz="2800" dirty="0">
                  <a:latin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F:\ etc.</a:t>
              </a:r>
            </a:p>
            <a:p>
              <a:pPr algn="ctr"/>
              <a:r>
                <a:rPr lang="en-US" sz="2800" dirty="0">
                  <a:latin typeface="Segoe UI" panose="020B0502040204020203" pitchFamily="34" charset="0"/>
                  <a:cs typeface="Segoe UI" panose="020B0502040204020203" pitchFamily="34" charset="0"/>
                </a:rPr>
                <a:t>Data disks</a:t>
              </a:r>
            </a:p>
          </p:txBody>
        </p:sp>
        <p:sp>
          <p:nvSpPr>
            <p:cNvPr id="16" name="Rectangle 15"/>
            <p:cNvSpPr/>
            <p:nvPr/>
          </p:nvSpPr>
          <p:spPr>
            <a:xfrm>
              <a:off x="2024025" y="3438684"/>
              <a:ext cx="2497967" cy="99822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7" name="TextBox 16"/>
            <p:cNvSpPr txBox="1"/>
            <p:nvPr/>
          </p:nvSpPr>
          <p:spPr>
            <a:xfrm>
              <a:off x="2507156" y="3460741"/>
              <a:ext cx="1531705"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cs typeface="Segoe UI" panose="020B0502040204020203" pitchFamily="34" charset="0"/>
                </a:rPr>
                <a:t>Disk</a:t>
              </a:r>
            </a:p>
            <a:p>
              <a:pPr algn="ctr"/>
              <a:r>
                <a:rPr lang="en-US" sz="2800" dirty="0">
                  <a:latin typeface="Segoe UI" panose="020B0502040204020203" pitchFamily="34" charset="0"/>
                  <a:cs typeface="Segoe UI" panose="020B0502040204020203" pitchFamily="34" charset="0"/>
                </a:rPr>
                <a:t>cache</a:t>
              </a:r>
            </a:p>
          </p:txBody>
        </p:sp>
        <p:sp>
          <p:nvSpPr>
            <p:cNvPr id="18" name="Oval 17"/>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9" name="TextBox 18"/>
            <p:cNvSpPr txBox="1"/>
            <p:nvPr/>
          </p:nvSpPr>
          <p:spPr>
            <a:xfrm>
              <a:off x="7934157" y="5281046"/>
              <a:ext cx="18519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Azure blob</a:t>
              </a:r>
            </a:p>
          </p:txBody>
        </p:sp>
      </p:grpSp>
    </p:spTree>
    <p:custDataLst>
      <p:tags r:id="rId1"/>
    </p:custDataLst>
    <p:extLst>
      <p:ext uri="{BB962C8B-B14F-4D97-AF65-F5344CB8AC3E}">
        <p14:creationId xmlns:p14="http://schemas.microsoft.com/office/powerpoint/2010/main" val="307526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virtual machine disks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Manage Azure VM disks:</a:t>
            </a:r>
          </a:p>
          <a:p>
            <a:pPr marL="365760" lvl="1"/>
            <a:r>
              <a:rPr lang="en-US" dirty="0"/>
              <a:t>Attach an operating system or data disk</a:t>
            </a:r>
          </a:p>
          <a:p>
            <a:pPr marL="365760" lvl="1"/>
            <a:r>
              <a:rPr lang="en-US" dirty="0"/>
              <a:t>Remove a data disk</a:t>
            </a:r>
          </a:p>
          <a:p>
            <a:pPr marL="365760" lvl="1"/>
            <a:r>
              <a:rPr lang="en-US" dirty="0"/>
              <a:t>Modify disk settings:</a:t>
            </a:r>
          </a:p>
          <a:p>
            <a:pPr marL="576072" lvl="2"/>
            <a:r>
              <a:rPr lang="en-US" dirty="0"/>
              <a:t>Change caching behavior</a:t>
            </a:r>
          </a:p>
          <a:p>
            <a:pPr marL="576072" lvl="2"/>
            <a:r>
              <a:rPr lang="en-US" dirty="0"/>
              <a:t>Increase size</a:t>
            </a:r>
          </a:p>
          <a:p>
            <a:r>
              <a:rPr lang="en-US" dirty="0"/>
              <a:t>Use Storage Spaces in Windows Azure VMs:</a:t>
            </a:r>
          </a:p>
          <a:p>
            <a:pPr marL="365760" lvl="1"/>
            <a:r>
              <a:rPr lang="en-US" dirty="0"/>
              <a:t>Increase I/O throughput of a volume</a:t>
            </a:r>
          </a:p>
          <a:p>
            <a:pPr marL="365760" lvl="1"/>
            <a:r>
              <a:rPr lang="en-US" dirty="0"/>
              <a:t>Create a volume larger than 1 TB</a:t>
            </a:r>
          </a:p>
          <a:p>
            <a:pPr lvl="2"/>
            <a:endParaRPr lang="en-US" dirty="0"/>
          </a:p>
          <a:p>
            <a:pPr lvl="2"/>
            <a:endParaRPr lang="en-US" dirty="0"/>
          </a:p>
        </p:txBody>
      </p:sp>
    </p:spTree>
    <p:custDataLst>
      <p:tags r:id="rId1"/>
    </p:custDataLst>
    <p:extLst>
      <p:ext uri="{BB962C8B-B14F-4D97-AF65-F5344CB8AC3E}">
        <p14:creationId xmlns:p14="http://schemas.microsoft.com/office/powerpoint/2010/main" val="370270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virtual machine disks and images</a:t>
            </a:r>
          </a:p>
        </p:txBody>
      </p:sp>
      <p:sp>
        <p:nvSpPr>
          <p:cNvPr id="4" name="Content Placeholder 2"/>
          <p:cNvSpPr>
            <a:spLocks noGrp="1"/>
          </p:cNvSpPr>
          <p:nvPr/>
        </p:nvSpPr>
        <p:spPr bwMode="auto">
          <a:xfrm>
            <a:off x="348343" y="1108305"/>
            <a:ext cx="849085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Azure PowerShell cmdlets:</a:t>
            </a:r>
          </a:p>
          <a:p>
            <a:pPr marL="365760" lvl="1"/>
            <a:r>
              <a:rPr lang="en-US" b="1" dirty="0"/>
              <a:t>Add-AzureVHD</a:t>
            </a:r>
            <a:r>
              <a:rPr lang="en-US" dirty="0"/>
              <a:t>  to upload VHD files</a:t>
            </a:r>
          </a:p>
          <a:p>
            <a:pPr marL="365760" lvl="1"/>
            <a:r>
              <a:rPr lang="en-US" b="1" dirty="0"/>
              <a:t>Save-AzureVHD</a:t>
            </a:r>
            <a:r>
              <a:rPr lang="en-US" dirty="0"/>
              <a:t> to upload VHD files</a:t>
            </a:r>
          </a:p>
          <a:p>
            <a:r>
              <a:rPr lang="en-US" dirty="0"/>
              <a:t>Advantages:</a:t>
            </a:r>
            <a:endParaRPr lang="en-GB" dirty="0"/>
          </a:p>
          <a:p>
            <a:pPr marL="365760" lvl="1"/>
            <a:r>
              <a:rPr lang="en-US" b="1" dirty="0"/>
              <a:t>Add-AzureVHD</a:t>
            </a:r>
            <a:r>
              <a:rPr lang="en-US" dirty="0"/>
              <a:t> automatically converts dynamic disks to fixed format </a:t>
            </a:r>
          </a:p>
          <a:p>
            <a:pPr marL="365760" lvl="1"/>
            <a:r>
              <a:rPr lang="en-US" b="1" dirty="0"/>
              <a:t>Add-AzureVHD</a:t>
            </a:r>
            <a:r>
              <a:rPr lang="en-US" dirty="0"/>
              <a:t> and </a:t>
            </a:r>
            <a:r>
              <a:rPr lang="en-US" b="1" dirty="0"/>
              <a:t>Save-AzureVHD</a:t>
            </a:r>
            <a:r>
              <a:rPr lang="en-US" dirty="0"/>
              <a:t> inspects the .VHD </a:t>
            </a:r>
            <a:br>
              <a:rPr lang="en-US" dirty="0"/>
            </a:br>
            <a:r>
              <a:rPr lang="en-US" dirty="0"/>
              <a:t>file format, and reads/writes actual disk content and skips empty bytes, providing a more efficient data transfer</a:t>
            </a:r>
            <a:endParaRPr lang="en-GB" dirty="0"/>
          </a:p>
          <a:p>
            <a:pPr marL="365760" lvl="1"/>
            <a:r>
              <a:rPr lang="en-US" dirty="0"/>
              <a:t>Both cmdlets support multithreading for increased throughput</a:t>
            </a:r>
            <a:endParaRPr lang="en-GB" dirty="0"/>
          </a:p>
          <a:p>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8919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f66c9a6-443b-4c06-8b6f-853b6b6b9f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virtual machine disks and images</a:t>
            </a:r>
          </a:p>
        </p:txBody>
      </p:sp>
      <p:grpSp>
        <p:nvGrpSpPr>
          <p:cNvPr id="4" name="Group 3" descr="Illustration depicting import/export jobs. Export involves shipping disks (represented by a disk icon) at the bottom of the slide, transported from an Azure data center (on the right) to your own premises location (on the left). Import (at the top) involves shipping the disk in the opposite direction (from left to right)."/>
          <p:cNvGrpSpPr/>
          <p:nvPr/>
        </p:nvGrpSpPr>
        <p:grpSpPr>
          <a:xfrm>
            <a:off x="648045" y="1188778"/>
            <a:ext cx="8116207" cy="5250146"/>
            <a:chOff x="2322424" y="768914"/>
            <a:chExt cx="8116207" cy="5250146"/>
          </a:xfrm>
        </p:grpSpPr>
        <p:grpSp>
          <p:nvGrpSpPr>
            <p:cNvPr id="5" name="Group 4"/>
            <p:cNvGrpSpPr>
              <a:grpSpLocks noChangeAspect="1"/>
            </p:cNvGrpSpPr>
            <p:nvPr/>
          </p:nvGrpSpPr>
          <p:grpSpPr bwMode="auto">
            <a:xfrm>
              <a:off x="7374146" y="989050"/>
              <a:ext cx="3032584" cy="1247563"/>
              <a:chOff x="5089" y="1088"/>
              <a:chExt cx="931" cy="383"/>
            </a:xfrm>
          </p:grpSpPr>
          <p:sp>
            <p:nvSpPr>
              <p:cNvPr id="95" name="AutoShape 3"/>
              <p:cNvSpPr>
                <a:spLocks noChangeAspect="1" noChangeArrowheads="1" noTextEdit="1"/>
              </p:cNvSpPr>
              <p:nvPr/>
            </p:nvSpPr>
            <p:spPr bwMode="auto">
              <a:xfrm>
                <a:off x="5091" y="1088"/>
                <a:ext cx="929"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6" name="Freeform 95"/>
              <p:cNvSpPr>
                <a:spLocks/>
              </p:cNvSpPr>
              <p:nvPr/>
            </p:nvSpPr>
            <p:spPr bwMode="auto">
              <a:xfrm>
                <a:off x="5089" y="1088"/>
                <a:ext cx="931"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6" name="Group 5"/>
            <p:cNvGrpSpPr>
              <a:grpSpLocks noChangeAspect="1"/>
            </p:cNvGrpSpPr>
            <p:nvPr/>
          </p:nvGrpSpPr>
          <p:grpSpPr bwMode="auto">
            <a:xfrm>
              <a:off x="7406047" y="3619500"/>
              <a:ext cx="3032584" cy="1247563"/>
              <a:chOff x="5089" y="1088"/>
              <a:chExt cx="931" cy="383"/>
            </a:xfrm>
          </p:grpSpPr>
          <p:sp>
            <p:nvSpPr>
              <p:cNvPr id="93" name="AutoShape 3"/>
              <p:cNvSpPr>
                <a:spLocks noChangeAspect="1" noChangeArrowheads="1" noTextEdit="1"/>
              </p:cNvSpPr>
              <p:nvPr/>
            </p:nvSpPr>
            <p:spPr bwMode="auto">
              <a:xfrm>
                <a:off x="5091" y="1088"/>
                <a:ext cx="929"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4" name="Freeform 93"/>
              <p:cNvSpPr>
                <a:spLocks/>
              </p:cNvSpPr>
              <p:nvPr/>
            </p:nvSpPr>
            <p:spPr bwMode="auto">
              <a:xfrm>
                <a:off x="5089" y="1088"/>
                <a:ext cx="931"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7" name="Group 6"/>
            <p:cNvGrpSpPr/>
            <p:nvPr/>
          </p:nvGrpSpPr>
          <p:grpSpPr>
            <a:xfrm>
              <a:off x="2322424" y="891842"/>
              <a:ext cx="1065951" cy="1750453"/>
              <a:chOff x="2322424" y="891842"/>
              <a:chExt cx="1065951" cy="1750453"/>
            </a:xfrm>
          </p:grpSpPr>
          <p:pic>
            <p:nvPicPr>
              <p:cNvPr id="91" name="Picture 90"/>
              <p:cNvPicPr>
                <a:picLocks noChangeAspect="1"/>
              </p:cNvPicPr>
              <p:nvPr/>
            </p:nvPicPr>
            <p:blipFill>
              <a:blip r:embed="rId4"/>
              <a:stretch>
                <a:fillRect/>
              </a:stretch>
            </p:blipFill>
            <p:spPr>
              <a:xfrm>
                <a:off x="2322424" y="891842"/>
                <a:ext cx="619953" cy="1166969"/>
              </a:xfrm>
              <a:prstGeom prst="rect">
                <a:avLst/>
              </a:prstGeom>
            </p:spPr>
          </p:pic>
          <p:pic>
            <p:nvPicPr>
              <p:cNvPr id="92" name="Picture 91"/>
              <p:cNvPicPr>
                <a:picLocks noChangeAspect="1"/>
              </p:cNvPicPr>
              <p:nvPr/>
            </p:nvPicPr>
            <p:blipFill>
              <a:blip r:embed="rId4"/>
              <a:stretch>
                <a:fillRect/>
              </a:stretch>
            </p:blipFill>
            <p:spPr>
              <a:xfrm>
                <a:off x="2768422" y="1475326"/>
                <a:ext cx="619953" cy="1166969"/>
              </a:xfrm>
              <a:prstGeom prst="rect">
                <a:avLst/>
              </a:prstGeom>
            </p:spPr>
          </p:pic>
        </p:grpSp>
        <p:grpSp>
          <p:nvGrpSpPr>
            <p:cNvPr id="8" name="Group 7"/>
            <p:cNvGrpSpPr/>
            <p:nvPr/>
          </p:nvGrpSpPr>
          <p:grpSpPr>
            <a:xfrm>
              <a:off x="2322424" y="3537321"/>
              <a:ext cx="1065951" cy="1750453"/>
              <a:chOff x="2322424" y="891842"/>
              <a:chExt cx="1065951" cy="1750453"/>
            </a:xfrm>
          </p:grpSpPr>
          <p:pic>
            <p:nvPicPr>
              <p:cNvPr id="89" name="Picture 88"/>
              <p:cNvPicPr>
                <a:picLocks noChangeAspect="1"/>
              </p:cNvPicPr>
              <p:nvPr/>
            </p:nvPicPr>
            <p:blipFill>
              <a:blip r:embed="rId4"/>
              <a:stretch>
                <a:fillRect/>
              </a:stretch>
            </p:blipFill>
            <p:spPr>
              <a:xfrm>
                <a:off x="2322424" y="891842"/>
                <a:ext cx="619953" cy="1166969"/>
              </a:xfrm>
              <a:prstGeom prst="rect">
                <a:avLst/>
              </a:prstGeom>
            </p:spPr>
          </p:pic>
          <p:pic>
            <p:nvPicPr>
              <p:cNvPr id="90" name="Picture 89"/>
              <p:cNvPicPr>
                <a:picLocks noChangeAspect="1"/>
              </p:cNvPicPr>
              <p:nvPr/>
            </p:nvPicPr>
            <p:blipFill>
              <a:blip r:embed="rId4"/>
              <a:stretch>
                <a:fillRect/>
              </a:stretch>
            </p:blipFill>
            <p:spPr>
              <a:xfrm>
                <a:off x="2768422" y="1475326"/>
                <a:ext cx="619953" cy="1166969"/>
              </a:xfrm>
              <a:prstGeom prst="rect">
                <a:avLst/>
              </a:prstGeom>
            </p:spPr>
          </p:pic>
        </p:grpSp>
        <p:sp>
          <p:nvSpPr>
            <p:cNvPr id="9" name="Right Arrow 8"/>
            <p:cNvSpPr/>
            <p:nvPr/>
          </p:nvSpPr>
          <p:spPr>
            <a:xfrm>
              <a:off x="2565646" y="2106606"/>
              <a:ext cx="2547892" cy="1035866"/>
            </a:xfrm>
            <a:prstGeom prst="right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0" name="Right Arrow 9"/>
            <p:cNvSpPr/>
            <p:nvPr/>
          </p:nvSpPr>
          <p:spPr>
            <a:xfrm>
              <a:off x="5868140" y="2058810"/>
              <a:ext cx="3396488" cy="1035866"/>
            </a:xfrm>
            <a:prstGeom prst="right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1" name="Left Arrow 10"/>
            <p:cNvSpPr/>
            <p:nvPr/>
          </p:nvSpPr>
          <p:spPr>
            <a:xfrm>
              <a:off x="2641278" y="4885834"/>
              <a:ext cx="2960532" cy="1133226"/>
            </a:xfrm>
            <a:prstGeom prst="left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2" name="Left Arrow 11"/>
            <p:cNvSpPr/>
            <p:nvPr/>
          </p:nvSpPr>
          <p:spPr>
            <a:xfrm>
              <a:off x="5764466" y="4885834"/>
              <a:ext cx="4302812" cy="1133226"/>
            </a:xfrm>
            <a:prstGeom prst="left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pic>
          <p:nvPicPr>
            <p:cNvPr id="13" name="Picture 12"/>
            <p:cNvPicPr>
              <a:picLocks noChangeAspect="1"/>
            </p:cNvPicPr>
            <p:nvPr/>
          </p:nvPicPr>
          <p:blipFill>
            <a:blip r:embed="rId5"/>
            <a:stretch>
              <a:fillRect/>
            </a:stretch>
          </p:blipFill>
          <p:spPr>
            <a:xfrm>
              <a:off x="4293821" y="1428680"/>
              <a:ext cx="590392" cy="724573"/>
            </a:xfrm>
            <a:prstGeom prst="rect">
              <a:avLst/>
            </a:prstGeom>
          </p:spPr>
        </p:pic>
        <p:pic>
          <p:nvPicPr>
            <p:cNvPr id="14" name="Picture 13"/>
            <p:cNvPicPr>
              <a:picLocks noChangeAspect="1"/>
            </p:cNvPicPr>
            <p:nvPr/>
          </p:nvPicPr>
          <p:blipFill>
            <a:blip r:embed="rId5"/>
            <a:stretch>
              <a:fillRect/>
            </a:stretch>
          </p:blipFill>
          <p:spPr>
            <a:xfrm>
              <a:off x="6198610" y="4143299"/>
              <a:ext cx="590392" cy="724573"/>
            </a:xfrm>
            <a:prstGeom prst="rect">
              <a:avLst/>
            </a:prstGeom>
          </p:spPr>
        </p:pic>
        <p:pic>
          <p:nvPicPr>
            <p:cNvPr id="15" name="Picture 14"/>
            <p:cNvPicPr>
              <a:picLocks noChangeAspect="1"/>
            </p:cNvPicPr>
            <p:nvPr/>
          </p:nvPicPr>
          <p:blipFill>
            <a:blip r:embed="rId6"/>
            <a:stretch>
              <a:fillRect/>
            </a:stretch>
          </p:blipFill>
          <p:spPr>
            <a:xfrm>
              <a:off x="4042788" y="4103251"/>
              <a:ext cx="1434734" cy="782583"/>
            </a:xfrm>
            <a:prstGeom prst="rect">
              <a:avLst/>
            </a:prstGeom>
          </p:spPr>
        </p:pic>
        <p:pic>
          <p:nvPicPr>
            <p:cNvPr id="16" name="Picture 15"/>
            <p:cNvPicPr>
              <a:picLocks noChangeAspect="1"/>
            </p:cNvPicPr>
            <p:nvPr/>
          </p:nvPicPr>
          <p:blipFill>
            <a:blip r:embed="rId6"/>
            <a:stretch>
              <a:fillRect/>
            </a:stretch>
          </p:blipFill>
          <p:spPr>
            <a:xfrm flipH="1">
              <a:off x="5518290" y="1433002"/>
              <a:ext cx="1434734" cy="782583"/>
            </a:xfrm>
            <a:prstGeom prst="rect">
              <a:avLst/>
            </a:prstGeom>
          </p:spPr>
        </p:pic>
        <p:sp>
          <p:nvSpPr>
            <p:cNvPr id="17" name="TextBox 16"/>
            <p:cNvSpPr txBox="1"/>
            <p:nvPr/>
          </p:nvSpPr>
          <p:spPr>
            <a:xfrm>
              <a:off x="5113538" y="808866"/>
              <a:ext cx="2139518"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Import job</a:t>
              </a:r>
            </a:p>
          </p:txBody>
        </p:sp>
        <p:sp>
          <p:nvSpPr>
            <p:cNvPr id="18" name="TextBox 17"/>
            <p:cNvSpPr txBox="1"/>
            <p:nvPr/>
          </p:nvSpPr>
          <p:spPr>
            <a:xfrm>
              <a:off x="5079509" y="3479115"/>
              <a:ext cx="2139518"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Export job</a:t>
              </a:r>
            </a:p>
          </p:txBody>
        </p:sp>
        <p:sp>
          <p:nvSpPr>
            <p:cNvPr id="19" name="TextBox 18"/>
            <p:cNvSpPr txBox="1"/>
            <p:nvPr/>
          </p:nvSpPr>
          <p:spPr>
            <a:xfrm>
              <a:off x="2641278" y="2405925"/>
              <a:ext cx="2242935"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cs typeface="Segoe UI" panose="020B0502040204020203" pitchFamily="34" charset="0"/>
                </a:rPr>
                <a:t>Copy data to HD</a:t>
              </a:r>
            </a:p>
          </p:txBody>
        </p:sp>
        <p:sp>
          <p:nvSpPr>
            <p:cNvPr id="20" name="TextBox 19"/>
            <p:cNvSpPr txBox="1"/>
            <p:nvPr/>
          </p:nvSpPr>
          <p:spPr>
            <a:xfrm>
              <a:off x="6005534" y="2348070"/>
              <a:ext cx="3147344"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cs typeface="Segoe UI" panose="020B0502040204020203" pitchFamily="34" charset="0"/>
                </a:rPr>
                <a:t>Ship to Microsoft Azure</a:t>
              </a:r>
            </a:p>
          </p:txBody>
        </p:sp>
        <p:sp>
          <p:nvSpPr>
            <p:cNvPr id="21" name="TextBox 20"/>
            <p:cNvSpPr txBox="1"/>
            <p:nvPr/>
          </p:nvSpPr>
          <p:spPr>
            <a:xfrm>
              <a:off x="6125746" y="5221614"/>
              <a:ext cx="379061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Microsoft copy data to your HD</a:t>
              </a:r>
            </a:p>
          </p:txBody>
        </p:sp>
        <p:sp>
          <p:nvSpPr>
            <p:cNvPr id="22" name="TextBox 21"/>
            <p:cNvSpPr txBox="1"/>
            <p:nvPr/>
          </p:nvSpPr>
          <p:spPr>
            <a:xfrm>
              <a:off x="3034938" y="5252392"/>
              <a:ext cx="244258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Ship to on-premises</a:t>
              </a:r>
            </a:p>
          </p:txBody>
        </p:sp>
        <p:grpSp>
          <p:nvGrpSpPr>
            <p:cNvPr id="23" name="Group 22"/>
            <p:cNvGrpSpPr/>
            <p:nvPr/>
          </p:nvGrpSpPr>
          <p:grpSpPr>
            <a:xfrm>
              <a:off x="8982022" y="768914"/>
              <a:ext cx="1023287" cy="1440065"/>
              <a:chOff x="8982022" y="768914"/>
              <a:chExt cx="1023287" cy="1440065"/>
            </a:xfrm>
          </p:grpSpPr>
          <p:grpSp>
            <p:nvGrpSpPr>
              <p:cNvPr id="57" name="Group 56"/>
              <p:cNvGrpSpPr>
                <a:grpSpLocks noChangeAspect="1"/>
              </p:cNvGrpSpPr>
              <p:nvPr/>
            </p:nvGrpSpPr>
            <p:grpSpPr>
              <a:xfrm>
                <a:off x="8982022" y="768914"/>
                <a:ext cx="807387" cy="1287665"/>
                <a:chOff x="8822083" y="2100326"/>
                <a:chExt cx="914400" cy="1458337"/>
              </a:xfrm>
            </p:grpSpPr>
            <p:grpSp>
              <p:nvGrpSpPr>
                <p:cNvPr id="74" name="Group 73"/>
                <p:cNvGrpSpPr>
                  <a:grpSpLocks noChangeAspect="1"/>
                </p:cNvGrpSpPr>
                <p:nvPr/>
              </p:nvGrpSpPr>
              <p:grpSpPr bwMode="auto">
                <a:xfrm>
                  <a:off x="9068949" y="2230438"/>
                  <a:ext cx="530226" cy="1174751"/>
                  <a:chOff x="5855" y="1405"/>
                  <a:chExt cx="334" cy="740"/>
                </a:xfrm>
              </p:grpSpPr>
              <p:sp>
                <p:nvSpPr>
                  <p:cNvPr id="7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9" name="Freeform 7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0" name="Rectangle 7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1" name="Freeform 8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2" name="Rectangle 8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3" name="Freeform 8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4" name="Rectangle 8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5" name="Freeform 8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6" name="Oval 8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7" name="Freeform 8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8" name="Rectangle 8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75" name="Rectangle 7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p:cNvGrpSpPr>
                <a:grpSpLocks noChangeAspect="1"/>
              </p:cNvGrpSpPr>
              <p:nvPr/>
            </p:nvGrpSpPr>
            <p:grpSpPr>
              <a:xfrm>
                <a:off x="9197922" y="921314"/>
                <a:ext cx="807387" cy="1287665"/>
                <a:chOff x="8822083" y="2100326"/>
                <a:chExt cx="914400" cy="1458337"/>
              </a:xfrm>
            </p:grpSpPr>
            <p:grpSp>
              <p:nvGrpSpPr>
                <p:cNvPr id="59" name="Group 58"/>
                <p:cNvGrpSpPr>
                  <a:grpSpLocks noChangeAspect="1"/>
                </p:cNvGrpSpPr>
                <p:nvPr/>
              </p:nvGrpSpPr>
              <p:grpSpPr bwMode="auto">
                <a:xfrm>
                  <a:off x="9068949" y="2230438"/>
                  <a:ext cx="530226" cy="1174751"/>
                  <a:chOff x="5855" y="1405"/>
                  <a:chExt cx="334" cy="740"/>
                </a:xfrm>
              </p:grpSpPr>
              <p:sp>
                <p:nvSpPr>
                  <p:cNvPr id="6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Freeform 6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5" name="Rectangle 6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Freeform 6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Rectangle 6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Freeform 6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Rectangle 6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Freeform 6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Oval 7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Freeform 7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Rectangle 7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0" name="Rectangle 5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4" name="Group 23"/>
            <p:cNvGrpSpPr/>
            <p:nvPr/>
          </p:nvGrpSpPr>
          <p:grpSpPr>
            <a:xfrm>
              <a:off x="8930849" y="3423265"/>
              <a:ext cx="1023287" cy="1440065"/>
              <a:chOff x="8982022" y="768914"/>
              <a:chExt cx="1023287" cy="1440065"/>
            </a:xfrm>
          </p:grpSpPr>
          <p:grpSp>
            <p:nvGrpSpPr>
              <p:cNvPr id="25" name="Group 24"/>
              <p:cNvGrpSpPr>
                <a:grpSpLocks noChangeAspect="1"/>
              </p:cNvGrpSpPr>
              <p:nvPr/>
            </p:nvGrpSpPr>
            <p:grpSpPr>
              <a:xfrm>
                <a:off x="8982022" y="768914"/>
                <a:ext cx="807387" cy="1287665"/>
                <a:chOff x="8822083" y="2100326"/>
                <a:chExt cx="914400" cy="1458337"/>
              </a:xfrm>
            </p:grpSpPr>
            <p:grpSp>
              <p:nvGrpSpPr>
                <p:cNvPr id="42" name="Group 41"/>
                <p:cNvGrpSpPr>
                  <a:grpSpLocks noChangeAspect="1"/>
                </p:cNvGrpSpPr>
                <p:nvPr/>
              </p:nvGrpSpPr>
              <p:grpSpPr bwMode="auto">
                <a:xfrm>
                  <a:off x="9068949" y="2230438"/>
                  <a:ext cx="530226" cy="1174751"/>
                  <a:chOff x="5855" y="1405"/>
                  <a:chExt cx="334" cy="740"/>
                </a:xfrm>
              </p:grpSpPr>
              <p:sp>
                <p:nvSpPr>
                  <p:cNvPr id="44"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Freeform 44"/>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Rectangle 45"/>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Freeform 46"/>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Rectangle 47"/>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Freeform 48"/>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Rectangle 49"/>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Freeform 50"/>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Rectangle 51"/>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Freeform 52"/>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Oval 53"/>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Freeform 54"/>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Rectangle 55"/>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43" name="Rectangle 42"/>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a:grpSpLocks noChangeAspect="1"/>
              </p:cNvGrpSpPr>
              <p:nvPr/>
            </p:nvGrpSpPr>
            <p:grpSpPr>
              <a:xfrm>
                <a:off x="9197922" y="921314"/>
                <a:ext cx="807387" cy="1287665"/>
                <a:chOff x="8822083" y="2100326"/>
                <a:chExt cx="914400" cy="1458337"/>
              </a:xfrm>
            </p:grpSpPr>
            <p:grpSp>
              <p:nvGrpSpPr>
                <p:cNvPr id="27" name="Group 26"/>
                <p:cNvGrpSpPr>
                  <a:grpSpLocks noChangeAspect="1"/>
                </p:cNvGrpSpPr>
                <p:nvPr/>
              </p:nvGrpSpPr>
              <p:grpSpPr bwMode="auto">
                <a:xfrm>
                  <a:off x="9068949" y="2230438"/>
                  <a:ext cx="530226" cy="1174751"/>
                  <a:chOff x="5855" y="1405"/>
                  <a:chExt cx="334" cy="740"/>
                </a:xfrm>
              </p:grpSpPr>
              <p:sp>
                <p:nvSpPr>
                  <p:cNvPr id="29"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 name="Freeform 29"/>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 name="Rectangle 30"/>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2" name="Freeform 31"/>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Rectangle 32"/>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Oval 38"/>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8" name="Rectangle 27"/>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pic>
        <p:nvPicPr>
          <p:cNvPr id="97"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97">
            <a:hlinkClick r:id="" action="ppaction://hlinkshowjump?jump=nex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0534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Configuring virtual machines
Configuring virtual machine disks
Managing and monitoring Azure virtual machines
Managing classic virtual machines</a:t>
            </a:r>
          </a:p>
        </p:txBody>
      </p:sp>
    </p:spTree>
    <p:custDataLst>
      <p:tags r:id="rId1"/>
    </p:custDataLst>
    <p:extLst>
      <p:ext uri="{BB962C8B-B14F-4D97-AF65-F5344CB8AC3E}">
        <p14:creationId xmlns:p14="http://schemas.microsoft.com/office/powerpoint/2010/main" val="320552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and monitoring Azure virtual machines</a:t>
            </a:r>
          </a:p>
        </p:txBody>
      </p:sp>
      <p:sp>
        <p:nvSpPr>
          <p:cNvPr id="3" name="Text Placeholder 2"/>
          <p:cNvSpPr>
            <a:spLocks noGrp="1"/>
          </p:cNvSpPr>
          <p:nvPr>
            <p:ph type="body" idx="1"/>
          </p:nvPr>
        </p:nvSpPr>
        <p:spPr/>
        <p:txBody>
          <a:bodyPr/>
          <a:lstStyle/>
          <a:p>
            <a:r>
              <a:rPr lang="en-US" dirty="0"/>
              <a:t>Configuration management options
What is the VM Agent Custom Script extension?
What is the VM Agent Desired State Configuration extension?
Monitoring Azure virtual machines
Demonstration: Configuring Azure Resource Manager Windows virtual machines with DSC</a:t>
            </a:r>
          </a:p>
        </p:txBody>
      </p:sp>
    </p:spTree>
    <p:custDataLst>
      <p:tags r:id="rId1"/>
    </p:custDataLst>
    <p:extLst>
      <p:ext uri="{BB962C8B-B14F-4D97-AF65-F5344CB8AC3E}">
        <p14:creationId xmlns:p14="http://schemas.microsoft.com/office/powerpoint/2010/main" val="135255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Cross-Platform Management Options:</a:t>
            </a:r>
          </a:p>
          <a:p>
            <a:pPr marL="365760" lvl="1"/>
            <a:r>
              <a:rPr lang="en-US" dirty="0"/>
              <a:t>VM Agent and VM Agent Extensions</a:t>
            </a:r>
          </a:p>
          <a:p>
            <a:pPr marL="365760" lvl="1"/>
            <a:r>
              <a:rPr lang="en-US" dirty="0"/>
              <a:t>Azure CLI</a:t>
            </a:r>
          </a:p>
          <a:p>
            <a:pPr marL="365760" lvl="1"/>
            <a:r>
              <a:rPr lang="en-US" dirty="0"/>
              <a:t>Azure PowerShell</a:t>
            </a:r>
          </a:p>
          <a:p>
            <a:r>
              <a:rPr lang="en-US" dirty="0"/>
              <a:t>Windows Management Options:</a:t>
            </a:r>
          </a:p>
          <a:p>
            <a:pPr marL="365760" lvl="1"/>
            <a:r>
              <a:rPr lang="en-US" dirty="0"/>
              <a:t>RDP</a:t>
            </a:r>
          </a:p>
          <a:p>
            <a:r>
              <a:rPr lang="en-US" dirty="0"/>
              <a:t>Linux Management Options:</a:t>
            </a:r>
          </a:p>
          <a:p>
            <a:pPr marL="365760" lvl="1"/>
            <a:r>
              <a:rPr lang="en-US" dirty="0"/>
              <a:t>SSH</a:t>
            </a:r>
          </a:p>
          <a:p>
            <a:pPr marL="0" indent="0">
              <a:buNone/>
            </a:pPr>
            <a:endParaRPr lang="en-US" dirty="0"/>
          </a:p>
        </p:txBody>
      </p:sp>
    </p:spTree>
    <p:custDataLst>
      <p:tags r:id="rId1"/>
    </p:custDataLst>
    <p:extLst>
      <p:ext uri="{BB962C8B-B14F-4D97-AF65-F5344CB8AC3E}">
        <p14:creationId xmlns:p14="http://schemas.microsoft.com/office/powerpoint/2010/main" val="298364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VM Agent Custom Script extension?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Custom Script VM Agent extension:</a:t>
            </a:r>
          </a:p>
          <a:p>
            <a:pPr marL="365760" lvl="1"/>
            <a:r>
              <a:rPr lang="en-US" dirty="0"/>
              <a:t>Automate by running Windows PowerShell or Linux scripts locally on Azure VMs</a:t>
            </a:r>
          </a:p>
          <a:p>
            <a:pPr marL="365760" lvl="1"/>
            <a:r>
              <a:rPr lang="en-US" dirty="0"/>
              <a:t>Upload scripts to an Azure storage account of GitHub for use across Azure VMs</a:t>
            </a:r>
          </a:p>
          <a:p>
            <a:pPr marL="365760" lvl="1"/>
            <a:r>
              <a:rPr lang="en-US" dirty="0"/>
              <a:t>Use Azure PowerShell, Azure CLI, or Azure Resource Manager templates to deploy Custom Script VM Agent extension</a:t>
            </a:r>
          </a:p>
          <a:p>
            <a:endParaRPr lang="en-US" dirty="0"/>
          </a:p>
        </p:txBody>
      </p:sp>
    </p:spTree>
    <p:custDataLst>
      <p:tags r:id="rId1"/>
    </p:custDataLst>
    <p:extLst>
      <p:ext uri="{BB962C8B-B14F-4D97-AF65-F5344CB8AC3E}">
        <p14:creationId xmlns:p14="http://schemas.microsoft.com/office/powerpoint/2010/main" val="222381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36025" cy="740664"/>
          </a:xfrm>
        </p:spPr>
        <p:txBody>
          <a:bodyPr/>
          <a:lstStyle/>
          <a:p>
            <a:r>
              <a:rPr lang="en-US" dirty="0"/>
              <a:t>What is the VM Agent Desired State Configuration extension?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Leverages Windows DSC and DSC for Linux:</a:t>
            </a:r>
          </a:p>
          <a:p>
            <a:pPr marL="365760" lvl="1"/>
            <a:r>
              <a:rPr lang="en-US" dirty="0"/>
              <a:t>WMF-based (Windows)</a:t>
            </a:r>
          </a:p>
          <a:p>
            <a:pPr marL="365760" lvl="1"/>
            <a:r>
              <a:rPr lang="en-US" dirty="0"/>
              <a:t>OMI-based (Linux)</a:t>
            </a:r>
          </a:p>
          <a:p>
            <a:r>
              <a:rPr lang="en-US" dirty="0"/>
              <a:t>Implemented as VM Agent extensions:</a:t>
            </a:r>
          </a:p>
          <a:p>
            <a:pPr marL="365760" lvl="1"/>
            <a:r>
              <a:rPr lang="en-US" dirty="0"/>
              <a:t>DSC Extension for Windows Azure VMs</a:t>
            </a:r>
          </a:p>
          <a:p>
            <a:pPr marL="365760" lvl="1"/>
            <a:r>
              <a:rPr lang="en-US" dirty="0"/>
              <a:t>Azure DSCForLinux Extension for Linux Azure VMs</a:t>
            </a:r>
          </a:p>
          <a:p>
            <a:r>
              <a:rPr lang="en-US" dirty="0"/>
              <a:t>Deployment support:</a:t>
            </a:r>
          </a:p>
          <a:p>
            <a:pPr marL="365760" lvl="1"/>
            <a:r>
              <a:rPr lang="en-US" dirty="0"/>
              <a:t>ARM templates</a:t>
            </a:r>
          </a:p>
          <a:p>
            <a:pPr marL="365760" lvl="1"/>
            <a:r>
              <a:rPr lang="en-US" dirty="0"/>
              <a:t>Windows PowerShell</a:t>
            </a:r>
          </a:p>
          <a:p>
            <a:pPr marL="365760" lvl="1"/>
            <a:r>
              <a:rPr lang="en-US" dirty="0"/>
              <a:t>Azure CLI</a:t>
            </a:r>
          </a:p>
          <a:p>
            <a:endParaRPr lang="en-US" dirty="0"/>
          </a:p>
        </p:txBody>
      </p:sp>
    </p:spTree>
    <p:custDataLst>
      <p:tags r:id="rId1"/>
    </p:custDataLst>
    <p:extLst>
      <p:ext uri="{BB962C8B-B14F-4D97-AF65-F5344CB8AC3E}">
        <p14:creationId xmlns:p14="http://schemas.microsoft.com/office/powerpoint/2010/main" val="406018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1702615-1f46-46f0-9a9e-714e798a7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Azure virtual machines</a:t>
            </a:r>
          </a:p>
        </p:txBody>
      </p:sp>
      <p:sp>
        <p:nvSpPr>
          <p:cNvPr id="4" name="Content Placeholder 2"/>
          <p:cNvSpPr>
            <a:spLocks noGrp="1"/>
          </p:cNvSpPr>
          <p:nvPr/>
        </p:nvSpPr>
        <p:spPr bwMode="auto">
          <a:xfrm>
            <a:off x="458788" y="1021215"/>
            <a:ext cx="83804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a:t>Available for VMs running the Windows and Linux operating systems:</a:t>
            </a:r>
          </a:p>
          <a:p>
            <a:pPr marL="365760" lvl="1"/>
            <a:r>
              <a:rPr lang="en-US" dirty="0"/>
              <a:t>Implemented as Agent VM extension</a:t>
            </a:r>
          </a:p>
          <a:p>
            <a:pPr marL="365760" lvl="1"/>
            <a:r>
              <a:rPr lang="en-US" dirty="0"/>
              <a:t>Include boot diagnostics </a:t>
            </a:r>
          </a:p>
          <a:p>
            <a:r>
              <a:rPr lang="en-US" sz="3200" dirty="0"/>
              <a:t>Metrics, diagnostics and log data is:</a:t>
            </a:r>
          </a:p>
          <a:p>
            <a:pPr marL="365760" lvl="1"/>
            <a:r>
              <a:rPr lang="en-US" dirty="0"/>
              <a:t>Displayed in Azure portal (metrics and boot diagnostics)</a:t>
            </a:r>
          </a:p>
          <a:p>
            <a:pPr marL="365760" lvl="1"/>
            <a:r>
              <a:rPr lang="en-US" dirty="0"/>
              <a:t>Configurable via Azure portal and programmatically</a:t>
            </a:r>
          </a:p>
          <a:p>
            <a:pPr marL="365760" lvl="1"/>
            <a:r>
              <a:rPr lang="en-US" dirty="0"/>
              <a:t>Stored in Azure storage (tables and blobs)</a:t>
            </a:r>
          </a:p>
          <a:p>
            <a:r>
              <a:rPr lang="en-US" sz="3200" dirty="0"/>
              <a:t>Alerts: </a:t>
            </a:r>
          </a:p>
          <a:p>
            <a:pPr marL="365760" lvl="1"/>
            <a:r>
              <a:rPr lang="en-US" dirty="0"/>
              <a:t>Metric, condition, threshold, and period-based</a:t>
            </a:r>
            <a:endParaRPr lang="en-US" sz="2400" dirty="0"/>
          </a:p>
          <a:p>
            <a:pPr marL="365760" lvl="1"/>
            <a:r>
              <a:rPr lang="en-US" sz="2400" dirty="0"/>
              <a:t>Email notifications and W</a:t>
            </a:r>
            <a:r>
              <a:rPr lang="en-US" dirty="0"/>
              <a:t>ebhook support</a:t>
            </a:r>
            <a:endParaRPr lang="en-US" sz="2400" dirty="0"/>
          </a:p>
          <a:p>
            <a:pPr marL="0" indent="0">
              <a:buNone/>
            </a:pPr>
            <a:endParaRPr lang="en-US" dirty="0"/>
          </a:p>
        </p:txBody>
      </p:sp>
    </p:spTree>
    <p:custDataLst>
      <p:tags r:id="rId1"/>
    </p:custDataLst>
    <p:extLst>
      <p:ext uri="{BB962C8B-B14F-4D97-AF65-F5344CB8AC3E}">
        <p14:creationId xmlns:p14="http://schemas.microsoft.com/office/powerpoint/2010/main" val="347010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9980ce1-6f27-49ce-937b-bed66cc8e1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Azure Resource Manager Windows virtual machines with DSC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apply DSC to an Azure virtual machine running the Windows operating system</a:t>
            </a:r>
          </a:p>
        </p:txBody>
      </p:sp>
    </p:spTree>
    <p:custDataLst>
      <p:tags r:id="rId1"/>
    </p:custDataLst>
    <p:extLst>
      <p:ext uri="{BB962C8B-B14F-4D97-AF65-F5344CB8AC3E}">
        <p14:creationId xmlns:p14="http://schemas.microsoft.com/office/powerpoint/2010/main" val="296223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414395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f3d871f-5ca2-4318-8083-2afba4f981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Managing classic virtual machines</a:t>
            </a:r>
          </a:p>
        </p:txBody>
      </p:sp>
      <p:sp>
        <p:nvSpPr>
          <p:cNvPr id="3" name="Text Placeholder 2"/>
          <p:cNvSpPr>
            <a:spLocks noGrp="1"/>
          </p:cNvSpPr>
          <p:nvPr>
            <p:ph type="body" idx="1"/>
          </p:nvPr>
        </p:nvSpPr>
        <p:spPr/>
        <p:txBody>
          <a:bodyPr/>
          <a:lstStyle/>
          <a:p>
            <a:r>
              <a:rPr lang="en-US" dirty="0"/>
              <a:t>Configuring classic virtual machines
Managing and configuring classic VM storage
Monitoring and managing classic VMs</a:t>
            </a:r>
          </a:p>
        </p:txBody>
      </p:sp>
    </p:spTree>
    <p:custDataLst>
      <p:tags r:id="rId1"/>
    </p:custDataLst>
    <p:extLst>
      <p:ext uri="{BB962C8B-B14F-4D97-AF65-F5344CB8AC3E}">
        <p14:creationId xmlns:p14="http://schemas.microsoft.com/office/powerpoint/2010/main" val="428101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0ce8eb7-2b32-4a21-8734-856f5bf6de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classic virtual machines</a:t>
            </a:r>
          </a:p>
        </p:txBody>
      </p:sp>
      <p:grpSp>
        <p:nvGrpSpPr>
          <p:cNvPr id="4" name="Group 3" descr="Illustration depicting direct communications to an Azure virtual machine using a PIP address, and endpoint communications to Azure virtual machines through dynamic and static internal IP addresses.&#10;&#10;"/>
          <p:cNvGrpSpPr/>
          <p:nvPr/>
        </p:nvGrpSpPr>
        <p:grpSpPr>
          <a:xfrm>
            <a:off x="635431" y="1299912"/>
            <a:ext cx="8127169" cy="5316957"/>
            <a:chOff x="458031" y="1539240"/>
            <a:chExt cx="8127169" cy="5316957"/>
          </a:xfrm>
        </p:grpSpPr>
        <p:grpSp>
          <p:nvGrpSpPr>
            <p:cNvPr id="5" name="Group 4"/>
            <p:cNvGrpSpPr>
              <a:grpSpLocks noChangeAspect="1"/>
            </p:cNvGrpSpPr>
            <p:nvPr/>
          </p:nvGrpSpPr>
          <p:grpSpPr bwMode="auto">
            <a:xfrm>
              <a:off x="1126186" y="1557776"/>
              <a:ext cx="7459014" cy="4234615"/>
              <a:chOff x="6696" y="1932"/>
              <a:chExt cx="539" cy="306"/>
            </a:xfrm>
          </p:grpSpPr>
          <p:sp>
            <p:nvSpPr>
              <p:cNvPr id="2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anose="020B0502040204020203" pitchFamily="34" charset="0"/>
                  <a:cs typeface="Segoe UI" panose="020B0502040204020203" pitchFamily="34" charset="0"/>
                </a:endParaRPr>
              </a:p>
            </p:txBody>
          </p:sp>
          <p:sp>
            <p:nvSpPr>
              <p:cNvPr id="26" name="Freeform 25"/>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anose="020B0502040204020203" pitchFamily="34" charset="0"/>
                  <a:cs typeface="Segoe UI" panose="020B0502040204020203" pitchFamily="34" charset="0"/>
                </a:endParaRPr>
              </a:p>
            </p:txBody>
          </p:sp>
        </p:grpSp>
        <p:sp>
          <p:nvSpPr>
            <p:cNvPr id="6" name="Rectangle 5"/>
            <p:cNvSpPr/>
            <p:nvPr/>
          </p:nvSpPr>
          <p:spPr>
            <a:xfrm>
              <a:off x="4206240" y="1539240"/>
              <a:ext cx="3406140" cy="4602480"/>
            </a:xfrm>
            <a:prstGeom prst="rect">
              <a:avLst/>
            </a:prstGeom>
            <a:noFill/>
            <a:ln w="76200">
              <a:solidFill>
                <a:srgbClr val="7FB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960" y="2116945"/>
              <a:ext cx="919360" cy="1704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980" y="2928890"/>
              <a:ext cx="919360" cy="170417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000" y="3740835"/>
              <a:ext cx="919360" cy="1704178"/>
            </a:xfrm>
            <a:prstGeom prst="rect">
              <a:avLst/>
            </a:prstGeom>
          </p:spPr>
        </p:pic>
        <p:sp>
          <p:nvSpPr>
            <p:cNvPr id="10" name="Oval 9"/>
            <p:cNvSpPr/>
            <p:nvPr/>
          </p:nvSpPr>
          <p:spPr>
            <a:xfrm>
              <a:off x="4976992" y="3559096"/>
              <a:ext cx="363478" cy="363478"/>
            </a:xfrm>
            <a:prstGeom prst="ellipse">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cs typeface="Segoe UI" panose="020B0502040204020203" pitchFamily="34" charset="0"/>
              </a:endParaRPr>
            </a:p>
          </p:txBody>
        </p:sp>
        <p:sp>
          <p:nvSpPr>
            <p:cNvPr id="11" name="Oval 10"/>
            <p:cNvSpPr/>
            <p:nvPr/>
          </p:nvSpPr>
          <p:spPr>
            <a:xfrm>
              <a:off x="5475561" y="4372232"/>
              <a:ext cx="339175" cy="339175"/>
            </a:xfrm>
            <a:prstGeom prst="ellipse">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cs typeface="Segoe UI" panose="020B0502040204020203" pitchFamily="34" charset="0"/>
              </a:endParaRPr>
            </a:p>
          </p:txBody>
        </p:sp>
        <p:sp>
          <p:nvSpPr>
            <p:cNvPr id="12" name="Oval 11"/>
            <p:cNvSpPr/>
            <p:nvPr/>
          </p:nvSpPr>
          <p:spPr>
            <a:xfrm>
              <a:off x="6007220" y="5250179"/>
              <a:ext cx="330255" cy="330255"/>
            </a:xfrm>
            <a:prstGeom prst="ellipse">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cs typeface="Segoe UI" panose="020B0502040204020203" pitchFamily="34" charset="0"/>
              </a:endParaRPr>
            </a:p>
          </p:txBody>
        </p:sp>
        <p:sp>
          <p:nvSpPr>
            <p:cNvPr id="13" name="Oval 12"/>
            <p:cNvSpPr/>
            <p:nvPr/>
          </p:nvSpPr>
          <p:spPr>
            <a:xfrm>
              <a:off x="4985762" y="2042859"/>
              <a:ext cx="364382" cy="364382"/>
            </a:xfrm>
            <a:prstGeom prst="ellipse">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cs typeface="Segoe UI" panose="020B0502040204020203" pitchFamily="34" charset="0"/>
              </a:endParaRPr>
            </a:p>
          </p:txBody>
        </p:sp>
        <p:cxnSp>
          <p:nvCxnSpPr>
            <p:cNvPr id="14" name="Straight Arrow Connector 13"/>
            <p:cNvCxnSpPr/>
            <p:nvPr/>
          </p:nvCxnSpPr>
          <p:spPr>
            <a:xfrm>
              <a:off x="2529840" y="2255530"/>
              <a:ext cx="2377091" cy="0"/>
            </a:xfrm>
            <a:prstGeom prst="straightConnector1">
              <a:avLst/>
            </a:prstGeom>
            <a:ln w="76200">
              <a:solidFill>
                <a:srgbClr val="E8112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74820" y="4577684"/>
              <a:ext cx="1164361" cy="0"/>
            </a:xfrm>
            <a:prstGeom prst="straightConnector1">
              <a:avLst/>
            </a:prstGeom>
            <a:ln w="76200">
              <a:solidFill>
                <a:srgbClr val="00188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74820" y="5345358"/>
              <a:ext cx="1643271" cy="0"/>
            </a:xfrm>
            <a:prstGeom prst="straightConnector1">
              <a:avLst/>
            </a:prstGeom>
            <a:ln w="76200">
              <a:solidFill>
                <a:srgbClr val="00188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29840" y="4916692"/>
              <a:ext cx="1604021" cy="0"/>
            </a:xfrm>
            <a:prstGeom prst="straightConnector1">
              <a:avLst/>
            </a:prstGeom>
            <a:ln w="76200">
              <a:solidFill>
                <a:srgbClr val="00188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8"/>
            <p:cNvSpPr txBox="1"/>
            <p:nvPr/>
          </p:nvSpPr>
          <p:spPr>
            <a:xfrm>
              <a:off x="6142390" y="2107419"/>
              <a:ext cx="1100090"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a:latin typeface="Segoe UI" panose="020B0502040204020203" pitchFamily="34" charset="0"/>
                  <a:cs typeface="Segoe UI" panose="020B0502040204020203" pitchFamily="34" charset="0"/>
                </a:rPr>
                <a:t>Azure</a:t>
              </a:r>
            </a:p>
            <a:p>
              <a:pPr algn="ctr"/>
              <a:r>
                <a:rPr lang="en-US" sz="2400" b="1" dirty="0">
                  <a:latin typeface="Segoe UI" panose="020B0502040204020203" pitchFamily="34" charset="0"/>
                  <a:cs typeface="Segoe UI" panose="020B0502040204020203" pitchFamily="34" charset="0"/>
                </a:rPr>
                <a:t>VMs</a:t>
              </a:r>
            </a:p>
          </p:txBody>
        </p:sp>
        <p:sp>
          <p:nvSpPr>
            <p:cNvPr id="19" name="TextBox 19"/>
            <p:cNvSpPr txBox="1"/>
            <p:nvPr/>
          </p:nvSpPr>
          <p:spPr>
            <a:xfrm>
              <a:off x="5909310" y="5512508"/>
              <a:ext cx="1703070"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1" dirty="0">
                  <a:latin typeface="Segoe UI" panose="020B0502040204020203" pitchFamily="34" charset="0"/>
                  <a:cs typeface="Segoe UI" panose="020B0502040204020203" pitchFamily="34" charset="0"/>
                </a:rPr>
                <a:t>Private IP</a:t>
              </a:r>
            </a:p>
          </p:txBody>
        </p:sp>
        <p:sp>
          <p:nvSpPr>
            <p:cNvPr id="20" name="TextBox 20"/>
            <p:cNvSpPr txBox="1"/>
            <p:nvPr/>
          </p:nvSpPr>
          <p:spPr>
            <a:xfrm>
              <a:off x="4736950" y="4685759"/>
              <a:ext cx="1752750"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1" dirty="0">
                  <a:latin typeface="Segoe UI" panose="020B0502040204020203" pitchFamily="34" charset="0"/>
                  <a:cs typeface="Segoe UI" panose="020B0502040204020203" pitchFamily="34" charset="0"/>
                </a:rPr>
                <a:t>Static IP</a:t>
              </a:r>
            </a:p>
          </p:txBody>
        </p:sp>
        <p:sp>
          <p:nvSpPr>
            <p:cNvPr id="21" name="TextBox 21"/>
            <p:cNvSpPr txBox="1"/>
            <p:nvPr/>
          </p:nvSpPr>
          <p:spPr>
            <a:xfrm>
              <a:off x="2721770" y="6394532"/>
              <a:ext cx="234818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1" dirty="0">
                  <a:latin typeface="Segoe UI" panose="020B0502040204020203" pitchFamily="34" charset="0"/>
                  <a:cs typeface="Segoe UI" panose="020B0502040204020203" pitchFamily="34" charset="0"/>
                </a:rPr>
                <a:t>Cloud Service</a:t>
              </a:r>
            </a:p>
          </p:txBody>
        </p:sp>
        <p:sp>
          <p:nvSpPr>
            <p:cNvPr id="22" name="TextBox 22"/>
            <p:cNvSpPr txBox="1"/>
            <p:nvPr/>
          </p:nvSpPr>
          <p:spPr>
            <a:xfrm>
              <a:off x="909853" y="4649877"/>
              <a:ext cx="2798560"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Endpoint</a:t>
              </a:r>
            </a:p>
            <a:p>
              <a:r>
                <a:rPr lang="en-US" sz="2400" dirty="0">
                  <a:latin typeface="Segoe UI" panose="020B0502040204020203" pitchFamily="34" charset="0"/>
                  <a:cs typeface="Segoe UI" panose="020B0502040204020203" pitchFamily="34" charset="0"/>
                </a:rPr>
                <a:t>communications</a:t>
              </a:r>
            </a:p>
          </p:txBody>
        </p:sp>
        <p:sp>
          <p:nvSpPr>
            <p:cNvPr id="23" name="TextBox 23"/>
            <p:cNvSpPr txBox="1"/>
            <p:nvPr/>
          </p:nvSpPr>
          <p:spPr>
            <a:xfrm>
              <a:off x="458031" y="1918648"/>
              <a:ext cx="2910009"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cs typeface="Segoe UI" panose="020B0502040204020203" pitchFamily="34" charset="0"/>
                </a:rPr>
                <a:t>Direct</a:t>
              </a:r>
            </a:p>
            <a:p>
              <a:r>
                <a:rPr lang="en-US" sz="2400" dirty="0">
                  <a:latin typeface="Segoe UI" panose="020B0502040204020203" pitchFamily="34" charset="0"/>
                  <a:cs typeface="Segoe UI" panose="020B0502040204020203" pitchFamily="34" charset="0"/>
                </a:rPr>
                <a:t>communications</a:t>
              </a:r>
            </a:p>
          </p:txBody>
        </p:sp>
        <p:sp>
          <p:nvSpPr>
            <p:cNvPr id="24" name="TextBox 24"/>
            <p:cNvSpPr txBox="1"/>
            <p:nvPr/>
          </p:nvSpPr>
          <p:spPr>
            <a:xfrm>
              <a:off x="4528940" y="1660465"/>
              <a:ext cx="1100090"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1" dirty="0">
                  <a:latin typeface="Segoe UI" panose="020B0502040204020203" pitchFamily="34" charset="0"/>
                  <a:cs typeface="Segoe UI" panose="020B0502040204020203" pitchFamily="34" charset="0"/>
                </a:rPr>
                <a:t>PIP</a:t>
              </a:r>
            </a:p>
          </p:txBody>
        </p:sp>
      </p:grpSp>
    </p:spTree>
    <p:custDataLst>
      <p:tags r:id="rId1"/>
    </p:custDataLst>
    <p:extLst>
      <p:ext uri="{BB962C8B-B14F-4D97-AF65-F5344CB8AC3E}">
        <p14:creationId xmlns:p14="http://schemas.microsoft.com/office/powerpoint/2010/main" val="38875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738f162-a92a-4361-aa9b-1b0a03f10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and configuring classic VM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Disks and images must reside in an Azure classic storage account </a:t>
            </a:r>
          </a:p>
          <a:p>
            <a:r>
              <a:rPr lang="en-US" dirty="0"/>
              <a:t>Reference images by using the full name of the VHD file</a:t>
            </a:r>
          </a:p>
        </p:txBody>
      </p:sp>
    </p:spTree>
    <p:custDataLst>
      <p:tags r:id="rId1"/>
    </p:custDataLst>
    <p:extLst>
      <p:ext uri="{BB962C8B-B14F-4D97-AF65-F5344CB8AC3E}">
        <p14:creationId xmlns:p14="http://schemas.microsoft.com/office/powerpoint/2010/main" val="412110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Configuring virtual machines</a:t>
            </a:r>
          </a:p>
        </p:txBody>
      </p:sp>
      <p:sp>
        <p:nvSpPr>
          <p:cNvPr id="3" name="Text Placeholder 2"/>
          <p:cNvSpPr>
            <a:spLocks noGrp="1"/>
          </p:cNvSpPr>
          <p:nvPr>
            <p:ph type="body" idx="1"/>
          </p:nvPr>
        </p:nvSpPr>
        <p:spPr/>
        <p:txBody>
          <a:bodyPr/>
          <a:lstStyle/>
          <a:p>
            <a:r>
              <a:rPr lang="en-US" dirty="0"/>
              <a:t>Demonstration: Preparing the Azure environment
Configuring virtual machine availability
Configuring virtual machine scalability
Configuring virtual machine security
Demonstration: Configuring Azure VM </a:t>
            </a:r>
            <a:br>
              <a:rPr lang="en-US" dirty="0"/>
            </a:br>
            <a:r>
              <a:rPr lang="en-US" dirty="0"/>
              <a:t>availability sets</a:t>
            </a:r>
          </a:p>
        </p:txBody>
      </p:sp>
    </p:spTree>
    <p:custDataLst>
      <p:tags r:id="rId1"/>
    </p:custDataLst>
    <p:extLst>
      <p:ext uri="{BB962C8B-B14F-4D97-AF65-F5344CB8AC3E}">
        <p14:creationId xmlns:p14="http://schemas.microsoft.com/office/powerpoint/2010/main" val="3627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8427fc29-0395-409f-a02b-09ccbc9f8f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managing classic VMs</a:t>
            </a:r>
          </a:p>
        </p:txBody>
      </p:sp>
      <p:sp>
        <p:nvSpPr>
          <p:cNvPr id="4" name="Content Placeholder 2"/>
          <p:cNvSpPr>
            <a:spLocks noGrp="1"/>
          </p:cNvSpPr>
          <p:nvPr/>
        </p:nvSpPr>
        <p:spPr bwMode="auto">
          <a:xfrm>
            <a:off x="458788" y="1021215"/>
            <a:ext cx="841792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Monitoring:</a:t>
            </a:r>
          </a:p>
          <a:p>
            <a:pPr marL="365760" lvl="1"/>
            <a:r>
              <a:rPr lang="en-US" dirty="0"/>
              <a:t>Available for Windows and Linux classic VMs</a:t>
            </a:r>
          </a:p>
          <a:p>
            <a:pPr marL="365760" lvl="1"/>
            <a:r>
              <a:rPr lang="en-US" dirty="0"/>
              <a:t>No support for boot diagnostics </a:t>
            </a:r>
          </a:p>
          <a:p>
            <a:r>
              <a:rPr lang="en-US" dirty="0"/>
              <a:t>Management and Operating System Configuration:</a:t>
            </a:r>
          </a:p>
          <a:p>
            <a:pPr marL="365760" lvl="1"/>
            <a:r>
              <a:rPr lang="en-US" dirty="0"/>
              <a:t>Available for Windows and Linux classic VMs</a:t>
            </a:r>
          </a:p>
          <a:p>
            <a:pPr marL="365760" lvl="1"/>
            <a:r>
              <a:rPr lang="en-US" dirty="0"/>
              <a:t>Support for Desired State Configuration extension</a:t>
            </a:r>
          </a:p>
          <a:p>
            <a:pPr marL="365760" lvl="1"/>
            <a:r>
              <a:rPr lang="en-US" dirty="0"/>
              <a:t>Support for Custom Script extension</a:t>
            </a:r>
          </a:p>
        </p:txBody>
      </p:sp>
    </p:spTree>
    <p:custDataLst>
      <p:tags r:id="rId1"/>
    </p:custDataLst>
    <p:extLst>
      <p:ext uri="{BB962C8B-B14F-4D97-AF65-F5344CB8AC3E}">
        <p14:creationId xmlns:p14="http://schemas.microsoft.com/office/powerpoint/2010/main" val="2502985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Managing Azure virtual machines</a:t>
            </a:r>
          </a:p>
        </p:txBody>
      </p:sp>
      <p:sp>
        <p:nvSpPr>
          <p:cNvPr id="3" name="Text Placeholder 2"/>
          <p:cNvSpPr>
            <a:spLocks noGrp="1"/>
          </p:cNvSpPr>
          <p:nvPr>
            <p:ph type="body" idx="1"/>
          </p:nvPr>
        </p:nvSpPr>
        <p:spPr/>
        <p:txBody>
          <a:bodyPr/>
          <a:lstStyle/>
          <a:p>
            <a:r>
              <a:rPr lang="en-US" dirty="0"/>
              <a:t>Exercise 1: Configuring availability
Exercise 2: Implementing DSC
Exercise 3: Implementing Storage Space–based volumes</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482405"/>
            <a:ext cx="8119156" cy="1384995"/>
          </a:xfrm>
          <a:prstGeom prst="rect">
            <a:avLst/>
          </a:prstGeom>
          <a:noFill/>
        </p:spPr>
        <p:txBody>
          <a:bodyPr vert="horz" wrap="squar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Student</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custDataLst>
      <p:tags r:id="rId1"/>
    </p:custDataLst>
    <p:extLst>
      <p:ext uri="{BB962C8B-B14F-4D97-AF65-F5344CB8AC3E}">
        <p14:creationId xmlns:p14="http://schemas.microsoft.com/office/powerpoint/2010/main" val="288991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Now that you identified basic deployment options of Azure Resource Manager VMs, you need to start testing more advanced configuration features. As part of these tests, you need to place the two web servers, which will host the A. Datum ResDev application, in a load-balanced availability set. You will also install IIS on these virtual machines by using the VM Agent DSC extension. In addition, to enhance Azure VM storage, you will set up Storage Spaces–based volumes.</a:t>
            </a:r>
          </a:p>
        </p:txBody>
      </p:sp>
    </p:spTree>
    <p:custDataLst>
      <p:tags r:id="rId1"/>
    </p:custDataLst>
    <p:extLst>
      <p:ext uri="{BB962C8B-B14F-4D97-AF65-F5344CB8AC3E}">
        <p14:creationId xmlns:p14="http://schemas.microsoft.com/office/powerpoint/2010/main" val="2825861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would you use Storage Spaces in an Azure VM considering that Azure already provides highly available storage built into a storage account?</a:t>
            </a:r>
          </a:p>
        </p:txBody>
      </p:sp>
    </p:spTree>
    <p:custDataLst>
      <p:tags r:id="rId1"/>
    </p:custDataLst>
    <p:extLst>
      <p:ext uri="{BB962C8B-B14F-4D97-AF65-F5344CB8AC3E}">
        <p14:creationId xmlns:p14="http://schemas.microsoft.com/office/powerpoint/2010/main" val="2426699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a:t>
            </a:r>
          </a:p>
        </p:txBody>
      </p:sp>
    </p:spTree>
    <p:custDataLst>
      <p:tags r:id="rId1"/>
    </p:custDataLst>
    <p:extLst>
      <p:ext uri="{BB962C8B-B14F-4D97-AF65-F5344CB8AC3E}">
        <p14:creationId xmlns:p14="http://schemas.microsoft.com/office/powerpoint/2010/main" val="169554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d79ac66-0da4-4c3a-a10e-3e6b5427363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Demonstration: Preparing the Azure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a:t>
            </a:r>
            <a:r>
              <a:rPr lang="en-CA" dirty="0"/>
              <a:t>prepare </a:t>
            </a:r>
            <a:r>
              <a:rPr lang="en-US" dirty="0"/>
              <a:t>the Azure environment</a:t>
            </a:r>
            <a:endParaRPr lang="en-CA" dirty="0"/>
          </a:p>
          <a:p>
            <a:pPr marL="0" indent="0">
              <a:buNone/>
            </a:pPr>
            <a:endParaRPr lang="en-US" dirty="0"/>
          </a:p>
        </p:txBody>
      </p:sp>
    </p:spTree>
    <p:custDataLst>
      <p:tags r:id="rId1"/>
    </p:custDataLst>
    <p:extLst>
      <p:ext uri="{BB962C8B-B14F-4D97-AF65-F5344CB8AC3E}">
        <p14:creationId xmlns:p14="http://schemas.microsoft.com/office/powerpoint/2010/main" val="269592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88192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availability</a:t>
            </a:r>
          </a:p>
        </p:txBody>
      </p:sp>
      <p:sp>
        <p:nvSpPr>
          <p:cNvPr id="4" name="Content Placeholder 2"/>
          <p:cNvSpPr>
            <a:spLocks noGrp="1"/>
          </p:cNvSpPr>
          <p:nvPr/>
        </p:nvSpPr>
        <p:spPr bwMode="auto">
          <a:xfrm>
            <a:off x="458788" y="1021214"/>
            <a:ext cx="8119156" cy="54038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Availability set:</a:t>
            </a:r>
          </a:p>
          <a:p>
            <a:pPr marL="365760" lvl="1"/>
            <a:r>
              <a:rPr lang="en-US" dirty="0"/>
              <a:t>Logical grouping of two or more virtual machines</a:t>
            </a:r>
          </a:p>
          <a:p>
            <a:r>
              <a:rPr lang="en-US" dirty="0"/>
              <a:t>Update domain:</a:t>
            </a:r>
          </a:p>
          <a:p>
            <a:pPr marL="365760" lvl="1"/>
            <a:r>
              <a:rPr lang="en-US" dirty="0"/>
              <a:t>Separate Azure infrastructure grouped by update cycle</a:t>
            </a:r>
          </a:p>
          <a:p>
            <a:r>
              <a:rPr lang="en-US" dirty="0"/>
              <a:t>Fault domain:</a:t>
            </a:r>
          </a:p>
          <a:p>
            <a:pPr marL="365760" lvl="1"/>
            <a:r>
              <a:rPr lang="en-US" dirty="0"/>
              <a:t>Separate Azure infrastructure grouped by hardware resources</a:t>
            </a:r>
          </a:p>
          <a:p>
            <a:r>
              <a:rPr lang="en-US" dirty="0"/>
              <a:t>Considerations:</a:t>
            </a:r>
          </a:p>
          <a:p>
            <a:pPr marL="365760" lvl="1"/>
            <a:r>
              <a:rPr lang="en-US" dirty="0"/>
              <a:t>Add multiple virtual machines to availability sets</a:t>
            </a:r>
          </a:p>
          <a:p>
            <a:pPr marL="365760" lvl="1"/>
            <a:r>
              <a:rPr lang="en-US" dirty="0"/>
              <a:t>Place application tiers in separate availability sets</a:t>
            </a:r>
          </a:p>
          <a:p>
            <a:pPr marL="365760" lvl="1"/>
            <a:r>
              <a:rPr lang="en-US" dirty="0"/>
              <a:t>Combine availability sets with load balancing</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7471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677bbc-797d-42db-9825-7803706a9a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availability</a:t>
            </a:r>
          </a:p>
        </p:txBody>
      </p:sp>
      <p:grpSp>
        <p:nvGrpSpPr>
          <p:cNvPr id="4" name="Group 3" descr="Illustration showing multiple virtual machines distributed between three fault domains and three update domains. There are four virtual machines in fault domain 0. One of these virtual machines is an update domain named update domain 0. There are four virtual machines in fault domain 1. Two of these virtual machines are update domains named update domain 1 and update domain 2. There are four virtual machines in fault domain 2.&#10;&#10;"/>
          <p:cNvGrpSpPr/>
          <p:nvPr/>
        </p:nvGrpSpPr>
        <p:grpSpPr>
          <a:xfrm>
            <a:off x="551140" y="1073159"/>
            <a:ext cx="8012382" cy="5184648"/>
            <a:chOff x="551140" y="1073159"/>
            <a:chExt cx="8012382" cy="5184648"/>
          </a:xfrm>
        </p:grpSpPr>
        <p:sp>
          <p:nvSpPr>
            <p:cNvPr id="5" name="Rectangle 4"/>
            <p:cNvSpPr/>
            <p:nvPr/>
          </p:nvSpPr>
          <p:spPr>
            <a:xfrm>
              <a:off x="3267031"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 name="Rectangle 5"/>
            <p:cNvSpPr/>
            <p:nvPr/>
          </p:nvSpPr>
          <p:spPr>
            <a:xfrm>
              <a:off x="553943"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 name="Rectangle 6"/>
            <p:cNvSpPr/>
            <p:nvPr/>
          </p:nvSpPr>
          <p:spPr>
            <a:xfrm>
              <a:off x="669355"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 name="Rectangle 7"/>
            <p:cNvSpPr/>
            <p:nvPr/>
          </p:nvSpPr>
          <p:spPr>
            <a:xfrm>
              <a:off x="5988997" y="1073159"/>
              <a:ext cx="2574525" cy="5184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9" name="Rectangle 8"/>
            <p:cNvSpPr/>
            <p:nvPr/>
          </p:nvSpPr>
          <p:spPr>
            <a:xfrm>
              <a:off x="669355" y="2930071"/>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0" name="Rectangle 9"/>
            <p:cNvSpPr/>
            <p:nvPr/>
          </p:nvSpPr>
          <p:spPr>
            <a:xfrm>
              <a:off x="669355" y="3987993"/>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1" name="Rectangle 10"/>
            <p:cNvSpPr/>
            <p:nvPr/>
          </p:nvSpPr>
          <p:spPr>
            <a:xfrm>
              <a:off x="682669"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2" name="Rectangle 11"/>
            <p:cNvSpPr/>
            <p:nvPr/>
          </p:nvSpPr>
          <p:spPr>
            <a:xfrm>
              <a:off x="3404636"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3" name="Rectangle 12"/>
            <p:cNvSpPr/>
            <p:nvPr/>
          </p:nvSpPr>
          <p:spPr>
            <a:xfrm>
              <a:off x="6139917" y="1872149"/>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4" name="Rectangle 13"/>
            <p:cNvSpPr/>
            <p:nvPr/>
          </p:nvSpPr>
          <p:spPr>
            <a:xfrm>
              <a:off x="3404636" y="2930071"/>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5" name="Rectangle 14"/>
            <p:cNvSpPr/>
            <p:nvPr/>
          </p:nvSpPr>
          <p:spPr>
            <a:xfrm>
              <a:off x="6139917" y="2930071"/>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6" name="Rectangle 15"/>
            <p:cNvSpPr/>
            <p:nvPr/>
          </p:nvSpPr>
          <p:spPr>
            <a:xfrm>
              <a:off x="3404636" y="3987993"/>
              <a:ext cx="2317071" cy="843379"/>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7" name="Rectangle 16"/>
            <p:cNvSpPr/>
            <p:nvPr/>
          </p:nvSpPr>
          <p:spPr>
            <a:xfrm>
              <a:off x="6139917" y="3987993"/>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8" name="Rectangle 17"/>
            <p:cNvSpPr/>
            <p:nvPr/>
          </p:nvSpPr>
          <p:spPr>
            <a:xfrm>
              <a:off x="3404636"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19" name="Rectangle 18"/>
            <p:cNvSpPr/>
            <p:nvPr/>
          </p:nvSpPr>
          <p:spPr>
            <a:xfrm>
              <a:off x="6139917" y="5045915"/>
              <a:ext cx="2317071" cy="84337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nvGrpSpPr>
            <p:cNvPr id="20" name="Group 19"/>
            <p:cNvGrpSpPr/>
            <p:nvPr/>
          </p:nvGrpSpPr>
          <p:grpSpPr>
            <a:xfrm>
              <a:off x="2335274" y="2140848"/>
              <a:ext cx="438150" cy="305981"/>
              <a:chOff x="2349500" y="2271489"/>
              <a:chExt cx="438150" cy="305981"/>
            </a:xfrm>
            <a:solidFill>
              <a:schemeClr val="bg1"/>
            </a:solidFill>
          </p:grpSpPr>
          <p:sp>
            <p:nvSpPr>
              <p:cNvPr id="83" name="Rectangle 82"/>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4" name="Rectangle 83"/>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5" name="Rectangle 84"/>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1" name="Group 20"/>
            <p:cNvGrpSpPr/>
            <p:nvPr/>
          </p:nvGrpSpPr>
          <p:grpSpPr>
            <a:xfrm>
              <a:off x="2335274" y="3198770"/>
              <a:ext cx="438150" cy="305981"/>
              <a:chOff x="2349500" y="2271489"/>
              <a:chExt cx="438150" cy="305981"/>
            </a:xfrm>
            <a:solidFill>
              <a:schemeClr val="bg1"/>
            </a:solidFill>
          </p:grpSpPr>
          <p:sp>
            <p:nvSpPr>
              <p:cNvPr id="80" name="Rectangle 79"/>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1" name="Rectangle 80"/>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2" name="Rectangle 81"/>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2" name="Group 21"/>
            <p:cNvGrpSpPr/>
            <p:nvPr/>
          </p:nvGrpSpPr>
          <p:grpSpPr>
            <a:xfrm>
              <a:off x="5054095" y="2140848"/>
              <a:ext cx="438150" cy="305981"/>
              <a:chOff x="2349500" y="2271489"/>
              <a:chExt cx="438150" cy="305981"/>
            </a:xfrm>
            <a:solidFill>
              <a:schemeClr val="bg1"/>
            </a:solidFill>
          </p:grpSpPr>
          <p:sp>
            <p:nvSpPr>
              <p:cNvPr id="77" name="Rectangle 76"/>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8" name="Rectangle 77"/>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9" name="Rectangle 78"/>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3" name="Group 22"/>
            <p:cNvGrpSpPr/>
            <p:nvPr/>
          </p:nvGrpSpPr>
          <p:grpSpPr>
            <a:xfrm>
              <a:off x="5057270" y="3198770"/>
              <a:ext cx="438150" cy="305981"/>
              <a:chOff x="2349500" y="2271489"/>
              <a:chExt cx="438150" cy="305981"/>
            </a:xfrm>
            <a:solidFill>
              <a:schemeClr val="bg1"/>
            </a:solidFill>
          </p:grpSpPr>
          <p:sp>
            <p:nvSpPr>
              <p:cNvPr id="74" name="Rectangle 73"/>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5" name="Rectangle 74"/>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6" name="Rectangle 75"/>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4" name="Group 23"/>
            <p:cNvGrpSpPr/>
            <p:nvPr/>
          </p:nvGrpSpPr>
          <p:grpSpPr>
            <a:xfrm>
              <a:off x="7765923" y="2140848"/>
              <a:ext cx="438150" cy="305981"/>
              <a:chOff x="2349500" y="2271489"/>
              <a:chExt cx="438150" cy="305981"/>
            </a:xfrm>
            <a:solidFill>
              <a:schemeClr val="bg1"/>
            </a:solidFill>
          </p:grpSpPr>
          <p:sp>
            <p:nvSpPr>
              <p:cNvPr id="71" name="Rectangle 70"/>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2" name="Rectangle 71"/>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3" name="Rectangle 72"/>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5" name="Group 24"/>
            <p:cNvGrpSpPr/>
            <p:nvPr/>
          </p:nvGrpSpPr>
          <p:grpSpPr>
            <a:xfrm>
              <a:off x="7791323" y="3198770"/>
              <a:ext cx="438150" cy="305981"/>
              <a:chOff x="2349500" y="2271489"/>
              <a:chExt cx="438150" cy="305981"/>
            </a:xfrm>
            <a:solidFill>
              <a:schemeClr val="bg1"/>
            </a:solidFill>
          </p:grpSpPr>
          <p:sp>
            <p:nvSpPr>
              <p:cNvPr id="68" name="Rectangle 67"/>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9" name="Rectangle 68"/>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0" name="Rectangle 69"/>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6" name="Group 25"/>
            <p:cNvGrpSpPr/>
            <p:nvPr/>
          </p:nvGrpSpPr>
          <p:grpSpPr>
            <a:xfrm>
              <a:off x="7803052" y="4256692"/>
              <a:ext cx="438150" cy="305981"/>
              <a:chOff x="2349500" y="2271489"/>
              <a:chExt cx="438150" cy="305981"/>
            </a:xfrm>
            <a:solidFill>
              <a:schemeClr val="bg1"/>
            </a:solidFill>
          </p:grpSpPr>
          <p:sp>
            <p:nvSpPr>
              <p:cNvPr id="65" name="Rectangle 64"/>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6" name="Rectangle 65"/>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7" name="Rectangle 66"/>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7" name="Group 26"/>
            <p:cNvGrpSpPr/>
            <p:nvPr/>
          </p:nvGrpSpPr>
          <p:grpSpPr>
            <a:xfrm>
              <a:off x="7828452" y="5314614"/>
              <a:ext cx="438150" cy="305981"/>
              <a:chOff x="2349500" y="2271489"/>
              <a:chExt cx="438150" cy="305981"/>
            </a:xfrm>
            <a:solidFill>
              <a:schemeClr val="bg1"/>
            </a:solidFill>
          </p:grpSpPr>
          <p:sp>
            <p:nvSpPr>
              <p:cNvPr id="62" name="Rectangle 61"/>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3" name="Rectangle 62"/>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4" name="Rectangle 63"/>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8" name="Group 27"/>
            <p:cNvGrpSpPr/>
            <p:nvPr/>
          </p:nvGrpSpPr>
          <p:grpSpPr>
            <a:xfrm>
              <a:off x="5054095" y="4256692"/>
              <a:ext cx="438150" cy="305981"/>
              <a:chOff x="2349500" y="2271489"/>
              <a:chExt cx="438150" cy="305981"/>
            </a:xfrm>
            <a:solidFill>
              <a:schemeClr val="bg1"/>
            </a:solidFill>
          </p:grpSpPr>
          <p:sp>
            <p:nvSpPr>
              <p:cNvPr id="59" name="Rectangle 58"/>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0" name="Rectangle 59"/>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1" name="Rectangle 60"/>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29" name="Group 28"/>
            <p:cNvGrpSpPr/>
            <p:nvPr/>
          </p:nvGrpSpPr>
          <p:grpSpPr>
            <a:xfrm>
              <a:off x="5079495" y="5314614"/>
              <a:ext cx="438150" cy="305981"/>
              <a:chOff x="2349500" y="2271489"/>
              <a:chExt cx="438150" cy="305981"/>
            </a:xfrm>
            <a:solidFill>
              <a:schemeClr val="bg1"/>
            </a:solidFill>
          </p:grpSpPr>
          <p:sp>
            <p:nvSpPr>
              <p:cNvPr id="56" name="Rectangle 55"/>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7" name="Rectangle 56"/>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8" name="Rectangle 57"/>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30" name="Group 29"/>
            <p:cNvGrpSpPr/>
            <p:nvPr/>
          </p:nvGrpSpPr>
          <p:grpSpPr>
            <a:xfrm>
              <a:off x="2358478" y="4256692"/>
              <a:ext cx="438150" cy="305981"/>
              <a:chOff x="2349500" y="2271489"/>
              <a:chExt cx="438150" cy="305981"/>
            </a:xfrm>
            <a:solidFill>
              <a:schemeClr val="bg1"/>
            </a:solidFill>
          </p:grpSpPr>
          <p:sp>
            <p:nvSpPr>
              <p:cNvPr id="53" name="Rectangle 52"/>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4" name="Rectangle 53"/>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5" name="Rectangle 54"/>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grpSp>
          <p:nvGrpSpPr>
            <p:cNvPr id="31" name="Group 30"/>
            <p:cNvGrpSpPr/>
            <p:nvPr/>
          </p:nvGrpSpPr>
          <p:grpSpPr>
            <a:xfrm>
              <a:off x="2383878" y="5314614"/>
              <a:ext cx="438150" cy="305981"/>
              <a:chOff x="2349500" y="2271489"/>
              <a:chExt cx="438150" cy="305981"/>
            </a:xfrm>
            <a:solidFill>
              <a:schemeClr val="bg1"/>
            </a:solidFill>
          </p:grpSpPr>
          <p:sp>
            <p:nvSpPr>
              <p:cNvPr id="50" name="Rectangle 49"/>
              <p:cNvSpPr/>
              <p:nvPr/>
            </p:nvSpPr>
            <p:spPr>
              <a:xfrm>
                <a:off x="2349500" y="2271489"/>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1" name="Rectangle 50"/>
              <p:cNvSpPr/>
              <p:nvPr/>
            </p:nvSpPr>
            <p:spPr>
              <a:xfrm>
                <a:off x="2349500" y="2401620"/>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52" name="Rectangle 51"/>
              <p:cNvSpPr/>
              <p:nvPr/>
            </p:nvSpPr>
            <p:spPr>
              <a:xfrm>
                <a:off x="2349500" y="2531751"/>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pSp>
        <p:sp>
          <p:nvSpPr>
            <p:cNvPr id="32" name="Oval 31"/>
            <p:cNvSpPr/>
            <p:nvPr/>
          </p:nvSpPr>
          <p:spPr>
            <a:xfrm>
              <a:off x="913900"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3" name="Oval 32"/>
            <p:cNvSpPr/>
            <p:nvPr/>
          </p:nvSpPr>
          <p:spPr>
            <a:xfrm>
              <a:off x="913900"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4" name="Oval 33"/>
            <p:cNvSpPr/>
            <p:nvPr/>
          </p:nvSpPr>
          <p:spPr>
            <a:xfrm>
              <a:off x="3626323"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5" name="Oval 34"/>
            <p:cNvSpPr/>
            <p:nvPr/>
          </p:nvSpPr>
          <p:spPr>
            <a:xfrm>
              <a:off x="3626323"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6" name="Oval 35"/>
            <p:cNvSpPr/>
            <p:nvPr/>
          </p:nvSpPr>
          <p:spPr>
            <a:xfrm>
              <a:off x="6338746" y="2165898"/>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7" name="Oval 36"/>
            <p:cNvSpPr/>
            <p:nvPr/>
          </p:nvSpPr>
          <p:spPr>
            <a:xfrm>
              <a:off x="6338746" y="3223820"/>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8" name="Oval 37"/>
            <p:cNvSpPr/>
            <p:nvPr/>
          </p:nvSpPr>
          <p:spPr>
            <a:xfrm>
              <a:off x="6338746"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39" name="Oval 38"/>
            <p:cNvSpPr/>
            <p:nvPr/>
          </p:nvSpPr>
          <p:spPr>
            <a:xfrm>
              <a:off x="6338746"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0" name="Oval 39"/>
            <p:cNvSpPr/>
            <p:nvPr/>
          </p:nvSpPr>
          <p:spPr>
            <a:xfrm>
              <a:off x="3626323"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1" name="Oval 40"/>
            <p:cNvSpPr/>
            <p:nvPr/>
          </p:nvSpPr>
          <p:spPr>
            <a:xfrm>
              <a:off x="3626323"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2" name="Oval 41"/>
            <p:cNvSpPr/>
            <p:nvPr/>
          </p:nvSpPr>
          <p:spPr>
            <a:xfrm>
              <a:off x="913900" y="4281742"/>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3" name="Oval 42"/>
            <p:cNvSpPr/>
            <p:nvPr/>
          </p:nvSpPr>
          <p:spPr>
            <a:xfrm>
              <a:off x="913900" y="5339664"/>
              <a:ext cx="255880" cy="255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44" name="TextBox 42"/>
            <p:cNvSpPr txBox="1"/>
            <p:nvPr/>
          </p:nvSpPr>
          <p:spPr>
            <a:xfrm>
              <a:off x="616364"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0</a:t>
              </a:r>
            </a:p>
          </p:txBody>
        </p:sp>
        <p:sp>
          <p:nvSpPr>
            <p:cNvPr id="45" name="TextBox 84"/>
            <p:cNvSpPr txBox="1"/>
            <p:nvPr/>
          </p:nvSpPr>
          <p:spPr>
            <a:xfrm>
              <a:off x="3348553"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1</a:t>
              </a:r>
            </a:p>
          </p:txBody>
        </p:sp>
        <p:sp>
          <p:nvSpPr>
            <p:cNvPr id="46" name="TextBox 85"/>
            <p:cNvSpPr txBox="1"/>
            <p:nvPr/>
          </p:nvSpPr>
          <p:spPr>
            <a:xfrm>
              <a:off x="6063916" y="1241822"/>
              <a:ext cx="242305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solidFill>
                    <a:schemeClr val="bg1"/>
                  </a:solidFill>
                  <a:latin typeface="Segoe UI" panose="020B0502040204020203" pitchFamily="34" charset="0"/>
                  <a:cs typeface="Segoe UI" panose="020B0502040204020203" pitchFamily="34" charset="0"/>
                </a:rPr>
                <a:t>Fault Domain 2</a:t>
              </a:r>
            </a:p>
          </p:txBody>
        </p:sp>
        <p:sp>
          <p:nvSpPr>
            <p:cNvPr id="47" name="TextBox 86"/>
            <p:cNvSpPr txBox="1"/>
            <p:nvPr/>
          </p:nvSpPr>
          <p:spPr>
            <a:xfrm>
              <a:off x="551140" y="3043585"/>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0</a:t>
              </a:r>
            </a:p>
          </p:txBody>
        </p:sp>
        <p:sp>
          <p:nvSpPr>
            <p:cNvPr id="48" name="TextBox 87"/>
            <p:cNvSpPr txBox="1"/>
            <p:nvPr/>
          </p:nvSpPr>
          <p:spPr>
            <a:xfrm>
              <a:off x="3247117" y="3044593"/>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1</a:t>
              </a:r>
            </a:p>
          </p:txBody>
        </p:sp>
        <p:sp>
          <p:nvSpPr>
            <p:cNvPr id="49" name="TextBox 88"/>
            <p:cNvSpPr txBox="1"/>
            <p:nvPr/>
          </p:nvSpPr>
          <p:spPr>
            <a:xfrm>
              <a:off x="3253230" y="4140154"/>
              <a:ext cx="2423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solidFill>
                    <a:schemeClr val="bg1"/>
                  </a:solidFill>
                  <a:latin typeface="Segoe UI" panose="020B0502040204020203" pitchFamily="34" charset="0"/>
                  <a:cs typeface="Segoe UI" panose="020B0502040204020203" pitchFamily="34" charset="0"/>
                </a:rPr>
                <a:t>Update</a:t>
              </a:r>
            </a:p>
            <a:p>
              <a:pPr algn="ctr"/>
              <a:r>
                <a:rPr lang="en-US" sz="1600" dirty="0">
                  <a:solidFill>
                    <a:schemeClr val="bg1"/>
                  </a:solidFill>
                  <a:latin typeface="Segoe UI" panose="020B0502040204020203" pitchFamily="34" charset="0"/>
                  <a:cs typeface="Segoe UI" panose="020B0502040204020203" pitchFamily="34" charset="0"/>
                </a:rPr>
                <a:t>Domain 2</a:t>
              </a:r>
            </a:p>
          </p:txBody>
        </p:sp>
      </p:grpSp>
      <p:pic>
        <p:nvPicPr>
          <p:cNvPr id="86" name="Picture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86">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9980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scalability</a:t>
            </a:r>
          </a:p>
        </p:txBody>
      </p:sp>
      <p:sp>
        <p:nvSpPr>
          <p:cNvPr id="4" name="Content Placeholder 2"/>
          <p:cNvSpPr>
            <a:spLocks noGrp="1"/>
          </p:cNvSpPr>
          <p:nvPr/>
        </p:nvSpPr>
        <p:spPr bwMode="auto">
          <a:xfrm>
            <a:off x="458788" y="1021215"/>
            <a:ext cx="8532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VM Scale Sets provide VM auto-scaling:</a:t>
            </a:r>
          </a:p>
          <a:p>
            <a:pPr marL="365760" lvl="1"/>
            <a:r>
              <a:rPr lang="en-US" dirty="0"/>
              <a:t>With managed disks:</a:t>
            </a:r>
          </a:p>
          <a:p>
            <a:pPr marL="576072" lvl="2"/>
            <a:r>
              <a:rPr lang="en-US" dirty="0"/>
              <a:t>Up to 1000 VMs when using VM Marketplace image</a:t>
            </a:r>
          </a:p>
          <a:p>
            <a:pPr marL="576072" lvl="2"/>
            <a:r>
              <a:rPr lang="en-US" dirty="0"/>
              <a:t>Up to 100 VMs when using custom images</a:t>
            </a:r>
          </a:p>
          <a:p>
            <a:pPr marL="365760" lvl="1"/>
            <a:r>
              <a:rPr lang="en-US" dirty="0"/>
              <a:t>With unmanaged disks:</a:t>
            </a:r>
          </a:p>
          <a:p>
            <a:pPr marL="576072" lvl="2"/>
            <a:r>
              <a:rPr lang="en-US" dirty="0"/>
              <a:t>Up to 100 VMs when using VM Marketplace image</a:t>
            </a:r>
          </a:p>
          <a:p>
            <a:pPr marL="576072" lvl="2"/>
            <a:r>
              <a:rPr lang="en-US" dirty="0"/>
              <a:t>Up to 40 VMs when using custom images (overprovision = $true)</a:t>
            </a:r>
          </a:p>
          <a:p>
            <a:pPr marL="576072" lvl="2"/>
            <a:r>
              <a:rPr lang="en-US" dirty="0"/>
              <a:t>Up to 20 VMs when using custom images (overprovision = $false)</a:t>
            </a:r>
          </a:p>
          <a:p>
            <a:pPr marL="365760" lvl="1"/>
            <a:r>
              <a:rPr lang="en-US" dirty="0"/>
              <a:t>5 fault domains and 5 update domains</a:t>
            </a:r>
          </a:p>
          <a:p>
            <a:pPr marL="365760" lvl="1"/>
            <a:r>
              <a:rPr lang="en-US" dirty="0"/>
              <a:t>Stateless workloads</a:t>
            </a:r>
          </a:p>
          <a:p>
            <a:r>
              <a:rPr lang="en-US" dirty="0"/>
              <a:t>Implement by using:</a:t>
            </a:r>
          </a:p>
          <a:p>
            <a:pPr marL="365760" lvl="1"/>
            <a:r>
              <a:rPr lang="en-US" dirty="0"/>
              <a:t>Microsoft.Compute resource provider</a:t>
            </a:r>
          </a:p>
          <a:p>
            <a:pPr marL="365760" lvl="1"/>
            <a:r>
              <a:rPr lang="en-US" dirty="0"/>
              <a:t>Microsoft.Insights resource provider</a:t>
            </a:r>
          </a:p>
          <a:p>
            <a:pPr marL="0" indent="0">
              <a:buNone/>
            </a:pP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1764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4491901-f01b-46bd-bb55-930410d9e2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virtual machine scalability</a:t>
            </a:r>
          </a:p>
        </p:txBody>
      </p:sp>
      <p:pic>
        <p:nvPicPr>
          <p:cNvPr id="4" name="Picture 3" descr="Screenshot of the VM Scale Set Azure Resource Manager template in the Azure Resource Explorer (https://resources.azure.com/). The left side focuses on the virtual machine, while the right side displays details of the virtualMachines section of the template.&#1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476885"/>
            <a:ext cx="8119156" cy="48048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nvSpPr>
        <p:spPr bwMode="auto">
          <a:xfrm>
            <a:off x="451700" y="852046"/>
            <a:ext cx="8119156" cy="4367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Exploring your VM Scale Sets</a:t>
            </a:r>
          </a:p>
        </p:txBody>
      </p:sp>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43681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49</TotalTime>
  <Words>3853</Words>
  <Application>Microsoft Office PowerPoint</Application>
  <PresentationFormat>On-screen Show (4:3)</PresentationFormat>
  <Paragraphs>489</Paragraphs>
  <Slides>34</Slides>
  <Notes>34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Courier New</vt:lpstr>
      <vt:lpstr>Verdana</vt:lpstr>
      <vt:lpstr>Wingdings</vt:lpstr>
      <vt:lpstr>Segoe UI</vt:lpstr>
      <vt:lpstr>Times New Roman</vt:lpstr>
      <vt:lpstr>Arial</vt:lpstr>
      <vt:lpstr>Calibri</vt:lpstr>
      <vt:lpstr>Symbol</vt:lpstr>
      <vt:lpstr>NG_MOC_Core_ModuleNew2</vt:lpstr>
      <vt:lpstr>Module 4</vt:lpstr>
      <vt:lpstr>Module Overview</vt:lpstr>
      <vt:lpstr>Lesson 1: Configuring virtual machines</vt:lpstr>
      <vt:lpstr>Demonstration: Preparing the Azure environment</vt:lpstr>
      <vt:lpstr>PowerPoint Presentation</vt:lpstr>
      <vt:lpstr>Configuring virtual machine availability</vt:lpstr>
      <vt:lpstr>Configuring virtual machine availability</vt:lpstr>
      <vt:lpstr>Configuring virtual machine scalability</vt:lpstr>
      <vt:lpstr>Configuring virtual machine scalability</vt:lpstr>
      <vt:lpstr>Configuring virtual machine security</vt:lpstr>
      <vt:lpstr>Configuring virtual machine security</vt:lpstr>
      <vt:lpstr>Demonstration: Configuring Azure VM availability sets</vt:lpstr>
      <vt:lpstr>PowerPoint Presentation</vt:lpstr>
      <vt:lpstr>PowerPoint Presentation</vt:lpstr>
      <vt:lpstr>Lesson 2: Configuring virtual machine disks</vt:lpstr>
      <vt:lpstr>Overview of virtual machine disks</vt:lpstr>
      <vt:lpstr>Managing virtual machine disks</vt:lpstr>
      <vt:lpstr>Migrating virtual machine disks and images</vt:lpstr>
      <vt:lpstr>Migrating virtual machine disks and images</vt:lpstr>
      <vt:lpstr>Lesson 3: Managing and monitoring Azure virtual machines</vt:lpstr>
      <vt:lpstr>Configuration management options</vt:lpstr>
      <vt:lpstr>What is the VM Agent Custom Script extension?</vt:lpstr>
      <vt:lpstr>What is the VM Agent Desired State Configuration extension?</vt:lpstr>
      <vt:lpstr>Monitoring Azure virtual machines</vt:lpstr>
      <vt:lpstr>Demonstration: Configuring Azure Resource Manager Windows virtual machines with DSC</vt:lpstr>
      <vt:lpstr>PowerPoint Presentation</vt:lpstr>
      <vt:lpstr>Lesson 4: Managing classic virtual machines</vt:lpstr>
      <vt:lpstr>Configuring classic virtual machines</vt:lpstr>
      <vt:lpstr>Managing and configuring classic VM storage</vt:lpstr>
      <vt:lpstr>Monitoring and managing classic VMs</vt:lpstr>
      <vt:lpstr>Lab: Managing Azure virtual machines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mahipal</dc:creator>
  <cp:lastModifiedBy>Kathy Krause</cp:lastModifiedBy>
  <cp:revision>12</cp:revision>
  <dcterms:created xsi:type="dcterms:W3CDTF">2017-02-21T08:29:42Z</dcterms:created>
  <dcterms:modified xsi:type="dcterms:W3CDTF">2017-03-01T19:27:02Z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6A9FFF92-8E16-41EF-B0BA-275EFA8D1BDE</vt:lpwstr>
  </property>
  <property fmtid="{D5CDD505-2E9C-101B-9397-08002B2CF9AE}" pid="3" name="ArticulatePath">
    <vt:lpwstr>20533C_04</vt:lpwstr>
  </property>
</Properties>
</file>