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0"/>
  </p:notesMasterIdLst>
  <p:sldIdLst>
    <p:sldId id="256" r:id="rId2"/>
    <p:sldId id="30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02" r:id="rId22"/>
    <p:sldId id="275" r:id="rId23"/>
    <p:sldId id="276" r:id="rId24"/>
    <p:sldId id="277" r:id="rId25"/>
    <p:sldId id="278" r:id="rId26"/>
    <p:sldId id="279" r:id="rId27"/>
    <p:sldId id="280" r:id="rId28"/>
    <p:sldId id="303"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304" r:id="rId45"/>
    <p:sldId id="296" r:id="rId46"/>
    <p:sldId id="297" r:id="rId47"/>
    <p:sldId id="299" r:id="rId48"/>
    <p:sldId id="300" r:id="rId49"/>
  </p:sldIdLst>
  <p:sldSz cx="9144000" cy="6858000" type="screen4x3"/>
  <p:notesSz cx="6858000" cy="9144000"/>
  <p:embeddedFontLst>
    <p:embeddedFont>
      <p:font typeface="Verdana" panose="020B0604030504040204" pitchFamily="34" charset="0"/>
      <p:regular r:id="rId51"/>
      <p:bold r:id="rId52"/>
      <p:italic r:id="rId53"/>
      <p:boldItalic r:id="rId54"/>
    </p:embeddedFont>
    <p:embeddedFont>
      <p:font typeface="Segoe UI" panose="020B0502040204020203" pitchFamily="34" charset="0"/>
      <p:regular r:id="rId55"/>
      <p:bold r:id="rId56"/>
      <p:italic r:id="rId57"/>
      <p:boldItalic r:id="rId58"/>
    </p:embeddedFont>
    <p:embeddedFont>
      <p:font typeface="Calibri" panose="020F0502020204030204" pitchFamily="34" charset="0"/>
      <p:regular r:id="rId59"/>
      <p:bold r:id="rId60"/>
      <p:italic r:id="rId61"/>
      <p:boldItalic r:id="rId62"/>
    </p:embeddedFont>
  </p:embeddedFontLst>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31" autoAdjust="0"/>
    <p:restoredTop sz="95401" autoAdjust="0"/>
  </p:normalViewPr>
  <p:slideViewPr>
    <p:cSldViewPr>
      <p:cViewPr varScale="1">
        <p:scale>
          <a:sx n="90" d="100"/>
          <a:sy n="90" d="100"/>
        </p:scale>
        <p:origin x="203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6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20867C-6682-48B7-A057-156AFB03864E}" type="datetimeFigureOut">
              <a:rPr lang="en-US" smtClean="0"/>
              <a:t>3/4/2017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FE91A0-0710-40C7-898A-01CA0A538F65}" type="slidenum">
              <a:rPr lang="en-US" smtClean="0"/>
              <a:t>‹#›</a:t>
            </a:fld>
            <a:endParaRPr lang="en-US" dirty="0"/>
          </a:p>
        </p:txBody>
      </p:sp>
    </p:spTree>
    <p:extLst>
      <p:ext uri="{BB962C8B-B14F-4D97-AF65-F5344CB8AC3E}">
        <p14:creationId xmlns:p14="http://schemas.microsoft.com/office/powerpoint/2010/main" val="993945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165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Explain the different types of apps that you can create by using the Microsoft Azure App Service.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Select an App Service plan and deployment method for apps in Microsoft Azure.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Use Microsoft Visual Studio, File Transfer Protocol (FTP) clients, and Azure PowerShell to deploy web and mobile apps to Azure.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Configure web apps and use the Azure WebJobs feature to schedule tasks.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Monitor the performance of web apps.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Create and configure mobile apps.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Use Azure Traffic Manager to distribute requests between two or more app services. </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Required materials</a:t>
            </a:r>
          </a:p>
          <a:p>
            <a:pPr>
              <a:lnSpc>
                <a:spcPct val="115000"/>
              </a:lnSpc>
              <a:spcAft>
                <a:spcPts val="1000"/>
              </a:spcAft>
            </a:pPr>
            <a:r>
              <a:rPr lang="en-US" sz="1000" dirty="0">
                <a:latin typeface="Arial"/>
                <a:ea typeface="Calibri"/>
                <a:cs typeface="Times New Roman"/>
              </a:rPr>
              <a:t>To teach this module, you need the Microsoft PowerPoint file </a:t>
            </a:r>
            <a:r>
              <a:rPr lang="en-US" sz="1000" b="1" dirty="0">
                <a:latin typeface="Arial"/>
                <a:ea typeface="Calibri"/>
                <a:cs typeface="Times New Roman"/>
              </a:rPr>
              <a:t>20533C_05.pptx</a:t>
            </a:r>
            <a:r>
              <a:rPr lang="en-US" sz="1000" dirty="0">
                <a:latin typeface="Arial"/>
                <a:ea typeface="Calibri"/>
                <a:cs typeface="Times New Roman"/>
              </a:rPr>
              <a:t>.</a:t>
            </a:r>
          </a:p>
          <a:p>
            <a:pPr>
              <a:lnSpc>
                <a:spcPts val="1300"/>
              </a:lnSpc>
              <a:spcBef>
                <a:spcPts val="900"/>
              </a:spcBef>
              <a:spcAft>
                <a:spcPts val="300"/>
              </a:spcAft>
            </a:pPr>
            <a:r>
              <a:rPr lang="en-US" sz="1000" b="1" dirty="0">
                <a:effectLst/>
                <a:latin typeface="Arial"/>
                <a:ea typeface="Times New Roman"/>
                <a:cs typeface="Segoe UI"/>
              </a:rPr>
              <a:t>Preparation tasks</a:t>
            </a: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43FE91A0-0710-40C7-898A-01CA0A538F65}"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6112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FE91A0-0710-40C7-898A-01CA0A538F65}"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45709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App Service Environment service and the benefits that it can provide for enterprise and high-demand solutions. </a:t>
            </a:r>
          </a:p>
        </p:txBody>
      </p:sp>
      <p:sp>
        <p:nvSpPr>
          <p:cNvPr id="4" name="Slide Number Placeholder 3"/>
          <p:cNvSpPr>
            <a:spLocks noGrp="1"/>
          </p:cNvSpPr>
          <p:nvPr>
            <p:ph type="sldNum" sz="quarter" idx="10"/>
          </p:nvPr>
        </p:nvSpPr>
        <p:spPr/>
        <p:txBody>
          <a:bodyPr/>
          <a:lstStyle/>
          <a:p>
            <a:fld id="{43FE91A0-0710-40C7-898A-01CA0A538F6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995142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Given the flexibility that you have to decide where to host your apps in Azure, what are the key factors that can influence your decision?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host your app in Azure by using:</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An app service.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A PaaS cloud service.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A virtual machine in Azure that runs IIS.</a:t>
            </a:r>
            <a:endParaRPr lang="en-US" sz="1000" dirty="0">
              <a:effectLst/>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Times New Roman"/>
              </a:rPr>
              <a:t>The decision of where to host mainly depends on your ability to customize apps. You get full control of apps when they run on a virtual machine. You also can fully manage the virtual machine and the apps that run on the virtual machine. App services are optimized for running different web-based applications by eliminating the need to maintain a virtual machine and IIS. By using App Service, you can quickly provision apps, easily integrate them with Visual Studio. This option in general is more economical than a virtual machine with IIS. You can scale an app service based on the demand you have. However, for some complex solutions, PaaS cloud services provide better scaling options because they can scale web and worker roles independently.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FE91A0-0710-40C7-898A-01CA0A538F6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492007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Students will be familiar with web apps, and they likely have run and administered websites in an on-premises environment or on web servers that an Internet Service Provider (ISP) hosts. Therefore, you should use this familiarity when you discuss using virtual machines to host web apps. This is analogous </a:t>
            </a:r>
            <a:br>
              <a:rPr lang="en-US" sz="1000" dirty="0">
                <a:latin typeface="Arial"/>
                <a:ea typeface="Calibri"/>
                <a:cs typeface="Times New Roman"/>
              </a:rPr>
            </a:br>
            <a:r>
              <a:rPr lang="en-US" sz="1000" dirty="0">
                <a:latin typeface="Arial"/>
                <a:ea typeface="Calibri"/>
                <a:cs typeface="Times New Roman"/>
              </a:rPr>
              <a:t>to the on-premises situation with which students are familiar, but has the advantage of servers that are running in a highly available Microsoft datacenter. </a:t>
            </a:r>
          </a:p>
          <a:p>
            <a:pPr>
              <a:lnSpc>
                <a:spcPct val="115000"/>
              </a:lnSpc>
              <a:spcAft>
                <a:spcPts val="1000"/>
              </a:spcAft>
            </a:pPr>
            <a:r>
              <a:rPr lang="en-US" sz="1000" dirty="0">
                <a:latin typeface="Arial"/>
                <a:ea typeface="Calibri"/>
                <a:cs typeface="Times New Roman"/>
              </a:rPr>
              <a:t>The Web Apps feature is a Platform-as-a-Service (PaaS) model. You do not need to apply patches or maintain the web servers that host a deployed website. Emphasize this advantage to distinguish web apps clearly from Azure virtual machines. </a:t>
            </a:r>
          </a:p>
          <a:p>
            <a:pPr>
              <a:lnSpc>
                <a:spcPct val="115000"/>
              </a:lnSpc>
              <a:spcAft>
                <a:spcPts val="1000"/>
              </a:spcAft>
            </a:pPr>
            <a:r>
              <a:rPr lang="en-US" sz="1000" dirty="0">
                <a:latin typeface="Arial"/>
                <a:ea typeface="Calibri"/>
                <a:cs typeface="Times New Roman"/>
              </a:rPr>
              <a:t>Remember that students will learn about PaaS cloud services in a later module. Do not discuss them in detail here. However, make it clear that you can use PaaS cloud services to create multitier architectures that separate tasks into web roles and worker roles. This architecture allows you to be very flexible when you scale an application.</a:t>
            </a:r>
          </a:p>
        </p:txBody>
      </p:sp>
      <p:sp>
        <p:nvSpPr>
          <p:cNvPr id="4" name="Slide Number Placeholder 3"/>
          <p:cNvSpPr>
            <a:spLocks noGrp="1"/>
          </p:cNvSpPr>
          <p:nvPr>
            <p:ph type="sldNum" sz="quarter" idx="10"/>
          </p:nvPr>
        </p:nvSpPr>
        <p:spPr/>
        <p:txBody>
          <a:bodyPr/>
          <a:lstStyle/>
          <a:p>
            <a:fld id="{43FE91A0-0710-40C7-898A-01CA0A538F6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052798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features of each plan, and point out that the features are cumulative, which means that each plan has more features than the previous plan. Many features that students will use in the lab are available only for the Standard plan’s apps. </a:t>
            </a:r>
          </a:p>
        </p:txBody>
      </p:sp>
      <p:sp>
        <p:nvSpPr>
          <p:cNvPr id="4" name="Slide Number Placeholder 3"/>
          <p:cNvSpPr>
            <a:spLocks noGrp="1"/>
          </p:cNvSpPr>
          <p:nvPr>
            <p:ph type="sldNum" sz="quarter" idx="10"/>
          </p:nvPr>
        </p:nvSpPr>
        <p:spPr/>
        <p:txBody>
          <a:bodyPr/>
          <a:lstStyle/>
          <a:p>
            <a:fld id="{43FE91A0-0710-40C7-898A-01CA0A538F6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31946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FE91A0-0710-40C7-898A-01CA0A538F6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971691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benefits of deployments slots and how can you move your web app between different slots?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create deployments slots for production and development. You can validate the changes in your web app in the staging deployment slot. Furthermore, you have flexibility to roll back if the changes do not meet acceptance tests. You can move your web app among different slots by swapping the slots.</a:t>
            </a:r>
          </a:p>
        </p:txBody>
      </p:sp>
      <p:sp>
        <p:nvSpPr>
          <p:cNvPr id="4" name="Slide Number Placeholder 3"/>
          <p:cNvSpPr>
            <a:spLocks noGrp="1"/>
          </p:cNvSpPr>
          <p:nvPr>
            <p:ph type="sldNum" sz="quarter" idx="10"/>
          </p:nvPr>
        </p:nvSpPr>
        <p:spPr/>
        <p:txBody>
          <a:bodyPr/>
          <a:lstStyle/>
          <a:p>
            <a:fld id="{43FE91A0-0710-40C7-898A-01CA0A538F6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103878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Describe how to create a new web app in both the Azure portal and Azure PowerShell, and discuss the most common settings. When you discuss deployment credentials, point out that you can use your Azure account to sign in to Visual Studio and WebMatrix. The credentials that you configure are only for clients that cannot use your Azure account, including FTP clients and Git.</a:t>
            </a:r>
          </a:p>
          <a:p>
            <a:pPr>
              <a:lnSpc>
                <a:spcPct val="115000"/>
              </a:lnSpc>
              <a:spcAft>
                <a:spcPts val="1000"/>
              </a:spcAft>
            </a:pPr>
            <a:r>
              <a:rPr lang="en-US" sz="1000" dirty="0">
                <a:latin typeface="Arial"/>
                <a:ea typeface="Calibri"/>
                <a:cs typeface="Times New Roman"/>
              </a:rPr>
              <a:t>When you discuss publishing profiles, you might want to open a .publishsettings file in NotePad. By placing return characters at logical places in this XML file, you can demonstrate the file’s structure and show important values that it contains. Alternatively, you can change the file extension to .XML, and then open the file in Internet Explorer. Internet Explorer arranges tags automatically on separate lines, and then uses color coding in the XML to improve readability.</a:t>
            </a:r>
          </a:p>
        </p:txBody>
      </p:sp>
      <p:sp>
        <p:nvSpPr>
          <p:cNvPr id="4" name="Slide Number Placeholder 3"/>
          <p:cNvSpPr>
            <a:spLocks noGrp="1"/>
          </p:cNvSpPr>
          <p:nvPr>
            <p:ph type="sldNum" sz="quarter" idx="10"/>
          </p:nvPr>
        </p:nvSpPr>
        <p:spPr/>
        <p:txBody>
          <a:bodyPr/>
          <a:lstStyle/>
          <a:p>
            <a:fld id="{43FE91A0-0710-40C7-898A-01CA0A538F6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471186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FE91A0-0710-40C7-898A-01CA0A538F65}"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330113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FTP, there is no automatic update handling. You must upload the files manually that have changed or upload all files.</a:t>
            </a:r>
          </a:p>
          <a:p>
            <a:pPr>
              <a:lnSpc>
                <a:spcPct val="115000"/>
              </a:lnSpc>
              <a:spcAft>
                <a:spcPts val="1000"/>
              </a:spcAft>
            </a:pPr>
            <a:r>
              <a:rPr lang="en-US" sz="1000" dirty="0">
                <a:latin typeface="Arial"/>
                <a:ea typeface="Calibri"/>
                <a:cs typeface="Times New Roman"/>
              </a:rPr>
              <a:t>However, Web Deploy can detect and upload only those files with changes. This results in faster update operations. </a:t>
            </a:r>
          </a:p>
          <a:p>
            <a:pPr>
              <a:lnSpc>
                <a:spcPct val="115000"/>
              </a:lnSpc>
              <a:spcAft>
                <a:spcPts val="1000"/>
              </a:spcAft>
            </a:pPr>
            <a:r>
              <a:rPr lang="en-US" sz="1000" dirty="0">
                <a:latin typeface="Arial"/>
                <a:ea typeface="Calibri"/>
                <a:cs typeface="Times New Roman"/>
              </a:rPr>
              <a:t>In this topic, spend a lot of time on continuous deployment, because it is a new and important subject, and many professional development teams are using it. </a:t>
            </a:r>
          </a:p>
          <a:p>
            <a:pPr>
              <a:lnSpc>
                <a:spcPct val="115000"/>
              </a:lnSpc>
              <a:spcAft>
                <a:spcPts val="1000"/>
              </a:spcAft>
            </a:pPr>
            <a:r>
              <a:rPr lang="en-US" sz="1000" dirty="0">
                <a:latin typeface="Arial"/>
                <a:ea typeface="Calibri"/>
                <a:cs typeface="Times New Roman"/>
              </a:rPr>
              <a:t>Point out that you should never use continuous deployment without staging. Additionally, remind students that staged publishing is available only with Standard and Premium tier web apps. </a:t>
            </a:r>
          </a:p>
        </p:txBody>
      </p:sp>
      <p:sp>
        <p:nvSpPr>
          <p:cNvPr id="4" name="Slide Number Placeholder 3"/>
          <p:cNvSpPr>
            <a:spLocks noGrp="1"/>
          </p:cNvSpPr>
          <p:nvPr>
            <p:ph type="sldNum" sz="quarter" idx="10"/>
          </p:nvPr>
        </p:nvSpPr>
        <p:spPr/>
        <p:txBody>
          <a:bodyPr/>
          <a:lstStyle/>
          <a:p>
            <a:fld id="{43FE91A0-0710-40C7-898A-01CA0A538F65}"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8204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You can perform the demonstrations in this module by using your own Azure subscription. However, please be aware that the setup scripts that prepare the environment will delete all existing services and data in your Azure subscription. If you want to retain your existing Azure services and data, we recommend that you provision a trial subscription by using a learning pass, and then use the trial subscription when delivering this module.</a:t>
            </a:r>
          </a:p>
          <a:p>
            <a:pPr lvl="0">
              <a:lnSpc>
                <a:spcPct val="115000"/>
              </a:lnSpc>
              <a:spcAft>
                <a:spcPts val="1000"/>
              </a:spcAft>
            </a:pPr>
            <a:r>
              <a:rPr lang="en-US" sz="1000" dirty="0">
                <a:solidFill>
                  <a:prstClr val="black"/>
                </a:solidFill>
                <a:latin typeface="Arial"/>
                <a:ea typeface="Calibri"/>
                <a:cs typeface="Times New Roman"/>
              </a:rPr>
              <a:t>We update the Azure portal continually, and you should be aware that the user interface might have updated since this module was written. Therefore, before teaching this module, familiarize yourself with </a:t>
            </a:r>
            <a:br>
              <a:rPr lang="en-US" sz="1000" dirty="0">
                <a:solidFill>
                  <a:prstClr val="black"/>
                </a:solidFill>
                <a:latin typeface="Arial"/>
                <a:ea typeface="Calibri"/>
                <a:cs typeface="Times New Roman"/>
              </a:rPr>
            </a:br>
            <a:r>
              <a:rPr lang="en-US" sz="1000" dirty="0">
                <a:solidFill>
                  <a:prstClr val="black"/>
                </a:solidFill>
                <a:latin typeface="Arial"/>
                <a:ea typeface="Calibri"/>
                <a:cs typeface="Times New Roman"/>
              </a:rPr>
              <a:t>the latest version of the Azure portal.</a:t>
            </a:r>
            <a:endParaRPr lang="en-US" dirty="0"/>
          </a:p>
        </p:txBody>
      </p:sp>
      <p:sp>
        <p:nvSpPr>
          <p:cNvPr id="4" name="Slide Number Placeholder 3"/>
          <p:cNvSpPr>
            <a:spLocks noGrp="1"/>
          </p:cNvSpPr>
          <p:nvPr>
            <p:ph type="sldNum" sz="quarter" idx="10"/>
          </p:nvPr>
        </p:nvSpPr>
        <p:spPr/>
        <p:txBody>
          <a:bodyPr/>
          <a:lstStyle/>
          <a:p>
            <a:fld id="{43FE91A0-0710-40C7-898A-01CA0A538F65}"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3970205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At the end of this demonstration, you will have created a new web app, but it will not have any content. You will upload a Visual Studio web app project in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ensure that you have performed the “Preparing the Azure environment” demonstration, which is at the beginning of this module’s first lesson, and that the setup script is complete.</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new web app in the Azure portal</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Start </a:t>
            </a:r>
            <a:r>
              <a:rPr lang="en-US" sz="1000" b="1" dirty="0">
                <a:effectLst/>
                <a:latin typeface="Arial"/>
                <a:ea typeface="Times New Roman"/>
                <a:cs typeface="Times New Roman"/>
              </a:rPr>
              <a:t>Internet Explorer</a:t>
            </a:r>
            <a:r>
              <a:rPr lang="en-US" sz="1000" dirty="0">
                <a:effectLst/>
                <a:latin typeface="Arial"/>
                <a:ea typeface="Times New Roman"/>
                <a:cs typeface="Times New Roman"/>
              </a:rPr>
              <a:t>, browse to the Azure portal, and then sign in by using the Microsoft account that is either the Service Administrator or Co-Administrator of your subscription.</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From the Azure portal, create a new web app in a new resource group named </a:t>
            </a:r>
            <a:br>
              <a:rPr lang="en-US" sz="1000" dirty="0">
                <a:solidFill>
                  <a:srgbClr val="000000"/>
                </a:solidFill>
                <a:effectLst/>
                <a:latin typeface="Arial"/>
                <a:ea typeface="Times New Roman"/>
                <a:cs typeface="Times New Roman"/>
              </a:rPr>
            </a:br>
            <a:r>
              <a:rPr lang="en-US" sz="1000" b="1" dirty="0">
                <a:effectLst/>
                <a:latin typeface="Arial"/>
                <a:ea typeface="Times New Roman"/>
                <a:cs typeface="Times New Roman"/>
              </a:rPr>
              <a:t>20533C0501-DemoRG</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Create a new App Service plan </a:t>
            </a:r>
            <a:r>
              <a:rPr lang="en-US" sz="1000" dirty="0">
                <a:effectLst/>
                <a:latin typeface="Arial"/>
                <a:ea typeface="Times New Roman"/>
                <a:cs typeface="Times New Roman"/>
              </a:rPr>
              <a:t>named </a:t>
            </a:r>
            <a:r>
              <a:rPr lang="en-US" sz="1000" b="1" dirty="0">
                <a:effectLst/>
                <a:latin typeface="Arial"/>
                <a:ea typeface="Times New Roman"/>
                <a:cs typeface="Times New Roman"/>
              </a:rPr>
              <a:t>WebAppStandardPlan</a:t>
            </a:r>
            <a:r>
              <a:rPr lang="en-US" sz="1000" dirty="0">
                <a:solidFill>
                  <a:srgbClr val="000000"/>
                </a:solidFill>
                <a:effectLst/>
                <a:latin typeface="Arial"/>
                <a:ea typeface="Times New Roman"/>
                <a:cs typeface="Times New Roman"/>
              </a:rPr>
              <a:t>, select an Azure region that is near your location, and then choose </a:t>
            </a:r>
            <a:r>
              <a:rPr lang="en-US" sz="1000" b="1" dirty="0">
                <a:effectLst/>
                <a:latin typeface="Arial"/>
                <a:ea typeface="Times New Roman"/>
                <a:cs typeface="Times New Roman"/>
              </a:rPr>
              <a:t>S1 Standard </a:t>
            </a:r>
            <a:r>
              <a:rPr lang="en-US" sz="1000" dirty="0">
                <a:effectLst/>
                <a:latin typeface="Arial"/>
                <a:ea typeface="Times New Roman"/>
                <a:cs typeface="Times New Roman"/>
              </a:rPr>
              <a:t>as the p</a:t>
            </a:r>
            <a:r>
              <a:rPr lang="en-US" sz="1000" dirty="0">
                <a:solidFill>
                  <a:srgbClr val="000000"/>
                </a:solidFill>
                <a:effectLst/>
                <a:latin typeface="Arial"/>
                <a:ea typeface="Times New Roman"/>
                <a:cs typeface="Times New Roman"/>
              </a:rPr>
              <a:t>ricing tier.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Do not install Application Insights.</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Open the new web app from the Azure portal</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After the web app’s creation is complete, use the URL in the </a:t>
            </a:r>
            <a:r>
              <a:rPr lang="en-US" sz="1000" b="1" dirty="0">
                <a:effectLst/>
                <a:latin typeface="Arial"/>
                <a:ea typeface="Times New Roman"/>
                <a:cs typeface="Times New Roman"/>
              </a:rPr>
              <a:t>Essentials</a:t>
            </a:r>
            <a:r>
              <a:rPr lang="en-US" sz="1000" dirty="0">
                <a:effectLst/>
                <a:latin typeface="Arial"/>
                <a:ea typeface="Times New Roman"/>
                <a:cs typeface="Times New Roman"/>
              </a:rPr>
              <a:t> section of the </a:t>
            </a:r>
            <a:r>
              <a:rPr lang="en-US" sz="1000" b="1" dirty="0">
                <a:effectLst/>
                <a:latin typeface="Arial"/>
                <a:ea typeface="Times New Roman"/>
                <a:cs typeface="Times New Roman"/>
              </a:rPr>
              <a:t>Web app</a:t>
            </a:r>
            <a:r>
              <a:rPr lang="en-US" sz="1000" dirty="0">
                <a:effectLst/>
                <a:latin typeface="Arial"/>
                <a:ea typeface="Times New Roman"/>
                <a:cs typeface="Times New Roman"/>
              </a:rPr>
              <a:t> blade in the Azure portal to browse to its default webpage.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Close the Internet Explorer tab showing the default webpage.</a:t>
            </a:r>
          </a:p>
          <a:p>
            <a:pPr>
              <a:lnSpc>
                <a:spcPts val="1300"/>
              </a:lnSpc>
              <a:spcBef>
                <a:spcPts val="900"/>
              </a:spcBef>
              <a:spcAft>
                <a:spcPts val="300"/>
              </a:spcAft>
            </a:pPr>
            <a:r>
              <a:rPr lang="en-US" sz="1000" b="1" dirty="0">
                <a:effectLst/>
                <a:latin typeface="Arial"/>
                <a:ea typeface="Times New Roman"/>
                <a:cs typeface="Segoe UI"/>
              </a:rPr>
              <a:t>Obtain the publishing profile</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From the Azure portal, download the publish settings profile.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Save the profile in the </a:t>
            </a:r>
            <a:r>
              <a:rPr lang="en-US" sz="1000" b="1" dirty="0">
                <a:effectLst/>
                <a:latin typeface="Arial"/>
                <a:ea typeface="Times New Roman"/>
                <a:cs typeface="Times New Roman"/>
              </a:rPr>
              <a:t>Downloads</a:t>
            </a:r>
            <a:r>
              <a:rPr lang="en-US" sz="1000" dirty="0">
                <a:solidFill>
                  <a:srgbClr val="000000"/>
                </a:solidFill>
                <a:effectLst/>
                <a:latin typeface="Arial"/>
                <a:ea typeface="Times New Roman"/>
                <a:cs typeface="Times New Roman"/>
              </a:rPr>
              <a:t> folder on the local computer.</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3FE91A0-0710-40C7-898A-01CA0A538F6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452510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Deploy a line-of-business (LOB) application in Web Apps</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Open </a:t>
            </a:r>
            <a:r>
              <a:rPr lang="en-US" sz="1000" b="1" dirty="0">
                <a:latin typeface="Arial"/>
                <a:ea typeface="Times New Roman"/>
                <a:cs typeface="Times New Roman"/>
              </a:rPr>
              <a:t>Visual Studio 2015</a:t>
            </a:r>
            <a:r>
              <a:rPr lang="en-US" sz="1000" dirty="0">
                <a:latin typeface="Arial"/>
                <a:ea typeface="Times New Roman"/>
                <a:cs typeface="Times New Roman"/>
              </a:rPr>
              <a:t>, and then open </a:t>
            </a:r>
            <a:r>
              <a:rPr lang="en-US" sz="1000" b="1" dirty="0">
                <a:solidFill>
                  <a:prstClr val="black"/>
                </a:solidFill>
                <a:latin typeface="Arial"/>
                <a:ea typeface="Times New Roman"/>
                <a:cs typeface="Times New Roman"/>
              </a:rPr>
              <a:t>D:\DemoFiles\Mod05\AdatumWebsite</a:t>
            </a:r>
            <a:br>
              <a:rPr lang="en-US" sz="1000" b="1" dirty="0">
                <a:solidFill>
                  <a:prstClr val="black"/>
                </a:solidFill>
                <a:latin typeface="Arial"/>
                <a:ea typeface="Times New Roman"/>
                <a:cs typeface="Times New Roman"/>
              </a:rPr>
            </a:br>
            <a:r>
              <a:rPr lang="en-US" sz="1000" dirty="0">
                <a:solidFill>
                  <a:srgbClr val="000000"/>
                </a:solidFill>
                <a:latin typeface="Arial"/>
                <a:ea typeface="Times New Roman"/>
                <a:cs typeface="Times New Roman"/>
              </a:rPr>
              <a:t>\</a:t>
            </a:r>
            <a:r>
              <a:rPr lang="en-US" sz="1000" b="1" dirty="0">
                <a:solidFill>
                  <a:prstClr val="black"/>
                </a:solidFill>
                <a:latin typeface="Arial"/>
                <a:ea typeface="Times New Roman"/>
                <a:cs typeface="Times New Roman"/>
              </a:rPr>
              <a:t>AdatumWebsite.sln</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From Solution Explorer, publish the </a:t>
            </a:r>
            <a:r>
              <a:rPr lang="en-US" sz="1000" b="1" dirty="0">
                <a:solidFill>
                  <a:prstClr val="black"/>
                </a:solidFill>
                <a:latin typeface="Arial"/>
                <a:ea typeface="Times New Roman"/>
                <a:cs typeface="Times New Roman"/>
              </a:rPr>
              <a:t>AdatumWebsite</a:t>
            </a:r>
            <a:r>
              <a:rPr lang="en-US" sz="1000" dirty="0">
                <a:solidFill>
                  <a:prstClr val="black"/>
                </a:solidFill>
                <a:latin typeface="Arial"/>
                <a:ea typeface="Times New Roman"/>
                <a:cs typeface="Times New Roman"/>
              </a:rPr>
              <a:t> project. Import the publish settings profile file from the </a:t>
            </a:r>
            <a:r>
              <a:rPr lang="en-US" sz="1000" b="1" dirty="0">
                <a:solidFill>
                  <a:prstClr val="black"/>
                </a:solidFill>
                <a:latin typeface="Arial"/>
                <a:ea typeface="Times New Roman"/>
                <a:cs typeface="Times New Roman"/>
              </a:rPr>
              <a:t>Downloads</a:t>
            </a:r>
            <a:r>
              <a:rPr lang="en-US" sz="1000" dirty="0">
                <a:solidFill>
                  <a:prstClr val="black"/>
                </a:solidFill>
                <a:latin typeface="Arial"/>
                <a:ea typeface="Times New Roman"/>
                <a:cs typeface="Times New Roman"/>
              </a:rPr>
              <a:t> folder.</a:t>
            </a: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Verify that the Adatum web app is open in the browser, and then verify the current address of the web app.</a:t>
            </a: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Close the </a:t>
            </a:r>
            <a:r>
              <a:rPr lang="en-US" sz="1000" b="1" dirty="0">
                <a:solidFill>
                  <a:prstClr val="black"/>
                </a:solidFill>
                <a:latin typeface="Arial"/>
                <a:ea typeface="Times New Roman"/>
                <a:cs typeface="Times New Roman"/>
              </a:rPr>
              <a:t>Home Page</a:t>
            </a:r>
            <a:r>
              <a:rPr lang="en-US" sz="1000" dirty="0">
                <a:solidFill>
                  <a:prstClr val="black"/>
                </a:solidFill>
                <a:latin typeface="Arial"/>
                <a:ea typeface="Times New Roman"/>
                <a:cs typeface="Times New Roman"/>
              </a:rPr>
              <a:t> tab in the browser.</a:t>
            </a: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Close Visual Studio.</a:t>
            </a:r>
            <a:endParaRPr lang="en-US" dirty="0"/>
          </a:p>
        </p:txBody>
      </p:sp>
      <p:sp>
        <p:nvSpPr>
          <p:cNvPr id="4" name="Slide Number Placeholder 3"/>
          <p:cNvSpPr>
            <a:spLocks noGrp="1"/>
          </p:cNvSpPr>
          <p:nvPr>
            <p:ph type="sldNum" sz="quarter" idx="10"/>
          </p:nvPr>
        </p:nvSpPr>
        <p:spPr/>
        <p:txBody>
          <a:bodyPr/>
          <a:lstStyle/>
          <a:p>
            <a:fld id="{43FE91A0-0710-40C7-898A-01CA0A538F65}"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3147725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configure WebJobs tasks to run?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configure WebJobs tasks to run:</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On demand. The tasks run whenever an administrator executes them.</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Continuously. The tasks continuously reexecutes their main methods. For example, such a task might check continuously for the presence of new files to process.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On a schedule. The tasks run at times that the site administrator specifies.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3FE91A0-0710-40C7-898A-01CA0A538F65}"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3170062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slide covers many of the settings that appear in a web app’s Settings</a:t>
            </a:r>
            <a:r>
              <a:rPr lang="en-US" sz="1000" b="1" dirty="0">
                <a:latin typeface="Arial"/>
                <a:ea typeface="Calibri"/>
                <a:cs typeface="Times New Roman"/>
              </a:rPr>
              <a:t> </a:t>
            </a:r>
            <a:r>
              <a:rPr lang="en-US" sz="1000" dirty="0">
                <a:latin typeface="Arial"/>
                <a:ea typeface="Calibri"/>
                <a:cs typeface="Times New Roman"/>
              </a:rPr>
              <a:t>blade. You can show this blade to students as you talk about each setting. If you do this, skip the monitoring and diagnostic settings, because later topics describe these items. </a:t>
            </a:r>
          </a:p>
        </p:txBody>
      </p:sp>
      <p:sp>
        <p:nvSpPr>
          <p:cNvPr id="4" name="Slide Number Placeholder 3"/>
          <p:cNvSpPr>
            <a:spLocks noGrp="1"/>
          </p:cNvSpPr>
          <p:nvPr>
            <p:ph type="sldNum" sz="quarter" idx="10"/>
          </p:nvPr>
        </p:nvSpPr>
        <p:spPr/>
        <p:txBody>
          <a:bodyPr/>
          <a:lstStyle/>
          <a:p>
            <a:fld id="{43FE91A0-0710-40C7-898A-01CA0A538F65}"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745592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FE91A0-0710-40C7-898A-01CA0A538F65}"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618150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configure most of these options in the next demonstration. While you present this topic, you can show the Settings blade and configure some of its features.</a:t>
            </a:r>
          </a:p>
        </p:txBody>
      </p:sp>
      <p:sp>
        <p:nvSpPr>
          <p:cNvPr id="4" name="Slide Number Placeholder 3"/>
          <p:cNvSpPr>
            <a:spLocks noGrp="1"/>
          </p:cNvSpPr>
          <p:nvPr>
            <p:ph type="sldNum" sz="quarter" idx="10"/>
          </p:nvPr>
        </p:nvSpPr>
        <p:spPr/>
        <p:txBody>
          <a:bodyPr/>
          <a:lstStyle/>
          <a:p>
            <a:fld id="{43FE91A0-0710-40C7-898A-01CA0A538F65}"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3274426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Administrators typically use batch files or Windows PowerShell scripts to write script, while administrators with UNIX experience might write Bash shell scripts. Developers typically use the other scripting options that the slide lists. </a:t>
            </a:r>
          </a:p>
          <a:p>
            <a:pPr>
              <a:lnSpc>
                <a:spcPct val="115000"/>
              </a:lnSpc>
              <a:spcAft>
                <a:spcPts val="1000"/>
              </a:spcAft>
            </a:pPr>
            <a:r>
              <a:rPr lang="en-US" sz="1000" dirty="0">
                <a:latin typeface="Arial"/>
                <a:ea typeface="Calibri"/>
                <a:cs typeface="Times New Roman"/>
              </a:rPr>
              <a:t>Ensure that students understand that they must place scripts in a zip file, with any required resources, before they upload them to the Azure portal as a WebJob. </a:t>
            </a:r>
          </a:p>
        </p:txBody>
      </p:sp>
      <p:sp>
        <p:nvSpPr>
          <p:cNvPr id="4" name="Slide Number Placeholder 3"/>
          <p:cNvSpPr>
            <a:spLocks noGrp="1"/>
          </p:cNvSpPr>
          <p:nvPr>
            <p:ph type="sldNum" sz="quarter" idx="10"/>
          </p:nvPr>
        </p:nvSpPr>
        <p:spPr/>
        <p:txBody>
          <a:bodyPr/>
          <a:lstStyle/>
          <a:p>
            <a:fld id="{43FE91A0-0710-40C7-898A-01CA0A538F65}"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4031997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b="1" dirty="0">
                <a:effectLst/>
                <a:latin typeface="Arial"/>
                <a:ea typeface="Times New Roman"/>
                <a:cs typeface="Segoe UI"/>
              </a:rPr>
              <a:t>Configuring web-app settings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Azure portal, navigate to the web app that you created in the previous demonstration.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Web app </a:t>
            </a:r>
            <a:r>
              <a:rPr lang="en-US" sz="1000" dirty="0">
                <a:effectLst/>
                <a:latin typeface="Arial"/>
                <a:ea typeface="Times New Roman"/>
                <a:cs typeface="Times New Roman"/>
              </a:rPr>
              <a:t>blade, click </a:t>
            </a:r>
            <a:r>
              <a:rPr lang="en-US" sz="1000" b="1" dirty="0">
                <a:effectLst/>
                <a:latin typeface="Arial"/>
                <a:ea typeface="Times New Roman"/>
                <a:cs typeface="Times New Roman"/>
              </a:rPr>
              <a:t>Application settings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Application settings </a:t>
            </a:r>
            <a:r>
              <a:rPr lang="en-US" sz="1000" dirty="0">
                <a:effectLst/>
                <a:latin typeface="Arial"/>
                <a:ea typeface="Times New Roman"/>
                <a:cs typeface="Times New Roman"/>
              </a:rPr>
              <a:t>blade, under </a:t>
            </a:r>
            <a:r>
              <a:rPr lang="en-US" sz="1000" b="1" dirty="0">
                <a:effectLst/>
                <a:latin typeface="Arial"/>
                <a:ea typeface="Times New Roman"/>
                <a:cs typeface="Times New Roman"/>
              </a:rPr>
              <a:t>General settings</a:t>
            </a:r>
            <a:r>
              <a:rPr lang="en-US" sz="1000" dirty="0">
                <a:effectLst/>
                <a:latin typeface="Arial"/>
                <a:ea typeface="Times New Roman"/>
                <a:cs typeface="Times New Roman"/>
              </a:rPr>
              <a:t>, review the current settings: </a:t>
            </a: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.Net Framework version</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PHP version</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Java version</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Python version</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Platform</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Web Sockets</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Always On</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Managed Pipeline Version</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ARR Affinity</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Auto Swap</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Debugging</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Web app</a:t>
            </a:r>
            <a:r>
              <a:rPr lang="en-US" sz="1000" dirty="0">
                <a:effectLst/>
                <a:latin typeface="Arial"/>
                <a:ea typeface="Times New Roman"/>
                <a:cs typeface="Times New Roman"/>
              </a:rPr>
              <a:t> blade, click </a:t>
            </a:r>
            <a:r>
              <a:rPr lang="en-US" sz="1000" b="1" dirty="0">
                <a:effectLst/>
                <a:latin typeface="Arial"/>
                <a:ea typeface="Times New Roman"/>
                <a:cs typeface="Times New Roman"/>
              </a:rPr>
              <a:t>Scale Up (App Service plan)</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Choose your pricing tier</a:t>
            </a:r>
            <a:r>
              <a:rPr lang="en-US" sz="1000" dirty="0">
                <a:effectLst/>
                <a:latin typeface="Arial"/>
                <a:ea typeface="Times New Roman"/>
                <a:cs typeface="Times New Roman"/>
              </a:rPr>
              <a:t> blade, review the different App Service plan tiers, and then close the blade.</a:t>
            </a:r>
          </a:p>
        </p:txBody>
      </p:sp>
      <p:sp>
        <p:nvSpPr>
          <p:cNvPr id="4" name="Slide Number Placeholder 3"/>
          <p:cNvSpPr>
            <a:spLocks noGrp="1"/>
          </p:cNvSpPr>
          <p:nvPr>
            <p:ph type="sldNum" sz="quarter" idx="10"/>
          </p:nvPr>
        </p:nvSpPr>
        <p:spPr/>
        <p:txBody>
          <a:bodyPr/>
          <a:lstStyle/>
          <a:p>
            <a:fld id="{43FE91A0-0710-40C7-898A-01CA0A538F65}"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783064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Configure auto-scaling options</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On the web app blade, click </a:t>
            </a:r>
            <a:r>
              <a:rPr lang="en-US" sz="1000" b="1" dirty="0">
                <a:latin typeface="Arial"/>
                <a:ea typeface="Times New Roman"/>
                <a:cs typeface="Times New Roman"/>
              </a:rPr>
              <a:t>Scale Out (App Service plan)</a:t>
            </a:r>
            <a:r>
              <a:rPr lang="en-US" sz="1000" dirty="0">
                <a:latin typeface="Arial"/>
                <a:ea typeface="Times New Roman"/>
                <a:cs typeface="Times New Roman"/>
              </a:rPr>
              <a:t>, and then in the </a:t>
            </a:r>
            <a:r>
              <a:rPr lang="en-US" sz="1000" b="1" dirty="0">
                <a:latin typeface="Arial"/>
                <a:ea typeface="Times New Roman"/>
                <a:cs typeface="Times New Roman"/>
              </a:rPr>
              <a:t>Scale by</a:t>
            </a:r>
            <a:r>
              <a:rPr lang="en-US" sz="1000" dirty="0">
                <a:latin typeface="Arial"/>
                <a:ea typeface="Times New Roman"/>
                <a:cs typeface="Times New Roman"/>
              </a:rPr>
              <a:t> drop-down menu, review the scaling options:</a:t>
            </a:r>
          </a:p>
          <a:p>
            <a:pPr marL="742950" lvl="1" indent="-285750">
              <a:lnSpc>
                <a:spcPct val="115000"/>
              </a:lnSpc>
              <a:spcAft>
                <a:spcPts val="995"/>
              </a:spcAft>
              <a:buFont typeface="Courier New"/>
              <a:buChar char="o"/>
            </a:pPr>
            <a:r>
              <a:rPr lang="en-US" sz="1000" b="1" dirty="0">
                <a:solidFill>
                  <a:prstClr val="black"/>
                </a:solidFill>
                <a:latin typeface="Arial"/>
                <a:ea typeface="Times New Roman"/>
                <a:cs typeface="Times New Roman"/>
              </a:rPr>
              <a:t>an instance count that I enter manually</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b="1" dirty="0">
                <a:solidFill>
                  <a:prstClr val="black"/>
                </a:solidFill>
                <a:latin typeface="Arial"/>
                <a:ea typeface="Times New Roman"/>
                <a:cs typeface="Times New Roman"/>
              </a:rPr>
              <a:t>CPU Percentage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b="1" dirty="0">
                <a:solidFill>
                  <a:prstClr val="black"/>
                </a:solidFill>
                <a:latin typeface="Arial"/>
                <a:ea typeface="Times New Roman"/>
                <a:cs typeface="Times New Roman"/>
              </a:rPr>
              <a:t>schedule and performance rule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Scale by</a:t>
            </a:r>
            <a:r>
              <a:rPr lang="en-US" sz="1000" dirty="0">
                <a:solidFill>
                  <a:prstClr val="black"/>
                </a:solidFill>
                <a:latin typeface="Arial"/>
                <a:ea typeface="Times New Roman"/>
                <a:cs typeface="Times New Roman"/>
              </a:rPr>
              <a:t> drop-down list, select </a:t>
            </a:r>
            <a:r>
              <a:rPr lang="en-US" sz="1000" b="1" dirty="0">
                <a:solidFill>
                  <a:prstClr val="black"/>
                </a:solidFill>
                <a:latin typeface="Arial"/>
                <a:ea typeface="Times New Roman"/>
                <a:cs typeface="Times New Roman"/>
              </a:rPr>
              <a:t>schedule and performance rules</a:t>
            </a:r>
            <a:r>
              <a:rPr lang="en-US" sz="1000" dirty="0">
                <a:solidFill>
                  <a:prstClr val="black"/>
                </a:solidFill>
                <a:latin typeface="Arial"/>
                <a:ea typeface="Times New Roman"/>
                <a:cs typeface="Times New Roman"/>
              </a:rPr>
              <a:t>. Create a new profile named </a:t>
            </a:r>
            <a:r>
              <a:rPr lang="en-US" sz="1000" b="1" dirty="0">
                <a:solidFill>
                  <a:prstClr val="black"/>
                </a:solidFill>
                <a:latin typeface="Arial"/>
                <a:ea typeface="Times New Roman"/>
                <a:cs typeface="Times New Roman"/>
              </a:rPr>
              <a:t>Profile1 </a:t>
            </a:r>
            <a:r>
              <a:rPr lang="en-US" sz="1000" dirty="0">
                <a:solidFill>
                  <a:prstClr val="black"/>
                </a:solidFill>
                <a:latin typeface="Arial"/>
                <a:ea typeface="Times New Roman"/>
                <a:cs typeface="Times New Roman"/>
              </a:rPr>
              <a:t>with the fixed date set to the next day and target range set between 1 and 10 instances. Add a scale rule based on the </a:t>
            </a:r>
            <a:r>
              <a:rPr lang="en-US" sz="1000" b="1" dirty="0">
                <a:solidFill>
                  <a:prstClr val="black"/>
                </a:solidFill>
                <a:latin typeface="Arial"/>
                <a:ea typeface="Times New Roman"/>
                <a:cs typeface="Times New Roman"/>
              </a:rPr>
              <a:t>CPU Percentage</a:t>
            </a:r>
            <a:r>
              <a:rPr lang="en-US" sz="1000" dirty="0">
                <a:solidFill>
                  <a:prstClr val="black"/>
                </a:solidFill>
                <a:latin typeface="Arial"/>
                <a:ea typeface="Times New Roman"/>
                <a:cs typeface="Times New Roman"/>
              </a:rPr>
              <a:t> metric that will increase the count of instances by </a:t>
            </a:r>
            <a:r>
              <a:rPr lang="en-US" sz="1000" b="1" dirty="0">
                <a:solidFill>
                  <a:prstClr val="black"/>
                </a:solidFill>
                <a:latin typeface="Arial"/>
                <a:ea typeface="Times New Roman"/>
                <a:cs typeface="Times New Roman"/>
              </a:rPr>
              <a:t>2</a:t>
            </a:r>
            <a:r>
              <a:rPr lang="en-US" sz="1000" dirty="0">
                <a:solidFill>
                  <a:prstClr val="black"/>
                </a:solidFill>
                <a:latin typeface="Arial"/>
                <a:ea typeface="Times New Roman"/>
                <a:cs typeface="Times New Roman"/>
              </a:rPr>
              <a:t> if the average CPU utilization percentage is greater than 80 over a period of 10 minutes. Configure the cool-down time to be </a:t>
            </a:r>
            <a:r>
              <a:rPr lang="en-US" sz="1000" b="1" dirty="0">
                <a:solidFill>
                  <a:prstClr val="black"/>
                </a:solidFill>
                <a:latin typeface="Arial"/>
                <a:ea typeface="Times New Roman"/>
                <a:cs typeface="Times New Roman"/>
              </a:rPr>
              <a:t>5 </a:t>
            </a:r>
            <a:r>
              <a:rPr lang="en-US" sz="1000" dirty="0">
                <a:solidFill>
                  <a:prstClr val="black"/>
                </a:solidFill>
                <a:latin typeface="Arial"/>
                <a:ea typeface="Times New Roman"/>
                <a:cs typeface="Times New Roman"/>
              </a:rPr>
              <a:t>minutes.</a:t>
            </a:r>
          </a:p>
          <a:p>
            <a:pPr lvl="0">
              <a:lnSpc>
                <a:spcPts val="1300"/>
              </a:lnSpc>
              <a:spcBef>
                <a:spcPts val="900"/>
              </a:spcBef>
              <a:spcAft>
                <a:spcPts val="300"/>
              </a:spcAft>
            </a:pPr>
            <a:r>
              <a:rPr lang="en-US" sz="1000" b="1" dirty="0">
                <a:solidFill>
                  <a:prstClr val="black"/>
                </a:solidFill>
                <a:latin typeface="Arial"/>
                <a:ea typeface="Times New Roman"/>
                <a:cs typeface="Segoe UI"/>
              </a:rPr>
              <a:t>Create a WebJob</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Create a WebJob named </a:t>
            </a:r>
            <a:r>
              <a:rPr lang="en-US" sz="1000" b="1" dirty="0">
                <a:solidFill>
                  <a:prstClr val="black"/>
                </a:solidFill>
                <a:latin typeface="Arial"/>
                <a:ea typeface="Times New Roman"/>
                <a:cs typeface="Times New Roman"/>
              </a:rPr>
              <a:t>AdatumWebJob</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Configure the WebJob to run continuously as a single instance. Upload the following file: </a:t>
            </a:r>
            <a:r>
              <a:rPr lang="en-US" sz="1000" b="1" dirty="0">
                <a:solidFill>
                  <a:prstClr val="black"/>
                </a:solidFill>
                <a:latin typeface="Arial"/>
                <a:ea typeface="Times New Roman"/>
                <a:cs typeface="Times New Roman"/>
              </a:rPr>
              <a:t>D:\Demofiles\Mod05\AdatumWebJob.zip</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Calibri"/>
                <a:cs typeface="Times New Roman"/>
              </a:rPr>
              <a:t>On the </a:t>
            </a:r>
            <a:r>
              <a:rPr lang="en-US" sz="1000" b="1" dirty="0">
                <a:solidFill>
                  <a:prstClr val="black"/>
                </a:solidFill>
                <a:latin typeface="Arial"/>
                <a:ea typeface="Calibri"/>
                <a:cs typeface="Times New Roman"/>
              </a:rPr>
              <a:t>WebJobs</a:t>
            </a:r>
            <a:r>
              <a:rPr lang="en-US" sz="1000" dirty="0">
                <a:solidFill>
                  <a:prstClr val="black"/>
                </a:solidFill>
                <a:latin typeface="Arial"/>
                <a:ea typeface="Calibri"/>
                <a:cs typeface="Times New Roman"/>
              </a:rPr>
              <a:t> blade, click the logs URL for </a:t>
            </a:r>
            <a:r>
              <a:rPr lang="en-US" sz="1000" b="1" dirty="0">
                <a:solidFill>
                  <a:prstClr val="black"/>
                </a:solidFill>
                <a:latin typeface="Arial"/>
                <a:ea typeface="Calibri"/>
                <a:cs typeface="Times New Roman"/>
              </a:rPr>
              <a:t>AdatumWebJob</a:t>
            </a:r>
            <a:r>
              <a:rPr lang="en-US" sz="1000" dirty="0">
                <a:solidFill>
                  <a:prstClr val="black"/>
                </a:solidFill>
                <a:latin typeface="Arial"/>
                <a:ea typeface="Calibri"/>
                <a:cs typeface="Times New Roman"/>
              </a:rPr>
              <a:t>, and then verify that the WebJob has run and returned the current open processes.</a:t>
            </a:r>
            <a:endParaRPr lang="en-US" dirty="0"/>
          </a:p>
        </p:txBody>
      </p:sp>
      <p:sp>
        <p:nvSpPr>
          <p:cNvPr id="4" name="Slide Number Placeholder 3"/>
          <p:cNvSpPr>
            <a:spLocks noGrp="1"/>
          </p:cNvSpPr>
          <p:nvPr>
            <p:ph type="sldNum" sz="quarter" idx="10"/>
          </p:nvPr>
        </p:nvSpPr>
        <p:spPr/>
        <p:txBody>
          <a:bodyPr/>
          <a:lstStyle/>
          <a:p>
            <a:fld id="{43FE91A0-0710-40C7-898A-01CA0A538F65}" type="slidenum">
              <a:rPr lang="en-US" smtClean="0"/>
              <a:t>28</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449410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access the Kudu interface for a web app that is created in Azure?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Every web app includes a hidden Kudu site. To access this, add the </a:t>
            </a:r>
            <a:r>
              <a:rPr lang="en-US" sz="1000" i="1" dirty="0">
                <a:latin typeface="Arial"/>
                <a:ea typeface="Calibri"/>
                <a:cs typeface="Times New Roman"/>
              </a:rPr>
              <a:t>scm</a:t>
            </a:r>
            <a:r>
              <a:rPr lang="en-US" sz="1000" dirty="0">
                <a:latin typeface="Arial"/>
                <a:ea typeface="Calibri"/>
                <a:cs typeface="Times New Roman"/>
              </a:rPr>
              <a:t> subdomain to the azurewebsites.net fully qualified domain name for your site. For example, if your web app is found at http://mywebapp.azurewebsites.net, you can access the corresponding Kudu user interface at https://mywebapp.scm.azurewebsites.net.</a:t>
            </a:r>
          </a:p>
        </p:txBody>
      </p:sp>
      <p:sp>
        <p:nvSpPr>
          <p:cNvPr id="4" name="Slide Number Placeholder 3"/>
          <p:cNvSpPr>
            <a:spLocks noGrp="1"/>
          </p:cNvSpPr>
          <p:nvPr>
            <p:ph type="sldNum" sz="quarter" idx="10"/>
          </p:nvPr>
        </p:nvSpPr>
        <p:spPr/>
        <p:txBody>
          <a:bodyPr/>
          <a:lstStyle/>
          <a:p>
            <a:fld id="{43FE91A0-0710-40C7-898A-01CA0A538F65}"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88904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FE91A0-0710-40C7-898A-01CA0A538F65}"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535556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FE91A0-0710-40C7-898A-01CA0A538F65}"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803866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Application and site logging are useful for generating information to diagnose faults and poor performance. However, you should emphasize that web apps run faster when less diagnostic information is logged. Therefore, when you investigate a specific problem, you can increase the application or site diagnostic levels, but when you are tuning for performance, you should log as little information as you can. </a:t>
            </a:r>
          </a:p>
        </p:txBody>
      </p:sp>
      <p:sp>
        <p:nvSpPr>
          <p:cNvPr id="4" name="Slide Number Placeholder 3"/>
          <p:cNvSpPr>
            <a:spLocks noGrp="1"/>
          </p:cNvSpPr>
          <p:nvPr>
            <p:ph type="sldNum" sz="quarter" idx="10"/>
          </p:nvPr>
        </p:nvSpPr>
        <p:spPr/>
        <p:txBody>
          <a:bodyPr/>
          <a:lstStyle/>
          <a:p>
            <a:fld id="{43FE91A0-0710-40C7-898A-01CA0A538F65}"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326482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Kudu user interface has many links that provide helpful diagnostic data, including:</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t>
            </a:r>
            <a:r>
              <a:rPr lang="en-US" sz="1000" b="1" dirty="0">
                <a:effectLst/>
                <a:latin typeface="Arial"/>
                <a:ea typeface="Times New Roman"/>
                <a:cs typeface="Times New Roman"/>
              </a:rPr>
              <a:t>Process explorer</a:t>
            </a:r>
            <a:r>
              <a:rPr lang="en-US" sz="1000" dirty="0">
                <a:effectLst/>
                <a:latin typeface="Arial"/>
                <a:ea typeface="Times New Roman"/>
                <a:cs typeface="Times New Roman"/>
              </a:rPr>
              <a:t> tab displays all the processes in the context of your web app, including WebJobs.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t>
            </a:r>
            <a:r>
              <a:rPr lang="en-US" sz="1000" b="1" dirty="0">
                <a:effectLst/>
                <a:latin typeface="Arial"/>
                <a:ea typeface="Times New Roman"/>
                <a:cs typeface="Times New Roman"/>
              </a:rPr>
              <a:t>Debug console</a:t>
            </a:r>
            <a:r>
              <a:rPr lang="en-US" sz="1000" dirty="0">
                <a:effectLst/>
                <a:latin typeface="Arial"/>
                <a:ea typeface="Times New Roman"/>
                <a:cs typeface="Times New Roman"/>
              </a:rPr>
              <a:t> tab enables command-line and file browser access to your web app. You can use this to upload new files, run Git deployment commands, and edit text files.</a:t>
            </a:r>
          </a:p>
          <a:p>
            <a:pPr>
              <a:lnSpc>
                <a:spcPct val="115000"/>
              </a:lnSpc>
              <a:spcAft>
                <a:spcPts val="1000"/>
              </a:spcAft>
            </a:pPr>
            <a:r>
              <a:rPr lang="en-US" sz="1000" dirty="0">
                <a:latin typeface="Arial"/>
                <a:ea typeface="Calibri"/>
                <a:cs typeface="Times New Roman"/>
              </a:rPr>
              <a:t>However, many of these links are to JSON files that may be hard to investigate without a parsing tool. Suggest students to use an online JSON parsing tool that displays a full tree of the values in a JSON file to parse the KUDU files.</a:t>
            </a:r>
          </a:p>
        </p:txBody>
      </p:sp>
      <p:sp>
        <p:nvSpPr>
          <p:cNvPr id="4" name="Slide Number Placeholder 3"/>
          <p:cNvSpPr>
            <a:spLocks noGrp="1"/>
          </p:cNvSpPr>
          <p:nvPr>
            <p:ph type="sldNum" sz="quarter" idx="10"/>
          </p:nvPr>
        </p:nvSpPr>
        <p:spPr/>
        <p:txBody>
          <a:bodyPr/>
          <a:lstStyle/>
          <a:p>
            <a:fld id="{43FE91A0-0710-40C7-898A-01CA0A538F65}"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446941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Start Internet Explorer, and then in the address bar, type the URL of your web app but include the “.scm” string so that it matches the following format:</a:t>
            </a:r>
            <a:endParaRPr lang="en-US" sz="1000" dirty="0">
              <a:effectLst/>
              <a:latin typeface="Arial"/>
              <a:ea typeface="Times New Roman"/>
              <a:cs typeface="Times New Roman"/>
            </a:endParaRPr>
          </a:p>
          <a:p>
            <a:pPr lvl="1">
              <a:lnSpc>
                <a:spcPct val="115000"/>
              </a:lnSpc>
              <a:spcAft>
                <a:spcPts val="995"/>
              </a:spcAft>
            </a:pPr>
            <a:r>
              <a:rPr lang="en-US" sz="1000" b="1" dirty="0">
                <a:effectLst/>
                <a:latin typeface="Arial"/>
                <a:ea typeface="Times New Roman"/>
                <a:cs typeface="Times New Roman"/>
              </a:rPr>
              <a:t>https://</a:t>
            </a:r>
            <a:r>
              <a:rPr lang="en-US" sz="1000" b="1" i="1" dirty="0">
                <a:effectLst/>
                <a:latin typeface="Arial"/>
                <a:ea typeface="Times New Roman"/>
                <a:cs typeface="Times New Roman"/>
              </a:rPr>
              <a:t>yourWebApp</a:t>
            </a:r>
            <a:r>
              <a:rPr lang="en-US" sz="1000" b="1" dirty="0">
                <a:effectLst/>
                <a:latin typeface="Arial"/>
                <a:ea typeface="Times New Roman"/>
                <a:cs typeface="Times New Roman"/>
              </a:rPr>
              <a:t>.scm.azurewebsites.net</a:t>
            </a:r>
            <a:endParaRPr lang="en-US"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This opens the Kudu interface.</a:t>
            </a:r>
          </a:p>
          <a:p>
            <a:pPr marL="342900" marR="0" lvl="0" indent="-342900">
              <a:lnSpc>
                <a:spcPct val="115000"/>
              </a:lnSpc>
              <a:spcBef>
                <a:spcPts val="0"/>
              </a:spcBef>
              <a:spcAft>
                <a:spcPts val="995"/>
              </a:spcAft>
              <a:buFont typeface="+mj-lt"/>
              <a:buAutoNum type="arabicPeriod" startAt="2"/>
            </a:pPr>
            <a:r>
              <a:rPr lang="en-US" sz="1000" dirty="0">
                <a:solidFill>
                  <a:srgbClr val="000000"/>
                </a:solidFill>
                <a:effectLst/>
                <a:latin typeface="Arial"/>
                <a:ea typeface="Times New Roman"/>
                <a:cs typeface="Times New Roman"/>
              </a:rPr>
              <a:t>Under the </a:t>
            </a:r>
            <a:r>
              <a:rPr lang="en-US" sz="1000" b="1" dirty="0">
                <a:effectLst/>
                <a:latin typeface="Arial"/>
                <a:ea typeface="Times New Roman"/>
                <a:cs typeface="Times New Roman"/>
              </a:rPr>
              <a:t>Rest API</a:t>
            </a:r>
            <a:r>
              <a:rPr lang="en-US" sz="1000" dirty="0">
                <a:solidFill>
                  <a:srgbClr val="000000"/>
                </a:solidFill>
                <a:effectLst/>
                <a:latin typeface="Arial"/>
                <a:ea typeface="Times New Roman"/>
                <a:cs typeface="Times New Roman"/>
              </a:rPr>
              <a:t> section, locate the </a:t>
            </a:r>
            <a:r>
              <a:rPr lang="en-US" sz="1000" b="1" dirty="0">
                <a:effectLst/>
                <a:latin typeface="Arial"/>
                <a:ea typeface="Times New Roman"/>
                <a:cs typeface="Times New Roman"/>
              </a:rPr>
              <a:t>WebJobs</a:t>
            </a:r>
            <a:r>
              <a:rPr lang="en-US" sz="1000" dirty="0">
                <a:solidFill>
                  <a:srgbClr val="000000"/>
                </a:solidFill>
                <a:effectLst/>
                <a:latin typeface="Arial"/>
                <a:ea typeface="Times New Roman"/>
                <a:cs typeface="Times New Roman"/>
              </a:rPr>
              <a:t> entry, and then click the </a:t>
            </a:r>
            <a:r>
              <a:rPr lang="en-US" sz="1000" b="1" dirty="0">
                <a:effectLst/>
                <a:latin typeface="Arial"/>
                <a:ea typeface="Times New Roman"/>
                <a:cs typeface="Times New Roman"/>
              </a:rPr>
              <a:t>continuous</a:t>
            </a:r>
            <a:r>
              <a:rPr lang="en-US" sz="1000" dirty="0">
                <a:solidFill>
                  <a:srgbClr val="000000"/>
                </a:solidFill>
                <a:effectLst/>
                <a:latin typeface="Arial"/>
                <a:ea typeface="Times New Roman"/>
                <a:cs typeface="Times New Roman"/>
              </a:rPr>
              <a:t> link.</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2"/>
            </a:pPr>
            <a:r>
              <a:rPr lang="en-US" sz="1000" dirty="0">
                <a:solidFill>
                  <a:srgbClr val="000000"/>
                </a:solidFill>
                <a:effectLst/>
                <a:latin typeface="Arial"/>
                <a:ea typeface="Times New Roman"/>
                <a:cs typeface="Times New Roman"/>
              </a:rPr>
              <a:t>When prompted, 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 Internet Explorer saves the log file to the </a:t>
            </a:r>
            <a:r>
              <a:rPr lang="en-US" sz="1000" b="1" dirty="0">
                <a:effectLst/>
                <a:latin typeface="Arial"/>
                <a:ea typeface="Times New Roman"/>
                <a:cs typeface="Times New Roman"/>
              </a:rPr>
              <a:t>Downloads</a:t>
            </a:r>
            <a:r>
              <a:rPr lang="en-US" sz="1000" dirty="0">
                <a:solidFill>
                  <a:srgbClr val="000000"/>
                </a:solidFill>
                <a:effectLst/>
                <a:latin typeface="Arial"/>
                <a:ea typeface="Times New Roman"/>
                <a:cs typeface="Times New Roman"/>
              </a:rPr>
              <a:t> folder.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2"/>
            </a:pPr>
            <a:r>
              <a:rPr lang="en-US" sz="1000" dirty="0">
                <a:solidFill>
                  <a:srgbClr val="000000"/>
                </a:solidFill>
                <a:effectLst/>
                <a:latin typeface="Arial"/>
                <a:ea typeface="Times New Roman"/>
                <a:cs typeface="Times New Roman"/>
              </a:rPr>
              <a:t>Open the log file by using Visual Studio and review its content.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3FE91A0-0710-40C7-898A-01CA0A538F65}"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663891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company is developing a mobile app. You have been asked to host data and notification hubs in Azure. What are the advantages of using a mobile app in Azure instead of creating separate SQL databases and notification hubs?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Some of the advantages include: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mobile app can enable the app to authenticate against Facebook, Twitter, Google, Microsoft accounts, and Azure AD without requiring the developers to hard-code provider keys in the app code.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App developers can use a single API to interact with the database and notification hub, and other mobile app features.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You can add custom APIs to the mobile app that enable the app to call your custom business logic.</a:t>
            </a:r>
          </a:p>
        </p:txBody>
      </p:sp>
      <p:sp>
        <p:nvSpPr>
          <p:cNvPr id="4" name="Slide Number Placeholder 3"/>
          <p:cNvSpPr>
            <a:spLocks noGrp="1"/>
          </p:cNvSpPr>
          <p:nvPr>
            <p:ph type="sldNum" sz="quarter" idx="10"/>
          </p:nvPr>
        </p:nvSpPr>
        <p:spPr/>
        <p:txBody>
          <a:bodyPr/>
          <a:lstStyle/>
          <a:p>
            <a:fld id="{43FE91A0-0710-40C7-898A-01CA0A538F65}"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926048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FE91A0-0710-40C7-898A-01CA0A538F65}"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775093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to the students that users prefer to authenticate with existing accounts instead of creating a new account for your app. For this reason, it is very common to authenticate against common Internet identity providers. </a:t>
            </a:r>
          </a:p>
          <a:p>
            <a:pPr>
              <a:lnSpc>
                <a:spcPct val="115000"/>
              </a:lnSpc>
              <a:spcAft>
                <a:spcPts val="1000"/>
              </a:spcAft>
            </a:pPr>
            <a:r>
              <a:rPr lang="en-US" sz="1000" dirty="0">
                <a:solidFill>
                  <a:srgbClr val="000000"/>
                </a:solidFill>
                <a:latin typeface="Arial"/>
                <a:ea typeface="Calibri"/>
                <a:cs typeface="Times New Roman"/>
              </a:rPr>
              <a:t>Additionally, explain that developers often hard-code app credentials, such as app keys, into mobile apps, without creating backend mobile apps in Azure. Therefore, by using the Mobile Apps feature, you can enable or disable identity providers without changing your app code.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FE91A0-0710-40C7-898A-01CA0A538F65}"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9625697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FE91A0-0710-40C7-898A-01CA0A538F65}"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696476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Azure portal, create a new mobile app by specifying a unique valid URL, a new resource group named </a:t>
            </a:r>
            <a:r>
              <a:rPr lang="en-US" sz="1000" b="1" dirty="0">
                <a:effectLst/>
                <a:latin typeface="Arial"/>
                <a:ea typeface="Times New Roman"/>
                <a:cs typeface="Times New Roman"/>
              </a:rPr>
              <a:t>20533C0502-DemoRG</a:t>
            </a:r>
            <a:r>
              <a:rPr lang="en-US" sz="1000" dirty="0">
                <a:effectLst/>
                <a:latin typeface="Arial"/>
                <a:ea typeface="Times New Roman"/>
                <a:cs typeface="Times New Roman"/>
              </a:rPr>
              <a:t>, and the existing </a:t>
            </a:r>
            <a:r>
              <a:rPr lang="en-US" sz="1000" b="1" dirty="0">
                <a:effectLst/>
                <a:latin typeface="Arial"/>
                <a:ea typeface="Times New Roman"/>
                <a:cs typeface="Times New Roman"/>
              </a:rPr>
              <a:t>WebAppStandardPlan</a:t>
            </a:r>
            <a:r>
              <a:rPr lang="en-US" sz="1000" dirty="0">
                <a:effectLst/>
                <a:latin typeface="Arial"/>
                <a:ea typeface="Times New Roman"/>
                <a:cs typeface="Times New Roman"/>
              </a:rPr>
              <a:t> App Service plan. Do not enable Application Insights.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Azure portal, navigate to the newly created mobile app. Open the </a:t>
            </a:r>
            <a:r>
              <a:rPr lang="en-US" sz="1000" b="1" dirty="0">
                <a:effectLst/>
                <a:latin typeface="Arial"/>
                <a:ea typeface="Times New Roman"/>
                <a:cs typeface="Times New Roman"/>
              </a:rPr>
              <a:t>Quickstart </a:t>
            </a:r>
            <a:r>
              <a:rPr lang="en-US" sz="1000" dirty="0">
                <a:effectLst/>
                <a:latin typeface="Arial"/>
                <a:ea typeface="Times New Roman"/>
                <a:cs typeface="Times New Roman"/>
              </a:rPr>
              <a:t>blade, choose </a:t>
            </a:r>
            <a:r>
              <a:rPr lang="en-US" sz="1000" b="1" dirty="0">
                <a:effectLst/>
                <a:latin typeface="Arial"/>
                <a:ea typeface="Times New Roman"/>
                <a:cs typeface="Times New Roman"/>
              </a:rPr>
              <a:t>Windows (C#) </a:t>
            </a:r>
            <a:r>
              <a:rPr lang="en-US" sz="1000" dirty="0">
                <a:effectLst/>
                <a:latin typeface="Arial"/>
                <a:ea typeface="Times New Roman"/>
                <a:cs typeface="Times New Roman"/>
              </a:rPr>
              <a:t>as the language for the business logic code, and then click the </a:t>
            </a:r>
            <a:r>
              <a:rPr lang="en-US" sz="1000" b="1" dirty="0">
                <a:effectLst/>
                <a:latin typeface="Arial"/>
                <a:ea typeface="Times New Roman"/>
                <a:cs typeface="Times New Roman"/>
              </a:rPr>
              <a:t>Connect a database </a:t>
            </a:r>
            <a:r>
              <a:rPr lang="en-US" sz="1000" dirty="0">
                <a:effectLst/>
                <a:latin typeface="Arial"/>
                <a:ea typeface="Times New Roman"/>
                <a:cs typeface="Times New Roman"/>
              </a:rPr>
              <a:t>section.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Add a data connection with the connection string named </a:t>
            </a:r>
            <a:r>
              <a:rPr lang="en-US" sz="1000" b="1" dirty="0">
                <a:effectLst/>
                <a:latin typeface="Arial"/>
                <a:ea typeface="Times New Roman"/>
                <a:cs typeface="Times New Roman"/>
              </a:rPr>
              <a:t>MS_TableConnectionString </a:t>
            </a:r>
            <a:r>
              <a:rPr lang="en-US" sz="1000" dirty="0">
                <a:effectLst/>
                <a:latin typeface="Arial"/>
                <a:ea typeface="Times New Roman"/>
                <a:cs typeface="Times New Roman"/>
              </a:rPr>
              <a:t>to a new SQL Database named </a:t>
            </a:r>
            <a:r>
              <a:rPr lang="en-US" sz="1000" b="1" dirty="0">
                <a:effectLst/>
                <a:latin typeface="Arial"/>
                <a:ea typeface="Times New Roman"/>
                <a:cs typeface="Times New Roman"/>
              </a:rPr>
              <a:t>AdatumMobileDB</a:t>
            </a:r>
            <a:r>
              <a:rPr lang="en-US" sz="1000" dirty="0">
                <a:effectLst/>
                <a:latin typeface="Arial"/>
                <a:ea typeface="Times New Roman"/>
                <a:cs typeface="Times New Roman"/>
              </a:rPr>
              <a:t>. Set the pricing tier of the database to </a:t>
            </a:r>
            <a:r>
              <a:rPr lang="en-US" sz="1000" b="1" dirty="0">
                <a:effectLst/>
                <a:latin typeface="Arial"/>
                <a:ea typeface="Times New Roman"/>
                <a:cs typeface="Times New Roman"/>
              </a:rPr>
              <a:t>S0 Standard</a:t>
            </a:r>
            <a:r>
              <a:rPr lang="en-US" sz="1000" dirty="0">
                <a:effectLst/>
                <a:latin typeface="Arial"/>
                <a:ea typeface="Times New Roman"/>
                <a:cs typeface="Times New Roman"/>
              </a:rPr>
              <a:t>, configure the corresponding SQL Server instance with the admin user </a:t>
            </a:r>
            <a:r>
              <a:rPr lang="en-US" sz="1000" b="1" dirty="0">
                <a:effectLst/>
                <a:latin typeface="Arial"/>
                <a:ea typeface="Times New Roman"/>
                <a:cs typeface="Times New Roman"/>
              </a:rPr>
              <a:t>Instructor </a:t>
            </a:r>
            <a:r>
              <a:rPr lang="en-US" sz="1000" dirty="0">
                <a:effectLst/>
                <a:latin typeface="Arial"/>
                <a:ea typeface="Times New Roman"/>
                <a:cs typeface="Times New Roman"/>
              </a:rPr>
              <a:t>and the password </a:t>
            </a:r>
            <a:r>
              <a:rPr lang="en-US" sz="1000" b="1" dirty="0">
                <a:effectLst/>
                <a:latin typeface="Arial"/>
                <a:ea typeface="Times New Roman"/>
                <a:cs typeface="Times New Roman"/>
              </a:rPr>
              <a:t>Pa55w.rd</a:t>
            </a:r>
            <a:r>
              <a:rPr lang="en-US" sz="1000" dirty="0">
                <a:effectLst/>
                <a:latin typeface="Arial"/>
                <a:ea typeface="Times New Roman"/>
                <a:cs typeface="Times New Roman"/>
              </a:rPr>
              <a:t>, and then deploy it to the same location as the mobile app.</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Windows (C#)</a:t>
            </a:r>
            <a:r>
              <a:rPr lang="en-US" sz="1000" dirty="0">
                <a:effectLst/>
                <a:latin typeface="Arial"/>
                <a:ea typeface="Times New Roman"/>
                <a:cs typeface="Times New Roman"/>
              </a:rPr>
              <a:t> blade,</a:t>
            </a:r>
            <a:r>
              <a:rPr lang="en-US" sz="1000" b="1" dirty="0">
                <a:effectLst/>
                <a:latin typeface="Arial"/>
                <a:ea typeface="Times New Roman"/>
                <a:cs typeface="Times New Roman"/>
              </a:rPr>
              <a:t> </a:t>
            </a:r>
            <a:r>
              <a:rPr lang="en-US" sz="1000" dirty="0">
                <a:effectLst/>
                <a:latin typeface="Arial"/>
                <a:ea typeface="Times New Roman"/>
                <a:cs typeface="Times New Roman"/>
              </a:rPr>
              <a:t>under the </a:t>
            </a:r>
            <a:r>
              <a:rPr lang="en-US" sz="1000" b="1" dirty="0">
                <a:effectLst/>
                <a:latin typeface="Arial"/>
                <a:ea typeface="Times New Roman"/>
                <a:cs typeface="Times New Roman"/>
              </a:rPr>
              <a:t>Create a table API</a:t>
            </a:r>
            <a:r>
              <a:rPr lang="en-US" sz="1000" dirty="0">
                <a:effectLst/>
                <a:latin typeface="Arial"/>
                <a:ea typeface="Times New Roman"/>
                <a:cs typeface="Times New Roman"/>
              </a:rPr>
              <a:t> section, select </a:t>
            </a:r>
            <a:r>
              <a:rPr lang="en-US" sz="1000" b="1" dirty="0">
                <a:effectLst/>
                <a:latin typeface="Arial"/>
                <a:ea typeface="Times New Roman"/>
                <a:cs typeface="Times New Roman"/>
              </a:rPr>
              <a:t>C# </a:t>
            </a:r>
            <a:r>
              <a:rPr lang="en-US" sz="1000" dirty="0">
                <a:effectLst/>
                <a:latin typeface="Arial"/>
                <a:ea typeface="Times New Roman"/>
                <a:cs typeface="Times New Roman"/>
              </a:rPr>
              <a:t>as the back-end language.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the </a:t>
            </a:r>
            <a:r>
              <a:rPr lang="en-US" sz="1000" b="1" dirty="0">
                <a:effectLst/>
                <a:latin typeface="Arial"/>
                <a:ea typeface="Times New Roman"/>
                <a:cs typeface="Times New Roman"/>
              </a:rPr>
              <a:t>Download </a:t>
            </a:r>
            <a:r>
              <a:rPr lang="en-US" sz="1000" dirty="0">
                <a:effectLst/>
                <a:latin typeface="Arial"/>
                <a:ea typeface="Times New Roman"/>
                <a:cs typeface="Times New Roman"/>
              </a:rPr>
              <a:t>link, and then save the compressed files on your computer. These files contain the startup project that you can open in Visual Studio, develop the code, and then publish to Azure.</a:t>
            </a:r>
          </a:p>
        </p:txBody>
      </p:sp>
      <p:sp>
        <p:nvSpPr>
          <p:cNvPr id="4" name="Slide Number Placeholder 3"/>
          <p:cNvSpPr>
            <a:spLocks noGrp="1"/>
          </p:cNvSpPr>
          <p:nvPr>
            <p:ph type="sldNum" sz="quarter" idx="10"/>
          </p:nvPr>
        </p:nvSpPr>
        <p:spPr/>
        <p:txBody>
          <a:bodyPr/>
          <a:lstStyle/>
          <a:p>
            <a:fld id="{43FE91A0-0710-40C7-898A-01CA0A538F65}"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3192409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does the load-balancer solution of Traffic Manager differ from other similar solutions that you can implement in Azure?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use Traffic Manager, you can distribute the load across app services that are in different Azure datacenters.</a:t>
            </a:r>
          </a:p>
        </p:txBody>
      </p:sp>
      <p:sp>
        <p:nvSpPr>
          <p:cNvPr id="4" name="Slide Number Placeholder 3"/>
          <p:cNvSpPr>
            <a:spLocks noGrp="1"/>
          </p:cNvSpPr>
          <p:nvPr>
            <p:ph type="sldNum" sz="quarter" idx="10"/>
          </p:nvPr>
        </p:nvSpPr>
        <p:spPr/>
        <p:txBody>
          <a:bodyPr/>
          <a:lstStyle/>
          <a:p>
            <a:fld id="{43FE91A0-0710-40C7-898A-01CA0A538F65}" type="slidenum">
              <a:rPr lang="en-US" smtClean="0"/>
              <a:t>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62175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Before students start the lab preparation, you need to decide which Azure region is closest to your classroom location. Ensure that all students have this information, because they will need it during the lab setup.</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work as a developer for your organization, and your manager wants you to list the major benefits of using App Service. What would you tell him?</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App Service: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Enables you to deploy web and mobile apps rapidly.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Allows you to integrate authentication with Azure Active Directory (Azure AD) and other cloud-identity providers.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Supports both production and development environments.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Supports most common development platforms.</a:t>
            </a:r>
          </a:p>
        </p:txBody>
      </p:sp>
      <p:sp>
        <p:nvSpPr>
          <p:cNvPr id="4" name="Slide Number Placeholder 3"/>
          <p:cNvSpPr>
            <a:spLocks noGrp="1"/>
          </p:cNvSpPr>
          <p:nvPr>
            <p:ph type="sldNum" sz="quarter" idx="10"/>
          </p:nvPr>
        </p:nvSpPr>
        <p:spPr/>
        <p:txBody>
          <a:bodyPr/>
          <a:lstStyle/>
          <a:p>
            <a:fld id="{43FE91A0-0710-40C7-898A-01CA0A538F65}"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3358242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FE91A0-0710-40C7-898A-01CA0A538F65}" type="slidenum">
              <a:rPr lang="en-US" smtClean="0"/>
              <a:t>40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41215443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slide lists the properties that you must configure if you want to use Azure Traffic Manager. Note that you must configure the DNS CNAME record in the Internet-facing DNS system, and you must configure all other properties within Azure, which the following demonstration explains.</a:t>
            </a:r>
          </a:p>
        </p:txBody>
      </p:sp>
      <p:sp>
        <p:nvSpPr>
          <p:cNvPr id="4" name="Slide Number Placeholder 3"/>
          <p:cNvSpPr>
            <a:spLocks noGrp="1"/>
          </p:cNvSpPr>
          <p:nvPr>
            <p:ph type="sldNum" sz="quarter" idx="10"/>
          </p:nvPr>
        </p:nvSpPr>
        <p:spPr/>
        <p:txBody>
          <a:bodyPr/>
          <a:lstStyle/>
          <a:p>
            <a:fld id="{43FE91A0-0710-40C7-898A-01CA0A538F65}" type="slidenum">
              <a:rPr lang="en-US" smtClean="0"/>
              <a:t>41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4284506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FE91A0-0710-40C7-898A-01CA0A538F65}" type="slidenum">
              <a:rPr lang="en-US" smtClean="0"/>
              <a:t>42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6242514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you can use Traffic Manager to load-balance PaaS cloud services.</a:t>
            </a:r>
          </a:p>
          <a:p>
            <a:pPr>
              <a:lnSpc>
                <a:spcPct val="115000"/>
              </a:lnSpc>
              <a:spcAft>
                <a:spcPts val="1000"/>
              </a:spcAft>
            </a:pPr>
            <a:r>
              <a:rPr lang="en-US" sz="1000" dirty="0">
                <a:latin typeface="Arial"/>
                <a:ea typeface="Calibri"/>
                <a:cs typeface="Times New Roman"/>
              </a:rPr>
              <a:t>This demonstration shows how to configure Traffic Manager and one web app endpoint. Explain that there are extra steps that are essential for configuring a functional Traffic Manager, including:</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Configuring at least one more endpoint in the profile.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Deploying the web app to every endpoint in the Traffic Manager profile. </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you perform this demonstration, ensure that you complete the steps in the previous demonstrations.</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Traffic Manager profile</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In the Azure portal, create a new Traffic Manager profile in the </a:t>
            </a:r>
            <a:r>
              <a:rPr lang="en-US" sz="1000" b="1" dirty="0">
                <a:effectLst/>
                <a:latin typeface="Arial"/>
                <a:ea typeface="Times New Roman"/>
                <a:cs typeface="Times New Roman"/>
              </a:rPr>
              <a:t>20533C0503-DemoRG </a:t>
            </a:r>
            <a:r>
              <a:rPr lang="en-US" sz="1000" dirty="0">
                <a:solidFill>
                  <a:srgbClr val="000000"/>
                </a:solidFill>
                <a:effectLst/>
                <a:latin typeface="Arial"/>
                <a:ea typeface="Times New Roman"/>
                <a:cs typeface="Times New Roman"/>
              </a:rPr>
              <a:t>resource group. Select </a:t>
            </a:r>
            <a:r>
              <a:rPr lang="en-US" sz="1000" b="1" dirty="0">
                <a:effectLst/>
                <a:latin typeface="Arial"/>
                <a:ea typeface="Times New Roman"/>
                <a:cs typeface="Times New Roman"/>
              </a:rPr>
              <a:t>Performance</a:t>
            </a:r>
            <a:r>
              <a:rPr lang="en-US" sz="1000" dirty="0">
                <a:solidFill>
                  <a:srgbClr val="000000"/>
                </a:solidFill>
                <a:effectLst/>
                <a:latin typeface="Arial"/>
                <a:ea typeface="Times New Roman"/>
                <a:cs typeface="Times New Roman"/>
              </a:rPr>
              <a:t> for the Routing Method and choose the Azure region closest to your location.</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Add endpoints and configure Traffic Manager</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Traffic Manager, add an endpoint representing the web app that you created in the demonstration “Deploying web apps by using Web Deploy”.</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Deploy another web app by using the same method you used in the demonstration “Deploying web apps by using Web Deploy” into another region, preferably on another continent. Make sure to associate it with an S1 Standard pricing tier service plan.</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Traffic Manager, add an endpoint representing the web app that you created in step 2.</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Modify the configuration of the Traffic Manager profile by setting its DNS time to live (TTL) value to </a:t>
            </a:r>
            <a:r>
              <a:rPr lang="en-US" sz="1000" b="1" dirty="0">
                <a:effectLst/>
                <a:latin typeface="Arial"/>
                <a:ea typeface="Times New Roman"/>
                <a:cs typeface="Times New Roman"/>
              </a:rPr>
              <a:t>30</a:t>
            </a:r>
            <a:r>
              <a:rPr lang="en-US" sz="1000" dirty="0">
                <a:effectLst/>
                <a:latin typeface="Arial"/>
                <a:ea typeface="Times New Roman"/>
                <a:cs typeface="Times New Roman"/>
              </a:rPr>
              <a:t> seconds.</a:t>
            </a:r>
          </a:p>
        </p:txBody>
      </p:sp>
      <p:sp>
        <p:nvSpPr>
          <p:cNvPr id="4" name="Slide Number Placeholder 3"/>
          <p:cNvSpPr>
            <a:spLocks noGrp="1"/>
          </p:cNvSpPr>
          <p:nvPr>
            <p:ph type="sldNum" sz="quarter" idx="10"/>
          </p:nvPr>
        </p:nvSpPr>
        <p:spPr/>
        <p:txBody>
          <a:bodyPr/>
          <a:lstStyle/>
          <a:p>
            <a:fld id="{43FE91A0-0710-40C7-898A-01CA0A538F65}" type="slidenum">
              <a:rPr lang="en-US" smtClean="0"/>
              <a:t>43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2339625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latin typeface="Arial"/>
                <a:ea typeface="Times New Roman"/>
                <a:cs typeface="Segoe UI"/>
              </a:rPr>
              <a:t>Test Traffic Manager</a:t>
            </a:r>
            <a:endParaRPr lang="en-US"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Open a new Internet Explorer window, and then type the DNS name of the new Traffic Manager profile. Verify that Internet Explorer displays A. Datum’s web app.</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At the command prompt, run the following command:</a:t>
            </a:r>
          </a:p>
          <a:p>
            <a:pPr lvl="1">
              <a:lnSpc>
                <a:spcPct val="115000"/>
              </a:lnSpc>
              <a:spcBef>
                <a:spcPts val="600"/>
              </a:spcBef>
              <a:spcAft>
                <a:spcPts val="995"/>
              </a:spcAft>
            </a:pPr>
            <a:r>
              <a:rPr lang="en-US" sz="1000" dirty="0">
                <a:solidFill>
                  <a:prstClr val="black"/>
                </a:solidFill>
                <a:latin typeface="Arial"/>
                <a:ea typeface="Times New Roman"/>
                <a:cs typeface="Times New Roman"/>
              </a:rPr>
              <a:t>nslookup </a:t>
            </a:r>
            <a:r>
              <a:rPr lang="en-US" sz="1000" i="1" dirty="0">
                <a:solidFill>
                  <a:prstClr val="black"/>
                </a:solidFill>
                <a:latin typeface="Arial"/>
                <a:ea typeface="Times New Roman"/>
                <a:cs typeface="Times New Roman"/>
              </a:rPr>
              <a:t>dnsname</a:t>
            </a:r>
            <a:endParaRPr lang="en-US"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where </a:t>
            </a:r>
            <a:r>
              <a:rPr lang="en-US" sz="1000" i="1" dirty="0">
                <a:solidFill>
                  <a:prstClr val="black"/>
                </a:solidFill>
                <a:latin typeface="Arial"/>
                <a:ea typeface="Times New Roman"/>
                <a:cs typeface="Times New Roman"/>
              </a:rPr>
              <a:t>dnsname</a:t>
            </a:r>
            <a:r>
              <a:rPr lang="en-US" sz="1000" dirty="0">
                <a:solidFill>
                  <a:prstClr val="black"/>
                </a:solidFill>
                <a:latin typeface="Arial"/>
                <a:ea typeface="Times New Roman"/>
                <a:cs typeface="Times New Roman"/>
              </a:rPr>
              <a:t> is the DNS NAME of the Traffic Manager profile.</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Note the DNS records that are returned and point out that they include the DNS name of the web app that is hosted in the Azure region closer to the lab location.</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Close all open windows.</a:t>
            </a:r>
          </a:p>
          <a:p>
            <a:pPr lvl="0">
              <a:lnSpc>
                <a:spcPts val="1300"/>
              </a:lnSpc>
              <a:spcBef>
                <a:spcPts val="900"/>
              </a:spcBef>
              <a:spcAft>
                <a:spcPts val="300"/>
              </a:spcAft>
            </a:pPr>
            <a:r>
              <a:rPr lang="en-US" sz="1000" b="1" dirty="0">
                <a:solidFill>
                  <a:prstClr val="black"/>
                </a:solidFill>
                <a:latin typeface="Arial"/>
                <a:ea typeface="Times New Roman"/>
                <a:cs typeface="Segoe UI"/>
              </a:rPr>
              <a:t>Reset the lab environment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Windows PowerShell as Administrator.</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At the Windows PowerShell command prompt, run the following command:</a:t>
            </a:r>
          </a:p>
          <a:p>
            <a:pPr lvl="1">
              <a:lnSpc>
                <a:spcPct val="115000"/>
              </a:lnSpc>
              <a:spcBef>
                <a:spcPts val="600"/>
              </a:spcBef>
              <a:spcAft>
                <a:spcPts val="995"/>
              </a:spcAft>
            </a:pPr>
            <a:r>
              <a:rPr lang="en-US" sz="1000" dirty="0">
                <a:solidFill>
                  <a:prstClr val="black"/>
                </a:solidFill>
                <a:latin typeface="Arial"/>
                <a:ea typeface="Times New Roman"/>
                <a:cs typeface="Times New Roman"/>
              </a:rPr>
              <a:t>Reset-Azure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When prompted (twice), sign in by using the Microsoft account that is either the Service Administrator or a Co-Administrator of your Azure subscription. If you have multiple Azure subscriptions, select the one that you want to target with the script.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When prompted for confirmation, type </a:t>
            </a:r>
            <a:r>
              <a:rPr lang="en-US" sz="1000" b="1" dirty="0">
                <a:solidFill>
                  <a:prstClr val="black"/>
                </a:solidFill>
                <a:latin typeface="Arial"/>
                <a:ea typeface="Times New Roman"/>
                <a:cs typeface="Times New Roman"/>
              </a:rPr>
              <a:t>y</a:t>
            </a:r>
            <a:r>
              <a:rPr lang="en-US" sz="1000" dirty="0">
                <a:solidFill>
                  <a:prstClr val="black"/>
                </a:solidFill>
                <a:latin typeface="Arial"/>
                <a:ea typeface="Times New Roman"/>
                <a:cs typeface="Times New Roman"/>
              </a:rPr>
              <a:t>, and then press Enter.</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script will remove Azure services in your subscription. We therefore recommend that you use an Azure trial pass that was provisioned specifically for this course, and not your own Azure account.</a:t>
            </a:r>
          </a:p>
          <a:p>
            <a:pPr lvl="0">
              <a:lnSpc>
                <a:spcPct val="115000"/>
              </a:lnSpc>
              <a:spcAft>
                <a:spcPts val="1000"/>
              </a:spcAft>
            </a:pPr>
            <a:r>
              <a:rPr lang="en-US" sz="1000" dirty="0">
                <a:solidFill>
                  <a:prstClr val="black"/>
                </a:solidFill>
                <a:latin typeface="Arial"/>
                <a:ea typeface="Calibri"/>
                <a:cs typeface="Times New Roman"/>
              </a:rPr>
              <a:t>The script will take 5-10 minutes to reset your Azure environment, so that it is ready for the next lab. </a:t>
            </a:r>
          </a:p>
          <a:p>
            <a:pPr lvl="0">
              <a:lnSpc>
                <a:spcPct val="115000"/>
              </a:lnSpc>
              <a:spcAft>
                <a:spcPts val="1000"/>
              </a:spcAft>
            </a:pPr>
            <a:r>
              <a:rPr lang="en-US" sz="1000" dirty="0">
                <a:solidFill>
                  <a:prstClr val="black"/>
                </a:solidFill>
                <a:latin typeface="Arial"/>
                <a:ea typeface="Calibri"/>
                <a:cs typeface="Times New Roman"/>
              </a:rPr>
              <a:t>The script removes all storage, virtual machines, virtual networks, cloud services, and resource groups.</a:t>
            </a:r>
            <a:endParaRPr lang="en-US" dirty="0"/>
          </a:p>
        </p:txBody>
      </p:sp>
      <p:sp>
        <p:nvSpPr>
          <p:cNvPr id="4" name="Slide Number Placeholder 3"/>
          <p:cNvSpPr>
            <a:spLocks noGrp="1"/>
          </p:cNvSpPr>
          <p:nvPr>
            <p:ph type="sldNum" sz="quarter" idx="10"/>
          </p:nvPr>
        </p:nvSpPr>
        <p:spPr/>
        <p:txBody>
          <a:bodyPr/>
          <a:lstStyle/>
          <a:p>
            <a:fld id="{43FE91A0-0710-40C7-898A-01CA0A538F65}" type="slidenum">
              <a:rPr lang="en-US" smtClean="0"/>
              <a:t>44</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4022361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lab assumes that students have completed the Preparing the Environment demonstration at the beginning of this module’s first lesson.</a:t>
            </a:r>
          </a:p>
          <a:p>
            <a:pPr>
              <a:lnSpc>
                <a:spcPct val="115000"/>
              </a:lnSpc>
              <a:spcAft>
                <a:spcPts val="1000"/>
              </a:spcAft>
            </a:pPr>
            <a:r>
              <a:rPr lang="en-US" sz="1000" dirty="0">
                <a:latin typeface="Arial"/>
                <a:ea typeface="Calibri"/>
                <a:cs typeface="Times New Roman"/>
              </a:rPr>
              <a:t>Additionally, be aware that the Azure portal is updated continually, and the user interface might be updated since this lab’s development. Therefore, before students start the lab, make them aware of any differences between the steps that the lab describes and the current Azure portal’s user interface.</a:t>
            </a:r>
          </a:p>
          <a:p>
            <a:pPr>
              <a:lnSpc>
                <a:spcPct val="115000"/>
              </a:lnSpc>
              <a:spcAft>
                <a:spcPts val="1000"/>
              </a:spcAft>
            </a:pPr>
            <a:r>
              <a:rPr lang="en-US" sz="1000" dirty="0">
                <a:latin typeface="Arial"/>
                <a:ea typeface="Calibri"/>
                <a:cs typeface="Times New Roman"/>
              </a:rPr>
              <a:t>Additionally, before students begin the lab, you need to decide which Azure region is closest to your classroom location, and then ensure that all students have this information, as they will need it during the lab.</a:t>
            </a:r>
          </a:p>
          <a:p>
            <a:pPr>
              <a:lnSpc>
                <a:spcPct val="115000"/>
              </a:lnSpc>
              <a:spcAft>
                <a:spcPts val="1000"/>
              </a:spcAft>
            </a:pPr>
            <a:r>
              <a:rPr lang="en-IN" sz="1000" b="1" dirty="0">
                <a:latin typeface="Arial"/>
                <a:ea typeface="Calibri"/>
                <a:cs typeface="Times New Roman"/>
              </a:rPr>
              <a:t>Exercise 1: Creating web apps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must set up a test web app in Azure. As the first step in the setup process, you want to create a new web app. Later in this lab, you will deploy this web app to the test web app. </a:t>
            </a:r>
          </a:p>
          <a:p>
            <a:pPr>
              <a:lnSpc>
                <a:spcPct val="115000"/>
              </a:lnSpc>
              <a:spcAft>
                <a:spcPts val="1000"/>
              </a:spcAft>
            </a:pPr>
            <a:r>
              <a:rPr lang="en-IN" sz="1000" b="1" dirty="0">
                <a:latin typeface="Arial"/>
                <a:ea typeface="Calibri"/>
                <a:cs typeface="Times New Roman"/>
              </a:rPr>
              <a:t>Exercise 2: Deploying a web app</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Now that you created a web app in Azure, and added a deployment slot for the web app, you can publish the internally developed web app that the A. Datum web-development team supplied. In this exercise, you will use a publishing profile in Visual Studio 2015 to connect to the new web app and deploy the web content. </a:t>
            </a:r>
          </a:p>
          <a:p>
            <a:pPr>
              <a:lnSpc>
                <a:spcPct val="115000"/>
              </a:lnSpc>
              <a:spcAft>
                <a:spcPts val="1000"/>
              </a:spcAft>
            </a:pPr>
            <a:r>
              <a:rPr lang="en-IN" sz="1000" b="1" dirty="0">
                <a:latin typeface="Arial"/>
                <a:ea typeface="Calibri"/>
                <a:cs typeface="Times New Roman"/>
              </a:rPr>
              <a:t>Exercise 3: Managing web apps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web-deployment team created an updated style sheet for the A. Datum’s test web app. You have to demonstrate to the decision makers how you can deploy these changes to a staging slot, and then test them, before you deploy to the production A. Datum web app. In this exercise, you will upload the new web app to the staging slot that you created in Exercise 1, and you then will move the new site into the production slot.</a:t>
            </a:r>
          </a:p>
          <a:p>
            <a:pPr>
              <a:lnSpc>
                <a:spcPct val="115000"/>
              </a:lnSpc>
              <a:spcAft>
                <a:spcPts val="1000"/>
              </a:spcAft>
            </a:pPr>
            <a:r>
              <a:rPr lang="en-IN" sz="1000" b="1" dirty="0">
                <a:latin typeface="Arial"/>
                <a:ea typeface="Calibri"/>
                <a:cs typeface="Times New Roman"/>
              </a:rPr>
              <a:t>Exercise 4: Implementing Traffic Manager</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Because A. Datum is a global brand, you must ensure that the A. Datum web apps respond rapidly to requests from multiple locations around the world. You must evaluate Traffic Manager to see if it can ensure web content is served from a location that is close to users. You have to set up Traffic Manager to serve content from two different Azure regions.</a:t>
            </a:r>
          </a:p>
        </p:txBody>
      </p:sp>
      <p:sp>
        <p:nvSpPr>
          <p:cNvPr id="4" name="Slide Number Placeholder 3"/>
          <p:cNvSpPr>
            <a:spLocks noGrp="1"/>
          </p:cNvSpPr>
          <p:nvPr>
            <p:ph type="sldNum" sz="quarter" idx="10"/>
          </p:nvPr>
        </p:nvSpPr>
        <p:spPr/>
        <p:txBody>
          <a:bodyPr/>
          <a:lstStyle/>
          <a:p>
            <a:fld id="{43FE91A0-0710-40C7-898A-01CA0A538F65}" type="slidenum">
              <a:rPr lang="en-US" smtClean="0"/>
              <a:t>45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947884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3FE91A0-0710-40C7-898A-01CA0A538F65}" type="slidenum">
              <a:rPr lang="en-US" smtClean="0"/>
              <a:t>46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3011129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Exercise 2, you deployed the A. Datum production web app to Azure. In Exercise 3, you deployed a new version of the site to a staging slot. How can you tell, within Internet Explorer, which is the production site and which is the staging site?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identify the difference by examining the URL in the Internet Explorer address bar.</a:t>
            </a:r>
          </a:p>
          <a:p>
            <a:pPr>
              <a:lnSpc>
                <a:spcPct val="115000"/>
              </a:lnSpc>
              <a:spcAft>
                <a:spcPts val="1000"/>
              </a:spcAft>
            </a:pPr>
            <a:r>
              <a:rPr lang="en-US" sz="1000" dirty="0">
                <a:latin typeface="Arial"/>
                <a:ea typeface="Calibri"/>
                <a:cs typeface="Times New Roman"/>
              </a:rPr>
              <a:t>Internet Explorer connects to the following URLs for production and staging sites:</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Production: http://</a:t>
            </a:r>
            <a:r>
              <a:rPr lang="en-US" sz="1000" i="1" dirty="0">
                <a:effectLst/>
                <a:latin typeface="Arial"/>
                <a:ea typeface="Times New Roman"/>
                <a:cs typeface="Times New Roman"/>
              </a:rPr>
              <a:t>yoursitename</a:t>
            </a:r>
            <a:r>
              <a:rPr lang="en-US" sz="1000" dirty="0">
                <a:solidFill>
                  <a:srgbClr val="000000"/>
                </a:solidFill>
                <a:effectLst/>
                <a:latin typeface="Arial"/>
                <a:ea typeface="Times New Roman"/>
                <a:cs typeface="Times New Roman"/>
              </a:rPr>
              <a:t>.azurewebsites.net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Staging: http://</a:t>
            </a:r>
            <a:r>
              <a:rPr lang="en-US" sz="1000" i="1" dirty="0">
                <a:effectLst/>
                <a:latin typeface="Arial"/>
                <a:ea typeface="Times New Roman"/>
                <a:cs typeface="Times New Roman"/>
              </a:rPr>
              <a:t>yoursitename</a:t>
            </a:r>
            <a:r>
              <a:rPr lang="en-US" sz="1000" dirty="0">
                <a:solidFill>
                  <a:srgbClr val="000000"/>
                </a:solidFill>
                <a:effectLst/>
                <a:latin typeface="Arial"/>
                <a:ea typeface="Times New Roman"/>
                <a:cs typeface="Times New Roman"/>
              </a:rPr>
              <a:t>-staging.azurewebsites.net</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At the end of Exercise 4, you used an FQDN within the trafficmanager.net domain to access your web app. How can you use your own registered domain name to access this web app?</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Configure a CNAME record in DNS to direct your custom domain to the trafficmanager.net URL.</a:t>
            </a:r>
          </a:p>
          <a:p>
            <a:pPr>
              <a:lnSpc>
                <a:spcPct val="115000"/>
              </a:lnSpc>
              <a:spcAft>
                <a:spcPts val="1000"/>
              </a:spcAft>
            </a:pPr>
            <a:r>
              <a:rPr lang="en-US" sz="1000" dirty="0">
                <a:latin typeface="Arial"/>
                <a:ea typeface="Calibri"/>
                <a:cs typeface="Times New Roman"/>
              </a:rPr>
              <a:t>A CNAME record in DNS forwards requests to Traffic Manager in your Azure subscription, and Traffic Manager returns the DNS name of the appropriate endpoint.</a:t>
            </a:r>
          </a:p>
        </p:txBody>
      </p:sp>
      <p:sp>
        <p:nvSpPr>
          <p:cNvPr id="4" name="Slide Number Placeholder 3"/>
          <p:cNvSpPr>
            <a:spLocks noGrp="1"/>
          </p:cNvSpPr>
          <p:nvPr>
            <p:ph type="sldNum" sz="quarter" idx="10"/>
          </p:nvPr>
        </p:nvSpPr>
        <p:spPr/>
        <p:txBody>
          <a:bodyPr/>
          <a:lstStyle/>
          <a:p>
            <a:fld id="{43FE91A0-0710-40C7-898A-01CA0A538F65}" type="slidenum">
              <a:rPr lang="en-US" smtClean="0"/>
              <a:t>47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6653826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advantages of deploying a web app to Web Apps versus deploying a website to an Azure virtual machine that is running IIS?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advantages of deploying a web app in the Azure environment include:</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You can use Traffic Manager to improve performance and availability.</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You can use WebJobs to run long background tasks.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You can use the Kudu user interface to obtain detailed information about the web app’s behavior.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You can manage the web app by using the Azure portal or Azure PowerShell directly from your client machine without using RDP.</a:t>
            </a:r>
            <a:endParaRPr lang="en-US" sz="1000" dirty="0">
              <a:effectLst/>
              <a:latin typeface="Arial"/>
              <a:ea typeface="Times New Roman"/>
              <a:cs typeface="Times New Roman"/>
            </a:endParaRPr>
          </a:p>
          <a:p>
            <a:pPr>
              <a:lnSpc>
                <a:spcPct val="115000"/>
              </a:lnSpc>
              <a:spcAft>
                <a:spcPts val="1000"/>
              </a:spcAft>
            </a:pPr>
            <a:r>
              <a:rPr lang="en-US" sz="1000" dirty="0">
                <a:latin typeface="Arial"/>
                <a:ea typeface="Calibri"/>
                <a:cs typeface="Times New Roman"/>
              </a:rPr>
              <a:t>Use the discussion question to compare students’ knowledge of Azure web and mobile apps, and compare them to virtual machines. The list of advantages is not intended to be comprehensive. Rather, it should promote debate.</a:t>
            </a:r>
          </a:p>
        </p:txBody>
      </p:sp>
      <p:sp>
        <p:nvSpPr>
          <p:cNvPr id="4" name="Slide Number Placeholder 3"/>
          <p:cNvSpPr>
            <a:spLocks noGrp="1"/>
          </p:cNvSpPr>
          <p:nvPr>
            <p:ph type="sldNum" sz="quarter" idx="10"/>
          </p:nvPr>
        </p:nvSpPr>
        <p:spPr/>
        <p:txBody>
          <a:bodyPr/>
          <a:lstStyle/>
          <a:p>
            <a:fld id="{43FE91A0-0710-40C7-898A-01CA0A538F65}" type="slidenum">
              <a:rPr lang="en-US" smtClean="0"/>
              <a:t>48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382081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Have the students perform the steps with you so that you all configure the lab environment correctly for </a:t>
            </a:r>
            <a:br>
              <a:rPr lang="en-US" sz="1000" dirty="0">
                <a:latin typeface="Arial"/>
                <a:ea typeface="Calibri"/>
                <a:cs typeface="Times New Roman"/>
              </a:rPr>
            </a:br>
            <a:r>
              <a:rPr lang="en-US" sz="1000" dirty="0">
                <a:latin typeface="Arial"/>
                <a:ea typeface="Calibri"/>
                <a:cs typeface="Times New Roman"/>
              </a:rPr>
              <a:t>the lab at this module’s end. You must perform these tasks to prepare the environment for this module’s demonstrations.</a:t>
            </a:r>
          </a:p>
          <a:p>
            <a:pPr>
              <a:lnSpc>
                <a:spcPct val="115000"/>
              </a:lnSpc>
              <a:spcAft>
                <a:spcPts val="1000"/>
              </a:spcAft>
            </a:pPr>
            <a:r>
              <a:rPr lang="en-US" sz="1000" dirty="0">
                <a:solidFill>
                  <a:srgbClr val="000000"/>
                </a:solidFill>
                <a:latin typeface="Arial"/>
                <a:ea typeface="Calibri"/>
                <a:cs typeface="Times New Roman"/>
              </a:rPr>
              <a:t>The labs in this course use custom Azure PowerShell cmdlets including </a:t>
            </a:r>
            <a:r>
              <a:rPr lang="en-US" sz="1000" b="1" dirty="0">
                <a:latin typeface="Arial"/>
                <a:ea typeface="Calibri"/>
                <a:cs typeface="Times New Roman"/>
              </a:rPr>
              <a:t>Setup-Azure</a:t>
            </a:r>
            <a:r>
              <a:rPr lang="en-US" sz="1000" dirty="0">
                <a:solidFill>
                  <a:srgbClr val="000000"/>
                </a:solidFill>
                <a:latin typeface="Arial"/>
                <a:ea typeface="Calibri"/>
                <a:cs typeface="Times New Roman"/>
              </a:rPr>
              <a:t> to prepare the Azure environment for a lab, and </a:t>
            </a:r>
            <a:r>
              <a:rPr lang="en-US" sz="1000" b="1" dirty="0">
                <a:latin typeface="Arial"/>
                <a:ea typeface="Calibri"/>
                <a:cs typeface="Times New Roman"/>
              </a:rPr>
              <a:t>Reset-Azure</a:t>
            </a:r>
            <a:r>
              <a:rPr lang="en-US" sz="1000" dirty="0">
                <a:solidFill>
                  <a:srgbClr val="000000"/>
                </a:solidFill>
                <a:latin typeface="Arial"/>
                <a:ea typeface="Calibri"/>
                <a:cs typeface="Times New Roman"/>
              </a:rPr>
              <a:t> to perform clean-up tasks at the end of a lab. These cmdlets are loaded as modules, and you can view the source .psm1 files in </a:t>
            </a:r>
            <a:r>
              <a:rPr lang="en-US" sz="1000" dirty="0">
                <a:latin typeface="Arial"/>
                <a:ea typeface="Calibri"/>
                <a:cs typeface="Times New Roman"/>
              </a:rPr>
              <a:t>D:\Modules</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Important:</a:t>
            </a:r>
            <a:r>
              <a:rPr lang="en-US" sz="1000" dirty="0">
                <a:latin typeface="Arial"/>
                <a:ea typeface="Calibri"/>
                <a:cs typeface="Times New Roman"/>
              </a:rPr>
              <a:t> Note that the reset script might delete existing services in your Azure subscription. If you are using your own Azure subscription, and not a trial subscription obtained using a learning pass, you might lose existing services and data.</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Start the </a:t>
            </a:r>
            <a:r>
              <a:rPr lang="en-US" sz="1000" b="1" dirty="0">
                <a:latin typeface="Arial"/>
                <a:ea typeface="Calibri"/>
                <a:cs typeface="Segoe UI"/>
              </a:rPr>
              <a:t>MSL-TMG1</a:t>
            </a:r>
            <a:r>
              <a:rPr lang="en-US" sz="1000" dirty="0">
                <a:latin typeface="Arial"/>
                <a:ea typeface="Calibri"/>
                <a:cs typeface="Segoe UI"/>
              </a:rPr>
              <a:t> and </a:t>
            </a:r>
            <a:r>
              <a:rPr lang="en-US" sz="1000" b="1" dirty="0">
                <a:latin typeface="Arial"/>
                <a:ea typeface="Calibri"/>
                <a:cs typeface="Segoe UI"/>
              </a:rPr>
              <a:t>20533C-MIA-CL1 </a:t>
            </a:r>
            <a:r>
              <a:rPr lang="en-US" sz="1000" dirty="0">
                <a:latin typeface="Arial"/>
                <a:ea typeface="Calibri"/>
                <a:cs typeface="Segoe UI"/>
              </a:rPr>
              <a:t>virtual machines, and then sign in to </a:t>
            </a:r>
            <a:r>
              <a:rPr lang="en-US" sz="1000" b="1" dirty="0">
                <a:latin typeface="Arial"/>
                <a:ea typeface="Calibri"/>
                <a:cs typeface="Segoe UI"/>
              </a:rPr>
              <a:t>20533C-MIA-CL1</a:t>
            </a:r>
            <a:r>
              <a:rPr lang="en-US" sz="1000" dirty="0">
                <a:latin typeface="Arial"/>
                <a:ea typeface="Calibri"/>
                <a:cs typeface="Segoe UI"/>
              </a:rPr>
              <a:t> as </a:t>
            </a:r>
            <a:r>
              <a:rPr lang="en-US" sz="1000" b="1" dirty="0">
                <a:latin typeface="Arial"/>
                <a:ea typeface="Calibri"/>
                <a:cs typeface="Times New Roman"/>
              </a:rPr>
              <a:t>Student</a:t>
            </a:r>
            <a:r>
              <a:rPr lang="en-US" sz="1000" dirty="0">
                <a:latin typeface="Arial"/>
                <a:ea typeface="Calibri"/>
                <a:cs typeface="Segoe UI"/>
              </a:rPr>
              <a:t> with the password </a:t>
            </a:r>
            <a:r>
              <a:rPr lang="en-US" sz="1000" b="1" dirty="0">
                <a:latin typeface="Arial"/>
                <a:ea typeface="Calibri"/>
                <a:cs typeface="Times New Roman"/>
              </a:rPr>
              <a:t>Pa55w.rd</a:t>
            </a:r>
            <a:r>
              <a:rPr lang="en-US" sz="1000" dirty="0">
                <a:latin typeface="Arial"/>
                <a:ea typeface="Calibri"/>
                <a:cs typeface="Segoe UI"/>
              </a:rPr>
              <a:t>. </a:t>
            </a:r>
            <a:r>
              <a:rPr lang="en-US" sz="1000" dirty="0">
                <a:latin typeface="Arial"/>
                <a:ea typeface="Calibri"/>
                <a:cs typeface="Times New Roman"/>
              </a:rPr>
              <a:t>You should have provisioned a Microsoft Azure trial subscription ahead of time. Demonstration Steps</a:t>
            </a:r>
          </a:p>
          <a:p>
            <a:pPr>
              <a:lnSpc>
                <a:spcPts val="1300"/>
              </a:lnSpc>
              <a:spcBef>
                <a:spcPts val="900"/>
              </a:spcBef>
              <a:spcAft>
                <a:spcPts val="300"/>
              </a:spcAft>
            </a:pPr>
            <a:r>
              <a:rPr lang="en-US" sz="1000" b="1" dirty="0">
                <a:effectLst/>
                <a:latin typeface="Arial"/>
                <a:ea typeface="Times New Roman"/>
                <a:cs typeface="Segoe UI"/>
              </a:rPr>
              <a:t>Prepare the Azure environment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the taskbar, right-click </a:t>
            </a:r>
            <a:r>
              <a:rPr lang="en-US" sz="1000" b="1" dirty="0">
                <a:effectLst/>
                <a:latin typeface="Arial"/>
                <a:ea typeface="Times New Roman"/>
                <a:cs typeface="Times New Roman"/>
              </a:rPr>
              <a:t>Windows PowerShell</a:t>
            </a:r>
            <a:r>
              <a:rPr lang="en-US" sz="1000" dirty="0">
                <a:effectLst/>
                <a:latin typeface="Arial"/>
                <a:ea typeface="Times New Roman"/>
                <a:cs typeface="Segoe UI"/>
              </a:rPr>
              <a:t>, and then click </a:t>
            </a:r>
            <a:r>
              <a:rPr lang="en-US" sz="1000" b="1" dirty="0">
                <a:effectLst/>
                <a:latin typeface="Arial"/>
                <a:ea typeface="Times New Roman"/>
                <a:cs typeface="Times New Roman"/>
              </a:rPr>
              <a:t>Run as administrator</a:t>
            </a:r>
            <a:r>
              <a:rPr lang="en-US" sz="1000" dirty="0">
                <a:effectLst/>
                <a:latin typeface="Arial"/>
                <a:ea typeface="Times New Roman"/>
                <a:cs typeface="Segoe UI"/>
              </a:rPr>
              <a:t>. In the </a:t>
            </a:r>
            <a:r>
              <a:rPr lang="en-US" sz="1000" b="1" dirty="0">
                <a:effectLst/>
                <a:latin typeface="Arial"/>
                <a:ea typeface="Times New Roman"/>
                <a:cs typeface="Times New Roman"/>
              </a:rPr>
              <a:t>User Account Control</a:t>
            </a:r>
            <a:r>
              <a:rPr lang="en-US" sz="1000" dirty="0">
                <a:effectLst/>
                <a:latin typeface="Arial"/>
                <a:ea typeface="Times New Roman"/>
                <a:cs typeface="Segoe UI"/>
              </a:rPr>
              <a:t> dialog box, click </a:t>
            </a:r>
            <a:r>
              <a:rPr lang="en-US" sz="1000" b="1" dirty="0">
                <a:effectLst/>
                <a:latin typeface="Arial"/>
                <a:ea typeface="Times New Roman"/>
                <a:cs typeface="Times New Roman"/>
              </a:rPr>
              <a:t>Yes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Type the following command, and then press Enter:</a:t>
            </a:r>
            <a:endParaRPr lang="en-US"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Setup-Azure</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At the prompt, type the module number, and then press Enter.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Confirm your selection, and then press Enter.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When the script is complete, close Azure PowerShell.</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3FE91A0-0710-40C7-898A-01CA0A538F65}"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107375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slide to introduce App Service as a component of Azure services. This same slide is the “Understanding Azure services” lesson in Module 1. However, the slide features red highlighting for the service that this module covers, App Service. The slide features orange highlighting for the Azure SQL Database and Storage services, because you often use them to support web and mobile apps, and you can set them as linked resources. Point out that it is also possible to integrate App Service with Azure AD to authenticate user access. </a:t>
            </a:r>
          </a:p>
        </p:txBody>
      </p:sp>
      <p:sp>
        <p:nvSpPr>
          <p:cNvPr id="4" name="Slide Number Placeholder 3"/>
          <p:cNvSpPr>
            <a:spLocks noGrp="1"/>
          </p:cNvSpPr>
          <p:nvPr>
            <p:ph type="sldNum" sz="quarter" idx="10"/>
          </p:nvPr>
        </p:nvSpPr>
        <p:spPr/>
        <p:txBody>
          <a:bodyPr/>
          <a:lstStyle/>
          <a:p>
            <a:fld id="{43FE91A0-0710-40C7-898A-01CA0A538F65}"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300401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Web Apps feature in App Service. Explain that later lessons provide more detail about web apps.</a:t>
            </a:r>
            <a:r>
              <a:rPr lang="en-US" sz="1000" dirty="0">
                <a:solidFill>
                  <a:srgbClr val="B3B3B3"/>
                </a:solidFill>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FE91A0-0710-40C7-898A-01CA0A538F65}"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131354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integrating Mobile Apps and Web Apps into App Service brings many new features to mobile apps. Emphasize that the goal of that integration is to allow developers to use the same tools and platforms to develop mobile apps and web apps that run on multiple devices. Additionally, emphasize </a:t>
            </a:r>
            <a:br>
              <a:rPr lang="en-US" sz="1000" dirty="0">
                <a:latin typeface="Arial"/>
                <a:ea typeface="Calibri"/>
                <a:cs typeface="Times New Roman"/>
              </a:rPr>
            </a:br>
            <a:r>
              <a:rPr lang="en-US" sz="1000" dirty="0">
                <a:latin typeface="Arial"/>
                <a:ea typeface="Calibri"/>
                <a:cs typeface="Times New Roman"/>
              </a:rPr>
              <a:t>that Lesson 6 covers Mobile Apps in detail.</a:t>
            </a:r>
          </a:p>
        </p:txBody>
      </p:sp>
      <p:sp>
        <p:nvSpPr>
          <p:cNvPr id="4" name="Slide Number Placeholder 3"/>
          <p:cNvSpPr>
            <a:spLocks noGrp="1"/>
          </p:cNvSpPr>
          <p:nvPr>
            <p:ph type="sldNum" sz="quarter" idx="10"/>
          </p:nvPr>
        </p:nvSpPr>
        <p:spPr/>
        <p:txBody>
          <a:bodyPr/>
          <a:lstStyle/>
          <a:p>
            <a:fld id="{43FE91A0-0710-40C7-898A-01CA0A538F65}"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271889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If time permits, demonstrate how to create a logic app. Explain that developers can bring their own application programming interfaces (APIs) and develop solutions that they can integrate with cloud-based apps.</a:t>
            </a:r>
          </a:p>
        </p:txBody>
      </p:sp>
      <p:sp>
        <p:nvSpPr>
          <p:cNvPr id="4" name="Slide Number Placeholder 3"/>
          <p:cNvSpPr>
            <a:spLocks noGrp="1"/>
          </p:cNvSpPr>
          <p:nvPr>
            <p:ph type="sldNum" sz="quarter" idx="10"/>
          </p:nvPr>
        </p:nvSpPr>
        <p:spPr/>
        <p:txBody>
          <a:bodyPr/>
          <a:lstStyle/>
          <a:p>
            <a:fld id="{43FE91A0-0710-40C7-898A-01CA0A538F6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Azure App Service</a:t>
            </a:r>
          </a:p>
        </p:txBody>
      </p:sp>
    </p:spTree>
    <p:extLst>
      <p:ext uri="{BB962C8B-B14F-4D97-AF65-F5344CB8AC3E}">
        <p14:creationId xmlns:p14="http://schemas.microsoft.com/office/powerpoint/2010/main" val="4091018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1529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3.emf"/><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5</a:t>
            </a:r>
          </a:p>
        </p:txBody>
      </p:sp>
      <p:sp>
        <p:nvSpPr>
          <p:cNvPr id="3" name="Subtitle 2"/>
          <p:cNvSpPr>
            <a:spLocks noGrp="1"/>
          </p:cNvSpPr>
          <p:nvPr>
            <p:ph type="subTitle" sz="quarter" idx="1"/>
          </p:nvPr>
        </p:nvSpPr>
        <p:spPr/>
        <p:txBody>
          <a:bodyPr/>
          <a:lstStyle/>
          <a:p>
            <a:r>
              <a:rPr lang="en-US" dirty="0"/>
              <a:t>Implementing Azure App Service
</a:t>
            </a:r>
          </a:p>
        </p:txBody>
      </p:sp>
    </p:spTree>
    <p:custDataLst>
      <p:tags r:id="rId1"/>
    </p:custDataLst>
    <p:extLst>
      <p:ext uri="{BB962C8B-B14F-4D97-AF65-F5344CB8AC3E}">
        <p14:creationId xmlns:p14="http://schemas.microsoft.com/office/powerpoint/2010/main" val="2840384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cce2e26-048b-452e-bf5e-6a8e1ebf52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API Apps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Features of API Apps:</a:t>
            </a:r>
          </a:p>
          <a:p>
            <a:r>
              <a:rPr lang="en-US" dirty="0"/>
              <a:t>Visual Studio integration</a:t>
            </a:r>
          </a:p>
          <a:p>
            <a:r>
              <a:rPr lang="en-US" dirty="0"/>
              <a:t>Simple access control</a:t>
            </a:r>
          </a:p>
          <a:p>
            <a:r>
              <a:rPr lang="en-US" dirty="0"/>
              <a:t>Easy consumption</a:t>
            </a:r>
          </a:p>
          <a:p>
            <a:r>
              <a:rPr lang="en-US" dirty="0"/>
              <a:t>Bring your existing API as is</a:t>
            </a:r>
          </a:p>
          <a:p>
            <a:r>
              <a:rPr lang="en-US" dirty="0"/>
              <a:t>Use Swagger metadata</a:t>
            </a:r>
          </a:p>
          <a:p>
            <a:r>
              <a:rPr lang="en-US" dirty="0"/>
              <a:t>Enable cross-origin resource sharing</a:t>
            </a:r>
          </a:p>
          <a:p>
            <a:r>
              <a:rPr lang="en-US" dirty="0"/>
              <a:t>Trigger actions</a:t>
            </a:r>
          </a:p>
          <a:p>
            <a:pPr marL="0" indent="0">
              <a:buNone/>
            </a:pPr>
            <a:endParaRPr lang="en-US" dirty="0"/>
          </a:p>
        </p:txBody>
      </p:sp>
    </p:spTree>
    <p:custDataLst>
      <p:tags r:id="rId1"/>
    </p:custDataLst>
    <p:extLst>
      <p:ext uri="{BB962C8B-B14F-4D97-AF65-F5344CB8AC3E}">
        <p14:creationId xmlns:p14="http://schemas.microsoft.com/office/powerpoint/2010/main" val="4014193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eaf5db7-28f0-4dfa-aa2c-f7c1991b3a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App Service Environment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App Service Environment consists of:</a:t>
            </a:r>
          </a:p>
          <a:p>
            <a:r>
              <a:rPr lang="en-US" sz="2400" dirty="0"/>
              <a:t>A front-end pool with premium compute resources</a:t>
            </a:r>
          </a:p>
          <a:p>
            <a:r>
              <a:rPr lang="en-US" sz="2400" dirty="0"/>
              <a:t>Up to three worker pools with premium compute resources</a:t>
            </a:r>
          </a:p>
          <a:p>
            <a:r>
              <a:rPr lang="en-US" sz="2400" dirty="0"/>
              <a:t>Dedicated 500 GB of storage</a:t>
            </a:r>
          </a:p>
          <a:p>
            <a:r>
              <a:rPr lang="en-US" sz="2400" dirty="0"/>
              <a:t>A database that stores the configuration information</a:t>
            </a:r>
          </a:p>
          <a:p>
            <a:r>
              <a:rPr lang="en-US" sz="2400" dirty="0"/>
              <a:t>A virtual network</a:t>
            </a:r>
          </a:p>
          <a:p>
            <a:r>
              <a:rPr lang="en-US" sz="2400" dirty="0"/>
              <a:t>A subnet for allocating IP addresses to apps</a:t>
            </a:r>
          </a:p>
          <a:p>
            <a:r>
              <a:rPr lang="en-US" sz="2400" dirty="0"/>
              <a:t>Up to 10 virtual IP addresses</a:t>
            </a:r>
          </a:p>
        </p:txBody>
      </p:sp>
    </p:spTree>
    <p:custDataLst>
      <p:tags r:id="rId1"/>
    </p:custDataLst>
    <p:extLst>
      <p:ext uri="{BB962C8B-B14F-4D97-AF65-F5344CB8AC3E}">
        <p14:creationId xmlns:p14="http://schemas.microsoft.com/office/powerpoint/2010/main" val="184893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912225" cy="740664"/>
          </a:xfrm>
        </p:spPr>
        <p:txBody>
          <a:bodyPr/>
          <a:lstStyle/>
          <a:p>
            <a:r>
              <a:rPr lang="en-US" dirty="0"/>
              <a:t>Lesson 2: Planning app deployment in App Service</a:t>
            </a:r>
          </a:p>
        </p:txBody>
      </p:sp>
      <p:sp>
        <p:nvSpPr>
          <p:cNvPr id="3" name="Text Placeholder 2"/>
          <p:cNvSpPr>
            <a:spLocks noGrp="1"/>
          </p:cNvSpPr>
          <p:nvPr>
            <p:ph type="body" idx="1"/>
          </p:nvPr>
        </p:nvSpPr>
        <p:spPr/>
        <p:txBody>
          <a:bodyPr/>
          <a:lstStyle/>
          <a:p>
            <a:r>
              <a:rPr lang="en-US" dirty="0"/>
              <a:t>Comparing web apps, PaaS cloud services, and virtual machines
Managing App Service plans
Comparing app-deployment methods in </a:t>
            </a:r>
            <a:br>
              <a:rPr lang="en-US" dirty="0"/>
            </a:br>
            <a:r>
              <a:rPr lang="en-US" dirty="0"/>
              <a:t>App Service</a:t>
            </a:r>
          </a:p>
        </p:txBody>
      </p:sp>
    </p:spTree>
    <p:custDataLst>
      <p:tags r:id="rId1"/>
    </p:custDataLst>
    <p:extLst>
      <p:ext uri="{BB962C8B-B14F-4D97-AF65-F5344CB8AC3E}">
        <p14:creationId xmlns:p14="http://schemas.microsoft.com/office/powerpoint/2010/main" val="17268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web apps, PaaS cloud services, and virtual machines</a:t>
            </a:r>
          </a:p>
        </p:txBody>
      </p:sp>
      <p:grpSp>
        <p:nvGrpSpPr>
          <p:cNvPr id="4" name="Group 3" descr="Illustration compares IaaS virtual machines that are running web applications with web apps and PaaS cloud services.&#10;&#10;"/>
          <p:cNvGrpSpPr/>
          <p:nvPr/>
        </p:nvGrpSpPr>
        <p:grpSpPr>
          <a:xfrm>
            <a:off x="689856" y="1025227"/>
            <a:ext cx="7955380" cy="5531673"/>
            <a:chOff x="689856" y="1025227"/>
            <a:chExt cx="7955380" cy="5531673"/>
          </a:xfrm>
        </p:grpSpPr>
        <p:sp>
          <p:nvSpPr>
            <p:cNvPr id="5" name="Rounded Rectangle 4"/>
            <p:cNvSpPr/>
            <p:nvPr/>
          </p:nvSpPr>
          <p:spPr bwMode="auto">
            <a:xfrm>
              <a:off x="6597625" y="1059874"/>
              <a:ext cx="2047611" cy="3620206"/>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PaaS cloud </a:t>
              </a:r>
              <a:r>
                <a:rPr lang="en-GB" sz="2000" b="0" dirty="0">
                  <a:latin typeface="Segoe UI" panose="020B0502040204020203" pitchFamily="34" charset="0"/>
                  <a:cs typeface="Segoe UI" panose="020B0502040204020203" pitchFamily="34" charset="0"/>
                </a:rPr>
                <a:t>s</a:t>
              </a: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ervice</a:t>
              </a:r>
            </a:p>
          </p:txBody>
        </p:sp>
        <p:grpSp>
          <p:nvGrpSpPr>
            <p:cNvPr id="6" name="Group 5"/>
            <p:cNvGrpSpPr>
              <a:grpSpLocks noChangeAspect="1"/>
            </p:cNvGrpSpPr>
            <p:nvPr/>
          </p:nvGrpSpPr>
          <p:grpSpPr>
            <a:xfrm>
              <a:off x="689856" y="2472183"/>
              <a:ext cx="1073729" cy="1712446"/>
              <a:chOff x="8822083" y="2100326"/>
              <a:chExt cx="914400" cy="1458337"/>
            </a:xfrm>
          </p:grpSpPr>
          <p:grpSp>
            <p:nvGrpSpPr>
              <p:cNvPr id="43" name="Group 42"/>
              <p:cNvGrpSpPr>
                <a:grpSpLocks noChangeAspect="1"/>
              </p:cNvGrpSpPr>
              <p:nvPr/>
            </p:nvGrpSpPr>
            <p:grpSpPr bwMode="auto">
              <a:xfrm>
                <a:off x="9068949" y="2230438"/>
                <a:ext cx="530226" cy="1174751"/>
                <a:chOff x="5855" y="1405"/>
                <a:chExt cx="334" cy="740"/>
              </a:xfrm>
            </p:grpSpPr>
            <p:sp>
              <p:nvSpPr>
                <p:cNvPr id="45"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 name="Freeform 4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 name="Rectangle 4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 name="Freeform 4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 name="Rectangle 4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0" name="Freeform 4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1" name="Rectangle 5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Rectangle 5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Oval 5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Freeform 5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7" name="Rectangle 5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44" name="Rectangle 43"/>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a:grpSpLocks noChangeAspect="1"/>
            </p:cNvGrpSpPr>
            <p:nvPr/>
          </p:nvGrpSpPr>
          <p:grpSpPr>
            <a:xfrm>
              <a:off x="4178833" y="3288129"/>
              <a:ext cx="1519884" cy="1185636"/>
              <a:chOff x="1507436" y="1799127"/>
              <a:chExt cx="3681068" cy="2752580"/>
            </a:xfrm>
          </p:grpSpPr>
          <p:sp>
            <p:nvSpPr>
              <p:cNvPr id="36" name="Rectangle 3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Web app</a:t>
                </a:r>
              </a:p>
            </p:txBody>
          </p:sp>
          <p:sp>
            <p:nvSpPr>
              <p:cNvPr id="37" name="Rectangle 3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Isosceles Triangle 3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Freeform 40"/>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p>
            </p:txBody>
          </p:sp>
          <p:sp>
            <p:nvSpPr>
              <p:cNvPr id="42" name="5-Point Star 4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a:grpSpLocks noChangeAspect="1"/>
            </p:cNvGrpSpPr>
            <p:nvPr/>
          </p:nvGrpSpPr>
          <p:grpSpPr>
            <a:xfrm>
              <a:off x="1207709" y="3292591"/>
              <a:ext cx="1519884" cy="1185636"/>
              <a:chOff x="1507436" y="1799127"/>
              <a:chExt cx="3681068" cy="2752580"/>
            </a:xfrm>
          </p:grpSpPr>
          <p:sp>
            <p:nvSpPr>
              <p:cNvPr id="29" name="Rectangle 28"/>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Website</a:t>
                </a:r>
              </a:p>
            </p:txBody>
          </p:sp>
          <p:sp>
            <p:nvSpPr>
              <p:cNvPr id="30" name="Rectangle 2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2" name="Isosceles Triangle 3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3" name="Rectangle 3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4" name="Freeform 3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latin typeface="Segoe UI" panose="020B0502040204020203" pitchFamily="34" charset="0"/>
                  <a:cs typeface="Segoe UI" panose="020B0502040204020203" pitchFamily="34" charset="0"/>
                </a:endParaRPr>
              </a:p>
            </p:txBody>
          </p:sp>
          <p:sp>
            <p:nvSpPr>
              <p:cNvPr id="35" name="5-Point Star 3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9" name="Group 8"/>
            <p:cNvGrpSpPr>
              <a:grpSpLocks noChangeAspect="1"/>
            </p:cNvGrpSpPr>
            <p:nvPr/>
          </p:nvGrpSpPr>
          <p:grpSpPr>
            <a:xfrm>
              <a:off x="6858859" y="3293690"/>
              <a:ext cx="1519884" cy="1185636"/>
              <a:chOff x="1507436" y="1799127"/>
              <a:chExt cx="3681068" cy="2752580"/>
            </a:xfrm>
          </p:grpSpPr>
          <p:sp>
            <p:nvSpPr>
              <p:cNvPr id="22" name="Rectangle 21"/>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Web role</a:t>
                </a:r>
              </a:p>
            </p:txBody>
          </p:sp>
          <p:sp>
            <p:nvSpPr>
              <p:cNvPr id="23" name="Rectangle 22"/>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Isosceles Triangle 24"/>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p>
            </p:txBody>
          </p:sp>
          <p:sp>
            <p:nvSpPr>
              <p:cNvPr id="28" name="5-Point Star 27"/>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0" name="TextBox 4"/>
            <p:cNvSpPr txBox="1"/>
            <p:nvPr/>
          </p:nvSpPr>
          <p:spPr>
            <a:xfrm>
              <a:off x="1706321" y="2255117"/>
              <a:ext cx="1738201" cy="1015663"/>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Segoe UI" panose="020B0502040204020203" pitchFamily="34" charset="0"/>
                  <a:cs typeface="Segoe UI" panose="020B0502040204020203" pitchFamily="34" charset="0"/>
                </a:rPr>
                <a:t>Virtual machine with</a:t>
              </a:r>
              <a:br>
                <a:rPr lang="en-GB" sz="2000" b="0" dirty="0">
                  <a:latin typeface="Segoe UI" panose="020B0502040204020203" pitchFamily="34" charset="0"/>
                  <a:cs typeface="Segoe UI" panose="020B0502040204020203" pitchFamily="34" charset="0"/>
                </a:rPr>
              </a:br>
              <a:r>
                <a:rPr lang="en-GB" sz="2000" b="0" dirty="0">
                  <a:latin typeface="Segoe UI" panose="020B0502040204020203" pitchFamily="34" charset="0"/>
                  <a:cs typeface="Segoe UI" panose="020B0502040204020203" pitchFamily="34" charset="0"/>
                </a:rPr>
                <a:t>a web server</a:t>
              </a:r>
            </a:p>
          </p:txBody>
        </p:sp>
        <p:sp>
          <p:nvSpPr>
            <p:cNvPr id="11" name="Rounded Rectangle 10"/>
            <p:cNvSpPr/>
            <p:nvPr/>
          </p:nvSpPr>
          <p:spPr bwMode="auto">
            <a:xfrm>
              <a:off x="6858859" y="1928614"/>
              <a:ext cx="1519884" cy="1191803"/>
            </a:xfrm>
            <a:prstGeom prst="round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effectLst/>
                  <a:latin typeface="Segoe UI" panose="020B0502040204020203" pitchFamily="34" charset="0"/>
                  <a:cs typeface="Segoe UI" panose="020B0502040204020203" pitchFamily="34" charset="0"/>
                </a:rPr>
                <a:t>Worker role</a:t>
              </a:r>
            </a:p>
          </p:txBody>
        </p:sp>
        <p:grpSp>
          <p:nvGrpSpPr>
            <p:cNvPr id="12" name="Group 11"/>
            <p:cNvGrpSpPr>
              <a:grpSpLocks noChangeAspect="1"/>
            </p:cNvGrpSpPr>
            <p:nvPr/>
          </p:nvGrpSpPr>
          <p:grpSpPr>
            <a:xfrm>
              <a:off x="7459661" y="2479263"/>
              <a:ext cx="729850" cy="565044"/>
              <a:chOff x="5345113" y="3798888"/>
              <a:chExt cx="431799" cy="345296"/>
            </a:xfrm>
          </p:grpSpPr>
          <p:sp>
            <p:nvSpPr>
              <p:cNvPr id="20" name="Freeform 19"/>
              <p:cNvSpPr>
                <a:spLocks noEditPoints="1"/>
              </p:cNvSpPr>
              <p:nvPr/>
            </p:nvSpPr>
            <p:spPr bwMode="auto">
              <a:xfrm>
                <a:off x="5345113" y="3947334"/>
                <a:ext cx="193675" cy="196850"/>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Freeform 20"/>
              <p:cNvSpPr>
                <a:spLocks noEditPoints="1"/>
              </p:cNvSpPr>
              <p:nvPr/>
            </p:nvSpPr>
            <p:spPr bwMode="auto">
              <a:xfrm>
                <a:off x="5500687" y="3798888"/>
                <a:ext cx="276225" cy="276225"/>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cxnSp>
          <p:nvCxnSpPr>
            <p:cNvPr id="13" name="Straight Connector 12"/>
            <p:cNvCxnSpPr/>
            <p:nvPr/>
          </p:nvCxnSpPr>
          <p:spPr bwMode="auto">
            <a:xfrm flipH="1">
              <a:off x="3636818" y="1025227"/>
              <a:ext cx="3" cy="3629900"/>
            </a:xfrm>
            <a:prstGeom prst="line">
              <a:avLst/>
            </a:prstGeom>
            <a:gradFill rotWithShape="1">
              <a:gsLst>
                <a:gs pos="0">
                  <a:srgbClr val="E4CD9A"/>
                </a:gs>
                <a:gs pos="100000">
                  <a:srgbClr val="EEEFD7"/>
                </a:gs>
              </a:gsLst>
              <a:lin ang="2700000" scaled="1"/>
            </a:gradFill>
            <a:ln w="9525" cap="flat" cmpd="sng" algn="ctr">
              <a:solidFill>
                <a:srgbClr val="969696"/>
              </a:solidFill>
              <a:prstDash val="solid"/>
              <a:round/>
              <a:headEnd type="none" w="med" len="med"/>
              <a:tailEnd type="none" w="med" len="med"/>
            </a:ln>
            <a:effectLst/>
          </p:spPr>
        </p:cxnSp>
        <p:sp>
          <p:nvSpPr>
            <p:cNvPr id="14" name="TextBox 71"/>
            <p:cNvSpPr txBox="1"/>
            <p:nvPr/>
          </p:nvSpPr>
          <p:spPr>
            <a:xfrm>
              <a:off x="1062262" y="1059874"/>
              <a:ext cx="744114"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b="0" dirty="0">
                  <a:latin typeface="Segoe UI" panose="020B0502040204020203" pitchFamily="34" charset="0"/>
                  <a:cs typeface="Segoe UI" panose="020B0502040204020203" pitchFamily="34" charset="0"/>
                </a:rPr>
                <a:t>IaaS</a:t>
              </a:r>
            </a:p>
          </p:txBody>
        </p:sp>
        <p:sp>
          <p:nvSpPr>
            <p:cNvPr id="15" name="TextBox 72"/>
            <p:cNvSpPr txBox="1"/>
            <p:nvPr/>
          </p:nvSpPr>
          <p:spPr>
            <a:xfrm>
              <a:off x="3997428" y="1059874"/>
              <a:ext cx="825547"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b="0" dirty="0">
                  <a:latin typeface="Segoe UI" panose="020B0502040204020203" pitchFamily="34" charset="0"/>
                  <a:cs typeface="Segoe UI" panose="020B0502040204020203" pitchFamily="34" charset="0"/>
                </a:rPr>
                <a:t>PaaS</a:t>
              </a:r>
            </a:p>
          </p:txBody>
        </p:sp>
        <p:pic>
          <p:nvPicPr>
            <p:cNvPr id="16" name="Picture 15"/>
            <p:cNvPicPr>
              <a:picLocks noChangeAspect="1"/>
            </p:cNvPicPr>
            <p:nvPr/>
          </p:nvPicPr>
          <p:blipFill>
            <a:blip r:embed="rId4"/>
            <a:stretch>
              <a:fillRect/>
            </a:stretch>
          </p:blipFill>
          <p:spPr>
            <a:xfrm>
              <a:off x="4094311" y="5762472"/>
              <a:ext cx="1913853" cy="794428"/>
            </a:xfrm>
            <a:prstGeom prst="rect">
              <a:avLst/>
            </a:prstGeom>
          </p:spPr>
        </p:pic>
        <p:cxnSp>
          <p:nvCxnSpPr>
            <p:cNvPr id="17" name="Straight Arrow Connector 16"/>
            <p:cNvCxnSpPr/>
            <p:nvPr/>
          </p:nvCxnSpPr>
          <p:spPr bwMode="auto">
            <a:xfrm flipV="1">
              <a:off x="4814662" y="4827173"/>
              <a:ext cx="0" cy="617664"/>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flipH="1" flipV="1">
              <a:off x="2655807" y="4827173"/>
              <a:ext cx="1438504" cy="617664"/>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w="lg" len="lg"/>
            </a:ln>
            <a:effectLst/>
          </p:spPr>
        </p:cxnSp>
        <p:cxnSp>
          <p:nvCxnSpPr>
            <p:cNvPr id="19" name="Straight Arrow Connector 18"/>
            <p:cNvCxnSpPr/>
            <p:nvPr/>
          </p:nvCxnSpPr>
          <p:spPr bwMode="auto">
            <a:xfrm flipV="1">
              <a:off x="5529511" y="4827173"/>
              <a:ext cx="1531091" cy="617664"/>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w="lg" len="lg"/>
            </a:ln>
            <a:effectLst/>
          </p:spPr>
        </p:cxnSp>
      </p:grpSp>
    </p:spTree>
    <p:custDataLst>
      <p:tags r:id="rId1"/>
    </p:custDataLst>
    <p:extLst>
      <p:ext uri="{BB962C8B-B14F-4D97-AF65-F5344CB8AC3E}">
        <p14:creationId xmlns:p14="http://schemas.microsoft.com/office/powerpoint/2010/main" val="48364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App Service plans</a:t>
            </a:r>
          </a:p>
        </p:txBody>
      </p:sp>
      <p:graphicFrame>
        <p:nvGraphicFramePr>
          <p:cNvPr id="4" name="Content Placeholder 1"/>
          <p:cNvGraphicFramePr>
            <a:graphicFrameLocks/>
          </p:cNvGraphicFramePr>
          <p:nvPr>
            <p:extLst>
              <p:ext uri="{D42A27DB-BD31-4B8C-83A1-F6EECF244321}">
                <p14:modId xmlns:p14="http://schemas.microsoft.com/office/powerpoint/2010/main" val="744341776"/>
              </p:ext>
            </p:extLst>
          </p:nvPr>
        </p:nvGraphicFramePr>
        <p:xfrm>
          <a:off x="458788" y="1020763"/>
          <a:ext cx="8118474" cy="5603240"/>
        </p:xfrm>
        <a:graphic>
          <a:graphicData uri="http://schemas.openxmlformats.org/drawingml/2006/table">
            <a:tbl>
              <a:tblPr firstRow="1" bandRow="1">
                <a:tableStyleId>{5940675A-B579-460E-94D1-54222C63F5DA}</a:tableStyleId>
              </a:tblPr>
              <a:tblGrid>
                <a:gridCol w="1353079">
                  <a:extLst>
                    <a:ext uri="{9D8B030D-6E8A-4147-A177-3AD203B41FA5}">
                      <a16:colId xmlns:a16="http://schemas.microsoft.com/office/drawing/2014/main" val="20000"/>
                    </a:ext>
                  </a:extLst>
                </a:gridCol>
                <a:gridCol w="1353079">
                  <a:extLst>
                    <a:ext uri="{9D8B030D-6E8A-4147-A177-3AD203B41FA5}">
                      <a16:colId xmlns:a16="http://schemas.microsoft.com/office/drawing/2014/main" val="20001"/>
                    </a:ext>
                  </a:extLst>
                </a:gridCol>
                <a:gridCol w="1353079">
                  <a:extLst>
                    <a:ext uri="{9D8B030D-6E8A-4147-A177-3AD203B41FA5}">
                      <a16:colId xmlns:a16="http://schemas.microsoft.com/office/drawing/2014/main" val="20002"/>
                    </a:ext>
                  </a:extLst>
                </a:gridCol>
                <a:gridCol w="1353079">
                  <a:extLst>
                    <a:ext uri="{9D8B030D-6E8A-4147-A177-3AD203B41FA5}">
                      <a16:colId xmlns:a16="http://schemas.microsoft.com/office/drawing/2014/main" val="20003"/>
                    </a:ext>
                  </a:extLst>
                </a:gridCol>
                <a:gridCol w="1353079">
                  <a:extLst>
                    <a:ext uri="{9D8B030D-6E8A-4147-A177-3AD203B41FA5}">
                      <a16:colId xmlns:a16="http://schemas.microsoft.com/office/drawing/2014/main" val="20004"/>
                    </a:ext>
                  </a:extLst>
                </a:gridCol>
                <a:gridCol w="1353079">
                  <a:extLst>
                    <a:ext uri="{9D8B030D-6E8A-4147-A177-3AD203B41FA5}">
                      <a16:colId xmlns:a16="http://schemas.microsoft.com/office/drawing/2014/main" val="20005"/>
                    </a:ext>
                  </a:extLst>
                </a:gridCol>
              </a:tblGrid>
              <a:tr h="370840">
                <a:tc>
                  <a:txBody>
                    <a:bodyPr/>
                    <a:lstStyle/>
                    <a:p>
                      <a:r>
                        <a:rPr lang="en-GB" b="1" dirty="0">
                          <a:latin typeface="Segoe UI" pitchFamily="34" charset="0"/>
                          <a:ea typeface="Segoe UI" pitchFamily="34" charset="0"/>
                          <a:cs typeface="Segoe UI" pitchFamily="34" charset="0"/>
                        </a:rPr>
                        <a:t>Tier</a:t>
                      </a:r>
                      <a:endParaRPr lang="en-GB" b="1"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b="1" dirty="0">
                          <a:latin typeface="Segoe UI" pitchFamily="34" charset="0"/>
                          <a:ea typeface="Segoe UI" pitchFamily="34" charset="0"/>
                          <a:cs typeface="Segoe UI" pitchFamily="34" charset="0"/>
                        </a:rPr>
                        <a:t>Free</a:t>
                      </a:r>
                      <a:endParaRPr lang="en-GB" b="1"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b="1" dirty="0">
                          <a:latin typeface="Segoe UI" pitchFamily="34" charset="0"/>
                          <a:ea typeface="Segoe UI" pitchFamily="34" charset="0"/>
                          <a:cs typeface="Segoe UI" pitchFamily="34" charset="0"/>
                        </a:rPr>
                        <a:t>Shared</a:t>
                      </a:r>
                      <a:endParaRPr lang="en-GB" b="1"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b="1" dirty="0">
                          <a:latin typeface="Segoe UI" pitchFamily="34" charset="0"/>
                          <a:ea typeface="Segoe UI" pitchFamily="34" charset="0"/>
                          <a:cs typeface="Segoe UI" pitchFamily="34" charset="0"/>
                        </a:rPr>
                        <a:t>Basic</a:t>
                      </a:r>
                      <a:endParaRPr lang="en-GB" b="1"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b="1" dirty="0">
                          <a:latin typeface="Segoe UI" pitchFamily="34" charset="0"/>
                          <a:ea typeface="Segoe UI" pitchFamily="34" charset="0"/>
                          <a:cs typeface="Segoe UI" pitchFamily="34" charset="0"/>
                        </a:rPr>
                        <a:t>Standard</a:t>
                      </a:r>
                      <a:endParaRPr lang="en-GB" b="1"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b="1" kern="1200" dirty="0">
                          <a:latin typeface="Segoe UI" pitchFamily="34" charset="0"/>
                          <a:ea typeface="Segoe UI" pitchFamily="34" charset="0"/>
                          <a:cs typeface="Segoe UI" pitchFamily="34" charset="0"/>
                        </a:rPr>
                        <a:t>Premium</a:t>
                      </a:r>
                      <a:endParaRPr lang="en-GB" sz="1800" b="1" kern="1200" dirty="0">
                        <a:solidFill>
                          <a:schemeClr val="lt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latin typeface="Segoe UI" pitchFamily="34" charset="0"/>
                          <a:ea typeface="Segoe UI" pitchFamily="34" charset="0"/>
                          <a:cs typeface="Segoe UI" pitchFamily="34" charset="0"/>
                        </a:rPr>
                        <a:t>Websites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10</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100</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Unlimited</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Unlimited</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Unlimited</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dirty="0">
                          <a:latin typeface="Segoe UI" pitchFamily="34" charset="0"/>
                          <a:ea typeface="Segoe UI" pitchFamily="34" charset="0"/>
                          <a:cs typeface="Segoe UI" pitchFamily="34" charset="0"/>
                        </a:rPr>
                        <a:t>Storage</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1 GB</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1 GB</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10 GB</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50 GB</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500 GB</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dirty="0">
                          <a:latin typeface="Segoe UI" pitchFamily="34" charset="0"/>
                          <a:ea typeface="Segoe UI" pitchFamily="34" charset="0"/>
                          <a:cs typeface="Segoe UI" pitchFamily="34" charset="0"/>
                        </a:rPr>
                        <a:t>Compute instance</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Shared</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Shared</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Dedicated</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Dedicated</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Dedicated</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dirty="0">
                          <a:latin typeface="Segoe UI" pitchFamily="34" charset="0"/>
                          <a:ea typeface="Segoe UI" pitchFamily="34" charset="0"/>
                          <a:cs typeface="Segoe UI" pitchFamily="34" charset="0"/>
                        </a:rPr>
                        <a:t>Custom domains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No</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GB" dirty="0">
                          <a:latin typeface="Segoe UI" pitchFamily="34" charset="0"/>
                          <a:ea typeface="Segoe UI" pitchFamily="34" charset="0"/>
                          <a:cs typeface="Segoe UI" pitchFamily="34" charset="0"/>
                        </a:rPr>
                        <a:t>SSL</a:t>
                      </a:r>
                      <a:r>
                        <a:rPr lang="en-GB" baseline="0" dirty="0">
                          <a:latin typeface="Segoe UI" pitchFamily="34" charset="0"/>
                          <a:ea typeface="Segoe UI" pitchFamily="34" charset="0"/>
                          <a:cs typeface="Segoe UI" pitchFamily="34" charset="0"/>
                        </a:rPr>
                        <a:t> for custom domains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No</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No</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GB" dirty="0">
                          <a:latin typeface="Segoe UI" pitchFamily="34" charset="0"/>
                          <a:ea typeface="Segoe UI" pitchFamily="34" charset="0"/>
                          <a:cs typeface="Segoe UI" pitchFamily="34" charset="0"/>
                        </a:rPr>
                        <a:t>Integrated</a:t>
                      </a:r>
                      <a:r>
                        <a:rPr lang="en-GB" baseline="0" dirty="0">
                          <a:latin typeface="Segoe UI" pitchFamily="34" charset="0"/>
                          <a:ea typeface="Segoe UI" pitchFamily="34" charset="0"/>
                          <a:cs typeface="Segoe UI" pitchFamily="34" charset="0"/>
                        </a:rPr>
                        <a:t> load balancer</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No</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GB" dirty="0">
                          <a:latin typeface="Segoe UI" pitchFamily="34" charset="0"/>
                          <a:ea typeface="Segoe UI" pitchFamily="34" charset="0"/>
                          <a:cs typeface="Segoe UI" pitchFamily="34" charset="0"/>
                        </a:rPr>
                        <a:t>Always On</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No</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No</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GB" dirty="0">
                          <a:latin typeface="Segoe UI" pitchFamily="34" charset="0"/>
                          <a:ea typeface="Segoe UI" pitchFamily="34" charset="0"/>
                          <a:cs typeface="Segoe UI" pitchFamily="34" charset="0"/>
                        </a:rPr>
                        <a:t>Staged publishing</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No</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No</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No</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Yes</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r>
                        <a:rPr lang="en-GB" dirty="0">
                          <a:latin typeface="Segoe UI" pitchFamily="34" charset="0"/>
                          <a:ea typeface="Segoe UI" pitchFamily="34" charset="0"/>
                          <a:cs typeface="Segoe UI" pitchFamily="34" charset="0"/>
                        </a:rPr>
                        <a:t>SLA</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None</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None</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99.9%</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99.9%</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dirty="0">
                          <a:latin typeface="Segoe UI" pitchFamily="34" charset="0"/>
                          <a:ea typeface="Segoe UI" pitchFamily="34" charset="0"/>
                          <a:cs typeface="Segoe UI" pitchFamily="34" charset="0"/>
                        </a:rPr>
                        <a:t>99.9%</a:t>
                      </a:r>
                      <a:endParaRPr lang="en-GB" dirty="0">
                        <a:solidFill>
                          <a:schemeClr val="tx1"/>
                        </a:solidFill>
                        <a:latin typeface="Segoe UI" panose="020B0502040204020203"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ustDataLst>
      <p:tags r:id="rId1"/>
    </p:custDataLst>
    <p:extLst>
      <p:ext uri="{BB962C8B-B14F-4D97-AF65-F5344CB8AC3E}">
        <p14:creationId xmlns:p14="http://schemas.microsoft.com/office/powerpoint/2010/main" val="423136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Comparing app-deployment methods in App Service</a:t>
            </a:r>
          </a:p>
        </p:txBody>
      </p:sp>
      <p:grpSp>
        <p:nvGrpSpPr>
          <p:cNvPr id="4" name="Group 3" descr="Illustration that depicts web app code deploying from cloud source-control systems, such as Visual Studio Team Services and GitHub; on-premises source-control systems, such as TFS and Git; and from on-premises deployment tools, including Visual Studio, FTP clients, Web Matrix, and MS Build.&#10;&#10;"/>
          <p:cNvGrpSpPr/>
          <p:nvPr/>
        </p:nvGrpSpPr>
        <p:grpSpPr>
          <a:xfrm>
            <a:off x="236858" y="1095289"/>
            <a:ext cx="8521430" cy="5380734"/>
            <a:chOff x="236858" y="1095289"/>
            <a:chExt cx="8521430" cy="5380734"/>
          </a:xfrm>
        </p:grpSpPr>
        <p:cxnSp>
          <p:nvCxnSpPr>
            <p:cNvPr id="5" name="Straight Connector 4"/>
            <p:cNvCxnSpPr/>
            <p:nvPr/>
          </p:nvCxnSpPr>
          <p:spPr bwMode="auto">
            <a:xfrm>
              <a:off x="236858" y="4310743"/>
              <a:ext cx="8471713" cy="1"/>
            </a:xfrm>
            <a:prstGeom prst="line">
              <a:avLst/>
            </a:prstGeom>
            <a:ln>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Box 13"/>
            <p:cNvSpPr txBox="1"/>
            <p:nvPr/>
          </p:nvSpPr>
          <p:spPr>
            <a:xfrm>
              <a:off x="236858" y="4576344"/>
              <a:ext cx="15543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latin typeface="Segoe UI" panose="020B0502040204020203" pitchFamily="34" charset="0"/>
                  <a:cs typeface="Segoe UI" panose="020B0502040204020203" pitchFamily="34" charset="0"/>
                </a:rPr>
                <a:t>On-premises</a:t>
              </a:r>
            </a:p>
          </p:txBody>
        </p:sp>
        <p:sp>
          <p:nvSpPr>
            <p:cNvPr id="7" name="TextBox 14"/>
            <p:cNvSpPr txBox="1"/>
            <p:nvPr/>
          </p:nvSpPr>
          <p:spPr>
            <a:xfrm>
              <a:off x="236858" y="1095289"/>
              <a:ext cx="81785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latin typeface="Segoe UI" panose="020B0502040204020203" pitchFamily="34" charset="0"/>
                  <a:cs typeface="Segoe UI" panose="020B0502040204020203" pitchFamily="34" charset="0"/>
                </a:rPr>
                <a:t>Cloud</a:t>
              </a:r>
            </a:p>
          </p:txBody>
        </p:sp>
        <p:sp>
          <p:nvSpPr>
            <p:cNvPr id="8" name="Rounded Rectangle 7"/>
            <p:cNvSpPr/>
            <p:nvPr/>
          </p:nvSpPr>
          <p:spPr bwMode="auto">
            <a:xfrm>
              <a:off x="6157983" y="1216142"/>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Visual Studio Team Services</a:t>
              </a:r>
            </a:p>
          </p:txBody>
        </p:sp>
        <p:sp>
          <p:nvSpPr>
            <p:cNvPr id="9" name="Rounded Rectangle 8"/>
            <p:cNvSpPr/>
            <p:nvPr/>
          </p:nvSpPr>
          <p:spPr bwMode="auto">
            <a:xfrm>
              <a:off x="6128426" y="2203588"/>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GitHub</a:t>
              </a:r>
            </a:p>
          </p:txBody>
        </p:sp>
        <p:cxnSp>
          <p:nvCxnSpPr>
            <p:cNvPr id="10" name="Straight Arrow Connector 9"/>
            <p:cNvCxnSpPr/>
            <p:nvPr/>
          </p:nvCxnSpPr>
          <p:spPr bwMode="auto">
            <a:xfrm flipH="1">
              <a:off x="3832698" y="1833576"/>
              <a:ext cx="1984441" cy="370012"/>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p:nvPr/>
          </p:nvCxnSpPr>
          <p:spPr bwMode="auto">
            <a:xfrm flipH="1" flipV="1">
              <a:off x="2349580" y="3577305"/>
              <a:ext cx="270227" cy="135425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H="1" flipV="1">
              <a:off x="3587249" y="3191034"/>
              <a:ext cx="2570734" cy="1563191"/>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flipH="1">
              <a:off x="3832698" y="2640787"/>
              <a:ext cx="2136842" cy="3383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sp>
          <p:nvSpPr>
            <p:cNvPr id="14" name="TextBox 29"/>
            <p:cNvSpPr txBox="1"/>
            <p:nvPr/>
          </p:nvSpPr>
          <p:spPr>
            <a:xfrm>
              <a:off x="7642895" y="4837943"/>
              <a:ext cx="53751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TFS</a:t>
              </a:r>
            </a:p>
            <a:p>
              <a:r>
                <a:rPr lang="en-GB" b="0" dirty="0">
                  <a:latin typeface="Segoe UI" panose="020B0502040204020203" pitchFamily="34" charset="0"/>
                  <a:cs typeface="Segoe UI" panose="020B0502040204020203" pitchFamily="34" charset="0"/>
                </a:rPr>
                <a:t>Git</a:t>
              </a:r>
            </a:p>
          </p:txBody>
        </p:sp>
        <p:sp>
          <p:nvSpPr>
            <p:cNvPr id="15" name="TextBox 31"/>
            <p:cNvSpPr txBox="1"/>
            <p:nvPr/>
          </p:nvSpPr>
          <p:spPr>
            <a:xfrm>
              <a:off x="3559944" y="5128384"/>
              <a:ext cx="1875257" cy="120032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FTP, Web Deploy</a:t>
              </a:r>
            </a:p>
            <a:p>
              <a:r>
                <a:rPr lang="en-GB" b="0" dirty="0">
                  <a:latin typeface="Segoe UI" panose="020B0502040204020203" pitchFamily="34" charset="0"/>
                  <a:cs typeface="Segoe UI" panose="020B0502040204020203" pitchFamily="34" charset="0"/>
                </a:rPr>
                <a:t>Visual Studio,</a:t>
              </a:r>
            </a:p>
            <a:p>
              <a:r>
                <a:rPr lang="en-GB" b="0" dirty="0">
                  <a:latin typeface="Segoe UI" panose="020B0502040204020203" pitchFamily="34" charset="0"/>
                  <a:cs typeface="Segoe UI" panose="020B0502040204020203" pitchFamily="34" charset="0"/>
                </a:rPr>
                <a:t>Web Matrix,</a:t>
              </a:r>
            </a:p>
            <a:p>
              <a:r>
                <a:rPr lang="en-GB" b="0" dirty="0">
                  <a:latin typeface="Segoe UI" panose="020B0502040204020203" pitchFamily="34" charset="0"/>
                  <a:cs typeface="Segoe UI" panose="020B0502040204020203" pitchFamily="34" charset="0"/>
                </a:rPr>
                <a:t>MSBuild</a:t>
              </a:r>
            </a:p>
          </p:txBody>
        </p:sp>
        <p:pic>
          <p:nvPicPr>
            <p:cNvPr id="16" name="Picture 15"/>
            <p:cNvPicPr>
              <a:picLocks noChangeAspect="1"/>
            </p:cNvPicPr>
            <p:nvPr/>
          </p:nvPicPr>
          <p:blipFill>
            <a:blip r:embed="rId4"/>
            <a:stretch>
              <a:fillRect/>
            </a:stretch>
          </p:blipFill>
          <p:spPr>
            <a:xfrm>
              <a:off x="6573454" y="4866379"/>
              <a:ext cx="855124" cy="1609644"/>
            </a:xfrm>
            <a:prstGeom prst="rect">
              <a:avLst/>
            </a:prstGeom>
          </p:spPr>
        </p:pic>
        <p:grpSp>
          <p:nvGrpSpPr>
            <p:cNvPr id="17" name="Group 16"/>
            <p:cNvGrpSpPr>
              <a:grpSpLocks noChangeAspect="1"/>
            </p:cNvGrpSpPr>
            <p:nvPr/>
          </p:nvGrpSpPr>
          <p:grpSpPr>
            <a:xfrm>
              <a:off x="986944" y="1649016"/>
              <a:ext cx="2266996" cy="1768446"/>
              <a:chOff x="1507436" y="1799127"/>
              <a:chExt cx="3681068" cy="2752581"/>
            </a:xfrm>
          </p:grpSpPr>
          <p:sp>
            <p:nvSpPr>
              <p:cNvPr id="19" name="Rectangle 18"/>
              <p:cNvSpPr/>
              <p:nvPr/>
            </p:nvSpPr>
            <p:spPr bwMode="auto">
              <a:xfrm>
                <a:off x="1507436" y="1808507"/>
                <a:ext cx="3657599" cy="2743201"/>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b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b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Web app</a:t>
                </a: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Freeform 2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5-Point Star 2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8" name="Picture 17"/>
            <p:cNvPicPr>
              <a:picLocks noChangeAspect="1"/>
            </p:cNvPicPr>
            <p:nvPr/>
          </p:nvPicPr>
          <p:blipFill>
            <a:blip r:embed="rId5"/>
            <a:stretch>
              <a:fillRect/>
            </a:stretch>
          </p:blipFill>
          <p:spPr>
            <a:xfrm>
              <a:off x="1462927" y="5204831"/>
              <a:ext cx="1979911" cy="1169421"/>
            </a:xfrm>
            <a:prstGeom prst="rect">
              <a:avLst/>
            </a:prstGeom>
          </p:spPr>
        </p:pic>
      </p:grpSp>
    </p:spTree>
    <p:custDataLst>
      <p:tags r:id="rId1"/>
    </p:custDataLst>
    <p:extLst>
      <p:ext uri="{BB962C8B-B14F-4D97-AF65-F5344CB8AC3E}">
        <p14:creationId xmlns:p14="http://schemas.microsoft.com/office/powerpoint/2010/main" val="4026106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1be3e73-d376-4947-a07d-26035820cfd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26425" cy="740664"/>
          </a:xfrm>
        </p:spPr>
        <p:txBody>
          <a:bodyPr/>
          <a:lstStyle/>
          <a:p>
            <a:r>
              <a:rPr lang="en-US" dirty="0"/>
              <a:t>Lesson 3: Implementing and maintaining web apps</a:t>
            </a:r>
          </a:p>
        </p:txBody>
      </p:sp>
      <p:sp>
        <p:nvSpPr>
          <p:cNvPr id="3" name="Text Placeholder 2"/>
          <p:cNvSpPr>
            <a:spLocks noGrp="1"/>
          </p:cNvSpPr>
          <p:nvPr>
            <p:ph type="body" idx="1"/>
          </p:nvPr>
        </p:nvSpPr>
        <p:spPr/>
        <p:txBody>
          <a:bodyPr/>
          <a:lstStyle/>
          <a:p>
            <a:r>
              <a:rPr lang="en-US" dirty="0"/>
              <a:t>Creating web apps
Deploying web apps
Updating web apps
Demonstration: Deploying web apps by using Web Deploy</a:t>
            </a:r>
          </a:p>
        </p:txBody>
      </p:sp>
    </p:spTree>
    <p:custDataLst>
      <p:tags r:id="rId1"/>
    </p:custDataLst>
    <p:extLst>
      <p:ext uri="{BB962C8B-B14F-4D97-AF65-F5344CB8AC3E}">
        <p14:creationId xmlns:p14="http://schemas.microsoft.com/office/powerpoint/2010/main" val="3310713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apps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new web apps in Azure by using:</a:t>
            </a:r>
          </a:p>
          <a:p>
            <a:pPr marL="365760" lvl="1"/>
            <a:r>
              <a:rPr lang="en-US" dirty="0"/>
              <a:t>The Azure portal</a:t>
            </a:r>
          </a:p>
          <a:p>
            <a:pPr marL="365760" lvl="1"/>
            <a:r>
              <a:rPr lang="en-US" b="1" dirty="0"/>
              <a:t>New-AzureRMWebApp</a:t>
            </a:r>
          </a:p>
          <a:p>
            <a:r>
              <a:rPr lang="en-US" dirty="0"/>
              <a:t>Set up deployment credentials that will be:</a:t>
            </a:r>
          </a:p>
          <a:p>
            <a:pPr marL="365760" lvl="1"/>
            <a:r>
              <a:rPr lang="en-US" dirty="0"/>
              <a:t>Used by FTP and Git</a:t>
            </a:r>
          </a:p>
          <a:p>
            <a:r>
              <a:rPr lang="en-US" dirty="0"/>
              <a:t>Download a publishing profile:</a:t>
            </a:r>
          </a:p>
          <a:p>
            <a:pPr marL="365760" lvl="1"/>
            <a:r>
              <a:rPr lang="en-US" dirty="0"/>
              <a:t>The publish profile includes:</a:t>
            </a:r>
          </a:p>
          <a:p>
            <a:pPr marL="576072" lvl="2"/>
            <a:r>
              <a:rPr lang="en-US" dirty="0"/>
              <a:t>Deployment credentials</a:t>
            </a:r>
          </a:p>
          <a:p>
            <a:pPr marL="576072" lvl="2"/>
            <a:r>
              <a:rPr lang="en-US" dirty="0"/>
              <a:t>Database connection strings</a:t>
            </a:r>
          </a:p>
          <a:p>
            <a:pPr marL="576072" lvl="2"/>
            <a:r>
              <a:rPr lang="en-US" dirty="0"/>
              <a:t>Details for Web Deploy and FTP deployment</a:t>
            </a:r>
          </a:p>
          <a:p>
            <a:pPr marL="365760" lvl="1"/>
            <a:r>
              <a:rPr lang="en-US" dirty="0"/>
              <a:t>Developers can import the publish profile into Visual Studio, and deploy it to Azure</a:t>
            </a:r>
          </a:p>
          <a:p>
            <a:pPr lvl="1"/>
            <a:endParaRPr lang="en-US" dirty="0"/>
          </a:p>
        </p:txBody>
      </p:sp>
    </p:spTree>
    <p:custDataLst>
      <p:tags r:id="rId1"/>
    </p:custDataLst>
    <p:extLst>
      <p:ext uri="{BB962C8B-B14F-4D97-AF65-F5344CB8AC3E}">
        <p14:creationId xmlns:p14="http://schemas.microsoft.com/office/powerpoint/2010/main" val="3621991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web apps</a:t>
            </a:r>
          </a:p>
        </p:txBody>
      </p:sp>
      <p:sp>
        <p:nvSpPr>
          <p:cNvPr id="4" name="Content Placeholder 2"/>
          <p:cNvSpPr>
            <a:spLocks noGrp="1"/>
          </p:cNvSpPr>
          <p:nvPr/>
        </p:nvSpPr>
        <p:spPr bwMode="auto">
          <a:xfrm>
            <a:off x="293562" y="1008993"/>
            <a:ext cx="6183438" cy="47975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Advantages of Web Deploy:</a:t>
            </a:r>
          </a:p>
          <a:p>
            <a:pPr marL="365760" lvl="1"/>
            <a:r>
              <a:rPr lang="en-US" dirty="0"/>
              <a:t>Only the changes are uploaded</a:t>
            </a:r>
          </a:p>
          <a:p>
            <a:pPr marL="365760" lvl="1"/>
            <a:r>
              <a:rPr lang="en-US" dirty="0"/>
              <a:t>Transfers use HTTPS</a:t>
            </a:r>
          </a:p>
          <a:p>
            <a:pPr marL="365760" lvl="1"/>
            <a:r>
              <a:rPr lang="en-US" dirty="0"/>
              <a:t>Permissions can be set on files</a:t>
            </a:r>
          </a:p>
          <a:p>
            <a:pPr marL="365760" lvl="1"/>
            <a:r>
              <a:rPr lang="en-US" dirty="0"/>
              <a:t>Databases can be published</a:t>
            </a:r>
          </a:p>
          <a:p>
            <a:pPr marL="365760" lvl="1"/>
            <a:r>
              <a:rPr lang="en-US" dirty="0"/>
              <a:t>Connection strings can be set</a:t>
            </a:r>
          </a:p>
          <a:p>
            <a:r>
              <a:rPr lang="en-US" dirty="0"/>
              <a:t>You can use MSDeploy.exe in:</a:t>
            </a:r>
          </a:p>
          <a:p>
            <a:pPr marL="365760" lvl="1"/>
            <a:r>
              <a:rPr lang="en-US" dirty="0"/>
              <a:t>Visual Studio</a:t>
            </a:r>
          </a:p>
          <a:p>
            <a:pPr marL="365760" lvl="1"/>
            <a:r>
              <a:rPr lang="en-US" dirty="0"/>
              <a:t>WebMatrix</a:t>
            </a:r>
          </a:p>
          <a:p>
            <a:pPr marL="365760" lvl="1"/>
            <a:r>
              <a:rPr lang="en-US" dirty="0"/>
              <a:t>PowerShell</a:t>
            </a:r>
          </a:p>
          <a:p>
            <a:pPr marL="576072" lvl="2"/>
            <a:r>
              <a:rPr lang="en-US" b="1" dirty="0"/>
              <a:t>New-AzureRmResourceGroupDeployment</a:t>
            </a:r>
            <a:r>
              <a:rPr lang="en-US" dirty="0"/>
              <a:t> </a:t>
            </a:r>
          </a:p>
        </p:txBody>
      </p:sp>
      <p:grpSp>
        <p:nvGrpSpPr>
          <p:cNvPr id="5" name="Group 4" descr="The slide graphic shows developer’s laptop using Web Deploy to deploy a web application to an Azure website."/>
          <p:cNvGrpSpPr/>
          <p:nvPr/>
        </p:nvGrpSpPr>
        <p:grpSpPr>
          <a:xfrm>
            <a:off x="5391848" y="1364537"/>
            <a:ext cx="3604287" cy="5096300"/>
            <a:chOff x="5297255" y="1364537"/>
            <a:chExt cx="3604287" cy="5096300"/>
          </a:xfrm>
        </p:grpSpPr>
        <p:grpSp>
          <p:nvGrpSpPr>
            <p:cNvPr id="6" name="Group 5"/>
            <p:cNvGrpSpPr>
              <a:grpSpLocks noChangeAspect="1"/>
            </p:cNvGrpSpPr>
            <p:nvPr/>
          </p:nvGrpSpPr>
          <p:grpSpPr bwMode="auto">
            <a:xfrm>
              <a:off x="5297255" y="1364537"/>
              <a:ext cx="3604287" cy="2046218"/>
              <a:chOff x="6696" y="1932"/>
              <a:chExt cx="539" cy="306"/>
            </a:xfrm>
          </p:grpSpPr>
          <p:sp>
            <p:nvSpPr>
              <p:cNvPr id="65"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6" name="Freeform 65"/>
              <p:cNvSpPr>
                <a:spLocks/>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7" name="Group 6"/>
            <p:cNvGrpSpPr>
              <a:grpSpLocks noChangeAspect="1"/>
            </p:cNvGrpSpPr>
            <p:nvPr/>
          </p:nvGrpSpPr>
          <p:grpSpPr>
            <a:xfrm>
              <a:off x="6258762" y="2449824"/>
              <a:ext cx="1519884" cy="1185636"/>
              <a:chOff x="1507436" y="1799127"/>
              <a:chExt cx="3681068" cy="2752580"/>
            </a:xfrm>
          </p:grpSpPr>
          <p:sp>
            <p:nvSpPr>
              <p:cNvPr id="58" name="Rectangle 5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Isosceles Triangle 6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62"/>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4" name="5-Point Star 63"/>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a:grpSpLocks noChangeAspect="1"/>
            </p:cNvGrpSpPr>
            <p:nvPr/>
          </p:nvGrpSpPr>
          <p:grpSpPr bwMode="auto">
            <a:xfrm>
              <a:off x="6000139" y="5220014"/>
              <a:ext cx="2154481" cy="1240823"/>
              <a:chOff x="102" y="1145"/>
              <a:chExt cx="3049" cy="1756"/>
            </a:xfrm>
          </p:grpSpPr>
          <p:sp>
            <p:nvSpPr>
              <p:cNvPr id="28" name="AutoShape 3"/>
              <p:cNvSpPr>
                <a:spLocks noChangeAspect="1" noChangeArrowheads="1" noTextEdit="1"/>
              </p:cNvSpPr>
              <p:nvPr/>
            </p:nvSpPr>
            <p:spPr bwMode="auto">
              <a:xfrm>
                <a:off x="102" y="1147"/>
                <a:ext cx="3047" cy="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29" name="Rectangle 28"/>
              <p:cNvSpPr>
                <a:spLocks noChangeArrowheads="1"/>
              </p:cNvSpPr>
              <p:nvPr/>
            </p:nvSpPr>
            <p:spPr bwMode="auto">
              <a:xfrm>
                <a:off x="468" y="1145"/>
                <a:ext cx="2361" cy="16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0" name="Oval 29"/>
              <p:cNvSpPr>
                <a:spLocks noChangeArrowheads="1"/>
              </p:cNvSpPr>
              <p:nvPr/>
            </p:nvSpPr>
            <p:spPr bwMode="auto">
              <a:xfrm>
                <a:off x="1628" y="1181"/>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1" name="Rectangle 30"/>
              <p:cNvSpPr>
                <a:spLocks noChangeArrowheads="1"/>
              </p:cNvSpPr>
              <p:nvPr/>
            </p:nvSpPr>
            <p:spPr bwMode="auto">
              <a:xfrm>
                <a:off x="548" y="1271"/>
                <a:ext cx="2201" cy="140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2" name="Freeform 31"/>
              <p:cNvSpPr>
                <a:spLocks/>
              </p:cNvSpPr>
              <p:nvPr/>
            </p:nvSpPr>
            <p:spPr bwMode="auto">
              <a:xfrm>
                <a:off x="104" y="2779"/>
                <a:ext cx="3047" cy="120"/>
              </a:xfrm>
              <a:custGeom>
                <a:avLst/>
                <a:gdLst>
                  <a:gd name="T0" fmla="*/ 0 w 1524"/>
                  <a:gd name="T1" fmla="*/ 0 h 60"/>
                  <a:gd name="T2" fmla="*/ 0 w 1524"/>
                  <a:gd name="T3" fmla="*/ 4 h 60"/>
                  <a:gd name="T4" fmla="*/ 56 w 1524"/>
                  <a:gd name="T5" fmla="*/ 60 h 60"/>
                  <a:gd name="T6" fmla="*/ 1468 w 1524"/>
                  <a:gd name="T7" fmla="*/ 60 h 60"/>
                  <a:gd name="T8" fmla="*/ 1524 w 1524"/>
                  <a:gd name="T9" fmla="*/ 4 h 60"/>
                  <a:gd name="T10" fmla="*/ 1524 w 1524"/>
                  <a:gd name="T11" fmla="*/ 0 h 60"/>
                  <a:gd name="T12" fmla="*/ 0 w 152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524" h="60">
                    <a:moveTo>
                      <a:pt x="0" y="0"/>
                    </a:moveTo>
                    <a:cubicBezTo>
                      <a:pt x="0" y="4"/>
                      <a:pt x="0" y="4"/>
                      <a:pt x="0" y="4"/>
                    </a:cubicBezTo>
                    <a:cubicBezTo>
                      <a:pt x="0" y="35"/>
                      <a:pt x="25" y="60"/>
                      <a:pt x="56" y="60"/>
                    </a:cubicBezTo>
                    <a:cubicBezTo>
                      <a:pt x="1468" y="60"/>
                      <a:pt x="1468" y="60"/>
                      <a:pt x="1468" y="60"/>
                    </a:cubicBezTo>
                    <a:cubicBezTo>
                      <a:pt x="1499" y="60"/>
                      <a:pt x="1524" y="35"/>
                      <a:pt x="1524" y="4"/>
                    </a:cubicBezTo>
                    <a:cubicBezTo>
                      <a:pt x="1524" y="0"/>
                      <a:pt x="1524" y="0"/>
                      <a:pt x="1524" y="0"/>
                    </a:cubicBez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3" name="Rectangle 32"/>
              <p:cNvSpPr>
                <a:spLocks noChangeArrowheads="1"/>
              </p:cNvSpPr>
              <p:nvPr/>
            </p:nvSpPr>
            <p:spPr bwMode="auto">
              <a:xfrm>
                <a:off x="648" y="1645"/>
                <a:ext cx="528" cy="257"/>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4" name="Rectangle 33"/>
              <p:cNvSpPr>
                <a:spLocks noChangeArrowheads="1"/>
              </p:cNvSpPr>
              <p:nvPr/>
            </p:nvSpPr>
            <p:spPr bwMode="auto">
              <a:xfrm>
                <a:off x="1196" y="1645"/>
                <a:ext cx="530" cy="257"/>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5" name="Rectangle 34"/>
              <p:cNvSpPr>
                <a:spLocks noChangeArrowheads="1"/>
              </p:cNvSpPr>
              <p:nvPr/>
            </p:nvSpPr>
            <p:spPr bwMode="auto">
              <a:xfrm>
                <a:off x="1742" y="1645"/>
                <a:ext cx="256" cy="257"/>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6" name="Rectangle 35"/>
              <p:cNvSpPr>
                <a:spLocks noChangeArrowheads="1"/>
              </p:cNvSpPr>
              <p:nvPr/>
            </p:nvSpPr>
            <p:spPr bwMode="auto">
              <a:xfrm>
                <a:off x="2012" y="1645"/>
                <a:ext cx="255" cy="257"/>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7" name="Rectangle 36"/>
              <p:cNvSpPr>
                <a:spLocks noChangeArrowheads="1"/>
              </p:cNvSpPr>
              <p:nvPr/>
            </p:nvSpPr>
            <p:spPr bwMode="auto">
              <a:xfrm>
                <a:off x="1742" y="1918"/>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8" name="Rectangle 37"/>
              <p:cNvSpPr>
                <a:spLocks noChangeArrowheads="1"/>
              </p:cNvSpPr>
              <p:nvPr/>
            </p:nvSpPr>
            <p:spPr bwMode="auto">
              <a:xfrm>
                <a:off x="648" y="1918"/>
                <a:ext cx="256" cy="256"/>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9" name="Rectangle 38"/>
              <p:cNvSpPr>
                <a:spLocks noChangeArrowheads="1"/>
              </p:cNvSpPr>
              <p:nvPr/>
            </p:nvSpPr>
            <p:spPr bwMode="auto">
              <a:xfrm>
                <a:off x="648" y="2192"/>
                <a:ext cx="256" cy="256"/>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0" name="Rectangle 39"/>
              <p:cNvSpPr>
                <a:spLocks noChangeArrowheads="1"/>
              </p:cNvSpPr>
              <p:nvPr/>
            </p:nvSpPr>
            <p:spPr bwMode="auto">
              <a:xfrm>
                <a:off x="924" y="2192"/>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1" name="Rectangle 40"/>
              <p:cNvSpPr>
                <a:spLocks noChangeArrowheads="1"/>
              </p:cNvSpPr>
              <p:nvPr/>
            </p:nvSpPr>
            <p:spPr bwMode="auto">
              <a:xfrm>
                <a:off x="1196" y="1918"/>
                <a:ext cx="530" cy="25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2" name="Rectangle 41"/>
              <p:cNvSpPr>
                <a:spLocks noChangeArrowheads="1"/>
              </p:cNvSpPr>
              <p:nvPr/>
            </p:nvSpPr>
            <p:spPr bwMode="auto">
              <a:xfrm>
                <a:off x="1196" y="2192"/>
                <a:ext cx="530" cy="256"/>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3" name="Rectangle 42"/>
              <p:cNvSpPr>
                <a:spLocks noChangeArrowheads="1"/>
              </p:cNvSpPr>
              <p:nvPr/>
            </p:nvSpPr>
            <p:spPr bwMode="auto">
              <a:xfrm>
                <a:off x="1740" y="2362"/>
                <a:ext cx="527" cy="86"/>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4" name="Rectangle 43"/>
              <p:cNvSpPr>
                <a:spLocks noChangeArrowheads="1"/>
              </p:cNvSpPr>
              <p:nvPr/>
            </p:nvSpPr>
            <p:spPr bwMode="auto">
              <a:xfrm>
                <a:off x="1740" y="2192"/>
                <a:ext cx="527" cy="17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5" name="Rectangle 44"/>
              <p:cNvSpPr>
                <a:spLocks noChangeArrowheads="1"/>
              </p:cNvSpPr>
              <p:nvPr/>
            </p:nvSpPr>
            <p:spPr bwMode="auto">
              <a:xfrm>
                <a:off x="2012" y="1918"/>
                <a:ext cx="255" cy="256"/>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6" name="Rectangle 45"/>
              <p:cNvSpPr>
                <a:spLocks noChangeArrowheads="1"/>
              </p:cNvSpPr>
              <p:nvPr/>
            </p:nvSpPr>
            <p:spPr bwMode="auto">
              <a:xfrm>
                <a:off x="2391" y="1918"/>
                <a:ext cx="256" cy="256"/>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7" name="Rectangle 46"/>
              <p:cNvSpPr>
                <a:spLocks noChangeArrowheads="1"/>
              </p:cNvSpPr>
              <p:nvPr/>
            </p:nvSpPr>
            <p:spPr bwMode="auto">
              <a:xfrm>
                <a:off x="2391" y="2190"/>
                <a:ext cx="256" cy="254"/>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8" name="Rectangle 47"/>
              <p:cNvSpPr>
                <a:spLocks noChangeArrowheads="1"/>
              </p:cNvSpPr>
              <p:nvPr/>
            </p:nvSpPr>
            <p:spPr bwMode="auto">
              <a:xfrm>
                <a:off x="2657" y="1918"/>
                <a:ext cx="92" cy="256"/>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9" name="Rectangle 48"/>
              <p:cNvSpPr>
                <a:spLocks noChangeArrowheads="1"/>
              </p:cNvSpPr>
              <p:nvPr/>
            </p:nvSpPr>
            <p:spPr bwMode="auto">
              <a:xfrm>
                <a:off x="2657" y="2190"/>
                <a:ext cx="92" cy="254"/>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0" name="Rectangle 49"/>
              <p:cNvSpPr>
                <a:spLocks noChangeArrowheads="1"/>
              </p:cNvSpPr>
              <p:nvPr/>
            </p:nvSpPr>
            <p:spPr bwMode="auto">
              <a:xfrm>
                <a:off x="2391" y="1645"/>
                <a:ext cx="358" cy="257"/>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1" name="Freeform 50"/>
              <p:cNvSpPr>
                <a:spLocks/>
              </p:cNvSpPr>
              <p:nvPr/>
            </p:nvSpPr>
            <p:spPr bwMode="auto">
              <a:xfrm>
                <a:off x="922" y="1918"/>
                <a:ext cx="258" cy="256"/>
              </a:xfrm>
              <a:custGeom>
                <a:avLst/>
                <a:gdLst>
                  <a:gd name="T0" fmla="*/ 130 w 258"/>
                  <a:gd name="T1" fmla="*/ 0 h 256"/>
                  <a:gd name="T2" fmla="*/ 0 w 258"/>
                  <a:gd name="T3" fmla="*/ 0 h 256"/>
                  <a:gd name="T4" fmla="*/ 0 w 258"/>
                  <a:gd name="T5" fmla="*/ 128 h 256"/>
                  <a:gd name="T6" fmla="*/ 0 w 258"/>
                  <a:gd name="T7" fmla="*/ 256 h 256"/>
                  <a:gd name="T8" fmla="*/ 130 w 258"/>
                  <a:gd name="T9" fmla="*/ 256 h 256"/>
                  <a:gd name="T10" fmla="*/ 258 w 258"/>
                  <a:gd name="T11" fmla="*/ 256 h 256"/>
                  <a:gd name="T12" fmla="*/ 258 w 258"/>
                  <a:gd name="T13" fmla="*/ 128 h 256"/>
                  <a:gd name="T14" fmla="*/ 258 w 258"/>
                  <a:gd name="T15" fmla="*/ 0 h 256"/>
                  <a:gd name="T16" fmla="*/ 130 w 25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56">
                    <a:moveTo>
                      <a:pt x="130" y="0"/>
                    </a:moveTo>
                    <a:lnTo>
                      <a:pt x="0" y="0"/>
                    </a:lnTo>
                    <a:lnTo>
                      <a:pt x="0" y="128"/>
                    </a:lnTo>
                    <a:lnTo>
                      <a:pt x="0" y="256"/>
                    </a:lnTo>
                    <a:lnTo>
                      <a:pt x="130" y="256"/>
                    </a:lnTo>
                    <a:lnTo>
                      <a:pt x="258" y="256"/>
                    </a:lnTo>
                    <a:lnTo>
                      <a:pt x="258" y="128"/>
                    </a:lnTo>
                    <a:lnTo>
                      <a:pt x="258" y="0"/>
                    </a:lnTo>
                    <a:lnTo>
                      <a:pt x="130"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2" name="Rectangle 51"/>
              <p:cNvSpPr>
                <a:spLocks noChangeArrowheads="1"/>
              </p:cNvSpPr>
              <p:nvPr/>
            </p:nvSpPr>
            <p:spPr bwMode="auto">
              <a:xfrm>
                <a:off x="2627" y="1441"/>
                <a:ext cx="70" cy="6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3" name="Freeform 52"/>
              <p:cNvSpPr>
                <a:spLocks/>
              </p:cNvSpPr>
              <p:nvPr/>
            </p:nvSpPr>
            <p:spPr bwMode="auto">
              <a:xfrm>
                <a:off x="654" y="1445"/>
                <a:ext cx="34" cy="66"/>
              </a:xfrm>
              <a:custGeom>
                <a:avLst/>
                <a:gdLst>
                  <a:gd name="T0" fmla="*/ 0 w 17"/>
                  <a:gd name="T1" fmla="*/ 32 h 33"/>
                  <a:gd name="T2" fmla="*/ 0 w 17"/>
                  <a:gd name="T3" fmla="*/ 29 h 33"/>
                  <a:gd name="T4" fmla="*/ 7 w 17"/>
                  <a:gd name="T5" fmla="*/ 31 h 33"/>
                  <a:gd name="T6" fmla="*/ 13 w 17"/>
                  <a:gd name="T7" fmla="*/ 30 h 33"/>
                  <a:gd name="T8" fmla="*/ 15 w 17"/>
                  <a:gd name="T9" fmla="*/ 25 h 33"/>
                  <a:gd name="T10" fmla="*/ 13 w 17"/>
                  <a:gd name="T11" fmla="*/ 21 h 33"/>
                  <a:gd name="T12" fmla="*/ 8 w 17"/>
                  <a:gd name="T13" fmla="*/ 17 h 33"/>
                  <a:gd name="T14" fmla="*/ 1 w 17"/>
                  <a:gd name="T15" fmla="*/ 12 h 33"/>
                  <a:gd name="T16" fmla="*/ 0 w 17"/>
                  <a:gd name="T17" fmla="*/ 8 h 33"/>
                  <a:gd name="T18" fmla="*/ 3 w 17"/>
                  <a:gd name="T19" fmla="*/ 2 h 33"/>
                  <a:gd name="T20" fmla="*/ 10 w 17"/>
                  <a:gd name="T21" fmla="*/ 0 h 33"/>
                  <a:gd name="T22" fmla="*/ 16 w 17"/>
                  <a:gd name="T23" fmla="*/ 1 h 33"/>
                  <a:gd name="T24" fmla="*/ 16 w 17"/>
                  <a:gd name="T25" fmla="*/ 3 h 33"/>
                  <a:gd name="T26" fmla="*/ 10 w 17"/>
                  <a:gd name="T27" fmla="*/ 2 h 33"/>
                  <a:gd name="T28" fmla="*/ 4 w 17"/>
                  <a:gd name="T29" fmla="*/ 3 h 33"/>
                  <a:gd name="T30" fmla="*/ 2 w 17"/>
                  <a:gd name="T31" fmla="*/ 8 h 33"/>
                  <a:gd name="T32" fmla="*/ 4 w 17"/>
                  <a:gd name="T33" fmla="*/ 12 h 33"/>
                  <a:gd name="T34" fmla="*/ 9 w 17"/>
                  <a:gd name="T35" fmla="*/ 16 h 33"/>
                  <a:gd name="T36" fmla="*/ 16 w 17"/>
                  <a:gd name="T37" fmla="*/ 20 h 33"/>
                  <a:gd name="T38" fmla="*/ 17 w 17"/>
                  <a:gd name="T39" fmla="*/ 25 h 33"/>
                  <a:gd name="T40" fmla="*/ 14 w 17"/>
                  <a:gd name="T41" fmla="*/ 31 h 33"/>
                  <a:gd name="T42" fmla="*/ 7 w 17"/>
                  <a:gd name="T43" fmla="*/ 33 h 33"/>
                  <a:gd name="T44" fmla="*/ 3 w 17"/>
                  <a:gd name="T45" fmla="*/ 33 h 33"/>
                  <a:gd name="T46" fmla="*/ 0 w 17"/>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3">
                    <a:moveTo>
                      <a:pt x="0" y="32"/>
                    </a:moveTo>
                    <a:cubicBezTo>
                      <a:pt x="0" y="29"/>
                      <a:pt x="0" y="29"/>
                      <a:pt x="0" y="29"/>
                    </a:cubicBezTo>
                    <a:cubicBezTo>
                      <a:pt x="2" y="31"/>
                      <a:pt x="5" y="31"/>
                      <a:pt x="7" y="31"/>
                    </a:cubicBezTo>
                    <a:cubicBezTo>
                      <a:pt x="10" y="31"/>
                      <a:pt x="11" y="31"/>
                      <a:pt x="13" y="30"/>
                    </a:cubicBezTo>
                    <a:cubicBezTo>
                      <a:pt x="14" y="29"/>
                      <a:pt x="15" y="27"/>
                      <a:pt x="15" y="25"/>
                    </a:cubicBezTo>
                    <a:cubicBezTo>
                      <a:pt x="15" y="24"/>
                      <a:pt x="14" y="22"/>
                      <a:pt x="13" y="21"/>
                    </a:cubicBezTo>
                    <a:cubicBezTo>
                      <a:pt x="13" y="20"/>
                      <a:pt x="11" y="19"/>
                      <a:pt x="8" y="17"/>
                    </a:cubicBezTo>
                    <a:cubicBezTo>
                      <a:pt x="4" y="15"/>
                      <a:pt x="2" y="14"/>
                      <a:pt x="1" y="12"/>
                    </a:cubicBezTo>
                    <a:cubicBezTo>
                      <a:pt x="1" y="11"/>
                      <a:pt x="0" y="10"/>
                      <a:pt x="0" y="8"/>
                    </a:cubicBezTo>
                    <a:cubicBezTo>
                      <a:pt x="0" y="6"/>
                      <a:pt x="1" y="4"/>
                      <a:pt x="3" y="2"/>
                    </a:cubicBezTo>
                    <a:cubicBezTo>
                      <a:pt x="5" y="0"/>
                      <a:pt x="7" y="0"/>
                      <a:pt x="10" y="0"/>
                    </a:cubicBezTo>
                    <a:cubicBezTo>
                      <a:pt x="12" y="0"/>
                      <a:pt x="14" y="0"/>
                      <a:pt x="16" y="1"/>
                    </a:cubicBezTo>
                    <a:cubicBezTo>
                      <a:pt x="16" y="3"/>
                      <a:pt x="16" y="3"/>
                      <a:pt x="16" y="3"/>
                    </a:cubicBezTo>
                    <a:cubicBezTo>
                      <a:pt x="14" y="2"/>
                      <a:pt x="12" y="2"/>
                      <a:pt x="10" y="2"/>
                    </a:cubicBezTo>
                    <a:cubicBezTo>
                      <a:pt x="7" y="2"/>
                      <a:pt x="6" y="2"/>
                      <a:pt x="4" y="3"/>
                    </a:cubicBezTo>
                    <a:cubicBezTo>
                      <a:pt x="3" y="5"/>
                      <a:pt x="2" y="6"/>
                      <a:pt x="2" y="8"/>
                    </a:cubicBezTo>
                    <a:cubicBezTo>
                      <a:pt x="2" y="9"/>
                      <a:pt x="3" y="11"/>
                      <a:pt x="4" y="12"/>
                    </a:cubicBezTo>
                    <a:cubicBezTo>
                      <a:pt x="5" y="13"/>
                      <a:pt x="7" y="14"/>
                      <a:pt x="9" y="16"/>
                    </a:cubicBezTo>
                    <a:cubicBezTo>
                      <a:pt x="13" y="17"/>
                      <a:pt x="15" y="19"/>
                      <a:pt x="16" y="20"/>
                    </a:cubicBezTo>
                    <a:cubicBezTo>
                      <a:pt x="17" y="22"/>
                      <a:pt x="17" y="23"/>
                      <a:pt x="17" y="25"/>
                    </a:cubicBezTo>
                    <a:cubicBezTo>
                      <a:pt x="17" y="27"/>
                      <a:pt x="16" y="29"/>
                      <a:pt x="14" y="31"/>
                    </a:cubicBezTo>
                    <a:cubicBezTo>
                      <a:pt x="13" y="33"/>
                      <a:pt x="10" y="33"/>
                      <a:pt x="7" y="33"/>
                    </a:cubicBezTo>
                    <a:cubicBezTo>
                      <a:pt x="6" y="33"/>
                      <a:pt x="5" y="33"/>
                      <a:pt x="3" y="33"/>
                    </a:cubicBezTo>
                    <a:cubicBezTo>
                      <a:pt x="2" y="32"/>
                      <a:pt x="1"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4" name="Freeform 53"/>
              <p:cNvSpPr>
                <a:spLocks/>
              </p:cNvSpPr>
              <p:nvPr/>
            </p:nvSpPr>
            <p:spPr bwMode="auto">
              <a:xfrm>
                <a:off x="694" y="1451"/>
                <a:ext cx="26" cy="60"/>
              </a:xfrm>
              <a:custGeom>
                <a:avLst/>
                <a:gdLst>
                  <a:gd name="T0" fmla="*/ 13 w 13"/>
                  <a:gd name="T1" fmla="*/ 29 h 30"/>
                  <a:gd name="T2" fmla="*/ 10 w 13"/>
                  <a:gd name="T3" fmla="*/ 30 h 30"/>
                  <a:gd name="T4" fmla="*/ 5 w 13"/>
                  <a:gd name="T5" fmla="*/ 24 h 30"/>
                  <a:gd name="T6" fmla="*/ 5 w 13"/>
                  <a:gd name="T7" fmla="*/ 8 h 30"/>
                  <a:gd name="T8" fmla="*/ 0 w 13"/>
                  <a:gd name="T9" fmla="*/ 8 h 30"/>
                  <a:gd name="T10" fmla="*/ 0 w 13"/>
                  <a:gd name="T11" fmla="*/ 7 h 30"/>
                  <a:gd name="T12" fmla="*/ 5 w 13"/>
                  <a:gd name="T13" fmla="*/ 7 h 30"/>
                  <a:gd name="T14" fmla="*/ 5 w 13"/>
                  <a:gd name="T15" fmla="*/ 0 h 30"/>
                  <a:gd name="T16" fmla="*/ 6 w 13"/>
                  <a:gd name="T17" fmla="*/ 0 h 30"/>
                  <a:gd name="T18" fmla="*/ 7 w 13"/>
                  <a:gd name="T19" fmla="*/ 0 h 30"/>
                  <a:gd name="T20" fmla="*/ 7 w 13"/>
                  <a:gd name="T21" fmla="*/ 7 h 30"/>
                  <a:gd name="T22" fmla="*/ 13 w 13"/>
                  <a:gd name="T23" fmla="*/ 7 h 30"/>
                  <a:gd name="T24" fmla="*/ 13 w 13"/>
                  <a:gd name="T25" fmla="*/ 8 h 30"/>
                  <a:gd name="T26" fmla="*/ 7 w 13"/>
                  <a:gd name="T27" fmla="*/ 8 h 30"/>
                  <a:gd name="T28" fmla="*/ 7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2" y="30"/>
                      <a:pt x="11" y="30"/>
                      <a:pt x="10" y="30"/>
                    </a:cubicBezTo>
                    <a:cubicBezTo>
                      <a:pt x="6" y="30"/>
                      <a:pt x="5" y="28"/>
                      <a:pt x="5" y="24"/>
                    </a:cubicBezTo>
                    <a:cubicBezTo>
                      <a:pt x="5" y="8"/>
                      <a:pt x="5" y="8"/>
                      <a:pt x="5" y="8"/>
                    </a:cubicBezTo>
                    <a:cubicBezTo>
                      <a:pt x="0" y="8"/>
                      <a:pt x="0" y="8"/>
                      <a:pt x="0" y="8"/>
                    </a:cubicBezTo>
                    <a:cubicBezTo>
                      <a:pt x="0" y="7"/>
                      <a:pt x="0" y="7"/>
                      <a:pt x="0" y="7"/>
                    </a:cubicBezTo>
                    <a:cubicBezTo>
                      <a:pt x="5" y="7"/>
                      <a:pt x="5" y="7"/>
                      <a:pt x="5" y="7"/>
                    </a:cubicBezTo>
                    <a:cubicBezTo>
                      <a:pt x="5" y="0"/>
                      <a:pt x="5" y="0"/>
                      <a:pt x="5" y="0"/>
                    </a:cubicBezTo>
                    <a:cubicBezTo>
                      <a:pt x="5" y="0"/>
                      <a:pt x="5" y="0"/>
                      <a:pt x="6" y="0"/>
                    </a:cubicBezTo>
                    <a:cubicBezTo>
                      <a:pt x="6" y="0"/>
                      <a:pt x="6" y="0"/>
                      <a:pt x="7" y="0"/>
                    </a:cubicBezTo>
                    <a:cubicBezTo>
                      <a:pt x="7" y="7"/>
                      <a:pt x="7" y="7"/>
                      <a:pt x="7" y="7"/>
                    </a:cubicBezTo>
                    <a:cubicBezTo>
                      <a:pt x="13" y="7"/>
                      <a:pt x="13" y="7"/>
                      <a:pt x="13" y="7"/>
                    </a:cubicBezTo>
                    <a:cubicBezTo>
                      <a:pt x="13" y="8"/>
                      <a:pt x="13" y="8"/>
                      <a:pt x="13" y="8"/>
                    </a:cubicBezTo>
                    <a:cubicBezTo>
                      <a:pt x="7" y="8"/>
                      <a:pt x="7" y="8"/>
                      <a:pt x="7" y="8"/>
                    </a:cubicBezTo>
                    <a:cubicBezTo>
                      <a:pt x="7" y="24"/>
                      <a:pt x="7" y="24"/>
                      <a:pt x="7" y="24"/>
                    </a:cubicBezTo>
                    <a:cubicBezTo>
                      <a:pt x="7"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5" name="Freeform 54"/>
              <p:cNvSpPr>
                <a:spLocks noEditPoints="1"/>
              </p:cNvSpPr>
              <p:nvPr/>
            </p:nvSpPr>
            <p:spPr bwMode="auto">
              <a:xfrm>
                <a:off x="728" y="1463"/>
                <a:ext cx="36" cy="48"/>
              </a:xfrm>
              <a:custGeom>
                <a:avLst/>
                <a:gdLst>
                  <a:gd name="T0" fmla="*/ 15 w 18"/>
                  <a:gd name="T1" fmla="*/ 24 h 24"/>
                  <a:gd name="T2" fmla="*/ 15 w 18"/>
                  <a:gd name="T3" fmla="*/ 19 h 24"/>
                  <a:gd name="T4" fmla="*/ 15 w 18"/>
                  <a:gd name="T5" fmla="*/ 19 h 24"/>
                  <a:gd name="T6" fmla="*/ 12 w 18"/>
                  <a:gd name="T7" fmla="*/ 23 h 24"/>
                  <a:gd name="T8" fmla="*/ 7 w 18"/>
                  <a:gd name="T9" fmla="*/ 24 h 24"/>
                  <a:gd name="T10" fmla="*/ 2 w 18"/>
                  <a:gd name="T11" fmla="*/ 22 h 24"/>
                  <a:gd name="T12" fmla="*/ 0 w 18"/>
                  <a:gd name="T13" fmla="*/ 18 h 24"/>
                  <a:gd name="T14" fmla="*/ 8 w 18"/>
                  <a:gd name="T15" fmla="*/ 10 h 24"/>
                  <a:gd name="T16" fmla="*/ 15 w 18"/>
                  <a:gd name="T17" fmla="*/ 9 h 24"/>
                  <a:gd name="T18" fmla="*/ 10 w 18"/>
                  <a:gd name="T19" fmla="*/ 2 h 24"/>
                  <a:gd name="T20" fmla="*/ 2 w 18"/>
                  <a:gd name="T21" fmla="*/ 5 h 24"/>
                  <a:gd name="T22" fmla="*/ 2 w 18"/>
                  <a:gd name="T23" fmla="*/ 2 h 24"/>
                  <a:gd name="T24" fmla="*/ 6 w 18"/>
                  <a:gd name="T25" fmla="*/ 1 h 24"/>
                  <a:gd name="T26" fmla="*/ 10 w 18"/>
                  <a:gd name="T27" fmla="*/ 0 h 24"/>
                  <a:gd name="T28" fmla="*/ 16 w 18"/>
                  <a:gd name="T29" fmla="*/ 2 h 24"/>
                  <a:gd name="T30" fmla="*/ 18 w 18"/>
                  <a:gd name="T31" fmla="*/ 9 h 24"/>
                  <a:gd name="T32" fmla="*/ 18 w 18"/>
                  <a:gd name="T33" fmla="*/ 24 h 24"/>
                  <a:gd name="T34" fmla="*/ 15 w 18"/>
                  <a:gd name="T35" fmla="*/ 24 h 24"/>
                  <a:gd name="T36" fmla="*/ 9 w 18"/>
                  <a:gd name="T37" fmla="*/ 12 h 24"/>
                  <a:gd name="T38" fmla="*/ 4 w 18"/>
                  <a:gd name="T39" fmla="*/ 14 h 24"/>
                  <a:gd name="T40" fmla="*/ 3 w 18"/>
                  <a:gd name="T41" fmla="*/ 18 h 24"/>
                  <a:gd name="T42" fmla="*/ 4 w 18"/>
                  <a:gd name="T43" fmla="*/ 21 h 24"/>
                  <a:gd name="T44" fmla="*/ 8 w 18"/>
                  <a:gd name="T45" fmla="*/ 22 h 24"/>
                  <a:gd name="T46" fmla="*/ 13 w 18"/>
                  <a:gd name="T47" fmla="*/ 20 h 24"/>
                  <a:gd name="T48" fmla="*/ 15 w 18"/>
                  <a:gd name="T49" fmla="*/ 14 h 24"/>
                  <a:gd name="T50" fmla="*/ 15 w 18"/>
                  <a:gd name="T51" fmla="*/ 11 h 24"/>
                  <a:gd name="T52" fmla="*/ 9 w 18"/>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4">
                    <a:moveTo>
                      <a:pt x="15" y="24"/>
                    </a:moveTo>
                    <a:cubicBezTo>
                      <a:pt x="15" y="19"/>
                      <a:pt x="15" y="19"/>
                      <a:pt x="15" y="19"/>
                    </a:cubicBezTo>
                    <a:cubicBezTo>
                      <a:pt x="15" y="19"/>
                      <a:pt x="15" y="19"/>
                      <a:pt x="15" y="19"/>
                    </a:cubicBezTo>
                    <a:cubicBezTo>
                      <a:pt x="15" y="21"/>
                      <a:pt x="14" y="22"/>
                      <a:pt x="12" y="23"/>
                    </a:cubicBezTo>
                    <a:cubicBezTo>
                      <a:pt x="11" y="24"/>
                      <a:pt x="9" y="24"/>
                      <a:pt x="7" y="24"/>
                    </a:cubicBezTo>
                    <a:cubicBezTo>
                      <a:pt x="5" y="24"/>
                      <a:pt x="4" y="24"/>
                      <a:pt x="2" y="22"/>
                    </a:cubicBezTo>
                    <a:cubicBezTo>
                      <a:pt x="1" y="21"/>
                      <a:pt x="0" y="20"/>
                      <a:pt x="0" y="18"/>
                    </a:cubicBezTo>
                    <a:cubicBezTo>
                      <a:pt x="0" y="14"/>
                      <a:pt x="3" y="11"/>
                      <a:pt x="8" y="10"/>
                    </a:cubicBezTo>
                    <a:cubicBezTo>
                      <a:pt x="15" y="9"/>
                      <a:pt x="15" y="9"/>
                      <a:pt x="15" y="9"/>
                    </a:cubicBezTo>
                    <a:cubicBezTo>
                      <a:pt x="15" y="4"/>
                      <a:pt x="14" y="2"/>
                      <a:pt x="10" y="2"/>
                    </a:cubicBezTo>
                    <a:cubicBezTo>
                      <a:pt x="7" y="2"/>
                      <a:pt x="5" y="3"/>
                      <a:pt x="2" y="5"/>
                    </a:cubicBezTo>
                    <a:cubicBezTo>
                      <a:pt x="2" y="2"/>
                      <a:pt x="2" y="2"/>
                      <a:pt x="2" y="2"/>
                    </a:cubicBezTo>
                    <a:cubicBezTo>
                      <a:pt x="3" y="2"/>
                      <a:pt x="4" y="1"/>
                      <a:pt x="6" y="1"/>
                    </a:cubicBezTo>
                    <a:cubicBezTo>
                      <a:pt x="7" y="0"/>
                      <a:pt x="9" y="0"/>
                      <a:pt x="10" y="0"/>
                    </a:cubicBezTo>
                    <a:cubicBezTo>
                      <a:pt x="12" y="0"/>
                      <a:pt x="14" y="1"/>
                      <a:pt x="16" y="2"/>
                    </a:cubicBezTo>
                    <a:cubicBezTo>
                      <a:pt x="17" y="4"/>
                      <a:pt x="18" y="6"/>
                      <a:pt x="18" y="9"/>
                    </a:cubicBezTo>
                    <a:cubicBezTo>
                      <a:pt x="18" y="24"/>
                      <a:pt x="18" y="24"/>
                      <a:pt x="18" y="24"/>
                    </a:cubicBezTo>
                    <a:lnTo>
                      <a:pt x="15" y="24"/>
                    </a:lnTo>
                    <a:close/>
                    <a:moveTo>
                      <a:pt x="9" y="12"/>
                    </a:moveTo>
                    <a:cubicBezTo>
                      <a:pt x="7" y="13"/>
                      <a:pt x="5" y="13"/>
                      <a:pt x="4" y="14"/>
                    </a:cubicBezTo>
                    <a:cubicBezTo>
                      <a:pt x="3" y="15"/>
                      <a:pt x="3" y="16"/>
                      <a:pt x="3" y="18"/>
                    </a:cubicBezTo>
                    <a:cubicBezTo>
                      <a:pt x="3" y="19"/>
                      <a:pt x="3" y="20"/>
                      <a:pt x="4" y="21"/>
                    </a:cubicBezTo>
                    <a:cubicBezTo>
                      <a:pt x="5" y="22"/>
                      <a:pt x="6" y="22"/>
                      <a:pt x="8" y="22"/>
                    </a:cubicBezTo>
                    <a:cubicBezTo>
                      <a:pt x="10" y="22"/>
                      <a:pt x="12" y="22"/>
                      <a:pt x="13" y="20"/>
                    </a:cubicBezTo>
                    <a:cubicBezTo>
                      <a:pt x="15" y="18"/>
                      <a:pt x="15" y="16"/>
                      <a:pt x="15" y="14"/>
                    </a:cubicBezTo>
                    <a:cubicBezTo>
                      <a:pt x="15" y="11"/>
                      <a:pt x="15" y="11"/>
                      <a:pt x="15" y="11"/>
                    </a:cubicBezTo>
                    <a:lnTo>
                      <a:pt x="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6" name="Freeform 55"/>
              <p:cNvSpPr>
                <a:spLocks/>
              </p:cNvSpPr>
              <p:nvPr/>
            </p:nvSpPr>
            <p:spPr bwMode="auto">
              <a:xfrm>
                <a:off x="778" y="1463"/>
                <a:ext cx="22" cy="48"/>
              </a:xfrm>
              <a:custGeom>
                <a:avLst/>
                <a:gdLst>
                  <a:gd name="T0" fmla="*/ 11 w 11"/>
                  <a:gd name="T1" fmla="*/ 3 h 24"/>
                  <a:gd name="T2" fmla="*/ 9 w 11"/>
                  <a:gd name="T3" fmla="*/ 2 h 24"/>
                  <a:gd name="T4" fmla="*/ 4 w 11"/>
                  <a:gd name="T5" fmla="*/ 5 h 24"/>
                  <a:gd name="T6" fmla="*/ 3 w 11"/>
                  <a:gd name="T7" fmla="*/ 13 h 24"/>
                  <a:gd name="T8" fmla="*/ 3 w 11"/>
                  <a:gd name="T9" fmla="*/ 24 h 24"/>
                  <a:gd name="T10" fmla="*/ 0 w 11"/>
                  <a:gd name="T11" fmla="*/ 24 h 24"/>
                  <a:gd name="T12" fmla="*/ 0 w 11"/>
                  <a:gd name="T13" fmla="*/ 1 h 24"/>
                  <a:gd name="T14" fmla="*/ 3 w 11"/>
                  <a:gd name="T15" fmla="*/ 1 h 24"/>
                  <a:gd name="T16" fmla="*/ 3 w 11"/>
                  <a:gd name="T17" fmla="*/ 6 h 24"/>
                  <a:gd name="T18" fmla="*/ 3 w 11"/>
                  <a:gd name="T19" fmla="*/ 6 h 24"/>
                  <a:gd name="T20" fmla="*/ 5 w 11"/>
                  <a:gd name="T21" fmla="*/ 2 h 24"/>
                  <a:gd name="T22" fmla="*/ 9 w 11"/>
                  <a:gd name="T23" fmla="*/ 0 h 24"/>
                  <a:gd name="T24" fmla="*/ 11 w 11"/>
                  <a:gd name="T25" fmla="*/ 0 h 24"/>
                  <a:gd name="T26" fmla="*/ 11 w 11"/>
                  <a:gd name="T2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4">
                    <a:moveTo>
                      <a:pt x="11" y="3"/>
                    </a:moveTo>
                    <a:cubicBezTo>
                      <a:pt x="11" y="2"/>
                      <a:pt x="10" y="2"/>
                      <a:pt x="9" y="2"/>
                    </a:cubicBezTo>
                    <a:cubicBezTo>
                      <a:pt x="7" y="2"/>
                      <a:pt x="6" y="3"/>
                      <a:pt x="4" y="5"/>
                    </a:cubicBezTo>
                    <a:cubicBezTo>
                      <a:pt x="3" y="7"/>
                      <a:pt x="3" y="9"/>
                      <a:pt x="3" y="13"/>
                    </a:cubicBezTo>
                    <a:cubicBezTo>
                      <a:pt x="3" y="24"/>
                      <a:pt x="3" y="24"/>
                      <a:pt x="3" y="24"/>
                    </a:cubicBezTo>
                    <a:cubicBezTo>
                      <a:pt x="0" y="24"/>
                      <a:pt x="0" y="24"/>
                      <a:pt x="0" y="24"/>
                    </a:cubicBezTo>
                    <a:cubicBezTo>
                      <a:pt x="0" y="1"/>
                      <a:pt x="0" y="1"/>
                      <a:pt x="0" y="1"/>
                    </a:cubicBezTo>
                    <a:cubicBezTo>
                      <a:pt x="3" y="1"/>
                      <a:pt x="3" y="1"/>
                      <a:pt x="3" y="1"/>
                    </a:cubicBezTo>
                    <a:cubicBezTo>
                      <a:pt x="3" y="6"/>
                      <a:pt x="3" y="6"/>
                      <a:pt x="3" y="6"/>
                    </a:cubicBezTo>
                    <a:cubicBezTo>
                      <a:pt x="3" y="6"/>
                      <a:pt x="3" y="6"/>
                      <a:pt x="3" y="6"/>
                    </a:cubicBezTo>
                    <a:cubicBezTo>
                      <a:pt x="3" y="4"/>
                      <a:pt x="4" y="3"/>
                      <a:pt x="5" y="2"/>
                    </a:cubicBezTo>
                    <a:cubicBezTo>
                      <a:pt x="6" y="1"/>
                      <a:pt x="8" y="0"/>
                      <a:pt x="9" y="0"/>
                    </a:cubicBezTo>
                    <a:cubicBezTo>
                      <a:pt x="10" y="0"/>
                      <a:pt x="11" y="0"/>
                      <a:pt x="11" y="0"/>
                    </a:cubicBez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7" name="Freeform 56"/>
              <p:cNvSpPr>
                <a:spLocks/>
              </p:cNvSpPr>
              <p:nvPr/>
            </p:nvSpPr>
            <p:spPr bwMode="auto">
              <a:xfrm>
                <a:off x="808" y="1451"/>
                <a:ext cx="26" cy="60"/>
              </a:xfrm>
              <a:custGeom>
                <a:avLst/>
                <a:gdLst>
                  <a:gd name="T0" fmla="*/ 13 w 13"/>
                  <a:gd name="T1" fmla="*/ 29 h 30"/>
                  <a:gd name="T2" fmla="*/ 9 w 13"/>
                  <a:gd name="T3" fmla="*/ 30 h 30"/>
                  <a:gd name="T4" fmla="*/ 4 w 13"/>
                  <a:gd name="T5" fmla="*/ 24 h 30"/>
                  <a:gd name="T6" fmla="*/ 4 w 13"/>
                  <a:gd name="T7" fmla="*/ 8 h 30"/>
                  <a:gd name="T8" fmla="*/ 0 w 13"/>
                  <a:gd name="T9" fmla="*/ 8 h 30"/>
                  <a:gd name="T10" fmla="*/ 0 w 13"/>
                  <a:gd name="T11" fmla="*/ 7 h 30"/>
                  <a:gd name="T12" fmla="*/ 4 w 13"/>
                  <a:gd name="T13" fmla="*/ 7 h 30"/>
                  <a:gd name="T14" fmla="*/ 4 w 13"/>
                  <a:gd name="T15" fmla="*/ 0 h 30"/>
                  <a:gd name="T16" fmla="*/ 5 w 13"/>
                  <a:gd name="T17" fmla="*/ 0 h 30"/>
                  <a:gd name="T18" fmla="*/ 6 w 13"/>
                  <a:gd name="T19" fmla="*/ 0 h 30"/>
                  <a:gd name="T20" fmla="*/ 6 w 13"/>
                  <a:gd name="T21" fmla="*/ 7 h 30"/>
                  <a:gd name="T22" fmla="*/ 13 w 13"/>
                  <a:gd name="T23" fmla="*/ 7 h 30"/>
                  <a:gd name="T24" fmla="*/ 13 w 13"/>
                  <a:gd name="T25" fmla="*/ 8 h 30"/>
                  <a:gd name="T26" fmla="*/ 6 w 13"/>
                  <a:gd name="T27" fmla="*/ 8 h 30"/>
                  <a:gd name="T28" fmla="*/ 6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1" y="30"/>
                      <a:pt x="10" y="30"/>
                      <a:pt x="9" y="30"/>
                    </a:cubicBezTo>
                    <a:cubicBezTo>
                      <a:pt x="6" y="30"/>
                      <a:pt x="4" y="28"/>
                      <a:pt x="4" y="24"/>
                    </a:cubicBezTo>
                    <a:cubicBezTo>
                      <a:pt x="4" y="8"/>
                      <a:pt x="4" y="8"/>
                      <a:pt x="4" y="8"/>
                    </a:cubicBezTo>
                    <a:cubicBezTo>
                      <a:pt x="0" y="8"/>
                      <a:pt x="0" y="8"/>
                      <a:pt x="0" y="8"/>
                    </a:cubicBezTo>
                    <a:cubicBezTo>
                      <a:pt x="0" y="7"/>
                      <a:pt x="0" y="7"/>
                      <a:pt x="0" y="7"/>
                    </a:cubicBezTo>
                    <a:cubicBezTo>
                      <a:pt x="4" y="7"/>
                      <a:pt x="4" y="7"/>
                      <a:pt x="4" y="7"/>
                    </a:cubicBezTo>
                    <a:cubicBezTo>
                      <a:pt x="4" y="0"/>
                      <a:pt x="4" y="0"/>
                      <a:pt x="4" y="0"/>
                    </a:cubicBezTo>
                    <a:cubicBezTo>
                      <a:pt x="5" y="0"/>
                      <a:pt x="5" y="0"/>
                      <a:pt x="5" y="0"/>
                    </a:cubicBezTo>
                    <a:cubicBezTo>
                      <a:pt x="6" y="0"/>
                      <a:pt x="6" y="0"/>
                      <a:pt x="6" y="0"/>
                    </a:cubicBezTo>
                    <a:cubicBezTo>
                      <a:pt x="6" y="7"/>
                      <a:pt x="6" y="7"/>
                      <a:pt x="6" y="7"/>
                    </a:cubicBezTo>
                    <a:cubicBezTo>
                      <a:pt x="13" y="7"/>
                      <a:pt x="13" y="7"/>
                      <a:pt x="13" y="7"/>
                    </a:cubicBezTo>
                    <a:cubicBezTo>
                      <a:pt x="13" y="8"/>
                      <a:pt x="13" y="8"/>
                      <a:pt x="13" y="8"/>
                    </a:cubicBezTo>
                    <a:cubicBezTo>
                      <a:pt x="6" y="8"/>
                      <a:pt x="6" y="8"/>
                      <a:pt x="6" y="8"/>
                    </a:cubicBezTo>
                    <a:cubicBezTo>
                      <a:pt x="6" y="24"/>
                      <a:pt x="6" y="24"/>
                      <a:pt x="6" y="24"/>
                    </a:cubicBezTo>
                    <a:cubicBezTo>
                      <a:pt x="6"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grpSp>
        <p:sp>
          <p:nvSpPr>
            <p:cNvPr id="9" name="Freeform 8"/>
            <p:cNvSpPr>
              <a:spLocks noChangeAspect="1"/>
            </p:cNvSpPr>
            <p:nvPr/>
          </p:nvSpPr>
          <p:spPr bwMode="black">
            <a:xfrm>
              <a:off x="6893236" y="2954680"/>
              <a:ext cx="366873" cy="370036"/>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3278" tIns="46639" rIns="93278" bIns="46639"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32742"/>
              <a:endParaRPr lang="en-US" sz="1800" dirty="0">
                <a:solidFill>
                  <a:srgbClr val="000000"/>
                </a:solidFill>
              </a:endParaRPr>
            </a:p>
          </p:txBody>
        </p:sp>
        <p:sp>
          <p:nvSpPr>
            <p:cNvPr id="10" name="Up Arrow 9"/>
            <p:cNvSpPr/>
            <p:nvPr/>
          </p:nvSpPr>
          <p:spPr bwMode="auto">
            <a:xfrm>
              <a:off x="6442275" y="3524868"/>
              <a:ext cx="1181113" cy="1600458"/>
            </a:xfrm>
            <a:prstGeom prst="upArrow">
              <a:avLst>
                <a:gd name="adj1" fmla="val 50000"/>
                <a:gd name="adj2" fmla="val 32183"/>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grpSp>
          <p:nvGrpSpPr>
            <p:cNvPr id="11" name="Group 10"/>
            <p:cNvGrpSpPr>
              <a:grpSpLocks noChangeAspect="1"/>
            </p:cNvGrpSpPr>
            <p:nvPr/>
          </p:nvGrpSpPr>
          <p:grpSpPr>
            <a:xfrm>
              <a:off x="6646730" y="4159856"/>
              <a:ext cx="793145" cy="790003"/>
              <a:chOff x="7296944" y="5021262"/>
              <a:chExt cx="801688" cy="798513"/>
            </a:xfrm>
          </p:grpSpPr>
          <p:sp>
            <p:nvSpPr>
              <p:cNvPr id="12" name="Rectangle 11"/>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 name="Freeform 12"/>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 name="Freeform 13"/>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 name="Freeform 14"/>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 name="Freeform 15"/>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 name="Freeform 16"/>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Freeform 17"/>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Freeform 18"/>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Freeform 19"/>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Freeform 20"/>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Freeform 21"/>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Freeform 22"/>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Freeform 24"/>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Freeform 26"/>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spTree>
    <p:custDataLst>
      <p:tags r:id="rId1"/>
    </p:custDataLst>
    <p:extLst>
      <p:ext uri="{BB962C8B-B14F-4D97-AF65-F5344CB8AC3E}">
        <p14:creationId xmlns:p14="http://schemas.microsoft.com/office/powerpoint/2010/main" val="3973189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893dd46-1152-4cd8-9193-e63fb19ae7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web apps</a:t>
            </a:r>
          </a:p>
        </p:txBody>
      </p:sp>
      <p:sp>
        <p:nvSpPr>
          <p:cNvPr id="4" name="Content Placeholder 2"/>
          <p:cNvSpPr>
            <a:spLocks noGrp="1"/>
          </p:cNvSpPr>
          <p:nvPr/>
        </p:nvSpPr>
        <p:spPr bwMode="auto">
          <a:xfrm>
            <a:off x="458788" y="1021215"/>
            <a:ext cx="846279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Deploy updates by using:</a:t>
            </a:r>
          </a:p>
          <a:p>
            <a:pPr marL="365760" lvl="1"/>
            <a:r>
              <a:rPr lang="en-US" dirty="0"/>
              <a:t>FTP</a:t>
            </a:r>
          </a:p>
          <a:p>
            <a:pPr marL="365760" lvl="1"/>
            <a:r>
              <a:rPr lang="en-US" dirty="0"/>
              <a:t>Web Deploy</a:t>
            </a:r>
          </a:p>
          <a:p>
            <a:r>
              <a:rPr lang="en-US" dirty="0"/>
              <a:t>Continuous deployment and delivery:</a:t>
            </a:r>
          </a:p>
          <a:p>
            <a:pPr marL="365760" lvl="1"/>
            <a:r>
              <a:rPr lang="en-US" dirty="0"/>
              <a:t>Connect a project to a web app in Azure</a:t>
            </a:r>
          </a:p>
          <a:p>
            <a:pPr marL="365760" lvl="1"/>
            <a:r>
              <a:rPr lang="en-US" dirty="0"/>
              <a:t>Check in the changes</a:t>
            </a:r>
          </a:p>
          <a:p>
            <a:pPr marL="365760" lvl="1"/>
            <a:r>
              <a:rPr lang="en-US" dirty="0"/>
              <a:t>Build and deploy automatically</a:t>
            </a:r>
          </a:p>
          <a:p>
            <a:pPr lvl="1"/>
            <a:endParaRPr lang="en-US" dirty="0"/>
          </a:p>
          <a:p>
            <a:pPr marL="0" indent="0">
              <a:buNone/>
            </a:pPr>
            <a:r>
              <a:rPr lang="en-US" dirty="0"/>
              <a:t>Staging and production slots:</a:t>
            </a:r>
          </a:p>
          <a:p>
            <a:pPr marL="81597"/>
            <a:r>
              <a:rPr lang="en-US" sz="2400" dirty="0"/>
              <a:t>Some settings change on slot swap</a:t>
            </a:r>
          </a:p>
          <a:p>
            <a:pPr marL="81597"/>
            <a:r>
              <a:rPr lang="en-US" sz="2400" dirty="0"/>
              <a:t>Some settings do not change on slot swap</a:t>
            </a:r>
          </a:p>
          <a:p>
            <a:pPr marL="81597"/>
            <a:r>
              <a:rPr lang="en-US" sz="2400" dirty="0"/>
              <a:t>App settings and Connection strings support “Slot setting”</a:t>
            </a:r>
          </a:p>
          <a:p>
            <a:pPr lvl="1"/>
            <a:endParaRPr lang="en-US" dirty="0"/>
          </a:p>
        </p:txBody>
      </p:sp>
    </p:spTree>
    <p:custDataLst>
      <p:tags r:id="rId1"/>
    </p:custDataLst>
    <p:extLst>
      <p:ext uri="{BB962C8B-B14F-4D97-AF65-F5344CB8AC3E}">
        <p14:creationId xmlns:p14="http://schemas.microsoft.com/office/powerpoint/2010/main" val="262558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1530011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17579a97-8bbb-42ce-8274-e7ab339197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Deploying web apps by using Web Deploy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endParaRPr lang="en-GB" dirty="0"/>
          </a:p>
          <a:p>
            <a:pPr lvl="0"/>
            <a:r>
              <a:rPr lang="en-US" dirty="0"/>
              <a:t>Create a new web app in the Azure portal</a:t>
            </a:r>
          </a:p>
          <a:p>
            <a:pPr lvl="0"/>
            <a:r>
              <a:rPr lang="en-US" dirty="0"/>
              <a:t>Browse the new web app from the Azure portal</a:t>
            </a:r>
          </a:p>
          <a:p>
            <a:pPr lvl="0"/>
            <a:r>
              <a:rPr lang="en-US" dirty="0"/>
              <a:t>Obtain a publish profile</a:t>
            </a:r>
          </a:p>
          <a:p>
            <a:pPr lvl="0"/>
            <a:r>
              <a:rPr lang="en-US" dirty="0"/>
              <a:t>Deploy a line-of-business application in Web Apps</a:t>
            </a:r>
          </a:p>
        </p:txBody>
      </p:sp>
    </p:spTree>
    <p:custDataLst>
      <p:tags r:id="rId1"/>
    </p:custDataLst>
    <p:extLst>
      <p:ext uri="{BB962C8B-B14F-4D97-AF65-F5344CB8AC3E}">
        <p14:creationId xmlns:p14="http://schemas.microsoft.com/office/powerpoint/2010/main" val="1769914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27499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Configuring web apps</a:t>
            </a:r>
          </a:p>
        </p:txBody>
      </p:sp>
      <p:sp>
        <p:nvSpPr>
          <p:cNvPr id="3" name="Text Placeholder 2"/>
          <p:cNvSpPr>
            <a:spLocks noGrp="1"/>
          </p:cNvSpPr>
          <p:nvPr>
            <p:ph type="body" idx="1"/>
          </p:nvPr>
        </p:nvSpPr>
        <p:spPr/>
        <p:txBody>
          <a:bodyPr/>
          <a:lstStyle/>
          <a:p>
            <a:r>
              <a:rPr lang="en-US" dirty="0"/>
              <a:t>Configuring a web app’s application and authentication settings
Configuring virtual networks and hybrid connectivity
Configuring availability and scalability
Implementing WebJobs
Demonstration: Configuring web-app settings and auto scaling, and creating a WebJob</a:t>
            </a:r>
          </a:p>
        </p:txBody>
      </p:sp>
    </p:spTree>
    <p:custDataLst>
      <p:tags r:id="rId1"/>
    </p:custDataLst>
    <p:extLst>
      <p:ext uri="{BB962C8B-B14F-4D97-AF65-F5344CB8AC3E}">
        <p14:creationId xmlns:p14="http://schemas.microsoft.com/office/powerpoint/2010/main" val="3696253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web app’s application and authentication settings</a:t>
            </a:r>
          </a:p>
        </p:txBody>
      </p:sp>
      <p:sp>
        <p:nvSpPr>
          <p:cNvPr id="4" name="Content Placeholder 2"/>
          <p:cNvSpPr>
            <a:spLocks noGrp="1"/>
          </p:cNvSpPr>
          <p:nvPr/>
        </p:nvSpPr>
        <p:spPr bwMode="auto">
          <a:xfrm>
            <a:off x="222040" y="1021215"/>
            <a:ext cx="488693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a:t>Web App settings:</a:t>
            </a:r>
          </a:p>
          <a:p>
            <a:r>
              <a:rPr lang="en-US" sz="2200" dirty="0"/>
              <a:t>Framework versions</a:t>
            </a:r>
          </a:p>
          <a:p>
            <a:r>
              <a:rPr lang="en-US" sz="2200" dirty="0"/>
              <a:t>Platform and Web sockets</a:t>
            </a:r>
          </a:p>
          <a:p>
            <a:r>
              <a:rPr lang="en-US" sz="2200" dirty="0"/>
              <a:t>Always On</a:t>
            </a:r>
          </a:p>
          <a:p>
            <a:r>
              <a:rPr lang="en-US" sz="2200" dirty="0"/>
              <a:t>Managed Pipeline Version</a:t>
            </a:r>
          </a:p>
          <a:p>
            <a:r>
              <a:rPr lang="en-US" sz="2200" dirty="0"/>
              <a:t>Auto Swap</a:t>
            </a:r>
          </a:p>
          <a:p>
            <a:r>
              <a:rPr lang="en-US" sz="2200" dirty="0"/>
              <a:t>Debugging</a:t>
            </a:r>
          </a:p>
          <a:p>
            <a:r>
              <a:rPr lang="en-US" sz="2200" dirty="0"/>
              <a:t>Certificates, Domain Names, and SSL Bindings</a:t>
            </a:r>
          </a:p>
          <a:p>
            <a:r>
              <a:rPr lang="en-US" sz="2200" dirty="0"/>
              <a:t>App Settings</a:t>
            </a:r>
          </a:p>
          <a:p>
            <a:r>
              <a:rPr lang="en-US" sz="2200" dirty="0"/>
              <a:t>Connection Strings</a:t>
            </a:r>
          </a:p>
          <a:p>
            <a:r>
              <a:rPr lang="en-US" sz="2200" dirty="0"/>
              <a:t>Default Documents</a:t>
            </a:r>
          </a:p>
          <a:p>
            <a:r>
              <a:rPr lang="en-US" sz="2200" dirty="0"/>
              <a:t>Diagnostic logs</a:t>
            </a:r>
          </a:p>
          <a:p>
            <a:r>
              <a:rPr lang="en-US" sz="2200" dirty="0"/>
              <a:t>Authentication and Authorization</a:t>
            </a:r>
          </a:p>
          <a:p>
            <a:endParaRPr lang="en-US" sz="2200" dirty="0"/>
          </a:p>
        </p:txBody>
      </p:sp>
      <p:pic>
        <p:nvPicPr>
          <p:cNvPr id="5" name="Picture 4" descr="Screenshot of the General settings. The settings displayed are: .Net Framework version - v4.6, PHP version - 5.4, Java version – off, Python version – off, Platform – 32 Bit, Web sockets – off, Always on – Off, Managed Pipeline Version – Integrated.&#10;&#10;"/>
          <p:cNvPicPr>
            <a:picLocks noChangeAspect="1"/>
          </p:cNvPicPr>
          <p:nvPr/>
        </p:nvPicPr>
        <p:blipFill>
          <a:blip r:embed="rId4"/>
          <a:stretch>
            <a:fillRect/>
          </a:stretch>
        </p:blipFill>
        <p:spPr>
          <a:xfrm>
            <a:off x="5125563" y="1021215"/>
            <a:ext cx="3767123" cy="5539887"/>
          </a:xfrm>
          <a:prstGeom prst="rect">
            <a:avLst/>
          </a:prstGeom>
        </p:spPr>
      </p:pic>
    </p:spTree>
    <p:custDataLst>
      <p:tags r:id="rId1"/>
    </p:custDataLst>
    <p:extLst>
      <p:ext uri="{BB962C8B-B14F-4D97-AF65-F5344CB8AC3E}">
        <p14:creationId xmlns:p14="http://schemas.microsoft.com/office/powerpoint/2010/main" val="1204938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5775384-7f73-4886-8778-48254b276be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9217025" cy="740664"/>
          </a:xfrm>
        </p:spPr>
        <p:txBody>
          <a:bodyPr/>
          <a:lstStyle/>
          <a:p>
            <a:r>
              <a:rPr lang="en-US" dirty="0"/>
              <a:t>Configuring virtual networks and hybrid connectivity</a:t>
            </a:r>
          </a:p>
        </p:txBody>
      </p:sp>
      <p:grpSp>
        <p:nvGrpSpPr>
          <p:cNvPr id="4" name="Group 3" descr="Illustration of a web app and a mobile App that are connected to a corporate network through a hybrid connection. By using this connection, the apps can access on-premises resources, such as SQL databases and other published resources."/>
          <p:cNvGrpSpPr/>
          <p:nvPr/>
        </p:nvGrpSpPr>
        <p:grpSpPr>
          <a:xfrm>
            <a:off x="1086501" y="1834152"/>
            <a:ext cx="6970998" cy="3189696"/>
            <a:chOff x="1086501" y="1834152"/>
            <a:chExt cx="6970998" cy="3189696"/>
          </a:xfrm>
        </p:grpSpPr>
        <p:sp>
          <p:nvSpPr>
            <p:cNvPr id="5" name="Rounded Rectangle 4"/>
            <p:cNvSpPr/>
            <p:nvPr/>
          </p:nvSpPr>
          <p:spPr>
            <a:xfrm>
              <a:off x="4133422" y="2469867"/>
              <a:ext cx="3924077" cy="1973579"/>
            </a:xfrm>
            <a:prstGeom prst="roundRect">
              <a:avLst/>
            </a:prstGeom>
            <a:noFill/>
            <a:ln w="28575" cap="flat" cmpd="sng" algn="ctr">
              <a:solidFill>
                <a:srgbClr val="0072C6"/>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5676967" y="2609943"/>
              <a:ext cx="561268" cy="647639"/>
              <a:chOff x="5468058" y="2715631"/>
              <a:chExt cx="589338" cy="680030"/>
            </a:xfrm>
          </p:grpSpPr>
          <p:grpSp>
            <p:nvGrpSpPr>
              <p:cNvPr id="52" name="Group 51"/>
              <p:cNvGrpSpPr/>
              <p:nvPr/>
            </p:nvGrpSpPr>
            <p:grpSpPr>
              <a:xfrm>
                <a:off x="5496128" y="2715631"/>
                <a:ext cx="456998" cy="680030"/>
                <a:chOff x="6540500" y="3538538"/>
                <a:chExt cx="331788" cy="493713"/>
              </a:xfrm>
            </p:grpSpPr>
            <p:sp>
              <p:nvSpPr>
                <p:cNvPr id="54" name="Oval 53"/>
                <p:cNvSpPr>
                  <a:spLocks noChangeArrowheads="1"/>
                </p:cNvSpPr>
                <p:nvPr/>
              </p:nvSpPr>
              <p:spPr bwMode="auto">
                <a:xfrm>
                  <a:off x="6540500" y="3538538"/>
                  <a:ext cx="331788" cy="104775"/>
                </a:xfrm>
                <a:prstGeom prst="ellipse">
                  <a:avLst/>
                </a:pr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55" name="Freeform 54"/>
                <p:cNvSpPr>
                  <a:spLocks/>
                </p:cNvSpPr>
                <p:nvPr/>
              </p:nvSpPr>
              <p:spPr bwMode="auto">
                <a:xfrm>
                  <a:off x="6540500" y="3624263"/>
                  <a:ext cx="331788" cy="407988"/>
                </a:xfrm>
                <a:custGeom>
                  <a:avLst/>
                  <a:gdLst>
                    <a:gd name="T0" fmla="*/ 189 w 378"/>
                    <a:gd name="T1" fmla="*/ 43 h 464"/>
                    <a:gd name="T2" fmla="*/ 0 w 378"/>
                    <a:gd name="T3" fmla="*/ 0 h 464"/>
                    <a:gd name="T4" fmla="*/ 0 w 378"/>
                    <a:gd name="T5" fmla="*/ 381 h 464"/>
                    <a:gd name="T6" fmla="*/ 189 w 378"/>
                    <a:gd name="T7" fmla="*/ 464 h 464"/>
                    <a:gd name="T8" fmla="*/ 378 w 378"/>
                    <a:gd name="T9" fmla="*/ 381 h 464"/>
                    <a:gd name="T10" fmla="*/ 378 w 378"/>
                    <a:gd name="T11" fmla="*/ 0 h 464"/>
                    <a:gd name="T12" fmla="*/ 189 w 378"/>
                    <a:gd name="T13" fmla="*/ 43 h 464"/>
                  </a:gdLst>
                  <a:ahLst/>
                  <a:cxnLst>
                    <a:cxn ang="0">
                      <a:pos x="T0" y="T1"/>
                    </a:cxn>
                    <a:cxn ang="0">
                      <a:pos x="T2" y="T3"/>
                    </a:cxn>
                    <a:cxn ang="0">
                      <a:pos x="T4" y="T5"/>
                    </a:cxn>
                    <a:cxn ang="0">
                      <a:pos x="T6" y="T7"/>
                    </a:cxn>
                    <a:cxn ang="0">
                      <a:pos x="T8" y="T9"/>
                    </a:cxn>
                    <a:cxn ang="0">
                      <a:pos x="T10" y="T11"/>
                    </a:cxn>
                    <a:cxn ang="0">
                      <a:pos x="T12" y="T13"/>
                    </a:cxn>
                  </a:cxnLst>
                  <a:rect l="0" t="0" r="r" b="b"/>
                  <a:pathLst>
                    <a:path w="378" h="464">
                      <a:moveTo>
                        <a:pt x="189" y="43"/>
                      </a:moveTo>
                      <a:cubicBezTo>
                        <a:pt x="114" y="43"/>
                        <a:pt x="34" y="30"/>
                        <a:pt x="0" y="0"/>
                      </a:cubicBezTo>
                      <a:lnTo>
                        <a:pt x="0" y="381"/>
                      </a:lnTo>
                      <a:cubicBezTo>
                        <a:pt x="0" y="427"/>
                        <a:pt x="84" y="464"/>
                        <a:pt x="189" y="464"/>
                      </a:cubicBezTo>
                      <a:cubicBezTo>
                        <a:pt x="293" y="464"/>
                        <a:pt x="378" y="427"/>
                        <a:pt x="378" y="381"/>
                      </a:cubicBezTo>
                      <a:lnTo>
                        <a:pt x="378" y="0"/>
                      </a:lnTo>
                      <a:cubicBezTo>
                        <a:pt x="343" y="30"/>
                        <a:pt x="264" y="43"/>
                        <a:pt x="189" y="43"/>
                      </a:cubicBezTo>
                      <a:close/>
                    </a:path>
                  </a:pathLst>
                </a:cu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grpSp>
          <p:sp>
            <p:nvSpPr>
              <p:cNvPr id="53" name="TextBox 104"/>
              <p:cNvSpPr txBox="1"/>
              <p:nvPr/>
            </p:nvSpPr>
            <p:spPr>
              <a:xfrm>
                <a:off x="5468058" y="2960795"/>
                <a:ext cx="589338" cy="30777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 ui"/>
                    <a:cs typeface="+mn-cs"/>
                  </a:rPr>
                  <a:t>SQL</a:t>
                </a:r>
              </a:p>
            </p:txBody>
          </p:sp>
        </p:grpSp>
        <p:grpSp>
          <p:nvGrpSpPr>
            <p:cNvPr id="7" name="Group 6"/>
            <p:cNvGrpSpPr/>
            <p:nvPr/>
          </p:nvGrpSpPr>
          <p:grpSpPr>
            <a:xfrm>
              <a:off x="5705028" y="3599547"/>
              <a:ext cx="435231" cy="647639"/>
              <a:chOff x="6540500" y="3538538"/>
              <a:chExt cx="331788" cy="493713"/>
            </a:xfrm>
          </p:grpSpPr>
          <p:sp>
            <p:nvSpPr>
              <p:cNvPr id="50" name="Oval 49"/>
              <p:cNvSpPr>
                <a:spLocks noChangeArrowheads="1"/>
              </p:cNvSpPr>
              <p:nvPr/>
            </p:nvSpPr>
            <p:spPr bwMode="auto">
              <a:xfrm>
                <a:off x="6540500" y="3538538"/>
                <a:ext cx="331788" cy="104775"/>
              </a:xfrm>
              <a:prstGeom prst="ellipse">
                <a:avLst/>
              </a:pr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51" name="Freeform 50"/>
              <p:cNvSpPr>
                <a:spLocks/>
              </p:cNvSpPr>
              <p:nvPr/>
            </p:nvSpPr>
            <p:spPr bwMode="auto">
              <a:xfrm>
                <a:off x="6540500" y="3624263"/>
                <a:ext cx="331788" cy="407988"/>
              </a:xfrm>
              <a:custGeom>
                <a:avLst/>
                <a:gdLst>
                  <a:gd name="T0" fmla="*/ 189 w 378"/>
                  <a:gd name="T1" fmla="*/ 43 h 464"/>
                  <a:gd name="T2" fmla="*/ 0 w 378"/>
                  <a:gd name="T3" fmla="*/ 0 h 464"/>
                  <a:gd name="T4" fmla="*/ 0 w 378"/>
                  <a:gd name="T5" fmla="*/ 381 h 464"/>
                  <a:gd name="T6" fmla="*/ 189 w 378"/>
                  <a:gd name="T7" fmla="*/ 464 h 464"/>
                  <a:gd name="T8" fmla="*/ 378 w 378"/>
                  <a:gd name="T9" fmla="*/ 381 h 464"/>
                  <a:gd name="T10" fmla="*/ 378 w 378"/>
                  <a:gd name="T11" fmla="*/ 0 h 464"/>
                  <a:gd name="T12" fmla="*/ 189 w 378"/>
                  <a:gd name="T13" fmla="*/ 43 h 464"/>
                </a:gdLst>
                <a:ahLst/>
                <a:cxnLst>
                  <a:cxn ang="0">
                    <a:pos x="T0" y="T1"/>
                  </a:cxn>
                  <a:cxn ang="0">
                    <a:pos x="T2" y="T3"/>
                  </a:cxn>
                  <a:cxn ang="0">
                    <a:pos x="T4" y="T5"/>
                  </a:cxn>
                  <a:cxn ang="0">
                    <a:pos x="T6" y="T7"/>
                  </a:cxn>
                  <a:cxn ang="0">
                    <a:pos x="T8" y="T9"/>
                  </a:cxn>
                  <a:cxn ang="0">
                    <a:pos x="T10" y="T11"/>
                  </a:cxn>
                  <a:cxn ang="0">
                    <a:pos x="T12" y="T13"/>
                  </a:cxn>
                </a:cxnLst>
                <a:rect l="0" t="0" r="r" b="b"/>
                <a:pathLst>
                  <a:path w="378" h="464">
                    <a:moveTo>
                      <a:pt x="189" y="43"/>
                    </a:moveTo>
                    <a:cubicBezTo>
                      <a:pt x="114" y="43"/>
                      <a:pt x="34" y="30"/>
                      <a:pt x="0" y="0"/>
                    </a:cubicBezTo>
                    <a:lnTo>
                      <a:pt x="0" y="381"/>
                    </a:lnTo>
                    <a:cubicBezTo>
                      <a:pt x="0" y="427"/>
                      <a:pt x="84" y="464"/>
                      <a:pt x="189" y="464"/>
                    </a:cubicBezTo>
                    <a:cubicBezTo>
                      <a:pt x="293" y="464"/>
                      <a:pt x="378" y="427"/>
                      <a:pt x="378" y="381"/>
                    </a:cubicBezTo>
                    <a:lnTo>
                      <a:pt x="378" y="0"/>
                    </a:lnTo>
                    <a:cubicBezTo>
                      <a:pt x="343" y="30"/>
                      <a:pt x="264" y="43"/>
                      <a:pt x="189" y="43"/>
                    </a:cubicBezTo>
                    <a:close/>
                  </a:path>
                </a:pathLst>
              </a:cu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grpSp>
        <p:cxnSp>
          <p:nvCxnSpPr>
            <p:cNvPr id="8" name="Straight Connector 7"/>
            <p:cNvCxnSpPr/>
            <p:nvPr/>
          </p:nvCxnSpPr>
          <p:spPr>
            <a:xfrm>
              <a:off x="5314299" y="2969497"/>
              <a:ext cx="314325" cy="0"/>
            </a:xfrm>
            <a:prstGeom prst="line">
              <a:avLst/>
            </a:prstGeom>
            <a:noFill/>
            <a:ln w="38100" cap="flat" cmpd="sng" algn="ctr">
              <a:solidFill>
                <a:srgbClr val="0072C6"/>
              </a:solidFill>
              <a:prstDash val="solid"/>
              <a:miter lim="800000"/>
            </a:ln>
            <a:effectLst/>
          </p:spPr>
        </p:cxnSp>
        <p:cxnSp>
          <p:nvCxnSpPr>
            <p:cNvPr id="9" name="Straight Connector 8"/>
            <p:cNvCxnSpPr/>
            <p:nvPr/>
          </p:nvCxnSpPr>
          <p:spPr>
            <a:xfrm>
              <a:off x="5321982" y="3977667"/>
              <a:ext cx="332836" cy="0"/>
            </a:xfrm>
            <a:prstGeom prst="line">
              <a:avLst/>
            </a:prstGeom>
            <a:noFill/>
            <a:ln w="38100" cap="flat" cmpd="sng" algn="ctr">
              <a:solidFill>
                <a:srgbClr val="0072C6"/>
              </a:solidFill>
              <a:prstDash val="solid"/>
              <a:miter lim="800000"/>
            </a:ln>
            <a:effectLst/>
          </p:spPr>
        </p:cxnSp>
        <p:cxnSp>
          <p:nvCxnSpPr>
            <p:cNvPr id="10" name="Straight Connector 9"/>
            <p:cNvCxnSpPr/>
            <p:nvPr/>
          </p:nvCxnSpPr>
          <p:spPr>
            <a:xfrm>
              <a:off x="5333349" y="2967072"/>
              <a:ext cx="0" cy="497681"/>
            </a:xfrm>
            <a:prstGeom prst="line">
              <a:avLst/>
            </a:prstGeom>
            <a:noFill/>
            <a:ln w="38100" cap="flat" cmpd="sng" algn="ctr">
              <a:solidFill>
                <a:srgbClr val="0072C6"/>
              </a:solidFill>
              <a:prstDash val="solid"/>
              <a:miter lim="800000"/>
            </a:ln>
            <a:effectLst/>
          </p:spPr>
        </p:cxnSp>
        <p:cxnSp>
          <p:nvCxnSpPr>
            <p:cNvPr id="11" name="Straight Connector 10"/>
            <p:cNvCxnSpPr/>
            <p:nvPr/>
          </p:nvCxnSpPr>
          <p:spPr>
            <a:xfrm>
              <a:off x="4958784" y="3447188"/>
              <a:ext cx="393615" cy="0"/>
            </a:xfrm>
            <a:prstGeom prst="line">
              <a:avLst/>
            </a:prstGeom>
            <a:noFill/>
            <a:ln w="38100" cap="flat" cmpd="sng" algn="ctr">
              <a:solidFill>
                <a:srgbClr val="0072C6"/>
              </a:solidFill>
              <a:prstDash val="solid"/>
              <a:miter lim="800000"/>
            </a:ln>
            <a:effectLst/>
          </p:spPr>
        </p:cxnSp>
        <p:cxnSp>
          <p:nvCxnSpPr>
            <p:cNvPr id="12" name="Straight Connector 11"/>
            <p:cNvCxnSpPr/>
            <p:nvPr/>
          </p:nvCxnSpPr>
          <p:spPr>
            <a:xfrm>
              <a:off x="4958784" y="3509997"/>
              <a:ext cx="381708" cy="3866"/>
            </a:xfrm>
            <a:prstGeom prst="line">
              <a:avLst/>
            </a:prstGeom>
            <a:noFill/>
            <a:ln w="38100" cap="flat" cmpd="sng" algn="ctr">
              <a:solidFill>
                <a:srgbClr val="0072C6"/>
              </a:solidFill>
              <a:prstDash val="solid"/>
              <a:miter lim="800000"/>
            </a:ln>
            <a:effectLst/>
          </p:spPr>
        </p:cxnSp>
        <p:cxnSp>
          <p:nvCxnSpPr>
            <p:cNvPr id="13" name="Straight Connector 12"/>
            <p:cNvCxnSpPr/>
            <p:nvPr/>
          </p:nvCxnSpPr>
          <p:spPr>
            <a:xfrm>
              <a:off x="5335731" y="3495709"/>
              <a:ext cx="0" cy="497681"/>
            </a:xfrm>
            <a:prstGeom prst="line">
              <a:avLst/>
            </a:prstGeom>
            <a:noFill/>
            <a:ln w="38100" cap="flat" cmpd="sng" algn="ctr">
              <a:solidFill>
                <a:srgbClr val="0072C6"/>
              </a:solidFill>
              <a:prstDash val="solid"/>
              <a:miter lim="800000"/>
            </a:ln>
            <a:effectLst/>
          </p:spPr>
        </p:cxnSp>
        <p:sp>
          <p:nvSpPr>
            <p:cNvPr id="14" name="Freeform 13"/>
            <p:cNvSpPr>
              <a:spLocks noEditPoints="1"/>
            </p:cNvSpPr>
            <p:nvPr/>
          </p:nvSpPr>
          <p:spPr bwMode="auto">
            <a:xfrm>
              <a:off x="5767883" y="1834152"/>
              <a:ext cx="379413" cy="547688"/>
            </a:xfrm>
            <a:custGeom>
              <a:avLst/>
              <a:gdLst>
                <a:gd name="T0" fmla="*/ 221 w 239"/>
                <a:gd name="T1" fmla="*/ 97 h 345"/>
                <a:gd name="T2" fmla="*/ 204 w 239"/>
                <a:gd name="T3" fmla="*/ 62 h 345"/>
                <a:gd name="T4" fmla="*/ 186 w 239"/>
                <a:gd name="T5" fmla="*/ 17 h 345"/>
                <a:gd name="T6" fmla="*/ 168 w 239"/>
                <a:gd name="T7" fmla="*/ 62 h 345"/>
                <a:gd name="T8" fmla="*/ 151 w 239"/>
                <a:gd name="T9" fmla="*/ 97 h 345"/>
                <a:gd name="T10" fmla="*/ 133 w 239"/>
                <a:gd name="T11" fmla="*/ 133 h 345"/>
                <a:gd name="T12" fmla="*/ 115 w 239"/>
                <a:gd name="T13" fmla="*/ 0 h 345"/>
                <a:gd name="T14" fmla="*/ 0 w 239"/>
                <a:gd name="T15" fmla="*/ 345 h 345"/>
                <a:gd name="T16" fmla="*/ 239 w 239"/>
                <a:gd name="T17" fmla="*/ 133 h 345"/>
                <a:gd name="T18" fmla="*/ 44 w 239"/>
                <a:gd name="T19" fmla="*/ 239 h 345"/>
                <a:gd name="T20" fmla="*/ 27 w 239"/>
                <a:gd name="T21" fmla="*/ 221 h 345"/>
                <a:gd name="T22" fmla="*/ 44 w 239"/>
                <a:gd name="T23" fmla="*/ 239 h 345"/>
                <a:gd name="T24" fmla="*/ 27 w 239"/>
                <a:gd name="T25" fmla="*/ 195 h 345"/>
                <a:gd name="T26" fmla="*/ 44 w 239"/>
                <a:gd name="T27" fmla="*/ 177 h 345"/>
                <a:gd name="T28" fmla="*/ 44 w 239"/>
                <a:gd name="T29" fmla="*/ 150 h 345"/>
                <a:gd name="T30" fmla="*/ 27 w 239"/>
                <a:gd name="T31" fmla="*/ 133 h 345"/>
                <a:gd name="T32" fmla="*/ 44 w 239"/>
                <a:gd name="T33" fmla="*/ 150 h 345"/>
                <a:gd name="T34" fmla="*/ 27 w 239"/>
                <a:gd name="T35" fmla="*/ 106 h 345"/>
                <a:gd name="T36" fmla="*/ 44 w 239"/>
                <a:gd name="T37" fmla="*/ 88 h 345"/>
                <a:gd name="T38" fmla="*/ 44 w 239"/>
                <a:gd name="T39" fmla="*/ 62 h 345"/>
                <a:gd name="T40" fmla="*/ 27 w 239"/>
                <a:gd name="T41" fmla="*/ 44 h 345"/>
                <a:gd name="T42" fmla="*/ 44 w 239"/>
                <a:gd name="T43" fmla="*/ 62 h 345"/>
                <a:gd name="T44" fmla="*/ 71 w 239"/>
                <a:gd name="T45" fmla="*/ 239 h 345"/>
                <a:gd name="T46" fmla="*/ 89 w 239"/>
                <a:gd name="T47" fmla="*/ 221 h 345"/>
                <a:gd name="T48" fmla="*/ 89 w 239"/>
                <a:gd name="T49" fmla="*/ 195 h 345"/>
                <a:gd name="T50" fmla="*/ 71 w 239"/>
                <a:gd name="T51" fmla="*/ 177 h 345"/>
                <a:gd name="T52" fmla="*/ 89 w 239"/>
                <a:gd name="T53" fmla="*/ 195 h 345"/>
                <a:gd name="T54" fmla="*/ 71 w 239"/>
                <a:gd name="T55" fmla="*/ 150 h 345"/>
                <a:gd name="T56" fmla="*/ 89 w 239"/>
                <a:gd name="T57" fmla="*/ 133 h 345"/>
                <a:gd name="T58" fmla="*/ 89 w 239"/>
                <a:gd name="T59" fmla="*/ 106 h 345"/>
                <a:gd name="T60" fmla="*/ 71 w 239"/>
                <a:gd name="T61" fmla="*/ 88 h 345"/>
                <a:gd name="T62" fmla="*/ 89 w 239"/>
                <a:gd name="T63" fmla="*/ 106 h 345"/>
                <a:gd name="T64" fmla="*/ 71 w 239"/>
                <a:gd name="T65" fmla="*/ 62 h 345"/>
                <a:gd name="T66" fmla="*/ 89 w 239"/>
                <a:gd name="T67" fmla="*/ 44 h 345"/>
                <a:gd name="T68" fmla="*/ 168 w 239"/>
                <a:gd name="T69" fmla="*/ 248 h 345"/>
                <a:gd name="T70" fmla="*/ 151 w 239"/>
                <a:gd name="T71" fmla="*/ 230 h 345"/>
                <a:gd name="T72" fmla="*/ 168 w 239"/>
                <a:gd name="T73" fmla="*/ 248 h 345"/>
                <a:gd name="T74" fmla="*/ 151 w 239"/>
                <a:gd name="T75" fmla="*/ 177 h 345"/>
                <a:gd name="T76" fmla="*/ 168 w 239"/>
                <a:gd name="T77" fmla="*/ 159 h 345"/>
                <a:gd name="T78" fmla="*/ 204 w 239"/>
                <a:gd name="T79" fmla="*/ 212 h 345"/>
                <a:gd name="T80" fmla="*/ 186 w 239"/>
                <a:gd name="T81" fmla="*/ 195 h 345"/>
                <a:gd name="T82" fmla="*/ 204 w 239"/>
                <a:gd name="T83" fmla="*/ 21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345">
                  <a:moveTo>
                    <a:pt x="221" y="133"/>
                  </a:moveTo>
                  <a:lnTo>
                    <a:pt x="221" y="97"/>
                  </a:lnTo>
                  <a:lnTo>
                    <a:pt x="204" y="97"/>
                  </a:lnTo>
                  <a:lnTo>
                    <a:pt x="204" y="62"/>
                  </a:lnTo>
                  <a:lnTo>
                    <a:pt x="186" y="62"/>
                  </a:lnTo>
                  <a:lnTo>
                    <a:pt x="186" y="17"/>
                  </a:lnTo>
                  <a:lnTo>
                    <a:pt x="168" y="17"/>
                  </a:lnTo>
                  <a:lnTo>
                    <a:pt x="168" y="62"/>
                  </a:lnTo>
                  <a:lnTo>
                    <a:pt x="151" y="62"/>
                  </a:lnTo>
                  <a:lnTo>
                    <a:pt x="151" y="97"/>
                  </a:lnTo>
                  <a:lnTo>
                    <a:pt x="133" y="97"/>
                  </a:lnTo>
                  <a:lnTo>
                    <a:pt x="133" y="133"/>
                  </a:lnTo>
                  <a:lnTo>
                    <a:pt x="115" y="133"/>
                  </a:lnTo>
                  <a:lnTo>
                    <a:pt x="115" y="0"/>
                  </a:lnTo>
                  <a:lnTo>
                    <a:pt x="0" y="0"/>
                  </a:lnTo>
                  <a:lnTo>
                    <a:pt x="0" y="345"/>
                  </a:lnTo>
                  <a:lnTo>
                    <a:pt x="239" y="345"/>
                  </a:lnTo>
                  <a:lnTo>
                    <a:pt x="239" y="133"/>
                  </a:lnTo>
                  <a:lnTo>
                    <a:pt x="221" y="133"/>
                  </a:lnTo>
                  <a:close/>
                  <a:moveTo>
                    <a:pt x="44" y="239"/>
                  </a:moveTo>
                  <a:lnTo>
                    <a:pt x="27" y="239"/>
                  </a:lnTo>
                  <a:lnTo>
                    <a:pt x="27" y="221"/>
                  </a:lnTo>
                  <a:lnTo>
                    <a:pt x="44" y="221"/>
                  </a:lnTo>
                  <a:lnTo>
                    <a:pt x="44" y="239"/>
                  </a:lnTo>
                  <a:close/>
                  <a:moveTo>
                    <a:pt x="44" y="195"/>
                  </a:moveTo>
                  <a:lnTo>
                    <a:pt x="27" y="195"/>
                  </a:lnTo>
                  <a:lnTo>
                    <a:pt x="27" y="177"/>
                  </a:lnTo>
                  <a:lnTo>
                    <a:pt x="44" y="177"/>
                  </a:lnTo>
                  <a:lnTo>
                    <a:pt x="44" y="195"/>
                  </a:lnTo>
                  <a:close/>
                  <a:moveTo>
                    <a:pt x="44" y="150"/>
                  </a:moveTo>
                  <a:lnTo>
                    <a:pt x="27" y="150"/>
                  </a:lnTo>
                  <a:lnTo>
                    <a:pt x="27" y="133"/>
                  </a:lnTo>
                  <a:lnTo>
                    <a:pt x="44" y="133"/>
                  </a:lnTo>
                  <a:lnTo>
                    <a:pt x="44" y="150"/>
                  </a:lnTo>
                  <a:close/>
                  <a:moveTo>
                    <a:pt x="44" y="106"/>
                  </a:moveTo>
                  <a:lnTo>
                    <a:pt x="27" y="106"/>
                  </a:lnTo>
                  <a:lnTo>
                    <a:pt x="27" y="88"/>
                  </a:lnTo>
                  <a:lnTo>
                    <a:pt x="44" y="88"/>
                  </a:lnTo>
                  <a:lnTo>
                    <a:pt x="44" y="106"/>
                  </a:lnTo>
                  <a:close/>
                  <a:moveTo>
                    <a:pt x="44" y="62"/>
                  </a:moveTo>
                  <a:lnTo>
                    <a:pt x="27" y="62"/>
                  </a:lnTo>
                  <a:lnTo>
                    <a:pt x="27" y="44"/>
                  </a:lnTo>
                  <a:lnTo>
                    <a:pt x="44" y="44"/>
                  </a:lnTo>
                  <a:lnTo>
                    <a:pt x="44" y="62"/>
                  </a:lnTo>
                  <a:close/>
                  <a:moveTo>
                    <a:pt x="89" y="239"/>
                  </a:moveTo>
                  <a:lnTo>
                    <a:pt x="71" y="239"/>
                  </a:lnTo>
                  <a:lnTo>
                    <a:pt x="71" y="221"/>
                  </a:lnTo>
                  <a:lnTo>
                    <a:pt x="89" y="221"/>
                  </a:lnTo>
                  <a:lnTo>
                    <a:pt x="89" y="239"/>
                  </a:lnTo>
                  <a:close/>
                  <a:moveTo>
                    <a:pt x="89" y="195"/>
                  </a:moveTo>
                  <a:lnTo>
                    <a:pt x="71" y="195"/>
                  </a:lnTo>
                  <a:lnTo>
                    <a:pt x="71" y="177"/>
                  </a:lnTo>
                  <a:lnTo>
                    <a:pt x="89" y="177"/>
                  </a:lnTo>
                  <a:lnTo>
                    <a:pt x="89" y="195"/>
                  </a:lnTo>
                  <a:close/>
                  <a:moveTo>
                    <a:pt x="89" y="150"/>
                  </a:moveTo>
                  <a:lnTo>
                    <a:pt x="71" y="150"/>
                  </a:lnTo>
                  <a:lnTo>
                    <a:pt x="71" y="133"/>
                  </a:lnTo>
                  <a:lnTo>
                    <a:pt x="89" y="133"/>
                  </a:lnTo>
                  <a:lnTo>
                    <a:pt x="89" y="150"/>
                  </a:lnTo>
                  <a:close/>
                  <a:moveTo>
                    <a:pt x="89" y="106"/>
                  </a:moveTo>
                  <a:lnTo>
                    <a:pt x="71" y="106"/>
                  </a:lnTo>
                  <a:lnTo>
                    <a:pt x="71" y="88"/>
                  </a:lnTo>
                  <a:lnTo>
                    <a:pt x="89" y="88"/>
                  </a:lnTo>
                  <a:lnTo>
                    <a:pt x="89" y="106"/>
                  </a:lnTo>
                  <a:close/>
                  <a:moveTo>
                    <a:pt x="89" y="62"/>
                  </a:moveTo>
                  <a:lnTo>
                    <a:pt x="71" y="62"/>
                  </a:lnTo>
                  <a:lnTo>
                    <a:pt x="71" y="44"/>
                  </a:lnTo>
                  <a:lnTo>
                    <a:pt x="89" y="44"/>
                  </a:lnTo>
                  <a:lnTo>
                    <a:pt x="89" y="62"/>
                  </a:lnTo>
                  <a:close/>
                  <a:moveTo>
                    <a:pt x="168" y="248"/>
                  </a:moveTo>
                  <a:lnTo>
                    <a:pt x="151" y="248"/>
                  </a:lnTo>
                  <a:lnTo>
                    <a:pt x="151" y="230"/>
                  </a:lnTo>
                  <a:lnTo>
                    <a:pt x="168" y="230"/>
                  </a:lnTo>
                  <a:lnTo>
                    <a:pt x="168" y="248"/>
                  </a:lnTo>
                  <a:close/>
                  <a:moveTo>
                    <a:pt x="168" y="177"/>
                  </a:moveTo>
                  <a:lnTo>
                    <a:pt x="151" y="177"/>
                  </a:lnTo>
                  <a:lnTo>
                    <a:pt x="151" y="159"/>
                  </a:lnTo>
                  <a:lnTo>
                    <a:pt x="168" y="159"/>
                  </a:lnTo>
                  <a:lnTo>
                    <a:pt x="168" y="177"/>
                  </a:lnTo>
                  <a:close/>
                  <a:moveTo>
                    <a:pt x="204" y="212"/>
                  </a:moveTo>
                  <a:lnTo>
                    <a:pt x="186" y="212"/>
                  </a:lnTo>
                  <a:lnTo>
                    <a:pt x="186" y="195"/>
                  </a:lnTo>
                  <a:lnTo>
                    <a:pt x="204" y="195"/>
                  </a:lnTo>
                  <a:lnTo>
                    <a:pt x="204" y="212"/>
                  </a:ln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5" name="TextBox 66"/>
            <p:cNvSpPr txBox="1"/>
            <p:nvPr/>
          </p:nvSpPr>
          <p:spPr>
            <a:xfrm>
              <a:off x="6123924" y="2118114"/>
              <a:ext cx="1406525"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2C6"/>
                  </a:solidFill>
                  <a:effectLst/>
                  <a:uLnTx/>
                  <a:uFillTx/>
                  <a:latin typeface="Sego ui"/>
                  <a:cs typeface="+mn-cs"/>
                </a:rPr>
                <a:t>Corporate network</a:t>
              </a:r>
            </a:p>
          </p:txBody>
        </p:sp>
        <p:sp>
          <p:nvSpPr>
            <p:cNvPr id="16" name="TextBox 67"/>
            <p:cNvSpPr txBox="1"/>
            <p:nvPr/>
          </p:nvSpPr>
          <p:spPr>
            <a:xfrm>
              <a:off x="6238224" y="2843429"/>
              <a:ext cx="1609725" cy="25391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2C6"/>
                  </a:solidFill>
                  <a:effectLst/>
                  <a:uLnTx/>
                  <a:uFillTx/>
                  <a:latin typeface="Sego ui"/>
                  <a:cs typeface="+mn-cs"/>
                </a:rPr>
                <a:t>Microsoft SQL Server</a:t>
              </a:r>
            </a:p>
          </p:txBody>
        </p:sp>
        <p:sp>
          <p:nvSpPr>
            <p:cNvPr id="17" name="TextBox 68"/>
            <p:cNvSpPr txBox="1"/>
            <p:nvPr/>
          </p:nvSpPr>
          <p:spPr>
            <a:xfrm>
              <a:off x="6248413" y="3760985"/>
              <a:ext cx="1491586" cy="41549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2C6"/>
                  </a:solidFill>
                  <a:effectLst/>
                  <a:uLnTx/>
                  <a:uFillTx/>
                  <a:latin typeface="Sego ui"/>
                  <a:cs typeface="+mn-cs"/>
                </a:rPr>
                <a:t>Other published resources</a:t>
              </a:r>
            </a:p>
          </p:txBody>
        </p:sp>
        <p:sp>
          <p:nvSpPr>
            <p:cNvPr id="18" name="TextBox 69"/>
            <p:cNvSpPr txBox="1"/>
            <p:nvPr/>
          </p:nvSpPr>
          <p:spPr>
            <a:xfrm>
              <a:off x="4019122" y="3732642"/>
              <a:ext cx="1416621" cy="41549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2C6"/>
                  </a:solidFill>
                  <a:effectLst/>
                  <a:uLnTx/>
                  <a:uFillTx/>
                  <a:latin typeface="Sego ui"/>
                  <a:cs typeface="+mn-cs"/>
                </a:rPr>
                <a:t>Hybrid Connection Manager</a:t>
              </a:r>
            </a:p>
          </p:txBody>
        </p:sp>
        <p:cxnSp>
          <p:nvCxnSpPr>
            <p:cNvPr id="19" name="Straight Connector 18"/>
            <p:cNvCxnSpPr/>
            <p:nvPr/>
          </p:nvCxnSpPr>
          <p:spPr>
            <a:xfrm>
              <a:off x="3092593" y="3447188"/>
              <a:ext cx="1320871" cy="0"/>
            </a:xfrm>
            <a:prstGeom prst="line">
              <a:avLst/>
            </a:prstGeom>
            <a:noFill/>
            <a:ln w="38100" cap="flat" cmpd="sng" algn="ctr">
              <a:solidFill>
                <a:srgbClr val="0072C6"/>
              </a:solidFill>
              <a:prstDash val="solid"/>
              <a:miter lim="800000"/>
            </a:ln>
            <a:effectLst/>
          </p:spPr>
        </p:cxnSp>
        <p:cxnSp>
          <p:nvCxnSpPr>
            <p:cNvPr id="20" name="Straight Connector 19"/>
            <p:cNvCxnSpPr/>
            <p:nvPr/>
          </p:nvCxnSpPr>
          <p:spPr>
            <a:xfrm>
              <a:off x="3092593" y="3509100"/>
              <a:ext cx="1322272" cy="0"/>
            </a:xfrm>
            <a:prstGeom prst="line">
              <a:avLst/>
            </a:prstGeom>
            <a:noFill/>
            <a:ln w="38100" cap="flat" cmpd="sng" algn="ctr">
              <a:solidFill>
                <a:srgbClr val="0072C6"/>
              </a:solidFill>
              <a:prstDash val="solid"/>
              <a:miter lim="800000"/>
            </a:ln>
            <a:effectLst/>
          </p:spPr>
        </p:cxnSp>
        <p:cxnSp>
          <p:nvCxnSpPr>
            <p:cNvPr id="21" name="Straight Connector 20"/>
            <p:cNvCxnSpPr/>
            <p:nvPr/>
          </p:nvCxnSpPr>
          <p:spPr>
            <a:xfrm>
              <a:off x="2105169" y="3495709"/>
              <a:ext cx="0" cy="919802"/>
            </a:xfrm>
            <a:prstGeom prst="line">
              <a:avLst/>
            </a:prstGeom>
            <a:noFill/>
            <a:ln w="38100" cap="flat" cmpd="sng" algn="ctr">
              <a:solidFill>
                <a:srgbClr val="0072C6"/>
              </a:solidFill>
              <a:prstDash val="solid"/>
              <a:miter lim="800000"/>
            </a:ln>
            <a:effectLst/>
          </p:spPr>
        </p:cxnSp>
        <p:cxnSp>
          <p:nvCxnSpPr>
            <p:cNvPr id="22" name="Straight Connector 21"/>
            <p:cNvCxnSpPr/>
            <p:nvPr/>
          </p:nvCxnSpPr>
          <p:spPr>
            <a:xfrm>
              <a:off x="1797136" y="2544824"/>
              <a:ext cx="314325" cy="0"/>
            </a:xfrm>
            <a:prstGeom prst="line">
              <a:avLst/>
            </a:prstGeom>
            <a:noFill/>
            <a:ln w="38100" cap="flat" cmpd="sng" algn="ctr">
              <a:solidFill>
                <a:srgbClr val="0072C6"/>
              </a:solidFill>
              <a:prstDash val="solid"/>
              <a:miter lim="800000"/>
            </a:ln>
            <a:effectLst/>
          </p:spPr>
        </p:cxnSp>
        <p:cxnSp>
          <p:nvCxnSpPr>
            <p:cNvPr id="23" name="Straight Connector 22"/>
            <p:cNvCxnSpPr/>
            <p:nvPr/>
          </p:nvCxnSpPr>
          <p:spPr>
            <a:xfrm>
              <a:off x="1794812" y="4399942"/>
              <a:ext cx="314325" cy="0"/>
            </a:xfrm>
            <a:prstGeom prst="line">
              <a:avLst/>
            </a:prstGeom>
            <a:noFill/>
            <a:ln w="38100" cap="flat" cmpd="sng" algn="ctr">
              <a:solidFill>
                <a:srgbClr val="0072C6"/>
              </a:solidFill>
              <a:prstDash val="solid"/>
              <a:miter lim="800000"/>
            </a:ln>
            <a:effectLst/>
          </p:spPr>
        </p:cxnSp>
        <p:cxnSp>
          <p:nvCxnSpPr>
            <p:cNvPr id="24" name="Straight Connector 23"/>
            <p:cNvCxnSpPr/>
            <p:nvPr/>
          </p:nvCxnSpPr>
          <p:spPr>
            <a:xfrm>
              <a:off x="2109137" y="2527334"/>
              <a:ext cx="0" cy="919802"/>
            </a:xfrm>
            <a:prstGeom prst="line">
              <a:avLst/>
            </a:prstGeom>
            <a:noFill/>
            <a:ln w="38100" cap="flat" cmpd="sng" algn="ctr">
              <a:solidFill>
                <a:srgbClr val="0072C6"/>
              </a:solidFill>
              <a:prstDash val="solid"/>
              <a:miter lim="800000"/>
            </a:ln>
            <a:effectLst/>
          </p:spPr>
        </p:cxnSp>
        <p:grpSp>
          <p:nvGrpSpPr>
            <p:cNvPr id="25" name="Group 24"/>
            <p:cNvGrpSpPr>
              <a:grpSpLocks noChangeAspect="1"/>
            </p:cNvGrpSpPr>
            <p:nvPr/>
          </p:nvGrpSpPr>
          <p:grpSpPr bwMode="auto">
            <a:xfrm>
              <a:off x="4435809" y="3326528"/>
              <a:ext cx="482476" cy="294428"/>
              <a:chOff x="124" y="589"/>
              <a:chExt cx="5760" cy="3515"/>
            </a:xfrm>
          </p:grpSpPr>
          <p:sp>
            <p:nvSpPr>
              <p:cNvPr id="46" name="AutoShape 3"/>
              <p:cNvSpPr>
                <a:spLocks noChangeAspect="1" noChangeArrowheads="1" noTextEdit="1"/>
              </p:cNvSpPr>
              <p:nvPr/>
            </p:nvSpPr>
            <p:spPr bwMode="auto">
              <a:xfrm>
                <a:off x="124" y="589"/>
                <a:ext cx="5760" cy="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47" name="Freeform 46"/>
              <p:cNvSpPr>
                <a:spLocks/>
              </p:cNvSpPr>
              <p:nvPr/>
            </p:nvSpPr>
            <p:spPr bwMode="auto">
              <a:xfrm flipV="1">
                <a:off x="1232" y="590"/>
                <a:ext cx="4651" cy="3514"/>
              </a:xfrm>
              <a:custGeom>
                <a:avLst/>
                <a:gdLst>
                  <a:gd name="T0" fmla="*/ 11451 w 36954"/>
                  <a:gd name="T1" fmla="*/ 27546 h 27912"/>
                  <a:gd name="T2" fmla="*/ 19516 w 36954"/>
                  <a:gd name="T3" fmla="*/ 26184 h 27912"/>
                  <a:gd name="T4" fmla="*/ 24633 w 36954"/>
                  <a:gd name="T5" fmla="*/ 21736 h 27912"/>
                  <a:gd name="T6" fmla="*/ 27041 w 36954"/>
                  <a:gd name="T7" fmla="*/ 15239 h 27912"/>
                  <a:gd name="T8" fmla="*/ 34626 w 36954"/>
                  <a:gd name="T9" fmla="*/ 15238 h 27912"/>
                  <a:gd name="T10" fmla="*/ 35315 w 36954"/>
                  <a:gd name="T11" fmla="*/ 15164 h 27912"/>
                  <a:gd name="T12" fmla="*/ 36764 w 36954"/>
                  <a:gd name="T13" fmla="*/ 13903 h 27912"/>
                  <a:gd name="T14" fmla="*/ 36954 w 36954"/>
                  <a:gd name="T15" fmla="*/ 13129 h 27912"/>
                  <a:gd name="T16" fmla="*/ 36954 w 36954"/>
                  <a:gd name="T17" fmla="*/ 12953 h 27912"/>
                  <a:gd name="T18" fmla="*/ 36709 w 36954"/>
                  <a:gd name="T19" fmla="*/ 12080 h 27912"/>
                  <a:gd name="T20" fmla="*/ 35225 w 36954"/>
                  <a:gd name="T21" fmla="*/ 10916 h 27912"/>
                  <a:gd name="T22" fmla="*/ 34343 w 36954"/>
                  <a:gd name="T23" fmla="*/ 10864 h 27912"/>
                  <a:gd name="T24" fmla="*/ 26790 w 36954"/>
                  <a:gd name="T25" fmla="*/ 10863 h 27912"/>
                  <a:gd name="T26" fmla="*/ 22503 w 36954"/>
                  <a:gd name="T27" fmla="*/ 3532 h 27912"/>
                  <a:gd name="T28" fmla="*/ 16666 w 36954"/>
                  <a:gd name="T29" fmla="*/ 425 h 27912"/>
                  <a:gd name="T30" fmla="*/ 13285 w 36954"/>
                  <a:gd name="T31" fmla="*/ 0 h 27912"/>
                  <a:gd name="T32" fmla="*/ 11103 w 36954"/>
                  <a:gd name="T33" fmla="*/ 180 h 27912"/>
                  <a:gd name="T34" fmla="*/ 4773 w 36954"/>
                  <a:gd name="T35" fmla="*/ 2935 h 27912"/>
                  <a:gd name="T36" fmla="*/ 621 w 36954"/>
                  <a:gd name="T37" fmla="*/ 8267 h 27912"/>
                  <a:gd name="T38" fmla="*/ 556 w 36954"/>
                  <a:gd name="T39" fmla="*/ 8523 h 27912"/>
                  <a:gd name="T40" fmla="*/ 887 w 36954"/>
                  <a:gd name="T41" fmla="*/ 9449 h 27912"/>
                  <a:gd name="T42" fmla="*/ 2033 w 36954"/>
                  <a:gd name="T43" fmla="*/ 10332 h 27912"/>
                  <a:gd name="T44" fmla="*/ 4090 w 36954"/>
                  <a:gd name="T45" fmla="*/ 10255 h 27912"/>
                  <a:gd name="T46" fmla="*/ 4800 w 36954"/>
                  <a:gd name="T47" fmla="*/ 8822 h 27912"/>
                  <a:gd name="T48" fmla="*/ 9406 w 36954"/>
                  <a:gd name="T49" fmla="*/ 4810 h 27912"/>
                  <a:gd name="T50" fmla="*/ 13955 w 36954"/>
                  <a:gd name="T51" fmla="*/ 4056 h 27912"/>
                  <a:gd name="T52" fmla="*/ 17740 w 36954"/>
                  <a:gd name="T53" fmla="*/ 5115 h 27912"/>
                  <a:gd name="T54" fmla="*/ 22092 w 36954"/>
                  <a:gd name="T55" fmla="*/ 9549 h 27912"/>
                  <a:gd name="T56" fmla="*/ 22731 w 36954"/>
                  <a:gd name="T57" fmla="*/ 16518 h 27912"/>
                  <a:gd name="T58" fmla="*/ 21124 w 36954"/>
                  <a:gd name="T59" fmla="*/ 19778 h 27912"/>
                  <a:gd name="T60" fmla="*/ 15790 w 36954"/>
                  <a:gd name="T61" fmla="*/ 23384 h 27912"/>
                  <a:gd name="T62" fmla="*/ 11060 w 36954"/>
                  <a:gd name="T63" fmla="*/ 23472 h 27912"/>
                  <a:gd name="T64" fmla="*/ 7372 w 36954"/>
                  <a:gd name="T65" fmla="*/ 21769 h 27912"/>
                  <a:gd name="T66" fmla="*/ 3831 w 36954"/>
                  <a:gd name="T67" fmla="*/ 16740 h 27912"/>
                  <a:gd name="T68" fmla="*/ 3763 w 36954"/>
                  <a:gd name="T69" fmla="*/ 16593 h 27912"/>
                  <a:gd name="T70" fmla="*/ 1992 w 36954"/>
                  <a:gd name="T71" fmla="*/ 15786 h 27912"/>
                  <a:gd name="T72" fmla="*/ 666 w 36954"/>
                  <a:gd name="T73" fmla="*/ 16255 h 27912"/>
                  <a:gd name="T74" fmla="*/ 1 w 36954"/>
                  <a:gd name="T75" fmla="*/ 17657 h 27912"/>
                  <a:gd name="T76" fmla="*/ 58 w 36954"/>
                  <a:gd name="T77" fmla="*/ 17895 h 27912"/>
                  <a:gd name="T78" fmla="*/ 1633 w 36954"/>
                  <a:gd name="T79" fmla="*/ 21294 h 27912"/>
                  <a:gd name="T80" fmla="*/ 6050 w 36954"/>
                  <a:gd name="T81" fmla="*/ 25626 h 27912"/>
                  <a:gd name="T82" fmla="*/ 11451 w 36954"/>
                  <a:gd name="T83" fmla="*/ 27546 h 27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954" h="27912">
                    <a:moveTo>
                      <a:pt x="11451" y="27546"/>
                    </a:moveTo>
                    <a:cubicBezTo>
                      <a:pt x="14195" y="27912"/>
                      <a:pt x="17047" y="27439"/>
                      <a:pt x="19516" y="26184"/>
                    </a:cubicBezTo>
                    <a:cubicBezTo>
                      <a:pt x="21555" y="25155"/>
                      <a:pt x="23330" y="23611"/>
                      <a:pt x="24633" y="21736"/>
                    </a:cubicBezTo>
                    <a:cubicBezTo>
                      <a:pt x="25971" y="19822"/>
                      <a:pt x="26810" y="17563"/>
                      <a:pt x="27041" y="15239"/>
                    </a:cubicBezTo>
                    <a:cubicBezTo>
                      <a:pt x="29570" y="15238"/>
                      <a:pt x="32098" y="15238"/>
                      <a:pt x="34626" y="15238"/>
                    </a:cubicBezTo>
                    <a:cubicBezTo>
                      <a:pt x="34858" y="15243"/>
                      <a:pt x="35091" y="15225"/>
                      <a:pt x="35315" y="15164"/>
                    </a:cubicBezTo>
                    <a:cubicBezTo>
                      <a:pt x="35958" y="14996"/>
                      <a:pt x="36508" y="14516"/>
                      <a:pt x="36764" y="13903"/>
                    </a:cubicBezTo>
                    <a:cubicBezTo>
                      <a:pt x="36872" y="13658"/>
                      <a:pt x="36913" y="13391"/>
                      <a:pt x="36954" y="13129"/>
                    </a:cubicBezTo>
                    <a:lnTo>
                      <a:pt x="36954" y="12953"/>
                    </a:lnTo>
                    <a:cubicBezTo>
                      <a:pt x="36904" y="12655"/>
                      <a:pt x="36851" y="12351"/>
                      <a:pt x="36709" y="12080"/>
                    </a:cubicBezTo>
                    <a:cubicBezTo>
                      <a:pt x="36423" y="11495"/>
                      <a:pt x="35862" y="11054"/>
                      <a:pt x="35225" y="10916"/>
                    </a:cubicBezTo>
                    <a:cubicBezTo>
                      <a:pt x="34936" y="10847"/>
                      <a:pt x="34637" y="10866"/>
                      <a:pt x="34343" y="10864"/>
                    </a:cubicBezTo>
                    <a:cubicBezTo>
                      <a:pt x="31825" y="10863"/>
                      <a:pt x="29308" y="10864"/>
                      <a:pt x="26790" y="10863"/>
                    </a:cubicBezTo>
                    <a:cubicBezTo>
                      <a:pt x="26179" y="8049"/>
                      <a:pt x="24653" y="5446"/>
                      <a:pt x="22503" y="3532"/>
                    </a:cubicBezTo>
                    <a:cubicBezTo>
                      <a:pt x="20846" y="2045"/>
                      <a:pt x="18825" y="967"/>
                      <a:pt x="16666" y="425"/>
                    </a:cubicBezTo>
                    <a:cubicBezTo>
                      <a:pt x="15562" y="143"/>
                      <a:pt x="14423" y="14"/>
                      <a:pt x="13285" y="0"/>
                    </a:cubicBezTo>
                    <a:cubicBezTo>
                      <a:pt x="12555" y="15"/>
                      <a:pt x="11824" y="63"/>
                      <a:pt x="11103" y="180"/>
                    </a:cubicBezTo>
                    <a:cubicBezTo>
                      <a:pt x="8804" y="539"/>
                      <a:pt x="6604" y="1500"/>
                      <a:pt x="4773" y="2935"/>
                    </a:cubicBezTo>
                    <a:cubicBezTo>
                      <a:pt x="2979" y="4335"/>
                      <a:pt x="1538" y="6184"/>
                      <a:pt x="621" y="8267"/>
                    </a:cubicBezTo>
                    <a:cubicBezTo>
                      <a:pt x="590" y="8349"/>
                      <a:pt x="527" y="8431"/>
                      <a:pt x="556" y="8523"/>
                    </a:cubicBezTo>
                    <a:cubicBezTo>
                      <a:pt x="615" y="8846"/>
                      <a:pt x="718" y="9165"/>
                      <a:pt x="887" y="9449"/>
                    </a:cubicBezTo>
                    <a:cubicBezTo>
                      <a:pt x="1134" y="9879"/>
                      <a:pt x="1556" y="10197"/>
                      <a:pt x="2033" y="10332"/>
                    </a:cubicBezTo>
                    <a:cubicBezTo>
                      <a:pt x="2705" y="10526"/>
                      <a:pt x="3427" y="10448"/>
                      <a:pt x="4090" y="10255"/>
                    </a:cubicBezTo>
                    <a:cubicBezTo>
                      <a:pt x="4292" y="9761"/>
                      <a:pt x="4524" y="9279"/>
                      <a:pt x="4800" y="8822"/>
                    </a:cubicBezTo>
                    <a:cubicBezTo>
                      <a:pt x="5862" y="7044"/>
                      <a:pt x="7497" y="5614"/>
                      <a:pt x="9406" y="4810"/>
                    </a:cubicBezTo>
                    <a:cubicBezTo>
                      <a:pt x="10834" y="4202"/>
                      <a:pt x="12408" y="3946"/>
                      <a:pt x="13955" y="4056"/>
                    </a:cubicBezTo>
                    <a:cubicBezTo>
                      <a:pt x="15271" y="4148"/>
                      <a:pt x="16567" y="4510"/>
                      <a:pt x="17740" y="5115"/>
                    </a:cubicBezTo>
                    <a:cubicBezTo>
                      <a:pt x="19617" y="6075"/>
                      <a:pt x="21169" y="7654"/>
                      <a:pt x="22092" y="9549"/>
                    </a:cubicBezTo>
                    <a:cubicBezTo>
                      <a:pt x="23147" y="11690"/>
                      <a:pt x="23376" y="14220"/>
                      <a:pt x="22731" y="16518"/>
                    </a:cubicBezTo>
                    <a:cubicBezTo>
                      <a:pt x="22405" y="17692"/>
                      <a:pt x="21855" y="18803"/>
                      <a:pt x="21124" y="19778"/>
                    </a:cubicBezTo>
                    <a:cubicBezTo>
                      <a:pt x="19814" y="21530"/>
                      <a:pt x="17906" y="22827"/>
                      <a:pt x="15790" y="23384"/>
                    </a:cubicBezTo>
                    <a:cubicBezTo>
                      <a:pt x="14251" y="23794"/>
                      <a:pt x="12612" y="23826"/>
                      <a:pt x="11060" y="23472"/>
                    </a:cubicBezTo>
                    <a:cubicBezTo>
                      <a:pt x="9729" y="23171"/>
                      <a:pt x="8465" y="22585"/>
                      <a:pt x="7372" y="21769"/>
                    </a:cubicBezTo>
                    <a:cubicBezTo>
                      <a:pt x="5697" y="20526"/>
                      <a:pt x="4431" y="18738"/>
                      <a:pt x="3831" y="16740"/>
                    </a:cubicBezTo>
                    <a:cubicBezTo>
                      <a:pt x="3815" y="16688"/>
                      <a:pt x="3803" y="16632"/>
                      <a:pt x="3763" y="16593"/>
                    </a:cubicBezTo>
                    <a:cubicBezTo>
                      <a:pt x="3310" y="16105"/>
                      <a:pt x="2661" y="15796"/>
                      <a:pt x="1992" y="15786"/>
                    </a:cubicBezTo>
                    <a:cubicBezTo>
                      <a:pt x="1514" y="15776"/>
                      <a:pt x="1025" y="15933"/>
                      <a:pt x="666" y="16255"/>
                    </a:cubicBezTo>
                    <a:cubicBezTo>
                      <a:pt x="264" y="16607"/>
                      <a:pt x="51" y="17133"/>
                      <a:pt x="1" y="17657"/>
                    </a:cubicBezTo>
                    <a:cubicBezTo>
                      <a:pt x="0" y="17739"/>
                      <a:pt x="37" y="17816"/>
                      <a:pt x="58" y="17895"/>
                    </a:cubicBezTo>
                    <a:cubicBezTo>
                      <a:pt x="425" y="19093"/>
                      <a:pt x="957" y="20240"/>
                      <a:pt x="1633" y="21294"/>
                    </a:cubicBezTo>
                    <a:cubicBezTo>
                      <a:pt x="2755" y="23045"/>
                      <a:pt x="4278" y="24537"/>
                      <a:pt x="6050" y="25626"/>
                    </a:cubicBezTo>
                    <a:cubicBezTo>
                      <a:pt x="7689" y="26635"/>
                      <a:pt x="9542" y="27296"/>
                      <a:pt x="11451" y="27546"/>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48" name="Freeform 47"/>
              <p:cNvSpPr>
                <a:spLocks/>
              </p:cNvSpPr>
              <p:nvPr/>
            </p:nvSpPr>
            <p:spPr bwMode="auto">
              <a:xfrm flipV="1">
                <a:off x="1761" y="1233"/>
                <a:ext cx="2263" cy="2263"/>
              </a:xfrm>
              <a:custGeom>
                <a:avLst/>
                <a:gdLst>
                  <a:gd name="T0" fmla="*/ 8249 w 17979"/>
                  <a:gd name="T1" fmla="*/ 17842 h 17971"/>
                  <a:gd name="T2" fmla="*/ 12781 w 17979"/>
                  <a:gd name="T3" fmla="*/ 17022 h 17971"/>
                  <a:gd name="T4" fmla="*/ 17236 w 17979"/>
                  <a:gd name="T5" fmla="*/ 12272 h 17971"/>
                  <a:gd name="T6" fmla="*/ 17782 w 17979"/>
                  <a:gd name="T7" fmla="*/ 7834 h 17971"/>
                  <a:gd name="T8" fmla="*/ 14915 w 17979"/>
                  <a:gd name="T9" fmla="*/ 2400 h 17971"/>
                  <a:gd name="T10" fmla="*/ 12000 w 17979"/>
                  <a:gd name="T11" fmla="*/ 653 h 17971"/>
                  <a:gd name="T12" fmla="*/ 7528 w 17979"/>
                  <a:gd name="T13" fmla="*/ 247 h 17971"/>
                  <a:gd name="T14" fmla="*/ 3879 w 17979"/>
                  <a:gd name="T15" fmla="*/ 1744 h 17971"/>
                  <a:gd name="T16" fmla="*/ 1544 w 17979"/>
                  <a:gd name="T17" fmla="*/ 4168 h 17971"/>
                  <a:gd name="T18" fmla="*/ 149 w 17979"/>
                  <a:gd name="T19" fmla="*/ 8209 h 17971"/>
                  <a:gd name="T20" fmla="*/ 1091 w 17979"/>
                  <a:gd name="T21" fmla="*/ 13051 h 17971"/>
                  <a:gd name="T22" fmla="*/ 4371 w 17979"/>
                  <a:gd name="T23" fmla="*/ 16579 h 17971"/>
                  <a:gd name="T24" fmla="*/ 8249 w 17979"/>
                  <a:gd name="T25" fmla="*/ 17842 h 17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79" h="17971">
                    <a:moveTo>
                      <a:pt x="8249" y="17842"/>
                    </a:moveTo>
                    <a:cubicBezTo>
                      <a:pt x="9796" y="17971"/>
                      <a:pt x="11378" y="17690"/>
                      <a:pt x="12781" y="17022"/>
                    </a:cubicBezTo>
                    <a:cubicBezTo>
                      <a:pt x="14794" y="16075"/>
                      <a:pt x="16421" y="14342"/>
                      <a:pt x="17236" y="12272"/>
                    </a:cubicBezTo>
                    <a:cubicBezTo>
                      <a:pt x="17793" y="10871"/>
                      <a:pt x="17979" y="9327"/>
                      <a:pt x="17782" y="7834"/>
                    </a:cubicBezTo>
                    <a:cubicBezTo>
                      <a:pt x="17518" y="5756"/>
                      <a:pt x="16476" y="3794"/>
                      <a:pt x="14915" y="2400"/>
                    </a:cubicBezTo>
                    <a:cubicBezTo>
                      <a:pt x="14068" y="1637"/>
                      <a:pt x="13073" y="1040"/>
                      <a:pt x="12000" y="653"/>
                    </a:cubicBezTo>
                    <a:cubicBezTo>
                      <a:pt x="10577" y="137"/>
                      <a:pt x="9021" y="0"/>
                      <a:pt x="7528" y="247"/>
                    </a:cubicBezTo>
                    <a:cubicBezTo>
                      <a:pt x="6219" y="462"/>
                      <a:pt x="4962" y="979"/>
                      <a:pt x="3879" y="1744"/>
                    </a:cubicBezTo>
                    <a:cubicBezTo>
                      <a:pt x="2957" y="2394"/>
                      <a:pt x="2160" y="3222"/>
                      <a:pt x="1544" y="4168"/>
                    </a:cubicBezTo>
                    <a:cubicBezTo>
                      <a:pt x="758" y="5374"/>
                      <a:pt x="273" y="6775"/>
                      <a:pt x="149" y="8209"/>
                    </a:cubicBezTo>
                    <a:cubicBezTo>
                      <a:pt x="0" y="9869"/>
                      <a:pt x="325" y="11570"/>
                      <a:pt x="1091" y="13051"/>
                    </a:cubicBezTo>
                    <a:cubicBezTo>
                      <a:pt x="1833" y="14498"/>
                      <a:pt x="2982" y="15733"/>
                      <a:pt x="4371" y="16579"/>
                    </a:cubicBezTo>
                    <a:cubicBezTo>
                      <a:pt x="5542" y="17295"/>
                      <a:pt x="6881" y="17731"/>
                      <a:pt x="8249" y="17842"/>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49" name="Freeform 48"/>
              <p:cNvSpPr>
                <a:spLocks/>
              </p:cNvSpPr>
              <p:nvPr/>
            </p:nvSpPr>
            <p:spPr bwMode="auto">
              <a:xfrm flipV="1">
                <a:off x="124" y="2185"/>
                <a:ext cx="1558" cy="552"/>
              </a:xfrm>
              <a:custGeom>
                <a:avLst/>
                <a:gdLst>
                  <a:gd name="T0" fmla="*/ 648 w 12380"/>
                  <a:gd name="T1" fmla="*/ 3748 h 4384"/>
                  <a:gd name="T2" fmla="*/ 2186 w 12380"/>
                  <a:gd name="T3" fmla="*/ 4381 h 4384"/>
                  <a:gd name="T4" fmla="*/ 10160 w 12380"/>
                  <a:gd name="T5" fmla="*/ 4381 h 4384"/>
                  <a:gd name="T6" fmla="*/ 11549 w 12380"/>
                  <a:gd name="T7" fmla="*/ 3883 h 4384"/>
                  <a:gd name="T8" fmla="*/ 12338 w 12380"/>
                  <a:gd name="T9" fmla="*/ 2392 h 4384"/>
                  <a:gd name="T10" fmla="*/ 12037 w 12380"/>
                  <a:gd name="T11" fmla="*/ 1073 h 4384"/>
                  <a:gd name="T12" fmla="*/ 10161 w 12380"/>
                  <a:gd name="T13" fmla="*/ 7 h 4384"/>
                  <a:gd name="T14" fmla="*/ 2186 w 12380"/>
                  <a:gd name="T15" fmla="*/ 7 h 4384"/>
                  <a:gd name="T16" fmla="*/ 632 w 12380"/>
                  <a:gd name="T17" fmla="*/ 656 h 4384"/>
                  <a:gd name="T18" fmla="*/ 0 w 12380"/>
                  <a:gd name="T19" fmla="*/ 2082 h 4384"/>
                  <a:gd name="T20" fmla="*/ 0 w 12380"/>
                  <a:gd name="T21" fmla="*/ 2306 h 4384"/>
                  <a:gd name="T22" fmla="*/ 648 w 12380"/>
                  <a:gd name="T23" fmla="*/ 3748 h 4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0" h="4384">
                    <a:moveTo>
                      <a:pt x="648" y="3748"/>
                    </a:moveTo>
                    <a:cubicBezTo>
                      <a:pt x="1051" y="4151"/>
                      <a:pt x="1616" y="4384"/>
                      <a:pt x="2186" y="4381"/>
                    </a:cubicBezTo>
                    <a:cubicBezTo>
                      <a:pt x="4844" y="4381"/>
                      <a:pt x="7502" y="4381"/>
                      <a:pt x="10160" y="4381"/>
                    </a:cubicBezTo>
                    <a:cubicBezTo>
                      <a:pt x="10662" y="4382"/>
                      <a:pt x="11162" y="4204"/>
                      <a:pt x="11549" y="3883"/>
                    </a:cubicBezTo>
                    <a:cubicBezTo>
                      <a:pt x="11997" y="3518"/>
                      <a:pt x="12289" y="2968"/>
                      <a:pt x="12338" y="2392"/>
                    </a:cubicBezTo>
                    <a:cubicBezTo>
                      <a:pt x="12380" y="1935"/>
                      <a:pt x="12274" y="1466"/>
                      <a:pt x="12037" y="1073"/>
                    </a:cubicBezTo>
                    <a:cubicBezTo>
                      <a:pt x="11655" y="422"/>
                      <a:pt x="10917" y="0"/>
                      <a:pt x="10161" y="7"/>
                    </a:cubicBezTo>
                    <a:cubicBezTo>
                      <a:pt x="7503" y="6"/>
                      <a:pt x="4845" y="7"/>
                      <a:pt x="2186" y="7"/>
                    </a:cubicBezTo>
                    <a:cubicBezTo>
                      <a:pt x="1609" y="4"/>
                      <a:pt x="1036" y="244"/>
                      <a:pt x="632" y="656"/>
                    </a:cubicBezTo>
                    <a:cubicBezTo>
                      <a:pt x="255" y="1032"/>
                      <a:pt x="31" y="1551"/>
                      <a:pt x="0" y="2082"/>
                    </a:cubicBezTo>
                    <a:lnTo>
                      <a:pt x="0" y="2306"/>
                    </a:lnTo>
                    <a:cubicBezTo>
                      <a:pt x="31" y="2844"/>
                      <a:pt x="261" y="3370"/>
                      <a:pt x="648" y="3748"/>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grpSp>
        <p:grpSp>
          <p:nvGrpSpPr>
            <p:cNvPr id="26" name="Group 25"/>
            <p:cNvGrpSpPr>
              <a:grpSpLocks noChangeAspect="1"/>
            </p:cNvGrpSpPr>
            <p:nvPr/>
          </p:nvGrpSpPr>
          <p:grpSpPr bwMode="auto">
            <a:xfrm>
              <a:off x="2578660" y="3201543"/>
              <a:ext cx="449222" cy="531099"/>
              <a:chOff x="1053" y="0"/>
              <a:chExt cx="3654" cy="4320"/>
            </a:xfrm>
          </p:grpSpPr>
          <p:sp>
            <p:nvSpPr>
              <p:cNvPr id="43" name="AutoShape 9"/>
              <p:cNvSpPr>
                <a:spLocks noChangeAspect="1" noChangeArrowheads="1" noTextEdit="1"/>
              </p:cNvSpPr>
              <p:nvPr/>
            </p:nvSpPr>
            <p:spPr bwMode="auto">
              <a:xfrm>
                <a:off x="1053" y="0"/>
                <a:ext cx="3654"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44" name="Freeform 43"/>
              <p:cNvSpPr>
                <a:spLocks/>
              </p:cNvSpPr>
              <p:nvPr/>
            </p:nvSpPr>
            <p:spPr bwMode="auto">
              <a:xfrm flipV="1">
                <a:off x="1902" y="1"/>
                <a:ext cx="2805" cy="3963"/>
              </a:xfrm>
              <a:custGeom>
                <a:avLst/>
                <a:gdLst>
                  <a:gd name="T0" fmla="*/ 9868 w 28912"/>
                  <a:gd name="T1" fmla="*/ 40851 h 40851"/>
                  <a:gd name="T2" fmla="*/ 10368 w 28912"/>
                  <a:gd name="T3" fmla="*/ 40851 h 40851"/>
                  <a:gd name="T4" fmla="*/ 11384 w 28912"/>
                  <a:gd name="T5" fmla="*/ 40775 h 40851"/>
                  <a:gd name="T6" fmla="*/ 17450 w 28912"/>
                  <a:gd name="T7" fmla="*/ 37877 h 40851"/>
                  <a:gd name="T8" fmla="*/ 20587 w 28912"/>
                  <a:gd name="T9" fmla="*/ 31379 h 40851"/>
                  <a:gd name="T10" fmla="*/ 22331 w 28912"/>
                  <a:gd name="T11" fmla="*/ 31348 h 40851"/>
                  <a:gd name="T12" fmla="*/ 27070 w 28912"/>
                  <a:gd name="T13" fmla="*/ 29394 h 40851"/>
                  <a:gd name="T14" fmla="*/ 28226 w 28912"/>
                  <a:gd name="T15" fmla="*/ 27977 h 40851"/>
                  <a:gd name="T16" fmla="*/ 28912 w 28912"/>
                  <a:gd name="T17" fmla="*/ 25118 h 40851"/>
                  <a:gd name="T18" fmla="*/ 28886 w 28912"/>
                  <a:gd name="T19" fmla="*/ 23566 h 40851"/>
                  <a:gd name="T20" fmla="*/ 28843 w 28912"/>
                  <a:gd name="T21" fmla="*/ 14498 h 40851"/>
                  <a:gd name="T22" fmla="*/ 28785 w 28912"/>
                  <a:gd name="T23" fmla="*/ 12241 h 40851"/>
                  <a:gd name="T24" fmla="*/ 27583 w 28912"/>
                  <a:gd name="T25" fmla="*/ 8190 h 40851"/>
                  <a:gd name="T26" fmla="*/ 25231 w 28912"/>
                  <a:gd name="T27" fmla="*/ 5777 h 40851"/>
                  <a:gd name="T28" fmla="*/ 21591 w 28912"/>
                  <a:gd name="T29" fmla="*/ 4865 h 40851"/>
                  <a:gd name="T30" fmla="*/ 20426 w 28912"/>
                  <a:gd name="T31" fmla="*/ 4885 h 40851"/>
                  <a:gd name="T32" fmla="*/ 17408 w 28912"/>
                  <a:gd name="T33" fmla="*/ 4885 h 40851"/>
                  <a:gd name="T34" fmla="*/ 14170 w 28912"/>
                  <a:gd name="T35" fmla="*/ 924 h 40851"/>
                  <a:gd name="T36" fmla="*/ 10230 w 28912"/>
                  <a:gd name="T37" fmla="*/ 147 h 40851"/>
                  <a:gd name="T38" fmla="*/ 6836 w 28912"/>
                  <a:gd name="T39" fmla="*/ 1510 h 40851"/>
                  <a:gd name="T40" fmla="*/ 4539 w 28912"/>
                  <a:gd name="T41" fmla="*/ 4755 h 40851"/>
                  <a:gd name="T42" fmla="*/ 4487 w 28912"/>
                  <a:gd name="T43" fmla="*/ 8785 h 40851"/>
                  <a:gd name="T44" fmla="*/ 6170 w 28912"/>
                  <a:gd name="T45" fmla="*/ 11610 h 40851"/>
                  <a:gd name="T46" fmla="*/ 9257 w 28912"/>
                  <a:gd name="T47" fmla="*/ 13383 h 40851"/>
                  <a:gd name="T48" fmla="*/ 13184 w 28912"/>
                  <a:gd name="T49" fmla="*/ 13220 h 40851"/>
                  <a:gd name="T50" fmla="*/ 15824 w 28912"/>
                  <a:gd name="T51" fmla="*/ 11519 h 40851"/>
                  <a:gd name="T52" fmla="*/ 17646 w 28912"/>
                  <a:gd name="T53" fmla="*/ 7708 h 40851"/>
                  <a:gd name="T54" fmla="*/ 21871 w 28912"/>
                  <a:gd name="T55" fmla="*/ 7707 h 40851"/>
                  <a:gd name="T56" fmla="*/ 22935 w 28912"/>
                  <a:gd name="T57" fmla="*/ 7922 h 40851"/>
                  <a:gd name="T58" fmla="*/ 24378 w 28912"/>
                  <a:gd name="T59" fmla="*/ 9452 h 40851"/>
                  <a:gd name="T60" fmla="*/ 24950 w 28912"/>
                  <a:gd name="T61" fmla="*/ 11766 h 40851"/>
                  <a:gd name="T62" fmla="*/ 25005 w 28912"/>
                  <a:gd name="T63" fmla="*/ 14073 h 40851"/>
                  <a:gd name="T64" fmla="*/ 25166 w 28912"/>
                  <a:gd name="T65" fmla="*/ 23250 h 40851"/>
                  <a:gd name="T66" fmla="*/ 24620 w 28912"/>
                  <a:gd name="T67" fmla="*/ 26638 h 40851"/>
                  <a:gd name="T68" fmla="*/ 23376 w 28912"/>
                  <a:gd name="T69" fmla="*/ 28142 h 40851"/>
                  <a:gd name="T70" fmla="*/ 21554 w 28912"/>
                  <a:gd name="T71" fmla="*/ 28548 h 40851"/>
                  <a:gd name="T72" fmla="*/ 20486 w 28912"/>
                  <a:gd name="T73" fmla="*/ 28557 h 40851"/>
                  <a:gd name="T74" fmla="*/ 18355 w 28912"/>
                  <a:gd name="T75" fmla="*/ 23799 h 40851"/>
                  <a:gd name="T76" fmla="*/ 13062 w 28912"/>
                  <a:gd name="T77" fmla="*/ 20242 h 40851"/>
                  <a:gd name="T78" fmla="*/ 8317 w 28912"/>
                  <a:gd name="T79" fmla="*/ 19980 h 40851"/>
                  <a:gd name="T80" fmla="*/ 2462 w 28912"/>
                  <a:gd name="T81" fmla="*/ 23135 h 40851"/>
                  <a:gd name="T82" fmla="*/ 439 w 28912"/>
                  <a:gd name="T83" fmla="*/ 26242 h 40851"/>
                  <a:gd name="T84" fmla="*/ 1292 w 28912"/>
                  <a:gd name="T85" fmla="*/ 27565 h 40851"/>
                  <a:gd name="T86" fmla="*/ 3133 w 28912"/>
                  <a:gd name="T87" fmla="*/ 27615 h 40851"/>
                  <a:gd name="T88" fmla="*/ 5048 w 28912"/>
                  <a:gd name="T89" fmla="*/ 24841 h 40851"/>
                  <a:gd name="T90" fmla="*/ 8396 w 28912"/>
                  <a:gd name="T91" fmla="*/ 23079 h 40851"/>
                  <a:gd name="T92" fmla="*/ 12474 w 28912"/>
                  <a:gd name="T93" fmla="*/ 23270 h 40851"/>
                  <a:gd name="T94" fmla="*/ 15744 w 28912"/>
                  <a:gd name="T95" fmla="*/ 25458 h 40851"/>
                  <a:gd name="T96" fmla="*/ 17318 w 28912"/>
                  <a:gd name="T97" fmla="*/ 28400 h 40851"/>
                  <a:gd name="T98" fmla="*/ 17259 w 28912"/>
                  <a:gd name="T99" fmla="*/ 32538 h 40851"/>
                  <a:gd name="T100" fmla="*/ 15502 w 28912"/>
                  <a:gd name="T101" fmla="*/ 35540 h 40851"/>
                  <a:gd name="T102" fmla="*/ 12131 w 28912"/>
                  <a:gd name="T103" fmla="*/ 37568 h 40851"/>
                  <a:gd name="T104" fmla="*/ 7361 w 28912"/>
                  <a:gd name="T105" fmla="*/ 37333 h 40851"/>
                  <a:gd name="T106" fmla="*/ 4463 w 28912"/>
                  <a:gd name="T107" fmla="*/ 35293 h 40851"/>
                  <a:gd name="T108" fmla="*/ 2927 w 28912"/>
                  <a:gd name="T109" fmla="*/ 32523 h 40851"/>
                  <a:gd name="T110" fmla="*/ 2717 w 28912"/>
                  <a:gd name="T111" fmla="*/ 32276 h 40851"/>
                  <a:gd name="T112" fmla="*/ 896 w 28912"/>
                  <a:gd name="T113" fmla="*/ 31943 h 40851"/>
                  <a:gd name="T114" fmla="*/ 74 w 28912"/>
                  <a:gd name="T115" fmla="*/ 32946 h 40851"/>
                  <a:gd name="T116" fmla="*/ 39 w 28912"/>
                  <a:gd name="T117" fmla="*/ 33337 h 40851"/>
                  <a:gd name="T118" fmla="*/ 1659 w 28912"/>
                  <a:gd name="T119" fmla="*/ 36581 h 40851"/>
                  <a:gd name="T120" fmla="*/ 6580 w 28912"/>
                  <a:gd name="T121" fmla="*/ 40240 h 40851"/>
                  <a:gd name="T122" fmla="*/ 9868 w 28912"/>
                  <a:gd name="T123" fmla="*/ 40851 h 40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912" h="40851">
                    <a:moveTo>
                      <a:pt x="9868" y="40851"/>
                    </a:moveTo>
                    <a:lnTo>
                      <a:pt x="10368" y="40851"/>
                    </a:lnTo>
                    <a:cubicBezTo>
                      <a:pt x="10707" y="40836"/>
                      <a:pt x="11047" y="40817"/>
                      <a:pt x="11384" y="40775"/>
                    </a:cubicBezTo>
                    <a:cubicBezTo>
                      <a:pt x="13652" y="40510"/>
                      <a:pt x="15818" y="39473"/>
                      <a:pt x="17450" y="37877"/>
                    </a:cubicBezTo>
                    <a:cubicBezTo>
                      <a:pt x="19217" y="36170"/>
                      <a:pt x="20353" y="33826"/>
                      <a:pt x="20587" y="31379"/>
                    </a:cubicBezTo>
                    <a:cubicBezTo>
                      <a:pt x="21168" y="31374"/>
                      <a:pt x="21752" y="31419"/>
                      <a:pt x="22331" y="31348"/>
                    </a:cubicBezTo>
                    <a:cubicBezTo>
                      <a:pt x="24057" y="31187"/>
                      <a:pt x="25744" y="30518"/>
                      <a:pt x="27070" y="29394"/>
                    </a:cubicBezTo>
                    <a:cubicBezTo>
                      <a:pt x="27552" y="29012"/>
                      <a:pt x="27934" y="28516"/>
                      <a:pt x="28226" y="27977"/>
                    </a:cubicBezTo>
                    <a:cubicBezTo>
                      <a:pt x="28703" y="27106"/>
                      <a:pt x="28905" y="26106"/>
                      <a:pt x="28912" y="25118"/>
                    </a:cubicBezTo>
                    <a:cubicBezTo>
                      <a:pt x="28876" y="24602"/>
                      <a:pt x="28894" y="24084"/>
                      <a:pt x="28886" y="23566"/>
                    </a:cubicBezTo>
                    <a:cubicBezTo>
                      <a:pt x="28872" y="20544"/>
                      <a:pt x="28857" y="17521"/>
                      <a:pt x="28843" y="14498"/>
                    </a:cubicBezTo>
                    <a:cubicBezTo>
                      <a:pt x="28832" y="13746"/>
                      <a:pt x="28871" y="12991"/>
                      <a:pt x="28785" y="12241"/>
                    </a:cubicBezTo>
                    <a:cubicBezTo>
                      <a:pt x="28642" y="10833"/>
                      <a:pt x="28282" y="9428"/>
                      <a:pt x="27583" y="8190"/>
                    </a:cubicBezTo>
                    <a:cubicBezTo>
                      <a:pt x="27025" y="7201"/>
                      <a:pt x="26222" y="6341"/>
                      <a:pt x="25231" y="5777"/>
                    </a:cubicBezTo>
                    <a:cubicBezTo>
                      <a:pt x="24132" y="5141"/>
                      <a:pt x="22851" y="4880"/>
                      <a:pt x="21591" y="4865"/>
                    </a:cubicBezTo>
                    <a:cubicBezTo>
                      <a:pt x="21202" y="4853"/>
                      <a:pt x="20814" y="4893"/>
                      <a:pt x="20426" y="4885"/>
                    </a:cubicBezTo>
                    <a:cubicBezTo>
                      <a:pt x="19420" y="4885"/>
                      <a:pt x="18414" y="4885"/>
                      <a:pt x="17408" y="4885"/>
                    </a:cubicBezTo>
                    <a:cubicBezTo>
                      <a:pt x="16902" y="3209"/>
                      <a:pt x="15712" y="1755"/>
                      <a:pt x="14170" y="924"/>
                    </a:cubicBezTo>
                    <a:cubicBezTo>
                      <a:pt x="12977" y="271"/>
                      <a:pt x="11582" y="0"/>
                      <a:pt x="10230" y="147"/>
                    </a:cubicBezTo>
                    <a:cubicBezTo>
                      <a:pt x="9001" y="275"/>
                      <a:pt x="7812" y="754"/>
                      <a:pt x="6836" y="1510"/>
                    </a:cubicBezTo>
                    <a:cubicBezTo>
                      <a:pt x="5769" y="2330"/>
                      <a:pt x="4955" y="3475"/>
                      <a:pt x="4539" y="4755"/>
                    </a:cubicBezTo>
                    <a:cubicBezTo>
                      <a:pt x="4113" y="6051"/>
                      <a:pt x="4096" y="7478"/>
                      <a:pt x="4487" y="8785"/>
                    </a:cubicBezTo>
                    <a:cubicBezTo>
                      <a:pt x="4802" y="9847"/>
                      <a:pt x="5388" y="10826"/>
                      <a:pt x="6170" y="11610"/>
                    </a:cubicBezTo>
                    <a:cubicBezTo>
                      <a:pt x="7016" y="12463"/>
                      <a:pt x="8093" y="13084"/>
                      <a:pt x="9257" y="13383"/>
                    </a:cubicBezTo>
                    <a:cubicBezTo>
                      <a:pt x="10544" y="13717"/>
                      <a:pt x="11930" y="13662"/>
                      <a:pt x="13184" y="13220"/>
                    </a:cubicBezTo>
                    <a:cubicBezTo>
                      <a:pt x="14182" y="12872"/>
                      <a:pt x="15094" y="12283"/>
                      <a:pt x="15824" y="11519"/>
                    </a:cubicBezTo>
                    <a:cubicBezTo>
                      <a:pt x="16819" y="10487"/>
                      <a:pt x="17469" y="9130"/>
                      <a:pt x="17646" y="7708"/>
                    </a:cubicBezTo>
                    <a:cubicBezTo>
                      <a:pt x="19055" y="7707"/>
                      <a:pt x="20463" y="7709"/>
                      <a:pt x="21871" y="7707"/>
                    </a:cubicBezTo>
                    <a:cubicBezTo>
                      <a:pt x="22237" y="7688"/>
                      <a:pt x="22603" y="7770"/>
                      <a:pt x="22935" y="7922"/>
                    </a:cubicBezTo>
                    <a:cubicBezTo>
                      <a:pt x="23593" y="8221"/>
                      <a:pt x="24077" y="8808"/>
                      <a:pt x="24378" y="9452"/>
                    </a:cubicBezTo>
                    <a:cubicBezTo>
                      <a:pt x="24718" y="10177"/>
                      <a:pt x="24874" y="10973"/>
                      <a:pt x="24950" y="11766"/>
                    </a:cubicBezTo>
                    <a:cubicBezTo>
                      <a:pt x="25031" y="12533"/>
                      <a:pt x="24981" y="13304"/>
                      <a:pt x="25005" y="14073"/>
                    </a:cubicBezTo>
                    <a:cubicBezTo>
                      <a:pt x="25059" y="17132"/>
                      <a:pt x="25113" y="20191"/>
                      <a:pt x="25166" y="23250"/>
                    </a:cubicBezTo>
                    <a:cubicBezTo>
                      <a:pt x="25208" y="24398"/>
                      <a:pt x="25082" y="25577"/>
                      <a:pt x="24620" y="26638"/>
                    </a:cubicBezTo>
                    <a:cubicBezTo>
                      <a:pt x="24355" y="27239"/>
                      <a:pt x="23945" y="27797"/>
                      <a:pt x="23376" y="28142"/>
                    </a:cubicBezTo>
                    <a:cubicBezTo>
                      <a:pt x="22836" y="28477"/>
                      <a:pt x="22182" y="28589"/>
                      <a:pt x="21554" y="28548"/>
                    </a:cubicBezTo>
                    <a:cubicBezTo>
                      <a:pt x="21198" y="28562"/>
                      <a:pt x="20842" y="28556"/>
                      <a:pt x="20486" y="28557"/>
                    </a:cubicBezTo>
                    <a:cubicBezTo>
                      <a:pt x="20192" y="26824"/>
                      <a:pt x="19451" y="25171"/>
                      <a:pt x="18355" y="23799"/>
                    </a:cubicBezTo>
                    <a:cubicBezTo>
                      <a:pt x="17013" y="22106"/>
                      <a:pt x="15138" y="20842"/>
                      <a:pt x="13062" y="20242"/>
                    </a:cubicBezTo>
                    <a:cubicBezTo>
                      <a:pt x="11527" y="19794"/>
                      <a:pt x="9891" y="19709"/>
                      <a:pt x="8317" y="19980"/>
                    </a:cubicBezTo>
                    <a:cubicBezTo>
                      <a:pt x="6091" y="20359"/>
                      <a:pt x="4005" y="21488"/>
                      <a:pt x="2462" y="23135"/>
                    </a:cubicBezTo>
                    <a:cubicBezTo>
                      <a:pt x="1613" y="24041"/>
                      <a:pt x="914" y="25094"/>
                      <a:pt x="439" y="26242"/>
                    </a:cubicBezTo>
                    <a:cubicBezTo>
                      <a:pt x="506" y="26778"/>
                      <a:pt x="792" y="27321"/>
                      <a:pt x="1292" y="27565"/>
                    </a:cubicBezTo>
                    <a:cubicBezTo>
                      <a:pt x="1864" y="27847"/>
                      <a:pt x="2538" y="27786"/>
                      <a:pt x="3133" y="27615"/>
                    </a:cubicBezTo>
                    <a:cubicBezTo>
                      <a:pt x="3551" y="26562"/>
                      <a:pt x="4211" y="25605"/>
                      <a:pt x="5048" y="24841"/>
                    </a:cubicBezTo>
                    <a:cubicBezTo>
                      <a:pt x="5989" y="23980"/>
                      <a:pt x="7153" y="23364"/>
                      <a:pt x="8396" y="23079"/>
                    </a:cubicBezTo>
                    <a:cubicBezTo>
                      <a:pt x="9738" y="22767"/>
                      <a:pt x="11167" y="22830"/>
                      <a:pt x="12474" y="23270"/>
                    </a:cubicBezTo>
                    <a:cubicBezTo>
                      <a:pt x="13733" y="23691"/>
                      <a:pt x="14874" y="24456"/>
                      <a:pt x="15744" y="25458"/>
                    </a:cubicBezTo>
                    <a:cubicBezTo>
                      <a:pt x="16482" y="26303"/>
                      <a:pt x="17025" y="27317"/>
                      <a:pt x="17318" y="28400"/>
                    </a:cubicBezTo>
                    <a:cubicBezTo>
                      <a:pt x="17685" y="29749"/>
                      <a:pt x="17667" y="31201"/>
                      <a:pt x="17259" y="32538"/>
                    </a:cubicBezTo>
                    <a:cubicBezTo>
                      <a:pt x="16921" y="33659"/>
                      <a:pt x="16312" y="34695"/>
                      <a:pt x="15502" y="35540"/>
                    </a:cubicBezTo>
                    <a:cubicBezTo>
                      <a:pt x="14586" y="36500"/>
                      <a:pt x="13410" y="37210"/>
                      <a:pt x="12131" y="37568"/>
                    </a:cubicBezTo>
                    <a:cubicBezTo>
                      <a:pt x="10572" y="38009"/>
                      <a:pt x="8869" y="37929"/>
                      <a:pt x="7361" y="37333"/>
                    </a:cubicBezTo>
                    <a:cubicBezTo>
                      <a:pt x="6250" y="36898"/>
                      <a:pt x="5248" y="36191"/>
                      <a:pt x="4463" y="35293"/>
                    </a:cubicBezTo>
                    <a:cubicBezTo>
                      <a:pt x="3761" y="34494"/>
                      <a:pt x="3232" y="33543"/>
                      <a:pt x="2927" y="32523"/>
                    </a:cubicBezTo>
                    <a:cubicBezTo>
                      <a:pt x="2896" y="32414"/>
                      <a:pt x="2795" y="32350"/>
                      <a:pt x="2717" y="32276"/>
                    </a:cubicBezTo>
                    <a:cubicBezTo>
                      <a:pt x="2229" y="31853"/>
                      <a:pt x="1500" y="31683"/>
                      <a:pt x="896" y="31943"/>
                    </a:cubicBezTo>
                    <a:cubicBezTo>
                      <a:pt x="477" y="32117"/>
                      <a:pt x="178" y="32511"/>
                      <a:pt x="74" y="32946"/>
                    </a:cubicBezTo>
                    <a:cubicBezTo>
                      <a:pt x="48" y="33073"/>
                      <a:pt x="0" y="33207"/>
                      <a:pt x="39" y="33337"/>
                    </a:cubicBezTo>
                    <a:cubicBezTo>
                      <a:pt x="385" y="34501"/>
                      <a:pt x="936" y="35604"/>
                      <a:pt x="1659" y="36581"/>
                    </a:cubicBezTo>
                    <a:cubicBezTo>
                      <a:pt x="2891" y="38250"/>
                      <a:pt x="4625" y="39544"/>
                      <a:pt x="6580" y="40240"/>
                    </a:cubicBezTo>
                    <a:cubicBezTo>
                      <a:pt x="7634" y="40620"/>
                      <a:pt x="8749" y="40819"/>
                      <a:pt x="9868" y="40851"/>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45" name="Freeform 44"/>
              <p:cNvSpPr>
                <a:spLocks/>
              </p:cNvSpPr>
              <p:nvPr/>
            </p:nvSpPr>
            <p:spPr bwMode="auto">
              <a:xfrm flipV="1">
                <a:off x="1053" y="365"/>
                <a:ext cx="2885" cy="3955"/>
              </a:xfrm>
              <a:custGeom>
                <a:avLst/>
                <a:gdLst>
                  <a:gd name="T0" fmla="*/ 18731 w 29729"/>
                  <a:gd name="T1" fmla="*/ 40744 h 40759"/>
                  <a:gd name="T2" fmla="*/ 24877 w 29729"/>
                  <a:gd name="T3" fmla="*/ 36939 h 40759"/>
                  <a:gd name="T4" fmla="*/ 24361 w 29729"/>
                  <a:gd name="T5" fmla="*/ 30176 h 40759"/>
                  <a:gd name="T6" fmla="*/ 17381 w 29729"/>
                  <a:gd name="T7" fmla="*/ 27405 h 40759"/>
                  <a:gd name="T8" fmla="*/ 12292 w 29729"/>
                  <a:gd name="T9" fmla="*/ 32226 h 40759"/>
                  <a:gd name="T10" fmla="*/ 7301 w 29729"/>
                  <a:gd name="T11" fmla="*/ 32206 h 40759"/>
                  <a:gd name="T12" fmla="*/ 4046 w 29729"/>
                  <a:gd name="T13" fmla="*/ 29644 h 40759"/>
                  <a:gd name="T14" fmla="*/ 3910 w 29729"/>
                  <a:gd name="T15" fmla="*/ 17110 h 40759"/>
                  <a:gd name="T16" fmla="*/ 5331 w 29729"/>
                  <a:gd name="T17" fmla="*/ 12000 h 40759"/>
                  <a:gd name="T18" fmla="*/ 7441 w 29729"/>
                  <a:gd name="T19" fmla="*/ 11377 h 40759"/>
                  <a:gd name="T20" fmla="*/ 10279 w 29729"/>
                  <a:gd name="T21" fmla="*/ 15333 h 40759"/>
                  <a:gd name="T22" fmla="*/ 22818 w 29729"/>
                  <a:gd name="T23" fmla="*/ 20552 h 40759"/>
                  <a:gd name="T24" fmla="*/ 29729 w 29729"/>
                  <a:gd name="T25" fmla="*/ 13477 h 40759"/>
                  <a:gd name="T26" fmla="*/ 28119 w 29729"/>
                  <a:gd name="T27" fmla="*/ 12016 h 40759"/>
                  <a:gd name="T28" fmla="*/ 26804 w 29729"/>
                  <a:gd name="T29" fmla="*/ 12792 h 40759"/>
                  <a:gd name="T30" fmla="*/ 19509 w 29729"/>
                  <a:gd name="T31" fmla="*/ 18038 h 40759"/>
                  <a:gd name="T32" fmla="*/ 13152 w 29729"/>
                  <a:gd name="T33" fmla="*/ 14254 h 40759"/>
                  <a:gd name="T34" fmla="*/ 13866 w 29729"/>
                  <a:gd name="T35" fmla="*/ 5822 h 40759"/>
                  <a:gd name="T36" fmla="*/ 21138 w 29729"/>
                  <a:gd name="T37" fmla="*/ 3222 h 40759"/>
                  <a:gd name="T38" fmla="*/ 26622 w 29729"/>
                  <a:gd name="T39" fmla="*/ 7805 h 40759"/>
                  <a:gd name="T40" fmla="*/ 28851 w 29729"/>
                  <a:gd name="T41" fmla="*/ 7471 h 40759"/>
                  <a:gd name="T42" fmla="*/ 29251 w 29729"/>
                  <a:gd name="T43" fmla="*/ 6270 h 40759"/>
                  <a:gd name="T44" fmla="*/ 21906 w 29729"/>
                  <a:gd name="T45" fmla="*/ 264 h 40759"/>
                  <a:gd name="T46" fmla="*/ 19504 w 29729"/>
                  <a:gd name="T47" fmla="*/ 0 h 40759"/>
                  <a:gd name="T48" fmla="*/ 11591 w 29729"/>
                  <a:gd name="T49" fmla="*/ 3758 h 40759"/>
                  <a:gd name="T50" fmla="*/ 8258 w 29729"/>
                  <a:gd name="T51" fmla="*/ 8548 h 40759"/>
                  <a:gd name="T52" fmla="*/ 2000 w 29729"/>
                  <a:gd name="T53" fmla="*/ 10855 h 40759"/>
                  <a:gd name="T54" fmla="*/ 60 w 29729"/>
                  <a:gd name="T55" fmla="*/ 16791 h 40759"/>
                  <a:gd name="T56" fmla="*/ 18 w 29729"/>
                  <a:gd name="T57" fmla="*/ 26740 h 40759"/>
                  <a:gd name="T58" fmla="*/ 0 w 29729"/>
                  <a:gd name="T59" fmla="*/ 29030 h 40759"/>
                  <a:gd name="T60" fmla="*/ 3432 w 29729"/>
                  <a:gd name="T61" fmla="*/ 34107 h 40759"/>
                  <a:gd name="T62" fmla="*/ 12137 w 29729"/>
                  <a:gd name="T63" fmla="*/ 35048 h 40759"/>
                  <a:gd name="T64" fmla="*/ 15524 w 29729"/>
                  <a:gd name="T65" fmla="*/ 39895 h 40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729" h="40759">
                    <a:moveTo>
                      <a:pt x="15524" y="39895"/>
                    </a:moveTo>
                    <a:cubicBezTo>
                      <a:pt x="16500" y="40441"/>
                      <a:pt x="17614" y="40734"/>
                      <a:pt x="18731" y="40744"/>
                    </a:cubicBezTo>
                    <a:cubicBezTo>
                      <a:pt x="19939" y="40759"/>
                      <a:pt x="21149" y="40442"/>
                      <a:pt x="22192" y="39833"/>
                    </a:cubicBezTo>
                    <a:cubicBezTo>
                      <a:pt x="23347" y="39163"/>
                      <a:pt x="24296" y="38142"/>
                      <a:pt x="24877" y="36939"/>
                    </a:cubicBezTo>
                    <a:cubicBezTo>
                      <a:pt x="25377" y="35913"/>
                      <a:pt x="25605" y="34758"/>
                      <a:pt x="25539" y="33619"/>
                    </a:cubicBezTo>
                    <a:cubicBezTo>
                      <a:pt x="25474" y="32392"/>
                      <a:pt x="25061" y="31186"/>
                      <a:pt x="24361" y="30176"/>
                    </a:cubicBezTo>
                    <a:cubicBezTo>
                      <a:pt x="23632" y="29115"/>
                      <a:pt x="22594" y="28270"/>
                      <a:pt x="21406" y="27775"/>
                    </a:cubicBezTo>
                    <a:cubicBezTo>
                      <a:pt x="20144" y="27245"/>
                      <a:pt x="18718" y="27118"/>
                      <a:pt x="17381" y="27405"/>
                    </a:cubicBezTo>
                    <a:cubicBezTo>
                      <a:pt x="16224" y="27652"/>
                      <a:pt x="15138" y="28213"/>
                      <a:pt x="14265" y="29009"/>
                    </a:cubicBezTo>
                    <a:cubicBezTo>
                      <a:pt x="13320" y="29866"/>
                      <a:pt x="12626" y="30995"/>
                      <a:pt x="12292" y="32226"/>
                    </a:cubicBezTo>
                    <a:cubicBezTo>
                      <a:pt x="10734" y="32226"/>
                      <a:pt x="9177" y="32224"/>
                      <a:pt x="7620" y="32227"/>
                    </a:cubicBezTo>
                    <a:cubicBezTo>
                      <a:pt x="7513" y="32225"/>
                      <a:pt x="7408" y="32192"/>
                      <a:pt x="7301" y="32206"/>
                    </a:cubicBezTo>
                    <a:cubicBezTo>
                      <a:pt x="6595" y="32250"/>
                      <a:pt x="5858" y="32078"/>
                      <a:pt x="5294" y="31638"/>
                    </a:cubicBezTo>
                    <a:cubicBezTo>
                      <a:pt x="4657" y="31147"/>
                      <a:pt x="4271" y="30402"/>
                      <a:pt x="4046" y="29644"/>
                    </a:cubicBezTo>
                    <a:cubicBezTo>
                      <a:pt x="3828" y="28910"/>
                      <a:pt x="3735" y="28142"/>
                      <a:pt x="3730" y="27378"/>
                    </a:cubicBezTo>
                    <a:cubicBezTo>
                      <a:pt x="3790" y="23955"/>
                      <a:pt x="3851" y="20532"/>
                      <a:pt x="3910" y="17110"/>
                    </a:cubicBezTo>
                    <a:cubicBezTo>
                      <a:pt x="3883" y="15916"/>
                      <a:pt x="3942" y="14694"/>
                      <a:pt x="4342" y="13557"/>
                    </a:cubicBezTo>
                    <a:cubicBezTo>
                      <a:pt x="4550" y="12975"/>
                      <a:pt x="4864" y="12415"/>
                      <a:pt x="5331" y="12000"/>
                    </a:cubicBezTo>
                    <a:cubicBezTo>
                      <a:pt x="5771" y="11603"/>
                      <a:pt x="6354" y="11360"/>
                      <a:pt x="6950" y="11358"/>
                    </a:cubicBezTo>
                    <a:cubicBezTo>
                      <a:pt x="7114" y="11339"/>
                      <a:pt x="7277" y="11382"/>
                      <a:pt x="7441" y="11377"/>
                    </a:cubicBezTo>
                    <a:cubicBezTo>
                      <a:pt x="8011" y="11376"/>
                      <a:pt x="8581" y="11377"/>
                      <a:pt x="9151" y="11377"/>
                    </a:cubicBezTo>
                    <a:cubicBezTo>
                      <a:pt x="9261" y="12753"/>
                      <a:pt x="9646" y="14106"/>
                      <a:pt x="10279" y="15333"/>
                    </a:cubicBezTo>
                    <a:cubicBezTo>
                      <a:pt x="11277" y="17282"/>
                      <a:pt x="12901" y="18901"/>
                      <a:pt x="14852" y="19895"/>
                    </a:cubicBezTo>
                    <a:cubicBezTo>
                      <a:pt x="17284" y="21148"/>
                      <a:pt x="20213" y="21387"/>
                      <a:pt x="22818" y="20552"/>
                    </a:cubicBezTo>
                    <a:cubicBezTo>
                      <a:pt x="24886" y="19900"/>
                      <a:pt x="26735" y="18584"/>
                      <a:pt x="28038" y="16852"/>
                    </a:cubicBezTo>
                    <a:cubicBezTo>
                      <a:pt x="28798" y="15842"/>
                      <a:pt x="29381" y="14694"/>
                      <a:pt x="29729" y="13477"/>
                    </a:cubicBezTo>
                    <a:cubicBezTo>
                      <a:pt x="29717" y="12998"/>
                      <a:pt x="29477" y="12509"/>
                      <a:pt x="29067" y="12245"/>
                    </a:cubicBezTo>
                    <a:cubicBezTo>
                      <a:pt x="28789" y="12064"/>
                      <a:pt x="28448" y="11991"/>
                      <a:pt x="28119" y="12016"/>
                    </a:cubicBezTo>
                    <a:cubicBezTo>
                      <a:pt x="27654" y="12049"/>
                      <a:pt x="27213" y="12272"/>
                      <a:pt x="26891" y="12605"/>
                    </a:cubicBezTo>
                    <a:cubicBezTo>
                      <a:pt x="26839" y="12655"/>
                      <a:pt x="26825" y="12727"/>
                      <a:pt x="26804" y="12792"/>
                    </a:cubicBezTo>
                    <a:cubicBezTo>
                      <a:pt x="26250" y="14598"/>
                      <a:pt x="24971" y="16163"/>
                      <a:pt x="23324" y="17084"/>
                    </a:cubicBezTo>
                    <a:cubicBezTo>
                      <a:pt x="22168" y="17736"/>
                      <a:pt x="20836" y="18069"/>
                      <a:pt x="19509" y="18038"/>
                    </a:cubicBezTo>
                    <a:cubicBezTo>
                      <a:pt x="18294" y="18015"/>
                      <a:pt x="17086" y="17692"/>
                      <a:pt x="16025" y="17100"/>
                    </a:cubicBezTo>
                    <a:cubicBezTo>
                      <a:pt x="14831" y="16438"/>
                      <a:pt x="13826" y="15441"/>
                      <a:pt x="13152" y="14254"/>
                    </a:cubicBezTo>
                    <a:cubicBezTo>
                      <a:pt x="12540" y="13183"/>
                      <a:pt x="12202" y="11958"/>
                      <a:pt x="12177" y="10725"/>
                    </a:cubicBezTo>
                    <a:cubicBezTo>
                      <a:pt x="12133" y="8959"/>
                      <a:pt x="12740" y="7185"/>
                      <a:pt x="13866" y="5822"/>
                    </a:cubicBezTo>
                    <a:cubicBezTo>
                      <a:pt x="14718" y="4778"/>
                      <a:pt x="15857" y="3972"/>
                      <a:pt x="17125" y="3516"/>
                    </a:cubicBezTo>
                    <a:cubicBezTo>
                      <a:pt x="18403" y="3054"/>
                      <a:pt x="19807" y="2955"/>
                      <a:pt x="21138" y="3222"/>
                    </a:cubicBezTo>
                    <a:cubicBezTo>
                      <a:pt x="22350" y="3463"/>
                      <a:pt x="23497" y="4013"/>
                      <a:pt x="24445" y="4804"/>
                    </a:cubicBezTo>
                    <a:cubicBezTo>
                      <a:pt x="25406" y="5602"/>
                      <a:pt x="26162" y="6644"/>
                      <a:pt x="26622" y="7805"/>
                    </a:cubicBezTo>
                    <a:cubicBezTo>
                      <a:pt x="27069" y="7937"/>
                      <a:pt x="27546" y="7996"/>
                      <a:pt x="28007" y="7910"/>
                    </a:cubicBezTo>
                    <a:cubicBezTo>
                      <a:pt x="28323" y="7851"/>
                      <a:pt x="28628" y="7706"/>
                      <a:pt x="28851" y="7471"/>
                    </a:cubicBezTo>
                    <a:cubicBezTo>
                      <a:pt x="29106" y="7205"/>
                      <a:pt x="29247" y="6848"/>
                      <a:pt x="29312" y="6490"/>
                    </a:cubicBezTo>
                    <a:cubicBezTo>
                      <a:pt x="29331" y="6411"/>
                      <a:pt x="29278" y="6340"/>
                      <a:pt x="29251" y="6270"/>
                    </a:cubicBezTo>
                    <a:cubicBezTo>
                      <a:pt x="28826" y="5317"/>
                      <a:pt x="28262" y="4427"/>
                      <a:pt x="27577" y="3640"/>
                    </a:cubicBezTo>
                    <a:cubicBezTo>
                      <a:pt x="26113" y="1947"/>
                      <a:pt x="24095" y="739"/>
                      <a:pt x="21906" y="264"/>
                    </a:cubicBezTo>
                    <a:cubicBezTo>
                      <a:pt x="21183" y="101"/>
                      <a:pt x="20442" y="34"/>
                      <a:pt x="19703" y="0"/>
                    </a:cubicBezTo>
                    <a:lnTo>
                      <a:pt x="19504" y="0"/>
                    </a:lnTo>
                    <a:cubicBezTo>
                      <a:pt x="18785" y="40"/>
                      <a:pt x="18065" y="103"/>
                      <a:pt x="17362" y="263"/>
                    </a:cubicBezTo>
                    <a:cubicBezTo>
                      <a:pt x="15123" y="751"/>
                      <a:pt x="13064" y="2004"/>
                      <a:pt x="11591" y="3758"/>
                    </a:cubicBezTo>
                    <a:cubicBezTo>
                      <a:pt x="10434" y="5125"/>
                      <a:pt x="9637" y="6794"/>
                      <a:pt x="9305" y="8554"/>
                    </a:cubicBezTo>
                    <a:cubicBezTo>
                      <a:pt x="8956" y="8551"/>
                      <a:pt x="8607" y="8562"/>
                      <a:pt x="8258" y="8548"/>
                    </a:cubicBezTo>
                    <a:cubicBezTo>
                      <a:pt x="6970" y="8457"/>
                      <a:pt x="5644" y="8571"/>
                      <a:pt x="4439" y="9060"/>
                    </a:cubicBezTo>
                    <a:cubicBezTo>
                      <a:pt x="3491" y="9440"/>
                      <a:pt x="2645" y="10064"/>
                      <a:pt x="2000" y="10855"/>
                    </a:cubicBezTo>
                    <a:cubicBezTo>
                      <a:pt x="1238" y="11782"/>
                      <a:pt x="743" y="12902"/>
                      <a:pt x="442" y="14056"/>
                    </a:cubicBezTo>
                    <a:cubicBezTo>
                      <a:pt x="210" y="14949"/>
                      <a:pt x="87" y="15869"/>
                      <a:pt x="60" y="16791"/>
                    </a:cubicBezTo>
                    <a:cubicBezTo>
                      <a:pt x="50" y="17074"/>
                      <a:pt x="67" y="17357"/>
                      <a:pt x="62" y="17640"/>
                    </a:cubicBezTo>
                    <a:cubicBezTo>
                      <a:pt x="47" y="20673"/>
                      <a:pt x="33" y="23706"/>
                      <a:pt x="18" y="26740"/>
                    </a:cubicBezTo>
                    <a:cubicBezTo>
                      <a:pt x="10" y="27382"/>
                      <a:pt x="23" y="28025"/>
                      <a:pt x="0" y="28667"/>
                    </a:cubicBezTo>
                    <a:lnTo>
                      <a:pt x="0" y="29030"/>
                    </a:lnTo>
                    <a:cubicBezTo>
                      <a:pt x="37" y="30410"/>
                      <a:pt x="542" y="31809"/>
                      <a:pt x="1534" y="32789"/>
                    </a:cubicBezTo>
                    <a:cubicBezTo>
                      <a:pt x="2102" y="33313"/>
                      <a:pt x="2742" y="33759"/>
                      <a:pt x="3432" y="34107"/>
                    </a:cubicBezTo>
                    <a:cubicBezTo>
                      <a:pt x="4712" y="34754"/>
                      <a:pt x="6152" y="35066"/>
                      <a:pt x="7584" y="35048"/>
                    </a:cubicBezTo>
                    <a:cubicBezTo>
                      <a:pt x="9102" y="35048"/>
                      <a:pt x="10620" y="35048"/>
                      <a:pt x="12137" y="35048"/>
                    </a:cubicBezTo>
                    <a:cubicBezTo>
                      <a:pt x="12265" y="35858"/>
                      <a:pt x="12540" y="36645"/>
                      <a:pt x="12950" y="37356"/>
                    </a:cubicBezTo>
                    <a:cubicBezTo>
                      <a:pt x="13557" y="38414"/>
                      <a:pt x="14457" y="39302"/>
                      <a:pt x="15524" y="39895"/>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grpSp>
        <p:cxnSp>
          <p:nvCxnSpPr>
            <p:cNvPr id="27" name="Straight Connector 26"/>
            <p:cNvCxnSpPr/>
            <p:nvPr/>
          </p:nvCxnSpPr>
          <p:spPr>
            <a:xfrm>
              <a:off x="2085308" y="3509096"/>
              <a:ext cx="428641" cy="0"/>
            </a:xfrm>
            <a:prstGeom prst="line">
              <a:avLst/>
            </a:prstGeom>
            <a:noFill/>
            <a:ln w="38100" cap="flat" cmpd="sng" algn="ctr">
              <a:solidFill>
                <a:srgbClr val="0072C6"/>
              </a:solidFill>
              <a:prstDash val="solid"/>
              <a:miter lim="800000"/>
            </a:ln>
            <a:effectLst/>
          </p:spPr>
        </p:cxnSp>
        <p:cxnSp>
          <p:nvCxnSpPr>
            <p:cNvPr id="28" name="Straight Connector 27"/>
            <p:cNvCxnSpPr/>
            <p:nvPr/>
          </p:nvCxnSpPr>
          <p:spPr>
            <a:xfrm>
              <a:off x="2106693" y="3448615"/>
              <a:ext cx="423881" cy="0"/>
            </a:xfrm>
            <a:prstGeom prst="line">
              <a:avLst/>
            </a:prstGeom>
            <a:noFill/>
            <a:ln w="38100" cap="flat" cmpd="sng" algn="ctr">
              <a:solidFill>
                <a:srgbClr val="0072C6"/>
              </a:solidFill>
              <a:prstDash val="solid"/>
              <a:miter lim="800000"/>
            </a:ln>
            <a:effectLst/>
          </p:spPr>
        </p:cxnSp>
        <p:grpSp>
          <p:nvGrpSpPr>
            <p:cNvPr id="29" name="Group 28"/>
            <p:cNvGrpSpPr>
              <a:grpSpLocks noChangeAspect="1"/>
            </p:cNvGrpSpPr>
            <p:nvPr/>
          </p:nvGrpSpPr>
          <p:grpSpPr bwMode="auto">
            <a:xfrm>
              <a:off x="1245599" y="2269158"/>
              <a:ext cx="511759" cy="515201"/>
              <a:chOff x="1028" y="1607"/>
              <a:chExt cx="446" cy="449"/>
            </a:xfrm>
          </p:grpSpPr>
          <p:sp>
            <p:nvSpPr>
              <p:cNvPr id="41" name="AutoShape 3"/>
              <p:cNvSpPr>
                <a:spLocks noChangeAspect="1" noChangeArrowheads="1" noTextEdit="1"/>
              </p:cNvSpPr>
              <p:nvPr/>
            </p:nvSpPr>
            <p:spPr bwMode="auto">
              <a:xfrm>
                <a:off x="1028" y="1608"/>
                <a:ext cx="444" cy="4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42" name="Freeform 41"/>
              <p:cNvSpPr>
                <a:spLocks noEditPoints="1"/>
              </p:cNvSpPr>
              <p:nvPr/>
            </p:nvSpPr>
            <p:spPr bwMode="auto">
              <a:xfrm flipV="1">
                <a:off x="1028" y="1607"/>
                <a:ext cx="446" cy="449"/>
              </a:xfrm>
              <a:custGeom>
                <a:avLst/>
                <a:gdLst>
                  <a:gd name="T0" fmla="*/ 680 w 1941"/>
                  <a:gd name="T1" fmla="*/ 1784 h 1958"/>
                  <a:gd name="T2" fmla="*/ 1814 w 1941"/>
                  <a:gd name="T3" fmla="*/ 1170 h 1958"/>
                  <a:gd name="T4" fmla="*/ 1162 w 1941"/>
                  <a:gd name="T5" fmla="*/ 119 h 1958"/>
                  <a:gd name="T6" fmla="*/ 109 w 1941"/>
                  <a:gd name="T7" fmla="*/ 768 h 1958"/>
                  <a:gd name="T8" fmla="*/ 680 w 1941"/>
                  <a:gd name="T9" fmla="*/ 1784 h 1958"/>
                  <a:gd name="T10" fmla="*/ 722 w 1941"/>
                  <a:gd name="T11" fmla="*/ 1682 h 1958"/>
                  <a:gd name="T12" fmla="*/ 942 w 1941"/>
                  <a:gd name="T13" fmla="*/ 1447 h 1958"/>
                  <a:gd name="T14" fmla="*/ 1456 w 1941"/>
                  <a:gd name="T15" fmla="*/ 1550 h 1958"/>
                  <a:gd name="T16" fmla="*/ 722 w 1941"/>
                  <a:gd name="T17" fmla="*/ 1682 h 1958"/>
                  <a:gd name="T18" fmla="*/ 402 w 1941"/>
                  <a:gd name="T19" fmla="*/ 1472 h 1958"/>
                  <a:gd name="T20" fmla="*/ 458 w 1941"/>
                  <a:gd name="T21" fmla="*/ 1179 h 1958"/>
                  <a:gd name="T22" fmla="*/ 598 w 1941"/>
                  <a:gd name="T23" fmla="*/ 1177 h 1958"/>
                  <a:gd name="T24" fmla="*/ 835 w 1941"/>
                  <a:gd name="T25" fmla="*/ 1384 h 1958"/>
                  <a:gd name="T26" fmla="*/ 626 w 1941"/>
                  <a:gd name="T27" fmla="*/ 1644 h 1958"/>
                  <a:gd name="T28" fmla="*/ 402 w 1941"/>
                  <a:gd name="T29" fmla="*/ 1472 h 1958"/>
                  <a:gd name="T30" fmla="*/ 1080 w 1941"/>
                  <a:gd name="T31" fmla="*/ 1311 h 1958"/>
                  <a:gd name="T32" fmla="*/ 1329 w 1941"/>
                  <a:gd name="T33" fmla="*/ 1076 h 1958"/>
                  <a:gd name="T34" fmla="*/ 1530 w 1941"/>
                  <a:gd name="T35" fmla="*/ 1045 h 1958"/>
                  <a:gd name="T36" fmla="*/ 1577 w 1941"/>
                  <a:gd name="T37" fmla="*/ 862 h 1958"/>
                  <a:gd name="T38" fmla="*/ 1702 w 1941"/>
                  <a:gd name="T39" fmla="*/ 769 h 1958"/>
                  <a:gd name="T40" fmla="*/ 1559 w 1941"/>
                  <a:gd name="T41" fmla="*/ 1439 h 1958"/>
                  <a:gd name="T42" fmla="*/ 1080 w 1941"/>
                  <a:gd name="T43" fmla="*/ 1311 h 1958"/>
                  <a:gd name="T44" fmla="*/ 328 w 1941"/>
                  <a:gd name="T45" fmla="*/ 531 h 1958"/>
                  <a:gd name="T46" fmla="*/ 378 w 1941"/>
                  <a:gd name="T47" fmla="*/ 784 h 1958"/>
                  <a:gd name="T48" fmla="*/ 359 w 1941"/>
                  <a:gd name="T49" fmla="*/ 1095 h 1958"/>
                  <a:gd name="T50" fmla="*/ 324 w 1941"/>
                  <a:gd name="T51" fmla="*/ 1384 h 1958"/>
                  <a:gd name="T52" fmla="*/ 328 w 1941"/>
                  <a:gd name="T53" fmla="*/ 531 h 1958"/>
                  <a:gd name="T54" fmla="*/ 758 w 1941"/>
                  <a:gd name="T55" fmla="*/ 1063 h 1958"/>
                  <a:gd name="T56" fmla="*/ 748 w 1941"/>
                  <a:gd name="T57" fmla="*/ 820 h 1958"/>
                  <a:gd name="T58" fmla="*/ 984 w 1941"/>
                  <a:gd name="T59" fmla="*/ 659 h 1958"/>
                  <a:gd name="T60" fmla="*/ 1088 w 1941"/>
                  <a:gd name="T61" fmla="*/ 692 h 1958"/>
                  <a:gd name="T62" fmla="*/ 1231 w 1941"/>
                  <a:gd name="T63" fmla="*/ 563 h 1958"/>
                  <a:gd name="T64" fmla="*/ 1588 w 1941"/>
                  <a:gd name="T65" fmla="*/ 529 h 1958"/>
                  <a:gd name="T66" fmla="*/ 1680 w 1941"/>
                  <a:gd name="T67" fmla="*/ 707 h 1958"/>
                  <a:gd name="T68" fmla="*/ 1542 w 1941"/>
                  <a:gd name="T69" fmla="*/ 796 h 1958"/>
                  <a:gd name="T70" fmla="*/ 1318 w 1941"/>
                  <a:gd name="T71" fmla="*/ 802 h 1958"/>
                  <a:gd name="T72" fmla="*/ 1262 w 1941"/>
                  <a:gd name="T73" fmla="*/ 1001 h 1958"/>
                  <a:gd name="T74" fmla="*/ 978 w 1941"/>
                  <a:gd name="T75" fmla="*/ 1244 h 1958"/>
                  <a:gd name="T76" fmla="*/ 758 w 1941"/>
                  <a:gd name="T77" fmla="*/ 1063 h 1958"/>
                  <a:gd name="T78" fmla="*/ 531 w 1941"/>
                  <a:gd name="T79" fmla="*/ 721 h 1958"/>
                  <a:gd name="T80" fmla="*/ 473 w 1941"/>
                  <a:gd name="T81" fmla="*/ 383 h 1958"/>
                  <a:gd name="T82" fmla="*/ 1492 w 1941"/>
                  <a:gd name="T83" fmla="*/ 411 h 1958"/>
                  <a:gd name="T84" fmla="*/ 1203 w 1941"/>
                  <a:gd name="T85" fmla="*/ 447 h 1958"/>
                  <a:gd name="T86" fmla="*/ 915 w 1941"/>
                  <a:gd name="T87" fmla="*/ 547 h 1958"/>
                  <a:gd name="T88" fmla="*/ 637 w 1941"/>
                  <a:gd name="T89" fmla="*/ 737 h 1958"/>
                  <a:gd name="T90" fmla="*/ 531 w 1941"/>
                  <a:gd name="T91" fmla="*/ 721 h 1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41" h="1958">
                    <a:moveTo>
                      <a:pt x="680" y="1784"/>
                    </a:moveTo>
                    <a:cubicBezTo>
                      <a:pt x="1144" y="1958"/>
                      <a:pt x="1707" y="1653"/>
                      <a:pt x="1814" y="1170"/>
                    </a:cubicBezTo>
                    <a:cubicBezTo>
                      <a:pt x="1941" y="716"/>
                      <a:pt x="1619" y="213"/>
                      <a:pt x="1162" y="119"/>
                    </a:cubicBezTo>
                    <a:cubicBezTo>
                      <a:pt x="711" y="0"/>
                      <a:pt x="205" y="312"/>
                      <a:pt x="109" y="768"/>
                    </a:cubicBezTo>
                    <a:cubicBezTo>
                      <a:pt x="0" y="1189"/>
                      <a:pt x="268" y="1654"/>
                      <a:pt x="680" y="1784"/>
                    </a:cubicBezTo>
                    <a:moveTo>
                      <a:pt x="722" y="1682"/>
                    </a:moveTo>
                    <a:cubicBezTo>
                      <a:pt x="798" y="1606"/>
                      <a:pt x="871" y="1527"/>
                      <a:pt x="942" y="1447"/>
                    </a:cubicBezTo>
                    <a:cubicBezTo>
                      <a:pt x="1096" y="1541"/>
                      <a:pt x="1280" y="1559"/>
                      <a:pt x="1456" y="1550"/>
                    </a:cubicBezTo>
                    <a:cubicBezTo>
                      <a:pt x="1246" y="1701"/>
                      <a:pt x="972" y="1764"/>
                      <a:pt x="722" y="1682"/>
                    </a:cubicBezTo>
                    <a:moveTo>
                      <a:pt x="402" y="1472"/>
                    </a:moveTo>
                    <a:cubicBezTo>
                      <a:pt x="410" y="1373"/>
                      <a:pt x="427" y="1274"/>
                      <a:pt x="458" y="1179"/>
                    </a:cubicBezTo>
                    <a:cubicBezTo>
                      <a:pt x="504" y="1177"/>
                      <a:pt x="551" y="1177"/>
                      <a:pt x="598" y="1177"/>
                    </a:cubicBezTo>
                    <a:cubicBezTo>
                      <a:pt x="670" y="1253"/>
                      <a:pt x="748" y="1324"/>
                      <a:pt x="835" y="1384"/>
                    </a:cubicBezTo>
                    <a:cubicBezTo>
                      <a:pt x="757" y="1464"/>
                      <a:pt x="687" y="1551"/>
                      <a:pt x="626" y="1644"/>
                    </a:cubicBezTo>
                    <a:cubicBezTo>
                      <a:pt x="544" y="1596"/>
                      <a:pt x="468" y="1540"/>
                      <a:pt x="402" y="1472"/>
                    </a:cubicBezTo>
                    <a:moveTo>
                      <a:pt x="1080" y="1311"/>
                    </a:moveTo>
                    <a:cubicBezTo>
                      <a:pt x="1161" y="1231"/>
                      <a:pt x="1243" y="1151"/>
                      <a:pt x="1329" y="1076"/>
                    </a:cubicBezTo>
                    <a:cubicBezTo>
                      <a:pt x="1397" y="1082"/>
                      <a:pt x="1479" y="1105"/>
                      <a:pt x="1530" y="1045"/>
                    </a:cubicBezTo>
                    <a:cubicBezTo>
                      <a:pt x="1584" y="1001"/>
                      <a:pt x="1573" y="924"/>
                      <a:pt x="1577" y="862"/>
                    </a:cubicBezTo>
                    <a:cubicBezTo>
                      <a:pt x="1618" y="831"/>
                      <a:pt x="1660" y="800"/>
                      <a:pt x="1702" y="769"/>
                    </a:cubicBezTo>
                    <a:cubicBezTo>
                      <a:pt x="1749" y="1002"/>
                      <a:pt x="1710" y="1252"/>
                      <a:pt x="1559" y="1439"/>
                    </a:cubicBezTo>
                    <a:cubicBezTo>
                      <a:pt x="1391" y="1436"/>
                      <a:pt x="1232" y="1378"/>
                      <a:pt x="1080" y="1311"/>
                    </a:cubicBezTo>
                    <a:moveTo>
                      <a:pt x="328" y="531"/>
                    </a:moveTo>
                    <a:cubicBezTo>
                      <a:pt x="348" y="615"/>
                      <a:pt x="361" y="700"/>
                      <a:pt x="378" y="784"/>
                    </a:cubicBezTo>
                    <a:cubicBezTo>
                      <a:pt x="310" y="877"/>
                      <a:pt x="304" y="996"/>
                      <a:pt x="359" y="1095"/>
                    </a:cubicBezTo>
                    <a:cubicBezTo>
                      <a:pt x="327" y="1188"/>
                      <a:pt x="322" y="1287"/>
                      <a:pt x="324" y="1384"/>
                    </a:cubicBezTo>
                    <a:cubicBezTo>
                      <a:pt x="162" y="1126"/>
                      <a:pt x="163" y="788"/>
                      <a:pt x="328" y="531"/>
                    </a:cubicBezTo>
                    <a:moveTo>
                      <a:pt x="758" y="1063"/>
                    </a:moveTo>
                    <a:cubicBezTo>
                      <a:pt x="782" y="982"/>
                      <a:pt x="778" y="899"/>
                      <a:pt x="748" y="820"/>
                    </a:cubicBezTo>
                    <a:cubicBezTo>
                      <a:pt x="824" y="763"/>
                      <a:pt x="903" y="709"/>
                      <a:pt x="984" y="659"/>
                    </a:cubicBezTo>
                    <a:cubicBezTo>
                      <a:pt x="1010" y="667"/>
                      <a:pt x="1062" y="684"/>
                      <a:pt x="1088" y="692"/>
                    </a:cubicBezTo>
                    <a:cubicBezTo>
                      <a:pt x="1150" y="666"/>
                      <a:pt x="1195" y="618"/>
                      <a:pt x="1231" y="563"/>
                    </a:cubicBezTo>
                    <a:cubicBezTo>
                      <a:pt x="1347" y="531"/>
                      <a:pt x="1468" y="522"/>
                      <a:pt x="1588" y="529"/>
                    </a:cubicBezTo>
                    <a:cubicBezTo>
                      <a:pt x="1623" y="586"/>
                      <a:pt x="1652" y="646"/>
                      <a:pt x="1680" y="707"/>
                    </a:cubicBezTo>
                    <a:cubicBezTo>
                      <a:pt x="1634" y="737"/>
                      <a:pt x="1589" y="769"/>
                      <a:pt x="1542" y="796"/>
                    </a:cubicBezTo>
                    <a:cubicBezTo>
                      <a:pt x="1467" y="793"/>
                      <a:pt x="1381" y="736"/>
                      <a:pt x="1318" y="802"/>
                    </a:cubicBezTo>
                    <a:cubicBezTo>
                      <a:pt x="1251" y="847"/>
                      <a:pt x="1250" y="929"/>
                      <a:pt x="1262" y="1001"/>
                    </a:cubicBezTo>
                    <a:cubicBezTo>
                      <a:pt x="1167" y="1082"/>
                      <a:pt x="1070" y="1159"/>
                      <a:pt x="978" y="1244"/>
                    </a:cubicBezTo>
                    <a:cubicBezTo>
                      <a:pt x="902" y="1187"/>
                      <a:pt x="828" y="1127"/>
                      <a:pt x="758" y="1063"/>
                    </a:cubicBezTo>
                    <a:moveTo>
                      <a:pt x="531" y="721"/>
                    </a:moveTo>
                    <a:cubicBezTo>
                      <a:pt x="492" y="612"/>
                      <a:pt x="477" y="498"/>
                      <a:pt x="473" y="383"/>
                    </a:cubicBezTo>
                    <a:cubicBezTo>
                      <a:pt x="762" y="136"/>
                      <a:pt x="1212" y="162"/>
                      <a:pt x="1492" y="411"/>
                    </a:cubicBezTo>
                    <a:cubicBezTo>
                      <a:pt x="1396" y="422"/>
                      <a:pt x="1299" y="433"/>
                      <a:pt x="1203" y="447"/>
                    </a:cubicBezTo>
                    <a:cubicBezTo>
                      <a:pt x="1107" y="329"/>
                      <a:pt x="916" y="396"/>
                      <a:pt x="915" y="547"/>
                    </a:cubicBezTo>
                    <a:cubicBezTo>
                      <a:pt x="819" y="605"/>
                      <a:pt x="725" y="666"/>
                      <a:pt x="637" y="737"/>
                    </a:cubicBezTo>
                    <a:cubicBezTo>
                      <a:pt x="611" y="733"/>
                      <a:pt x="557" y="725"/>
                      <a:pt x="531" y="721"/>
                    </a:cubicBezTo>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grpSp>
        <p:grpSp>
          <p:nvGrpSpPr>
            <p:cNvPr id="30" name="Group 29"/>
            <p:cNvGrpSpPr>
              <a:grpSpLocks noChangeAspect="1"/>
            </p:cNvGrpSpPr>
            <p:nvPr/>
          </p:nvGrpSpPr>
          <p:grpSpPr bwMode="auto">
            <a:xfrm>
              <a:off x="1371303" y="3978178"/>
              <a:ext cx="373952" cy="728434"/>
              <a:chOff x="1536" y="2848"/>
              <a:chExt cx="461" cy="898"/>
            </a:xfrm>
          </p:grpSpPr>
          <p:sp>
            <p:nvSpPr>
              <p:cNvPr id="34" name="AutoShape 18"/>
              <p:cNvSpPr>
                <a:spLocks noChangeAspect="1" noChangeArrowheads="1" noTextEdit="1"/>
              </p:cNvSpPr>
              <p:nvPr/>
            </p:nvSpPr>
            <p:spPr bwMode="auto">
              <a:xfrm>
                <a:off x="1536" y="2849"/>
                <a:ext cx="461" cy="8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35" name="Freeform 34"/>
              <p:cNvSpPr>
                <a:spLocks noEditPoints="1"/>
              </p:cNvSpPr>
              <p:nvPr/>
            </p:nvSpPr>
            <p:spPr bwMode="auto">
              <a:xfrm flipV="1">
                <a:off x="1536" y="2848"/>
                <a:ext cx="460" cy="896"/>
              </a:xfrm>
              <a:custGeom>
                <a:avLst/>
                <a:gdLst>
                  <a:gd name="T0" fmla="*/ 777 w 2005"/>
                  <a:gd name="T1" fmla="*/ 3909 h 3924"/>
                  <a:gd name="T2" fmla="*/ 1717 w 2005"/>
                  <a:gd name="T3" fmla="*/ 3825 h 3924"/>
                  <a:gd name="T4" fmla="*/ 1993 w 2005"/>
                  <a:gd name="T5" fmla="*/ 3504 h 3924"/>
                  <a:gd name="T6" fmla="*/ 1990 w 2005"/>
                  <a:gd name="T7" fmla="*/ 466 h 3924"/>
                  <a:gd name="T8" fmla="*/ 1811 w 2005"/>
                  <a:gd name="T9" fmla="*/ 160 h 3924"/>
                  <a:gd name="T10" fmla="*/ 976 w 2005"/>
                  <a:gd name="T11" fmla="*/ 0 h 3924"/>
                  <a:gd name="T12" fmla="*/ 198 w 2005"/>
                  <a:gd name="T13" fmla="*/ 149 h 3924"/>
                  <a:gd name="T14" fmla="*/ 9 w 2005"/>
                  <a:gd name="T15" fmla="*/ 435 h 3924"/>
                  <a:gd name="T16" fmla="*/ 9 w 2005"/>
                  <a:gd name="T17" fmla="*/ 3501 h 3924"/>
                  <a:gd name="T18" fmla="*/ 175 w 2005"/>
                  <a:gd name="T19" fmla="*/ 3775 h 3924"/>
                  <a:gd name="T20" fmla="*/ 777 w 2005"/>
                  <a:gd name="T21" fmla="*/ 3909 h 3924"/>
                  <a:gd name="T22" fmla="*/ 725 w 2005"/>
                  <a:gd name="T23" fmla="*/ 3688 h 3924"/>
                  <a:gd name="T24" fmla="*/ 764 w 2005"/>
                  <a:gd name="T25" fmla="*/ 3657 h 3924"/>
                  <a:gd name="T26" fmla="*/ 1223 w 2005"/>
                  <a:gd name="T27" fmla="*/ 3657 h 3924"/>
                  <a:gd name="T28" fmla="*/ 1261 w 2005"/>
                  <a:gd name="T29" fmla="*/ 3689 h 3924"/>
                  <a:gd name="T30" fmla="*/ 725 w 2005"/>
                  <a:gd name="T31" fmla="*/ 3688 h 3924"/>
                  <a:gd name="T32" fmla="*/ 194 w 2005"/>
                  <a:gd name="T33" fmla="*/ 3358 h 3924"/>
                  <a:gd name="T34" fmla="*/ 195 w 2005"/>
                  <a:gd name="T35" fmla="*/ 605 h 3924"/>
                  <a:gd name="T36" fmla="*/ 260 w 2005"/>
                  <a:gd name="T37" fmla="*/ 612 h 3924"/>
                  <a:gd name="T38" fmla="*/ 259 w 2005"/>
                  <a:gd name="T39" fmla="*/ 1131 h 3924"/>
                  <a:gd name="T40" fmla="*/ 849 w 2005"/>
                  <a:gd name="T41" fmla="*/ 1132 h 3924"/>
                  <a:gd name="T42" fmla="*/ 850 w 2005"/>
                  <a:gd name="T43" fmla="*/ 607 h 3924"/>
                  <a:gd name="T44" fmla="*/ 924 w 2005"/>
                  <a:gd name="T45" fmla="*/ 610 h 3924"/>
                  <a:gd name="T46" fmla="*/ 924 w 2005"/>
                  <a:gd name="T47" fmla="*/ 1133 h 3924"/>
                  <a:gd name="T48" fmla="*/ 1511 w 2005"/>
                  <a:gd name="T49" fmla="*/ 1132 h 3924"/>
                  <a:gd name="T50" fmla="*/ 1511 w 2005"/>
                  <a:gd name="T51" fmla="*/ 607 h 3924"/>
                  <a:gd name="T52" fmla="*/ 1809 w 2005"/>
                  <a:gd name="T53" fmla="*/ 609 h 3924"/>
                  <a:gd name="T54" fmla="*/ 1809 w 2005"/>
                  <a:gd name="T55" fmla="*/ 3360 h 3924"/>
                  <a:gd name="T56" fmla="*/ 194 w 2005"/>
                  <a:gd name="T57" fmla="*/ 3358 h 3924"/>
                  <a:gd name="T58" fmla="*/ 923 w 2005"/>
                  <a:gd name="T59" fmla="*/ 257 h 3924"/>
                  <a:gd name="T60" fmla="*/ 1083 w 2005"/>
                  <a:gd name="T61" fmla="*/ 257 h 3924"/>
                  <a:gd name="T62" fmla="*/ 1011 w 2005"/>
                  <a:gd name="T63" fmla="*/ 385 h 3924"/>
                  <a:gd name="T64" fmla="*/ 923 w 2005"/>
                  <a:gd name="T65" fmla="*/ 257 h 3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5" h="3924">
                    <a:moveTo>
                      <a:pt x="777" y="3909"/>
                    </a:moveTo>
                    <a:cubicBezTo>
                      <a:pt x="1092" y="3918"/>
                      <a:pt x="1415" y="3924"/>
                      <a:pt x="1717" y="3825"/>
                    </a:cubicBezTo>
                    <a:cubicBezTo>
                      <a:pt x="1857" y="3781"/>
                      <a:pt x="2005" y="3666"/>
                      <a:pt x="1993" y="3504"/>
                    </a:cubicBezTo>
                    <a:cubicBezTo>
                      <a:pt x="1991" y="2491"/>
                      <a:pt x="1995" y="1478"/>
                      <a:pt x="1990" y="466"/>
                    </a:cubicBezTo>
                    <a:cubicBezTo>
                      <a:pt x="1997" y="339"/>
                      <a:pt x="1923" y="219"/>
                      <a:pt x="1811" y="160"/>
                    </a:cubicBezTo>
                    <a:cubicBezTo>
                      <a:pt x="1560" y="15"/>
                      <a:pt x="1259" y="2"/>
                      <a:pt x="976" y="0"/>
                    </a:cubicBezTo>
                    <a:cubicBezTo>
                      <a:pt x="712" y="4"/>
                      <a:pt x="436" y="23"/>
                      <a:pt x="198" y="149"/>
                    </a:cubicBezTo>
                    <a:cubicBezTo>
                      <a:pt x="93" y="204"/>
                      <a:pt x="0" y="308"/>
                      <a:pt x="9" y="435"/>
                    </a:cubicBezTo>
                    <a:cubicBezTo>
                      <a:pt x="8" y="1457"/>
                      <a:pt x="8" y="2479"/>
                      <a:pt x="9" y="3501"/>
                    </a:cubicBezTo>
                    <a:cubicBezTo>
                      <a:pt x="1" y="3618"/>
                      <a:pt x="74" y="3723"/>
                      <a:pt x="175" y="3775"/>
                    </a:cubicBezTo>
                    <a:cubicBezTo>
                      <a:pt x="358" y="3876"/>
                      <a:pt x="573" y="3894"/>
                      <a:pt x="777" y="3909"/>
                    </a:cubicBezTo>
                    <a:moveTo>
                      <a:pt x="725" y="3688"/>
                    </a:moveTo>
                    <a:lnTo>
                      <a:pt x="764" y="3657"/>
                    </a:lnTo>
                    <a:cubicBezTo>
                      <a:pt x="916" y="3642"/>
                      <a:pt x="1072" y="3642"/>
                      <a:pt x="1223" y="3657"/>
                    </a:cubicBezTo>
                    <a:lnTo>
                      <a:pt x="1261" y="3689"/>
                    </a:lnTo>
                    <a:cubicBezTo>
                      <a:pt x="1083" y="3704"/>
                      <a:pt x="903" y="3706"/>
                      <a:pt x="725" y="3688"/>
                    </a:cubicBezTo>
                    <a:moveTo>
                      <a:pt x="194" y="3358"/>
                    </a:moveTo>
                    <a:cubicBezTo>
                      <a:pt x="195" y="2440"/>
                      <a:pt x="194" y="1523"/>
                      <a:pt x="195" y="605"/>
                    </a:cubicBezTo>
                    <a:cubicBezTo>
                      <a:pt x="211" y="607"/>
                      <a:pt x="244" y="610"/>
                      <a:pt x="260" y="612"/>
                    </a:cubicBezTo>
                    <a:cubicBezTo>
                      <a:pt x="259" y="785"/>
                      <a:pt x="260" y="958"/>
                      <a:pt x="259" y="1131"/>
                    </a:cubicBezTo>
                    <a:cubicBezTo>
                      <a:pt x="456" y="1132"/>
                      <a:pt x="653" y="1131"/>
                      <a:pt x="849" y="1132"/>
                    </a:cubicBezTo>
                    <a:cubicBezTo>
                      <a:pt x="850" y="957"/>
                      <a:pt x="850" y="782"/>
                      <a:pt x="850" y="607"/>
                    </a:cubicBezTo>
                    <a:cubicBezTo>
                      <a:pt x="868" y="608"/>
                      <a:pt x="905" y="609"/>
                      <a:pt x="924" y="610"/>
                    </a:cubicBezTo>
                    <a:cubicBezTo>
                      <a:pt x="923" y="784"/>
                      <a:pt x="923" y="958"/>
                      <a:pt x="924" y="1133"/>
                    </a:cubicBezTo>
                    <a:cubicBezTo>
                      <a:pt x="1120" y="1130"/>
                      <a:pt x="1315" y="1131"/>
                      <a:pt x="1511" y="1132"/>
                    </a:cubicBezTo>
                    <a:cubicBezTo>
                      <a:pt x="1511" y="957"/>
                      <a:pt x="1510" y="782"/>
                      <a:pt x="1511" y="607"/>
                    </a:cubicBezTo>
                    <a:cubicBezTo>
                      <a:pt x="1611" y="607"/>
                      <a:pt x="1710" y="607"/>
                      <a:pt x="1809" y="609"/>
                    </a:cubicBezTo>
                    <a:cubicBezTo>
                      <a:pt x="1809" y="1526"/>
                      <a:pt x="1809" y="2443"/>
                      <a:pt x="1809" y="3360"/>
                    </a:cubicBezTo>
                    <a:cubicBezTo>
                      <a:pt x="1271" y="3360"/>
                      <a:pt x="732" y="3366"/>
                      <a:pt x="194" y="3358"/>
                    </a:cubicBezTo>
                    <a:moveTo>
                      <a:pt x="923" y="257"/>
                    </a:moveTo>
                    <a:cubicBezTo>
                      <a:pt x="955" y="194"/>
                      <a:pt x="1058" y="181"/>
                      <a:pt x="1083" y="257"/>
                    </a:cubicBezTo>
                    <a:cubicBezTo>
                      <a:pt x="1117" y="314"/>
                      <a:pt x="1042" y="351"/>
                      <a:pt x="1011" y="385"/>
                    </a:cubicBezTo>
                    <a:cubicBezTo>
                      <a:pt x="969" y="352"/>
                      <a:pt x="913" y="320"/>
                      <a:pt x="923" y="257"/>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36" name="Freeform 35"/>
              <p:cNvSpPr>
                <a:spLocks/>
              </p:cNvSpPr>
              <p:nvPr/>
            </p:nvSpPr>
            <p:spPr bwMode="auto">
              <a:xfrm flipV="1">
                <a:off x="1596" y="3049"/>
                <a:ext cx="135" cy="133"/>
              </a:xfrm>
              <a:custGeom>
                <a:avLst/>
                <a:gdLst>
                  <a:gd name="T0" fmla="*/ 0 w 591"/>
                  <a:gd name="T1" fmla="*/ 581 h 583"/>
                  <a:gd name="T2" fmla="*/ 590 w 591"/>
                  <a:gd name="T3" fmla="*/ 583 h 583"/>
                  <a:gd name="T4" fmla="*/ 591 w 591"/>
                  <a:gd name="T5" fmla="*/ 1 h 583"/>
                  <a:gd name="T6" fmla="*/ 0 w 591"/>
                  <a:gd name="T7" fmla="*/ 1 h 583"/>
                  <a:gd name="T8" fmla="*/ 0 w 591"/>
                  <a:gd name="T9" fmla="*/ 581 h 583"/>
                </a:gdLst>
                <a:ahLst/>
                <a:cxnLst>
                  <a:cxn ang="0">
                    <a:pos x="T0" y="T1"/>
                  </a:cxn>
                  <a:cxn ang="0">
                    <a:pos x="T2" y="T3"/>
                  </a:cxn>
                  <a:cxn ang="0">
                    <a:pos x="T4" y="T5"/>
                  </a:cxn>
                  <a:cxn ang="0">
                    <a:pos x="T6" y="T7"/>
                  </a:cxn>
                  <a:cxn ang="0">
                    <a:pos x="T8" y="T9"/>
                  </a:cxn>
                </a:cxnLst>
                <a:rect l="0" t="0" r="r" b="b"/>
                <a:pathLst>
                  <a:path w="591" h="583">
                    <a:moveTo>
                      <a:pt x="0" y="581"/>
                    </a:moveTo>
                    <a:cubicBezTo>
                      <a:pt x="197" y="582"/>
                      <a:pt x="394" y="580"/>
                      <a:pt x="590" y="583"/>
                    </a:cubicBezTo>
                    <a:cubicBezTo>
                      <a:pt x="591" y="389"/>
                      <a:pt x="591" y="195"/>
                      <a:pt x="591" y="1"/>
                    </a:cubicBezTo>
                    <a:cubicBezTo>
                      <a:pt x="394" y="1"/>
                      <a:pt x="197" y="0"/>
                      <a:pt x="0" y="1"/>
                    </a:cubicBezTo>
                    <a:cubicBezTo>
                      <a:pt x="1" y="195"/>
                      <a:pt x="0" y="388"/>
                      <a:pt x="0" y="581"/>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37" name="Freeform 36"/>
              <p:cNvSpPr>
                <a:spLocks/>
              </p:cNvSpPr>
              <p:nvPr/>
            </p:nvSpPr>
            <p:spPr bwMode="auto">
              <a:xfrm flipV="1">
                <a:off x="1748" y="3049"/>
                <a:ext cx="135" cy="133"/>
              </a:xfrm>
              <a:custGeom>
                <a:avLst/>
                <a:gdLst>
                  <a:gd name="T0" fmla="*/ 1 w 588"/>
                  <a:gd name="T1" fmla="*/ 583 h 584"/>
                  <a:gd name="T2" fmla="*/ 588 w 588"/>
                  <a:gd name="T3" fmla="*/ 584 h 584"/>
                  <a:gd name="T4" fmla="*/ 588 w 588"/>
                  <a:gd name="T5" fmla="*/ 1 h 584"/>
                  <a:gd name="T6" fmla="*/ 1 w 588"/>
                  <a:gd name="T7" fmla="*/ 0 h 584"/>
                  <a:gd name="T8" fmla="*/ 1 w 588"/>
                  <a:gd name="T9" fmla="*/ 583 h 584"/>
                </a:gdLst>
                <a:ahLst/>
                <a:cxnLst>
                  <a:cxn ang="0">
                    <a:pos x="T0" y="T1"/>
                  </a:cxn>
                  <a:cxn ang="0">
                    <a:pos x="T2" y="T3"/>
                  </a:cxn>
                  <a:cxn ang="0">
                    <a:pos x="T4" y="T5"/>
                  </a:cxn>
                  <a:cxn ang="0">
                    <a:pos x="T6" y="T7"/>
                  </a:cxn>
                  <a:cxn ang="0">
                    <a:pos x="T8" y="T9"/>
                  </a:cxn>
                </a:cxnLst>
                <a:rect l="0" t="0" r="r" b="b"/>
                <a:pathLst>
                  <a:path w="588" h="584">
                    <a:moveTo>
                      <a:pt x="1" y="583"/>
                    </a:moveTo>
                    <a:cubicBezTo>
                      <a:pt x="197" y="580"/>
                      <a:pt x="392" y="581"/>
                      <a:pt x="588" y="584"/>
                    </a:cubicBezTo>
                    <a:cubicBezTo>
                      <a:pt x="588" y="390"/>
                      <a:pt x="588" y="195"/>
                      <a:pt x="588" y="1"/>
                    </a:cubicBezTo>
                    <a:cubicBezTo>
                      <a:pt x="392" y="1"/>
                      <a:pt x="196" y="1"/>
                      <a:pt x="1" y="0"/>
                    </a:cubicBezTo>
                    <a:cubicBezTo>
                      <a:pt x="0" y="195"/>
                      <a:pt x="0" y="389"/>
                      <a:pt x="1" y="58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38" name="Freeform 37"/>
              <p:cNvSpPr>
                <a:spLocks/>
              </p:cNvSpPr>
              <p:nvPr/>
            </p:nvSpPr>
            <p:spPr bwMode="auto">
              <a:xfrm flipV="1">
                <a:off x="1596" y="3195"/>
                <a:ext cx="135" cy="132"/>
              </a:xfrm>
              <a:custGeom>
                <a:avLst/>
                <a:gdLst>
                  <a:gd name="T0" fmla="*/ 0 w 591"/>
                  <a:gd name="T1" fmla="*/ 576 h 577"/>
                  <a:gd name="T2" fmla="*/ 590 w 591"/>
                  <a:gd name="T3" fmla="*/ 577 h 577"/>
                  <a:gd name="T4" fmla="*/ 591 w 591"/>
                  <a:gd name="T5" fmla="*/ 1 h 577"/>
                  <a:gd name="T6" fmla="*/ 0 w 591"/>
                  <a:gd name="T7" fmla="*/ 1 h 577"/>
                  <a:gd name="T8" fmla="*/ 0 w 591"/>
                  <a:gd name="T9" fmla="*/ 576 h 577"/>
                </a:gdLst>
                <a:ahLst/>
                <a:cxnLst>
                  <a:cxn ang="0">
                    <a:pos x="T0" y="T1"/>
                  </a:cxn>
                  <a:cxn ang="0">
                    <a:pos x="T2" y="T3"/>
                  </a:cxn>
                  <a:cxn ang="0">
                    <a:pos x="T4" y="T5"/>
                  </a:cxn>
                  <a:cxn ang="0">
                    <a:pos x="T6" y="T7"/>
                  </a:cxn>
                  <a:cxn ang="0">
                    <a:pos x="T8" y="T9"/>
                  </a:cxn>
                </a:cxnLst>
                <a:rect l="0" t="0" r="r" b="b"/>
                <a:pathLst>
                  <a:path w="591" h="577">
                    <a:moveTo>
                      <a:pt x="0" y="576"/>
                    </a:moveTo>
                    <a:cubicBezTo>
                      <a:pt x="197" y="577"/>
                      <a:pt x="394" y="576"/>
                      <a:pt x="590" y="577"/>
                    </a:cubicBezTo>
                    <a:cubicBezTo>
                      <a:pt x="591" y="385"/>
                      <a:pt x="591" y="193"/>
                      <a:pt x="591" y="1"/>
                    </a:cubicBezTo>
                    <a:cubicBezTo>
                      <a:pt x="394" y="1"/>
                      <a:pt x="197" y="0"/>
                      <a:pt x="0" y="1"/>
                    </a:cubicBezTo>
                    <a:cubicBezTo>
                      <a:pt x="1" y="193"/>
                      <a:pt x="0" y="384"/>
                      <a:pt x="0" y="576"/>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39" name="Freeform 38"/>
              <p:cNvSpPr>
                <a:spLocks/>
              </p:cNvSpPr>
              <p:nvPr/>
            </p:nvSpPr>
            <p:spPr bwMode="auto">
              <a:xfrm flipV="1">
                <a:off x="1748" y="3195"/>
                <a:ext cx="135" cy="132"/>
              </a:xfrm>
              <a:custGeom>
                <a:avLst/>
                <a:gdLst>
                  <a:gd name="T0" fmla="*/ 1 w 588"/>
                  <a:gd name="T1" fmla="*/ 578 h 578"/>
                  <a:gd name="T2" fmla="*/ 588 w 588"/>
                  <a:gd name="T3" fmla="*/ 577 h 578"/>
                  <a:gd name="T4" fmla="*/ 588 w 588"/>
                  <a:gd name="T5" fmla="*/ 1 h 578"/>
                  <a:gd name="T6" fmla="*/ 1 w 588"/>
                  <a:gd name="T7" fmla="*/ 0 h 578"/>
                  <a:gd name="T8" fmla="*/ 1 w 588"/>
                  <a:gd name="T9" fmla="*/ 578 h 578"/>
                </a:gdLst>
                <a:ahLst/>
                <a:cxnLst>
                  <a:cxn ang="0">
                    <a:pos x="T0" y="T1"/>
                  </a:cxn>
                  <a:cxn ang="0">
                    <a:pos x="T2" y="T3"/>
                  </a:cxn>
                  <a:cxn ang="0">
                    <a:pos x="T4" y="T5"/>
                  </a:cxn>
                  <a:cxn ang="0">
                    <a:pos x="T6" y="T7"/>
                  </a:cxn>
                  <a:cxn ang="0">
                    <a:pos x="T8" y="T9"/>
                  </a:cxn>
                </a:cxnLst>
                <a:rect l="0" t="0" r="r" b="b"/>
                <a:pathLst>
                  <a:path w="588" h="578">
                    <a:moveTo>
                      <a:pt x="1" y="578"/>
                    </a:moveTo>
                    <a:cubicBezTo>
                      <a:pt x="197" y="576"/>
                      <a:pt x="392" y="576"/>
                      <a:pt x="588" y="577"/>
                    </a:cubicBezTo>
                    <a:cubicBezTo>
                      <a:pt x="588" y="385"/>
                      <a:pt x="588" y="193"/>
                      <a:pt x="588" y="1"/>
                    </a:cubicBezTo>
                    <a:cubicBezTo>
                      <a:pt x="392" y="1"/>
                      <a:pt x="196" y="1"/>
                      <a:pt x="1" y="0"/>
                    </a:cubicBezTo>
                    <a:cubicBezTo>
                      <a:pt x="0" y="193"/>
                      <a:pt x="0" y="385"/>
                      <a:pt x="1" y="578"/>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40" name="Freeform 39"/>
              <p:cNvSpPr>
                <a:spLocks/>
              </p:cNvSpPr>
              <p:nvPr/>
            </p:nvSpPr>
            <p:spPr bwMode="auto">
              <a:xfrm flipV="1">
                <a:off x="1596" y="3343"/>
                <a:ext cx="287" cy="127"/>
              </a:xfrm>
              <a:custGeom>
                <a:avLst/>
                <a:gdLst>
                  <a:gd name="T0" fmla="*/ 0 w 1252"/>
                  <a:gd name="T1" fmla="*/ 553 h 555"/>
                  <a:gd name="T2" fmla="*/ 1252 w 1252"/>
                  <a:gd name="T3" fmla="*/ 554 h 555"/>
                  <a:gd name="T4" fmla="*/ 1251 w 1252"/>
                  <a:gd name="T5" fmla="*/ 1 h 555"/>
                  <a:gd name="T6" fmla="*/ 1 w 1252"/>
                  <a:gd name="T7" fmla="*/ 1 h 555"/>
                  <a:gd name="T8" fmla="*/ 0 w 1252"/>
                  <a:gd name="T9" fmla="*/ 553 h 555"/>
                </a:gdLst>
                <a:ahLst/>
                <a:cxnLst>
                  <a:cxn ang="0">
                    <a:pos x="T0" y="T1"/>
                  </a:cxn>
                  <a:cxn ang="0">
                    <a:pos x="T2" y="T3"/>
                  </a:cxn>
                  <a:cxn ang="0">
                    <a:pos x="T4" y="T5"/>
                  </a:cxn>
                  <a:cxn ang="0">
                    <a:pos x="T6" y="T7"/>
                  </a:cxn>
                  <a:cxn ang="0">
                    <a:pos x="T8" y="T9"/>
                  </a:cxn>
                </a:cxnLst>
                <a:rect l="0" t="0" r="r" b="b"/>
                <a:pathLst>
                  <a:path w="1252" h="555">
                    <a:moveTo>
                      <a:pt x="0" y="553"/>
                    </a:moveTo>
                    <a:cubicBezTo>
                      <a:pt x="417" y="555"/>
                      <a:pt x="835" y="553"/>
                      <a:pt x="1252" y="554"/>
                    </a:cubicBezTo>
                    <a:cubicBezTo>
                      <a:pt x="1252" y="370"/>
                      <a:pt x="1252" y="185"/>
                      <a:pt x="1251" y="1"/>
                    </a:cubicBezTo>
                    <a:cubicBezTo>
                      <a:pt x="835" y="1"/>
                      <a:pt x="418" y="0"/>
                      <a:pt x="1" y="1"/>
                    </a:cubicBezTo>
                    <a:cubicBezTo>
                      <a:pt x="0" y="185"/>
                      <a:pt x="1" y="369"/>
                      <a:pt x="0" y="55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cs typeface="+mn-cs"/>
                </a:endParaRPr>
              </a:p>
            </p:txBody>
          </p:sp>
        </p:grpSp>
        <p:sp>
          <p:nvSpPr>
            <p:cNvPr id="31" name="TextBox 82"/>
            <p:cNvSpPr txBox="1"/>
            <p:nvPr/>
          </p:nvSpPr>
          <p:spPr>
            <a:xfrm>
              <a:off x="2258605" y="3760701"/>
              <a:ext cx="1416621" cy="25391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2C6"/>
                  </a:solidFill>
                  <a:effectLst/>
                  <a:uLnTx/>
                  <a:uFillTx/>
                  <a:latin typeface="Sego ui"/>
                  <a:cs typeface="+mn-cs"/>
                </a:rPr>
                <a:t>Hybrid connection</a:t>
              </a:r>
            </a:p>
          </p:txBody>
        </p:sp>
        <p:sp>
          <p:nvSpPr>
            <p:cNvPr id="32" name="TextBox 83"/>
            <p:cNvSpPr txBox="1"/>
            <p:nvPr/>
          </p:nvSpPr>
          <p:spPr>
            <a:xfrm>
              <a:off x="1086501" y="4769932"/>
              <a:ext cx="1113123" cy="25391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2C6"/>
                  </a:solidFill>
                  <a:effectLst/>
                  <a:uLnTx/>
                  <a:uFillTx/>
                  <a:latin typeface="Sego ui"/>
                  <a:cs typeface="+mn-cs"/>
                </a:rPr>
                <a:t>Mobile apps</a:t>
              </a:r>
            </a:p>
          </p:txBody>
        </p:sp>
        <p:sp>
          <p:nvSpPr>
            <p:cNvPr id="33" name="TextBox 84"/>
            <p:cNvSpPr txBox="1"/>
            <p:nvPr/>
          </p:nvSpPr>
          <p:spPr>
            <a:xfrm>
              <a:off x="1173239" y="2787856"/>
              <a:ext cx="959083" cy="25391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2C6"/>
                  </a:solidFill>
                  <a:effectLst/>
                  <a:uLnTx/>
                  <a:uFillTx/>
                  <a:latin typeface="Sego ui"/>
                  <a:cs typeface="+mn-cs"/>
                </a:rPr>
                <a:t>Web apps</a:t>
              </a:r>
            </a:p>
          </p:txBody>
        </p:sp>
      </p:grpSp>
    </p:spTree>
    <p:custDataLst>
      <p:tags r:id="rId1"/>
    </p:custDataLst>
    <p:extLst>
      <p:ext uri="{BB962C8B-B14F-4D97-AF65-F5344CB8AC3E}">
        <p14:creationId xmlns:p14="http://schemas.microsoft.com/office/powerpoint/2010/main" val="3753077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availability and scalability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Scaling a Free tier web app is not possible</a:t>
            </a:r>
          </a:p>
          <a:p>
            <a:r>
              <a:rPr lang="en-US" dirty="0"/>
              <a:t>Scaling Shared and Basic tier web apps:</a:t>
            </a:r>
          </a:p>
          <a:p>
            <a:pPr marL="365760" lvl="1"/>
            <a:r>
              <a:rPr lang="en-US" dirty="0"/>
              <a:t>Instance size</a:t>
            </a:r>
          </a:p>
          <a:p>
            <a:pPr marL="365760" lvl="1"/>
            <a:r>
              <a:rPr lang="en-US" dirty="0"/>
              <a:t>Instance count</a:t>
            </a:r>
          </a:p>
          <a:p>
            <a:r>
              <a:rPr lang="en-US" dirty="0"/>
              <a:t>Scaling Standard and Premium tier web apps:</a:t>
            </a:r>
          </a:p>
          <a:p>
            <a:pPr marL="365760" lvl="1"/>
            <a:r>
              <a:rPr lang="en-US" dirty="0"/>
              <a:t>Instance size</a:t>
            </a:r>
          </a:p>
          <a:p>
            <a:pPr marL="365760" lvl="1"/>
            <a:r>
              <a:rPr lang="en-US" dirty="0"/>
              <a:t>Instance count</a:t>
            </a:r>
          </a:p>
          <a:p>
            <a:pPr marL="365760" lvl="1"/>
            <a:r>
              <a:rPr lang="en-US" dirty="0"/>
              <a:t>Scheduled scaling</a:t>
            </a:r>
          </a:p>
          <a:p>
            <a:pPr marL="365760" lvl="1"/>
            <a:r>
              <a:rPr lang="en-US" dirty="0"/>
              <a:t>Scale by metric</a:t>
            </a:r>
          </a:p>
          <a:p>
            <a:pPr marL="365760" lvl="1"/>
            <a:r>
              <a:rPr lang="en-US" dirty="0"/>
              <a:t>Auto scaling</a:t>
            </a:r>
          </a:p>
        </p:txBody>
      </p:sp>
    </p:spTree>
    <p:custDataLst>
      <p:tags r:id="rId1"/>
    </p:custDataLst>
    <p:extLst>
      <p:ext uri="{BB962C8B-B14F-4D97-AF65-F5344CB8AC3E}">
        <p14:creationId xmlns:p14="http://schemas.microsoft.com/office/powerpoint/2010/main" val="936279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894a81b-876e-4981-b03b-0a1d6f06c5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WebJobs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WebJobs are scripts that run:</a:t>
            </a:r>
          </a:p>
          <a:p>
            <a:pPr marL="365760" lvl="1"/>
            <a:r>
              <a:rPr lang="en-US" dirty="0"/>
              <a:t>On demand</a:t>
            </a:r>
          </a:p>
          <a:p>
            <a:pPr marL="365760" lvl="1"/>
            <a:r>
              <a:rPr lang="en-US" dirty="0"/>
              <a:t>Continuously</a:t>
            </a:r>
          </a:p>
          <a:p>
            <a:pPr marL="365760" lvl="1"/>
            <a:r>
              <a:rPr lang="en-US" dirty="0"/>
              <a:t>On a configurable schedule</a:t>
            </a:r>
          </a:p>
          <a:p>
            <a:r>
              <a:rPr lang="en-US" dirty="0"/>
              <a:t>WebJobs can be:</a:t>
            </a:r>
          </a:p>
          <a:p>
            <a:pPr marL="365760" lvl="1"/>
            <a:r>
              <a:rPr lang="en-US" dirty="0"/>
              <a:t>Batch files (.cmd, .bat)</a:t>
            </a:r>
          </a:p>
          <a:p>
            <a:pPr marL="365760" lvl="1"/>
            <a:r>
              <a:rPr lang="en-US" dirty="0"/>
              <a:t>PowerShell scripts (.ps1)</a:t>
            </a:r>
          </a:p>
          <a:p>
            <a:pPr marL="365760" lvl="1"/>
            <a:r>
              <a:rPr lang="en-US" dirty="0"/>
              <a:t>Bash shell scripts (.sh)</a:t>
            </a:r>
          </a:p>
          <a:p>
            <a:pPr marL="365760" lvl="1"/>
            <a:r>
              <a:rPr lang="en-US" dirty="0"/>
              <a:t>PHP scripts (.php)</a:t>
            </a:r>
          </a:p>
          <a:p>
            <a:pPr marL="365760" lvl="1"/>
            <a:r>
              <a:rPr lang="en-US" dirty="0"/>
              <a:t>Python scripts (.py)</a:t>
            </a:r>
          </a:p>
          <a:p>
            <a:pPr marL="365760" lvl="1"/>
            <a:r>
              <a:rPr lang="en-US" dirty="0"/>
              <a:t>Node.js JavaScripts (.js)</a:t>
            </a:r>
          </a:p>
        </p:txBody>
      </p:sp>
    </p:spTree>
    <p:custDataLst>
      <p:tags r:id="rId1"/>
    </p:custDataLst>
    <p:extLst>
      <p:ext uri="{BB962C8B-B14F-4D97-AF65-F5344CB8AC3E}">
        <p14:creationId xmlns:p14="http://schemas.microsoft.com/office/powerpoint/2010/main" val="1999583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f76e6938-6103-4e56-9e09-40f271da8d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web-app settings and auto scaling, and creating a WebJob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3200" dirty="0"/>
              <a:t>In this demonstration, you will learn how to:</a:t>
            </a:r>
          </a:p>
          <a:p>
            <a:r>
              <a:rPr lang="en-US" dirty="0"/>
              <a:t>Configure web-app settings</a:t>
            </a:r>
          </a:p>
          <a:p>
            <a:r>
              <a:rPr lang="en-US" dirty="0"/>
              <a:t>Configure auto scaling</a:t>
            </a:r>
          </a:p>
          <a:p>
            <a:r>
              <a:rPr lang="en-US" dirty="0"/>
              <a:t>Create a WebJob</a:t>
            </a:r>
          </a:p>
          <a:p>
            <a:endParaRPr lang="en-US" sz="3200" dirty="0"/>
          </a:p>
        </p:txBody>
      </p:sp>
    </p:spTree>
    <p:custDataLst>
      <p:tags r:id="rId1"/>
    </p:custDataLst>
    <p:extLst>
      <p:ext uri="{BB962C8B-B14F-4D97-AF65-F5344CB8AC3E}">
        <p14:creationId xmlns:p14="http://schemas.microsoft.com/office/powerpoint/2010/main" val="4090330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265227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0808ed79-7082-446a-b720-0ad758eef2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Monitoring web apps and WebJobs</a:t>
            </a:r>
          </a:p>
        </p:txBody>
      </p:sp>
      <p:sp>
        <p:nvSpPr>
          <p:cNvPr id="3" name="Text Placeholder 2"/>
          <p:cNvSpPr>
            <a:spLocks noGrp="1"/>
          </p:cNvSpPr>
          <p:nvPr>
            <p:ph type="body" idx="1"/>
          </p:nvPr>
        </p:nvSpPr>
        <p:spPr/>
        <p:txBody>
          <a:bodyPr/>
          <a:lstStyle/>
          <a:p>
            <a:r>
              <a:rPr lang="en-US" dirty="0"/>
              <a:t>Monitoring web apps
Configuring application and site diagnostics
Using Kudu
Demonstration: Using Kudu to monitor a WebJob</a:t>
            </a:r>
          </a:p>
        </p:txBody>
      </p:sp>
    </p:spTree>
    <p:custDataLst>
      <p:tags r:id="rId1"/>
    </p:custDataLst>
    <p:extLst>
      <p:ext uri="{BB962C8B-B14F-4D97-AF65-F5344CB8AC3E}">
        <p14:creationId xmlns:p14="http://schemas.microsoft.com/office/powerpoint/2010/main" val="87932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Introduction to App Service
Planning app deployment in App Service
Implementing and maintaining web apps
Configuring web apps
Monitoring web apps and WebJobs
Implementing mobile apps
Traffic Manager</a:t>
            </a:r>
          </a:p>
        </p:txBody>
      </p:sp>
    </p:spTree>
    <p:custDataLst>
      <p:tags r:id="rId1"/>
    </p:custDataLst>
    <p:extLst>
      <p:ext uri="{BB962C8B-B14F-4D97-AF65-F5344CB8AC3E}">
        <p14:creationId xmlns:p14="http://schemas.microsoft.com/office/powerpoint/2010/main" val="1985704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dd8df89b-cc31-4831-865d-20ab062a22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web apps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Access diagnostic logs by using:</a:t>
            </a:r>
          </a:p>
          <a:p>
            <a:pPr marL="365760" lvl="1"/>
            <a:r>
              <a:rPr lang="en-US" dirty="0"/>
              <a:t>FTP</a:t>
            </a:r>
          </a:p>
          <a:p>
            <a:pPr marL="365760" lvl="1"/>
            <a:r>
              <a:rPr lang="en-US" dirty="0"/>
              <a:t>Windows PowerShell</a:t>
            </a:r>
          </a:p>
          <a:p>
            <a:pPr marL="365760" lvl="1"/>
            <a:r>
              <a:rPr lang="en-US" dirty="0"/>
              <a:t>Azure command-line tools</a:t>
            </a:r>
          </a:p>
          <a:p>
            <a:r>
              <a:rPr lang="en-US" dirty="0"/>
              <a:t>View logs in Visual Studio by using Application Insight</a:t>
            </a:r>
          </a:p>
          <a:p>
            <a:r>
              <a:rPr lang="en-US" dirty="0"/>
              <a:t>Monitor web apps in the Azure portal by:</a:t>
            </a:r>
          </a:p>
          <a:p>
            <a:pPr marL="365760" lvl="1"/>
            <a:r>
              <a:rPr lang="en-US" dirty="0"/>
              <a:t>Adding metrics</a:t>
            </a:r>
          </a:p>
          <a:p>
            <a:pPr marL="365760" lvl="1"/>
            <a:r>
              <a:rPr lang="en-US" dirty="0"/>
              <a:t>Configuring alerts</a:t>
            </a:r>
          </a:p>
        </p:txBody>
      </p:sp>
    </p:spTree>
    <p:custDataLst>
      <p:tags r:id="rId1"/>
    </p:custDataLst>
    <p:extLst>
      <p:ext uri="{BB962C8B-B14F-4D97-AF65-F5344CB8AC3E}">
        <p14:creationId xmlns:p14="http://schemas.microsoft.com/office/powerpoint/2010/main" val="3513065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9802ce1-5d71-46c2-975b-0b4cc38342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application and site diagnostics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Configure the following application logging settings:</a:t>
            </a:r>
          </a:p>
          <a:p>
            <a:pPr marL="365760" lvl="1"/>
            <a:r>
              <a:rPr lang="en-US" dirty="0"/>
              <a:t>Log storage location</a:t>
            </a:r>
          </a:p>
          <a:p>
            <a:pPr marL="365760" lvl="1"/>
            <a:r>
              <a:rPr lang="en-US" dirty="0"/>
              <a:t>Logging level</a:t>
            </a:r>
          </a:p>
          <a:p>
            <a:r>
              <a:rPr lang="en-US" dirty="0"/>
              <a:t>Configure the following site diagnostics settings:</a:t>
            </a:r>
          </a:p>
          <a:p>
            <a:pPr marL="365760" lvl="1"/>
            <a:r>
              <a:rPr lang="en-US" dirty="0"/>
              <a:t>Web server logging</a:t>
            </a:r>
          </a:p>
          <a:p>
            <a:pPr marL="365760" lvl="1"/>
            <a:r>
              <a:rPr lang="en-US" dirty="0"/>
              <a:t>Detailed error messages</a:t>
            </a:r>
          </a:p>
          <a:p>
            <a:pPr marL="365760" lvl="1"/>
            <a:r>
              <a:rPr lang="en-US" dirty="0"/>
              <a:t>Failed request tracing</a:t>
            </a:r>
          </a:p>
        </p:txBody>
      </p:sp>
    </p:spTree>
    <p:custDataLst>
      <p:tags r:id="rId1"/>
    </p:custDataLst>
    <p:extLst>
      <p:ext uri="{BB962C8B-B14F-4D97-AF65-F5344CB8AC3E}">
        <p14:creationId xmlns:p14="http://schemas.microsoft.com/office/powerpoint/2010/main" val="1177998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2172db5c-13c7-4e18-a33a-101f0d95b8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Kudu</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Kudu:</a:t>
            </a:r>
          </a:p>
          <a:p>
            <a:pPr marL="365760" lvl="1"/>
            <a:r>
              <a:rPr lang="en-US" dirty="0"/>
              <a:t>Provides Git support for web apps</a:t>
            </a:r>
          </a:p>
          <a:p>
            <a:pPr marL="365760" lvl="1"/>
            <a:r>
              <a:rPr lang="en-US" dirty="0"/>
              <a:t>Runs WebJobs</a:t>
            </a:r>
          </a:p>
          <a:p>
            <a:pPr marL="365760" lvl="1"/>
            <a:r>
              <a:rPr lang="en-US" dirty="0"/>
              <a:t>Implements a diagnostic user interface</a:t>
            </a:r>
          </a:p>
          <a:p>
            <a:r>
              <a:rPr lang="en-US" dirty="0"/>
              <a:t>To access the Kudu user interface for a web app, enter https://mysite.scm.azurewebsites.net</a:t>
            </a:r>
          </a:p>
          <a:p>
            <a:r>
              <a:rPr lang="en-US" dirty="0"/>
              <a:t>In the Kudu user interface, you can:</a:t>
            </a:r>
          </a:p>
          <a:p>
            <a:pPr marL="365760" lvl="1"/>
            <a:r>
              <a:rPr lang="en-US" dirty="0"/>
              <a:t>Run commands</a:t>
            </a:r>
          </a:p>
          <a:p>
            <a:pPr marL="365760" lvl="1"/>
            <a:r>
              <a:rPr lang="en-US" dirty="0"/>
              <a:t>View processes</a:t>
            </a:r>
          </a:p>
          <a:p>
            <a:pPr marL="365760" lvl="1"/>
            <a:r>
              <a:rPr lang="en-US" dirty="0"/>
              <a:t>Access log files</a:t>
            </a:r>
          </a:p>
          <a:p>
            <a:pPr marL="365760" lvl="1"/>
            <a:r>
              <a:rPr lang="en-US" dirty="0"/>
              <a:t>Add extensions</a:t>
            </a:r>
          </a:p>
          <a:p>
            <a:pPr lvl="1"/>
            <a:endParaRPr lang="en-US" dirty="0"/>
          </a:p>
        </p:txBody>
      </p:sp>
    </p:spTree>
    <p:custDataLst>
      <p:tags r:id="rId1"/>
    </p:custDataLst>
    <p:extLst>
      <p:ext uri="{BB962C8B-B14F-4D97-AF65-F5344CB8AC3E}">
        <p14:creationId xmlns:p14="http://schemas.microsoft.com/office/powerpoint/2010/main" val="2439596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5274de7c-8f77-462e-bc69-9f015ff576e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31225" cy="740664"/>
          </a:xfrm>
        </p:spPr>
        <p:txBody>
          <a:bodyPr/>
          <a:lstStyle/>
          <a:p>
            <a:r>
              <a:rPr lang="en-US" dirty="0"/>
              <a:t>Demonstration: Using Kudu to monitor a WebJob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3200" dirty="0"/>
              <a:t>In this demonstration, you will learn how to use Kudu to monitor a WebJob’s status</a:t>
            </a:r>
          </a:p>
          <a:p>
            <a:endParaRPr lang="en-US" sz="3200" dirty="0"/>
          </a:p>
        </p:txBody>
      </p:sp>
    </p:spTree>
    <p:custDataLst>
      <p:tags r:id="rId1"/>
    </p:custDataLst>
    <p:extLst>
      <p:ext uri="{BB962C8B-B14F-4D97-AF65-F5344CB8AC3E}">
        <p14:creationId xmlns:p14="http://schemas.microsoft.com/office/powerpoint/2010/main" val="786923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47d45f9d-4449-4e98-b0e3-b451e7c422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6: Implementing mobile apps</a:t>
            </a:r>
          </a:p>
        </p:txBody>
      </p:sp>
      <p:sp>
        <p:nvSpPr>
          <p:cNvPr id="3" name="Text Placeholder 2"/>
          <p:cNvSpPr>
            <a:spLocks noGrp="1"/>
          </p:cNvSpPr>
          <p:nvPr>
            <p:ph type="body" idx="1"/>
          </p:nvPr>
        </p:nvSpPr>
        <p:spPr/>
        <p:txBody>
          <a:bodyPr/>
          <a:lstStyle/>
          <a:p>
            <a:r>
              <a:rPr lang="en-US" dirty="0"/>
              <a:t>Creating and configuring Mobile Apps
Configuring authentication
Deploying a mobile app
Demonstration: Implementing a mobile app</a:t>
            </a:r>
          </a:p>
        </p:txBody>
      </p:sp>
    </p:spTree>
    <p:custDataLst>
      <p:tags r:id="rId1"/>
    </p:custDataLst>
    <p:extLst>
      <p:ext uri="{BB962C8B-B14F-4D97-AF65-F5344CB8AC3E}">
        <p14:creationId xmlns:p14="http://schemas.microsoft.com/office/powerpoint/2010/main" val="1746726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5b6a6a41-4196-4878-89ae-4cb8191f64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configuring Mobile Apps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a:t>The features of Mobile Apps:</a:t>
            </a:r>
          </a:p>
          <a:p>
            <a:r>
              <a:rPr lang="en-US" sz="2400" dirty="0"/>
              <a:t>Single sign-on </a:t>
            </a:r>
          </a:p>
          <a:p>
            <a:r>
              <a:rPr lang="en-US" sz="2400" dirty="0"/>
              <a:t>Offline synchronization</a:t>
            </a:r>
          </a:p>
          <a:p>
            <a:r>
              <a:rPr lang="en-US" sz="2400" dirty="0"/>
              <a:t>Push notifications </a:t>
            </a:r>
          </a:p>
          <a:p>
            <a:r>
              <a:rPr lang="en-US" sz="2400" dirty="0"/>
              <a:t>Auto scaling </a:t>
            </a:r>
          </a:p>
          <a:p>
            <a:r>
              <a:rPr lang="en-US" sz="2400" dirty="0"/>
              <a:t>WebJobs</a:t>
            </a:r>
          </a:p>
          <a:p>
            <a:r>
              <a:rPr lang="en-US" sz="2400" dirty="0"/>
              <a:t>Connect to a SaaS API</a:t>
            </a:r>
          </a:p>
          <a:p>
            <a:r>
              <a:rPr lang="en-US" sz="2400" dirty="0"/>
              <a:t>Virtual network integration</a:t>
            </a:r>
          </a:p>
          <a:p>
            <a:r>
              <a:rPr lang="en-US" sz="2400" dirty="0"/>
              <a:t>Staging environment</a:t>
            </a:r>
          </a:p>
          <a:p>
            <a:endParaRPr lang="en-US" dirty="0"/>
          </a:p>
        </p:txBody>
      </p:sp>
    </p:spTree>
    <p:custDataLst>
      <p:tags r:id="rId1"/>
    </p:custDataLst>
    <p:extLst>
      <p:ext uri="{BB962C8B-B14F-4D97-AF65-F5344CB8AC3E}">
        <p14:creationId xmlns:p14="http://schemas.microsoft.com/office/powerpoint/2010/main" val="829105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3538c5ec-701b-466e-9c20-b5c7252a1e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authentication</a:t>
            </a:r>
          </a:p>
        </p:txBody>
      </p:sp>
      <p:sp>
        <p:nvSpPr>
          <p:cNvPr id="4" name="Content Placeholder 3"/>
          <p:cNvSpPr>
            <a:spLocks noGrp="1"/>
          </p:cNvSpPr>
          <p:nvPr/>
        </p:nvSpPr>
        <p:spPr bwMode="auto">
          <a:xfrm>
            <a:off x="381000" y="990600"/>
            <a:ext cx="780972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9pPr>
          </a:lstStyle>
          <a:p>
            <a:r>
              <a:rPr lang="en-GB" dirty="0"/>
              <a:t>Register with a provider:</a:t>
            </a:r>
          </a:p>
          <a:p>
            <a:pPr marL="365760" lvl="1"/>
            <a:r>
              <a:rPr lang="en-GB" dirty="0"/>
              <a:t>Azure Active Directory</a:t>
            </a:r>
          </a:p>
          <a:p>
            <a:pPr marL="365760" lvl="1"/>
            <a:r>
              <a:rPr lang="en-GB" dirty="0"/>
              <a:t>Microsoft account</a:t>
            </a:r>
          </a:p>
          <a:p>
            <a:pPr marL="365760" lvl="1"/>
            <a:r>
              <a:rPr lang="en-GB" dirty="0"/>
              <a:t>Facebook</a:t>
            </a:r>
          </a:p>
          <a:p>
            <a:pPr marL="365760" lvl="1"/>
            <a:r>
              <a:rPr lang="en-GB" dirty="0"/>
              <a:t>Twitter</a:t>
            </a:r>
          </a:p>
          <a:p>
            <a:pPr marL="365760" lvl="1"/>
            <a:r>
              <a:rPr lang="en-GB" dirty="0"/>
              <a:t>Google</a:t>
            </a:r>
          </a:p>
          <a:p>
            <a:r>
              <a:rPr lang="en-GB" dirty="0"/>
              <a:t>Configure authentication in the mobile app</a:t>
            </a:r>
          </a:p>
          <a:p>
            <a:r>
              <a:rPr lang="en-GB" dirty="0"/>
              <a:t>Cache the authentication token on the client device</a:t>
            </a:r>
          </a:p>
        </p:txBody>
      </p:sp>
    </p:spTree>
    <p:custDataLst>
      <p:tags r:id="rId1"/>
    </p:custDataLst>
    <p:extLst>
      <p:ext uri="{BB962C8B-B14F-4D97-AF65-F5344CB8AC3E}">
        <p14:creationId xmlns:p14="http://schemas.microsoft.com/office/powerpoint/2010/main" val="2110736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3c36612b-72e6-4b4f-aa23-67f5ec7f97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 mobile app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Using a publish profile:</a:t>
            </a:r>
          </a:p>
          <a:p>
            <a:pPr marL="746125" lvl="1" indent="-457200">
              <a:buFont typeface="+mj-lt"/>
              <a:buAutoNum type="arabicPeriod"/>
            </a:pPr>
            <a:r>
              <a:rPr lang="en-US" dirty="0"/>
              <a:t>Download the profile from the Azure portal</a:t>
            </a:r>
          </a:p>
          <a:p>
            <a:pPr marL="746125" lvl="1" indent="-457200">
              <a:buFont typeface="+mj-lt"/>
              <a:buAutoNum type="arabicPeriod"/>
            </a:pPr>
            <a:r>
              <a:rPr lang="en-US" dirty="0"/>
              <a:t>Import the profile into Visual Studio</a:t>
            </a:r>
          </a:p>
          <a:p>
            <a:pPr marL="746125" lvl="1" indent="-457200">
              <a:buFont typeface="+mj-lt"/>
              <a:buAutoNum type="arabicPeriod"/>
            </a:pPr>
            <a:r>
              <a:rPr lang="en-US" dirty="0"/>
              <a:t>Complete the publishing wizard</a:t>
            </a:r>
          </a:p>
          <a:p>
            <a:r>
              <a:rPr lang="en-US" dirty="0"/>
              <a:t>Using a Git repository:</a:t>
            </a:r>
          </a:p>
          <a:p>
            <a:pPr marL="746125" lvl="1" indent="-457200">
              <a:buFont typeface="+mj-lt"/>
              <a:buAutoNum type="arabicPeriod"/>
            </a:pPr>
            <a:r>
              <a:rPr lang="en-US" dirty="0"/>
              <a:t>Install Git</a:t>
            </a:r>
          </a:p>
          <a:p>
            <a:pPr marL="746125" lvl="1" indent="-457200">
              <a:buFont typeface="+mj-lt"/>
              <a:buAutoNum type="arabicPeriod"/>
            </a:pPr>
            <a:r>
              <a:rPr lang="en-US" dirty="0"/>
              <a:t>Create a local repository</a:t>
            </a:r>
          </a:p>
          <a:p>
            <a:pPr marL="746125" lvl="1" indent="-457200">
              <a:buFont typeface="+mj-lt"/>
              <a:buAutoNum type="arabicPeriod"/>
            </a:pPr>
            <a:r>
              <a:rPr lang="en-US" dirty="0"/>
              <a:t>Set up the credentials</a:t>
            </a:r>
          </a:p>
          <a:p>
            <a:pPr marL="746125" lvl="1" indent="-457200">
              <a:buFont typeface="+mj-lt"/>
              <a:buAutoNum type="arabicPeriod"/>
            </a:pPr>
            <a:r>
              <a:rPr lang="en-US" dirty="0"/>
              <a:t>Configure continuous deployment</a:t>
            </a:r>
          </a:p>
        </p:txBody>
      </p:sp>
    </p:spTree>
    <p:custDataLst>
      <p:tags r:id="rId1"/>
    </p:custDataLst>
    <p:extLst>
      <p:ext uri="{BB962C8B-B14F-4D97-AF65-F5344CB8AC3E}">
        <p14:creationId xmlns:p14="http://schemas.microsoft.com/office/powerpoint/2010/main" val="3838913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2d31f04b-0631-48f4-a8b0-65c8450062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Implementing a mobile app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3200" dirty="0"/>
              <a:t>In this demonstration, you will learn how to create a new mobile app</a:t>
            </a:r>
          </a:p>
          <a:p>
            <a:endParaRPr lang="en-US" sz="3200" dirty="0"/>
          </a:p>
        </p:txBody>
      </p:sp>
    </p:spTree>
    <p:custDataLst>
      <p:tags r:id="rId1"/>
    </p:custDataLst>
    <p:extLst>
      <p:ext uri="{BB962C8B-B14F-4D97-AF65-F5344CB8AC3E}">
        <p14:creationId xmlns:p14="http://schemas.microsoft.com/office/powerpoint/2010/main" val="3125152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02298679-8789-40f3-ba6e-ff3490fe9e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7: Traffic Manager</a:t>
            </a:r>
          </a:p>
        </p:txBody>
      </p:sp>
      <p:sp>
        <p:nvSpPr>
          <p:cNvPr id="3" name="Text Placeholder 2"/>
          <p:cNvSpPr>
            <a:spLocks noGrp="1"/>
          </p:cNvSpPr>
          <p:nvPr>
            <p:ph type="body" idx="1"/>
          </p:nvPr>
        </p:nvSpPr>
        <p:spPr/>
        <p:txBody>
          <a:bodyPr/>
          <a:lstStyle/>
          <a:p>
            <a:r>
              <a:rPr lang="en-US" dirty="0"/>
              <a:t>Overview of Traffic Manager
Configuring Traffic Manager
Traffic Manager best practices
Demonstration: Configuring Traffic Manager</a:t>
            </a:r>
          </a:p>
        </p:txBody>
      </p:sp>
    </p:spTree>
    <p:custDataLst>
      <p:tags r:id="rId1"/>
    </p:custDataLst>
    <p:extLst>
      <p:ext uri="{BB962C8B-B14F-4D97-AF65-F5344CB8AC3E}">
        <p14:creationId xmlns:p14="http://schemas.microsoft.com/office/powerpoint/2010/main" val="176288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Introduction to App Service</a:t>
            </a:r>
          </a:p>
        </p:txBody>
      </p:sp>
      <p:sp>
        <p:nvSpPr>
          <p:cNvPr id="3" name="Text Placeholder 2"/>
          <p:cNvSpPr>
            <a:spLocks noGrp="1"/>
          </p:cNvSpPr>
          <p:nvPr>
            <p:ph type="body" idx="1"/>
          </p:nvPr>
        </p:nvSpPr>
        <p:spPr/>
        <p:txBody>
          <a:bodyPr/>
          <a:lstStyle/>
          <a:p>
            <a:r>
              <a:rPr lang="en-US" dirty="0"/>
              <a:t>Demonstration: Preparing the Azure environment for the lab and demonstrations in this module
Overview of App Service
Overview of Web Apps
Overview of Mobile Apps
Overview of Logic Apps
Overview of API Apps
Overview of the App Service Environment</a:t>
            </a:r>
          </a:p>
        </p:txBody>
      </p:sp>
    </p:spTree>
    <p:custDataLst>
      <p:tags r:id="rId1"/>
    </p:custDataLst>
    <p:extLst>
      <p:ext uri="{BB962C8B-B14F-4D97-AF65-F5344CB8AC3E}">
        <p14:creationId xmlns:p14="http://schemas.microsoft.com/office/powerpoint/2010/main" val="3531600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c3163e19-d1f7-4302-b568-d2d119e9f7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Traffic Manager</a:t>
            </a:r>
          </a:p>
        </p:txBody>
      </p:sp>
      <p:grpSp>
        <p:nvGrpSpPr>
          <p:cNvPr id="4" name="Group 3" descr="Illustration that depicts how Traffic Manager distributes web requests to one of several web-app instances. In this illustration, Traffic Manager monitors the availability of the web-app endpoints across different datacenters, and it redirects an incoming request from the client to the endpoint that is closest to it. &#10;&#10;"/>
          <p:cNvGrpSpPr/>
          <p:nvPr/>
        </p:nvGrpSpPr>
        <p:grpSpPr>
          <a:xfrm>
            <a:off x="554300" y="1206229"/>
            <a:ext cx="7929193" cy="5381350"/>
            <a:chOff x="554300" y="1206229"/>
            <a:chExt cx="7929193" cy="5381350"/>
          </a:xfrm>
        </p:grpSpPr>
        <p:sp>
          <p:nvSpPr>
            <p:cNvPr id="5" name="Rounded Rectangle 4"/>
            <p:cNvSpPr/>
            <p:nvPr/>
          </p:nvSpPr>
          <p:spPr bwMode="auto">
            <a:xfrm>
              <a:off x="4143928" y="2998638"/>
              <a:ext cx="3918707" cy="836579"/>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Traffic Manager</a:t>
              </a:r>
            </a:p>
          </p:txBody>
        </p:sp>
        <p:sp>
          <p:nvSpPr>
            <p:cNvPr id="6" name="Rounded Rectangle 5"/>
            <p:cNvSpPr/>
            <p:nvPr/>
          </p:nvSpPr>
          <p:spPr bwMode="auto">
            <a:xfrm>
              <a:off x="4143929" y="1206229"/>
              <a:ext cx="3918707" cy="1167319"/>
            </a:xfrm>
            <a:prstGeom prst="roundRect">
              <a:avLst/>
            </a:prstGeom>
            <a:solidFill>
              <a:srgbClr val="9B4F96"/>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DNS</a:t>
              </a:r>
            </a:p>
            <a:p>
              <a:pPr marL="0" marR="0" indent="0" algn="ctr" defTabSz="914400" rtl="0" eaLnBrk="0" fontAlgn="base" latinLnBrk="0" hangingPunct="0">
                <a:lnSpc>
                  <a:spcPct val="100000"/>
                </a:lnSpc>
                <a:spcBef>
                  <a:spcPct val="0"/>
                </a:spcBef>
                <a:spcAft>
                  <a:spcPct val="0"/>
                </a:spcAft>
                <a:buClrTx/>
                <a:buSzTx/>
                <a:buFontTx/>
                <a:buNone/>
                <a:tabLst/>
              </a:pPr>
              <a:r>
                <a:rPr lang="en-GB" b="0" dirty="0">
                  <a:solidFill>
                    <a:schemeClr val="bg1"/>
                  </a:solidFill>
                  <a:latin typeface="Segoe UI" panose="020B0502040204020203" pitchFamily="34" charset="0"/>
                  <a:cs typeface="Segoe UI" panose="020B0502040204020203" pitchFamily="34" charset="0"/>
                </a:rPr>
                <a:t>www.adatum.com IN CNAME</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adatum.trafficmanager.net</a:t>
              </a:r>
            </a:p>
          </p:txBody>
        </p:sp>
        <p:sp>
          <p:nvSpPr>
            <p:cNvPr id="7" name="TextBox 8"/>
            <p:cNvSpPr txBox="1"/>
            <p:nvPr/>
          </p:nvSpPr>
          <p:spPr>
            <a:xfrm>
              <a:off x="5089955" y="6218247"/>
              <a:ext cx="21861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Web app endpoints</a:t>
              </a:r>
            </a:p>
          </p:txBody>
        </p:sp>
        <p:cxnSp>
          <p:nvCxnSpPr>
            <p:cNvPr id="8" name="Straight Arrow Connector 7"/>
            <p:cNvCxnSpPr/>
            <p:nvPr/>
          </p:nvCxnSpPr>
          <p:spPr bwMode="auto">
            <a:xfrm flipV="1">
              <a:off x="2293426" y="1863944"/>
              <a:ext cx="1663432" cy="5626"/>
            </a:xfrm>
            <a:prstGeom prst="straightConnector1">
              <a:avLst/>
            </a:prstGeom>
            <a:ln w="9525">
              <a:headEnd type="triangle" w="lg" len="lg"/>
              <a:tailEnd type="triangle" w="lg" len="lg"/>
            </a:ln>
            <a:effectLst/>
          </p:spPr>
          <p:style>
            <a:lnRef idx="1">
              <a:schemeClr val="dk1"/>
            </a:lnRef>
            <a:fillRef idx="0">
              <a:schemeClr val="dk1"/>
            </a:fillRef>
            <a:effectRef idx="0">
              <a:schemeClr val="dk1"/>
            </a:effectRef>
            <a:fontRef idx="minor">
              <a:schemeClr val="tx1"/>
            </a:fontRef>
          </p:style>
        </p:cxnSp>
        <p:cxnSp>
          <p:nvCxnSpPr>
            <p:cNvPr id="9" name="Straight Arrow Connector 8"/>
            <p:cNvCxnSpPr>
              <a:stCxn id="6" idx="2"/>
              <a:endCxn id="5" idx="0"/>
            </p:cNvCxnSpPr>
            <p:nvPr/>
          </p:nvCxnSpPr>
          <p:spPr bwMode="auto">
            <a:xfrm flipH="1">
              <a:off x="6103282" y="2373548"/>
              <a:ext cx="1" cy="625090"/>
            </a:xfrm>
            <a:prstGeom prst="straightConnector1">
              <a:avLst/>
            </a:prstGeom>
            <a:gradFill rotWithShape="1">
              <a:gsLst>
                <a:gs pos="0">
                  <a:srgbClr val="E4CD9A"/>
                </a:gs>
                <a:gs pos="100000">
                  <a:srgbClr val="EEEFD7"/>
                </a:gs>
              </a:gsLst>
              <a:lin ang="2700000" scaled="1"/>
            </a:gradFill>
            <a:ln w="9525" cap="flat" cmpd="sng" algn="ctr">
              <a:solidFill>
                <a:schemeClr val="dk1">
                  <a:shade val="95000"/>
                  <a:satMod val="105000"/>
                </a:schemeClr>
              </a:solidFill>
              <a:prstDash val="solid"/>
              <a:round/>
              <a:headEnd type="triangle" w="lg" len="lg"/>
              <a:tailEnd type="triangle" w="lg" len="lg"/>
            </a:ln>
            <a:effectLst/>
          </p:spPr>
        </p:cxnSp>
        <p:cxnSp>
          <p:nvCxnSpPr>
            <p:cNvPr id="10" name="Straight Arrow Connector 9"/>
            <p:cNvCxnSpPr/>
            <p:nvPr/>
          </p:nvCxnSpPr>
          <p:spPr bwMode="auto">
            <a:xfrm>
              <a:off x="1986223" y="2847442"/>
              <a:ext cx="1724891" cy="1960314"/>
            </a:xfrm>
            <a:prstGeom prst="straightConnector1">
              <a:avLst/>
            </a:prstGeom>
            <a:ln>
              <a:headEnd type="none" w="med" len="med"/>
              <a:tailEnd type="triangle" w="lg" len="lg"/>
            </a:ln>
            <a:effectLst/>
          </p:spPr>
          <p:style>
            <a:lnRef idx="1">
              <a:schemeClr val="dk1"/>
            </a:lnRef>
            <a:fillRef idx="0">
              <a:schemeClr val="dk1"/>
            </a:fillRef>
            <a:effectRef idx="0">
              <a:schemeClr val="dk1"/>
            </a:effectRef>
            <a:fontRef idx="minor">
              <a:schemeClr val="tx1"/>
            </a:fontRef>
          </p:style>
        </p:cxnSp>
        <p:sp>
          <p:nvSpPr>
            <p:cNvPr id="11" name="Down Arrow 10"/>
            <p:cNvSpPr/>
            <p:nvPr/>
          </p:nvSpPr>
          <p:spPr bwMode="auto">
            <a:xfrm>
              <a:off x="5778230" y="4046706"/>
              <a:ext cx="739302" cy="761050"/>
            </a:xfrm>
            <a:prstGeom prst="downArrow">
              <a:avLst/>
            </a:prstGeom>
            <a:solidFill>
              <a:srgbClr val="FF8C00"/>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nvGrpSpPr>
            <p:cNvPr id="12" name="Group 11"/>
            <p:cNvGrpSpPr>
              <a:grpSpLocks noChangeAspect="1"/>
            </p:cNvGrpSpPr>
            <p:nvPr/>
          </p:nvGrpSpPr>
          <p:grpSpPr bwMode="auto">
            <a:xfrm>
              <a:off x="554300" y="1697402"/>
              <a:ext cx="1715495" cy="987999"/>
              <a:chOff x="102" y="1145"/>
              <a:chExt cx="3049" cy="1756"/>
            </a:xfrm>
          </p:grpSpPr>
          <p:sp>
            <p:nvSpPr>
              <p:cNvPr id="38" name="AutoShape 3"/>
              <p:cNvSpPr>
                <a:spLocks noChangeAspect="1" noChangeArrowheads="1" noTextEdit="1"/>
              </p:cNvSpPr>
              <p:nvPr/>
            </p:nvSpPr>
            <p:spPr bwMode="auto">
              <a:xfrm>
                <a:off x="102" y="1147"/>
                <a:ext cx="3047" cy="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39" name="Rectangle 38"/>
              <p:cNvSpPr>
                <a:spLocks noChangeArrowheads="1"/>
              </p:cNvSpPr>
              <p:nvPr/>
            </p:nvSpPr>
            <p:spPr bwMode="auto">
              <a:xfrm>
                <a:off x="468" y="1145"/>
                <a:ext cx="2361" cy="16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0" name="Oval 39"/>
              <p:cNvSpPr>
                <a:spLocks noChangeArrowheads="1"/>
              </p:cNvSpPr>
              <p:nvPr/>
            </p:nvSpPr>
            <p:spPr bwMode="auto">
              <a:xfrm>
                <a:off x="1628" y="1181"/>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1" name="Rectangle 40"/>
              <p:cNvSpPr>
                <a:spLocks noChangeArrowheads="1"/>
              </p:cNvSpPr>
              <p:nvPr/>
            </p:nvSpPr>
            <p:spPr bwMode="auto">
              <a:xfrm>
                <a:off x="548" y="1271"/>
                <a:ext cx="2201" cy="140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2" name="Freeform 41"/>
              <p:cNvSpPr>
                <a:spLocks/>
              </p:cNvSpPr>
              <p:nvPr/>
            </p:nvSpPr>
            <p:spPr bwMode="auto">
              <a:xfrm>
                <a:off x="104" y="2779"/>
                <a:ext cx="3047" cy="120"/>
              </a:xfrm>
              <a:custGeom>
                <a:avLst/>
                <a:gdLst>
                  <a:gd name="T0" fmla="*/ 0 w 1524"/>
                  <a:gd name="T1" fmla="*/ 0 h 60"/>
                  <a:gd name="T2" fmla="*/ 0 w 1524"/>
                  <a:gd name="T3" fmla="*/ 4 h 60"/>
                  <a:gd name="T4" fmla="*/ 56 w 1524"/>
                  <a:gd name="T5" fmla="*/ 60 h 60"/>
                  <a:gd name="T6" fmla="*/ 1468 w 1524"/>
                  <a:gd name="T7" fmla="*/ 60 h 60"/>
                  <a:gd name="T8" fmla="*/ 1524 w 1524"/>
                  <a:gd name="T9" fmla="*/ 4 h 60"/>
                  <a:gd name="T10" fmla="*/ 1524 w 1524"/>
                  <a:gd name="T11" fmla="*/ 0 h 60"/>
                  <a:gd name="T12" fmla="*/ 0 w 152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524" h="60">
                    <a:moveTo>
                      <a:pt x="0" y="0"/>
                    </a:moveTo>
                    <a:cubicBezTo>
                      <a:pt x="0" y="4"/>
                      <a:pt x="0" y="4"/>
                      <a:pt x="0" y="4"/>
                    </a:cubicBezTo>
                    <a:cubicBezTo>
                      <a:pt x="0" y="35"/>
                      <a:pt x="25" y="60"/>
                      <a:pt x="56" y="60"/>
                    </a:cubicBezTo>
                    <a:cubicBezTo>
                      <a:pt x="1468" y="60"/>
                      <a:pt x="1468" y="60"/>
                      <a:pt x="1468" y="60"/>
                    </a:cubicBezTo>
                    <a:cubicBezTo>
                      <a:pt x="1499" y="60"/>
                      <a:pt x="1524" y="35"/>
                      <a:pt x="1524" y="4"/>
                    </a:cubicBezTo>
                    <a:cubicBezTo>
                      <a:pt x="1524" y="0"/>
                      <a:pt x="1524" y="0"/>
                      <a:pt x="1524" y="0"/>
                    </a:cubicBez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3" name="Rectangle 42"/>
              <p:cNvSpPr>
                <a:spLocks noChangeArrowheads="1"/>
              </p:cNvSpPr>
              <p:nvPr/>
            </p:nvSpPr>
            <p:spPr bwMode="auto">
              <a:xfrm>
                <a:off x="648" y="1645"/>
                <a:ext cx="528" cy="257"/>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4" name="Rectangle 43"/>
              <p:cNvSpPr>
                <a:spLocks noChangeArrowheads="1"/>
              </p:cNvSpPr>
              <p:nvPr/>
            </p:nvSpPr>
            <p:spPr bwMode="auto">
              <a:xfrm>
                <a:off x="1196" y="1645"/>
                <a:ext cx="530" cy="257"/>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5" name="Rectangle 44"/>
              <p:cNvSpPr>
                <a:spLocks noChangeArrowheads="1"/>
              </p:cNvSpPr>
              <p:nvPr/>
            </p:nvSpPr>
            <p:spPr bwMode="auto">
              <a:xfrm>
                <a:off x="1742" y="1645"/>
                <a:ext cx="256" cy="257"/>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6" name="Rectangle 45"/>
              <p:cNvSpPr>
                <a:spLocks noChangeArrowheads="1"/>
              </p:cNvSpPr>
              <p:nvPr/>
            </p:nvSpPr>
            <p:spPr bwMode="auto">
              <a:xfrm>
                <a:off x="2012" y="1645"/>
                <a:ext cx="255" cy="257"/>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7" name="Rectangle 46"/>
              <p:cNvSpPr>
                <a:spLocks noChangeArrowheads="1"/>
              </p:cNvSpPr>
              <p:nvPr/>
            </p:nvSpPr>
            <p:spPr bwMode="auto">
              <a:xfrm>
                <a:off x="1742" y="1918"/>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8" name="Rectangle 47"/>
              <p:cNvSpPr>
                <a:spLocks noChangeArrowheads="1"/>
              </p:cNvSpPr>
              <p:nvPr/>
            </p:nvSpPr>
            <p:spPr bwMode="auto">
              <a:xfrm>
                <a:off x="648" y="1918"/>
                <a:ext cx="256" cy="256"/>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49" name="Rectangle 48"/>
              <p:cNvSpPr>
                <a:spLocks noChangeArrowheads="1"/>
              </p:cNvSpPr>
              <p:nvPr/>
            </p:nvSpPr>
            <p:spPr bwMode="auto">
              <a:xfrm>
                <a:off x="648" y="2192"/>
                <a:ext cx="256" cy="256"/>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0" name="Rectangle 49"/>
              <p:cNvSpPr>
                <a:spLocks noChangeArrowheads="1"/>
              </p:cNvSpPr>
              <p:nvPr/>
            </p:nvSpPr>
            <p:spPr bwMode="auto">
              <a:xfrm>
                <a:off x="924" y="2192"/>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1" name="Rectangle 50"/>
              <p:cNvSpPr>
                <a:spLocks noChangeArrowheads="1"/>
              </p:cNvSpPr>
              <p:nvPr/>
            </p:nvSpPr>
            <p:spPr bwMode="auto">
              <a:xfrm>
                <a:off x="1196" y="1918"/>
                <a:ext cx="530" cy="25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2" name="Rectangle 51"/>
              <p:cNvSpPr>
                <a:spLocks noChangeArrowheads="1"/>
              </p:cNvSpPr>
              <p:nvPr/>
            </p:nvSpPr>
            <p:spPr bwMode="auto">
              <a:xfrm>
                <a:off x="1196" y="2192"/>
                <a:ext cx="530" cy="256"/>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3" name="Rectangle 52"/>
              <p:cNvSpPr>
                <a:spLocks noChangeArrowheads="1"/>
              </p:cNvSpPr>
              <p:nvPr/>
            </p:nvSpPr>
            <p:spPr bwMode="auto">
              <a:xfrm>
                <a:off x="1740" y="2362"/>
                <a:ext cx="527" cy="86"/>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4" name="Rectangle 53"/>
              <p:cNvSpPr>
                <a:spLocks noChangeArrowheads="1"/>
              </p:cNvSpPr>
              <p:nvPr/>
            </p:nvSpPr>
            <p:spPr bwMode="auto">
              <a:xfrm>
                <a:off x="1740" y="2192"/>
                <a:ext cx="527" cy="17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5" name="Rectangle 54"/>
              <p:cNvSpPr>
                <a:spLocks noChangeArrowheads="1"/>
              </p:cNvSpPr>
              <p:nvPr/>
            </p:nvSpPr>
            <p:spPr bwMode="auto">
              <a:xfrm>
                <a:off x="2012" y="1918"/>
                <a:ext cx="255" cy="256"/>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6" name="Rectangle 55"/>
              <p:cNvSpPr>
                <a:spLocks noChangeArrowheads="1"/>
              </p:cNvSpPr>
              <p:nvPr/>
            </p:nvSpPr>
            <p:spPr bwMode="auto">
              <a:xfrm>
                <a:off x="2391" y="1918"/>
                <a:ext cx="256" cy="256"/>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7" name="Rectangle 56"/>
              <p:cNvSpPr>
                <a:spLocks noChangeArrowheads="1"/>
              </p:cNvSpPr>
              <p:nvPr/>
            </p:nvSpPr>
            <p:spPr bwMode="auto">
              <a:xfrm>
                <a:off x="2391" y="2190"/>
                <a:ext cx="256" cy="254"/>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8" name="Rectangle 57"/>
              <p:cNvSpPr>
                <a:spLocks noChangeArrowheads="1"/>
              </p:cNvSpPr>
              <p:nvPr/>
            </p:nvSpPr>
            <p:spPr bwMode="auto">
              <a:xfrm>
                <a:off x="2657" y="1918"/>
                <a:ext cx="92" cy="256"/>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59" name="Rectangle 58"/>
              <p:cNvSpPr>
                <a:spLocks noChangeArrowheads="1"/>
              </p:cNvSpPr>
              <p:nvPr/>
            </p:nvSpPr>
            <p:spPr bwMode="auto">
              <a:xfrm>
                <a:off x="2657" y="2190"/>
                <a:ext cx="92" cy="254"/>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0" name="Rectangle 59"/>
              <p:cNvSpPr>
                <a:spLocks noChangeArrowheads="1"/>
              </p:cNvSpPr>
              <p:nvPr/>
            </p:nvSpPr>
            <p:spPr bwMode="auto">
              <a:xfrm>
                <a:off x="2391" y="1645"/>
                <a:ext cx="358" cy="257"/>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1" name="Freeform 60"/>
              <p:cNvSpPr>
                <a:spLocks/>
              </p:cNvSpPr>
              <p:nvPr/>
            </p:nvSpPr>
            <p:spPr bwMode="auto">
              <a:xfrm>
                <a:off x="922" y="1918"/>
                <a:ext cx="258" cy="256"/>
              </a:xfrm>
              <a:custGeom>
                <a:avLst/>
                <a:gdLst>
                  <a:gd name="T0" fmla="*/ 130 w 258"/>
                  <a:gd name="T1" fmla="*/ 0 h 256"/>
                  <a:gd name="T2" fmla="*/ 0 w 258"/>
                  <a:gd name="T3" fmla="*/ 0 h 256"/>
                  <a:gd name="T4" fmla="*/ 0 w 258"/>
                  <a:gd name="T5" fmla="*/ 128 h 256"/>
                  <a:gd name="T6" fmla="*/ 0 w 258"/>
                  <a:gd name="T7" fmla="*/ 256 h 256"/>
                  <a:gd name="T8" fmla="*/ 130 w 258"/>
                  <a:gd name="T9" fmla="*/ 256 h 256"/>
                  <a:gd name="T10" fmla="*/ 258 w 258"/>
                  <a:gd name="T11" fmla="*/ 256 h 256"/>
                  <a:gd name="T12" fmla="*/ 258 w 258"/>
                  <a:gd name="T13" fmla="*/ 128 h 256"/>
                  <a:gd name="T14" fmla="*/ 258 w 258"/>
                  <a:gd name="T15" fmla="*/ 0 h 256"/>
                  <a:gd name="T16" fmla="*/ 130 w 25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56">
                    <a:moveTo>
                      <a:pt x="130" y="0"/>
                    </a:moveTo>
                    <a:lnTo>
                      <a:pt x="0" y="0"/>
                    </a:lnTo>
                    <a:lnTo>
                      <a:pt x="0" y="128"/>
                    </a:lnTo>
                    <a:lnTo>
                      <a:pt x="0" y="256"/>
                    </a:lnTo>
                    <a:lnTo>
                      <a:pt x="130" y="256"/>
                    </a:lnTo>
                    <a:lnTo>
                      <a:pt x="258" y="256"/>
                    </a:lnTo>
                    <a:lnTo>
                      <a:pt x="258" y="128"/>
                    </a:lnTo>
                    <a:lnTo>
                      <a:pt x="258" y="0"/>
                    </a:lnTo>
                    <a:lnTo>
                      <a:pt x="130"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2" name="Rectangle 61"/>
              <p:cNvSpPr>
                <a:spLocks noChangeArrowheads="1"/>
              </p:cNvSpPr>
              <p:nvPr/>
            </p:nvSpPr>
            <p:spPr bwMode="auto">
              <a:xfrm>
                <a:off x="2627" y="1441"/>
                <a:ext cx="70" cy="6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3" name="Freeform 62"/>
              <p:cNvSpPr>
                <a:spLocks/>
              </p:cNvSpPr>
              <p:nvPr/>
            </p:nvSpPr>
            <p:spPr bwMode="auto">
              <a:xfrm>
                <a:off x="654" y="1445"/>
                <a:ext cx="34" cy="66"/>
              </a:xfrm>
              <a:custGeom>
                <a:avLst/>
                <a:gdLst>
                  <a:gd name="T0" fmla="*/ 0 w 17"/>
                  <a:gd name="T1" fmla="*/ 32 h 33"/>
                  <a:gd name="T2" fmla="*/ 0 w 17"/>
                  <a:gd name="T3" fmla="*/ 29 h 33"/>
                  <a:gd name="T4" fmla="*/ 7 w 17"/>
                  <a:gd name="T5" fmla="*/ 31 h 33"/>
                  <a:gd name="T6" fmla="*/ 13 w 17"/>
                  <a:gd name="T7" fmla="*/ 30 h 33"/>
                  <a:gd name="T8" fmla="*/ 15 w 17"/>
                  <a:gd name="T9" fmla="*/ 25 h 33"/>
                  <a:gd name="T10" fmla="*/ 13 w 17"/>
                  <a:gd name="T11" fmla="*/ 21 h 33"/>
                  <a:gd name="T12" fmla="*/ 8 w 17"/>
                  <a:gd name="T13" fmla="*/ 17 h 33"/>
                  <a:gd name="T14" fmla="*/ 1 w 17"/>
                  <a:gd name="T15" fmla="*/ 12 h 33"/>
                  <a:gd name="T16" fmla="*/ 0 w 17"/>
                  <a:gd name="T17" fmla="*/ 8 h 33"/>
                  <a:gd name="T18" fmla="*/ 3 w 17"/>
                  <a:gd name="T19" fmla="*/ 2 h 33"/>
                  <a:gd name="T20" fmla="*/ 10 w 17"/>
                  <a:gd name="T21" fmla="*/ 0 h 33"/>
                  <a:gd name="T22" fmla="*/ 16 w 17"/>
                  <a:gd name="T23" fmla="*/ 1 h 33"/>
                  <a:gd name="T24" fmla="*/ 16 w 17"/>
                  <a:gd name="T25" fmla="*/ 3 h 33"/>
                  <a:gd name="T26" fmla="*/ 10 w 17"/>
                  <a:gd name="T27" fmla="*/ 2 h 33"/>
                  <a:gd name="T28" fmla="*/ 4 w 17"/>
                  <a:gd name="T29" fmla="*/ 3 h 33"/>
                  <a:gd name="T30" fmla="*/ 2 w 17"/>
                  <a:gd name="T31" fmla="*/ 8 h 33"/>
                  <a:gd name="T32" fmla="*/ 4 w 17"/>
                  <a:gd name="T33" fmla="*/ 12 h 33"/>
                  <a:gd name="T34" fmla="*/ 9 w 17"/>
                  <a:gd name="T35" fmla="*/ 16 h 33"/>
                  <a:gd name="T36" fmla="*/ 16 w 17"/>
                  <a:gd name="T37" fmla="*/ 20 h 33"/>
                  <a:gd name="T38" fmla="*/ 17 w 17"/>
                  <a:gd name="T39" fmla="*/ 25 h 33"/>
                  <a:gd name="T40" fmla="*/ 14 w 17"/>
                  <a:gd name="T41" fmla="*/ 31 h 33"/>
                  <a:gd name="T42" fmla="*/ 7 w 17"/>
                  <a:gd name="T43" fmla="*/ 33 h 33"/>
                  <a:gd name="T44" fmla="*/ 3 w 17"/>
                  <a:gd name="T45" fmla="*/ 33 h 33"/>
                  <a:gd name="T46" fmla="*/ 0 w 17"/>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3">
                    <a:moveTo>
                      <a:pt x="0" y="32"/>
                    </a:moveTo>
                    <a:cubicBezTo>
                      <a:pt x="0" y="29"/>
                      <a:pt x="0" y="29"/>
                      <a:pt x="0" y="29"/>
                    </a:cubicBezTo>
                    <a:cubicBezTo>
                      <a:pt x="2" y="31"/>
                      <a:pt x="5" y="31"/>
                      <a:pt x="7" y="31"/>
                    </a:cubicBezTo>
                    <a:cubicBezTo>
                      <a:pt x="10" y="31"/>
                      <a:pt x="11" y="31"/>
                      <a:pt x="13" y="30"/>
                    </a:cubicBezTo>
                    <a:cubicBezTo>
                      <a:pt x="14" y="29"/>
                      <a:pt x="15" y="27"/>
                      <a:pt x="15" y="25"/>
                    </a:cubicBezTo>
                    <a:cubicBezTo>
                      <a:pt x="15" y="24"/>
                      <a:pt x="14" y="22"/>
                      <a:pt x="13" y="21"/>
                    </a:cubicBezTo>
                    <a:cubicBezTo>
                      <a:pt x="13" y="20"/>
                      <a:pt x="11" y="19"/>
                      <a:pt x="8" y="17"/>
                    </a:cubicBezTo>
                    <a:cubicBezTo>
                      <a:pt x="4" y="15"/>
                      <a:pt x="2" y="14"/>
                      <a:pt x="1" y="12"/>
                    </a:cubicBezTo>
                    <a:cubicBezTo>
                      <a:pt x="1" y="11"/>
                      <a:pt x="0" y="10"/>
                      <a:pt x="0" y="8"/>
                    </a:cubicBezTo>
                    <a:cubicBezTo>
                      <a:pt x="0" y="6"/>
                      <a:pt x="1" y="4"/>
                      <a:pt x="3" y="2"/>
                    </a:cubicBezTo>
                    <a:cubicBezTo>
                      <a:pt x="5" y="0"/>
                      <a:pt x="7" y="0"/>
                      <a:pt x="10" y="0"/>
                    </a:cubicBezTo>
                    <a:cubicBezTo>
                      <a:pt x="12" y="0"/>
                      <a:pt x="14" y="0"/>
                      <a:pt x="16" y="1"/>
                    </a:cubicBezTo>
                    <a:cubicBezTo>
                      <a:pt x="16" y="3"/>
                      <a:pt x="16" y="3"/>
                      <a:pt x="16" y="3"/>
                    </a:cubicBezTo>
                    <a:cubicBezTo>
                      <a:pt x="14" y="2"/>
                      <a:pt x="12" y="2"/>
                      <a:pt x="10" y="2"/>
                    </a:cubicBezTo>
                    <a:cubicBezTo>
                      <a:pt x="7" y="2"/>
                      <a:pt x="6" y="2"/>
                      <a:pt x="4" y="3"/>
                    </a:cubicBezTo>
                    <a:cubicBezTo>
                      <a:pt x="3" y="5"/>
                      <a:pt x="2" y="6"/>
                      <a:pt x="2" y="8"/>
                    </a:cubicBezTo>
                    <a:cubicBezTo>
                      <a:pt x="2" y="9"/>
                      <a:pt x="3" y="11"/>
                      <a:pt x="4" y="12"/>
                    </a:cubicBezTo>
                    <a:cubicBezTo>
                      <a:pt x="5" y="13"/>
                      <a:pt x="7" y="14"/>
                      <a:pt x="9" y="16"/>
                    </a:cubicBezTo>
                    <a:cubicBezTo>
                      <a:pt x="13" y="17"/>
                      <a:pt x="15" y="19"/>
                      <a:pt x="16" y="20"/>
                    </a:cubicBezTo>
                    <a:cubicBezTo>
                      <a:pt x="17" y="22"/>
                      <a:pt x="17" y="23"/>
                      <a:pt x="17" y="25"/>
                    </a:cubicBezTo>
                    <a:cubicBezTo>
                      <a:pt x="17" y="27"/>
                      <a:pt x="16" y="29"/>
                      <a:pt x="14" y="31"/>
                    </a:cubicBezTo>
                    <a:cubicBezTo>
                      <a:pt x="13" y="33"/>
                      <a:pt x="10" y="33"/>
                      <a:pt x="7" y="33"/>
                    </a:cubicBezTo>
                    <a:cubicBezTo>
                      <a:pt x="6" y="33"/>
                      <a:pt x="5" y="33"/>
                      <a:pt x="3" y="33"/>
                    </a:cubicBezTo>
                    <a:cubicBezTo>
                      <a:pt x="2" y="32"/>
                      <a:pt x="1"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4" name="Freeform 63"/>
              <p:cNvSpPr>
                <a:spLocks/>
              </p:cNvSpPr>
              <p:nvPr/>
            </p:nvSpPr>
            <p:spPr bwMode="auto">
              <a:xfrm>
                <a:off x="694" y="1451"/>
                <a:ext cx="26" cy="60"/>
              </a:xfrm>
              <a:custGeom>
                <a:avLst/>
                <a:gdLst>
                  <a:gd name="T0" fmla="*/ 13 w 13"/>
                  <a:gd name="T1" fmla="*/ 29 h 30"/>
                  <a:gd name="T2" fmla="*/ 10 w 13"/>
                  <a:gd name="T3" fmla="*/ 30 h 30"/>
                  <a:gd name="T4" fmla="*/ 5 w 13"/>
                  <a:gd name="T5" fmla="*/ 24 h 30"/>
                  <a:gd name="T6" fmla="*/ 5 w 13"/>
                  <a:gd name="T7" fmla="*/ 8 h 30"/>
                  <a:gd name="T8" fmla="*/ 0 w 13"/>
                  <a:gd name="T9" fmla="*/ 8 h 30"/>
                  <a:gd name="T10" fmla="*/ 0 w 13"/>
                  <a:gd name="T11" fmla="*/ 7 h 30"/>
                  <a:gd name="T12" fmla="*/ 5 w 13"/>
                  <a:gd name="T13" fmla="*/ 7 h 30"/>
                  <a:gd name="T14" fmla="*/ 5 w 13"/>
                  <a:gd name="T15" fmla="*/ 0 h 30"/>
                  <a:gd name="T16" fmla="*/ 6 w 13"/>
                  <a:gd name="T17" fmla="*/ 0 h 30"/>
                  <a:gd name="T18" fmla="*/ 7 w 13"/>
                  <a:gd name="T19" fmla="*/ 0 h 30"/>
                  <a:gd name="T20" fmla="*/ 7 w 13"/>
                  <a:gd name="T21" fmla="*/ 7 h 30"/>
                  <a:gd name="T22" fmla="*/ 13 w 13"/>
                  <a:gd name="T23" fmla="*/ 7 h 30"/>
                  <a:gd name="T24" fmla="*/ 13 w 13"/>
                  <a:gd name="T25" fmla="*/ 8 h 30"/>
                  <a:gd name="T26" fmla="*/ 7 w 13"/>
                  <a:gd name="T27" fmla="*/ 8 h 30"/>
                  <a:gd name="T28" fmla="*/ 7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2" y="30"/>
                      <a:pt x="11" y="30"/>
                      <a:pt x="10" y="30"/>
                    </a:cubicBezTo>
                    <a:cubicBezTo>
                      <a:pt x="6" y="30"/>
                      <a:pt x="5" y="28"/>
                      <a:pt x="5" y="24"/>
                    </a:cubicBezTo>
                    <a:cubicBezTo>
                      <a:pt x="5" y="8"/>
                      <a:pt x="5" y="8"/>
                      <a:pt x="5" y="8"/>
                    </a:cubicBezTo>
                    <a:cubicBezTo>
                      <a:pt x="0" y="8"/>
                      <a:pt x="0" y="8"/>
                      <a:pt x="0" y="8"/>
                    </a:cubicBezTo>
                    <a:cubicBezTo>
                      <a:pt x="0" y="7"/>
                      <a:pt x="0" y="7"/>
                      <a:pt x="0" y="7"/>
                    </a:cubicBezTo>
                    <a:cubicBezTo>
                      <a:pt x="5" y="7"/>
                      <a:pt x="5" y="7"/>
                      <a:pt x="5" y="7"/>
                    </a:cubicBezTo>
                    <a:cubicBezTo>
                      <a:pt x="5" y="0"/>
                      <a:pt x="5" y="0"/>
                      <a:pt x="5" y="0"/>
                    </a:cubicBezTo>
                    <a:cubicBezTo>
                      <a:pt x="5" y="0"/>
                      <a:pt x="5" y="0"/>
                      <a:pt x="6" y="0"/>
                    </a:cubicBezTo>
                    <a:cubicBezTo>
                      <a:pt x="6" y="0"/>
                      <a:pt x="6" y="0"/>
                      <a:pt x="7" y="0"/>
                    </a:cubicBezTo>
                    <a:cubicBezTo>
                      <a:pt x="7" y="7"/>
                      <a:pt x="7" y="7"/>
                      <a:pt x="7" y="7"/>
                    </a:cubicBezTo>
                    <a:cubicBezTo>
                      <a:pt x="13" y="7"/>
                      <a:pt x="13" y="7"/>
                      <a:pt x="13" y="7"/>
                    </a:cubicBezTo>
                    <a:cubicBezTo>
                      <a:pt x="13" y="8"/>
                      <a:pt x="13" y="8"/>
                      <a:pt x="13" y="8"/>
                    </a:cubicBezTo>
                    <a:cubicBezTo>
                      <a:pt x="7" y="8"/>
                      <a:pt x="7" y="8"/>
                      <a:pt x="7" y="8"/>
                    </a:cubicBezTo>
                    <a:cubicBezTo>
                      <a:pt x="7" y="24"/>
                      <a:pt x="7" y="24"/>
                      <a:pt x="7" y="24"/>
                    </a:cubicBezTo>
                    <a:cubicBezTo>
                      <a:pt x="7"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5" name="Freeform 64"/>
              <p:cNvSpPr>
                <a:spLocks noEditPoints="1"/>
              </p:cNvSpPr>
              <p:nvPr/>
            </p:nvSpPr>
            <p:spPr bwMode="auto">
              <a:xfrm>
                <a:off x="728" y="1463"/>
                <a:ext cx="36" cy="48"/>
              </a:xfrm>
              <a:custGeom>
                <a:avLst/>
                <a:gdLst>
                  <a:gd name="T0" fmla="*/ 15 w 18"/>
                  <a:gd name="T1" fmla="*/ 24 h 24"/>
                  <a:gd name="T2" fmla="*/ 15 w 18"/>
                  <a:gd name="T3" fmla="*/ 19 h 24"/>
                  <a:gd name="T4" fmla="*/ 15 w 18"/>
                  <a:gd name="T5" fmla="*/ 19 h 24"/>
                  <a:gd name="T6" fmla="*/ 12 w 18"/>
                  <a:gd name="T7" fmla="*/ 23 h 24"/>
                  <a:gd name="T8" fmla="*/ 7 w 18"/>
                  <a:gd name="T9" fmla="*/ 24 h 24"/>
                  <a:gd name="T10" fmla="*/ 2 w 18"/>
                  <a:gd name="T11" fmla="*/ 22 h 24"/>
                  <a:gd name="T12" fmla="*/ 0 w 18"/>
                  <a:gd name="T13" fmla="*/ 18 h 24"/>
                  <a:gd name="T14" fmla="*/ 8 w 18"/>
                  <a:gd name="T15" fmla="*/ 10 h 24"/>
                  <a:gd name="T16" fmla="*/ 15 w 18"/>
                  <a:gd name="T17" fmla="*/ 9 h 24"/>
                  <a:gd name="T18" fmla="*/ 10 w 18"/>
                  <a:gd name="T19" fmla="*/ 2 h 24"/>
                  <a:gd name="T20" fmla="*/ 2 w 18"/>
                  <a:gd name="T21" fmla="*/ 5 h 24"/>
                  <a:gd name="T22" fmla="*/ 2 w 18"/>
                  <a:gd name="T23" fmla="*/ 2 h 24"/>
                  <a:gd name="T24" fmla="*/ 6 w 18"/>
                  <a:gd name="T25" fmla="*/ 1 h 24"/>
                  <a:gd name="T26" fmla="*/ 10 w 18"/>
                  <a:gd name="T27" fmla="*/ 0 h 24"/>
                  <a:gd name="T28" fmla="*/ 16 w 18"/>
                  <a:gd name="T29" fmla="*/ 2 h 24"/>
                  <a:gd name="T30" fmla="*/ 18 w 18"/>
                  <a:gd name="T31" fmla="*/ 9 h 24"/>
                  <a:gd name="T32" fmla="*/ 18 w 18"/>
                  <a:gd name="T33" fmla="*/ 24 h 24"/>
                  <a:gd name="T34" fmla="*/ 15 w 18"/>
                  <a:gd name="T35" fmla="*/ 24 h 24"/>
                  <a:gd name="T36" fmla="*/ 9 w 18"/>
                  <a:gd name="T37" fmla="*/ 12 h 24"/>
                  <a:gd name="T38" fmla="*/ 4 w 18"/>
                  <a:gd name="T39" fmla="*/ 14 h 24"/>
                  <a:gd name="T40" fmla="*/ 3 w 18"/>
                  <a:gd name="T41" fmla="*/ 18 h 24"/>
                  <a:gd name="T42" fmla="*/ 4 w 18"/>
                  <a:gd name="T43" fmla="*/ 21 h 24"/>
                  <a:gd name="T44" fmla="*/ 8 w 18"/>
                  <a:gd name="T45" fmla="*/ 22 h 24"/>
                  <a:gd name="T46" fmla="*/ 13 w 18"/>
                  <a:gd name="T47" fmla="*/ 20 h 24"/>
                  <a:gd name="T48" fmla="*/ 15 w 18"/>
                  <a:gd name="T49" fmla="*/ 14 h 24"/>
                  <a:gd name="T50" fmla="*/ 15 w 18"/>
                  <a:gd name="T51" fmla="*/ 11 h 24"/>
                  <a:gd name="T52" fmla="*/ 9 w 18"/>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4">
                    <a:moveTo>
                      <a:pt x="15" y="24"/>
                    </a:moveTo>
                    <a:cubicBezTo>
                      <a:pt x="15" y="19"/>
                      <a:pt x="15" y="19"/>
                      <a:pt x="15" y="19"/>
                    </a:cubicBezTo>
                    <a:cubicBezTo>
                      <a:pt x="15" y="19"/>
                      <a:pt x="15" y="19"/>
                      <a:pt x="15" y="19"/>
                    </a:cubicBezTo>
                    <a:cubicBezTo>
                      <a:pt x="15" y="21"/>
                      <a:pt x="14" y="22"/>
                      <a:pt x="12" y="23"/>
                    </a:cubicBezTo>
                    <a:cubicBezTo>
                      <a:pt x="11" y="24"/>
                      <a:pt x="9" y="24"/>
                      <a:pt x="7" y="24"/>
                    </a:cubicBezTo>
                    <a:cubicBezTo>
                      <a:pt x="5" y="24"/>
                      <a:pt x="4" y="24"/>
                      <a:pt x="2" y="22"/>
                    </a:cubicBezTo>
                    <a:cubicBezTo>
                      <a:pt x="1" y="21"/>
                      <a:pt x="0" y="20"/>
                      <a:pt x="0" y="18"/>
                    </a:cubicBezTo>
                    <a:cubicBezTo>
                      <a:pt x="0" y="14"/>
                      <a:pt x="3" y="11"/>
                      <a:pt x="8" y="10"/>
                    </a:cubicBezTo>
                    <a:cubicBezTo>
                      <a:pt x="15" y="9"/>
                      <a:pt x="15" y="9"/>
                      <a:pt x="15" y="9"/>
                    </a:cubicBezTo>
                    <a:cubicBezTo>
                      <a:pt x="15" y="4"/>
                      <a:pt x="14" y="2"/>
                      <a:pt x="10" y="2"/>
                    </a:cubicBezTo>
                    <a:cubicBezTo>
                      <a:pt x="7" y="2"/>
                      <a:pt x="5" y="3"/>
                      <a:pt x="2" y="5"/>
                    </a:cubicBezTo>
                    <a:cubicBezTo>
                      <a:pt x="2" y="2"/>
                      <a:pt x="2" y="2"/>
                      <a:pt x="2" y="2"/>
                    </a:cubicBezTo>
                    <a:cubicBezTo>
                      <a:pt x="3" y="2"/>
                      <a:pt x="4" y="1"/>
                      <a:pt x="6" y="1"/>
                    </a:cubicBezTo>
                    <a:cubicBezTo>
                      <a:pt x="7" y="0"/>
                      <a:pt x="9" y="0"/>
                      <a:pt x="10" y="0"/>
                    </a:cubicBezTo>
                    <a:cubicBezTo>
                      <a:pt x="12" y="0"/>
                      <a:pt x="14" y="1"/>
                      <a:pt x="16" y="2"/>
                    </a:cubicBezTo>
                    <a:cubicBezTo>
                      <a:pt x="17" y="4"/>
                      <a:pt x="18" y="6"/>
                      <a:pt x="18" y="9"/>
                    </a:cubicBezTo>
                    <a:cubicBezTo>
                      <a:pt x="18" y="24"/>
                      <a:pt x="18" y="24"/>
                      <a:pt x="18" y="24"/>
                    </a:cubicBezTo>
                    <a:lnTo>
                      <a:pt x="15" y="24"/>
                    </a:lnTo>
                    <a:close/>
                    <a:moveTo>
                      <a:pt x="9" y="12"/>
                    </a:moveTo>
                    <a:cubicBezTo>
                      <a:pt x="7" y="13"/>
                      <a:pt x="5" y="13"/>
                      <a:pt x="4" y="14"/>
                    </a:cubicBezTo>
                    <a:cubicBezTo>
                      <a:pt x="3" y="15"/>
                      <a:pt x="3" y="16"/>
                      <a:pt x="3" y="18"/>
                    </a:cubicBezTo>
                    <a:cubicBezTo>
                      <a:pt x="3" y="19"/>
                      <a:pt x="3" y="20"/>
                      <a:pt x="4" y="21"/>
                    </a:cubicBezTo>
                    <a:cubicBezTo>
                      <a:pt x="5" y="22"/>
                      <a:pt x="6" y="22"/>
                      <a:pt x="8" y="22"/>
                    </a:cubicBezTo>
                    <a:cubicBezTo>
                      <a:pt x="10" y="22"/>
                      <a:pt x="12" y="22"/>
                      <a:pt x="13" y="20"/>
                    </a:cubicBezTo>
                    <a:cubicBezTo>
                      <a:pt x="15" y="18"/>
                      <a:pt x="15" y="16"/>
                      <a:pt x="15" y="14"/>
                    </a:cubicBezTo>
                    <a:cubicBezTo>
                      <a:pt x="15" y="11"/>
                      <a:pt x="15" y="11"/>
                      <a:pt x="15" y="11"/>
                    </a:cubicBezTo>
                    <a:lnTo>
                      <a:pt x="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6" name="Freeform 65"/>
              <p:cNvSpPr>
                <a:spLocks/>
              </p:cNvSpPr>
              <p:nvPr/>
            </p:nvSpPr>
            <p:spPr bwMode="auto">
              <a:xfrm>
                <a:off x="778" y="1463"/>
                <a:ext cx="22" cy="48"/>
              </a:xfrm>
              <a:custGeom>
                <a:avLst/>
                <a:gdLst>
                  <a:gd name="T0" fmla="*/ 11 w 11"/>
                  <a:gd name="T1" fmla="*/ 3 h 24"/>
                  <a:gd name="T2" fmla="*/ 9 w 11"/>
                  <a:gd name="T3" fmla="*/ 2 h 24"/>
                  <a:gd name="T4" fmla="*/ 4 w 11"/>
                  <a:gd name="T5" fmla="*/ 5 h 24"/>
                  <a:gd name="T6" fmla="*/ 3 w 11"/>
                  <a:gd name="T7" fmla="*/ 13 h 24"/>
                  <a:gd name="T8" fmla="*/ 3 w 11"/>
                  <a:gd name="T9" fmla="*/ 24 h 24"/>
                  <a:gd name="T10" fmla="*/ 0 w 11"/>
                  <a:gd name="T11" fmla="*/ 24 h 24"/>
                  <a:gd name="T12" fmla="*/ 0 w 11"/>
                  <a:gd name="T13" fmla="*/ 1 h 24"/>
                  <a:gd name="T14" fmla="*/ 3 w 11"/>
                  <a:gd name="T15" fmla="*/ 1 h 24"/>
                  <a:gd name="T16" fmla="*/ 3 w 11"/>
                  <a:gd name="T17" fmla="*/ 6 h 24"/>
                  <a:gd name="T18" fmla="*/ 3 w 11"/>
                  <a:gd name="T19" fmla="*/ 6 h 24"/>
                  <a:gd name="T20" fmla="*/ 5 w 11"/>
                  <a:gd name="T21" fmla="*/ 2 h 24"/>
                  <a:gd name="T22" fmla="*/ 9 w 11"/>
                  <a:gd name="T23" fmla="*/ 0 h 24"/>
                  <a:gd name="T24" fmla="*/ 11 w 11"/>
                  <a:gd name="T25" fmla="*/ 0 h 24"/>
                  <a:gd name="T26" fmla="*/ 11 w 11"/>
                  <a:gd name="T2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4">
                    <a:moveTo>
                      <a:pt x="11" y="3"/>
                    </a:moveTo>
                    <a:cubicBezTo>
                      <a:pt x="11" y="2"/>
                      <a:pt x="10" y="2"/>
                      <a:pt x="9" y="2"/>
                    </a:cubicBezTo>
                    <a:cubicBezTo>
                      <a:pt x="7" y="2"/>
                      <a:pt x="6" y="3"/>
                      <a:pt x="4" y="5"/>
                    </a:cubicBezTo>
                    <a:cubicBezTo>
                      <a:pt x="3" y="7"/>
                      <a:pt x="3" y="9"/>
                      <a:pt x="3" y="13"/>
                    </a:cubicBezTo>
                    <a:cubicBezTo>
                      <a:pt x="3" y="24"/>
                      <a:pt x="3" y="24"/>
                      <a:pt x="3" y="24"/>
                    </a:cubicBezTo>
                    <a:cubicBezTo>
                      <a:pt x="0" y="24"/>
                      <a:pt x="0" y="24"/>
                      <a:pt x="0" y="24"/>
                    </a:cubicBezTo>
                    <a:cubicBezTo>
                      <a:pt x="0" y="1"/>
                      <a:pt x="0" y="1"/>
                      <a:pt x="0" y="1"/>
                    </a:cubicBezTo>
                    <a:cubicBezTo>
                      <a:pt x="3" y="1"/>
                      <a:pt x="3" y="1"/>
                      <a:pt x="3" y="1"/>
                    </a:cubicBezTo>
                    <a:cubicBezTo>
                      <a:pt x="3" y="6"/>
                      <a:pt x="3" y="6"/>
                      <a:pt x="3" y="6"/>
                    </a:cubicBezTo>
                    <a:cubicBezTo>
                      <a:pt x="3" y="6"/>
                      <a:pt x="3" y="6"/>
                      <a:pt x="3" y="6"/>
                    </a:cubicBezTo>
                    <a:cubicBezTo>
                      <a:pt x="3" y="4"/>
                      <a:pt x="4" y="3"/>
                      <a:pt x="5" y="2"/>
                    </a:cubicBezTo>
                    <a:cubicBezTo>
                      <a:pt x="6" y="1"/>
                      <a:pt x="8" y="0"/>
                      <a:pt x="9" y="0"/>
                    </a:cubicBezTo>
                    <a:cubicBezTo>
                      <a:pt x="10" y="0"/>
                      <a:pt x="11" y="0"/>
                      <a:pt x="11" y="0"/>
                    </a:cubicBez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sp>
            <p:nvSpPr>
              <p:cNvPr id="67" name="Freeform 66"/>
              <p:cNvSpPr>
                <a:spLocks/>
              </p:cNvSpPr>
              <p:nvPr/>
            </p:nvSpPr>
            <p:spPr bwMode="auto">
              <a:xfrm>
                <a:off x="808" y="1451"/>
                <a:ext cx="26" cy="60"/>
              </a:xfrm>
              <a:custGeom>
                <a:avLst/>
                <a:gdLst>
                  <a:gd name="T0" fmla="*/ 13 w 13"/>
                  <a:gd name="T1" fmla="*/ 29 h 30"/>
                  <a:gd name="T2" fmla="*/ 9 w 13"/>
                  <a:gd name="T3" fmla="*/ 30 h 30"/>
                  <a:gd name="T4" fmla="*/ 4 w 13"/>
                  <a:gd name="T5" fmla="*/ 24 h 30"/>
                  <a:gd name="T6" fmla="*/ 4 w 13"/>
                  <a:gd name="T7" fmla="*/ 8 h 30"/>
                  <a:gd name="T8" fmla="*/ 0 w 13"/>
                  <a:gd name="T9" fmla="*/ 8 h 30"/>
                  <a:gd name="T10" fmla="*/ 0 w 13"/>
                  <a:gd name="T11" fmla="*/ 7 h 30"/>
                  <a:gd name="T12" fmla="*/ 4 w 13"/>
                  <a:gd name="T13" fmla="*/ 7 h 30"/>
                  <a:gd name="T14" fmla="*/ 4 w 13"/>
                  <a:gd name="T15" fmla="*/ 0 h 30"/>
                  <a:gd name="T16" fmla="*/ 5 w 13"/>
                  <a:gd name="T17" fmla="*/ 0 h 30"/>
                  <a:gd name="T18" fmla="*/ 6 w 13"/>
                  <a:gd name="T19" fmla="*/ 0 h 30"/>
                  <a:gd name="T20" fmla="*/ 6 w 13"/>
                  <a:gd name="T21" fmla="*/ 7 h 30"/>
                  <a:gd name="T22" fmla="*/ 13 w 13"/>
                  <a:gd name="T23" fmla="*/ 7 h 30"/>
                  <a:gd name="T24" fmla="*/ 13 w 13"/>
                  <a:gd name="T25" fmla="*/ 8 h 30"/>
                  <a:gd name="T26" fmla="*/ 6 w 13"/>
                  <a:gd name="T27" fmla="*/ 8 h 30"/>
                  <a:gd name="T28" fmla="*/ 6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1" y="30"/>
                      <a:pt x="10" y="30"/>
                      <a:pt x="9" y="30"/>
                    </a:cubicBezTo>
                    <a:cubicBezTo>
                      <a:pt x="6" y="30"/>
                      <a:pt x="4" y="28"/>
                      <a:pt x="4" y="24"/>
                    </a:cubicBezTo>
                    <a:cubicBezTo>
                      <a:pt x="4" y="8"/>
                      <a:pt x="4" y="8"/>
                      <a:pt x="4" y="8"/>
                    </a:cubicBezTo>
                    <a:cubicBezTo>
                      <a:pt x="0" y="8"/>
                      <a:pt x="0" y="8"/>
                      <a:pt x="0" y="8"/>
                    </a:cubicBezTo>
                    <a:cubicBezTo>
                      <a:pt x="0" y="7"/>
                      <a:pt x="0" y="7"/>
                      <a:pt x="0" y="7"/>
                    </a:cubicBezTo>
                    <a:cubicBezTo>
                      <a:pt x="4" y="7"/>
                      <a:pt x="4" y="7"/>
                      <a:pt x="4" y="7"/>
                    </a:cubicBezTo>
                    <a:cubicBezTo>
                      <a:pt x="4" y="0"/>
                      <a:pt x="4" y="0"/>
                      <a:pt x="4" y="0"/>
                    </a:cubicBezTo>
                    <a:cubicBezTo>
                      <a:pt x="5" y="0"/>
                      <a:pt x="5" y="0"/>
                      <a:pt x="5" y="0"/>
                    </a:cubicBezTo>
                    <a:cubicBezTo>
                      <a:pt x="6" y="0"/>
                      <a:pt x="6" y="0"/>
                      <a:pt x="6" y="0"/>
                    </a:cubicBezTo>
                    <a:cubicBezTo>
                      <a:pt x="6" y="7"/>
                      <a:pt x="6" y="7"/>
                      <a:pt x="6" y="7"/>
                    </a:cubicBezTo>
                    <a:cubicBezTo>
                      <a:pt x="13" y="7"/>
                      <a:pt x="13" y="7"/>
                      <a:pt x="13" y="7"/>
                    </a:cubicBezTo>
                    <a:cubicBezTo>
                      <a:pt x="13" y="8"/>
                      <a:pt x="13" y="8"/>
                      <a:pt x="13" y="8"/>
                    </a:cubicBezTo>
                    <a:cubicBezTo>
                      <a:pt x="6" y="8"/>
                      <a:pt x="6" y="8"/>
                      <a:pt x="6" y="8"/>
                    </a:cubicBezTo>
                    <a:cubicBezTo>
                      <a:pt x="6" y="24"/>
                      <a:pt x="6" y="24"/>
                      <a:pt x="6" y="24"/>
                    </a:cubicBezTo>
                    <a:cubicBezTo>
                      <a:pt x="6"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solidFill>
                    <a:srgbClr val="505050"/>
                  </a:solidFill>
                </a:endParaRPr>
              </a:p>
            </p:txBody>
          </p:sp>
        </p:grpSp>
        <p:grpSp>
          <p:nvGrpSpPr>
            <p:cNvPr id="13" name="Group 12"/>
            <p:cNvGrpSpPr>
              <a:grpSpLocks noChangeAspect="1"/>
            </p:cNvGrpSpPr>
            <p:nvPr/>
          </p:nvGrpSpPr>
          <p:grpSpPr>
            <a:xfrm>
              <a:off x="3808391" y="5024611"/>
              <a:ext cx="1272393" cy="992572"/>
              <a:chOff x="1507436" y="1799127"/>
              <a:chExt cx="3681068" cy="2752580"/>
            </a:xfrm>
          </p:grpSpPr>
          <p:sp>
            <p:nvSpPr>
              <p:cNvPr id="31" name="Rectangle 30"/>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West US</a:t>
                </a:r>
              </a:p>
            </p:txBody>
          </p:sp>
          <p:sp>
            <p:nvSpPr>
              <p:cNvPr id="32" name="Rectangle 31"/>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34" name="Isosceles Triangle 33"/>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35"/>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7" name="5-Point Star 36"/>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a:grpSpLocks noChangeAspect="1"/>
            </p:cNvGrpSpPr>
            <p:nvPr/>
          </p:nvGrpSpPr>
          <p:grpSpPr>
            <a:xfrm>
              <a:off x="7211100" y="5018406"/>
              <a:ext cx="1272393" cy="992572"/>
              <a:chOff x="1507436" y="1799127"/>
              <a:chExt cx="3681068" cy="2752580"/>
            </a:xfrm>
          </p:grpSpPr>
          <p:sp>
            <p:nvSpPr>
              <p:cNvPr id="24" name="Rectangle 23"/>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Japan West</a:t>
                </a:r>
              </a:p>
            </p:txBody>
          </p:sp>
          <p:sp>
            <p:nvSpPr>
              <p:cNvPr id="25" name="Rectangle 24"/>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7" name="Isosceles Triangle 26"/>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8"/>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0" name="5-Point Star 29"/>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a:grpSpLocks noChangeAspect="1"/>
            </p:cNvGrpSpPr>
            <p:nvPr/>
          </p:nvGrpSpPr>
          <p:grpSpPr>
            <a:xfrm>
              <a:off x="5511684" y="5016715"/>
              <a:ext cx="1272393" cy="992572"/>
              <a:chOff x="1507436" y="1799127"/>
              <a:chExt cx="3681068" cy="2752580"/>
            </a:xfrm>
          </p:grpSpPr>
          <p:sp>
            <p:nvSpPr>
              <p:cNvPr id="17" name="Rectangle 16"/>
              <p:cNvSpPr/>
              <p:nvPr/>
            </p:nvSpPr>
            <p:spPr bwMode="auto">
              <a:xfrm>
                <a:off x="1507436" y="1808506"/>
                <a:ext cx="3657600" cy="2743201"/>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0" dirty="0">
                    <a:solidFill>
                      <a:schemeClr val="tx1"/>
                    </a:solidFill>
                    <a:latin typeface="Segoe UI" panose="020B0502040204020203" pitchFamily="34" charset="0"/>
                    <a:ea typeface="Segoe UI" panose="020B0502040204020203" pitchFamily="34" charset="0"/>
                    <a:cs typeface="Segoe UI" panose="020B0502040204020203" pitchFamily="34" charset="0"/>
                  </a:rPr>
                  <a:t>North Europe</a:t>
                </a:r>
              </a:p>
            </p:txBody>
          </p:sp>
          <p:sp>
            <p:nvSpPr>
              <p:cNvPr id="18" name="Rectangle 1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0" name="Isosceles Triangle 1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21"/>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23" name="5-Point Star 2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6" name="TextBox 11"/>
            <p:cNvSpPr txBox="1"/>
            <p:nvPr/>
          </p:nvSpPr>
          <p:spPr>
            <a:xfrm>
              <a:off x="6517532" y="4227176"/>
              <a:ext cx="1458669"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Segoe UI" panose="020B0502040204020203" pitchFamily="34" charset="0"/>
                  <a:cs typeface="Segoe UI" panose="020B0502040204020203" pitchFamily="34" charset="0"/>
                </a:rPr>
                <a:t>Monitoring</a:t>
              </a:r>
            </a:p>
          </p:txBody>
        </p:sp>
      </p:grpSp>
    </p:spTree>
    <p:custDataLst>
      <p:tags r:id="rId1"/>
    </p:custDataLst>
    <p:extLst>
      <p:ext uri="{BB962C8B-B14F-4D97-AF65-F5344CB8AC3E}">
        <p14:creationId xmlns:p14="http://schemas.microsoft.com/office/powerpoint/2010/main" val="3204380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57b6ce0d-74df-4169-821d-dfd9336b76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Traffic Manager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Font typeface="+mj-lt"/>
              <a:buAutoNum type="arabicPeriod"/>
            </a:pPr>
            <a:r>
              <a:rPr lang="en-US" dirty="0"/>
              <a:t>Add a DNS CNAME record</a:t>
            </a:r>
          </a:p>
          <a:p>
            <a:pPr marL="514350" indent="-514350">
              <a:buFont typeface="+mj-lt"/>
              <a:buAutoNum type="arabicPeriod"/>
            </a:pPr>
            <a:r>
              <a:rPr lang="en-US" dirty="0"/>
              <a:t>Create a Traffic Manager profile</a:t>
            </a:r>
          </a:p>
          <a:p>
            <a:pPr marL="514350" indent="-514350">
              <a:buFont typeface="+mj-lt"/>
              <a:buAutoNum type="arabicPeriod"/>
            </a:pPr>
            <a:r>
              <a:rPr lang="en-US" dirty="0"/>
              <a:t>Configure a DNS prefix</a:t>
            </a:r>
          </a:p>
          <a:p>
            <a:pPr marL="514350" indent="-514350">
              <a:buFont typeface="+mj-lt"/>
              <a:buAutoNum type="arabicPeriod"/>
            </a:pPr>
            <a:r>
              <a:rPr lang="en-US" dirty="0"/>
              <a:t>Choose a load-balancing method:</a:t>
            </a:r>
          </a:p>
          <a:p>
            <a:pPr marL="758952" lvl="2"/>
            <a:r>
              <a:rPr lang="en-US" sz="2400" dirty="0"/>
              <a:t>Priority</a:t>
            </a:r>
          </a:p>
          <a:p>
            <a:pPr marL="758952" lvl="2"/>
            <a:r>
              <a:rPr lang="en-US" sz="2400" dirty="0"/>
              <a:t>Weighted</a:t>
            </a:r>
          </a:p>
          <a:p>
            <a:pPr marL="758952" lvl="2"/>
            <a:r>
              <a:rPr lang="en-US" sz="2400" dirty="0"/>
              <a:t>Performance</a:t>
            </a:r>
          </a:p>
          <a:p>
            <a:pPr marL="514350" indent="-514350">
              <a:buFont typeface="+mj-lt"/>
              <a:buAutoNum type="arabicPeriod"/>
            </a:pPr>
            <a:r>
              <a:rPr lang="en-US" dirty="0"/>
              <a:t>Add endpoints to the Traffic Manager profile</a:t>
            </a:r>
          </a:p>
          <a:p>
            <a:pPr marL="514350" indent="-514350">
              <a:buFont typeface="+mj-lt"/>
              <a:buAutoNum type="arabicPeriod"/>
            </a:pPr>
            <a:r>
              <a:rPr lang="en-US" dirty="0"/>
              <a:t>Configure monitoring</a:t>
            </a:r>
          </a:p>
        </p:txBody>
      </p:sp>
    </p:spTree>
    <p:custDataLst>
      <p:tags r:id="rId1"/>
    </p:custDataLst>
    <p:extLst>
      <p:ext uri="{BB962C8B-B14F-4D97-AF65-F5344CB8AC3E}">
        <p14:creationId xmlns:p14="http://schemas.microsoft.com/office/powerpoint/2010/main" val="2502290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82700cac-213a-41e5-9702-6510620ca2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Manager best practices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Be careful when changing the DNS TTL value</a:t>
            </a:r>
          </a:p>
          <a:p>
            <a:r>
              <a:rPr lang="en-US" dirty="0"/>
              <a:t>Ensure that all endpoints are in the same subscription</a:t>
            </a:r>
          </a:p>
          <a:p>
            <a:r>
              <a:rPr lang="en-US" dirty="0"/>
              <a:t>Use only production endpoints </a:t>
            </a:r>
          </a:p>
          <a:p>
            <a:r>
              <a:rPr lang="en-US" dirty="0"/>
              <a:t>Name endpoints clearly</a:t>
            </a:r>
          </a:p>
          <a:p>
            <a:r>
              <a:rPr lang="en-US" dirty="0"/>
              <a:t>Make endpoints consistent:</a:t>
            </a:r>
          </a:p>
          <a:p>
            <a:pPr lvl="1"/>
            <a:r>
              <a:rPr lang="en-US" dirty="0"/>
              <a:t>Same web app and port number</a:t>
            </a:r>
          </a:p>
          <a:p>
            <a:pPr lvl="1"/>
            <a:r>
              <a:rPr lang="en-US" dirty="0"/>
              <a:t>Same monitoring settings</a:t>
            </a:r>
          </a:p>
          <a:p>
            <a:r>
              <a:rPr lang="en-US" dirty="0"/>
              <a:t>Disable endpoints for web-app maintenance</a:t>
            </a:r>
          </a:p>
          <a:p>
            <a:endParaRPr lang="en-US" dirty="0"/>
          </a:p>
        </p:txBody>
      </p:sp>
    </p:spTree>
    <p:custDataLst>
      <p:tags r:id="rId1"/>
    </p:custDataLst>
    <p:extLst>
      <p:ext uri="{BB962C8B-B14F-4D97-AF65-F5344CB8AC3E}">
        <p14:creationId xmlns:p14="http://schemas.microsoft.com/office/powerpoint/2010/main" val="3972387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bb2d52dc-a021-493e-af09-236ac7bb148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Traffic Manager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3200" dirty="0"/>
              <a:t>In this demonstration, you will learn how to:</a:t>
            </a:r>
          </a:p>
          <a:p>
            <a:r>
              <a:rPr lang="en-US" dirty="0"/>
              <a:t>Create a new Traffic Manager profile</a:t>
            </a:r>
          </a:p>
          <a:p>
            <a:r>
              <a:rPr lang="en-US" dirty="0"/>
              <a:t>Add an endpoint to a Traffic Manager profile by using the Azure portal</a:t>
            </a:r>
          </a:p>
          <a:p>
            <a:r>
              <a:rPr lang="en-US" dirty="0"/>
              <a:t>Test Traffic Manager</a:t>
            </a:r>
          </a:p>
        </p:txBody>
      </p:sp>
    </p:spTree>
    <p:custDataLst>
      <p:tags r:id="rId1"/>
    </p:custDataLst>
    <p:extLst>
      <p:ext uri="{BB962C8B-B14F-4D97-AF65-F5344CB8AC3E}">
        <p14:creationId xmlns:p14="http://schemas.microsoft.com/office/powerpoint/2010/main" val="1903723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302313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Implementing web apps</a:t>
            </a:r>
          </a:p>
        </p:txBody>
      </p:sp>
      <p:sp>
        <p:nvSpPr>
          <p:cNvPr id="3" name="Text Placeholder 2"/>
          <p:cNvSpPr>
            <a:spLocks noGrp="1"/>
          </p:cNvSpPr>
          <p:nvPr>
            <p:ph type="body" idx="1"/>
          </p:nvPr>
        </p:nvSpPr>
        <p:spPr/>
        <p:txBody>
          <a:bodyPr/>
          <a:lstStyle/>
          <a:p>
            <a:r>
              <a:rPr lang="en-US" dirty="0"/>
              <a:t>Exercise 1: Creating web apps
Exercise 2: Deploying a web app
Exercise 3: Managing web apps
Exercise 4: Implementing Traffic Manager</a:t>
            </a:r>
          </a:p>
        </p:txBody>
      </p:sp>
      <p:sp>
        <p:nvSpPr>
          <p:cNvPr id="4" name="TextBox 3"/>
          <p:cNvSpPr txBox="1"/>
          <p:nvPr/>
        </p:nvSpPr>
        <p:spPr>
          <a:xfrm>
            <a:off x="458786" y="3631173"/>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7" y="4126141"/>
            <a:ext cx="7775575" cy="1384995"/>
          </a:xfrm>
          <a:prstGeom prst="rect">
            <a:avLst/>
          </a:prstGeom>
          <a:noFill/>
        </p:spPr>
        <p:txBody>
          <a:bodyPr vert="horz" wrap="square" rtlCol="0">
            <a:spAutoFit/>
          </a:bodyPr>
          <a:lstStyle/>
          <a:p>
            <a:r>
              <a:rPr lang="en-US" sz="2800" b="0" i="0" u="none" strike="noStrike" baseline="0" dirty="0">
                <a:latin typeface="Segoe UI"/>
              </a:rPr>
              <a:t>Virtual machine: 		</a:t>
            </a:r>
            <a:r>
              <a:rPr lang="en-US" sz="2800" b="1" i="0" u="none" strike="noStrike" baseline="0" dirty="0">
                <a:latin typeface="Segoe UI"/>
              </a:rPr>
              <a:t>20533C-MIA-CL1</a:t>
            </a:r>
          </a:p>
          <a:p>
            <a:r>
              <a:rPr lang="en-US" sz="2800" b="0" i="0" u="none" strike="noStrike" baseline="0" dirty="0">
                <a:latin typeface="Segoe UI"/>
              </a:rPr>
              <a:t>User name:</a:t>
            </a:r>
            <a:r>
              <a:rPr lang="en-US" sz="2800" b="1" i="0" u="none" strike="noStrike" baseline="0" dirty="0">
                <a:latin typeface="Segoe UI"/>
              </a:rPr>
              <a:t> 		Student</a:t>
            </a:r>
          </a:p>
          <a:p>
            <a:r>
              <a:rPr lang="en-US" sz="2800" b="0" i="0" u="none" strike="noStrike" baseline="0" dirty="0">
                <a:latin typeface="Segoe UI"/>
              </a:rPr>
              <a:t>Password:</a:t>
            </a:r>
            <a:r>
              <a:rPr lang="en-US" sz="2800" b="1" i="0" u="none" strike="noStrike" baseline="0" dirty="0">
                <a:latin typeface="Segoe UI"/>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custDataLst>
      <p:tags r:id="rId1"/>
    </p:custDataLst>
    <p:extLst>
      <p:ext uri="{BB962C8B-B14F-4D97-AF65-F5344CB8AC3E}">
        <p14:creationId xmlns:p14="http://schemas.microsoft.com/office/powerpoint/2010/main" val="221931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4524315"/>
          </a:xfrm>
          <a:prstGeom prst="rect">
            <a:avLst/>
          </a:prstGeom>
          <a:noFill/>
        </p:spPr>
        <p:txBody>
          <a:bodyPr vert="horz" wrap="square" rtlCol="0">
            <a:spAutoFit/>
          </a:bodyPr>
          <a:lstStyle/>
          <a:p>
            <a:pPr>
              <a:spcBef>
                <a:spcPts val="600"/>
              </a:spcBef>
              <a:spcAft>
                <a:spcPts val="1000"/>
              </a:spcAft>
            </a:pPr>
            <a:r>
              <a:rPr lang="en-US" sz="2400" dirty="0">
                <a:effectLst/>
                <a:latin typeface="Segoe UI"/>
                <a:ea typeface="Calibri"/>
                <a:cs typeface="Times New Roman"/>
              </a:rPr>
              <a:t>The A. Datum Corporation’s public-facing web app currently runs on an IIS web server at the company’s chosen ISP. A. Datum wants to migrate this web app into Azure. You must test the Web Apps functionality by setting up a test A. Datum web app. An internal team provides you with a test web app to deploy. You must ensure that they can continue to stage changes to the test web app before deploying those changes to the public-facing site. A. Datum is a global company, so you also want to test Azure Traffic Manager, and show your organization’s decision makers how it distributes traffic to instances close to users of the </a:t>
            </a:r>
            <a:r>
              <a:rPr lang="en-US" sz="2400" dirty="0">
                <a:solidFill>
                  <a:srgbClr val="000000"/>
                </a:solidFill>
                <a:latin typeface="Segoe UI"/>
                <a:ea typeface="Calibri"/>
                <a:cs typeface="Times New Roman"/>
              </a:rPr>
              <a:t>web app.</a:t>
            </a:r>
            <a:endParaRPr lang="en-US" sz="2400" dirty="0"/>
          </a:p>
        </p:txBody>
      </p:sp>
    </p:spTree>
    <p:custDataLst>
      <p:tags r:id="rId1"/>
    </p:custDataLst>
    <p:extLst>
      <p:ext uri="{BB962C8B-B14F-4D97-AF65-F5344CB8AC3E}">
        <p14:creationId xmlns:p14="http://schemas.microsoft.com/office/powerpoint/2010/main" val="9880559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In Exercise 2, you deployed the A. Datum production web app to Azure. In Exercise 3, you deployed a new version of the site to a staging slot. How can you tell, within Internet Explorer, which is the production site and which is the staging site?
At the end of Exercise 4, you used an FQDN within the trafficmanager.net domain to access your web app. How can you use your own registered domain name to access this web app?</a:t>
            </a:r>
          </a:p>
        </p:txBody>
      </p:sp>
    </p:spTree>
    <p:custDataLst>
      <p:tags r:id="rId1"/>
    </p:custDataLst>
    <p:extLst>
      <p:ext uri="{BB962C8B-B14F-4D97-AF65-F5344CB8AC3E}">
        <p14:creationId xmlns:p14="http://schemas.microsoft.com/office/powerpoint/2010/main" val="31935855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a:t>
            </a:r>
          </a:p>
        </p:txBody>
      </p:sp>
    </p:spTree>
    <p:custDataLst>
      <p:tags r:id="rId1"/>
    </p:custDataLst>
    <p:extLst>
      <p:ext uri="{BB962C8B-B14F-4D97-AF65-F5344CB8AC3E}">
        <p14:creationId xmlns:p14="http://schemas.microsoft.com/office/powerpoint/2010/main" val="243142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f99dc75-cb74-4e46-a96e-4bd6f8b9aba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Demonstration: Preparing the Azure environment for the lab and demonstrations in this module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To prepare the lab environment for this module, you must run the Setup-Azure Windows PowerShell module</a:t>
            </a:r>
          </a:p>
          <a:p>
            <a:pPr marL="0" indent="0">
              <a:buNone/>
            </a:pPr>
            <a:endParaRPr lang="en-US" dirty="0"/>
          </a:p>
        </p:txBody>
      </p:sp>
    </p:spTree>
    <p:custDataLst>
      <p:tags r:id="rId1"/>
    </p:custDataLst>
    <p:extLst>
      <p:ext uri="{BB962C8B-B14F-4D97-AF65-F5344CB8AC3E}">
        <p14:creationId xmlns:p14="http://schemas.microsoft.com/office/powerpoint/2010/main" val="4760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a8a883fe-c873-4868-b3e1-db83a0e8f4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App Service</a:t>
            </a:r>
          </a:p>
        </p:txBody>
      </p:sp>
      <p:sp>
        <p:nvSpPr>
          <p:cNvPr id="4" name="Rounded Rectangle 3"/>
          <p:cNvSpPr/>
          <p:nvPr/>
        </p:nvSpPr>
        <p:spPr bwMode="auto">
          <a:xfrm>
            <a:off x="6899066" y="883920"/>
            <a:ext cx="2175667" cy="3161132"/>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5" name="Rounded Rectangle 4"/>
          <p:cNvSpPr/>
          <p:nvPr/>
        </p:nvSpPr>
        <p:spPr bwMode="auto">
          <a:xfrm>
            <a:off x="64029" y="888569"/>
            <a:ext cx="2174479" cy="3144508"/>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Compute</a:t>
            </a:r>
          </a:p>
        </p:txBody>
      </p:sp>
      <p:sp>
        <p:nvSpPr>
          <p:cNvPr id="6" name="Rounded Rectangle 5"/>
          <p:cNvSpPr/>
          <p:nvPr/>
        </p:nvSpPr>
        <p:spPr bwMode="auto">
          <a:xfrm>
            <a:off x="171912" y="2602992"/>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Virtual Machines</a:t>
            </a:r>
          </a:p>
        </p:txBody>
      </p:sp>
      <p:sp>
        <p:nvSpPr>
          <p:cNvPr id="7" name="Rounded Rectangle 6"/>
          <p:cNvSpPr/>
          <p:nvPr/>
        </p:nvSpPr>
        <p:spPr bwMode="auto">
          <a:xfrm>
            <a:off x="171912" y="3281236"/>
            <a:ext cx="1990750" cy="607839"/>
          </a:xfrm>
          <a:prstGeom prst="roundRect">
            <a:avLst/>
          </a:prstGeom>
          <a:solidFill>
            <a:schemeClr val="bg1"/>
          </a:solidFill>
          <a:ln w="28575">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Cloud Services</a:t>
            </a:r>
          </a:p>
        </p:txBody>
      </p:sp>
      <p:sp>
        <p:nvSpPr>
          <p:cNvPr id="8" name="Rounded Rectangle 7"/>
          <p:cNvSpPr/>
          <p:nvPr/>
        </p:nvSpPr>
        <p:spPr bwMode="auto">
          <a:xfrm>
            <a:off x="6993334" y="2149641"/>
            <a:ext cx="1990750" cy="382421"/>
          </a:xfrm>
          <a:prstGeom prst="roundRect">
            <a:avLst/>
          </a:prstGeom>
          <a:solidFill>
            <a:srgbClr val="FF5353"/>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9" name="Rounded Rectangle 8"/>
          <p:cNvSpPr/>
          <p:nvPr/>
        </p:nvSpPr>
        <p:spPr bwMode="auto">
          <a:xfrm>
            <a:off x="6991524" y="2617241"/>
            <a:ext cx="1990750" cy="608400"/>
          </a:xfrm>
          <a:prstGeom prst="roundRect">
            <a:avLst/>
          </a:prstGeom>
          <a:solidFill>
            <a:srgbClr val="FF5353"/>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0" name="Rounded Rectangle 9"/>
          <p:cNvSpPr/>
          <p:nvPr/>
        </p:nvSpPr>
        <p:spPr bwMode="auto">
          <a:xfrm>
            <a:off x="6993334" y="3312916"/>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Notification Hub</a:t>
            </a:r>
          </a:p>
        </p:txBody>
      </p:sp>
      <p:sp>
        <p:nvSpPr>
          <p:cNvPr id="11" name="Rounded Rectangle 10"/>
          <p:cNvSpPr/>
          <p:nvPr/>
        </p:nvSpPr>
        <p:spPr bwMode="auto">
          <a:xfrm>
            <a:off x="2342484" y="887061"/>
            <a:ext cx="2175667" cy="3161132"/>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2" name="Rounded Rectangle 11"/>
          <p:cNvSpPr/>
          <p:nvPr/>
        </p:nvSpPr>
        <p:spPr bwMode="auto">
          <a:xfrm>
            <a:off x="2428030" y="2620107"/>
            <a:ext cx="1990750" cy="39156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Traffic Manager</a:t>
            </a:r>
          </a:p>
        </p:txBody>
      </p:sp>
      <p:sp>
        <p:nvSpPr>
          <p:cNvPr id="13" name="Rounded Rectangle 12"/>
          <p:cNvSpPr/>
          <p:nvPr/>
        </p:nvSpPr>
        <p:spPr bwMode="auto">
          <a:xfrm>
            <a:off x="2428030" y="3090209"/>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ExpressRoute</a:t>
            </a:r>
          </a:p>
        </p:txBody>
      </p:sp>
      <p:sp>
        <p:nvSpPr>
          <p:cNvPr id="14" name="Rounded Rectangle 13"/>
          <p:cNvSpPr/>
          <p:nvPr/>
        </p:nvSpPr>
        <p:spPr bwMode="auto">
          <a:xfrm>
            <a:off x="2428029" y="1266639"/>
            <a:ext cx="1974223" cy="368943"/>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Virtual Network</a:t>
            </a:r>
          </a:p>
        </p:txBody>
      </p:sp>
      <p:sp>
        <p:nvSpPr>
          <p:cNvPr id="15" name="Rounded Rectangle 14"/>
          <p:cNvSpPr/>
          <p:nvPr/>
        </p:nvSpPr>
        <p:spPr bwMode="auto">
          <a:xfrm>
            <a:off x="4622127" y="887061"/>
            <a:ext cx="2175667" cy="3161132"/>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6" name="Rounded Rectangle 15"/>
          <p:cNvSpPr/>
          <p:nvPr/>
        </p:nvSpPr>
        <p:spPr bwMode="auto">
          <a:xfrm>
            <a:off x="4730010" y="1984948"/>
            <a:ext cx="1992711" cy="382705"/>
          </a:xfrm>
          <a:prstGeom prst="roundRect">
            <a:avLst/>
          </a:prstGeom>
          <a:solidFill>
            <a:srgbClr val="FF9605"/>
          </a:solid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Storage</a:t>
            </a:r>
          </a:p>
        </p:txBody>
      </p:sp>
      <p:sp>
        <p:nvSpPr>
          <p:cNvPr id="17" name="Rounded Rectangle 16"/>
          <p:cNvSpPr/>
          <p:nvPr/>
        </p:nvSpPr>
        <p:spPr bwMode="auto">
          <a:xfrm>
            <a:off x="4728363" y="2892978"/>
            <a:ext cx="1991837" cy="588911"/>
          </a:xfrm>
          <a:prstGeom prst="roundRect">
            <a:avLst/>
          </a:prstGeom>
          <a:solidFill>
            <a:srgbClr val="FF9605"/>
          </a:solid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Azure SQL Database</a:t>
            </a:r>
          </a:p>
        </p:txBody>
      </p:sp>
      <p:sp>
        <p:nvSpPr>
          <p:cNvPr id="18" name="Rounded Rectangle 17"/>
          <p:cNvSpPr/>
          <p:nvPr/>
        </p:nvSpPr>
        <p:spPr bwMode="auto">
          <a:xfrm>
            <a:off x="4730010" y="2440750"/>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DocumentDB</a:t>
            </a:r>
          </a:p>
        </p:txBody>
      </p:sp>
      <p:sp>
        <p:nvSpPr>
          <p:cNvPr id="19" name="Rounded Rectangle 18"/>
          <p:cNvSpPr/>
          <p:nvPr/>
        </p:nvSpPr>
        <p:spPr bwMode="auto">
          <a:xfrm>
            <a:off x="4726820" y="3554986"/>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0" name="Rounded Rectangle 19"/>
          <p:cNvSpPr/>
          <p:nvPr/>
        </p:nvSpPr>
        <p:spPr bwMode="auto">
          <a:xfrm>
            <a:off x="2428030" y="3545702"/>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Load Balancer</a:t>
            </a:r>
          </a:p>
        </p:txBody>
      </p:sp>
      <p:sp>
        <p:nvSpPr>
          <p:cNvPr id="21" name="Rounded Rectangle 20"/>
          <p:cNvSpPr/>
          <p:nvPr/>
        </p:nvSpPr>
        <p:spPr bwMode="auto">
          <a:xfrm>
            <a:off x="170696" y="1931441"/>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Service</a:t>
            </a:r>
          </a:p>
        </p:txBody>
      </p:sp>
      <p:sp>
        <p:nvSpPr>
          <p:cNvPr id="22" name="Rounded Rectangle 21"/>
          <p:cNvSpPr/>
          <p:nvPr/>
        </p:nvSpPr>
        <p:spPr bwMode="auto">
          <a:xfrm>
            <a:off x="171912" y="1482030"/>
            <a:ext cx="1991623" cy="39248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Service Fabric</a:t>
            </a:r>
          </a:p>
        </p:txBody>
      </p:sp>
      <p:sp>
        <p:nvSpPr>
          <p:cNvPr id="23" name="Rounded Rectangle 22"/>
          <p:cNvSpPr/>
          <p:nvPr/>
        </p:nvSpPr>
        <p:spPr bwMode="auto">
          <a:xfrm>
            <a:off x="2428030" y="1716583"/>
            <a:ext cx="1974223" cy="39443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 DNS</a:t>
            </a:r>
          </a:p>
        </p:txBody>
      </p:sp>
      <p:sp>
        <p:nvSpPr>
          <p:cNvPr id="24" name="Rounded Rectangle 23"/>
          <p:cNvSpPr/>
          <p:nvPr/>
        </p:nvSpPr>
        <p:spPr bwMode="auto">
          <a:xfrm>
            <a:off x="2428030" y="2180491"/>
            <a:ext cx="1974223" cy="365884"/>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Application Gateway</a:t>
            </a:r>
          </a:p>
        </p:txBody>
      </p:sp>
      <p:sp>
        <p:nvSpPr>
          <p:cNvPr id="25" name="Rounded Rectangle 24"/>
          <p:cNvSpPr/>
          <p:nvPr/>
        </p:nvSpPr>
        <p:spPr bwMode="auto">
          <a:xfrm>
            <a:off x="64029" y="4153274"/>
            <a:ext cx="9010704" cy="2210950"/>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6" name="Rounded Rectangle 25"/>
          <p:cNvSpPr/>
          <p:nvPr/>
        </p:nvSpPr>
        <p:spPr bwMode="auto">
          <a:xfrm>
            <a:off x="2418084" y="5420911"/>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Backup</a:t>
            </a:r>
          </a:p>
        </p:txBody>
      </p:sp>
      <p:sp>
        <p:nvSpPr>
          <p:cNvPr id="27" name="Rounded Rectangle 26"/>
          <p:cNvSpPr/>
          <p:nvPr/>
        </p:nvSpPr>
        <p:spPr bwMode="auto">
          <a:xfrm>
            <a:off x="166817" y="4939241"/>
            <a:ext cx="1990750" cy="405583"/>
          </a:xfrm>
          <a:prstGeom prst="roundRect">
            <a:avLst/>
          </a:prstGeom>
          <a:solidFill>
            <a:srgbClr val="FF9605"/>
          </a:solid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Azure AD</a:t>
            </a:r>
          </a:p>
        </p:txBody>
      </p:sp>
      <p:sp>
        <p:nvSpPr>
          <p:cNvPr id="28" name="Rounded Rectangle 27"/>
          <p:cNvSpPr/>
          <p:nvPr/>
        </p:nvSpPr>
        <p:spPr bwMode="auto">
          <a:xfrm>
            <a:off x="2418084" y="5894207"/>
            <a:ext cx="1972953"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Site Recovery</a:t>
            </a:r>
          </a:p>
        </p:txBody>
      </p:sp>
      <p:sp>
        <p:nvSpPr>
          <p:cNvPr id="29" name="Rounded Rectangle 28"/>
          <p:cNvSpPr/>
          <p:nvPr/>
        </p:nvSpPr>
        <p:spPr bwMode="auto">
          <a:xfrm>
            <a:off x="166817" y="5412537"/>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 DS</a:t>
            </a:r>
          </a:p>
        </p:txBody>
      </p:sp>
      <p:sp>
        <p:nvSpPr>
          <p:cNvPr id="30" name="Rounded Rectangle 29"/>
          <p:cNvSpPr/>
          <p:nvPr/>
        </p:nvSpPr>
        <p:spPr bwMode="auto">
          <a:xfrm>
            <a:off x="166817" y="5879108"/>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1" name="Rounded Rectangle 30"/>
          <p:cNvSpPr/>
          <p:nvPr/>
        </p:nvSpPr>
        <p:spPr bwMode="auto">
          <a:xfrm>
            <a:off x="2418084" y="4945748"/>
            <a:ext cx="1972953" cy="399076"/>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Scheduler</a:t>
            </a:r>
          </a:p>
        </p:txBody>
      </p:sp>
      <p:sp>
        <p:nvSpPr>
          <p:cNvPr id="32" name="Rounded Rectangle 31"/>
          <p:cNvSpPr/>
          <p:nvPr/>
        </p:nvSpPr>
        <p:spPr bwMode="auto">
          <a:xfrm>
            <a:off x="4663637" y="5760145"/>
            <a:ext cx="1990750" cy="52287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a:t>
            </a:r>
            <a:r>
              <a:rPr kumimoji="0" lang="en-US" sz="1800" b="0" i="0" u="none" strike="noStrike" kern="0" cap="none" spc="20" normalizeH="0" baseline="0" dirty="0">
                <a:ln>
                  <a:noFill/>
                </a:ln>
                <a:solidFill>
                  <a:srgbClr val="000000"/>
                </a:solidFill>
                <a:effectLst/>
                <a:uLnTx/>
                <a:uFillTx/>
                <a:latin typeface="Segoe UI" panose="020B0502040204020203" pitchFamily="34" charset="0"/>
                <a:ea typeface="+mn-ea"/>
                <a:cs typeface="Segoe UI" panose="020B0502040204020203" pitchFamily="34" charset="0"/>
              </a:rPr>
              <a:t>Center</a:t>
            </a:r>
          </a:p>
        </p:txBody>
      </p:sp>
      <p:sp>
        <p:nvSpPr>
          <p:cNvPr id="33" name="Rounded Rectangle 32"/>
          <p:cNvSpPr/>
          <p:nvPr/>
        </p:nvSpPr>
        <p:spPr bwMode="auto">
          <a:xfrm>
            <a:off x="4663637" y="5287324"/>
            <a:ext cx="1989481"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182692" y="4469089"/>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Service Bus</a:t>
            </a:r>
          </a:p>
        </p:txBody>
      </p:sp>
      <p:sp>
        <p:nvSpPr>
          <p:cNvPr id="35" name="Rounded Rectangle 34"/>
          <p:cNvSpPr/>
          <p:nvPr/>
        </p:nvSpPr>
        <p:spPr bwMode="auto">
          <a:xfrm>
            <a:off x="2422372" y="4467005"/>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Automation</a:t>
            </a:r>
          </a:p>
        </p:txBody>
      </p:sp>
    </p:spTree>
    <p:custDataLst>
      <p:tags r:id="rId1"/>
    </p:custDataLst>
    <p:extLst>
      <p:ext uri="{BB962C8B-B14F-4D97-AF65-F5344CB8AC3E}">
        <p14:creationId xmlns:p14="http://schemas.microsoft.com/office/powerpoint/2010/main" val="266999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5ae91d8-f296-486a-8265-46d6f97dc6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Web Apps</a:t>
            </a:r>
          </a:p>
        </p:txBody>
      </p:sp>
      <p:sp>
        <p:nvSpPr>
          <p:cNvPr id="4" name="Content Placeholder 2"/>
          <p:cNvSpPr>
            <a:spLocks noGrp="1"/>
          </p:cNvSpPr>
          <p:nvPr/>
        </p:nvSpPr>
        <p:spPr bwMode="auto">
          <a:xfrm>
            <a:off x="51593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3200" dirty="0"/>
              <a:t>Web Apps concepts:</a:t>
            </a:r>
          </a:p>
          <a:p>
            <a:r>
              <a:rPr lang="en-US" dirty="0"/>
              <a:t>Gallery applications</a:t>
            </a:r>
          </a:p>
          <a:p>
            <a:r>
              <a:rPr lang="en-US" dirty="0"/>
              <a:t>Auto scaling</a:t>
            </a:r>
          </a:p>
          <a:p>
            <a:r>
              <a:rPr lang="en-US" dirty="0"/>
              <a:t>Continuous integration and deployment</a:t>
            </a:r>
          </a:p>
          <a:p>
            <a:r>
              <a:rPr lang="en-US" dirty="0"/>
              <a:t>Deployment slots</a:t>
            </a:r>
          </a:p>
          <a:p>
            <a:r>
              <a:rPr lang="en-US" dirty="0"/>
              <a:t>Testing in production</a:t>
            </a:r>
          </a:p>
          <a:p>
            <a:r>
              <a:rPr lang="en-US" dirty="0"/>
              <a:t>Azure WebJobs</a:t>
            </a:r>
          </a:p>
          <a:p>
            <a:r>
              <a:rPr lang="en-US" dirty="0"/>
              <a:t>Hybrid connections</a:t>
            </a:r>
          </a:p>
          <a:p>
            <a:r>
              <a:rPr lang="en-US" dirty="0"/>
              <a:t>Azure virtual network integration</a:t>
            </a:r>
          </a:p>
          <a:p>
            <a:r>
              <a:rPr lang="en-US" dirty="0"/>
              <a:t>Authentication and authorization</a:t>
            </a:r>
          </a:p>
          <a:p>
            <a:pPr marL="0" indent="0">
              <a:buNone/>
            </a:pPr>
            <a:endParaRPr lang="en-US" dirty="0"/>
          </a:p>
        </p:txBody>
      </p:sp>
    </p:spTree>
    <p:custDataLst>
      <p:tags r:id="rId1"/>
    </p:custDataLst>
    <p:extLst>
      <p:ext uri="{BB962C8B-B14F-4D97-AF65-F5344CB8AC3E}">
        <p14:creationId xmlns:p14="http://schemas.microsoft.com/office/powerpoint/2010/main" val="7878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f561b0b-c19d-456d-90bf-e0d4bfadf7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Mobile Apps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Requirements of mobile apps:</a:t>
            </a:r>
          </a:p>
          <a:p>
            <a:r>
              <a:rPr lang="en-US" sz="2400" dirty="0"/>
              <a:t>Store and access structured data</a:t>
            </a:r>
          </a:p>
          <a:p>
            <a:r>
              <a:rPr lang="en-US" sz="2400" dirty="0"/>
              <a:t>Receive notifications for alerts and updates from the cloud</a:t>
            </a:r>
          </a:p>
          <a:p>
            <a:r>
              <a:rPr lang="en-US" sz="2400" dirty="0"/>
              <a:t>Authentication and authorization</a:t>
            </a:r>
          </a:p>
          <a:p>
            <a:r>
              <a:rPr lang="en-US" sz="2400" dirty="0"/>
              <a:t>Defined business logic</a:t>
            </a:r>
          </a:p>
          <a:p>
            <a:pPr marL="0" indent="0">
              <a:buNone/>
            </a:pPr>
            <a:r>
              <a:rPr lang="en-US" dirty="0"/>
              <a:t>Mobile Apps is not the same as Azure Mobile Services</a:t>
            </a:r>
          </a:p>
          <a:p>
            <a:pPr marL="0" indent="0">
              <a:buNone/>
            </a:pPr>
            <a:r>
              <a:rPr lang="en-US" dirty="0"/>
              <a:t>You can move mobile apps from Mobile Services to Mobile Apps by using:</a:t>
            </a:r>
          </a:p>
          <a:p>
            <a:r>
              <a:rPr lang="en-US" sz="2400" dirty="0"/>
              <a:t>Migration</a:t>
            </a:r>
          </a:p>
          <a:p>
            <a:r>
              <a:rPr lang="en-US" sz="2400" dirty="0"/>
              <a:t>Upgrade</a:t>
            </a:r>
          </a:p>
          <a:p>
            <a:pPr marL="0" indent="0">
              <a:buNone/>
            </a:pPr>
            <a:endParaRPr lang="en-US" dirty="0"/>
          </a:p>
        </p:txBody>
      </p:sp>
    </p:spTree>
    <p:custDataLst>
      <p:tags r:id="rId1"/>
    </p:custDataLst>
    <p:extLst>
      <p:ext uri="{BB962C8B-B14F-4D97-AF65-F5344CB8AC3E}">
        <p14:creationId xmlns:p14="http://schemas.microsoft.com/office/powerpoint/2010/main" val="245076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166d9a2e-8343-450f-a17f-762cd7e5fd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Logic Apps</a:t>
            </a:r>
          </a:p>
        </p:txBody>
      </p:sp>
      <p:sp>
        <p:nvSpPr>
          <p:cNvPr id="4" name="Content Placeholder 2"/>
          <p:cNvSpPr>
            <a:spLocks noGrp="1"/>
          </p:cNvSpPr>
          <p:nvPr/>
        </p:nvSpPr>
        <p:spPr bwMode="auto">
          <a:xfrm>
            <a:off x="458788" y="8382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Logic apps integrate your apps with cloud-based apps by using connectors</a:t>
            </a:r>
          </a:p>
          <a:p>
            <a:pPr marL="0" indent="0">
              <a:buNone/>
            </a:pPr>
            <a:r>
              <a:rPr lang="en-US" dirty="0"/>
              <a:t>Core connectors:</a:t>
            </a:r>
          </a:p>
          <a:p>
            <a:r>
              <a:rPr lang="en-US" sz="2400" dirty="0"/>
              <a:t>Office 365 Connector</a:t>
            </a:r>
          </a:p>
          <a:p>
            <a:r>
              <a:rPr lang="en-US" sz="2400" dirty="0"/>
              <a:t>Microsoft OneDrive Connector</a:t>
            </a:r>
          </a:p>
          <a:p>
            <a:r>
              <a:rPr lang="en-US" sz="2400" dirty="0"/>
              <a:t>Microsoft Yammer Connector</a:t>
            </a:r>
          </a:p>
          <a:p>
            <a:r>
              <a:rPr lang="en-US" sz="2400" dirty="0"/>
              <a:t>Facebook Connector</a:t>
            </a:r>
          </a:p>
          <a:p>
            <a:r>
              <a:rPr lang="en-US" sz="2400" dirty="0"/>
              <a:t>HTTP Connector</a:t>
            </a:r>
          </a:p>
          <a:p>
            <a:pPr marL="0" indent="0">
              <a:buNone/>
            </a:pPr>
            <a:r>
              <a:rPr lang="en-US" dirty="0"/>
              <a:t>Enterprise integration connectors:</a:t>
            </a:r>
          </a:p>
          <a:p>
            <a:r>
              <a:rPr lang="en-US" sz="2400" dirty="0"/>
              <a:t>SAP</a:t>
            </a:r>
          </a:p>
          <a:p>
            <a:r>
              <a:rPr lang="en-US" sz="2400" dirty="0"/>
              <a:t>Oracle</a:t>
            </a:r>
          </a:p>
          <a:p>
            <a:r>
              <a:rPr lang="en-US" sz="2400" dirty="0"/>
              <a:t>DB2</a:t>
            </a:r>
          </a:p>
          <a:p>
            <a:r>
              <a:rPr lang="en-US" sz="2400" dirty="0"/>
              <a:t>Informix</a:t>
            </a:r>
          </a:p>
          <a:p>
            <a:pPr marL="0" indent="0">
              <a:buNone/>
            </a:pPr>
            <a:endParaRPr lang="en-US" dirty="0"/>
          </a:p>
        </p:txBody>
      </p:sp>
    </p:spTree>
    <p:custDataLst>
      <p:tags r:id="rId1"/>
    </p:custDataLst>
    <p:extLst>
      <p:ext uri="{BB962C8B-B14F-4D97-AF65-F5344CB8AC3E}">
        <p14:creationId xmlns:p14="http://schemas.microsoft.com/office/powerpoint/2010/main" val="3509718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51</TotalTime>
  <Words>6129</Words>
  <Application>Microsoft Office PowerPoint</Application>
  <PresentationFormat>On-screen Show (4:3)</PresentationFormat>
  <Paragraphs>774</Paragraphs>
  <Slides>48</Slides>
  <Notes>48</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Symbol</vt:lpstr>
      <vt:lpstr>Courier New</vt:lpstr>
      <vt:lpstr>Verdana</vt:lpstr>
      <vt:lpstr>Wingdings</vt:lpstr>
      <vt:lpstr>Segoe UI</vt:lpstr>
      <vt:lpstr>Times New Roman</vt:lpstr>
      <vt:lpstr>Arial</vt:lpstr>
      <vt:lpstr>Sego ui</vt:lpstr>
      <vt:lpstr>Calibri</vt:lpstr>
      <vt:lpstr>NG_MOC_Core_ModuleNew2</vt:lpstr>
      <vt:lpstr>Module 5</vt:lpstr>
      <vt:lpstr>PowerPoint Presentation</vt:lpstr>
      <vt:lpstr>Module Overview</vt:lpstr>
      <vt:lpstr>Lesson 1: Introduction to App Service</vt:lpstr>
      <vt:lpstr>Demonstration: Preparing the Azure environment for the lab and demonstrations in this module</vt:lpstr>
      <vt:lpstr>Overview of App Service</vt:lpstr>
      <vt:lpstr>Overview of Web Apps</vt:lpstr>
      <vt:lpstr>Overview of Mobile Apps</vt:lpstr>
      <vt:lpstr>Overview of Logic Apps</vt:lpstr>
      <vt:lpstr>Overview of API Apps</vt:lpstr>
      <vt:lpstr>Overview of the App Service Environment</vt:lpstr>
      <vt:lpstr>Lesson 2: Planning app deployment in App Service</vt:lpstr>
      <vt:lpstr>Comparing web apps, PaaS cloud services, and virtual machines</vt:lpstr>
      <vt:lpstr>Managing App Service plans</vt:lpstr>
      <vt:lpstr>Comparing app-deployment methods in App Service</vt:lpstr>
      <vt:lpstr>Lesson 3: Implementing and maintaining web apps</vt:lpstr>
      <vt:lpstr>Creating web apps</vt:lpstr>
      <vt:lpstr>Deploying web apps</vt:lpstr>
      <vt:lpstr>Updating web apps</vt:lpstr>
      <vt:lpstr>Demonstration: Deploying web apps by using Web Deploy</vt:lpstr>
      <vt:lpstr>PowerPoint Presentation</vt:lpstr>
      <vt:lpstr>Lesson 4: Configuring web apps</vt:lpstr>
      <vt:lpstr>Configuring a web app’s application and authentication settings</vt:lpstr>
      <vt:lpstr>Configuring virtual networks and hybrid connectivity</vt:lpstr>
      <vt:lpstr>Configuring availability and scalability</vt:lpstr>
      <vt:lpstr>Implementing WebJobs</vt:lpstr>
      <vt:lpstr>Demonstration: Configuring web-app settings and auto scaling, and creating a WebJob</vt:lpstr>
      <vt:lpstr>PowerPoint Presentation</vt:lpstr>
      <vt:lpstr>Lesson 5: Monitoring web apps and WebJobs</vt:lpstr>
      <vt:lpstr>Monitoring web apps</vt:lpstr>
      <vt:lpstr>Configuring application and site diagnostics</vt:lpstr>
      <vt:lpstr>Using Kudu</vt:lpstr>
      <vt:lpstr>Demonstration: Using Kudu to monitor a WebJob</vt:lpstr>
      <vt:lpstr>Lesson 6: Implementing mobile apps</vt:lpstr>
      <vt:lpstr>Creating and configuring Mobile Apps</vt:lpstr>
      <vt:lpstr>Configuring authentication</vt:lpstr>
      <vt:lpstr>Deploying a mobile app</vt:lpstr>
      <vt:lpstr>Demonstration: Implementing a mobile app</vt:lpstr>
      <vt:lpstr>Lesson 7: Traffic Manager</vt:lpstr>
      <vt:lpstr>Overview of Traffic Manager</vt:lpstr>
      <vt:lpstr>Configuring Traffic Manager</vt:lpstr>
      <vt:lpstr>Traffic Manager best practices</vt:lpstr>
      <vt:lpstr>Demonstration: Configuring Traffic Manager</vt:lpstr>
      <vt:lpstr>PowerPoint Presentation</vt:lpstr>
      <vt:lpstr>Lab: Implementing web apps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mahipal</dc:creator>
  <cp:lastModifiedBy>Kathy Krause</cp:lastModifiedBy>
  <cp:revision>16</cp:revision>
  <dcterms:created xsi:type="dcterms:W3CDTF">2017-02-20T12:11:43Z</dcterms:created>
  <dcterms:modified xsi:type="dcterms:W3CDTF">2017-03-04T16:35:45Z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104519B7-699B-4EB2-9131-9F58E22A7553</vt:lpwstr>
  </property>
  <property fmtid="{D5CDD505-2E9C-101B-9397-08002B2CF9AE}" pid="3" name="ArticulatePath">
    <vt:lpwstr>20533C_05</vt:lpwstr>
  </property>
</Properties>
</file>