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2"/>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94" r:id="rId18"/>
    <p:sldId id="295"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96" r:id="rId32"/>
    <p:sldId id="297" r:id="rId33"/>
    <p:sldId id="285" r:id="rId34"/>
    <p:sldId id="286" r:id="rId35"/>
    <p:sldId id="287" r:id="rId36"/>
    <p:sldId id="288" r:id="rId37"/>
    <p:sldId id="289" r:id="rId38"/>
    <p:sldId id="290" r:id="rId39"/>
    <p:sldId id="292" r:id="rId40"/>
    <p:sldId id="293" r:id="rId41"/>
  </p:sldIdLst>
  <p:sldSz cx="9144000" cy="6858000" type="screen4x3"/>
  <p:notesSz cx="6858000" cy="9144000"/>
  <p:embeddedFontLst>
    <p:embeddedFont>
      <p:font typeface="Calibri" panose="020F0502020204030204" pitchFamily="34" charset="0"/>
      <p:regular r:id="rId43"/>
      <p:bold r:id="rId44"/>
      <p:italic r:id="rId45"/>
      <p:boldItalic r:id="rId46"/>
    </p:embeddedFont>
    <p:embeddedFont>
      <p:font typeface="Lucida Sans Unicode" panose="020B0602030504020204" pitchFamily="34" charset="0"/>
      <p:regular r:id="rId47"/>
    </p:embeddedFont>
    <p:embeddedFont>
      <p:font typeface="Segoe UI" panose="020B0502040204020203" pitchFamily="34" charset="0"/>
      <p:regular r:id="rId48"/>
      <p:bold r:id="rId49"/>
      <p:italic r:id="rId50"/>
      <p:boldItalic r:id="rId51"/>
    </p:embeddedFont>
    <p:embeddedFont>
      <p:font typeface="Verdana" panose="020B0604030504040204" pitchFamily="34" charset="0"/>
      <p:regular r:id="rId52"/>
      <p:bold r:id="rId53"/>
      <p:italic r:id="rId54"/>
      <p:boldItalic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6AA4C1-58FC-4617-B684-B28F8003F6EC}" v="1" dt="2018-06-06T13:51:47.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538" autoAdjust="0"/>
    <p:restoredTop sz="95401" autoAdjust="0"/>
  </p:normalViewPr>
  <p:slideViewPr>
    <p:cSldViewPr>
      <p:cViewPr varScale="1">
        <p:scale>
          <a:sx n="84" d="100"/>
          <a:sy n="84" d="100"/>
        </p:scale>
        <p:origin x="1891" y="67"/>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64"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viewProps" Target="view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uro Hamilton" userId="5c61d2f4-0efd-44bf-b648-041247b2840e" providerId="ADAL" clId="{EB6AA4C1-58FC-4617-B684-B28F8003F6EC}"/>
    <pc:docChg chg="delSld">
      <pc:chgData name="Arturo Hamilton" userId="5c61d2f4-0efd-44bf-b648-041247b2840e" providerId="ADAL" clId="{EB6AA4C1-58FC-4617-B684-B28F8003F6EC}" dt="2018-06-06T13:51:47.190" v="0" actId="2696"/>
      <pc:docMkLst>
        <pc:docMk/>
      </pc:docMkLst>
      <pc:sldChg chg="del">
        <pc:chgData name="Arturo Hamilton" userId="5c61d2f4-0efd-44bf-b648-041247b2840e" providerId="ADAL" clId="{EB6AA4C1-58FC-4617-B684-B28F8003F6EC}" dt="2018-06-06T13:51:47.190" v="0" actId="2696"/>
        <pc:sldMkLst>
          <pc:docMk/>
          <pc:sldMk cId="300992076"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338AA5-5C72-42F3-8E0B-AF8CA1884E7D}" type="datetimeFigureOut">
              <a:rPr lang="en-US" smtClean="0"/>
              <a:t>6/6/2018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DEAA97-A668-4C85-AA78-F3648F0BD693}" type="slidenum">
              <a:rPr lang="en-US" smtClean="0"/>
              <a:t>‹#›</a:t>
            </a:fld>
            <a:endParaRPr lang="en-US" dirty="0"/>
          </a:p>
        </p:txBody>
      </p:sp>
    </p:spTree>
    <p:extLst>
      <p:ext uri="{BB962C8B-B14F-4D97-AF65-F5344CB8AC3E}">
        <p14:creationId xmlns:p14="http://schemas.microsoft.com/office/powerpoint/2010/main" val="2490076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 </a:t>
            </a:r>
            <a:r>
              <a:rPr lang="en-US" sz="1000" b="1" dirty="0">
                <a:latin typeface="Arial"/>
                <a:ea typeface="Calibri"/>
                <a:cs typeface="Times New Roman"/>
              </a:rPr>
              <a:t>130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 </a:t>
            </a:r>
            <a:r>
              <a:rPr lang="en-US" sz="1000" b="1" dirty="0">
                <a:latin typeface="Arial"/>
                <a:ea typeface="Calibri"/>
                <a:cs typeface="Times New Roman"/>
              </a:rPr>
              <a:t>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Choose appropriate Microsoft Azure Storage options to address business needs.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Implement and manage Azure Storage.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Improve web application performance by implementing Azure Content Delivery Networks (CDNs).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Protect on-premises systems and Azure virtual machines (VMs) by using Azure Backup.</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Describe Azure Site Recovery capabilities.</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teach this module, you need the Microsoft PowerPoint file </a:t>
            </a:r>
            <a:r>
              <a:rPr lang="en-US" sz="1000" b="1" dirty="0">
                <a:latin typeface="Arial"/>
                <a:ea typeface="Calibri"/>
                <a:cs typeface="Times New Roman"/>
              </a:rPr>
              <a:t>20533C_06.pptx</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 </a:t>
            </a:r>
          </a:p>
        </p:txBody>
      </p:sp>
      <p:sp>
        <p:nvSpPr>
          <p:cNvPr id="4" name="Slide Number Placeholder 3"/>
          <p:cNvSpPr>
            <a:spLocks noGrp="1"/>
          </p:cNvSpPr>
          <p:nvPr>
            <p:ph type="sldNum" sz="quarter" idx="10"/>
          </p:nvPr>
        </p:nvSpPr>
        <p:spPr/>
        <p:txBody>
          <a:bodyPr/>
          <a:lstStyle/>
          <a:p>
            <a:fld id="{3FDEAA97-A668-4C85-AA78-F3648F0BD693}"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994705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FDEAA97-A668-4C85-AA78-F3648F0BD693}"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3773816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FDEAA97-A668-4C85-AA78-F3648F0BD693}"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432791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Azure files allow shared access to files.</a:t>
            </a:r>
          </a:p>
        </p:txBody>
      </p:sp>
      <p:sp>
        <p:nvSpPr>
          <p:cNvPr id="4" name="Slide Number Placeholder 3"/>
          <p:cNvSpPr>
            <a:spLocks noGrp="1"/>
          </p:cNvSpPr>
          <p:nvPr>
            <p:ph type="sldNum" sz="quarter" idx="10"/>
          </p:nvPr>
        </p:nvSpPr>
        <p:spPr/>
        <p:txBody>
          <a:bodyPr/>
          <a:lstStyle/>
          <a:p>
            <a:fld id="{3FDEAA97-A668-4C85-AA78-F3648F0BD693}"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158226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FDEAA97-A668-4C85-AA78-F3648F0BD693}"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380402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you can use a combination of access control mechanisms.</a:t>
            </a:r>
          </a:p>
          <a:p>
            <a:pPr>
              <a:lnSpc>
                <a:spcPct val="115000"/>
              </a:lnSpc>
              <a:spcAft>
                <a:spcPts val="1000"/>
              </a:spcAft>
            </a:pPr>
            <a:r>
              <a:rPr lang="en-US" sz="1000" dirty="0">
                <a:latin typeface="Arial"/>
                <a:ea typeface="Calibri"/>
                <a:cs typeface="Times New Roman"/>
              </a:rPr>
              <a:t>Note that shared access signatures that do not rely on a shared access policy typically are known as </a:t>
            </a:r>
            <a:r>
              <a:rPr lang="en-US" sz="1000" i="1" dirty="0">
                <a:latin typeface="Arial"/>
                <a:ea typeface="Calibri"/>
                <a:cs typeface="Times New Roman"/>
              </a:rPr>
              <a:t>ad hoc shared access signature</a:t>
            </a:r>
            <a:r>
              <a:rPr lang="en-US"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3FDEAA97-A668-4C85-AA78-F3648F0BD693}"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2270343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FDEAA97-A668-4C85-AA78-F3648F0BD693}"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390268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4"/>
            <a:ext cx="6153912" cy="6897626"/>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starting this demonstration, ensure that you have performed the “Preparing the environment” demonstration tasks at the beginning of the first lesson in this module, and ensure that the setup script has completed.</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Create a storage account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Ensure that you are signed in to </a:t>
            </a:r>
            <a:r>
              <a:rPr lang="en-US" sz="1000" b="1" dirty="0">
                <a:effectLst/>
                <a:latin typeface="Arial"/>
                <a:ea typeface="Times New Roman"/>
                <a:cs typeface="Times New Roman"/>
              </a:rPr>
              <a:t>MIA-CL1</a:t>
            </a:r>
            <a:r>
              <a:rPr lang="en-US" sz="1000" dirty="0">
                <a:effectLst/>
                <a:latin typeface="Arial"/>
                <a:ea typeface="Times New Roman"/>
                <a:cs typeface="Segoe UI"/>
              </a:rPr>
              <a:t> as </a:t>
            </a:r>
            <a:r>
              <a:rPr lang="en-US" sz="1000" b="1" dirty="0">
                <a:effectLst/>
                <a:latin typeface="Arial"/>
                <a:ea typeface="Times New Roman"/>
                <a:cs typeface="Times New Roman"/>
              </a:rPr>
              <a:t>Student</a:t>
            </a:r>
            <a:r>
              <a:rPr lang="en-US" sz="1000" dirty="0">
                <a:effectLst/>
                <a:latin typeface="Arial"/>
                <a:ea typeface="Times New Roman"/>
                <a:cs typeface="Segoe UI"/>
              </a:rPr>
              <a:t> with the password </a:t>
            </a:r>
            <a:r>
              <a:rPr lang="en-US" sz="1000" b="1" dirty="0">
                <a:effectLst/>
                <a:latin typeface="Arial"/>
                <a:ea typeface="Times New Roman"/>
                <a:cs typeface="Times New Roman"/>
              </a:rPr>
              <a:t>Pa55w.rd</a:t>
            </a:r>
            <a:r>
              <a:rPr lang="en-US" sz="1000" dirty="0">
                <a:effectLst/>
                <a:latin typeface="Arial"/>
                <a:ea typeface="Times New Roman"/>
                <a:cs typeface="Segoe UI"/>
              </a:rPr>
              <a:t> and that the setup script that you ran in the previous demonstration to prepare the environment has completed.</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Start </a:t>
            </a:r>
            <a:r>
              <a:rPr lang="en-US" sz="1000" b="1" dirty="0">
                <a:solidFill>
                  <a:srgbClr val="000000"/>
                </a:solidFill>
                <a:effectLst/>
                <a:latin typeface="Arial"/>
                <a:ea typeface="Times New Roman"/>
                <a:cs typeface="Times New Roman"/>
              </a:rPr>
              <a:t>Internet Explorer</a:t>
            </a:r>
            <a:r>
              <a:rPr lang="en-US" sz="1000" dirty="0">
                <a:solidFill>
                  <a:srgbClr val="000000"/>
                </a:solidFill>
                <a:effectLst/>
                <a:latin typeface="Arial"/>
                <a:ea typeface="Times New Roman"/>
                <a:cs typeface="Times New Roman"/>
              </a:rPr>
              <a:t>, and then browse to the Azure portal. When prompted, sign in by using the Microsoft account that is either the Service Administrator or a Co-Administrator of your Azure subscription.</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Create a new storage account with the following settings:</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effectLst/>
                <a:latin typeface="Arial"/>
                <a:ea typeface="Times New Roman"/>
                <a:cs typeface="Times New Roman"/>
              </a:rPr>
              <a:t>Name: Enter a valid, unique name consisting of between 3 and 24 lower-case characters or digits.</a:t>
            </a:r>
          </a:p>
          <a:p>
            <a:pPr marL="742950" marR="0" lvl="1" indent="-285750">
              <a:lnSpc>
                <a:spcPct val="115000"/>
              </a:lnSpc>
              <a:spcBef>
                <a:spcPts val="0"/>
              </a:spcBef>
              <a:spcAft>
                <a:spcPts val="995"/>
              </a:spcAft>
              <a:buFont typeface="Courier New" panose="02070309020205020404" pitchFamily="49" charset="0"/>
              <a:buChar char="o"/>
            </a:pPr>
            <a:r>
              <a:rPr lang="en-US" sz="1000" dirty="0">
                <a:effectLst/>
                <a:latin typeface="Arial"/>
                <a:ea typeface="Times New Roman"/>
                <a:cs typeface="Times New Roman"/>
              </a:rPr>
              <a:t>Deployment model: </a:t>
            </a:r>
            <a:r>
              <a:rPr lang="en-US" sz="1000" b="1" dirty="0">
                <a:effectLst/>
                <a:latin typeface="Arial"/>
                <a:ea typeface="Times New Roman"/>
                <a:cs typeface="Times New Roman"/>
              </a:rPr>
              <a:t>Resource Manager</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effectLst/>
                <a:latin typeface="Arial"/>
                <a:ea typeface="Times New Roman"/>
                <a:cs typeface="Times New Roman"/>
              </a:rPr>
              <a:t>Account kind: </a:t>
            </a:r>
            <a:r>
              <a:rPr lang="en-US" sz="1000" b="1" dirty="0">
                <a:effectLst/>
                <a:latin typeface="Arial"/>
                <a:ea typeface="Times New Roman"/>
                <a:cs typeface="Times New Roman"/>
              </a:rPr>
              <a:t>General purpose</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effectLst/>
                <a:latin typeface="Arial"/>
                <a:ea typeface="Times New Roman"/>
                <a:cs typeface="Times New Roman"/>
              </a:rPr>
              <a:t>Performance: </a:t>
            </a:r>
            <a:r>
              <a:rPr lang="en-US" sz="1000" b="1" dirty="0">
                <a:effectLst/>
                <a:latin typeface="Arial"/>
                <a:ea typeface="Times New Roman"/>
                <a:cs typeface="Times New Roman"/>
              </a:rPr>
              <a:t>Standard</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effectLst/>
                <a:latin typeface="Arial"/>
                <a:ea typeface="Times New Roman"/>
                <a:cs typeface="Times New Roman"/>
              </a:rPr>
              <a:t>Storage service encryption: </a:t>
            </a:r>
            <a:r>
              <a:rPr lang="en-US" sz="1000" b="1" dirty="0">
                <a:effectLst/>
                <a:latin typeface="Arial"/>
                <a:ea typeface="Times New Roman"/>
                <a:cs typeface="Times New Roman"/>
              </a:rPr>
              <a:t>Disabled</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effectLst/>
                <a:latin typeface="Arial"/>
                <a:ea typeface="Times New Roman"/>
                <a:cs typeface="Times New Roman"/>
              </a:rPr>
              <a:t>Replication: </a:t>
            </a:r>
            <a:r>
              <a:rPr lang="en-US" sz="1000" b="1" dirty="0">
                <a:effectLst/>
                <a:latin typeface="Arial"/>
                <a:ea typeface="Times New Roman"/>
                <a:cs typeface="Times New Roman"/>
              </a:rPr>
              <a:t>Locally-redundant storage (LRS)</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effectLst/>
                <a:latin typeface="Arial"/>
                <a:ea typeface="Times New Roman"/>
                <a:cs typeface="Times New Roman"/>
              </a:rPr>
              <a:t>Storage service encryption: </a:t>
            </a:r>
            <a:r>
              <a:rPr lang="en-US" sz="1000" b="1" dirty="0">
                <a:effectLst/>
                <a:latin typeface="Arial"/>
                <a:ea typeface="Times New Roman"/>
                <a:cs typeface="Times New Roman"/>
              </a:rPr>
              <a:t>Disabled</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effectLst/>
                <a:latin typeface="Arial"/>
                <a:ea typeface="Times New Roman"/>
                <a:cs typeface="Times New Roman"/>
              </a:rPr>
              <a:t>Subscription: your Azure subscription name</a:t>
            </a:r>
          </a:p>
          <a:p>
            <a:pPr marL="742950" marR="0" lvl="1" indent="-285750">
              <a:lnSpc>
                <a:spcPct val="115000"/>
              </a:lnSpc>
              <a:spcBef>
                <a:spcPts val="0"/>
              </a:spcBef>
              <a:spcAft>
                <a:spcPts val="995"/>
              </a:spcAft>
              <a:buFont typeface="Courier New" panose="02070309020205020404" pitchFamily="49" charset="0"/>
              <a:buChar char="o"/>
            </a:pPr>
            <a:r>
              <a:rPr lang="en-US" sz="1000" dirty="0">
                <a:effectLst/>
                <a:latin typeface="Arial"/>
                <a:ea typeface="Times New Roman"/>
                <a:cs typeface="Times New Roman"/>
              </a:rPr>
              <a:t>Resource group: create a new resource group named </a:t>
            </a:r>
            <a:r>
              <a:rPr lang="en-US" sz="1000" b="1" dirty="0">
                <a:effectLst/>
                <a:latin typeface="Arial"/>
                <a:ea typeface="Times New Roman"/>
                <a:cs typeface="Times New Roman"/>
              </a:rPr>
              <a:t>20533C0601-DemoRG</a:t>
            </a:r>
            <a:endParaRPr lang="en-US" sz="1000" dirty="0">
              <a:effectLst/>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Location: select the same location you chose when running </a:t>
            </a:r>
            <a:r>
              <a:rPr lang="en-US" sz="1000" b="1" dirty="0">
                <a:effectLst/>
                <a:latin typeface="Arial"/>
                <a:ea typeface="Times New Roman"/>
                <a:cs typeface="Times New Roman"/>
              </a:rPr>
              <a:t>Setup-Azure </a:t>
            </a:r>
            <a:r>
              <a:rPr lang="en-US" sz="1000" dirty="0">
                <a:effectLst/>
                <a:latin typeface="Arial"/>
                <a:ea typeface="Times New Roman"/>
                <a:cs typeface="Times New Roman"/>
              </a:rPr>
              <a:t>at the beginning of </a:t>
            </a:r>
            <a:r>
              <a:rPr lang="en-US" sz="1000" dirty="0">
                <a:solidFill>
                  <a:prstClr val="black"/>
                </a:solidFill>
                <a:latin typeface="Arial"/>
                <a:ea typeface="Times New Roman"/>
                <a:cs typeface="Times New Roman"/>
              </a:rPr>
              <a:t>this module</a:t>
            </a:r>
          </a:p>
          <a:p>
            <a:pPr marL="740664" lvl="1" indent="-283464">
              <a:lnSpc>
                <a:spcPct val="115000"/>
              </a:lnSpc>
              <a:spcAft>
                <a:spcPts val="995"/>
              </a:spcAft>
              <a:buFont typeface="Courier New" panose="02070309020205020404" pitchFamily="49" charset="0"/>
              <a:buChar char="o"/>
            </a:pPr>
            <a:r>
              <a:rPr lang="en-US" sz="1000" dirty="0">
                <a:solidFill>
                  <a:prstClr val="black"/>
                </a:solidFill>
                <a:latin typeface="Arial"/>
                <a:ea typeface="Times New Roman"/>
                <a:cs typeface="Times New Roman"/>
              </a:rPr>
              <a:t>Pin to </a:t>
            </a:r>
            <a:r>
              <a:rPr lang="en-US" sz="1000" dirty="0">
                <a:latin typeface="Arial"/>
                <a:ea typeface="Times New Roman"/>
                <a:cs typeface="Times New Roman"/>
              </a:rPr>
              <a:t>dashboard</a:t>
            </a:r>
            <a:r>
              <a:rPr lang="en-US" sz="1000" dirty="0">
                <a:solidFill>
                  <a:prstClr val="black"/>
                </a:solidFill>
                <a:latin typeface="Arial"/>
                <a:ea typeface="Times New Roman"/>
                <a:cs typeface="Times New Roman"/>
              </a:rPr>
              <a:t>: Clear the check box</a:t>
            </a:r>
          </a:p>
          <a:p>
            <a:pPr marR="0" lvl="1">
              <a:lnSpc>
                <a:spcPct val="115000"/>
              </a:lnSpc>
              <a:spcBef>
                <a:spcPts val="0"/>
              </a:spcBef>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FDEAA97-A668-4C85-AA78-F3648F0BD693}"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686705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Times New Roman"/>
              </a:rPr>
              <a:t>Wait for the storage account to be provisioned.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Times New Roman"/>
              </a:rPr>
              <a:t>In the newly created storage account, create a blob container named </a:t>
            </a:r>
            <a:r>
              <a:rPr lang="en-US" sz="1000" b="1" dirty="0">
                <a:solidFill>
                  <a:prstClr val="black"/>
                </a:solidFill>
                <a:latin typeface="Arial"/>
                <a:ea typeface="Times New Roman"/>
                <a:cs typeface="Times New Roman"/>
              </a:rPr>
              <a:t>demo-container </a:t>
            </a:r>
            <a:r>
              <a:rPr lang="en-US" sz="1000" dirty="0">
                <a:solidFill>
                  <a:srgbClr val="000000"/>
                </a:solidFill>
                <a:latin typeface="Arial"/>
                <a:ea typeface="Times New Roman"/>
                <a:cs typeface="Times New Roman"/>
              </a:rPr>
              <a:t>with the private access type.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Times New Roman"/>
              </a:rPr>
              <a:t>Use the Azure portal to view the access keys for the storage account.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Times New Roman"/>
              </a:rPr>
              <a:t>Leave the Internet Explorer window open. You will use it later in this demonstration.</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Use Windows PowerShell to upload blobs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Open the </a:t>
            </a:r>
            <a:r>
              <a:rPr lang="en-US" sz="1000" b="1" dirty="0">
                <a:solidFill>
                  <a:prstClr val="black"/>
                </a:solidFill>
                <a:latin typeface="Arial"/>
                <a:ea typeface="Times New Roman"/>
                <a:cs typeface="Times New Roman"/>
              </a:rPr>
              <a:t>Upload-Blobs_20533C06.ps1 </a:t>
            </a:r>
            <a:r>
              <a:rPr lang="en-US" sz="1000" dirty="0">
                <a:solidFill>
                  <a:prstClr val="black"/>
                </a:solidFill>
                <a:latin typeface="Arial"/>
                <a:ea typeface="Times New Roman"/>
                <a:cs typeface="Times New Roman"/>
              </a:rPr>
              <a:t>file in the </a:t>
            </a:r>
            <a:r>
              <a:rPr lang="en-US" sz="1000" b="1" dirty="0">
                <a:solidFill>
                  <a:prstClr val="black"/>
                </a:solidFill>
                <a:latin typeface="Arial"/>
                <a:ea typeface="Times New Roman"/>
                <a:cs typeface="Times New Roman"/>
              </a:rPr>
              <a:t>D:\Demofiles\Mod06</a:t>
            </a:r>
            <a:r>
              <a:rPr lang="en-US" sz="1000" dirty="0">
                <a:solidFill>
                  <a:prstClr val="black"/>
                </a:solidFill>
                <a:latin typeface="Arial"/>
                <a:ea typeface="Times New Roman"/>
                <a:cs typeface="Times New Roman"/>
              </a:rPr>
              <a:t> folder in the Windows PowerShell Interactive Scripting Environment (ISE).</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From within the Windows PowerShell ISE session, sign in to your Azure subscription.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script, set the value of the </a:t>
            </a:r>
            <a:r>
              <a:rPr lang="en-US" sz="1000" b="1" dirty="0">
                <a:solidFill>
                  <a:prstClr val="black"/>
                </a:solidFill>
                <a:latin typeface="Arial"/>
                <a:ea typeface="Times New Roman"/>
                <a:cs typeface="Times New Roman"/>
              </a:rPr>
              <a:t>$storageAccountName</a:t>
            </a:r>
            <a:r>
              <a:rPr lang="en-US" sz="1000" dirty="0">
                <a:solidFill>
                  <a:srgbClr val="000000"/>
                </a:solidFill>
                <a:latin typeface="Arial"/>
                <a:ea typeface="Times New Roman"/>
                <a:cs typeface="Times New Roman"/>
              </a:rPr>
              <a:t> variable to the name of the Azure storage account that you created in the previous 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Review the script, noting that it:</a:t>
            </a:r>
            <a:endParaRPr lang="en-US" sz="1000" dirty="0">
              <a:solidFill>
                <a:prstClr val="black"/>
              </a:solidFill>
              <a:latin typeface="Arial"/>
              <a:ea typeface="Times New Roman"/>
              <a:cs typeface="Times New Roman"/>
            </a:endParaRPr>
          </a:p>
          <a:p>
            <a:pPr marL="628650" lvl="1" indent="-171450">
              <a:lnSpc>
                <a:spcPct val="115000"/>
              </a:lnSpc>
              <a:spcAft>
                <a:spcPts val="995"/>
              </a:spcAft>
              <a:buFont typeface="Courier New" panose="02070309020205020404" pitchFamily="49" charset="0"/>
              <a:buChar char="o"/>
            </a:pPr>
            <a:r>
              <a:rPr lang="en-US" sz="1000" dirty="0">
                <a:solidFill>
                  <a:srgbClr val="000000"/>
                </a:solidFill>
                <a:latin typeface="Arial"/>
                <a:ea typeface="Times New Roman"/>
                <a:cs typeface="Times New Roman"/>
              </a:rPr>
              <a:t>Declares a variable named </a:t>
            </a:r>
            <a:r>
              <a:rPr lang="en-US" sz="1000" i="1" dirty="0">
                <a:solidFill>
                  <a:prstClr val="black"/>
                </a:solidFill>
                <a:latin typeface="Arial"/>
                <a:ea typeface="Times New Roman"/>
                <a:cs typeface="Times New Roman"/>
              </a:rPr>
              <a:t>$containerName</a:t>
            </a:r>
            <a:r>
              <a:rPr lang="en-US" sz="1000" dirty="0">
                <a:solidFill>
                  <a:srgbClr val="000000"/>
                </a:solidFill>
                <a:latin typeface="Arial"/>
                <a:ea typeface="Times New Roman"/>
                <a:cs typeface="Times New Roman"/>
              </a:rPr>
              <a:t> that references the </a:t>
            </a:r>
            <a:r>
              <a:rPr lang="en-US" sz="1000" b="1" dirty="0">
                <a:solidFill>
                  <a:prstClr val="black"/>
                </a:solidFill>
                <a:latin typeface="Arial"/>
                <a:ea typeface="Times New Roman"/>
                <a:cs typeface="Times New Roman"/>
              </a:rPr>
              <a:t>demo-container</a:t>
            </a:r>
            <a:r>
              <a:rPr lang="en-US" sz="1000" dirty="0">
                <a:solidFill>
                  <a:srgbClr val="000000"/>
                </a:solidFill>
                <a:latin typeface="Arial"/>
                <a:ea typeface="Times New Roman"/>
                <a:cs typeface="Times New Roman"/>
              </a:rPr>
              <a:t> container that you created in the previous task.</a:t>
            </a:r>
            <a:endParaRPr lang="en-US" sz="1000" dirty="0">
              <a:solidFill>
                <a:prstClr val="black"/>
              </a:solidFill>
              <a:latin typeface="Arial"/>
              <a:ea typeface="Times New Roman"/>
              <a:cs typeface="Times New Roman"/>
            </a:endParaRPr>
          </a:p>
          <a:p>
            <a:pPr marL="628650" lvl="1" indent="-171450">
              <a:lnSpc>
                <a:spcPct val="115000"/>
              </a:lnSpc>
              <a:spcAft>
                <a:spcPts val="995"/>
              </a:spcAft>
              <a:buFont typeface="Courier New" panose="02070309020205020404" pitchFamily="49" charset="0"/>
              <a:buChar char="o"/>
            </a:pPr>
            <a:r>
              <a:rPr lang="en-US" sz="1000" dirty="0">
                <a:solidFill>
                  <a:srgbClr val="000000"/>
                </a:solidFill>
                <a:latin typeface="Arial"/>
                <a:ea typeface="Times New Roman"/>
                <a:cs typeface="Times New Roman"/>
              </a:rPr>
              <a:t>Finds the folder where the script is stored and declares a variable named </a:t>
            </a:r>
            <a:r>
              <a:rPr lang="en-US" sz="1000" i="1" dirty="0">
                <a:solidFill>
                  <a:prstClr val="black"/>
                </a:solidFill>
                <a:latin typeface="Arial"/>
                <a:ea typeface="Times New Roman"/>
                <a:cs typeface="Times New Roman"/>
              </a:rPr>
              <a:t>$sourceFolder</a:t>
            </a:r>
            <a:r>
              <a:rPr lang="en-US" sz="1000" dirty="0">
                <a:solidFill>
                  <a:srgbClr val="000000"/>
                </a:solidFill>
                <a:latin typeface="Arial"/>
                <a:ea typeface="Times New Roman"/>
                <a:cs typeface="Times New Roman"/>
              </a:rPr>
              <a:t> that references the </a:t>
            </a:r>
            <a:r>
              <a:rPr lang="en-US" sz="1000" dirty="0">
                <a:solidFill>
                  <a:prstClr val="black"/>
                </a:solidFill>
                <a:latin typeface="Arial"/>
                <a:ea typeface="Times New Roman"/>
                <a:cs typeface="Times New Roman"/>
              </a:rPr>
              <a:t>data</a:t>
            </a:r>
            <a:r>
              <a:rPr lang="en-US" sz="1000" dirty="0">
                <a:solidFill>
                  <a:srgbClr val="000000"/>
                </a:solidFill>
                <a:latin typeface="Arial"/>
                <a:ea typeface="Times New Roman"/>
                <a:cs typeface="Times New Roman"/>
              </a:rPr>
              <a:t> subfolder.</a:t>
            </a:r>
            <a:endParaRPr lang="en-US" sz="1000" dirty="0">
              <a:solidFill>
                <a:prstClr val="black"/>
              </a:solidFill>
              <a:latin typeface="Arial"/>
              <a:ea typeface="Times New Roman"/>
              <a:cs typeface="Times New Roman"/>
            </a:endParaRPr>
          </a:p>
          <a:p>
            <a:pPr marL="628650" lvl="1" indent="-171450">
              <a:lnSpc>
                <a:spcPct val="115000"/>
              </a:lnSpc>
              <a:spcAft>
                <a:spcPts val="995"/>
              </a:spcAft>
              <a:buFont typeface="Courier New" panose="02070309020205020404" pitchFamily="49" charset="0"/>
              <a:buChar char="o"/>
            </a:pPr>
            <a:r>
              <a:rPr lang="en-US" sz="1000" dirty="0">
                <a:solidFill>
                  <a:srgbClr val="000000"/>
                </a:solidFill>
                <a:latin typeface="Arial"/>
                <a:ea typeface="Times New Roman"/>
                <a:cs typeface="Times New Roman"/>
              </a:rPr>
              <a:t>Uses the </a:t>
            </a:r>
            <a:r>
              <a:rPr lang="en-US" sz="1000" b="1" dirty="0">
                <a:solidFill>
                  <a:prstClr val="black"/>
                </a:solidFill>
                <a:latin typeface="Arial"/>
                <a:ea typeface="Times New Roman"/>
                <a:cs typeface="Times New Roman"/>
              </a:rPr>
              <a:t>Get-AzureRmStorageAccountKey</a:t>
            </a:r>
            <a:r>
              <a:rPr lang="en-US" sz="1000" dirty="0">
                <a:solidFill>
                  <a:srgbClr val="000000"/>
                </a:solidFill>
                <a:latin typeface="Arial"/>
                <a:ea typeface="Times New Roman"/>
                <a:cs typeface="Times New Roman"/>
              </a:rPr>
              <a:t> cmdlet to retrieve the access key for your storage account.</a:t>
            </a:r>
            <a:endParaRPr lang="en-US" sz="1000" dirty="0">
              <a:solidFill>
                <a:prstClr val="black"/>
              </a:solidFill>
              <a:latin typeface="Arial"/>
              <a:ea typeface="Times New Roman"/>
              <a:cs typeface="Times New Roman"/>
            </a:endParaRPr>
          </a:p>
          <a:p>
            <a:pPr marL="628650" lvl="1" indent="-171450">
              <a:lnSpc>
                <a:spcPct val="115000"/>
              </a:lnSpc>
              <a:spcAft>
                <a:spcPts val="995"/>
              </a:spcAft>
              <a:buFont typeface="Courier New" panose="02070309020205020404" pitchFamily="49" charset="0"/>
              <a:buChar char="o"/>
            </a:pPr>
            <a:r>
              <a:rPr lang="en-US" sz="1000" dirty="0">
                <a:solidFill>
                  <a:srgbClr val="000000"/>
                </a:solidFill>
                <a:latin typeface="Arial"/>
                <a:ea typeface="Times New Roman"/>
                <a:cs typeface="Times New Roman"/>
              </a:rPr>
              <a:t>Uses the </a:t>
            </a:r>
            <a:r>
              <a:rPr lang="en-US" sz="1000" b="1" dirty="0">
                <a:solidFill>
                  <a:prstClr val="black"/>
                </a:solidFill>
                <a:latin typeface="Arial"/>
                <a:ea typeface="Times New Roman"/>
                <a:cs typeface="Times New Roman"/>
              </a:rPr>
              <a:t>New-AzureStorageContext</a:t>
            </a:r>
            <a:r>
              <a:rPr lang="en-US" sz="1000" dirty="0">
                <a:solidFill>
                  <a:srgbClr val="000000"/>
                </a:solidFill>
                <a:latin typeface="Arial"/>
                <a:ea typeface="Times New Roman"/>
                <a:cs typeface="Times New Roman"/>
              </a:rPr>
              <a:t> cmdlet to create a storage context to allow for connectivity to your storage account by using one of two access keys.</a:t>
            </a:r>
            <a:endParaRPr lang="en-US" sz="1000" dirty="0">
              <a:solidFill>
                <a:prstClr val="black"/>
              </a:solidFill>
              <a:latin typeface="Arial"/>
              <a:ea typeface="Times New Roman"/>
              <a:cs typeface="Times New Roman"/>
            </a:endParaRPr>
          </a:p>
          <a:p>
            <a:pPr marL="628650" lvl="1" indent="-171450">
              <a:lnSpc>
                <a:spcPct val="115000"/>
              </a:lnSpc>
              <a:spcAft>
                <a:spcPts val="995"/>
              </a:spcAft>
              <a:buFont typeface="Courier New" panose="02070309020205020404" pitchFamily="49" charset="0"/>
              <a:buChar char="o"/>
            </a:pPr>
            <a:r>
              <a:rPr lang="en-US" sz="1000" dirty="0">
                <a:solidFill>
                  <a:srgbClr val="000000"/>
                </a:solidFill>
                <a:latin typeface="Arial"/>
                <a:ea typeface="Times New Roman"/>
                <a:cs typeface="Times New Roman"/>
              </a:rPr>
              <a:t>Iterates through the files in the source folder and uses the </a:t>
            </a:r>
            <a:r>
              <a:rPr lang="en-US" sz="1000" b="1" dirty="0">
                <a:solidFill>
                  <a:prstClr val="black"/>
                </a:solidFill>
                <a:latin typeface="Arial"/>
                <a:ea typeface="Times New Roman"/>
                <a:cs typeface="Times New Roman"/>
              </a:rPr>
              <a:t>Set-AzureStorageBlobContent</a:t>
            </a:r>
            <a:r>
              <a:rPr lang="en-US" sz="1000" dirty="0">
                <a:solidFill>
                  <a:srgbClr val="000000"/>
                </a:solidFill>
                <a:latin typeface="Arial"/>
                <a:ea typeface="Times New Roman"/>
                <a:cs typeface="Times New Roman"/>
              </a:rPr>
              <a:t> cmdlet to write each file as a blob in the container.</a:t>
            </a:r>
            <a:endParaRPr lang="en-US" sz="1000" dirty="0">
              <a:solidFill>
                <a:prstClr val="black"/>
              </a:solidFill>
              <a:latin typeface="Arial"/>
              <a:ea typeface="Times New Roman"/>
              <a:cs typeface="Times New Roman"/>
            </a:endParaRPr>
          </a:p>
          <a:p>
            <a:pPr marL="628650" lvl="1" indent="-171450">
              <a:lnSpc>
                <a:spcPct val="115000"/>
              </a:lnSpc>
              <a:spcAft>
                <a:spcPts val="995"/>
              </a:spcAft>
              <a:buFont typeface="Courier New" panose="02070309020205020404" pitchFamily="49" charset="0"/>
              <a:buChar char="o"/>
            </a:pPr>
            <a:endParaRPr lang="en-US" dirty="0"/>
          </a:p>
        </p:txBody>
      </p:sp>
      <p:sp>
        <p:nvSpPr>
          <p:cNvPr id="4" name="Slide Number Placeholder 3"/>
          <p:cNvSpPr>
            <a:spLocks noGrp="1"/>
          </p:cNvSpPr>
          <p:nvPr>
            <p:ph type="sldNum" sz="quarter" idx="10"/>
          </p:nvPr>
        </p:nvSpPr>
        <p:spPr/>
        <p:txBody>
          <a:bodyPr/>
          <a:lstStyle/>
          <a:p>
            <a:fld id="{3FDEAA97-A668-4C85-AA78-F3648F0BD693}" type="slidenum">
              <a:rPr lang="en-US" smtClean="0"/>
              <a:t>17</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2935967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228600" indent="-228600">
              <a:lnSpc>
                <a:spcPct val="115000"/>
              </a:lnSpc>
              <a:spcAft>
                <a:spcPts val="995"/>
              </a:spcAft>
              <a:buFont typeface="+mj-lt"/>
              <a:buAutoNum type="arabicPeriod" startAt="5"/>
            </a:pPr>
            <a:r>
              <a:rPr lang="en-US" sz="1000" dirty="0">
                <a:solidFill>
                  <a:srgbClr val="000000"/>
                </a:solidFill>
                <a:latin typeface="Arial"/>
                <a:ea typeface="Times New Roman"/>
                <a:cs typeface="Times New Roman"/>
              </a:rPr>
              <a:t>Run the script and monitor its output, showing that the three files in the </a:t>
            </a:r>
            <a:r>
              <a:rPr lang="en-US" sz="1000" b="1" dirty="0">
                <a:solidFill>
                  <a:prstClr val="black"/>
                </a:solidFill>
                <a:latin typeface="Arial"/>
                <a:ea typeface="Times New Roman"/>
                <a:cs typeface="Times New Roman"/>
              </a:rPr>
              <a:t>D:\Demofiles\Mod06\data</a:t>
            </a:r>
            <a:r>
              <a:rPr lang="en-US" sz="1000" dirty="0">
                <a:solidFill>
                  <a:srgbClr val="000000"/>
                </a:solidFill>
                <a:latin typeface="Arial"/>
                <a:ea typeface="Times New Roman"/>
                <a:cs typeface="Times New Roman"/>
              </a:rPr>
              <a:t> folder uploaded the </a:t>
            </a:r>
            <a:r>
              <a:rPr lang="en-US" sz="1000" b="1" dirty="0">
                <a:solidFill>
                  <a:prstClr val="black"/>
                </a:solidFill>
                <a:latin typeface="Arial"/>
                <a:ea typeface="Times New Roman"/>
                <a:cs typeface="Times New Roman"/>
              </a:rPr>
              <a:t>demo-container</a:t>
            </a:r>
            <a:r>
              <a:rPr lang="en-US" sz="1000" dirty="0">
                <a:solidFill>
                  <a:srgbClr val="000000"/>
                </a:solidFill>
                <a:latin typeface="Arial"/>
                <a:ea typeface="Times New Roman"/>
                <a:cs typeface="Times New Roman"/>
              </a:rPr>
              <a:t> container in your storage account.</a:t>
            </a:r>
            <a:endParaRPr lang="en-US" sz="1000" dirty="0">
              <a:solidFill>
                <a:prstClr val="black"/>
              </a:solidFill>
              <a:latin typeface="Arial"/>
              <a:ea typeface="Times New Roman"/>
              <a:cs typeface="Times New Roman"/>
            </a:endParaRPr>
          </a:p>
          <a:p>
            <a:pPr marL="228600" indent="-228600">
              <a:lnSpc>
                <a:spcPct val="115000"/>
              </a:lnSpc>
              <a:spcAft>
                <a:spcPts val="995"/>
              </a:spcAft>
              <a:buFont typeface="+mj-lt"/>
              <a:buAutoNum type="arabicPeriod" startAt="5"/>
            </a:pPr>
            <a:r>
              <a:rPr lang="en-US" sz="1000" dirty="0">
                <a:solidFill>
                  <a:srgbClr val="000000"/>
                </a:solidFill>
                <a:latin typeface="Arial"/>
                <a:ea typeface="Times New Roman"/>
                <a:cs typeface="Times New Roman"/>
              </a:rPr>
              <a:t>Close Windows PowerShell ISE without saving any changes.</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View blob storage in Visual Studio</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Start Microsoft Visual Studio 2015, and then from its interface, connect to your Azure subscription by using Server Explorer.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From Server Explorer in the Visual Studio interface, view the </a:t>
            </a:r>
            <a:r>
              <a:rPr lang="en-US" sz="1000" b="1" dirty="0">
                <a:solidFill>
                  <a:prstClr val="black"/>
                </a:solidFill>
                <a:latin typeface="Arial"/>
                <a:ea typeface="Times New Roman"/>
                <a:cs typeface="Times New Roman"/>
              </a:rPr>
              <a:t>demo-container </a:t>
            </a:r>
            <a:r>
              <a:rPr lang="en-US" sz="1000" dirty="0">
                <a:solidFill>
                  <a:srgbClr val="000000"/>
                </a:solidFill>
                <a:latin typeface="Arial"/>
                <a:ea typeface="Times New Roman"/>
                <a:cs typeface="Times New Roman"/>
              </a:rPr>
              <a:t>blob container that you created earlier in this demonstration. Verify that the container has the files that the Windows PowerShell script uploaded in the previous 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Close Visual Studio.</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Configure monitoring and logging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Internet Explorer, on the Azure portal, navigate to the </a:t>
            </a:r>
            <a:r>
              <a:rPr lang="en-US" sz="1000" b="1" dirty="0">
                <a:solidFill>
                  <a:prstClr val="black"/>
                </a:solidFill>
                <a:latin typeface="Arial"/>
                <a:ea typeface="Times New Roman"/>
                <a:cs typeface="Times New Roman"/>
              </a:rPr>
              <a:t>Diagnostics </a:t>
            </a:r>
            <a:r>
              <a:rPr lang="en-US" sz="1000" dirty="0">
                <a:solidFill>
                  <a:prstClr val="black"/>
                </a:solidFill>
                <a:latin typeface="Arial"/>
                <a:ea typeface="Times New Roman"/>
                <a:cs typeface="Times New Roman"/>
              </a:rPr>
              <a:t>blade of the newly created storage account.</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Ensure that diagnostics for the storage account are enabled.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Review the content of the </a:t>
            </a:r>
            <a:r>
              <a:rPr lang="en-US" sz="1000" b="1" dirty="0">
                <a:solidFill>
                  <a:prstClr val="black"/>
                </a:solidFill>
                <a:latin typeface="Arial"/>
                <a:ea typeface="Times New Roman"/>
                <a:cs typeface="Times New Roman"/>
              </a:rPr>
              <a:t>Metrics </a:t>
            </a:r>
            <a:r>
              <a:rPr lang="en-US" sz="1000" dirty="0">
                <a:solidFill>
                  <a:srgbClr val="000000"/>
                </a:solidFill>
                <a:latin typeface="Arial"/>
                <a:ea typeface="Times New Roman"/>
                <a:cs typeface="Times New Roman"/>
              </a:rPr>
              <a:t>blade.</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View logged events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Internet Explorer, on the Azure portal, navigate to the </a:t>
            </a:r>
            <a:r>
              <a:rPr lang="en-US" sz="1000" b="1" dirty="0">
                <a:solidFill>
                  <a:prstClr val="black"/>
                </a:solidFill>
                <a:latin typeface="Arial"/>
                <a:ea typeface="Times New Roman"/>
                <a:cs typeface="Times New Roman"/>
              </a:rPr>
              <a:t>Activity log </a:t>
            </a:r>
            <a:r>
              <a:rPr lang="en-US" sz="1000" dirty="0">
                <a:solidFill>
                  <a:prstClr val="black"/>
                </a:solidFill>
                <a:latin typeface="Arial"/>
                <a:ea typeface="Times New Roman"/>
                <a:cs typeface="Times New Roman"/>
              </a:rPr>
              <a:t>blade of the newly created storage account.</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Display the most recent events in the </a:t>
            </a:r>
            <a:r>
              <a:rPr lang="en-US" sz="1000" b="1" dirty="0">
                <a:solidFill>
                  <a:prstClr val="black"/>
                </a:solidFill>
                <a:latin typeface="Arial"/>
                <a:ea typeface="Times New Roman"/>
                <a:cs typeface="Times New Roman"/>
              </a:rPr>
              <a:t>Activity log</a:t>
            </a:r>
            <a:r>
              <a:rPr lang="en-US" sz="1000" dirty="0">
                <a:solidFill>
                  <a:srgbClr val="000000"/>
                </a:solidFill>
                <a:latin typeface="Arial"/>
                <a:ea typeface="Times New Roman"/>
                <a:cs typeface="Times New Roman"/>
              </a:rPr>
              <a:t> blade of the storage account.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Close Internet Explorer.</a:t>
            </a:r>
            <a:endParaRPr lang="en-US" dirty="0"/>
          </a:p>
        </p:txBody>
      </p:sp>
      <p:sp>
        <p:nvSpPr>
          <p:cNvPr id="4" name="Slide Number Placeholder 3"/>
          <p:cNvSpPr>
            <a:spLocks noGrp="1"/>
          </p:cNvSpPr>
          <p:nvPr>
            <p:ph type="sldNum" sz="quarter" idx="10"/>
          </p:nvPr>
        </p:nvSpPr>
        <p:spPr/>
        <p:txBody>
          <a:bodyPr/>
          <a:lstStyle/>
          <a:p>
            <a:fld id="{3FDEAA97-A668-4C85-AA78-F3648F0BD693}" type="slidenum">
              <a:rPr lang="en-US" smtClean="0"/>
              <a:t>18</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3713944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default period during which content remains cached by a CDN?</a:t>
            </a:r>
          </a:p>
          <a:p>
            <a:pPr>
              <a:lnSpc>
                <a:spcPct val="115000"/>
              </a:lnSpc>
              <a:spcAft>
                <a:spcPts val="1000"/>
              </a:spcAft>
            </a:pPr>
            <a:r>
              <a:rPr lang="en-US" sz="1000" dirty="0">
                <a:latin typeface="Arial"/>
                <a:ea typeface="Calibri"/>
                <a:cs typeface="Times New Roman"/>
              </a:rPr>
              <a:t>(   ) Option 1: One day</a:t>
            </a:r>
          </a:p>
          <a:p>
            <a:pPr>
              <a:lnSpc>
                <a:spcPct val="115000"/>
              </a:lnSpc>
              <a:spcAft>
                <a:spcPts val="1000"/>
              </a:spcAft>
            </a:pPr>
            <a:r>
              <a:rPr lang="en-US" sz="1000" dirty="0">
                <a:latin typeface="Arial"/>
                <a:ea typeface="Calibri"/>
                <a:cs typeface="Times New Roman"/>
              </a:rPr>
              <a:t>(   ) Option 2: Two days</a:t>
            </a:r>
          </a:p>
          <a:p>
            <a:pPr>
              <a:lnSpc>
                <a:spcPct val="115000"/>
              </a:lnSpc>
              <a:spcAft>
                <a:spcPts val="1000"/>
              </a:spcAft>
            </a:pPr>
            <a:r>
              <a:rPr lang="en-US" sz="1000" dirty="0">
                <a:latin typeface="Arial"/>
                <a:ea typeface="Calibri"/>
                <a:cs typeface="Times New Roman"/>
              </a:rPr>
              <a:t>(   ) Option 3: Five days</a:t>
            </a:r>
          </a:p>
          <a:p>
            <a:pPr>
              <a:lnSpc>
                <a:spcPct val="115000"/>
              </a:lnSpc>
              <a:spcAft>
                <a:spcPts val="1000"/>
              </a:spcAft>
            </a:pPr>
            <a:r>
              <a:rPr lang="en-US" sz="1000" dirty="0">
                <a:latin typeface="Arial"/>
                <a:ea typeface="Calibri"/>
                <a:cs typeface="Times New Roman"/>
              </a:rPr>
              <a:t>(   ) Option 4: Seven days</a:t>
            </a:r>
          </a:p>
          <a:p>
            <a:pPr>
              <a:lnSpc>
                <a:spcPct val="115000"/>
              </a:lnSpc>
              <a:spcAft>
                <a:spcPts val="1000"/>
              </a:spcAft>
            </a:pPr>
            <a:r>
              <a:rPr lang="en-US" sz="1000" dirty="0">
                <a:latin typeface="Arial"/>
                <a:ea typeface="Calibri"/>
                <a:cs typeface="Times New Roman"/>
              </a:rPr>
              <a:t>(   ) Option 5: 14 days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One day</a:t>
            </a:r>
          </a:p>
          <a:p>
            <a:pPr>
              <a:lnSpc>
                <a:spcPct val="115000"/>
              </a:lnSpc>
              <a:spcAft>
                <a:spcPts val="1000"/>
              </a:spcAft>
            </a:pPr>
            <a:r>
              <a:rPr lang="en-US" sz="1000" dirty="0">
                <a:latin typeface="Arial"/>
                <a:ea typeface="Calibri"/>
                <a:cs typeface="Times New Roman"/>
              </a:rPr>
              <a:t>(   ) Option 2: Two days</a:t>
            </a:r>
          </a:p>
          <a:p>
            <a:pPr>
              <a:lnSpc>
                <a:spcPct val="115000"/>
              </a:lnSpc>
              <a:spcAft>
                <a:spcPts val="1000"/>
              </a:spcAft>
            </a:pPr>
            <a:r>
              <a:rPr lang="en-US" sz="1000" dirty="0">
                <a:latin typeface="Arial"/>
                <a:ea typeface="Calibri"/>
                <a:cs typeface="Times New Roman"/>
              </a:rPr>
              <a:t>(   ) Option 3: Five days</a:t>
            </a:r>
          </a:p>
          <a:p>
            <a:pPr>
              <a:lnSpc>
                <a:spcPct val="115000"/>
              </a:lnSpc>
              <a:spcAft>
                <a:spcPts val="1000"/>
              </a:spcAft>
            </a:pPr>
            <a:r>
              <a:rPr lang="en-US" sz="1000" dirty="0">
                <a:latin typeface="Arial"/>
                <a:ea typeface="Calibri"/>
                <a:cs typeface="Times New Roman"/>
              </a:rPr>
              <a:t>(√) Option 4: Seven days</a:t>
            </a:r>
          </a:p>
          <a:p>
            <a:pPr>
              <a:lnSpc>
                <a:spcPct val="115000"/>
              </a:lnSpc>
              <a:spcAft>
                <a:spcPts val="1000"/>
              </a:spcAft>
            </a:pPr>
            <a:r>
              <a:rPr lang="en-US" sz="1000" dirty="0">
                <a:latin typeface="Arial"/>
                <a:ea typeface="Calibri"/>
                <a:cs typeface="Times New Roman"/>
              </a:rPr>
              <a:t>(   ) Option 5: 14 days</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FDEAA97-A668-4C85-AA78-F3648F0BD693}"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1819792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FDEAA97-A668-4C85-AA78-F3648F0BD693}"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579313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to improve the web customer experience, CDNs provide low latency and high speed when accessing static web content. This is achieved by caching content in globally distributed locations and directing customer requests to the closest one.</a:t>
            </a:r>
          </a:p>
          <a:p>
            <a:pPr>
              <a:lnSpc>
                <a:spcPct val="115000"/>
              </a:lnSpc>
              <a:spcAft>
                <a:spcPts val="1000"/>
              </a:spcAft>
            </a:pPr>
            <a:r>
              <a:rPr lang="en-US" sz="1000" dirty="0">
                <a:solidFill>
                  <a:srgbClr val="000000"/>
                </a:solidFill>
                <a:latin typeface="Arial"/>
                <a:ea typeface="Calibri"/>
                <a:cs typeface="Times New Roman"/>
              </a:rPr>
              <a:t>Point out that Azure content delivery networks support HTTPS calls, allowing you to integrate content from a CDN into secure webpages.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FDEAA97-A668-4C85-AA78-F3648F0BD693}"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3475363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CDNs are distinct from Azure Storage and that they bill separately from Azure Storage.</a:t>
            </a:r>
          </a:p>
        </p:txBody>
      </p:sp>
      <p:sp>
        <p:nvSpPr>
          <p:cNvPr id="4" name="Slide Number Placeholder 3"/>
          <p:cNvSpPr>
            <a:spLocks noGrp="1"/>
          </p:cNvSpPr>
          <p:nvPr>
            <p:ph type="sldNum" sz="quarter" idx="10"/>
          </p:nvPr>
        </p:nvSpPr>
        <p:spPr/>
        <p:txBody>
          <a:bodyPr/>
          <a:lstStyle/>
          <a:p>
            <a:fld id="{3FDEAA97-A668-4C85-AA78-F3648F0BD693}"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1332240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blobs must be accessible anonymously to cache with a CDN.</a:t>
            </a:r>
          </a:p>
        </p:txBody>
      </p:sp>
      <p:sp>
        <p:nvSpPr>
          <p:cNvPr id="4" name="Slide Number Placeholder 3"/>
          <p:cNvSpPr>
            <a:spLocks noGrp="1"/>
          </p:cNvSpPr>
          <p:nvPr>
            <p:ph type="sldNum" sz="quarter" idx="10"/>
          </p:nvPr>
        </p:nvSpPr>
        <p:spPr/>
        <p:txBody>
          <a:bodyPr/>
          <a:lstStyle/>
          <a:p>
            <a:fld id="{3FDEAA97-A668-4C85-AA78-F3648F0BD693}"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2743032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can enable CDN access for cloud services and Azure web apps.</a:t>
            </a:r>
          </a:p>
        </p:txBody>
      </p:sp>
      <p:sp>
        <p:nvSpPr>
          <p:cNvPr id="4" name="Slide Number Placeholder 3"/>
          <p:cNvSpPr>
            <a:spLocks noGrp="1"/>
          </p:cNvSpPr>
          <p:nvPr>
            <p:ph type="sldNum" sz="quarter" idx="10"/>
          </p:nvPr>
        </p:nvSpPr>
        <p:spPr/>
        <p:txBody>
          <a:bodyPr/>
          <a:lstStyle/>
          <a:p>
            <a:fld id="{3FDEAA97-A668-4C85-AA78-F3648F0BD693}"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1747403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you can only map to a subdomain and not to the root of a custom domain.</a:t>
            </a:r>
          </a:p>
        </p:txBody>
      </p:sp>
      <p:sp>
        <p:nvSpPr>
          <p:cNvPr id="4" name="Slide Number Placeholder 3"/>
          <p:cNvSpPr>
            <a:spLocks noGrp="1"/>
          </p:cNvSpPr>
          <p:nvPr>
            <p:ph type="sldNum" sz="quarter" idx="10"/>
          </p:nvPr>
        </p:nvSpPr>
        <p:spPr/>
        <p:txBody>
          <a:bodyPr/>
          <a:lstStyle/>
          <a:p>
            <a:fld id="{3FDEAA97-A668-4C85-AA78-F3648F0BD693}"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383217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need to perform an application-level backup and restore of a Windows Azure IaaS virtual machine. What solution can you use?</a:t>
            </a:r>
          </a:p>
          <a:p>
            <a:pPr>
              <a:lnSpc>
                <a:spcPct val="115000"/>
              </a:lnSpc>
              <a:spcAft>
                <a:spcPts val="1000"/>
              </a:spcAft>
            </a:pPr>
            <a:r>
              <a:rPr lang="en-US" sz="1000" dirty="0">
                <a:latin typeface="Arial"/>
                <a:ea typeface="Calibri"/>
                <a:cs typeface="Times New Roman"/>
              </a:rPr>
              <a:t>(   ) Option 1: Install an Azure Site Recovery agent on the virtual machine.</a:t>
            </a:r>
          </a:p>
          <a:p>
            <a:pPr>
              <a:lnSpc>
                <a:spcPct val="115000"/>
              </a:lnSpc>
              <a:spcAft>
                <a:spcPts val="1000"/>
              </a:spcAft>
            </a:pPr>
            <a:r>
              <a:rPr lang="en-US" sz="1000" dirty="0">
                <a:latin typeface="Arial"/>
                <a:ea typeface="Calibri"/>
                <a:cs typeface="Times New Roman"/>
              </a:rPr>
              <a:t>(   ) Option 2: Install an Azure Site Recovery agent on a Microsoft System Center 2016 Data Protection Manager (Data Protection Manager) server. Install the DPM agent on the Azure virtual machine.</a:t>
            </a:r>
          </a:p>
          <a:p>
            <a:pPr>
              <a:lnSpc>
                <a:spcPct val="115000"/>
              </a:lnSpc>
              <a:spcAft>
                <a:spcPts val="1000"/>
              </a:spcAft>
            </a:pPr>
            <a:r>
              <a:rPr lang="en-US" sz="1000" dirty="0">
                <a:latin typeface="Arial"/>
                <a:ea typeface="Calibri"/>
                <a:cs typeface="Times New Roman"/>
              </a:rPr>
              <a:t>(   ) Option 3: Install Azure Backup Server. Install the DPM agent on the Azure virtual machine.</a:t>
            </a:r>
          </a:p>
          <a:p>
            <a:pPr>
              <a:lnSpc>
                <a:spcPct val="115000"/>
              </a:lnSpc>
              <a:spcAft>
                <a:spcPts val="1000"/>
              </a:spcAft>
            </a:pPr>
            <a:r>
              <a:rPr lang="en-US" sz="1000" dirty="0">
                <a:latin typeface="Arial"/>
                <a:ea typeface="Calibri"/>
                <a:cs typeface="Times New Roman"/>
              </a:rPr>
              <a:t>(   ) Option 4: Install the Azure VM Backup extension on the Azure virtual machine.</a:t>
            </a:r>
          </a:p>
          <a:p>
            <a:pPr>
              <a:lnSpc>
                <a:spcPct val="115000"/>
              </a:lnSpc>
              <a:spcAft>
                <a:spcPts val="1000"/>
              </a:spcAft>
            </a:pPr>
            <a:r>
              <a:rPr lang="en-US" sz="1000" dirty="0">
                <a:latin typeface="Arial"/>
                <a:ea typeface="Calibri"/>
                <a:cs typeface="Times New Roman"/>
              </a:rPr>
              <a:t>(   ) Option 5: Use the built-in Windows Backup feature.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Install an Azure Site Recovery agent on the virtual machine.</a:t>
            </a:r>
          </a:p>
          <a:p>
            <a:pPr>
              <a:lnSpc>
                <a:spcPct val="115000"/>
              </a:lnSpc>
              <a:spcAft>
                <a:spcPts val="1000"/>
              </a:spcAft>
            </a:pPr>
            <a:r>
              <a:rPr lang="en-US" sz="1000" dirty="0">
                <a:latin typeface="Arial"/>
                <a:ea typeface="Calibri"/>
                <a:cs typeface="Times New Roman"/>
              </a:rPr>
              <a:t>(√) Option 2: Install an Azure Site Recovery agent on a Microsoft System Center 2016 Data Protection Manager (Data Protection Manager) server. Install the DPM agent on the Azure virtual machine.</a:t>
            </a:r>
          </a:p>
          <a:p>
            <a:pPr>
              <a:lnSpc>
                <a:spcPct val="115000"/>
              </a:lnSpc>
              <a:spcAft>
                <a:spcPts val="1000"/>
              </a:spcAft>
            </a:pPr>
            <a:r>
              <a:rPr lang="en-US" sz="1000" dirty="0">
                <a:latin typeface="Arial"/>
                <a:ea typeface="Calibri"/>
                <a:cs typeface="Times New Roman"/>
              </a:rPr>
              <a:t>(√) Option 3: Install Azure Backup Server. Install the DPM agent on the Azure virtual machine.</a:t>
            </a:r>
          </a:p>
          <a:p>
            <a:pPr>
              <a:lnSpc>
                <a:spcPct val="115000"/>
              </a:lnSpc>
              <a:spcAft>
                <a:spcPts val="1000"/>
              </a:spcAft>
            </a:pPr>
            <a:r>
              <a:rPr lang="en-US" sz="1000" dirty="0">
                <a:latin typeface="Arial"/>
                <a:ea typeface="Calibri"/>
                <a:cs typeface="Times New Roman"/>
              </a:rPr>
              <a:t>(   ) Option 4: Install the Azure VM Backup extension on the Azure virtual machine.</a:t>
            </a:r>
          </a:p>
          <a:p>
            <a:pPr>
              <a:lnSpc>
                <a:spcPct val="115000"/>
              </a:lnSpc>
              <a:spcAft>
                <a:spcPts val="1000"/>
              </a:spcAft>
            </a:pPr>
            <a:r>
              <a:rPr lang="en-US" sz="1000" dirty="0">
                <a:latin typeface="Arial"/>
                <a:ea typeface="Calibri"/>
                <a:cs typeface="Times New Roman"/>
              </a:rPr>
              <a:t>(   ) Option 5: Use the built-in Windows Backup feature.</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FDEAA97-A668-4C85-AA78-F3648F0BD693}"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3390787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Students will implement Azure Site Recovery agent–based protection in the lab.</a:t>
            </a:r>
          </a:p>
        </p:txBody>
      </p:sp>
      <p:sp>
        <p:nvSpPr>
          <p:cNvPr id="4" name="Slide Number Placeholder 3"/>
          <p:cNvSpPr>
            <a:spLocks noGrp="1"/>
          </p:cNvSpPr>
          <p:nvPr>
            <p:ph type="sldNum" sz="quarter" idx="10"/>
          </p:nvPr>
        </p:nvSpPr>
        <p:spPr/>
        <p:txBody>
          <a:bodyPr/>
          <a:lstStyle/>
          <a:p>
            <a:fld id="{3FDEAA97-A668-4C85-AA78-F3648F0BD693}"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25064635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the Azure Import/Export service options integrate into the </a:t>
            </a:r>
            <a:r>
              <a:rPr lang="en-US" sz="1000" b="1" dirty="0">
                <a:latin typeface="Arial"/>
                <a:ea typeface="Calibri"/>
                <a:cs typeface="Times New Roman"/>
              </a:rPr>
              <a:t>Choose Initial Backup Type </a:t>
            </a:r>
            <a:r>
              <a:rPr lang="en-US" sz="1000" dirty="0">
                <a:latin typeface="Arial"/>
                <a:ea typeface="Calibri"/>
                <a:cs typeface="Times New Roman"/>
              </a:rPr>
              <a:t>page of the Schedule Backup Wizard</a:t>
            </a:r>
            <a:r>
              <a:rPr lang="en-US" sz="1000" b="1" dirty="0">
                <a:latin typeface="Arial"/>
                <a:ea typeface="Calibri"/>
                <a:cs typeface="Times New Roman"/>
              </a:rPr>
              <a:t> </a:t>
            </a:r>
            <a:r>
              <a:rPr lang="en-US" sz="1000" dirty="0">
                <a:latin typeface="Arial"/>
                <a:ea typeface="Calibri"/>
                <a:cs typeface="Times New Roman"/>
              </a:rPr>
              <a:t>of the Azure Backup console.</a:t>
            </a:r>
          </a:p>
        </p:txBody>
      </p:sp>
      <p:sp>
        <p:nvSpPr>
          <p:cNvPr id="4" name="Slide Number Placeholder 3"/>
          <p:cNvSpPr>
            <a:spLocks noGrp="1"/>
          </p:cNvSpPr>
          <p:nvPr>
            <p:ph type="sldNum" sz="quarter" idx="10"/>
          </p:nvPr>
        </p:nvSpPr>
        <p:spPr/>
        <p:txBody>
          <a:bodyPr/>
          <a:lstStyle/>
          <a:p>
            <a:fld id="{3FDEAA97-A668-4C85-AA78-F3648F0BD693}"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150674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FDEAA97-A668-4C85-AA78-F3648F0BD693}"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2841410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the differences between System Center 2016 DPM and Azure Backup Server.</a:t>
            </a:r>
          </a:p>
        </p:txBody>
      </p:sp>
      <p:sp>
        <p:nvSpPr>
          <p:cNvPr id="4" name="Slide Number Placeholder 3"/>
          <p:cNvSpPr>
            <a:spLocks noGrp="1"/>
          </p:cNvSpPr>
          <p:nvPr>
            <p:ph type="sldNum" sz="quarter" idx="10"/>
          </p:nvPr>
        </p:nvSpPr>
        <p:spPr/>
        <p:txBody>
          <a:bodyPr/>
          <a:lstStyle/>
          <a:p>
            <a:fld id="{3FDEAA97-A668-4C85-AA78-F3648F0BD693}"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4247678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Before students start the lab preparation, you need to identify the Azure region that is the closest to your classroom location. Ensure that all students have this information because they will need it during the lab.</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type of storage does a zone-redundant storage account support?</a:t>
            </a:r>
          </a:p>
          <a:p>
            <a:pPr>
              <a:lnSpc>
                <a:spcPct val="115000"/>
              </a:lnSpc>
              <a:spcAft>
                <a:spcPts val="1000"/>
              </a:spcAft>
            </a:pPr>
            <a:r>
              <a:rPr lang="en-US" sz="1000" dirty="0">
                <a:latin typeface="Arial"/>
                <a:ea typeface="Calibri"/>
                <a:cs typeface="Times New Roman"/>
              </a:rPr>
              <a:t>(   ) Option 1: Page blob</a:t>
            </a:r>
          </a:p>
          <a:p>
            <a:pPr>
              <a:lnSpc>
                <a:spcPct val="115000"/>
              </a:lnSpc>
              <a:spcAft>
                <a:spcPts val="1000"/>
              </a:spcAft>
            </a:pPr>
            <a:r>
              <a:rPr lang="en-US" sz="1000" dirty="0">
                <a:latin typeface="Arial"/>
                <a:ea typeface="Calibri"/>
                <a:cs typeface="Times New Roman"/>
              </a:rPr>
              <a:t>(   ) Option 2: Block blob</a:t>
            </a:r>
          </a:p>
          <a:p>
            <a:pPr>
              <a:lnSpc>
                <a:spcPct val="115000"/>
              </a:lnSpc>
              <a:spcAft>
                <a:spcPts val="1000"/>
              </a:spcAft>
            </a:pPr>
            <a:r>
              <a:rPr lang="en-US" sz="1000" dirty="0">
                <a:latin typeface="Arial"/>
                <a:ea typeface="Calibri"/>
                <a:cs typeface="Times New Roman"/>
              </a:rPr>
              <a:t>(   ) Option 3: Tables</a:t>
            </a:r>
          </a:p>
          <a:p>
            <a:pPr>
              <a:lnSpc>
                <a:spcPct val="115000"/>
              </a:lnSpc>
              <a:spcAft>
                <a:spcPts val="1000"/>
              </a:spcAft>
            </a:pPr>
            <a:r>
              <a:rPr lang="en-US" sz="1000" dirty="0">
                <a:latin typeface="Arial"/>
                <a:ea typeface="Calibri"/>
                <a:cs typeface="Times New Roman"/>
              </a:rPr>
              <a:t>(   ) Option 4: Queues</a:t>
            </a:r>
          </a:p>
          <a:p>
            <a:pPr>
              <a:lnSpc>
                <a:spcPct val="115000"/>
              </a:lnSpc>
              <a:spcAft>
                <a:spcPts val="1000"/>
              </a:spcAft>
            </a:pPr>
            <a:r>
              <a:rPr lang="en-US" sz="1000" dirty="0">
                <a:latin typeface="Arial"/>
                <a:ea typeface="Calibri"/>
                <a:cs typeface="Times New Roman"/>
              </a:rPr>
              <a:t>(   ) Option 5: Files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Page blob</a:t>
            </a:r>
          </a:p>
          <a:p>
            <a:pPr>
              <a:lnSpc>
                <a:spcPct val="115000"/>
              </a:lnSpc>
              <a:spcAft>
                <a:spcPts val="1000"/>
              </a:spcAft>
            </a:pPr>
            <a:r>
              <a:rPr lang="en-US" sz="1000" dirty="0">
                <a:latin typeface="Arial"/>
                <a:ea typeface="Calibri"/>
                <a:cs typeface="Times New Roman"/>
              </a:rPr>
              <a:t>(√) Option 2: Block blob</a:t>
            </a:r>
          </a:p>
          <a:p>
            <a:pPr>
              <a:lnSpc>
                <a:spcPct val="115000"/>
              </a:lnSpc>
              <a:spcAft>
                <a:spcPts val="1000"/>
              </a:spcAft>
            </a:pPr>
            <a:r>
              <a:rPr lang="en-US" sz="1000" dirty="0">
                <a:latin typeface="Arial"/>
                <a:ea typeface="Calibri"/>
                <a:cs typeface="Times New Roman"/>
              </a:rPr>
              <a:t>(   ) Option 3: Tables</a:t>
            </a:r>
          </a:p>
          <a:p>
            <a:pPr>
              <a:lnSpc>
                <a:spcPct val="115000"/>
              </a:lnSpc>
              <a:spcAft>
                <a:spcPts val="1000"/>
              </a:spcAft>
            </a:pPr>
            <a:r>
              <a:rPr lang="en-US" sz="1000" dirty="0">
                <a:latin typeface="Arial"/>
                <a:ea typeface="Calibri"/>
                <a:cs typeface="Times New Roman"/>
              </a:rPr>
              <a:t>(   ) Option 4: Queues</a:t>
            </a:r>
          </a:p>
          <a:p>
            <a:pPr>
              <a:lnSpc>
                <a:spcPct val="115000"/>
              </a:lnSpc>
              <a:spcAft>
                <a:spcPts val="1000"/>
              </a:spcAft>
            </a:pPr>
            <a:r>
              <a:rPr lang="en-US" sz="1000" dirty="0">
                <a:latin typeface="Arial"/>
                <a:ea typeface="Calibri"/>
                <a:cs typeface="Times New Roman"/>
              </a:rPr>
              <a:t>(   ) Option 5: Files</a:t>
            </a:r>
          </a:p>
        </p:txBody>
      </p:sp>
      <p:sp>
        <p:nvSpPr>
          <p:cNvPr id="4" name="Slide Number Placeholder 3"/>
          <p:cNvSpPr>
            <a:spLocks noGrp="1"/>
          </p:cNvSpPr>
          <p:nvPr>
            <p:ph type="sldNum" sz="quarter" idx="10"/>
          </p:nvPr>
        </p:nvSpPr>
        <p:spPr/>
        <p:txBody>
          <a:bodyPr/>
          <a:lstStyle/>
          <a:p>
            <a:fld id="{3FDEAA97-A668-4C85-AA78-F3648F0BD693}"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3061270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Create a Recovery Services vault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Start </a:t>
            </a:r>
            <a:r>
              <a:rPr lang="en-US" sz="1000" dirty="0">
                <a:solidFill>
                  <a:srgbClr val="000000"/>
                </a:solidFill>
                <a:effectLst/>
                <a:latin typeface="Arial"/>
                <a:ea typeface="Times New Roman"/>
                <a:cs typeface="Times New Roman"/>
              </a:rPr>
              <a:t>Internet Explorer, and then sign in to the Azure portal by using the Microsoft account that is the Service Administrator or Co-Administrator of your Azure subscription.</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Create a new Azure Recovery Services vault with the following settings:</a:t>
            </a:r>
          </a:p>
          <a:p>
            <a:pPr marL="742950" marR="0" lvl="1" indent="-285750">
              <a:lnSpc>
                <a:spcPct val="115000"/>
              </a:lnSpc>
              <a:spcBef>
                <a:spcPts val="0"/>
              </a:spcBef>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Demo-RecoveryVault</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Subscription: Your Azure subscription name</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Resource group: </a:t>
            </a:r>
            <a:r>
              <a:rPr lang="en-US" sz="1000" dirty="0">
                <a:latin typeface="Arial"/>
                <a:ea typeface="Times New Roman"/>
                <a:cs typeface="Times New Roman"/>
              </a:rPr>
              <a:t>C</a:t>
            </a:r>
            <a:r>
              <a:rPr lang="en-US" sz="1000" dirty="0">
                <a:effectLst/>
                <a:latin typeface="Arial"/>
                <a:ea typeface="Times New Roman"/>
                <a:cs typeface="Times New Roman"/>
              </a:rPr>
              <a:t>reate a new resource group named </a:t>
            </a:r>
            <a:r>
              <a:rPr lang="en-US" sz="1000" b="1" dirty="0">
                <a:effectLst/>
                <a:latin typeface="Arial"/>
                <a:ea typeface="Times New Roman"/>
                <a:cs typeface="Times New Roman"/>
              </a:rPr>
              <a:t>20533C0602-DemoRG</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Location: The same region that you chose when running</a:t>
            </a:r>
            <a:r>
              <a:rPr lang="en-US" sz="1000" i="1" dirty="0">
                <a:effectLst/>
                <a:latin typeface="Arial"/>
                <a:ea typeface="Times New Roman"/>
                <a:cs typeface="Times New Roman"/>
              </a:rPr>
              <a:t> </a:t>
            </a:r>
            <a:r>
              <a:rPr lang="en-US" sz="1000" b="1" dirty="0">
                <a:effectLst/>
                <a:latin typeface="Arial"/>
                <a:ea typeface="Times New Roman"/>
                <a:cs typeface="Times New Roman"/>
              </a:rPr>
              <a:t>Setup-Azure </a:t>
            </a:r>
            <a:r>
              <a:rPr lang="en-US" sz="1000" dirty="0">
                <a:effectLst/>
                <a:latin typeface="Arial"/>
                <a:ea typeface="Times New Roman"/>
                <a:cs typeface="Times New Roman"/>
              </a:rPr>
              <a:t>at the beginning of this module</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Wait until the vault is created.</a:t>
            </a:r>
            <a:endParaRPr lang="en-US"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Times New Roman"/>
                <a:cs typeface="Segoe UI"/>
              </a:rPr>
              <a:t>Create a custom backup policy</a:t>
            </a:r>
          </a:p>
          <a:p>
            <a:pPr marL="342900" lvl="0" indent="-342900">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solidFill>
                  <a:srgbClr val="000000"/>
                </a:solidFill>
                <a:latin typeface="Arial"/>
                <a:cs typeface="Times New Roman"/>
              </a:rPr>
              <a:t>Demo-BackupVault </a:t>
            </a:r>
            <a:r>
              <a:rPr lang="en-US" sz="1000" dirty="0">
                <a:solidFill>
                  <a:srgbClr val="000000"/>
                </a:solidFill>
                <a:effectLst/>
                <a:latin typeface="Arial"/>
                <a:ea typeface="Times New Roman"/>
                <a:cs typeface="Times New Roman"/>
              </a:rPr>
              <a:t>Azure Recovery Services vault, from the </a:t>
            </a:r>
            <a:r>
              <a:rPr lang="en-US" sz="1000" b="1" dirty="0">
                <a:solidFill>
                  <a:srgbClr val="000000"/>
                </a:solidFill>
                <a:latin typeface="Arial"/>
                <a:cs typeface="Times New Roman"/>
              </a:rPr>
              <a:t>Getting started with backup </a:t>
            </a:r>
            <a:r>
              <a:rPr lang="en-US" sz="1000" dirty="0">
                <a:solidFill>
                  <a:srgbClr val="000000"/>
                </a:solidFill>
                <a:effectLst/>
                <a:latin typeface="Arial"/>
                <a:ea typeface="Times New Roman"/>
                <a:cs typeface="Times New Roman"/>
              </a:rPr>
              <a:t>blade, specify the following backup goal:</a:t>
            </a:r>
            <a:endParaRPr lang="en-US" sz="1000" dirty="0">
              <a:solidFill>
                <a:srgbClr val="000000"/>
              </a:solidFill>
              <a:effectLst/>
              <a:latin typeface="Arial"/>
            </a:endParaRPr>
          </a:p>
          <a:p>
            <a:pPr marL="742950" lvl="1" indent="-285750">
              <a:spcBef>
                <a:spcPts val="0"/>
              </a:spcBef>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Where is your workload running? </a:t>
            </a:r>
            <a:r>
              <a:rPr lang="en-US" sz="1000" b="1" dirty="0">
                <a:solidFill>
                  <a:srgbClr val="000000"/>
                </a:solidFill>
                <a:latin typeface="Arial"/>
                <a:cs typeface="Times New Roman"/>
              </a:rPr>
              <a:t>Azure</a:t>
            </a:r>
            <a:endParaRPr lang="en-US" sz="1000" dirty="0">
              <a:solidFill>
                <a:srgbClr val="000000"/>
              </a:solidFill>
              <a:effectLst/>
              <a:latin typeface="Arial"/>
            </a:endParaRPr>
          </a:p>
          <a:p>
            <a:pPr marL="742950" lvl="1" indent="-285750">
              <a:spcBef>
                <a:spcPts val="0"/>
              </a:spcBef>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What do you want to backup? </a:t>
            </a:r>
            <a:r>
              <a:rPr lang="en-US" sz="1000" b="1" dirty="0">
                <a:solidFill>
                  <a:srgbClr val="000000"/>
                </a:solidFill>
                <a:latin typeface="Arial"/>
                <a:cs typeface="Times New Roman"/>
              </a:rPr>
              <a:t>Virtual machine</a:t>
            </a:r>
            <a:endParaRPr lang="en-US" sz="1000" dirty="0">
              <a:solidFill>
                <a:srgbClr val="000000"/>
              </a:solidFill>
              <a:effectLst/>
              <a:latin typeface="Arial"/>
            </a:endParaRPr>
          </a:p>
          <a:p>
            <a:pPr marL="342900" lvl="0" indent="-342900">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Create a new backup policy with the following settings:</a:t>
            </a:r>
            <a:endParaRPr lang="en-US" sz="1000" dirty="0">
              <a:solidFill>
                <a:srgbClr val="000000"/>
              </a:solidFill>
              <a:effectLst/>
              <a:latin typeface="Arial"/>
            </a:endParaRPr>
          </a:p>
          <a:p>
            <a:pPr marL="742950" lvl="1" indent="-285750">
              <a:spcBef>
                <a:spcPts val="0"/>
              </a:spcBef>
              <a:spcAft>
                <a:spcPts val="995"/>
              </a:spcAft>
              <a:buFont typeface="Courier New" panose="02070309020205020404" pitchFamily="49" charset="0"/>
              <a:buChar char="o"/>
            </a:pPr>
            <a:r>
              <a:rPr lang="en-US" sz="1000" dirty="0">
                <a:effectLst/>
                <a:latin typeface="Arial"/>
                <a:ea typeface="Times New Roman"/>
                <a:cs typeface="Times New Roman"/>
              </a:rPr>
              <a:t>Policy name: </a:t>
            </a:r>
            <a:r>
              <a:rPr lang="en-US" sz="1000" b="1" dirty="0">
                <a:latin typeface="Arial"/>
                <a:cs typeface="Times New Roman"/>
              </a:rPr>
              <a:t>DemoBackupPolicy</a:t>
            </a:r>
            <a:endParaRPr lang="en-US" sz="1000" dirty="0">
              <a:effectLst/>
              <a:latin typeface="Arial"/>
            </a:endParaRPr>
          </a:p>
          <a:p>
            <a:pPr marL="742950" lvl="1" indent="-285750">
              <a:spcBef>
                <a:spcPts val="0"/>
              </a:spcBef>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Backup frequency: </a:t>
            </a:r>
            <a:r>
              <a:rPr lang="en-US" sz="1000" b="1" dirty="0">
                <a:solidFill>
                  <a:srgbClr val="000000"/>
                </a:solidFill>
                <a:latin typeface="Arial"/>
                <a:cs typeface="Times New Roman"/>
              </a:rPr>
              <a:t>Daily 6:00 AM </a:t>
            </a:r>
            <a:r>
              <a:rPr lang="en-US" sz="1000" dirty="0">
                <a:solidFill>
                  <a:srgbClr val="000000"/>
                </a:solidFill>
                <a:effectLst/>
                <a:latin typeface="Arial"/>
                <a:ea typeface="Times New Roman"/>
                <a:cs typeface="Times New Roman"/>
              </a:rPr>
              <a:t>local time</a:t>
            </a:r>
            <a:endParaRPr lang="en-US" sz="1000" dirty="0">
              <a:solidFill>
                <a:srgbClr val="000000"/>
              </a:solidFill>
              <a:effectLst/>
              <a:latin typeface="Arial"/>
            </a:endParaRPr>
          </a:p>
          <a:p>
            <a:pPr marL="342900" lvl="0" indent="-342900">
              <a:spcBef>
                <a:spcPts val="0"/>
              </a:spcBef>
              <a:spcAft>
                <a:spcPts val="995"/>
              </a:spcAft>
              <a:buFont typeface="+mj-lt"/>
              <a:buAutoNum type="arabicPeriod"/>
            </a:pPr>
            <a:r>
              <a:rPr lang="en-US" sz="1000" dirty="0">
                <a:solidFill>
                  <a:srgbClr val="000000"/>
                </a:solidFill>
                <a:effectLst/>
                <a:latin typeface="Arial"/>
              </a:rPr>
              <a:t>Keep the default values for the other settings. Wait until the operation completes.</a:t>
            </a:r>
          </a:p>
          <a:p>
            <a:pPr>
              <a:lnSpc>
                <a:spcPts val="1300"/>
              </a:lnSpc>
              <a:spcBef>
                <a:spcPts val="900"/>
              </a:spcBef>
              <a:spcAft>
                <a:spcPts val="300"/>
              </a:spcAft>
            </a:pPr>
            <a:r>
              <a:rPr lang="en-US" sz="1000" b="1" dirty="0">
                <a:effectLst/>
                <a:latin typeface="Arial"/>
                <a:ea typeface="Times New Roman"/>
                <a:cs typeface="Segoe UI"/>
              </a:rPr>
              <a:t>Register an Azure VM in the Azure Recovery Services vault</a:t>
            </a:r>
          </a:p>
          <a:p>
            <a:pPr marL="342900" lvl="0" indent="-342900">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From the </a:t>
            </a:r>
            <a:r>
              <a:rPr lang="en-US" sz="1000" b="1" dirty="0">
                <a:solidFill>
                  <a:srgbClr val="000000"/>
                </a:solidFill>
                <a:effectLst/>
                <a:latin typeface="Arial"/>
                <a:ea typeface="Times New Roman"/>
                <a:cs typeface="Times New Roman"/>
              </a:rPr>
              <a:t>Recovery Services vault </a:t>
            </a:r>
            <a:r>
              <a:rPr lang="en-US" sz="1000" dirty="0">
                <a:solidFill>
                  <a:srgbClr val="000000"/>
                </a:solidFill>
                <a:effectLst/>
                <a:latin typeface="Arial"/>
                <a:ea typeface="Times New Roman"/>
                <a:cs typeface="Times New Roman"/>
              </a:rPr>
              <a:t>blade, navigate to the </a:t>
            </a:r>
            <a:r>
              <a:rPr lang="en-US" sz="1000" b="1" dirty="0">
                <a:latin typeface="Arial"/>
                <a:cs typeface="Times New Roman"/>
              </a:rPr>
              <a:t>Select virtual machines </a:t>
            </a:r>
            <a:r>
              <a:rPr lang="en-US" sz="1000" dirty="0">
                <a:solidFill>
                  <a:srgbClr val="000000"/>
                </a:solidFill>
                <a:effectLst/>
                <a:latin typeface="Arial"/>
                <a:ea typeface="Times New Roman"/>
                <a:cs typeface="Times New Roman"/>
              </a:rPr>
              <a:t>blade, and select the Azure VM named </a:t>
            </a:r>
            <a:r>
              <a:rPr lang="en-US" sz="1000" b="1" dirty="0">
                <a:solidFill>
                  <a:srgbClr val="000000"/>
                </a:solidFill>
                <a:effectLst/>
                <a:latin typeface="Arial"/>
                <a:ea typeface="Times New Roman"/>
                <a:cs typeface="Times New Roman"/>
              </a:rPr>
              <a:t>AdatumSvr06</a:t>
            </a:r>
            <a:r>
              <a:rPr lang="en-US" sz="1000" dirty="0">
                <a:solidFill>
                  <a:srgbClr val="000000"/>
                </a:solidFill>
                <a:effectLst/>
                <a:latin typeface="Arial"/>
                <a:ea typeface="Times New Roman"/>
                <a:cs typeface="Times New Roman"/>
              </a:rPr>
              <a:t> that was deployed when running </a:t>
            </a:r>
            <a:r>
              <a:rPr lang="en-US" sz="1000" b="1" dirty="0">
                <a:latin typeface="Arial"/>
                <a:cs typeface="Times New Roman"/>
              </a:rPr>
              <a:t>Setup-Azure </a:t>
            </a:r>
            <a:r>
              <a:rPr lang="en-US" sz="1000" dirty="0">
                <a:solidFill>
                  <a:srgbClr val="000000"/>
                </a:solidFill>
                <a:effectLst/>
                <a:latin typeface="Arial"/>
                <a:ea typeface="Times New Roman"/>
                <a:cs typeface="Times New Roman"/>
              </a:rPr>
              <a:t>at the beginning of this module.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FDEAA97-A668-4C85-AA78-F3648F0BD693}"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18490834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228600" lvl="0" indent="-228600">
              <a:spcAft>
                <a:spcPts val="995"/>
              </a:spcAft>
              <a:buFont typeface="+mj-lt"/>
              <a:buAutoNum type="arabicPeriod" startAt="2"/>
            </a:pPr>
            <a:r>
              <a:rPr lang="en-US" sz="1000" dirty="0">
                <a:solidFill>
                  <a:srgbClr val="000000"/>
                </a:solidFill>
                <a:latin typeface="Arial"/>
              </a:rPr>
              <a:t>Verify that the registration completed successfully by navigating to the </a:t>
            </a:r>
            <a:r>
              <a:rPr lang="en-US" sz="1000" b="1" dirty="0">
                <a:solidFill>
                  <a:prstClr val="black"/>
                </a:solidFill>
                <a:latin typeface="Arial"/>
                <a:cs typeface="Times New Roman"/>
              </a:rPr>
              <a:t>Backup items </a:t>
            </a:r>
            <a:r>
              <a:rPr lang="en-US" sz="1000" dirty="0">
                <a:solidFill>
                  <a:srgbClr val="000000"/>
                </a:solidFill>
                <a:latin typeface="Arial"/>
              </a:rPr>
              <a:t>blade of the vault in the Azure portal. </a:t>
            </a:r>
            <a:r>
              <a:rPr lang="en-US" sz="1000" b="1" dirty="0">
                <a:solidFill>
                  <a:srgbClr val="000000"/>
                </a:solidFill>
                <a:latin typeface="Arial"/>
              </a:rPr>
              <a:t>AdatumSvr06</a:t>
            </a:r>
            <a:r>
              <a:rPr lang="en-US" sz="1000" dirty="0">
                <a:solidFill>
                  <a:srgbClr val="000000"/>
                </a:solidFill>
                <a:latin typeface="Arial"/>
              </a:rPr>
              <a:t> should be listed with the </a:t>
            </a:r>
            <a:r>
              <a:rPr lang="en-US" sz="1000" b="1" dirty="0">
                <a:solidFill>
                  <a:prstClr val="black"/>
                </a:solidFill>
                <a:latin typeface="Arial"/>
                <a:cs typeface="Times New Roman"/>
              </a:rPr>
              <a:t>Warning (Initial backup pending) </a:t>
            </a:r>
            <a:r>
              <a:rPr lang="en-US" sz="1000" dirty="0">
                <a:solidFill>
                  <a:srgbClr val="000000"/>
                </a:solidFill>
                <a:latin typeface="Arial"/>
              </a:rPr>
              <a:t>entry in the </a:t>
            </a:r>
            <a:r>
              <a:rPr lang="en-US" sz="1000" b="1" dirty="0">
                <a:solidFill>
                  <a:prstClr val="black"/>
                </a:solidFill>
                <a:latin typeface="Arial"/>
                <a:cs typeface="Times New Roman"/>
              </a:rPr>
              <a:t>LAST BACKUP STATUS </a:t>
            </a:r>
            <a:r>
              <a:rPr lang="en-US" sz="1000" dirty="0">
                <a:solidFill>
                  <a:srgbClr val="000000"/>
                </a:solidFill>
                <a:latin typeface="Arial"/>
              </a:rPr>
              <a:t>column.</a:t>
            </a:r>
            <a:endParaRPr lang="en-US" sz="1000" dirty="0">
              <a:solidFill>
                <a:prstClr val="black"/>
              </a:solidFill>
              <a:latin typeface="Arial"/>
            </a:endParaRPr>
          </a:p>
          <a:p>
            <a:pPr lvl="0">
              <a:lnSpc>
                <a:spcPts val="1300"/>
              </a:lnSpc>
              <a:spcBef>
                <a:spcPts val="900"/>
              </a:spcBef>
              <a:spcAft>
                <a:spcPts val="300"/>
              </a:spcAft>
            </a:pPr>
            <a:r>
              <a:rPr lang="en-US" sz="1000" b="1" dirty="0">
                <a:solidFill>
                  <a:prstClr val="black"/>
                </a:solidFill>
                <a:latin typeface="Arial"/>
                <a:ea typeface="Times New Roman"/>
                <a:cs typeface="Segoe UI"/>
              </a:rPr>
              <a:t>Unregister an Azure VM in the Azure Recovery Services vault and delete the vault</a:t>
            </a:r>
          </a:p>
          <a:p>
            <a:pPr marL="342900" lvl="0" indent="-342900">
              <a:spcAft>
                <a:spcPts val="995"/>
              </a:spcAft>
              <a:buFont typeface="+mj-lt"/>
              <a:buAutoNum type="arabicPeriod"/>
            </a:pPr>
            <a:r>
              <a:rPr lang="en-US" sz="1000" dirty="0">
                <a:solidFill>
                  <a:srgbClr val="000000"/>
                </a:solidFill>
                <a:latin typeface="Arial"/>
              </a:rPr>
              <a:t>From the </a:t>
            </a:r>
            <a:r>
              <a:rPr lang="en-US" sz="1000" b="1" dirty="0">
                <a:solidFill>
                  <a:prstClr val="black"/>
                </a:solidFill>
                <a:latin typeface="Arial"/>
                <a:cs typeface="Times New Roman"/>
              </a:rPr>
              <a:t>Backup items </a:t>
            </a:r>
            <a:r>
              <a:rPr lang="en-US" sz="1000" dirty="0">
                <a:solidFill>
                  <a:srgbClr val="000000"/>
                </a:solidFill>
                <a:latin typeface="Arial"/>
              </a:rPr>
              <a:t>blade of the vault in the Azure portal, stop the backup of </a:t>
            </a:r>
            <a:r>
              <a:rPr lang="en-US" sz="1000" b="1" dirty="0">
                <a:solidFill>
                  <a:srgbClr val="000000"/>
                </a:solidFill>
                <a:latin typeface="Arial"/>
              </a:rPr>
              <a:t>AdatumSvr06</a:t>
            </a:r>
            <a:r>
              <a:rPr lang="en-US" sz="1000" dirty="0">
                <a:solidFill>
                  <a:srgbClr val="000000"/>
                </a:solidFill>
                <a:latin typeface="Arial"/>
              </a:rPr>
              <a:t> with the </a:t>
            </a:r>
            <a:r>
              <a:rPr lang="en-US" sz="1000" b="1" dirty="0">
                <a:solidFill>
                  <a:prstClr val="black"/>
                </a:solidFill>
                <a:latin typeface="Arial"/>
                <a:cs typeface="Times New Roman"/>
              </a:rPr>
              <a:t>Delete Backup Data </a:t>
            </a:r>
            <a:r>
              <a:rPr lang="en-US" sz="1000" dirty="0">
                <a:solidFill>
                  <a:srgbClr val="000000"/>
                </a:solidFill>
                <a:latin typeface="Arial"/>
              </a:rPr>
              <a:t>option. </a:t>
            </a:r>
            <a:endParaRPr lang="en-US" sz="1000" dirty="0">
              <a:solidFill>
                <a:prstClr val="black"/>
              </a:solidFill>
              <a:latin typeface="Arial"/>
            </a:endParaRPr>
          </a:p>
          <a:p>
            <a:pPr marL="342900" lvl="0" indent="-342900">
              <a:spcAft>
                <a:spcPts val="995"/>
              </a:spcAft>
              <a:buFont typeface="+mj-lt"/>
              <a:buAutoNum type="arabicPeriod"/>
            </a:pPr>
            <a:r>
              <a:rPr lang="en-US" sz="1000" dirty="0">
                <a:solidFill>
                  <a:srgbClr val="000000"/>
                </a:solidFill>
                <a:latin typeface="Arial"/>
                <a:ea typeface="Times New Roman"/>
                <a:cs typeface="Times New Roman"/>
              </a:rPr>
              <a:t>From the </a:t>
            </a:r>
            <a:r>
              <a:rPr lang="en-US" sz="1000" b="1" dirty="0">
                <a:solidFill>
                  <a:srgbClr val="000000"/>
                </a:solidFill>
                <a:latin typeface="Arial"/>
                <a:ea typeface="Times New Roman"/>
                <a:cs typeface="Times New Roman"/>
              </a:rPr>
              <a:t>Demo-RecoveryVault</a:t>
            </a:r>
            <a:r>
              <a:rPr lang="en-US" sz="1000" dirty="0">
                <a:solidFill>
                  <a:srgbClr val="000000"/>
                </a:solidFill>
                <a:latin typeface="Arial"/>
                <a:ea typeface="Times New Roman"/>
                <a:cs typeface="Times New Roman"/>
              </a:rPr>
              <a:t> blade, delete the vault. </a:t>
            </a:r>
            <a:endParaRPr lang="en-US" sz="1000" dirty="0">
              <a:solidFill>
                <a:prstClr val="black"/>
              </a:solidFill>
              <a:latin typeface="Arial"/>
            </a:endParaRPr>
          </a:p>
          <a:p>
            <a:pPr lvl="0">
              <a:lnSpc>
                <a:spcPts val="1300"/>
              </a:lnSpc>
              <a:spcBef>
                <a:spcPts val="900"/>
              </a:spcBef>
              <a:spcAft>
                <a:spcPts val="300"/>
              </a:spcAft>
            </a:pPr>
            <a:r>
              <a:rPr lang="en-US" sz="1000" b="1" dirty="0">
                <a:solidFill>
                  <a:prstClr val="black"/>
                </a:solidFill>
                <a:latin typeface="Arial"/>
                <a:ea typeface="Times New Roman"/>
                <a:cs typeface="Segoe UI"/>
              </a:rPr>
              <a:t>Reset the demo environment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all open applications without saving any files.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taskbar, right-click </a:t>
            </a:r>
            <a:r>
              <a:rPr lang="en-US" sz="1000" b="1" dirty="0">
                <a:solidFill>
                  <a:prstClr val="black"/>
                </a:solidFill>
                <a:latin typeface="Arial"/>
                <a:ea typeface="Times New Roman"/>
                <a:cs typeface="Times New Roman"/>
              </a:rPr>
              <a:t>Windows PowerShell</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Run as administrator</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User Account Control</a:t>
            </a:r>
            <a:r>
              <a:rPr lang="en-US" sz="1000" dirty="0">
                <a:solidFill>
                  <a:prstClr val="black"/>
                </a:solidFill>
                <a:latin typeface="Arial"/>
                <a:ea typeface="Times New Roman"/>
                <a:cs typeface="Times New Roman"/>
              </a:rPr>
              <a:t> dialog box,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At the command prompt, type the following command, and then press Enter:</a:t>
            </a:r>
          </a:p>
          <a:p>
            <a:pPr lvl="1">
              <a:lnSpc>
                <a:spcPct val="115000"/>
              </a:lnSpc>
              <a:spcBef>
                <a:spcPts val="600"/>
              </a:spcBef>
              <a:spcAft>
                <a:spcPts val="995"/>
              </a:spcAft>
            </a:pPr>
            <a:r>
              <a:rPr lang="en-US" sz="1000" b="1" dirty="0">
                <a:solidFill>
                  <a:prstClr val="black"/>
                </a:solidFill>
                <a:latin typeface="Arial"/>
                <a:ea typeface="Times New Roman"/>
                <a:cs typeface="Times New Roman"/>
              </a:rPr>
              <a:t>Reset-Azure</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When prompted, sign in (twice) by using the Microsoft account associated with your Azure subscription.</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If you have multiple Azure subscriptions, select the one you want to target with the script.</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When prompted for confirmation, type </a:t>
            </a:r>
            <a:r>
              <a:rPr lang="en-US" sz="1000" b="1" dirty="0">
                <a:solidFill>
                  <a:prstClr val="black"/>
                </a:solidFill>
                <a:latin typeface="Arial"/>
                <a:ea typeface="Times New Roman"/>
                <a:cs typeface="Times New Roman"/>
              </a:rPr>
              <a:t>y</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Close the Windows PowerShell window.</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script might remove Azure services in your subscription. Therefore, we recommend that you use an Azure trial pass that was provisioned specifically for this course, and not your own Azure account.</a:t>
            </a:r>
          </a:p>
          <a:p>
            <a:pPr lvl="0">
              <a:lnSpc>
                <a:spcPct val="115000"/>
              </a:lnSpc>
              <a:spcAft>
                <a:spcPts val="1000"/>
              </a:spcAft>
            </a:pPr>
            <a:r>
              <a:rPr lang="en-US" sz="1000" dirty="0">
                <a:solidFill>
                  <a:prstClr val="black"/>
                </a:solidFill>
                <a:latin typeface="Arial"/>
                <a:ea typeface="Calibri"/>
                <a:cs typeface="Times New Roman"/>
              </a:rPr>
              <a:t>The script will take 5-10 minutes to reset your Microsoft Azure environment and prepare it for demonstrations and labs in the next module. </a:t>
            </a:r>
          </a:p>
        </p:txBody>
      </p:sp>
      <p:sp>
        <p:nvSpPr>
          <p:cNvPr id="4" name="Slide Number Placeholder 3"/>
          <p:cNvSpPr>
            <a:spLocks noGrp="1"/>
          </p:cNvSpPr>
          <p:nvPr>
            <p:ph type="sldNum" sz="quarter" idx="10"/>
          </p:nvPr>
        </p:nvSpPr>
        <p:spPr/>
        <p:txBody>
          <a:bodyPr/>
          <a:lstStyle/>
          <a:p>
            <a:fld id="{3FDEAA97-A668-4C85-AA78-F3648F0BD693}" type="slidenum">
              <a:rPr lang="en-US" smtClean="0"/>
              <a:t>31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29464043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The script removes all storage, VMs, virtual networks and gateways, cloud services, and resource groups.</a:t>
            </a:r>
          </a:p>
          <a:p>
            <a:pPr lvl="0">
              <a:lnSpc>
                <a:spcPct val="115000"/>
              </a:lnSpc>
              <a:spcAft>
                <a:spcPts val="1000"/>
              </a:spcAft>
            </a:pPr>
            <a:r>
              <a:rPr lang="en-US" sz="1000" b="1" dirty="0">
                <a:solidFill>
                  <a:prstClr val="black"/>
                </a:solidFill>
                <a:latin typeface="Arial"/>
                <a:ea typeface="Calibri"/>
                <a:cs typeface="Times New Roman"/>
              </a:rPr>
              <a:t>Important: </a:t>
            </a:r>
            <a:r>
              <a:rPr lang="en-US" sz="1000" dirty="0">
                <a:solidFill>
                  <a:prstClr val="black"/>
                </a:solidFill>
                <a:latin typeface="Arial"/>
                <a:ea typeface="Calibri"/>
                <a:cs typeface="Times New Roman"/>
              </a:rPr>
              <a:t>The script might not be able to get exclusive access to a storage account to delete it (you will see an error if this occurs). If you find objects remaining after the reset script is complete, you can rerun the </a:t>
            </a:r>
            <a:r>
              <a:rPr lang="en-US" sz="1000" b="1" dirty="0">
                <a:solidFill>
                  <a:prstClr val="black"/>
                </a:solidFill>
                <a:latin typeface="Arial"/>
                <a:ea typeface="Calibri"/>
                <a:cs typeface="Times New Roman"/>
              </a:rPr>
              <a:t>Reset-Azure</a:t>
            </a:r>
            <a:r>
              <a:rPr lang="en-US" sz="1000" dirty="0">
                <a:solidFill>
                  <a:prstClr val="black"/>
                </a:solidFill>
                <a:latin typeface="Arial"/>
                <a:ea typeface="Calibri"/>
                <a:cs typeface="Times New Roman"/>
              </a:rPr>
              <a:t> script or use the full Azure Management Portal to delete all the objects in your Azure subscription manually, with the exception of the default directory.</a:t>
            </a:r>
            <a:endParaRPr lang="en-US" dirty="0"/>
          </a:p>
        </p:txBody>
      </p:sp>
      <p:sp>
        <p:nvSpPr>
          <p:cNvPr id="4" name="Slide Number Placeholder 3"/>
          <p:cNvSpPr>
            <a:spLocks noGrp="1"/>
          </p:cNvSpPr>
          <p:nvPr>
            <p:ph type="sldNum" sz="quarter" idx="10"/>
          </p:nvPr>
        </p:nvSpPr>
        <p:spPr/>
        <p:txBody>
          <a:bodyPr/>
          <a:lstStyle/>
          <a:p>
            <a:fld id="{3FDEAA97-A668-4C85-AA78-F3648F0BD693}"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36658033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components do you have to implement to facilitate Azure Site Recovery between a Virtual Machine Manager environment on-premises and Azure?</a:t>
            </a:r>
          </a:p>
          <a:p>
            <a:pPr>
              <a:lnSpc>
                <a:spcPct val="115000"/>
              </a:lnSpc>
              <a:spcAft>
                <a:spcPts val="1000"/>
              </a:spcAft>
            </a:pPr>
            <a:r>
              <a:rPr lang="en-US" sz="1000" dirty="0">
                <a:latin typeface="Arial"/>
                <a:ea typeface="Calibri"/>
                <a:cs typeface="Times New Roman"/>
              </a:rPr>
              <a:t>(   ) Option 1: An Azure Site Recovery vault</a:t>
            </a:r>
          </a:p>
          <a:p>
            <a:pPr>
              <a:lnSpc>
                <a:spcPct val="115000"/>
              </a:lnSpc>
              <a:spcAft>
                <a:spcPts val="1000"/>
              </a:spcAft>
            </a:pPr>
            <a:r>
              <a:rPr lang="en-US" sz="1000" dirty="0">
                <a:latin typeface="Arial"/>
                <a:ea typeface="Calibri"/>
                <a:cs typeface="Times New Roman"/>
              </a:rPr>
              <a:t>(   ) Option 2: An Azure storage account</a:t>
            </a:r>
          </a:p>
          <a:p>
            <a:pPr>
              <a:lnSpc>
                <a:spcPct val="115000"/>
              </a:lnSpc>
              <a:spcAft>
                <a:spcPts val="1000"/>
              </a:spcAft>
            </a:pPr>
            <a:r>
              <a:rPr lang="en-US" sz="1000" dirty="0">
                <a:latin typeface="Arial"/>
                <a:ea typeface="Calibri"/>
                <a:cs typeface="Times New Roman"/>
              </a:rPr>
              <a:t>(   ) Option 3: An Azure virtual network</a:t>
            </a:r>
          </a:p>
          <a:p>
            <a:pPr>
              <a:lnSpc>
                <a:spcPct val="115000"/>
              </a:lnSpc>
              <a:spcAft>
                <a:spcPts val="1000"/>
              </a:spcAft>
            </a:pPr>
            <a:r>
              <a:rPr lang="en-US" sz="1000" dirty="0">
                <a:latin typeface="Arial"/>
                <a:ea typeface="Calibri"/>
                <a:cs typeface="Times New Roman"/>
              </a:rPr>
              <a:t>(   ) Option 4: A Configuration server</a:t>
            </a:r>
          </a:p>
          <a:p>
            <a:pPr>
              <a:lnSpc>
                <a:spcPct val="115000"/>
              </a:lnSpc>
              <a:spcAft>
                <a:spcPts val="1000"/>
              </a:spcAft>
            </a:pPr>
            <a:r>
              <a:rPr lang="en-US" sz="1000" dirty="0">
                <a:latin typeface="Arial"/>
                <a:ea typeface="Calibri"/>
                <a:cs typeface="Times New Roman"/>
              </a:rPr>
              <a:t>(   ) Option 5: A Master target server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An Azure Site Recovery vault</a:t>
            </a:r>
          </a:p>
          <a:p>
            <a:pPr>
              <a:lnSpc>
                <a:spcPct val="115000"/>
              </a:lnSpc>
              <a:spcAft>
                <a:spcPts val="1000"/>
              </a:spcAft>
            </a:pPr>
            <a:r>
              <a:rPr lang="en-US" sz="1000" dirty="0">
                <a:latin typeface="Arial"/>
                <a:ea typeface="Calibri"/>
                <a:cs typeface="Times New Roman"/>
              </a:rPr>
              <a:t>(√) Option 2: An Azure storage account</a:t>
            </a:r>
          </a:p>
          <a:p>
            <a:pPr>
              <a:lnSpc>
                <a:spcPct val="115000"/>
              </a:lnSpc>
              <a:spcAft>
                <a:spcPts val="1000"/>
              </a:spcAft>
            </a:pPr>
            <a:r>
              <a:rPr lang="en-US" sz="1000" dirty="0">
                <a:latin typeface="Arial"/>
                <a:ea typeface="Calibri"/>
                <a:cs typeface="Times New Roman"/>
              </a:rPr>
              <a:t>(√) Option 3: An Azure virtual network</a:t>
            </a:r>
          </a:p>
          <a:p>
            <a:pPr>
              <a:lnSpc>
                <a:spcPct val="115000"/>
              </a:lnSpc>
              <a:spcAft>
                <a:spcPts val="1000"/>
              </a:spcAft>
            </a:pPr>
            <a:r>
              <a:rPr lang="en-US" sz="1000" dirty="0">
                <a:latin typeface="Arial"/>
                <a:ea typeface="Calibri"/>
                <a:cs typeface="Times New Roman"/>
              </a:rPr>
              <a:t>(   ) Option 4: A Configuration server</a:t>
            </a:r>
          </a:p>
          <a:p>
            <a:pPr>
              <a:lnSpc>
                <a:spcPct val="115000"/>
              </a:lnSpc>
              <a:spcAft>
                <a:spcPts val="1000"/>
              </a:spcAft>
            </a:pPr>
            <a:r>
              <a:rPr lang="en-US" sz="1000" dirty="0">
                <a:latin typeface="Arial"/>
                <a:ea typeface="Calibri"/>
                <a:cs typeface="Times New Roman"/>
              </a:rPr>
              <a:t>(   ) Option 5: A Master target server</a:t>
            </a:r>
          </a:p>
        </p:txBody>
      </p:sp>
      <p:sp>
        <p:nvSpPr>
          <p:cNvPr id="4" name="Slide Number Placeholder 3"/>
          <p:cNvSpPr>
            <a:spLocks noGrp="1"/>
          </p:cNvSpPr>
          <p:nvPr>
            <p:ph type="sldNum" sz="quarter" idx="10"/>
          </p:nvPr>
        </p:nvSpPr>
        <p:spPr/>
        <p:txBody>
          <a:bodyPr/>
          <a:lstStyle/>
          <a:p>
            <a:fld id="{3FDEAA97-A668-4C85-AA78-F3648F0BD693}"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428227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FDEAA97-A668-4C85-AA78-F3648F0BD693}"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11849708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FDEAA97-A668-4C85-AA78-F3648F0BD693}"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8299679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FDEAA97-A668-4C85-AA78-F3648F0BD693}" type="slidenum">
              <a:rPr lang="en-US" smtClean="0"/>
              <a:t>36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10025559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4"/>
            <a:ext cx="6153912" cy="6821425"/>
          </a:xfrm>
        </p:spPr>
        <p:txBody>
          <a:bodyPr>
            <a:noAutofit/>
          </a:bodyPr>
          <a:lstStyle/>
          <a:p>
            <a:pPr>
              <a:lnSpc>
                <a:spcPct val="115000"/>
              </a:lnSpc>
              <a:spcAft>
                <a:spcPts val="1000"/>
              </a:spcAft>
            </a:pPr>
            <a:r>
              <a:rPr lang="en-US" sz="1000" dirty="0">
                <a:latin typeface="Arial"/>
                <a:ea typeface="Calibri"/>
                <a:cs typeface="Times New Roman"/>
              </a:rPr>
              <a:t>This lab assumes that students have completed the “Preparing the environment” demonstration at the beginning of the first lesson in this module.</a:t>
            </a:r>
          </a:p>
          <a:p>
            <a:pPr>
              <a:lnSpc>
                <a:spcPct val="115000"/>
              </a:lnSpc>
              <a:spcAft>
                <a:spcPts val="1000"/>
              </a:spcAft>
            </a:pPr>
            <a:r>
              <a:rPr lang="en-US" sz="1000" dirty="0">
                <a:latin typeface="Arial"/>
                <a:ea typeface="Calibri"/>
                <a:cs typeface="Times New Roman"/>
              </a:rPr>
              <a:t>The Azure portal improves continually, and the user interface might have updated since this lab was written. Before students start the lab, make them aware of any differences between the steps described in the lab and the current Azure portal user interface.</a:t>
            </a:r>
          </a:p>
          <a:p>
            <a:pPr>
              <a:lnSpc>
                <a:spcPct val="115000"/>
              </a:lnSpc>
              <a:spcAft>
                <a:spcPts val="1000"/>
              </a:spcAft>
            </a:pPr>
            <a:r>
              <a:rPr lang="en-US" sz="1000" dirty="0">
                <a:latin typeface="Arial"/>
                <a:ea typeface="Calibri"/>
                <a:cs typeface="Times New Roman"/>
              </a:rPr>
              <a:t>The high-level steps in this and other labs help students through the tasks while promoting learning and consolidation of the material in the module. Students should be able to complete the high-level steps with the knowledge they gained in the module. However, sometimes students find it hard to complete all tasks and Windows PowerShell commands without extra help. Make sure that students know where to find the Lab Answer Keys (LAKs), which have detailed, systematic instructions for each lab.</a:t>
            </a:r>
          </a:p>
          <a:p>
            <a:pPr>
              <a:lnSpc>
                <a:spcPct val="115000"/>
              </a:lnSpc>
              <a:spcAft>
                <a:spcPts val="1000"/>
              </a:spcAft>
            </a:pPr>
            <a:r>
              <a:rPr lang="en-US" sz="1000" dirty="0">
                <a:latin typeface="Arial"/>
                <a:ea typeface="Calibri"/>
                <a:cs typeface="Times New Roman"/>
              </a:rPr>
              <a:t>Before students start the lab, you need to decide which Azure region is the closest to your classroom location. Ensure that all students have this information because they will need it during the lab.</a:t>
            </a:r>
          </a:p>
          <a:p>
            <a:pPr>
              <a:lnSpc>
                <a:spcPct val="115000"/>
              </a:lnSpc>
              <a:spcAft>
                <a:spcPts val="1000"/>
              </a:spcAft>
            </a:pPr>
            <a:r>
              <a:rPr lang="en-US" sz="1000" b="1" dirty="0">
                <a:latin typeface="Arial"/>
                <a:ea typeface="Calibri"/>
                <a:cs typeface="Times New Roman"/>
              </a:rPr>
              <a:t>Exercise 1: Creating and configuring Azure Storage</a:t>
            </a:r>
          </a:p>
          <a:p>
            <a:pPr>
              <a:lnSpc>
                <a:spcPct val="115000"/>
              </a:lnSpc>
              <a:spcAft>
                <a:spcPts val="1000"/>
              </a:spcAft>
            </a:pPr>
            <a:r>
              <a:rPr lang="en-US" sz="1000" dirty="0">
                <a:latin typeface="Arial"/>
                <a:ea typeface="Calibri"/>
                <a:cs typeface="Times New Roman"/>
              </a:rPr>
              <a:t>A. Datum currently stores images for IT assets as files in a local folder. As part of your Azure evaluation, you want to test storing these images as blobs in Azure so that a new Azure-based version of the asset management application can easily access them.</a:t>
            </a:r>
          </a:p>
          <a:p>
            <a:pPr>
              <a:lnSpc>
                <a:spcPct val="115000"/>
              </a:lnSpc>
              <a:spcAft>
                <a:spcPts val="1000"/>
              </a:spcAft>
            </a:pPr>
            <a:r>
              <a:rPr lang="en-US" sz="1000" b="1" dirty="0">
                <a:latin typeface="Arial"/>
                <a:ea typeface="Calibri"/>
                <a:cs typeface="Times New Roman"/>
              </a:rPr>
              <a:t>Exercise 2: Using Azure File storage</a:t>
            </a:r>
          </a:p>
          <a:p>
            <a:pPr>
              <a:lnSpc>
                <a:spcPct val="115000"/>
              </a:lnSpc>
              <a:spcAft>
                <a:spcPts val="1000"/>
              </a:spcAft>
            </a:pPr>
            <a:r>
              <a:rPr lang="en-US" sz="1000" dirty="0">
                <a:latin typeface="Arial"/>
                <a:ea typeface="Calibri"/>
                <a:cs typeface="Times New Roman"/>
              </a:rPr>
              <a:t>A. Datum currently stores invoices for IT assets in the Microsoft Word format in a local folder. As part of your evaluation of Azure, you want to test the uploading of these files to a file share in your Azure storage account to make it easier for users to access them from VMs in Azure.</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The script that you ran in the “Preparing the environment” demonstration created the </a:t>
            </a:r>
            <a:r>
              <a:rPr lang="en-US" sz="1000" b="1" dirty="0">
                <a:latin typeface="Arial"/>
                <a:ea typeface="Calibri"/>
                <a:cs typeface="Times New Roman"/>
              </a:rPr>
              <a:t>AdatumSvr1 </a:t>
            </a:r>
            <a:r>
              <a:rPr lang="en-US" sz="1000" dirty="0">
                <a:latin typeface="Arial"/>
                <a:ea typeface="Calibri"/>
                <a:cs typeface="Times New Roman"/>
              </a:rPr>
              <a:t>VM.</a:t>
            </a:r>
          </a:p>
          <a:p>
            <a:pPr>
              <a:lnSpc>
                <a:spcPct val="115000"/>
              </a:lnSpc>
              <a:spcAft>
                <a:spcPts val="1000"/>
              </a:spcAft>
            </a:pPr>
            <a:r>
              <a:rPr lang="en-US" sz="1000" b="1" dirty="0">
                <a:latin typeface="Arial"/>
                <a:ea typeface="Calibri"/>
                <a:cs typeface="Times New Roman"/>
              </a:rPr>
              <a:t>Exercise 3: Protecting data with Azure Backup</a:t>
            </a:r>
          </a:p>
          <a:p>
            <a:pPr>
              <a:lnSpc>
                <a:spcPct val="115000"/>
              </a:lnSpc>
              <a:spcAft>
                <a:spcPts val="1000"/>
              </a:spcAft>
            </a:pPr>
            <a:r>
              <a:rPr lang="en-US" sz="1000" dirty="0">
                <a:latin typeface="Arial"/>
                <a:ea typeface="Calibri"/>
                <a:cs typeface="Times New Roman"/>
              </a:rPr>
              <a:t>A. Datum currently uses an on-premises backup solution. As part of your Azure evaluation, you want to test the protection of on-premises master copies of your image files and invoices by backing them up to the cloud. To accomplish this, you intend to use Azure Backup.</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The </a:t>
            </a:r>
            <a:r>
              <a:rPr lang="en-US" sz="1000" b="1" dirty="0">
                <a:latin typeface="Arial"/>
                <a:ea typeface="Calibri"/>
                <a:cs typeface="Times New Roman"/>
              </a:rPr>
              <a:t>Reset-Azure</a:t>
            </a:r>
            <a:r>
              <a:rPr lang="en-US" sz="1000" dirty="0">
                <a:latin typeface="Arial"/>
                <a:ea typeface="Calibri"/>
                <a:cs typeface="Times New Roman"/>
              </a:rPr>
              <a:t> script does not remove the Azure Recovery Services vault; this is </a:t>
            </a:r>
            <a:r>
              <a:rPr lang="en-US" sz="1000" dirty="0">
                <a:solidFill>
                  <a:prstClr val="black"/>
                </a:solidFill>
                <a:latin typeface="Arial"/>
                <a:ea typeface="Calibri"/>
                <a:cs typeface="Times New Roman"/>
              </a:rPr>
              <a:t>because of a limitation with the current version of Azure PowerShell. Students can remove the vault manually or leave it because it does not affect subsequent labs.</a:t>
            </a:r>
            <a:endParaRPr lang="en-US" sz="1000" dirty="0"/>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FDEAA97-A668-4C85-AA78-F3648F0BD693}" type="slidenum">
              <a:rPr lang="en-US" smtClean="0"/>
              <a:t>37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13648437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3FDEAA97-A668-4C85-AA78-F3648F0BD693}" type="slidenum">
              <a:rPr lang="en-US" smtClean="0"/>
              <a:t>38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23967460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asset management application stores images of hardware components as blobs and invoices as files. If the application also needed to search the location of each asset by using an asset type, a unique asset number, and a text description of the location, what storage options should you consider?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If the data is to store in Azure storage, a table would be the best option. The data can store as key/value pairs in which an asset type is the partition key, an asset number is the row key, and the text location is the value.</a:t>
            </a:r>
          </a:p>
        </p:txBody>
      </p:sp>
      <p:sp>
        <p:nvSpPr>
          <p:cNvPr id="4" name="Slide Number Placeholder 3"/>
          <p:cNvSpPr>
            <a:spLocks noGrp="1"/>
          </p:cNvSpPr>
          <p:nvPr>
            <p:ph type="sldNum" sz="quarter" idx="10"/>
          </p:nvPr>
        </p:nvSpPr>
        <p:spPr/>
        <p:txBody>
          <a:bodyPr/>
          <a:lstStyle/>
          <a:p>
            <a:fld id="{3FDEAA97-A668-4C85-AA78-F3648F0BD693}" type="slidenum">
              <a:rPr lang="en-US" smtClean="0"/>
              <a:t>39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2588451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this slide to describe the relationship of Azure Storage and storage-related services such as Azure Backup, Azure Site Recovery, and Azure content delivery network to other Azure services. This is the same slide presented in the “Overview of Microsoft Azure” lesson in Module 1. However, the principal subjects of this module, Azure Storage, Azure Backup, Azure Site Recovery, and Content Delivery Network, are highlighted. Closely related subjects are also highlighted, infrastructure as a service (IaaS) V1 and V2 virtual machines.</a:t>
            </a:r>
          </a:p>
        </p:txBody>
      </p:sp>
      <p:sp>
        <p:nvSpPr>
          <p:cNvPr id="4" name="Slide Number Placeholder 3"/>
          <p:cNvSpPr>
            <a:spLocks noGrp="1"/>
          </p:cNvSpPr>
          <p:nvPr>
            <p:ph type="sldNum" sz="quarter" idx="10"/>
          </p:nvPr>
        </p:nvSpPr>
        <p:spPr/>
        <p:txBody>
          <a:bodyPr/>
          <a:lstStyle/>
          <a:p>
            <a:fld id="{3FDEAA97-A668-4C85-AA78-F3648F0BD693}"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32967254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should you co-locate storage accounts and the Azure services that use them?</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Co-locating storage accounts and applications that use them in the same datacenter will significantly reduce latency when transferring data between storage and services, and it will reduce costs by minimizing charges for data transfers in and out of the datacenter.</a:t>
            </a:r>
          </a:p>
          <a:p>
            <a:pPr>
              <a:lnSpc>
                <a:spcPct val="115000"/>
              </a:lnSpc>
              <a:spcAft>
                <a:spcPts val="1000"/>
              </a:spcAft>
            </a:pPr>
            <a:r>
              <a:rPr lang="en-US" sz="1000" b="1" dirty="0">
                <a:latin typeface="Arial"/>
                <a:ea typeface="Calibri"/>
                <a:cs typeface="Times New Roman"/>
              </a:rPr>
              <a:t>Best Practices</a:t>
            </a:r>
          </a:p>
          <a:p>
            <a:pPr>
              <a:lnSpc>
                <a:spcPct val="115000"/>
              </a:lnSpc>
              <a:spcAft>
                <a:spcPts val="1000"/>
              </a:spcAft>
            </a:pPr>
            <a:r>
              <a:rPr lang="en-US" sz="1000" dirty="0">
                <a:latin typeface="Arial"/>
                <a:ea typeface="Calibri"/>
                <a:cs typeface="Times New Roman"/>
              </a:rPr>
              <a:t>When using Azure Storage, consider the following best practices:</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Choose the most appropriate storage type based on your application requirements and the format of the data to store.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Co-locate storage accounts and the services that use them in the same region or affinity group.</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When storing blobs, use block blobs for large objects that you want to upload or stream, and use page blobs when the application will read and write data in a random manner.</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FDEAA97-A668-4C85-AA78-F3648F0BD693}" type="slidenum">
              <a:rPr lang="en-US" smtClean="0"/>
              <a:t>40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417782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 a standard storage account represents a namespace that identifies a storage area, which can include blob, table, queue, and file storage for standard storage accounts. Point out that premium storage accounts allow for hosting page blobs only.</a:t>
            </a:r>
          </a:p>
          <a:p>
            <a:pPr>
              <a:lnSpc>
                <a:spcPct val="115000"/>
              </a:lnSpc>
              <a:spcAft>
                <a:spcPts val="1000"/>
              </a:spcAft>
            </a:pPr>
            <a:r>
              <a:rPr lang="en-US" sz="1000" dirty="0">
                <a:latin typeface="Arial"/>
                <a:ea typeface="Calibri"/>
                <a:cs typeface="Times New Roman"/>
              </a:rPr>
              <a:t>This lesson later compares the storage types that Azure Storage supports. The last topic of this lesson covers premium storage accounts in more detail.</a:t>
            </a:r>
          </a:p>
        </p:txBody>
      </p:sp>
      <p:sp>
        <p:nvSpPr>
          <p:cNvPr id="4" name="Slide Number Placeholder 3"/>
          <p:cNvSpPr>
            <a:spLocks noGrp="1"/>
          </p:cNvSpPr>
          <p:nvPr>
            <p:ph type="sldNum" sz="quarter" idx="10"/>
          </p:nvPr>
        </p:nvSpPr>
        <p:spPr/>
        <p:txBody>
          <a:bodyPr/>
          <a:lstStyle/>
          <a:p>
            <a:fld id="{3FDEAA97-A668-4C85-AA78-F3648F0BD693}"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2861278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slide offers the basic capabilities of each storage option, but Azure offers more nuanced criteria for selecting a storage option. Application developers will have multiple requirements, which will affect storage choice. The choices include many storage options beyond Azure Storage: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Blobs:</a:t>
            </a: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Use block blobs for applications that need to upload large files to Azure. Block blobs are optimized for fast uploads and high throughput.</a:t>
            </a: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Use page blocks for applications that need to read and write data by using random I/O access patterns. For example, Azure VMs use page blobs to store virtual hard disks.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Tables:</a:t>
            </a: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Use tables as a NoSQL store for key/value pair records.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Queues:</a:t>
            </a: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Use queues to implement applications that need to store a backlog of asynchronous tasks or to enable asynchronous service-to-service messages.</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Many application developers use the newer Azure Service Bus service instead of Azure Queue storage.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Files:</a:t>
            </a: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Use the Azure File Service to create file shares in Azure storage that users can access by using standard Server Message Block (SMB) semantics from VMs in Azure and from on-premises locations via a site-to-site virtual private network (VPN) or ExpressRoute.</a:t>
            </a:r>
          </a:p>
        </p:txBody>
      </p:sp>
      <p:sp>
        <p:nvSpPr>
          <p:cNvPr id="4" name="Slide Number Placeholder 3"/>
          <p:cNvSpPr>
            <a:spLocks noGrp="1"/>
          </p:cNvSpPr>
          <p:nvPr>
            <p:ph type="sldNum" sz="quarter" idx="10"/>
          </p:nvPr>
        </p:nvSpPr>
        <p:spPr/>
        <p:txBody>
          <a:bodyPr/>
          <a:lstStyle/>
          <a:p>
            <a:fld id="{3FDEAA97-A668-4C85-AA78-F3648F0BD693}"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2118909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the main differences between standard and premium storage accounts. In addition to the supported storage service types that the overview of Azure storage mentioned, note the different billing models. With Premium Storage, you pay for provisioned capacity rather than used capacity, which is applicable to standard storage accounts. On the other hand, Premium Storage does not incur separate charges for transactional volume.</a:t>
            </a:r>
          </a:p>
        </p:txBody>
      </p:sp>
      <p:sp>
        <p:nvSpPr>
          <p:cNvPr id="4" name="Slide Number Placeholder 3"/>
          <p:cNvSpPr>
            <a:spLocks noGrp="1"/>
          </p:cNvSpPr>
          <p:nvPr>
            <p:ph type="sldNum" sz="quarter" idx="10"/>
          </p:nvPr>
        </p:nvSpPr>
        <p:spPr/>
        <p:txBody>
          <a:bodyPr/>
          <a:lstStyle/>
          <a:p>
            <a:fld id="{3FDEAA97-A668-4C85-AA78-F3648F0BD693}"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4239993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need to provide a customer time-limited access to the content of a blob container in an Azure Storage account. You must ensure that the access can be revoked without affecting other customers who access the same storage account. What should you do?</a:t>
            </a:r>
          </a:p>
          <a:p>
            <a:pPr>
              <a:lnSpc>
                <a:spcPct val="115000"/>
              </a:lnSpc>
              <a:spcAft>
                <a:spcPts val="1000"/>
              </a:spcAft>
            </a:pPr>
            <a:r>
              <a:rPr lang="en-US" sz="1000" dirty="0">
                <a:latin typeface="Arial"/>
                <a:ea typeface="Calibri"/>
                <a:cs typeface="Times New Roman"/>
              </a:rPr>
              <a:t>(   ) Option 1: Give the customer the primary access key.</a:t>
            </a:r>
          </a:p>
          <a:p>
            <a:pPr>
              <a:lnSpc>
                <a:spcPct val="115000"/>
              </a:lnSpc>
              <a:spcAft>
                <a:spcPts val="1000"/>
              </a:spcAft>
            </a:pPr>
            <a:r>
              <a:rPr lang="en-US" sz="1000" dirty="0">
                <a:latin typeface="Arial"/>
                <a:ea typeface="Calibri"/>
                <a:cs typeface="Times New Roman"/>
              </a:rPr>
              <a:t>(   ) Option 2: Give the customer the secondary access key.</a:t>
            </a:r>
          </a:p>
          <a:p>
            <a:pPr>
              <a:lnSpc>
                <a:spcPct val="115000"/>
              </a:lnSpc>
              <a:spcAft>
                <a:spcPts val="1000"/>
              </a:spcAft>
            </a:pPr>
            <a:r>
              <a:rPr lang="en-US" sz="1000" dirty="0">
                <a:latin typeface="Arial"/>
                <a:ea typeface="Calibri"/>
                <a:cs typeface="Times New Roman"/>
              </a:rPr>
              <a:t>(   ) Option 3: Configure the container as public.</a:t>
            </a:r>
          </a:p>
          <a:p>
            <a:pPr>
              <a:lnSpc>
                <a:spcPct val="115000"/>
              </a:lnSpc>
              <a:spcAft>
                <a:spcPts val="1000"/>
              </a:spcAft>
            </a:pPr>
            <a:r>
              <a:rPr lang="en-US" sz="1000" dirty="0">
                <a:latin typeface="Arial"/>
                <a:ea typeface="Calibri"/>
                <a:cs typeface="Times New Roman"/>
              </a:rPr>
              <a:t>(   ) Option 4: Give the customer a shared access signature.</a:t>
            </a:r>
          </a:p>
          <a:p>
            <a:pPr>
              <a:lnSpc>
                <a:spcPct val="115000"/>
              </a:lnSpc>
              <a:spcAft>
                <a:spcPts val="1000"/>
              </a:spcAft>
            </a:pPr>
            <a:r>
              <a:rPr lang="en-US" sz="1000" dirty="0">
                <a:latin typeface="Arial"/>
                <a:ea typeface="Calibri"/>
                <a:cs typeface="Times New Roman"/>
              </a:rPr>
              <a:t>(   ) Option 5: Configure a stored access policy. Give the customer a shared access signature based on the stored access policy.</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Give the customer the primary access key.</a:t>
            </a:r>
          </a:p>
          <a:p>
            <a:pPr>
              <a:lnSpc>
                <a:spcPct val="115000"/>
              </a:lnSpc>
              <a:spcAft>
                <a:spcPts val="1000"/>
              </a:spcAft>
            </a:pPr>
            <a:r>
              <a:rPr lang="en-US" sz="1000" dirty="0">
                <a:latin typeface="Arial"/>
                <a:ea typeface="Calibri"/>
                <a:cs typeface="Times New Roman"/>
              </a:rPr>
              <a:t>(   ) Option 2: Give the customer the secondary access key.</a:t>
            </a:r>
          </a:p>
          <a:p>
            <a:pPr>
              <a:lnSpc>
                <a:spcPct val="115000"/>
              </a:lnSpc>
              <a:spcAft>
                <a:spcPts val="1000"/>
              </a:spcAft>
            </a:pPr>
            <a:r>
              <a:rPr lang="en-US" sz="1000" dirty="0">
                <a:latin typeface="Arial"/>
                <a:ea typeface="Calibri"/>
                <a:cs typeface="Times New Roman"/>
              </a:rPr>
              <a:t>(   ) Option 3: Configure the container as public.</a:t>
            </a:r>
          </a:p>
          <a:p>
            <a:pPr>
              <a:lnSpc>
                <a:spcPct val="115000"/>
              </a:lnSpc>
              <a:spcAft>
                <a:spcPts val="1000"/>
              </a:spcAft>
            </a:pPr>
            <a:r>
              <a:rPr lang="en-US" sz="1000" dirty="0">
                <a:latin typeface="Arial"/>
                <a:ea typeface="Calibri"/>
                <a:cs typeface="Times New Roman"/>
              </a:rPr>
              <a:t>(   ) Option 4: Give the customer a shared access signature.</a:t>
            </a:r>
          </a:p>
          <a:p>
            <a:pPr>
              <a:lnSpc>
                <a:spcPct val="115000"/>
              </a:lnSpc>
              <a:spcAft>
                <a:spcPts val="1000"/>
              </a:spcAft>
            </a:pPr>
            <a:r>
              <a:rPr lang="en-US" sz="1000" dirty="0">
                <a:latin typeface="Arial"/>
                <a:ea typeface="Calibri"/>
                <a:cs typeface="Times New Roman"/>
              </a:rPr>
              <a:t>(√) Option 5: Configure a stored access policy. Give the customer a shared access signature based on the stored access policy.</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FDEAA97-A668-4C85-AA78-F3648F0BD693}"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2159969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FDEAA97-A668-4C85-AA78-F3648F0BD693}"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2333589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699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6</a:t>
            </a:r>
          </a:p>
        </p:txBody>
      </p:sp>
      <p:sp>
        <p:nvSpPr>
          <p:cNvPr id="3" name="Subtitle 2"/>
          <p:cNvSpPr>
            <a:spLocks noGrp="1"/>
          </p:cNvSpPr>
          <p:nvPr>
            <p:ph type="subTitle" sz="quarter" idx="1"/>
          </p:nvPr>
        </p:nvSpPr>
        <p:spPr/>
        <p:txBody>
          <a:bodyPr/>
          <a:lstStyle/>
          <a:p>
            <a:r>
              <a:rPr lang="en-US" dirty="0"/>
              <a:t>Planning and implementing storage, backup, and recovery services
</a:t>
            </a:r>
          </a:p>
        </p:txBody>
      </p:sp>
    </p:spTree>
    <p:extLst>
      <p:ext uri="{BB962C8B-B14F-4D97-AF65-F5344CB8AC3E}">
        <p14:creationId xmlns:p14="http://schemas.microsoft.com/office/powerpoint/2010/main" val="190464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storage account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General purpose storage accounts:</a:t>
            </a:r>
          </a:p>
          <a:p>
            <a:pPr lvl="1"/>
            <a:r>
              <a:rPr lang="en-US" dirty="0"/>
              <a:t>Blobs (page, block, append), tables, queues, files</a:t>
            </a:r>
          </a:p>
          <a:p>
            <a:pPr lvl="1"/>
            <a:r>
              <a:rPr lang="en-US" dirty="0"/>
              <a:t>Performance</a:t>
            </a:r>
          </a:p>
          <a:p>
            <a:pPr lvl="2"/>
            <a:r>
              <a:rPr lang="en-US" dirty="0"/>
              <a:t>Standard or Premium (page blobs, LRS only)</a:t>
            </a:r>
          </a:p>
          <a:p>
            <a:pPr lvl="1"/>
            <a:r>
              <a:rPr lang="en-US" dirty="0"/>
              <a:t>Replication</a:t>
            </a:r>
          </a:p>
          <a:p>
            <a:pPr lvl="2">
              <a:spcAft>
                <a:spcPts val="1200"/>
              </a:spcAft>
            </a:pPr>
            <a:r>
              <a:rPr lang="en-US" dirty="0"/>
              <a:t>LRS, ZRS (block blobs only), GRS, RA-GRS</a:t>
            </a:r>
          </a:p>
          <a:p>
            <a:r>
              <a:rPr lang="en-US" dirty="0"/>
              <a:t>Blob storage accounts:</a:t>
            </a:r>
          </a:p>
          <a:p>
            <a:pPr lvl="1"/>
            <a:r>
              <a:rPr lang="en-US" dirty="0"/>
              <a:t>Block and append blobs only (optimized pricing)</a:t>
            </a:r>
          </a:p>
          <a:p>
            <a:pPr lvl="1"/>
            <a:r>
              <a:rPr lang="en-US" dirty="0"/>
              <a:t>Access tiers (depending on frequency of data access):</a:t>
            </a:r>
          </a:p>
          <a:p>
            <a:pPr lvl="2"/>
            <a:r>
              <a:rPr lang="en-US" dirty="0"/>
              <a:t>Hot or cool</a:t>
            </a:r>
          </a:p>
          <a:p>
            <a:pPr lvl="2"/>
            <a:r>
              <a:rPr lang="en-US" dirty="0"/>
              <a:t>Switching between tiers is supported (consider cost implications)</a:t>
            </a:r>
          </a:p>
          <a:p>
            <a:pPr lvl="1"/>
            <a:r>
              <a:rPr lang="en-US" dirty="0"/>
              <a:t>Replication:</a:t>
            </a:r>
          </a:p>
          <a:p>
            <a:pPr lvl="2"/>
            <a:r>
              <a:rPr lang="en-US" dirty="0"/>
              <a:t>LRS, GRS, RA-GRS</a:t>
            </a:r>
          </a:p>
          <a:p>
            <a:endParaRPr lang="en-US" dirty="0"/>
          </a:p>
        </p:txBody>
      </p:sp>
    </p:spTree>
    <p:extLst>
      <p:ext uri="{BB962C8B-B14F-4D97-AF65-F5344CB8AC3E}">
        <p14:creationId xmlns:p14="http://schemas.microsoft.com/office/powerpoint/2010/main" val="665525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blobs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Create a container in a storage account</a:t>
            </a:r>
          </a:p>
          <a:p>
            <a:r>
              <a:rPr lang="en-GB" dirty="0"/>
              <a:t>Specify an access level:</a:t>
            </a:r>
          </a:p>
          <a:p>
            <a:pPr lvl="1"/>
            <a:r>
              <a:rPr lang="en-GB" dirty="0"/>
              <a:t>Private</a:t>
            </a:r>
          </a:p>
          <a:p>
            <a:pPr lvl="1"/>
            <a:r>
              <a:rPr lang="en-GB" dirty="0"/>
              <a:t>Public Blob</a:t>
            </a:r>
          </a:p>
          <a:p>
            <a:pPr lvl="1"/>
            <a:r>
              <a:rPr lang="en-GB" dirty="0"/>
              <a:t>Public Container</a:t>
            </a:r>
            <a:endParaRPr lang="en-US" dirty="0"/>
          </a:p>
          <a:p>
            <a:r>
              <a:rPr lang="en-GB" dirty="0"/>
              <a:t>Manage by using:</a:t>
            </a:r>
          </a:p>
          <a:p>
            <a:pPr lvl="1"/>
            <a:r>
              <a:rPr lang="en-GB" dirty="0"/>
              <a:t>AzCopy</a:t>
            </a:r>
          </a:p>
          <a:p>
            <a:pPr lvl="1"/>
            <a:r>
              <a:rPr lang="en-GB" dirty="0"/>
              <a:t>Azure Storage Explorer</a:t>
            </a:r>
          </a:p>
          <a:p>
            <a:pPr lvl="1"/>
            <a:r>
              <a:rPr lang="en-GB" dirty="0"/>
              <a:t>Azure PowerShell</a:t>
            </a:r>
          </a:p>
          <a:p>
            <a:pPr lvl="1"/>
            <a:r>
              <a:rPr lang="en-GB" dirty="0"/>
              <a:t>Azure portal</a:t>
            </a:r>
            <a:endParaRPr lang="en-US" dirty="0"/>
          </a:p>
          <a:p>
            <a:endParaRPr lang="en-US" dirty="0"/>
          </a:p>
        </p:txBody>
      </p:sp>
    </p:spTree>
    <p:extLst>
      <p:ext uri="{BB962C8B-B14F-4D97-AF65-F5344CB8AC3E}">
        <p14:creationId xmlns:p14="http://schemas.microsoft.com/office/powerpoint/2010/main" val="3109821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b9c4097d-1d83-49d9-bf05-4ae3da6602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Azure file storage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Creating file shares:</a:t>
            </a:r>
          </a:p>
          <a:p>
            <a:pPr lvl="1"/>
            <a:r>
              <a:rPr lang="en-US" dirty="0"/>
              <a:t>Azure portal, Windows PowerShell, or REST API</a:t>
            </a:r>
          </a:p>
          <a:p>
            <a:r>
              <a:rPr lang="en-US" dirty="0"/>
              <a:t>Accessing file shares:</a:t>
            </a:r>
          </a:p>
          <a:p>
            <a:pPr lvl="1"/>
            <a:r>
              <a:rPr lang="en-US" dirty="0"/>
              <a:t>Map a drive with the </a:t>
            </a:r>
            <a:r>
              <a:rPr lang="en-US" b="1" dirty="0"/>
              <a:t>net use </a:t>
            </a:r>
            <a:r>
              <a:rPr lang="en-US" dirty="0"/>
              <a:t>command: </a:t>
            </a:r>
          </a:p>
          <a:p>
            <a:pPr lvl="2"/>
            <a:r>
              <a:rPr lang="en-US" dirty="0"/>
              <a:t>Provide an account name and a key</a:t>
            </a:r>
          </a:p>
          <a:p>
            <a:pPr lvl="2"/>
            <a:r>
              <a:rPr lang="en-US" dirty="0"/>
              <a:t>Run from the same region (SMB 2.1 or SMB 3.x)</a:t>
            </a:r>
          </a:p>
          <a:p>
            <a:pPr lvl="2"/>
            <a:r>
              <a:rPr lang="en-US" dirty="0"/>
              <a:t>Run from another Azure region or from any on-premises location (SMB 3.x required) </a:t>
            </a:r>
            <a:endParaRPr lang="en-US" b="1" dirty="0"/>
          </a:p>
          <a:p>
            <a:pPr lvl="1"/>
            <a:r>
              <a:rPr lang="en-US" dirty="0"/>
              <a:t>Alternatively, use Windows PowerShell, AzCopy, or the REST API</a:t>
            </a:r>
          </a:p>
          <a:p>
            <a:pPr lvl="1"/>
            <a:endParaRPr lang="en-US" dirty="0"/>
          </a:p>
          <a:p>
            <a:endParaRPr lang="en-US" dirty="0"/>
          </a:p>
        </p:txBody>
      </p:sp>
    </p:spTree>
    <p:extLst>
      <p:ext uri="{BB962C8B-B14F-4D97-AF65-F5344CB8AC3E}">
        <p14:creationId xmlns:p14="http://schemas.microsoft.com/office/powerpoint/2010/main" val="2016664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7c9b484a-eb67-453c-8518-c3311d2668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Azure table and queue storage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and update programmatically by applications</a:t>
            </a:r>
          </a:p>
          <a:p>
            <a:r>
              <a:rPr lang="en-GB" dirty="0"/>
              <a:t>Manage by using:</a:t>
            </a:r>
          </a:p>
          <a:p>
            <a:pPr lvl="1"/>
            <a:r>
              <a:rPr lang="en-GB" dirty="0"/>
              <a:t>Azure Storage Explorer</a:t>
            </a:r>
          </a:p>
          <a:p>
            <a:pPr lvl="1"/>
            <a:r>
              <a:rPr lang="en-GB" dirty="0"/>
              <a:t>Azure PowerShell:</a:t>
            </a:r>
          </a:p>
          <a:p>
            <a:pPr lvl="2"/>
            <a:r>
              <a:rPr lang="en-GB" dirty="0"/>
              <a:t>Tables:</a:t>
            </a:r>
          </a:p>
          <a:p>
            <a:pPr lvl="2"/>
            <a:endParaRPr lang="en-GB" dirty="0"/>
          </a:p>
          <a:p>
            <a:pPr lvl="2"/>
            <a:endParaRPr lang="en-GB" dirty="0"/>
          </a:p>
          <a:p>
            <a:pPr lvl="2"/>
            <a:endParaRPr lang="en-GB" dirty="0"/>
          </a:p>
          <a:p>
            <a:pPr lvl="2"/>
            <a:r>
              <a:rPr lang="en-GB" dirty="0"/>
              <a:t>Queues:</a:t>
            </a:r>
          </a:p>
          <a:p>
            <a:endParaRPr lang="en-US" dirty="0"/>
          </a:p>
          <a:p>
            <a:endParaRPr lang="en-US" dirty="0"/>
          </a:p>
        </p:txBody>
      </p:sp>
      <p:sp>
        <p:nvSpPr>
          <p:cNvPr id="5" name="Rectangle 4"/>
          <p:cNvSpPr/>
          <p:nvPr/>
        </p:nvSpPr>
        <p:spPr>
          <a:xfrm>
            <a:off x="458788" y="3743236"/>
            <a:ext cx="8401007" cy="923330"/>
          </a:xfrm>
          <a:prstGeom prst="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GB" b="0" dirty="0">
                <a:solidFill>
                  <a:schemeClr val="tx1"/>
                </a:solidFill>
                <a:latin typeface="Lucida Sans Unicode" panose="020B0602030504020204" pitchFamily="34" charset="0"/>
                <a:cs typeface="Lucida Sans Unicode" panose="020B0602030504020204" pitchFamily="34" charset="0"/>
              </a:rPr>
              <a:t>New-AzureStorageTable –Name $tabName –Context $context</a:t>
            </a:r>
          </a:p>
          <a:p>
            <a:r>
              <a:rPr lang="en-GB" b="0" dirty="0">
                <a:solidFill>
                  <a:schemeClr val="tx1"/>
                </a:solidFill>
                <a:latin typeface="Lucida Sans Unicode" panose="020B0602030504020204" pitchFamily="34" charset="0"/>
                <a:cs typeface="Lucida Sans Unicode" panose="020B0602030504020204" pitchFamily="34" charset="0"/>
              </a:rPr>
              <a:t>Get-AzureStorageTable –Name $tabName –Context $context</a:t>
            </a:r>
          </a:p>
          <a:p>
            <a:r>
              <a:rPr lang="en-GB" b="0" dirty="0">
                <a:solidFill>
                  <a:schemeClr val="tx1"/>
                </a:solidFill>
                <a:latin typeface="Lucida Sans Unicode" panose="020B0602030504020204" pitchFamily="34" charset="0"/>
                <a:cs typeface="Lucida Sans Unicode" panose="020B0602030504020204" pitchFamily="34" charset="0"/>
              </a:rPr>
              <a:t>Remove-AzureStorageTable –Name $tabName –Context $context </a:t>
            </a:r>
          </a:p>
        </p:txBody>
      </p:sp>
      <p:sp>
        <p:nvSpPr>
          <p:cNvPr id="6" name="Rectangle 5"/>
          <p:cNvSpPr/>
          <p:nvPr/>
        </p:nvSpPr>
        <p:spPr>
          <a:xfrm>
            <a:off x="458787" y="5245241"/>
            <a:ext cx="8401007" cy="923330"/>
          </a:xfrm>
          <a:prstGeom prst="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GB" b="0" dirty="0">
                <a:solidFill>
                  <a:schemeClr val="tx1"/>
                </a:solidFill>
                <a:latin typeface="Lucida Sans Unicode" panose="020B0602030504020204" pitchFamily="34" charset="0"/>
                <a:cs typeface="Lucida Sans Unicode" panose="020B0602030504020204" pitchFamily="34" charset="0"/>
              </a:rPr>
              <a:t>New-AzureStorageQueue –Name $qName –Context $context</a:t>
            </a:r>
          </a:p>
          <a:p>
            <a:r>
              <a:rPr lang="en-GB" b="0" dirty="0">
                <a:solidFill>
                  <a:schemeClr val="tx1"/>
                </a:solidFill>
                <a:latin typeface="Lucida Sans Unicode" panose="020B0602030504020204" pitchFamily="34" charset="0"/>
                <a:cs typeface="Lucida Sans Unicode" panose="020B0602030504020204" pitchFamily="34" charset="0"/>
              </a:rPr>
              <a:t>Get-AzureStorageQueue –Name $qName –Context $context</a:t>
            </a:r>
          </a:p>
          <a:p>
            <a:r>
              <a:rPr lang="en-GB" b="0" dirty="0">
                <a:solidFill>
                  <a:schemeClr val="tx1"/>
                </a:solidFill>
                <a:latin typeface="Lucida Sans Unicode" panose="020B0602030504020204" pitchFamily="34" charset="0"/>
                <a:cs typeface="Lucida Sans Unicode" panose="020B0602030504020204" pitchFamily="34" charset="0"/>
              </a:rPr>
              <a:t>Remove-AzureStorageQueue –Name $qName –Context $context</a:t>
            </a:r>
          </a:p>
        </p:txBody>
      </p:sp>
    </p:spTree>
    <p:extLst>
      <p:ext uri="{BB962C8B-B14F-4D97-AF65-F5344CB8AC3E}">
        <p14:creationId xmlns:p14="http://schemas.microsoft.com/office/powerpoint/2010/main" val="3923836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29ec40be-b88c-4857-aab9-7f6eebdcc7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access to storage</a:t>
            </a:r>
          </a:p>
        </p:txBody>
      </p:sp>
      <p:sp>
        <p:nvSpPr>
          <p:cNvPr id="4" name="Content Placeholder 3"/>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Storage account access keys:</a:t>
            </a:r>
            <a:endParaRPr lang="en-CA" sz="2400" dirty="0"/>
          </a:p>
          <a:p>
            <a:pPr lvl="1"/>
            <a:r>
              <a:rPr lang="en-US" sz="2000" dirty="0"/>
              <a:t>Primary and secondary</a:t>
            </a:r>
            <a:endParaRPr lang="en-CA" sz="2000" dirty="0"/>
          </a:p>
          <a:p>
            <a:pPr lvl="1"/>
            <a:r>
              <a:rPr lang="en-US" sz="2000" dirty="0"/>
              <a:t>Automatically generated but can be recycled</a:t>
            </a:r>
            <a:endParaRPr lang="en-CA" sz="2000" dirty="0"/>
          </a:p>
          <a:p>
            <a:pPr lvl="1"/>
            <a:r>
              <a:rPr lang="en-US" sz="2000" dirty="0"/>
              <a:t>Provide full access to a storage account</a:t>
            </a:r>
            <a:endParaRPr lang="en-CA" sz="2000" dirty="0"/>
          </a:p>
          <a:p>
            <a:r>
              <a:rPr lang="en-US" sz="2400" dirty="0"/>
              <a:t>SAS:</a:t>
            </a:r>
            <a:endParaRPr lang="en-CA" sz="2400" dirty="0"/>
          </a:p>
          <a:p>
            <a:pPr lvl="1"/>
            <a:r>
              <a:rPr lang="en-US" sz="2000" dirty="0"/>
              <a:t>Granular (container or resource level)</a:t>
            </a:r>
            <a:endParaRPr lang="en-CA" sz="2000" dirty="0"/>
          </a:p>
          <a:p>
            <a:pPr lvl="1"/>
            <a:r>
              <a:rPr lang="en-US" sz="2000" dirty="0"/>
              <a:t>Time-limited </a:t>
            </a:r>
            <a:endParaRPr lang="en-CA" sz="2000" dirty="0"/>
          </a:p>
          <a:p>
            <a:r>
              <a:rPr lang="en-US" sz="2400" dirty="0"/>
              <a:t>Stored access policy:</a:t>
            </a:r>
            <a:endParaRPr lang="en-CA" sz="2400" dirty="0"/>
          </a:p>
          <a:p>
            <a:pPr lvl="1"/>
            <a:r>
              <a:rPr lang="en-US" sz="2000" dirty="0"/>
              <a:t>Granular (container level)</a:t>
            </a:r>
            <a:endParaRPr lang="en-CA" sz="2000" dirty="0"/>
          </a:p>
          <a:p>
            <a:pPr lvl="1"/>
            <a:r>
              <a:rPr lang="en-US" sz="2000" dirty="0"/>
              <a:t>Time-limited</a:t>
            </a:r>
            <a:endParaRPr lang="en-CA" sz="2000" dirty="0"/>
          </a:p>
          <a:p>
            <a:pPr lvl="1"/>
            <a:r>
              <a:rPr lang="en-US" sz="2000" dirty="0"/>
              <a:t>You can easily revoke policy-linked SAS</a:t>
            </a:r>
            <a:endParaRPr lang="en-CA" sz="2000" dirty="0"/>
          </a:p>
          <a:p>
            <a:r>
              <a:rPr lang="en-US" sz="2400" dirty="0"/>
              <a:t>Role-based access control:</a:t>
            </a:r>
            <a:endParaRPr lang="en-CA" sz="2400" dirty="0"/>
          </a:p>
          <a:p>
            <a:pPr lvl="1"/>
            <a:r>
              <a:rPr lang="en-US" sz="2000" dirty="0"/>
              <a:t> Default roles</a:t>
            </a:r>
            <a:endParaRPr lang="en-CA" sz="2000" dirty="0"/>
          </a:p>
          <a:p>
            <a:pPr lvl="1"/>
            <a:r>
              <a:rPr lang="en-US" sz="2000" dirty="0"/>
              <a:t> Custom roles</a:t>
            </a:r>
            <a:endParaRPr lang="en-CA" sz="2000" dirty="0"/>
          </a:p>
        </p:txBody>
      </p:sp>
    </p:spTree>
    <p:extLst>
      <p:ext uri="{BB962C8B-B14F-4D97-AF65-F5344CB8AC3E}">
        <p14:creationId xmlns:p14="http://schemas.microsoft.com/office/powerpoint/2010/main" val="3529135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196d695a-a52d-49f6-91b9-a1a1cb4cec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storage</a:t>
            </a:r>
          </a:p>
        </p:txBody>
      </p:sp>
      <p:sp>
        <p:nvSpPr>
          <p:cNvPr id="4" name="Content Placeholder 2"/>
          <p:cNvSpPr>
            <a:spLocks noGrp="1"/>
          </p:cNvSpPr>
          <p:nvPr/>
        </p:nvSpPr>
        <p:spPr bwMode="auto">
          <a:xfrm>
            <a:off x="331787" y="1021215"/>
            <a:ext cx="8434489"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can enable monitoring for a new or existing standard storage account:</a:t>
            </a:r>
            <a:endParaRPr lang="en-CA" dirty="0"/>
          </a:p>
          <a:p>
            <a:pPr lvl="1"/>
            <a:r>
              <a:rPr lang="en-US" dirty="0"/>
              <a:t>Aggregate metrics</a:t>
            </a:r>
            <a:endParaRPr lang="en-CA" dirty="0"/>
          </a:p>
          <a:p>
            <a:pPr lvl="1"/>
            <a:r>
              <a:rPr lang="en-US" dirty="0"/>
              <a:t>Per-API metrics</a:t>
            </a:r>
            <a:endParaRPr lang="en-CA" dirty="0"/>
          </a:p>
          <a:p>
            <a:pPr lvl="1"/>
            <a:r>
              <a:rPr lang="en-US" dirty="0"/>
              <a:t>Logs</a:t>
            </a:r>
            <a:endParaRPr lang="en-CA" dirty="0"/>
          </a:p>
          <a:p>
            <a:r>
              <a:rPr lang="en-US" dirty="0"/>
              <a:t>Not supported for Azure Premium storage accounts</a:t>
            </a:r>
            <a:endParaRPr lang="en-CA" dirty="0"/>
          </a:p>
          <a:p>
            <a:r>
              <a:rPr lang="en-US" dirty="0"/>
              <a:t>Metrics and logs are stored in the same storage account</a:t>
            </a:r>
            <a:endParaRPr lang="en-CA" dirty="0"/>
          </a:p>
          <a:p>
            <a:r>
              <a:rPr lang="en-US" dirty="0"/>
              <a:t>Metrics can be displayed in the </a:t>
            </a:r>
            <a:r>
              <a:rPr lang="en-US" b="1" dirty="0"/>
              <a:t>Monitoring </a:t>
            </a:r>
            <a:r>
              <a:rPr lang="en-US" dirty="0"/>
              <a:t>lens</a:t>
            </a:r>
            <a:endParaRPr lang="en-CA" dirty="0"/>
          </a:p>
          <a:p>
            <a:r>
              <a:rPr lang="en-US" dirty="0"/>
              <a:t>Metric-based alerts:</a:t>
            </a:r>
            <a:endParaRPr lang="en-CA" dirty="0"/>
          </a:p>
          <a:p>
            <a:pPr lvl="1"/>
            <a:r>
              <a:rPr lang="en-US" dirty="0"/>
              <a:t>Delivered through email</a:t>
            </a:r>
            <a:endParaRPr lang="en-CA" dirty="0"/>
          </a:p>
          <a:p>
            <a:pPr lvl="1"/>
            <a:r>
              <a:rPr lang="en-US" dirty="0"/>
              <a:t>Routed to a Webhook</a:t>
            </a:r>
            <a:endParaRPr lang="en-CA" dirty="0"/>
          </a:p>
          <a:p>
            <a:endParaRPr lang="en-US" dirty="0"/>
          </a:p>
        </p:txBody>
      </p:sp>
    </p:spTree>
    <p:extLst>
      <p:ext uri="{BB962C8B-B14F-4D97-AF65-F5344CB8AC3E}">
        <p14:creationId xmlns:p14="http://schemas.microsoft.com/office/powerpoint/2010/main" val="161109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92df63a-7c32-4a5e-b960-bda679be76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Implementing storage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pPr lvl="0"/>
            <a:r>
              <a:rPr lang="en-US" dirty="0"/>
              <a:t>Create a storage account</a:t>
            </a:r>
            <a:endParaRPr lang="en-CA" dirty="0"/>
          </a:p>
          <a:p>
            <a:pPr lvl="0"/>
            <a:r>
              <a:rPr lang="en-GB" dirty="0"/>
              <a:t>Use Windows PowerShell to upload blobs</a:t>
            </a:r>
            <a:endParaRPr lang="en-CA" dirty="0"/>
          </a:p>
          <a:p>
            <a:pPr lvl="0"/>
            <a:r>
              <a:rPr lang="en-GB" dirty="0"/>
              <a:t>View blob storage in Visual Studio</a:t>
            </a:r>
            <a:endParaRPr lang="en-CA" dirty="0"/>
          </a:p>
          <a:p>
            <a:pPr lvl="0"/>
            <a:r>
              <a:rPr lang="en-GB" dirty="0"/>
              <a:t>Configure monitoring and logging</a:t>
            </a:r>
            <a:endParaRPr lang="en-CA" dirty="0"/>
          </a:p>
          <a:p>
            <a:pPr lvl="0"/>
            <a:r>
              <a:rPr lang="en-GB" dirty="0"/>
              <a:t>View logged events</a:t>
            </a:r>
            <a:endParaRPr lang="en-CA"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57488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745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180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Implementing Azure Content Delivery Networks</a:t>
            </a:r>
          </a:p>
        </p:txBody>
      </p:sp>
      <p:sp>
        <p:nvSpPr>
          <p:cNvPr id="3" name="Text Placeholder 2"/>
          <p:cNvSpPr>
            <a:spLocks noGrp="1"/>
          </p:cNvSpPr>
          <p:nvPr>
            <p:ph type="body" idx="1"/>
          </p:nvPr>
        </p:nvSpPr>
        <p:spPr/>
        <p:txBody>
          <a:bodyPr/>
          <a:lstStyle/>
          <a:p>
            <a:r>
              <a:rPr lang="en-US" dirty="0"/>
              <a:t>Overview of CDNs
CDN architecture
Caching content from Azure blobs
Caching content from cloud services and </a:t>
            </a:r>
            <a:br>
              <a:rPr lang="en-US" dirty="0"/>
            </a:br>
            <a:r>
              <a:rPr lang="en-US" dirty="0"/>
              <a:t>web apps
Using custom domains to access CDNs</a:t>
            </a:r>
          </a:p>
        </p:txBody>
      </p:sp>
    </p:spTree>
    <p:extLst>
      <p:ext uri="{BB962C8B-B14F-4D97-AF65-F5344CB8AC3E}">
        <p14:creationId xmlns:p14="http://schemas.microsoft.com/office/powerpoint/2010/main" val="2019502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Planning storage
Implementing and managing Azure Storage
Implementing Azure Content Delivery Networks
Implementing Azure Backup
Planning and implementing Azure Site Recovery</a:t>
            </a:r>
          </a:p>
        </p:txBody>
      </p:sp>
    </p:spTree>
    <p:extLst>
      <p:ext uri="{BB962C8B-B14F-4D97-AF65-F5344CB8AC3E}">
        <p14:creationId xmlns:p14="http://schemas.microsoft.com/office/powerpoint/2010/main" val="1351358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CDNs</a:t>
            </a:r>
          </a:p>
        </p:txBody>
      </p:sp>
      <p:grpSp>
        <p:nvGrpSpPr>
          <p:cNvPr id="4" name="Group 3" descr="Illustration of how an Azure content delivery network distributes content from a storage account to multiple POPs around the world. There is a cloud image along with content stored in a box to depict an Azure storage account in Europe. There are 5 server images each depicting a POP in a different city including Seattle, New York, Paris, Seoul, and Tokyo. Arrows point from the Azure storage account to all the POPs. From the Seoul POP, an arrow shows that the content in being delivered to a client in South Korea."/>
          <p:cNvGrpSpPr/>
          <p:nvPr/>
        </p:nvGrpSpPr>
        <p:grpSpPr>
          <a:xfrm>
            <a:off x="633452" y="1219533"/>
            <a:ext cx="8273809" cy="5398691"/>
            <a:chOff x="633452" y="1219533"/>
            <a:chExt cx="8273809" cy="5398691"/>
          </a:xfrm>
        </p:grpSpPr>
        <p:cxnSp>
          <p:nvCxnSpPr>
            <p:cNvPr id="5" name="Straight Arrow Connector 4"/>
            <p:cNvCxnSpPr>
              <a:endCxn id="45" idx="0"/>
            </p:cNvCxnSpPr>
            <p:nvPr/>
          </p:nvCxnSpPr>
          <p:spPr bwMode="auto">
            <a:xfrm>
              <a:off x="6194355" y="4610730"/>
              <a:ext cx="19210" cy="1301669"/>
            </a:xfrm>
            <a:prstGeom prst="straightConnector1">
              <a:avLst/>
            </a:prstGeom>
            <a:gradFill rotWithShape="1">
              <a:gsLst>
                <a:gs pos="0">
                  <a:srgbClr val="E4CD9A"/>
                </a:gs>
                <a:gs pos="100000">
                  <a:srgbClr val="EEEFD7"/>
                </a:gs>
              </a:gsLst>
              <a:lin ang="2700000" scaled="1"/>
            </a:gradFill>
            <a:ln w="25400" cap="flat" cmpd="sng" algn="ctr">
              <a:solidFill>
                <a:schemeClr val="tx1"/>
              </a:solidFill>
              <a:prstDash val="solid"/>
              <a:round/>
              <a:headEnd type="none" w="med" len="med"/>
              <a:tailEnd type="triangle" w="lg" len="lg"/>
            </a:ln>
            <a:effectLst/>
          </p:spPr>
        </p:cxnSp>
        <p:pic>
          <p:nvPicPr>
            <p:cNvPr id="6" name="Picture 5"/>
            <p:cNvPicPr>
              <a:picLocks noChangeAspect="1"/>
            </p:cNvPicPr>
            <p:nvPr/>
          </p:nvPicPr>
          <p:blipFill>
            <a:blip r:embed="rId3"/>
            <a:stretch>
              <a:fillRect/>
            </a:stretch>
          </p:blipFill>
          <p:spPr>
            <a:xfrm>
              <a:off x="2970466" y="1277816"/>
              <a:ext cx="1815818" cy="1027371"/>
            </a:xfrm>
            <a:prstGeom prst="rect">
              <a:avLst/>
            </a:prstGeom>
          </p:spPr>
        </p:pic>
        <p:grpSp>
          <p:nvGrpSpPr>
            <p:cNvPr id="7" name="Group 6"/>
            <p:cNvGrpSpPr>
              <a:grpSpLocks noChangeAspect="1"/>
            </p:cNvGrpSpPr>
            <p:nvPr/>
          </p:nvGrpSpPr>
          <p:grpSpPr>
            <a:xfrm>
              <a:off x="1041260" y="1257300"/>
              <a:ext cx="698579" cy="660313"/>
              <a:chOff x="3989331" y="4906506"/>
              <a:chExt cx="1752600" cy="1656599"/>
            </a:xfrm>
          </p:grpSpPr>
          <p:grpSp>
            <p:nvGrpSpPr>
              <p:cNvPr id="55" name="Group 54"/>
              <p:cNvGrpSpPr>
                <a:grpSpLocks noChangeAspect="1"/>
              </p:cNvGrpSpPr>
              <p:nvPr/>
            </p:nvGrpSpPr>
            <p:grpSpPr bwMode="auto">
              <a:xfrm flipH="1">
                <a:off x="3989331" y="4906506"/>
                <a:ext cx="1752600" cy="1656599"/>
                <a:chOff x="645" y="1325"/>
                <a:chExt cx="1104" cy="1003"/>
              </a:xfrm>
            </p:grpSpPr>
            <p:sp>
              <p:nvSpPr>
                <p:cNvPr id="57"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8" name="Rectangle 57"/>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9" name="Freeform 58"/>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0" name="Oval 59"/>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1" name="Oval 60"/>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2" name="Rectangle 61"/>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3" name="Oval 62"/>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pic>
            <p:nvPicPr>
              <p:cNvPr id="56" name="Picture 5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 name="Picture 7"/>
            <p:cNvPicPr>
              <a:picLocks noChangeAspect="1"/>
            </p:cNvPicPr>
            <p:nvPr/>
          </p:nvPicPr>
          <p:blipFill>
            <a:blip r:embed="rId5"/>
            <a:stretch>
              <a:fillRect/>
            </a:stretch>
          </p:blipFill>
          <p:spPr>
            <a:xfrm>
              <a:off x="2249995" y="1822943"/>
              <a:ext cx="1639213" cy="910674"/>
            </a:xfrm>
            <a:prstGeom prst="rect">
              <a:avLst/>
            </a:prstGeom>
          </p:spPr>
        </p:pic>
        <p:pic>
          <p:nvPicPr>
            <p:cNvPr id="9" name="Picture 8"/>
            <p:cNvPicPr>
              <a:picLocks noChangeAspect="1"/>
            </p:cNvPicPr>
            <p:nvPr/>
          </p:nvPicPr>
          <p:blipFill>
            <a:blip r:embed="rId6"/>
            <a:stretch>
              <a:fillRect/>
            </a:stretch>
          </p:blipFill>
          <p:spPr>
            <a:xfrm>
              <a:off x="7550911" y="3438802"/>
              <a:ext cx="619953" cy="1166969"/>
            </a:xfrm>
            <a:prstGeom prst="rect">
              <a:avLst/>
            </a:prstGeom>
          </p:spPr>
        </p:pic>
        <p:grpSp>
          <p:nvGrpSpPr>
            <p:cNvPr id="10" name="Group 9"/>
            <p:cNvGrpSpPr>
              <a:grpSpLocks noChangeAspect="1"/>
            </p:cNvGrpSpPr>
            <p:nvPr/>
          </p:nvGrpSpPr>
          <p:grpSpPr>
            <a:xfrm>
              <a:off x="5743224" y="5912399"/>
              <a:ext cx="938798" cy="705825"/>
              <a:chOff x="7933210" y="3135330"/>
              <a:chExt cx="2345149" cy="1763175"/>
            </a:xfrm>
          </p:grpSpPr>
          <p:grpSp>
            <p:nvGrpSpPr>
              <p:cNvPr id="39" name="Group 38"/>
              <p:cNvGrpSpPr>
                <a:grpSpLocks noChangeAspect="1"/>
              </p:cNvGrpSpPr>
              <p:nvPr/>
            </p:nvGrpSpPr>
            <p:grpSpPr bwMode="auto">
              <a:xfrm>
                <a:off x="7933210" y="3135330"/>
                <a:ext cx="2345149" cy="1763175"/>
                <a:chOff x="4201" y="956"/>
                <a:chExt cx="1495" cy="1124"/>
              </a:xfrm>
            </p:grpSpPr>
            <p:sp>
              <p:nvSpPr>
                <p:cNvPr id="45" name="AutoShape 3"/>
                <p:cNvSpPr>
                  <a:spLocks noChangeAspect="1" noChangeArrowheads="1" noTextEdit="1"/>
                </p:cNvSpPr>
                <p:nvPr/>
              </p:nvSpPr>
              <p:spPr bwMode="auto">
                <a:xfrm>
                  <a:off x="4204" y="956"/>
                  <a:ext cx="1492" cy="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6" name="Freeform 45"/>
                <p:cNvSpPr>
                  <a:spLocks/>
                </p:cNvSpPr>
                <p:nvPr/>
              </p:nvSpPr>
              <p:spPr bwMode="auto">
                <a:xfrm>
                  <a:off x="4616" y="1464"/>
                  <a:ext cx="165" cy="73"/>
                </a:xfrm>
                <a:custGeom>
                  <a:avLst/>
                  <a:gdLst>
                    <a:gd name="T0" fmla="*/ 12 w 52"/>
                    <a:gd name="T1" fmla="*/ 0 h 23"/>
                    <a:gd name="T2" fmla="*/ 0 w 52"/>
                    <a:gd name="T3" fmla="*/ 12 h 23"/>
                    <a:gd name="T4" fmla="*/ 0 w 52"/>
                    <a:gd name="T5" fmla="*/ 12 h 23"/>
                    <a:gd name="T6" fmla="*/ 12 w 52"/>
                    <a:gd name="T7" fmla="*/ 23 h 23"/>
                    <a:gd name="T8" fmla="*/ 40 w 52"/>
                    <a:gd name="T9" fmla="*/ 23 h 23"/>
                    <a:gd name="T10" fmla="*/ 52 w 52"/>
                    <a:gd name="T11" fmla="*/ 12 h 23"/>
                    <a:gd name="T12" fmla="*/ 52 w 52"/>
                    <a:gd name="T13" fmla="*/ 12 h 23"/>
                    <a:gd name="T14" fmla="*/ 40 w 52"/>
                    <a:gd name="T15" fmla="*/ 0 h 23"/>
                    <a:gd name="T16" fmla="*/ 12 w 5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3">
                      <a:moveTo>
                        <a:pt x="12" y="0"/>
                      </a:moveTo>
                      <a:cubicBezTo>
                        <a:pt x="5" y="0"/>
                        <a:pt x="0" y="5"/>
                        <a:pt x="0" y="12"/>
                      </a:cubicBezTo>
                      <a:cubicBezTo>
                        <a:pt x="0" y="12"/>
                        <a:pt x="0" y="12"/>
                        <a:pt x="0" y="12"/>
                      </a:cubicBezTo>
                      <a:cubicBezTo>
                        <a:pt x="0" y="18"/>
                        <a:pt x="5" y="23"/>
                        <a:pt x="12" y="23"/>
                      </a:cubicBezTo>
                      <a:cubicBezTo>
                        <a:pt x="40" y="23"/>
                        <a:pt x="40" y="23"/>
                        <a:pt x="40" y="23"/>
                      </a:cubicBezTo>
                      <a:cubicBezTo>
                        <a:pt x="47" y="23"/>
                        <a:pt x="52" y="18"/>
                        <a:pt x="52" y="12"/>
                      </a:cubicBezTo>
                      <a:cubicBezTo>
                        <a:pt x="52" y="12"/>
                        <a:pt x="52" y="12"/>
                        <a:pt x="52" y="12"/>
                      </a:cubicBezTo>
                      <a:cubicBezTo>
                        <a:pt x="52" y="5"/>
                        <a:pt x="47" y="0"/>
                        <a:pt x="40" y="0"/>
                      </a:cubicBezTo>
                      <a:lnTo>
                        <a:pt x="12"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7" name="Freeform 46"/>
                <p:cNvSpPr>
                  <a:spLocks/>
                </p:cNvSpPr>
                <p:nvPr/>
              </p:nvSpPr>
              <p:spPr bwMode="auto">
                <a:xfrm>
                  <a:off x="4616" y="1575"/>
                  <a:ext cx="165" cy="73"/>
                </a:xfrm>
                <a:custGeom>
                  <a:avLst/>
                  <a:gdLst>
                    <a:gd name="T0" fmla="*/ 12 w 52"/>
                    <a:gd name="T1" fmla="*/ 0 h 23"/>
                    <a:gd name="T2" fmla="*/ 0 w 52"/>
                    <a:gd name="T3" fmla="*/ 11 h 23"/>
                    <a:gd name="T4" fmla="*/ 0 w 52"/>
                    <a:gd name="T5" fmla="*/ 11 h 23"/>
                    <a:gd name="T6" fmla="*/ 12 w 52"/>
                    <a:gd name="T7" fmla="*/ 23 h 23"/>
                    <a:gd name="T8" fmla="*/ 40 w 52"/>
                    <a:gd name="T9" fmla="*/ 23 h 23"/>
                    <a:gd name="T10" fmla="*/ 52 w 52"/>
                    <a:gd name="T11" fmla="*/ 11 h 23"/>
                    <a:gd name="T12" fmla="*/ 52 w 52"/>
                    <a:gd name="T13" fmla="*/ 11 h 23"/>
                    <a:gd name="T14" fmla="*/ 40 w 52"/>
                    <a:gd name="T15" fmla="*/ 0 h 23"/>
                    <a:gd name="T16" fmla="*/ 12 w 5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3">
                      <a:moveTo>
                        <a:pt x="12" y="0"/>
                      </a:moveTo>
                      <a:cubicBezTo>
                        <a:pt x="5" y="0"/>
                        <a:pt x="0" y="5"/>
                        <a:pt x="0" y="11"/>
                      </a:cubicBezTo>
                      <a:cubicBezTo>
                        <a:pt x="0" y="11"/>
                        <a:pt x="0" y="11"/>
                        <a:pt x="0" y="11"/>
                      </a:cubicBezTo>
                      <a:cubicBezTo>
                        <a:pt x="0" y="17"/>
                        <a:pt x="5" y="23"/>
                        <a:pt x="12" y="23"/>
                      </a:cubicBezTo>
                      <a:cubicBezTo>
                        <a:pt x="40" y="23"/>
                        <a:pt x="40" y="23"/>
                        <a:pt x="40" y="23"/>
                      </a:cubicBezTo>
                      <a:cubicBezTo>
                        <a:pt x="47" y="23"/>
                        <a:pt x="52" y="17"/>
                        <a:pt x="52" y="11"/>
                      </a:cubicBezTo>
                      <a:cubicBezTo>
                        <a:pt x="52" y="11"/>
                        <a:pt x="52" y="11"/>
                        <a:pt x="52" y="11"/>
                      </a:cubicBezTo>
                      <a:cubicBezTo>
                        <a:pt x="52" y="5"/>
                        <a:pt x="47" y="0"/>
                        <a:pt x="40" y="0"/>
                      </a:cubicBezTo>
                      <a:lnTo>
                        <a:pt x="12"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8" name="Freeform 47"/>
                <p:cNvSpPr>
                  <a:spLocks/>
                </p:cNvSpPr>
                <p:nvPr/>
              </p:nvSpPr>
              <p:spPr bwMode="auto">
                <a:xfrm>
                  <a:off x="4201" y="1442"/>
                  <a:ext cx="440" cy="584"/>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9" name="Freeform 48"/>
                <p:cNvSpPr>
                  <a:spLocks/>
                </p:cNvSpPr>
                <p:nvPr/>
              </p:nvSpPr>
              <p:spPr bwMode="auto">
                <a:xfrm>
                  <a:off x="4366" y="959"/>
                  <a:ext cx="1302" cy="8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0" name="Freeform 49"/>
                <p:cNvSpPr>
                  <a:spLocks/>
                </p:cNvSpPr>
                <p:nvPr/>
              </p:nvSpPr>
              <p:spPr bwMode="auto">
                <a:xfrm>
                  <a:off x="4463" y="1060"/>
                  <a:ext cx="1102" cy="610"/>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55D4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1" name="Freeform 50"/>
                <p:cNvSpPr>
                  <a:spLocks/>
                </p:cNvSpPr>
                <p:nvPr/>
              </p:nvSpPr>
              <p:spPr bwMode="auto">
                <a:xfrm>
                  <a:off x="4296" y="1356"/>
                  <a:ext cx="152" cy="165"/>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2" name="Freeform 51"/>
                <p:cNvSpPr>
                  <a:spLocks/>
                </p:cNvSpPr>
                <p:nvPr/>
              </p:nvSpPr>
              <p:spPr bwMode="auto">
                <a:xfrm>
                  <a:off x="4296" y="1432"/>
                  <a:ext cx="92" cy="232"/>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3" name="Freeform 52"/>
                <p:cNvSpPr>
                  <a:spLocks/>
                </p:cNvSpPr>
                <p:nvPr/>
              </p:nvSpPr>
              <p:spPr bwMode="auto">
                <a:xfrm>
                  <a:off x="4356" y="1591"/>
                  <a:ext cx="152" cy="4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4" name="Freeform 53"/>
                <p:cNvSpPr>
                  <a:spLocks/>
                </p:cNvSpPr>
                <p:nvPr/>
              </p:nvSpPr>
              <p:spPr bwMode="auto">
                <a:xfrm>
                  <a:off x="4508" y="1772"/>
                  <a:ext cx="127" cy="83"/>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40" name="Group 39"/>
              <p:cNvGrpSpPr>
                <a:grpSpLocks noChangeAspect="1"/>
              </p:cNvGrpSpPr>
              <p:nvPr/>
            </p:nvGrpSpPr>
            <p:grpSpPr bwMode="auto">
              <a:xfrm rot="19983730">
                <a:off x="9347937" y="3641850"/>
                <a:ext cx="610543" cy="1064878"/>
                <a:chOff x="5645" y="2524"/>
                <a:chExt cx="598" cy="1043"/>
              </a:xfrm>
            </p:grpSpPr>
            <p:sp>
              <p:nvSpPr>
                <p:cNvPr id="41" name="AutoShape 15"/>
                <p:cNvSpPr>
                  <a:spLocks noChangeAspect="1" noChangeArrowheads="1" noTextEdit="1"/>
                </p:cNvSpPr>
                <p:nvPr/>
              </p:nvSpPr>
              <p:spPr bwMode="auto">
                <a:xfrm>
                  <a:off x="5645" y="2524"/>
                  <a:ext cx="598" cy="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 name="Oval 41"/>
                <p:cNvSpPr>
                  <a:spLocks noChangeArrowheads="1"/>
                </p:cNvSpPr>
                <p:nvPr/>
              </p:nvSpPr>
              <p:spPr bwMode="auto">
                <a:xfrm>
                  <a:off x="5737" y="2606"/>
                  <a:ext cx="212" cy="211"/>
                </a:xfrm>
                <a:prstGeom prst="ellipse">
                  <a:avLst/>
                </a:prstGeom>
                <a:noFill/>
                <a:ln w="19050" cap="flat">
                  <a:solidFill>
                    <a:srgbClr val="FFFF0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 name="Oval 42"/>
                <p:cNvSpPr>
                  <a:spLocks noChangeArrowheads="1"/>
                </p:cNvSpPr>
                <p:nvPr/>
              </p:nvSpPr>
              <p:spPr bwMode="auto">
                <a:xfrm>
                  <a:off x="5664" y="2533"/>
                  <a:ext cx="360" cy="358"/>
                </a:xfrm>
                <a:prstGeom prst="ellipse">
                  <a:avLst/>
                </a:prstGeom>
                <a:noFill/>
                <a:ln w="19050" cap="flat">
                  <a:solidFill>
                    <a:srgbClr val="FFFF0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4" name="Freeform 43"/>
                <p:cNvSpPr>
                  <a:spLocks/>
                </p:cNvSpPr>
                <p:nvPr/>
              </p:nvSpPr>
              <p:spPr bwMode="auto">
                <a:xfrm>
                  <a:off x="5645" y="2659"/>
                  <a:ext cx="598" cy="908"/>
                </a:xfrm>
                <a:custGeom>
                  <a:avLst/>
                  <a:gdLst>
                    <a:gd name="T0" fmla="*/ 336 w 336"/>
                    <a:gd name="T1" fmla="*/ 357 h 512"/>
                    <a:gd name="T2" fmla="*/ 336 w 336"/>
                    <a:gd name="T3" fmla="*/ 344 h 512"/>
                    <a:gd name="T4" fmla="*/ 336 w 336"/>
                    <a:gd name="T5" fmla="*/ 344 h 512"/>
                    <a:gd name="T6" fmla="*/ 336 w 336"/>
                    <a:gd name="T7" fmla="*/ 290 h 512"/>
                    <a:gd name="T8" fmla="*/ 336 w 336"/>
                    <a:gd name="T9" fmla="*/ 221 h 512"/>
                    <a:gd name="T10" fmla="*/ 336 w 336"/>
                    <a:gd name="T11" fmla="*/ 220 h 512"/>
                    <a:gd name="T12" fmla="*/ 304 w 336"/>
                    <a:gd name="T13" fmla="*/ 188 h 512"/>
                    <a:gd name="T14" fmla="*/ 271 w 336"/>
                    <a:gd name="T15" fmla="*/ 220 h 512"/>
                    <a:gd name="T16" fmla="*/ 271 w 336"/>
                    <a:gd name="T17" fmla="*/ 204 h 512"/>
                    <a:gd name="T18" fmla="*/ 239 w 336"/>
                    <a:gd name="T19" fmla="*/ 172 h 512"/>
                    <a:gd name="T20" fmla="*/ 207 w 336"/>
                    <a:gd name="T21" fmla="*/ 204 h 512"/>
                    <a:gd name="T22" fmla="*/ 207 w 336"/>
                    <a:gd name="T23" fmla="*/ 187 h 512"/>
                    <a:gd name="T24" fmla="*/ 175 w 336"/>
                    <a:gd name="T25" fmla="*/ 155 h 512"/>
                    <a:gd name="T26" fmla="*/ 143 w 336"/>
                    <a:gd name="T27" fmla="*/ 187 h 512"/>
                    <a:gd name="T28" fmla="*/ 143 w 336"/>
                    <a:gd name="T29" fmla="*/ 32 h 512"/>
                    <a:gd name="T30" fmla="*/ 111 w 336"/>
                    <a:gd name="T31" fmla="*/ 0 h 512"/>
                    <a:gd name="T32" fmla="*/ 79 w 336"/>
                    <a:gd name="T33" fmla="*/ 32 h 512"/>
                    <a:gd name="T34" fmla="*/ 79 w 336"/>
                    <a:gd name="T35" fmla="*/ 221 h 512"/>
                    <a:gd name="T36" fmla="*/ 79 w 336"/>
                    <a:gd name="T37" fmla="*/ 311 h 512"/>
                    <a:gd name="T38" fmla="*/ 65 w 336"/>
                    <a:gd name="T39" fmla="*/ 329 h 512"/>
                    <a:gd name="T40" fmla="*/ 65 w 336"/>
                    <a:gd name="T41" fmla="*/ 250 h 512"/>
                    <a:gd name="T42" fmla="*/ 33 w 336"/>
                    <a:gd name="T43" fmla="*/ 217 h 512"/>
                    <a:gd name="T44" fmla="*/ 0 w 336"/>
                    <a:gd name="T45" fmla="*/ 217 h 512"/>
                    <a:gd name="T46" fmla="*/ 0 w 336"/>
                    <a:gd name="T47" fmla="*/ 250 h 512"/>
                    <a:gd name="T48" fmla="*/ 0 w 336"/>
                    <a:gd name="T49" fmla="*/ 344 h 512"/>
                    <a:gd name="T50" fmla="*/ 0 w 336"/>
                    <a:gd name="T51" fmla="*/ 344 h 512"/>
                    <a:gd name="T52" fmla="*/ 0 w 336"/>
                    <a:gd name="T53" fmla="*/ 344 h 512"/>
                    <a:gd name="T54" fmla="*/ 168 w 336"/>
                    <a:gd name="T55" fmla="*/ 512 h 512"/>
                    <a:gd name="T56" fmla="*/ 335 w 336"/>
                    <a:gd name="T57" fmla="*/ 362 h 512"/>
                    <a:gd name="T58" fmla="*/ 336 w 336"/>
                    <a:gd name="T59" fmla="*/ 362 h 512"/>
                    <a:gd name="T60" fmla="*/ 336 w 336"/>
                    <a:gd name="T61" fmla="*/ 3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6" h="512">
                      <a:moveTo>
                        <a:pt x="336" y="357"/>
                      </a:moveTo>
                      <a:cubicBezTo>
                        <a:pt x="336" y="353"/>
                        <a:pt x="336" y="348"/>
                        <a:pt x="336" y="344"/>
                      </a:cubicBezTo>
                      <a:cubicBezTo>
                        <a:pt x="336" y="344"/>
                        <a:pt x="336" y="344"/>
                        <a:pt x="336" y="344"/>
                      </a:cubicBezTo>
                      <a:cubicBezTo>
                        <a:pt x="336" y="290"/>
                        <a:pt x="336" y="290"/>
                        <a:pt x="336" y="290"/>
                      </a:cubicBezTo>
                      <a:cubicBezTo>
                        <a:pt x="336" y="221"/>
                        <a:pt x="336" y="221"/>
                        <a:pt x="336" y="221"/>
                      </a:cubicBezTo>
                      <a:cubicBezTo>
                        <a:pt x="336" y="220"/>
                        <a:pt x="336" y="220"/>
                        <a:pt x="336" y="220"/>
                      </a:cubicBezTo>
                      <a:cubicBezTo>
                        <a:pt x="336" y="202"/>
                        <a:pt x="321" y="188"/>
                        <a:pt x="304" y="188"/>
                      </a:cubicBezTo>
                      <a:cubicBezTo>
                        <a:pt x="286" y="188"/>
                        <a:pt x="271" y="202"/>
                        <a:pt x="271" y="220"/>
                      </a:cubicBezTo>
                      <a:cubicBezTo>
                        <a:pt x="271" y="204"/>
                        <a:pt x="271" y="204"/>
                        <a:pt x="271" y="204"/>
                      </a:cubicBezTo>
                      <a:cubicBezTo>
                        <a:pt x="271" y="186"/>
                        <a:pt x="257" y="172"/>
                        <a:pt x="239" y="172"/>
                      </a:cubicBezTo>
                      <a:cubicBezTo>
                        <a:pt x="222" y="172"/>
                        <a:pt x="207" y="186"/>
                        <a:pt x="207" y="204"/>
                      </a:cubicBezTo>
                      <a:cubicBezTo>
                        <a:pt x="207" y="187"/>
                        <a:pt x="207" y="187"/>
                        <a:pt x="207" y="187"/>
                      </a:cubicBezTo>
                      <a:cubicBezTo>
                        <a:pt x="207" y="169"/>
                        <a:pt x="193" y="155"/>
                        <a:pt x="175" y="155"/>
                      </a:cubicBezTo>
                      <a:cubicBezTo>
                        <a:pt x="157" y="155"/>
                        <a:pt x="143" y="169"/>
                        <a:pt x="143" y="187"/>
                      </a:cubicBezTo>
                      <a:cubicBezTo>
                        <a:pt x="143" y="32"/>
                        <a:pt x="143" y="32"/>
                        <a:pt x="143" y="32"/>
                      </a:cubicBezTo>
                      <a:cubicBezTo>
                        <a:pt x="143" y="14"/>
                        <a:pt x="128" y="0"/>
                        <a:pt x="111" y="0"/>
                      </a:cubicBezTo>
                      <a:cubicBezTo>
                        <a:pt x="93" y="0"/>
                        <a:pt x="79" y="14"/>
                        <a:pt x="79" y="32"/>
                      </a:cubicBezTo>
                      <a:cubicBezTo>
                        <a:pt x="79" y="221"/>
                        <a:pt x="79" y="221"/>
                        <a:pt x="79" y="221"/>
                      </a:cubicBezTo>
                      <a:cubicBezTo>
                        <a:pt x="79" y="311"/>
                        <a:pt x="79" y="311"/>
                        <a:pt x="79" y="311"/>
                      </a:cubicBezTo>
                      <a:cubicBezTo>
                        <a:pt x="79" y="318"/>
                        <a:pt x="75" y="329"/>
                        <a:pt x="65" y="329"/>
                      </a:cubicBezTo>
                      <a:cubicBezTo>
                        <a:pt x="65" y="250"/>
                        <a:pt x="65" y="250"/>
                        <a:pt x="65" y="250"/>
                      </a:cubicBezTo>
                      <a:cubicBezTo>
                        <a:pt x="65" y="232"/>
                        <a:pt x="50" y="217"/>
                        <a:pt x="33" y="217"/>
                      </a:cubicBezTo>
                      <a:cubicBezTo>
                        <a:pt x="0" y="217"/>
                        <a:pt x="0" y="217"/>
                        <a:pt x="0" y="217"/>
                      </a:cubicBezTo>
                      <a:cubicBezTo>
                        <a:pt x="0" y="250"/>
                        <a:pt x="0" y="250"/>
                        <a:pt x="0" y="250"/>
                      </a:cubicBezTo>
                      <a:cubicBezTo>
                        <a:pt x="0" y="344"/>
                        <a:pt x="0" y="344"/>
                        <a:pt x="0" y="344"/>
                      </a:cubicBezTo>
                      <a:cubicBezTo>
                        <a:pt x="0" y="344"/>
                        <a:pt x="0" y="344"/>
                        <a:pt x="0" y="344"/>
                      </a:cubicBezTo>
                      <a:cubicBezTo>
                        <a:pt x="0" y="344"/>
                        <a:pt x="0" y="344"/>
                        <a:pt x="0" y="344"/>
                      </a:cubicBezTo>
                      <a:cubicBezTo>
                        <a:pt x="0" y="437"/>
                        <a:pt x="75" y="512"/>
                        <a:pt x="168" y="512"/>
                      </a:cubicBezTo>
                      <a:cubicBezTo>
                        <a:pt x="255" y="512"/>
                        <a:pt x="326" y="447"/>
                        <a:pt x="335" y="362"/>
                      </a:cubicBezTo>
                      <a:cubicBezTo>
                        <a:pt x="336" y="362"/>
                        <a:pt x="336" y="362"/>
                        <a:pt x="336" y="362"/>
                      </a:cubicBezTo>
                      <a:lnTo>
                        <a:pt x="336" y="357"/>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pic>
          <p:nvPicPr>
            <p:cNvPr id="11" name="Picture 10"/>
            <p:cNvPicPr>
              <a:picLocks noChangeAspect="1"/>
            </p:cNvPicPr>
            <p:nvPr/>
          </p:nvPicPr>
          <p:blipFill>
            <a:blip r:embed="rId6"/>
            <a:stretch>
              <a:fillRect/>
            </a:stretch>
          </p:blipFill>
          <p:spPr>
            <a:xfrm>
              <a:off x="5821547" y="3419901"/>
              <a:ext cx="619953" cy="1166969"/>
            </a:xfrm>
            <a:prstGeom prst="rect">
              <a:avLst/>
            </a:prstGeom>
          </p:spPr>
        </p:pic>
        <p:pic>
          <p:nvPicPr>
            <p:cNvPr id="12" name="Picture 11"/>
            <p:cNvPicPr>
              <a:picLocks noChangeAspect="1"/>
            </p:cNvPicPr>
            <p:nvPr/>
          </p:nvPicPr>
          <p:blipFill>
            <a:blip r:embed="rId6"/>
            <a:stretch>
              <a:fillRect/>
            </a:stretch>
          </p:blipFill>
          <p:spPr>
            <a:xfrm>
              <a:off x="4092182" y="3438802"/>
              <a:ext cx="619953" cy="1166969"/>
            </a:xfrm>
            <a:prstGeom prst="rect">
              <a:avLst/>
            </a:prstGeom>
          </p:spPr>
        </p:pic>
        <p:pic>
          <p:nvPicPr>
            <p:cNvPr id="13" name="Picture 12"/>
            <p:cNvPicPr>
              <a:picLocks noChangeAspect="1"/>
            </p:cNvPicPr>
            <p:nvPr/>
          </p:nvPicPr>
          <p:blipFill>
            <a:blip r:embed="rId6"/>
            <a:stretch>
              <a:fillRect/>
            </a:stretch>
          </p:blipFill>
          <p:spPr>
            <a:xfrm>
              <a:off x="2362817" y="3443761"/>
              <a:ext cx="619953" cy="1166969"/>
            </a:xfrm>
            <a:prstGeom prst="rect">
              <a:avLst/>
            </a:prstGeom>
          </p:spPr>
        </p:pic>
        <p:pic>
          <p:nvPicPr>
            <p:cNvPr id="14" name="Picture 13"/>
            <p:cNvPicPr>
              <a:picLocks noChangeAspect="1"/>
            </p:cNvPicPr>
            <p:nvPr/>
          </p:nvPicPr>
          <p:blipFill>
            <a:blip r:embed="rId6"/>
            <a:stretch>
              <a:fillRect/>
            </a:stretch>
          </p:blipFill>
          <p:spPr>
            <a:xfrm>
              <a:off x="633452" y="3438802"/>
              <a:ext cx="619953" cy="1166969"/>
            </a:xfrm>
            <a:prstGeom prst="rect">
              <a:avLst/>
            </a:prstGeom>
          </p:spPr>
        </p:pic>
        <p:grpSp>
          <p:nvGrpSpPr>
            <p:cNvPr id="15" name="Group 14"/>
            <p:cNvGrpSpPr>
              <a:grpSpLocks noChangeAspect="1"/>
            </p:cNvGrpSpPr>
            <p:nvPr/>
          </p:nvGrpSpPr>
          <p:grpSpPr>
            <a:xfrm>
              <a:off x="5898330" y="4955212"/>
              <a:ext cx="698579" cy="660313"/>
              <a:chOff x="3989331" y="4906506"/>
              <a:chExt cx="1752600" cy="1656599"/>
            </a:xfrm>
          </p:grpSpPr>
          <p:grpSp>
            <p:nvGrpSpPr>
              <p:cNvPr id="30" name="Group 29"/>
              <p:cNvGrpSpPr>
                <a:grpSpLocks noChangeAspect="1"/>
              </p:cNvGrpSpPr>
              <p:nvPr/>
            </p:nvGrpSpPr>
            <p:grpSpPr bwMode="auto">
              <a:xfrm flipH="1">
                <a:off x="3989331" y="4906506"/>
                <a:ext cx="1752600" cy="1656599"/>
                <a:chOff x="645" y="1325"/>
                <a:chExt cx="1104" cy="1003"/>
              </a:xfrm>
            </p:grpSpPr>
            <p:sp>
              <p:nvSpPr>
                <p:cNvPr id="3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3" name="Rectangle 3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 name="Freeform 3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 name="Oval 34"/>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 name="Oval 3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 name="Rectangle 3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 name="Oval 37"/>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pic>
            <p:nvPicPr>
              <p:cNvPr id="31" name="Picture 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Bent Arrow 15"/>
            <p:cNvSpPr/>
            <p:nvPr/>
          </p:nvSpPr>
          <p:spPr bwMode="auto">
            <a:xfrm rot="5400000">
              <a:off x="2266695" y="971972"/>
              <a:ext cx="499132" cy="1222522"/>
            </a:xfrm>
            <a:prstGeom prst="bentArrow">
              <a:avLst>
                <a:gd name="adj1" fmla="val 50000"/>
                <a:gd name="adj2" fmla="val 50000"/>
                <a:gd name="adj3" fmla="val 32633"/>
                <a:gd name="adj4" fmla="val 43750"/>
              </a:avLst>
            </a:prstGeom>
            <a:solidFill>
              <a:srgbClr val="442359"/>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cxnSp>
          <p:nvCxnSpPr>
            <p:cNvPr id="17" name="Straight Arrow Connector 16"/>
            <p:cNvCxnSpPr>
              <a:endCxn id="13" idx="0"/>
            </p:cNvCxnSpPr>
            <p:nvPr/>
          </p:nvCxnSpPr>
          <p:spPr bwMode="auto">
            <a:xfrm flipH="1">
              <a:off x="2672794" y="2709757"/>
              <a:ext cx="122345" cy="734004"/>
            </a:xfrm>
            <a:prstGeom prst="straightConnector1">
              <a:avLst/>
            </a:prstGeom>
            <a:gradFill rotWithShape="1">
              <a:gsLst>
                <a:gs pos="0">
                  <a:srgbClr val="E4CD9A"/>
                </a:gs>
                <a:gs pos="100000">
                  <a:srgbClr val="EEEFD7"/>
                </a:gs>
              </a:gsLst>
              <a:lin ang="2700000" scaled="1"/>
            </a:gradFill>
            <a:ln w="25400" cap="flat" cmpd="sng" algn="ctr">
              <a:solidFill>
                <a:schemeClr val="tx1"/>
              </a:solidFill>
              <a:prstDash val="solid"/>
              <a:round/>
              <a:headEnd type="none" w="med" len="med"/>
              <a:tailEnd type="triangle" w="lg" len="lg"/>
            </a:ln>
            <a:effectLst/>
          </p:spPr>
        </p:cxnSp>
        <p:cxnSp>
          <p:nvCxnSpPr>
            <p:cNvPr id="18" name="Straight Arrow Connector 17"/>
            <p:cNvCxnSpPr/>
            <p:nvPr/>
          </p:nvCxnSpPr>
          <p:spPr bwMode="auto">
            <a:xfrm flipH="1">
              <a:off x="1242481" y="2709757"/>
              <a:ext cx="1271078" cy="710144"/>
            </a:xfrm>
            <a:prstGeom prst="straightConnector1">
              <a:avLst/>
            </a:prstGeom>
            <a:gradFill rotWithShape="1">
              <a:gsLst>
                <a:gs pos="0">
                  <a:srgbClr val="E4CD9A"/>
                </a:gs>
                <a:gs pos="100000">
                  <a:srgbClr val="EEEFD7"/>
                </a:gs>
              </a:gsLst>
              <a:lin ang="2700000" scaled="1"/>
            </a:gradFill>
            <a:ln w="25400" cap="flat" cmpd="sng" algn="ctr">
              <a:solidFill>
                <a:schemeClr val="tx1"/>
              </a:solidFill>
              <a:prstDash val="solid"/>
              <a:round/>
              <a:headEnd type="none" w="med" len="med"/>
              <a:tailEnd type="triangle" w="lg" len="lg"/>
            </a:ln>
            <a:effectLst/>
          </p:spPr>
        </p:cxnSp>
        <p:cxnSp>
          <p:nvCxnSpPr>
            <p:cNvPr id="19" name="Straight Arrow Connector 18"/>
            <p:cNvCxnSpPr>
              <a:stCxn id="8" idx="2"/>
            </p:cNvCxnSpPr>
            <p:nvPr/>
          </p:nvCxnSpPr>
          <p:spPr bwMode="auto">
            <a:xfrm>
              <a:off x="3069602" y="2733617"/>
              <a:ext cx="1044692" cy="705184"/>
            </a:xfrm>
            <a:prstGeom prst="straightConnector1">
              <a:avLst/>
            </a:prstGeom>
            <a:gradFill rotWithShape="1">
              <a:gsLst>
                <a:gs pos="0">
                  <a:srgbClr val="E4CD9A"/>
                </a:gs>
                <a:gs pos="100000">
                  <a:srgbClr val="EEEFD7"/>
                </a:gs>
              </a:gsLst>
              <a:lin ang="2700000" scaled="1"/>
            </a:gradFill>
            <a:ln w="25400" cap="flat" cmpd="sng" algn="ctr">
              <a:solidFill>
                <a:schemeClr val="tx1"/>
              </a:solidFill>
              <a:prstDash val="solid"/>
              <a:round/>
              <a:headEnd type="none" w="med" len="med"/>
              <a:tailEnd type="triangle" w="lg" len="lg"/>
            </a:ln>
            <a:effectLst/>
          </p:spPr>
        </p:cxnSp>
        <p:cxnSp>
          <p:nvCxnSpPr>
            <p:cNvPr id="20" name="Straight Arrow Connector 19"/>
            <p:cNvCxnSpPr/>
            <p:nvPr/>
          </p:nvCxnSpPr>
          <p:spPr bwMode="auto">
            <a:xfrm>
              <a:off x="3252690" y="2709757"/>
              <a:ext cx="2641909" cy="696329"/>
            </a:xfrm>
            <a:prstGeom prst="straightConnector1">
              <a:avLst/>
            </a:prstGeom>
            <a:gradFill rotWithShape="1">
              <a:gsLst>
                <a:gs pos="0">
                  <a:srgbClr val="E4CD9A"/>
                </a:gs>
                <a:gs pos="100000">
                  <a:srgbClr val="EEEFD7"/>
                </a:gs>
              </a:gsLst>
              <a:lin ang="2700000" scaled="1"/>
            </a:gradFill>
            <a:ln w="25400" cap="flat" cmpd="sng" algn="ctr">
              <a:solidFill>
                <a:schemeClr val="tx1"/>
              </a:solidFill>
              <a:prstDash val="solid"/>
              <a:round/>
              <a:headEnd type="none" w="med" len="med"/>
              <a:tailEnd type="triangle" w="lg" len="lg"/>
            </a:ln>
            <a:effectLst/>
          </p:spPr>
        </p:cxnSp>
        <p:cxnSp>
          <p:nvCxnSpPr>
            <p:cNvPr id="21" name="Straight Arrow Connector 20"/>
            <p:cNvCxnSpPr/>
            <p:nvPr/>
          </p:nvCxnSpPr>
          <p:spPr bwMode="auto">
            <a:xfrm>
              <a:off x="3521073" y="2664811"/>
              <a:ext cx="4029838" cy="782161"/>
            </a:xfrm>
            <a:prstGeom prst="straightConnector1">
              <a:avLst/>
            </a:prstGeom>
            <a:gradFill rotWithShape="1">
              <a:gsLst>
                <a:gs pos="0">
                  <a:srgbClr val="E4CD9A"/>
                </a:gs>
                <a:gs pos="100000">
                  <a:srgbClr val="EEEFD7"/>
                </a:gs>
              </a:gsLst>
              <a:lin ang="2700000" scaled="1"/>
            </a:gradFill>
            <a:ln w="25400" cap="flat" cmpd="sng" algn="ctr">
              <a:solidFill>
                <a:schemeClr val="tx1"/>
              </a:solidFill>
              <a:prstDash val="solid"/>
              <a:round/>
              <a:headEnd type="none" w="med" len="med"/>
              <a:tailEnd type="triangle" w="lg" len="lg"/>
            </a:ln>
            <a:effectLst/>
          </p:spPr>
        </p:cxnSp>
        <p:sp>
          <p:nvSpPr>
            <p:cNvPr id="22" name="TextBox 21"/>
            <p:cNvSpPr txBox="1"/>
            <p:nvPr/>
          </p:nvSpPr>
          <p:spPr>
            <a:xfrm>
              <a:off x="925488" y="1942378"/>
              <a:ext cx="99719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Content</a:t>
              </a:r>
            </a:p>
          </p:txBody>
        </p:sp>
        <p:sp>
          <p:nvSpPr>
            <p:cNvPr id="23" name="TextBox 22"/>
            <p:cNvSpPr txBox="1"/>
            <p:nvPr/>
          </p:nvSpPr>
          <p:spPr>
            <a:xfrm>
              <a:off x="4786284" y="1219533"/>
              <a:ext cx="1590500" cy="92333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Azure storage</a:t>
              </a:r>
            </a:p>
            <a:p>
              <a:r>
                <a:rPr lang="en-GB" b="0" dirty="0">
                  <a:latin typeface="Segoe UI" panose="020B0502040204020203" pitchFamily="34" charset="0"/>
                  <a:cs typeface="Segoe UI" panose="020B0502040204020203" pitchFamily="34" charset="0"/>
                </a:rPr>
                <a:t>account</a:t>
              </a:r>
            </a:p>
            <a:p>
              <a:r>
                <a:rPr lang="en-GB" b="0" dirty="0">
                  <a:latin typeface="Segoe UI" panose="020B0502040204020203" pitchFamily="34" charset="0"/>
                  <a:cs typeface="Segoe UI" panose="020B0502040204020203" pitchFamily="34" charset="0"/>
                </a:rPr>
                <a:t>in Europe</a:t>
              </a:r>
            </a:p>
          </p:txBody>
        </p:sp>
        <p:sp>
          <p:nvSpPr>
            <p:cNvPr id="24" name="TextBox 23"/>
            <p:cNvSpPr txBox="1"/>
            <p:nvPr/>
          </p:nvSpPr>
          <p:spPr>
            <a:xfrm>
              <a:off x="1223641" y="3438802"/>
              <a:ext cx="878767"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Seattle</a:t>
              </a:r>
            </a:p>
            <a:p>
              <a:r>
                <a:rPr lang="en-GB" b="0" dirty="0">
                  <a:latin typeface="Segoe UI" panose="020B0502040204020203" pitchFamily="34" charset="0"/>
                  <a:cs typeface="Segoe UI" panose="020B0502040204020203" pitchFamily="34" charset="0"/>
                </a:rPr>
                <a:t>POP</a:t>
              </a:r>
            </a:p>
          </p:txBody>
        </p:sp>
        <p:sp>
          <p:nvSpPr>
            <p:cNvPr id="25" name="TextBox 24"/>
            <p:cNvSpPr txBox="1"/>
            <p:nvPr/>
          </p:nvSpPr>
          <p:spPr>
            <a:xfrm>
              <a:off x="2982259" y="3438802"/>
              <a:ext cx="707245" cy="92333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New </a:t>
              </a:r>
            </a:p>
            <a:p>
              <a:r>
                <a:rPr lang="en-GB" b="0" dirty="0">
                  <a:latin typeface="Segoe UI" panose="020B0502040204020203" pitchFamily="34" charset="0"/>
                  <a:cs typeface="Segoe UI" panose="020B0502040204020203" pitchFamily="34" charset="0"/>
                </a:rPr>
                <a:t>York</a:t>
              </a:r>
            </a:p>
            <a:p>
              <a:r>
                <a:rPr lang="en-GB" b="0" dirty="0">
                  <a:latin typeface="Segoe UI" panose="020B0502040204020203" pitchFamily="34" charset="0"/>
                  <a:cs typeface="Segoe UI" panose="020B0502040204020203" pitchFamily="34" charset="0"/>
                </a:rPr>
                <a:t>POP</a:t>
              </a:r>
            </a:p>
          </p:txBody>
        </p:sp>
        <p:sp>
          <p:nvSpPr>
            <p:cNvPr id="26" name="TextBox 25"/>
            <p:cNvSpPr txBox="1"/>
            <p:nvPr/>
          </p:nvSpPr>
          <p:spPr>
            <a:xfrm>
              <a:off x="4710990" y="3438802"/>
              <a:ext cx="658129"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Paris</a:t>
              </a:r>
            </a:p>
            <a:p>
              <a:r>
                <a:rPr lang="en-GB" b="0" dirty="0">
                  <a:latin typeface="Segoe UI" panose="020B0502040204020203" pitchFamily="34" charset="0"/>
                  <a:cs typeface="Segoe UI" panose="020B0502040204020203" pitchFamily="34" charset="0"/>
                </a:rPr>
                <a:t>POP</a:t>
              </a:r>
            </a:p>
          </p:txBody>
        </p:sp>
        <p:sp>
          <p:nvSpPr>
            <p:cNvPr id="27" name="TextBox 26"/>
            <p:cNvSpPr txBox="1"/>
            <p:nvPr/>
          </p:nvSpPr>
          <p:spPr>
            <a:xfrm>
              <a:off x="6408736" y="3438801"/>
              <a:ext cx="748923"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Seoul</a:t>
              </a:r>
            </a:p>
            <a:p>
              <a:r>
                <a:rPr lang="en-GB" b="0" dirty="0">
                  <a:latin typeface="Segoe UI" panose="020B0502040204020203" pitchFamily="34" charset="0"/>
                  <a:cs typeface="Segoe UI" panose="020B0502040204020203" pitchFamily="34" charset="0"/>
                </a:rPr>
                <a:t>POP</a:t>
              </a:r>
            </a:p>
          </p:txBody>
        </p:sp>
        <p:sp>
          <p:nvSpPr>
            <p:cNvPr id="28" name="TextBox 27"/>
            <p:cNvSpPr txBox="1"/>
            <p:nvPr/>
          </p:nvSpPr>
          <p:spPr>
            <a:xfrm>
              <a:off x="8130382" y="3438802"/>
              <a:ext cx="776879"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Tokyo</a:t>
              </a:r>
            </a:p>
            <a:p>
              <a:r>
                <a:rPr lang="en-GB" b="0" dirty="0">
                  <a:latin typeface="Segoe UI" panose="020B0502040204020203" pitchFamily="34" charset="0"/>
                  <a:cs typeface="Segoe UI" panose="020B0502040204020203" pitchFamily="34" charset="0"/>
                </a:rPr>
                <a:t>POP</a:t>
              </a:r>
            </a:p>
          </p:txBody>
        </p:sp>
        <p:sp>
          <p:nvSpPr>
            <p:cNvPr id="29" name="TextBox 28"/>
            <p:cNvSpPr txBox="1"/>
            <p:nvPr/>
          </p:nvSpPr>
          <p:spPr>
            <a:xfrm>
              <a:off x="6741977" y="5840416"/>
              <a:ext cx="1424172"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Client in</a:t>
              </a:r>
            </a:p>
            <a:p>
              <a:r>
                <a:rPr lang="en-GB" b="0" dirty="0">
                  <a:latin typeface="Segoe UI" panose="020B0502040204020203" pitchFamily="34" charset="0"/>
                  <a:cs typeface="Segoe UI" panose="020B0502040204020203" pitchFamily="34" charset="0"/>
                </a:rPr>
                <a:t>South Korea</a:t>
              </a:r>
            </a:p>
          </p:txBody>
        </p:sp>
      </p:grpSp>
    </p:spTree>
    <p:extLst>
      <p:ext uri="{BB962C8B-B14F-4D97-AF65-F5344CB8AC3E}">
        <p14:creationId xmlns:p14="http://schemas.microsoft.com/office/powerpoint/2010/main" val="973984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CDN architecture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CDN endpoints are globally distributed</a:t>
            </a:r>
            <a:endParaRPr lang="en-CA" dirty="0"/>
          </a:p>
          <a:p>
            <a:r>
              <a:rPr lang="en-US" dirty="0"/>
              <a:t>Data from Azure Storage is cached at each CDN endpoint</a:t>
            </a:r>
            <a:endParaRPr lang="en-CA" dirty="0"/>
          </a:p>
          <a:p>
            <a:r>
              <a:rPr lang="en-US" dirty="0"/>
              <a:t>Users access data from their closest CDN endpoint</a:t>
            </a:r>
            <a:endParaRPr lang="en-CA" dirty="0"/>
          </a:p>
          <a:p>
            <a:r>
              <a:rPr lang="en-US" dirty="0"/>
              <a:t>If data is not available at a CDN endpoint, Azure retrieves it from the origin and caches it at the CDN endpoint</a:t>
            </a:r>
            <a:endParaRPr lang="en-CA" dirty="0"/>
          </a:p>
          <a:p>
            <a:endParaRPr lang="en-US" dirty="0"/>
          </a:p>
        </p:txBody>
      </p:sp>
    </p:spTree>
    <p:extLst>
      <p:ext uri="{BB962C8B-B14F-4D97-AF65-F5344CB8AC3E}">
        <p14:creationId xmlns:p14="http://schemas.microsoft.com/office/powerpoint/2010/main" val="1375836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content from Azure blobs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Azure can only cache publicly available blobs in CDN endpoint</a:t>
            </a:r>
            <a:endParaRPr lang="en-CA" dirty="0"/>
          </a:p>
          <a:p>
            <a:r>
              <a:rPr lang="en-US" dirty="0"/>
              <a:t>After a CDN is implemented, all publically available blobs in the container will be cached</a:t>
            </a:r>
            <a:endParaRPr lang="en-CA" dirty="0"/>
          </a:p>
          <a:p>
            <a:r>
              <a:rPr lang="en-US" dirty="0"/>
              <a:t>Cached content remains in the cache for the duration of TTL, which is 7 days by default</a:t>
            </a:r>
            <a:endParaRPr lang="en-CA" dirty="0"/>
          </a:p>
        </p:txBody>
      </p:sp>
    </p:spTree>
    <p:extLst>
      <p:ext uri="{BB962C8B-B14F-4D97-AF65-F5344CB8AC3E}">
        <p14:creationId xmlns:p14="http://schemas.microsoft.com/office/powerpoint/2010/main" val="339092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6f203e87-e17f-4693-88ce-3e318a17f5f3">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US" dirty="0"/>
              <a:t>Caching content from cloud services and web apps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can cache PaaS cloud service or Azure Web App content in a CDN</a:t>
            </a:r>
            <a:endParaRPr lang="en-CA" dirty="0"/>
          </a:p>
          <a:p>
            <a:r>
              <a:rPr lang="en-US" dirty="0"/>
              <a:t>The content to cache should be static and must be accessible via HTTP on port 80</a:t>
            </a:r>
            <a:endParaRPr lang="en-CA" dirty="0"/>
          </a:p>
          <a:p>
            <a:r>
              <a:rPr lang="en-US" dirty="0"/>
              <a:t>The cloud service must be in the production deployment slot</a:t>
            </a:r>
            <a:endParaRPr lang="en-CA" dirty="0"/>
          </a:p>
          <a:p>
            <a:r>
              <a:rPr lang="en-US" dirty="0"/>
              <a:t>You can configure TTL:</a:t>
            </a:r>
          </a:p>
          <a:p>
            <a:pPr lvl="1"/>
            <a:r>
              <a:rPr lang="en-US" dirty="0"/>
              <a:t>At the site level (applicationHost.config)</a:t>
            </a:r>
          </a:p>
          <a:p>
            <a:pPr lvl="1"/>
            <a:r>
              <a:rPr lang="en-US" dirty="0"/>
              <a:t>At the web app level (web.config)</a:t>
            </a:r>
          </a:p>
          <a:p>
            <a:pPr lvl="1"/>
            <a:r>
              <a:rPr lang="en-US" dirty="0"/>
              <a:t>Programmatically (HttpResponse.Cache) </a:t>
            </a:r>
          </a:p>
        </p:txBody>
      </p:sp>
    </p:spTree>
    <p:extLst>
      <p:ext uri="{BB962C8B-B14F-4D97-AF65-F5344CB8AC3E}">
        <p14:creationId xmlns:p14="http://schemas.microsoft.com/office/powerpoint/2010/main" val="1293968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058975f5-b59c-42a8-b3b1-30a6900355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custom domains to access CDNs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can map the fully qualified domain name of a CDN endpoint to a custom subdomain</a:t>
            </a:r>
            <a:endParaRPr lang="en-CA" dirty="0"/>
          </a:p>
          <a:p>
            <a:r>
              <a:rPr lang="en-US" dirty="0"/>
              <a:t>Create an alias (CNAME) record that automatically points all traffic to the corresponding CDN endpoint</a:t>
            </a:r>
            <a:endParaRPr lang="en-CA" dirty="0"/>
          </a:p>
          <a:p>
            <a:r>
              <a:rPr lang="en-CA" dirty="0"/>
              <a:t>Use asverify to avoid downtime when assigning CNAME to an existing CDN-based implementation</a:t>
            </a:r>
          </a:p>
        </p:txBody>
      </p:sp>
    </p:spTree>
    <p:extLst>
      <p:ext uri="{BB962C8B-B14F-4D97-AF65-F5344CB8AC3E}">
        <p14:creationId xmlns:p14="http://schemas.microsoft.com/office/powerpoint/2010/main" val="3651957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287ac463-160e-415a-8ea1-0c3610ac458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Implementing Azure Backup</a:t>
            </a:r>
          </a:p>
        </p:txBody>
      </p:sp>
      <p:sp>
        <p:nvSpPr>
          <p:cNvPr id="3" name="Text Placeholder 2"/>
          <p:cNvSpPr>
            <a:spLocks noGrp="1"/>
          </p:cNvSpPr>
          <p:nvPr>
            <p:ph type="body" idx="1"/>
          </p:nvPr>
        </p:nvSpPr>
        <p:spPr/>
        <p:txBody>
          <a:bodyPr/>
          <a:lstStyle/>
          <a:p>
            <a:r>
              <a:rPr lang="en-US" dirty="0"/>
              <a:t>Overview of Azure Backup
File and folder backups with the Azure Site Recovery agent
VM-level backup by using the Azure Backup VM extension
Integrating Azure Backup with Data Protection Manager and Microsoft Azure Backup Server
Demonstration: Implementing Azure IaaS virtual machine backups</a:t>
            </a:r>
          </a:p>
        </p:txBody>
      </p:sp>
    </p:spTree>
    <p:extLst>
      <p:ext uri="{BB962C8B-B14F-4D97-AF65-F5344CB8AC3E}">
        <p14:creationId xmlns:p14="http://schemas.microsoft.com/office/powerpoint/2010/main" val="482219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46a796b5-de6d-4235-8601-d9dcd4f1c1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Azure Backup</a:t>
            </a:r>
          </a:p>
        </p:txBody>
      </p:sp>
      <p:pic>
        <p:nvPicPr>
          <p:cNvPr id="4" name="Picture 3" descr="Illustration of the different options that Azure Backup supports, including the protection of on-premises workloads and Azure infrastructure as a service (IaaS) virtual machines.&#10;&#10;"/>
          <p:cNvPicPr>
            <a:picLocks noChangeAspect="1"/>
          </p:cNvPicPr>
          <p:nvPr/>
        </p:nvPicPr>
        <p:blipFill>
          <a:blip r:embed="rId3"/>
          <a:stretch>
            <a:fillRect/>
          </a:stretch>
        </p:blipFill>
        <p:spPr>
          <a:xfrm>
            <a:off x="88003" y="880618"/>
            <a:ext cx="8967993" cy="5858764"/>
          </a:xfrm>
          <a:prstGeom prst="rect">
            <a:avLst/>
          </a:prstGeom>
        </p:spPr>
      </p:pic>
    </p:spTree>
    <p:extLst>
      <p:ext uri="{BB962C8B-B14F-4D97-AF65-F5344CB8AC3E}">
        <p14:creationId xmlns:p14="http://schemas.microsoft.com/office/powerpoint/2010/main" val="3356785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9fed6c92-8711-4fae-966a-a0f9253374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and folder backups with the Azure Site Recovery agent</a:t>
            </a:r>
          </a:p>
        </p:txBody>
      </p:sp>
      <p:sp>
        <p:nvSpPr>
          <p:cNvPr id="4" name="Content Placeholder 2"/>
          <p:cNvSpPr>
            <a:spLocks noGrp="1"/>
          </p:cNvSpPr>
          <p:nvPr/>
        </p:nvSpPr>
        <p:spPr bwMode="auto">
          <a:xfrm>
            <a:off x="458788" y="1021215"/>
            <a:ext cx="8468644"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AutoNum type="arabicPeriod"/>
            </a:pPr>
            <a:r>
              <a:rPr lang="en-US" dirty="0"/>
              <a:t>Create an Azure Backup vault</a:t>
            </a:r>
          </a:p>
          <a:p>
            <a:pPr marL="514350" indent="-514350">
              <a:buAutoNum type="arabicPeriod"/>
            </a:pPr>
            <a:r>
              <a:rPr lang="en-US" dirty="0"/>
              <a:t>Configure vault replication type</a:t>
            </a:r>
          </a:p>
          <a:p>
            <a:pPr marL="514350" indent="-514350">
              <a:buAutoNum type="arabicPeriod"/>
            </a:pPr>
            <a:r>
              <a:rPr lang="en-US" dirty="0"/>
              <a:t>Specify the backup goal</a:t>
            </a:r>
          </a:p>
          <a:p>
            <a:pPr marL="640080" lvl="1" indent="-173736"/>
            <a:r>
              <a:rPr lang="en-US" dirty="0"/>
              <a:t>Location of the workload: On-premises</a:t>
            </a:r>
          </a:p>
          <a:p>
            <a:pPr marL="640080" lvl="1" indent="-173736"/>
            <a:r>
              <a:rPr lang="en-US" dirty="0"/>
              <a:t>The workload type: Files and folders</a:t>
            </a:r>
          </a:p>
          <a:p>
            <a:pPr marL="514350" indent="-514350">
              <a:buAutoNum type="arabicPeriod"/>
            </a:pPr>
            <a:r>
              <a:rPr lang="en-US" dirty="0"/>
              <a:t>Download the vault credentials</a:t>
            </a:r>
          </a:p>
          <a:p>
            <a:pPr marL="514350" indent="-514350">
              <a:buAutoNum type="arabicPeriod"/>
            </a:pPr>
            <a:r>
              <a:rPr lang="en-US" dirty="0"/>
              <a:t>Download and install the Site Recovery agent</a:t>
            </a:r>
          </a:p>
          <a:p>
            <a:pPr marL="514350" indent="-514350">
              <a:buAutoNum type="arabicPeriod"/>
            </a:pPr>
            <a:r>
              <a:rPr lang="en-US" dirty="0"/>
              <a:t>Register the computer with the vault and set the passphrase</a:t>
            </a:r>
          </a:p>
          <a:p>
            <a:pPr marL="514350" indent="-514350">
              <a:buAutoNum type="arabicPeriod"/>
            </a:pPr>
            <a:r>
              <a:rPr lang="en-US" dirty="0"/>
              <a:t>Configure the initial backup type, choose files and folders to back up, and create a backup schedule</a:t>
            </a:r>
            <a:endParaRPr lang="en-CA" dirty="0"/>
          </a:p>
          <a:p>
            <a:endParaRPr lang="en-US" dirty="0"/>
          </a:p>
        </p:txBody>
      </p:sp>
    </p:spTree>
    <p:extLst>
      <p:ext uri="{BB962C8B-B14F-4D97-AF65-F5344CB8AC3E}">
        <p14:creationId xmlns:p14="http://schemas.microsoft.com/office/powerpoint/2010/main" val="3353567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9830ae5b-3c9a-4dde-a116-5b31f3f0a3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VM-level backup by using the Azure Backup VM extension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AutoNum type="arabicPeriod"/>
            </a:pPr>
            <a:r>
              <a:rPr lang="en-US" dirty="0"/>
              <a:t>Create an Azure Backup vault</a:t>
            </a:r>
          </a:p>
          <a:p>
            <a:pPr marL="514350" indent="-514350">
              <a:buAutoNum type="arabicPeriod"/>
            </a:pPr>
            <a:r>
              <a:rPr lang="en-US" dirty="0"/>
              <a:t>Configure vault replication type</a:t>
            </a:r>
          </a:p>
          <a:p>
            <a:pPr marL="514350" indent="-514350">
              <a:buAutoNum type="arabicPeriod"/>
            </a:pPr>
            <a:r>
              <a:rPr lang="en-US" dirty="0"/>
              <a:t>Specify the backup goal</a:t>
            </a:r>
          </a:p>
          <a:p>
            <a:pPr marL="640080" lvl="1" indent="-173736"/>
            <a:r>
              <a:rPr lang="en-US" dirty="0"/>
              <a:t>Location of the workload: Azure</a:t>
            </a:r>
          </a:p>
          <a:p>
            <a:pPr marL="640080" lvl="1" indent="-173736"/>
            <a:r>
              <a:rPr lang="en-US" dirty="0"/>
              <a:t>The workload type: Virtual machine</a:t>
            </a:r>
          </a:p>
          <a:p>
            <a:pPr marL="514350" indent="-514350">
              <a:buAutoNum type="arabicPeriod"/>
            </a:pPr>
            <a:r>
              <a:rPr lang="en-US" dirty="0"/>
              <a:t>Choose the backup policy</a:t>
            </a:r>
          </a:p>
          <a:p>
            <a:pPr marL="514350" indent="-514350">
              <a:buAutoNum type="arabicPeriod"/>
            </a:pPr>
            <a:r>
              <a:rPr lang="en-US" dirty="0"/>
              <a:t>Specify the virtual machines to back up</a:t>
            </a:r>
          </a:p>
          <a:p>
            <a:endParaRPr lang="en-US" dirty="0"/>
          </a:p>
        </p:txBody>
      </p:sp>
    </p:spTree>
    <p:extLst>
      <p:ext uri="{BB962C8B-B14F-4D97-AF65-F5344CB8AC3E}">
        <p14:creationId xmlns:p14="http://schemas.microsoft.com/office/powerpoint/2010/main" val="254499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1ea23162-828b-4958-b50e-3f73c182316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Azure Backup with Data Protection Manager and Microsoft Azure Backup Server</a:t>
            </a:r>
          </a:p>
        </p:txBody>
      </p:sp>
      <p:graphicFrame>
        <p:nvGraphicFramePr>
          <p:cNvPr id="4" name="Table 3"/>
          <p:cNvGraphicFramePr>
            <a:graphicFrameLocks noGrp="1"/>
          </p:cNvGraphicFramePr>
          <p:nvPr>
            <p:extLst>
              <p:ext uri="{D42A27DB-BD31-4B8C-83A1-F6EECF244321}">
                <p14:modId xmlns:p14="http://schemas.microsoft.com/office/powerpoint/2010/main" val="3255677674"/>
              </p:ext>
            </p:extLst>
          </p:nvPr>
        </p:nvGraphicFramePr>
        <p:xfrm>
          <a:off x="1524000" y="1397000"/>
          <a:ext cx="6096000" cy="4389120"/>
        </p:xfrm>
        <a:graphic>
          <a:graphicData uri="http://schemas.openxmlformats.org/drawingml/2006/table">
            <a:tbl>
              <a:tblPr firstRow="1" bandRow="1">
                <a:tableStyleId>{9DCAF9ED-07DC-4A11-8D7F-57B35C25682E}</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CA" dirty="0">
                          <a:latin typeface="Segoe UI" panose="020B0502040204020203" pitchFamily="34" charset="0"/>
                          <a:cs typeface="Segoe UI" panose="020B0502040204020203" pitchFamily="34" charset="0"/>
                        </a:rPr>
                        <a:t>Feature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latin typeface="Segoe UI" panose="020B0502040204020203" pitchFamily="34" charset="0"/>
                          <a:cs typeface="Segoe UI" panose="020B0502040204020203" pitchFamily="34" charset="0"/>
                        </a:rPr>
                        <a:t>System Center 2016</a:t>
                      </a:r>
                      <a:r>
                        <a:rPr lang="en-CA" baseline="0" dirty="0">
                          <a:latin typeface="Segoe UI" panose="020B0502040204020203" pitchFamily="34" charset="0"/>
                          <a:cs typeface="Segoe UI" panose="020B0502040204020203" pitchFamily="34" charset="0"/>
                        </a:rPr>
                        <a:t> </a:t>
                      </a:r>
                      <a:r>
                        <a:rPr lang="en-CA" dirty="0">
                          <a:latin typeface="Segoe UI" panose="020B0502040204020203" pitchFamily="34" charset="0"/>
                          <a:cs typeface="Segoe UI" panose="020B0502040204020203" pitchFamily="34" charset="0"/>
                        </a:rPr>
                        <a:t>DPM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latin typeface="Segoe UI" panose="020B0502040204020203" pitchFamily="34" charset="0"/>
                          <a:cs typeface="Segoe UI" panose="020B0502040204020203" pitchFamily="34" charset="0"/>
                        </a:rPr>
                        <a:t>Azure Backup Server</a:t>
                      </a:r>
                    </a:p>
                    <a:p>
                      <a:endParaRPr lang="en-CA"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370840">
                <a:tc>
                  <a:txBody>
                    <a:bodyPr/>
                    <a:lstStyle/>
                    <a:p>
                      <a:r>
                        <a:rPr lang="en-CA" dirty="0">
                          <a:latin typeface="Segoe UI" panose="020B0502040204020203" pitchFamily="34" charset="0"/>
                          <a:cs typeface="Segoe UI" panose="020B0502040204020203" pitchFamily="34" charset="0"/>
                        </a:rPr>
                        <a:t>Application workloads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latin typeface="Segoe UI" panose="020B0502040204020203" pitchFamily="34" charset="0"/>
                          <a:cs typeface="Segoe UI" panose="020B0502040204020203" pitchFamily="34" charset="0"/>
                        </a:rPr>
                        <a:t>Yes</a:t>
                      </a:r>
                    </a:p>
                  </a:txBody>
                  <a:tcPr/>
                </a:tc>
                <a:tc>
                  <a:txBody>
                    <a:bodyPr/>
                    <a:lstStyle/>
                    <a:p>
                      <a:r>
                        <a:rPr lang="en-CA" dirty="0">
                          <a:latin typeface="Segoe UI" panose="020B0502040204020203" pitchFamily="34" charset="0"/>
                          <a:cs typeface="Segoe UI" panose="020B0502040204020203" pitchFamily="34" charset="0"/>
                        </a:rPr>
                        <a:t>Yes</a:t>
                      </a:r>
                    </a:p>
                  </a:txBody>
                  <a:tcPr/>
                </a:tc>
                <a:extLst>
                  <a:ext uri="{0D108BD9-81ED-4DB2-BD59-A6C34878D82A}">
                    <a16:rowId xmlns:a16="http://schemas.microsoft.com/office/drawing/2014/main" val="10001"/>
                  </a:ext>
                </a:extLst>
              </a:tr>
              <a:tr h="370840">
                <a:tc>
                  <a:txBody>
                    <a:bodyPr/>
                    <a:lstStyle/>
                    <a:p>
                      <a:r>
                        <a:rPr lang="en-CA" dirty="0">
                          <a:latin typeface="Segoe UI" panose="020B0502040204020203" pitchFamily="34" charset="0"/>
                          <a:cs typeface="Segoe UI" panose="020B0502040204020203" pitchFamily="34" charset="0"/>
                        </a:rPr>
                        <a:t>Tape backup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latin typeface="Segoe UI" panose="020B0502040204020203" pitchFamily="34" charset="0"/>
                          <a:cs typeface="Segoe UI" panose="020B0502040204020203" pitchFamily="34" charset="0"/>
                        </a:rPr>
                        <a:t>Yes </a:t>
                      </a:r>
                    </a:p>
                  </a:txBody>
                  <a:tcPr/>
                </a:tc>
                <a:tc>
                  <a:txBody>
                    <a:bodyPr/>
                    <a:lstStyle/>
                    <a:p>
                      <a:r>
                        <a:rPr lang="en-CA" dirty="0">
                          <a:latin typeface="Segoe UI" panose="020B0502040204020203" pitchFamily="34" charset="0"/>
                          <a:cs typeface="Segoe UI" panose="020B0502040204020203" pitchFamily="34" charset="0"/>
                        </a:rPr>
                        <a:t>No</a:t>
                      </a:r>
                    </a:p>
                    <a:p>
                      <a:endParaRPr lang="en-CA"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2"/>
                  </a:ext>
                </a:extLst>
              </a:tr>
              <a:tr h="370840">
                <a:tc>
                  <a:txBody>
                    <a:bodyPr/>
                    <a:lstStyle/>
                    <a:p>
                      <a:r>
                        <a:rPr lang="en-CA" dirty="0">
                          <a:latin typeface="Segoe UI" panose="020B0502040204020203" pitchFamily="34" charset="0"/>
                          <a:cs typeface="Segoe UI" panose="020B0502040204020203" pitchFamily="34" charset="0"/>
                        </a:rPr>
                        <a:t>Integration</a:t>
                      </a:r>
                      <a:r>
                        <a:rPr lang="en-CA" baseline="0" dirty="0">
                          <a:latin typeface="Segoe UI" panose="020B0502040204020203" pitchFamily="34" charset="0"/>
                          <a:cs typeface="Segoe UI" panose="020B0502040204020203" pitchFamily="34" charset="0"/>
                        </a:rPr>
                        <a:t> with System Center suite</a:t>
                      </a:r>
                      <a:endParaRPr lang="en-CA" dirty="0">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latin typeface="Segoe UI" panose="020B0502040204020203" pitchFamily="34" charset="0"/>
                          <a:cs typeface="Segoe UI" panose="020B0502040204020203" pitchFamily="34" charset="0"/>
                        </a:rPr>
                        <a:t>Yes</a:t>
                      </a:r>
                    </a:p>
                  </a:txBody>
                  <a:tcPr/>
                </a:tc>
                <a:tc>
                  <a:txBody>
                    <a:bodyPr/>
                    <a:lstStyle/>
                    <a:p>
                      <a:r>
                        <a:rPr lang="en-CA" dirty="0">
                          <a:latin typeface="Segoe UI" panose="020B0502040204020203" pitchFamily="34" charset="0"/>
                          <a:cs typeface="Segoe UI" panose="020B0502040204020203" pitchFamily="34" charset="0"/>
                        </a:rPr>
                        <a:t>No</a:t>
                      </a:r>
                    </a:p>
                    <a:p>
                      <a:endParaRPr lang="en-CA"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3"/>
                  </a:ext>
                </a:extLst>
              </a:tr>
              <a:tr h="370840">
                <a:tc>
                  <a:txBody>
                    <a:bodyPr/>
                    <a:lstStyle/>
                    <a:p>
                      <a:r>
                        <a:rPr lang="en-CA" dirty="0">
                          <a:latin typeface="Segoe UI" panose="020B0502040204020203" pitchFamily="34" charset="0"/>
                          <a:cs typeface="Segoe UI" panose="020B0502040204020203" pitchFamily="34" charset="0"/>
                        </a:rPr>
                        <a:t>System Center licensing required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latin typeface="Segoe UI" panose="020B0502040204020203" pitchFamily="34" charset="0"/>
                          <a:cs typeface="Segoe UI" panose="020B0502040204020203" pitchFamily="34" charset="0"/>
                        </a:rPr>
                        <a:t>Yes</a:t>
                      </a:r>
                    </a:p>
                  </a:txBody>
                  <a:tcPr/>
                </a:tc>
                <a:tc>
                  <a:txBody>
                    <a:bodyPr/>
                    <a:lstStyle/>
                    <a:p>
                      <a:r>
                        <a:rPr lang="en-CA" dirty="0">
                          <a:latin typeface="Segoe UI" panose="020B0502040204020203" pitchFamily="34" charset="0"/>
                          <a:cs typeface="Segoe UI" panose="020B0502040204020203" pitchFamily="34" charset="0"/>
                        </a:rPr>
                        <a:t>No</a:t>
                      </a:r>
                    </a:p>
                  </a:txBody>
                  <a:tcPr/>
                </a:tc>
                <a:extLst>
                  <a:ext uri="{0D108BD9-81ED-4DB2-BD59-A6C34878D82A}">
                    <a16:rowId xmlns:a16="http://schemas.microsoft.com/office/drawing/2014/main" val="10004"/>
                  </a:ext>
                </a:extLst>
              </a:tr>
              <a:tr h="370840">
                <a:tc>
                  <a:txBody>
                    <a:bodyPr/>
                    <a:lstStyle/>
                    <a:p>
                      <a:r>
                        <a:rPr lang="en-CA" dirty="0">
                          <a:latin typeface="Segoe UI" panose="020B0502040204020203" pitchFamily="34" charset="0"/>
                          <a:cs typeface="Segoe UI" panose="020B0502040204020203" pitchFamily="34" charset="0"/>
                        </a:rPr>
                        <a:t>Deduplication support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latin typeface="Segoe UI" panose="020B0502040204020203" pitchFamily="34" charset="0"/>
                          <a:cs typeface="Segoe UI" panose="020B0502040204020203" pitchFamily="34" charset="0"/>
                        </a:rPr>
                        <a:t>Yes</a:t>
                      </a:r>
                    </a:p>
                  </a:txBody>
                  <a:tcPr/>
                </a:tc>
                <a:tc>
                  <a:txBody>
                    <a:bodyPr/>
                    <a:lstStyle/>
                    <a:p>
                      <a:r>
                        <a:rPr lang="en-CA" dirty="0">
                          <a:latin typeface="Segoe UI" panose="020B0502040204020203" pitchFamily="34" charset="0"/>
                          <a:cs typeface="Segoe UI" panose="020B0502040204020203" pitchFamily="34" charset="0"/>
                        </a:rPr>
                        <a:t>Yes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0549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Planning storage</a:t>
            </a:r>
          </a:p>
        </p:txBody>
      </p:sp>
      <p:sp>
        <p:nvSpPr>
          <p:cNvPr id="3" name="Text Placeholder 2"/>
          <p:cNvSpPr>
            <a:spLocks noGrp="1"/>
          </p:cNvSpPr>
          <p:nvPr>
            <p:ph type="body" idx="1"/>
          </p:nvPr>
        </p:nvSpPr>
        <p:spPr/>
        <p:txBody>
          <a:bodyPr/>
          <a:lstStyle/>
          <a:p>
            <a:r>
              <a:rPr lang="en-US" dirty="0"/>
              <a:t>Demonstration: Preparing the environment for the lab and demos in this module
Storage as an Azure component
Overview of Azure Storage
Planning for standard Azure Storage
Planning for Azure Premium Storage</a:t>
            </a:r>
          </a:p>
        </p:txBody>
      </p:sp>
    </p:spTree>
    <p:extLst>
      <p:ext uri="{BB962C8B-B14F-4D97-AF65-F5344CB8AC3E}">
        <p14:creationId xmlns:p14="http://schemas.microsoft.com/office/powerpoint/2010/main" val="245670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b9e2a933-7637-40d8-8709-591cac13bd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Implementing Azure IaaS virtual machine backups</a:t>
            </a:r>
          </a:p>
        </p:txBody>
      </p:sp>
      <p:sp>
        <p:nvSpPr>
          <p:cNvPr id="4" name="Content Placeholder 2"/>
          <p:cNvSpPr>
            <a:spLocks noGrp="1"/>
          </p:cNvSpPr>
          <p:nvPr/>
        </p:nvSpPr>
        <p:spPr bwMode="auto">
          <a:xfrm>
            <a:off x="458788" y="1021215"/>
            <a:ext cx="84185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CA" dirty="0"/>
              <a:t>Create an Azure Recovery Services vault</a:t>
            </a:r>
          </a:p>
          <a:p>
            <a:r>
              <a:rPr lang="en-CA" dirty="0"/>
              <a:t>Create a custom backup policy</a:t>
            </a:r>
          </a:p>
          <a:p>
            <a:r>
              <a:rPr lang="en-CA" dirty="0"/>
              <a:t>Register an Azure VM in the Recovery Services vault</a:t>
            </a:r>
          </a:p>
          <a:p>
            <a:pPr marL="0" indent="0">
              <a:buNone/>
            </a:pPr>
            <a:endParaRPr lang="en-US" dirty="0"/>
          </a:p>
        </p:txBody>
      </p:sp>
    </p:spTree>
    <p:extLst>
      <p:ext uri="{BB962C8B-B14F-4D97-AF65-F5344CB8AC3E}">
        <p14:creationId xmlns:p14="http://schemas.microsoft.com/office/powerpoint/2010/main" val="518090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1339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2715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507d26a6-00f1-43d9-96b9-b39f2bc01b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 Planning and implementing Azure Site Recovery</a:t>
            </a:r>
          </a:p>
        </p:txBody>
      </p:sp>
      <p:sp>
        <p:nvSpPr>
          <p:cNvPr id="3" name="Text Placeholder 2"/>
          <p:cNvSpPr>
            <a:spLocks noGrp="1"/>
          </p:cNvSpPr>
          <p:nvPr>
            <p:ph type="body" idx="1"/>
          </p:nvPr>
        </p:nvSpPr>
        <p:spPr/>
        <p:txBody>
          <a:bodyPr/>
          <a:lstStyle/>
          <a:p>
            <a:r>
              <a:rPr lang="en-US" dirty="0"/>
              <a:t>Overview of Azure Site Recovery
Planning for Azure Site Recovery
Implementing Azure Site Recovery</a:t>
            </a:r>
          </a:p>
        </p:txBody>
      </p:sp>
    </p:spTree>
    <p:extLst>
      <p:ext uri="{BB962C8B-B14F-4D97-AF65-F5344CB8AC3E}">
        <p14:creationId xmlns:p14="http://schemas.microsoft.com/office/powerpoint/2010/main" val="1295969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dc19bdac-6b45-4239-9b88-7a8549caf4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Azure Site Recovery</a:t>
            </a:r>
          </a:p>
        </p:txBody>
      </p:sp>
      <p:pic>
        <p:nvPicPr>
          <p:cNvPr id="4" name="Picture 3" descr="Illustration of Azure Sire Recovery service and its functionalities. The slide graphics depict that Azure Site Recovery supports orchestration and replication of VMware virtual machines, Windows and Linux physical servers, Hyper-V hosts, and Hyper-V hosts in VMM clouds.&#10;&#10;"/>
          <p:cNvPicPr>
            <a:picLocks noChangeAspect="1"/>
          </p:cNvPicPr>
          <p:nvPr/>
        </p:nvPicPr>
        <p:blipFill>
          <a:blip r:embed="rId3"/>
          <a:stretch>
            <a:fillRect/>
          </a:stretch>
        </p:blipFill>
        <p:spPr>
          <a:xfrm>
            <a:off x="429409" y="1274171"/>
            <a:ext cx="8285182" cy="4645555"/>
          </a:xfrm>
          <a:prstGeom prst="rect">
            <a:avLst/>
          </a:prstGeom>
        </p:spPr>
      </p:pic>
    </p:spTree>
    <p:extLst>
      <p:ext uri="{BB962C8B-B14F-4D97-AF65-F5344CB8AC3E}">
        <p14:creationId xmlns:p14="http://schemas.microsoft.com/office/powerpoint/2010/main" val="297728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31901d1d-c76a-450a-8bf4-d9e4df3d7d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for Azure Site Recovery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Choose scenario:</a:t>
            </a:r>
            <a:endParaRPr lang="en-CA" sz="2400" dirty="0"/>
          </a:p>
          <a:p>
            <a:pPr lvl="1"/>
            <a:r>
              <a:rPr lang="en-US" sz="1800" dirty="0"/>
              <a:t>Replicating Hyper-V VMs to Azure with VMM</a:t>
            </a:r>
            <a:endParaRPr lang="en-CA" sz="1800" dirty="0"/>
          </a:p>
          <a:p>
            <a:pPr lvl="1"/>
            <a:r>
              <a:rPr lang="en-US" sz="1800" dirty="0"/>
              <a:t>Replicating Hyper-V VMs to Azure without VMM</a:t>
            </a:r>
            <a:endParaRPr lang="en-CA" sz="1800" dirty="0"/>
          </a:p>
          <a:p>
            <a:pPr lvl="1"/>
            <a:r>
              <a:rPr lang="en-US" sz="1800" dirty="0"/>
              <a:t>Replicate VMware virtual machines and physical servers to Azure</a:t>
            </a:r>
            <a:endParaRPr lang="en-CA" sz="1800" dirty="0"/>
          </a:p>
          <a:p>
            <a:pPr lvl="1"/>
            <a:r>
              <a:rPr lang="en-US" sz="1800" dirty="0"/>
              <a:t>Replicate Hyper-V VMs to a secondary datacenter</a:t>
            </a:r>
            <a:endParaRPr lang="en-CA" sz="1800" dirty="0"/>
          </a:p>
          <a:p>
            <a:pPr lvl="1"/>
            <a:r>
              <a:rPr lang="en-US" sz="1800" dirty="0"/>
              <a:t>Replicate Hyper-V VMs to a secondary datacenter with SAN replication</a:t>
            </a:r>
            <a:endParaRPr lang="en-CA" sz="1800" dirty="0"/>
          </a:p>
          <a:p>
            <a:pPr lvl="1"/>
            <a:r>
              <a:rPr lang="en-US" sz="1800" dirty="0"/>
              <a:t>Replicate between on-premises physical servers or VMware virtual machines in primary and secondary datacenters</a:t>
            </a:r>
          </a:p>
          <a:p>
            <a:r>
              <a:rPr lang="en-US" sz="2400" dirty="0"/>
              <a:t> Plan capacity</a:t>
            </a:r>
            <a:endParaRPr lang="en-CA" sz="2400" dirty="0"/>
          </a:p>
          <a:p>
            <a:pPr lvl="1"/>
            <a:r>
              <a:rPr lang="en-US" sz="1800" dirty="0"/>
              <a:t>Azure Site Recovery Capacity Planner </a:t>
            </a:r>
            <a:endParaRPr lang="en-CA" sz="1800" dirty="0"/>
          </a:p>
          <a:p>
            <a:pPr lvl="1"/>
            <a:r>
              <a:rPr lang="en-US" sz="1800" dirty="0"/>
              <a:t>Hyper-V capacity planning tool </a:t>
            </a:r>
            <a:endParaRPr lang="en-CA" sz="1800" dirty="0"/>
          </a:p>
          <a:p>
            <a:pPr lvl="1"/>
            <a:r>
              <a:rPr lang="en-US" sz="1800" dirty="0"/>
              <a:t>vSphere capacity planning appliance</a:t>
            </a:r>
            <a:endParaRPr lang="en-CA" sz="1800" dirty="0"/>
          </a:p>
          <a:p>
            <a:r>
              <a:rPr lang="en-US" sz="2400" dirty="0"/>
              <a:t>Identify supported workloads</a:t>
            </a:r>
            <a:endParaRPr lang="en-CA" sz="2400" dirty="0"/>
          </a:p>
          <a:p>
            <a:endParaRPr lang="en-US" sz="2000" dirty="0"/>
          </a:p>
        </p:txBody>
      </p:sp>
    </p:spTree>
    <p:extLst>
      <p:ext uri="{BB962C8B-B14F-4D97-AF65-F5344CB8AC3E}">
        <p14:creationId xmlns:p14="http://schemas.microsoft.com/office/powerpoint/2010/main" val="2910543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f5ea67a4-0a6e-437f-8b30-5e0e7ad87a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Azure Site Recovery</a:t>
            </a:r>
          </a:p>
        </p:txBody>
      </p:sp>
      <p:pic>
        <p:nvPicPr>
          <p:cNvPr id="4" name="Picture 3" descr="Illustration depicting one of several possible scenarios that Azure Site Recovery supports. In this case, an on-premises Microsoft System Center Virtual Machine Manager deployment replicates to Azure.&#10;&#10;"/>
          <p:cNvPicPr>
            <a:picLocks noChangeAspect="1"/>
          </p:cNvPicPr>
          <p:nvPr/>
        </p:nvPicPr>
        <p:blipFill>
          <a:blip r:embed="rId3"/>
          <a:stretch>
            <a:fillRect/>
          </a:stretch>
        </p:blipFill>
        <p:spPr>
          <a:xfrm>
            <a:off x="331864" y="1335836"/>
            <a:ext cx="8480271" cy="4694327"/>
          </a:xfrm>
          <a:prstGeom prst="rect">
            <a:avLst/>
          </a:prstGeom>
        </p:spPr>
      </p:pic>
    </p:spTree>
    <p:extLst>
      <p:ext uri="{BB962C8B-B14F-4D97-AF65-F5344CB8AC3E}">
        <p14:creationId xmlns:p14="http://schemas.microsoft.com/office/powerpoint/2010/main" val="1474064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Planning and implementing Azure Storage</a:t>
            </a:r>
          </a:p>
        </p:txBody>
      </p:sp>
      <p:sp>
        <p:nvSpPr>
          <p:cNvPr id="3" name="Text Placeholder 2"/>
          <p:cNvSpPr>
            <a:spLocks noGrp="1"/>
          </p:cNvSpPr>
          <p:nvPr>
            <p:ph type="body" idx="1"/>
          </p:nvPr>
        </p:nvSpPr>
        <p:spPr/>
        <p:txBody>
          <a:bodyPr/>
          <a:lstStyle/>
          <a:p>
            <a:r>
              <a:rPr lang="en-US" dirty="0"/>
              <a:t>Exercise 1: Creating and configuring Azure Storage
Exercise 2: Using Azure File storage
Exercise 3: Protecting data with Azure Backup</a:t>
            </a:r>
          </a:p>
        </p:txBody>
      </p:sp>
      <p:sp>
        <p:nvSpPr>
          <p:cNvPr id="4" name="TextBox 3"/>
          <p:cNvSpPr txBox="1"/>
          <p:nvPr/>
        </p:nvSpPr>
        <p:spPr>
          <a:xfrm>
            <a:off x="458788" y="3615326"/>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4126141"/>
            <a:ext cx="6753772" cy="1384995"/>
          </a:xfrm>
          <a:prstGeom prst="rect">
            <a:avLst/>
          </a:prstGeom>
          <a:noFill/>
        </p:spPr>
        <p:txBody>
          <a:bodyPr vert="horz" wrap="none" rtlCol="0">
            <a:spAutoFit/>
          </a:bodyPr>
          <a:lstStyle/>
          <a:p>
            <a:r>
              <a:rPr lang="en-US" sz="2800" b="0" i="0" u="none" strike="noStrike" baseline="0" dirty="0">
                <a:latin typeface="Segoe UI"/>
              </a:rPr>
              <a:t>Virtual machine: 		</a:t>
            </a:r>
            <a:r>
              <a:rPr lang="en-US" sz="2800" b="1" i="0" u="none" strike="noStrike" baseline="0" dirty="0">
                <a:latin typeface="Segoe UI"/>
              </a:rPr>
              <a:t>20533C-MIA-CL1</a:t>
            </a:r>
            <a:endParaRPr lang="en-US" sz="2800" b="0" i="0" u="none" strike="noStrike" baseline="0" dirty="0">
              <a:latin typeface="Segoe UI"/>
            </a:endParaRPr>
          </a:p>
          <a:p>
            <a:r>
              <a:rPr lang="en-US" sz="2800" b="0" i="0" u="none" strike="noStrike" baseline="0" dirty="0">
                <a:latin typeface="Segoe UI"/>
              </a:rPr>
              <a:t>User name: 		</a:t>
            </a:r>
            <a:r>
              <a:rPr lang="en-US" sz="2800" b="1" i="0" u="none" strike="noStrike" baseline="0" dirty="0">
                <a:latin typeface="Segoe UI"/>
              </a:rPr>
              <a:t>Student</a:t>
            </a:r>
            <a:endParaRPr lang="en-US" sz="2800" b="0" i="0" u="none" strike="noStrike" baseline="0" dirty="0">
              <a:latin typeface="Segoe UI"/>
            </a:endParaRPr>
          </a:p>
          <a:p>
            <a:r>
              <a:rPr lang="en-US" sz="2800" b="0" i="0" u="none" strike="noStrike" baseline="0" dirty="0">
                <a:latin typeface="Segoe UI"/>
              </a:rPr>
              <a:t>Password: 			</a:t>
            </a:r>
            <a:r>
              <a:rPr lang="en-US" sz="2800" b="1" i="0" u="none" strike="noStrike" baseline="0" dirty="0">
                <a:latin typeface="Segoe UI"/>
              </a:rPr>
              <a:t>Pa55w.rd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60 minutes</a:t>
            </a:r>
          </a:p>
        </p:txBody>
      </p:sp>
    </p:spTree>
    <p:extLst>
      <p:ext uri="{BB962C8B-B14F-4D97-AF65-F5344CB8AC3E}">
        <p14:creationId xmlns:p14="http://schemas.microsoft.com/office/powerpoint/2010/main" val="1938093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5837495"/>
          </a:xfrm>
          <a:prstGeom prst="rect">
            <a:avLst/>
          </a:prstGeom>
          <a:noFill/>
        </p:spPr>
        <p:txBody>
          <a:bodyPr vert="horz" wrap="square" rtlCol="0">
            <a:spAutoFit/>
          </a:bodyPr>
          <a:lstStyle/>
          <a:p>
            <a:pPr>
              <a:spcBef>
                <a:spcPts val="600"/>
              </a:spcBef>
              <a:spcAft>
                <a:spcPts val="1000"/>
              </a:spcAft>
            </a:pPr>
            <a:r>
              <a:rPr lang="en-US" sz="2400" dirty="0">
                <a:effectLst/>
                <a:latin typeface="Segoe UI"/>
                <a:ea typeface="Calibri"/>
                <a:cs typeface="Times New Roman"/>
              </a:rPr>
              <a:t>The IT department at A. Datum Corporation uses an asset management application to track IT assets such as computer hardware and peripherals. The application stores images of asset types and invoices for purchases of specific assets. As part of A. Datum’s evaluation of Azure, you need to test Azure storage features as part of your plan to migrate the storage of these images and invoice documents to Azure. A. Datum also wants to evaluate Azure File storage for providing SMB 3.0 shared access to installation media for the asset management application client software. Currently, corporate file servers host the media. </a:t>
            </a:r>
            <a:r>
              <a:rPr lang="en-US" sz="2400" dirty="0">
                <a:solidFill>
                  <a:srgbClr val="000000"/>
                </a:solidFill>
                <a:latin typeface="Segoe UI"/>
                <a:ea typeface="Calibri"/>
                <a:cs typeface="Times New Roman"/>
              </a:rPr>
              <a:t>Additionally, A. Datum wants to evaluate the ability of Azure Backup to protect the content of on-premises computers and Azure IaaS virtual machines.</a:t>
            </a:r>
            <a:endParaRPr lang="en-US" sz="2400" dirty="0"/>
          </a:p>
          <a:p>
            <a:pPr>
              <a:spcBef>
                <a:spcPts val="600"/>
              </a:spcBef>
              <a:spcAft>
                <a:spcPts val="1000"/>
              </a:spcAft>
            </a:pPr>
            <a:endParaRPr lang="en-US" sz="2400" dirty="0">
              <a:effectLst/>
              <a:latin typeface="Segoe UI"/>
              <a:ea typeface="Calibri"/>
              <a:cs typeface="Times New Roman"/>
            </a:endParaRPr>
          </a:p>
        </p:txBody>
      </p:sp>
    </p:spTree>
    <p:extLst>
      <p:ext uri="{BB962C8B-B14F-4D97-AF65-F5344CB8AC3E}">
        <p14:creationId xmlns:p14="http://schemas.microsoft.com/office/powerpoint/2010/main" val="2634829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The asset management application stores images of hardware components as blobs and invoices as files. If the application also needed to search the location of each asset by using an asset type, a unique asset number, and a text description of the location, what storage options should you consider?</a:t>
            </a:r>
          </a:p>
        </p:txBody>
      </p:sp>
    </p:spTree>
    <p:extLst>
      <p:ext uri="{BB962C8B-B14F-4D97-AF65-F5344CB8AC3E}">
        <p14:creationId xmlns:p14="http://schemas.microsoft.com/office/powerpoint/2010/main" val="994133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as an Azure component</a:t>
            </a:r>
          </a:p>
        </p:txBody>
      </p:sp>
      <p:sp>
        <p:nvSpPr>
          <p:cNvPr id="4" name="Rounded Rectangle 3"/>
          <p:cNvSpPr/>
          <p:nvPr/>
        </p:nvSpPr>
        <p:spPr bwMode="auto">
          <a:xfrm>
            <a:off x="6822866" y="1170432"/>
            <a:ext cx="2175667" cy="2874620"/>
          </a:xfrm>
          <a:prstGeom prst="roundRect">
            <a:avLst>
              <a:gd name="adj" fmla="val 0"/>
            </a:avLst>
          </a:prstGeom>
          <a:solidFill>
            <a:srgbClr val="C00000"/>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rgbClr val="FFFFFF"/>
                </a:solidFill>
                <a:latin typeface="Segoe UI" panose="020B0502040204020203" pitchFamily="34" charset="0"/>
                <a:cs typeface="Segoe UI" panose="020B0502040204020203" pitchFamily="34" charset="0"/>
              </a:rPr>
              <a:t>Web &amp; Mobile</a:t>
            </a:r>
          </a:p>
        </p:txBody>
      </p:sp>
      <p:sp>
        <p:nvSpPr>
          <p:cNvPr id="5" name="Rounded Rectangle 4"/>
          <p:cNvSpPr/>
          <p:nvPr/>
        </p:nvSpPr>
        <p:spPr bwMode="auto">
          <a:xfrm>
            <a:off x="185949" y="1156807"/>
            <a:ext cx="2174479" cy="2876269"/>
          </a:xfrm>
          <a:prstGeom prst="roundRect">
            <a:avLst>
              <a:gd name="adj" fmla="val 0"/>
            </a:avLst>
          </a:prstGeom>
          <a:solidFill>
            <a:srgbClr val="0070C0"/>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rgbClr val="FFFFFF"/>
                </a:solidFill>
                <a:latin typeface="Segoe UI" panose="020B0502040204020203" pitchFamily="34" charset="0"/>
                <a:cs typeface="Segoe UI" panose="020B0502040204020203" pitchFamily="34" charset="0"/>
              </a:rPr>
              <a:t>Compute</a:t>
            </a:r>
          </a:p>
        </p:txBody>
      </p:sp>
      <p:sp>
        <p:nvSpPr>
          <p:cNvPr id="6" name="Rounded Rectangle 5"/>
          <p:cNvSpPr/>
          <p:nvPr/>
        </p:nvSpPr>
        <p:spPr bwMode="auto">
          <a:xfrm>
            <a:off x="293832" y="2816352"/>
            <a:ext cx="1991623" cy="617205"/>
          </a:xfrm>
          <a:prstGeom prst="roundRect">
            <a:avLst/>
          </a:prstGeom>
          <a:solidFill>
            <a:schemeClr val="bg1"/>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Virtual Machines</a:t>
            </a:r>
          </a:p>
        </p:txBody>
      </p:sp>
      <p:sp>
        <p:nvSpPr>
          <p:cNvPr id="7" name="Rounded Rectangle 6"/>
          <p:cNvSpPr/>
          <p:nvPr/>
        </p:nvSpPr>
        <p:spPr bwMode="auto">
          <a:xfrm>
            <a:off x="293832" y="3506654"/>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Cloud Services</a:t>
            </a:r>
          </a:p>
        </p:txBody>
      </p:sp>
      <p:sp>
        <p:nvSpPr>
          <p:cNvPr id="8" name="Rounded Rectangle 7"/>
          <p:cNvSpPr/>
          <p:nvPr/>
        </p:nvSpPr>
        <p:spPr bwMode="auto">
          <a:xfrm>
            <a:off x="6917134" y="1509561"/>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Web Apps</a:t>
            </a:r>
          </a:p>
        </p:txBody>
      </p:sp>
      <p:sp>
        <p:nvSpPr>
          <p:cNvPr id="9" name="Rounded Rectangle 8"/>
          <p:cNvSpPr/>
          <p:nvPr/>
        </p:nvSpPr>
        <p:spPr bwMode="auto">
          <a:xfrm>
            <a:off x="6915324" y="1977161"/>
            <a:ext cx="1990750" cy="608400"/>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Mobile Services</a:t>
            </a:r>
          </a:p>
        </p:txBody>
      </p:sp>
      <p:sp>
        <p:nvSpPr>
          <p:cNvPr id="10" name="Rounded Rectangle 9"/>
          <p:cNvSpPr/>
          <p:nvPr/>
        </p:nvSpPr>
        <p:spPr bwMode="auto">
          <a:xfrm>
            <a:off x="6917134" y="2672836"/>
            <a:ext cx="1990750" cy="608400"/>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Push Notifications</a:t>
            </a:r>
          </a:p>
        </p:txBody>
      </p:sp>
      <p:sp>
        <p:nvSpPr>
          <p:cNvPr id="11" name="Rounded Rectangle 10"/>
          <p:cNvSpPr/>
          <p:nvPr/>
        </p:nvSpPr>
        <p:spPr bwMode="auto">
          <a:xfrm>
            <a:off x="6931965" y="3345913"/>
            <a:ext cx="1990750" cy="608400"/>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Mobile Engagement</a:t>
            </a:r>
          </a:p>
        </p:txBody>
      </p:sp>
      <p:sp>
        <p:nvSpPr>
          <p:cNvPr id="12" name="Rounded Rectangle 11"/>
          <p:cNvSpPr/>
          <p:nvPr/>
        </p:nvSpPr>
        <p:spPr bwMode="auto">
          <a:xfrm>
            <a:off x="185950" y="4153274"/>
            <a:ext cx="8835776" cy="2210950"/>
          </a:xfrm>
          <a:prstGeom prst="roundRect">
            <a:avLst>
              <a:gd name="adj" fmla="val 429"/>
            </a:avLst>
          </a:prstGeom>
          <a:solidFill>
            <a:srgbClr val="51314C"/>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rgbClr val="FFFFFF"/>
                </a:solidFill>
                <a:latin typeface="Segoe UI" panose="020B0502040204020203" pitchFamily="34" charset="0"/>
                <a:cs typeface="Segoe UI" panose="020B0502040204020203" pitchFamily="34" charset="0"/>
              </a:rPr>
              <a:t>Other services</a:t>
            </a:r>
          </a:p>
        </p:txBody>
      </p:sp>
      <p:sp>
        <p:nvSpPr>
          <p:cNvPr id="13" name="Rounded Rectangle 12"/>
          <p:cNvSpPr/>
          <p:nvPr/>
        </p:nvSpPr>
        <p:spPr bwMode="auto">
          <a:xfrm>
            <a:off x="2483334" y="4738328"/>
            <a:ext cx="1990750" cy="608400"/>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Service Bus Backup</a:t>
            </a:r>
          </a:p>
        </p:txBody>
      </p:sp>
      <p:sp>
        <p:nvSpPr>
          <p:cNvPr id="14" name="Rounded Rectangle 13"/>
          <p:cNvSpPr/>
          <p:nvPr/>
        </p:nvSpPr>
        <p:spPr bwMode="auto">
          <a:xfrm>
            <a:off x="2388204" y="1173573"/>
            <a:ext cx="2175667" cy="2874620"/>
          </a:xfrm>
          <a:prstGeom prst="roundRect">
            <a:avLst>
              <a:gd name="adj" fmla="val 0"/>
            </a:avLst>
          </a:prstGeom>
          <a:solidFill>
            <a:srgbClr val="00B050"/>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rgbClr val="FFFFFF"/>
                </a:solidFill>
                <a:latin typeface="Segoe UI" panose="020B0502040204020203" pitchFamily="34" charset="0"/>
                <a:cs typeface="Segoe UI" panose="020B0502040204020203" pitchFamily="34" charset="0"/>
              </a:rPr>
              <a:t>Networking</a:t>
            </a:r>
          </a:p>
        </p:txBody>
      </p:sp>
      <p:sp>
        <p:nvSpPr>
          <p:cNvPr id="15" name="Rounded Rectangle 14"/>
          <p:cNvSpPr/>
          <p:nvPr/>
        </p:nvSpPr>
        <p:spPr bwMode="auto">
          <a:xfrm>
            <a:off x="2483334" y="2416073"/>
            <a:ext cx="1990750" cy="608400"/>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Traffic Manager</a:t>
            </a:r>
          </a:p>
        </p:txBody>
      </p:sp>
      <p:sp>
        <p:nvSpPr>
          <p:cNvPr id="16" name="Rounded Rectangle 15"/>
          <p:cNvSpPr/>
          <p:nvPr/>
        </p:nvSpPr>
        <p:spPr bwMode="auto">
          <a:xfrm>
            <a:off x="2483334" y="3091227"/>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ExpressRoute</a:t>
            </a:r>
          </a:p>
        </p:txBody>
      </p:sp>
      <p:sp>
        <p:nvSpPr>
          <p:cNvPr id="17" name="Rounded Rectangle 16"/>
          <p:cNvSpPr/>
          <p:nvPr/>
        </p:nvSpPr>
        <p:spPr bwMode="auto">
          <a:xfrm>
            <a:off x="2497303" y="1737361"/>
            <a:ext cx="1990750" cy="609588"/>
          </a:xfrm>
          <a:prstGeom prst="roundRect">
            <a:avLst/>
          </a:prstGeom>
          <a:solidFill>
            <a:schemeClr val="bg1"/>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Virtual Networks</a:t>
            </a:r>
          </a:p>
        </p:txBody>
      </p:sp>
      <p:sp>
        <p:nvSpPr>
          <p:cNvPr id="18" name="Rounded Rectangle 17"/>
          <p:cNvSpPr/>
          <p:nvPr/>
        </p:nvSpPr>
        <p:spPr bwMode="auto">
          <a:xfrm>
            <a:off x="290642" y="4943682"/>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Azure</a:t>
            </a:r>
            <a:r>
              <a:rPr kumimoji="0" lang="en-GB" b="0" i="0" u="none" strike="noStrike" cap="none" spc="20" normalizeH="0" dirty="0">
                <a:ln>
                  <a:noFill/>
                </a:ln>
                <a:solidFill>
                  <a:schemeClr val="tx1"/>
                </a:solidFill>
                <a:effectLst/>
                <a:latin typeface="Segoe UI" panose="020B0502040204020203" pitchFamily="34" charset="0"/>
                <a:cs typeface="Segoe UI" panose="020B0502040204020203" pitchFamily="34" charset="0"/>
              </a:rPr>
              <a:t> AD</a:t>
            </a:r>
            <a:endParaRPr kumimoji="0" lang="en-GB"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19" name="Rounded Rectangle 18"/>
          <p:cNvSpPr/>
          <p:nvPr/>
        </p:nvSpPr>
        <p:spPr bwMode="auto">
          <a:xfrm>
            <a:off x="2480776" y="5399202"/>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Site Recovery</a:t>
            </a:r>
          </a:p>
        </p:txBody>
      </p:sp>
      <p:sp>
        <p:nvSpPr>
          <p:cNvPr id="20" name="Rounded Rectangle 19"/>
          <p:cNvSpPr/>
          <p:nvPr/>
        </p:nvSpPr>
        <p:spPr bwMode="auto">
          <a:xfrm>
            <a:off x="290642" y="5399202"/>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AD DS</a:t>
            </a:r>
          </a:p>
        </p:txBody>
      </p:sp>
      <p:sp>
        <p:nvSpPr>
          <p:cNvPr id="21" name="Rounded Rectangle 20"/>
          <p:cNvSpPr/>
          <p:nvPr/>
        </p:nvSpPr>
        <p:spPr bwMode="auto">
          <a:xfrm>
            <a:off x="290642" y="5854721"/>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MFA</a:t>
            </a:r>
          </a:p>
        </p:txBody>
      </p:sp>
      <p:sp>
        <p:nvSpPr>
          <p:cNvPr id="22" name="Rounded Rectangle 21"/>
          <p:cNvSpPr/>
          <p:nvPr/>
        </p:nvSpPr>
        <p:spPr bwMode="auto">
          <a:xfrm>
            <a:off x="4591647" y="1171924"/>
            <a:ext cx="2175667" cy="2876269"/>
          </a:xfrm>
          <a:prstGeom prst="roundRect">
            <a:avLst>
              <a:gd name="adj" fmla="val 0"/>
            </a:avLst>
          </a:prstGeom>
          <a:solidFill>
            <a:srgbClr val="7030A0"/>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rgbClr val="FFFFFF"/>
                </a:solidFill>
                <a:latin typeface="Segoe UI" panose="020B0502040204020203" pitchFamily="34" charset="0"/>
                <a:cs typeface="Segoe UI" panose="020B0502040204020203" pitchFamily="34" charset="0"/>
              </a:rPr>
              <a:t>Data &amp; Storage</a:t>
            </a:r>
          </a:p>
        </p:txBody>
      </p:sp>
      <p:sp>
        <p:nvSpPr>
          <p:cNvPr id="23" name="Rounded Rectangle 22"/>
          <p:cNvSpPr/>
          <p:nvPr/>
        </p:nvSpPr>
        <p:spPr bwMode="auto">
          <a:xfrm>
            <a:off x="4699530" y="2188145"/>
            <a:ext cx="1992711" cy="382705"/>
          </a:xfrm>
          <a:prstGeom prst="roundRect">
            <a:avLst/>
          </a:prstGeom>
          <a:solidFill>
            <a:schemeClr val="bg1"/>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Storage</a:t>
            </a:r>
          </a:p>
        </p:txBody>
      </p:sp>
      <p:sp>
        <p:nvSpPr>
          <p:cNvPr id="24" name="Rounded Rectangle 23"/>
          <p:cNvSpPr/>
          <p:nvPr/>
        </p:nvSpPr>
        <p:spPr bwMode="auto">
          <a:xfrm>
            <a:off x="4697883" y="3099467"/>
            <a:ext cx="1991837"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SQL</a:t>
            </a:r>
          </a:p>
        </p:txBody>
      </p:sp>
      <p:sp>
        <p:nvSpPr>
          <p:cNvPr id="25" name="Rounded Rectangle 24"/>
          <p:cNvSpPr/>
          <p:nvPr/>
        </p:nvSpPr>
        <p:spPr bwMode="auto">
          <a:xfrm>
            <a:off x="4699530" y="2643947"/>
            <a:ext cx="1991837"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DocumentDB</a:t>
            </a:r>
          </a:p>
        </p:txBody>
      </p:sp>
      <p:sp>
        <p:nvSpPr>
          <p:cNvPr id="26" name="Rounded Rectangle 25"/>
          <p:cNvSpPr/>
          <p:nvPr/>
        </p:nvSpPr>
        <p:spPr bwMode="auto">
          <a:xfrm>
            <a:off x="4696340" y="3554986"/>
            <a:ext cx="1991837"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StorSimple</a:t>
            </a:r>
          </a:p>
        </p:txBody>
      </p:sp>
      <p:sp>
        <p:nvSpPr>
          <p:cNvPr id="27" name="Rounded Rectangle 26"/>
          <p:cNvSpPr/>
          <p:nvPr/>
        </p:nvSpPr>
        <p:spPr bwMode="auto">
          <a:xfrm>
            <a:off x="4696340" y="4943682"/>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Scheduler</a:t>
            </a:r>
          </a:p>
        </p:txBody>
      </p:sp>
      <p:sp>
        <p:nvSpPr>
          <p:cNvPr id="28" name="Rounded Rectangle 27"/>
          <p:cNvSpPr/>
          <p:nvPr/>
        </p:nvSpPr>
        <p:spPr bwMode="auto">
          <a:xfrm>
            <a:off x="4696340" y="5399202"/>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Security </a:t>
            </a:r>
            <a:r>
              <a:rPr lang="en-US" b="0" spc="20" dirty="0">
                <a:solidFill>
                  <a:srgbClr val="000000"/>
                </a:solidFill>
                <a:latin typeface="Segoe UI" panose="020B0502040204020203" pitchFamily="34" charset="0"/>
                <a:cs typeface="Segoe UI" panose="020B0502040204020203" pitchFamily="34" charset="0"/>
              </a:rPr>
              <a:t>Center</a:t>
            </a:r>
          </a:p>
        </p:txBody>
      </p:sp>
      <p:sp>
        <p:nvSpPr>
          <p:cNvPr id="29" name="Rounded Rectangle 28"/>
          <p:cNvSpPr/>
          <p:nvPr/>
        </p:nvSpPr>
        <p:spPr bwMode="auto">
          <a:xfrm>
            <a:off x="4696340" y="5854721"/>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MFA</a:t>
            </a:r>
          </a:p>
        </p:txBody>
      </p:sp>
      <p:sp>
        <p:nvSpPr>
          <p:cNvPr id="30" name="Rounded Rectangle 29"/>
          <p:cNvSpPr/>
          <p:nvPr/>
        </p:nvSpPr>
        <p:spPr bwMode="auto">
          <a:xfrm>
            <a:off x="6895617" y="4939495"/>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Azure</a:t>
            </a:r>
            <a:r>
              <a:rPr kumimoji="0" lang="en-GB" b="0" i="0" u="none" strike="noStrike" cap="none" spc="20" normalizeH="0" dirty="0">
                <a:ln>
                  <a:noFill/>
                </a:ln>
                <a:solidFill>
                  <a:schemeClr val="tx1"/>
                </a:solidFill>
                <a:effectLst/>
                <a:latin typeface="Segoe UI" panose="020B0502040204020203" pitchFamily="34" charset="0"/>
                <a:cs typeface="Segoe UI" panose="020B0502040204020203" pitchFamily="34" charset="0"/>
              </a:rPr>
              <a:t> AD</a:t>
            </a:r>
            <a:endParaRPr kumimoji="0" lang="en-GB"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31" name="Rounded Rectangle 30"/>
          <p:cNvSpPr/>
          <p:nvPr/>
        </p:nvSpPr>
        <p:spPr bwMode="auto">
          <a:xfrm>
            <a:off x="6895617" y="5395015"/>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AD DS</a:t>
            </a:r>
          </a:p>
        </p:txBody>
      </p:sp>
      <p:sp>
        <p:nvSpPr>
          <p:cNvPr id="32" name="Rounded Rectangle 31"/>
          <p:cNvSpPr/>
          <p:nvPr/>
        </p:nvSpPr>
        <p:spPr bwMode="auto">
          <a:xfrm>
            <a:off x="6895617" y="5850534"/>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MFA</a:t>
            </a:r>
          </a:p>
        </p:txBody>
      </p:sp>
      <p:sp>
        <p:nvSpPr>
          <p:cNvPr id="33" name="Rounded Rectangle 32"/>
          <p:cNvSpPr/>
          <p:nvPr/>
        </p:nvSpPr>
        <p:spPr bwMode="auto">
          <a:xfrm>
            <a:off x="2497303" y="5850533"/>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Key Vault</a:t>
            </a:r>
          </a:p>
        </p:txBody>
      </p:sp>
      <p:sp>
        <p:nvSpPr>
          <p:cNvPr id="34" name="Rounded Rectangle 33"/>
          <p:cNvSpPr/>
          <p:nvPr/>
        </p:nvSpPr>
        <p:spPr bwMode="auto">
          <a:xfrm>
            <a:off x="2480776" y="3540241"/>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Load Balancer</a:t>
            </a:r>
          </a:p>
        </p:txBody>
      </p:sp>
    </p:spTree>
    <p:extLst>
      <p:ext uri="{BB962C8B-B14F-4D97-AF65-F5344CB8AC3E}">
        <p14:creationId xmlns:p14="http://schemas.microsoft.com/office/powerpoint/2010/main" val="3730675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Best Practices</a:t>
            </a:r>
          </a:p>
          <a:p>
            <a:r>
              <a:rPr lang="en-US" dirty="0"/>
              <a:t>Review Question</a:t>
            </a:r>
          </a:p>
        </p:txBody>
      </p:sp>
    </p:spTree>
    <p:extLst>
      <p:ext uri="{BB962C8B-B14F-4D97-AF65-F5344CB8AC3E}">
        <p14:creationId xmlns:p14="http://schemas.microsoft.com/office/powerpoint/2010/main" val="3559552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Azure Storage</a:t>
            </a:r>
          </a:p>
        </p:txBody>
      </p:sp>
      <p:sp>
        <p:nvSpPr>
          <p:cNvPr id="4" name="Content Placeholder 2"/>
          <p:cNvSpPr>
            <a:spLocks noGrp="1"/>
          </p:cNvSpPr>
          <p:nvPr/>
        </p:nvSpPr>
        <p:spPr bwMode="auto">
          <a:xfrm>
            <a:off x="458788" y="1021215"/>
            <a:ext cx="849382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Storage types:</a:t>
            </a:r>
          </a:p>
          <a:p>
            <a:pPr lvl="1"/>
            <a:r>
              <a:rPr lang="en-US" sz="2000" dirty="0"/>
              <a:t>Blob storage. Containers for data blobs. The three types of blobs are:</a:t>
            </a:r>
          </a:p>
          <a:p>
            <a:pPr lvl="2"/>
            <a:r>
              <a:rPr lang="en-US" dirty="0"/>
              <a:t>Page blobs:</a:t>
            </a:r>
          </a:p>
          <a:p>
            <a:pPr lvl="3"/>
            <a:r>
              <a:rPr lang="en-US" sz="2000" dirty="0"/>
              <a:t>Optimized for random access</a:t>
            </a:r>
          </a:p>
          <a:p>
            <a:pPr lvl="3"/>
            <a:r>
              <a:rPr lang="en-US" sz="2000" dirty="0"/>
              <a:t>Azure virtual machine disk files</a:t>
            </a:r>
          </a:p>
          <a:p>
            <a:pPr lvl="2"/>
            <a:r>
              <a:rPr lang="en-US" dirty="0"/>
              <a:t>Block blobs:</a:t>
            </a:r>
          </a:p>
          <a:p>
            <a:pPr lvl="3"/>
            <a:r>
              <a:rPr lang="en-US" sz="2000" dirty="0"/>
              <a:t>Optimized for sequential access</a:t>
            </a:r>
          </a:p>
          <a:p>
            <a:pPr lvl="3"/>
            <a:r>
              <a:rPr lang="en-US" sz="2000" dirty="0"/>
              <a:t>Ideal for media and backups</a:t>
            </a:r>
          </a:p>
          <a:p>
            <a:pPr lvl="2"/>
            <a:r>
              <a:rPr lang="en-US" dirty="0"/>
              <a:t>Append blobs: </a:t>
            </a:r>
          </a:p>
          <a:p>
            <a:pPr lvl="3"/>
            <a:r>
              <a:rPr lang="en-US" sz="2000" dirty="0"/>
              <a:t>Optimized for append operations only </a:t>
            </a:r>
          </a:p>
          <a:p>
            <a:pPr lvl="3"/>
            <a:r>
              <a:rPr lang="en-US" sz="2000" dirty="0"/>
              <a:t>Ideal for logging</a:t>
            </a:r>
          </a:p>
          <a:p>
            <a:pPr lvl="1"/>
            <a:r>
              <a:rPr lang="en-US" sz="2000" dirty="0"/>
              <a:t>Table storage. Store for </a:t>
            </a:r>
            <a:r>
              <a:rPr lang="en-GB" sz="2000" dirty="0"/>
              <a:t>non-relational key/value entities</a:t>
            </a:r>
            <a:endParaRPr lang="en-US" sz="2000" dirty="0"/>
          </a:p>
          <a:p>
            <a:pPr lvl="1"/>
            <a:r>
              <a:rPr lang="en-US" sz="2000" dirty="0"/>
              <a:t>Queue storage. Temporary store for asynchronous exchange of </a:t>
            </a:r>
            <a:r>
              <a:rPr lang="en-GB" sz="2000" dirty="0"/>
              <a:t>messages </a:t>
            </a:r>
          </a:p>
          <a:p>
            <a:pPr lvl="1"/>
            <a:r>
              <a:rPr lang="en-GB" sz="2000" dirty="0"/>
              <a:t>File storage. File sharing store through SMB 3.x and SMB 2.1</a:t>
            </a:r>
          </a:p>
        </p:txBody>
      </p:sp>
    </p:spTree>
    <p:extLst>
      <p:ext uri="{BB962C8B-B14F-4D97-AF65-F5344CB8AC3E}">
        <p14:creationId xmlns:p14="http://schemas.microsoft.com/office/powerpoint/2010/main" val="1896582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337c919-e7be-4591-bff9-958431fe08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for standard Azure Storage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Blob storage:</a:t>
            </a:r>
          </a:p>
          <a:p>
            <a:pPr lvl="1"/>
            <a:r>
              <a:rPr lang="en-US" sz="2000" dirty="0"/>
              <a:t>Block blobs - variable-sized blocks, optimized for large blobs</a:t>
            </a:r>
          </a:p>
          <a:p>
            <a:pPr lvl="1"/>
            <a:r>
              <a:rPr lang="en-GB" sz="2000" dirty="0"/>
              <a:t>Page blob - </a:t>
            </a:r>
            <a:r>
              <a:rPr lang="en-US" sz="2000" dirty="0"/>
              <a:t>512-byte pages, optimized for random read/write</a:t>
            </a:r>
            <a:endParaRPr lang="en-GB" sz="2000" dirty="0"/>
          </a:p>
          <a:p>
            <a:pPr lvl="1"/>
            <a:r>
              <a:rPr lang="en-GB" sz="2000" dirty="0"/>
              <a:t>Append blob - </a:t>
            </a:r>
            <a:r>
              <a:rPr lang="en-US" sz="2000" dirty="0"/>
              <a:t>specifically for append operations</a:t>
            </a:r>
            <a:endParaRPr lang="en-GB" sz="2000" dirty="0"/>
          </a:p>
          <a:p>
            <a:r>
              <a:rPr lang="en-US" sz="2400" dirty="0"/>
              <a:t>Table storage:</a:t>
            </a:r>
          </a:p>
          <a:p>
            <a:pPr lvl="1"/>
            <a:r>
              <a:rPr lang="en-US" sz="2000" dirty="0"/>
              <a:t>Stores data as key/value pairs in rows</a:t>
            </a:r>
          </a:p>
          <a:p>
            <a:pPr lvl="1"/>
            <a:r>
              <a:rPr lang="en-US" sz="2000" dirty="0"/>
              <a:t>Row entities or 252 custom properties (columns)</a:t>
            </a:r>
          </a:p>
          <a:p>
            <a:pPr lvl="1"/>
            <a:r>
              <a:rPr lang="en-US" sz="2000" dirty="0"/>
              <a:t>Single clustered index</a:t>
            </a:r>
          </a:p>
          <a:p>
            <a:r>
              <a:rPr lang="en-US" sz="2400" dirty="0"/>
              <a:t>Queue storage:</a:t>
            </a:r>
          </a:p>
          <a:p>
            <a:pPr lvl="1"/>
            <a:r>
              <a:rPr lang="en-US" sz="2000" dirty="0"/>
              <a:t>Stores inter-application messages</a:t>
            </a:r>
          </a:p>
          <a:p>
            <a:r>
              <a:rPr lang="en-GB" sz="2400" dirty="0"/>
              <a:t>File storage:</a:t>
            </a:r>
          </a:p>
          <a:p>
            <a:pPr lvl="1"/>
            <a:r>
              <a:rPr lang="en-GB" sz="2000" dirty="0"/>
              <a:t>SMB 3.x file shares</a:t>
            </a:r>
            <a:endParaRPr lang="en-US" sz="2000" dirty="0"/>
          </a:p>
          <a:p>
            <a:endParaRPr lang="en-US" sz="2400" dirty="0"/>
          </a:p>
        </p:txBody>
      </p:sp>
    </p:spTree>
    <p:extLst>
      <p:ext uri="{BB962C8B-B14F-4D97-AF65-F5344CB8AC3E}">
        <p14:creationId xmlns:p14="http://schemas.microsoft.com/office/powerpoint/2010/main" val="612713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1f585c3-1530-4f92-9740-5ad8a82afe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for Azure Premium Storage</a:t>
            </a:r>
          </a:p>
        </p:txBody>
      </p:sp>
      <p:grpSp>
        <p:nvGrpSpPr>
          <p:cNvPr id="4" name="Group 3" descr="Illustration of the components that contribute to the superior I/O throughput that Azure Premium Storage–based solutions deliver, including DS or GS series virtual machines (VMs), Blobcache (consisting of the local host RAM and solid-state drive cache), and page blobs that reside in the Azure Premium Storage account.&#10;&#10;"/>
          <p:cNvGrpSpPr/>
          <p:nvPr/>
        </p:nvGrpSpPr>
        <p:grpSpPr>
          <a:xfrm>
            <a:off x="2169994" y="838200"/>
            <a:ext cx="4681182" cy="5622878"/>
            <a:chOff x="2169994" y="1037229"/>
            <a:chExt cx="4681182" cy="5622878"/>
          </a:xfrm>
        </p:grpSpPr>
        <p:sp>
          <p:nvSpPr>
            <p:cNvPr id="5" name="Rectangle 4"/>
            <p:cNvSpPr/>
            <p:nvPr/>
          </p:nvSpPr>
          <p:spPr bwMode="auto">
            <a:xfrm>
              <a:off x="2169994" y="1037229"/>
              <a:ext cx="4681182" cy="387596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6" name="Rounded Rectangle 5"/>
            <p:cNvSpPr/>
            <p:nvPr/>
          </p:nvSpPr>
          <p:spPr bwMode="auto">
            <a:xfrm>
              <a:off x="2402006" y="1255593"/>
              <a:ext cx="4012442" cy="1317007"/>
            </a:xfrm>
            <a:prstGeom prst="round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DS or GS virtual</a:t>
              </a:r>
              <a:r>
                <a:rPr kumimoji="0" lang="en-CA" sz="1800" b="1" i="0" u="none" strike="noStrike" cap="none" normalizeH="0" dirty="0">
                  <a:ln>
                    <a:noFill/>
                  </a:ln>
                  <a:solidFill>
                    <a:schemeClr val="bg1"/>
                  </a:solidFill>
                  <a:effectLst/>
                  <a:latin typeface="Segoe UI" panose="020B0502040204020203" pitchFamily="34" charset="0"/>
                  <a:cs typeface="Segoe UI" panose="020B0502040204020203" pitchFamily="34" charset="0"/>
                </a:rPr>
                <a:t> machine</a:t>
              </a:r>
              <a:endParaRPr kumimoji="0" lang="en-CA" sz="18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p:txBody>
        </p:sp>
        <p:sp>
          <p:nvSpPr>
            <p:cNvPr id="7" name="Rounded Rectangle 6"/>
            <p:cNvSpPr/>
            <p:nvPr/>
          </p:nvSpPr>
          <p:spPr bwMode="auto">
            <a:xfrm>
              <a:off x="2402006" y="2845557"/>
              <a:ext cx="4012442" cy="1808329"/>
            </a:xfrm>
            <a:prstGeom prst="round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Blobcache</a:t>
              </a:r>
            </a:p>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p:txBody>
        </p:sp>
        <p:sp>
          <p:nvSpPr>
            <p:cNvPr id="8" name="Rectangle 7"/>
            <p:cNvSpPr/>
            <p:nvPr/>
          </p:nvSpPr>
          <p:spPr bwMode="auto">
            <a:xfrm>
              <a:off x="2647666" y="3381231"/>
              <a:ext cx="3521122" cy="409433"/>
            </a:xfrm>
            <a:prstGeom prst="rect">
              <a:avLst/>
            </a:prstGeom>
            <a:solidFill>
              <a:schemeClr val="accent5">
                <a:lumMod val="9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RAM cache</a:t>
              </a:r>
            </a:p>
          </p:txBody>
        </p:sp>
        <p:sp>
          <p:nvSpPr>
            <p:cNvPr id="9" name="Rectangle 8"/>
            <p:cNvSpPr/>
            <p:nvPr/>
          </p:nvSpPr>
          <p:spPr bwMode="auto">
            <a:xfrm>
              <a:off x="2647666" y="3971497"/>
              <a:ext cx="3521122" cy="409433"/>
            </a:xfrm>
            <a:prstGeom prst="rect">
              <a:avLst/>
            </a:prstGeom>
            <a:solidFill>
              <a:schemeClr val="accent5">
                <a:lumMod val="9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Server SSD cache</a:t>
              </a:r>
            </a:p>
          </p:txBody>
        </p:sp>
        <p:cxnSp>
          <p:nvCxnSpPr>
            <p:cNvPr id="10" name="Straight Arrow Connector 9"/>
            <p:cNvCxnSpPr/>
            <p:nvPr/>
          </p:nvCxnSpPr>
          <p:spPr bwMode="auto">
            <a:xfrm>
              <a:off x="4244454" y="4653886"/>
              <a:ext cx="13648" cy="794982"/>
            </a:xfrm>
            <a:prstGeom prst="straightConnector1">
              <a:avLst/>
            </a:prstGeom>
            <a:gradFill rotWithShape="1">
              <a:gsLst>
                <a:gs pos="0">
                  <a:srgbClr val="E4CD9A"/>
                </a:gs>
                <a:gs pos="100000">
                  <a:srgbClr val="EEEFD7"/>
                </a:gs>
              </a:gsLst>
              <a:lin ang="2700000" scaled="1"/>
            </a:gradFill>
            <a:ln w="34925" cap="flat" cmpd="sng" algn="ctr">
              <a:solidFill>
                <a:schemeClr val="accent4"/>
              </a:solidFill>
              <a:prstDash val="solid"/>
              <a:round/>
              <a:headEnd type="triangle"/>
              <a:tailEnd type="triangle"/>
            </a:ln>
            <a:effectLst/>
          </p:spPr>
        </p:cxnSp>
        <p:sp>
          <p:nvSpPr>
            <p:cNvPr id="11" name="Cloud Callout 10"/>
            <p:cNvSpPr/>
            <p:nvPr/>
          </p:nvSpPr>
          <p:spPr bwMode="auto">
            <a:xfrm>
              <a:off x="3248167" y="5094027"/>
              <a:ext cx="2497540" cy="1566080"/>
            </a:xfrm>
            <a:prstGeom prst="cloudCallout">
              <a:avLst/>
            </a:prstGeom>
            <a:solidFill>
              <a:schemeClr val="accent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Azure storage page blobs</a:t>
              </a:r>
            </a:p>
          </p:txBody>
        </p:sp>
      </p:grpSp>
    </p:spTree>
    <p:extLst>
      <p:ext uri="{BB962C8B-B14F-4D97-AF65-F5344CB8AC3E}">
        <p14:creationId xmlns:p14="http://schemas.microsoft.com/office/powerpoint/2010/main" val="1786316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31225" cy="740664"/>
          </a:xfrm>
        </p:spPr>
        <p:txBody>
          <a:bodyPr/>
          <a:lstStyle/>
          <a:p>
            <a:r>
              <a:rPr lang="en-US" dirty="0"/>
              <a:t>Lesson 2: Implementing and managing Azure Storage</a:t>
            </a:r>
          </a:p>
        </p:txBody>
      </p:sp>
      <p:sp>
        <p:nvSpPr>
          <p:cNvPr id="3" name="Text Placeholder 2"/>
          <p:cNvSpPr>
            <a:spLocks noGrp="1"/>
          </p:cNvSpPr>
          <p:nvPr>
            <p:ph type="body" idx="1"/>
          </p:nvPr>
        </p:nvSpPr>
        <p:spPr/>
        <p:txBody>
          <a:bodyPr/>
          <a:lstStyle/>
          <a:p>
            <a:r>
              <a:rPr lang="en-US" dirty="0"/>
              <a:t>Storage access tools
Creating a storage account
Implementing blobs
Implementing Azure file storage
Implementing Azure table and queue storage
Controlling access to storage
Monitoring storage
Demonstration: Implementing storage</a:t>
            </a:r>
          </a:p>
        </p:txBody>
      </p:sp>
    </p:spTree>
    <p:extLst>
      <p:ext uri="{BB962C8B-B14F-4D97-AF65-F5344CB8AC3E}">
        <p14:creationId xmlns:p14="http://schemas.microsoft.com/office/powerpoint/2010/main" val="12446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access tools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REST APIs and Client Libraries</a:t>
            </a:r>
          </a:p>
          <a:p>
            <a:r>
              <a:rPr lang="en-GB" dirty="0"/>
              <a:t>Azure PowerShell</a:t>
            </a:r>
          </a:p>
          <a:p>
            <a:r>
              <a:rPr lang="en-GB" dirty="0"/>
              <a:t>AzCopy</a:t>
            </a:r>
          </a:p>
          <a:p>
            <a:r>
              <a:rPr lang="en-GB" dirty="0"/>
              <a:t>Azure Storage Explorer (CodePlex)</a:t>
            </a:r>
          </a:p>
          <a:p>
            <a:r>
              <a:rPr lang="en-GB" dirty="0"/>
              <a:t>Server Explorer (Visual Studio 2015)</a:t>
            </a:r>
            <a:endParaRPr lang="en-US" dirty="0"/>
          </a:p>
          <a:p>
            <a:endParaRPr lang="en-US" dirty="0"/>
          </a:p>
        </p:txBody>
      </p:sp>
    </p:spTree>
    <p:extLst>
      <p:ext uri="{BB962C8B-B14F-4D97-AF65-F5344CB8AC3E}">
        <p14:creationId xmlns:p14="http://schemas.microsoft.com/office/powerpoint/2010/main" val="209462081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116</TotalTime>
  <Words>5716</Words>
  <Application>Microsoft Office PowerPoint</Application>
  <PresentationFormat>On-screen Show (4:3)</PresentationFormat>
  <Paragraphs>632</Paragraphs>
  <Slides>40</Slides>
  <Notes>40</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Times New Roman</vt:lpstr>
      <vt:lpstr>Wingdings</vt:lpstr>
      <vt:lpstr>Arial</vt:lpstr>
      <vt:lpstr>Calibri</vt:lpstr>
      <vt:lpstr>Segoe UI</vt:lpstr>
      <vt:lpstr>Verdana</vt:lpstr>
      <vt:lpstr>Lucida Sans Unicode</vt:lpstr>
      <vt:lpstr>Symbol</vt:lpstr>
      <vt:lpstr>Courier New</vt:lpstr>
      <vt:lpstr>NG_MOC_Core_ModuleNew2</vt:lpstr>
      <vt:lpstr>Module 6</vt:lpstr>
      <vt:lpstr>Module Overview</vt:lpstr>
      <vt:lpstr>Lesson 1: Planning storage</vt:lpstr>
      <vt:lpstr>Storage as an Azure component</vt:lpstr>
      <vt:lpstr>Overview of Azure Storage</vt:lpstr>
      <vt:lpstr>Planning for standard Azure Storage</vt:lpstr>
      <vt:lpstr>Planning for Azure Premium Storage</vt:lpstr>
      <vt:lpstr>Lesson 2: Implementing and managing Azure Storage</vt:lpstr>
      <vt:lpstr>Storage access tools</vt:lpstr>
      <vt:lpstr>Creating a storage account</vt:lpstr>
      <vt:lpstr>Implementing blobs</vt:lpstr>
      <vt:lpstr>Implementing Azure file storage</vt:lpstr>
      <vt:lpstr>Implementing Azure table and queue storage</vt:lpstr>
      <vt:lpstr>Controlling access to storage</vt:lpstr>
      <vt:lpstr>Monitoring storage</vt:lpstr>
      <vt:lpstr>Demonstration: Implementing storage</vt:lpstr>
      <vt:lpstr>PowerPoint Presentation</vt:lpstr>
      <vt:lpstr>PowerPoint Presentation</vt:lpstr>
      <vt:lpstr>Lesson 3: Implementing Azure Content Delivery Networks</vt:lpstr>
      <vt:lpstr>Overview of CDNs</vt:lpstr>
      <vt:lpstr>CDN architecture</vt:lpstr>
      <vt:lpstr>Caching content from Azure blobs</vt:lpstr>
      <vt:lpstr>Caching content from cloud services and web apps</vt:lpstr>
      <vt:lpstr>Using custom domains to access CDNs</vt:lpstr>
      <vt:lpstr>Lesson 4: Implementing Azure Backup</vt:lpstr>
      <vt:lpstr>Overview of Azure Backup</vt:lpstr>
      <vt:lpstr>File and folder backups with the Azure Site Recovery agent</vt:lpstr>
      <vt:lpstr>VM-level backup by using the Azure Backup VM extension</vt:lpstr>
      <vt:lpstr>Integrating Azure Backup with Data Protection Manager and Microsoft Azure Backup Server</vt:lpstr>
      <vt:lpstr>Demonstration: Implementing Azure IaaS virtual machine backups</vt:lpstr>
      <vt:lpstr>PowerPoint Presentation</vt:lpstr>
      <vt:lpstr>PowerPoint Presentation</vt:lpstr>
      <vt:lpstr>Lesson 5: Planning and implementing Azure Site Recovery</vt:lpstr>
      <vt:lpstr>Overview of Azure Site Recovery</vt:lpstr>
      <vt:lpstr>Planning for Azure Site Recovery</vt:lpstr>
      <vt:lpstr>Implementing Azure Site Recovery</vt:lpstr>
      <vt:lpstr>Lab: Planning and implementing Azure Storage</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Kristin</dc:creator>
  <cp:lastModifiedBy>Arturo Hamilton</cp:lastModifiedBy>
  <cp:revision>12</cp:revision>
  <dcterms:created xsi:type="dcterms:W3CDTF">2017-02-19T21:54:39Z</dcterms:created>
  <dcterms:modified xsi:type="dcterms:W3CDTF">2018-06-06T13:51:58Z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5212135-9234-47a0-a836-df5f1b370b97_Enabled">
    <vt:lpwstr>True</vt:lpwstr>
  </property>
  <property fmtid="{D5CDD505-2E9C-101B-9397-08002B2CF9AE}" pid="3" name="MSIP_Label_75212135-9234-47a0-a836-df5f1b370b97_SiteId">
    <vt:lpwstr>511ce6e0-0e57-4c9f-acd1-4154a6b4c914</vt:lpwstr>
  </property>
  <property fmtid="{D5CDD505-2E9C-101B-9397-08002B2CF9AE}" pid="4" name="MSIP_Label_75212135-9234-47a0-a836-df5f1b370b97_Owner">
    <vt:lpwstr>ahamilton@mstecs.com</vt:lpwstr>
  </property>
  <property fmtid="{D5CDD505-2E9C-101B-9397-08002B2CF9AE}" pid="5" name="MSIP_Label_75212135-9234-47a0-a836-df5f1b370b97_SetDate">
    <vt:lpwstr>2018-06-06T13:51:55.1270146Z</vt:lpwstr>
  </property>
  <property fmtid="{D5CDD505-2E9C-101B-9397-08002B2CF9AE}" pid="6" name="MSIP_Label_75212135-9234-47a0-a836-df5f1b370b97_Name">
    <vt:lpwstr>Public</vt:lpwstr>
  </property>
  <property fmtid="{D5CDD505-2E9C-101B-9397-08002B2CF9AE}" pid="7" name="MSIP_Label_75212135-9234-47a0-a836-df5f1b370b97_Application">
    <vt:lpwstr>Microsoft Azure Information Protection</vt:lpwstr>
  </property>
  <property fmtid="{D5CDD505-2E9C-101B-9397-08002B2CF9AE}" pid="8" name="MSIP_Label_75212135-9234-47a0-a836-df5f1b370b97_Extended_MSFT_Method">
    <vt:lpwstr>Automatic</vt:lpwstr>
  </property>
  <property fmtid="{D5CDD505-2E9C-101B-9397-08002B2CF9AE}" pid="9" name="Sensitivity">
    <vt:lpwstr>Public</vt:lpwstr>
  </property>
</Properties>
</file>