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9" r:id="rId15"/>
    <p:sldId id="290" r:id="rId16"/>
    <p:sldId id="291" r:id="rId17"/>
    <p:sldId id="269" r:id="rId18"/>
    <p:sldId id="270" r:id="rId19"/>
    <p:sldId id="271" r:id="rId20"/>
    <p:sldId id="272" r:id="rId21"/>
    <p:sldId id="273" r:id="rId22"/>
    <p:sldId id="274" r:id="rId23"/>
    <p:sldId id="293" r:id="rId24"/>
    <p:sldId id="294" r:id="rId25"/>
    <p:sldId id="275" r:id="rId26"/>
    <p:sldId id="276" r:id="rId27"/>
    <p:sldId id="277" r:id="rId28"/>
    <p:sldId id="278" r:id="rId29"/>
    <p:sldId id="279" r:id="rId30"/>
    <p:sldId id="296" r:id="rId31"/>
    <p:sldId id="297" r:id="rId32"/>
    <p:sldId id="280" r:id="rId33"/>
    <p:sldId id="281" r:id="rId34"/>
    <p:sldId id="282" r:id="rId35"/>
    <p:sldId id="283" r:id="rId36"/>
    <p:sldId id="284" r:id="rId37"/>
    <p:sldId id="298" r:id="rId38"/>
    <p:sldId id="285" r:id="rId39"/>
    <p:sldId id="300" r:id="rId40"/>
    <p:sldId id="286" r:id="rId41"/>
    <p:sldId id="287" r:id="rId42"/>
    <p:sldId id="288" r:id="rId43"/>
    <p:sldId id="301" r:id="rId44"/>
  </p:sldIdLst>
  <p:sldSz cx="9144000" cy="6858000" type="screen4x3"/>
  <p:notesSz cx="6858000" cy="9144000"/>
  <p:embeddedFontLst>
    <p:embeddedFont>
      <p:font typeface="Verdana" panose="020B0604030504040204" pitchFamily="34"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Lucida Sans Unicode" panose="020B0602030504020204" pitchFamily="34" charset="0"/>
      <p:regular r:id="rId54"/>
    </p:embeddedFont>
    <p:embeddedFont>
      <p:font typeface="Calibri" panose="020F0502020204030204" pitchFamily="34" charset="0"/>
      <p:regular r:id="rId55"/>
      <p:bold r:id="rId56"/>
      <p:italic r:id="rId57"/>
      <p:boldItalic r:id="rId58"/>
    </p:embeddedFont>
    <p:embeddedFont>
      <p:font typeface="Lucida Console" panose="020B0609040504020204" pitchFamily="49" charset="0"/>
      <p:regular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snapToGrid="0">
      <p:cViewPr varScale="1">
        <p:scale>
          <a:sx n="90" d="100"/>
          <a:sy n="90" d="100"/>
        </p:scale>
        <p:origin x="155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8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E157E-A3EA-4720-86F4-0FE94FB6CC7E}" type="datetimeFigureOut">
              <a:rPr lang="en-US" smtClean="0"/>
              <a:t>3/1/2017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b="0">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a:latin typeface="+mn-lt"/>
              </a:defRPr>
            </a:lvl1pPr>
          </a:lstStyle>
          <a:p>
            <a:fld id="{4ED10636-E360-4FAF-AEF6-E61D247DE080}" type="slidenum">
              <a:rPr lang="en-US" smtClean="0"/>
              <a:pPr/>
              <a:t>‹#›</a:t>
            </a:fld>
            <a:endParaRPr lang="en-US" dirty="0"/>
          </a:p>
        </p:txBody>
      </p:sp>
    </p:spTree>
    <p:extLst>
      <p:ext uri="{BB962C8B-B14F-4D97-AF65-F5344CB8AC3E}">
        <p14:creationId xmlns:p14="http://schemas.microsoft.com/office/powerpoint/2010/main" val="2793201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ka.ms/Re644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100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Identify relational database services in Microsoft Azure.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Provision, configure, and manage the Azure SQL Database data-management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security for Azure SQL Database.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Monitor Azure SQL Database.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Manage data recovery and availability for Azure SQL Database.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20533C_07.pptx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55450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Azure portal and Azure PowerShell module provide management of Azure specific characteristics of the SQL Database, SQL Server Management Studio, SQLCMD, and Visual Studio deal with its database-specific functionality. Point out this distinction.</a:t>
            </a:r>
          </a:p>
        </p:txBody>
      </p:sp>
      <p:sp>
        <p:nvSpPr>
          <p:cNvPr id="4" name="Slide Number Placeholder 3"/>
          <p:cNvSpPr>
            <a:spLocks noGrp="1"/>
          </p:cNvSpPr>
          <p:nvPr>
            <p:ph type="sldNum" sz="quarter" idx="10"/>
          </p:nvPr>
        </p:nvSpPr>
        <p:spPr/>
        <p:txBody>
          <a:bodyPr/>
          <a:lstStyle/>
          <a:p>
            <a:fld id="{4ED10636-E360-4FAF-AEF6-E61D247DE080}"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039564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that you can provision Azure SQL Database services either from the Azure portal or by using Azure PowerShell module.</a:t>
            </a:r>
          </a:p>
        </p:txBody>
      </p:sp>
      <p:sp>
        <p:nvSpPr>
          <p:cNvPr id="4" name="Slide Number Placeholder 3"/>
          <p:cNvSpPr>
            <a:spLocks noGrp="1"/>
          </p:cNvSpPr>
          <p:nvPr>
            <p:ph type="sldNum" sz="quarter" idx="10"/>
          </p:nvPr>
        </p:nvSpPr>
        <p:spPr/>
        <p:txBody>
          <a:bodyPr/>
          <a:lstStyle/>
          <a:p>
            <a:fld id="{4ED10636-E360-4FAF-AEF6-E61D247DE080}"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12187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students will use the Deployment Wizard to migrate a SQL Server database to Azure SQL Database in this module’s lab.</a:t>
            </a:r>
          </a:p>
        </p:txBody>
      </p:sp>
      <p:sp>
        <p:nvSpPr>
          <p:cNvPr id="4" name="Slide Number Placeholder 3"/>
          <p:cNvSpPr>
            <a:spLocks noGrp="1"/>
          </p:cNvSpPr>
          <p:nvPr>
            <p:ph type="sldNum" sz="quarter" idx="10"/>
          </p:nvPr>
        </p:nvSpPr>
        <p:spPr/>
        <p:txBody>
          <a:bodyPr/>
          <a:lstStyle/>
          <a:p>
            <a:fld id="{4ED10636-E360-4FAF-AEF6-E61D247DE080}"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9814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Depending on the classroom network configuration, the IP address of your computer might change dynamically. If this happens, you will need to add a firewall rule that allows access to your Azure SQL Database server from the full range of possible IP addresses. If you do not know what range to use, you can use the range 0.0.0.0 to 255.255.255.255 to allow access from any Internet-connected computer. However, you should stress that we do not recommend this practice for production environments.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starting this demonstration, ensure that you have performed the “Preparing the Environment” demonstration at the beginning of this module’s first lesson, and that the setup script has completed.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an Azure SQL Database</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previous demonstration has completed successfully and that you are signed in to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MIA-CL1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lab virtual machine</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Launch Internet Explorer, browse to the Azure portal, and, when prompted, sign in to the Azure portal by using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Microsoft account that is either the Service Administrator or a Co-Administrator of your Azure subscription.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Azure portal, create a new SQL Database with the following settings: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Name:</a:t>
            </a:r>
            <a:r>
              <a:rPr lang="en-US" sz="1000" b="1" dirty="0">
                <a:latin typeface="Arial" panose="020B0604020202020204" pitchFamily="34" charset="0"/>
                <a:ea typeface="Times New Roman" panose="02020603050405020304" pitchFamily="18" charset="0"/>
                <a:cs typeface="Times New Roman" panose="02020603050405020304" pitchFamily="18" charset="0"/>
              </a:rPr>
              <a:t> demodb</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Resource group: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20533C0701-DemoRG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Select source:</a:t>
            </a:r>
            <a:r>
              <a:rPr lang="en-US" sz="1000" b="1" dirty="0">
                <a:latin typeface="Arial" panose="020B0604020202020204" pitchFamily="34" charset="0"/>
                <a:ea typeface="Times New Roman" panose="02020603050405020304" pitchFamily="18" charset="0"/>
                <a:cs typeface="Times New Roman" panose="02020603050405020304" pitchFamily="18" charset="0"/>
              </a:rPr>
              <a:t> Blank database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SQL server:</a:t>
            </a:r>
          </a:p>
          <a:p>
            <a:pPr marL="1143000" marR="0" lvl="2" indent="-228600">
              <a:lnSpc>
                <a:spcPct val="115000"/>
              </a:lnSpc>
              <a:spcBef>
                <a:spcPts val="0"/>
              </a:spcBef>
              <a:spcAft>
                <a:spcPts val="995"/>
              </a:spcAft>
              <a:buFont typeface="Wingdings" panose="05000000000000000000" pitchFamily="2"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Server name: Any valid unique name</a:t>
            </a:r>
          </a:p>
          <a:p>
            <a:pPr marL="1143000" marR="0" lvl="2" indent="-228600">
              <a:lnSpc>
                <a:spcPct val="115000"/>
              </a:lnSpc>
              <a:spcBef>
                <a:spcPts val="0"/>
              </a:spcBef>
              <a:spcAft>
                <a:spcPts val="995"/>
              </a:spcAft>
              <a:buFont typeface="Wingdings" panose="05000000000000000000" pitchFamily="2"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Server admin login: </a:t>
            </a:r>
            <a:r>
              <a:rPr lang="en-US" sz="1000" b="1" dirty="0">
                <a:latin typeface="Arial" panose="020B0604020202020204" pitchFamily="34" charset="0"/>
                <a:ea typeface="Times New Roman" panose="02020603050405020304" pitchFamily="18" charset="0"/>
                <a:cs typeface="Times New Roman" panose="02020603050405020304" pitchFamily="18" charset="0"/>
              </a:rPr>
              <a:t>Instructor</a:t>
            </a:r>
          </a:p>
          <a:p>
            <a:pPr marL="1143000" marR="0" lvl="2" indent="-228600">
              <a:lnSpc>
                <a:spcPct val="115000"/>
              </a:lnSpc>
              <a:spcBef>
                <a:spcPts val="0"/>
              </a:spcBef>
              <a:spcAft>
                <a:spcPts val="995"/>
              </a:spcAft>
              <a:buFont typeface="Wingdings" panose="05000000000000000000" pitchFamily="2"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p>
          <a:p>
            <a:pPr marL="1143000" marR="0" lvl="2" indent="-228600">
              <a:lnSpc>
                <a:spcPct val="115000"/>
              </a:lnSpc>
              <a:spcBef>
                <a:spcPts val="0"/>
              </a:spcBef>
              <a:spcAft>
                <a:spcPts val="995"/>
              </a:spcAft>
              <a:buFont typeface="Wingdings" panose="05000000000000000000" pitchFamily="2"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The Azure region closest to your location</a:t>
            </a:r>
          </a:p>
          <a:p>
            <a:pPr marL="1143000" marR="0" lvl="2" indent="-228600">
              <a:lnSpc>
                <a:spcPct val="115000"/>
              </a:lnSpc>
              <a:spcBef>
                <a:spcPts val="0"/>
              </a:spcBef>
              <a:spcAft>
                <a:spcPts val="995"/>
              </a:spcAft>
              <a:buFont typeface="Wingdings" panose="05000000000000000000" pitchFamily="2"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Allow azure services to access server: </a:t>
            </a:r>
            <a:r>
              <a:rPr lang="en-US" sz="1000" b="1" dirty="0">
                <a:latin typeface="Arial" panose="020B0604020202020204" pitchFamily="34" charset="0"/>
                <a:ea typeface="Times New Roman" panose="02020603050405020304" pitchFamily="18" charset="0"/>
                <a:cs typeface="Times New Roman" panose="02020603050405020304" pitchFamily="18" charset="0"/>
              </a:rPr>
              <a:t>Enabled</a:t>
            </a:r>
          </a:p>
          <a:p>
            <a:pPr marR="0" lvl="2">
              <a:lnSpc>
                <a:spcPct val="115000"/>
              </a:lnSpc>
              <a:spcBef>
                <a:spcPts val="0"/>
              </a:spcBef>
              <a:spcAft>
                <a:spcPts val="995"/>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143000" marR="0" lvl="2" indent="-228600">
              <a:lnSpc>
                <a:spcPct val="115000"/>
              </a:lnSpc>
              <a:spcBef>
                <a:spcPts val="0"/>
              </a:spcBef>
              <a:spcAft>
                <a:spcPts val="995"/>
              </a:spcAft>
              <a:buFont typeface="Symbol" panose="05050102010706020507" pitchFamily="18" charset="2"/>
              <a:buChar char=""/>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175478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Want to use SQL elastic pool?: </a:t>
            </a:r>
            <a:r>
              <a:rPr lang="en-US" sz="1000" b="1" dirty="0">
                <a:latin typeface="Arial" panose="020B0604020202020204" pitchFamily="34" charset="0"/>
                <a:ea typeface="Times New Roman" panose="02020603050405020304" pitchFamily="18" charset="0"/>
                <a:cs typeface="Times New Roman" panose="02020603050405020304" pitchFamily="18" charset="0"/>
              </a:rPr>
              <a:t>Not now</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Pricing tier: </a:t>
            </a:r>
            <a:r>
              <a:rPr lang="en-US" sz="1000" b="1" dirty="0">
                <a:latin typeface="Arial" panose="020B0604020202020204" pitchFamily="34" charset="0"/>
                <a:ea typeface="Times New Roman" panose="02020603050405020304" pitchFamily="18" charset="0"/>
                <a:cs typeface="Times New Roman" panose="02020603050405020304" pitchFamily="18" charset="0"/>
              </a:rPr>
              <a:t>Basic</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Pin to dashboard: Leave the checkbox cleared</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server firewall settings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Azure portal, navigate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Firewall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of the server hosting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database.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Firewall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identify the public IP address corresponding to your lab virtual machine.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Firewall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create a new rule with the following settings: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RULE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AllowLabVM</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START IP: </a:t>
            </a:r>
            <a:r>
              <a:rPr lang="en-US" sz="1000" b="1" dirty="0">
                <a:latin typeface="Arial" panose="020B0604020202020204" pitchFamily="34" charset="0"/>
                <a:ea typeface="Times New Roman" panose="02020603050405020304" pitchFamily="18" charset="0"/>
                <a:cs typeface="Times New Roman" panose="02020603050405020304" pitchFamily="18" charset="0"/>
              </a:rPr>
              <a:t>XXX.XXX.0.0</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END IP: </a:t>
            </a:r>
            <a:r>
              <a:rPr lang="en-US" sz="1000" b="1" dirty="0">
                <a:latin typeface="Arial" panose="020B0604020202020204" pitchFamily="34" charset="0"/>
                <a:ea typeface="Times New Roman" panose="02020603050405020304" pitchFamily="18" charset="0"/>
                <a:cs typeface="Times New Roman" panose="02020603050405020304" pitchFamily="18" charset="0"/>
              </a:rPr>
              <a:t>XXX.XXX.255.255</a:t>
            </a:r>
          </a:p>
          <a:p>
            <a:pPr marL="457200" lvl="0">
              <a:lnSpc>
                <a:spcPct val="107000"/>
              </a:lnSpc>
              <a:spcAft>
                <a:spcPts val="800"/>
              </a:spcAft>
            </a:pPr>
            <a:r>
              <a:rPr lang="en-US"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XXX.XXX</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represents the first two octets of the client IP address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specify a range of IP addresses (rather than a single IP address) to account for scenarios where the lab location uses a pool of public IP addresses to provide connectivity to the Internet. This will ensure that you can connect to the SQL Database even if your public IP address changes after you configure the firewall. </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to the Azure SQL Database by using SQL Server Management Studio</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SQL Server 2016 Management Studio, and then connect to the SQL Database server that you created in this demonstration by using the following settings:</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Server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 Engine</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Server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server_name.database.windows.net</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Authentication: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Authentication</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Login: </a:t>
            </a:r>
            <a:r>
              <a:rPr lang="en-US" sz="1000" b="1" dirty="0">
                <a:latin typeface="Arial" panose="020B0604020202020204" pitchFamily="34" charset="0"/>
                <a:ea typeface="Times New Roman" panose="02020603050405020304" pitchFamily="18" charset="0"/>
                <a:cs typeface="Times New Roman" panose="02020603050405020304" pitchFamily="18" charset="0"/>
              </a:rPr>
              <a:t>Instructor</a:t>
            </a:r>
          </a:p>
          <a:p>
            <a:pPr marL="742950" lvl="1" indent="-28575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p>
        </p:txBody>
      </p:sp>
      <p:sp>
        <p:nvSpPr>
          <p:cNvPr id="4" name="Slide Number Placeholder 3"/>
          <p:cNvSpPr>
            <a:spLocks noGrp="1"/>
          </p:cNvSpPr>
          <p:nvPr>
            <p:ph type="sldNum" sz="quarter" idx="10"/>
          </p:nvPr>
        </p:nvSpPr>
        <p:spPr/>
        <p:txBody>
          <a:bodyPr/>
          <a:lstStyle/>
          <a:p>
            <a:fld id="{4ED10636-E360-4FAF-AEF6-E61D247DE080}"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71376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796024"/>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is listed.</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by running the following Transact SQL code: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TABLE dbo.demotable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id integer identity primary key,</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dataval nvarchar(50)</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rows to the newly created table by running the following Transact SQL code: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INTO dbo.demotable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VALUES (newid());</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 100</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code inserts 100 rows that contain automatically generated globally unique identifier (GUID) values into the table.</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dbo.demotable table as SELECT to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new Query Editor window, and then execute the resulting Transact SQL code.</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query results and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dataval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values are returned.</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Keep SQL Server Management Studio and Internet Explorer open for the next demonstration.</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client connection string to Azure SQL Database</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CompileClientApp.cmd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compiles a client application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that you created previously.</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Double-click the newly compiled executable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DemoClientApp.exe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to run it, wait for a few seconds, and then note that the application displays an error indicating that it cannot open a database connection. To quit the application,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Microsoft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 Studio 2015 to 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DemoClientApp.exe.config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and then note the value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connectionString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attribute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demoConnectionString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setting. You must modify this to reference the server hosting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a:t>
            </a: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Azure portal, in the Internet Explorer window, navigate to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demodb Quick Start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and display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connection strings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endPar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15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377369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Copy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ADO.NET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database connection string to the Clipboard.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Visual Studio, replace the existing connection string with the one that you copied from the Azure portal, and then, in the copied connection string, set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ID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parameter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Instructor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parameter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new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connectionString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should look similar to the following, where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server_name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represents the unique name you assigned to the logical SQL server: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Server=tcp:</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server_name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.database.windows.net,</a:t>
            </a:r>
          </a:p>
          <a:p>
            <a:pPr lvl="1">
              <a:lnSpc>
                <a:spcPts val="0"/>
              </a:lnSpc>
              <a:spcBef>
                <a:spcPts val="600"/>
              </a:spcBef>
              <a:spcAft>
                <a:spcPts val="995"/>
              </a:spcAft>
            </a:pPr>
            <a:r>
              <a:rPr lang="da-DK"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1433;Database=demodb; User ID=Instructor@</a:t>
            </a:r>
            <a:r>
              <a:rPr lang="da-DK"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server_name</a:t>
            </a:r>
            <a:r>
              <a:rPr lang="da-DK"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da-DK"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Password=Pa55w.rd;Encrypt=True;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TrustServerCertificate=False;Connection Timeout=30;</a:t>
            </a: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Save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DemoClientApp.config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close Visual Studio.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DemoClientApp.exe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note that it now connects successfully to the database and displays the data values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dbo.demotable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To quit the application, press Enter. </a:t>
            </a:r>
            <a:endParaRPr lang="en-US" dirty="0"/>
          </a:p>
        </p:txBody>
      </p:sp>
      <p:sp>
        <p:nvSpPr>
          <p:cNvPr id="4" name="Slide Number Placeholder 3"/>
          <p:cNvSpPr>
            <a:spLocks noGrp="1"/>
          </p:cNvSpPr>
          <p:nvPr>
            <p:ph type="sldNum" sz="quarter" idx="10"/>
          </p:nvPr>
        </p:nvSpPr>
        <p:spPr/>
        <p:txBody>
          <a:bodyPr/>
          <a:lstStyle/>
          <a:p>
            <a:fld id="{4ED10636-E360-4FAF-AEF6-E61D247DE080}" type="slidenum">
              <a:rPr lang="en-US" smtClean="0"/>
              <a:t>16</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862514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methods or tools could you use to implement database firewall rules for an Azure SQL Database? Select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PowerShell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SQL Server Management Studio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SQLCMD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portal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SQL Server Configuration Manager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1: Azure PowerShell</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2: SQL Server Management Studio</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3: SQLCMD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portal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SQL Server Configuration Manager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Configuration of Azure SQL Database firewall rules is possible by using Azure PowerShell, SQL Server Management Studio, and SQLCMD. The Azure portal and SQL Server Configuration Manager do not provide this functionality.</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021851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students are familiar with managing security in Microsoft SQL Server, point out that in Azure SQL Database, server roles are replaced by database roles in the master database.</a:t>
            </a:r>
          </a:p>
        </p:txBody>
      </p:sp>
      <p:sp>
        <p:nvSpPr>
          <p:cNvPr id="4" name="Slide Number Placeholder 3"/>
          <p:cNvSpPr>
            <a:spLocks noGrp="1"/>
          </p:cNvSpPr>
          <p:nvPr>
            <p:ph type="sldNum" sz="quarter" idx="10"/>
          </p:nvPr>
        </p:nvSpPr>
        <p:spPr/>
        <p:txBody>
          <a:bodyPr/>
          <a:lstStyle/>
          <a:p>
            <a:fld id="{4ED10636-E360-4FAF-AEF6-E61D247DE080}"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19936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how to manage server firewall rules and database firewall rules.</a:t>
            </a:r>
          </a:p>
        </p:txBody>
      </p:sp>
      <p:sp>
        <p:nvSpPr>
          <p:cNvPr id="4" name="Slide Number Placeholder 3"/>
          <p:cNvSpPr>
            <a:spLocks noGrp="1"/>
          </p:cNvSpPr>
          <p:nvPr>
            <p:ph type="sldNum" sz="quarter" idx="10"/>
          </p:nvPr>
        </p:nvSpPr>
        <p:spPr/>
        <p:txBody>
          <a:bodyPr/>
          <a:lstStyle/>
          <a:p>
            <a:fld id="{4ED10636-E360-4FAF-AEF6-E61D247DE080}"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97023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 an overview of the module.</a:t>
            </a:r>
          </a:p>
        </p:txBody>
      </p:sp>
      <p:sp>
        <p:nvSpPr>
          <p:cNvPr id="4" name="Slide Number Placeholder 3"/>
          <p:cNvSpPr>
            <a:spLocks noGrp="1"/>
          </p:cNvSpPr>
          <p:nvPr>
            <p:ph type="sldNum" sz="quarter" idx="10"/>
          </p:nvPr>
        </p:nvSpPr>
        <p:spPr/>
        <p:txBody>
          <a:bodyPr/>
          <a:lstStyle/>
          <a:p>
            <a:fld id="{4ED10636-E360-4FAF-AEF6-E61D247DE080}"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401241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how to manage logins and users.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with the introduction of contained databases, it became possible to create database users who are not associated with SQL Server logins.</a:t>
            </a:r>
          </a:p>
        </p:txBody>
      </p:sp>
      <p:sp>
        <p:nvSpPr>
          <p:cNvPr id="4" name="Slide Number Placeholder 3"/>
          <p:cNvSpPr>
            <a:spLocks noGrp="1"/>
          </p:cNvSpPr>
          <p:nvPr>
            <p:ph type="sldNum" sz="quarter" idx="10"/>
          </p:nvPr>
        </p:nvSpPr>
        <p:spPr/>
        <p:txBody>
          <a:bodyPr/>
          <a:lstStyle/>
          <a:p>
            <a:fld id="{4ED10636-E360-4FAF-AEF6-E61D247DE080}"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754265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students are familiar with managing database roles in Microsoft SQL Server, point out that Azure SQL Database supports the </a:t>
            </a:r>
            <a:r>
              <a:rPr lang="en-US" sz="1000" b="1" dirty="0">
                <a:latin typeface="Arial" panose="020B0604020202020204" pitchFamily="34" charset="0"/>
                <a:ea typeface="Calibri" panose="020F0502020204030204" pitchFamily="34" charset="0"/>
                <a:cs typeface="Times New Roman" panose="02020603050405020304" pitchFamily="18" charset="0"/>
              </a:rPr>
              <a:t>sp_addrolemember</a:t>
            </a:r>
            <a:r>
              <a:rPr lang="en-US" sz="1000" dirty="0">
                <a:latin typeface="Arial" panose="020B0604020202020204" pitchFamily="34" charset="0"/>
                <a:ea typeface="Calibri" panose="020F0502020204030204" pitchFamily="34" charset="0"/>
                <a:cs typeface="Times New Roman" panose="02020603050405020304" pitchFamily="18" charset="0"/>
              </a:rPr>
              <a:t> stored procedure, but not the </a:t>
            </a:r>
            <a:r>
              <a:rPr lang="en-US" sz="1000" b="1" dirty="0">
                <a:latin typeface="Arial" panose="020B0604020202020204" pitchFamily="34" charset="0"/>
                <a:ea typeface="Calibri" panose="020F0502020204030204" pitchFamily="34" charset="0"/>
                <a:cs typeface="Times New Roman" panose="02020603050405020304" pitchFamily="18" charset="0"/>
              </a:rPr>
              <a:t>ALTER ROLE</a:t>
            </a:r>
            <a:r>
              <a:rPr lang="en-US" sz="1000" dirty="0">
                <a:latin typeface="Arial" panose="020B0604020202020204" pitchFamily="34" charset="0"/>
                <a:ea typeface="Calibri" panose="020F0502020204030204" pitchFamily="34" charset="0"/>
                <a:cs typeface="Times New Roman" panose="02020603050405020304" pitchFamily="18" charset="0"/>
              </a:rPr>
              <a:t> statement that is available in SQL Server.</a:t>
            </a:r>
          </a:p>
        </p:txBody>
      </p:sp>
      <p:sp>
        <p:nvSpPr>
          <p:cNvPr id="4" name="Slide Number Placeholder 3"/>
          <p:cNvSpPr>
            <a:spLocks noGrp="1"/>
          </p:cNvSpPr>
          <p:nvPr>
            <p:ph type="sldNum" sz="quarter" idx="10"/>
          </p:nvPr>
        </p:nvSpPr>
        <p:spPr/>
        <p:txBody>
          <a:bodyPr/>
          <a:lstStyle/>
          <a:p>
            <a:fld id="{4ED10636-E360-4FAF-AEF6-E61D247DE080}"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49256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manage logins, users, and roles in the lab.</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Make sure you know which steps in the demonstration are intended to produce an error. The steps make this distinction clear. The intentional errors are to demonstrate the lack of a login or permissions, which result in a denial of access. Explain, in each case, why the request produced an error and how you can fix the issue by adding a login or permission.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should have completed the previous demonstration in this module.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Ensure that you have completed the previous demonstration in this module.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while connected to the server hosting the demodb database, view the server logins and verify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Instructor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login is listed.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a new login by running the following Transact SQL script while targeting the master database: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LOGIN DemoLogin</a:t>
            </a:r>
          </a:p>
          <a:p>
            <a:pPr lvl="1">
              <a:lnSpc>
                <a:spcPts val="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WITH PASSWORD = 'Pa55w.rd';</a:t>
            </a:r>
          </a:p>
          <a:p>
            <a:pPr lvl="1">
              <a:lnSpc>
                <a:spcPts val="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GO</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view the server logins and verify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DemoLogin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login is listed.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a new user named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DemoUser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database, and then assign it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db_datareader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db_datawriter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roles by running the following Transact SQL script while targeting the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USER DemoUser</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LOGIN DemoLogin</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DEFAULT_SCHEMA = dbo;</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sp_addrolemember 'db_datareader', 'DemoUser';</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sp_addrolemember 'db_datawriter', 'DemoUser';</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840744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view the users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database and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DemoUser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has been created.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Deny permissions to update and delete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demotable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database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DemoUser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by running the following Transact SQL script: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DENY update, delete ON dbo.demotable TO DemoUser;</a:t>
            </a: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Try connecting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of the same logical SQL server by using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DemoLogin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login with the password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connection fails because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DemoLogin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does not have a user account 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master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Try connecting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of the same logical SQL server by using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DemoLogin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login with the password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connection succeeds because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DemoLogin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login has a user account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a new Query Editor tab in the security context of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DemoLogin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login and run the following Transact SQL query to view the content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demotable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database: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dbo.demotable</a:t>
            </a: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query succeeds because the user has permission to read the table through membership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db_datareader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role.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same Query Editor window, enter and run the following Transact-SQL code: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INTO dbo.demotable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VALUES</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(newid());</a:t>
            </a:r>
          </a:p>
          <a:p>
            <a:pPr marL="34290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query succeeds because the user has permission to modify the table through membership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db_datawriter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role.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748367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same Query Editor window, enter and run the following Transact-SQL code: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dbo.demotable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dataval =newid()</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id = 1</a:t>
            </a: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an error is returned. Although the user has permission to modify the table through membership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db_datawriter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role, permission to update the table has been explicitly denied to the user.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same Query Editor window, enter and run the following Transact-SQL code: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dbo.demotable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id = 1</a:t>
            </a: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an error is returned. Although the user has permission to modify the table through membership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db_datawriter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role, permission to delete data from the table has been explicitly denied to the user.</a:t>
            </a:r>
          </a:p>
          <a:p>
            <a:pPr marL="34290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 but keep Internet Explorer open for the next demonstration.</a:t>
            </a:r>
            <a:endParaRPr lang="en-US" sz="1000" dirty="0"/>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24</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890992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an application that uses TDS 7.3 to access an Azure SQL Database. You need to ensure that all application data–access attempts are recorded by leveraging the Azure SQL Database functionality. What three actions should you perform to accomplish this?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Modify the database connection string that the application uses to connect to Azure SQL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Configure Azure SQL Database metrics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Configure Azure SQL Database alerts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Create an Azure Storage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Enable Azure SQL Database auditing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1: Modify the database connection string that the application uses to connect to Azure SQL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Configure Azure SQL Database metrics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Configure Azure SQL Database alerts</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4: Create an Azure Storage account</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5: Enable Azure SQL Database auditing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scenario, you will need to modify the connection string, create a storage account, and enable SQL Database auditing. There is no need to configure Azure SQL Database metrics or alerts.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404927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see how to view metrics and configure alerts in a demonstration later in this lesson, and they will also perform the same steps in the lab.</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the monitoring, metric, and alert tools provided in the Azure portal for SQL Database are very similar to those the students have already seen for virtual machines, websites, and other Azure services—although the available counters are different.</a:t>
            </a:r>
          </a:p>
        </p:txBody>
      </p:sp>
      <p:sp>
        <p:nvSpPr>
          <p:cNvPr id="4" name="Slide Number Placeholder 3"/>
          <p:cNvSpPr>
            <a:spLocks noGrp="1"/>
          </p:cNvSpPr>
          <p:nvPr>
            <p:ph type="sldNum" sz="quarter" idx="10"/>
          </p:nvPr>
        </p:nvSpPr>
        <p:spPr/>
        <p:txBody>
          <a:bodyPr/>
          <a:lstStyle/>
          <a:p>
            <a:fld id="{4ED10636-E360-4FAF-AEF6-E61D247DE080}"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528498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that the example on the slide retrieves details about current transactions and the session in which they are being executed.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Refer students to the additional reading link in the student book for details of dynamic management views supported in Azure SQL Database.</a:t>
            </a:r>
          </a:p>
        </p:txBody>
      </p:sp>
      <p:sp>
        <p:nvSpPr>
          <p:cNvPr id="4" name="Slide Number Placeholder 3"/>
          <p:cNvSpPr>
            <a:spLocks noGrp="1"/>
          </p:cNvSpPr>
          <p:nvPr>
            <p:ph type="sldNum" sz="quarter" idx="10"/>
          </p:nvPr>
        </p:nvSpPr>
        <p:spPr/>
        <p:txBody>
          <a:bodyPr/>
          <a:lstStyle/>
          <a:p>
            <a:fld id="{4ED10636-E360-4FAF-AEF6-E61D247DE080}"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866093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see how to enable auditing in the following demonstration.</a:t>
            </a:r>
          </a:p>
        </p:txBody>
      </p:sp>
      <p:sp>
        <p:nvSpPr>
          <p:cNvPr id="4" name="Slide Number Placeholder 3"/>
          <p:cNvSpPr>
            <a:spLocks noGrp="1"/>
          </p:cNvSpPr>
          <p:nvPr>
            <p:ph type="sldNum" sz="quarter" idx="10"/>
          </p:nvPr>
        </p:nvSpPr>
        <p:spPr/>
        <p:txBody>
          <a:bodyPr/>
          <a:lstStyle/>
          <a:p>
            <a:fld id="{4ED10636-E360-4FAF-AEF6-E61D247DE080}"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203677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monitor metrics and create an alert in the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Ensure that you have completed the </a:t>
            </a:r>
            <a:r>
              <a:rPr lang="en-US" sz="1000" dirty="0">
                <a:latin typeface="Arial" panose="020B0604020202020204" pitchFamily="34" charset="0"/>
                <a:ea typeface="Calibri" panose="020F0502020204030204" pitchFamily="34" charset="0"/>
                <a:cs typeface="Times New Roman" panose="02020603050405020304" pitchFamily="18" charset="0"/>
              </a:rPr>
              <a:t>previous demonstrations in this module.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View SQL Database metrics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Ensure that you have completed the previous demonstrations in this module.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Azure portal, in the Internet Explorer window,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demodb</a:t>
            </a:r>
            <a:r>
              <a:rPr lang="en-US" sz="1000" dirty="0">
                <a:latin typeface="Arial" panose="020B0604020202020204" pitchFamily="34" charset="0"/>
                <a:ea typeface="Times New Roman" panose="02020603050405020304" pitchFamily="18" charset="0"/>
                <a:cs typeface="Times New Roman" panose="02020603050405020304" pitchFamily="18" charset="0"/>
              </a:rPr>
              <a:t> SQL Database blade.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note the charts displayed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Monitoring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section, which show resource utilization in terms of DTU percentage.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US" sz="1000" b="1" dirty="0">
                <a:latin typeface="Arial" panose="020B0604020202020204" pitchFamily="34" charset="0"/>
                <a:ea typeface="Times New Roman" panose="02020603050405020304" pitchFamily="18" charset="0"/>
                <a:cs typeface="Times New Roman" panose="02020603050405020304" pitchFamily="18" charset="0"/>
              </a:rPr>
              <a:t>atabase size percentage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Resource utilization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chart.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Add an alert with the following settings: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Resource: Leave the default setting in place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demodb storage alert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da-DK"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Description: </a:t>
            </a:r>
            <a:r>
              <a:rPr lang="da-DK" sz="1000" b="1" dirty="0">
                <a:latin typeface="Arial" panose="020B0604020202020204" pitchFamily="34" charset="0"/>
                <a:ea typeface="Times New Roman" panose="02020603050405020304" pitchFamily="18" charset="0"/>
                <a:cs typeface="Times New Roman" panose="02020603050405020304" pitchFamily="18" charset="0"/>
              </a:rPr>
              <a:t>storage alert for demodb database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Metric: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 size percentage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Condition: </a:t>
            </a:r>
            <a:r>
              <a:rPr lang="en-US" sz="1000" b="1" dirty="0">
                <a:latin typeface="Arial" panose="020B0604020202020204" pitchFamily="34" charset="0"/>
                <a:ea typeface="Times New Roman" panose="02020603050405020304" pitchFamily="18" charset="0"/>
                <a:cs typeface="Times New Roman" panose="02020603050405020304" pitchFamily="18" charset="0"/>
              </a:rPr>
              <a:t>greater than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Threshold: </a:t>
            </a:r>
            <a:r>
              <a:rPr lang="en-US" sz="1000" b="1" dirty="0">
                <a:latin typeface="Arial" panose="020B0604020202020204" pitchFamily="34" charset="0"/>
                <a:ea typeface="Times New Roman" panose="02020603050405020304" pitchFamily="18" charset="0"/>
                <a:cs typeface="Times New Roman" panose="02020603050405020304" pitchFamily="18" charset="0"/>
              </a:rPr>
              <a:t>60</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Period: </a:t>
            </a:r>
            <a:r>
              <a:rPr lang="en-US" sz="1000" b="1" dirty="0">
                <a:latin typeface="Arial" panose="020B0604020202020204" pitchFamily="34" charset="0"/>
                <a:ea typeface="Times New Roman" panose="02020603050405020304" pitchFamily="18" charset="0"/>
                <a:cs typeface="Times New Roman" panose="02020603050405020304" pitchFamily="18" charset="0"/>
              </a:rPr>
              <a:t>over the last 5 minutes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Email owners, contributors, and readers: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selected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Additional administrator email(s): Any email address</a:t>
            </a: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Webhook: Leave blank</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23991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students begin preparing for the lab, you need to identify the Azure region that is the closest to your classroom location. Ensure that all students have this information, because they will need it during the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features does the Azure SQL Database service support? Select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SQL Server Profiler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Distributed transactions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Windows authentication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Active Directory Authentication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SQL Server authentication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SQL Server Profiler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2: Distributed transactions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Windows authentication</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4: Azure Active Directory Authentication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SQL Server authentication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SQL Database supports SQL Server authentication and, starting with V12, also Azure Active Directory authentication. Its most recent version also supports distributed transactions. However, there is no support for SQL Server Profiler or Windows authentication.</a:t>
            </a:r>
          </a:p>
        </p:txBody>
      </p:sp>
      <p:sp>
        <p:nvSpPr>
          <p:cNvPr id="4" name="Slide Number Placeholder 3"/>
          <p:cNvSpPr>
            <a:spLocks noGrp="1"/>
          </p:cNvSpPr>
          <p:nvPr>
            <p:ph type="sldNum" sz="quarter" idx="10"/>
          </p:nvPr>
        </p:nvSpPr>
        <p:spPr/>
        <p:txBody>
          <a:bodyPr/>
          <a:lstStyle/>
          <a:p>
            <a:fld id="{4ED10636-E360-4FAF-AEF6-E61D247DE080}"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663969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Save the alert. It will notify administrators if the database storage size exceeds 60 percent of the allocated size within a five-minute period.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SQL Database auditing</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Azure portal, navigate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blade,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navigate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Auditing &amp; Threat detection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Auditing &amp; Threat detection</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Inherit settings from server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 and then apply the following settings: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Auditing: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Auditing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details:</a:t>
            </a:r>
          </a:p>
          <a:p>
            <a:pPr marL="1200150" lvl="2" indent="-285750">
              <a:lnSpc>
                <a:spcPct val="115000"/>
              </a:lnSpc>
              <a:spcAft>
                <a:spcPts val="995"/>
              </a:spcAft>
              <a:buFont typeface="Wingdings" panose="05000000000000000000" pitchFamily="2"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Subscription: The same Azure subscription where the demodb resides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Storage account: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600200" lvl="3" indent="-2286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Name: A valid, unique name for a new storage account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600200" lvl="3" indent="-2286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Performance: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600200" lvl="3" indent="-2286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Replication: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Locally-redundant storage (LRS)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Retention (Days):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name: Accept the default</a:t>
            </a:r>
          </a:p>
          <a:p>
            <a:pPr marL="1200150" lvl="2" indent="-285750">
              <a:lnSpc>
                <a:spcPct val="115000"/>
              </a:lnSpc>
              <a:spcAft>
                <a:spcPts val="995"/>
              </a:spcAft>
              <a:buFont typeface="Wingdings" panose="05000000000000000000" pitchFamily="2"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access key: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Primary</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Audited Events: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Threat detection: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service and co-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administrators: Enable the checkbox</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30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519418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audit logs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point out that this is where you would see audit records.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DemoClientApp.exe.config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in Visual Studio.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Visual Studio, modify the value of the connection string attribute by adding the 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front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.windows.net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(make sure that you keep existing punctuation). The new value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connectionString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should look similar to this (on a single line):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Server=tcp:</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server_name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secure.windows.net,1433;</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Database=demodb; User ID=Instructor@server_name;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Password=Pa55w.rd;Encrypt=True;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TrustServerCertificate=False;</a:t>
            </a:r>
          </a:p>
          <a:p>
            <a:pPr lvl="1">
              <a:lnSpc>
                <a:spcPts val="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Timeout=30;</a:t>
            </a: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Save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DemoClientApp.config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close Visual Studio.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DemoClientApp.exe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run it, and then verify that it connects successfully to the database and displays the data values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dbo.demotable table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end the application,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back to the Azure portal in the Internet Explorer window, and then refresh the view of audit records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 records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Note that the listing contains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events.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an individual record and view its details 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Audit record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Keep Internet Explorer open for the next demonstration.</a:t>
            </a:r>
            <a:endParaRPr lang="en-US" dirty="0"/>
          </a:p>
        </p:txBody>
      </p:sp>
      <p:sp>
        <p:nvSpPr>
          <p:cNvPr id="4" name="Slide Number Placeholder 3"/>
          <p:cNvSpPr>
            <a:spLocks noGrp="1"/>
          </p:cNvSpPr>
          <p:nvPr>
            <p:ph type="sldNum" sz="quarter" idx="10"/>
          </p:nvPr>
        </p:nvSpPr>
        <p:spPr/>
        <p:txBody>
          <a:bodyPr/>
          <a:lstStyle/>
          <a:p>
            <a:fld id="{4ED10636-E360-4FAF-AEF6-E61D247DE080}" type="slidenum">
              <a:rPr lang="en-US" smtClean="0"/>
              <a:t>31</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51354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 content.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factors should you consider when deciding whether to use database copy and export or rely on point-in-time restore for backups of Azure SQL Database?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Some of the factors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Operational overhead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Transactionally consistent backup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Extra cost</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ability to perform on-premises restore</a:t>
            </a:r>
          </a:p>
        </p:txBody>
      </p:sp>
      <p:sp>
        <p:nvSpPr>
          <p:cNvPr id="4" name="Slide Number Placeholder 3"/>
          <p:cNvSpPr>
            <a:spLocks noGrp="1"/>
          </p:cNvSpPr>
          <p:nvPr>
            <p:ph type="sldNum" sz="quarter" idx="10"/>
          </p:nvPr>
        </p:nvSpPr>
        <p:spPr/>
        <p:txBody>
          <a:bodyPr/>
          <a:lstStyle/>
          <a:p>
            <a:fld id="{4ED10636-E360-4FAF-AEF6-E61D247DE080}"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352284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database copy and export but make sure to point out the drawbacks of using this approach when compared with point-in-time restore.</a:t>
            </a:r>
          </a:p>
        </p:txBody>
      </p:sp>
      <p:sp>
        <p:nvSpPr>
          <p:cNvPr id="4" name="Slide Number Placeholder 3"/>
          <p:cNvSpPr>
            <a:spLocks noGrp="1"/>
          </p:cNvSpPr>
          <p:nvPr>
            <p:ph type="sldNum" sz="quarter" idx="10"/>
          </p:nvPr>
        </p:nvSpPr>
        <p:spPr/>
        <p:txBody>
          <a:bodyPr/>
          <a:lstStyle/>
          <a:p>
            <a:fld id="{4ED10636-E360-4FAF-AEF6-E61D247DE080}" type="slidenum">
              <a:rPr lang="en-US" smtClean="0"/>
              <a:t>33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882871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that this self-service recovery feature is not a replacement for a properly planned disaster recovery solution. However, it can provide a useful recovery technique in the event of an emergency.</a:t>
            </a:r>
          </a:p>
        </p:txBody>
      </p:sp>
      <p:sp>
        <p:nvSpPr>
          <p:cNvPr id="4" name="Slide Number Placeholder 3"/>
          <p:cNvSpPr>
            <a:spLocks noGrp="1"/>
          </p:cNvSpPr>
          <p:nvPr>
            <p:ph type="sldNum" sz="quarter" idx="10"/>
          </p:nvPr>
        </p:nvSpPr>
        <p:spPr/>
        <p:txBody>
          <a:bodyPr/>
          <a:lstStyle/>
          <a:p>
            <a:fld id="{4ED10636-E360-4FAF-AEF6-E61D247DE080}" type="slidenum">
              <a:rPr lang="en-US" smtClean="0"/>
              <a:t>34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911915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geo-replication.</a:t>
            </a:r>
          </a:p>
        </p:txBody>
      </p:sp>
      <p:sp>
        <p:nvSpPr>
          <p:cNvPr id="4" name="Slide Number Placeholder 3"/>
          <p:cNvSpPr>
            <a:spLocks noGrp="1"/>
          </p:cNvSpPr>
          <p:nvPr>
            <p:ph type="sldNum" sz="quarter" idx="10"/>
          </p:nvPr>
        </p:nvSpPr>
        <p:spPr/>
        <p:txBody>
          <a:bodyPr/>
          <a:lstStyle/>
          <a:p>
            <a:fld id="{4ED10636-E360-4FAF-AEF6-E61D247DE080}" type="slidenum">
              <a:rPr lang="en-US" smtClean="0"/>
              <a:t>35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11281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 might take over 15 minutes before a restore point is generated for a newly created database. Similarly, it might take about the same amount of time to restore the deleted database. Keep this in mind when conducting this demonstration.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should have completed the previous demonstrations in this module.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Ensure that you have completed the previous demonstrations in this module.</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Restore a database</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Internet Explorer, in the Azure portal,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click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Restore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display its </a:t>
            </a:r>
            <a:r>
              <a:rPr lang="en-US" sz="1000" b="1" dirty="0">
                <a:latin typeface="Arial" panose="020B0604020202020204" pitchFamily="34" charset="0"/>
                <a:ea typeface="Times New Roman" panose="02020603050405020304" pitchFamily="18" charset="0"/>
                <a:cs typeface="Times New Roman" panose="02020603050405020304" pitchFamily="18" charset="0"/>
              </a:rPr>
              <a:t>Restore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Restore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verify whether a restore point is available. If not, wait until it is available.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verifying that the restore point has been created, delete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SQL Database.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the database has been deleted, 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DemoClientApp.exe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run it, note that an error is displayed, and then press Enter to end the application.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Azure portal, navigate to the blade of the SQL server you created in this module and, from its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Deleted databases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initiate restore operation. Make sure to set the name of the restored database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Wait for the restore operation to complete (this can take several minutes).</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DemoClientApp.exe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run it, verify that the application now retrieves the data values from the restored database, and then press Enter to end the application.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Configure geo-replication</a:t>
            </a: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Internet Explorer, in the Azure portal, navigate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Geo-Replication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SQL Database.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36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963276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Geo-Replication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create a readable secondary replica with the following settings: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Region: Accept the recommended region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Pricing tier: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Basic</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Secondary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Readable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Target server: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Server name: Any valid unique SQL server name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Server admin login: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Instructor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Wingdings" panose="05000000000000000000" pitchFamily="2"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 azure services to access server: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graphical representation of the geo-replication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Geo-Replication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blade.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Reset the demo environment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Windows PowerShell as an administrator.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Windows PowerShell command prompt, run the following command:</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Reset-Azure</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(twice), sign in by using the Microsoft account that is associated with your Azure subscription. If you have multiple Azure subscriptions, select the one that you used in this module.</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for confirmation,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press Enter.</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script removes Azure resources in your subscription. We therefore recommend that you use an Azure trial pass that was provisioned specifically for this course, and not your own Azure account.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will take 5-10 minutes to reset your Azure environment, ready for the next lab.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removes all storage, virtual machines, virtual networks, cloud services, SQL databases, and  resource groups.</a:t>
            </a:r>
          </a:p>
        </p:txBody>
      </p:sp>
      <p:sp>
        <p:nvSpPr>
          <p:cNvPr id="4" name="Slide Number Placeholder 3"/>
          <p:cNvSpPr>
            <a:spLocks noGrp="1"/>
          </p:cNvSpPr>
          <p:nvPr>
            <p:ph type="sldNum" sz="quarter" idx="10"/>
          </p:nvPr>
        </p:nvSpPr>
        <p:spPr/>
        <p:txBody>
          <a:bodyPr/>
          <a:lstStyle/>
          <a:p>
            <a:fld id="{4ED10636-E360-4FAF-AEF6-E61D247DE080}" type="slidenum">
              <a:rPr lang="en-US" smtClean="0"/>
              <a:t>37</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438547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completed the </a:t>
            </a:r>
            <a:r>
              <a:rPr lang="en-US" sz="1000" i="1" dirty="0">
                <a:latin typeface="Arial" panose="020B0604020202020204" pitchFamily="34" charset="0"/>
                <a:ea typeface="Calibri" panose="020F0502020204030204" pitchFamily="34" charset="0"/>
                <a:cs typeface="Times New Roman" panose="02020603050405020304" pitchFamily="18" charset="0"/>
              </a:rPr>
              <a:t>Preparing the Environment</a:t>
            </a:r>
            <a:r>
              <a:rPr lang="en-US" sz="1000" dirty="0">
                <a:latin typeface="Arial" panose="020B0604020202020204" pitchFamily="34" charset="0"/>
                <a:ea typeface="Calibri" panose="020F0502020204030204" pitchFamily="34" charset="0"/>
                <a:cs typeface="Times New Roman" panose="02020603050405020304" pitchFamily="18" charset="0"/>
              </a:rPr>
              <a:t> demonstration at the beginning of the first lesson in this module.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Microsoft Azure portal is continually improved, and the user interface might have been updated since this lab was written. Before students start the lab, make them aware of any differences between the steps described in the lab and the current Azure portal user interface.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high-level steps in this and other labs are designed to help students through the tasks while promoting learning and consolidation of the material in the module. Students should be able to complete the high-level steps with the knowledge they gained in the module. However, sometimes students find it hard to complete all tasks and Windows PowerShell scripts without extra help. Make sure the students know where to find the Lab Answer Keys (LAKs), which have very detailed, step-by-step instructions, for each lab.</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students start the lab, you need to decide which Azure region is the closest to your classroom location. Ensure that all students have this information, because they will need it during the lab.</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Depending on the classroom network configuration, the IP address of the client computer can change. If this happens, client tools can display an error message when students try to connect to Azure SQL Database, and they will need to add a firewall rule that allows access to the Azure SQL Database server from the full range of possible IP addresses. If you do not know what range to use, you can have students add a rule for the range 0.0.0.0 to 255.255.255.255 to allow access from any Internet-connected computer. However, you should stress that we do not recommend this practice for production environments.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securing, and monitoring an Azure SQL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operations team at A. Datum currently uses a Microsoft SQL Server database to store inventory of company’s servers. You want to investigate the option of using Azure SQL Database to host this database. The operations team is interested in monitoring the performance of this database in Azure.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 Microsoft Azure portal is continually improved, and the user interface might have been updated since this lab was written. Your instructor will make you aware of any differences between the steps described in the lab and the current Azure portal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Migrating a Microsoft SQL Server Database to Azure SQL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sales team at A. Datum uses a customer relationship management system application to track customer invoices. The application currently stores customer data in an on-premises Microsoft SQL Server database. You want to demonstrate that Azure can support this customer relationship management system application by migrating the database for this application to Azure SQL Database, and then reconfiguring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application to use the new, cloud-based database.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38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490334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Restoring a database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operations database you created is considered a mission-critical source of data for IT employees at </a:t>
            </a:r>
            <a:b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b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Datum. Before business decision makers can commit to using Azure to host this database, you must ensure that the database can be recovered in the event of accidental deletion.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 might take over 15 minutes before a restore point is generated for a newly created database. Similarly, it might take about the same amount of time to restore deleted database. Keep this in mind when scheduling this exercise. </a:t>
            </a:r>
            <a:endParaRPr lang="en-US" dirty="0"/>
          </a:p>
        </p:txBody>
      </p:sp>
      <p:sp>
        <p:nvSpPr>
          <p:cNvPr id="4" name="Slide Number Placeholder 3"/>
          <p:cNvSpPr>
            <a:spLocks noGrp="1"/>
          </p:cNvSpPr>
          <p:nvPr>
            <p:ph type="sldNum" sz="quarter" idx="10"/>
          </p:nvPr>
        </p:nvSpPr>
        <p:spPr/>
        <p:txBody>
          <a:bodyPr/>
          <a:lstStyle/>
          <a:p>
            <a:fld id="{4ED10636-E360-4FAF-AEF6-E61D247DE080}" type="slidenum">
              <a:rPr lang="en-US" smtClean="0"/>
              <a:t>39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74423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 environment is configured correctly for the lab that is at the end of this module. You also must perform these steps to prepare the environment for this module’s demonstrations.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demonstrations and labs in this course use custom Windows PowerShell modules, including </a:t>
            </a:r>
            <a:b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Setup-Azure</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prepare the environment and </a:t>
            </a:r>
            <a:r>
              <a:rPr lang="en-US" sz="1000" b="1" dirty="0">
                <a:latin typeface="Arial" panose="020B0604020202020204" pitchFamily="34" charset="0"/>
                <a:ea typeface="Calibri" panose="020F0502020204030204" pitchFamily="34" charset="0"/>
                <a:cs typeface="Times New Roman" panose="02020603050405020304" pitchFamily="18" charset="0"/>
              </a:rPr>
              <a:t>Reset-Azure</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perform clean-up tasks afterwards. You </a:t>
            </a:r>
            <a:b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b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can view the source .psm1 files in the </a:t>
            </a:r>
            <a:r>
              <a:rPr lang="en-US"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D:\Modules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Important:</a:t>
            </a:r>
            <a:r>
              <a:rPr lang="en-US" sz="1000" dirty="0">
                <a:latin typeface="Arial" panose="020B0604020202020204" pitchFamily="34" charset="0"/>
                <a:ea typeface="Calibri" panose="020F0502020204030204" pitchFamily="34" charset="0"/>
                <a:cs typeface="Times New Roman" panose="02020603050405020304" pitchFamily="18" charset="0"/>
              </a:rPr>
              <a:t> Note that the reset script will delete resources in your Azure subscription. If you are using your own Azure subscription and not a trial subscription obtained by using a learning pass, you will lose your existing services and data.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Start the </a:t>
            </a:r>
            <a:r>
              <a:rPr lang="en-US" sz="1000" b="1" dirty="0">
                <a:latin typeface="Arial" panose="020B0604020202020204" pitchFamily="34" charset="0"/>
                <a:ea typeface="Calibri" panose="020F0502020204030204" pitchFamily="34" charset="0"/>
                <a:cs typeface="Times New Roman" panose="02020603050405020304" pitchFamily="18" charset="0"/>
              </a:rPr>
              <a:t>20533C-MIA-CL1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machines, and then sign in as </a:t>
            </a:r>
            <a:r>
              <a:rPr lang="en-US" sz="1000" b="1" dirty="0">
                <a:latin typeface="Arial" panose="020B0604020202020204" pitchFamily="34" charset="0"/>
                <a:ea typeface="Calibri" panose="020F0502020204030204" pitchFamily="34" charset="0"/>
                <a:cs typeface="Times New Roman" panose="02020603050405020304" pitchFamily="18" charset="0"/>
              </a:rPr>
              <a:t>Student</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You should have provisioned a Microsoft Azure subscription ahead of time.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Launch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Administrator privileges.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Windows PowerShell</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prompt, type the following command, and then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Setup-Azure</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the prompt, type the module number, and then press Enter.</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script will take a few seconds to complete.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544241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ED10636-E360-4FAF-AEF6-E61D247DE080}" type="slidenum">
              <a:rPr lang="en-US" smtClean="0"/>
              <a:t>40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985772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the SalesApp web application was deployed to a server with a fixed public IP address, how could you enable it to access the sales Azure SQL Database without allowing it to access any other Azure SQL Database on the same server running SQL?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Create a database-level firewall rule on the sales database that grants access to the SalesApp web server IP address, and ensure that this IP address is not included in any server-level firewall rules.</a:t>
            </a:r>
          </a:p>
        </p:txBody>
      </p:sp>
      <p:sp>
        <p:nvSpPr>
          <p:cNvPr id="4" name="Slide Number Placeholder 3"/>
          <p:cNvSpPr>
            <a:spLocks noGrp="1"/>
          </p:cNvSpPr>
          <p:nvPr>
            <p:ph type="sldNum" sz="quarter" idx="10"/>
          </p:nvPr>
        </p:nvSpPr>
        <p:spPr/>
        <p:txBody>
          <a:bodyPr/>
          <a:lstStyle/>
          <a:p>
            <a:fld id="{4ED10636-E360-4FAF-AEF6-E61D247DE080}" type="slidenum">
              <a:rPr lang="en-US" smtClean="0"/>
              <a:t>41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771172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Your connection from SQL Server Management Studio running on an on-premises computer to an Azure SQL Database server fails with the connectivity error.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When connecting for the first time from an on-premises computer to an Azure SQL Database, start by ensuring that the firewall rules of the server hosting the database include the public IP address representing your computer. You can easily identify this by viewing the </a:t>
            </a:r>
            <a:r>
              <a:rPr lang="en-US" sz="1000" b="1" dirty="0">
                <a:latin typeface="Arial" panose="020B0604020202020204" pitchFamily="34" charset="0"/>
                <a:ea typeface="Calibri" panose="020F0502020204030204" pitchFamily="34" charset="0"/>
                <a:cs typeface="Times New Roman" panose="02020603050405020304" pitchFamily="18" charset="0"/>
              </a:rPr>
              <a:t>Allow the current client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IP address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entry in the Azure portal.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you see connectivity issues when attempting to connect afterwards, then keep in mind that your public IP address could change. For example, your organization might own a range of public IP addresses. If so, you should identify that range and include all of its IP addresses in the firewall rule of the server hosting the Azure SQL database.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the correct ranges have been granted access, check for restrictions on outbound traffic. Your Windows Firewall and your organization’s perimeter network firewalls must permit outbound TCP connections to port 1433 for the Azure IP address space.</a:t>
            </a:r>
            <a:endParaRPr lang="en-US" sz="1000" dirty="0"/>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considerations for choosing between on-premises server running SQL, SQL Server in an Azure IaaS virtual machine running SQL, and Azure SQL Database?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many considerations, including: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Data storage policy compliance. Some organizations, geo-political regions, and industries have strict requirements for data storage, which might determine where and how to store data.</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Required functionality. A computer running SQL supports some functionality that is not available in Azure SQL database, including for example distributed transactions, Service Broker and related objects, SQL Server Profiler, OLE DB Connectivity, or Windows authentication.</a:t>
            </a:r>
          </a:p>
          <a:p>
            <a:pPr>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42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85628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Additional services. SQL Server includes not only the database engine, but also additional services such as the SQL Server Agent, SQL Server Integration Services, SQL Server Reporting Services, SQL Server Analysis Services, SQL Server Data Quality Services, and SQL Server Master Data Services. If the capabilities of these services are required, SQL Server might be a better choice. On the other hand, keep in mind that the absence of these components in Azure SQL Database is more than compensated by a number of Azure offerings that provide equivalent functionality, such as Azure SQL Data Warehouse or Azure Data Factory service</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Maintenance and manageability. In general, Azure SQL Database requires considerably less database maintenance overhead than a SQL Server instance (on-premises or in an Azure virtual machine).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4ED10636-E360-4FAF-AEF6-E61D247DE080}" type="slidenum">
              <a:rPr lang="en-US" smtClean="0"/>
              <a:t>43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69163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slide to describe the relationship of SQL Database to other Azure services. This is the same slide that the “Overview of Azure” lesson in Module 1 includes. However, the principal subject of this module (Azure SQL Database) is highlighted in red, and closely related subjects, Storage and Azure Virtual Machines, are highlighted in orange.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Explain that this topic describes the two types of relational database services that Azure provides. The </a:t>
            </a:r>
            <a:b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b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rest of the module focuses on Azure SQL Database, because it is a commonly used PaaS solution for application-data storage. You should point out that Azure also supports storage and management of nonrelational data, also known as NoSQL database, by leveraging Azure table storage or third-party IaaS or PaaS products, such as MongoDB or DocumentDB (also included on the slide). </a:t>
            </a:r>
            <a:r>
              <a:rPr lang="en-US" sz="1000" dirty="0">
                <a:latin typeface="Arial" panose="020B0604020202020204" pitchFamily="34" charset="0"/>
                <a:ea typeface="Calibri" panose="020F0502020204030204" pitchFamily="34" charset="0"/>
                <a:cs typeface="Times New Roman" panose="02020603050405020304" pitchFamily="18" charset="0"/>
              </a:rPr>
              <a:t>In addition, mention other Microsoft Azure Marketplace relational database offerings (such as MySQL on ClearDB).</a:t>
            </a:r>
          </a:p>
        </p:txBody>
      </p:sp>
      <p:sp>
        <p:nvSpPr>
          <p:cNvPr id="4" name="Slide Number Placeholder 3"/>
          <p:cNvSpPr>
            <a:spLocks noGrp="1"/>
          </p:cNvSpPr>
          <p:nvPr>
            <p:ph type="sldNum" sz="quarter" idx="10"/>
          </p:nvPr>
        </p:nvSpPr>
        <p:spPr/>
        <p:txBody>
          <a:bodyPr/>
          <a:lstStyle/>
          <a:p>
            <a:fld id="{4ED10636-E360-4FAF-AEF6-E61D247DE080}"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305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Microsoft SQL Server is a common feature in most enterprise-infrastructure environments, and students should be very familiar with it. Therefore, this course does not include a detailed discussion. The point of this topic is to highlight key differences between SQL Server and Azure SQL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Elaborate on the virtual network support, and explain how you can place a virtual machine that is hosting a SQL Server instance on virtual network that you choose arbitrarily. This allows direct connectivity with other virtual machines and cloud services on the same virtual network, without communicating via their public endpoints. You cannot place Azure SQL Databases on a specific virtual network.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that when you are migrating the on-premises databases to Azure, you might encounter compatibility issues. However, you can identify and remediate them by using the functionality that Microsoft Visual Studio and SQL Server Data Tools include, or by using the SQL Database Migration Wizard.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download SQL Database Migration Wizard v3.15.6, v4.15.6 and v5.15.6, refer to: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http://aka.ms/Re644e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319426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model behind the Azure platform.</a:t>
            </a:r>
          </a:p>
        </p:txBody>
      </p:sp>
      <p:sp>
        <p:nvSpPr>
          <p:cNvPr id="4" name="Slide Number Placeholder 3"/>
          <p:cNvSpPr>
            <a:spLocks noGrp="1"/>
          </p:cNvSpPr>
          <p:nvPr>
            <p:ph type="sldNum" sz="quarter" idx="10"/>
          </p:nvPr>
        </p:nvSpPr>
        <p:spPr/>
        <p:txBody>
          <a:bodyPr/>
          <a:lstStyle/>
          <a:p>
            <a:fld id="{4ED10636-E360-4FAF-AEF6-E61D247DE080}"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34030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performance levels do not apply to deployments of elastic database pools, because their pricing tiers map directly to service tiers.</a:t>
            </a:r>
          </a:p>
        </p:txBody>
      </p:sp>
      <p:sp>
        <p:nvSpPr>
          <p:cNvPr id="4" name="Slide Number Placeholder 3"/>
          <p:cNvSpPr>
            <a:spLocks noGrp="1"/>
          </p:cNvSpPr>
          <p:nvPr>
            <p:ph type="sldNum" sz="quarter" idx="10"/>
          </p:nvPr>
        </p:nvSpPr>
        <p:spPr/>
        <p:txBody>
          <a:bodyPr/>
          <a:lstStyle/>
          <a:p>
            <a:fld id="{4ED10636-E360-4FAF-AEF6-E61D247DE080}"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1369453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are planning on creating a new Azure SQL Database on an existing SQL Server by using Azure portal. What settings can you configure for the new database? Select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Pricing tier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Collation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Resource group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Login name and password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Firewall rule for allowing Azure services to access the database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1: Pricing tier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2: Collation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Resource group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Login name and password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Firewall rule for allowing Azure services to access the database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Both pricing tier and collation are available as choices when deploying Azure SQL Database into an existing SQL Server. However, resource group and credentials are part of the SQL Server configuration. While it is possible to configure database level firewall rules, this option is not available when deploying a new database via Azure portal.</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ED10636-E360-4FAF-AEF6-E61D247DE080}"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7: Planning and implementing Azure SQL Database</a:t>
            </a:r>
          </a:p>
        </p:txBody>
      </p:sp>
    </p:spTree>
    <p:extLst>
      <p:ext uri="{BB962C8B-B14F-4D97-AF65-F5344CB8AC3E}">
        <p14:creationId xmlns:p14="http://schemas.microsoft.com/office/powerpoint/2010/main" val="248843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2405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229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5008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134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92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7762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994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5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322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49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421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21848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128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5.emf"/><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7</a:t>
            </a:r>
          </a:p>
        </p:txBody>
      </p:sp>
      <p:sp>
        <p:nvSpPr>
          <p:cNvPr id="3" name="Subtitle 2"/>
          <p:cNvSpPr>
            <a:spLocks noGrp="1"/>
          </p:cNvSpPr>
          <p:nvPr>
            <p:ph type="subTitle" sz="quarter" idx="1"/>
          </p:nvPr>
        </p:nvSpPr>
        <p:spPr/>
        <p:txBody>
          <a:bodyPr/>
          <a:lstStyle/>
          <a:p>
            <a:r>
              <a:rPr lang="en-US" dirty="0"/>
              <a:t>Planning and implementing </a:t>
            </a:r>
            <a:br>
              <a:rPr lang="en-US" dirty="0"/>
            </a:br>
            <a:r>
              <a:rPr lang="en-US" dirty="0"/>
              <a:t>Azure SQL Database
</a:t>
            </a:r>
          </a:p>
        </p:txBody>
      </p:sp>
    </p:spTree>
    <p:extLst>
      <p:ext uri="{BB962C8B-B14F-4D97-AF65-F5344CB8AC3E}">
        <p14:creationId xmlns:p14="http://schemas.microsoft.com/office/powerpoint/2010/main" val="283695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implementing and managing Azure 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1800"/>
              </a:spcBef>
            </a:pPr>
            <a:r>
              <a:rPr lang="en-US" b="0" kern="0" dirty="0">
                <a:solidFill>
                  <a:srgbClr val="000000"/>
                </a:solidFill>
              </a:rPr>
              <a:t>Azure portal</a:t>
            </a:r>
            <a:endParaRPr lang="en-IN" b="0" kern="0" dirty="0">
              <a:solidFill>
                <a:srgbClr val="000000"/>
              </a:solidFill>
            </a:endParaRPr>
          </a:p>
          <a:p>
            <a:pPr lvl="0">
              <a:spcBef>
                <a:spcPts val="1800"/>
              </a:spcBef>
            </a:pPr>
            <a:r>
              <a:rPr lang="en-US" b="0" kern="0" dirty="0">
                <a:solidFill>
                  <a:srgbClr val="000000"/>
                </a:solidFill>
              </a:rPr>
              <a:t>Azure PowerShell module</a:t>
            </a:r>
          </a:p>
          <a:p>
            <a:pPr lvl="0">
              <a:spcBef>
                <a:spcPts val="1800"/>
              </a:spcBef>
            </a:pPr>
            <a:r>
              <a:rPr lang="en-US" b="0" kern="0" dirty="0">
                <a:solidFill>
                  <a:srgbClr val="000000"/>
                </a:solidFill>
              </a:rPr>
              <a:t>Azure CLI</a:t>
            </a:r>
          </a:p>
          <a:p>
            <a:pPr lvl="0">
              <a:spcBef>
                <a:spcPts val="1800"/>
              </a:spcBef>
            </a:pPr>
            <a:r>
              <a:rPr lang="en-US" b="0" kern="0" dirty="0">
                <a:solidFill>
                  <a:srgbClr val="000000"/>
                </a:solidFill>
              </a:rPr>
              <a:t>Azure Resource Manager templates</a:t>
            </a:r>
            <a:endParaRPr lang="en-IN" b="0" kern="0" dirty="0">
              <a:solidFill>
                <a:srgbClr val="000000"/>
              </a:solidFill>
            </a:endParaRPr>
          </a:p>
          <a:p>
            <a:pPr lvl="0">
              <a:spcBef>
                <a:spcPts val="1800"/>
              </a:spcBef>
            </a:pPr>
            <a:r>
              <a:rPr lang="en-US" b="0" kern="0" dirty="0">
                <a:solidFill>
                  <a:srgbClr val="000000"/>
                </a:solidFill>
              </a:rPr>
              <a:t>SQL Server Management Studio</a:t>
            </a:r>
            <a:endParaRPr lang="en-IN" b="0" kern="0" dirty="0">
              <a:solidFill>
                <a:srgbClr val="000000"/>
              </a:solidFill>
            </a:endParaRPr>
          </a:p>
          <a:p>
            <a:pPr lvl="0">
              <a:spcBef>
                <a:spcPts val="1800"/>
              </a:spcBef>
            </a:pPr>
            <a:r>
              <a:rPr lang="en-US" b="0" kern="0" dirty="0">
                <a:solidFill>
                  <a:srgbClr val="000000"/>
                </a:solidFill>
              </a:rPr>
              <a:t>SQLCMD</a:t>
            </a:r>
            <a:endParaRPr lang="en-IN" b="0" kern="0" dirty="0">
              <a:solidFill>
                <a:srgbClr val="000000"/>
              </a:solidFill>
            </a:endParaRPr>
          </a:p>
          <a:p>
            <a:pPr lvl="0">
              <a:spcBef>
                <a:spcPts val="1800"/>
              </a:spcBef>
            </a:pPr>
            <a:r>
              <a:rPr lang="en-US" b="0" kern="0" dirty="0">
                <a:solidFill>
                  <a:srgbClr val="000000"/>
                </a:solidFill>
              </a:rPr>
              <a:t>Visual Studio</a:t>
            </a:r>
          </a:p>
        </p:txBody>
      </p:sp>
    </p:spTree>
    <p:extLst>
      <p:ext uri="{BB962C8B-B14F-4D97-AF65-F5344CB8AC3E}">
        <p14:creationId xmlns:p14="http://schemas.microsoft.com/office/powerpoint/2010/main" val="41144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Azure SQL Database</a:t>
            </a:r>
          </a:p>
        </p:txBody>
      </p:sp>
      <p:graphicFrame>
        <p:nvGraphicFramePr>
          <p:cNvPr id="4" name="Content Placeholder 1"/>
          <p:cNvGraphicFramePr>
            <a:graphicFrameLocks/>
          </p:cNvGraphicFramePr>
          <p:nvPr>
            <p:extLst>
              <p:ext uri="{D42A27DB-BD31-4B8C-83A1-F6EECF244321}">
                <p14:modId xmlns:p14="http://schemas.microsoft.com/office/powerpoint/2010/main" val="863717083"/>
              </p:ext>
            </p:extLst>
          </p:nvPr>
        </p:nvGraphicFramePr>
        <p:xfrm>
          <a:off x="458788" y="1020763"/>
          <a:ext cx="8118476" cy="4937760"/>
        </p:xfrm>
        <a:graphic>
          <a:graphicData uri="http://schemas.openxmlformats.org/drawingml/2006/table">
            <a:tbl>
              <a:tblPr firstCol="1">
                <a:tableStyleId>{21E4AEA4-8DFA-4A89-87EB-49C32662AFE0}</a:tableStyleId>
              </a:tblPr>
              <a:tblGrid>
                <a:gridCol w="3451731">
                  <a:extLst>
                    <a:ext uri="{9D8B030D-6E8A-4147-A177-3AD203B41FA5}">
                      <a16:colId xmlns:a16="http://schemas.microsoft.com/office/drawing/2014/main" val="20000"/>
                    </a:ext>
                  </a:extLst>
                </a:gridCol>
                <a:gridCol w="4666745">
                  <a:extLst>
                    <a:ext uri="{9D8B030D-6E8A-4147-A177-3AD203B41FA5}">
                      <a16:colId xmlns:a16="http://schemas.microsoft.com/office/drawing/2014/main" val="20001"/>
                    </a:ext>
                  </a:extLst>
                </a:gridCol>
              </a:tblGrid>
              <a:tr h="370840">
                <a:tc>
                  <a:txBody>
                    <a:bodyPr/>
                    <a:lstStyle/>
                    <a:p>
                      <a:r>
                        <a:rPr lang="en-US" sz="2400" b="0" dirty="0">
                          <a:solidFill>
                            <a:schemeClr val="tx1"/>
                          </a:solidFill>
                          <a:latin typeface="Segoe UI" pitchFamily="34" charset="0"/>
                          <a:cs typeface="Segoe UI" pitchFamily="34" charset="0"/>
                        </a:rPr>
                        <a:t>Creating</a:t>
                      </a:r>
                      <a:r>
                        <a:rPr lang="en-US" sz="2400" b="0" baseline="0" dirty="0">
                          <a:solidFill>
                            <a:schemeClr val="tx1"/>
                          </a:solidFill>
                          <a:latin typeface="Segoe UI" pitchFamily="34" charset="0"/>
                          <a:cs typeface="Segoe UI" pitchFamily="34" charset="0"/>
                        </a:rPr>
                        <a:t> a database</a:t>
                      </a:r>
                      <a:endParaRPr lang="en-IN" sz="2400" b="0" dirty="0">
                        <a:solidFill>
                          <a:schemeClr val="tx1"/>
                        </a:solidFill>
                        <a:latin typeface="Segoe UI" pitchFamily="34" charset="0"/>
                        <a:cs typeface="Segoe UI" pitchFamily="34" charset="0"/>
                      </a:endParaRPr>
                    </a:p>
                  </a:txBody>
                  <a:tcPr/>
                </a:tc>
                <a:tc>
                  <a:txBody>
                    <a:bodyPr/>
                    <a:lstStyle/>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Database name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Server name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Service tier </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Performance level</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Maximum size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Collation</a:t>
                      </a:r>
                      <a:endParaRPr lang="en-IN" sz="2400" b="0" kern="1200" dirty="0">
                        <a:solidFill>
                          <a:schemeClr val="tx1"/>
                        </a:solidFill>
                        <a:effectLst/>
                        <a:latin typeface="Segoe UI" pitchFamily="34" charset="0"/>
                        <a:ea typeface="+mn-ea"/>
                        <a:cs typeface="Segoe UI" pitchFamily="34" charset="0"/>
                      </a:endParaRPr>
                    </a:p>
                    <a:p>
                      <a:pPr marL="28575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Resource group</a:t>
                      </a:r>
                      <a:endParaRPr lang="en-IN" sz="2400" b="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370840">
                <a:tc>
                  <a:txBody>
                    <a:bodyPr/>
                    <a:lstStyle/>
                    <a:p>
                      <a:r>
                        <a:rPr lang="en-US" sz="2400" b="0" dirty="0">
                          <a:solidFill>
                            <a:schemeClr val="tx1"/>
                          </a:solidFill>
                          <a:latin typeface="Segoe UI" pitchFamily="34" charset="0"/>
                          <a:cs typeface="Segoe UI" pitchFamily="34" charset="0"/>
                        </a:rPr>
                        <a:t>Creating a server</a:t>
                      </a:r>
                      <a:endParaRPr lang="en-IN" sz="2400" b="0" dirty="0">
                        <a:solidFill>
                          <a:schemeClr val="tx1"/>
                        </a:solidFill>
                        <a:latin typeface="Segoe UI" pitchFamily="34" charset="0"/>
                        <a:cs typeface="Segoe UI" pitchFamily="34" charset="0"/>
                      </a:endParaRPr>
                    </a:p>
                  </a:txBody>
                  <a:tcPr/>
                </a:tc>
                <a:tc>
                  <a:txBody>
                    <a:bodyPr/>
                    <a:lstStyle/>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Server name</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Admin login credentials</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Location (Azure region)</a:t>
                      </a:r>
                      <a:endParaRPr lang="en-IN" sz="2400" b="0" kern="1200" dirty="0">
                        <a:solidFill>
                          <a:schemeClr val="tx1"/>
                        </a:solidFill>
                        <a:effectLst/>
                        <a:latin typeface="Segoe UI" pitchFamily="34" charset="0"/>
                        <a:ea typeface="+mn-ea"/>
                        <a:cs typeface="Segoe UI" pitchFamily="34" charset="0"/>
                      </a:endParaRPr>
                    </a:p>
                    <a:p>
                      <a:pPr marL="285750" lvl="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Whether to allow Azure services to access server</a:t>
                      </a:r>
                      <a:endParaRPr lang="en-IN" sz="2400" b="0" kern="1200" dirty="0">
                        <a:solidFill>
                          <a:schemeClr val="tx1"/>
                        </a:solidFill>
                        <a:effectLst/>
                        <a:latin typeface="Segoe UI" pitchFamily="34" charset="0"/>
                        <a:ea typeface="+mn-ea"/>
                        <a:cs typeface="Segoe UI" pitchFamily="34" charset="0"/>
                      </a:endParaRPr>
                    </a:p>
                    <a:p>
                      <a:pPr marL="285750" indent="-285750">
                        <a:buClr>
                          <a:schemeClr val="accent2">
                            <a:lumMod val="75000"/>
                          </a:schemeClr>
                        </a:buClr>
                        <a:buFont typeface="Arial" pitchFamily="34" charset="0"/>
                        <a:buChar char="•"/>
                      </a:pPr>
                      <a:r>
                        <a:rPr lang="en-US" sz="2400" b="0" kern="1200" dirty="0">
                          <a:solidFill>
                            <a:schemeClr val="tx1"/>
                          </a:solidFill>
                          <a:effectLst/>
                          <a:latin typeface="Segoe UI" pitchFamily="34" charset="0"/>
                          <a:ea typeface="+mn-ea"/>
                          <a:cs typeface="Segoe UI" pitchFamily="34" charset="0"/>
                        </a:rPr>
                        <a:t>Whether to create V12 server</a:t>
                      </a:r>
                      <a:endParaRPr lang="en-IN" sz="2400" b="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9581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a SQL Server Database to Azure SQL Database</a:t>
            </a:r>
          </a:p>
        </p:txBody>
      </p:sp>
      <p:grpSp>
        <p:nvGrpSpPr>
          <p:cNvPr id="5" name="Group 4" descr="Diagram of a SQL Server database being migrated to an Azure SQL Database server using a Transact-SQL script and a DAC package, as well as the deployment wizard in SQL Server Management Studio. On the left is a server with a database depicting SQL Server database. On the right is another server with a database and a cloud depicting Azure SQL Database server. Two arrows, one with a Transact-SQL script icon and another with a DAC package and Deployment Wizard icons, are between the SQL Server and the Azure SQL Database server." title="Migrating a SQL Server Database to Azure SQL Database"/>
          <p:cNvGrpSpPr/>
          <p:nvPr/>
        </p:nvGrpSpPr>
        <p:grpSpPr>
          <a:xfrm>
            <a:off x="273091" y="724471"/>
            <a:ext cx="8941083" cy="6017761"/>
            <a:chOff x="273091" y="724471"/>
            <a:chExt cx="8941083" cy="6017761"/>
          </a:xfrm>
        </p:grpSpPr>
        <p:grpSp>
          <p:nvGrpSpPr>
            <p:cNvPr id="6" name="Group 5"/>
            <p:cNvGrpSpPr>
              <a:grpSpLocks noChangeAspect="1"/>
            </p:cNvGrpSpPr>
            <p:nvPr/>
          </p:nvGrpSpPr>
          <p:grpSpPr bwMode="auto">
            <a:xfrm>
              <a:off x="5475492" y="724471"/>
              <a:ext cx="3290821" cy="1996338"/>
              <a:chOff x="6696" y="1934"/>
              <a:chExt cx="539" cy="304"/>
            </a:xfrm>
          </p:grpSpPr>
          <p:sp>
            <p:nvSpPr>
              <p:cNvPr id="59"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0" name="Freeform 59"/>
              <p:cNvSpPr>
                <a:spLocks/>
              </p:cNvSpPr>
              <p:nvPr/>
            </p:nvSpPr>
            <p:spPr bwMode="auto">
              <a:xfrm>
                <a:off x="6699" y="2031"/>
                <a:ext cx="402" cy="20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grpSp>
        <p:sp>
          <p:nvSpPr>
            <p:cNvPr id="7" name="Arc 6"/>
            <p:cNvSpPr/>
            <p:nvPr/>
          </p:nvSpPr>
          <p:spPr bwMode="auto">
            <a:xfrm rot="20257360" flipV="1">
              <a:off x="2612027" y="2960321"/>
              <a:ext cx="4454377" cy="2144768"/>
            </a:xfrm>
            <a:prstGeom prst="arc">
              <a:avLst>
                <a:gd name="adj1" fmla="val 11326833"/>
                <a:gd name="adj2" fmla="val 20346603"/>
              </a:avLst>
            </a:prstGeom>
            <a:ln w="76200">
              <a:headEnd type="none" w="med" len="med"/>
              <a:tailEnd type="triangl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Arc 7"/>
            <p:cNvSpPr/>
            <p:nvPr/>
          </p:nvSpPr>
          <p:spPr bwMode="auto">
            <a:xfrm rot="21087385">
              <a:off x="2506081" y="3296652"/>
              <a:ext cx="4454377" cy="2144768"/>
            </a:xfrm>
            <a:prstGeom prst="arc">
              <a:avLst>
                <a:gd name="adj1" fmla="val 11326833"/>
                <a:gd name="adj2" fmla="val 19070797"/>
              </a:avLst>
            </a:prstGeom>
            <a:ln w="76200">
              <a:headEnd type="none" w="med" len="med"/>
              <a:tailEnd type="triangl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9" name="TextBox 8"/>
            <p:cNvSpPr txBox="1"/>
            <p:nvPr/>
          </p:nvSpPr>
          <p:spPr>
            <a:xfrm>
              <a:off x="2386792" y="2351477"/>
              <a:ext cx="2131481"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Transact-SQL script</a:t>
              </a:r>
            </a:p>
          </p:txBody>
        </p:sp>
        <p:sp>
          <p:nvSpPr>
            <p:cNvPr id="10" name="TextBox 9"/>
            <p:cNvSpPr txBox="1"/>
            <p:nvPr/>
          </p:nvSpPr>
          <p:spPr>
            <a:xfrm>
              <a:off x="3505472" y="4178201"/>
              <a:ext cx="1529842"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DAC Package</a:t>
              </a:r>
            </a:p>
          </p:txBody>
        </p:sp>
        <p:sp>
          <p:nvSpPr>
            <p:cNvPr id="11" name="TextBox 10"/>
            <p:cNvSpPr txBox="1"/>
            <p:nvPr/>
          </p:nvSpPr>
          <p:spPr>
            <a:xfrm>
              <a:off x="5036024" y="5818902"/>
              <a:ext cx="3427990" cy="923330"/>
            </a:xfrm>
            <a:prstGeom prst="rect">
              <a:avLst/>
            </a:prstGeom>
            <a:noFill/>
          </p:spPr>
          <p:txBody>
            <a:bodyPr wrap="none" rtlCol="0">
              <a:spAutoFit/>
            </a:bodyPr>
            <a:lstStyle/>
            <a:p>
              <a:pPr algn="ctr"/>
              <a:r>
                <a:rPr lang="en-GB" b="0" dirty="0">
                  <a:latin typeface="Segoe UI" panose="020B0502040204020203" pitchFamily="34" charset="0"/>
                  <a:cs typeface="Segoe UI" panose="020B0502040204020203" pitchFamily="34" charset="0"/>
                </a:rPr>
                <a:t>Deployment wizard</a:t>
              </a:r>
            </a:p>
            <a:p>
              <a:pPr algn="ctr"/>
              <a:r>
                <a:rPr lang="en-GB" b="0" dirty="0">
                  <a:latin typeface="Segoe UI" panose="020B0502040204020203" pitchFamily="34" charset="0"/>
                  <a:cs typeface="Segoe UI" panose="020B0502040204020203" pitchFamily="34" charset="0"/>
                </a:rPr>
                <a:t>in</a:t>
              </a:r>
            </a:p>
            <a:p>
              <a:pPr algn="ctr"/>
              <a:r>
                <a:rPr lang="en-GB" b="0" dirty="0">
                  <a:latin typeface="Segoe UI" panose="020B0502040204020203" pitchFamily="34" charset="0"/>
                  <a:cs typeface="Segoe UI" panose="020B0502040204020203" pitchFamily="34" charset="0"/>
                </a:rPr>
                <a:t>SQL Server Management Studio</a:t>
              </a:r>
            </a:p>
          </p:txBody>
        </p:sp>
        <p:cxnSp>
          <p:nvCxnSpPr>
            <p:cNvPr id="12" name="Straight Arrow Connector 11"/>
            <p:cNvCxnSpPr>
              <a:stCxn id="35" idx="1"/>
            </p:cNvCxnSpPr>
            <p:nvPr/>
          </p:nvCxnSpPr>
          <p:spPr bwMode="auto">
            <a:xfrm flipH="1" flipV="1">
              <a:off x="5524022" y="4929762"/>
              <a:ext cx="649908" cy="334002"/>
            </a:xfrm>
            <a:prstGeom prst="straightConnector1">
              <a:avLst/>
            </a:prstGeom>
            <a:ln>
              <a:headEnd type="none" w="med" len="med"/>
              <a:tailEnd type="triangle"/>
            </a:ln>
            <a:effectLst/>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3"/>
            <a:stretch>
              <a:fillRect/>
            </a:stretch>
          </p:blipFill>
          <p:spPr>
            <a:xfrm>
              <a:off x="414690" y="3477220"/>
              <a:ext cx="864994" cy="1628222"/>
            </a:xfrm>
            <a:prstGeom prst="rect">
              <a:avLst/>
            </a:prstGeom>
          </p:spPr>
        </p:pic>
        <p:grpSp>
          <p:nvGrpSpPr>
            <p:cNvPr id="14" name="Group 13"/>
            <p:cNvGrpSpPr>
              <a:grpSpLocks noChangeAspect="1"/>
            </p:cNvGrpSpPr>
            <p:nvPr/>
          </p:nvGrpSpPr>
          <p:grpSpPr>
            <a:xfrm>
              <a:off x="5619223" y="1729203"/>
              <a:ext cx="1318290" cy="2102486"/>
              <a:chOff x="8822083" y="2100326"/>
              <a:chExt cx="914400" cy="1458337"/>
            </a:xfrm>
          </p:grpSpPr>
          <p:grpSp>
            <p:nvGrpSpPr>
              <p:cNvPr id="44" name="Group 43"/>
              <p:cNvGrpSpPr>
                <a:grpSpLocks noChangeAspect="1"/>
              </p:cNvGrpSpPr>
              <p:nvPr/>
            </p:nvGrpSpPr>
            <p:grpSpPr bwMode="auto">
              <a:xfrm>
                <a:off x="9068949" y="2230438"/>
                <a:ext cx="530226" cy="1174751"/>
                <a:chOff x="5855" y="1405"/>
                <a:chExt cx="334" cy="740"/>
              </a:xfrm>
            </p:grpSpPr>
            <p:sp>
              <p:nvSpPr>
                <p:cNvPr id="4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47" name="Freeform 4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48" name="Rectangle 4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49" name="Freeform 4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0" name="Rectangle 4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1" name="Freeform 5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2" name="Rectangle 5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3" name="Freeform 5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4" name="Rectangle 5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5" name="Freeform 5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6" name="Oval 5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7" name="Freeform 5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58" name="Rectangle 5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grpSp>
          <p:sp>
            <p:nvSpPr>
              <p:cNvPr id="45" name="Rectangle 4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a:grpSpLocks noChangeAspect="1"/>
            </p:cNvGrpSpPr>
            <p:nvPr/>
          </p:nvGrpSpPr>
          <p:grpSpPr>
            <a:xfrm>
              <a:off x="6561719" y="3121497"/>
              <a:ext cx="1648010" cy="743592"/>
              <a:chOff x="2904848" y="2885814"/>
              <a:chExt cx="1681162" cy="959376"/>
            </a:xfrm>
          </p:grpSpPr>
          <p:sp>
            <p:nvSpPr>
              <p:cNvPr id="42" name="Flowchart: Magnetic Disk 4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a:endParaRPr lang="en-US" dirty="0"/>
              </a:p>
            </p:txBody>
          </p:sp>
          <p:sp>
            <p:nvSpPr>
              <p:cNvPr id="43" name="Oval 4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984568" y="4619430"/>
              <a:ext cx="1648010" cy="743592"/>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a:endParaRPr lang="en-US" dirty="0"/>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a:grpSpLocks noChangeAspect="1"/>
            </p:cNvGrpSpPr>
            <p:nvPr/>
          </p:nvGrpSpPr>
          <p:grpSpPr>
            <a:xfrm>
              <a:off x="6173930" y="4785987"/>
              <a:ext cx="1152178" cy="952423"/>
              <a:chOff x="6639572" y="1907217"/>
              <a:chExt cx="3200400" cy="2645540"/>
            </a:xfrm>
          </p:grpSpPr>
          <p:grpSp>
            <p:nvGrpSpPr>
              <p:cNvPr id="31" name="Group 30"/>
              <p:cNvGrpSpPr>
                <a:grpSpLocks noChangeAspect="1"/>
              </p:cNvGrpSpPr>
              <p:nvPr/>
            </p:nvGrpSpPr>
            <p:grpSpPr>
              <a:xfrm>
                <a:off x="6639572" y="1907217"/>
                <a:ext cx="3200400" cy="2645540"/>
                <a:chOff x="6219422" y="1886308"/>
                <a:chExt cx="3657600" cy="2752244"/>
              </a:xfrm>
            </p:grpSpPr>
            <p:grpSp>
              <p:nvGrpSpPr>
                <p:cNvPr id="33" name="Group 32"/>
                <p:cNvGrpSpPr/>
                <p:nvPr/>
              </p:nvGrpSpPr>
              <p:grpSpPr>
                <a:xfrm>
                  <a:off x="6219422" y="1886308"/>
                  <a:ext cx="3657600" cy="2752244"/>
                  <a:chOff x="6219421" y="1886308"/>
                  <a:chExt cx="3657600" cy="2752244"/>
                </a:xfrm>
              </p:grpSpPr>
              <p:sp>
                <p:nvSpPr>
                  <p:cNvPr id="35" name="Rectangle 3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8580436" y="1996036"/>
                    <a:ext cx="731520" cy="237744"/>
                    <a:chOff x="8580436" y="1996036"/>
                    <a:chExt cx="731520" cy="237744"/>
                  </a:xfrm>
                </p:grpSpPr>
                <p:sp>
                  <p:nvSpPr>
                    <p:cNvPr id="38" name="Rectangle 3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Connector 3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p:cNvGrpSpPr>
              <a:grpSpLocks noChangeAspect="1"/>
            </p:cNvGrpSpPr>
            <p:nvPr/>
          </p:nvGrpSpPr>
          <p:grpSpPr>
            <a:xfrm>
              <a:off x="3461773" y="2939330"/>
              <a:ext cx="975996" cy="922535"/>
              <a:chOff x="3989331" y="4906506"/>
              <a:chExt cx="1752600" cy="1656599"/>
            </a:xfrm>
          </p:grpSpPr>
          <p:grpSp>
            <p:nvGrpSpPr>
              <p:cNvPr id="22" name="Group 21"/>
              <p:cNvGrpSpPr>
                <a:grpSpLocks noChangeAspect="1"/>
              </p:cNvGrpSpPr>
              <p:nvPr/>
            </p:nvGrpSpPr>
            <p:grpSpPr bwMode="auto">
              <a:xfrm flipH="1">
                <a:off x="3989331" y="4906506"/>
                <a:ext cx="1752600" cy="1656599"/>
                <a:chOff x="645" y="1325"/>
                <a:chExt cx="1104" cy="1003"/>
              </a:xfrm>
            </p:grpSpPr>
            <p:sp>
              <p:nvSpPr>
                <p:cNvPr id="24"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25" name="Rectangle 24"/>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26" name="Freeform 25"/>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27" name="Oval 26"/>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28" name="Oval 27"/>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29" name="Rectangle 28"/>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30" name="Oval 29"/>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grpSp>
          <p:pic>
            <p:nvPicPr>
              <p:cNvPr id="2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9" name="Picture 18"/>
            <p:cNvPicPr>
              <a:picLocks noChangeAspect="1"/>
            </p:cNvPicPr>
            <p:nvPr/>
          </p:nvPicPr>
          <p:blipFill>
            <a:blip r:embed="rId5"/>
            <a:stretch>
              <a:fillRect/>
            </a:stretch>
          </p:blipFill>
          <p:spPr>
            <a:xfrm>
              <a:off x="3817374" y="4588514"/>
              <a:ext cx="1770944" cy="983858"/>
            </a:xfrm>
            <a:prstGeom prst="rect">
              <a:avLst/>
            </a:prstGeom>
          </p:spPr>
        </p:pic>
        <p:sp>
          <p:nvSpPr>
            <p:cNvPr id="20" name="TextBox 19"/>
            <p:cNvSpPr txBox="1"/>
            <p:nvPr/>
          </p:nvSpPr>
          <p:spPr>
            <a:xfrm>
              <a:off x="273091" y="5423469"/>
              <a:ext cx="1422954" cy="400110"/>
            </a:xfrm>
            <a:prstGeom prst="rect">
              <a:avLst/>
            </a:prstGeom>
            <a:noFill/>
          </p:spPr>
          <p:txBody>
            <a:bodyPr wrap="none" rtlCol="0">
              <a:spAutoFit/>
            </a:bodyPr>
            <a:lstStyle/>
            <a:p>
              <a:r>
                <a:rPr lang="en-US" sz="2000" b="0" dirty="0">
                  <a:latin typeface="Segoe UI" pitchFamily="34" charset="0"/>
                  <a:cs typeface="Segoe UI" pitchFamily="34" charset="0"/>
                </a:rPr>
                <a:t>SQL Server</a:t>
              </a:r>
              <a:endParaRPr lang="en-IN" sz="2000" b="0" dirty="0">
                <a:latin typeface="Segoe UI" pitchFamily="34" charset="0"/>
                <a:cs typeface="Segoe UI" pitchFamily="34" charset="0"/>
              </a:endParaRPr>
            </a:p>
          </p:txBody>
        </p:sp>
        <p:sp>
          <p:nvSpPr>
            <p:cNvPr id="21" name="TextBox 20"/>
            <p:cNvSpPr txBox="1"/>
            <p:nvPr/>
          </p:nvSpPr>
          <p:spPr>
            <a:xfrm>
              <a:off x="6673478" y="3826179"/>
              <a:ext cx="2540696" cy="707886"/>
            </a:xfrm>
            <a:prstGeom prst="rect">
              <a:avLst/>
            </a:prstGeom>
            <a:noFill/>
          </p:spPr>
          <p:txBody>
            <a:bodyPr wrap="none" rtlCol="0">
              <a:spAutoFit/>
            </a:bodyPr>
            <a:lstStyle/>
            <a:p>
              <a:r>
                <a:rPr lang="en-US" sz="2000" b="0" dirty="0">
                  <a:latin typeface="Segoe UI" pitchFamily="34" charset="0"/>
                  <a:cs typeface="Segoe UI" pitchFamily="34" charset="0"/>
                </a:rPr>
                <a:t>Azure SQL Database </a:t>
              </a:r>
            </a:p>
            <a:p>
              <a:r>
                <a:rPr lang="en-US" sz="2000" b="0" dirty="0">
                  <a:latin typeface="Segoe UI" pitchFamily="34" charset="0"/>
                  <a:cs typeface="Segoe UI" pitchFamily="34" charset="0"/>
                </a:rPr>
                <a:t>server</a:t>
              </a:r>
              <a:endParaRPr lang="en-IN" sz="2000" b="0" dirty="0">
                <a:latin typeface="Segoe UI" pitchFamily="34" charset="0"/>
                <a:cs typeface="Segoe UI" pitchFamily="34" charset="0"/>
              </a:endParaRPr>
            </a:p>
          </p:txBody>
        </p:sp>
      </p:grpSp>
    </p:spTree>
    <p:extLst>
      <p:ext uri="{BB962C8B-B14F-4D97-AF65-F5344CB8AC3E}">
        <p14:creationId xmlns:p14="http://schemas.microsoft.com/office/powerpoint/2010/main" val="212256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843ddd-cd9e-4631-88b7-02a8f13bbb7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Demonstration: Implementing Azure 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endParaRPr lang="en-IN" b="0" kern="0" dirty="0">
              <a:solidFill>
                <a:srgbClr val="000000"/>
              </a:solidFill>
            </a:endParaRPr>
          </a:p>
          <a:p>
            <a:pPr lvl="1"/>
            <a:r>
              <a:rPr lang="en-US" b="0" kern="0" dirty="0">
                <a:solidFill>
                  <a:srgbClr val="000000"/>
                </a:solidFill>
              </a:rPr>
              <a:t>Create an Azure SQL Database</a:t>
            </a:r>
            <a:endParaRPr lang="en-IN" b="0" kern="0" dirty="0">
              <a:solidFill>
                <a:srgbClr val="000000"/>
              </a:solidFill>
            </a:endParaRPr>
          </a:p>
          <a:p>
            <a:pPr lvl="1"/>
            <a:r>
              <a:rPr lang="en-US" b="0" kern="0" dirty="0">
                <a:solidFill>
                  <a:srgbClr val="000000"/>
                </a:solidFill>
              </a:rPr>
              <a:t>Configure server firewall settings</a:t>
            </a:r>
            <a:endParaRPr lang="en-IN" b="0" kern="0" dirty="0">
              <a:solidFill>
                <a:srgbClr val="000000"/>
              </a:solidFill>
            </a:endParaRPr>
          </a:p>
          <a:p>
            <a:pPr lvl="1"/>
            <a:r>
              <a:rPr lang="en-US" b="0" kern="0" dirty="0">
                <a:solidFill>
                  <a:srgbClr val="000000"/>
                </a:solidFill>
              </a:rPr>
              <a:t>Connect to Azure SQL Database by using SQL Server Management Studio</a:t>
            </a:r>
            <a:endParaRPr lang="en-IN" b="0" kern="0" dirty="0">
              <a:solidFill>
                <a:srgbClr val="000000"/>
              </a:solidFill>
            </a:endParaRPr>
          </a:p>
          <a:p>
            <a:pPr lvl="1"/>
            <a:r>
              <a:rPr lang="en-US" b="0" kern="0" dirty="0">
                <a:solidFill>
                  <a:srgbClr val="000000"/>
                </a:solidFill>
              </a:rPr>
              <a:t>Configure a client connection string to Azure SQL Database</a:t>
            </a:r>
            <a:endParaRPr lang="en-IN"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66879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89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104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763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896816" cy="740664"/>
          </a:xfrm>
        </p:spPr>
        <p:txBody>
          <a:bodyPr/>
          <a:lstStyle/>
          <a:p>
            <a:r>
              <a:rPr lang="en-US" dirty="0"/>
              <a:t>Lesson 3: Managing Azure SQL Database security</a:t>
            </a:r>
          </a:p>
        </p:txBody>
      </p:sp>
      <p:sp>
        <p:nvSpPr>
          <p:cNvPr id="3" name="Text Placeholder 2"/>
          <p:cNvSpPr>
            <a:spLocks noGrp="1"/>
          </p:cNvSpPr>
          <p:nvPr>
            <p:ph type="body" idx="1"/>
          </p:nvPr>
        </p:nvSpPr>
        <p:spPr/>
        <p:txBody>
          <a:bodyPr/>
          <a:lstStyle/>
          <a:p>
            <a:r>
              <a:rPr lang="en-US" dirty="0"/>
              <a:t>Overview of Azure SQL Database security
Managing firewall rules
Managing logins and users
Managing role membership and permissions
Demonstration: Configuring security</a:t>
            </a:r>
          </a:p>
        </p:txBody>
      </p:sp>
    </p:spTree>
    <p:extLst>
      <p:ext uri="{BB962C8B-B14F-4D97-AF65-F5344CB8AC3E}">
        <p14:creationId xmlns:p14="http://schemas.microsoft.com/office/powerpoint/2010/main" val="295948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SQL Database security</a:t>
            </a:r>
          </a:p>
        </p:txBody>
      </p:sp>
      <p:grpSp>
        <p:nvGrpSpPr>
          <p:cNvPr id="5" name="Group 4" descr="A conceptual diagram of the security hierarchy. At the top of the hierarchy, there are server level objects, including icons for firewall, server, logins, and master database roles. Below it, at the user database level, there are icons for firewall, database, users, and user database roles. At the bottom of the hierarchy are schema and object level permissions depicted with a lock icon." title="Overview of Azure SQL Database security"/>
          <p:cNvGrpSpPr/>
          <p:nvPr/>
        </p:nvGrpSpPr>
        <p:grpSpPr>
          <a:xfrm>
            <a:off x="156432" y="934429"/>
            <a:ext cx="8831215" cy="5776083"/>
            <a:chOff x="325248" y="1046973"/>
            <a:chExt cx="8831215" cy="5776083"/>
          </a:xfrm>
        </p:grpSpPr>
        <p:grpSp>
          <p:nvGrpSpPr>
            <p:cNvPr id="6" name="Group 5"/>
            <p:cNvGrpSpPr>
              <a:grpSpLocks noChangeAspect="1"/>
            </p:cNvGrpSpPr>
            <p:nvPr/>
          </p:nvGrpSpPr>
          <p:grpSpPr>
            <a:xfrm>
              <a:off x="3940790" y="1046973"/>
              <a:ext cx="1021267" cy="1628777"/>
              <a:chOff x="8822083" y="2100326"/>
              <a:chExt cx="914400" cy="1458337"/>
            </a:xfrm>
          </p:grpSpPr>
          <p:grpSp>
            <p:nvGrpSpPr>
              <p:cNvPr id="59" name="Group 58"/>
              <p:cNvGrpSpPr>
                <a:grpSpLocks noChangeAspect="1"/>
              </p:cNvGrpSpPr>
              <p:nvPr/>
            </p:nvGrpSpPr>
            <p:grpSpPr bwMode="auto">
              <a:xfrm>
                <a:off x="9068949" y="2230438"/>
                <a:ext cx="530226" cy="1174751"/>
                <a:chOff x="5855" y="1405"/>
                <a:chExt cx="334" cy="740"/>
              </a:xfrm>
            </p:grpSpPr>
            <p:sp>
              <p:nvSpPr>
                <p:cNvPr id="6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2" name="Freeform 6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3" name="Rectangle 6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4" name="Freeform 6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5" name="Rectangle 6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6" name="Freeform 6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7" name="Rectangle 6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8" name="Freeform 6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69" name="Rectangle 6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70" name="Freeform 6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71" name="Oval 7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72" name="Freeform 7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sp>
              <p:nvSpPr>
                <p:cNvPr id="73" name="Rectangle 7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endParaRPr lang="en-US" dirty="0"/>
                </a:p>
              </p:txBody>
            </p:sp>
          </p:grpSp>
          <p:sp>
            <p:nvSpPr>
              <p:cNvPr id="60" name="Rectangle 5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a:grpSpLocks noChangeAspect="1"/>
            </p:cNvGrpSpPr>
            <p:nvPr/>
          </p:nvGrpSpPr>
          <p:grpSpPr>
            <a:xfrm>
              <a:off x="2973617" y="1785543"/>
              <a:ext cx="1359031" cy="890208"/>
              <a:chOff x="3034223" y="2037174"/>
              <a:chExt cx="2311441" cy="1478128"/>
            </a:xfrm>
          </p:grpSpPr>
          <p:sp>
            <p:nvSpPr>
              <p:cNvPr id="44" name="Rectangle 43"/>
              <p:cNvSpPr/>
              <p:nvPr/>
            </p:nvSpPr>
            <p:spPr bwMode="auto">
              <a:xfrm>
                <a:off x="3037597" y="2049461"/>
                <a:ext cx="2305927" cy="14658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8458" y="1573190"/>
              <a:ext cx="503102" cy="99607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0788" y="1573190"/>
              <a:ext cx="922881" cy="996074"/>
            </a:xfrm>
            <a:prstGeom prst="rect">
              <a:avLst/>
            </a:prstGeom>
          </p:spPr>
        </p:pic>
        <p:sp>
          <p:nvSpPr>
            <p:cNvPr id="10" name="TextBox 9"/>
            <p:cNvSpPr txBox="1"/>
            <p:nvPr/>
          </p:nvSpPr>
          <p:spPr>
            <a:xfrm>
              <a:off x="2888546" y="2790454"/>
              <a:ext cx="1492909"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Firewall rules</a:t>
              </a:r>
            </a:p>
          </p:txBody>
        </p:sp>
        <p:sp>
          <p:nvSpPr>
            <p:cNvPr id="11" name="TextBox 10"/>
            <p:cNvSpPr txBox="1"/>
            <p:nvPr/>
          </p:nvSpPr>
          <p:spPr>
            <a:xfrm>
              <a:off x="5803219" y="1573190"/>
              <a:ext cx="848309"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Logins</a:t>
              </a:r>
            </a:p>
          </p:txBody>
        </p:sp>
        <p:sp>
          <p:nvSpPr>
            <p:cNvPr id="12" name="TextBox 11"/>
            <p:cNvSpPr txBox="1"/>
            <p:nvPr/>
          </p:nvSpPr>
          <p:spPr>
            <a:xfrm>
              <a:off x="8054687" y="1573190"/>
              <a:ext cx="1101776" cy="923330"/>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Master </a:t>
              </a:r>
            </a:p>
            <a:p>
              <a:r>
                <a:rPr lang="en-GB" b="0" dirty="0">
                  <a:latin typeface="Segoe UI" panose="020B0502040204020203" pitchFamily="34" charset="0"/>
                  <a:cs typeface="Segoe UI" panose="020B0502040204020203" pitchFamily="34" charset="0"/>
                </a:rPr>
                <a:t>database</a:t>
              </a:r>
            </a:p>
            <a:p>
              <a:r>
                <a:rPr lang="en-GB" b="0" dirty="0">
                  <a:latin typeface="Segoe UI" panose="020B0502040204020203" pitchFamily="34" charset="0"/>
                  <a:cs typeface="Segoe UI" panose="020B0502040204020203" pitchFamily="34" charset="0"/>
                </a:rPr>
                <a:t>roles</a:t>
              </a:r>
            </a:p>
          </p:txBody>
        </p:sp>
        <p:sp>
          <p:nvSpPr>
            <p:cNvPr id="13" name="TextBox 12"/>
            <p:cNvSpPr txBox="1"/>
            <p:nvPr/>
          </p:nvSpPr>
          <p:spPr>
            <a:xfrm>
              <a:off x="325248" y="1120174"/>
              <a:ext cx="1869294" cy="461665"/>
            </a:xfrm>
            <a:prstGeom prst="rect">
              <a:avLst/>
            </a:prstGeom>
            <a:noFill/>
          </p:spPr>
          <p:txBody>
            <a:bodyPr wrap="none" rtlCol="0">
              <a:spAutoFit/>
            </a:bodyPr>
            <a:lstStyle/>
            <a:p>
              <a:r>
                <a:rPr lang="en-GB" sz="2400" dirty="0">
                  <a:latin typeface="Segoe UI" panose="020B0502040204020203" pitchFamily="34" charset="0"/>
                  <a:cs typeface="Segoe UI" panose="020B0502040204020203" pitchFamily="34" charset="0"/>
                </a:rPr>
                <a:t>Server level</a:t>
              </a:r>
            </a:p>
          </p:txBody>
        </p:sp>
        <p:grpSp>
          <p:nvGrpSpPr>
            <p:cNvPr id="14" name="Group 13"/>
            <p:cNvGrpSpPr>
              <a:grpSpLocks noChangeAspect="1"/>
            </p:cNvGrpSpPr>
            <p:nvPr/>
          </p:nvGrpSpPr>
          <p:grpSpPr>
            <a:xfrm>
              <a:off x="3757359" y="3830182"/>
              <a:ext cx="1471099" cy="865897"/>
              <a:chOff x="2904848" y="2885814"/>
              <a:chExt cx="1681162" cy="959376"/>
            </a:xfrm>
          </p:grpSpPr>
          <p:sp>
            <p:nvSpPr>
              <p:cNvPr id="42" name="Flowchart: Magnetic Disk 4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a:endParaRPr lang="en-US" dirty="0"/>
              </a:p>
            </p:txBody>
          </p:sp>
          <p:sp>
            <p:nvSpPr>
              <p:cNvPr id="43" name="Oval 4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a:grpSpLocks noChangeAspect="1"/>
            </p:cNvGrpSpPr>
            <p:nvPr/>
          </p:nvGrpSpPr>
          <p:grpSpPr>
            <a:xfrm>
              <a:off x="2985911" y="4180927"/>
              <a:ext cx="1457248" cy="954544"/>
              <a:chOff x="3034223" y="2037174"/>
              <a:chExt cx="2311441" cy="1478128"/>
            </a:xfrm>
          </p:grpSpPr>
          <p:sp>
            <p:nvSpPr>
              <p:cNvPr id="27" name="Rectangle 26"/>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0006" y="4135383"/>
              <a:ext cx="519181" cy="1027909"/>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6457" y="4137925"/>
              <a:ext cx="924243" cy="997544"/>
            </a:xfrm>
            <a:prstGeom prst="rect">
              <a:avLst/>
            </a:prstGeom>
          </p:spPr>
        </p:pic>
        <p:sp>
          <p:nvSpPr>
            <p:cNvPr id="18" name="TextBox 17"/>
            <p:cNvSpPr txBox="1"/>
            <p:nvPr/>
          </p:nvSpPr>
          <p:spPr>
            <a:xfrm>
              <a:off x="2946142" y="5219947"/>
              <a:ext cx="1492909"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Firewall rules</a:t>
              </a:r>
            </a:p>
          </p:txBody>
        </p:sp>
        <p:sp>
          <p:nvSpPr>
            <p:cNvPr id="19" name="TextBox 18"/>
            <p:cNvSpPr txBox="1"/>
            <p:nvPr/>
          </p:nvSpPr>
          <p:spPr>
            <a:xfrm>
              <a:off x="5898679" y="4105057"/>
              <a:ext cx="740908"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Users</a:t>
              </a:r>
            </a:p>
          </p:txBody>
        </p:sp>
        <p:sp>
          <p:nvSpPr>
            <p:cNvPr id="20" name="TextBox 19"/>
            <p:cNvSpPr txBox="1"/>
            <p:nvPr/>
          </p:nvSpPr>
          <p:spPr>
            <a:xfrm>
              <a:off x="8000243" y="4114591"/>
              <a:ext cx="1127425"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Database</a:t>
              </a:r>
            </a:p>
            <a:p>
              <a:r>
                <a:rPr lang="en-GB" b="0" dirty="0">
                  <a:latin typeface="Segoe UI" panose="020B0502040204020203" pitchFamily="34" charset="0"/>
                  <a:cs typeface="Segoe UI" panose="020B0502040204020203" pitchFamily="34" charset="0"/>
                </a:rPr>
                <a:t>roles</a:t>
              </a:r>
            </a:p>
          </p:txBody>
        </p:sp>
        <p:sp>
          <p:nvSpPr>
            <p:cNvPr id="21" name="TextBox 20"/>
            <p:cNvSpPr txBox="1"/>
            <p:nvPr/>
          </p:nvSpPr>
          <p:spPr>
            <a:xfrm>
              <a:off x="340556" y="3450431"/>
              <a:ext cx="2275366" cy="461665"/>
            </a:xfrm>
            <a:prstGeom prst="rect">
              <a:avLst/>
            </a:prstGeom>
            <a:noFill/>
          </p:spPr>
          <p:txBody>
            <a:bodyPr wrap="none" rtlCol="0">
              <a:spAutoFit/>
            </a:bodyPr>
            <a:lstStyle/>
            <a:p>
              <a:r>
                <a:rPr lang="en-GB" sz="2400" dirty="0">
                  <a:latin typeface="Segoe UI" panose="020B0502040204020203" pitchFamily="34" charset="0"/>
                  <a:cs typeface="Segoe UI" panose="020B0502040204020203" pitchFamily="34" charset="0"/>
                </a:rPr>
                <a:t>Database level</a:t>
              </a:r>
            </a:p>
          </p:txBody>
        </p:sp>
        <p:grpSp>
          <p:nvGrpSpPr>
            <p:cNvPr id="22" name="Group 21"/>
            <p:cNvGrpSpPr/>
            <p:nvPr/>
          </p:nvGrpSpPr>
          <p:grpSpPr>
            <a:xfrm>
              <a:off x="383366" y="5497725"/>
              <a:ext cx="6848497" cy="1325331"/>
              <a:chOff x="1949695" y="5744919"/>
              <a:chExt cx="6848497" cy="1325331"/>
            </a:xfrm>
          </p:grpSpPr>
          <p:grpSp>
            <p:nvGrpSpPr>
              <p:cNvPr id="23" name="Group 22"/>
              <p:cNvGrpSpPr/>
              <p:nvPr/>
            </p:nvGrpSpPr>
            <p:grpSpPr>
              <a:xfrm>
                <a:off x="6490988" y="5744919"/>
                <a:ext cx="2307204" cy="1325331"/>
                <a:chOff x="5131630" y="5501512"/>
                <a:chExt cx="2307204" cy="1325331"/>
              </a:xfrm>
            </p:grpSpPr>
            <p:pic>
              <p:nvPicPr>
                <p:cNvPr id="25" name="Picture 24"/>
                <p:cNvPicPr>
                  <a:picLocks noChangeAspect="1"/>
                </p:cNvPicPr>
                <p:nvPr/>
              </p:nvPicPr>
              <p:blipFill>
                <a:blip r:embed="rId7"/>
                <a:stretch>
                  <a:fillRect/>
                </a:stretch>
              </p:blipFill>
              <p:spPr>
                <a:xfrm>
                  <a:off x="5131630" y="5501512"/>
                  <a:ext cx="1325331" cy="1325331"/>
                </a:xfrm>
                <a:prstGeom prst="rect">
                  <a:avLst/>
                </a:prstGeom>
              </p:spPr>
            </p:pic>
            <p:sp>
              <p:nvSpPr>
                <p:cNvPr id="26" name="TextBox 25"/>
                <p:cNvSpPr txBox="1"/>
                <p:nvPr/>
              </p:nvSpPr>
              <p:spPr>
                <a:xfrm>
                  <a:off x="6064162" y="5796795"/>
                  <a:ext cx="1374672"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Permissions</a:t>
                  </a:r>
                </a:p>
              </p:txBody>
            </p:sp>
          </p:grpSp>
          <p:sp>
            <p:nvSpPr>
              <p:cNvPr id="24" name="TextBox 23"/>
              <p:cNvSpPr txBox="1"/>
              <p:nvPr/>
            </p:nvSpPr>
            <p:spPr>
              <a:xfrm>
                <a:off x="1949695" y="5990769"/>
                <a:ext cx="2016899" cy="830997"/>
              </a:xfrm>
              <a:prstGeom prst="rect">
                <a:avLst/>
              </a:prstGeom>
              <a:noFill/>
            </p:spPr>
            <p:txBody>
              <a:bodyPr wrap="none" rtlCol="0">
                <a:spAutoFit/>
              </a:bodyPr>
              <a:lstStyle/>
              <a:p>
                <a:r>
                  <a:rPr lang="en-GB" sz="2400" dirty="0">
                    <a:latin typeface="Segoe UI" panose="020B0502040204020203" pitchFamily="34" charset="0"/>
                    <a:cs typeface="Segoe UI" panose="020B0502040204020203" pitchFamily="34" charset="0"/>
                  </a:rPr>
                  <a:t>Schema and </a:t>
                </a:r>
              </a:p>
              <a:p>
                <a:r>
                  <a:rPr lang="en-GB" sz="2400" dirty="0">
                    <a:latin typeface="Segoe UI" panose="020B0502040204020203" pitchFamily="34" charset="0"/>
                    <a:cs typeface="Segoe UI" panose="020B0502040204020203" pitchFamily="34" charset="0"/>
                  </a:rPr>
                  <a:t>object level</a:t>
                </a:r>
              </a:p>
            </p:txBody>
          </p:sp>
        </p:grpSp>
      </p:grpSp>
    </p:spTree>
    <p:extLst>
      <p:ext uri="{BB962C8B-B14F-4D97-AF65-F5344CB8AC3E}">
        <p14:creationId xmlns:p14="http://schemas.microsoft.com/office/powerpoint/2010/main" val="320808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firewall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Server firewall rules:</a:t>
            </a:r>
          </a:p>
          <a:p>
            <a:pPr lvl="1"/>
            <a:r>
              <a:rPr lang="en-GB" b="0" kern="0" dirty="0">
                <a:solidFill>
                  <a:srgbClr val="000000"/>
                </a:solidFill>
              </a:rPr>
              <a:t>View server firewall settings in </a:t>
            </a:r>
            <a:r>
              <a:rPr lang="en-GB" kern="0" dirty="0">
                <a:solidFill>
                  <a:srgbClr val="000000"/>
                </a:solidFill>
              </a:rPr>
              <a:t>sys.firewall_rules</a:t>
            </a:r>
            <a:r>
              <a:rPr lang="en-GB" b="0" kern="0" dirty="0">
                <a:solidFill>
                  <a:srgbClr val="000000"/>
                </a:solidFill>
              </a:rPr>
              <a:t> </a:t>
            </a:r>
          </a:p>
          <a:p>
            <a:pPr lvl="1"/>
            <a:r>
              <a:rPr lang="en-GB" b="0" kern="0" dirty="0">
                <a:solidFill>
                  <a:srgbClr val="000000"/>
                </a:solidFill>
              </a:rPr>
              <a:t>Manage using </a:t>
            </a:r>
            <a:r>
              <a:rPr lang="en-GB" kern="0" dirty="0">
                <a:solidFill>
                  <a:srgbClr val="000000"/>
                </a:solidFill>
              </a:rPr>
              <a:t>sp_set_firewall_rule</a:t>
            </a:r>
            <a:r>
              <a:rPr lang="en-GB" b="0" kern="0" dirty="0">
                <a:solidFill>
                  <a:srgbClr val="000000"/>
                </a:solidFill>
              </a:rPr>
              <a:t> and </a:t>
            </a:r>
            <a:r>
              <a:rPr lang="en-GB" kern="0" dirty="0">
                <a:solidFill>
                  <a:srgbClr val="000000"/>
                </a:solidFill>
              </a:rPr>
              <a:t>sp_delete_firewall_rule</a:t>
            </a:r>
            <a:endParaRPr lang="en-US" kern="0" dirty="0">
              <a:solidFill>
                <a:srgbClr val="000000"/>
              </a:solidFill>
            </a:endParaRPr>
          </a:p>
          <a:p>
            <a:pPr lvl="0"/>
            <a:r>
              <a:rPr lang="en-US" b="0" kern="0" dirty="0">
                <a:solidFill>
                  <a:srgbClr val="000000"/>
                </a:solidFill>
              </a:rPr>
              <a:t>Database firewall rules:</a:t>
            </a:r>
          </a:p>
          <a:p>
            <a:pPr lvl="1"/>
            <a:r>
              <a:rPr lang="en-US" b="0" kern="0" dirty="0">
                <a:solidFill>
                  <a:srgbClr val="000000"/>
                </a:solidFill>
              </a:rPr>
              <a:t>Allow IP ranges to access individual databases</a:t>
            </a:r>
          </a:p>
          <a:p>
            <a:pPr lvl="1"/>
            <a:r>
              <a:rPr lang="en-GB" b="0" kern="0" dirty="0">
                <a:solidFill>
                  <a:srgbClr val="000000"/>
                </a:solidFill>
              </a:rPr>
              <a:t>View database firewall rules in </a:t>
            </a:r>
            <a:r>
              <a:rPr lang="en-GB" kern="0" dirty="0">
                <a:solidFill>
                  <a:srgbClr val="000000"/>
                </a:solidFill>
              </a:rPr>
              <a:t>sys.database_firewall_rules</a:t>
            </a:r>
          </a:p>
          <a:p>
            <a:pPr lvl="1"/>
            <a:r>
              <a:rPr lang="en-GB" b="0" kern="0" dirty="0">
                <a:solidFill>
                  <a:srgbClr val="000000"/>
                </a:solidFill>
              </a:rPr>
              <a:t>Manage using </a:t>
            </a:r>
            <a:r>
              <a:rPr lang="en-GB" kern="0" dirty="0">
                <a:solidFill>
                  <a:srgbClr val="000000"/>
                </a:solidFill>
              </a:rPr>
              <a:t>sp_set_database_firewall_rule</a:t>
            </a:r>
            <a:r>
              <a:rPr lang="en-GB" b="0" kern="0" dirty="0">
                <a:solidFill>
                  <a:srgbClr val="000000"/>
                </a:solidFill>
              </a:rPr>
              <a:t> and </a:t>
            </a:r>
            <a:r>
              <a:rPr lang="en-GB" kern="0" dirty="0">
                <a:solidFill>
                  <a:srgbClr val="000000"/>
                </a:solidFill>
              </a:rPr>
              <a:t>sp_delete_database_firewall_rule</a:t>
            </a:r>
            <a:endParaRPr lang="en-US"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43242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and deploying Azure SQL Database
Implementing and managing Azure SQL Database
Managing Azure SQL Database security
Monitoring Azure SQL Database
Managing Azure SQL Database business continuity</a:t>
            </a:r>
          </a:p>
        </p:txBody>
      </p:sp>
    </p:spTree>
    <p:extLst>
      <p:ext uri="{BB962C8B-B14F-4D97-AF65-F5344CB8AC3E}">
        <p14:creationId xmlns:p14="http://schemas.microsoft.com/office/powerpoint/2010/main" val="1594419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logins and users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Logins:</a:t>
            </a:r>
          </a:p>
          <a:p>
            <a:pPr lvl="1"/>
            <a:r>
              <a:rPr lang="en-US" b="0" kern="0" dirty="0">
                <a:solidFill>
                  <a:srgbClr val="000000"/>
                </a:solidFill>
              </a:rPr>
              <a:t>To manage a login, establish a session that is connected to the master database</a:t>
            </a:r>
          </a:p>
          <a:p>
            <a:pPr lvl="1"/>
            <a:r>
              <a:rPr lang="en-US" b="0" kern="0" dirty="0">
                <a:solidFill>
                  <a:srgbClr val="000000"/>
                </a:solidFill>
              </a:rPr>
              <a:t>To create a login, specify login name and password</a:t>
            </a:r>
          </a:p>
          <a:p>
            <a:pPr lvl="1"/>
            <a:r>
              <a:rPr lang="en-US" b="0" kern="0" dirty="0">
                <a:solidFill>
                  <a:srgbClr val="000000"/>
                </a:solidFill>
              </a:rPr>
              <a:t>Fully-qualified name is </a:t>
            </a:r>
            <a:r>
              <a:rPr lang="en-US" b="0" i="1" kern="0" dirty="0">
                <a:solidFill>
                  <a:srgbClr val="000000"/>
                </a:solidFill>
              </a:rPr>
              <a:t>login_name</a:t>
            </a:r>
            <a:r>
              <a:rPr lang="en-US" b="0" kern="0" dirty="0">
                <a:solidFill>
                  <a:srgbClr val="000000"/>
                </a:solidFill>
              </a:rPr>
              <a:t>@</a:t>
            </a:r>
            <a:r>
              <a:rPr lang="en-US" b="0" i="1" kern="0" dirty="0">
                <a:solidFill>
                  <a:srgbClr val="000000"/>
                </a:solidFill>
              </a:rPr>
              <a:t>server_name</a:t>
            </a:r>
          </a:p>
          <a:p>
            <a:pPr lvl="1"/>
            <a:endParaRPr lang="en-US" b="0" kern="0" dirty="0">
              <a:solidFill>
                <a:srgbClr val="000000"/>
              </a:solidFill>
            </a:endParaRPr>
          </a:p>
          <a:p>
            <a:pPr lvl="1"/>
            <a:endParaRPr lang="en-US" b="0" kern="0" dirty="0">
              <a:solidFill>
                <a:srgbClr val="000000"/>
              </a:solidFill>
            </a:endParaRPr>
          </a:p>
          <a:p>
            <a:pPr lvl="0"/>
            <a:r>
              <a:rPr lang="en-US" b="0" kern="0" dirty="0">
                <a:solidFill>
                  <a:srgbClr val="000000"/>
                </a:solidFill>
              </a:rPr>
              <a:t>Users:</a:t>
            </a:r>
          </a:p>
          <a:p>
            <a:pPr lvl="1"/>
            <a:r>
              <a:rPr lang="en-US" b="0" kern="0" dirty="0">
                <a:solidFill>
                  <a:srgbClr val="000000"/>
                </a:solidFill>
              </a:rPr>
              <a:t>Permits a login to access a database</a:t>
            </a:r>
          </a:p>
          <a:p>
            <a:pPr lvl="0"/>
            <a:endParaRPr lang="en-US" b="0" kern="0" dirty="0">
              <a:solidFill>
                <a:srgbClr val="000000"/>
              </a:solidFill>
            </a:endParaRPr>
          </a:p>
        </p:txBody>
      </p:sp>
      <p:sp>
        <p:nvSpPr>
          <p:cNvPr id="5" name="TextBox 4"/>
          <p:cNvSpPr txBox="1"/>
          <p:nvPr/>
        </p:nvSpPr>
        <p:spPr>
          <a:xfrm>
            <a:off x="1295400" y="3394330"/>
            <a:ext cx="6502400" cy="646331"/>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lvl="0"/>
            <a:r>
              <a:rPr lang="en-GB" b="0" dirty="0">
                <a:solidFill>
                  <a:srgbClr val="000000"/>
                </a:solidFill>
                <a:latin typeface="Lucida Console" panose="020B0609040504020204" pitchFamily="49" charset="0"/>
                <a:cs typeface="Lucida Sans Unicode" panose="020B0602030504020204" pitchFamily="34" charset="0"/>
              </a:rPr>
              <a:t>CREATE LOGIN MyLogin</a:t>
            </a:r>
          </a:p>
          <a:p>
            <a:pPr lvl="0"/>
            <a:r>
              <a:rPr lang="en-GB" b="0" dirty="0">
                <a:solidFill>
                  <a:srgbClr val="000000"/>
                </a:solidFill>
                <a:latin typeface="Lucida Console" panose="020B0609040504020204" pitchFamily="49" charset="0"/>
                <a:cs typeface="Lucida Sans Unicode" panose="020B0602030504020204" pitchFamily="34" charset="0"/>
              </a:rPr>
              <a:t>WITH PASSWORD = 'Pa$$w0rd';</a:t>
            </a:r>
          </a:p>
        </p:txBody>
      </p:sp>
      <p:sp>
        <p:nvSpPr>
          <p:cNvPr id="6" name="TextBox 5"/>
          <p:cNvSpPr txBox="1"/>
          <p:nvPr/>
        </p:nvSpPr>
        <p:spPr>
          <a:xfrm>
            <a:off x="1295400" y="5277151"/>
            <a:ext cx="6502400" cy="646331"/>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lvl="0"/>
            <a:r>
              <a:rPr lang="en-GB" b="0" dirty="0">
                <a:solidFill>
                  <a:srgbClr val="000000"/>
                </a:solidFill>
                <a:latin typeface="Lucida Console" panose="020B0609040504020204" pitchFamily="49" charset="0"/>
                <a:cs typeface="Lucida Sans Unicode" panose="020B0602030504020204" pitchFamily="34" charset="0"/>
              </a:rPr>
              <a:t>CREATE USER MyUser</a:t>
            </a:r>
          </a:p>
          <a:p>
            <a:pPr lvl="0"/>
            <a:r>
              <a:rPr lang="en-GB" b="0" dirty="0">
                <a:solidFill>
                  <a:srgbClr val="000000"/>
                </a:solidFill>
                <a:latin typeface="Lucida Console" panose="020B0609040504020204" pitchFamily="49" charset="0"/>
                <a:cs typeface="Lucida Sans Unicode" panose="020B0602030504020204" pitchFamily="34" charset="0"/>
              </a:rPr>
              <a:t>FROM LOGIN MyLogin;</a:t>
            </a:r>
          </a:p>
        </p:txBody>
      </p:sp>
    </p:spTree>
    <p:extLst>
      <p:ext uri="{BB962C8B-B14F-4D97-AF65-F5344CB8AC3E}">
        <p14:creationId xmlns:p14="http://schemas.microsoft.com/office/powerpoint/2010/main" val="417880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3b2a1cd-d0ec-4a6e-b4ac-85d00f1691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role membership and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Managing role membership:</a:t>
            </a:r>
          </a:p>
          <a:p>
            <a:pPr lvl="1"/>
            <a:r>
              <a:rPr lang="en-US" b="0" kern="0" dirty="0">
                <a:solidFill>
                  <a:srgbClr val="000000"/>
                </a:solidFill>
              </a:rPr>
              <a:t>Database roles are defined in each database</a:t>
            </a:r>
          </a:p>
          <a:p>
            <a:pPr lvl="1"/>
            <a:r>
              <a:rPr lang="en-US" b="0" kern="0" dirty="0">
                <a:solidFill>
                  <a:srgbClr val="000000"/>
                </a:solidFill>
              </a:rPr>
              <a:t>Roles with server-level permissions are defined in the master database</a:t>
            </a:r>
          </a:p>
          <a:p>
            <a:pPr lvl="1"/>
            <a:endParaRPr lang="en-US" b="0" kern="0" dirty="0">
              <a:solidFill>
                <a:srgbClr val="000000"/>
              </a:solidFill>
            </a:endParaRPr>
          </a:p>
          <a:p>
            <a:pPr lvl="1"/>
            <a:endParaRPr lang="en-US" b="0" kern="0" dirty="0">
              <a:solidFill>
                <a:srgbClr val="000000"/>
              </a:solidFill>
            </a:endParaRPr>
          </a:p>
          <a:p>
            <a:pPr lvl="0"/>
            <a:r>
              <a:rPr lang="en-US" b="0" kern="0" dirty="0">
                <a:solidFill>
                  <a:srgbClr val="000000"/>
                </a:solidFill>
              </a:rPr>
              <a:t>Managing permissions:</a:t>
            </a:r>
          </a:p>
          <a:p>
            <a:pPr lvl="1"/>
            <a:r>
              <a:rPr lang="en-US" b="0" kern="0" dirty="0">
                <a:solidFill>
                  <a:srgbClr val="000000"/>
                </a:solidFill>
              </a:rPr>
              <a:t>Use the same GRANT, REVOKE, and DENY statements as SQL Server</a:t>
            </a:r>
          </a:p>
          <a:p>
            <a:pPr lvl="1"/>
            <a:r>
              <a:rPr lang="en-US" b="0" kern="0" dirty="0">
                <a:solidFill>
                  <a:srgbClr val="000000"/>
                </a:solidFill>
              </a:rPr>
              <a:t>Use roles to control access, and only use explicit permissions to override where necessary</a:t>
            </a:r>
          </a:p>
        </p:txBody>
      </p:sp>
      <p:sp>
        <p:nvSpPr>
          <p:cNvPr id="5" name="TextBox 4"/>
          <p:cNvSpPr txBox="1"/>
          <p:nvPr/>
        </p:nvSpPr>
        <p:spPr>
          <a:xfrm>
            <a:off x="902106" y="2795352"/>
            <a:ext cx="7543800" cy="646331"/>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lvl="0"/>
            <a:r>
              <a:rPr lang="en-GB" b="0" dirty="0">
                <a:solidFill>
                  <a:srgbClr val="000000"/>
                </a:solidFill>
                <a:latin typeface="Lucida Console" panose="020B0609040504020204" pitchFamily="49" charset="0"/>
                <a:cs typeface="Lucida Sans Unicode" panose="020B0602030504020204" pitchFamily="34" charset="0"/>
              </a:rPr>
              <a:t>EXEC sp_addrolemember 'dbmanager', 'MyUser';</a:t>
            </a:r>
          </a:p>
          <a:p>
            <a:pPr lvl="0"/>
            <a:r>
              <a:rPr lang="en-GB" b="0" dirty="0">
                <a:solidFill>
                  <a:srgbClr val="000000"/>
                </a:solidFill>
                <a:latin typeface="Lucida Console" panose="020B0609040504020204" pitchFamily="49" charset="0"/>
                <a:cs typeface="Lucida Sans Unicode" panose="020B0602030504020204" pitchFamily="34" charset="0"/>
              </a:rPr>
              <a:t>EXEC sp_addrolemember 'db_datareader', 'MyUser';</a:t>
            </a:r>
          </a:p>
        </p:txBody>
      </p:sp>
      <p:sp>
        <p:nvSpPr>
          <p:cNvPr id="6" name="TextBox 5"/>
          <p:cNvSpPr txBox="1"/>
          <p:nvPr/>
        </p:nvSpPr>
        <p:spPr>
          <a:xfrm>
            <a:off x="921561" y="5845405"/>
            <a:ext cx="7406640" cy="369332"/>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lvl="0"/>
            <a:r>
              <a:rPr lang="en-GB" b="0" dirty="0">
                <a:solidFill>
                  <a:srgbClr val="000000"/>
                </a:solidFill>
                <a:latin typeface="Lucida Console" panose="020B0609040504020204" pitchFamily="49" charset="0"/>
                <a:cs typeface="Lucida Sans Unicode" panose="020B0602030504020204" pitchFamily="34" charset="0"/>
              </a:rPr>
              <a:t>DENY SELECT ON dbo.MyTable TO MyUser;</a:t>
            </a:r>
          </a:p>
        </p:txBody>
      </p:sp>
    </p:spTree>
    <p:extLst>
      <p:ext uri="{BB962C8B-B14F-4D97-AF65-F5344CB8AC3E}">
        <p14:creationId xmlns:p14="http://schemas.microsoft.com/office/powerpoint/2010/main" val="11077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ab5ec92-2baa-4f3c-a8cd-e52446a07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security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manage logins, users, roles, and permissions</a:t>
            </a:r>
            <a:endParaRPr lang="en-IN"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15337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220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877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69766a0-8526-46b0-97b8-1f6e037c5d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Lesson 4: Monitoring Azure SQL Database</a:t>
            </a:r>
            <a:endParaRPr lang="en-US" dirty="0"/>
          </a:p>
        </p:txBody>
      </p:sp>
      <p:sp>
        <p:nvSpPr>
          <p:cNvPr id="3" name="Text Placeholder 2"/>
          <p:cNvSpPr>
            <a:spLocks noGrp="1"/>
          </p:cNvSpPr>
          <p:nvPr>
            <p:ph type="body" idx="1"/>
          </p:nvPr>
        </p:nvSpPr>
        <p:spPr/>
        <p:txBody>
          <a:bodyPr/>
          <a:lstStyle/>
          <a:p>
            <a:r>
              <a:rPr lang="en-US" dirty="0"/>
              <a:t>Metrics and alerts
Dynamic management views
Database auditing
Demonstration: Monitoring Azure SQL Database</a:t>
            </a:r>
          </a:p>
        </p:txBody>
      </p:sp>
    </p:spTree>
    <p:extLst>
      <p:ext uri="{BB962C8B-B14F-4D97-AF65-F5344CB8AC3E}">
        <p14:creationId xmlns:p14="http://schemas.microsoft.com/office/powerpoint/2010/main" val="189410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e0d81909-7b53-4cd2-a451-98fc331d92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and alerts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Database metric charts:</a:t>
            </a:r>
          </a:p>
          <a:p>
            <a:pPr lvl="1"/>
            <a:r>
              <a:rPr lang="en-GB" b="0" kern="0" dirty="0">
                <a:solidFill>
                  <a:srgbClr val="000000"/>
                </a:solidFill>
              </a:rPr>
              <a:t>Successful and failed connections</a:t>
            </a:r>
          </a:p>
          <a:p>
            <a:pPr lvl="1"/>
            <a:r>
              <a:rPr lang="en-GB" b="0" kern="0" dirty="0">
                <a:solidFill>
                  <a:srgbClr val="000000"/>
                </a:solidFill>
              </a:rPr>
              <a:t>Storage utilization</a:t>
            </a:r>
          </a:p>
          <a:p>
            <a:pPr lvl="1"/>
            <a:r>
              <a:rPr lang="en-GB" b="0" kern="0" dirty="0">
                <a:solidFill>
                  <a:srgbClr val="000000"/>
                </a:solidFill>
              </a:rPr>
              <a:t>CPU utilization</a:t>
            </a:r>
          </a:p>
          <a:p>
            <a:pPr lvl="1"/>
            <a:r>
              <a:rPr lang="en-GB" b="0" kern="0" dirty="0">
                <a:solidFill>
                  <a:srgbClr val="000000"/>
                </a:solidFill>
              </a:rPr>
              <a:t>DTU utilization</a:t>
            </a:r>
          </a:p>
          <a:p>
            <a:pPr lvl="0"/>
            <a:r>
              <a:rPr lang="en-GB" b="0" kern="0" dirty="0">
                <a:solidFill>
                  <a:srgbClr val="000000"/>
                </a:solidFill>
              </a:rPr>
              <a:t>Alerts:</a:t>
            </a:r>
          </a:p>
          <a:p>
            <a:pPr lvl="1"/>
            <a:r>
              <a:rPr lang="en-GB" b="0" kern="0" dirty="0">
                <a:solidFill>
                  <a:srgbClr val="000000"/>
                </a:solidFill>
              </a:rPr>
              <a:t>Send an automated email notification when a metric exceeds the threshold value</a:t>
            </a:r>
          </a:p>
          <a:p>
            <a:pPr lvl="1"/>
            <a:r>
              <a:rPr lang="en-GB" b="0" kern="0" dirty="0">
                <a:solidFill>
                  <a:srgbClr val="000000"/>
                </a:solidFill>
              </a:rPr>
              <a:t>Submit an HTTP request to a webhook</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0276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51fc768-047e-4252-978b-8d63527c8a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management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System metadata views:</a:t>
            </a:r>
          </a:p>
          <a:p>
            <a:pPr lvl="1"/>
            <a:r>
              <a:rPr lang="en-GB" b="0" kern="0" dirty="0">
                <a:solidFill>
                  <a:srgbClr val="000000"/>
                </a:solidFill>
              </a:rPr>
              <a:t>Current activity</a:t>
            </a:r>
          </a:p>
          <a:p>
            <a:pPr lvl="1"/>
            <a:r>
              <a:rPr lang="en-GB" b="0" kern="0" dirty="0">
                <a:solidFill>
                  <a:srgbClr val="000000"/>
                </a:solidFill>
              </a:rPr>
              <a:t>Historic activity</a:t>
            </a:r>
          </a:p>
          <a:p>
            <a:pPr lvl="0"/>
            <a:r>
              <a:rPr lang="en-GB" b="0" kern="0" dirty="0">
                <a:solidFill>
                  <a:srgbClr val="000000"/>
                </a:solidFill>
              </a:rPr>
              <a:t>Commonly used to troubleshoot concurrency and performance issues</a:t>
            </a:r>
          </a:p>
          <a:p>
            <a:pPr lvl="0"/>
            <a:r>
              <a:rPr lang="en-US" b="0" kern="0" dirty="0">
                <a:solidFill>
                  <a:srgbClr val="000000"/>
                </a:solidFill>
              </a:rPr>
              <a:t>To retrieve details about current transactions and the session in which they are being executed:</a:t>
            </a:r>
            <a:endParaRPr lang="en-IN"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p:cNvSpPr txBox="1"/>
          <p:nvPr/>
        </p:nvSpPr>
        <p:spPr>
          <a:xfrm>
            <a:off x="458788" y="4423942"/>
            <a:ext cx="8339773" cy="2031325"/>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lvl="0"/>
            <a:r>
              <a:rPr lang="en-GB" b="0" dirty="0">
                <a:solidFill>
                  <a:srgbClr val="000000"/>
                </a:solidFill>
                <a:latin typeface="Lucida Console" panose="020B0609040504020204" pitchFamily="49" charset="0"/>
                <a:cs typeface="Lucida Sans Unicode" panose="020B0602030504020204" pitchFamily="34" charset="0"/>
              </a:rPr>
              <a:t>SELECT s.program_name, s.status, t.transaction_begin_time,</a:t>
            </a:r>
            <a:br>
              <a:rPr lang="en-GB" b="0" dirty="0">
                <a:solidFill>
                  <a:srgbClr val="000000"/>
                </a:solidFill>
                <a:latin typeface="Lucida Console" panose="020B0609040504020204" pitchFamily="49" charset="0"/>
                <a:cs typeface="Lucida Sans Unicode" panose="020B0602030504020204" pitchFamily="34" charset="0"/>
              </a:rPr>
            </a:br>
            <a:r>
              <a:rPr lang="en-GB" b="0" dirty="0">
                <a:solidFill>
                  <a:srgbClr val="000000"/>
                </a:solidFill>
                <a:latin typeface="Lucida Console" panose="020B0609040504020204" pitchFamily="49" charset="0"/>
                <a:cs typeface="Lucida Sans Unicode" panose="020B0602030504020204" pitchFamily="34" charset="0"/>
              </a:rPr>
              <a:t>   t.state</a:t>
            </a:r>
          </a:p>
          <a:p>
            <a:pPr lvl="0"/>
            <a:r>
              <a:rPr lang="en-GB" b="0" dirty="0">
                <a:solidFill>
                  <a:srgbClr val="000000"/>
                </a:solidFill>
                <a:latin typeface="Lucida Console" panose="020B0609040504020204" pitchFamily="49" charset="0"/>
                <a:cs typeface="Lucida Sans Unicode" panose="020B0602030504020204" pitchFamily="34" charset="0"/>
              </a:rPr>
              <a:t>FROM sys.dm_tran_sessions s</a:t>
            </a:r>
          </a:p>
          <a:p>
            <a:pPr lvl="0"/>
            <a:r>
              <a:rPr lang="en-GB" b="0" dirty="0">
                <a:solidFill>
                  <a:srgbClr val="000000"/>
                </a:solidFill>
                <a:latin typeface="Lucida Console" panose="020B0609040504020204" pitchFamily="49" charset="0"/>
                <a:cs typeface="Lucida Sans Unicode" panose="020B0602030504020204" pitchFamily="34" charset="0"/>
              </a:rPr>
              <a:t>JOIN sys.dm_tran_session_transaction st</a:t>
            </a:r>
          </a:p>
          <a:p>
            <a:pPr lvl="0"/>
            <a:r>
              <a:rPr lang="en-GB" b="0" dirty="0">
                <a:solidFill>
                  <a:srgbClr val="000000"/>
                </a:solidFill>
                <a:latin typeface="Lucida Console" panose="020B0609040504020204" pitchFamily="49" charset="0"/>
                <a:cs typeface="Lucida Sans Unicode" panose="020B0602030504020204" pitchFamily="34" charset="0"/>
              </a:rPr>
              <a:t>ON s.session_id = st.session_id</a:t>
            </a:r>
          </a:p>
          <a:p>
            <a:pPr lvl="0"/>
            <a:r>
              <a:rPr lang="en-GB" b="0" dirty="0">
                <a:solidFill>
                  <a:srgbClr val="000000"/>
                </a:solidFill>
                <a:latin typeface="Lucida Console" panose="020B0609040504020204" pitchFamily="49" charset="0"/>
                <a:cs typeface="Lucida Sans Unicode" panose="020B0602030504020204" pitchFamily="34" charset="0"/>
              </a:rPr>
              <a:t>JOIN sys.dm_tran_active_transactions t</a:t>
            </a:r>
          </a:p>
          <a:p>
            <a:pPr lvl="0"/>
            <a:r>
              <a:rPr lang="en-GB" b="0" dirty="0">
                <a:solidFill>
                  <a:srgbClr val="000000"/>
                </a:solidFill>
                <a:latin typeface="Lucida Console" panose="020B0609040504020204" pitchFamily="49" charset="0"/>
                <a:cs typeface="Lucida Sans Unicode" panose="020B0602030504020204" pitchFamily="34" charset="0"/>
              </a:rPr>
              <a:t>ON st.transaction_id = t.transaction_id</a:t>
            </a:r>
            <a:endParaRPr lang="en-US" b="0" dirty="0">
              <a:solidFill>
                <a:srgbClr val="000000"/>
              </a:solidFill>
              <a:latin typeface="Lucida Console" panose="020B0609040504020204" pitchFamily="49" charset="0"/>
              <a:cs typeface="Lucida Sans Unicode" panose="020B0602030504020204" pitchFamily="34" charset="0"/>
            </a:endParaRPr>
          </a:p>
        </p:txBody>
      </p:sp>
    </p:spTree>
    <p:extLst>
      <p:ext uri="{BB962C8B-B14F-4D97-AF65-F5344CB8AC3E}">
        <p14:creationId xmlns:p14="http://schemas.microsoft.com/office/powerpoint/2010/main" val="1815456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14708258-7c10-4170-9bd6-16360f4604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auditing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Enable auditing for a database:</a:t>
            </a:r>
          </a:p>
          <a:p>
            <a:pPr lvl="1"/>
            <a:r>
              <a:rPr lang="en-GB" b="0" kern="0" dirty="0">
                <a:solidFill>
                  <a:srgbClr val="000000"/>
                </a:solidFill>
              </a:rPr>
              <a:t>Audit records are stored in an Azure Storage account</a:t>
            </a:r>
          </a:p>
          <a:p>
            <a:pPr lvl="0"/>
            <a:r>
              <a:rPr lang="en-GB" b="0" kern="0" dirty="0">
                <a:solidFill>
                  <a:srgbClr val="000000"/>
                </a:solidFill>
              </a:rPr>
              <a:t>Use secure connection strings:</a:t>
            </a:r>
          </a:p>
          <a:p>
            <a:pPr lvl="1"/>
            <a:r>
              <a:rPr lang="en-GB" b="0" i="1" kern="0" dirty="0">
                <a:solidFill>
                  <a:srgbClr val="000000"/>
                </a:solidFill>
              </a:rPr>
              <a:t>server_name</a:t>
            </a:r>
            <a:r>
              <a:rPr lang="en-GB" b="0" kern="0" dirty="0">
                <a:solidFill>
                  <a:srgbClr val="000000"/>
                </a:solidFill>
              </a:rPr>
              <a:t>.database.</a:t>
            </a:r>
            <a:r>
              <a:rPr lang="en-GB" kern="0" dirty="0">
                <a:solidFill>
                  <a:srgbClr val="000000"/>
                </a:solidFill>
              </a:rPr>
              <a:t>secure</a:t>
            </a:r>
            <a:r>
              <a:rPr lang="en-GB" b="0" kern="0" dirty="0">
                <a:solidFill>
                  <a:srgbClr val="000000"/>
                </a:solidFill>
              </a:rPr>
              <a:t>.windows.net </a:t>
            </a:r>
          </a:p>
          <a:p>
            <a:pPr lvl="0"/>
            <a:r>
              <a:rPr lang="en-GB" b="0" kern="0" dirty="0">
                <a:solidFill>
                  <a:srgbClr val="000000"/>
                </a:solidFill>
              </a:rPr>
              <a:t>View audited events:</a:t>
            </a:r>
          </a:p>
          <a:p>
            <a:pPr lvl="1"/>
            <a:r>
              <a:rPr lang="en-GB" b="0" kern="0" dirty="0">
                <a:solidFill>
                  <a:srgbClr val="000000"/>
                </a:solidFill>
              </a:rPr>
              <a:t>Summary view in Azure portal</a:t>
            </a:r>
          </a:p>
          <a:p>
            <a:pPr lvl="1"/>
            <a:r>
              <a:rPr lang="en-GB" b="0" kern="0" dirty="0">
                <a:solidFill>
                  <a:srgbClr val="000000"/>
                </a:solidFill>
              </a:rPr>
              <a:t>Download as an Excel workbook</a:t>
            </a:r>
            <a:endParaRPr lang="en-US" b="0" kern="0" dirty="0">
              <a:solidFill>
                <a:srgbClr val="000000"/>
              </a:solidFill>
            </a:endParaRPr>
          </a:p>
          <a:p>
            <a:pPr lvl="0"/>
            <a:endParaRPr lang="en-US" b="0" kern="0" dirty="0">
              <a:solidFill>
                <a:srgbClr val="000000"/>
              </a:solidFill>
            </a:endParaRPr>
          </a:p>
        </p:txBody>
      </p:sp>
      <p:grpSp>
        <p:nvGrpSpPr>
          <p:cNvPr id="5" name="Group 4" descr="Illustration of a client application on the left connecting to a SQL Database on the right with an arrow. From the SQL Database, an arrow with an alert symbol points to a table which is within a cloud. This shows audit events are being written to an Azure Storage table." title="Database auditing"/>
          <p:cNvGrpSpPr/>
          <p:nvPr/>
        </p:nvGrpSpPr>
        <p:grpSpPr>
          <a:xfrm>
            <a:off x="458788" y="4107634"/>
            <a:ext cx="8361158" cy="2445660"/>
            <a:chOff x="458788" y="4107634"/>
            <a:chExt cx="8361158" cy="2445660"/>
          </a:xfrm>
        </p:grpSpPr>
        <p:pic>
          <p:nvPicPr>
            <p:cNvPr id="6" name="Picture 5"/>
            <p:cNvPicPr>
              <a:picLocks noChangeAspect="1"/>
            </p:cNvPicPr>
            <p:nvPr/>
          </p:nvPicPr>
          <p:blipFill>
            <a:blip r:embed="rId3"/>
            <a:stretch>
              <a:fillRect/>
            </a:stretch>
          </p:blipFill>
          <p:spPr>
            <a:xfrm>
              <a:off x="5489553" y="4107634"/>
              <a:ext cx="3098332" cy="1753004"/>
            </a:xfrm>
            <a:prstGeom prst="rect">
              <a:avLst/>
            </a:prstGeom>
          </p:spPr>
        </p:pic>
        <p:cxnSp>
          <p:nvCxnSpPr>
            <p:cNvPr id="7" name="Straight Arrow Connector 6"/>
            <p:cNvCxnSpPr/>
            <p:nvPr/>
          </p:nvCxnSpPr>
          <p:spPr bwMode="auto">
            <a:xfrm flipV="1">
              <a:off x="1660450" y="5454638"/>
              <a:ext cx="3175058" cy="76"/>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8" name="Rectangle 7"/>
            <p:cNvSpPr/>
            <p:nvPr/>
          </p:nvSpPr>
          <p:spPr>
            <a:xfrm>
              <a:off x="2072055" y="5017521"/>
              <a:ext cx="2388091" cy="369332"/>
            </a:xfrm>
            <a:prstGeom prst="rect">
              <a:avLst/>
            </a:prstGeom>
          </p:spPr>
          <p:txBody>
            <a:bodyPr wrap="square">
              <a:spAutoFit/>
            </a:bodyPr>
            <a:lstStyle/>
            <a:p>
              <a:pPr lvl="0" algn="ctr"/>
              <a:r>
                <a:rPr lang="en-US" b="0" dirty="0">
                  <a:solidFill>
                    <a:srgbClr val="000000"/>
                  </a:solidFill>
                  <a:latin typeface="Segoe UI" panose="020B0502040204020203" pitchFamily="34" charset="0"/>
                  <a:cs typeface="Segoe UI" panose="020B0502040204020203" pitchFamily="34" charset="0"/>
                </a:rPr>
                <a:t>secure connection</a:t>
              </a:r>
            </a:p>
          </p:txBody>
        </p:sp>
        <p:cxnSp>
          <p:nvCxnSpPr>
            <p:cNvPr id="9" name="Straight Arrow Connector 8"/>
            <p:cNvCxnSpPr/>
            <p:nvPr/>
          </p:nvCxnSpPr>
          <p:spPr bwMode="auto">
            <a:xfrm flipV="1">
              <a:off x="6513373" y="5454638"/>
              <a:ext cx="904833" cy="76"/>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58788" y="5924067"/>
              <a:ext cx="1220206"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Client app</a:t>
              </a:r>
              <a:endParaRPr lang="en-US" b="0" dirty="0">
                <a:solidFill>
                  <a:srgbClr val="000000"/>
                </a:solidFill>
                <a:latin typeface="Segoe UI" panose="020B0502040204020203" pitchFamily="34" charset="0"/>
                <a:cs typeface="Segoe UI" panose="020B0502040204020203" pitchFamily="34" charset="0"/>
              </a:endParaRPr>
            </a:p>
          </p:txBody>
        </p:sp>
        <p:sp>
          <p:nvSpPr>
            <p:cNvPr id="11" name="TextBox 10"/>
            <p:cNvSpPr txBox="1"/>
            <p:nvPr/>
          </p:nvSpPr>
          <p:spPr>
            <a:xfrm>
              <a:off x="4891137" y="5883691"/>
              <a:ext cx="1597104"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SQL Database</a:t>
              </a:r>
              <a:endParaRPr lang="en-US" b="0"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7211236" y="5906963"/>
              <a:ext cx="1608710"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Azure Storage</a:t>
              </a:r>
            </a:p>
            <a:p>
              <a:pPr lvl="0" algn="ctr"/>
              <a:r>
                <a:rPr lang="en-GB" b="0" dirty="0">
                  <a:solidFill>
                    <a:srgbClr val="000000"/>
                  </a:solidFill>
                  <a:latin typeface="Segoe UI" panose="020B0502040204020203" pitchFamily="34" charset="0"/>
                  <a:cs typeface="Segoe UI" panose="020B0502040204020203" pitchFamily="34" charset="0"/>
                </a:rPr>
                <a:t>(Table)</a:t>
              </a:r>
              <a:endParaRPr lang="en-US" b="0" dirty="0">
                <a:solidFill>
                  <a:srgbClr val="000000"/>
                </a:solidFill>
                <a:latin typeface="Segoe UI" panose="020B0502040204020203" pitchFamily="34" charset="0"/>
                <a:cs typeface="Segoe UI" panose="020B0502040204020203" pitchFamily="34" charset="0"/>
              </a:endParaRPr>
            </a:p>
          </p:txBody>
        </p:sp>
        <p:grpSp>
          <p:nvGrpSpPr>
            <p:cNvPr id="13" name="Group 12"/>
            <p:cNvGrpSpPr>
              <a:grpSpLocks noChangeAspect="1"/>
            </p:cNvGrpSpPr>
            <p:nvPr/>
          </p:nvGrpSpPr>
          <p:grpSpPr>
            <a:xfrm>
              <a:off x="4953791" y="5119119"/>
              <a:ext cx="1507337" cy="680120"/>
              <a:chOff x="2904848" y="2885814"/>
              <a:chExt cx="1681162" cy="959376"/>
            </a:xfrm>
          </p:grpSpPr>
          <p:sp>
            <p:nvSpPr>
              <p:cNvPr id="46" name="Flowchart: Magnetic Disk 4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endParaRPr>
              </a:p>
            </p:txBody>
          </p:sp>
          <p:sp>
            <p:nvSpPr>
              <p:cNvPr id="47" name="Oval 4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a:grpSpLocks noChangeAspect="1"/>
            </p:cNvGrpSpPr>
            <p:nvPr/>
          </p:nvGrpSpPr>
          <p:grpSpPr>
            <a:xfrm>
              <a:off x="570925" y="5051161"/>
              <a:ext cx="1007682" cy="832978"/>
              <a:chOff x="6639572" y="1907217"/>
              <a:chExt cx="3200400" cy="2645540"/>
            </a:xfrm>
          </p:grpSpPr>
          <p:grpSp>
            <p:nvGrpSpPr>
              <p:cNvPr id="37" name="Group 36"/>
              <p:cNvGrpSpPr>
                <a:grpSpLocks noChangeAspect="1"/>
              </p:cNvGrpSpPr>
              <p:nvPr/>
            </p:nvGrpSpPr>
            <p:grpSpPr>
              <a:xfrm>
                <a:off x="6639572" y="1907217"/>
                <a:ext cx="3200400" cy="2645540"/>
                <a:chOff x="6219422" y="1886308"/>
                <a:chExt cx="3657600" cy="2752244"/>
              </a:xfrm>
            </p:grpSpPr>
            <p:grpSp>
              <p:nvGrpSpPr>
                <p:cNvPr id="39" name="Group 38"/>
                <p:cNvGrpSpPr/>
                <p:nvPr/>
              </p:nvGrpSpPr>
              <p:grpSpPr>
                <a:xfrm>
                  <a:off x="6219422" y="1886308"/>
                  <a:ext cx="3657600" cy="2752244"/>
                  <a:chOff x="6219421" y="1886308"/>
                  <a:chExt cx="3657600" cy="2752244"/>
                </a:xfrm>
              </p:grpSpPr>
              <p:sp>
                <p:nvSpPr>
                  <p:cNvPr id="41" name="Rectangle 4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p:cNvGrpSpPr/>
                  <p:nvPr/>
                </p:nvGrpSpPr>
                <p:grpSpPr>
                  <a:xfrm>
                    <a:off x="8580436" y="1996036"/>
                    <a:ext cx="731520" cy="237744"/>
                    <a:chOff x="8580436" y="1996036"/>
                    <a:chExt cx="731520" cy="237744"/>
                  </a:xfrm>
                </p:grpSpPr>
                <p:sp>
                  <p:nvSpPr>
                    <p:cNvPr id="44" name="Rectangle 4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40" name="Straight Connector 3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noChangeAspect="1"/>
            </p:cNvGrpSpPr>
            <p:nvPr/>
          </p:nvGrpSpPr>
          <p:grpSpPr bwMode="auto">
            <a:xfrm>
              <a:off x="7526618" y="4994902"/>
              <a:ext cx="977946" cy="929165"/>
              <a:chOff x="3264" y="2206"/>
              <a:chExt cx="842" cy="800"/>
            </a:xfrm>
          </p:grpSpPr>
          <p:sp>
            <p:nvSpPr>
              <p:cNvPr id="21" name="AutoShape 3"/>
              <p:cNvSpPr>
                <a:spLocks noChangeAspect="1" noChangeArrowheads="1" noTextEdit="1"/>
              </p:cNvSpPr>
              <p:nvPr/>
            </p:nvSpPr>
            <p:spPr bwMode="auto">
              <a:xfrm>
                <a:off x="3264" y="2208"/>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2" name="Rectangle 21"/>
              <p:cNvSpPr>
                <a:spLocks noChangeArrowheads="1"/>
              </p:cNvSpPr>
              <p:nvPr/>
            </p:nvSpPr>
            <p:spPr bwMode="auto">
              <a:xfrm>
                <a:off x="3267" y="2284"/>
                <a:ext cx="839" cy="722"/>
              </a:xfrm>
              <a:prstGeom prst="rect">
                <a:avLst/>
              </a:prstGeom>
              <a:solidFill>
                <a:schemeClr val="bg1"/>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3" name="Freeform 22"/>
              <p:cNvSpPr>
                <a:spLocks/>
              </p:cNvSpPr>
              <p:nvPr/>
            </p:nvSpPr>
            <p:spPr bwMode="auto">
              <a:xfrm>
                <a:off x="3309" y="2206"/>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4" name="Freeform 23"/>
              <p:cNvSpPr>
                <a:spLocks/>
              </p:cNvSpPr>
              <p:nvPr/>
            </p:nvSpPr>
            <p:spPr bwMode="auto">
              <a:xfrm>
                <a:off x="3409" y="2206"/>
                <a:ext cx="52"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5" name="Freeform 24"/>
              <p:cNvSpPr>
                <a:spLocks/>
              </p:cNvSpPr>
              <p:nvPr/>
            </p:nvSpPr>
            <p:spPr bwMode="auto">
              <a:xfrm>
                <a:off x="3510" y="2206"/>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6" name="Freeform 25"/>
              <p:cNvSpPr>
                <a:spLocks/>
              </p:cNvSpPr>
              <p:nvPr/>
            </p:nvSpPr>
            <p:spPr bwMode="auto">
              <a:xfrm>
                <a:off x="3609" y="2206"/>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7" name="Freeform 26"/>
              <p:cNvSpPr>
                <a:spLocks/>
              </p:cNvSpPr>
              <p:nvPr/>
            </p:nvSpPr>
            <p:spPr bwMode="auto">
              <a:xfrm>
                <a:off x="3710" y="2206"/>
                <a:ext cx="51"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8" name="Freeform 27"/>
              <p:cNvSpPr>
                <a:spLocks/>
              </p:cNvSpPr>
              <p:nvPr/>
            </p:nvSpPr>
            <p:spPr bwMode="auto">
              <a:xfrm>
                <a:off x="3811" y="2206"/>
                <a:ext cx="51"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9" name="Freeform 28"/>
              <p:cNvSpPr>
                <a:spLocks/>
              </p:cNvSpPr>
              <p:nvPr/>
            </p:nvSpPr>
            <p:spPr bwMode="auto">
              <a:xfrm>
                <a:off x="3909" y="2206"/>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0" name="Freeform 29"/>
              <p:cNvSpPr>
                <a:spLocks/>
              </p:cNvSpPr>
              <p:nvPr/>
            </p:nvSpPr>
            <p:spPr bwMode="auto">
              <a:xfrm>
                <a:off x="4010" y="2206"/>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5" y="69"/>
                      <a:pt x="0" y="64"/>
                      <a:pt x="0" y="58"/>
                    </a:cubicBezTo>
                    <a:cubicBezTo>
                      <a:pt x="0" y="11"/>
                      <a:pt x="0" y="11"/>
                      <a:pt x="0" y="11"/>
                    </a:cubicBezTo>
                    <a:cubicBezTo>
                      <a:pt x="0" y="5"/>
                      <a:pt x="5" y="0"/>
                      <a:pt x="10" y="0"/>
                    </a:cubicBezTo>
                    <a:cubicBezTo>
                      <a:pt x="10" y="0"/>
                      <a:pt x="10" y="0"/>
                      <a:pt x="10" y="0"/>
                    </a:cubicBezTo>
                    <a:cubicBezTo>
                      <a:pt x="16" y="0"/>
                      <a:pt x="21" y="5"/>
                      <a:pt x="21" y="11"/>
                    </a:cubicBezTo>
                    <a:lnTo>
                      <a:pt x="21" y="58"/>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1" name="Freeform 30"/>
              <p:cNvSpPr>
                <a:spLocks noEditPoints="1"/>
              </p:cNvSpPr>
              <p:nvPr/>
            </p:nvSpPr>
            <p:spPr bwMode="auto">
              <a:xfrm>
                <a:off x="3309" y="2481"/>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2" name="Freeform 31"/>
              <p:cNvSpPr>
                <a:spLocks noEditPoints="1"/>
              </p:cNvSpPr>
              <p:nvPr/>
            </p:nvSpPr>
            <p:spPr bwMode="auto">
              <a:xfrm>
                <a:off x="3309" y="2481"/>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3" name="Line 16"/>
              <p:cNvSpPr>
                <a:spLocks noChangeShapeType="1"/>
              </p:cNvSpPr>
              <p:nvPr/>
            </p:nvSpPr>
            <p:spPr bwMode="auto">
              <a:xfrm>
                <a:off x="3309" y="2644"/>
                <a:ext cx="753"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4" name="Line 17"/>
              <p:cNvSpPr>
                <a:spLocks noChangeShapeType="1"/>
              </p:cNvSpPr>
              <p:nvPr/>
            </p:nvSpPr>
            <p:spPr bwMode="auto">
              <a:xfrm flipH="1">
                <a:off x="3309" y="2797"/>
                <a:ext cx="753"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5" name="Line 18"/>
              <p:cNvSpPr>
                <a:spLocks noChangeShapeType="1"/>
              </p:cNvSpPr>
              <p:nvPr/>
            </p:nvSpPr>
            <p:spPr bwMode="auto">
              <a:xfrm>
                <a:off x="3813" y="2481"/>
                <a:ext cx="0" cy="476"/>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6" name="Line 19"/>
              <p:cNvSpPr>
                <a:spLocks noChangeShapeType="1"/>
              </p:cNvSpPr>
              <p:nvPr/>
            </p:nvSpPr>
            <p:spPr bwMode="auto">
              <a:xfrm flipV="1">
                <a:off x="3560" y="2481"/>
                <a:ext cx="0" cy="476"/>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grpSp>
          <p:nvGrpSpPr>
            <p:cNvPr id="16" name="Group 15"/>
            <p:cNvGrpSpPr/>
            <p:nvPr/>
          </p:nvGrpSpPr>
          <p:grpSpPr>
            <a:xfrm>
              <a:off x="6657897" y="5139611"/>
              <a:ext cx="548640" cy="457200"/>
              <a:chOff x="9947493" y="3066862"/>
              <a:chExt cx="1645920" cy="1371600"/>
            </a:xfrm>
          </p:grpSpPr>
          <p:grpSp>
            <p:nvGrpSpPr>
              <p:cNvPr id="17" name="Group 16"/>
              <p:cNvGrpSpPr/>
              <p:nvPr/>
            </p:nvGrpSpPr>
            <p:grpSpPr>
              <a:xfrm rot="10800000">
                <a:off x="9947493" y="3066862"/>
                <a:ext cx="1645920" cy="1371600"/>
                <a:chOff x="9860055" y="1460799"/>
                <a:chExt cx="1737360" cy="1371600"/>
              </a:xfrm>
            </p:grpSpPr>
            <p:sp>
              <p:nvSpPr>
                <p:cNvPr id="19" name="Isosceles Triangle 18"/>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rapezoid 19"/>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Oval 17"/>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75586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3f87688-961f-4019-af77-882eef01c3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Monitoring Azure 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endParaRPr lang="en-IN" b="0" kern="0" dirty="0">
              <a:solidFill>
                <a:srgbClr val="000000"/>
              </a:solidFill>
            </a:endParaRPr>
          </a:p>
          <a:p>
            <a:pPr lvl="1"/>
            <a:r>
              <a:rPr lang="en-US" b="0" kern="0" dirty="0">
                <a:solidFill>
                  <a:srgbClr val="000000"/>
                </a:solidFill>
              </a:rPr>
              <a:t>View SQL Database metrics</a:t>
            </a:r>
            <a:endParaRPr lang="en-IN" b="0" kern="0" dirty="0">
              <a:solidFill>
                <a:srgbClr val="000000"/>
              </a:solidFill>
            </a:endParaRPr>
          </a:p>
          <a:p>
            <a:pPr lvl="1"/>
            <a:r>
              <a:rPr lang="en-US" b="0" kern="0" dirty="0">
                <a:solidFill>
                  <a:srgbClr val="000000"/>
                </a:solidFill>
              </a:rPr>
              <a:t>Configure SQL Database auditing</a:t>
            </a:r>
            <a:endParaRPr lang="en-IN"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12341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1: Planning and deploying Azure SQL Database</a:t>
            </a:r>
          </a:p>
        </p:txBody>
      </p:sp>
      <p:sp>
        <p:nvSpPr>
          <p:cNvPr id="3" name="Text Placeholder 2"/>
          <p:cNvSpPr>
            <a:spLocks noGrp="1"/>
          </p:cNvSpPr>
          <p:nvPr>
            <p:ph type="body" idx="1"/>
          </p:nvPr>
        </p:nvSpPr>
        <p:spPr/>
        <p:txBody>
          <a:bodyPr/>
          <a:lstStyle/>
          <a:p>
            <a:r>
              <a:rPr lang="en-US" dirty="0"/>
              <a:t>Demonstration: Preparing the environment for the lab and demos in this module
Relational database services as a component of Azure
Azure SQL Database vs. SQL Server in an IaaS virtual machine
Azure SQL Database architecture
Planning the deployment of an Azure SQL Database</a:t>
            </a:r>
          </a:p>
        </p:txBody>
      </p:sp>
    </p:spTree>
    <p:extLst>
      <p:ext uri="{BB962C8B-B14F-4D97-AF65-F5344CB8AC3E}">
        <p14:creationId xmlns:p14="http://schemas.microsoft.com/office/powerpoint/2010/main" val="672840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7742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2359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f14f76b-b8bd-4cf5-8ab9-a064083cdd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Managing Azure SQL Database business continuity</a:t>
            </a:r>
          </a:p>
        </p:txBody>
      </p:sp>
      <p:sp>
        <p:nvSpPr>
          <p:cNvPr id="3" name="Text Placeholder 2"/>
          <p:cNvSpPr>
            <a:spLocks noGrp="1"/>
          </p:cNvSpPr>
          <p:nvPr>
            <p:ph type="body" idx="1"/>
          </p:nvPr>
        </p:nvSpPr>
        <p:spPr/>
        <p:txBody>
          <a:bodyPr/>
          <a:lstStyle/>
          <a:p>
            <a:r>
              <a:rPr lang="en-US" dirty="0"/>
              <a:t>Database copy and export
Point in time restore
Geo-replication
Demonstration: Managing data recovery and high availability</a:t>
            </a:r>
          </a:p>
        </p:txBody>
      </p:sp>
    </p:spTree>
    <p:extLst>
      <p:ext uri="{BB962C8B-B14F-4D97-AF65-F5344CB8AC3E}">
        <p14:creationId xmlns:p14="http://schemas.microsoft.com/office/powerpoint/2010/main" val="1512348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82e32d09-fcf5-4d80-9b96-0ce183a897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copy and export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Export a copy of the database at periodic intervals</a:t>
            </a:r>
          </a:p>
          <a:p>
            <a:pPr marL="514350" lvl="0" indent="-514350">
              <a:buFont typeface="+mj-lt"/>
              <a:buAutoNum type="arabicPeriod"/>
            </a:pPr>
            <a:r>
              <a:rPr lang="en-GB" b="0" kern="0" dirty="0">
                <a:solidFill>
                  <a:srgbClr val="000000"/>
                </a:solidFill>
              </a:rPr>
              <a:t>Store the exported .bacpac file in a storage account</a:t>
            </a:r>
          </a:p>
          <a:p>
            <a:pPr marL="514350" lvl="0" indent="-514350">
              <a:buFont typeface="+mj-lt"/>
              <a:buAutoNum type="arabicPeriod"/>
            </a:pPr>
            <a:r>
              <a:rPr lang="en-GB" b="0" kern="0" dirty="0">
                <a:solidFill>
                  <a:srgbClr val="000000"/>
                </a:solidFill>
              </a:rPr>
              <a:t>Import the copied database in the event of a database, server, or datacenter failure</a:t>
            </a:r>
            <a:endParaRPr lang="en-US" b="0" kern="0" dirty="0">
              <a:solidFill>
                <a:srgbClr val="000000"/>
              </a:solidFill>
            </a:endParaRPr>
          </a:p>
          <a:p>
            <a:pPr lvl="0"/>
            <a:endParaRPr lang="en-US" b="0" kern="0" dirty="0">
              <a:solidFill>
                <a:srgbClr val="000000"/>
              </a:solidFill>
            </a:endParaRPr>
          </a:p>
        </p:txBody>
      </p:sp>
      <p:grpSp>
        <p:nvGrpSpPr>
          <p:cNvPr id="5" name="Group 4" descr="Illustration of a two-step backup process, consisting of an Azure SQL database first being copied, and then this copy being exported to Azure Storage. On the left, on a cloud icon are two databases; one is a copy of the other. On the right is a box depicting Azure Storage. An arrow points from the copied database to the Azure Storage." title="Database copy and export"/>
          <p:cNvGrpSpPr/>
          <p:nvPr/>
        </p:nvGrpSpPr>
        <p:grpSpPr>
          <a:xfrm>
            <a:off x="765178" y="3904251"/>
            <a:ext cx="7424528" cy="2376427"/>
            <a:chOff x="765178" y="3904251"/>
            <a:chExt cx="7424528" cy="2376427"/>
          </a:xfrm>
        </p:grpSpPr>
        <p:grpSp>
          <p:nvGrpSpPr>
            <p:cNvPr id="6" name="Group 5"/>
            <p:cNvGrpSpPr>
              <a:grpSpLocks noChangeAspect="1"/>
            </p:cNvGrpSpPr>
            <p:nvPr/>
          </p:nvGrpSpPr>
          <p:grpSpPr bwMode="auto">
            <a:xfrm>
              <a:off x="6564941" y="4132141"/>
              <a:ext cx="1624765" cy="2148537"/>
              <a:chOff x="3915" y="2947"/>
              <a:chExt cx="456" cy="603"/>
            </a:xfrm>
            <a:solidFill>
              <a:schemeClr val="accent4">
                <a:lumMod val="20000"/>
                <a:lumOff val="80000"/>
              </a:schemeClr>
            </a:solidFill>
          </p:grpSpPr>
          <p:sp>
            <p:nvSpPr>
              <p:cNvPr id="17" name="Freeform 16"/>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8" name="Freeform 17"/>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pic>
          <p:nvPicPr>
            <p:cNvPr id="7" name="Picture 6"/>
            <p:cNvPicPr>
              <a:picLocks noChangeAspect="1"/>
            </p:cNvPicPr>
            <p:nvPr/>
          </p:nvPicPr>
          <p:blipFill>
            <a:blip r:embed="rId3"/>
            <a:stretch>
              <a:fillRect/>
            </a:stretch>
          </p:blipFill>
          <p:spPr>
            <a:xfrm>
              <a:off x="765178" y="3904251"/>
              <a:ext cx="3690396" cy="2087987"/>
            </a:xfrm>
            <a:prstGeom prst="rect">
              <a:avLst/>
            </a:prstGeom>
          </p:spPr>
        </p:pic>
        <p:cxnSp>
          <p:nvCxnSpPr>
            <p:cNvPr id="8" name="Straight Arrow Connector 7"/>
            <p:cNvCxnSpPr/>
            <p:nvPr/>
          </p:nvCxnSpPr>
          <p:spPr bwMode="auto">
            <a:xfrm flipV="1">
              <a:off x="4139753" y="5278286"/>
              <a:ext cx="2425188" cy="34960"/>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4"/>
            <a:stretch>
              <a:fillRect/>
            </a:stretch>
          </p:blipFill>
          <p:spPr>
            <a:xfrm>
              <a:off x="6768343" y="4916109"/>
              <a:ext cx="1366765" cy="759314"/>
            </a:xfrm>
            <a:prstGeom prst="rect">
              <a:avLst/>
            </a:prstGeom>
          </p:spPr>
        </p:pic>
        <p:grpSp>
          <p:nvGrpSpPr>
            <p:cNvPr id="10" name="Group 9"/>
            <p:cNvGrpSpPr>
              <a:grpSpLocks noChangeAspect="1"/>
            </p:cNvGrpSpPr>
            <p:nvPr/>
          </p:nvGrpSpPr>
          <p:grpSpPr>
            <a:xfrm>
              <a:off x="1037803" y="4971131"/>
              <a:ext cx="1359783" cy="613542"/>
              <a:chOff x="2904848" y="2885814"/>
              <a:chExt cx="1681162" cy="959376"/>
            </a:xfrm>
          </p:grpSpPr>
          <p:sp>
            <p:nvSpPr>
              <p:cNvPr id="15" name="Flowchart: Magnetic Disk 1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endParaRPr>
              </a:p>
            </p:txBody>
          </p:sp>
          <p:sp>
            <p:nvSpPr>
              <p:cNvPr id="16" name="Oval 1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2725372" y="4971131"/>
              <a:ext cx="1359783" cy="613542"/>
              <a:chOff x="2904848" y="2885814"/>
              <a:chExt cx="1681162" cy="959376"/>
            </a:xfrm>
          </p:grpSpPr>
          <p:sp>
            <p:nvSpPr>
              <p:cNvPr id="13" name="Flowchart: Magnetic Disk 1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endParaRPr>
              </a:p>
            </p:txBody>
          </p:sp>
          <p:sp>
            <p:nvSpPr>
              <p:cNvPr id="14" name="Oval 1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Arrow 11"/>
            <p:cNvSpPr/>
            <p:nvPr/>
          </p:nvSpPr>
          <p:spPr bwMode="auto">
            <a:xfrm>
              <a:off x="2290420" y="5120568"/>
              <a:ext cx="536448" cy="552271"/>
            </a:xfrm>
            <a:prstGeom prst="rightArrow">
              <a:avLst/>
            </a:prstGeom>
            <a:solidFill>
              <a:srgbClr val="442359"/>
            </a:solidFill>
            <a:ln>
              <a:noFill/>
              <a:headEnd type="none" w="med" len="med"/>
              <a:tailEnd type="none" w="med" len="med"/>
            </a:ln>
            <a:effectLst/>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grpSp>
    </p:spTree>
    <p:extLst>
      <p:ext uri="{BB962C8B-B14F-4D97-AF65-F5344CB8AC3E}">
        <p14:creationId xmlns:p14="http://schemas.microsoft.com/office/powerpoint/2010/main" val="3193018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96b865d9-8186-4558-8e24-b6eee599ea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in time restore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automatically creates periodic backups that replicate to a remote datacenter</a:t>
            </a:r>
          </a:p>
          <a:p>
            <a:pPr lvl="0"/>
            <a:r>
              <a:rPr lang="en-GB" b="0" kern="0" dirty="0">
                <a:solidFill>
                  <a:srgbClr val="000000"/>
                </a:solidFill>
              </a:rPr>
              <a:t>You can restore databases to a previous point in time:</a:t>
            </a:r>
          </a:p>
          <a:p>
            <a:pPr lvl="1"/>
            <a:r>
              <a:rPr lang="en-GB" b="0" kern="0" dirty="0">
                <a:solidFill>
                  <a:srgbClr val="000000"/>
                </a:solidFill>
              </a:rPr>
              <a:t>Basic. Daily restore point retained for 7 days</a:t>
            </a:r>
          </a:p>
          <a:p>
            <a:pPr lvl="1"/>
            <a:r>
              <a:rPr lang="en-GB" b="0" kern="0" dirty="0">
                <a:solidFill>
                  <a:srgbClr val="000000"/>
                </a:solidFill>
              </a:rPr>
              <a:t>Standard. You can restore to a specific point in time within 35 days</a:t>
            </a:r>
          </a:p>
          <a:p>
            <a:pPr lvl="1"/>
            <a:r>
              <a:rPr lang="en-GB" b="0" kern="0" dirty="0">
                <a:solidFill>
                  <a:srgbClr val="000000"/>
                </a:solidFill>
              </a:rPr>
              <a:t>Premium. You can restore to a specific point in time within 35 days</a:t>
            </a:r>
            <a:endParaRPr lang="en-US" b="0" kern="0" dirty="0">
              <a:solidFill>
                <a:srgbClr val="000000"/>
              </a:solidFill>
            </a:endParaRPr>
          </a:p>
          <a:p>
            <a:pPr lvl="0"/>
            <a:r>
              <a:rPr lang="en-US" b="0" kern="0" dirty="0">
                <a:solidFill>
                  <a:srgbClr val="000000"/>
                </a:solidFill>
              </a:rPr>
              <a:t>You can restore a deleted database to the most recent recovery point</a:t>
            </a:r>
          </a:p>
        </p:txBody>
      </p:sp>
    </p:spTree>
    <p:extLst>
      <p:ext uri="{BB962C8B-B14F-4D97-AF65-F5344CB8AC3E}">
        <p14:creationId xmlns:p14="http://schemas.microsoft.com/office/powerpoint/2010/main" val="3654867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1ea58f6b-c677-45b7-a7ca-fd2018f4f1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Geo-replication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Stores a continuous copy of a primary database to one or more secondary databases in remote datacenters:</a:t>
            </a:r>
          </a:p>
          <a:p>
            <a:pPr lvl="1"/>
            <a:r>
              <a:rPr lang="en-GB" b="0" kern="0" dirty="0">
                <a:solidFill>
                  <a:srgbClr val="000000"/>
                </a:solidFill>
              </a:rPr>
              <a:t>Up to four readable secondaries</a:t>
            </a:r>
          </a:p>
          <a:p>
            <a:pPr lvl="1"/>
            <a:r>
              <a:rPr lang="en-GB" b="0" kern="0" dirty="0">
                <a:solidFill>
                  <a:srgbClr val="000000"/>
                </a:solidFill>
              </a:rPr>
              <a:t>Supported by all pricing tiers</a:t>
            </a:r>
          </a:p>
          <a:p>
            <a:pPr lvl="1"/>
            <a:r>
              <a:rPr lang="en-GB" b="0" kern="0" dirty="0">
                <a:solidFill>
                  <a:srgbClr val="000000"/>
                </a:solidFill>
              </a:rPr>
              <a:t>Any Azure region</a:t>
            </a:r>
          </a:p>
          <a:p>
            <a:pPr lvl="0"/>
            <a:r>
              <a:rPr lang="en-GB" b="0" kern="0" dirty="0">
                <a:solidFill>
                  <a:srgbClr val="000000"/>
                </a:solidFill>
              </a:rPr>
              <a:t>Failover procedure:</a:t>
            </a:r>
          </a:p>
          <a:p>
            <a:pPr marL="746125" lvl="1" indent="-457200">
              <a:buFont typeface="+mj-lt"/>
              <a:buAutoNum type="arabicPeriod"/>
            </a:pPr>
            <a:r>
              <a:rPr lang="en-GB" b="0" kern="0" dirty="0">
                <a:solidFill>
                  <a:srgbClr val="000000"/>
                </a:solidFill>
              </a:rPr>
              <a:t>Bring the secondary database online</a:t>
            </a:r>
          </a:p>
          <a:p>
            <a:pPr marL="746125" lvl="1" indent="-457200">
              <a:buFont typeface="+mj-lt"/>
              <a:buAutoNum type="arabicPeriod"/>
            </a:pPr>
            <a:r>
              <a:rPr lang="en-GB" b="0" kern="0" dirty="0">
                <a:solidFill>
                  <a:srgbClr val="000000"/>
                </a:solidFill>
              </a:rPr>
              <a:t>Modify application connection strings</a:t>
            </a:r>
            <a:endParaRPr lang="en-US" b="0" kern="0" dirty="0">
              <a:solidFill>
                <a:srgbClr val="000000"/>
              </a:solidFill>
            </a:endParaRPr>
          </a:p>
        </p:txBody>
      </p:sp>
    </p:spTree>
    <p:extLst>
      <p:ext uri="{BB962C8B-B14F-4D97-AF65-F5344CB8AC3E}">
        <p14:creationId xmlns:p14="http://schemas.microsoft.com/office/powerpoint/2010/main" val="2286979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3faa79b4-49ce-499b-a1a8-149060a2db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data recovery and high availability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endParaRPr lang="en-IN" b="0" kern="0" dirty="0">
              <a:solidFill>
                <a:srgbClr val="000000"/>
              </a:solidFill>
            </a:endParaRPr>
          </a:p>
          <a:p>
            <a:pPr lvl="1"/>
            <a:r>
              <a:rPr lang="en-US" b="0" kern="0" dirty="0">
                <a:solidFill>
                  <a:srgbClr val="000000"/>
                </a:solidFill>
              </a:rPr>
              <a:t>Restore a database</a:t>
            </a:r>
            <a:endParaRPr lang="en-IN" b="0" kern="0" dirty="0">
              <a:solidFill>
                <a:srgbClr val="000000"/>
              </a:solidFill>
            </a:endParaRPr>
          </a:p>
          <a:p>
            <a:pPr lvl="1"/>
            <a:r>
              <a:rPr lang="en-US" b="0" kern="0" dirty="0">
                <a:solidFill>
                  <a:srgbClr val="000000"/>
                </a:solidFill>
              </a:rPr>
              <a:t>Configure geo-replication</a:t>
            </a:r>
            <a:endParaRPr lang="en-IN"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585795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901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0341" cy="740664"/>
          </a:xfrm>
        </p:spPr>
        <p:txBody>
          <a:bodyPr/>
          <a:lstStyle/>
          <a:p>
            <a:r>
              <a:rPr lang="en-US" dirty="0"/>
              <a:t>Lab: Planning and implementing Azure SQL Database</a:t>
            </a:r>
          </a:p>
        </p:txBody>
      </p:sp>
      <p:sp>
        <p:nvSpPr>
          <p:cNvPr id="3" name="Text Placeholder 2"/>
          <p:cNvSpPr>
            <a:spLocks noGrp="1"/>
          </p:cNvSpPr>
          <p:nvPr>
            <p:ph type="body" idx="1"/>
          </p:nvPr>
        </p:nvSpPr>
        <p:spPr/>
        <p:txBody>
          <a:bodyPr/>
          <a:lstStyle/>
          <a:p>
            <a:r>
              <a:rPr lang="en-US" dirty="0"/>
              <a:t>Exercise 1: Creating, securing, and monitoring an Azure SQL Database
Exercise 2: Migrating a Microsoft SQL Server Database to Azure SQL Database
Exercise 3: Restoring a database</a:t>
            </a:r>
          </a:p>
        </p:txBody>
      </p:sp>
      <p:sp>
        <p:nvSpPr>
          <p:cNvPr id="4" name="TextBox 3"/>
          <p:cNvSpPr txBox="1"/>
          <p:nvPr/>
        </p:nvSpPr>
        <p:spPr>
          <a:xfrm>
            <a:off x="458788" y="3538421"/>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4126141"/>
            <a:ext cx="6753772" cy="1384995"/>
          </a:xfrm>
          <a:prstGeom prst="rect">
            <a:avLst/>
          </a:prstGeom>
          <a:noFill/>
        </p:spPr>
        <p:txBody>
          <a:bodyPr vert="horz" wrap="none" rtlCol="0">
            <a:spAutoFit/>
          </a:bodyPr>
          <a:lstStyle/>
          <a:p>
            <a:r>
              <a:rPr lang="en-US" sz="2800" b="0" dirty="0">
                <a:latin typeface="Segoe UI" panose="020B0502040204020203" pitchFamily="34" charset="0"/>
              </a:rPr>
              <a:t>Virtual machine:</a:t>
            </a:r>
            <a:r>
              <a:rPr lang="en-US" sz="2800" dirty="0">
                <a:latin typeface="Segoe UI" panose="020B0502040204020203" pitchFamily="34" charset="0"/>
              </a:rPr>
              <a:t> 		20533C-MIA-CL1</a:t>
            </a:r>
          </a:p>
          <a:p>
            <a:r>
              <a:rPr lang="en-US" sz="2800" b="0" dirty="0">
                <a:latin typeface="Segoe UI" panose="020B0502040204020203" pitchFamily="34" charset="0"/>
              </a:rPr>
              <a:t>User name:</a:t>
            </a:r>
            <a:r>
              <a:rPr lang="en-US" sz="2800" dirty="0">
                <a:latin typeface="Segoe UI" panose="020B0502040204020203" pitchFamily="34" charset="0"/>
              </a:rPr>
              <a:t> 		Student</a:t>
            </a:r>
          </a:p>
          <a:p>
            <a:r>
              <a:rPr lang="en-US" sz="2800" b="0" dirty="0">
                <a:latin typeface="Segoe UI" panose="020B0502040204020203" pitchFamily="34" charset="0"/>
              </a:rPr>
              <a:t>Password:</a:t>
            </a:r>
            <a:r>
              <a:rPr lang="en-US" sz="2800" dirty="0">
                <a:latin typeface="Segoe UI" panose="020B0502040204020203" pitchFamily="34" charset="0"/>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4126630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958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4dc0588-a758-4db2-a9f8-7fcb8669cd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Preparing the environment for the lab and demos in this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To prepare the demonstration and lab environment for this module, you must:</a:t>
            </a:r>
            <a:endParaRPr lang="en-IN" b="0" kern="0" dirty="0">
              <a:solidFill>
                <a:srgbClr val="000000"/>
              </a:solidFill>
            </a:endParaRPr>
          </a:p>
          <a:p>
            <a:pPr marL="514350" lvl="0" indent="-514350">
              <a:buFont typeface="+mj-lt"/>
              <a:buAutoNum type="arabicPeriod"/>
            </a:pPr>
            <a:r>
              <a:rPr lang="en-US" b="0" kern="0" dirty="0">
                <a:solidFill>
                  <a:srgbClr val="000000"/>
                </a:solidFill>
              </a:rPr>
              <a:t>Launch Windows PowerShell as an administrator</a:t>
            </a:r>
            <a:endParaRPr lang="en-IN" b="0" kern="0" dirty="0">
              <a:solidFill>
                <a:srgbClr val="000000"/>
              </a:solidFill>
            </a:endParaRPr>
          </a:p>
          <a:p>
            <a:pPr marL="514350" lvl="0" indent="-514350">
              <a:buFont typeface="+mj-lt"/>
              <a:buAutoNum type="arabicPeriod"/>
            </a:pPr>
            <a:r>
              <a:rPr lang="en-US" b="0" kern="0" dirty="0">
                <a:solidFill>
                  <a:srgbClr val="000000"/>
                </a:solidFill>
              </a:rPr>
              <a:t>Run the </a:t>
            </a:r>
            <a:r>
              <a:rPr lang="en-US" kern="0" dirty="0">
                <a:solidFill>
                  <a:srgbClr val="000000"/>
                </a:solidFill>
              </a:rPr>
              <a:t>Setup-Azure</a:t>
            </a:r>
            <a:r>
              <a:rPr lang="en-US" b="0" kern="0" dirty="0">
                <a:solidFill>
                  <a:srgbClr val="000000"/>
                </a:solidFill>
              </a:rPr>
              <a:t> command</a:t>
            </a:r>
            <a:endParaRPr lang="en-IN" b="0" kern="0" dirty="0">
              <a:solidFill>
                <a:srgbClr val="000000"/>
              </a:solidFill>
            </a:endParaRPr>
          </a:p>
          <a:p>
            <a:pPr marL="514350" lvl="0" indent="-514350">
              <a:buFont typeface="+mj-lt"/>
              <a:buAutoNum type="arabicPeriod"/>
            </a:pPr>
            <a:r>
              <a:rPr lang="en-US" b="0" kern="0" dirty="0">
                <a:solidFill>
                  <a:srgbClr val="000000"/>
                </a:solidFill>
              </a:rPr>
              <a:t>Specify the module number, and confirm your selection</a:t>
            </a:r>
          </a:p>
        </p:txBody>
      </p:sp>
    </p:spTree>
    <p:extLst>
      <p:ext uri="{BB962C8B-B14F-4D97-AF65-F5344CB8AC3E}">
        <p14:creationId xmlns:p14="http://schemas.microsoft.com/office/powerpoint/2010/main" val="4129671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Managers at A. Datum are planning to migrate some of the company’s application databases to the cloud.</a:t>
            </a:r>
          </a:p>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To achieve this goal, you plan to use Microsoft Azure SQL Database. You have been asked to test SQL Database by creating a new database of </a:t>
            </a:r>
            <a:br>
              <a:rPr lang="en-US" sz="2800" b="0" dirty="0">
                <a:latin typeface="Segoe UI" panose="020B0502040204020203" pitchFamily="34" charset="0"/>
                <a:ea typeface="Calibri" panose="020F0502020204030204" pitchFamily="34" charset="0"/>
                <a:cs typeface="Times New Roman" panose="02020603050405020304" pitchFamily="18" charset="0"/>
              </a:rPr>
            </a:br>
            <a:r>
              <a:rPr lang="en-US" sz="2800" b="0" dirty="0">
                <a:latin typeface="Segoe UI" panose="020B0502040204020203" pitchFamily="34" charset="0"/>
                <a:ea typeface="Calibri" panose="020F0502020204030204" pitchFamily="34" charset="0"/>
                <a:cs typeface="Times New Roman" panose="02020603050405020304" pitchFamily="18" charset="0"/>
              </a:rPr>
              <a:t>A. Datum servers and by migrating sample data from the A. Datum customer relationship management system. Managers have asked you </a:t>
            </a:r>
            <a:br>
              <a:rPr lang="en-US" sz="2800" b="0" dirty="0">
                <a:latin typeface="Segoe UI" panose="020B0502040204020203" pitchFamily="34" charset="0"/>
                <a:ea typeface="Calibri" panose="020F0502020204030204" pitchFamily="34" charset="0"/>
                <a:cs typeface="Times New Roman" panose="02020603050405020304" pitchFamily="18" charset="0"/>
              </a:rPr>
            </a:br>
            <a:r>
              <a:rPr lang="en-US" sz="2800" b="0" dirty="0">
                <a:latin typeface="Segoe UI" panose="020B0502040204020203" pitchFamily="34" charset="0"/>
                <a:ea typeface="Calibri" panose="020F0502020204030204" pitchFamily="34" charset="0"/>
                <a:cs typeface="Times New Roman" panose="02020603050405020304" pitchFamily="18" charset="0"/>
              </a:rPr>
              <a:t>to investigate how SQL Database will support an existing custom application used with A. Datum, as well as disaster recovery features.</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7391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If the SalesApp web application was deployed to a server with a fixed public IP address, how could you enable it to access the sales Azure SQL Database without allowing it to access any other Azure SQL Database on the same server running SQL?</a:t>
            </a:r>
          </a:p>
        </p:txBody>
      </p:sp>
    </p:spTree>
    <p:extLst>
      <p:ext uri="{BB962C8B-B14F-4D97-AF65-F5344CB8AC3E}">
        <p14:creationId xmlns:p14="http://schemas.microsoft.com/office/powerpoint/2010/main" val="2992934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Common Issues and Troubleshooting Tips</a:t>
            </a:r>
          </a:p>
          <a:p>
            <a:r>
              <a:rPr lang="en-US" dirty="0"/>
              <a:t>Review Question</a:t>
            </a:r>
          </a:p>
        </p:txBody>
      </p:sp>
    </p:spTree>
    <p:extLst>
      <p:ext uri="{BB962C8B-B14F-4D97-AF65-F5344CB8AC3E}">
        <p14:creationId xmlns:p14="http://schemas.microsoft.com/office/powerpoint/2010/main" val="637163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536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pic>
        <p:nvPicPr>
          <p:cNvPr id="5" name="Picture 2" descr="Illustration of the services within Microsoft Azure that this course details, organized into the same categories that the Azure documentation uses. The principal subject of this module (Azure SQL Database) is highlighted in red. Closely related subjects, Storage and Azure Virtual Machines, are highlighted in orange." title="Relational database services as a component of A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4" y="1088815"/>
            <a:ext cx="9040813"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0374" y="-2"/>
            <a:ext cx="8524137" cy="740664"/>
          </a:xfrm>
        </p:spPr>
        <p:txBody>
          <a:bodyPr/>
          <a:lstStyle/>
          <a:p>
            <a:r>
              <a:rPr lang="en-US" dirty="0"/>
              <a:t>Relational database services as a component of Azure</a:t>
            </a:r>
          </a:p>
        </p:txBody>
      </p:sp>
    </p:spTree>
    <p:extLst>
      <p:ext uri="{BB962C8B-B14F-4D97-AF65-F5344CB8AC3E}">
        <p14:creationId xmlns:p14="http://schemas.microsoft.com/office/powerpoint/2010/main" val="100119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vs. SQL Server in an IaaS virtual machine</a:t>
            </a:r>
          </a:p>
        </p:txBody>
      </p:sp>
      <p:graphicFrame>
        <p:nvGraphicFramePr>
          <p:cNvPr id="4" name="Content Placeholder 1"/>
          <p:cNvGraphicFramePr>
            <a:graphicFrameLocks/>
          </p:cNvGraphicFramePr>
          <p:nvPr>
            <p:extLst>
              <p:ext uri="{D42A27DB-BD31-4B8C-83A1-F6EECF244321}">
                <p14:modId xmlns:p14="http://schemas.microsoft.com/office/powerpoint/2010/main" val="895081810"/>
              </p:ext>
            </p:extLst>
          </p:nvPr>
        </p:nvGraphicFramePr>
        <p:xfrm>
          <a:off x="458788" y="1020763"/>
          <a:ext cx="8118477" cy="5516880"/>
        </p:xfrm>
        <a:graphic>
          <a:graphicData uri="http://schemas.openxmlformats.org/drawingml/2006/table">
            <a:tbl>
              <a:tblPr firstRow="1" bandRow="1">
                <a:tableStyleId>{21E4AEA4-8DFA-4A89-87EB-49C32662AFE0}</a:tableStyleId>
              </a:tblPr>
              <a:tblGrid>
                <a:gridCol w="4035391">
                  <a:extLst>
                    <a:ext uri="{9D8B030D-6E8A-4147-A177-3AD203B41FA5}">
                      <a16:colId xmlns:a16="http://schemas.microsoft.com/office/drawing/2014/main" val="20000"/>
                    </a:ext>
                  </a:extLst>
                </a:gridCol>
                <a:gridCol w="1492964">
                  <a:extLst>
                    <a:ext uri="{9D8B030D-6E8A-4147-A177-3AD203B41FA5}">
                      <a16:colId xmlns:a16="http://schemas.microsoft.com/office/drawing/2014/main" val="20001"/>
                    </a:ext>
                  </a:extLst>
                </a:gridCol>
                <a:gridCol w="2590122">
                  <a:extLst>
                    <a:ext uri="{9D8B030D-6E8A-4147-A177-3AD203B41FA5}">
                      <a16:colId xmlns:a16="http://schemas.microsoft.com/office/drawing/2014/main" val="20002"/>
                    </a:ext>
                  </a:extLst>
                </a:gridCol>
              </a:tblGrid>
              <a:tr h="370840">
                <a:tc>
                  <a:txBody>
                    <a:bodyPr/>
                    <a:lstStyle/>
                    <a:p>
                      <a:r>
                        <a:rPr lang="en-US" sz="2000" dirty="0">
                          <a:solidFill>
                            <a:schemeClr val="tx1"/>
                          </a:solidFill>
                          <a:latin typeface="Segoe UI" pitchFamily="34" charset="0"/>
                          <a:cs typeface="Segoe UI" pitchFamily="34" charset="0"/>
                        </a:rPr>
                        <a:t>Characteristic</a:t>
                      </a:r>
                      <a:endParaRPr lang="en-IN" sz="2000" dirty="0">
                        <a:solidFill>
                          <a:schemeClr val="tx1"/>
                        </a:solidFill>
                        <a:latin typeface="Segoe UI" pitchFamily="34" charset="0"/>
                        <a:cs typeface="Segoe UI" pitchFamily="34" charset="0"/>
                      </a:endParaRPr>
                    </a:p>
                  </a:txBody>
                  <a:tcPr/>
                </a:tc>
                <a:tc>
                  <a:txBody>
                    <a:bodyPr/>
                    <a:lstStyle/>
                    <a:p>
                      <a:r>
                        <a:rPr lang="en-US" sz="2000" dirty="0">
                          <a:solidFill>
                            <a:schemeClr val="tx1"/>
                          </a:solidFill>
                          <a:latin typeface="Segoe UI" pitchFamily="34" charset="0"/>
                          <a:cs typeface="Segoe UI" pitchFamily="34" charset="0"/>
                        </a:rPr>
                        <a:t>Azure SQL Database (PaaS)</a:t>
                      </a:r>
                      <a:endParaRPr lang="en-IN" sz="2000" dirty="0">
                        <a:solidFill>
                          <a:schemeClr val="tx1"/>
                        </a:solidFill>
                        <a:latin typeface="Segoe UI" pitchFamily="34" charset="0"/>
                        <a:cs typeface="Segoe UI" pitchFamily="34" charset="0"/>
                      </a:endParaRPr>
                    </a:p>
                  </a:txBody>
                  <a:tcPr/>
                </a:tc>
                <a:tc>
                  <a:txBody>
                    <a:bodyPr/>
                    <a:lstStyle/>
                    <a:p>
                      <a:r>
                        <a:rPr lang="en-US" sz="2000" dirty="0">
                          <a:solidFill>
                            <a:schemeClr val="tx1"/>
                          </a:solidFill>
                          <a:latin typeface="Segoe UI" pitchFamily="34" charset="0"/>
                          <a:cs typeface="Segoe UI" pitchFamily="34" charset="0"/>
                        </a:rPr>
                        <a:t>SQL Server in  a virtual</a:t>
                      </a:r>
                      <a:r>
                        <a:rPr lang="en-US" sz="2000" baseline="0" dirty="0">
                          <a:solidFill>
                            <a:schemeClr val="tx1"/>
                          </a:solidFill>
                          <a:latin typeface="Segoe UI" pitchFamily="34" charset="0"/>
                          <a:cs typeface="Segoe UI" pitchFamily="34" charset="0"/>
                        </a:rPr>
                        <a:t> machine (IaaS)</a:t>
                      </a:r>
                      <a:endParaRPr lang="en-IN" sz="200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itchFamily="34" charset="0"/>
                          <a:cs typeface="Segoe UI" pitchFamily="34" charset="0"/>
                        </a:rPr>
                        <a:t>Overhead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Minimized</a:t>
                      </a:r>
                    </a:p>
                  </a:txBody>
                  <a:tcPr/>
                </a:tc>
                <a:tc>
                  <a:txBody>
                    <a:bodyPr/>
                    <a:lstStyle/>
                    <a:p>
                      <a:r>
                        <a:rPr lang="en-IN" sz="2000" dirty="0">
                          <a:latin typeface="Segoe UI" pitchFamily="34" charset="0"/>
                          <a:cs typeface="Segoe UI" pitchFamily="34" charset="0"/>
                        </a:rPr>
                        <a:t>Lower (no </a:t>
                      </a:r>
                      <a:r>
                        <a:rPr lang="en-IN" sz="2000" baseline="0" dirty="0">
                          <a:latin typeface="Segoe UI" pitchFamily="34" charset="0"/>
                          <a:cs typeface="Segoe UI" pitchFamily="34" charset="0"/>
                        </a:rPr>
                        <a:t>need for i</a:t>
                      </a:r>
                      <a:r>
                        <a:rPr lang="en-IN" sz="2000" dirty="0">
                          <a:latin typeface="Segoe UI" pitchFamily="34" charset="0"/>
                          <a:cs typeface="Segoe UI" pitchFamily="34" charset="0"/>
                        </a:rPr>
                        <a:t>nfrastructure support)</a:t>
                      </a:r>
                    </a:p>
                  </a:txBody>
                  <a:tcPr/>
                </a:tc>
                <a:extLst>
                  <a:ext uri="{0D108BD9-81ED-4DB2-BD59-A6C34878D82A}">
                    <a16:rowId xmlns:a16="http://schemas.microsoft.com/office/drawing/2014/main" val="10001"/>
                  </a:ext>
                </a:extLst>
              </a:tr>
              <a:tr h="370840">
                <a:tc>
                  <a:txBody>
                    <a:bodyPr/>
                    <a:lstStyle/>
                    <a:p>
                      <a:r>
                        <a:rPr lang="en-US" sz="2000" dirty="0">
                          <a:latin typeface="Segoe UI" pitchFamily="34" charset="0"/>
                          <a:cs typeface="Segoe UI" pitchFamily="34" charset="0"/>
                        </a:rPr>
                        <a:t>Cost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Minimized</a:t>
                      </a:r>
                    </a:p>
                  </a:txBody>
                  <a:tcPr/>
                </a:tc>
                <a:tc>
                  <a:txBody>
                    <a:bodyPr/>
                    <a:lstStyle/>
                    <a:p>
                      <a:r>
                        <a:rPr lang="en-IN" sz="2000" dirty="0">
                          <a:latin typeface="Segoe UI" pitchFamily="34" charset="0"/>
                          <a:cs typeface="Segoe UI" pitchFamily="34" charset="0"/>
                        </a:rPr>
                        <a:t>Lower (no </a:t>
                      </a:r>
                      <a:r>
                        <a:rPr lang="en-IN" sz="2000" baseline="0" dirty="0">
                          <a:latin typeface="Segoe UI" pitchFamily="34" charset="0"/>
                          <a:cs typeface="Segoe UI" pitchFamily="34" charset="0"/>
                        </a:rPr>
                        <a:t>need for i</a:t>
                      </a:r>
                      <a:r>
                        <a:rPr lang="en-IN" sz="2000" dirty="0">
                          <a:latin typeface="Segoe UI" pitchFamily="34" charset="0"/>
                          <a:cs typeface="Segoe UI" pitchFamily="34" charset="0"/>
                        </a:rPr>
                        <a:t>nfrastructure support)</a:t>
                      </a:r>
                    </a:p>
                  </a:txBody>
                  <a:tcPr/>
                </a:tc>
                <a:extLst>
                  <a:ext uri="{0D108BD9-81ED-4DB2-BD59-A6C34878D82A}">
                    <a16:rowId xmlns:a16="http://schemas.microsoft.com/office/drawing/2014/main" val="10002"/>
                  </a:ext>
                </a:extLst>
              </a:tr>
              <a:tr h="370840">
                <a:tc>
                  <a:txBody>
                    <a:bodyPr/>
                    <a:lstStyle/>
                    <a:p>
                      <a:r>
                        <a:rPr lang="en-US" sz="2000" dirty="0">
                          <a:latin typeface="Segoe UI" pitchFamily="34" charset="0"/>
                          <a:cs typeface="Segoe UI" pitchFamily="34" charset="0"/>
                        </a:rPr>
                        <a:t>Provisioning time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Minimized</a:t>
                      </a:r>
                    </a:p>
                  </a:txBody>
                  <a:tcPr/>
                </a:tc>
                <a:tc>
                  <a:txBody>
                    <a:bodyPr/>
                    <a:lstStyle/>
                    <a:p>
                      <a:r>
                        <a:rPr lang="en-IN" sz="2000" dirty="0">
                          <a:latin typeface="Segoe UI" pitchFamily="34" charset="0"/>
                          <a:cs typeface="Segoe UI" pitchFamily="34" charset="0"/>
                        </a:rPr>
                        <a:t>Lower (no</a:t>
                      </a:r>
                      <a:r>
                        <a:rPr lang="en-IN" sz="2000" baseline="0" dirty="0">
                          <a:latin typeface="Segoe UI" pitchFamily="34" charset="0"/>
                          <a:cs typeface="Segoe UI" pitchFamily="34" charset="0"/>
                        </a:rPr>
                        <a:t> infrastructure dependencies)</a:t>
                      </a:r>
                      <a:endParaRPr lang="en-IN" sz="2000" dirty="0">
                        <a:latin typeface="Segoe UI" pitchFamily="34" charset="0"/>
                        <a:cs typeface="Segoe UI" pitchFamily="34" charset="0"/>
                      </a:endParaRPr>
                    </a:p>
                  </a:txBody>
                  <a:tcPr/>
                </a:tc>
                <a:extLst>
                  <a:ext uri="{0D108BD9-81ED-4DB2-BD59-A6C34878D82A}">
                    <a16:rowId xmlns:a16="http://schemas.microsoft.com/office/drawing/2014/main" val="10003"/>
                  </a:ext>
                </a:extLst>
              </a:tr>
              <a:tr h="370840">
                <a:tc>
                  <a:txBody>
                    <a:bodyPr/>
                    <a:lstStyle/>
                    <a:p>
                      <a:r>
                        <a:rPr lang="en-US" sz="2000" dirty="0">
                          <a:latin typeface="Segoe UI" pitchFamily="34" charset="0"/>
                          <a:cs typeface="Segoe UI" pitchFamily="34" charset="0"/>
                        </a:rPr>
                        <a:t>Feature parity (compared</a:t>
                      </a:r>
                      <a:r>
                        <a:rPr lang="en-US" sz="2000" baseline="0" dirty="0">
                          <a:latin typeface="Segoe UI" pitchFamily="34" charset="0"/>
                          <a:cs typeface="Segoe UI" pitchFamily="34" charset="0"/>
                        </a:rPr>
                        <a:t> with an on-premises virtual machine)</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No</a:t>
                      </a:r>
                    </a:p>
                  </a:txBody>
                  <a:tcPr/>
                </a:tc>
                <a:tc>
                  <a:txBody>
                    <a:bodyPr/>
                    <a:lstStyle/>
                    <a:p>
                      <a:r>
                        <a:rPr lang="en-IN" sz="2000" baseline="0" dirty="0">
                          <a:latin typeface="Segoe UI" pitchFamily="34" charset="0"/>
                          <a:cs typeface="Segoe UI" pitchFamily="34" charset="0"/>
                        </a:rPr>
                        <a:t>Yes</a:t>
                      </a:r>
                      <a:endParaRPr lang="en-IN" sz="2000" dirty="0">
                        <a:latin typeface="Segoe UI" pitchFamily="34" charset="0"/>
                        <a:cs typeface="Segoe UI" pitchFamily="34" charset="0"/>
                      </a:endParaRPr>
                    </a:p>
                  </a:txBody>
                  <a:tcPr/>
                </a:tc>
                <a:extLst>
                  <a:ext uri="{0D108BD9-81ED-4DB2-BD59-A6C34878D82A}">
                    <a16:rowId xmlns:a16="http://schemas.microsoft.com/office/drawing/2014/main" val="10004"/>
                  </a:ext>
                </a:extLst>
              </a:tr>
              <a:tr h="370840">
                <a:tc>
                  <a:txBody>
                    <a:bodyPr/>
                    <a:lstStyle/>
                    <a:p>
                      <a:r>
                        <a:rPr lang="en-US" sz="2000" dirty="0">
                          <a:latin typeface="Segoe UI" pitchFamily="34" charset="0"/>
                          <a:cs typeface="Segoe UI" pitchFamily="34" charset="0"/>
                        </a:rPr>
                        <a:t>Virtual network support</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No</a:t>
                      </a:r>
                    </a:p>
                  </a:txBody>
                  <a:tcPr/>
                </a:tc>
                <a:tc>
                  <a:txBody>
                    <a:bodyPr/>
                    <a:lstStyle/>
                    <a:p>
                      <a:r>
                        <a:rPr lang="en-IN" sz="2000" dirty="0">
                          <a:latin typeface="Segoe UI" pitchFamily="34" charset="0"/>
                          <a:cs typeface="Segoe UI" pitchFamily="34" charset="0"/>
                        </a:rPr>
                        <a:t>Yes</a:t>
                      </a:r>
                    </a:p>
                  </a:txBody>
                  <a:tcPr/>
                </a:tc>
                <a:extLst>
                  <a:ext uri="{0D108BD9-81ED-4DB2-BD59-A6C34878D82A}">
                    <a16:rowId xmlns:a16="http://schemas.microsoft.com/office/drawing/2014/main" val="10005"/>
                  </a:ext>
                </a:extLst>
              </a:tr>
              <a:tr h="370840">
                <a:tc>
                  <a:txBody>
                    <a:bodyPr/>
                    <a:lstStyle/>
                    <a:p>
                      <a:r>
                        <a:rPr lang="en-US" sz="2000" dirty="0">
                          <a:latin typeface="Segoe UI" pitchFamily="34" charset="0"/>
                          <a:cs typeface="Segoe UI" pitchFamily="34" charset="0"/>
                        </a:rPr>
                        <a:t>High availability and</a:t>
                      </a:r>
                      <a:r>
                        <a:rPr lang="en-US" sz="2000" baseline="0" dirty="0">
                          <a:latin typeface="Segoe UI" pitchFamily="34" charset="0"/>
                          <a:cs typeface="Segoe UI" pitchFamily="34" charset="0"/>
                        </a:rPr>
                        <a:t> scalability</a:t>
                      </a:r>
                      <a:endParaRPr lang="en-IN" sz="2000" dirty="0">
                        <a:latin typeface="Segoe UI" pitchFamily="34" charset="0"/>
                        <a:cs typeface="Segoe UI" pitchFamily="34" charset="0"/>
                      </a:endParaRPr>
                    </a:p>
                  </a:txBody>
                  <a:tcPr/>
                </a:tc>
                <a:tc>
                  <a:txBody>
                    <a:bodyPr/>
                    <a:lstStyle/>
                    <a:p>
                      <a:r>
                        <a:rPr lang="en-IN" sz="2000" dirty="0">
                          <a:latin typeface="Segoe UI" pitchFamily="34" charset="0"/>
                          <a:cs typeface="Segoe UI" pitchFamily="34" charset="0"/>
                        </a:rPr>
                        <a:t>Yes</a:t>
                      </a:r>
                    </a:p>
                  </a:txBody>
                  <a:tcPr/>
                </a:tc>
                <a:tc>
                  <a:txBody>
                    <a:bodyPr/>
                    <a:lstStyle/>
                    <a:p>
                      <a:r>
                        <a:rPr lang="en-IN" sz="2000" dirty="0">
                          <a:latin typeface="Segoe UI" pitchFamily="34" charset="0"/>
                          <a:cs typeface="Segoe UI" pitchFamily="34" charset="0"/>
                        </a:rPr>
                        <a:t>Yes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76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architecture</a:t>
            </a:r>
          </a:p>
        </p:txBody>
      </p:sp>
      <p:sp>
        <p:nvSpPr>
          <p:cNvPr id="4" name="Content Placeholder 2"/>
          <p:cNvSpPr txBox="1">
            <a:spLocks/>
          </p:cNvSpPr>
          <p:nvPr/>
        </p:nvSpPr>
        <p:spPr>
          <a:xfrm>
            <a:off x="458788" y="5214025"/>
            <a:ext cx="8119156" cy="9545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SQL Database is:</a:t>
            </a:r>
          </a:p>
          <a:p>
            <a:pPr lvl="1"/>
            <a:r>
              <a:rPr lang="en-US" b="0" kern="0" dirty="0">
                <a:solidFill>
                  <a:srgbClr val="000000"/>
                </a:solidFill>
              </a:rPr>
              <a:t>A PaaS relational data store</a:t>
            </a:r>
          </a:p>
          <a:p>
            <a:pPr lvl="1"/>
            <a:r>
              <a:rPr lang="en-US" b="0" kern="0" dirty="0">
                <a:solidFill>
                  <a:srgbClr val="000000"/>
                </a:solidFill>
              </a:rPr>
              <a:t>Built on SQL Server technologies</a:t>
            </a:r>
          </a:p>
          <a:p>
            <a:pPr lvl="0"/>
            <a:endParaRPr lang="en-US" b="0" kern="0" dirty="0">
              <a:solidFill>
                <a:srgbClr val="000000"/>
              </a:solidFill>
            </a:endParaRPr>
          </a:p>
        </p:txBody>
      </p:sp>
      <p:grpSp>
        <p:nvGrpSpPr>
          <p:cNvPr id="5" name="Group 4" descr="Architectural diagram that depicts an Azure subscription that contains a resource group. The resource group contains a SQL database server, and this server contains a master database and two isolated user databases. Boxes within each other depict an Azure subscription, resource group and SQL database server." title="Azure SQL Database architecture"/>
          <p:cNvGrpSpPr/>
          <p:nvPr/>
        </p:nvGrpSpPr>
        <p:grpSpPr>
          <a:xfrm>
            <a:off x="702129" y="1077006"/>
            <a:ext cx="7875815" cy="3952919"/>
            <a:chOff x="702129" y="1077006"/>
            <a:chExt cx="7875815" cy="3952919"/>
          </a:xfrm>
        </p:grpSpPr>
        <p:sp>
          <p:nvSpPr>
            <p:cNvPr id="6" name="Rounded Rectangle 5"/>
            <p:cNvSpPr/>
            <p:nvPr/>
          </p:nvSpPr>
          <p:spPr bwMode="auto">
            <a:xfrm>
              <a:off x="702129" y="1445522"/>
              <a:ext cx="7196395" cy="3584403"/>
            </a:xfrm>
            <a:prstGeom prst="roundRect">
              <a:avLst/>
            </a:prstGeom>
            <a:solidFill>
              <a:srgbClr val="4668C5"/>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Verdana" pitchFamily="34" charset="0"/>
              </a:endParaRPr>
            </a:p>
          </p:txBody>
        </p:sp>
        <p:sp>
          <p:nvSpPr>
            <p:cNvPr id="7" name="TextBox 6"/>
            <p:cNvSpPr txBox="1"/>
            <p:nvPr/>
          </p:nvSpPr>
          <p:spPr>
            <a:xfrm>
              <a:off x="1261139" y="1494094"/>
              <a:ext cx="2284408" cy="400110"/>
            </a:xfrm>
            <a:prstGeom prst="rect">
              <a:avLst/>
            </a:prstGeom>
            <a:noFill/>
          </p:spPr>
          <p:txBody>
            <a:bodyPr wrap="none" rtlCol="0">
              <a:spAutoFit/>
            </a:bodyPr>
            <a:lstStyle/>
            <a:p>
              <a:pPr lvl="0"/>
              <a:r>
                <a:rPr lang="en-GB" sz="2000" b="0" dirty="0">
                  <a:solidFill>
                    <a:srgbClr val="FFFFFF"/>
                  </a:solidFill>
                  <a:latin typeface="Segoe UI" panose="020B0502040204020203" pitchFamily="34" charset="0"/>
                  <a:cs typeface="Segoe UI" panose="020B0502040204020203" pitchFamily="34" charset="0"/>
                </a:rPr>
                <a:t>Azure subscription</a:t>
              </a:r>
            </a:p>
          </p:txBody>
        </p:sp>
        <p:sp>
          <p:nvSpPr>
            <p:cNvPr id="8" name="Rounded Rectangle 7"/>
            <p:cNvSpPr/>
            <p:nvPr/>
          </p:nvSpPr>
          <p:spPr bwMode="auto">
            <a:xfrm>
              <a:off x="914400" y="2123441"/>
              <a:ext cx="5624736" cy="2775856"/>
            </a:xfrm>
            <a:prstGeom prst="roundRect">
              <a:avLst/>
            </a:prstGeom>
            <a:solidFill>
              <a:srgbClr val="9B4F96"/>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9" name="Rounded Rectangle 8"/>
            <p:cNvSpPr/>
            <p:nvPr/>
          </p:nvSpPr>
          <p:spPr bwMode="auto">
            <a:xfrm>
              <a:off x="1117663" y="2708686"/>
              <a:ext cx="4319752" cy="199219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Verdana" pitchFamily="34" charset="0"/>
              </a:endParaRPr>
            </a:p>
          </p:txBody>
        </p:sp>
        <p:sp>
          <p:nvSpPr>
            <p:cNvPr id="10" name="TextBox 9"/>
            <p:cNvSpPr txBox="1"/>
            <p:nvPr/>
          </p:nvSpPr>
          <p:spPr>
            <a:xfrm>
              <a:off x="1261139" y="2728722"/>
              <a:ext cx="3749413" cy="400110"/>
            </a:xfrm>
            <a:prstGeom prst="rect">
              <a:avLst/>
            </a:prstGeom>
            <a:noFill/>
          </p:spPr>
          <p:txBody>
            <a:bodyPr wrap="square" rtlCol="0">
              <a:spAutoFit/>
            </a:bodyPr>
            <a:lstStyle/>
            <a:p>
              <a:pPr lvl="0"/>
              <a:r>
                <a:rPr lang="en-GB" sz="2000" b="0" dirty="0">
                  <a:solidFill>
                    <a:srgbClr val="000000"/>
                  </a:solidFill>
                  <a:latin typeface="Segoe UI" panose="020B0502040204020203" pitchFamily="34" charset="0"/>
                  <a:cs typeface="Segoe UI" panose="020B0502040204020203" pitchFamily="34" charset="0"/>
                </a:rPr>
                <a:t>SQL database server</a:t>
              </a:r>
            </a:p>
          </p:txBody>
        </p:sp>
        <p:sp>
          <p:nvSpPr>
            <p:cNvPr id="11" name="TextBox 10"/>
            <p:cNvSpPr txBox="1"/>
            <p:nvPr/>
          </p:nvSpPr>
          <p:spPr>
            <a:xfrm>
              <a:off x="2824157" y="3388029"/>
              <a:ext cx="1537409"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Isolated user </a:t>
              </a:r>
              <a:br>
                <a:rPr lang="en-GB" b="0" dirty="0">
                  <a:solidFill>
                    <a:srgbClr val="000000"/>
                  </a:solidFill>
                  <a:latin typeface="Segoe UI" panose="020B0502040204020203" pitchFamily="34" charset="0"/>
                  <a:cs typeface="Segoe UI" panose="020B0502040204020203" pitchFamily="34" charset="0"/>
                </a:rPr>
              </a:br>
              <a:r>
                <a:rPr lang="en-GB" b="0" dirty="0">
                  <a:solidFill>
                    <a:srgbClr val="000000"/>
                  </a:solidFill>
                  <a:latin typeface="Segoe UI" panose="020B0502040204020203" pitchFamily="34" charset="0"/>
                  <a:cs typeface="Segoe UI" panose="020B0502040204020203" pitchFamily="34" charset="0"/>
                </a:rPr>
                <a:t>databases</a:t>
              </a:r>
            </a:p>
          </p:txBody>
        </p:sp>
        <p:sp>
          <p:nvSpPr>
            <p:cNvPr id="12" name="TextBox 11"/>
            <p:cNvSpPr txBox="1"/>
            <p:nvPr/>
          </p:nvSpPr>
          <p:spPr>
            <a:xfrm>
              <a:off x="1519118" y="3392693"/>
              <a:ext cx="1101776"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Master </a:t>
              </a:r>
              <a:br>
                <a:rPr lang="en-GB" b="0" dirty="0">
                  <a:solidFill>
                    <a:srgbClr val="000000"/>
                  </a:solidFill>
                  <a:latin typeface="Segoe UI" panose="020B0502040204020203" pitchFamily="34" charset="0"/>
                  <a:cs typeface="Segoe UI" panose="020B0502040204020203" pitchFamily="34" charset="0"/>
                </a:rPr>
              </a:br>
              <a:r>
                <a:rPr lang="en-GB" b="0" dirty="0">
                  <a:solidFill>
                    <a:srgbClr val="000000"/>
                  </a:solidFill>
                  <a:latin typeface="Segoe UI" panose="020B0502040204020203" pitchFamily="34" charset="0"/>
                  <a:cs typeface="Segoe UI" panose="020B0502040204020203" pitchFamily="34" charset="0"/>
                </a:rPr>
                <a:t>database</a:t>
              </a:r>
            </a:p>
          </p:txBody>
        </p:sp>
        <p:sp>
          <p:nvSpPr>
            <p:cNvPr id="13" name="TextBox 12"/>
            <p:cNvSpPr txBox="1"/>
            <p:nvPr/>
          </p:nvSpPr>
          <p:spPr>
            <a:xfrm>
              <a:off x="1261139" y="2143477"/>
              <a:ext cx="3749413" cy="400110"/>
            </a:xfrm>
            <a:prstGeom prst="rect">
              <a:avLst/>
            </a:prstGeom>
            <a:noFill/>
          </p:spPr>
          <p:txBody>
            <a:bodyPr wrap="square" rtlCol="0">
              <a:spAutoFit/>
            </a:bodyPr>
            <a:lstStyle/>
            <a:p>
              <a:pPr lvl="0"/>
              <a:r>
                <a:rPr lang="en-GB" sz="2000" b="0" dirty="0">
                  <a:solidFill>
                    <a:srgbClr val="FFFFFF"/>
                  </a:solidFill>
                  <a:latin typeface="Segoe UI" panose="020B0502040204020203" pitchFamily="34" charset="0"/>
                  <a:cs typeface="Segoe UI" panose="020B0502040204020203" pitchFamily="34" charset="0"/>
                </a:rPr>
                <a:t>Resource group</a:t>
              </a:r>
            </a:p>
          </p:txBody>
        </p:sp>
        <p:pic>
          <p:nvPicPr>
            <p:cNvPr id="14" name="Picture 13"/>
            <p:cNvPicPr>
              <a:picLocks noChangeAspect="1"/>
            </p:cNvPicPr>
            <p:nvPr/>
          </p:nvPicPr>
          <p:blipFill>
            <a:blip r:embed="rId3"/>
            <a:stretch>
              <a:fillRect/>
            </a:stretch>
          </p:blipFill>
          <p:spPr>
            <a:xfrm>
              <a:off x="6539136" y="1077006"/>
              <a:ext cx="2038808" cy="1153536"/>
            </a:xfrm>
            <a:prstGeom prst="rect">
              <a:avLst/>
            </a:prstGeom>
          </p:spPr>
        </p:pic>
        <p:grpSp>
          <p:nvGrpSpPr>
            <p:cNvPr id="15" name="Group 14"/>
            <p:cNvGrpSpPr>
              <a:grpSpLocks noChangeAspect="1"/>
            </p:cNvGrpSpPr>
            <p:nvPr/>
          </p:nvGrpSpPr>
          <p:grpSpPr>
            <a:xfrm>
              <a:off x="2909290" y="4091738"/>
              <a:ext cx="1046604" cy="472234"/>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endParaRPr>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4124194" y="4089993"/>
              <a:ext cx="1046604" cy="472234"/>
              <a:chOff x="2904848" y="2885814"/>
              <a:chExt cx="1681162" cy="959376"/>
            </a:xfrm>
          </p:grpSpPr>
          <p:sp>
            <p:nvSpPr>
              <p:cNvPr id="38" name="Flowchart: Magnetic Disk 3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endParaRPr>
              </a:p>
            </p:txBody>
          </p:sp>
          <p:sp>
            <p:nvSpPr>
              <p:cNvPr id="39" name="Oval 3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a:grpSpLocks noChangeAspect="1"/>
            </p:cNvGrpSpPr>
            <p:nvPr/>
          </p:nvGrpSpPr>
          <p:grpSpPr>
            <a:xfrm>
              <a:off x="1628202" y="4054818"/>
              <a:ext cx="811083" cy="478579"/>
              <a:chOff x="5075237" y="4611113"/>
              <a:chExt cx="1698096" cy="1001961"/>
            </a:xfrm>
          </p:grpSpPr>
          <p:grpSp>
            <p:nvGrpSpPr>
              <p:cNvPr id="34" name="Group 33"/>
              <p:cNvGrpSpPr/>
              <p:nvPr/>
            </p:nvGrpSpPr>
            <p:grpSpPr>
              <a:xfrm>
                <a:off x="5075237" y="4611113"/>
                <a:ext cx="1698096" cy="989275"/>
                <a:chOff x="2704570" y="2079890"/>
                <a:chExt cx="1698096" cy="989275"/>
              </a:xfrm>
            </p:grpSpPr>
            <p:sp>
              <p:nvSpPr>
                <p:cNvPr id="36" name="Flowchart: Magnetic Disk 35"/>
                <p:cNvSpPr>
                  <a:spLocks noChangeAspect="1"/>
                </p:cNvSpPr>
                <p:nvPr/>
              </p:nvSpPr>
              <p:spPr>
                <a:xfrm>
                  <a:off x="2713037" y="2109789"/>
                  <a:ext cx="1681162" cy="959376"/>
                </a:xfrm>
                <a:prstGeom prst="flowChartMagneticDisk">
                  <a:avLst/>
                </a:prstGeom>
                <a:noFill/>
                <a:ln w="285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14400"/>
                  <a:endParaRPr lang="en-US" sz="1800" dirty="0">
                    <a:solidFill>
                      <a:srgbClr val="FFFFFF"/>
                    </a:solidFill>
                  </a:endParaRPr>
                </a:p>
              </p:txBody>
            </p:sp>
            <p:sp>
              <p:nvSpPr>
                <p:cNvPr id="37" name="Oval 36"/>
                <p:cNvSpPr/>
                <p:nvPr/>
              </p:nvSpPr>
              <p:spPr bwMode="auto">
                <a:xfrm>
                  <a:off x="2704570" y="2079890"/>
                  <a:ext cx="1698096" cy="3429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5" name="Oval 34"/>
              <p:cNvSpPr/>
              <p:nvPr/>
            </p:nvSpPr>
            <p:spPr bwMode="auto">
              <a:xfrm>
                <a:off x="5085820" y="5270174"/>
                <a:ext cx="1685396" cy="342900"/>
              </a:xfrm>
              <a:prstGeom prst="ellipse">
                <a:avLst/>
              </a:prstGeom>
              <a:solidFill>
                <a:schemeClr val="bg1"/>
              </a:solidFill>
              <a:ln w="25400">
                <a:solidFill>
                  <a:srgbClr val="9696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4761252" y="2294687"/>
              <a:ext cx="942205" cy="1502684"/>
              <a:chOff x="8822083" y="2100326"/>
              <a:chExt cx="914400" cy="1458337"/>
            </a:xfrm>
          </p:grpSpPr>
          <p:grpSp>
            <p:nvGrpSpPr>
              <p:cNvPr id="19" name="Group 18"/>
              <p:cNvGrpSpPr>
                <a:grpSpLocks noChangeAspect="1"/>
              </p:cNvGrpSpPr>
              <p:nvPr/>
            </p:nvGrpSpPr>
            <p:grpSpPr bwMode="auto">
              <a:xfrm>
                <a:off x="9068949" y="2230438"/>
                <a:ext cx="530226" cy="1174751"/>
                <a:chOff x="5855" y="1405"/>
                <a:chExt cx="334" cy="740"/>
              </a:xfrm>
            </p:grpSpPr>
            <p:sp>
              <p:nvSpPr>
                <p:cNvPr id="2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2" name="Freeform 2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3" name="Rectangle 2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4" name="Freeform 2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5" name="Rectangle 2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6" name="Freeform 2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7" name="Rectangle 2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8" name="Freeform 2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9" name="Rectangle 2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0" name="Freeform 2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1" name="Oval 3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2" name="Freeform 3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3" name="Rectangle 3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sp>
            <p:nvSpPr>
              <p:cNvPr id="20" name="Rectangle 1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64322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0da0747-3f9f-4b68-84a9-c8376302bb8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68955" cy="740664"/>
          </a:xfrm>
        </p:spPr>
        <p:txBody>
          <a:bodyPr/>
          <a:lstStyle/>
          <a:p>
            <a:r>
              <a:rPr lang="en-US" dirty="0"/>
              <a:t>Planning the deployment of an Azure SQL Database</a:t>
            </a:r>
          </a:p>
        </p:txBody>
      </p:sp>
      <p:graphicFrame>
        <p:nvGraphicFramePr>
          <p:cNvPr id="4" name="Content Placeholder 1"/>
          <p:cNvGraphicFramePr>
            <a:graphicFrameLocks/>
          </p:cNvGraphicFramePr>
          <p:nvPr>
            <p:extLst>
              <p:ext uri="{D42A27DB-BD31-4B8C-83A1-F6EECF244321}">
                <p14:modId xmlns:p14="http://schemas.microsoft.com/office/powerpoint/2010/main" val="3951492723"/>
              </p:ext>
            </p:extLst>
          </p:nvPr>
        </p:nvGraphicFramePr>
        <p:xfrm>
          <a:off x="198782" y="927732"/>
          <a:ext cx="8766314" cy="5808887"/>
        </p:xfrm>
        <a:graphic>
          <a:graphicData uri="http://schemas.openxmlformats.org/drawingml/2006/table">
            <a:tbl>
              <a:tblPr firstRow="1" bandRow="1">
                <a:tableStyleId>{21E4AEA4-8DFA-4A89-87EB-49C32662AFE0}</a:tableStyleId>
              </a:tblPr>
              <a:tblGrid>
                <a:gridCol w="2108000">
                  <a:extLst>
                    <a:ext uri="{9D8B030D-6E8A-4147-A177-3AD203B41FA5}">
                      <a16:colId xmlns:a16="http://schemas.microsoft.com/office/drawing/2014/main" val="20000"/>
                    </a:ext>
                  </a:extLst>
                </a:gridCol>
                <a:gridCol w="2335234">
                  <a:extLst>
                    <a:ext uri="{9D8B030D-6E8A-4147-A177-3AD203B41FA5}">
                      <a16:colId xmlns:a16="http://schemas.microsoft.com/office/drawing/2014/main" val="20001"/>
                    </a:ext>
                  </a:extLst>
                </a:gridCol>
                <a:gridCol w="2151392">
                  <a:extLst>
                    <a:ext uri="{9D8B030D-6E8A-4147-A177-3AD203B41FA5}">
                      <a16:colId xmlns:a16="http://schemas.microsoft.com/office/drawing/2014/main" val="20002"/>
                    </a:ext>
                  </a:extLst>
                </a:gridCol>
                <a:gridCol w="2171688">
                  <a:extLst>
                    <a:ext uri="{9D8B030D-6E8A-4147-A177-3AD203B41FA5}">
                      <a16:colId xmlns:a16="http://schemas.microsoft.com/office/drawing/2014/main" val="20003"/>
                    </a:ext>
                  </a:extLst>
                </a:gridCol>
              </a:tblGrid>
              <a:tr h="603944">
                <a:tc>
                  <a:txBody>
                    <a:bodyPr/>
                    <a:lstStyle/>
                    <a:p>
                      <a:r>
                        <a:rPr lang="en-US" sz="1600" dirty="0">
                          <a:solidFill>
                            <a:schemeClr val="tx1"/>
                          </a:solidFill>
                          <a:latin typeface="Segoe UI" pitchFamily="34" charset="0"/>
                          <a:cs typeface="Segoe UI" pitchFamily="34" charset="0"/>
                        </a:rPr>
                        <a:t>Feature</a:t>
                      </a:r>
                      <a:endParaRPr lang="en-IN" sz="1600" dirty="0">
                        <a:solidFill>
                          <a:schemeClr val="tx1"/>
                        </a:solidFill>
                        <a:latin typeface="Segoe UI" pitchFamily="34" charset="0"/>
                        <a:cs typeface="Segoe UI" pitchFamily="34" charset="0"/>
                      </a:endParaRPr>
                    </a:p>
                  </a:txBody>
                  <a:tcPr/>
                </a:tc>
                <a:tc>
                  <a:txBody>
                    <a:bodyPr/>
                    <a:lstStyle/>
                    <a:p>
                      <a:r>
                        <a:rPr lang="en-US" sz="1600" dirty="0">
                          <a:solidFill>
                            <a:schemeClr val="tx1"/>
                          </a:solidFill>
                          <a:latin typeface="Segoe UI" pitchFamily="34" charset="0"/>
                          <a:cs typeface="Segoe UI" pitchFamily="34" charset="0"/>
                        </a:rPr>
                        <a:t>Basic</a:t>
                      </a:r>
                      <a:endParaRPr lang="en-IN" sz="1600" dirty="0">
                        <a:solidFill>
                          <a:schemeClr val="tx1"/>
                        </a:solidFill>
                        <a:latin typeface="Segoe UI" pitchFamily="34" charset="0"/>
                        <a:cs typeface="Segoe UI" pitchFamily="34" charset="0"/>
                      </a:endParaRPr>
                    </a:p>
                  </a:txBody>
                  <a:tcPr/>
                </a:tc>
                <a:tc>
                  <a:txBody>
                    <a:bodyPr/>
                    <a:lstStyle/>
                    <a:p>
                      <a:r>
                        <a:rPr lang="en-US" sz="1600" dirty="0">
                          <a:solidFill>
                            <a:schemeClr val="tx1"/>
                          </a:solidFill>
                          <a:latin typeface="Segoe UI" pitchFamily="34" charset="0"/>
                          <a:cs typeface="Segoe UI" pitchFamily="34" charset="0"/>
                        </a:rPr>
                        <a:t>Standard (S1–S3)</a:t>
                      </a:r>
                      <a:endParaRPr lang="en-IN" sz="1600" dirty="0">
                        <a:solidFill>
                          <a:schemeClr val="tx1"/>
                        </a:solidFill>
                        <a:latin typeface="Segoe UI" pitchFamily="34" charset="0"/>
                        <a:cs typeface="Segoe UI" pitchFamily="34" charset="0"/>
                      </a:endParaRPr>
                    </a:p>
                  </a:txBody>
                  <a:tcPr/>
                </a:tc>
                <a:tc>
                  <a:txBody>
                    <a:bodyPr/>
                    <a:lstStyle/>
                    <a:p>
                      <a:r>
                        <a:rPr lang="en-US" sz="1600" dirty="0">
                          <a:solidFill>
                            <a:schemeClr val="tx1"/>
                          </a:solidFill>
                          <a:latin typeface="Segoe UI" pitchFamily="34" charset="0"/>
                          <a:cs typeface="Segoe UI" pitchFamily="34" charset="0"/>
                        </a:rPr>
                        <a:t>Premium (P1–P11)</a:t>
                      </a:r>
                      <a:endParaRPr lang="en-IN" sz="160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603944">
                <a:tc>
                  <a:txBody>
                    <a:bodyPr/>
                    <a:lstStyle/>
                    <a:p>
                      <a:r>
                        <a:rPr lang="en-US" sz="1600" dirty="0">
                          <a:latin typeface="Segoe UI" pitchFamily="34" charset="0"/>
                          <a:cs typeface="Segoe UI" pitchFamily="34" charset="0"/>
                        </a:rPr>
                        <a:t>Maximum database</a:t>
                      </a:r>
                      <a:r>
                        <a:rPr lang="en-US" sz="1600" baseline="0" dirty="0">
                          <a:latin typeface="Segoe UI" pitchFamily="34" charset="0"/>
                          <a:cs typeface="Segoe UI" pitchFamily="34" charset="0"/>
                        </a:rPr>
                        <a:t> size</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2 GB</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250 GB</a:t>
                      </a:r>
                      <a:endParaRPr lang="en-IN" sz="1600" dirty="0">
                        <a:latin typeface="Segoe UI" pitchFamily="34" charset="0"/>
                        <a:cs typeface="Segoe UI" pitchFamily="34" charset="0"/>
                      </a:endParaRPr>
                    </a:p>
                  </a:txBody>
                  <a:tcPr/>
                </a:tc>
                <a:tc>
                  <a:txBody>
                    <a:bodyPr/>
                    <a:lstStyle/>
                    <a:p>
                      <a:r>
                        <a:rPr lang="en-US" sz="1600" baseline="0" dirty="0">
                          <a:latin typeface="Segoe UI" pitchFamily="34" charset="0"/>
                          <a:cs typeface="Segoe UI" pitchFamily="34" charset="0"/>
                        </a:rPr>
                        <a:t>1 TB</a:t>
                      </a:r>
                      <a:endParaRPr lang="en-IN" sz="1600" dirty="0">
                        <a:latin typeface="Segoe UI" pitchFamily="34" charset="0"/>
                        <a:cs typeface="Segoe UI" pitchFamily="34" charset="0"/>
                      </a:endParaRPr>
                    </a:p>
                  </a:txBody>
                  <a:tcPr/>
                </a:tc>
                <a:extLst>
                  <a:ext uri="{0D108BD9-81ED-4DB2-BD59-A6C34878D82A}">
                    <a16:rowId xmlns:a16="http://schemas.microsoft.com/office/drawing/2014/main" val="10001"/>
                  </a:ext>
                </a:extLst>
              </a:tr>
              <a:tr h="345111">
                <a:tc>
                  <a:txBody>
                    <a:bodyPr/>
                    <a:lstStyle/>
                    <a:p>
                      <a:r>
                        <a:rPr lang="en-US" sz="1600" dirty="0">
                          <a:latin typeface="Segoe UI" pitchFamily="34" charset="0"/>
                          <a:cs typeface="Segoe UI" pitchFamily="34" charset="0"/>
                        </a:rPr>
                        <a:t>DTUs</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5</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10-100</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125-4000</a:t>
                      </a:r>
                      <a:endParaRPr lang="en-IN" sz="1600" dirty="0">
                        <a:latin typeface="Segoe UI" pitchFamily="34" charset="0"/>
                        <a:cs typeface="Segoe UI" pitchFamily="34" charset="0"/>
                      </a:endParaRPr>
                    </a:p>
                  </a:txBody>
                  <a:tcPr/>
                </a:tc>
                <a:extLst>
                  <a:ext uri="{0D108BD9-81ED-4DB2-BD59-A6C34878D82A}">
                    <a16:rowId xmlns:a16="http://schemas.microsoft.com/office/drawing/2014/main" val="10002"/>
                  </a:ext>
                </a:extLst>
              </a:tr>
              <a:tr h="522197">
                <a:tc>
                  <a:txBody>
                    <a:bodyPr/>
                    <a:lstStyle/>
                    <a:p>
                      <a:r>
                        <a:rPr lang="en-US" sz="1600" dirty="0">
                          <a:latin typeface="Segoe UI" pitchFamily="34" charset="0"/>
                          <a:cs typeface="Segoe UI" pitchFamily="34" charset="0"/>
                        </a:rPr>
                        <a:t>Point-in-time</a:t>
                      </a:r>
                      <a:r>
                        <a:rPr lang="en-US" sz="1600" baseline="0" dirty="0">
                          <a:latin typeface="Segoe UI" pitchFamily="34" charset="0"/>
                          <a:cs typeface="Segoe UI" pitchFamily="34" charset="0"/>
                        </a:rPr>
                        <a:t> restore</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Any point in the last 7 days</a:t>
                      </a:r>
                      <a:endParaRPr lang="en-IN" sz="16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itchFamily="34" charset="0"/>
                          <a:cs typeface="Segoe UI" pitchFamily="34" charset="0"/>
                        </a:rPr>
                        <a:t>Any point in the last 14 days</a:t>
                      </a:r>
                      <a:endParaRPr lang="en-IN" sz="16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itchFamily="34" charset="0"/>
                          <a:cs typeface="Segoe UI" pitchFamily="34" charset="0"/>
                        </a:rPr>
                        <a:t>Any point in the last 35 days</a:t>
                      </a:r>
                      <a:endParaRPr lang="en-IN" sz="1600" dirty="0">
                        <a:latin typeface="Segoe UI" pitchFamily="34" charset="0"/>
                        <a:cs typeface="Segoe UI" pitchFamily="34" charset="0"/>
                      </a:endParaRPr>
                    </a:p>
                  </a:txBody>
                  <a:tcPr/>
                </a:tc>
                <a:extLst>
                  <a:ext uri="{0D108BD9-81ED-4DB2-BD59-A6C34878D82A}">
                    <a16:rowId xmlns:a16="http://schemas.microsoft.com/office/drawing/2014/main" val="10003"/>
                  </a:ext>
                </a:extLst>
              </a:tr>
              <a:tr h="922753">
                <a:tc>
                  <a:txBody>
                    <a:bodyPr/>
                    <a:lstStyle/>
                    <a:p>
                      <a:r>
                        <a:rPr lang="en-US" sz="1600" dirty="0">
                          <a:latin typeface="Segoe UI" pitchFamily="34" charset="0"/>
                          <a:cs typeface="Segoe UI" pitchFamily="34" charset="0"/>
                        </a:rPr>
                        <a:t>Disaster recovery</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Geo-restore,  active geo-replication,</a:t>
                      </a:r>
                      <a:r>
                        <a:rPr lang="en-US" sz="1600" baseline="0" dirty="0">
                          <a:latin typeface="Segoe UI" pitchFamily="34" charset="0"/>
                          <a:cs typeface="Segoe UI" pitchFamily="34" charset="0"/>
                        </a:rPr>
                        <a:t> up to 4 readable secondary copies</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Geo-restore,  active geo-replication,</a:t>
                      </a:r>
                      <a:r>
                        <a:rPr lang="en-US" sz="1600" baseline="0" dirty="0">
                          <a:latin typeface="Segoe UI" pitchFamily="34" charset="0"/>
                          <a:cs typeface="Segoe UI" pitchFamily="34" charset="0"/>
                        </a:rPr>
                        <a:t> up to 4 readable secondary copies</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Geo-restore,  active geo-replication,</a:t>
                      </a:r>
                      <a:r>
                        <a:rPr lang="en-US" sz="1600" baseline="0" dirty="0">
                          <a:latin typeface="Segoe UI" pitchFamily="34" charset="0"/>
                          <a:cs typeface="Segoe UI" pitchFamily="34" charset="0"/>
                        </a:rPr>
                        <a:t> up to 4 readable secondary copies</a:t>
                      </a:r>
                      <a:endParaRPr lang="en-IN" sz="1600" dirty="0">
                        <a:latin typeface="Segoe UI" pitchFamily="34" charset="0"/>
                        <a:cs typeface="Segoe UI" pitchFamily="34" charset="0"/>
                      </a:endParaRPr>
                    </a:p>
                  </a:txBody>
                  <a:tcPr/>
                </a:tc>
                <a:extLst>
                  <a:ext uri="{0D108BD9-81ED-4DB2-BD59-A6C34878D82A}">
                    <a16:rowId xmlns:a16="http://schemas.microsoft.com/office/drawing/2014/main" val="10004"/>
                  </a:ext>
                </a:extLst>
              </a:tr>
              <a:tr h="519764">
                <a:tc>
                  <a:txBody>
                    <a:bodyPr/>
                    <a:lstStyle/>
                    <a:p>
                      <a:r>
                        <a:rPr lang="en-US" sz="1600" dirty="0">
                          <a:latin typeface="Segoe UI" pitchFamily="34" charset="0"/>
                          <a:cs typeface="Segoe UI" pitchFamily="34" charset="0"/>
                        </a:rPr>
                        <a:t>Maximum in-memory OLTP storage</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NA</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NA</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1 GB-32 GB</a:t>
                      </a:r>
                      <a:endParaRPr lang="en-IN" sz="1600" dirty="0">
                        <a:latin typeface="Segoe UI" pitchFamily="34" charset="0"/>
                        <a:cs typeface="Segoe UI" pitchFamily="34" charset="0"/>
                      </a:endParaRPr>
                    </a:p>
                  </a:txBody>
                  <a:tcPr/>
                </a:tc>
                <a:extLst>
                  <a:ext uri="{0D108BD9-81ED-4DB2-BD59-A6C34878D82A}">
                    <a16:rowId xmlns:a16="http://schemas.microsoft.com/office/drawing/2014/main" val="10005"/>
                  </a:ext>
                </a:extLst>
              </a:tr>
              <a:tr h="508316">
                <a:tc>
                  <a:txBody>
                    <a:bodyPr/>
                    <a:lstStyle/>
                    <a:p>
                      <a:r>
                        <a:rPr lang="en-US" sz="1600" dirty="0">
                          <a:latin typeface="Segoe UI" pitchFamily="34" charset="0"/>
                          <a:cs typeface="Segoe UI" pitchFamily="34" charset="0"/>
                        </a:rPr>
                        <a:t>Maximum concurrent workers</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30</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60-200</a:t>
                      </a:r>
                      <a:endParaRPr lang="en-IN" sz="16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itchFamily="34" charset="0"/>
                          <a:cs typeface="Segoe UI" pitchFamily="34" charset="0"/>
                        </a:rPr>
                        <a:t>200-6400</a:t>
                      </a:r>
                      <a:endParaRPr lang="en-IN" sz="1600" dirty="0">
                        <a:latin typeface="Segoe UI" pitchFamily="34" charset="0"/>
                        <a:cs typeface="Segoe UI" pitchFamily="34" charset="0"/>
                      </a:endParaRPr>
                    </a:p>
                    <a:p>
                      <a:endParaRPr lang="en-IN" sz="1600" dirty="0">
                        <a:latin typeface="Segoe UI" pitchFamily="34" charset="0"/>
                        <a:cs typeface="Segoe UI" pitchFamily="34" charset="0"/>
                      </a:endParaRPr>
                    </a:p>
                  </a:txBody>
                  <a:tcPr/>
                </a:tc>
                <a:extLst>
                  <a:ext uri="{0D108BD9-81ED-4DB2-BD59-A6C34878D82A}">
                    <a16:rowId xmlns:a16="http://schemas.microsoft.com/office/drawing/2014/main" val="10006"/>
                  </a:ext>
                </a:extLst>
              </a:tr>
              <a:tr h="603944">
                <a:tc>
                  <a:txBody>
                    <a:bodyPr/>
                    <a:lstStyle/>
                    <a:p>
                      <a:r>
                        <a:rPr lang="en-US" sz="1600" dirty="0">
                          <a:latin typeface="Segoe UI" pitchFamily="34" charset="0"/>
                          <a:cs typeface="Segoe UI" pitchFamily="34" charset="0"/>
                        </a:rPr>
                        <a:t>Maximum concurrent logins</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30</a:t>
                      </a:r>
                      <a:endParaRPr lang="en-IN" sz="16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itchFamily="34" charset="0"/>
                          <a:cs typeface="Segoe UI" pitchFamily="34" charset="0"/>
                        </a:rPr>
                        <a:t>60-200</a:t>
                      </a:r>
                      <a:endParaRPr lang="en-IN" sz="1600" dirty="0">
                        <a:latin typeface="Segoe UI" pitchFamily="34" charset="0"/>
                        <a:cs typeface="Segoe UI" pitchFamily="34" charset="0"/>
                      </a:endParaRPr>
                    </a:p>
                    <a:p>
                      <a:endParaRPr lang="en-IN" sz="16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itchFamily="34" charset="0"/>
                          <a:cs typeface="Segoe UI" pitchFamily="34" charset="0"/>
                        </a:rPr>
                        <a:t>200-6400</a:t>
                      </a:r>
                      <a:endParaRPr lang="en-IN" sz="1600" dirty="0">
                        <a:latin typeface="Segoe UI" pitchFamily="34" charset="0"/>
                        <a:cs typeface="Segoe UI" pitchFamily="34" charset="0"/>
                      </a:endParaRPr>
                    </a:p>
                    <a:p>
                      <a:endParaRPr lang="en-IN" sz="1600" dirty="0">
                        <a:latin typeface="Segoe UI" pitchFamily="34" charset="0"/>
                        <a:cs typeface="Segoe UI" pitchFamily="34" charset="0"/>
                      </a:endParaRPr>
                    </a:p>
                  </a:txBody>
                  <a:tcPr/>
                </a:tc>
                <a:extLst>
                  <a:ext uri="{0D108BD9-81ED-4DB2-BD59-A6C34878D82A}">
                    <a16:rowId xmlns:a16="http://schemas.microsoft.com/office/drawing/2014/main" val="10007"/>
                  </a:ext>
                </a:extLst>
              </a:tr>
              <a:tr h="603944">
                <a:tc>
                  <a:txBody>
                    <a:bodyPr/>
                    <a:lstStyle/>
                    <a:p>
                      <a:r>
                        <a:rPr lang="en-US" sz="1600" dirty="0">
                          <a:latin typeface="Segoe UI" pitchFamily="34" charset="0"/>
                          <a:cs typeface="Segoe UI" pitchFamily="34" charset="0"/>
                        </a:rPr>
                        <a:t>Maximum sessions</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300</a:t>
                      </a:r>
                      <a:endParaRPr lang="en-IN" sz="1600" dirty="0">
                        <a:latin typeface="Segoe UI" pitchFamily="34" charset="0"/>
                        <a:cs typeface="Segoe UI" pitchFamily="34" charset="0"/>
                      </a:endParaRPr>
                    </a:p>
                  </a:txBody>
                  <a:tcPr/>
                </a:tc>
                <a:tc>
                  <a:txBody>
                    <a:bodyPr/>
                    <a:lstStyle/>
                    <a:p>
                      <a:r>
                        <a:rPr lang="en-US" sz="1600" dirty="0">
                          <a:latin typeface="Segoe UI" pitchFamily="34" charset="0"/>
                          <a:cs typeface="Segoe UI" pitchFamily="34" charset="0"/>
                        </a:rPr>
                        <a:t>600-2400</a:t>
                      </a:r>
                      <a:endParaRPr lang="en-IN" sz="16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itchFamily="34" charset="0"/>
                          <a:cs typeface="Segoe UI" pitchFamily="34" charset="0"/>
                        </a:rPr>
                        <a:t>2400-32000</a:t>
                      </a:r>
                      <a:endParaRPr lang="en-IN" sz="1600" dirty="0">
                        <a:latin typeface="Segoe UI" pitchFamily="34" charset="0"/>
                        <a:cs typeface="Segoe UI" pitchFamily="34"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9275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and managing Azure SQL Database</a:t>
            </a:r>
          </a:p>
        </p:txBody>
      </p:sp>
      <p:sp>
        <p:nvSpPr>
          <p:cNvPr id="3" name="Text Placeholder 2"/>
          <p:cNvSpPr>
            <a:spLocks noGrp="1"/>
          </p:cNvSpPr>
          <p:nvPr>
            <p:ph type="body" idx="1"/>
          </p:nvPr>
        </p:nvSpPr>
        <p:spPr/>
        <p:txBody>
          <a:bodyPr/>
          <a:lstStyle/>
          <a:p>
            <a:r>
              <a:rPr lang="en-US" dirty="0"/>
              <a:t>Tools for implementing and managing Azure SQL Database
Provisioning Azure SQL Database
Migrating a SQL Server Database to Azure SQL Database
Demonstration: Implementing Azure SQL Database</a:t>
            </a:r>
          </a:p>
        </p:txBody>
      </p:sp>
    </p:spTree>
    <p:extLst>
      <p:ext uri="{BB962C8B-B14F-4D97-AF65-F5344CB8AC3E}">
        <p14:creationId xmlns:p14="http://schemas.microsoft.com/office/powerpoint/2010/main" val="264975363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81</TotalTime>
  <Words>7117</Words>
  <Application>Microsoft Office PowerPoint</Application>
  <PresentationFormat>On-screen Show (4:3)</PresentationFormat>
  <Paragraphs>744</Paragraphs>
  <Slides>43</Slides>
  <Notes>43</Notes>
  <HiddenSlides>10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Courier New</vt:lpstr>
      <vt:lpstr>Verdana</vt:lpstr>
      <vt:lpstr>Wingdings</vt:lpstr>
      <vt:lpstr>Segoe UI</vt:lpstr>
      <vt:lpstr>Times New Roman</vt:lpstr>
      <vt:lpstr>Lucida Sans Unicode</vt:lpstr>
      <vt:lpstr>Arial</vt:lpstr>
      <vt:lpstr>Calibri</vt:lpstr>
      <vt:lpstr>Lucida Console</vt:lpstr>
      <vt:lpstr>Symbol</vt:lpstr>
      <vt:lpstr>NG_MOC_Core_ModuleNew2</vt:lpstr>
      <vt:lpstr>Module 7</vt:lpstr>
      <vt:lpstr>Module Overview</vt:lpstr>
      <vt:lpstr>Lesson 1: Planning and deploying Azure SQL Database</vt:lpstr>
      <vt:lpstr>Demonstration: Preparing the environment for the lab and demos in this module</vt:lpstr>
      <vt:lpstr>Relational database services as a component of Azure</vt:lpstr>
      <vt:lpstr>Azure SQL Database vs. SQL Server in an IaaS virtual machine</vt:lpstr>
      <vt:lpstr>Azure SQL Database architecture</vt:lpstr>
      <vt:lpstr>Planning the deployment of an Azure SQL Database</vt:lpstr>
      <vt:lpstr>Lesson 2: Implementing and managing Azure SQL Database</vt:lpstr>
      <vt:lpstr>Tools for implementing and managing Azure SQL Database</vt:lpstr>
      <vt:lpstr>Provisioning Azure SQL Database</vt:lpstr>
      <vt:lpstr>Migrating a SQL Server Database to Azure SQL Database</vt:lpstr>
      <vt:lpstr>Demonstration: Implementing Azure SQL Database</vt:lpstr>
      <vt:lpstr>PowerPoint Presentation</vt:lpstr>
      <vt:lpstr>PowerPoint Presentation</vt:lpstr>
      <vt:lpstr>PowerPoint Presentation</vt:lpstr>
      <vt:lpstr>Lesson 3: Managing Azure SQL Database security</vt:lpstr>
      <vt:lpstr>Overview of Azure SQL Database security</vt:lpstr>
      <vt:lpstr>Managing firewall rules</vt:lpstr>
      <vt:lpstr>Managing logins and users</vt:lpstr>
      <vt:lpstr>Managing role membership and permissions</vt:lpstr>
      <vt:lpstr>Demonstration: Configuring security</vt:lpstr>
      <vt:lpstr>PowerPoint Presentation</vt:lpstr>
      <vt:lpstr>PowerPoint Presentation</vt:lpstr>
      <vt:lpstr>Lesson 4: Monitoring Azure SQL Database</vt:lpstr>
      <vt:lpstr>Metrics and alerts</vt:lpstr>
      <vt:lpstr>Dynamic management views</vt:lpstr>
      <vt:lpstr>Database auditing</vt:lpstr>
      <vt:lpstr>Demonstration: Monitoring Azure SQL Database</vt:lpstr>
      <vt:lpstr>PowerPoint Presentation</vt:lpstr>
      <vt:lpstr>PowerPoint Presentation</vt:lpstr>
      <vt:lpstr>Lesson 5: Managing Azure SQL Database business continuity</vt:lpstr>
      <vt:lpstr>Database copy and export</vt:lpstr>
      <vt:lpstr>Point in time restore</vt:lpstr>
      <vt:lpstr>Geo-replication</vt:lpstr>
      <vt:lpstr>Demonstration: Managing data recovery and high availability</vt:lpstr>
      <vt:lpstr>PowerPoint Presentation</vt:lpstr>
      <vt:lpstr>Lab: Planning and implementing Azure SQL Database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Joel</dc:creator>
  <cp:lastModifiedBy>Kathy Krause</cp:lastModifiedBy>
  <cp:revision>16</cp:revision>
  <dcterms:created xsi:type="dcterms:W3CDTF">2017-02-20T22:55:15Z</dcterms:created>
  <dcterms:modified xsi:type="dcterms:W3CDTF">2017-03-02T02:08:34Z</dcterms:modified>
</cp:coreProperties>
</file>