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8" r:id="rId18"/>
    <p:sldId id="271" r:id="rId19"/>
    <p:sldId id="272" r:id="rId20"/>
    <p:sldId id="273" r:id="rId21"/>
    <p:sldId id="274" r:id="rId22"/>
    <p:sldId id="275" r:id="rId23"/>
    <p:sldId id="276" r:id="rId24"/>
  </p:sldIdLst>
  <p:sldSz cx="9144000" cy="6858000" type="screen4x3"/>
  <p:notesSz cx="6858000" cy="9144000"/>
  <p:embeddedFontLst>
    <p:embeddedFont>
      <p:font typeface="Verdana" panose="020B060403050404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31" autoAdjust="0"/>
    <p:restoredTop sz="95401" autoAdjust="0"/>
  </p:normalViewPr>
  <p:slideViewPr>
    <p:cSldViewPr>
      <p:cViewPr varScale="1">
        <p:scale>
          <a:sx n="90" d="100"/>
          <a:sy n="90" d="100"/>
        </p:scale>
        <p:origin x="2034" y="9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6B2B6-420A-4D28-A117-D563DC1E3878}" type="datetimeFigureOut">
              <a:rPr lang="en-US" smtClean="0"/>
              <a:t>3/4/2017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3D7A2-0B77-45BC-B66F-37F900649153}" type="slidenum">
              <a:rPr lang="en-US" smtClean="0"/>
              <a:t>‹#›</a:t>
            </a:fld>
            <a:endParaRPr lang="en-US" dirty="0"/>
          </a:p>
        </p:txBody>
      </p:sp>
    </p:spTree>
    <p:extLst>
      <p:ext uri="{BB962C8B-B14F-4D97-AF65-F5344CB8AC3E}">
        <p14:creationId xmlns:p14="http://schemas.microsoft.com/office/powerpoint/2010/main" val="40529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Plan and deploy a platform as a service (PaaS) cloud service in Microsoft Azure.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PaaS cloud services by using configuration files or the Azure portal.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Monitor the performance of cloud services and diagnose bottlenecks.</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a:t>
            </a:r>
            <a:r>
              <a:rPr lang="en-US" sz="1000" b="1" dirty="0">
                <a:latin typeface="Arial"/>
                <a:ea typeface="Calibri"/>
                <a:cs typeface="Times New Roman"/>
              </a:rPr>
              <a:t>20533C_08.pptx</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203D7A2-0B77-45BC-B66F-37F900649153}"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395028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2"/>
            </a:pPr>
            <a:r>
              <a:rPr lang="en-US" sz="1000" dirty="0">
                <a:latin typeface="Arial"/>
                <a:ea typeface="Times New Roman"/>
                <a:cs typeface="Times New Roman"/>
              </a:rPr>
              <a:t>In Solution Explorer, view the properties of </a:t>
            </a:r>
            <a:r>
              <a:rPr lang="en-US" sz="1000" b="1" dirty="0">
                <a:latin typeface="Arial"/>
                <a:ea typeface="Times New Roman"/>
                <a:cs typeface="Times New Roman"/>
              </a:rPr>
              <a:t>SmallWebRole</a:t>
            </a:r>
            <a:r>
              <a:rPr lang="en-US" sz="1000" dirty="0">
                <a:latin typeface="Arial"/>
                <a:ea typeface="Times New Roman"/>
                <a:cs typeface="Times New Roman"/>
              </a:rPr>
              <a:t>.</a:t>
            </a:r>
          </a:p>
          <a:p>
            <a:pPr marL="342900" lvl="0" indent="-342900">
              <a:lnSpc>
                <a:spcPct val="115000"/>
              </a:lnSpc>
              <a:spcAft>
                <a:spcPts val="995"/>
              </a:spcAft>
              <a:buFont typeface="+mj-lt"/>
              <a:buAutoNum type="arabicPeriod" startAt="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section of the </a:t>
            </a:r>
            <a:r>
              <a:rPr lang="en-US" sz="1000" b="1" dirty="0">
                <a:solidFill>
                  <a:prstClr val="black"/>
                </a:solidFill>
                <a:latin typeface="Arial"/>
                <a:ea typeface="Times New Roman"/>
                <a:cs typeface="Times New Roman"/>
              </a:rPr>
              <a:t>SmallWebRole </a:t>
            </a:r>
            <a:r>
              <a:rPr lang="en-US" sz="1000" dirty="0">
                <a:solidFill>
                  <a:prstClr val="black"/>
                </a:solidFill>
                <a:latin typeface="Arial"/>
                <a:ea typeface="Times New Roman"/>
                <a:cs typeface="Times New Roman"/>
              </a:rPr>
              <a:t>properties, modify the connection string so that it points to the </a:t>
            </a:r>
            <a:r>
              <a:rPr lang="en-US" sz="1000" dirty="0">
                <a:solidFill>
                  <a:srgbClr val="000000"/>
                </a:solidFill>
                <a:latin typeface="Arial"/>
                <a:ea typeface="Times New Roman"/>
                <a:cs typeface="Times New Roman"/>
              </a:rPr>
              <a:t>storage account. Use the connection string that you identified earlier in this demonstration.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srgbClr val="000000"/>
                </a:solidFill>
                <a:latin typeface="Arial"/>
                <a:ea typeface="Times New Roman"/>
                <a:cs typeface="Times New Roman"/>
              </a:rPr>
              <a:t>Save your changes.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solidFill>
                  <a:srgbClr val="000000"/>
                </a:solidFill>
                <a:latin typeface="Arial"/>
                <a:ea typeface="Times New Roman"/>
                <a:cs typeface="Times New Roman"/>
              </a:rPr>
              <a:t>In Solution Explorer, create a Cloud Service package for deploying the current solution. Set the Service configuration to </a:t>
            </a:r>
            <a:r>
              <a:rPr lang="en-US" sz="1000" b="1" dirty="0">
                <a:solidFill>
                  <a:prstClr val="black"/>
                </a:solidFill>
                <a:latin typeface="Arial"/>
                <a:ea typeface="Times New Roman"/>
                <a:cs typeface="Times New Roman"/>
              </a:rPr>
              <a:t>Cloud </a:t>
            </a:r>
            <a:r>
              <a:rPr lang="en-US" sz="1000" dirty="0">
                <a:solidFill>
                  <a:srgbClr val="000000"/>
                </a:solidFill>
                <a:latin typeface="Arial"/>
                <a:ea typeface="Times New Roman"/>
                <a:cs typeface="Times New Roman"/>
              </a:rPr>
              <a:t>and the Build configuration to </a:t>
            </a:r>
            <a:r>
              <a:rPr lang="en-US" sz="1000" b="1" dirty="0">
                <a:solidFill>
                  <a:prstClr val="black"/>
                </a:solidFill>
                <a:latin typeface="Arial"/>
                <a:ea typeface="Times New Roman"/>
                <a:cs typeface="Times New Roman"/>
              </a:rPr>
              <a:t>Release</a:t>
            </a:r>
            <a:r>
              <a:rPr lang="en-US" sz="1000" dirty="0">
                <a:solidFill>
                  <a:srgbClr val="000000"/>
                </a:solidFill>
                <a:latin typeface="Arial"/>
                <a:ea typeface="Times New Roman"/>
                <a:cs typeface="Times New Roman"/>
              </a:rPr>
              <a:t>. Leave the default values for the remaining settings.</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Deploy a packaged cloud service project by using the Azure portal</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Switch back to the cloud service blade in the Azure portal.</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cloud service blade, upload the newly created package to the Production deployment of the cloud service that you created earlier in this demonstration. You will find the package and the configuration files in the </a:t>
            </a:r>
            <a:r>
              <a:rPr lang="en-US" sz="1000" b="1" dirty="0">
                <a:solidFill>
                  <a:prstClr val="black"/>
                </a:solidFill>
                <a:latin typeface="Arial"/>
                <a:ea typeface="Times New Roman"/>
                <a:cs typeface="Times New Roman"/>
              </a:rPr>
              <a:t>D:\Demofiles\Mod08\SmallCloudService\SmallCloudService</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\bin\Release\app.publish </a:t>
            </a:r>
            <a:r>
              <a:rPr lang="en-US" sz="1000" dirty="0">
                <a:solidFill>
                  <a:prstClr val="black"/>
                </a:solidFill>
                <a:latin typeface="Arial"/>
                <a:ea typeface="Times New Roman"/>
                <a:cs typeface="Times New Roman"/>
              </a:rPr>
              <a:t>folder. Use the storage account that you created earlier in this demonstration. Make sure to s</a:t>
            </a:r>
            <a:r>
              <a:rPr lang="en-US" sz="1000" dirty="0">
                <a:solidFill>
                  <a:srgbClr val="000000"/>
                </a:solidFill>
                <a:latin typeface="Arial"/>
                <a:ea typeface="Times New Roman"/>
                <a:cs typeface="Times New Roman"/>
              </a:rPr>
              <a:t>elect the </a:t>
            </a:r>
            <a:r>
              <a:rPr lang="en-US" sz="1000" b="1" dirty="0">
                <a:solidFill>
                  <a:prstClr val="black"/>
                </a:solidFill>
                <a:latin typeface="Arial"/>
                <a:ea typeface="Times New Roman"/>
                <a:cs typeface="Times New Roman"/>
              </a:rPr>
              <a:t>Deploy even if one or more roles contain a single instance</a:t>
            </a:r>
            <a:r>
              <a:rPr lang="en-US" sz="1000" dirty="0">
                <a:solidFill>
                  <a:srgbClr val="000000"/>
                </a:solidFill>
                <a:latin typeface="Arial"/>
                <a:ea typeface="Times New Roman"/>
                <a:cs typeface="Times New Roman"/>
              </a:rPr>
              <a:t> option.</a:t>
            </a:r>
            <a:endParaRPr lang="en-US" sz="1000" dirty="0">
              <a:solidFill>
                <a:prstClr val="black"/>
              </a:solidFill>
              <a:latin typeface="Arial"/>
              <a:ea typeface="Times New Roman"/>
              <a:cs typeface="Times New Roman"/>
            </a:endParaRPr>
          </a:p>
          <a:p>
            <a:pPr lvl="1">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You need to select the </a:t>
            </a:r>
            <a:r>
              <a:rPr lang="en-US" sz="1000" b="1" dirty="0">
                <a:solidFill>
                  <a:prstClr val="black"/>
                </a:solidFill>
                <a:latin typeface="Arial"/>
                <a:ea typeface="Calibri"/>
                <a:cs typeface="Times New Roman"/>
              </a:rPr>
              <a:t>Deploy even if one or more roles contain a single instance</a:t>
            </a:r>
            <a:r>
              <a:rPr lang="en-US" sz="1000" dirty="0">
                <a:solidFill>
                  <a:prstClr val="black"/>
                </a:solidFill>
                <a:latin typeface="Arial"/>
                <a:ea typeface="Calibri"/>
                <a:cs typeface="Times New Roman"/>
              </a:rPr>
              <a:t> option because the demonstration role contains a single virtual machine instance.</a:t>
            </a:r>
          </a:p>
          <a:p>
            <a:pPr marL="342900" lvl="0" indent="-342900">
              <a:lnSpc>
                <a:spcPct val="115000"/>
              </a:lnSpc>
              <a:spcAft>
                <a:spcPts val="995"/>
              </a:spcAft>
              <a:buFont typeface="+mj-lt"/>
              <a:buAutoNum type="arabicPeriod"/>
            </a:pPr>
            <a:r>
              <a:rPr lang="en-US" sz="1000" dirty="0">
                <a:solidFill>
                  <a:prstClr val="black"/>
                </a:solidFill>
                <a:latin typeface="Arial"/>
                <a:ea typeface="Calibri"/>
                <a:cs typeface="Times New Roman"/>
              </a:rPr>
              <a:t>From the </a:t>
            </a:r>
            <a:r>
              <a:rPr lang="en-US" sz="1000" b="1" dirty="0">
                <a:solidFill>
                  <a:prstClr val="black"/>
                </a:solidFill>
                <a:latin typeface="Arial"/>
                <a:ea typeface="Calibri"/>
                <a:cs typeface="Times New Roman"/>
              </a:rPr>
              <a:t>Upload a package </a:t>
            </a:r>
            <a:r>
              <a:rPr lang="en-US" sz="1000" dirty="0">
                <a:solidFill>
                  <a:prstClr val="black"/>
                </a:solidFill>
                <a:latin typeface="Arial"/>
                <a:ea typeface="Calibri"/>
                <a:cs typeface="Times New Roman"/>
              </a:rPr>
              <a:t>blade, start the deployment.</a:t>
            </a:r>
            <a:endParaRPr lang="en-US" dirty="0"/>
          </a:p>
        </p:txBody>
      </p:sp>
      <p:sp>
        <p:nvSpPr>
          <p:cNvPr id="4" name="Slide Number Placeholder 3"/>
          <p:cNvSpPr>
            <a:spLocks noGrp="1"/>
          </p:cNvSpPr>
          <p:nvPr>
            <p:ph type="sldNum" sz="quarter" idx="10"/>
          </p:nvPr>
        </p:nvSpPr>
        <p:spPr/>
        <p:txBody>
          <a:bodyPr/>
          <a:lstStyle/>
          <a:p>
            <a:fld id="{F203D7A2-0B77-45BC-B66F-37F900649153}"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31541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you can update the code in a PaaS cloud service deployment by uploading a new package file and configuration file. Usually, the update is first uploaded to a staging deployment to ensure that the code can be fully tested before it is used in production. </a:t>
            </a:r>
          </a:p>
          <a:p>
            <a:pPr>
              <a:lnSpc>
                <a:spcPct val="115000"/>
              </a:lnSpc>
              <a:spcAft>
                <a:spcPts val="1000"/>
              </a:spcAft>
            </a:pPr>
            <a:r>
              <a:rPr lang="en-US" sz="1000" dirty="0">
                <a:latin typeface="Arial"/>
                <a:ea typeface="Calibri"/>
                <a:cs typeface="Times New Roman"/>
              </a:rPr>
              <a:t>Similarly, continuous deployment should be configured to apply updates to a staging deployment to eliminate the possibility of inadvertently affecting your production environment. After a new version is fully tested and accepted, you can swap virtual IP (VIP) addresses to move the staging code into a production deployment and the production code into the staging deployment.</a:t>
            </a:r>
          </a:p>
        </p:txBody>
      </p:sp>
      <p:sp>
        <p:nvSpPr>
          <p:cNvPr id="4" name="Slide Number Placeholder 3"/>
          <p:cNvSpPr>
            <a:spLocks noGrp="1"/>
          </p:cNvSpPr>
          <p:nvPr>
            <p:ph type="sldNum" sz="quarter" idx="10"/>
          </p:nvPr>
        </p:nvSpPr>
        <p:spPr/>
        <p:txBody>
          <a:bodyPr/>
          <a:lstStyle/>
          <a:p>
            <a:fld id="{F203D7A2-0B77-45BC-B66F-37F900649153}"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1520716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should you do to deploy a PaaS cloud service into an existing VNET?</a:t>
            </a:r>
          </a:p>
          <a:p>
            <a:pPr>
              <a:lnSpc>
                <a:spcPct val="115000"/>
              </a:lnSpc>
              <a:spcAft>
                <a:spcPts val="1000"/>
              </a:spcAft>
            </a:pPr>
            <a:r>
              <a:rPr lang="en-US" sz="1000" dirty="0">
                <a:latin typeface="Arial"/>
                <a:ea typeface="Calibri"/>
                <a:cs typeface="Times New Roman"/>
              </a:rPr>
              <a:t>(   ) Option 1: Modify the cloud service package file (.cspkg file).</a:t>
            </a:r>
          </a:p>
          <a:p>
            <a:pPr>
              <a:lnSpc>
                <a:spcPct val="115000"/>
              </a:lnSpc>
              <a:spcAft>
                <a:spcPts val="1000"/>
              </a:spcAft>
            </a:pPr>
            <a:r>
              <a:rPr lang="en-US" sz="1000" dirty="0">
                <a:latin typeface="Arial"/>
                <a:ea typeface="Calibri"/>
                <a:cs typeface="Times New Roman"/>
              </a:rPr>
              <a:t>(   ) Option 2: Modify the cloud service configuration file (.cscfg file).</a:t>
            </a:r>
          </a:p>
          <a:p>
            <a:pPr>
              <a:lnSpc>
                <a:spcPct val="115000"/>
              </a:lnSpc>
              <a:spcAft>
                <a:spcPts val="1000"/>
              </a:spcAft>
            </a:pPr>
            <a:r>
              <a:rPr lang="en-US" sz="1000" dirty="0">
                <a:latin typeface="Arial"/>
                <a:ea typeface="Calibri"/>
                <a:cs typeface="Times New Roman"/>
              </a:rPr>
              <a:t>(   ) Option 3: Add an internal endpoint to the cloud service roles.</a:t>
            </a:r>
          </a:p>
          <a:p>
            <a:pPr>
              <a:lnSpc>
                <a:spcPct val="115000"/>
              </a:lnSpc>
              <a:spcAft>
                <a:spcPts val="1000"/>
              </a:spcAft>
            </a:pPr>
            <a:r>
              <a:rPr lang="en-US" sz="1000" dirty="0">
                <a:latin typeface="Arial"/>
                <a:ea typeface="Calibri"/>
                <a:cs typeface="Times New Roman"/>
              </a:rPr>
              <a:t>(   ) Option 4: Add an instance input endpoint to instances of cloud service roles.</a:t>
            </a:r>
          </a:p>
          <a:p>
            <a:pPr>
              <a:lnSpc>
                <a:spcPct val="115000"/>
              </a:lnSpc>
              <a:spcAft>
                <a:spcPts val="1000"/>
              </a:spcAft>
            </a:pPr>
            <a:r>
              <a:rPr lang="en-US" sz="1000" dirty="0">
                <a:latin typeface="Arial"/>
                <a:ea typeface="Calibri"/>
                <a:cs typeface="Times New Roman"/>
              </a:rPr>
              <a:t>(   ) Option 5: Add an input endpoint to the cloud service.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Modify the cloud service package file (.cspkg file).</a:t>
            </a:r>
          </a:p>
          <a:p>
            <a:pPr>
              <a:lnSpc>
                <a:spcPct val="115000"/>
              </a:lnSpc>
              <a:spcAft>
                <a:spcPts val="1000"/>
              </a:spcAft>
            </a:pPr>
            <a:r>
              <a:rPr lang="en-US" sz="1000" dirty="0">
                <a:latin typeface="Arial"/>
                <a:ea typeface="Calibri"/>
                <a:cs typeface="Times New Roman"/>
              </a:rPr>
              <a:t>(√) Option 2: Modify the cloud service configuration file (.cscfg file).</a:t>
            </a:r>
          </a:p>
          <a:p>
            <a:pPr>
              <a:lnSpc>
                <a:spcPct val="115000"/>
              </a:lnSpc>
              <a:spcAft>
                <a:spcPts val="1000"/>
              </a:spcAft>
            </a:pPr>
            <a:r>
              <a:rPr lang="en-US" sz="1000" dirty="0">
                <a:latin typeface="Arial"/>
                <a:ea typeface="Calibri"/>
                <a:cs typeface="Times New Roman"/>
              </a:rPr>
              <a:t>(   ) Option 3: Add an internal endpoint to the cloud service roles.</a:t>
            </a:r>
          </a:p>
          <a:p>
            <a:pPr>
              <a:lnSpc>
                <a:spcPct val="115000"/>
              </a:lnSpc>
              <a:spcAft>
                <a:spcPts val="1000"/>
              </a:spcAft>
            </a:pPr>
            <a:r>
              <a:rPr lang="en-US" sz="1000" dirty="0">
                <a:latin typeface="Arial"/>
                <a:ea typeface="Calibri"/>
                <a:cs typeface="Times New Roman"/>
              </a:rPr>
              <a:t>(   ) Option 4: Add an instance input endpoint to instances of cloud service roles.</a:t>
            </a:r>
          </a:p>
          <a:p>
            <a:pPr>
              <a:lnSpc>
                <a:spcPct val="115000"/>
              </a:lnSpc>
              <a:spcAft>
                <a:spcPts val="1000"/>
              </a:spcAft>
            </a:pPr>
            <a:r>
              <a:rPr lang="en-US" sz="1000" dirty="0">
                <a:latin typeface="Arial"/>
                <a:ea typeface="Calibri"/>
                <a:cs typeface="Times New Roman"/>
              </a:rPr>
              <a:t>(   ) Option 5: Add an input endpoint to the cloud service.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203D7A2-0B77-45BC-B66F-37F900649153}"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1900055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code on the slide is a simplified service configuration file. Point out the most relevant features of the code, such as the number of instances specified for the web and worker roles. Also emphasize that the configuration settings for each role depend on the design of each cloud service. For example, in the lab, the web role includes settings for storage connection strings and diagnostic connection strings. </a:t>
            </a:r>
          </a:p>
          <a:p>
            <a:pPr>
              <a:lnSpc>
                <a:spcPct val="115000"/>
              </a:lnSpc>
              <a:spcAft>
                <a:spcPts val="1000"/>
              </a:spcAft>
            </a:pPr>
            <a:r>
              <a:rPr lang="en-US" sz="1000" dirty="0">
                <a:latin typeface="Arial"/>
                <a:ea typeface="Calibri"/>
                <a:cs typeface="Times New Roman"/>
              </a:rPr>
              <a:t>The students will edit a service configuration file before they deploy a PaaS cloud service in the lab. </a:t>
            </a:r>
          </a:p>
        </p:txBody>
      </p:sp>
      <p:sp>
        <p:nvSpPr>
          <p:cNvPr id="4" name="Slide Number Placeholder 3"/>
          <p:cNvSpPr>
            <a:spLocks noGrp="1"/>
          </p:cNvSpPr>
          <p:nvPr>
            <p:ph type="sldNum" sz="quarter" idx="10"/>
          </p:nvPr>
        </p:nvSpPr>
        <p:spPr/>
        <p:txBody>
          <a:bodyPr/>
          <a:lstStyle/>
          <a:p>
            <a:fld id="{F203D7A2-0B77-45BC-B66F-37F900649153}"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3822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Explain the ways to manage endpoints and queues.</a:t>
            </a:r>
          </a:p>
        </p:txBody>
      </p:sp>
      <p:sp>
        <p:nvSpPr>
          <p:cNvPr id="4" name="Slide Number Placeholder 3"/>
          <p:cNvSpPr>
            <a:spLocks noGrp="1"/>
          </p:cNvSpPr>
          <p:nvPr>
            <p:ph type="sldNum" sz="quarter" idx="10"/>
          </p:nvPr>
        </p:nvSpPr>
        <p:spPr/>
        <p:txBody>
          <a:bodyPr/>
          <a:lstStyle/>
          <a:p>
            <a:fld id="{F203D7A2-0B77-45BC-B66F-37F900649153}"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3384515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how to add a PaaS cloud service to a virtual network (VNET).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203D7A2-0B77-45BC-B66F-37F900649153}"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88196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you start this demonstration, ensure you have completed the steps in the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Set the default instance count for a cloud service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Azure portal, navigate to the cloud service that you created in the previous demonstration.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Scale setting </a:t>
            </a:r>
            <a:r>
              <a:rPr lang="en-US" sz="1000" dirty="0">
                <a:effectLst/>
                <a:latin typeface="Arial"/>
                <a:ea typeface="Times New Roman"/>
                <a:cs typeface="Times New Roman"/>
              </a:rPr>
              <a:t>blade, scale out the web role of the cloud service’s production deployment to two instances.</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Wait a few minutes until the new instance is provisioned. </a:t>
            </a:r>
          </a:p>
          <a:p>
            <a:pPr>
              <a:lnSpc>
                <a:spcPts val="1300"/>
              </a:lnSpc>
              <a:spcBef>
                <a:spcPts val="900"/>
              </a:spcBef>
              <a:spcAft>
                <a:spcPts val="300"/>
              </a:spcAft>
            </a:pPr>
            <a:r>
              <a:rPr lang="en-US" sz="1000" b="1" dirty="0">
                <a:effectLst/>
                <a:latin typeface="Arial"/>
                <a:ea typeface="Times New Roman"/>
                <a:cs typeface="Segoe UI"/>
              </a:rPr>
              <a:t>Schedule a larger instance count for an expected peak in demand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t>
            </a:r>
            <a:r>
              <a:rPr lang="en-US" sz="1000" b="1" dirty="0">
                <a:effectLst/>
                <a:latin typeface="Arial"/>
                <a:ea typeface="Times New Roman"/>
                <a:cs typeface="Times New Roman"/>
              </a:rPr>
              <a:t>Scale setting </a:t>
            </a:r>
            <a:r>
              <a:rPr lang="en-US" sz="1000" dirty="0">
                <a:effectLst/>
                <a:latin typeface="Arial"/>
                <a:ea typeface="Times New Roman"/>
                <a:cs typeface="Times New Roman"/>
              </a:rPr>
              <a:t>blade, set the </a:t>
            </a:r>
            <a:r>
              <a:rPr lang="en-US" sz="1000" b="1" dirty="0">
                <a:effectLst/>
                <a:latin typeface="Arial"/>
                <a:ea typeface="Times New Roman"/>
                <a:cs typeface="Times New Roman"/>
              </a:rPr>
              <a:t>Scale by </a:t>
            </a:r>
            <a:r>
              <a:rPr lang="en-US" sz="1000" dirty="0">
                <a:effectLst/>
                <a:latin typeface="Arial"/>
                <a:ea typeface="Times New Roman"/>
                <a:cs typeface="Times New Roman"/>
              </a:rPr>
              <a:t>setting to </a:t>
            </a:r>
            <a:r>
              <a:rPr lang="en-US" sz="1000" b="1" dirty="0">
                <a:effectLst/>
                <a:latin typeface="Arial"/>
                <a:ea typeface="Times New Roman"/>
                <a:cs typeface="Times New Roman"/>
              </a:rPr>
              <a:t>schedule and performance rules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Add a profile named Demo Profile and</a:t>
            </a:r>
            <a:r>
              <a:rPr lang="en-US" sz="1000" b="1" dirty="0">
                <a:effectLst/>
                <a:latin typeface="Arial"/>
                <a:ea typeface="Times New Roman"/>
                <a:cs typeface="Times New Roman"/>
              </a:rPr>
              <a:t> </a:t>
            </a:r>
            <a:r>
              <a:rPr lang="en-US" sz="1000" dirty="0">
                <a:effectLst/>
                <a:latin typeface="Arial"/>
                <a:ea typeface="Times New Roman"/>
                <a:cs typeface="Times New Roman"/>
              </a:rPr>
              <a:t>specifying the following settings:</a:t>
            </a: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Type</a:t>
            </a:r>
            <a:r>
              <a:rPr lang="en-US" sz="1000" dirty="0">
                <a:effectLst/>
                <a:latin typeface="Arial"/>
                <a:ea typeface="Times New Roman"/>
                <a:cs typeface="Times New Roman"/>
              </a:rPr>
              <a:t>: </a:t>
            </a:r>
            <a:r>
              <a:rPr lang="en-US" sz="1000" b="1" dirty="0">
                <a:effectLst/>
                <a:latin typeface="Arial"/>
                <a:ea typeface="Times New Roman"/>
                <a:cs typeface="Times New Roman"/>
              </a:rPr>
              <a:t>fixed date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Target range</a:t>
            </a:r>
            <a:r>
              <a:rPr lang="en-US" sz="1000" dirty="0">
                <a:effectLst/>
                <a:latin typeface="Arial"/>
                <a:ea typeface="Times New Roman"/>
                <a:cs typeface="Times New Roman"/>
              </a:rPr>
              <a:t>: </a:t>
            </a:r>
            <a:r>
              <a:rPr lang="en-US" sz="1000" b="1" dirty="0">
                <a:effectLst/>
                <a:latin typeface="Arial"/>
                <a:ea typeface="Times New Roman"/>
                <a:cs typeface="Times New Roman"/>
              </a:rPr>
              <a:t>3</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Start time</a:t>
            </a:r>
            <a:r>
              <a:rPr lang="en-US" sz="1000" dirty="0">
                <a:effectLst/>
                <a:latin typeface="Arial"/>
                <a:ea typeface="Times New Roman"/>
                <a:cs typeface="Times New Roman"/>
              </a:rPr>
              <a:t>: Today’s date and 2 minutes from the current time</a:t>
            </a: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End time</a:t>
            </a:r>
            <a:r>
              <a:rPr lang="en-US" sz="1000" dirty="0">
                <a:effectLst/>
                <a:latin typeface="Arial"/>
                <a:ea typeface="Times New Roman"/>
                <a:cs typeface="Times New Roman"/>
              </a:rPr>
              <a:t>: Today’s date and 20 minutes from the current time</a:t>
            </a:r>
          </a:p>
          <a:p>
            <a:pPr marL="742950" marR="0" lvl="1" indent="-285750">
              <a:lnSpc>
                <a:spcPct val="115000"/>
              </a:lnSpc>
              <a:spcBef>
                <a:spcPts val="0"/>
              </a:spcBef>
              <a:spcAft>
                <a:spcPts val="995"/>
              </a:spcAft>
              <a:buFont typeface="Courier New"/>
              <a:buChar char="o"/>
            </a:pPr>
            <a:r>
              <a:rPr lang="en-US" sz="1000" b="1" dirty="0">
                <a:effectLst/>
                <a:latin typeface="Arial"/>
                <a:ea typeface="Times New Roman"/>
                <a:cs typeface="Times New Roman"/>
              </a:rPr>
              <a:t>Time zone</a:t>
            </a:r>
            <a:r>
              <a:rPr lang="en-US" sz="1000" dirty="0">
                <a:effectLst/>
                <a:latin typeface="Arial"/>
                <a:ea typeface="Times New Roman"/>
                <a:cs typeface="Times New Roman"/>
              </a:rPr>
              <a:t>: Your current time zone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Wait until the change takes effect and the number of instances increases to 3.</a:t>
            </a:r>
          </a:p>
        </p:txBody>
      </p:sp>
      <p:sp>
        <p:nvSpPr>
          <p:cNvPr id="4" name="Slide Number Placeholder 3"/>
          <p:cNvSpPr>
            <a:spLocks noGrp="1"/>
          </p:cNvSpPr>
          <p:nvPr>
            <p:ph type="sldNum" sz="quarter" idx="10"/>
          </p:nvPr>
        </p:nvSpPr>
        <p:spPr/>
        <p:txBody>
          <a:bodyPr/>
          <a:lstStyle/>
          <a:p>
            <a:fld id="{F203D7A2-0B77-45BC-B66F-37F900649153}"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72017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Reset the demo environment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Start </a:t>
            </a:r>
            <a:r>
              <a:rPr lang="en-US" sz="1000" b="1" dirty="0">
                <a:latin typeface="Arial"/>
                <a:ea typeface="Times New Roman"/>
                <a:cs typeface="Times New Roman"/>
              </a:rPr>
              <a:t>Windows PowerShell </a:t>
            </a:r>
            <a:r>
              <a:rPr lang="en-US" sz="1000" dirty="0">
                <a:latin typeface="Arial"/>
                <a:ea typeface="Times New Roman"/>
                <a:cs typeface="Times New Roman"/>
              </a:rPr>
              <a:t>as an administrator.</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At the Windows PowerShell prompt, run the following command:</a:t>
            </a:r>
          </a:p>
          <a:p>
            <a:pPr lvl="1">
              <a:lnSpc>
                <a:spcPct val="115000"/>
              </a:lnSpc>
              <a:spcBef>
                <a:spcPts val="600"/>
              </a:spcBef>
              <a:spcAft>
                <a:spcPts val="995"/>
              </a:spcAft>
            </a:pPr>
            <a:r>
              <a:rPr lang="en-US" sz="1000" dirty="0">
                <a:latin typeface="Arial"/>
                <a:ea typeface="Times New Roman"/>
                <a:cs typeface="Times New Roman"/>
              </a:rPr>
              <a:t>Reset-Azure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(twice), sign in by using the Microsoft account associated with your Azure subscription.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If you have multiple Azure subscriptions, select the one you want to target with the script.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prompted for confirmation, type </a:t>
            </a:r>
            <a:r>
              <a:rPr lang="en-US" sz="1000" b="1" dirty="0">
                <a:solidFill>
                  <a:prstClr val="black"/>
                </a:solidFill>
                <a:latin typeface="Arial"/>
                <a:ea typeface="Times New Roman"/>
                <a:cs typeface="Times New Roman"/>
              </a:rPr>
              <a:t>y</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script will remove Azure services in your subscription. Therefore, we recommend that you use an Azure trial pass that was provisioned specifically for this course, and not your own Azure account.</a:t>
            </a:r>
          </a:p>
          <a:p>
            <a:pPr lvl="0">
              <a:lnSpc>
                <a:spcPct val="115000"/>
              </a:lnSpc>
              <a:spcAft>
                <a:spcPts val="1000"/>
              </a:spcAft>
            </a:pPr>
            <a:r>
              <a:rPr lang="en-US" sz="1000" dirty="0">
                <a:solidFill>
                  <a:prstClr val="black"/>
                </a:solidFill>
                <a:latin typeface="Arial"/>
                <a:ea typeface="Calibri"/>
                <a:cs typeface="Times New Roman"/>
              </a:rPr>
              <a:t>The script will take 5-10 minutes to reset your Microsoft Azure environment, ready for the next lab. </a:t>
            </a:r>
          </a:p>
          <a:p>
            <a:pPr lvl="0">
              <a:lnSpc>
                <a:spcPct val="115000"/>
              </a:lnSpc>
              <a:spcAft>
                <a:spcPts val="1000"/>
              </a:spcAft>
            </a:pPr>
            <a:r>
              <a:rPr lang="en-US" sz="1000" dirty="0">
                <a:solidFill>
                  <a:prstClr val="black"/>
                </a:solidFill>
                <a:latin typeface="Arial"/>
                <a:ea typeface="Calibri"/>
                <a:cs typeface="Times New Roman"/>
              </a:rPr>
              <a:t>The script removes all storage, VMs, VNETs, cloud services, and resource groups.</a:t>
            </a:r>
            <a:endParaRPr lang="en-US" dirty="0"/>
          </a:p>
        </p:txBody>
      </p:sp>
      <p:sp>
        <p:nvSpPr>
          <p:cNvPr id="4" name="Slide Number Placeholder 3"/>
          <p:cNvSpPr>
            <a:spLocks noGrp="1"/>
          </p:cNvSpPr>
          <p:nvPr>
            <p:ph type="sldNum" sz="quarter" idx="10"/>
          </p:nvPr>
        </p:nvSpPr>
        <p:spPr/>
        <p:txBody>
          <a:bodyPr/>
          <a:lstStyle/>
          <a:p>
            <a:fld id="{F203D7A2-0B77-45BC-B66F-37F900649153}"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429161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Monitoring is built in to PaaS cloud services. However, you can configure how much data is logged.</a:t>
            </a:r>
          </a:p>
          <a:p>
            <a:pPr>
              <a:lnSpc>
                <a:spcPct val="115000"/>
              </a:lnSpc>
              <a:spcAft>
                <a:spcPts val="1000"/>
              </a:spcAft>
            </a:pPr>
            <a:r>
              <a:rPr lang="en-US" sz="1000" dirty="0">
                <a:latin typeface="Arial"/>
                <a:ea typeface="Calibri"/>
                <a:cs typeface="Times New Roman"/>
              </a:rPr>
              <a:t>When tuning for performance, reduce monitoring to the minimal level. Use verbose monitoring only when diagnosing faults, because this will incur storage costs and might impact performance.</a:t>
            </a:r>
          </a:p>
        </p:txBody>
      </p:sp>
      <p:sp>
        <p:nvSpPr>
          <p:cNvPr id="4" name="Slide Number Placeholder 3"/>
          <p:cNvSpPr>
            <a:spLocks noGrp="1"/>
          </p:cNvSpPr>
          <p:nvPr>
            <p:ph type="sldNum" sz="quarter" idx="10"/>
          </p:nvPr>
        </p:nvSpPr>
        <p:spPr/>
        <p:txBody>
          <a:bodyPr/>
          <a:lstStyle/>
          <a:p>
            <a:fld id="{F203D7A2-0B77-45BC-B66F-37F900649153}"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4198378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the Azure portal, use the </a:t>
            </a:r>
            <a:r>
              <a:rPr lang="en-US" sz="1000" b="1" dirty="0">
                <a:latin typeface="Arial"/>
                <a:ea typeface="Calibri"/>
                <a:cs typeface="Times New Roman"/>
              </a:rPr>
              <a:t>Monitoring</a:t>
            </a:r>
            <a:r>
              <a:rPr lang="en-US" sz="1000" dirty="0">
                <a:latin typeface="Arial"/>
                <a:ea typeface="Calibri"/>
                <a:cs typeface="Times New Roman"/>
              </a:rPr>
              <a:t> tab for a PaaS cloud service to configure the counters and alerts described on the slide.</a:t>
            </a:r>
          </a:p>
        </p:txBody>
      </p:sp>
      <p:sp>
        <p:nvSpPr>
          <p:cNvPr id="4" name="Slide Number Placeholder 3"/>
          <p:cNvSpPr>
            <a:spLocks noGrp="1"/>
          </p:cNvSpPr>
          <p:nvPr>
            <p:ph type="sldNum" sz="quarter" idx="10"/>
          </p:nvPr>
        </p:nvSpPr>
        <p:spPr/>
        <p:txBody>
          <a:bodyPr/>
          <a:lstStyle/>
          <a:p>
            <a:fld id="{F203D7A2-0B77-45BC-B66F-37F900649153}"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967870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F203D7A2-0B77-45BC-B66F-37F900649153}"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196652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lab assumes that students have their own Azure subscriptions that do not contain any existing cloud services, storage accounts, or Azure SQL Database servers.</a:t>
            </a:r>
          </a:p>
          <a:p>
            <a:pPr>
              <a:lnSpc>
                <a:spcPct val="115000"/>
              </a:lnSpc>
              <a:spcAft>
                <a:spcPts val="1000"/>
              </a:spcAft>
            </a:pPr>
            <a:r>
              <a:rPr lang="en-US" sz="1000" dirty="0">
                <a:latin typeface="Arial"/>
                <a:ea typeface="Calibri"/>
                <a:cs typeface="Times New Roman"/>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15000"/>
              </a:lnSpc>
              <a:spcAft>
                <a:spcPts val="1000"/>
              </a:spcAft>
            </a:pPr>
            <a:r>
              <a:rPr lang="en-GB" sz="1000" b="1" dirty="0">
                <a:latin typeface="Arial"/>
                <a:ea typeface="Calibri"/>
                <a:cs typeface="Times New Roman"/>
              </a:rPr>
              <a:t>Exercise 1: Deploying a PaaS cloud service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test the deployment of the sample PaaS cloud service to Azure.</a:t>
            </a:r>
          </a:p>
          <a:p>
            <a:pPr>
              <a:lnSpc>
                <a:spcPct val="115000"/>
              </a:lnSpc>
              <a:spcAft>
                <a:spcPts val="1000"/>
              </a:spcAft>
            </a:pPr>
            <a:r>
              <a:rPr lang="en-US" sz="1000" b="1" dirty="0">
                <a:latin typeface="Arial"/>
                <a:ea typeface="Calibri"/>
                <a:cs typeface="Times New Roman"/>
              </a:rPr>
              <a:t>Exercise 2: Configuring deployment slots and RDP</a:t>
            </a:r>
          </a:p>
          <a:p>
            <a:pPr>
              <a:lnSpc>
                <a:spcPct val="115000"/>
              </a:lnSpc>
              <a:spcAft>
                <a:spcPts val="1000"/>
              </a:spcAft>
            </a:pPr>
            <a:r>
              <a:rPr lang="en-US" sz="1000" dirty="0">
                <a:latin typeface="Arial"/>
                <a:ea typeface="Calibri"/>
                <a:cs typeface="Times New Roman"/>
              </a:rPr>
              <a:t>The development team has provided a second version of the PaaS cloud service you deployed. You want to determine how you can use deployment slots to stage and deploy new versions of cloud services. You will use the same configuration you used for the production service.</a:t>
            </a:r>
          </a:p>
          <a:p>
            <a:pPr>
              <a:lnSpc>
                <a:spcPct val="115000"/>
              </a:lnSpc>
              <a:spcAft>
                <a:spcPts val="1000"/>
              </a:spcAft>
            </a:pPr>
            <a:r>
              <a:rPr lang="en-GB" sz="1000" b="1" dirty="0">
                <a:latin typeface="Arial"/>
                <a:ea typeface="Calibri"/>
                <a:cs typeface="Times New Roman"/>
              </a:rPr>
              <a:t>Exercise 3: Monitoring cloud services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evaluate the network traffic used by the new version of the PaaS cloud service that you deployed to the production environment. To accomplish this, you will start collecting network-related monitoring metrics and configure an alert.</a:t>
            </a:r>
          </a:p>
        </p:txBody>
      </p:sp>
      <p:sp>
        <p:nvSpPr>
          <p:cNvPr id="4" name="Slide Number Placeholder 3"/>
          <p:cNvSpPr>
            <a:spLocks noGrp="1"/>
          </p:cNvSpPr>
          <p:nvPr>
            <p:ph type="sldNum" sz="quarter" idx="10"/>
          </p:nvPr>
        </p:nvSpPr>
        <p:spPr/>
        <p:txBody>
          <a:bodyPr/>
          <a:lstStyle/>
          <a:p>
            <a:fld id="{F203D7A2-0B77-45BC-B66F-37F900649153}"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862915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F203D7A2-0B77-45BC-B66F-37F900649153}"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3423598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2, you enabled RDP access and used the RDP client to connect to an instance of a web role. Why would administrators connect to cloud service role instances with RDP?</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Answers can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To use Windows Performance Monitor to investigate the behavior of a role instance.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To examine processes running on a role instance and evaluate their impact on the cloud service.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To troubleshoot connectivity issues. For example, you might need to perform some additional tests when an instance cannot connect to a linked resource, such as a database.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you can identify the volume of network traffic your PaaS cloud service has received over the last hour. Should you configure a monitoring metric or an alert?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configure a metric. Metrics configure the values that should be recorded by using PaaS cloud service monitoring. Alerts identify an event when an arbitrary threshold applicable to a monitored metric has been exceeded.</a:t>
            </a:r>
          </a:p>
        </p:txBody>
      </p:sp>
      <p:sp>
        <p:nvSpPr>
          <p:cNvPr id="4" name="Slide Number Placeholder 3"/>
          <p:cNvSpPr>
            <a:spLocks noGrp="1"/>
          </p:cNvSpPr>
          <p:nvPr>
            <p:ph type="sldNum" sz="quarter" idx="10"/>
          </p:nvPr>
        </p:nvSpPr>
        <p:spPr/>
        <p:txBody>
          <a:bodyPr/>
          <a:lstStyle/>
          <a:p>
            <a:fld id="{F203D7A2-0B77-45BC-B66F-37F900649153}"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187841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 plans to develop a new multi-tier IIS-based application and deploy it to Azure. The application must be able to scale each tier independently. You need to minimize the ongoing maintenance of the operating system. You also want to be able to choose arbitrary virtual machine sizes for each tier. In addition, the application must operate within a VNET to allow communication with IaaS virtual machines. What host application model should you use?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Although PaaS cloud services will likely be a good fit in this scenario, you might want to consider alternatives. One possibility is the use of Azure App Service Environment, which can scale up to 50 instances and support direct VNET connectivity, although your options in regard to virtual machine sizes will be very limited. In particular, App Service Environment offers four different instance sizes within its resource pools, labeled P1 through P4. </a:t>
            </a:r>
          </a:p>
        </p:txBody>
      </p:sp>
      <p:sp>
        <p:nvSpPr>
          <p:cNvPr id="4" name="Slide Number Placeholder 3"/>
          <p:cNvSpPr>
            <a:spLocks noGrp="1"/>
          </p:cNvSpPr>
          <p:nvPr>
            <p:ph type="sldNum" sz="quarter" idx="10"/>
          </p:nvPr>
        </p:nvSpPr>
        <p:spPr/>
        <p:txBody>
          <a:bodyPr/>
          <a:lstStyle/>
          <a:p>
            <a:fld id="{F203D7A2-0B77-45BC-B66F-37F900649153}"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14789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Now that you understand the development, staging, and production environments that the Azure SDK and Azure itself provide, you can consider how your own organization might use them. The instructor will lead a discussion based on the following questions. Contribute to the discussion by describing how development, staging, and production environments are currently built in your company, and consider how your testing policies can be implemented in Azure. Here are the questions: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How are on-premises applications separated for testing, staging, and production deployments in your organization?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How are cloud applications separated for testing, staging, and production deployments in your organization?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How will Azure modify your approach to testing, staging, and production deployment?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your students work for companies that write custom applications, it is likely that they have their own strategies for testing, staging, and production. For example, they might use virtual servers that can easily be reprovisioned to host testing and staging environments. In this discussion, ask the students about their existing practices and the reasons for their approaches. Discuss how those approaches make use of Azure and its capabilities for staging PaaS cloud services.</a:t>
            </a:r>
          </a:p>
        </p:txBody>
      </p:sp>
      <p:sp>
        <p:nvSpPr>
          <p:cNvPr id="4" name="Slide Number Placeholder 3"/>
          <p:cNvSpPr>
            <a:spLocks noGrp="1"/>
          </p:cNvSpPr>
          <p:nvPr>
            <p:ph type="sldNum" sz="quarter" idx="10"/>
          </p:nvPr>
        </p:nvSpPr>
        <p:spPr/>
        <p:txBody>
          <a:bodyPr/>
          <a:lstStyle/>
          <a:p>
            <a:fld id="{F203D7A2-0B77-45BC-B66F-37F900649153}"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48731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Have the students perform the steps with you so that the lab environment is correctly configured for the lab at the end of this module. You must perform these tasks to prepare the environment for the demonstrations in this module.</a:t>
            </a:r>
          </a:p>
          <a:p>
            <a:pPr>
              <a:lnSpc>
                <a:spcPct val="115000"/>
              </a:lnSpc>
              <a:spcAft>
                <a:spcPts val="1000"/>
              </a:spcAft>
            </a:pPr>
            <a:r>
              <a:rPr lang="en-US" sz="1000" dirty="0">
                <a:solidFill>
                  <a:srgbClr val="000000"/>
                </a:solidFill>
                <a:latin typeface="Arial"/>
                <a:ea typeface="Calibri"/>
                <a:cs typeface="Times New Roman"/>
              </a:rPr>
              <a:t>The labs in this course use custom Azure PowerShell cmdlets, including </a:t>
            </a:r>
            <a:r>
              <a:rPr lang="en-US" sz="1000" b="1" dirty="0">
                <a:latin typeface="Arial"/>
                <a:ea typeface="Calibri"/>
                <a:cs typeface="Times New Roman"/>
              </a:rPr>
              <a:t>Setup-Azure</a:t>
            </a:r>
            <a:r>
              <a:rPr lang="en-US" sz="1000" dirty="0">
                <a:solidFill>
                  <a:srgbClr val="000000"/>
                </a:solidFill>
                <a:latin typeface="Arial"/>
                <a:ea typeface="Calibri"/>
                <a:cs typeface="Times New Roman"/>
              </a:rPr>
              <a:t> to prepare the Azure environment for a lab, and </a:t>
            </a:r>
            <a:r>
              <a:rPr lang="en-US" sz="1000" b="1" dirty="0">
                <a:latin typeface="Arial"/>
                <a:ea typeface="Calibri"/>
                <a:cs typeface="Times New Roman"/>
              </a:rPr>
              <a:t>Reset-Azure</a:t>
            </a:r>
            <a:r>
              <a:rPr lang="en-US" sz="1000" dirty="0">
                <a:solidFill>
                  <a:srgbClr val="000000"/>
                </a:solidFill>
                <a:latin typeface="Arial"/>
                <a:ea typeface="Calibri"/>
                <a:cs typeface="Times New Roman"/>
              </a:rPr>
              <a:t> to perform clean-up tasks at the end of a lab. These cmdlets are loaded as modules, and you can view the source .psm1 files in </a:t>
            </a:r>
            <a:r>
              <a:rPr lang="en-US" sz="1000" b="1" dirty="0">
                <a:latin typeface="Arial"/>
                <a:ea typeface="Calibri"/>
                <a:cs typeface="Times New Roman"/>
              </a:rPr>
              <a:t>D:\Modules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Note that the reset script will delete services in your Azure subscription. If you are using your own Azure subscription and not a trial subscription obtained by using a learning pass, you will lose your existing services and data.</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the </a:t>
            </a:r>
            <a:r>
              <a:rPr lang="en-US" sz="1000" b="1" dirty="0">
                <a:latin typeface="Arial"/>
                <a:ea typeface="Calibri"/>
                <a:cs typeface="Times New Roman"/>
              </a:rPr>
              <a:t>MSL-TMG1</a:t>
            </a:r>
            <a:r>
              <a:rPr lang="en-US" sz="1000" dirty="0">
                <a:latin typeface="Arial"/>
                <a:ea typeface="Calibri"/>
                <a:cs typeface="Times New Roman"/>
              </a:rPr>
              <a:t> and </a:t>
            </a:r>
            <a:r>
              <a:rPr lang="en-US" sz="1000" b="1" dirty="0">
                <a:latin typeface="Arial"/>
                <a:ea typeface="Calibri"/>
                <a:cs typeface="Times New Roman"/>
              </a:rPr>
              <a:t>20533C-MIA-CL1</a:t>
            </a:r>
            <a:r>
              <a:rPr lang="en-US" sz="1000" dirty="0">
                <a:latin typeface="Arial"/>
                <a:ea typeface="Calibri"/>
                <a:cs typeface="Times New Roman"/>
              </a:rPr>
              <a:t> virtual machines, and then sign in to </a:t>
            </a:r>
            <a:r>
              <a:rPr lang="en-US" sz="1000" b="1" dirty="0">
                <a:latin typeface="Arial"/>
                <a:ea typeface="Calibri"/>
                <a:cs typeface="Times New Roman"/>
              </a:rPr>
              <a:t>20533C-MIA-CL1</a:t>
            </a:r>
            <a:r>
              <a:rPr lang="en-US" sz="1000" dirty="0">
                <a:latin typeface="Arial"/>
                <a:ea typeface="Calibri"/>
                <a:cs typeface="Times New Roman"/>
              </a:rPr>
              <a:t> as </a:t>
            </a:r>
            <a:r>
              <a:rPr lang="en-US" sz="1000" b="1" dirty="0">
                <a:latin typeface="Arial"/>
                <a:ea typeface="Calibri"/>
                <a:cs typeface="Times New Roman"/>
              </a:rPr>
              <a:t>Student</a:t>
            </a:r>
            <a:r>
              <a:rPr lang="en-US" sz="1000" dirty="0">
                <a:latin typeface="Arial"/>
                <a:ea typeface="Calibri"/>
                <a:cs typeface="Times New Roman"/>
              </a:rPr>
              <a:t> with the password </a:t>
            </a:r>
            <a:r>
              <a:rPr lang="en-US" sz="1000" b="1" dirty="0">
                <a:latin typeface="Arial"/>
                <a:ea typeface="Calibri"/>
                <a:cs typeface="Times New Roman"/>
              </a:rPr>
              <a:t>Pa55w.rd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Prepare the Azure environment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MIA-CL1</a:t>
            </a:r>
            <a:r>
              <a:rPr lang="en-US" sz="1000" dirty="0">
                <a:effectLst/>
                <a:latin typeface="Arial"/>
                <a:ea typeface="Times New Roman"/>
                <a:cs typeface="Times New Roman"/>
              </a:rPr>
              <a:t>, start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the following command, and then press Enter:</a:t>
            </a:r>
          </a:p>
          <a:p>
            <a:pPr lvl="1">
              <a:lnSpc>
                <a:spcPct val="115000"/>
              </a:lnSpc>
              <a:spcBef>
                <a:spcPts val="600"/>
              </a:spcBef>
              <a:spcAft>
                <a:spcPts val="995"/>
              </a:spcAft>
            </a:pPr>
            <a:r>
              <a:rPr lang="en-US" sz="1000" dirty="0">
                <a:effectLst/>
                <a:latin typeface="Arial"/>
                <a:ea typeface="Times New Roman"/>
                <a:cs typeface="Times New Roman"/>
              </a:rPr>
              <a:t>Setup-Azure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At the command prompt, type the module number,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Confirm your selection, and then press Enter. </a:t>
            </a:r>
          </a:p>
          <a:p>
            <a:pPr>
              <a:lnSpc>
                <a:spcPct val="115000"/>
              </a:lnSpc>
              <a:spcAft>
                <a:spcPts val="1000"/>
              </a:spcAft>
            </a:pPr>
            <a:r>
              <a:rPr lang="en-US" sz="1000" dirty="0">
                <a:latin typeface="Arial"/>
                <a:ea typeface="Calibri"/>
                <a:cs typeface="Times New Roman"/>
              </a:rPr>
              <a:t>The script will take a few seconds to configure your Azure environment, which will be ready to use for the demonstrations and the lab at the end of this module.</a:t>
            </a:r>
          </a:p>
        </p:txBody>
      </p:sp>
      <p:sp>
        <p:nvSpPr>
          <p:cNvPr id="4" name="Slide Number Placeholder 3"/>
          <p:cNvSpPr>
            <a:spLocks noGrp="1"/>
          </p:cNvSpPr>
          <p:nvPr>
            <p:ph type="sldNum" sz="quarter" idx="10"/>
          </p:nvPr>
        </p:nvSpPr>
        <p:spPr/>
        <p:txBody>
          <a:bodyPr/>
          <a:lstStyle/>
          <a:p>
            <a:fld id="{F203D7A2-0B77-45BC-B66F-37F900649153}"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84392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Use this slide to describe the relationship of PaaS cloud services to other Azure services. This is the same slide presented in the “Overview of Microsoft Azure” topic in Module 1. Azure Cloud Services, which are the subject of this module are highlighted in red. Other closely related services, including Virtual Network, Traffic Manager, Load Balancer, Storage, and Azure SQL Database are highlighted in yellow.</a:t>
            </a:r>
          </a:p>
        </p:txBody>
      </p:sp>
      <p:sp>
        <p:nvSpPr>
          <p:cNvPr id="4" name="Slide Number Placeholder 3"/>
          <p:cNvSpPr>
            <a:spLocks noGrp="1"/>
          </p:cNvSpPr>
          <p:nvPr>
            <p:ph type="sldNum" sz="quarter" idx="10"/>
          </p:nvPr>
        </p:nvSpPr>
        <p:spPr/>
        <p:txBody>
          <a:bodyPr/>
          <a:lstStyle/>
          <a:p>
            <a:fld id="{F203D7A2-0B77-45BC-B66F-37F900649153}"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45976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Begin this topic by summarizing the infrastructure as a service (IaaS) virtual machines and app services hosting models, and then compare them to the PaaS cloud services hosting model. Remember that the PaaS cloud services hosting model is likely to be new to most students and not closely analogous to anything they have run on-premises (although the students might be familiar with multi-tier applications). </a:t>
            </a:r>
          </a:p>
          <a:p>
            <a:pPr>
              <a:lnSpc>
                <a:spcPct val="115000"/>
              </a:lnSpc>
              <a:spcAft>
                <a:spcPts val="1000"/>
              </a:spcAft>
            </a:pPr>
            <a:r>
              <a:rPr lang="en-US" sz="1000" dirty="0">
                <a:latin typeface="Arial"/>
                <a:ea typeface="Calibri"/>
                <a:cs typeface="Times New Roman"/>
              </a:rPr>
              <a:t>Emphasize to the students that: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Developers must write PaaS cloud service applications specifically for Azure. This is unlike applications designed to run on virtual machines or Azure Websites, both of which can be hosted in other cloud platforms or on-premises.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modular nature of cloud services, with web roles and worker roles, enables flexible scalability, so consider them for applications with highly variable demand.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To qualify for the 99.95 percent uptime Azure service level agreements (SLAs), you must create at least two instances of every role in your cloud service. These instances run in separate Azure fault domains and upgrade domains. It is therefore essential to discuss the architecture of the cloud service with developers before deployment.</a:t>
            </a:r>
          </a:p>
          <a:p>
            <a:pPr>
              <a:lnSpc>
                <a:spcPct val="115000"/>
              </a:lnSpc>
              <a:spcAft>
                <a:spcPts val="1000"/>
              </a:spcAft>
            </a:pPr>
            <a:r>
              <a:rPr lang="en-US" sz="1000" dirty="0">
                <a:solidFill>
                  <a:srgbClr val="000000"/>
                </a:solidFill>
                <a:latin typeface="Arial"/>
                <a:ea typeface="Calibri"/>
                <a:cs typeface="Times New Roman"/>
              </a:rPr>
              <a:t>Elaborate on the emerging hosting models, including microservices and containers, focusing in particular on Azure Service Fabric, Docker, Windows Server Containers, and Azure Container Service.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Students familiar with classic virtual machines might be confused by the use of term </a:t>
            </a:r>
            <a:r>
              <a:rPr lang="en-US" sz="1000" i="1" dirty="0">
                <a:latin typeface="Arial"/>
                <a:ea typeface="Calibri"/>
                <a:cs typeface="Times New Roman"/>
              </a:rPr>
              <a:t>cloud services</a:t>
            </a:r>
            <a:r>
              <a:rPr lang="en-US" sz="1000" dirty="0">
                <a:solidFill>
                  <a:srgbClr val="000000"/>
                </a:solidFill>
                <a:latin typeface="Arial"/>
                <a:ea typeface="Calibri"/>
                <a:cs typeface="Times New Roman"/>
              </a:rPr>
              <a:t> in this module and the cloud services that classic virtual machines run within. To differentiate these two concepts, refer to cloud services hosting classic virtual machines as </a:t>
            </a:r>
            <a:r>
              <a:rPr lang="en-US" sz="1000" i="1" dirty="0">
                <a:latin typeface="Arial"/>
                <a:ea typeface="Calibri"/>
                <a:cs typeface="Times New Roman"/>
              </a:rPr>
              <a:t>IaaS cloud services</a:t>
            </a:r>
            <a:r>
              <a:rPr lang="en-US" sz="1000" dirty="0">
                <a:solidFill>
                  <a:srgbClr val="000000"/>
                </a:solidFill>
                <a:latin typeface="Arial"/>
                <a:ea typeface="Calibri"/>
                <a:cs typeface="Times New Roman"/>
              </a:rPr>
              <a:t>. Refer to the cloud services that host web roles and worker roles as </a:t>
            </a:r>
            <a:r>
              <a:rPr lang="en-US" sz="1000" i="1" dirty="0">
                <a:latin typeface="Arial"/>
                <a:ea typeface="Calibri"/>
                <a:cs typeface="Times New Roman"/>
              </a:rPr>
              <a:t>PaaS cloud services</a:t>
            </a:r>
            <a:r>
              <a:rPr lang="en-US" sz="1000" dirty="0">
                <a:solidFill>
                  <a:srgbClr val="000000"/>
                </a:solidFill>
                <a:latin typeface="Arial"/>
                <a:ea typeface="Calibri"/>
                <a:cs typeface="Times New Roman"/>
              </a:rPr>
              <a:t>. This is the convention used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203D7A2-0B77-45BC-B66F-37F900649153}"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59917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to create and deploy PaaS cloud services.</a:t>
            </a:r>
          </a:p>
        </p:txBody>
      </p:sp>
      <p:sp>
        <p:nvSpPr>
          <p:cNvPr id="4" name="Slide Number Placeholder 3"/>
          <p:cNvSpPr>
            <a:spLocks noGrp="1"/>
          </p:cNvSpPr>
          <p:nvPr>
            <p:ph type="sldNum" sz="quarter" idx="10"/>
          </p:nvPr>
        </p:nvSpPr>
        <p:spPr/>
        <p:txBody>
          <a:bodyPr/>
          <a:lstStyle/>
          <a:p>
            <a:fld id="{F203D7A2-0B77-45BC-B66F-37F900649153}"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405022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three deployment environments for PaaS cloud services.  </a:t>
            </a:r>
          </a:p>
        </p:txBody>
      </p:sp>
      <p:sp>
        <p:nvSpPr>
          <p:cNvPr id="4" name="Slide Number Placeholder 3"/>
          <p:cNvSpPr>
            <a:spLocks noGrp="1"/>
          </p:cNvSpPr>
          <p:nvPr>
            <p:ph type="sldNum" sz="quarter" idx="10"/>
          </p:nvPr>
        </p:nvSpPr>
        <p:spPr/>
        <p:txBody>
          <a:bodyPr/>
          <a:lstStyle/>
          <a:p>
            <a:fld id="{F203D7A2-0B77-45BC-B66F-37F900649153}"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Tree>
    <p:extLst>
      <p:ext uri="{BB962C8B-B14F-4D97-AF65-F5344CB8AC3E}">
        <p14:creationId xmlns:p14="http://schemas.microsoft.com/office/powerpoint/2010/main" val="296866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deployment can take several minutes. You might want to continue with the next lesson without waiting for the deployment to complete. The cloud service will be used in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an Azure subscription set up with no IaaS V1 or PaaS cloud services configured.</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new PaaS cloud service by using Azure PowerShell</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Internet Explorer, browse to the Azure portal, and then sign in by using the Microsoft account that is either the Service Administrator or a Co-Administrator of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Azure portal, point out that no cloud services currently exist in your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Start Windows PowerShell as an administrator from the taskbar.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From the Windows PowerShell session, sign in with the Microsoft account that is either the Service Administrator or a Co-Administrator of your Azure subscription.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Use the </a:t>
            </a:r>
            <a:r>
              <a:rPr lang="en-US" sz="1000" b="1" dirty="0">
                <a:effectLst/>
                <a:latin typeface="Arial"/>
                <a:ea typeface="Times New Roman"/>
                <a:cs typeface="Times New Roman"/>
              </a:rPr>
              <a:t>Get-AzureLocation </a:t>
            </a:r>
            <a:r>
              <a:rPr lang="en-US" sz="1000" dirty="0">
                <a:solidFill>
                  <a:srgbClr val="000000"/>
                </a:solidFill>
                <a:effectLst/>
                <a:latin typeface="Arial"/>
                <a:ea typeface="Times New Roman"/>
                <a:cs typeface="Times New Roman"/>
              </a:rPr>
              <a:t>cmdlet to identify the Azure region closest to your location, and then note the region’s name.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Use the </a:t>
            </a:r>
            <a:r>
              <a:rPr lang="en-US" sz="1000" b="1" dirty="0">
                <a:effectLst/>
                <a:latin typeface="Arial"/>
                <a:ea typeface="Times New Roman"/>
                <a:cs typeface="Times New Roman"/>
              </a:rPr>
              <a:t>New-AzureService </a:t>
            </a:r>
            <a:r>
              <a:rPr lang="en-US" sz="1000" dirty="0">
                <a:solidFill>
                  <a:srgbClr val="000000"/>
                </a:solidFill>
                <a:effectLst/>
                <a:latin typeface="Arial"/>
                <a:ea typeface="Times New Roman"/>
                <a:cs typeface="Times New Roman"/>
              </a:rPr>
              <a:t>cmdlet to create a new cloud service in the region you identified in the previous step.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Use the </a:t>
            </a:r>
            <a:r>
              <a:rPr lang="en-US" sz="1000" b="1" dirty="0">
                <a:effectLst/>
                <a:latin typeface="Arial"/>
                <a:ea typeface="Times New Roman"/>
                <a:cs typeface="Times New Roman"/>
              </a:rPr>
              <a:t>New-AzureStorageAccount </a:t>
            </a:r>
            <a:r>
              <a:rPr lang="en-US" sz="1000" dirty="0">
                <a:solidFill>
                  <a:srgbClr val="000000"/>
                </a:solidFill>
                <a:effectLst/>
                <a:latin typeface="Arial"/>
                <a:ea typeface="Times New Roman"/>
                <a:cs typeface="Times New Roman"/>
              </a:rPr>
              <a:t>cmdlet to create a new storage account in the same region of type </a:t>
            </a:r>
            <a:r>
              <a:rPr lang="en-US" sz="1000" b="1" dirty="0">
                <a:effectLst/>
                <a:latin typeface="Arial"/>
                <a:ea typeface="Times New Roman"/>
                <a:cs typeface="Times New Roman"/>
              </a:rPr>
              <a:t>Standard_LRS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Point out that the service has been created by showing it in the Azure portal.</a:t>
            </a:r>
            <a:endParaRPr lang="en-US"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and package a cloud service project in Visual Studio 2015</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Visual Studio 2015, open the </a:t>
            </a:r>
            <a:r>
              <a:rPr lang="en-US" sz="1000" b="1" dirty="0">
                <a:effectLst/>
                <a:latin typeface="Arial"/>
                <a:ea typeface="Times New Roman"/>
                <a:cs typeface="Times New Roman"/>
              </a:rPr>
              <a:t>SmallCloudService.sln</a:t>
            </a:r>
            <a:r>
              <a:rPr lang="en-US" sz="1000" dirty="0">
                <a:solidFill>
                  <a:srgbClr val="000000"/>
                </a:solidFill>
                <a:effectLst/>
                <a:latin typeface="Arial"/>
                <a:ea typeface="Times New Roman"/>
                <a:cs typeface="Times New Roman"/>
              </a:rPr>
              <a:t> </a:t>
            </a:r>
            <a:r>
              <a:rPr lang="en-US" sz="1000" dirty="0">
                <a:effectLst/>
                <a:latin typeface="Arial"/>
                <a:ea typeface="Times New Roman"/>
                <a:cs typeface="Times New Roman"/>
              </a:rPr>
              <a:t>solution</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D:\Demofiles\Mod08\SmallCloudService\</a:t>
            </a:r>
            <a:r>
              <a:rPr lang="en-US" sz="1000" dirty="0">
                <a:solidFill>
                  <a:srgbClr val="000000"/>
                </a:solidFill>
                <a:effectLst/>
                <a:latin typeface="Arial"/>
                <a:ea typeface="Times New Roman"/>
                <a:cs typeface="Times New Roman"/>
              </a:rPr>
              <a:t> folder.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203D7A2-0B77-45BC-B66F-37F900649153}"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8: Implementing PaaS cloud services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40159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18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2.emf"/><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8</a:t>
            </a:r>
          </a:p>
        </p:txBody>
      </p:sp>
      <p:sp>
        <p:nvSpPr>
          <p:cNvPr id="3" name="Subtitle 2"/>
          <p:cNvSpPr>
            <a:spLocks noGrp="1"/>
          </p:cNvSpPr>
          <p:nvPr>
            <p:ph type="subTitle" sz="quarter" idx="1"/>
          </p:nvPr>
        </p:nvSpPr>
        <p:spPr/>
        <p:txBody>
          <a:bodyPr/>
          <a:lstStyle/>
          <a:p>
            <a:r>
              <a:rPr lang="en-US" dirty="0"/>
              <a:t>Implementing PaaS cloud services
</a:t>
            </a:r>
          </a:p>
        </p:txBody>
      </p:sp>
    </p:spTree>
    <p:custDataLst>
      <p:tags r:id="rId1"/>
    </p:custDataLst>
    <p:extLst>
      <p:ext uri="{BB962C8B-B14F-4D97-AF65-F5344CB8AC3E}">
        <p14:creationId xmlns:p14="http://schemas.microsoft.com/office/powerpoint/2010/main" val="23248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349529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23088a0-3cbd-470b-b238-e4b348df39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solidFill>
                  <a:srgbClr val="000000"/>
                </a:solidFill>
              </a:rPr>
              <a:t>Uploading a new package and configuration file</a:t>
            </a:r>
          </a:p>
          <a:p>
            <a:pPr lvl="0"/>
            <a:r>
              <a:rPr lang="en-US" dirty="0">
                <a:solidFill>
                  <a:srgbClr val="000000"/>
                </a:solidFill>
              </a:rPr>
              <a:t>Using continuous deployment for upgrades</a:t>
            </a:r>
          </a:p>
          <a:p>
            <a:pPr lvl="0"/>
            <a:r>
              <a:rPr lang="en-US" dirty="0">
                <a:solidFill>
                  <a:srgbClr val="000000"/>
                </a:solidFill>
              </a:rPr>
              <a:t>Swapping deployments</a:t>
            </a:r>
          </a:p>
          <a:p>
            <a:endParaRPr lang="en-US" dirty="0"/>
          </a:p>
        </p:txBody>
      </p:sp>
      <p:grpSp>
        <p:nvGrpSpPr>
          <p:cNvPr id="5" name="Group 4" descr="The graphic on the slide shows how staging slots and production slots in the same PaaS cloud service can be swapped to deploy new code."/>
          <p:cNvGrpSpPr/>
          <p:nvPr/>
        </p:nvGrpSpPr>
        <p:grpSpPr>
          <a:xfrm>
            <a:off x="305636" y="2702689"/>
            <a:ext cx="8583718" cy="3881648"/>
            <a:chOff x="305636" y="2702689"/>
            <a:chExt cx="8583718" cy="3881648"/>
          </a:xfrm>
        </p:grpSpPr>
        <p:sp>
          <p:nvSpPr>
            <p:cNvPr id="6" name="Rounded Rectangle 5"/>
            <p:cNvSpPr/>
            <p:nvPr/>
          </p:nvSpPr>
          <p:spPr bwMode="auto">
            <a:xfrm>
              <a:off x="305636" y="3297025"/>
              <a:ext cx="8272308" cy="3287312"/>
            </a:xfrm>
            <a:prstGeom prst="roundRect">
              <a:avLst>
                <a:gd name="adj" fmla="val 1074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endParaRPr lang="en-GB" sz="2000" dirty="0">
                <a:solidFill>
                  <a:srgbClr val="000000"/>
                </a:solidFill>
                <a:latin typeface="Segoe UI" panose="020B0502040204020203" pitchFamily="34" charset="0"/>
                <a:cs typeface="Segoe UI" panose="020B0502040204020203" pitchFamily="34" charset="0"/>
              </a:endParaRPr>
            </a:p>
          </p:txBody>
        </p:sp>
        <p:grpSp>
          <p:nvGrpSpPr>
            <p:cNvPr id="7" name="Group 6"/>
            <p:cNvGrpSpPr/>
            <p:nvPr/>
          </p:nvGrpSpPr>
          <p:grpSpPr>
            <a:xfrm>
              <a:off x="7438561" y="2702689"/>
              <a:ext cx="1450793" cy="904439"/>
              <a:chOff x="1638481" y="2181712"/>
              <a:chExt cx="2259538" cy="1278423"/>
            </a:xfrm>
          </p:grpSpPr>
          <p:pic>
            <p:nvPicPr>
              <p:cNvPr id="186" name="Picture 185"/>
              <p:cNvPicPr>
                <a:picLocks noChangeAspect="1"/>
              </p:cNvPicPr>
              <p:nvPr/>
            </p:nvPicPr>
            <p:blipFill>
              <a:blip r:embed="rId4"/>
              <a:stretch>
                <a:fillRect/>
              </a:stretch>
            </p:blipFill>
            <p:spPr>
              <a:xfrm>
                <a:off x="1638481" y="2181712"/>
                <a:ext cx="2259538" cy="1278423"/>
              </a:xfrm>
              <a:prstGeom prst="rect">
                <a:avLst/>
              </a:prstGeom>
            </p:spPr>
          </p:pic>
          <p:grpSp>
            <p:nvGrpSpPr>
              <p:cNvPr id="187" name="Group 186"/>
              <p:cNvGrpSpPr>
                <a:grpSpLocks noChangeAspect="1"/>
              </p:cNvGrpSpPr>
              <p:nvPr/>
            </p:nvGrpSpPr>
            <p:grpSpPr>
              <a:xfrm>
                <a:off x="2308271" y="2479596"/>
                <a:ext cx="1025525" cy="793953"/>
                <a:chOff x="5345113" y="3798888"/>
                <a:chExt cx="431799" cy="345296"/>
              </a:xfrm>
            </p:grpSpPr>
            <p:sp>
              <p:nvSpPr>
                <p:cNvPr id="188" name="Freeform 187"/>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9" name="Freeform 188"/>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grpSp>
          <p:nvGrpSpPr>
            <p:cNvPr id="8" name="Group 7"/>
            <p:cNvGrpSpPr/>
            <p:nvPr/>
          </p:nvGrpSpPr>
          <p:grpSpPr>
            <a:xfrm>
              <a:off x="638509" y="3788148"/>
              <a:ext cx="3751734" cy="2535501"/>
              <a:chOff x="638509" y="3788148"/>
              <a:chExt cx="3751734" cy="2535501"/>
            </a:xfrm>
          </p:grpSpPr>
          <p:sp>
            <p:nvSpPr>
              <p:cNvPr id="73" name="Rounded Rectangle 72"/>
              <p:cNvSpPr/>
              <p:nvPr/>
            </p:nvSpPr>
            <p:spPr bwMode="auto">
              <a:xfrm>
                <a:off x="638509" y="3788148"/>
                <a:ext cx="3751734" cy="2535501"/>
              </a:xfrm>
              <a:prstGeom prst="roundRect">
                <a:avLst>
                  <a:gd name="adj" fmla="val 9153"/>
                </a:avLst>
              </a:prstGeom>
              <a:solidFill>
                <a:srgbClr val="FF8C0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Production slot</a:t>
                </a:r>
              </a:p>
            </p:txBody>
          </p:sp>
          <p:grpSp>
            <p:nvGrpSpPr>
              <p:cNvPr id="74" name="Group 73"/>
              <p:cNvGrpSpPr/>
              <p:nvPr/>
            </p:nvGrpSpPr>
            <p:grpSpPr>
              <a:xfrm>
                <a:off x="1643269" y="4267263"/>
                <a:ext cx="1781415" cy="895267"/>
                <a:chOff x="2405407" y="1356622"/>
                <a:chExt cx="2149660" cy="1080333"/>
              </a:xfrm>
            </p:grpSpPr>
            <p:grpSp>
              <p:nvGrpSpPr>
                <p:cNvPr id="100" name="Group 99"/>
                <p:cNvGrpSpPr>
                  <a:grpSpLocks noChangeAspect="1"/>
                </p:cNvGrpSpPr>
                <p:nvPr/>
              </p:nvGrpSpPr>
              <p:grpSpPr bwMode="auto">
                <a:xfrm>
                  <a:off x="2405407" y="1356622"/>
                  <a:ext cx="736108" cy="1065152"/>
                  <a:chOff x="5885" y="1065"/>
                  <a:chExt cx="651" cy="942"/>
                </a:xfrm>
              </p:grpSpPr>
              <p:sp>
                <p:nvSpPr>
                  <p:cNvPr id="144"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5" name="Freeform 144"/>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6" name="Rectangle 145"/>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7" name="Rectangle 146"/>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8" name="Rectangle 147"/>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9" name="Rectangle 148"/>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0" name="Freeform 149"/>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1" name="Rectangle 150"/>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2" name="Rectangle 151"/>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3" name="Rectangle 152"/>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4" name="Freeform 153"/>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5" name="Oval 154"/>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6" name="Oval 155"/>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7" name="Freeform 156"/>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8" name="Freeform 157"/>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59" name="Freeform 158"/>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0" name="Freeform 159"/>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1" name="Freeform 160"/>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2" name="Freeform 161"/>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3" name="Freeform 162"/>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4" name="Freeform 163"/>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5" name="Freeform 164"/>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6" name="Rectangle 165"/>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7" name="Rectangle 166"/>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8" name="Rectangle 167"/>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9" name="Rectangle 168"/>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0" name="Freeform 169"/>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1" name="Rectangle 170"/>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2" name="Freeform 171"/>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3" name="Rectangle 172"/>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4" name="Freeform 173"/>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5" name="Rectangle 174"/>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6" name="Freeform 175"/>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7" name="Rectangle 176"/>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8" name="Freeform 177"/>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9" name="Freeform 178"/>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0" name="Rectangle 179"/>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1" name="Rectangle 180"/>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2" name="Rectangle 181"/>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3" name="Rectangle 182"/>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84" name="Freeform 183"/>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5" name="Freeform 184"/>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101" name="Group 100"/>
                <p:cNvGrpSpPr>
                  <a:grpSpLocks noChangeAspect="1"/>
                </p:cNvGrpSpPr>
                <p:nvPr/>
              </p:nvGrpSpPr>
              <p:grpSpPr bwMode="auto">
                <a:xfrm>
                  <a:off x="3818959" y="1371803"/>
                  <a:ext cx="736108" cy="1065152"/>
                  <a:chOff x="5885" y="1065"/>
                  <a:chExt cx="651" cy="942"/>
                </a:xfrm>
              </p:grpSpPr>
              <p:sp>
                <p:nvSpPr>
                  <p:cNvPr id="102"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3" name="Freeform 102"/>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4" name="Rectangle 103"/>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5" name="Rectangle 104"/>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6" name="Rectangle 105"/>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7" name="Rectangle 106"/>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8" name="Freeform 107"/>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9" name="Rectangle 108"/>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0" name="Rectangle 109"/>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1" name="Rectangle 110"/>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2" name="Freeform 111"/>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3" name="Oval 112"/>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4" name="Oval 113"/>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5" name="Freeform 114"/>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6" name="Freeform 115"/>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7" name="Freeform 116"/>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8" name="Freeform 117"/>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9" name="Freeform 118"/>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0" name="Freeform 119"/>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1" name="Freeform 120"/>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2" name="Freeform 121"/>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3" name="Freeform 122"/>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4" name="Rectangle 123"/>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5" name="Rectangle 124"/>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6" name="Rectangle 125"/>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7" name="Rectangle 126"/>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8" name="Freeform 127"/>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9" name="Rectangle 128"/>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0" name="Freeform 129"/>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1" name="Rectangle 130"/>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2" name="Freeform 131"/>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3" name="Rectangle 132"/>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4" name="Freeform 133"/>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5" name="Rectangle 134"/>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6" name="Freeform 135"/>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7" name="Freeform 136"/>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8" name="Rectangle 137"/>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9" name="Rectangle 138"/>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0" name="Rectangle 139"/>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1" name="Rectangle 140"/>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2" name="Freeform 141"/>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3" name="Freeform 142"/>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grpSp>
            <p:nvGrpSpPr>
              <p:cNvPr id="75" name="Group 74"/>
              <p:cNvGrpSpPr/>
              <p:nvPr/>
            </p:nvGrpSpPr>
            <p:grpSpPr>
              <a:xfrm>
                <a:off x="848026" y="5412687"/>
                <a:ext cx="3332698" cy="688255"/>
                <a:chOff x="1220107" y="2975328"/>
                <a:chExt cx="4465691" cy="1065727"/>
              </a:xfrm>
            </p:grpSpPr>
            <p:grpSp>
              <p:nvGrpSpPr>
                <p:cNvPr id="76" name="Group 75"/>
                <p:cNvGrpSpPr>
                  <a:grpSpLocks noChangeAspect="1"/>
                </p:cNvGrpSpPr>
                <p:nvPr/>
              </p:nvGrpSpPr>
              <p:grpSpPr>
                <a:xfrm>
                  <a:off x="1220107" y="2977938"/>
                  <a:ext cx="1362825" cy="1063117"/>
                  <a:chOff x="1507436" y="1799127"/>
                  <a:chExt cx="3681068" cy="2752580"/>
                </a:xfrm>
              </p:grpSpPr>
              <p:sp>
                <p:nvSpPr>
                  <p:cNvPr id="93" name="Rectangle 9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6" name="Isosceles Triangle 9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8" name="Freeform 9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9" name="5-Point Star 9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a:grpSpLocks noChangeAspect="1"/>
                </p:cNvGrpSpPr>
                <p:nvPr/>
              </p:nvGrpSpPr>
              <p:grpSpPr>
                <a:xfrm>
                  <a:off x="2770436" y="2975328"/>
                  <a:ext cx="1362825" cy="1063117"/>
                  <a:chOff x="1507436" y="1799127"/>
                  <a:chExt cx="3681068" cy="2752580"/>
                </a:xfrm>
              </p:grpSpPr>
              <p:sp>
                <p:nvSpPr>
                  <p:cNvPr id="86" name="Rectangle 85"/>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9" name="Isosceles Triangle 88"/>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2" name="5-Point Star 91"/>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8" name="Group 77"/>
                <p:cNvGrpSpPr>
                  <a:grpSpLocks noChangeAspect="1"/>
                </p:cNvGrpSpPr>
                <p:nvPr/>
              </p:nvGrpSpPr>
              <p:grpSpPr>
                <a:xfrm>
                  <a:off x="4322973" y="2975328"/>
                  <a:ext cx="1362825" cy="1063117"/>
                  <a:chOff x="1507436" y="1799127"/>
                  <a:chExt cx="3681068" cy="2752580"/>
                </a:xfrm>
              </p:grpSpPr>
              <p:sp>
                <p:nvSpPr>
                  <p:cNvPr id="79" name="Rectangle 7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2" name="Isosceles Triangle 8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8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5" name="5-Point Star 8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9" name="TextBox 7"/>
            <p:cNvSpPr txBox="1"/>
            <p:nvPr/>
          </p:nvSpPr>
          <p:spPr>
            <a:xfrm>
              <a:off x="475127" y="2872288"/>
              <a:ext cx="226895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sz="2000" b="0" dirty="0">
                  <a:solidFill>
                    <a:srgbClr val="000000"/>
                  </a:solidFill>
                  <a:latin typeface="Segoe UI" panose="020B0502040204020203" pitchFamily="34" charset="0"/>
                  <a:cs typeface="Segoe UI" panose="020B0502040204020203" pitchFamily="34" charset="0"/>
                </a:rPr>
                <a:t>PaaS cloud service</a:t>
              </a:r>
            </a:p>
          </p:txBody>
        </p:sp>
        <p:grpSp>
          <p:nvGrpSpPr>
            <p:cNvPr id="10" name="Group 9"/>
            <p:cNvGrpSpPr/>
            <p:nvPr/>
          </p:nvGrpSpPr>
          <p:grpSpPr>
            <a:xfrm>
              <a:off x="5600843" y="3788147"/>
              <a:ext cx="2622290" cy="2535501"/>
              <a:chOff x="5198244" y="3788147"/>
              <a:chExt cx="2622290" cy="2535501"/>
            </a:xfrm>
          </p:grpSpPr>
          <p:sp>
            <p:nvSpPr>
              <p:cNvPr id="12" name="Rounded Rectangle 11"/>
              <p:cNvSpPr/>
              <p:nvPr/>
            </p:nvSpPr>
            <p:spPr bwMode="auto">
              <a:xfrm>
                <a:off x="5198244" y="3788147"/>
                <a:ext cx="2622290" cy="2535501"/>
              </a:xfrm>
              <a:prstGeom prst="roundRect">
                <a:avLst>
                  <a:gd name="adj" fmla="val 9153"/>
                </a:avLst>
              </a:prstGeom>
              <a:solidFill>
                <a:srgbClr val="009E4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Staging slot</a:t>
                </a:r>
              </a:p>
            </p:txBody>
          </p:sp>
          <p:grpSp>
            <p:nvGrpSpPr>
              <p:cNvPr id="13" name="Group 12"/>
              <p:cNvGrpSpPr>
                <a:grpSpLocks noChangeAspect="1"/>
              </p:cNvGrpSpPr>
              <p:nvPr/>
            </p:nvGrpSpPr>
            <p:grpSpPr bwMode="auto">
              <a:xfrm>
                <a:off x="6247802" y="4279843"/>
                <a:ext cx="610010" cy="882687"/>
                <a:chOff x="5885" y="1065"/>
                <a:chExt cx="651" cy="942"/>
              </a:xfrm>
            </p:grpSpPr>
            <p:sp>
              <p:nvSpPr>
                <p:cNvPr id="31"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2" name="Freeform 31"/>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3" name="Rectangle 32"/>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4" name="Rectangle 33"/>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5" name="Rectangle 34"/>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6" name="Rectangle 35"/>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7" name="Freeform 36"/>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Rectangle 37"/>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9" name="Rectangle 38"/>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0" name="Rectangle 39"/>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1" name="Freeform 40"/>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2" name="Oval 41"/>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3" name="Oval 42"/>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4" name="Freeform 43"/>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Freeform 44"/>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6" name="Freeform 45"/>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7" name="Freeform 46"/>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8" name="Freeform 47"/>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9" name="Freeform 48"/>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0" name="Freeform 49"/>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1" name="Freeform 50"/>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2" name="Freeform 51"/>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4" name="Rectangle 53"/>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5" name="Rectangle 54"/>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6" name="Rectangle 55"/>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7" name="Freeform 56"/>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8" name="Rectangle 57"/>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9" name="Freeform 58"/>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0" name="Rectangle 59"/>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1" name="Freeform 60"/>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2" name="Rectangle 61"/>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3" name="Freeform 62"/>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4" name="Rectangle 63"/>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5" name="Freeform 64"/>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6" name="Freeform 65"/>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7" name="Rectangle 66"/>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Rectangle 67"/>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Rectangle 68"/>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0" name="Rectangle 69"/>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1" name="Freeform 70"/>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2" name="Freeform 71"/>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14" name="Group 13"/>
              <p:cNvGrpSpPr/>
              <p:nvPr/>
            </p:nvGrpSpPr>
            <p:grpSpPr>
              <a:xfrm>
                <a:off x="5452878" y="5412686"/>
                <a:ext cx="2174057" cy="688255"/>
                <a:chOff x="5452878" y="5412686"/>
                <a:chExt cx="2174057" cy="688255"/>
              </a:xfrm>
            </p:grpSpPr>
            <p:grpSp>
              <p:nvGrpSpPr>
                <p:cNvPr id="15" name="Group 14"/>
                <p:cNvGrpSpPr>
                  <a:grpSpLocks noChangeAspect="1"/>
                </p:cNvGrpSpPr>
                <p:nvPr/>
              </p:nvGrpSpPr>
              <p:grpSpPr>
                <a:xfrm>
                  <a:off x="5452878" y="5414372"/>
                  <a:ext cx="1017062" cy="686569"/>
                  <a:chOff x="1507436" y="1799127"/>
                  <a:chExt cx="3681068" cy="2752580"/>
                </a:xfrm>
              </p:grpSpPr>
              <p:sp>
                <p:nvSpPr>
                  <p:cNvPr id="24" name="Rectangle 23"/>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0" name="5-Point Star 29"/>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6609873" y="5412686"/>
                  <a:ext cx="1017062" cy="686569"/>
                  <a:chOff x="1507436" y="1799127"/>
                  <a:chExt cx="3681068" cy="2752580"/>
                </a:xfrm>
              </p:grpSpPr>
              <p:sp>
                <p:nvSpPr>
                  <p:cNvPr id="17" name="Rectangle 16"/>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0" name="Isosceles Triangle 19"/>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3" name="5-Point Star 22"/>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1" name="Left-Right Arrow 10"/>
            <p:cNvSpPr/>
            <p:nvPr/>
          </p:nvSpPr>
          <p:spPr bwMode="auto">
            <a:xfrm>
              <a:off x="4256551" y="4377732"/>
              <a:ext cx="1465234" cy="1223462"/>
            </a:xfrm>
            <a:prstGeom prst="leftRightArrow">
              <a:avLst>
                <a:gd name="adj1" fmla="val 50000"/>
                <a:gd name="adj2" fmla="val 26644"/>
              </a:avLst>
            </a:prstGeom>
            <a:solidFill>
              <a:srgbClr val="00205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fontAlgn="base" hangingPunct="0">
                <a:spcBef>
                  <a:spcPct val="0"/>
                </a:spcBef>
                <a:spcAft>
                  <a:spcPct val="0"/>
                </a:spcAft>
              </a:pPr>
              <a:r>
                <a:rPr lang="en-GB" sz="2000" b="0" dirty="0">
                  <a:solidFill>
                    <a:srgbClr val="FFFFFF"/>
                  </a:solidFill>
                  <a:latin typeface="Segoe UI" panose="020B0502040204020203" pitchFamily="34" charset="0"/>
                  <a:cs typeface="Segoe UI" panose="020B0502040204020203" pitchFamily="34" charset="0"/>
                </a:rPr>
                <a:t>Swap</a:t>
              </a:r>
            </a:p>
          </p:txBody>
        </p:sp>
      </p:grpSp>
    </p:spTree>
    <p:custDataLst>
      <p:tags r:id="rId1"/>
    </p:custDataLst>
    <p:extLst>
      <p:ext uri="{BB962C8B-B14F-4D97-AF65-F5344CB8AC3E}">
        <p14:creationId xmlns:p14="http://schemas.microsoft.com/office/powerpoint/2010/main" val="319802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836025" cy="740664"/>
          </a:xfrm>
        </p:spPr>
        <p:txBody>
          <a:bodyPr/>
          <a:lstStyle/>
          <a:p>
            <a:r>
              <a:rPr lang="en-US" dirty="0"/>
              <a:t>Lesson 2: Managing and maintaining cloud services</a:t>
            </a:r>
          </a:p>
        </p:txBody>
      </p:sp>
      <p:sp>
        <p:nvSpPr>
          <p:cNvPr id="3" name="Text Placeholder 2"/>
          <p:cNvSpPr>
            <a:spLocks noGrp="1"/>
          </p:cNvSpPr>
          <p:nvPr>
            <p:ph type="body" idx="1"/>
          </p:nvPr>
        </p:nvSpPr>
        <p:spPr/>
        <p:txBody>
          <a:bodyPr/>
          <a:lstStyle/>
          <a:p>
            <a:r>
              <a:rPr lang="en-US" dirty="0"/>
              <a:t>Modifying configuration files
Managing endpoints and queues
Adding a PaaS Cloud service to a VNET
Demonstration: Scaling PaaS cloud services
Configuring the monitoring of PaaS cloud services
Monitoring PaaS cloud services</a:t>
            </a:r>
          </a:p>
        </p:txBody>
      </p:sp>
    </p:spTree>
    <p:custDataLst>
      <p:tags r:id="rId1"/>
    </p:custDataLst>
    <p:extLst>
      <p:ext uri="{BB962C8B-B14F-4D97-AF65-F5344CB8AC3E}">
        <p14:creationId xmlns:p14="http://schemas.microsoft.com/office/powerpoint/2010/main" val="280466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configuration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&lt;ServiceConfiguration serviceName="ExampleCloudService" &gt;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&lt;Role name="MyWebRole"&gt;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&lt;Instances count="2" /&gt;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&lt;Setting name="StorageConnectionString" </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value="UseDevelopmentStorage=true" /&gt;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&lt;/Role&gt;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&lt;Role name="MyWorkerRole"&gt;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&lt;Instances count="3" /&gt;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&lt;Setting name="DbConnectionString" </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value="{insert your connection string}" /&gt;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&lt;/ConfigurationSettings&gt;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  &lt;/Role&gt;</a:t>
            </a:r>
          </a:p>
          <a:p>
            <a:pPr marL="0" lvl="0" indent="0">
              <a:spcBef>
                <a:spcPct val="0"/>
              </a:spcBef>
              <a:buClrTx/>
              <a:buSzTx/>
              <a:buNone/>
            </a:pPr>
            <a:r>
              <a:rPr lang="en-GB" sz="2000" b="1" kern="1200" dirty="0">
                <a:solidFill>
                  <a:srgbClr val="000000"/>
                </a:solidFill>
                <a:latin typeface="Courier New" panose="02070309020205020404" pitchFamily="49" charset="0"/>
                <a:ea typeface="+mn-ea"/>
                <a:cs typeface="Courier New" panose="02070309020205020404" pitchFamily="49" charset="0"/>
              </a:rPr>
              <a:t>&lt;/ServiceConfiguration&gt;</a:t>
            </a:r>
          </a:p>
          <a:p>
            <a:endParaRPr lang="en-US" dirty="0"/>
          </a:p>
        </p:txBody>
      </p:sp>
    </p:spTree>
    <p:custDataLst>
      <p:tags r:id="rId1"/>
    </p:custDataLst>
    <p:extLst>
      <p:ext uri="{BB962C8B-B14F-4D97-AF65-F5344CB8AC3E}">
        <p14:creationId xmlns:p14="http://schemas.microsoft.com/office/powerpoint/2010/main" val="316287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endpoints and queues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Direct communication</a:t>
            </a:r>
          </a:p>
          <a:p>
            <a:pPr marL="365760" lvl="1"/>
            <a:r>
              <a:rPr lang="en-US" sz="2000" dirty="0"/>
              <a:t>Endpoints</a:t>
            </a:r>
          </a:p>
          <a:p>
            <a:r>
              <a:rPr lang="en-US" sz="2400" dirty="0"/>
              <a:t>Storage queues</a:t>
            </a:r>
          </a:p>
          <a:p>
            <a:pPr marL="365760" lvl="1"/>
            <a:r>
              <a:rPr lang="en-US" sz="2000" dirty="0"/>
              <a:t>Up to 64 KB in each message</a:t>
            </a:r>
          </a:p>
          <a:p>
            <a:pPr marL="365760" lvl="1"/>
            <a:r>
              <a:rPr lang="en-US" sz="2000" dirty="0"/>
              <a:t>Up to 200 TB in each queue</a:t>
            </a:r>
          </a:p>
          <a:p>
            <a:pPr marL="365760" lvl="1"/>
            <a:r>
              <a:rPr lang="en-US" sz="2000" dirty="0"/>
              <a:t>Seven days TTL for each message</a:t>
            </a:r>
          </a:p>
          <a:p>
            <a:r>
              <a:rPr lang="en-US" sz="2400" dirty="0"/>
              <a:t>Service Bus queues</a:t>
            </a:r>
          </a:p>
          <a:p>
            <a:pPr marL="365760" lvl="1"/>
            <a:r>
              <a:rPr lang="en-US" sz="2000" dirty="0"/>
              <a:t>Up to 1 MB in each message (depending on the service tier)</a:t>
            </a:r>
          </a:p>
          <a:p>
            <a:pPr marL="365760" lvl="1"/>
            <a:r>
              <a:rPr lang="en-US" sz="2000" dirty="0"/>
              <a:t>Up to 80 GB in each queue (depending on partitioning settings)</a:t>
            </a:r>
          </a:p>
          <a:p>
            <a:pPr marL="365760" lvl="1"/>
            <a:r>
              <a:rPr lang="en-US" sz="2000" dirty="0"/>
              <a:t>Unlimited message TTL</a:t>
            </a:r>
          </a:p>
        </p:txBody>
      </p:sp>
    </p:spTree>
    <p:custDataLst>
      <p:tags r:id="rId1"/>
    </p:custDataLst>
    <p:extLst>
      <p:ext uri="{BB962C8B-B14F-4D97-AF65-F5344CB8AC3E}">
        <p14:creationId xmlns:p14="http://schemas.microsoft.com/office/powerpoint/2010/main" val="128017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PaaS cloud service to a VNET</a:t>
            </a:r>
          </a:p>
        </p:txBody>
      </p:sp>
      <p:grpSp>
        <p:nvGrpSpPr>
          <p:cNvPr id="4" name="Group 3" descr="The graphic on the slide shows how PaaS cloud services in a VNet can communicate directly with VMs in the same VNet and on-premises computers that have a VPN connection to the VNet."/>
          <p:cNvGrpSpPr/>
          <p:nvPr/>
        </p:nvGrpSpPr>
        <p:grpSpPr>
          <a:xfrm>
            <a:off x="323850" y="1219200"/>
            <a:ext cx="8572500" cy="5410200"/>
            <a:chOff x="323850" y="1219200"/>
            <a:chExt cx="8572500" cy="5410200"/>
          </a:xfrm>
        </p:grpSpPr>
        <p:sp>
          <p:nvSpPr>
            <p:cNvPr id="5" name="Rounded Rectangle 4"/>
            <p:cNvSpPr/>
            <p:nvPr/>
          </p:nvSpPr>
          <p:spPr bwMode="auto">
            <a:xfrm>
              <a:off x="3657600" y="1219200"/>
              <a:ext cx="5238750" cy="5410200"/>
            </a:xfrm>
            <a:prstGeom prst="roundRect">
              <a:avLst>
                <a:gd name="adj" fmla="val 6757"/>
              </a:avLst>
            </a:prstGeom>
            <a:ln>
              <a:solidFill>
                <a:srgbClr val="00188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2400" b="0" dirty="0">
                  <a:solidFill>
                    <a:srgbClr val="000000"/>
                  </a:solidFill>
                  <a:latin typeface="Segoe UI" panose="020B0502040204020203" pitchFamily="34" charset="0"/>
                  <a:cs typeface="Segoe UI" panose="020B0502040204020203" pitchFamily="34" charset="0"/>
                </a:rPr>
                <a:t>Azure</a:t>
              </a:r>
            </a:p>
          </p:txBody>
        </p:sp>
        <p:sp>
          <p:nvSpPr>
            <p:cNvPr id="6" name="Rounded Rectangle 5"/>
            <p:cNvSpPr/>
            <p:nvPr/>
          </p:nvSpPr>
          <p:spPr bwMode="auto">
            <a:xfrm>
              <a:off x="323850" y="1600200"/>
              <a:ext cx="2489849" cy="4667250"/>
            </a:xfrm>
            <a:prstGeom prst="roundRect">
              <a:avLst>
                <a:gd name="adj" fmla="val 7008"/>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r>
                <a:rPr lang="en-GB" sz="2400" b="0" dirty="0">
                  <a:solidFill>
                    <a:srgbClr val="000000"/>
                  </a:solidFill>
                  <a:latin typeface="Segoe UI" panose="020B0502040204020203" pitchFamily="34" charset="0"/>
                  <a:cs typeface="Segoe UI" panose="020B0502040204020203" pitchFamily="34" charset="0"/>
                </a:rPr>
                <a:t>Local network</a:t>
              </a:r>
            </a:p>
          </p:txBody>
        </p:sp>
        <p:sp>
          <p:nvSpPr>
            <p:cNvPr id="7" name="Rounded Rectangle 6"/>
            <p:cNvSpPr/>
            <p:nvPr/>
          </p:nvSpPr>
          <p:spPr bwMode="auto">
            <a:xfrm>
              <a:off x="4109048" y="2019300"/>
              <a:ext cx="4406302" cy="4248150"/>
            </a:xfrm>
            <a:prstGeom prst="roundRect">
              <a:avLst>
                <a:gd name="adj" fmla="val 6440"/>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r>
                <a:rPr lang="en-GB" sz="2400" b="0" dirty="0">
                  <a:solidFill>
                    <a:srgbClr val="FFFFFF"/>
                  </a:solidFill>
                  <a:latin typeface="Segoe UI" panose="020B0502040204020203" pitchFamily="34" charset="0"/>
                  <a:cs typeface="Segoe UI" panose="020B0502040204020203" pitchFamily="34" charset="0"/>
                </a:rPr>
                <a:t>VNET</a:t>
              </a:r>
            </a:p>
          </p:txBody>
        </p:sp>
        <p:pic>
          <p:nvPicPr>
            <p:cNvPr id="8" name="Picture 7"/>
            <p:cNvPicPr>
              <a:picLocks noChangeAspect="1"/>
            </p:cNvPicPr>
            <p:nvPr/>
          </p:nvPicPr>
          <p:blipFill>
            <a:blip r:embed="rId4"/>
            <a:stretch>
              <a:fillRect/>
            </a:stretch>
          </p:blipFill>
          <p:spPr>
            <a:xfrm>
              <a:off x="812166" y="4450893"/>
              <a:ext cx="1377749" cy="813758"/>
            </a:xfrm>
            <a:prstGeom prst="rect">
              <a:avLst/>
            </a:prstGeom>
          </p:spPr>
        </p:pic>
        <p:grpSp>
          <p:nvGrpSpPr>
            <p:cNvPr id="9" name="Group 8"/>
            <p:cNvGrpSpPr>
              <a:grpSpLocks noChangeAspect="1"/>
            </p:cNvGrpSpPr>
            <p:nvPr/>
          </p:nvGrpSpPr>
          <p:grpSpPr bwMode="auto">
            <a:xfrm>
              <a:off x="776865" y="2786425"/>
              <a:ext cx="1377749" cy="789735"/>
              <a:chOff x="2381" y="1391"/>
              <a:chExt cx="1366" cy="783"/>
            </a:xfrm>
          </p:grpSpPr>
          <p:sp>
            <p:nvSpPr>
              <p:cNvPr id="76" name="AutoShape 10"/>
              <p:cNvSpPr>
                <a:spLocks noChangeAspect="1" noChangeArrowheads="1" noTextEdit="1"/>
              </p:cNvSpPr>
              <p:nvPr/>
            </p:nvSpPr>
            <p:spPr bwMode="auto">
              <a:xfrm>
                <a:off x="2381" y="1399"/>
                <a:ext cx="134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7" name="Rectangle 76"/>
              <p:cNvSpPr>
                <a:spLocks noChangeArrowheads="1"/>
              </p:cNvSpPr>
              <p:nvPr/>
            </p:nvSpPr>
            <p:spPr bwMode="auto">
              <a:xfrm>
                <a:off x="2549" y="1391"/>
                <a:ext cx="1026" cy="709"/>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8" name="Oval 77"/>
              <p:cNvSpPr>
                <a:spLocks noChangeArrowheads="1"/>
              </p:cNvSpPr>
              <p:nvPr/>
            </p:nvSpPr>
            <p:spPr bwMode="auto">
              <a:xfrm>
                <a:off x="3051" y="1406"/>
                <a:ext cx="22" cy="2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9" name="Rectangle 78"/>
              <p:cNvSpPr>
                <a:spLocks noChangeArrowheads="1"/>
              </p:cNvSpPr>
              <p:nvPr/>
            </p:nvSpPr>
            <p:spPr bwMode="auto">
              <a:xfrm>
                <a:off x="2583" y="1434"/>
                <a:ext cx="958" cy="62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80" name="Freeform 79"/>
              <p:cNvSpPr>
                <a:spLocks/>
              </p:cNvSpPr>
              <p:nvPr/>
            </p:nvSpPr>
            <p:spPr bwMode="auto">
              <a:xfrm>
                <a:off x="2416" y="2120"/>
                <a:ext cx="1331" cy="5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grpSp>
          <p:nvGrpSpPr>
            <p:cNvPr id="10" name="Group 9"/>
            <p:cNvGrpSpPr>
              <a:grpSpLocks noChangeAspect="1"/>
            </p:cNvGrpSpPr>
            <p:nvPr/>
          </p:nvGrpSpPr>
          <p:grpSpPr>
            <a:xfrm>
              <a:off x="5817117" y="4631573"/>
              <a:ext cx="793899" cy="1266156"/>
              <a:chOff x="8822083" y="2100326"/>
              <a:chExt cx="914400" cy="1458337"/>
            </a:xfrm>
          </p:grpSpPr>
          <p:grpSp>
            <p:nvGrpSpPr>
              <p:cNvPr id="61" name="Group 60"/>
              <p:cNvGrpSpPr>
                <a:grpSpLocks noChangeAspect="1"/>
              </p:cNvGrpSpPr>
              <p:nvPr/>
            </p:nvGrpSpPr>
            <p:grpSpPr bwMode="auto">
              <a:xfrm>
                <a:off x="9068949" y="2230438"/>
                <a:ext cx="530226" cy="1174751"/>
                <a:chOff x="5855" y="1405"/>
                <a:chExt cx="334" cy="740"/>
              </a:xfrm>
            </p:grpSpPr>
            <p:sp>
              <p:nvSpPr>
                <p:cNvPr id="6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4" name="Freeform 6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5" name="Rectangle 6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6" name="Freeform 6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7" name="Rectangle 6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8" name="Freeform 6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9" name="Rectangle 6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0" name="Freeform 6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1" name="Rectangle 7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2" name="Freeform 7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3" name="Oval 7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4" name="Freeform 7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75" name="Rectangle 7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62" name="Rectangle 6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2298456" y="3473392"/>
              <a:ext cx="2300053" cy="986498"/>
              <a:chOff x="2298456" y="3473392"/>
              <a:chExt cx="2300053" cy="986498"/>
            </a:xfrm>
          </p:grpSpPr>
          <p:grpSp>
            <p:nvGrpSpPr>
              <p:cNvPr id="54" name="Group 53"/>
              <p:cNvGrpSpPr>
                <a:grpSpLocks noChangeAspect="1"/>
              </p:cNvGrpSpPr>
              <p:nvPr/>
            </p:nvGrpSpPr>
            <p:grpSpPr>
              <a:xfrm>
                <a:off x="2298456" y="3924300"/>
                <a:ext cx="2300053" cy="535590"/>
                <a:chOff x="4642597" y="3753046"/>
                <a:chExt cx="2300053" cy="535590"/>
              </a:xfrm>
            </p:grpSpPr>
            <p:grpSp>
              <p:nvGrpSpPr>
                <p:cNvPr id="56" name="Group 55"/>
                <p:cNvGrpSpPr/>
                <p:nvPr/>
              </p:nvGrpSpPr>
              <p:grpSpPr>
                <a:xfrm>
                  <a:off x="4642597" y="3753046"/>
                  <a:ext cx="2300053" cy="535590"/>
                  <a:chOff x="4734713" y="4387988"/>
                  <a:chExt cx="2300053" cy="535590"/>
                </a:xfrm>
              </p:grpSpPr>
              <p:sp>
                <p:nvSpPr>
                  <p:cNvPr id="58" name="Flowchart: Delay 57"/>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60" name="Oval 59"/>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7" name="Oval 56"/>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5" name="TextBox 54"/>
              <p:cNvSpPr txBox="1"/>
              <p:nvPr/>
            </p:nvSpPr>
            <p:spPr>
              <a:xfrm>
                <a:off x="2951215" y="3473392"/>
                <a:ext cx="779381"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sz="2400" b="0" dirty="0">
                    <a:solidFill>
                      <a:srgbClr val="000000"/>
                    </a:solidFill>
                    <a:latin typeface="Segoe UI" panose="020B0502040204020203" pitchFamily="34" charset="0"/>
                    <a:cs typeface="Segoe UI" panose="020B0502040204020203" pitchFamily="34" charset="0"/>
                  </a:rPr>
                  <a:t>VPN</a:t>
                </a:r>
              </a:p>
            </p:txBody>
          </p:sp>
        </p:grpSp>
        <p:sp>
          <p:nvSpPr>
            <p:cNvPr id="12" name="TextBox 11"/>
            <p:cNvSpPr txBox="1"/>
            <p:nvPr/>
          </p:nvSpPr>
          <p:spPr>
            <a:xfrm>
              <a:off x="5991741" y="5782572"/>
              <a:ext cx="187128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Virtual machines</a:t>
              </a:r>
            </a:p>
          </p:txBody>
        </p:sp>
        <p:grpSp>
          <p:nvGrpSpPr>
            <p:cNvPr id="13" name="Group 12"/>
            <p:cNvGrpSpPr>
              <a:grpSpLocks noChangeAspect="1"/>
            </p:cNvGrpSpPr>
            <p:nvPr/>
          </p:nvGrpSpPr>
          <p:grpSpPr>
            <a:xfrm>
              <a:off x="6506142" y="4631573"/>
              <a:ext cx="793899" cy="1266156"/>
              <a:chOff x="8822083" y="2100326"/>
              <a:chExt cx="914400" cy="1458337"/>
            </a:xfrm>
          </p:grpSpPr>
          <p:grpSp>
            <p:nvGrpSpPr>
              <p:cNvPr id="39" name="Group 38"/>
              <p:cNvGrpSpPr>
                <a:grpSpLocks noChangeAspect="1"/>
              </p:cNvGrpSpPr>
              <p:nvPr/>
            </p:nvGrpSpPr>
            <p:grpSpPr bwMode="auto">
              <a:xfrm>
                <a:off x="9068949" y="2230438"/>
                <a:ext cx="530226" cy="1174751"/>
                <a:chOff x="5855" y="1405"/>
                <a:chExt cx="334" cy="740"/>
              </a:xfrm>
            </p:grpSpPr>
            <p:sp>
              <p:nvSpPr>
                <p:cNvPr id="41"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2" name="Freeform 41"/>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3" name="Rectangle 42"/>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4" name="Freeform 43"/>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5" name="Rectangle 44"/>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6" name="Freeform 45"/>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7" name="Rectangle 46"/>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8" name="Freeform 47"/>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9" name="Rectangle 48"/>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50" name="Freeform 49"/>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51" name="Oval 50"/>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52" name="Freeform 51"/>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40" name="Rectangle 39"/>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a:grpSpLocks noChangeAspect="1"/>
            </p:cNvGrpSpPr>
            <p:nvPr/>
          </p:nvGrpSpPr>
          <p:grpSpPr>
            <a:xfrm>
              <a:off x="7195167" y="4635769"/>
              <a:ext cx="793899" cy="1266156"/>
              <a:chOff x="8822083" y="2100326"/>
              <a:chExt cx="914400" cy="1458337"/>
            </a:xfrm>
          </p:grpSpPr>
          <p:grpSp>
            <p:nvGrpSpPr>
              <p:cNvPr id="24" name="Group 23"/>
              <p:cNvGrpSpPr>
                <a:grpSpLocks noChangeAspect="1"/>
              </p:cNvGrpSpPr>
              <p:nvPr/>
            </p:nvGrpSpPr>
            <p:grpSpPr bwMode="auto">
              <a:xfrm>
                <a:off x="9068949" y="2230438"/>
                <a:ext cx="530226" cy="1174751"/>
                <a:chOff x="5855" y="1405"/>
                <a:chExt cx="334" cy="740"/>
              </a:xfrm>
            </p:grpSpPr>
            <p:sp>
              <p:nvSpPr>
                <p:cNvPr id="26"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7" name="Freeform 26"/>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8" name="Rectangle 27"/>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9" name="Freeform 28"/>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0" name="Rectangle 29"/>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1" name="Freeform 30"/>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2" name="Rectangle 31"/>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3" name="Freeform 32"/>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4" name="Rectangle 33"/>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5" name="Freeform 34"/>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6" name="Oval 35"/>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7" name="Freeform 36"/>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8" name="Rectangle 37"/>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25" name="Rectangle 24"/>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5958708" y="2907904"/>
              <a:ext cx="1450793" cy="904439"/>
              <a:chOff x="7438561" y="2702689"/>
              <a:chExt cx="1450793" cy="904439"/>
            </a:xfrm>
          </p:grpSpPr>
          <p:pic>
            <p:nvPicPr>
              <p:cNvPr id="20" name="Picture 19"/>
              <p:cNvPicPr>
                <a:picLocks noChangeAspect="1"/>
              </p:cNvPicPr>
              <p:nvPr/>
            </p:nvPicPr>
            <p:blipFill>
              <a:blip r:embed="rId5"/>
              <a:stretch>
                <a:fillRect/>
              </a:stretch>
            </p:blipFill>
            <p:spPr>
              <a:xfrm>
                <a:off x="7438561" y="2702689"/>
                <a:ext cx="1450793" cy="904439"/>
              </a:xfrm>
              <a:prstGeom prst="rect">
                <a:avLst/>
              </a:prstGeom>
            </p:spPr>
          </p:pic>
          <p:grpSp>
            <p:nvGrpSpPr>
              <p:cNvPr id="21" name="Group 20"/>
              <p:cNvGrpSpPr>
                <a:grpSpLocks noChangeAspect="1"/>
              </p:cNvGrpSpPr>
              <p:nvPr/>
            </p:nvGrpSpPr>
            <p:grpSpPr>
              <a:xfrm>
                <a:off x="7810266" y="2937433"/>
                <a:ext cx="728617" cy="564089"/>
                <a:chOff x="5345113" y="3798888"/>
                <a:chExt cx="431799" cy="345296"/>
              </a:xfrm>
            </p:grpSpPr>
            <p:sp>
              <p:nvSpPr>
                <p:cNvPr id="22" name="Freeform 21"/>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3" name="Freeform 22"/>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grpSp>
        <p:sp>
          <p:nvSpPr>
            <p:cNvPr id="16" name="TextBox 15"/>
            <p:cNvSpPr txBox="1"/>
            <p:nvPr/>
          </p:nvSpPr>
          <p:spPr>
            <a:xfrm>
              <a:off x="6000791" y="2174585"/>
              <a:ext cx="1513171"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PaaS </a:t>
              </a:r>
              <a:br>
                <a:rPr lang="en-GB" b="0" dirty="0">
                  <a:solidFill>
                    <a:srgbClr val="FFFFFF"/>
                  </a:solidFill>
                  <a:latin typeface="Segoe UI" panose="020B0502040204020203" pitchFamily="34" charset="0"/>
                  <a:cs typeface="Segoe UI" panose="020B0502040204020203" pitchFamily="34" charset="0"/>
                </a:rPr>
              </a:br>
              <a:r>
                <a:rPr lang="en-GB" b="0" dirty="0">
                  <a:solidFill>
                    <a:srgbClr val="FFFFFF"/>
                  </a:solidFill>
                  <a:latin typeface="Segoe UI" panose="020B0502040204020203" pitchFamily="34" charset="0"/>
                  <a:cs typeface="Segoe UI" panose="020B0502040204020203" pitchFamily="34" charset="0"/>
                </a:rPr>
                <a:t>cloud service</a:t>
              </a:r>
            </a:p>
          </p:txBody>
        </p:sp>
        <p:cxnSp>
          <p:nvCxnSpPr>
            <p:cNvPr id="17" name="Elbow Connector 16"/>
            <p:cNvCxnSpPr/>
            <p:nvPr/>
          </p:nvCxnSpPr>
          <p:spPr bwMode="auto">
            <a:xfrm rot="10800000">
              <a:off x="1529130" y="3640146"/>
              <a:ext cx="5128091" cy="511688"/>
            </a:xfrm>
            <a:prstGeom prst="bentConnector3">
              <a:avLst>
                <a:gd name="adj1" fmla="val 10015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cxnSp>
          <p:nvCxnSpPr>
            <p:cNvPr id="18" name="Straight Connector 17"/>
            <p:cNvCxnSpPr>
              <a:stCxn id="20" idx="2"/>
            </p:cNvCxnSpPr>
            <p:nvPr/>
          </p:nvCxnSpPr>
          <p:spPr bwMode="auto">
            <a:xfrm flipH="1">
              <a:off x="6684104" y="3812343"/>
              <a:ext cx="1" cy="357654"/>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19" name="Straight Arrow Connector 18"/>
            <p:cNvCxnSpPr/>
            <p:nvPr/>
          </p:nvCxnSpPr>
          <p:spPr bwMode="auto">
            <a:xfrm flipH="1">
              <a:off x="6958552" y="3803262"/>
              <a:ext cx="369" cy="80488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w="lg" len="lg"/>
            </a:ln>
            <a:effectLst/>
          </p:spPr>
        </p:cxnSp>
      </p:grpSp>
    </p:spTree>
    <p:custDataLst>
      <p:tags r:id="rId1"/>
    </p:custDataLst>
    <p:extLst>
      <p:ext uri="{BB962C8B-B14F-4D97-AF65-F5344CB8AC3E}">
        <p14:creationId xmlns:p14="http://schemas.microsoft.com/office/powerpoint/2010/main" val="412367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f4a6cd1-d8d6-4d81-b1a1-c7b459301e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Scaling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a:t>
            </a:r>
          </a:p>
          <a:p>
            <a:pPr marL="365760" lvl="1"/>
            <a:r>
              <a:rPr lang="en-US" dirty="0"/>
              <a:t>Set the default instance count for a cloud service</a:t>
            </a:r>
          </a:p>
          <a:p>
            <a:pPr marL="365760" lvl="1"/>
            <a:r>
              <a:rPr lang="en-US" dirty="0"/>
              <a:t>Schedule a larger instance count for an expected load peak</a:t>
            </a:r>
          </a:p>
          <a:p>
            <a:endParaRPr lang="en-US" dirty="0"/>
          </a:p>
        </p:txBody>
      </p:sp>
    </p:spTree>
    <p:custDataLst>
      <p:tags r:id="rId1"/>
    </p:custDataLst>
    <p:extLst>
      <p:ext uri="{BB962C8B-B14F-4D97-AF65-F5344CB8AC3E}">
        <p14:creationId xmlns:p14="http://schemas.microsoft.com/office/powerpoint/2010/main" val="352619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35290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a8fa236-21e7-46d5-b00e-732796ec87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31225" cy="740664"/>
          </a:xfrm>
        </p:spPr>
        <p:txBody>
          <a:bodyPr/>
          <a:lstStyle/>
          <a:p>
            <a:r>
              <a:rPr lang="en-US" dirty="0"/>
              <a:t>Configuring the monitoring of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Minimal monitoring</a:t>
            </a:r>
          </a:p>
          <a:p>
            <a:pPr marL="365760" lvl="1"/>
            <a:r>
              <a:rPr lang="en-US" dirty="0"/>
              <a:t>Provides basic metrics: CPU percentage, data in, data out, disk read throughput, disk write throughput</a:t>
            </a:r>
          </a:p>
          <a:p>
            <a:pPr marL="365760" lvl="1"/>
            <a:r>
              <a:rPr lang="en-US" dirty="0"/>
              <a:t>Does not incur extra charges</a:t>
            </a:r>
          </a:p>
          <a:p>
            <a:r>
              <a:rPr lang="en-US" dirty="0"/>
              <a:t>Verbose monitoring</a:t>
            </a:r>
          </a:p>
          <a:p>
            <a:pPr marL="365760" lvl="1"/>
            <a:r>
              <a:rPr lang="en-US" dirty="0"/>
              <a:t>Requires a storage account</a:t>
            </a:r>
          </a:p>
          <a:p>
            <a:pPr marL="365760" lvl="1"/>
            <a:r>
              <a:rPr lang="en-US" dirty="0"/>
              <a:t>Requires a diagnostics connection string</a:t>
            </a:r>
          </a:p>
          <a:p>
            <a:pPr marL="365760" lvl="1"/>
            <a:r>
              <a:rPr lang="en-US" dirty="0"/>
              <a:t>Provides a much wider range of performance metrics</a:t>
            </a:r>
          </a:p>
          <a:p>
            <a:pPr marL="365760" lvl="1"/>
            <a:r>
              <a:rPr lang="en-US" dirty="0"/>
              <a:t>Incurs storage costs</a:t>
            </a:r>
          </a:p>
          <a:p>
            <a:endParaRPr lang="en-US" dirty="0"/>
          </a:p>
        </p:txBody>
      </p:sp>
    </p:spTree>
    <p:custDataLst>
      <p:tags r:id="rId1"/>
    </p:custDataLst>
    <p:extLst>
      <p:ext uri="{BB962C8B-B14F-4D97-AF65-F5344CB8AC3E}">
        <p14:creationId xmlns:p14="http://schemas.microsoft.com/office/powerpoint/2010/main" val="94508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3253e09-393d-422d-8300-1023fe3f6f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Adding metrics to the monitoring table:</a:t>
            </a:r>
          </a:p>
          <a:p>
            <a:pPr marL="746125" lvl="1" indent="-457200">
              <a:buFont typeface="+mj-lt"/>
              <a:buAutoNum type="arabicPeriod"/>
            </a:pPr>
            <a:r>
              <a:rPr lang="en-US" dirty="0"/>
              <a:t>Choose a role</a:t>
            </a:r>
          </a:p>
          <a:p>
            <a:pPr marL="746125" lvl="1" indent="-457200">
              <a:buFont typeface="+mj-lt"/>
              <a:buAutoNum type="arabicPeriod"/>
            </a:pPr>
            <a:r>
              <a:rPr lang="en-US" dirty="0"/>
              <a:t>Choose a counter</a:t>
            </a:r>
          </a:p>
          <a:p>
            <a:endParaRPr lang="en-US" dirty="0"/>
          </a:p>
          <a:p>
            <a:r>
              <a:rPr lang="en-US" dirty="0"/>
              <a:t>Adding an alert to a metric:</a:t>
            </a:r>
          </a:p>
          <a:p>
            <a:pPr marL="798513" lvl="1" indent="-514350">
              <a:buFont typeface="+mj-lt"/>
              <a:buAutoNum type="arabicPeriod"/>
            </a:pPr>
            <a:r>
              <a:rPr lang="en-US" dirty="0"/>
              <a:t>Choose the cloud service, deployment, and role</a:t>
            </a:r>
          </a:p>
          <a:p>
            <a:pPr marL="798513" lvl="1" indent="-514350">
              <a:buFont typeface="+mj-lt"/>
              <a:buAutoNum type="arabicPeriod"/>
            </a:pPr>
            <a:r>
              <a:rPr lang="en-US" dirty="0"/>
              <a:t>Set the condition and threshold</a:t>
            </a:r>
          </a:p>
          <a:p>
            <a:pPr marL="798513" lvl="1" indent="-514350">
              <a:buFont typeface="+mj-lt"/>
              <a:buAutoNum type="arabicPeriod"/>
            </a:pPr>
            <a:r>
              <a:rPr lang="en-US" dirty="0"/>
              <a:t>Specify email addresses to receive the alert or a Webhook to which the alert should be routed</a:t>
            </a:r>
          </a:p>
        </p:txBody>
      </p:sp>
    </p:spTree>
    <p:custDataLst>
      <p:tags r:id="rId1"/>
    </p:custDataLst>
    <p:extLst>
      <p:ext uri="{BB962C8B-B14F-4D97-AF65-F5344CB8AC3E}">
        <p14:creationId xmlns:p14="http://schemas.microsoft.com/office/powerpoint/2010/main" val="395113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Planning and deploying PaaS cloud services
Managing and maintaining cloud services</a:t>
            </a:r>
          </a:p>
        </p:txBody>
      </p:sp>
    </p:spTree>
    <p:custDataLst>
      <p:tags r:id="rId1"/>
    </p:custDataLst>
    <p:extLst>
      <p:ext uri="{BB962C8B-B14F-4D97-AF65-F5344CB8AC3E}">
        <p14:creationId xmlns:p14="http://schemas.microsoft.com/office/powerpoint/2010/main" val="166157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PaaS cloud services</a:t>
            </a:r>
          </a:p>
        </p:txBody>
      </p:sp>
      <p:sp>
        <p:nvSpPr>
          <p:cNvPr id="3" name="Text Placeholder 2"/>
          <p:cNvSpPr>
            <a:spLocks noGrp="1"/>
          </p:cNvSpPr>
          <p:nvPr>
            <p:ph type="body" idx="1"/>
          </p:nvPr>
        </p:nvSpPr>
        <p:spPr/>
        <p:txBody>
          <a:bodyPr/>
          <a:lstStyle/>
          <a:p>
            <a:r>
              <a:rPr lang="en-US" dirty="0"/>
              <a:t>Exercise 1: Deploying a PaaS cloud service
Exercise 2: Configuring deployment slots and RDP
Exercise 3: Monitoring cloud services</a:t>
            </a:r>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280118"/>
            <a:ext cx="8228012" cy="1815882"/>
          </a:xfrm>
          <a:prstGeom prst="rect">
            <a:avLst/>
          </a:prstGeom>
          <a:noFill/>
        </p:spPr>
        <p:txBody>
          <a:bodyPr vert="horz" wrap="square" rtlCol="0">
            <a:spAutoFit/>
          </a:bodyPr>
          <a:lstStyle/>
          <a:p>
            <a:r>
              <a:rPr lang="en-US" sz="2800" b="0" i="0" u="none" strike="noStrike" baseline="0" dirty="0">
                <a:latin typeface="Segoe UI"/>
              </a:rPr>
              <a:t>Virtual machine: 		</a:t>
            </a:r>
            <a:r>
              <a:rPr lang="en-US" sz="2800" b="1" i="0" u="none" strike="noStrike" baseline="0" dirty="0">
                <a:latin typeface="Segoe UI"/>
              </a:rPr>
              <a:t>20533C-MIA-CL1</a:t>
            </a:r>
            <a:endParaRPr lang="en-US" sz="2800" b="0" i="0" u="none" strike="noStrike" baseline="0" dirty="0">
              <a:latin typeface="Segoe UI"/>
            </a:endParaRPr>
          </a:p>
          <a:p>
            <a:r>
              <a:rPr lang="en-US" sz="2800" b="0" i="0" u="none" strike="noStrike" baseline="0" dirty="0">
                <a:latin typeface="Segoe UI"/>
              </a:rPr>
              <a:t>User name: 		</a:t>
            </a:r>
            <a:r>
              <a:rPr lang="en-US" sz="2800" b="1" i="0" u="none" strike="noStrike" baseline="0" dirty="0">
                <a:latin typeface="Segoe UI"/>
              </a:rPr>
              <a:t>Student</a:t>
            </a:r>
            <a:endParaRPr lang="en-US" sz="2800" b="0" i="0" u="none" strike="noStrike" baseline="0" dirty="0">
              <a:latin typeface="Segoe UI"/>
            </a:endParaRPr>
          </a:p>
          <a:p>
            <a:r>
              <a:rPr lang="en-US" sz="2800" b="0" i="0" u="none" strike="noStrike" baseline="0" dirty="0">
                <a:latin typeface="Segoe UI"/>
              </a:rPr>
              <a:t>Password: 			</a:t>
            </a:r>
            <a:r>
              <a:rPr lang="en-US" sz="2800" b="1" i="0" u="none" strike="noStrike" baseline="0" dirty="0">
                <a:latin typeface="Segoe UI"/>
              </a:rPr>
              <a:t>Pa55w.rd</a:t>
            </a:r>
            <a:endParaRPr lang="en-US" sz="2800" b="0" i="0" u="none" strike="noStrike" baseline="0" dirty="0">
              <a:latin typeface="Segoe UI"/>
            </a:endParaRPr>
          </a:p>
          <a:p>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custDataLst>
      <p:tags r:id="rId1"/>
    </p:custDataLst>
    <p:extLst>
      <p:ext uri="{BB962C8B-B14F-4D97-AF65-F5344CB8AC3E}">
        <p14:creationId xmlns:p14="http://schemas.microsoft.com/office/powerpoint/2010/main" val="57582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You want to evaluate the capabilities of PaaS cloud services to host A. Datum web applications. Your development team has provided a simple cloud service project that you can use to test its functionality in Azure. You want to show how staging and production slots can be used to simplify the deployment of new versions of the cloud service. You also want to determine whether you can monitor the service to get clear information on resource usage.</a:t>
            </a:r>
          </a:p>
        </p:txBody>
      </p:sp>
    </p:spTree>
    <p:custDataLst>
      <p:tags r:id="rId1"/>
    </p:custDataLst>
    <p:extLst>
      <p:ext uri="{BB962C8B-B14F-4D97-AF65-F5344CB8AC3E}">
        <p14:creationId xmlns:p14="http://schemas.microsoft.com/office/powerpoint/2010/main" val="3969313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In Exercise 2, you enabled RDP access and used the RDP client to connect to an instance of a web role. Why would administrators connect to cloud service role instances with RDP?
You want to ensure you can identify the volume of network traffic your PaaS cloud service has received over the last hour. Should you configure a monitoring metric or an alert?</a:t>
            </a:r>
          </a:p>
        </p:txBody>
      </p:sp>
    </p:spTree>
    <p:custDataLst>
      <p:tags r:id="rId1"/>
    </p:custDataLst>
    <p:extLst>
      <p:ext uri="{BB962C8B-B14F-4D97-AF65-F5344CB8AC3E}">
        <p14:creationId xmlns:p14="http://schemas.microsoft.com/office/powerpoint/2010/main" val="296237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a:t>
            </a:r>
          </a:p>
        </p:txBody>
      </p:sp>
    </p:spTree>
    <p:custDataLst>
      <p:tags r:id="rId1"/>
    </p:custDataLst>
    <p:extLst>
      <p:ext uri="{BB962C8B-B14F-4D97-AF65-F5344CB8AC3E}">
        <p14:creationId xmlns:p14="http://schemas.microsoft.com/office/powerpoint/2010/main" val="90164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6" cy="740664"/>
          </a:xfrm>
        </p:spPr>
        <p:txBody>
          <a:bodyPr/>
          <a:lstStyle/>
          <a:p>
            <a:r>
              <a:rPr lang="en-US" dirty="0"/>
              <a:t>Lesson 1: Planning and deploying PaaS cloud services</a:t>
            </a:r>
          </a:p>
        </p:txBody>
      </p:sp>
      <p:sp>
        <p:nvSpPr>
          <p:cNvPr id="3" name="Text Placeholder 2"/>
          <p:cNvSpPr>
            <a:spLocks noGrp="1"/>
          </p:cNvSpPr>
          <p:nvPr>
            <p:ph type="body" idx="1"/>
          </p:nvPr>
        </p:nvSpPr>
        <p:spPr/>
        <p:txBody>
          <a:bodyPr/>
          <a:lstStyle/>
          <a:p>
            <a:r>
              <a:rPr lang="en-US" dirty="0"/>
              <a:t>Demonstration: Preparing the Microsoft Azure environment for the lab and demonstrations in this module
PaaS cloud services as components of Azure
PaaS cloud services overview
Creating and deploying PaaS cloud services
Managing deployment environments for PaaS cloud services
Demonstration: Creating and deploying PaaS cloud services
Updating PaaS cloud services</a:t>
            </a:r>
          </a:p>
        </p:txBody>
      </p:sp>
    </p:spTree>
    <p:custDataLst>
      <p:tags r:id="rId1"/>
    </p:custDataLst>
    <p:extLst>
      <p:ext uri="{BB962C8B-B14F-4D97-AF65-F5344CB8AC3E}">
        <p14:creationId xmlns:p14="http://schemas.microsoft.com/office/powerpoint/2010/main" val="131891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e7d1b325-29f8-4931-96f4-12dfced151bd">
    <p:spTree>
      <p:nvGrpSpPr>
        <p:cNvPr id="1" name=""/>
        <p:cNvGrpSpPr/>
        <p:nvPr/>
      </p:nvGrpSpPr>
      <p:grpSpPr>
        <a:xfrm>
          <a:off x="0" y="0"/>
          <a:ext cx="0" cy="0"/>
          <a:chOff x="0" y="0"/>
          <a:chExt cx="0" cy="0"/>
        </a:xfrm>
      </p:grpSpPr>
      <p:sp>
        <p:nvSpPr>
          <p:cNvPr id="2" name="Title 1"/>
          <p:cNvSpPr>
            <a:spLocks noGrp="1"/>
          </p:cNvSpPr>
          <p:nvPr>
            <p:ph type="title"/>
          </p:nvPr>
        </p:nvSpPr>
        <p:spPr>
          <a:xfrm>
            <a:off x="228600" y="-2"/>
            <a:ext cx="9140826" cy="740664"/>
          </a:xfrm>
        </p:spPr>
        <p:txBody>
          <a:bodyPr/>
          <a:lstStyle/>
          <a:p>
            <a:r>
              <a:rPr lang="en-US" sz="2600" dirty="0"/>
              <a:t>Demonstration: Preparing the Microsoft Azure environment for the lab and demonstrations in this module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Prepare the Azure environment for the lab and demos in this module</a:t>
            </a:r>
          </a:p>
          <a:p>
            <a:endParaRPr lang="en-US" dirty="0"/>
          </a:p>
        </p:txBody>
      </p:sp>
    </p:spTree>
    <p:custDataLst>
      <p:tags r:id="rId1"/>
    </p:custDataLst>
    <p:extLst>
      <p:ext uri="{BB962C8B-B14F-4D97-AF65-F5344CB8AC3E}">
        <p14:creationId xmlns:p14="http://schemas.microsoft.com/office/powerpoint/2010/main" val="98831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cloud services as components of Azure</a:t>
            </a:r>
          </a:p>
        </p:txBody>
      </p:sp>
      <p:sp>
        <p:nvSpPr>
          <p:cNvPr id="4" name="Rounded Rectangle 3"/>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5" name="Rounded Rectangle 4"/>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Compute</a:t>
            </a:r>
          </a:p>
        </p:txBody>
      </p:sp>
      <p:sp>
        <p:nvSpPr>
          <p:cNvPr id="6" name="Rounded Rectangle 5"/>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7" name="Rounded Rectangle 6"/>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spc="20" dirty="0">
                <a:solidFill>
                  <a:srgbClr val="FF0000"/>
                </a:solidFill>
                <a:latin typeface="Segoe UI" panose="020B0502040204020203" pitchFamily="34" charset="0"/>
                <a:cs typeface="Segoe UI" panose="020B0502040204020203" pitchFamily="34" charset="0"/>
              </a:rPr>
              <a:t>Azure Cloud Services</a:t>
            </a:r>
          </a:p>
        </p:txBody>
      </p:sp>
      <p:sp>
        <p:nvSpPr>
          <p:cNvPr id="8" name="Rounded Rectangle 7"/>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9" name="Rounded Rectangle 8"/>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0" name="Rounded Rectangle 9"/>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1" name="Rounded Rectangle 10"/>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2" name="Rounded Rectangle 11"/>
          <p:cNvSpPr/>
          <p:nvPr/>
        </p:nvSpPr>
        <p:spPr bwMode="auto">
          <a:xfrm>
            <a:off x="2428030" y="2620107"/>
            <a:ext cx="1990750" cy="39156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FFFF00"/>
                </a:solidFill>
                <a:latin typeface="Segoe UI" panose="020B0502040204020203" pitchFamily="34" charset="0"/>
                <a:cs typeface="Segoe UI" panose="020B0502040204020203" pitchFamily="34" charset="0"/>
              </a:rPr>
              <a:t>Traffic Manager</a:t>
            </a:r>
          </a:p>
        </p:txBody>
      </p:sp>
      <p:sp>
        <p:nvSpPr>
          <p:cNvPr id="13" name="Rounded Rectangle 12"/>
          <p:cNvSpPr/>
          <p:nvPr/>
        </p:nvSpPr>
        <p:spPr bwMode="auto">
          <a:xfrm>
            <a:off x="2428030" y="3090209"/>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ExpressRoute</a:t>
            </a:r>
          </a:p>
        </p:txBody>
      </p:sp>
      <p:sp>
        <p:nvSpPr>
          <p:cNvPr id="14" name="Rounded Rectangle 13"/>
          <p:cNvSpPr/>
          <p:nvPr/>
        </p:nvSpPr>
        <p:spPr bwMode="auto">
          <a:xfrm>
            <a:off x="2428029" y="1266639"/>
            <a:ext cx="1974223" cy="368943"/>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FFFF00"/>
                </a:solidFill>
                <a:latin typeface="Segoe UI" panose="020B0502040204020203" pitchFamily="34" charset="0"/>
                <a:cs typeface="Segoe UI" panose="020B0502040204020203" pitchFamily="34" charset="0"/>
              </a:rPr>
              <a:t>Virtual Network</a:t>
            </a:r>
          </a:p>
        </p:txBody>
      </p:sp>
      <p:sp>
        <p:nvSpPr>
          <p:cNvPr id="15" name="Rounded Rectangle 14"/>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6" name="Rounded Rectangle 15"/>
          <p:cNvSpPr/>
          <p:nvPr/>
        </p:nvSpPr>
        <p:spPr bwMode="auto">
          <a:xfrm>
            <a:off x="4730010" y="1984948"/>
            <a:ext cx="1992711" cy="38270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FFFF00"/>
                </a:solidFill>
                <a:latin typeface="Segoe UI" panose="020B0502040204020203" pitchFamily="34" charset="0"/>
                <a:cs typeface="Segoe UI" panose="020B0502040204020203" pitchFamily="34" charset="0"/>
              </a:rPr>
              <a:t>Storage</a:t>
            </a:r>
          </a:p>
        </p:txBody>
      </p:sp>
      <p:sp>
        <p:nvSpPr>
          <p:cNvPr id="17" name="Rounded Rectangle 16"/>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b="0" spc="20" dirty="0">
                <a:solidFill>
                  <a:srgbClr val="FFFF00"/>
                </a:solidFill>
                <a:latin typeface="Segoe UI" panose="020B0502040204020203" pitchFamily="34" charset="0"/>
                <a:cs typeface="Segoe UI" panose="020B0502040204020203" pitchFamily="34" charset="0"/>
              </a:rPr>
              <a:t>Azure SQL Database</a:t>
            </a:r>
          </a:p>
        </p:txBody>
      </p:sp>
      <p:sp>
        <p:nvSpPr>
          <p:cNvPr id="18" name="Rounded Rectangle 17"/>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DocumentDB</a:t>
            </a:r>
          </a:p>
        </p:txBody>
      </p:sp>
      <p:sp>
        <p:nvSpPr>
          <p:cNvPr id="19" name="Rounded Rectangle 18"/>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0" name="Rounded Rectangle 19"/>
          <p:cNvSpPr/>
          <p:nvPr/>
        </p:nvSpPr>
        <p:spPr bwMode="auto">
          <a:xfrm>
            <a:off x="2428030" y="3545702"/>
            <a:ext cx="1990750" cy="376960"/>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FFFF00"/>
                </a:solidFill>
                <a:latin typeface="Segoe UI" panose="020B0502040204020203" pitchFamily="34" charset="0"/>
                <a:cs typeface="Segoe UI" panose="020B0502040204020203" pitchFamily="34" charset="0"/>
              </a:rPr>
              <a:t>Load Balancer</a:t>
            </a:r>
          </a:p>
        </p:txBody>
      </p:sp>
      <p:sp>
        <p:nvSpPr>
          <p:cNvPr id="21" name="Rounded Rectangle 20"/>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2" name="Rounded Rectangle 21"/>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3" name="Rounded Rectangle 22"/>
          <p:cNvSpPr/>
          <p:nvPr/>
        </p:nvSpPr>
        <p:spPr bwMode="auto">
          <a:xfrm>
            <a:off x="2428030" y="1716583"/>
            <a:ext cx="1974223" cy="394437"/>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Azure DNS</a:t>
            </a:r>
          </a:p>
        </p:txBody>
      </p:sp>
      <p:sp>
        <p:nvSpPr>
          <p:cNvPr id="24" name="Rounded Rectangle 23"/>
          <p:cNvSpPr/>
          <p:nvPr/>
        </p:nvSpPr>
        <p:spPr bwMode="auto">
          <a:xfrm>
            <a:off x="2428030" y="2180491"/>
            <a:ext cx="1974223" cy="365884"/>
          </a:xfrm>
          <a:prstGeom prst="roundRect">
            <a:avLst/>
          </a:prstGeom>
          <a:no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spc="20" normalizeH="0" baseline="0" dirty="0">
                <a:ln>
                  <a:noFill/>
                </a:ln>
                <a:solidFill>
                  <a:schemeClr val="tx1"/>
                </a:solidFill>
                <a:effectLst/>
                <a:latin typeface="Segoe UI" panose="020B0502040204020203" pitchFamily="34" charset="0"/>
                <a:cs typeface="Segoe UI" panose="020B0502040204020203" pitchFamily="34" charset="0"/>
              </a:rPr>
              <a:t>Application Gateway</a:t>
            </a:r>
          </a:p>
        </p:txBody>
      </p:sp>
      <p:sp>
        <p:nvSpPr>
          <p:cNvPr id="25" name="Rounded Rectangle 24"/>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6" name="Rounded Rectangle 25"/>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Backup</a:t>
            </a:r>
          </a:p>
        </p:txBody>
      </p:sp>
      <p:sp>
        <p:nvSpPr>
          <p:cNvPr id="27" name="Rounded Rectangle 26"/>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8" name="Rounded Rectangle 27"/>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Site Recovery</a:t>
            </a:r>
          </a:p>
        </p:txBody>
      </p:sp>
      <p:sp>
        <p:nvSpPr>
          <p:cNvPr id="29" name="Rounded Rectangle 28"/>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 DS</a:t>
            </a:r>
          </a:p>
        </p:txBody>
      </p:sp>
      <p:sp>
        <p:nvSpPr>
          <p:cNvPr id="30" name="Rounded Rectangle 29"/>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1" name="Rounded Rectangle 30"/>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Scheduler</a:t>
            </a:r>
          </a:p>
        </p:txBody>
      </p:sp>
      <p:sp>
        <p:nvSpPr>
          <p:cNvPr id="32" name="Rounded Rectangle 31"/>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a:t>
            </a:r>
            <a:r>
              <a:rPr kumimoji="0" lang="en-US" sz="1800" b="0" i="0" u="none" strike="noStrike" kern="0" cap="none" spc="20" normalizeH="0" baseline="0" dirty="0">
                <a:ln>
                  <a:noFill/>
                </a:ln>
                <a:solidFill>
                  <a:srgbClr val="000000"/>
                </a:solidFill>
                <a:effectLst/>
                <a:uLnTx/>
                <a:uFillTx/>
                <a:latin typeface="Segoe UI" panose="020B0502040204020203" pitchFamily="34" charset="0"/>
                <a:ea typeface="+mn-ea"/>
                <a:cs typeface="Segoe UI" panose="020B0502040204020203" pitchFamily="34" charset="0"/>
              </a:rPr>
              <a:t>Center</a:t>
            </a:r>
          </a:p>
        </p:txBody>
      </p:sp>
      <p:sp>
        <p:nvSpPr>
          <p:cNvPr id="33" name="Rounded Rectangle 32"/>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Service Bus</a:t>
            </a:r>
          </a:p>
        </p:txBody>
      </p:sp>
      <p:sp>
        <p:nvSpPr>
          <p:cNvPr id="35" name="Rounded Rectangle 34"/>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Automation</a:t>
            </a:r>
          </a:p>
        </p:txBody>
      </p:sp>
    </p:spTree>
    <p:custDataLst>
      <p:tags r:id="rId1"/>
    </p:custDataLst>
    <p:extLst>
      <p:ext uri="{BB962C8B-B14F-4D97-AF65-F5344CB8AC3E}">
        <p14:creationId xmlns:p14="http://schemas.microsoft.com/office/powerpoint/2010/main" val="1730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cloud services overview</a:t>
            </a:r>
          </a:p>
        </p:txBody>
      </p:sp>
      <p:grpSp>
        <p:nvGrpSpPr>
          <p:cNvPr id="4" name="Group 3" descr="The graphic in the slide shows multiple instances of web roles and worker roles within a single PaaS cloud service."/>
          <p:cNvGrpSpPr/>
          <p:nvPr/>
        </p:nvGrpSpPr>
        <p:grpSpPr>
          <a:xfrm>
            <a:off x="229436" y="1058738"/>
            <a:ext cx="8639659" cy="5237010"/>
            <a:chOff x="229436" y="1058738"/>
            <a:chExt cx="8639659" cy="5237010"/>
          </a:xfrm>
        </p:grpSpPr>
        <p:sp>
          <p:nvSpPr>
            <p:cNvPr id="5" name="Rounded Rectangle 4"/>
            <p:cNvSpPr/>
            <p:nvPr/>
          </p:nvSpPr>
          <p:spPr bwMode="auto">
            <a:xfrm>
              <a:off x="229436" y="1087225"/>
              <a:ext cx="7276289" cy="3287312"/>
            </a:xfrm>
            <a:prstGeom prst="roundRect">
              <a:avLst>
                <a:gd name="adj" fmla="val 1074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fontAlgn="base" hangingPunct="0">
                <a:spcBef>
                  <a:spcPct val="0"/>
                </a:spcBef>
                <a:spcAft>
                  <a:spcPct val="0"/>
                </a:spcAft>
              </a:pPr>
              <a:endParaRPr lang="en-GB" sz="2000" dirty="0">
                <a:solidFill>
                  <a:srgbClr val="000000"/>
                </a:solidFill>
                <a:latin typeface="Segoe UI" panose="020B0502040204020203" pitchFamily="34" charset="0"/>
                <a:cs typeface="Segoe UI" panose="020B0502040204020203" pitchFamily="34" charset="0"/>
              </a:endParaRPr>
            </a:p>
          </p:txBody>
        </p:sp>
        <p:grpSp>
          <p:nvGrpSpPr>
            <p:cNvPr id="6" name="Group 5"/>
            <p:cNvGrpSpPr/>
            <p:nvPr/>
          </p:nvGrpSpPr>
          <p:grpSpPr>
            <a:xfrm>
              <a:off x="6277855" y="1058738"/>
              <a:ext cx="2259538" cy="1278423"/>
              <a:chOff x="1638481" y="2181712"/>
              <a:chExt cx="2259538" cy="1278423"/>
            </a:xfrm>
          </p:grpSpPr>
          <p:pic>
            <p:nvPicPr>
              <p:cNvPr id="133" name="Picture 132"/>
              <p:cNvPicPr>
                <a:picLocks noChangeAspect="1"/>
              </p:cNvPicPr>
              <p:nvPr/>
            </p:nvPicPr>
            <p:blipFill>
              <a:blip r:embed="rId4"/>
              <a:stretch>
                <a:fillRect/>
              </a:stretch>
            </p:blipFill>
            <p:spPr>
              <a:xfrm>
                <a:off x="1638481" y="2181712"/>
                <a:ext cx="2259538" cy="1278423"/>
              </a:xfrm>
              <a:prstGeom prst="rect">
                <a:avLst/>
              </a:prstGeom>
            </p:spPr>
          </p:pic>
          <p:grpSp>
            <p:nvGrpSpPr>
              <p:cNvPr id="134" name="Group 133"/>
              <p:cNvGrpSpPr>
                <a:grpSpLocks noChangeAspect="1"/>
              </p:cNvGrpSpPr>
              <p:nvPr/>
            </p:nvGrpSpPr>
            <p:grpSpPr>
              <a:xfrm>
                <a:off x="2308271" y="2479596"/>
                <a:ext cx="1025525" cy="793953"/>
                <a:chOff x="5345113" y="3798888"/>
                <a:chExt cx="431799" cy="345296"/>
              </a:xfrm>
            </p:grpSpPr>
            <p:sp>
              <p:nvSpPr>
                <p:cNvPr id="135" name="Freeform 134"/>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6" name="Freeform 135"/>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pic>
          <p:nvPicPr>
            <p:cNvPr id="7" name="Picture 6"/>
            <p:cNvPicPr>
              <a:picLocks noChangeAspect="1"/>
            </p:cNvPicPr>
            <p:nvPr/>
          </p:nvPicPr>
          <p:blipFill>
            <a:blip r:embed="rId5"/>
            <a:stretch>
              <a:fillRect/>
            </a:stretch>
          </p:blipFill>
          <p:spPr>
            <a:xfrm>
              <a:off x="480100" y="5527273"/>
              <a:ext cx="1851331" cy="768475"/>
            </a:xfrm>
            <a:prstGeom prst="rect">
              <a:avLst/>
            </a:prstGeom>
          </p:spPr>
        </p:pic>
        <p:grpSp>
          <p:nvGrpSpPr>
            <p:cNvPr id="8" name="Group 7"/>
            <p:cNvGrpSpPr/>
            <p:nvPr/>
          </p:nvGrpSpPr>
          <p:grpSpPr>
            <a:xfrm>
              <a:off x="1799986" y="1356622"/>
              <a:ext cx="3445815" cy="1080333"/>
              <a:chOff x="2405407" y="1356622"/>
              <a:chExt cx="3445815" cy="1080333"/>
            </a:xfrm>
          </p:grpSpPr>
          <p:grpSp>
            <p:nvGrpSpPr>
              <p:cNvPr id="46" name="Group 45"/>
              <p:cNvGrpSpPr>
                <a:grpSpLocks noChangeAspect="1"/>
              </p:cNvGrpSpPr>
              <p:nvPr/>
            </p:nvGrpSpPr>
            <p:grpSpPr bwMode="auto">
              <a:xfrm>
                <a:off x="2405407" y="1356622"/>
                <a:ext cx="736108" cy="1065152"/>
                <a:chOff x="5885" y="1065"/>
                <a:chExt cx="651" cy="942"/>
              </a:xfrm>
            </p:grpSpPr>
            <p:sp>
              <p:nvSpPr>
                <p:cNvPr id="91"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2" name="Freeform 91"/>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3" name="Rectangle 92"/>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4" name="Rectangle 93"/>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5" name="Rectangle 94"/>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6" name="Rectangle 95"/>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7" name="Freeform 96"/>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8" name="Rectangle 97"/>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9" name="Rectangle 98"/>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0" name="Rectangle 99"/>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1" name="Freeform 100"/>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2" name="Oval 101"/>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3" name="Oval 102"/>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4" name="Freeform 103"/>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5" name="Freeform 104"/>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6" name="Freeform 105"/>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7" name="Freeform 106"/>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8" name="Freeform 107"/>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09" name="Freeform 108"/>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0" name="Freeform 109"/>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1" name="Freeform 110"/>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2" name="Freeform 111"/>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3" name="Rectangle 112"/>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4" name="Rectangle 113"/>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5" name="Rectangle 114"/>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6" name="Rectangle 115"/>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7" name="Freeform 116"/>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8" name="Rectangle 117"/>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19" name="Freeform 118"/>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0" name="Rectangle 119"/>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1" name="Freeform 120"/>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2" name="Rectangle 121"/>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3" name="Freeform 122"/>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4" name="Rectangle 123"/>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5" name="Freeform 124"/>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6" name="Freeform 125"/>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7" name="Rectangle 126"/>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8" name="Rectangle 127"/>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29" name="Rectangle 128"/>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0" name="Rectangle 129"/>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1" name="Freeform 130"/>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2" name="Freeform 131"/>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grpSp>
            <p:nvGrpSpPr>
              <p:cNvPr id="47" name="Group 46"/>
              <p:cNvGrpSpPr>
                <a:grpSpLocks noChangeAspect="1"/>
              </p:cNvGrpSpPr>
              <p:nvPr/>
            </p:nvGrpSpPr>
            <p:grpSpPr bwMode="auto">
              <a:xfrm>
                <a:off x="3818959" y="1371803"/>
                <a:ext cx="736108" cy="1065152"/>
                <a:chOff x="5885" y="1065"/>
                <a:chExt cx="651" cy="942"/>
              </a:xfrm>
            </p:grpSpPr>
            <p:sp>
              <p:nvSpPr>
                <p:cNvPr id="49"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0" name="Freeform 49"/>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1" name="Rectangle 50"/>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2" name="Rectangle 51"/>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4" name="Rectangle 53"/>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5" name="Freeform 54"/>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6" name="Rectangle 55"/>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7" name="Rectangle 56"/>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8" name="Rectangle 57"/>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59" name="Freeform 58"/>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0" name="Oval 59"/>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Oval 60"/>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2" name="Freeform 61"/>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3" name="Freeform 62"/>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4" name="Freeform 63"/>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5" name="Freeform 64"/>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6" name="Freeform 65"/>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7" name="Freeform 66"/>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8" name="Freeform 67"/>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69" name="Freeform 68"/>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0" name="Freeform 69"/>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1" name="Rectangle 70"/>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2" name="Rectangle 71"/>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3" name="Rectangle 72"/>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4" name="Rectangle 73"/>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5" name="Freeform 74"/>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6" name="Rectangle 75"/>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7" name="Freeform 76"/>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8" name="Rectangle 77"/>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79" name="Freeform 78"/>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0" name="Rectangle 79"/>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1" name="Freeform 80"/>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2" name="Rectangle 81"/>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3" name="Freeform 82"/>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4" name="Freeform 83"/>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5" name="Rectangle 84"/>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6" name="Rectangle 85"/>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7" name="Rectangle 86"/>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8" name="Rectangle 87"/>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89" name="Freeform 88"/>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90" name="Freeform 89"/>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48" name="TextBox 47"/>
              <p:cNvSpPr txBox="1"/>
              <p:nvPr/>
            </p:nvSpPr>
            <p:spPr>
              <a:xfrm>
                <a:off x="4727196" y="1369425"/>
                <a:ext cx="1124026"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Worker</a:t>
                </a:r>
                <a:br>
                  <a:rPr lang="en-GB" b="0" dirty="0">
                    <a:solidFill>
                      <a:srgbClr val="FFFFFF"/>
                    </a:solidFill>
                    <a:latin typeface="Segoe UI" panose="020B0502040204020203" pitchFamily="34" charset="0"/>
                    <a:cs typeface="Segoe UI" panose="020B0502040204020203" pitchFamily="34" charset="0"/>
                  </a:rPr>
                </a:br>
                <a:r>
                  <a:rPr lang="en-GB" b="0" dirty="0">
                    <a:solidFill>
                      <a:srgbClr val="FFFFFF"/>
                    </a:solidFill>
                    <a:latin typeface="Segoe UI" panose="020B0502040204020203" pitchFamily="34" charset="0"/>
                    <a:cs typeface="Segoe UI" panose="020B0502040204020203" pitchFamily="34" charset="0"/>
                  </a:rPr>
                  <a:t>Role</a:t>
                </a:r>
              </a:p>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Instances</a:t>
                </a:r>
              </a:p>
            </p:txBody>
          </p:sp>
        </p:grpSp>
        <p:grpSp>
          <p:nvGrpSpPr>
            <p:cNvPr id="9" name="Group 8"/>
            <p:cNvGrpSpPr/>
            <p:nvPr/>
          </p:nvGrpSpPr>
          <p:grpSpPr>
            <a:xfrm>
              <a:off x="614686" y="2974963"/>
              <a:ext cx="5713909" cy="1066092"/>
              <a:chOff x="1220107" y="2974963"/>
              <a:chExt cx="5713909" cy="1066092"/>
            </a:xfrm>
          </p:grpSpPr>
          <p:grpSp>
            <p:nvGrpSpPr>
              <p:cNvPr id="21" name="Group 20"/>
              <p:cNvGrpSpPr>
                <a:grpSpLocks noChangeAspect="1"/>
              </p:cNvGrpSpPr>
              <p:nvPr/>
            </p:nvGrpSpPr>
            <p:grpSpPr>
              <a:xfrm>
                <a:off x="1220107" y="2977938"/>
                <a:ext cx="1362825" cy="1063117"/>
                <a:chOff x="1507436" y="1799127"/>
                <a:chExt cx="3681068" cy="2752580"/>
              </a:xfrm>
            </p:grpSpPr>
            <p:sp>
              <p:nvSpPr>
                <p:cNvPr id="39" name="Rectangle 38"/>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44" name="Freeform 4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45" name="5-Point Star 4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a:grpSpLocks noChangeAspect="1"/>
              </p:cNvGrpSpPr>
              <p:nvPr/>
            </p:nvGrpSpPr>
            <p:grpSpPr>
              <a:xfrm>
                <a:off x="2770436" y="2975328"/>
                <a:ext cx="1362825" cy="1063117"/>
                <a:chOff x="1507436" y="1799127"/>
                <a:chExt cx="3681068" cy="2752580"/>
              </a:xfrm>
            </p:grpSpPr>
            <p:sp>
              <p:nvSpPr>
                <p:cNvPr id="32" name="Rectangle 3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5" name="Isosceles Triangle 3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7" name="Freeform 36"/>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8" name="5-Point Star 3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p:cNvGrpSpPr>
                <a:grpSpLocks noChangeAspect="1"/>
              </p:cNvGrpSpPr>
              <p:nvPr/>
            </p:nvGrpSpPr>
            <p:grpSpPr>
              <a:xfrm>
                <a:off x="4322973" y="2975328"/>
                <a:ext cx="1362825" cy="1063117"/>
                <a:chOff x="1507436" y="1799127"/>
                <a:chExt cx="3681068" cy="2752580"/>
              </a:xfrm>
            </p:grpSpPr>
            <p:sp>
              <p:nvSpPr>
                <p:cNvPr id="25" name="Rectangle 24"/>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31" name="5-Point Star 30"/>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24" name="TextBox 23"/>
              <p:cNvSpPr txBox="1"/>
              <p:nvPr/>
            </p:nvSpPr>
            <p:spPr>
              <a:xfrm>
                <a:off x="5809990" y="2974963"/>
                <a:ext cx="1124026" cy="92333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Web</a:t>
                </a:r>
                <a:br>
                  <a:rPr lang="en-GB" b="0" dirty="0">
                    <a:solidFill>
                      <a:srgbClr val="FFFFFF"/>
                    </a:solidFill>
                    <a:latin typeface="Segoe UI" panose="020B0502040204020203" pitchFamily="34" charset="0"/>
                    <a:cs typeface="Segoe UI" panose="020B0502040204020203" pitchFamily="34" charset="0"/>
                  </a:rPr>
                </a:br>
                <a:r>
                  <a:rPr lang="en-GB" b="0" dirty="0">
                    <a:solidFill>
                      <a:srgbClr val="FFFFFF"/>
                    </a:solidFill>
                    <a:latin typeface="Segoe UI" panose="020B0502040204020203" pitchFamily="34" charset="0"/>
                    <a:cs typeface="Segoe UI" panose="020B0502040204020203" pitchFamily="34" charset="0"/>
                  </a:rPr>
                  <a:t>Role</a:t>
                </a:r>
              </a:p>
              <a:p>
                <a:pPr lvl="0" fontAlgn="base">
                  <a:spcBef>
                    <a:spcPct val="0"/>
                  </a:spcBef>
                  <a:spcAft>
                    <a:spcPct val="0"/>
                  </a:spcAft>
                </a:pPr>
                <a:r>
                  <a:rPr lang="en-GB" b="0" dirty="0">
                    <a:solidFill>
                      <a:srgbClr val="FFFFFF"/>
                    </a:solidFill>
                    <a:latin typeface="Segoe UI" panose="020B0502040204020203" pitchFamily="34" charset="0"/>
                    <a:cs typeface="Segoe UI" panose="020B0502040204020203" pitchFamily="34" charset="0"/>
                  </a:rPr>
                  <a:t>Instances</a:t>
                </a:r>
              </a:p>
            </p:txBody>
          </p:sp>
        </p:grpSp>
        <p:grpSp>
          <p:nvGrpSpPr>
            <p:cNvPr id="10" name="Group 9"/>
            <p:cNvGrpSpPr/>
            <p:nvPr/>
          </p:nvGrpSpPr>
          <p:grpSpPr>
            <a:xfrm rot="5400000">
              <a:off x="1652236" y="4556582"/>
              <a:ext cx="1538287" cy="1127126"/>
              <a:chOff x="3802857" y="2865437"/>
              <a:chExt cx="1538287" cy="1127126"/>
            </a:xfrm>
          </p:grpSpPr>
          <p:sp>
            <p:nvSpPr>
              <p:cNvPr id="12" name="Freeform 11"/>
              <p:cNvSpPr>
                <a:spLocks/>
              </p:cNvSpPr>
              <p:nvPr/>
            </p:nvSpPr>
            <p:spPr bwMode="auto">
              <a:xfrm>
                <a:off x="4055269" y="2932112"/>
                <a:ext cx="298450" cy="55563"/>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4"/>
                      <a:pt x="4" y="0"/>
                      <a:pt x="9" y="0"/>
                    </a:cubicBezTo>
                    <a:cubicBezTo>
                      <a:pt x="84" y="0"/>
                      <a:pt x="84" y="0"/>
                      <a:pt x="84" y="0"/>
                    </a:cubicBezTo>
                    <a:cubicBezTo>
                      <a:pt x="89" y="0"/>
                      <a:pt x="93" y="4"/>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3" name="Freeform 12"/>
              <p:cNvSpPr>
                <a:spLocks/>
              </p:cNvSpPr>
              <p:nvPr/>
            </p:nvSpPr>
            <p:spPr bwMode="auto">
              <a:xfrm>
                <a:off x="4055269" y="3044825"/>
                <a:ext cx="298450" cy="53975"/>
              </a:xfrm>
              <a:custGeom>
                <a:avLst/>
                <a:gdLst>
                  <a:gd name="T0" fmla="*/ 9 w 93"/>
                  <a:gd name="T1" fmla="*/ 17 h 17"/>
                  <a:gd name="T2" fmla="*/ 0 w 93"/>
                  <a:gd name="T3" fmla="*/ 8 h 17"/>
                  <a:gd name="T4" fmla="*/ 0 w 93"/>
                  <a:gd name="T5" fmla="*/ 8 h 17"/>
                  <a:gd name="T6" fmla="*/ 9 w 93"/>
                  <a:gd name="T7" fmla="*/ 0 h 17"/>
                  <a:gd name="T8" fmla="*/ 84 w 93"/>
                  <a:gd name="T9" fmla="*/ 0 h 17"/>
                  <a:gd name="T10" fmla="*/ 93 w 93"/>
                  <a:gd name="T11" fmla="*/ 8 h 17"/>
                  <a:gd name="T12" fmla="*/ 93 w 93"/>
                  <a:gd name="T13" fmla="*/ 8 h 17"/>
                  <a:gd name="T14" fmla="*/ 84 w 93"/>
                  <a:gd name="T15" fmla="*/ 17 h 17"/>
                  <a:gd name="T16" fmla="*/ 9 w 9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7">
                    <a:moveTo>
                      <a:pt x="9" y="17"/>
                    </a:moveTo>
                    <a:cubicBezTo>
                      <a:pt x="4" y="17"/>
                      <a:pt x="0" y="13"/>
                      <a:pt x="0" y="8"/>
                    </a:cubicBezTo>
                    <a:cubicBezTo>
                      <a:pt x="0" y="8"/>
                      <a:pt x="0" y="8"/>
                      <a:pt x="0" y="8"/>
                    </a:cubicBezTo>
                    <a:cubicBezTo>
                      <a:pt x="0" y="3"/>
                      <a:pt x="4" y="0"/>
                      <a:pt x="9" y="0"/>
                    </a:cubicBezTo>
                    <a:cubicBezTo>
                      <a:pt x="84" y="0"/>
                      <a:pt x="84" y="0"/>
                      <a:pt x="84" y="0"/>
                    </a:cubicBezTo>
                    <a:cubicBezTo>
                      <a:pt x="89" y="0"/>
                      <a:pt x="93" y="3"/>
                      <a:pt x="93" y="8"/>
                    </a:cubicBezTo>
                    <a:cubicBezTo>
                      <a:pt x="93" y="8"/>
                      <a:pt x="93" y="8"/>
                      <a:pt x="93" y="8"/>
                    </a:cubicBezTo>
                    <a:cubicBezTo>
                      <a:pt x="93" y="13"/>
                      <a:pt x="89" y="17"/>
                      <a:pt x="84" y="17"/>
                    </a:cubicBezTo>
                    <a:lnTo>
                      <a:pt x="9" y="17"/>
                    </a:lnTo>
                    <a:close/>
                  </a:path>
                </a:pathLst>
              </a:custGeom>
              <a:solidFill>
                <a:srgbClr val="FCD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4" name="Freeform 13"/>
              <p:cNvSpPr>
                <a:spLocks/>
              </p:cNvSpPr>
              <p:nvPr/>
            </p:nvSpPr>
            <p:spPr bwMode="auto">
              <a:xfrm>
                <a:off x="3915569" y="2865437"/>
                <a:ext cx="258762" cy="301625"/>
              </a:xfrm>
              <a:custGeom>
                <a:avLst/>
                <a:gdLst>
                  <a:gd name="T0" fmla="*/ 81 w 81"/>
                  <a:gd name="T1" fmla="*/ 0 h 94"/>
                  <a:gd name="T2" fmla="*/ 35 w 81"/>
                  <a:gd name="T3" fmla="*/ 0 h 94"/>
                  <a:gd name="T4" fmla="*/ 0 w 81"/>
                  <a:gd name="T5" fmla="*/ 35 h 94"/>
                  <a:gd name="T6" fmla="*/ 0 w 81"/>
                  <a:gd name="T7" fmla="*/ 59 h 94"/>
                  <a:gd name="T8" fmla="*/ 35 w 81"/>
                  <a:gd name="T9" fmla="*/ 94 h 94"/>
                  <a:gd name="T10" fmla="*/ 81 w 81"/>
                  <a:gd name="T11" fmla="*/ 94 h 94"/>
                  <a:gd name="T12" fmla="*/ 81 w 8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81" y="0"/>
                    </a:moveTo>
                    <a:cubicBezTo>
                      <a:pt x="35" y="0"/>
                      <a:pt x="35" y="0"/>
                      <a:pt x="35" y="0"/>
                    </a:cubicBezTo>
                    <a:cubicBezTo>
                      <a:pt x="15" y="0"/>
                      <a:pt x="0" y="15"/>
                      <a:pt x="0" y="35"/>
                    </a:cubicBezTo>
                    <a:cubicBezTo>
                      <a:pt x="0" y="59"/>
                      <a:pt x="0" y="59"/>
                      <a:pt x="0" y="59"/>
                    </a:cubicBezTo>
                    <a:cubicBezTo>
                      <a:pt x="0" y="78"/>
                      <a:pt x="15" y="94"/>
                      <a:pt x="35" y="94"/>
                    </a:cubicBezTo>
                    <a:cubicBezTo>
                      <a:pt x="81" y="94"/>
                      <a:pt x="81" y="94"/>
                      <a:pt x="81" y="94"/>
                    </a:cubicBezTo>
                    <a:lnTo>
                      <a:pt x="81"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Freeform 14"/>
              <p:cNvSpPr>
                <a:spLocks/>
              </p:cNvSpPr>
              <p:nvPr/>
            </p:nvSpPr>
            <p:spPr bwMode="auto">
              <a:xfrm>
                <a:off x="3831432" y="2955925"/>
                <a:ext cx="179387" cy="120650"/>
              </a:xfrm>
              <a:custGeom>
                <a:avLst/>
                <a:gdLst>
                  <a:gd name="T0" fmla="*/ 0 w 113"/>
                  <a:gd name="T1" fmla="*/ 66 h 76"/>
                  <a:gd name="T2" fmla="*/ 0 w 113"/>
                  <a:gd name="T3" fmla="*/ 10 h 76"/>
                  <a:gd name="T4" fmla="*/ 113 w 113"/>
                  <a:gd name="T5" fmla="*/ 0 h 76"/>
                  <a:gd name="T6" fmla="*/ 113 w 113"/>
                  <a:gd name="T7" fmla="*/ 76 h 76"/>
                  <a:gd name="T8" fmla="*/ 0 w 113"/>
                  <a:gd name="T9" fmla="*/ 66 h 76"/>
                </a:gdLst>
                <a:ahLst/>
                <a:cxnLst>
                  <a:cxn ang="0">
                    <a:pos x="T0" y="T1"/>
                  </a:cxn>
                  <a:cxn ang="0">
                    <a:pos x="T2" y="T3"/>
                  </a:cxn>
                  <a:cxn ang="0">
                    <a:pos x="T4" y="T5"/>
                  </a:cxn>
                  <a:cxn ang="0">
                    <a:pos x="T6" y="T7"/>
                  </a:cxn>
                  <a:cxn ang="0">
                    <a:pos x="T8" y="T9"/>
                  </a:cxn>
                </a:cxnLst>
                <a:rect l="0" t="0" r="r" b="b"/>
                <a:pathLst>
                  <a:path w="113" h="76">
                    <a:moveTo>
                      <a:pt x="0" y="66"/>
                    </a:moveTo>
                    <a:lnTo>
                      <a:pt x="0" y="10"/>
                    </a:lnTo>
                    <a:lnTo>
                      <a:pt x="113" y="0"/>
                    </a:lnTo>
                    <a:lnTo>
                      <a:pt x="113" y="76"/>
                    </a:lnTo>
                    <a:lnTo>
                      <a:pt x="0" y="6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6" name="Freeform 15"/>
              <p:cNvSpPr>
                <a:spLocks/>
              </p:cNvSpPr>
              <p:nvPr/>
            </p:nvSpPr>
            <p:spPr bwMode="auto">
              <a:xfrm>
                <a:off x="3802857" y="2946400"/>
                <a:ext cx="53975" cy="139700"/>
              </a:xfrm>
              <a:custGeom>
                <a:avLst/>
                <a:gdLst>
                  <a:gd name="T0" fmla="*/ 9 w 17"/>
                  <a:gd name="T1" fmla="*/ 44 h 44"/>
                  <a:gd name="T2" fmla="*/ 0 w 17"/>
                  <a:gd name="T3" fmla="*/ 35 h 44"/>
                  <a:gd name="T4" fmla="*/ 0 w 17"/>
                  <a:gd name="T5" fmla="*/ 8 h 44"/>
                  <a:gd name="T6" fmla="*/ 9 w 17"/>
                  <a:gd name="T7" fmla="*/ 0 h 44"/>
                  <a:gd name="T8" fmla="*/ 9 w 17"/>
                  <a:gd name="T9" fmla="*/ 0 h 44"/>
                  <a:gd name="T10" fmla="*/ 17 w 17"/>
                  <a:gd name="T11" fmla="*/ 8 h 44"/>
                  <a:gd name="T12" fmla="*/ 17 w 17"/>
                  <a:gd name="T13" fmla="*/ 35 h 44"/>
                  <a:gd name="T14" fmla="*/ 9 w 17"/>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9" y="44"/>
                    </a:moveTo>
                    <a:cubicBezTo>
                      <a:pt x="4" y="44"/>
                      <a:pt x="0" y="40"/>
                      <a:pt x="0" y="35"/>
                    </a:cubicBezTo>
                    <a:cubicBezTo>
                      <a:pt x="0" y="8"/>
                      <a:pt x="0" y="8"/>
                      <a:pt x="0" y="8"/>
                    </a:cubicBezTo>
                    <a:cubicBezTo>
                      <a:pt x="0" y="3"/>
                      <a:pt x="4" y="0"/>
                      <a:pt x="9" y="0"/>
                    </a:cubicBezTo>
                    <a:cubicBezTo>
                      <a:pt x="9" y="0"/>
                      <a:pt x="9" y="0"/>
                      <a:pt x="9" y="0"/>
                    </a:cubicBezTo>
                    <a:cubicBezTo>
                      <a:pt x="13" y="0"/>
                      <a:pt x="17" y="3"/>
                      <a:pt x="17" y="8"/>
                    </a:cubicBezTo>
                    <a:cubicBezTo>
                      <a:pt x="17" y="35"/>
                      <a:pt x="17" y="35"/>
                      <a:pt x="17" y="35"/>
                    </a:cubicBezTo>
                    <a:cubicBezTo>
                      <a:pt x="17" y="40"/>
                      <a:pt x="13" y="44"/>
                      <a:pt x="9" y="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7" name="Freeform 16"/>
              <p:cNvSpPr>
                <a:spLocks/>
              </p:cNvSpPr>
              <p:nvPr/>
            </p:nvSpPr>
            <p:spPr bwMode="auto">
              <a:xfrm>
                <a:off x="4502944" y="2865437"/>
                <a:ext cx="258762" cy="301625"/>
              </a:xfrm>
              <a:custGeom>
                <a:avLst/>
                <a:gdLst>
                  <a:gd name="T0" fmla="*/ 0 w 81"/>
                  <a:gd name="T1" fmla="*/ 94 h 94"/>
                  <a:gd name="T2" fmla="*/ 46 w 81"/>
                  <a:gd name="T3" fmla="*/ 94 h 94"/>
                  <a:gd name="T4" fmla="*/ 81 w 81"/>
                  <a:gd name="T5" fmla="*/ 59 h 94"/>
                  <a:gd name="T6" fmla="*/ 81 w 81"/>
                  <a:gd name="T7" fmla="*/ 35 h 94"/>
                  <a:gd name="T8" fmla="*/ 46 w 81"/>
                  <a:gd name="T9" fmla="*/ 0 h 94"/>
                  <a:gd name="T10" fmla="*/ 0 w 81"/>
                  <a:gd name="T11" fmla="*/ 0 h 94"/>
                  <a:gd name="T12" fmla="*/ 0 w 81"/>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81" h="94">
                    <a:moveTo>
                      <a:pt x="0" y="94"/>
                    </a:moveTo>
                    <a:cubicBezTo>
                      <a:pt x="46" y="94"/>
                      <a:pt x="46" y="94"/>
                      <a:pt x="46" y="94"/>
                    </a:cubicBezTo>
                    <a:cubicBezTo>
                      <a:pt x="65" y="94"/>
                      <a:pt x="81" y="78"/>
                      <a:pt x="81" y="59"/>
                    </a:cubicBezTo>
                    <a:cubicBezTo>
                      <a:pt x="81" y="35"/>
                      <a:pt x="81" y="35"/>
                      <a:pt x="81" y="35"/>
                    </a:cubicBezTo>
                    <a:cubicBezTo>
                      <a:pt x="81" y="15"/>
                      <a:pt x="65" y="0"/>
                      <a:pt x="46" y="0"/>
                    </a:cubicBezTo>
                    <a:cubicBezTo>
                      <a:pt x="0" y="0"/>
                      <a:pt x="0" y="0"/>
                      <a:pt x="0" y="0"/>
                    </a:cubicBezTo>
                    <a:lnTo>
                      <a:pt x="0" y="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8" name="Freeform 17"/>
              <p:cNvSpPr>
                <a:spLocks/>
              </p:cNvSpPr>
              <p:nvPr/>
            </p:nvSpPr>
            <p:spPr bwMode="auto">
              <a:xfrm>
                <a:off x="4663282" y="2955925"/>
                <a:ext cx="182562" cy="120650"/>
              </a:xfrm>
              <a:custGeom>
                <a:avLst/>
                <a:gdLst>
                  <a:gd name="T0" fmla="*/ 115 w 115"/>
                  <a:gd name="T1" fmla="*/ 10 h 76"/>
                  <a:gd name="T2" fmla="*/ 115 w 115"/>
                  <a:gd name="T3" fmla="*/ 66 h 76"/>
                  <a:gd name="T4" fmla="*/ 0 w 115"/>
                  <a:gd name="T5" fmla="*/ 76 h 76"/>
                  <a:gd name="T6" fmla="*/ 0 w 115"/>
                  <a:gd name="T7" fmla="*/ 0 h 76"/>
                  <a:gd name="T8" fmla="*/ 115 w 115"/>
                  <a:gd name="T9" fmla="*/ 10 h 76"/>
                </a:gdLst>
                <a:ahLst/>
                <a:cxnLst>
                  <a:cxn ang="0">
                    <a:pos x="T0" y="T1"/>
                  </a:cxn>
                  <a:cxn ang="0">
                    <a:pos x="T2" y="T3"/>
                  </a:cxn>
                  <a:cxn ang="0">
                    <a:pos x="T4" y="T5"/>
                  </a:cxn>
                  <a:cxn ang="0">
                    <a:pos x="T6" y="T7"/>
                  </a:cxn>
                  <a:cxn ang="0">
                    <a:pos x="T8" y="T9"/>
                  </a:cxn>
                </a:cxnLst>
                <a:rect l="0" t="0" r="r" b="b"/>
                <a:pathLst>
                  <a:path w="115" h="76">
                    <a:moveTo>
                      <a:pt x="115" y="10"/>
                    </a:moveTo>
                    <a:lnTo>
                      <a:pt x="115" y="66"/>
                    </a:lnTo>
                    <a:lnTo>
                      <a:pt x="0" y="76"/>
                    </a:lnTo>
                    <a:lnTo>
                      <a:pt x="0" y="0"/>
                    </a:lnTo>
                    <a:lnTo>
                      <a:pt x="115"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19" name="Freeform 18"/>
              <p:cNvSpPr>
                <a:spLocks/>
              </p:cNvSpPr>
              <p:nvPr/>
            </p:nvSpPr>
            <p:spPr bwMode="auto">
              <a:xfrm>
                <a:off x="4820444" y="2946400"/>
                <a:ext cx="50800" cy="139700"/>
              </a:xfrm>
              <a:custGeom>
                <a:avLst/>
                <a:gdLst>
                  <a:gd name="T0" fmla="*/ 8 w 16"/>
                  <a:gd name="T1" fmla="*/ 0 h 44"/>
                  <a:gd name="T2" fmla="*/ 16 w 16"/>
                  <a:gd name="T3" fmla="*/ 8 h 44"/>
                  <a:gd name="T4" fmla="*/ 16 w 16"/>
                  <a:gd name="T5" fmla="*/ 35 h 44"/>
                  <a:gd name="T6" fmla="*/ 8 w 16"/>
                  <a:gd name="T7" fmla="*/ 44 h 44"/>
                  <a:gd name="T8" fmla="*/ 8 w 16"/>
                  <a:gd name="T9" fmla="*/ 44 h 44"/>
                  <a:gd name="T10" fmla="*/ 0 w 16"/>
                  <a:gd name="T11" fmla="*/ 35 h 44"/>
                  <a:gd name="T12" fmla="*/ 0 w 16"/>
                  <a:gd name="T13" fmla="*/ 8 h 44"/>
                  <a:gd name="T14" fmla="*/ 8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0"/>
                    </a:moveTo>
                    <a:cubicBezTo>
                      <a:pt x="13" y="0"/>
                      <a:pt x="16" y="3"/>
                      <a:pt x="16" y="8"/>
                    </a:cubicBezTo>
                    <a:cubicBezTo>
                      <a:pt x="16" y="35"/>
                      <a:pt x="16" y="35"/>
                      <a:pt x="16" y="35"/>
                    </a:cubicBezTo>
                    <a:cubicBezTo>
                      <a:pt x="16" y="40"/>
                      <a:pt x="13" y="44"/>
                      <a:pt x="8" y="44"/>
                    </a:cubicBezTo>
                    <a:cubicBezTo>
                      <a:pt x="8" y="44"/>
                      <a:pt x="8" y="44"/>
                      <a:pt x="8" y="44"/>
                    </a:cubicBezTo>
                    <a:cubicBezTo>
                      <a:pt x="3" y="44"/>
                      <a:pt x="0" y="40"/>
                      <a:pt x="0" y="35"/>
                    </a:cubicBezTo>
                    <a:cubicBezTo>
                      <a:pt x="0" y="8"/>
                      <a:pt x="0" y="8"/>
                      <a:pt x="0" y="8"/>
                    </a:cubicBezTo>
                    <a:cubicBezTo>
                      <a:pt x="0" y="3"/>
                      <a:pt x="3" y="0"/>
                      <a:pt x="8"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sp>
            <p:nvSpPr>
              <p:cNvPr id="20" name="Freeform 19"/>
              <p:cNvSpPr>
                <a:spLocks/>
              </p:cNvSpPr>
              <p:nvPr/>
            </p:nvSpPr>
            <p:spPr bwMode="auto">
              <a:xfrm>
                <a:off x="4893469" y="2978150"/>
                <a:ext cx="447675" cy="1014413"/>
              </a:xfrm>
              <a:custGeom>
                <a:avLst/>
                <a:gdLst>
                  <a:gd name="T0" fmla="*/ 140 w 140"/>
                  <a:gd name="T1" fmla="*/ 317 h 317"/>
                  <a:gd name="T2" fmla="*/ 116 w 140"/>
                  <a:gd name="T3" fmla="*/ 317 h 317"/>
                  <a:gd name="T4" fmla="*/ 116 w 140"/>
                  <a:gd name="T5" fmla="*/ 47 h 317"/>
                  <a:gd name="T6" fmla="*/ 93 w 140"/>
                  <a:gd name="T7" fmla="*/ 24 h 317"/>
                  <a:gd name="T8" fmla="*/ 0 w 140"/>
                  <a:gd name="T9" fmla="*/ 24 h 317"/>
                  <a:gd name="T10" fmla="*/ 0 w 140"/>
                  <a:gd name="T11" fmla="*/ 0 h 317"/>
                  <a:gd name="T12" fmla="*/ 93 w 140"/>
                  <a:gd name="T13" fmla="*/ 0 h 317"/>
                  <a:gd name="T14" fmla="*/ 140 w 140"/>
                  <a:gd name="T15" fmla="*/ 47 h 317"/>
                  <a:gd name="T16" fmla="*/ 140 w 140"/>
                  <a:gd name="T17"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317">
                    <a:moveTo>
                      <a:pt x="140" y="317"/>
                    </a:moveTo>
                    <a:cubicBezTo>
                      <a:pt x="116" y="317"/>
                      <a:pt x="116" y="317"/>
                      <a:pt x="116" y="317"/>
                    </a:cubicBezTo>
                    <a:cubicBezTo>
                      <a:pt x="116" y="47"/>
                      <a:pt x="116" y="47"/>
                      <a:pt x="116" y="47"/>
                    </a:cubicBezTo>
                    <a:cubicBezTo>
                      <a:pt x="116" y="34"/>
                      <a:pt x="106" y="24"/>
                      <a:pt x="93" y="24"/>
                    </a:cubicBezTo>
                    <a:cubicBezTo>
                      <a:pt x="0" y="24"/>
                      <a:pt x="0" y="24"/>
                      <a:pt x="0" y="24"/>
                    </a:cubicBezTo>
                    <a:cubicBezTo>
                      <a:pt x="0" y="0"/>
                      <a:pt x="0" y="0"/>
                      <a:pt x="0" y="0"/>
                    </a:cubicBezTo>
                    <a:cubicBezTo>
                      <a:pt x="93" y="0"/>
                      <a:pt x="93" y="0"/>
                      <a:pt x="93" y="0"/>
                    </a:cubicBezTo>
                    <a:cubicBezTo>
                      <a:pt x="119" y="0"/>
                      <a:pt x="140" y="21"/>
                      <a:pt x="140" y="47"/>
                    </a:cubicBezTo>
                    <a:lnTo>
                      <a:pt x="140" y="31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1" dirty="0">
                  <a:solidFill>
                    <a:srgbClr val="000000"/>
                  </a:solidFill>
                  <a:latin typeface="Verdana" pitchFamily="34" charset="0"/>
                  <a:cs typeface="Arial" charset="0"/>
                </a:endParaRPr>
              </a:p>
            </p:txBody>
          </p:sp>
        </p:grpSp>
        <p:sp>
          <p:nvSpPr>
            <p:cNvPr id="11" name="TextBox 10"/>
            <p:cNvSpPr txBox="1"/>
            <p:nvPr/>
          </p:nvSpPr>
          <p:spPr>
            <a:xfrm>
              <a:off x="7594451" y="2321024"/>
              <a:ext cx="1274644" cy="138499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sz="2800" b="0" dirty="0">
                  <a:solidFill>
                    <a:srgbClr val="000000"/>
                  </a:solidFill>
                  <a:latin typeface="Segoe UI" panose="020B0502040204020203" pitchFamily="34" charset="0"/>
                  <a:cs typeface="Segoe UI" panose="020B0502040204020203" pitchFamily="34" charset="0"/>
                </a:rPr>
                <a:t>PaaS </a:t>
              </a:r>
            </a:p>
            <a:p>
              <a:pPr lvl="0" fontAlgn="base">
                <a:spcBef>
                  <a:spcPct val="0"/>
                </a:spcBef>
                <a:spcAft>
                  <a:spcPct val="0"/>
                </a:spcAft>
              </a:pPr>
              <a:r>
                <a:rPr lang="en-GB" sz="2800" b="0" dirty="0">
                  <a:solidFill>
                    <a:srgbClr val="000000"/>
                  </a:solidFill>
                  <a:latin typeface="Segoe UI" panose="020B0502040204020203" pitchFamily="34" charset="0"/>
                  <a:cs typeface="Segoe UI" panose="020B0502040204020203" pitchFamily="34" charset="0"/>
                </a:rPr>
                <a:t>cloud</a:t>
              </a:r>
              <a:br>
                <a:rPr lang="en-GB" sz="2800" b="0" dirty="0">
                  <a:solidFill>
                    <a:srgbClr val="000000"/>
                  </a:solidFill>
                  <a:latin typeface="Segoe UI" panose="020B0502040204020203" pitchFamily="34" charset="0"/>
                  <a:cs typeface="Segoe UI" panose="020B0502040204020203" pitchFamily="34" charset="0"/>
                </a:rPr>
              </a:br>
              <a:r>
                <a:rPr lang="en-GB" sz="2800" b="0" dirty="0">
                  <a:solidFill>
                    <a:srgbClr val="000000"/>
                  </a:solidFill>
                  <a:latin typeface="Segoe UI" panose="020B0502040204020203" pitchFamily="34" charset="0"/>
                  <a:cs typeface="Segoe UI" panose="020B0502040204020203" pitchFamily="34" charset="0"/>
                </a:rPr>
                <a:t>service</a:t>
              </a:r>
            </a:p>
          </p:txBody>
        </p:sp>
      </p:grpSp>
    </p:spTree>
    <p:custDataLst>
      <p:tags r:id="rId1"/>
    </p:custDataLst>
    <p:extLst>
      <p:ext uri="{BB962C8B-B14F-4D97-AF65-F5344CB8AC3E}">
        <p14:creationId xmlns:p14="http://schemas.microsoft.com/office/powerpoint/2010/main" val="122604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deploying PaaS cloud services</a:t>
            </a:r>
          </a:p>
        </p:txBody>
      </p:sp>
      <p:grpSp>
        <p:nvGrpSpPr>
          <p:cNvPr id="4" name="Group 3" descr="The graphic shows how a cloud service project can be deployed to an Azure PaaS cloud service by using a publish profile in Visual Studio, by using a package file and a configuration file in the Azure Portal, or by using continuous deployment from Visual Studio Online."/>
          <p:cNvGrpSpPr/>
          <p:nvPr/>
        </p:nvGrpSpPr>
        <p:grpSpPr>
          <a:xfrm>
            <a:off x="1161055" y="1110510"/>
            <a:ext cx="7048225" cy="5670912"/>
            <a:chOff x="1161055" y="1110510"/>
            <a:chExt cx="7048225" cy="5670912"/>
          </a:xfrm>
        </p:grpSpPr>
        <p:cxnSp>
          <p:nvCxnSpPr>
            <p:cNvPr id="5" name="Straight Arrow Connector 4"/>
            <p:cNvCxnSpPr/>
            <p:nvPr/>
          </p:nvCxnSpPr>
          <p:spPr bwMode="auto">
            <a:xfrm flipV="1">
              <a:off x="2883497" y="2887521"/>
              <a:ext cx="1365820" cy="1998247"/>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bwMode="auto">
            <a:xfrm flipH="1" flipV="1">
              <a:off x="4647656" y="2919924"/>
              <a:ext cx="4214" cy="1691140"/>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bwMode="auto">
            <a:xfrm flipH="1" flipV="1">
              <a:off x="5014501" y="2917506"/>
              <a:ext cx="1381558" cy="2013644"/>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3145683" y="1110510"/>
              <a:ext cx="3780666" cy="1563740"/>
              <a:chOff x="3023505" y="1539541"/>
              <a:chExt cx="3780666" cy="1563740"/>
            </a:xfrm>
          </p:grpSpPr>
          <p:pic>
            <p:nvPicPr>
              <p:cNvPr id="64" name="Picture 63"/>
              <p:cNvPicPr>
                <a:picLocks noChangeAspect="1"/>
              </p:cNvPicPr>
              <p:nvPr/>
            </p:nvPicPr>
            <p:blipFill>
              <a:blip r:embed="rId4"/>
              <a:stretch>
                <a:fillRect/>
              </a:stretch>
            </p:blipFill>
            <p:spPr>
              <a:xfrm>
                <a:off x="3023505" y="1539541"/>
                <a:ext cx="2763820" cy="1563740"/>
              </a:xfrm>
              <a:prstGeom prst="rect">
                <a:avLst/>
              </a:prstGeom>
            </p:spPr>
          </p:pic>
          <p:sp>
            <p:nvSpPr>
              <p:cNvPr id="65" name="TextBox 64"/>
              <p:cNvSpPr txBox="1"/>
              <p:nvPr/>
            </p:nvSpPr>
            <p:spPr>
              <a:xfrm>
                <a:off x="5836598" y="1595336"/>
                <a:ext cx="967573" cy="101566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sz="2000" b="0" dirty="0">
                    <a:solidFill>
                      <a:srgbClr val="000000"/>
                    </a:solidFill>
                    <a:latin typeface="Segoe UI" panose="020B0502040204020203" pitchFamily="34" charset="0"/>
                    <a:cs typeface="Segoe UI" panose="020B0502040204020203" pitchFamily="34" charset="0"/>
                  </a:rPr>
                  <a:t>PaaS</a:t>
                </a:r>
              </a:p>
              <a:p>
                <a:pPr lvl="0" fontAlgn="base">
                  <a:spcBef>
                    <a:spcPct val="0"/>
                  </a:spcBef>
                  <a:spcAft>
                    <a:spcPct val="0"/>
                  </a:spcAft>
                </a:pPr>
                <a:r>
                  <a:rPr lang="en-GB" sz="2000" b="0" dirty="0">
                    <a:solidFill>
                      <a:srgbClr val="000000"/>
                    </a:solidFill>
                    <a:latin typeface="Segoe UI" panose="020B0502040204020203" pitchFamily="34" charset="0"/>
                    <a:cs typeface="Segoe UI" panose="020B0502040204020203" pitchFamily="34" charset="0"/>
                  </a:rPr>
                  <a:t>cloud</a:t>
                </a:r>
              </a:p>
              <a:p>
                <a:pPr lvl="0" fontAlgn="base">
                  <a:spcBef>
                    <a:spcPct val="0"/>
                  </a:spcBef>
                  <a:spcAft>
                    <a:spcPct val="0"/>
                  </a:spcAft>
                </a:pPr>
                <a:r>
                  <a:rPr lang="en-GB" sz="2000" b="0" dirty="0">
                    <a:solidFill>
                      <a:srgbClr val="000000"/>
                    </a:solidFill>
                    <a:latin typeface="Segoe UI" panose="020B0502040204020203" pitchFamily="34" charset="0"/>
                    <a:cs typeface="Segoe UI" panose="020B0502040204020203" pitchFamily="34" charset="0"/>
                  </a:rPr>
                  <a:t>service</a:t>
                </a:r>
              </a:p>
            </p:txBody>
          </p:sp>
          <p:grpSp>
            <p:nvGrpSpPr>
              <p:cNvPr id="66" name="Group 65"/>
              <p:cNvGrpSpPr>
                <a:grpSpLocks noChangeAspect="1"/>
              </p:cNvGrpSpPr>
              <p:nvPr/>
            </p:nvGrpSpPr>
            <p:grpSpPr>
              <a:xfrm>
                <a:off x="3926369" y="1926950"/>
                <a:ext cx="1229818" cy="952115"/>
                <a:chOff x="5345113" y="3798888"/>
                <a:chExt cx="431799" cy="345296"/>
              </a:xfrm>
            </p:grpSpPr>
            <p:sp>
              <p:nvSpPr>
                <p:cNvPr id="67" name="Freeform 66"/>
                <p:cNvSpPr>
                  <a:spLocks noEditPoints="1"/>
                </p:cNvSpPr>
                <p:nvPr/>
              </p:nvSpPr>
              <p:spPr bwMode="auto">
                <a:xfrm>
                  <a:off x="5345113" y="3947334"/>
                  <a:ext cx="193675" cy="196850"/>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8" name="Freeform 67"/>
                <p:cNvSpPr>
                  <a:spLocks noEditPoints="1"/>
                </p:cNvSpPr>
                <p:nvPr/>
              </p:nvSpPr>
              <p:spPr bwMode="auto">
                <a:xfrm>
                  <a:off x="5500687" y="3798888"/>
                  <a:ext cx="276225" cy="276225"/>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grpSp>
        <p:grpSp>
          <p:nvGrpSpPr>
            <p:cNvPr id="9" name="Group 8"/>
            <p:cNvGrpSpPr/>
            <p:nvPr/>
          </p:nvGrpSpPr>
          <p:grpSpPr>
            <a:xfrm>
              <a:off x="1161055" y="5098907"/>
              <a:ext cx="1862450" cy="1682515"/>
              <a:chOff x="1161055" y="5098907"/>
              <a:chExt cx="1862450" cy="1682515"/>
            </a:xfrm>
          </p:grpSpPr>
          <p:sp>
            <p:nvSpPr>
              <p:cNvPr id="62" name="TextBox 61"/>
              <p:cNvSpPr txBox="1"/>
              <p:nvPr/>
            </p:nvSpPr>
            <p:spPr>
              <a:xfrm>
                <a:off x="1211385" y="6412090"/>
                <a:ext cx="14981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Visual Studio</a:t>
                </a:r>
              </a:p>
            </p:txBody>
          </p:sp>
          <p:pic>
            <p:nvPicPr>
              <p:cNvPr id="63" name="Picture 62"/>
              <p:cNvPicPr>
                <a:picLocks noChangeAspect="1"/>
              </p:cNvPicPr>
              <p:nvPr/>
            </p:nvPicPr>
            <p:blipFill>
              <a:blip r:embed="rId5"/>
              <a:stretch>
                <a:fillRect/>
              </a:stretch>
            </p:blipFill>
            <p:spPr>
              <a:xfrm>
                <a:off x="1161055" y="5098907"/>
                <a:ext cx="1862450" cy="1100044"/>
              </a:xfrm>
              <a:prstGeom prst="rect">
                <a:avLst/>
              </a:prstGeom>
            </p:spPr>
          </p:pic>
        </p:grpSp>
        <p:grpSp>
          <p:nvGrpSpPr>
            <p:cNvPr id="10" name="Group 9"/>
            <p:cNvGrpSpPr/>
            <p:nvPr/>
          </p:nvGrpSpPr>
          <p:grpSpPr>
            <a:xfrm>
              <a:off x="3613336" y="4835377"/>
              <a:ext cx="2037377" cy="1888605"/>
              <a:chOff x="4068160" y="4664344"/>
              <a:chExt cx="2037377" cy="1888605"/>
            </a:xfrm>
          </p:grpSpPr>
          <p:grpSp>
            <p:nvGrpSpPr>
              <p:cNvPr id="50" name="Group 49"/>
              <p:cNvGrpSpPr>
                <a:grpSpLocks noChangeAspect="1"/>
              </p:cNvGrpSpPr>
              <p:nvPr/>
            </p:nvGrpSpPr>
            <p:grpSpPr bwMode="auto">
              <a:xfrm>
                <a:off x="4352937" y="4664344"/>
                <a:ext cx="1752600" cy="994982"/>
                <a:chOff x="6696" y="1932"/>
                <a:chExt cx="539" cy="306"/>
              </a:xfrm>
            </p:grpSpPr>
            <p:sp>
              <p:nvSpPr>
                <p:cNvPr id="60"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61" name="Freeform 60"/>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51" name="TextBox 50"/>
              <p:cNvSpPr txBox="1"/>
              <p:nvPr/>
            </p:nvSpPr>
            <p:spPr>
              <a:xfrm>
                <a:off x="4068160" y="6183617"/>
                <a:ext cx="143706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Azure portal</a:t>
                </a:r>
              </a:p>
            </p:txBody>
          </p:sp>
          <p:grpSp>
            <p:nvGrpSpPr>
              <p:cNvPr id="52" name="Group 51"/>
              <p:cNvGrpSpPr>
                <a:grpSpLocks noChangeAspect="1"/>
              </p:cNvGrpSpPr>
              <p:nvPr/>
            </p:nvGrpSpPr>
            <p:grpSpPr>
              <a:xfrm>
                <a:off x="4171385" y="5111566"/>
                <a:ext cx="1306902" cy="1019492"/>
                <a:chOff x="1507436" y="1799127"/>
                <a:chExt cx="3681068" cy="2752580"/>
              </a:xfrm>
            </p:grpSpPr>
            <p:sp>
              <p:nvSpPr>
                <p:cNvPr id="53" name="Rectangle 5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6" name="Isosceles Triangle 5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5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59" name="5-Point Star 5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defTabSz="932472" fontAlgn="base">
                    <a:lnSpc>
                      <a:spcPct val="90000"/>
                    </a:lnSpc>
                    <a:spcBef>
                      <a:spcPct val="0"/>
                    </a:spcBef>
                    <a:spcAft>
                      <a:spcPct val="0"/>
                    </a:spcAft>
                  </a:pPr>
                  <a:endParaRPr lang="en-US" sz="2400" b="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1" name="Group 10"/>
            <p:cNvGrpSpPr/>
            <p:nvPr/>
          </p:nvGrpSpPr>
          <p:grpSpPr>
            <a:xfrm>
              <a:off x="6147881" y="4915534"/>
              <a:ext cx="2061399" cy="1743961"/>
              <a:chOff x="6147881" y="4915534"/>
              <a:chExt cx="2061399" cy="1743961"/>
            </a:xfrm>
          </p:grpSpPr>
          <p:sp>
            <p:nvSpPr>
              <p:cNvPr id="48" name="TextBox 47"/>
              <p:cNvSpPr txBox="1"/>
              <p:nvPr/>
            </p:nvSpPr>
            <p:spPr>
              <a:xfrm>
                <a:off x="6147881" y="6013164"/>
                <a:ext cx="2061399"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base">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Visual Studio Team Services</a:t>
                </a:r>
              </a:p>
            </p:txBody>
          </p:sp>
          <p:pic>
            <p:nvPicPr>
              <p:cNvPr id="49" name="Picture 48"/>
              <p:cNvPicPr>
                <a:picLocks noChangeAspect="1"/>
              </p:cNvPicPr>
              <p:nvPr/>
            </p:nvPicPr>
            <p:blipFill>
              <a:blip r:embed="rId6"/>
              <a:stretch>
                <a:fillRect/>
              </a:stretch>
            </p:blipFill>
            <p:spPr>
              <a:xfrm>
                <a:off x="6396059" y="4915534"/>
                <a:ext cx="1574963" cy="978617"/>
              </a:xfrm>
              <a:prstGeom prst="rect">
                <a:avLst/>
              </a:prstGeom>
            </p:spPr>
          </p:pic>
        </p:grpSp>
        <p:grpSp>
          <p:nvGrpSpPr>
            <p:cNvPr id="12" name="Group 11"/>
            <p:cNvGrpSpPr/>
            <p:nvPr/>
          </p:nvGrpSpPr>
          <p:grpSpPr>
            <a:xfrm>
              <a:off x="2474383" y="3314662"/>
              <a:ext cx="1852842" cy="805255"/>
              <a:chOff x="2474383" y="3314662"/>
              <a:chExt cx="1852842" cy="805255"/>
            </a:xfrm>
          </p:grpSpPr>
          <p:grpSp>
            <p:nvGrpSpPr>
              <p:cNvPr id="30" name="Group 29"/>
              <p:cNvGrpSpPr>
                <a:grpSpLocks noChangeAspect="1"/>
              </p:cNvGrpSpPr>
              <p:nvPr/>
            </p:nvGrpSpPr>
            <p:grpSpPr>
              <a:xfrm>
                <a:off x="3525537" y="3321404"/>
                <a:ext cx="801688" cy="798513"/>
                <a:chOff x="7296944" y="5021262"/>
                <a:chExt cx="801688" cy="798513"/>
              </a:xfrm>
            </p:grpSpPr>
            <p:sp>
              <p:nvSpPr>
                <p:cNvPr id="32" name="Rectangle 3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3" name="Freeform 3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4" name="Freeform 3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5" name="Freeform 3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6" name="Freeform 3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7" name="Freeform 3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8" name="Freeform 3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39" name="Freeform 3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0" name="Freeform 3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1" name="Freeform 4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2" name="Freeform 4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3" name="Freeform 4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4" name="Freeform 4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b="0" dirty="0"/>
                </a:p>
              </p:txBody>
            </p:sp>
            <p:sp>
              <p:nvSpPr>
                <p:cNvPr id="45" name="Freeform 4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6" name="Freeform 4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47" name="Freeform 4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31" name="TextBox 30"/>
              <p:cNvSpPr txBox="1"/>
              <p:nvPr/>
            </p:nvSpPr>
            <p:spPr>
              <a:xfrm>
                <a:off x="2474383" y="3314662"/>
                <a:ext cx="1020408"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Package</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file</a:t>
                </a:r>
              </a:p>
            </p:txBody>
          </p:sp>
        </p:grpSp>
        <p:grpSp>
          <p:nvGrpSpPr>
            <p:cNvPr id="13" name="Group 12"/>
            <p:cNvGrpSpPr/>
            <p:nvPr/>
          </p:nvGrpSpPr>
          <p:grpSpPr>
            <a:xfrm>
              <a:off x="4595248" y="3267180"/>
              <a:ext cx="2597915" cy="980945"/>
              <a:chOff x="4595248" y="3267180"/>
              <a:chExt cx="2597915" cy="980945"/>
            </a:xfrm>
          </p:grpSpPr>
          <p:grpSp>
            <p:nvGrpSpPr>
              <p:cNvPr id="14" name="Group 13"/>
              <p:cNvGrpSpPr>
                <a:grpSpLocks noChangeAspect="1"/>
              </p:cNvGrpSpPr>
              <p:nvPr/>
            </p:nvGrpSpPr>
            <p:grpSpPr bwMode="auto">
              <a:xfrm>
                <a:off x="4595248" y="3267180"/>
                <a:ext cx="1037792" cy="980945"/>
                <a:chOff x="645" y="1325"/>
                <a:chExt cx="1104" cy="1003"/>
              </a:xfrm>
            </p:grpSpPr>
            <p:sp>
              <p:nvSpPr>
                <p:cNvPr id="16"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17" name="Rectangle 16"/>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18" name="Freeform 17"/>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19" name="Oval 18"/>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0" name="Oval 19"/>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1" name="Rectangle 20"/>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2" name="Oval 21"/>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3"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4"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5"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6"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7"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8"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sp>
              <p:nvSpPr>
                <p:cNvPr id="29"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914400" fontAlgn="base">
                    <a:spcBef>
                      <a:spcPct val="0"/>
                    </a:spcBef>
                    <a:spcAft>
                      <a:spcPct val="0"/>
                    </a:spcAft>
                  </a:pPr>
                  <a:endParaRPr lang="en-US" sz="1800" b="0" dirty="0">
                    <a:solidFill>
                      <a:srgbClr val="000000"/>
                    </a:solidFill>
                    <a:latin typeface="Verdana" pitchFamily="34" charset="0"/>
                    <a:cs typeface="Arial" charset="0"/>
                  </a:endParaRPr>
                </a:p>
              </p:txBody>
            </p:sp>
          </p:grpSp>
          <p:sp>
            <p:nvSpPr>
              <p:cNvPr id="15" name="TextBox 14"/>
              <p:cNvSpPr txBox="1"/>
              <p:nvPr/>
            </p:nvSpPr>
            <p:spPr>
              <a:xfrm>
                <a:off x="5610679" y="3277162"/>
                <a:ext cx="1582484"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spcBef>
                    <a:spcPct val="0"/>
                  </a:spcBef>
                  <a:spcAft>
                    <a:spcPct val="0"/>
                  </a:spcAft>
                </a:pPr>
                <a:r>
                  <a:rPr lang="en-GB" b="0" dirty="0">
                    <a:solidFill>
                      <a:srgbClr val="000000"/>
                    </a:solidFill>
                    <a:latin typeface="Segoe UI" panose="020B0502040204020203" pitchFamily="34" charset="0"/>
                    <a:cs typeface="Segoe UI" panose="020B0502040204020203" pitchFamily="34" charset="0"/>
                  </a:rPr>
                  <a:t>Configuration</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file</a:t>
                </a:r>
              </a:p>
            </p:txBody>
          </p:sp>
        </p:grpSp>
      </p:grpSp>
    </p:spTree>
    <p:custDataLst>
      <p:tags r:id="rId1"/>
    </p:custDataLst>
    <p:extLst>
      <p:ext uri="{BB962C8B-B14F-4D97-AF65-F5344CB8AC3E}">
        <p14:creationId xmlns:p14="http://schemas.microsoft.com/office/powerpoint/2010/main" val="110155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00b689f-5f15-46bc-8c71-ccd37f9380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deployment environments for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dirty="0">
                <a:solidFill>
                  <a:srgbClr val="000000"/>
                </a:solidFill>
              </a:rPr>
              <a:t>During development:</a:t>
            </a:r>
          </a:p>
          <a:p>
            <a:pPr marL="365760" lvl="1"/>
            <a:r>
              <a:rPr lang="en-US" sz="2000" dirty="0">
                <a:solidFill>
                  <a:srgbClr val="000000"/>
                </a:solidFill>
              </a:rPr>
              <a:t>The cloud service runs on developers’ local computers</a:t>
            </a:r>
          </a:p>
          <a:p>
            <a:pPr marL="365760" lvl="1"/>
            <a:r>
              <a:rPr lang="en-US" sz="2000" dirty="0">
                <a:solidFill>
                  <a:srgbClr val="000000"/>
                </a:solidFill>
              </a:rPr>
              <a:t>The compute emulator runs cloud service code</a:t>
            </a:r>
          </a:p>
          <a:p>
            <a:pPr marL="365760" lvl="1"/>
            <a:r>
              <a:rPr lang="en-US" sz="2000" dirty="0">
                <a:solidFill>
                  <a:srgbClr val="000000"/>
                </a:solidFill>
              </a:rPr>
              <a:t>The storage emulator stores blobs and other data</a:t>
            </a:r>
          </a:p>
          <a:p>
            <a:pPr lvl="0"/>
            <a:r>
              <a:rPr lang="en-US" sz="2400" dirty="0">
                <a:solidFill>
                  <a:srgbClr val="000000"/>
                </a:solidFill>
              </a:rPr>
              <a:t>During staging:</a:t>
            </a:r>
          </a:p>
          <a:p>
            <a:pPr marL="365760" lvl="1"/>
            <a:r>
              <a:rPr lang="en-US" sz="2000" dirty="0">
                <a:solidFill>
                  <a:srgbClr val="000000"/>
                </a:solidFill>
              </a:rPr>
              <a:t>The cloud service is deployed to a staging slot</a:t>
            </a:r>
          </a:p>
          <a:p>
            <a:pPr marL="365760" lvl="1"/>
            <a:r>
              <a:rPr lang="en-US" sz="2000" dirty="0">
                <a:solidFill>
                  <a:srgbClr val="000000"/>
                </a:solidFill>
              </a:rPr>
              <a:t>Azure runs the code</a:t>
            </a:r>
          </a:p>
          <a:p>
            <a:pPr marL="365760" lvl="1"/>
            <a:r>
              <a:rPr lang="en-US" sz="2000" dirty="0">
                <a:solidFill>
                  <a:srgbClr val="000000"/>
                </a:solidFill>
              </a:rPr>
              <a:t>Azure hosts the storage</a:t>
            </a:r>
          </a:p>
          <a:p>
            <a:pPr lvl="0"/>
            <a:r>
              <a:rPr lang="en-US" sz="2400" dirty="0">
                <a:solidFill>
                  <a:srgbClr val="000000"/>
                </a:solidFill>
              </a:rPr>
              <a:t>For production:</a:t>
            </a:r>
          </a:p>
          <a:p>
            <a:pPr marL="365760" lvl="1"/>
            <a:r>
              <a:rPr lang="en-US" sz="2000" dirty="0">
                <a:solidFill>
                  <a:srgbClr val="000000"/>
                </a:solidFill>
              </a:rPr>
              <a:t>The cloud service is deployed to a production slot</a:t>
            </a:r>
          </a:p>
          <a:p>
            <a:pPr marL="365760" lvl="1"/>
            <a:r>
              <a:rPr lang="en-US" sz="2000" dirty="0">
                <a:solidFill>
                  <a:srgbClr val="000000"/>
                </a:solidFill>
              </a:rPr>
              <a:t>Azure runs the code</a:t>
            </a:r>
          </a:p>
          <a:p>
            <a:pPr marL="365760" lvl="1"/>
            <a:r>
              <a:rPr lang="en-US" sz="2000" dirty="0">
                <a:solidFill>
                  <a:srgbClr val="000000"/>
                </a:solidFill>
              </a:rPr>
              <a:t>Azure hosts the storage</a:t>
            </a:r>
          </a:p>
          <a:p>
            <a:endParaRPr lang="en-US" sz="2400" dirty="0"/>
          </a:p>
        </p:txBody>
      </p:sp>
    </p:spTree>
    <p:custDataLst>
      <p:tags r:id="rId1"/>
    </p:custDataLst>
    <p:extLst>
      <p:ext uri="{BB962C8B-B14F-4D97-AF65-F5344CB8AC3E}">
        <p14:creationId xmlns:p14="http://schemas.microsoft.com/office/powerpoint/2010/main" val="407111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a39d633-09f5-445b-9e5e-f60defacd1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and deploying PaaS cloud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sz="2400" dirty="0"/>
              <a:t>Create a new PaaS cloud service by using Azure PowerShell</a:t>
            </a:r>
          </a:p>
          <a:p>
            <a:r>
              <a:rPr lang="en-US" sz="2400" dirty="0"/>
              <a:t>Configure and package a cloud service project in Visual Studio 2015</a:t>
            </a:r>
          </a:p>
          <a:p>
            <a:r>
              <a:rPr lang="en-US" sz="2400" dirty="0"/>
              <a:t>Deploy a packaged cloud service project by using the Azure Portal</a:t>
            </a:r>
          </a:p>
          <a:p>
            <a:endParaRPr lang="en-US" dirty="0"/>
          </a:p>
        </p:txBody>
      </p:sp>
    </p:spTree>
    <p:custDataLst>
      <p:tags r:id="rId1"/>
    </p:custDataLst>
    <p:extLst>
      <p:ext uri="{BB962C8B-B14F-4D97-AF65-F5344CB8AC3E}">
        <p14:creationId xmlns:p14="http://schemas.microsoft.com/office/powerpoint/2010/main" val="1433906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30</TotalTime>
  <Words>3832</Words>
  <Application>Microsoft Office PowerPoint</Application>
  <PresentationFormat>On-screen Show (4:3)</PresentationFormat>
  <Paragraphs>370</Paragraphs>
  <Slides>23</Slides>
  <Notes>23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Symbol</vt:lpstr>
      <vt:lpstr>Courier New</vt:lpstr>
      <vt:lpstr>Verdana</vt:lpstr>
      <vt:lpstr>Wingdings</vt:lpstr>
      <vt:lpstr>Segoe UI</vt:lpstr>
      <vt:lpstr>Times New Roman</vt:lpstr>
      <vt:lpstr>Arial</vt:lpstr>
      <vt:lpstr>Calibri</vt:lpstr>
      <vt:lpstr>NG_MOC_Core_ModuleNew2</vt:lpstr>
      <vt:lpstr>Module 8</vt:lpstr>
      <vt:lpstr>Module Overview</vt:lpstr>
      <vt:lpstr>Lesson 1: Planning and deploying PaaS cloud services</vt:lpstr>
      <vt:lpstr>Demonstration: Preparing the Microsoft Azure environment for the lab and demonstrations in this module</vt:lpstr>
      <vt:lpstr>PaaS cloud services as components of Azure</vt:lpstr>
      <vt:lpstr>PaaS cloud services overview</vt:lpstr>
      <vt:lpstr>Creating and deploying PaaS cloud services</vt:lpstr>
      <vt:lpstr>Managing deployment environments for PaaS cloud services</vt:lpstr>
      <vt:lpstr>Demonstration: Creating and deploying PaaS cloud services</vt:lpstr>
      <vt:lpstr>PowerPoint Presentation</vt:lpstr>
      <vt:lpstr>Updating PaaS cloud services</vt:lpstr>
      <vt:lpstr>Lesson 2: Managing and maintaining cloud services</vt:lpstr>
      <vt:lpstr>Modifying configuration files</vt:lpstr>
      <vt:lpstr>Managing endpoints and queues</vt:lpstr>
      <vt:lpstr>Adding a PaaS cloud service to a VNET</vt:lpstr>
      <vt:lpstr>Demonstration: Scaling PaaS cloud services</vt:lpstr>
      <vt:lpstr>PowerPoint Presentation</vt:lpstr>
      <vt:lpstr>Configuring the monitoring of PaaS cloud services</vt:lpstr>
      <vt:lpstr>Monitoring PaaS cloud services</vt:lpstr>
      <vt:lpstr>Lab: Implementing PaaS cloud services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mahipal</dc:creator>
  <cp:lastModifiedBy>Kathy Krause</cp:lastModifiedBy>
  <cp:revision>10</cp:revision>
  <dcterms:created xsi:type="dcterms:W3CDTF">2017-02-20T13:53:45Z</dcterms:created>
  <dcterms:modified xsi:type="dcterms:W3CDTF">2017-03-04T16:37:59Z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EEC58E34-F1BC-49D4-B606-87485786915A</vt:lpwstr>
  </property>
  <property fmtid="{D5CDD505-2E9C-101B-9397-08002B2CF9AE}" pid="3" name="ArticulatePath">
    <vt:lpwstr>20533C_08</vt:lpwstr>
  </property>
</Properties>
</file>