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84" r:id="rId12"/>
    <p:sldId id="266" r:id="rId13"/>
    <p:sldId id="267" r:id="rId14"/>
    <p:sldId id="268" r:id="rId15"/>
    <p:sldId id="269" r:id="rId16"/>
    <p:sldId id="270" r:id="rId17"/>
    <p:sldId id="271" r:id="rId18"/>
    <p:sldId id="272" r:id="rId19"/>
    <p:sldId id="285" r:id="rId20"/>
    <p:sldId id="273" r:id="rId21"/>
    <p:sldId id="274" r:id="rId22"/>
    <p:sldId id="275" r:id="rId23"/>
    <p:sldId id="276" r:id="rId24"/>
    <p:sldId id="277" r:id="rId25"/>
    <p:sldId id="278" r:id="rId26"/>
    <p:sldId id="286" r:id="rId27"/>
    <p:sldId id="287" r:id="rId28"/>
    <p:sldId id="279" r:id="rId29"/>
    <p:sldId id="280" r:id="rId30"/>
    <p:sldId id="282" r:id="rId31"/>
    <p:sldId id="283" r:id="rId32"/>
    <p:sldId id="288" r:id="rId33"/>
  </p:sldIdLst>
  <p:sldSz cx="9144000" cy="6858000" type="screen4x3"/>
  <p:notesSz cx="6858000" cy="9144000"/>
  <p:embeddedFontLst>
    <p:embeddedFont>
      <p:font typeface="Verdana" panose="020B0604030504040204"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Cambria Math" panose="02040503050406030204" pitchFamily="18" charset="0"/>
      <p:regular r:id="rId43"/>
    </p:embeddedFont>
    <p:embeddedFont>
      <p:font typeface="Calibri" panose="020F0502020204030204" pitchFamily="34" charset="0"/>
      <p:regular r:id="rId44"/>
      <p:bold r:id="rId45"/>
      <p:italic r:id="rId46"/>
      <p:boldItalic r:id="rId47"/>
    </p:embeddedFont>
  </p:embeddedFontLst>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31" autoAdjust="0"/>
    <p:restoredTop sz="95401" autoAdjust="0"/>
  </p:normalViewPr>
  <p:slideViewPr>
    <p:cSldViewPr>
      <p:cViewPr varScale="1">
        <p:scale>
          <a:sx n="90" d="100"/>
          <a:sy n="90" d="100"/>
        </p:scale>
        <p:origin x="2034" y="9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245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F2C953-FD80-4689-BF50-0082CE19E399}" type="datetimeFigureOut">
              <a:rPr lang="en-US" smtClean="0"/>
              <a:t>3/1/2017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7F71A7-5C7E-46E2-9A5E-459EE1C023D9}" type="slidenum">
              <a:rPr lang="en-US" smtClean="0"/>
              <a:t>‹#›</a:t>
            </a:fld>
            <a:endParaRPr lang="en-US" dirty="0"/>
          </a:p>
        </p:txBody>
      </p:sp>
    </p:spTree>
    <p:extLst>
      <p:ext uri="{BB962C8B-B14F-4D97-AF65-F5344CB8AC3E}">
        <p14:creationId xmlns:p14="http://schemas.microsoft.com/office/powerpoint/2010/main" val="87095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aka.ms/Rkgh8c"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aka.ms/Cuedhw"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95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60 minutes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Create and manage Microsoft Azure Active Directory (Azure AD) tenants.</a:t>
            </a: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Configure single sign-on (SSO) for cloud applications and resources, and implement Azure Role-Based Access Control (RBAC) for cloud resources.</a:t>
            </a: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Explain the functionality of Azure AD Premium and implement Azure Multi-Factor Authentication.</a:t>
            </a: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a:t>
            </a:r>
            <a:r>
              <a:rPr lang="en-US" sz="1000" dirty="0">
                <a:latin typeface="Arial"/>
                <a:ea typeface="Calibri"/>
                <a:cs typeface="Segoe UI"/>
              </a:rPr>
              <a:t> </a:t>
            </a:r>
            <a:r>
              <a:rPr lang="en-US" sz="1000" b="1" dirty="0">
                <a:latin typeface="Arial"/>
                <a:ea typeface="Calibri"/>
                <a:cs typeface="Segoe UI"/>
              </a:rPr>
              <a:t>20533C_09.pptx</a:t>
            </a:r>
            <a:r>
              <a:rPr lang="en-US" sz="1000" dirty="0">
                <a:latin typeface="Arial"/>
                <a:ea typeface="Calibri"/>
                <a:cs typeface="Segoe UI"/>
              </a:rPr>
              <a:t>.</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Preparation tasks</a:t>
            </a: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7B7F71A7-5C7E-46E2-9A5E-459EE1C023D9}"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3557870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performed the Preparing the environment demonstration at the beginning of the first lesson in this module, and that the setup script is complete.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directories</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Ensure that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and </a:t>
            </a:r>
            <a:r>
              <a:rPr lang="en-US" sz="1000" b="1" dirty="0">
                <a:effectLst/>
                <a:latin typeface="Arial"/>
                <a:ea typeface="Times New Roman"/>
                <a:cs typeface="Times New Roman"/>
              </a:rPr>
              <a:t>20533C-MIA-CL1</a:t>
            </a:r>
            <a:r>
              <a:rPr lang="en-US" sz="1000" dirty="0">
                <a:effectLst/>
                <a:latin typeface="Arial"/>
                <a:ea typeface="Times New Roman"/>
                <a:cs typeface="Times New Roman"/>
              </a:rPr>
              <a:t> virtual machines are both running, and then sign in to </a:t>
            </a:r>
            <a:r>
              <a:rPr lang="en-US" sz="1000" b="1" dirty="0">
                <a:effectLst/>
                <a:latin typeface="Arial"/>
                <a:ea typeface="Times New Roman"/>
                <a:cs typeface="Times New Roman"/>
              </a:rPr>
              <a:t>20533C-MIA-CL1</a:t>
            </a:r>
            <a:r>
              <a:rPr lang="en-US" sz="1000" dirty="0">
                <a:effectLst/>
                <a:latin typeface="Arial"/>
                <a:ea typeface="Times New Roman"/>
                <a:cs typeface="Times New Roman"/>
              </a:rPr>
              <a:t> as </a:t>
            </a:r>
            <a:r>
              <a:rPr lang="en-US" sz="1000" b="1" dirty="0">
                <a:effectLst/>
                <a:latin typeface="Arial"/>
                <a:ea typeface="Times New Roman"/>
                <a:cs typeface="Times New Roman"/>
              </a:rPr>
              <a:t>Student</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Pa55w.rd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In Internet Explorer, browse to the Azure portal, and then sign in by using the Microsoft account that is the Service Administrator of your subscription.</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From the Azure portal, add a new Azure Active Directory tenant by using the following settings:</a:t>
            </a:r>
          </a:p>
          <a:p>
            <a:pPr marL="742950" marR="0" lvl="1" indent="-285750">
              <a:lnSpc>
                <a:spcPct val="115000"/>
              </a:lnSpc>
              <a:spcBef>
                <a:spcPts val="0"/>
              </a:spcBef>
              <a:spcAft>
                <a:spcPts val="995"/>
              </a:spcAft>
              <a:buFont typeface="Courier New"/>
              <a:buChar char="o"/>
              <a:tabLst>
                <a:tab pos="685800" algn="l"/>
              </a:tabLst>
            </a:pPr>
            <a:r>
              <a:rPr lang="en-US" sz="1000" dirty="0">
                <a:effectLst/>
                <a:latin typeface="Arial"/>
                <a:ea typeface="Times New Roman"/>
                <a:cs typeface="Times New Roman"/>
              </a:rPr>
              <a:t>Organization name:</a:t>
            </a:r>
            <a:r>
              <a:rPr lang="en-US" sz="1000" b="1" dirty="0">
                <a:effectLst/>
                <a:latin typeface="Arial"/>
                <a:ea typeface="Times New Roman"/>
                <a:cs typeface="Times New Roman"/>
              </a:rPr>
              <a:t> Adatum</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tabLst>
                <a:tab pos="685800" algn="l"/>
              </a:tabLst>
            </a:pPr>
            <a:r>
              <a:rPr lang="en-US" sz="1000" dirty="0">
                <a:effectLst/>
                <a:latin typeface="Arial"/>
                <a:ea typeface="Times New Roman"/>
                <a:cs typeface="Times New Roman"/>
              </a:rPr>
              <a:t>Initial domain name: A unique, valid name</a:t>
            </a:r>
          </a:p>
          <a:p>
            <a:pPr marL="742950" marR="0" lvl="1" indent="-285750">
              <a:lnSpc>
                <a:spcPct val="115000"/>
              </a:lnSpc>
              <a:spcBef>
                <a:spcPts val="0"/>
              </a:spcBef>
              <a:spcAft>
                <a:spcPts val="995"/>
              </a:spcAft>
              <a:buFont typeface="Courier New"/>
              <a:buChar char="o"/>
              <a:tabLst>
                <a:tab pos="685800" algn="l"/>
              </a:tabLst>
            </a:pPr>
            <a:r>
              <a:rPr lang="en-US" sz="1000" dirty="0">
                <a:effectLst/>
                <a:latin typeface="Arial"/>
                <a:ea typeface="Times New Roman"/>
                <a:cs typeface="Times New Roman"/>
              </a:rPr>
              <a:t>Country or region</a:t>
            </a:r>
            <a:r>
              <a:rPr lang="en-US" sz="1000" dirty="0">
                <a:solidFill>
                  <a:srgbClr val="000000"/>
                </a:solidFill>
                <a:effectLst/>
                <a:latin typeface="Arial"/>
                <a:ea typeface="Times New Roman"/>
                <a:cs typeface="Times New Roman"/>
              </a:rPr>
              <a:t>: </a:t>
            </a:r>
            <a:r>
              <a:rPr lang="en-US" sz="1000" b="1" dirty="0">
                <a:solidFill>
                  <a:srgbClr val="000000"/>
                </a:solidFill>
                <a:effectLst/>
                <a:latin typeface="Arial"/>
                <a:ea typeface="Times New Roman"/>
                <a:cs typeface="Times New Roman"/>
              </a:rPr>
              <a:t>United States</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Global Administrator</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In the Azure portal, navigate to the </a:t>
            </a:r>
            <a:r>
              <a:rPr lang="en-US" sz="1000" b="1" dirty="0">
                <a:effectLst/>
                <a:latin typeface="Arial"/>
                <a:ea typeface="Times New Roman"/>
                <a:cs typeface="Times New Roman"/>
              </a:rPr>
              <a:t>Default Directory </a:t>
            </a:r>
            <a:r>
              <a:rPr lang="en-US" sz="1000" dirty="0">
                <a:effectLst/>
                <a:latin typeface="Arial"/>
                <a:ea typeface="Times New Roman"/>
                <a:cs typeface="Times New Roman"/>
              </a:rPr>
              <a:t>blade and switch to the </a:t>
            </a:r>
            <a:r>
              <a:rPr lang="en-US" sz="1000" b="1" dirty="0">
                <a:effectLst/>
                <a:latin typeface="Arial"/>
                <a:ea typeface="Times New Roman"/>
                <a:cs typeface="Times New Roman"/>
              </a:rPr>
              <a:t>Adatum </a:t>
            </a:r>
            <a:r>
              <a:rPr lang="en-US" sz="1000" dirty="0">
                <a:effectLst/>
                <a:latin typeface="Arial"/>
                <a:ea typeface="Times New Roman"/>
                <a:cs typeface="Times New Roman"/>
              </a:rPr>
              <a:t>Azure Active Directory tenant.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Use the Azure portal to create the following user in the Adatum directory:</a:t>
            </a:r>
          </a:p>
          <a:p>
            <a:pPr marL="800100" lvl="1" indent="-342900">
              <a:lnSpc>
                <a:spcPct val="115000"/>
              </a:lnSpc>
              <a:spcAft>
                <a:spcPts val="995"/>
              </a:spcAft>
              <a:buFont typeface="Courier New"/>
              <a:buChar char="o"/>
              <a:tabLst>
                <a:tab pos="228600" algn="l"/>
                <a:tab pos="457200" algn="l"/>
              </a:tabLst>
            </a:pPr>
            <a:r>
              <a:rPr lang="en-US" sz="1000" dirty="0">
                <a:effectLst/>
                <a:latin typeface="Arial"/>
                <a:ea typeface="Calibri"/>
                <a:cs typeface="Times New Roman"/>
              </a:rPr>
              <a:t>Name: </a:t>
            </a:r>
            <a:r>
              <a:rPr lang="en-US" sz="1000" b="1" dirty="0">
                <a:effectLst/>
                <a:latin typeface="Arial"/>
                <a:ea typeface="Calibri"/>
                <a:cs typeface="Times New Roman"/>
              </a:rPr>
              <a:t>Karen Gruber</a:t>
            </a:r>
            <a:endParaRPr lang="en-US" sz="1000" dirty="0">
              <a:effectLst/>
              <a:latin typeface="Arial"/>
              <a:ea typeface="Calibri"/>
              <a:cs typeface="Times New Roman"/>
            </a:endParaRPr>
          </a:p>
          <a:p>
            <a:pPr marL="800100" lvl="1" indent="-342900">
              <a:lnSpc>
                <a:spcPct val="115000"/>
              </a:lnSpc>
              <a:spcAft>
                <a:spcPts val="995"/>
              </a:spcAft>
              <a:buFont typeface="Courier New"/>
              <a:buChar char="o"/>
              <a:tabLst>
                <a:tab pos="228600" algn="l"/>
                <a:tab pos="457200" algn="l"/>
              </a:tabLst>
            </a:pPr>
            <a:r>
              <a:rPr lang="en-US" sz="1000" dirty="0">
                <a:effectLst/>
                <a:latin typeface="Arial"/>
                <a:ea typeface="Calibri"/>
                <a:cs typeface="Times New Roman"/>
              </a:rPr>
              <a:t>User name: </a:t>
            </a:r>
            <a:r>
              <a:rPr lang="en-US" sz="1000" b="1" dirty="0">
                <a:effectLst/>
                <a:latin typeface="Arial"/>
                <a:ea typeface="Calibri"/>
                <a:cs typeface="Times New Roman"/>
              </a:rPr>
              <a:t>kgruber@</a:t>
            </a:r>
            <a:r>
              <a:rPr lang="en-US" sz="1000" b="1" i="1" dirty="0">
                <a:effectLst/>
                <a:latin typeface="Arial"/>
                <a:ea typeface="Calibri"/>
                <a:cs typeface="Times New Roman"/>
              </a:rPr>
              <a:t>yourdomainname.</a:t>
            </a:r>
            <a:r>
              <a:rPr lang="en-US" sz="1000" b="1" dirty="0">
                <a:effectLst/>
                <a:latin typeface="Arial"/>
                <a:ea typeface="Calibri"/>
                <a:cs typeface="Times New Roman"/>
              </a:rPr>
              <a:t>onmicrosoft.com</a:t>
            </a:r>
            <a:r>
              <a:rPr lang="en-US" sz="1000" i="1" dirty="0">
                <a:effectLst/>
                <a:latin typeface="Arial"/>
                <a:ea typeface="Calibri"/>
                <a:cs typeface="Times New Roman"/>
              </a:rPr>
              <a:t> </a:t>
            </a:r>
            <a:r>
              <a:rPr lang="en-US" sz="1000" dirty="0">
                <a:effectLst/>
                <a:latin typeface="Arial"/>
                <a:ea typeface="Calibri"/>
                <a:cs typeface="Times New Roman"/>
              </a:rPr>
              <a:t>where </a:t>
            </a:r>
            <a:r>
              <a:rPr lang="en-US" sz="1000" b="1" i="1" dirty="0">
                <a:effectLst/>
                <a:latin typeface="Arial"/>
                <a:ea typeface="Calibri"/>
                <a:cs typeface="Times New Roman"/>
              </a:rPr>
              <a:t>yourdomainname</a:t>
            </a:r>
            <a:r>
              <a:rPr lang="en-US" sz="1000" i="1" dirty="0">
                <a:effectLst/>
                <a:latin typeface="Arial"/>
                <a:ea typeface="Calibri"/>
                <a:cs typeface="Times New Roman"/>
              </a:rPr>
              <a:t> </a:t>
            </a:r>
            <a:r>
              <a:rPr lang="en-US" sz="1000" dirty="0">
                <a:effectLst/>
                <a:latin typeface="Arial"/>
                <a:ea typeface="Calibri"/>
                <a:cs typeface="Times New Roman"/>
              </a:rPr>
              <a:t>is the value of the initial domain name you specified in the previous step</a:t>
            </a:r>
          </a:p>
          <a:p>
            <a:pPr marL="800100" lvl="1" indent="-342900">
              <a:lnSpc>
                <a:spcPct val="115000"/>
              </a:lnSpc>
              <a:spcAft>
                <a:spcPts val="995"/>
              </a:spcAft>
              <a:buFont typeface="Courier New"/>
              <a:buChar char="o"/>
              <a:tabLst>
                <a:tab pos="228600" algn="l"/>
                <a:tab pos="457200" algn="l"/>
              </a:tabLst>
            </a:pPr>
            <a:r>
              <a:rPr lang="en-US" sz="1000" dirty="0">
                <a:effectLst/>
                <a:latin typeface="Arial"/>
                <a:ea typeface="Calibri"/>
                <a:cs typeface="Times New Roman"/>
              </a:rPr>
              <a:t>First name: </a:t>
            </a:r>
            <a:r>
              <a:rPr lang="en-US" sz="1000" b="1" dirty="0">
                <a:effectLst/>
                <a:latin typeface="Arial"/>
                <a:ea typeface="Calibri"/>
                <a:cs typeface="Times New Roman"/>
              </a:rPr>
              <a:t>Karen</a:t>
            </a:r>
            <a:endParaRPr lang="en-US" sz="1000" dirty="0">
              <a:effectLst/>
              <a:latin typeface="Arial"/>
              <a:ea typeface="Calibri"/>
              <a:cs typeface="Times New Roman"/>
            </a:endParaRPr>
          </a:p>
          <a:p>
            <a:pPr marL="800100" lvl="1" indent="-342900">
              <a:lnSpc>
                <a:spcPct val="115000"/>
              </a:lnSpc>
              <a:spcAft>
                <a:spcPts val="995"/>
              </a:spcAft>
              <a:buFont typeface="Courier New"/>
              <a:buChar char="o"/>
              <a:tabLst>
                <a:tab pos="228600" algn="l"/>
                <a:tab pos="457200" algn="l"/>
              </a:tabLst>
            </a:pPr>
            <a:r>
              <a:rPr lang="en-US" sz="1000" dirty="0">
                <a:effectLst/>
                <a:latin typeface="Arial"/>
                <a:ea typeface="Calibri"/>
                <a:cs typeface="Times New Roman"/>
              </a:rPr>
              <a:t>Last Name: </a:t>
            </a:r>
            <a:r>
              <a:rPr lang="en-US" sz="1000" b="1" dirty="0">
                <a:effectLst/>
                <a:latin typeface="Arial"/>
                <a:ea typeface="Calibri"/>
                <a:cs typeface="Times New Roman"/>
              </a:rPr>
              <a:t>Gruber</a:t>
            </a:r>
            <a:endParaRPr lang="en-US" sz="1000" dirty="0">
              <a:effectLst/>
              <a:latin typeface="Arial"/>
              <a:ea typeface="Calibri"/>
              <a:cs typeface="Times New Roman"/>
            </a:endParaRPr>
          </a:p>
        </p:txBody>
      </p:sp>
      <p:sp>
        <p:nvSpPr>
          <p:cNvPr id="4" name="Slide Number Placeholder 3"/>
          <p:cNvSpPr>
            <a:spLocks noGrp="1"/>
          </p:cNvSpPr>
          <p:nvPr>
            <p:ph type="sldNum" sz="quarter" idx="10"/>
          </p:nvPr>
        </p:nvSpPr>
        <p:spPr/>
        <p:txBody>
          <a:bodyPr/>
          <a:lstStyle/>
          <a:p>
            <a:fld id="{7B7F71A7-5C7E-46E2-9A5E-459EE1C023D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745381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800100" lvl="1" indent="-342900">
              <a:lnSpc>
                <a:spcPct val="115000"/>
              </a:lnSpc>
              <a:spcAft>
                <a:spcPts val="995"/>
              </a:spcAft>
              <a:buFont typeface="Courier New" pitchFamily="49" charset="0"/>
              <a:buChar char="o"/>
              <a:tabLst>
                <a:tab pos="228600" algn="l"/>
                <a:tab pos="457200" algn="l"/>
              </a:tabLst>
            </a:pPr>
            <a:r>
              <a:rPr lang="en-US" sz="1000" dirty="0">
                <a:solidFill>
                  <a:prstClr val="black"/>
                </a:solidFill>
                <a:latin typeface="Arial"/>
                <a:ea typeface="Calibri"/>
                <a:cs typeface="Times New Roman"/>
              </a:rPr>
              <a:t>Directory role: Global Administrator</a:t>
            </a:r>
          </a:p>
          <a:p>
            <a:pPr marL="628650" lvl="1" indent="-171450">
              <a:lnSpc>
                <a:spcPct val="115000"/>
              </a:lnSpc>
              <a:spcAft>
                <a:spcPts val="995"/>
              </a:spcAft>
              <a:buFont typeface="Courier New" pitchFamily="49" charset="0"/>
              <a:buChar char="o"/>
              <a:tabLst>
                <a:tab pos="228600" algn="l"/>
                <a:tab pos="457200" algn="l"/>
              </a:tabLst>
            </a:pPr>
            <a:r>
              <a:rPr lang="en-US" sz="1000" dirty="0">
                <a:solidFill>
                  <a:prstClr val="black"/>
                </a:solidFill>
                <a:latin typeface="Arial"/>
                <a:ea typeface="Calibri"/>
                <a:cs typeface="Times New Roman"/>
              </a:rPr>
              <a:t>     Click </a:t>
            </a:r>
            <a:r>
              <a:rPr lang="en-US" sz="1000" b="1" dirty="0">
                <a:solidFill>
                  <a:prstClr val="black"/>
                </a:solidFill>
                <a:latin typeface="Arial"/>
                <a:ea typeface="Calibri"/>
                <a:cs typeface="Times New Roman"/>
              </a:rPr>
              <a:t>Show Password</a:t>
            </a:r>
            <a:r>
              <a:rPr lang="en-US" sz="1000" dirty="0">
                <a:solidFill>
                  <a:prstClr val="black"/>
                </a:solidFill>
                <a:latin typeface="Arial"/>
                <a:ea typeface="Calibri"/>
                <a:cs typeface="Times New Roman"/>
              </a:rPr>
              <a:t>,</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Times New Roman"/>
              </a:rPr>
              <a:t>and then note the new password.</a:t>
            </a:r>
          </a:p>
          <a:p>
            <a:pPr marL="342900" lvl="0" indent="-342900">
              <a:lnSpc>
                <a:spcPct val="115000"/>
              </a:lnSpc>
              <a:spcAft>
                <a:spcPts val="995"/>
              </a:spcAft>
              <a:buFont typeface="+mj-lt"/>
              <a:buAutoNum type="arabicPeriod" startAt="3"/>
              <a:tabLst>
                <a:tab pos="685800" algn="l"/>
              </a:tabLst>
            </a:pPr>
            <a:r>
              <a:rPr lang="en-US" sz="1000" dirty="0">
                <a:solidFill>
                  <a:prstClr val="black"/>
                </a:solidFill>
                <a:latin typeface="Arial"/>
                <a:ea typeface="Times New Roman"/>
                <a:cs typeface="Times New Roman"/>
              </a:rPr>
              <a:t>Open a new, InPrivate Internet Explorer window, and then browse to the Azure portal.</a:t>
            </a:r>
          </a:p>
          <a:p>
            <a:pPr marL="342900" lvl="0" indent="-342900">
              <a:lnSpc>
                <a:spcPct val="115000"/>
              </a:lnSpc>
              <a:spcAft>
                <a:spcPts val="995"/>
              </a:spcAft>
              <a:buFont typeface="+mj-lt"/>
              <a:buAutoNum type="arabicPeriod" startAt="3"/>
              <a:tabLst>
                <a:tab pos="228600" algn="l"/>
                <a:tab pos="457200" algn="l"/>
              </a:tabLst>
            </a:pPr>
            <a:r>
              <a:rPr lang="en-US" sz="1000" dirty="0">
                <a:solidFill>
                  <a:prstClr val="black"/>
                </a:solidFill>
                <a:latin typeface="Arial"/>
                <a:ea typeface="Calibri"/>
                <a:cs typeface="Times New Roman"/>
              </a:rPr>
              <a:t>When prompted, sign in as </a:t>
            </a:r>
            <a:r>
              <a:rPr lang="en-US" sz="1000" b="1" dirty="0">
                <a:solidFill>
                  <a:prstClr val="black"/>
                </a:solidFill>
                <a:latin typeface="Arial"/>
                <a:ea typeface="Calibri"/>
                <a:cs typeface="Times New Roman"/>
              </a:rPr>
              <a:t>Karen Gruber</a:t>
            </a:r>
            <a:r>
              <a:rPr lang="en-US" sz="1000" dirty="0">
                <a:solidFill>
                  <a:prstClr val="black"/>
                </a:solidFill>
                <a:latin typeface="Arial"/>
                <a:ea typeface="Calibri"/>
                <a:cs typeface="Times New Roman"/>
              </a:rPr>
              <a:t>, change the password to </a:t>
            </a:r>
            <a:r>
              <a:rPr lang="en-US" sz="1000" b="1" dirty="0">
                <a:solidFill>
                  <a:prstClr val="black"/>
                </a:solidFill>
                <a:latin typeface="Arial"/>
                <a:ea typeface="Calibri"/>
                <a:cs typeface="Times New Roman"/>
              </a:rPr>
              <a:t>Pa55w.rd</a:t>
            </a:r>
            <a:r>
              <a:rPr lang="en-US" sz="1000" dirty="0">
                <a:solidFill>
                  <a:prstClr val="black"/>
                </a:solidFill>
                <a:latin typeface="Arial"/>
                <a:ea typeface="Calibri"/>
                <a:cs typeface="Times New Roman"/>
              </a:rPr>
              <a:t>,</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Times New Roman"/>
              </a:rPr>
              <a:t>and then sign out.</a:t>
            </a:r>
          </a:p>
          <a:p>
            <a:pPr lvl="0">
              <a:lnSpc>
                <a:spcPts val="1300"/>
              </a:lnSpc>
              <a:spcBef>
                <a:spcPts val="900"/>
              </a:spcBef>
              <a:spcAft>
                <a:spcPts val="300"/>
              </a:spcAft>
            </a:pPr>
            <a:r>
              <a:rPr lang="en-US" sz="1000" b="1" dirty="0">
                <a:solidFill>
                  <a:prstClr val="black"/>
                </a:solidFill>
                <a:latin typeface="Arial"/>
                <a:ea typeface="Times New Roman"/>
                <a:cs typeface="Segoe UI"/>
              </a:rPr>
              <a:t>Join a Windows 10 device in Azure AD</a:t>
            </a: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a:ea typeface="Times New Roman"/>
                <a:cs typeface="Times New Roman"/>
              </a:rPr>
              <a:t>Sign in to the Azure classic portal by using the Microsoft account that is the Service Administrator of your subscription.</a:t>
            </a: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a:ea typeface="Times New Roman"/>
                <a:cs typeface="Times New Roman"/>
              </a:rPr>
              <a:t>Navigate to the </a:t>
            </a:r>
            <a:r>
              <a:rPr lang="en-US" sz="1000" b="1" dirty="0">
                <a:solidFill>
                  <a:prstClr val="black"/>
                </a:solidFill>
                <a:latin typeface="Arial"/>
                <a:ea typeface="Times New Roman"/>
                <a:cs typeface="Times New Roman"/>
              </a:rPr>
              <a:t>Adatum </a:t>
            </a:r>
            <a:r>
              <a:rPr lang="en-US" sz="1000" dirty="0">
                <a:solidFill>
                  <a:prstClr val="black"/>
                </a:solidFill>
                <a:latin typeface="Arial"/>
                <a:ea typeface="Times New Roman"/>
                <a:cs typeface="Times New Roman"/>
              </a:rPr>
              <a:t>Azure AD tenant and verify that the </a:t>
            </a:r>
            <a:r>
              <a:rPr lang="en-US" sz="1000" b="1" dirty="0">
                <a:solidFill>
                  <a:prstClr val="black"/>
                </a:solidFill>
                <a:latin typeface="Arial"/>
                <a:ea typeface="Times New Roman"/>
                <a:cs typeface="Times New Roman"/>
              </a:rPr>
              <a:t>USERS MAY JOIN DEVICES TO AZURE AD </a:t>
            </a:r>
            <a:r>
              <a:rPr lang="en-US" sz="1000" dirty="0">
                <a:solidFill>
                  <a:prstClr val="black"/>
                </a:solidFill>
                <a:latin typeface="Arial"/>
                <a:ea typeface="Times New Roman"/>
                <a:cs typeface="Times New Roman"/>
              </a:rPr>
              <a:t>setting is set to </a:t>
            </a:r>
            <a:r>
              <a:rPr lang="en-US" sz="1000" b="1" dirty="0">
                <a:solidFill>
                  <a:prstClr val="black"/>
                </a:solidFill>
                <a:latin typeface="Arial"/>
                <a:ea typeface="Times New Roman"/>
                <a:cs typeface="Times New Roman"/>
              </a:rPr>
              <a:t>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a:ea typeface="Times New Roman"/>
                <a:cs typeface="Times New Roman"/>
              </a:rPr>
              <a:t>Join </a:t>
            </a:r>
            <a:r>
              <a:rPr lang="en-US" sz="1000" b="1" dirty="0">
                <a:solidFill>
                  <a:prstClr val="black"/>
                </a:solidFill>
                <a:latin typeface="Arial"/>
                <a:ea typeface="Times New Roman"/>
                <a:cs typeface="Times New Roman"/>
              </a:rPr>
              <a:t>MIA-CL1</a:t>
            </a:r>
            <a:r>
              <a:rPr lang="en-US" sz="1000" dirty="0">
                <a:solidFill>
                  <a:prstClr val="black"/>
                </a:solidFill>
                <a:latin typeface="Arial"/>
                <a:ea typeface="Times New Roman"/>
                <a:cs typeface="Times New Roman"/>
              </a:rPr>
              <a:t> to Adatum Azure AD by using Karen Gruber’s credentials.</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that at this point, you would be able to sign in to the local computer by using Azure AD credentials (in this case, you could use the credentials </a:t>
            </a:r>
            <a:r>
              <a:rPr lang="en-US" sz="1000" b="1" dirty="0">
                <a:solidFill>
                  <a:prstClr val="black"/>
                </a:solidFill>
                <a:latin typeface="Arial"/>
                <a:ea typeface="Calibri"/>
                <a:cs typeface="Times New Roman"/>
              </a:rPr>
              <a:t>kgruber@</a:t>
            </a:r>
            <a:r>
              <a:rPr lang="en-US" sz="1000" b="1" i="1" dirty="0">
                <a:solidFill>
                  <a:prstClr val="black"/>
                </a:solidFill>
                <a:latin typeface="Arial"/>
                <a:ea typeface="Calibri"/>
                <a:cs typeface="Times New Roman"/>
              </a:rPr>
              <a:t>yourdomainname</a:t>
            </a:r>
            <a:r>
              <a:rPr lang="en-US" sz="1000" b="1" dirty="0">
                <a:solidFill>
                  <a:prstClr val="black"/>
                </a:solidFill>
                <a:latin typeface="Arial"/>
                <a:ea typeface="Calibri"/>
                <a:cs typeface="Times New Roman"/>
              </a:rPr>
              <a:t>.onmicrosoft.com</a:t>
            </a:r>
            <a:r>
              <a:rPr lang="en-US" sz="1000" dirty="0">
                <a:solidFill>
                  <a:prstClr val="black"/>
                </a:solidFill>
                <a:latin typeface="Arial"/>
                <a:ea typeface="Calibri"/>
                <a:cs typeface="Times New Roman"/>
              </a:rPr>
              <a:t>).</a:t>
            </a:r>
          </a:p>
          <a:p>
            <a:pPr marL="228600" lvl="0" indent="-228600">
              <a:lnSpc>
                <a:spcPct val="115000"/>
              </a:lnSpc>
              <a:spcAft>
                <a:spcPts val="1000"/>
              </a:spcAft>
              <a:buFont typeface="+mj-lt"/>
              <a:buAutoNum type="arabicPeriod" startAt="4"/>
            </a:pPr>
            <a:r>
              <a:rPr lang="en-US" sz="1000" dirty="0">
                <a:solidFill>
                  <a:prstClr val="black"/>
                </a:solidFill>
                <a:latin typeface="Arial"/>
                <a:ea typeface="Calibri"/>
                <a:cs typeface="Times New Roman"/>
              </a:rPr>
              <a:t>In the Azure classic portal, verify that </a:t>
            </a:r>
            <a:r>
              <a:rPr lang="en-US" sz="1000" b="1" dirty="0">
                <a:solidFill>
                  <a:prstClr val="black"/>
                </a:solidFill>
                <a:latin typeface="Arial"/>
                <a:ea typeface="Calibri"/>
                <a:cs typeface="Times New Roman"/>
              </a:rPr>
              <a:t>MIA-CL1</a:t>
            </a:r>
            <a:r>
              <a:rPr lang="en-US" sz="1000" dirty="0">
                <a:solidFill>
                  <a:prstClr val="black"/>
                </a:solidFill>
                <a:latin typeface="Arial"/>
                <a:ea typeface="Calibri"/>
                <a:cs typeface="Times New Roman"/>
              </a:rPr>
              <a:t> is shown on the </a:t>
            </a:r>
            <a:r>
              <a:rPr lang="en-US" sz="1000" b="1" dirty="0">
                <a:solidFill>
                  <a:prstClr val="black"/>
                </a:solidFill>
                <a:latin typeface="Arial"/>
                <a:ea typeface="Calibri"/>
                <a:cs typeface="Times New Roman"/>
              </a:rPr>
              <a:t>DEVICES</a:t>
            </a:r>
            <a:r>
              <a:rPr lang="en-US" sz="1000" dirty="0">
                <a:solidFill>
                  <a:prstClr val="black"/>
                </a:solidFill>
                <a:latin typeface="Arial"/>
                <a:ea typeface="Calibri"/>
                <a:cs typeface="Times New Roman"/>
              </a:rPr>
              <a:t> tab of the </a:t>
            </a:r>
            <a:r>
              <a:rPr lang="en-US" sz="1000" b="1" dirty="0">
                <a:solidFill>
                  <a:prstClr val="black"/>
                </a:solidFill>
                <a:latin typeface="Arial"/>
                <a:ea typeface="Calibri"/>
                <a:cs typeface="Times New Roman"/>
              </a:rPr>
              <a:t>Karen Gruber</a:t>
            </a:r>
            <a:r>
              <a:rPr lang="en-US" sz="1000" dirty="0">
                <a:solidFill>
                  <a:prstClr val="black"/>
                </a:solidFill>
                <a:latin typeface="Arial"/>
                <a:ea typeface="Calibri"/>
                <a:cs typeface="Times New Roman"/>
              </a:rPr>
              <a:t> user account in the </a:t>
            </a:r>
            <a:r>
              <a:rPr lang="en-US" sz="1000" b="1" dirty="0">
                <a:solidFill>
                  <a:prstClr val="black"/>
                </a:solidFill>
                <a:latin typeface="Arial"/>
                <a:ea typeface="Calibri"/>
                <a:cs typeface="Times New Roman"/>
              </a:rPr>
              <a:t>Adatum </a:t>
            </a:r>
            <a:r>
              <a:rPr lang="en-US" sz="1000" dirty="0">
                <a:solidFill>
                  <a:prstClr val="black"/>
                </a:solidFill>
                <a:latin typeface="Arial"/>
                <a:ea typeface="Calibri"/>
                <a:cs typeface="Times New Roman"/>
              </a:rPr>
              <a:t>Azure AD.</a:t>
            </a:r>
            <a:endParaRPr lang="en-US" dirty="0"/>
          </a:p>
        </p:txBody>
      </p:sp>
      <p:sp>
        <p:nvSpPr>
          <p:cNvPr id="4" name="Slide Number Placeholder 3"/>
          <p:cNvSpPr>
            <a:spLocks noGrp="1"/>
          </p:cNvSpPr>
          <p:nvPr>
            <p:ph type="sldNum" sz="quarter" idx="10"/>
          </p:nvPr>
        </p:nvSpPr>
        <p:spPr/>
        <p:txBody>
          <a:bodyPr/>
          <a:lstStyle/>
          <a:p>
            <a:fld id="{7B7F71A7-5C7E-46E2-9A5E-459EE1C023D9}" type="slidenum">
              <a:rPr lang="en-US" smtClean="0"/>
              <a:t>11</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328371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centrally manage identities, and access to applications and resources in the cloud?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provision and deprovision users and groups from Azure AD. By using the federation and synchronization features of Azure AD, on-premises Active Directory users can access more than 2,500 SaaS applications that are integrated with the cloud identity service. </a:t>
            </a:r>
          </a:p>
        </p:txBody>
      </p:sp>
      <p:sp>
        <p:nvSpPr>
          <p:cNvPr id="4" name="Slide Number Placeholder 3"/>
          <p:cNvSpPr>
            <a:spLocks noGrp="1"/>
          </p:cNvSpPr>
          <p:nvPr>
            <p:ph type="sldNum" sz="quarter" idx="10"/>
          </p:nvPr>
        </p:nvSpPr>
        <p:spPr/>
        <p:txBody>
          <a:bodyPr/>
          <a:lstStyle/>
          <a:p>
            <a:fld id="{7B7F71A7-5C7E-46E2-9A5E-459EE1C023D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577552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Start the topic by asking the students about SaaS applications usage in their organizations. If they are </a:t>
            </a:r>
            <a:br>
              <a:rPr lang="en-US" sz="1000" dirty="0">
                <a:latin typeface="Arial"/>
                <a:ea typeface="Calibri"/>
                <a:cs typeface="Times New Roman"/>
              </a:rPr>
            </a:br>
            <a:r>
              <a:rPr lang="en-US" sz="1000" dirty="0">
                <a:latin typeface="Arial"/>
                <a:ea typeface="Calibri"/>
                <a:cs typeface="Times New Roman"/>
              </a:rPr>
              <a:t>not aware, you can spend time on the Cloud App Discovery tool and how that tool can be deployed. Emphasize that the greatest benefit of integrating applications with Azure AD is to gain SSO, thus eliminating the need for password management for individual SaaS applications.</a:t>
            </a:r>
          </a:p>
        </p:txBody>
      </p:sp>
      <p:sp>
        <p:nvSpPr>
          <p:cNvPr id="4" name="Slide Number Placeholder 3"/>
          <p:cNvSpPr>
            <a:spLocks noGrp="1"/>
          </p:cNvSpPr>
          <p:nvPr>
            <p:ph type="sldNum" sz="quarter" idx="10"/>
          </p:nvPr>
        </p:nvSpPr>
        <p:spPr/>
        <p:txBody>
          <a:bodyPr/>
          <a:lstStyle/>
          <a:p>
            <a:fld id="{7B7F71A7-5C7E-46E2-9A5E-459EE1C023D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2726839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Point out that there are three options for using SSO with Azure AD:</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tabLst>
                <a:tab pos="457200" algn="l"/>
              </a:tabLst>
            </a:pPr>
            <a:r>
              <a:rPr lang="en-US" sz="1000" dirty="0">
                <a:latin typeface="Arial"/>
                <a:ea typeface="Calibri"/>
                <a:cs typeface="Times New Roman"/>
              </a:rPr>
              <a:t>Azure AD SSO (federation between Azure AD and an app provider).</a:t>
            </a:r>
          </a:p>
          <a:p>
            <a:pPr marL="342900" marR="0" lvl="0" indent="-342900">
              <a:lnSpc>
                <a:spcPct val="115000"/>
              </a:lnSpc>
              <a:spcBef>
                <a:spcPts val="0"/>
              </a:spcBef>
              <a:spcAft>
                <a:spcPts val="995"/>
              </a:spcAft>
              <a:buFont typeface="Symbol"/>
              <a:buChar char=""/>
              <a:tabLst>
                <a:tab pos="457200" algn="l"/>
              </a:tabLst>
            </a:pPr>
            <a:r>
              <a:rPr lang="en-US" sz="1000" dirty="0">
                <a:latin typeface="Arial"/>
                <a:ea typeface="Calibri"/>
                <a:cs typeface="Times New Roman"/>
              </a:rPr>
              <a:t>Password SSO (storing credentials in Azure AD).</a:t>
            </a:r>
          </a:p>
          <a:p>
            <a:pPr marL="342900" marR="0" lvl="0" indent="-342900">
              <a:lnSpc>
                <a:spcPct val="115000"/>
              </a:lnSpc>
              <a:spcBef>
                <a:spcPts val="0"/>
              </a:spcBef>
              <a:spcAft>
                <a:spcPts val="995"/>
              </a:spcAft>
              <a:buFont typeface="Symbol"/>
              <a:buChar char=""/>
              <a:tabLst>
                <a:tab pos="457200" algn="l"/>
              </a:tabLst>
            </a:pPr>
            <a:r>
              <a:rPr lang="en-US" sz="1000" dirty="0">
                <a:latin typeface="Arial"/>
                <a:ea typeface="Calibri"/>
                <a:cs typeface="Times New Roman"/>
              </a:rPr>
              <a:t>Using an existing SSO (for example, AD FS).</a:t>
            </a:r>
          </a:p>
          <a:p>
            <a:pPr>
              <a:lnSpc>
                <a:spcPct val="115000"/>
              </a:lnSpc>
              <a:spcAft>
                <a:spcPts val="1000"/>
              </a:spcAft>
            </a:pPr>
            <a:r>
              <a:rPr lang="en-GB" sz="1000" dirty="0">
                <a:latin typeface="Arial"/>
                <a:ea typeface="Calibri"/>
                <a:cs typeface="Times New Roman"/>
              </a:rPr>
              <a:t>If you have time, and you have an account with a gallery service, you might wish to demonstrate using a gallery app such as Dropbox.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Azure portal displays these options as SAML-based Sign-on, Password-based sign-on, and Linked sign-on.</a:t>
            </a:r>
          </a:p>
        </p:txBody>
      </p:sp>
      <p:sp>
        <p:nvSpPr>
          <p:cNvPr id="4" name="Slide Number Placeholder 3"/>
          <p:cNvSpPr>
            <a:spLocks noGrp="1"/>
          </p:cNvSpPr>
          <p:nvPr>
            <p:ph type="sldNum" sz="quarter" idx="10"/>
          </p:nvPr>
        </p:nvSpPr>
        <p:spPr/>
        <p:txBody>
          <a:bodyPr/>
          <a:lstStyle/>
          <a:p>
            <a:fld id="{7B7F71A7-5C7E-46E2-9A5E-459EE1C023D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3365584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If time permits, try to demonstrate how to enable Azure AD Application Proxy, and the process of publishing internal applications in Azure AD.</a:t>
            </a:r>
          </a:p>
        </p:txBody>
      </p:sp>
      <p:sp>
        <p:nvSpPr>
          <p:cNvPr id="4" name="Slide Number Placeholder 3"/>
          <p:cNvSpPr>
            <a:spLocks noGrp="1"/>
          </p:cNvSpPr>
          <p:nvPr>
            <p:ph type="sldNum" sz="quarter" idx="10"/>
          </p:nvPr>
        </p:nvSpPr>
        <p:spPr/>
        <p:txBody>
          <a:bodyPr/>
          <a:lstStyle/>
          <a:p>
            <a:fld id="{7B7F71A7-5C7E-46E2-9A5E-459EE1C023D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40385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present RBAC, be sure to mention that this feature does not work with the Azure classic portal. </a:t>
            </a:r>
          </a:p>
        </p:txBody>
      </p:sp>
      <p:sp>
        <p:nvSpPr>
          <p:cNvPr id="4" name="Slide Number Placeholder 3"/>
          <p:cNvSpPr>
            <a:spLocks noGrp="1"/>
          </p:cNvSpPr>
          <p:nvPr>
            <p:ph type="sldNum" sz="quarter" idx="10"/>
          </p:nvPr>
        </p:nvSpPr>
        <p:spPr/>
        <p:txBody>
          <a:bodyPr/>
          <a:lstStyle/>
          <a:p>
            <a:fld id="{7B7F71A7-5C7E-46E2-9A5E-459EE1C023D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435066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Azure AD Privileged Identity Management can be enabled in the Azure portal. Additionally, mention that with Azure Privileged Identity Management, you cannot manage subscription administrators. Also, point out that Azure AD Privileged Identity Management can manage built-in Azure AD organizational roles, such as Global Administrator, Billing Administrator, Service Administrator, User Administrator, and Password Administrator.</a:t>
            </a:r>
          </a:p>
        </p:txBody>
      </p:sp>
      <p:sp>
        <p:nvSpPr>
          <p:cNvPr id="4" name="Slide Number Placeholder 3"/>
          <p:cNvSpPr>
            <a:spLocks noGrp="1"/>
          </p:cNvSpPr>
          <p:nvPr>
            <p:ph type="sldNum" sz="quarter" idx="10"/>
          </p:nvPr>
        </p:nvSpPr>
        <p:spPr/>
        <p:txBody>
          <a:bodyPr/>
          <a:lstStyle/>
          <a:p>
            <a:fld id="{7B7F71A7-5C7E-46E2-9A5E-459EE1C023D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28615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performed the “Preparing the environment” demonstration at the beginning of the first lesson in this module, and that the setup script is complete. </a:t>
            </a:r>
            <a:br>
              <a:rPr lang="en-US" sz="1000" dirty="0">
                <a:latin typeface="Arial"/>
                <a:ea typeface="Calibri"/>
                <a:cs typeface="Times New Roman"/>
              </a:rPr>
            </a:br>
            <a:r>
              <a:rPr lang="en-US" sz="1000" dirty="0">
                <a:latin typeface="Arial"/>
                <a:ea typeface="Calibri"/>
                <a:cs typeface="Times New Roman"/>
              </a:rPr>
              <a:t>You must also complete the demonstration “Managing Azure AD users, groups, and devices.”</a:t>
            </a:r>
          </a:p>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Add a directory application and configure SSO</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From the Azure portal, navigate to the </a:t>
            </a:r>
            <a:r>
              <a:rPr lang="en-US" sz="1000" b="1" dirty="0">
                <a:effectLst/>
                <a:latin typeface="Arial"/>
                <a:ea typeface="Times New Roman"/>
                <a:cs typeface="Times New Roman"/>
              </a:rPr>
              <a:t>Enterprise applications </a:t>
            </a:r>
            <a:r>
              <a:rPr lang="en-US" sz="1000" dirty="0">
                <a:effectLst/>
                <a:latin typeface="Arial"/>
                <a:ea typeface="Times New Roman"/>
                <a:cs typeface="Times New Roman"/>
              </a:rPr>
              <a:t>blade of the </a:t>
            </a:r>
            <a:r>
              <a:rPr lang="en-US" sz="1000" b="1" dirty="0">
                <a:effectLst/>
                <a:latin typeface="Arial"/>
                <a:ea typeface="Times New Roman"/>
                <a:cs typeface="Times New Roman"/>
              </a:rPr>
              <a:t>Adatum</a:t>
            </a:r>
            <a:r>
              <a:rPr lang="en-US" sz="1000" dirty="0">
                <a:effectLst/>
                <a:latin typeface="Arial"/>
                <a:ea typeface="Times New Roman"/>
                <a:cs typeface="Times New Roman"/>
              </a:rPr>
              <a:t> Azure Active Directory tenant. </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Add the </a:t>
            </a:r>
            <a:r>
              <a:rPr lang="en-US" sz="1000" b="1" dirty="0">
                <a:effectLst/>
                <a:latin typeface="Arial"/>
                <a:ea typeface="Times New Roman"/>
                <a:cs typeface="Times New Roman"/>
              </a:rPr>
              <a:t>Microsoft Account (Windows Live)</a:t>
            </a:r>
            <a:r>
              <a:rPr lang="en-US" sz="1000" dirty="0">
                <a:effectLst/>
                <a:latin typeface="Arial"/>
                <a:ea typeface="Times New Roman"/>
                <a:cs typeface="Times New Roman"/>
              </a:rPr>
              <a:t> application from the gallery to the </a:t>
            </a:r>
            <a:r>
              <a:rPr lang="en-US" sz="1000" b="1" dirty="0">
                <a:effectLst/>
                <a:latin typeface="Arial"/>
                <a:ea typeface="Times New Roman"/>
                <a:cs typeface="Times New Roman"/>
              </a:rPr>
              <a:t>Adatum</a:t>
            </a:r>
            <a:r>
              <a:rPr lang="en-US" sz="1000" dirty="0">
                <a:effectLst/>
                <a:latin typeface="Arial"/>
                <a:ea typeface="Times New Roman"/>
                <a:cs typeface="Times New Roman"/>
              </a:rPr>
              <a:t> Azure AD tenant.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Verify that single sign-on for </a:t>
            </a:r>
            <a:r>
              <a:rPr lang="en-US" sz="1000" b="1" dirty="0">
                <a:effectLst/>
                <a:latin typeface="Arial"/>
                <a:ea typeface="Times New Roman"/>
                <a:cs typeface="Times New Roman"/>
              </a:rPr>
              <a:t>Microsoft Account (Windows Live) </a:t>
            </a:r>
            <a:r>
              <a:rPr lang="en-US" sz="1000" dirty="0">
                <a:effectLst/>
                <a:latin typeface="Arial"/>
                <a:ea typeface="Times New Roman"/>
                <a:cs typeface="Times New Roman"/>
              </a:rPr>
              <a:t>is configured by using the </a:t>
            </a:r>
            <a:r>
              <a:rPr lang="en-US" sz="1000" b="1" dirty="0">
                <a:effectLst/>
                <a:latin typeface="Arial"/>
                <a:ea typeface="Times New Roman"/>
                <a:cs typeface="Times New Roman"/>
              </a:rPr>
              <a:t>Password-based Sign-on </a:t>
            </a:r>
            <a:r>
              <a:rPr lang="en-US" sz="1000" dirty="0">
                <a:effectLst/>
                <a:latin typeface="Arial"/>
                <a:ea typeface="Times New Roman"/>
                <a:cs typeface="Times New Roman"/>
              </a:rPr>
              <a:t>mode.</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Assign the application to </a:t>
            </a:r>
            <a:r>
              <a:rPr lang="en-US" sz="1000" b="1" dirty="0">
                <a:effectLst/>
                <a:latin typeface="Arial"/>
                <a:ea typeface="Times New Roman"/>
                <a:cs typeface="Times New Roman"/>
              </a:rPr>
              <a:t>Karen Gruber</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Select the option to assign credentials on behalf of the user.</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In the </a:t>
            </a:r>
            <a:r>
              <a:rPr lang="en-US" sz="1000" b="1" dirty="0">
                <a:effectLst/>
                <a:latin typeface="Arial"/>
                <a:ea typeface="Times New Roman"/>
                <a:cs typeface="Times New Roman"/>
              </a:rPr>
              <a:t>Email Address</a:t>
            </a:r>
            <a:r>
              <a:rPr lang="en-US" sz="1000" dirty="0">
                <a:effectLst/>
                <a:latin typeface="Arial"/>
                <a:ea typeface="Times New Roman"/>
                <a:cs typeface="Times New Roman"/>
              </a:rPr>
              <a:t> text box, type the email address of your Microsoft account. In the </a:t>
            </a:r>
            <a:r>
              <a:rPr lang="en-US" sz="1000" b="1" dirty="0">
                <a:effectLst/>
                <a:latin typeface="Arial"/>
                <a:ea typeface="Times New Roman"/>
                <a:cs typeface="Times New Roman"/>
              </a:rPr>
              <a:t>Password</a:t>
            </a:r>
            <a:r>
              <a:rPr lang="en-US" sz="1000" dirty="0">
                <a:effectLst/>
                <a:latin typeface="Arial"/>
                <a:ea typeface="Times New Roman"/>
                <a:cs typeface="Times New Roman"/>
              </a:rPr>
              <a:t> text box, type the corresponding password.</a:t>
            </a:r>
          </a:p>
          <a:p>
            <a:pPr>
              <a:lnSpc>
                <a:spcPts val="1300"/>
              </a:lnSpc>
              <a:spcBef>
                <a:spcPts val="900"/>
              </a:spcBef>
              <a:spcAft>
                <a:spcPts val="300"/>
              </a:spcAft>
            </a:pPr>
            <a:r>
              <a:rPr lang="en-US" sz="1000" b="1" dirty="0">
                <a:effectLst/>
                <a:latin typeface="Arial"/>
                <a:ea typeface="Times New Roman"/>
                <a:cs typeface="Segoe UI"/>
              </a:rPr>
              <a:t>Implementing RBAC</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In the Azure portal, switch back to the Default Directory and create the following Azure AD user:</a:t>
            </a:r>
          </a:p>
          <a:p>
            <a:pPr marL="742950" marR="0" lvl="1" indent="-285750">
              <a:lnSpc>
                <a:spcPct val="115000"/>
              </a:lnSpc>
              <a:spcBef>
                <a:spcPts val="0"/>
              </a:spcBef>
              <a:spcAft>
                <a:spcPts val="995"/>
              </a:spcAft>
              <a:buFont typeface="Courier New"/>
              <a:buChar char="o"/>
              <a:tabLst>
                <a:tab pos="228600" algn="l"/>
                <a:tab pos="457200" algn="l"/>
              </a:tabLst>
            </a:pPr>
            <a:r>
              <a:rPr lang="en-US" sz="1000" dirty="0">
                <a:effectLst/>
                <a:latin typeface="Arial"/>
                <a:ea typeface="Calibri"/>
                <a:cs typeface="Times New Roman"/>
              </a:rPr>
              <a:t>Name: </a:t>
            </a:r>
            <a:r>
              <a:rPr lang="en-US" sz="1000" b="1" dirty="0">
                <a:effectLst/>
                <a:latin typeface="Arial"/>
                <a:ea typeface="Calibri"/>
                <a:cs typeface="Times New Roman"/>
              </a:rPr>
              <a:t>Remi Desforges</a:t>
            </a:r>
            <a:endParaRPr lang="en-US" sz="1000" dirty="0">
              <a:effectLst/>
              <a:latin typeface="Arial"/>
              <a:ea typeface="Calibri"/>
              <a:cs typeface="Times New Roman"/>
            </a:endParaRPr>
          </a:p>
          <a:p>
            <a:pPr marL="742950" marR="0" lvl="1" indent="-285750">
              <a:lnSpc>
                <a:spcPct val="115000"/>
              </a:lnSpc>
              <a:spcBef>
                <a:spcPts val="0"/>
              </a:spcBef>
              <a:spcAft>
                <a:spcPts val="995"/>
              </a:spcAft>
              <a:buFont typeface="Courier New"/>
              <a:buChar char="o"/>
              <a:tabLst>
                <a:tab pos="228600" algn="l"/>
                <a:tab pos="457200" algn="l"/>
              </a:tabLst>
            </a:pPr>
            <a:r>
              <a:rPr lang="en-US" sz="1000" dirty="0">
                <a:effectLst/>
                <a:latin typeface="Arial"/>
                <a:ea typeface="Calibri"/>
                <a:cs typeface="Times New Roman"/>
              </a:rPr>
              <a:t>User name: </a:t>
            </a:r>
            <a:r>
              <a:rPr lang="en-US" sz="1000" b="1" dirty="0">
                <a:effectLst/>
                <a:latin typeface="Arial"/>
                <a:ea typeface="Calibri"/>
                <a:cs typeface="Times New Roman"/>
              </a:rPr>
              <a:t>rdesforges @</a:t>
            </a:r>
            <a:r>
              <a:rPr lang="en-US" sz="1000" b="1" i="1" dirty="0">
                <a:effectLst/>
                <a:latin typeface="Arial"/>
                <a:ea typeface="Calibri"/>
                <a:cs typeface="Times New Roman"/>
              </a:rPr>
              <a:t>yourdomainname</a:t>
            </a:r>
            <a:r>
              <a:rPr lang="en-US" sz="1000" b="1" dirty="0">
                <a:effectLst/>
                <a:latin typeface="Arial"/>
                <a:ea typeface="Calibri"/>
                <a:cs typeface="Times New Roman"/>
              </a:rPr>
              <a:t>.onmicrosoft.com</a:t>
            </a:r>
            <a:r>
              <a:rPr lang="en-US" sz="1000" dirty="0">
                <a:effectLst/>
                <a:latin typeface="Arial"/>
                <a:ea typeface="Calibri"/>
                <a:cs typeface="Times New Roman"/>
              </a:rPr>
              <a:t> where </a:t>
            </a:r>
            <a:r>
              <a:rPr lang="en-US" sz="1000" b="1" i="1" dirty="0">
                <a:effectLst/>
                <a:latin typeface="Arial"/>
                <a:ea typeface="Calibri"/>
                <a:cs typeface="Times New Roman"/>
              </a:rPr>
              <a:t>yourdomainname</a:t>
            </a:r>
            <a:r>
              <a:rPr lang="en-US" sz="1000" dirty="0">
                <a:effectLst/>
                <a:latin typeface="Arial"/>
                <a:ea typeface="Calibri"/>
                <a:cs typeface="Times New Roman"/>
              </a:rPr>
              <a:t> is the domain name of the Default Directory of the Azure AD tenant</a:t>
            </a:r>
          </a:p>
          <a:p>
            <a:pPr marL="742950" marR="0" lvl="1" indent="-285750">
              <a:lnSpc>
                <a:spcPct val="115000"/>
              </a:lnSpc>
              <a:spcBef>
                <a:spcPts val="0"/>
              </a:spcBef>
              <a:spcAft>
                <a:spcPts val="995"/>
              </a:spcAft>
              <a:buFont typeface="Courier New"/>
              <a:buChar char="o"/>
              <a:tabLst>
                <a:tab pos="228600" algn="l"/>
                <a:tab pos="457200" algn="l"/>
              </a:tabLst>
            </a:pPr>
            <a:r>
              <a:rPr lang="en-US" sz="1000" dirty="0">
                <a:effectLst/>
                <a:latin typeface="Arial"/>
                <a:ea typeface="Calibri"/>
                <a:cs typeface="Times New Roman"/>
              </a:rPr>
              <a:t>First name: </a:t>
            </a:r>
            <a:r>
              <a:rPr lang="en-US" sz="1000" b="1" dirty="0">
                <a:effectLst/>
                <a:latin typeface="Arial"/>
                <a:ea typeface="Calibri"/>
                <a:cs typeface="Times New Roman"/>
              </a:rPr>
              <a:t>Remi</a:t>
            </a:r>
            <a:endParaRPr lang="en-US" sz="1000" dirty="0">
              <a:effectLst/>
              <a:latin typeface="Arial"/>
              <a:ea typeface="Calibri"/>
              <a:cs typeface="Times New Roman"/>
            </a:endParaRPr>
          </a:p>
          <a:p>
            <a:pPr marL="742950" marR="0" lvl="1" indent="-285750">
              <a:lnSpc>
                <a:spcPct val="115000"/>
              </a:lnSpc>
              <a:spcBef>
                <a:spcPts val="0"/>
              </a:spcBef>
              <a:spcAft>
                <a:spcPts val="995"/>
              </a:spcAft>
              <a:buFont typeface="Courier New"/>
              <a:buChar char="o"/>
              <a:tabLst>
                <a:tab pos="228600" algn="l"/>
                <a:tab pos="457200" algn="l"/>
              </a:tabLst>
            </a:pPr>
            <a:r>
              <a:rPr lang="en-US" sz="1000" dirty="0">
                <a:effectLst/>
                <a:latin typeface="Arial"/>
                <a:ea typeface="Calibri"/>
                <a:cs typeface="Times New Roman"/>
              </a:rPr>
              <a:t>Last Name: </a:t>
            </a:r>
            <a:r>
              <a:rPr lang="en-US" sz="1000" b="1" dirty="0">
                <a:effectLst/>
                <a:latin typeface="Arial"/>
                <a:ea typeface="Calibri"/>
                <a:cs typeface="Times New Roman"/>
              </a:rPr>
              <a:t>Desforges</a:t>
            </a:r>
            <a:endParaRPr lang="en-US" sz="1000" dirty="0">
              <a:effectLst/>
              <a:latin typeface="Arial"/>
              <a:ea typeface="Calibri"/>
              <a:cs typeface="Times New Roman"/>
            </a:endParaRPr>
          </a:p>
        </p:txBody>
      </p:sp>
      <p:sp>
        <p:nvSpPr>
          <p:cNvPr id="4" name="Slide Number Placeholder 3"/>
          <p:cNvSpPr>
            <a:spLocks noGrp="1"/>
          </p:cNvSpPr>
          <p:nvPr>
            <p:ph type="sldNum" sz="quarter" idx="10"/>
          </p:nvPr>
        </p:nvSpPr>
        <p:spPr/>
        <p:txBody>
          <a:bodyPr/>
          <a:lstStyle/>
          <a:p>
            <a:fld id="{7B7F71A7-5C7E-46E2-9A5E-459EE1C023D9}"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290894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pitchFamily="49" charset="0"/>
              <a:buChar char="o"/>
              <a:tabLst>
                <a:tab pos="228600" algn="l"/>
                <a:tab pos="457200" algn="l"/>
              </a:tabLst>
            </a:pPr>
            <a:r>
              <a:rPr lang="en-US" sz="1000" dirty="0">
                <a:solidFill>
                  <a:prstClr val="black"/>
                </a:solidFill>
                <a:latin typeface="Arial"/>
                <a:ea typeface="Calibri"/>
                <a:cs typeface="Times New Roman"/>
              </a:rPr>
              <a:t>Directory role: </a:t>
            </a:r>
            <a:r>
              <a:rPr lang="en-US" sz="1000" b="1" dirty="0">
                <a:solidFill>
                  <a:prstClr val="black"/>
                </a:solidFill>
                <a:latin typeface="Arial"/>
                <a:ea typeface="Calibri"/>
                <a:cs typeface="Times New Roman"/>
              </a:rPr>
              <a:t>User</a:t>
            </a:r>
            <a:endParaRPr lang="en-US" sz="1000" dirty="0">
              <a:solidFill>
                <a:prstClr val="black"/>
              </a:solidFill>
              <a:latin typeface="Arial"/>
              <a:ea typeface="Calibri"/>
              <a:cs typeface="Times New Roman"/>
            </a:endParaRPr>
          </a:p>
          <a:p>
            <a:pPr marL="628650" lvl="1" indent="-171450">
              <a:lnSpc>
                <a:spcPct val="115000"/>
              </a:lnSpc>
              <a:spcAft>
                <a:spcPts val="995"/>
              </a:spcAft>
              <a:buFont typeface="Courier New" pitchFamily="49" charset="0"/>
              <a:buChar char="o"/>
              <a:tabLst>
                <a:tab pos="228600" algn="l"/>
                <a:tab pos="457200" algn="l"/>
              </a:tabLst>
            </a:pPr>
            <a:r>
              <a:rPr lang="en-US" sz="1000" dirty="0">
                <a:solidFill>
                  <a:prstClr val="black"/>
                </a:solidFill>
                <a:latin typeface="Arial"/>
                <a:ea typeface="Calibri"/>
                <a:cs typeface="Times New Roman"/>
              </a:rPr>
              <a:t>    Click </a:t>
            </a:r>
            <a:r>
              <a:rPr lang="en-US" sz="1000" b="1" dirty="0">
                <a:solidFill>
                  <a:prstClr val="black"/>
                </a:solidFill>
                <a:latin typeface="Arial"/>
                <a:ea typeface="Calibri"/>
                <a:cs typeface="Times New Roman"/>
              </a:rPr>
              <a:t>Show Password</a:t>
            </a:r>
            <a:r>
              <a:rPr lang="en-US" sz="1000" dirty="0">
                <a:solidFill>
                  <a:prstClr val="black"/>
                </a:solidFill>
                <a:latin typeface="Arial"/>
                <a:ea typeface="Calibri"/>
                <a:cs typeface="Times New Roman"/>
              </a:rPr>
              <a:t>,</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Times New Roman"/>
              </a:rPr>
              <a:t>and then note the new password</a:t>
            </a: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a:ea typeface="Times New Roman"/>
                <a:cs typeface="Times New Roman"/>
              </a:rPr>
              <a:t>In the Azure portal, navigate to the </a:t>
            </a:r>
            <a:r>
              <a:rPr lang="en-US" sz="1000" b="1" dirty="0">
                <a:solidFill>
                  <a:prstClr val="black"/>
                </a:solidFill>
                <a:latin typeface="Arial"/>
                <a:ea typeface="Times New Roman"/>
                <a:cs typeface="Times New Roman"/>
              </a:rPr>
              <a:t>Subscriptions</a:t>
            </a:r>
            <a:r>
              <a:rPr lang="en-US" sz="1000" dirty="0">
                <a:solidFill>
                  <a:prstClr val="black"/>
                </a:solidFill>
                <a:latin typeface="Arial"/>
                <a:ea typeface="Times New Roman"/>
                <a:cs typeface="Times New Roman"/>
              </a:rPr>
              <a:t> blade and, from there, open the blade representing your subscription.</a:t>
            </a: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a:ea typeface="Times New Roman"/>
                <a:cs typeface="Times New Roman"/>
              </a:rPr>
              <a:t>Grant the </a:t>
            </a:r>
            <a:r>
              <a:rPr lang="en-US" sz="1000" b="1" dirty="0">
                <a:solidFill>
                  <a:prstClr val="black"/>
                </a:solidFill>
                <a:latin typeface="Arial"/>
                <a:ea typeface="Times New Roman"/>
                <a:cs typeface="Times New Roman"/>
              </a:rPr>
              <a:t>Reader</a:t>
            </a:r>
            <a:r>
              <a:rPr lang="en-US" sz="1000" dirty="0">
                <a:solidFill>
                  <a:prstClr val="black"/>
                </a:solidFill>
                <a:latin typeface="Arial"/>
                <a:ea typeface="Times New Roman"/>
                <a:cs typeface="Times New Roman"/>
              </a:rPr>
              <a:t> role on the subscription level to the newly created user account.</a:t>
            </a: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a:ea typeface="Times New Roman"/>
                <a:cs typeface="Times New Roman"/>
              </a:rPr>
              <a:t>Start Internet Explorer using InPrivate mode, sign in to the Azure portal as </a:t>
            </a:r>
            <a:r>
              <a:rPr lang="en-US" sz="1000" b="1" dirty="0">
                <a:solidFill>
                  <a:prstClr val="black"/>
                </a:solidFill>
                <a:latin typeface="Arial"/>
                <a:ea typeface="Times New Roman"/>
                <a:cs typeface="Times New Roman"/>
              </a:rPr>
              <a:t>Remi Desforges </a:t>
            </a:r>
            <a:r>
              <a:rPr lang="en-US" sz="1000" dirty="0">
                <a:solidFill>
                  <a:prstClr val="black"/>
                </a:solidFill>
                <a:latin typeface="Arial"/>
                <a:ea typeface="Times New Roman"/>
                <a:cs typeface="Times New Roman"/>
              </a:rPr>
              <a:t>and verify that the permissions granted through the role took effect.</a:t>
            </a:r>
            <a:endParaRPr lang="en-US" dirty="0"/>
          </a:p>
        </p:txBody>
      </p:sp>
      <p:sp>
        <p:nvSpPr>
          <p:cNvPr id="4" name="Slide Number Placeholder 3"/>
          <p:cNvSpPr>
            <a:spLocks noGrp="1"/>
          </p:cNvSpPr>
          <p:nvPr>
            <p:ph type="sldNum" sz="quarter" idx="10"/>
          </p:nvPr>
        </p:nvSpPr>
        <p:spPr/>
        <p:txBody>
          <a:bodyPr/>
          <a:lstStyle/>
          <a:p>
            <a:fld id="{7B7F71A7-5C7E-46E2-9A5E-459EE1C023D9}"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257970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7B7F71A7-5C7E-46E2-9A5E-459EE1C023D9}"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70567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main benefits of Azure AD Premium?</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Azure AD Premium is developed to support your directory in the cloud. You can use Azure AD Premium to centrally manage identities and access to resources. You can also use Azure AD Premium to monitor and protect the access to applications and improve user productivity.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Datum requires that their applications use multi-factor authentication. The company has implemented this technology in its on-premises infrastructure, and wants to extend it for applications and resources that reside in Azure. A. Datum wants to use the authentication methods that are similar to what they are currently using in the on-premises infrastructure. Can they use Azure Multi-Factor Authentication for this, and if so, why?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Yes, they can use Azure Multi-Factor Authentication because the Azure Multi-Factor Authentication server supports the following authentication methods to complement usernames and passwords: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 phone call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 two-way SMS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 two-way SMS with PIN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 one-way SMS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 one-way SMS with PIN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An OAuth token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Mobile app</a:t>
            </a:r>
          </a:p>
        </p:txBody>
      </p:sp>
      <p:sp>
        <p:nvSpPr>
          <p:cNvPr id="4" name="Slide Number Placeholder 3"/>
          <p:cNvSpPr>
            <a:spLocks noGrp="1"/>
          </p:cNvSpPr>
          <p:nvPr>
            <p:ph type="sldNum" sz="quarter" idx="10"/>
          </p:nvPr>
        </p:nvSpPr>
        <p:spPr/>
        <p:txBody>
          <a:bodyPr/>
          <a:lstStyle/>
          <a:p>
            <a:fld id="{7B7F71A7-5C7E-46E2-9A5E-459EE1C023D9}"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721959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the differences between Azure AD Free and Basic and Azure AD Premium.</a:t>
            </a:r>
          </a:p>
        </p:txBody>
      </p:sp>
      <p:sp>
        <p:nvSpPr>
          <p:cNvPr id="4" name="Slide Number Placeholder 3"/>
          <p:cNvSpPr>
            <a:spLocks noGrp="1"/>
          </p:cNvSpPr>
          <p:nvPr>
            <p:ph type="sldNum" sz="quarter" idx="10"/>
          </p:nvPr>
        </p:nvSpPr>
        <p:spPr/>
        <p:txBody>
          <a:bodyPr/>
          <a:lstStyle/>
          <a:p>
            <a:fld id="{7B7F71A7-5C7E-46E2-9A5E-459EE1C023D9}"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472865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 </a:t>
            </a:r>
          </a:p>
          <a:p>
            <a:pPr>
              <a:lnSpc>
                <a:spcPct val="115000"/>
              </a:lnSpc>
              <a:spcAft>
                <a:spcPts val="1000"/>
              </a:spcAft>
            </a:pPr>
            <a:r>
              <a:rPr lang="en-US" sz="1000" dirty="0">
                <a:solidFill>
                  <a:srgbClr val="000000"/>
                </a:solidFill>
                <a:latin typeface="Arial"/>
                <a:ea typeface="Calibri"/>
                <a:cs typeface="Times New Roman"/>
              </a:rPr>
              <a:t>Most students might be familiar with multi-factor authentication if they have used it in their organizations. However, ask them what technology they use for multi-factor authentication and how it can be integrated with Azure. Emphasize that they can extend Azure Multi-Factor Authentication to on-premises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B7F71A7-5C7E-46E2-9A5E-459EE1C023D9}"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351224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technical scenarios for implementing </a:t>
            </a:r>
            <a:r>
              <a:rPr lang="en-GB" sz="1000" dirty="0">
                <a:latin typeface="Arial"/>
                <a:ea typeface="Calibri"/>
                <a:cs typeface="Times New Roman"/>
              </a:rPr>
              <a:t>Azure </a:t>
            </a:r>
            <a:r>
              <a:rPr lang="en-US" sz="1000" dirty="0">
                <a:latin typeface="Arial"/>
                <a:ea typeface="Calibri"/>
                <a:cs typeface="Times New Roman"/>
              </a:rPr>
              <a:t>Multi-Factor Authentication,</a:t>
            </a:r>
            <a:r>
              <a:rPr lang="en-GB" sz="1000" dirty="0">
                <a:latin typeface="Arial"/>
                <a:ea typeface="Calibri"/>
                <a:cs typeface="Times New Roman"/>
              </a:rPr>
              <a:t> and focus on usage scenarios. Students will test some of the </a:t>
            </a:r>
            <a:r>
              <a:rPr lang="en-US" sz="1000" dirty="0">
                <a:latin typeface="Arial"/>
                <a:ea typeface="Calibri"/>
                <a:cs typeface="Times New Roman"/>
              </a:rPr>
              <a:t>Multi-Factor Authentication</a:t>
            </a:r>
            <a:r>
              <a:rPr lang="en-GB" sz="1000" dirty="0">
                <a:latin typeface="Arial"/>
                <a:ea typeface="Calibri"/>
                <a:cs typeface="Times New Roman"/>
              </a:rPr>
              <a:t> features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B7F71A7-5C7E-46E2-9A5E-459EE1C023D9}"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677786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following demonstration presents the advanced Multi-Factor Authentication settings, so it might be practical to demonstrate each feature while you present this topic.</a:t>
            </a:r>
          </a:p>
        </p:txBody>
      </p:sp>
      <p:sp>
        <p:nvSpPr>
          <p:cNvPr id="4" name="Slide Number Placeholder 3"/>
          <p:cNvSpPr>
            <a:spLocks noGrp="1"/>
          </p:cNvSpPr>
          <p:nvPr>
            <p:ph type="sldNum" sz="quarter" idx="10"/>
          </p:nvPr>
        </p:nvSpPr>
        <p:spPr/>
        <p:txBody>
          <a:bodyPr/>
          <a:lstStyle/>
          <a:p>
            <a:fld id="{7B7F71A7-5C7E-46E2-9A5E-459EE1C023D9}"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420325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you start this demonstration, ensure that you have completed the steps in the previous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multi-factor authentication provider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a:t>
            </a:r>
            <a:r>
              <a:rPr lang="en-US" sz="1000" b="1" dirty="0">
                <a:effectLst/>
                <a:latin typeface="Arial"/>
                <a:ea typeface="Times New Roman"/>
                <a:cs typeface="Times New Roman"/>
              </a:rPr>
              <a:t>MIA-CL1</a:t>
            </a:r>
            <a:r>
              <a:rPr lang="en-US" sz="1000" dirty="0">
                <a:effectLst/>
                <a:latin typeface="Arial"/>
                <a:ea typeface="Times New Roman"/>
                <a:cs typeface="Times New Roman"/>
              </a:rPr>
              <a:t>, start Internet Explorer and browse to the Azure classic portal.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When prompted, sign in with an account that is the Service Administrator of the Azure subscription.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Azure classic portal, navigate to </a:t>
            </a:r>
            <a:r>
              <a:rPr lang="en-US" sz="1000" b="1" dirty="0">
                <a:effectLst/>
                <a:latin typeface="Arial"/>
                <a:ea typeface="Times New Roman"/>
                <a:cs typeface="Times New Roman"/>
              </a:rPr>
              <a:t>ACTIVE DIRECTORY</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MULTI-FACTOR AUTH PROVIDERS</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Multi-Factor Authentication provider with the name </a:t>
            </a:r>
            <a:r>
              <a:rPr lang="en-US" sz="1000" b="1" dirty="0">
                <a:effectLst/>
                <a:latin typeface="Arial"/>
                <a:ea typeface="Times New Roman"/>
                <a:cs typeface="Times New Roman"/>
              </a:rPr>
              <a:t>Adatum-MFA</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Ensure that</a:t>
            </a:r>
            <a:r>
              <a:rPr lang="en-US" sz="1000" b="1" dirty="0">
                <a:effectLst/>
                <a:latin typeface="Arial"/>
                <a:ea typeface="Times New Roman"/>
                <a:cs typeface="Times New Roman"/>
              </a:rPr>
              <a:t> Per Enabled User </a:t>
            </a:r>
            <a:r>
              <a:rPr lang="en-US" sz="1000" dirty="0">
                <a:effectLst/>
                <a:latin typeface="Arial"/>
                <a:ea typeface="Times New Roman"/>
                <a:cs typeface="Times New Roman"/>
              </a:rPr>
              <a:t>is selected</a:t>
            </a:r>
            <a:r>
              <a:rPr lang="en-US" sz="1000" b="1" dirty="0">
                <a:effectLst/>
                <a:latin typeface="Arial"/>
                <a:ea typeface="Times New Roman"/>
                <a:cs typeface="Times New Roman"/>
              </a:rPr>
              <a:t> </a:t>
            </a:r>
            <a:r>
              <a:rPr lang="en-US" sz="1000" dirty="0">
                <a:effectLst/>
                <a:latin typeface="Arial"/>
                <a:ea typeface="Times New Roman"/>
                <a:cs typeface="Times New Roman"/>
              </a:rPr>
              <a:t>in</a:t>
            </a:r>
            <a:r>
              <a:rPr lang="en-US" sz="1000" b="1" dirty="0">
                <a:effectLst/>
                <a:latin typeface="Arial"/>
                <a:ea typeface="Times New Roman"/>
                <a:cs typeface="Times New Roman"/>
              </a:rPr>
              <a:t> </a:t>
            </a:r>
            <a:r>
              <a:rPr lang="en-US" sz="1000" dirty="0">
                <a:effectLst/>
                <a:latin typeface="Arial"/>
                <a:ea typeface="Times New Roman"/>
                <a:cs typeface="Times New Roman"/>
              </a:rPr>
              <a:t>the </a:t>
            </a:r>
            <a:r>
              <a:rPr lang="en-US" sz="1000" b="1" dirty="0">
                <a:effectLst/>
                <a:latin typeface="Arial"/>
                <a:ea typeface="Times New Roman"/>
                <a:cs typeface="Times New Roman"/>
              </a:rPr>
              <a:t>USAGE MODEL </a:t>
            </a:r>
            <a:r>
              <a:rPr lang="en-US" sz="1000" dirty="0">
                <a:effectLst/>
                <a:latin typeface="Arial"/>
                <a:ea typeface="Times New Roman"/>
                <a:cs typeface="Times New Roman"/>
              </a:rPr>
              <a:t>drop-down menu, and then link the Multi-Factor Authentication provider to the </a:t>
            </a:r>
            <a:r>
              <a:rPr lang="en-US" sz="1000" b="1" dirty="0">
                <a:effectLst/>
                <a:latin typeface="Arial"/>
                <a:ea typeface="Times New Roman"/>
                <a:cs typeface="Times New Roman"/>
              </a:rPr>
              <a:t>Adatum</a:t>
            </a:r>
            <a:r>
              <a:rPr lang="en-US" sz="1000" dirty="0">
                <a:effectLst/>
                <a:latin typeface="Arial"/>
                <a:ea typeface="Times New Roman"/>
                <a:cs typeface="Times New Roman"/>
              </a:rPr>
              <a:t> directory.</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Ensure that your Azure AD tenant is listed as the target directory.</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CREATE</a:t>
            </a:r>
            <a:r>
              <a:rPr lang="en-US" sz="1000" dirty="0">
                <a:effectLst/>
                <a:latin typeface="Arial"/>
                <a:ea typeface="Times New Roman"/>
                <a:cs typeface="Times New Roman"/>
              </a:rPr>
              <a:t>.</a:t>
            </a:r>
          </a:p>
          <a:p>
            <a:pPr>
              <a:lnSpc>
                <a:spcPts val="1300"/>
              </a:lnSpc>
              <a:spcBef>
                <a:spcPts val="900"/>
              </a:spcBef>
              <a:spcAft>
                <a:spcPts val="300"/>
              </a:spcAft>
            </a:pPr>
            <a:r>
              <a:rPr lang="en-US" sz="1000" b="1" dirty="0">
                <a:effectLst/>
                <a:latin typeface="Arial"/>
                <a:ea typeface="Times New Roman"/>
                <a:cs typeface="Segoe UI"/>
              </a:rPr>
              <a:t>Configure fraud alerts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MANAGE</a:t>
            </a:r>
            <a:r>
              <a:rPr lang="en-US" sz="1000" dirty="0">
                <a:effectLst/>
                <a:latin typeface="Arial"/>
                <a:ea typeface="Times New Roman"/>
                <a:cs typeface="Times New Roman"/>
              </a:rPr>
              <a:t> at the bottom of the portal interface to open the Azure Multi-Factor Authentication management portal.</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Settings</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in the </a:t>
            </a:r>
            <a:r>
              <a:rPr lang="en-US" sz="1000" b="1" dirty="0">
                <a:effectLst/>
                <a:latin typeface="Arial"/>
                <a:ea typeface="Times New Roman"/>
                <a:cs typeface="Times New Roman"/>
              </a:rPr>
              <a:t>Fraud Alert</a:t>
            </a:r>
            <a:r>
              <a:rPr lang="en-US" sz="1000" dirty="0">
                <a:effectLst/>
                <a:latin typeface="Arial"/>
                <a:ea typeface="Times New Roman"/>
                <a:cs typeface="Times New Roman"/>
              </a:rPr>
              <a:t> section, ensure that the following settings are enabled: </a:t>
            </a:r>
          </a:p>
          <a:p>
            <a:pPr marL="800100" lvl="1" indent="-342900">
              <a:lnSpc>
                <a:spcPct val="115000"/>
              </a:lnSpc>
              <a:spcAft>
                <a:spcPts val="995"/>
              </a:spcAft>
              <a:buFont typeface="Courier New"/>
              <a:buChar char="o"/>
            </a:pPr>
            <a:r>
              <a:rPr lang="en-US" sz="1000" b="1" dirty="0">
                <a:effectLst/>
                <a:latin typeface="Arial"/>
                <a:ea typeface="Times New Roman"/>
                <a:cs typeface="Times New Roman"/>
              </a:rPr>
              <a:t>Allow users to submit Fraud Alerts</a:t>
            </a:r>
            <a:endParaRPr lang="en-US"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b="1" dirty="0">
                <a:effectLst/>
                <a:latin typeface="Arial"/>
                <a:ea typeface="Times New Roman"/>
                <a:cs typeface="Times New Roman"/>
              </a:rPr>
              <a:t>Block user when fraud is reported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B7F71A7-5C7E-46E2-9A5E-459EE1C023D9}"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356646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3"/>
            </a:pPr>
            <a:r>
              <a:rPr lang="en-US" sz="1000" dirty="0">
                <a:latin typeface="Arial"/>
                <a:ea typeface="Times New Roman"/>
                <a:cs typeface="Times New Roman"/>
              </a:rPr>
              <a:t>In the </a:t>
            </a:r>
            <a:r>
              <a:rPr lang="en-US" sz="1000" b="1" dirty="0">
                <a:latin typeface="Arial"/>
                <a:ea typeface="Times New Roman"/>
                <a:cs typeface="Times New Roman"/>
              </a:rPr>
              <a:t>Code To Report Fraud During Initial Greeting</a:t>
            </a:r>
            <a:r>
              <a:rPr lang="en-US" sz="1000" dirty="0">
                <a:latin typeface="Arial"/>
                <a:ea typeface="Times New Roman"/>
                <a:cs typeface="Times New Roman"/>
              </a:rPr>
              <a:t> text box, type </a:t>
            </a:r>
            <a:r>
              <a:rPr lang="en-US" sz="1000" b="1" dirty="0">
                <a:latin typeface="Arial"/>
                <a:ea typeface="Times New Roman"/>
                <a:cs typeface="Times New Roman"/>
              </a:rPr>
              <a:t>999</a:t>
            </a:r>
            <a:r>
              <a:rPr lang="en-US" sz="1000" dirty="0">
                <a:latin typeface="Arial"/>
                <a:ea typeface="Times New Roman"/>
                <a:cs typeface="Times New Roman"/>
              </a:rPr>
              <a:t>. </a:t>
            </a:r>
          </a:p>
          <a:p>
            <a:pPr marL="457200" marR="0">
              <a:lnSpc>
                <a:spcPct val="115000"/>
              </a:lnSpc>
              <a:spcBef>
                <a:spcPts val="0"/>
              </a:spcBef>
              <a:spcAft>
                <a:spcPts val="995"/>
              </a:spcAft>
            </a:pPr>
            <a:r>
              <a:rPr lang="en-US" sz="1000" dirty="0">
                <a:latin typeface="Arial"/>
                <a:ea typeface="Times New Roman"/>
                <a:cs typeface="Times New Roman"/>
              </a:rPr>
              <a:t>In the </a:t>
            </a:r>
            <a:r>
              <a:rPr lang="en-US" sz="1000" b="1" dirty="0">
                <a:latin typeface="Arial"/>
                <a:ea typeface="Times New Roman"/>
                <a:cs typeface="Times New Roman"/>
              </a:rPr>
              <a:t>Send fraud alert notifications to these email addresses</a:t>
            </a:r>
            <a:r>
              <a:rPr lang="en-US" sz="1000" dirty="0">
                <a:latin typeface="Arial"/>
                <a:ea typeface="Times New Roman"/>
                <a:cs typeface="Times New Roman"/>
              </a:rPr>
              <a:t> text box, type the email address </a:t>
            </a:r>
            <a:r>
              <a:rPr lang="en-US" sz="1000" dirty="0">
                <a:solidFill>
                  <a:prstClr val="black"/>
                </a:solidFill>
                <a:latin typeface="Arial"/>
                <a:ea typeface="Times New Roman"/>
                <a:cs typeface="Times New Roman"/>
              </a:rPr>
              <a:t>of the Microsoft account that is the Service Administrator of your Azure subscription.</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At the bottom of the page, click </a:t>
            </a:r>
            <a:r>
              <a:rPr lang="en-US" sz="1000" b="1" dirty="0">
                <a:solidFill>
                  <a:prstClr val="black"/>
                </a:solidFill>
                <a:latin typeface="Arial"/>
                <a:ea typeface="Times New Roman"/>
                <a:cs typeface="Times New Roman"/>
              </a:rPr>
              <a:t>Save</a:t>
            </a:r>
            <a:r>
              <a:rPr lang="en-US" sz="1000" dirty="0">
                <a:solidFill>
                  <a:prstClr val="black"/>
                </a:solidFill>
                <a:latin typeface="Arial"/>
                <a:ea typeface="Times New Roman"/>
                <a:cs typeface="Times New Roman"/>
              </a:rPr>
              <a:t>.</a:t>
            </a:r>
          </a:p>
          <a:p>
            <a:pPr lvl="0">
              <a:lnSpc>
                <a:spcPts val="1300"/>
              </a:lnSpc>
              <a:spcBef>
                <a:spcPts val="900"/>
              </a:spcBef>
              <a:spcAft>
                <a:spcPts val="300"/>
              </a:spcAft>
            </a:pPr>
            <a:r>
              <a:rPr lang="en-US" sz="1000" b="1" dirty="0">
                <a:solidFill>
                  <a:prstClr val="black"/>
                </a:solidFill>
                <a:latin typeface="Arial"/>
                <a:ea typeface="Times New Roman"/>
                <a:cs typeface="Segoe UI"/>
              </a:rPr>
              <a:t>View fraud alert reports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Azure Multi-Factor Authentication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management portal, on the left side of the page, under </a:t>
            </a:r>
            <a:r>
              <a:rPr lang="en-US" sz="1000" b="1" dirty="0">
                <a:solidFill>
                  <a:prstClr val="black"/>
                </a:solidFill>
                <a:latin typeface="Arial"/>
                <a:ea typeface="Times New Roman"/>
                <a:cs typeface="Times New Roman"/>
              </a:rPr>
              <a:t>VIEW A REPORT</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Fraud Alert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Specify a date range for the report, leave the default value of the user status, and then click </a:t>
            </a:r>
            <a:r>
              <a:rPr lang="en-US" sz="1000" b="1" dirty="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a:t>
            </a:r>
          </a:p>
          <a:p>
            <a:pPr lvl="0">
              <a:lnSpc>
                <a:spcPts val="1300"/>
              </a:lnSpc>
              <a:spcBef>
                <a:spcPts val="900"/>
              </a:spcBef>
              <a:spcAft>
                <a:spcPts val="300"/>
              </a:spcAft>
            </a:pPr>
            <a:r>
              <a:rPr lang="en-US" sz="1000" b="1" dirty="0">
                <a:solidFill>
                  <a:prstClr val="black"/>
                </a:solidFill>
                <a:latin typeface="Arial"/>
                <a:ea typeface="Times New Roman"/>
                <a:cs typeface="Segoe UI"/>
              </a:rPr>
              <a:t>Configure one-time bypass settings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Azure Multi-Factor Authentication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management portal, click </a:t>
            </a:r>
            <a:r>
              <a:rPr lang="en-US" sz="1000" b="1" dirty="0">
                <a:solidFill>
                  <a:prstClr val="black"/>
                </a:solidFill>
                <a:latin typeface="Arial"/>
                <a:ea typeface="Times New Roman"/>
                <a:cs typeface="Times New Roman"/>
              </a:rPr>
              <a:t>Settings</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verify that one-time bypass is configured for a period of 300 seconds.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Send one-time bypass used notifications to these email addresses </a:t>
            </a:r>
            <a:r>
              <a:rPr lang="en-US" sz="1000" dirty="0">
                <a:solidFill>
                  <a:prstClr val="black"/>
                </a:solidFill>
                <a:latin typeface="Arial"/>
                <a:ea typeface="Times New Roman"/>
                <a:cs typeface="Times New Roman"/>
              </a:rPr>
              <a:t>text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box, type the email address of the Microsoft account that is the Service Administrator of your Azure subscription, and then click </a:t>
            </a:r>
            <a:r>
              <a:rPr lang="en-US" sz="1000" b="1" dirty="0">
                <a:solidFill>
                  <a:prstClr val="black"/>
                </a:solidFill>
                <a:latin typeface="Arial"/>
                <a:ea typeface="Times New Roman"/>
                <a:cs typeface="Times New Roman"/>
              </a:rPr>
              <a:t>Save</a:t>
            </a:r>
            <a:r>
              <a:rPr lang="en-US" sz="1000" dirty="0">
                <a:solidFill>
                  <a:prstClr val="black"/>
                </a:solidFill>
                <a:latin typeface="Arial"/>
                <a:ea typeface="Times New Roman"/>
                <a:cs typeface="Times New Roman"/>
              </a:rPr>
              <a:t>.</a:t>
            </a:r>
          </a:p>
          <a:p>
            <a:pPr lvl="0">
              <a:lnSpc>
                <a:spcPts val="1300"/>
              </a:lnSpc>
              <a:spcBef>
                <a:spcPts val="900"/>
              </a:spcBef>
              <a:spcAft>
                <a:spcPts val="300"/>
              </a:spcAft>
            </a:pPr>
            <a:r>
              <a:rPr lang="en-US" sz="1000" b="1" dirty="0">
                <a:solidFill>
                  <a:prstClr val="black"/>
                </a:solidFill>
                <a:latin typeface="Arial"/>
                <a:ea typeface="Times New Roman"/>
                <a:cs typeface="Segoe UI"/>
              </a:rPr>
              <a:t>Create a one-time bypass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Azure Multi-Factor Authentication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management portal, under </a:t>
            </a:r>
            <a:r>
              <a:rPr lang="en-US" sz="1000" b="1" dirty="0">
                <a:solidFill>
                  <a:prstClr val="black"/>
                </a:solidFill>
                <a:latin typeface="Arial"/>
                <a:ea typeface="Times New Roman"/>
                <a:cs typeface="Times New Roman"/>
              </a:rPr>
              <a:t>USER ADMINISTRATION</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One-Time Bypass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New One-Time Bypass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Username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kgruber@</a:t>
            </a:r>
            <a:r>
              <a:rPr lang="en-US" sz="1000" b="1" i="1" dirty="0">
                <a:solidFill>
                  <a:prstClr val="black"/>
                </a:solidFill>
                <a:latin typeface="Arial"/>
                <a:ea typeface="Times New Roman"/>
                <a:cs typeface="Times New Roman"/>
              </a:rPr>
              <a:t>yourdomainname</a:t>
            </a:r>
            <a:r>
              <a:rPr lang="en-US" sz="1000" i="1"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onmicrosoft.com</a:t>
            </a:r>
            <a:r>
              <a:rPr lang="en-US" sz="1000" dirty="0">
                <a:solidFill>
                  <a:prstClr val="black"/>
                </a:solidFill>
                <a:latin typeface="Arial"/>
                <a:ea typeface="Times New Roman"/>
                <a:cs typeface="Times New Roman"/>
              </a:rPr>
              <a:t> where </a:t>
            </a:r>
            <a:r>
              <a:rPr lang="en-US" sz="1000" b="1" i="1" dirty="0">
                <a:solidFill>
                  <a:prstClr val="black"/>
                </a:solidFill>
                <a:latin typeface="Arial"/>
                <a:ea typeface="Times New Roman"/>
                <a:cs typeface="Times New Roman"/>
              </a:rPr>
              <a:t>yourdomainname</a:t>
            </a:r>
            <a:r>
              <a:rPr lang="en-US" sz="1000" dirty="0">
                <a:solidFill>
                  <a:prstClr val="black"/>
                </a:solidFill>
                <a:latin typeface="Arial"/>
                <a:ea typeface="Times New Roman"/>
                <a:cs typeface="Times New Roman"/>
              </a:rPr>
              <a:t> is the domain name you chose for the </a:t>
            </a:r>
            <a:r>
              <a:rPr lang="en-US" sz="1000" b="1" dirty="0">
                <a:solidFill>
                  <a:prstClr val="black"/>
                </a:solidFill>
                <a:latin typeface="Arial"/>
                <a:ea typeface="Times New Roman"/>
                <a:cs typeface="Times New Roman"/>
              </a:rPr>
              <a:t>Adatum</a:t>
            </a:r>
            <a:r>
              <a:rPr lang="en-US" sz="1000" dirty="0">
                <a:solidFill>
                  <a:prstClr val="black"/>
                </a:solidFill>
                <a:latin typeface="Arial"/>
                <a:ea typeface="Times New Roman"/>
                <a:cs typeface="Times New Roman"/>
              </a:rPr>
              <a:t> Azure AD tenant.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Bypass Reason</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Lost phone</a:t>
            </a:r>
            <a:r>
              <a:rPr lang="en-US" sz="1000" dirty="0">
                <a:solidFill>
                  <a:prstClr val="black"/>
                </a:solidFill>
                <a:latin typeface="Arial"/>
                <a:ea typeface="Times New Roman"/>
                <a:cs typeface="Times New Roman"/>
              </a:rPr>
              <a:t>, and click </a:t>
            </a:r>
            <a:r>
              <a:rPr lang="en-US" sz="1000" b="1" dirty="0">
                <a:solidFill>
                  <a:prstClr val="black"/>
                </a:solidFill>
                <a:latin typeface="Arial"/>
                <a:ea typeface="Times New Roman"/>
                <a:cs typeface="Times New Roman"/>
              </a:rPr>
              <a:t>Bypass</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Configure trusted IPs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Switch back to the Azure classic portal.</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active directory </a:t>
            </a:r>
            <a:r>
              <a:rPr lang="en-US" sz="1000" dirty="0">
                <a:solidFill>
                  <a:prstClr val="black"/>
                </a:solidFill>
                <a:latin typeface="Arial"/>
                <a:ea typeface="Times New Roman"/>
                <a:cs typeface="Times New Roman"/>
              </a:rPr>
              <a:t>page, click </a:t>
            </a:r>
            <a:r>
              <a:rPr lang="en-US" sz="1000" b="1" dirty="0">
                <a:solidFill>
                  <a:prstClr val="black"/>
                </a:solidFill>
                <a:latin typeface="Arial"/>
                <a:ea typeface="Times New Roman"/>
                <a:cs typeface="Times New Roman"/>
              </a:rPr>
              <a:t>DIRECTORY</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Adatum</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click </a:t>
            </a:r>
            <a:r>
              <a:rPr lang="en-US" sz="1000" b="1" dirty="0">
                <a:solidFill>
                  <a:prstClr val="black"/>
                </a:solidFill>
                <a:latin typeface="Arial"/>
                <a:ea typeface="Times New Roman"/>
                <a:cs typeface="Times New Roman"/>
              </a:rPr>
              <a:t>CONFIGURE</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7B7F71A7-5C7E-46E2-9A5E-459EE1C023D9}" type="slidenum">
              <a:rPr lang="en-US" smtClean="0"/>
              <a:t>26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3265169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multi-factor authentication</a:t>
            </a:r>
            <a:r>
              <a:rPr lang="en-US" sz="1000" dirty="0">
                <a:solidFill>
                  <a:prstClr val="black"/>
                </a:solidFill>
                <a:latin typeface="Arial"/>
                <a:ea typeface="Times New Roman"/>
                <a:cs typeface="Times New Roman"/>
              </a:rPr>
              <a:t> section, click </a:t>
            </a:r>
            <a:r>
              <a:rPr lang="en-US" sz="1000" b="1" dirty="0">
                <a:solidFill>
                  <a:prstClr val="black"/>
                </a:solidFill>
                <a:latin typeface="Arial"/>
                <a:ea typeface="Times New Roman"/>
                <a:cs typeface="Times New Roman"/>
              </a:rPr>
              <a:t>Manage service settings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If prompted, sign in with an account that is the Service Administrator of the Azure subscription. </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service settings</a:t>
            </a:r>
            <a:r>
              <a:rPr lang="en-US" sz="1000" dirty="0">
                <a:solidFill>
                  <a:prstClr val="black"/>
                </a:solidFill>
                <a:latin typeface="Arial"/>
                <a:ea typeface="Times New Roman"/>
                <a:cs typeface="Times New Roman"/>
              </a:rPr>
              <a:t> page, under</a:t>
            </a:r>
            <a:r>
              <a:rPr lang="en-US" sz="1000" b="1" dirty="0">
                <a:solidFill>
                  <a:prstClr val="black"/>
                </a:solidFill>
                <a:latin typeface="Arial"/>
                <a:ea typeface="Times New Roman"/>
                <a:cs typeface="Times New Roman"/>
              </a:rPr>
              <a:t> trusted ips</a:t>
            </a:r>
            <a:r>
              <a:rPr lang="en-US" sz="1000" dirty="0">
                <a:solidFill>
                  <a:prstClr val="black"/>
                </a:solidFill>
                <a:latin typeface="Arial"/>
                <a:ea typeface="Times New Roman"/>
                <a:cs typeface="Times New Roman"/>
              </a:rPr>
              <a:t>, select </a:t>
            </a:r>
            <a:r>
              <a:rPr lang="en-US" sz="1000" b="1" dirty="0">
                <a:solidFill>
                  <a:prstClr val="black"/>
                </a:solidFill>
                <a:latin typeface="Arial"/>
                <a:ea typeface="Times New Roman"/>
                <a:cs typeface="Times New Roman"/>
              </a:rPr>
              <a:t>Skip multi-factor authentication for requests from federated users on my intranet</a:t>
            </a:r>
            <a:r>
              <a:rPr lang="en-US" sz="1000" dirty="0">
                <a:solidFill>
                  <a:prstClr val="black"/>
                </a:solidFill>
                <a:latin typeface="Arial"/>
                <a:ea typeface="Times New Roman"/>
                <a:cs typeface="Times New Roman"/>
              </a:rPr>
              <a:t>, and then save the change.</a:t>
            </a:r>
          </a:p>
          <a:p>
            <a:pPr lvl="0">
              <a:lnSpc>
                <a:spcPts val="1300"/>
              </a:lnSpc>
              <a:spcBef>
                <a:spcPts val="900"/>
              </a:spcBef>
              <a:spcAft>
                <a:spcPts val="300"/>
              </a:spcAft>
            </a:pPr>
            <a:r>
              <a:rPr lang="en-US" sz="1000" b="1" dirty="0">
                <a:solidFill>
                  <a:prstClr val="black"/>
                </a:solidFill>
                <a:latin typeface="Arial"/>
                <a:ea typeface="Times New Roman"/>
                <a:cs typeface="Segoe UI"/>
              </a:rPr>
              <a:t>Enable users to create app passwords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At the top of the </a:t>
            </a:r>
            <a:r>
              <a:rPr lang="en-US" sz="1000" b="1" dirty="0">
                <a:solidFill>
                  <a:prstClr val="black"/>
                </a:solidFill>
                <a:latin typeface="Arial"/>
                <a:ea typeface="Times New Roman"/>
                <a:cs typeface="Times New Roman"/>
              </a:rPr>
              <a:t>service settings</a:t>
            </a:r>
            <a:r>
              <a:rPr lang="en-US" sz="1000" dirty="0">
                <a:solidFill>
                  <a:prstClr val="black"/>
                </a:solidFill>
                <a:latin typeface="Arial"/>
                <a:ea typeface="Times New Roman"/>
                <a:cs typeface="Times New Roman"/>
              </a:rPr>
              <a:t> page, ensure that </a:t>
            </a:r>
            <a:r>
              <a:rPr lang="en-US" sz="1000" b="1" dirty="0">
                <a:solidFill>
                  <a:prstClr val="black"/>
                </a:solidFill>
                <a:latin typeface="Arial"/>
                <a:ea typeface="Times New Roman"/>
                <a:cs typeface="Times New Roman"/>
              </a:rPr>
              <a:t>Allow users to create app passwords to sign in to non-browser apps</a:t>
            </a:r>
            <a:r>
              <a:rPr lang="en-US" sz="1000" dirty="0">
                <a:solidFill>
                  <a:prstClr val="black"/>
                </a:solidFill>
                <a:latin typeface="Arial"/>
                <a:ea typeface="Times New Roman"/>
                <a:cs typeface="Times New Roman"/>
              </a:rPr>
              <a:t> is selected.</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p>
          <a:p>
            <a:pPr lvl="0">
              <a:lnSpc>
                <a:spcPts val="1300"/>
              </a:lnSpc>
              <a:spcBef>
                <a:spcPts val="900"/>
              </a:spcBef>
              <a:spcAft>
                <a:spcPts val="300"/>
              </a:spcAft>
            </a:pPr>
            <a:r>
              <a:rPr lang="en-US" sz="1000" b="1" dirty="0">
                <a:solidFill>
                  <a:prstClr val="black"/>
                </a:solidFill>
                <a:latin typeface="Arial"/>
                <a:ea typeface="Times New Roman"/>
                <a:cs typeface="Segoe UI"/>
              </a:rPr>
              <a:t>Reset the environment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all open applications without saving any files.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taskbar, right-click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Run as administrator</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User Account Control</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Type the following command, and then press Enter:</a:t>
            </a:r>
          </a:p>
          <a:p>
            <a:pPr lvl="1">
              <a:lnSpc>
                <a:spcPct val="115000"/>
              </a:lnSpc>
              <a:spcBef>
                <a:spcPts val="600"/>
              </a:spcBef>
              <a:spcAft>
                <a:spcPts val="995"/>
              </a:spcAft>
            </a:pPr>
            <a:r>
              <a:rPr lang="en-US" sz="1000" dirty="0">
                <a:solidFill>
                  <a:prstClr val="black"/>
                </a:solidFill>
                <a:latin typeface="Arial"/>
                <a:ea typeface="Times New Roman"/>
                <a:cs typeface="Times New Roman"/>
              </a:rPr>
              <a:t>Reset-Azure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prompted (twice), sign in by using the Microsoft account associated with your Azure subscription.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If you have multiple Azure subscriptions, select the one you want the script to target.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prompted for confirmation, type </a:t>
            </a:r>
            <a:r>
              <a:rPr lang="en-US" sz="1000" b="1" dirty="0">
                <a:solidFill>
                  <a:prstClr val="black"/>
                </a:solidFill>
                <a:latin typeface="Arial"/>
                <a:ea typeface="Times New Roman"/>
                <a:cs typeface="Times New Roman"/>
              </a:rPr>
              <a:t>y</a:t>
            </a: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script may remove Azure services in your subscription. Therefore, we recommend that you use an Azure trial pass that was provisioned specifically for this course, and not your own Azure account. </a:t>
            </a:r>
          </a:p>
          <a:p>
            <a:pPr lvl="0">
              <a:lnSpc>
                <a:spcPts val="1300"/>
              </a:lnSpc>
              <a:spcAft>
                <a:spcPts val="600"/>
              </a:spcAft>
            </a:pPr>
            <a:r>
              <a:rPr lang="en-US" sz="1000" dirty="0">
                <a:solidFill>
                  <a:prstClr val="black"/>
                </a:solidFill>
                <a:latin typeface="Arial"/>
                <a:ea typeface="Times New Roman"/>
                <a:cs typeface="Times New Roman"/>
              </a:rPr>
              <a:t>The script will take a few minutes to reset your Azure environment and prepare it for the next lab. </a:t>
            </a:r>
          </a:p>
          <a:p>
            <a:pPr lvl="0">
              <a:lnSpc>
                <a:spcPts val="1300"/>
              </a:lnSpc>
              <a:spcAft>
                <a:spcPts val="600"/>
              </a:spcAft>
            </a:pPr>
            <a:r>
              <a:rPr lang="en-US" sz="1000" dirty="0">
                <a:solidFill>
                  <a:prstClr val="black"/>
                </a:solidFill>
                <a:latin typeface="Arial"/>
                <a:ea typeface="Times New Roman"/>
                <a:cs typeface="Times New Roman"/>
              </a:rPr>
              <a:t>The script removes all storage, virtual machines, virtual networks, cloud services, and resource groups. The script does not remove the Azure AD directory tenants. You can delete them manually if needed.</a:t>
            </a:r>
            <a:endParaRPr lang="en-US" dirty="0"/>
          </a:p>
        </p:txBody>
      </p:sp>
      <p:sp>
        <p:nvSpPr>
          <p:cNvPr id="4" name="Slide Number Placeholder 3"/>
          <p:cNvSpPr>
            <a:spLocks noGrp="1"/>
          </p:cNvSpPr>
          <p:nvPr>
            <p:ph type="sldNum" sz="quarter" idx="10"/>
          </p:nvPr>
        </p:nvSpPr>
        <p:spPr/>
        <p:txBody>
          <a:bodyPr/>
          <a:lstStyle/>
          <a:p>
            <a:fld id="{7B7F71A7-5C7E-46E2-9A5E-459EE1C023D9}" type="slidenum">
              <a:rPr lang="en-US" smtClean="0"/>
              <a:t>27</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2964180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Administering Azure AD</a:t>
            </a:r>
          </a:p>
          <a:p>
            <a:pPr>
              <a:lnSpc>
                <a:spcPct val="115000"/>
              </a:lnSpc>
              <a:spcAft>
                <a:spcPts val="1000"/>
              </a:spcAft>
            </a:pPr>
            <a:r>
              <a:rPr lang="en-US" sz="1000" dirty="0">
                <a:latin typeface="Arial"/>
                <a:ea typeface="Calibri"/>
                <a:cs typeface="Times New Roman"/>
              </a:rPr>
              <a:t>You want to test the functionality of Azure AD by first creating a new Azure directory and enabling the Premium functionality. You then want to create some pilot users and groups in Azure AD. You plan to use both the portal and Microsoft Azure Active Directory Module for Windows PowerShell.</a:t>
            </a:r>
          </a:p>
          <a:p>
            <a:pPr>
              <a:lnSpc>
                <a:spcPct val="115000"/>
              </a:lnSpc>
              <a:spcAft>
                <a:spcPts val="1000"/>
              </a:spcAft>
            </a:pPr>
            <a:r>
              <a:rPr lang="en-US" sz="1000" b="1" dirty="0">
                <a:latin typeface="Arial"/>
                <a:ea typeface="Calibri"/>
                <a:cs typeface="Times New Roman"/>
              </a:rPr>
              <a:t>Exercise 2: Configuring SSO</a:t>
            </a:r>
          </a:p>
          <a:p>
            <a:pPr>
              <a:lnSpc>
                <a:spcPct val="115000"/>
              </a:lnSpc>
              <a:spcAft>
                <a:spcPts val="1000"/>
              </a:spcAft>
            </a:pPr>
            <a:r>
              <a:rPr lang="en-US" sz="1000" dirty="0">
                <a:latin typeface="Arial"/>
                <a:ea typeface="Calibri"/>
                <a:cs typeface="Times New Roman"/>
              </a:rPr>
              <a:t>Because A. Datum is planning to deploy cloud-based applications, and requires users to use SSO for these applications, you now want to install and configure a test application, and then validate the SSO experience. </a:t>
            </a:r>
          </a:p>
          <a:p>
            <a:pPr>
              <a:lnSpc>
                <a:spcPct val="115000"/>
              </a:lnSpc>
              <a:spcAft>
                <a:spcPts val="1000"/>
              </a:spcAft>
            </a:pPr>
            <a:r>
              <a:rPr lang="en-US" sz="1000" b="1" dirty="0">
                <a:latin typeface="Arial"/>
                <a:ea typeface="Calibri"/>
                <a:cs typeface="Times New Roman"/>
              </a:rPr>
              <a:t>Exercise 3: Configuring Multi-Factor Authentication</a:t>
            </a:r>
          </a:p>
          <a:p>
            <a:pPr>
              <a:lnSpc>
                <a:spcPct val="115000"/>
              </a:lnSpc>
              <a:spcAft>
                <a:spcPts val="1000"/>
              </a:spcAft>
            </a:pPr>
            <a:r>
              <a:rPr lang="en-US" sz="1000" dirty="0">
                <a:latin typeface="Arial"/>
                <a:ea typeface="Calibri"/>
                <a:cs typeface="Times New Roman"/>
              </a:rPr>
              <a:t>Because A. Datum requires applications to use Multi-Factor Authentication, you now want to configure and test Multi-Factor Authentication for Global Administrators.</a:t>
            </a:r>
          </a:p>
          <a:p>
            <a:pPr>
              <a:lnSpc>
                <a:spcPct val="115000"/>
              </a:lnSpc>
              <a:spcAft>
                <a:spcPts val="1000"/>
              </a:spcAft>
            </a:pPr>
            <a:r>
              <a:rPr lang="en-US" sz="1000" b="1" dirty="0">
                <a:latin typeface="Arial"/>
                <a:ea typeface="Calibri"/>
                <a:cs typeface="Times New Roman"/>
              </a:rPr>
              <a:t>Exercise 4: Configuring SSO from a Windows 10–based computer that is joined to Azure AD</a:t>
            </a:r>
          </a:p>
          <a:p>
            <a:pPr>
              <a:lnSpc>
                <a:spcPct val="115000"/>
              </a:lnSpc>
              <a:spcAft>
                <a:spcPts val="1000"/>
              </a:spcAft>
            </a:pPr>
            <a:r>
              <a:rPr lang="en-US" sz="1000" dirty="0">
                <a:latin typeface="Arial"/>
                <a:ea typeface="Calibri"/>
                <a:cs typeface="Times New Roman"/>
              </a:rPr>
              <a:t>A. Datum has an increasing demand to provide its remote and mobile users, who are using Windows 10–based devices, with secure access to the cloud resources. The company wants to join Windows 10 devices to Azure AD and simplify access to cloud resources by enabling SSO. Before they can implement this, you want to test this functionality by joining a Windows 10–based computer to Azure AD. </a:t>
            </a:r>
          </a:p>
        </p:txBody>
      </p:sp>
      <p:sp>
        <p:nvSpPr>
          <p:cNvPr id="4" name="Slide Number Placeholder 3"/>
          <p:cNvSpPr>
            <a:spLocks noGrp="1"/>
          </p:cNvSpPr>
          <p:nvPr>
            <p:ph type="sldNum" sz="quarter" idx="10"/>
          </p:nvPr>
        </p:nvSpPr>
        <p:spPr/>
        <p:txBody>
          <a:bodyPr/>
          <a:lstStyle/>
          <a:p>
            <a:fld id="{7B7F71A7-5C7E-46E2-9A5E-459EE1C023D9}"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430891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B7F71A7-5C7E-46E2-9A5E-459EE1C023D9}"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266716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start to explain this lesson, it is important to distinguish between Active Directory Domain Services (AD DS) and Azure AD. Many of the topics contain a lot of information, so it might be a good idea to do a demonstration while teaching the topics.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Can you use Group Policy in Azure AD?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 you cannot use Group Policy in Azure AD. You can manage the device settings effectively by using Microsoft Intune and its MDM capabilities.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What are the similarities between AD DS and Azure AD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Azure AD, similar to AD DS, provides a repository to all organizational directory data in the cloud. By using Azure AD, you can create users and groups, and join devices, much like you do in AD DS. </a:t>
            </a:r>
          </a:p>
          <a:p>
            <a:pPr>
              <a:lnSpc>
                <a:spcPct val="115000"/>
              </a:lnSpc>
              <a:spcAft>
                <a:spcPts val="1000"/>
              </a:spcAft>
            </a:pPr>
            <a:r>
              <a:rPr lang="en-US" sz="1000" dirty="0">
                <a:latin typeface="Arial"/>
                <a:ea typeface="Calibri"/>
                <a:cs typeface="Times New Roman"/>
              </a:rPr>
              <a:t>Similar to how line-of-business (LOB) applications use LDAP to access data in your local AD DS, LOB, and third-party cloud applications can interact with your data in Azure AD through the Graph API.</a:t>
            </a:r>
          </a:p>
        </p:txBody>
      </p:sp>
      <p:sp>
        <p:nvSpPr>
          <p:cNvPr id="4" name="Slide Number Placeholder 3"/>
          <p:cNvSpPr>
            <a:spLocks noGrp="1"/>
          </p:cNvSpPr>
          <p:nvPr>
            <p:ph type="sldNum" sz="quarter" idx="10"/>
          </p:nvPr>
        </p:nvSpPr>
        <p:spPr/>
        <p:txBody>
          <a:bodyPr/>
          <a:lstStyle/>
          <a:p>
            <a:fld id="{7B7F71A7-5C7E-46E2-9A5E-459EE1C023D9}"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60835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major benefit of joining Windows 10–based devices to Azure AD?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One of the major benefits is seamless access to the resources that exist on-premises and in the cloud by using SSO.</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requirement for Delegated Group Management in Azure AD?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Delegated Group Management in Azure AD requires you to enable the Premium functionality for the Azure AD directory. After you enable this, users can create their own security groups and can control the membership of those groups.</a:t>
            </a:r>
          </a:p>
        </p:txBody>
      </p:sp>
      <p:sp>
        <p:nvSpPr>
          <p:cNvPr id="4" name="Slide Number Placeholder 3"/>
          <p:cNvSpPr>
            <a:spLocks noGrp="1"/>
          </p:cNvSpPr>
          <p:nvPr>
            <p:ph type="sldNum" sz="quarter" idx="10"/>
          </p:nvPr>
        </p:nvSpPr>
        <p:spPr/>
        <p:txBody>
          <a:bodyPr/>
          <a:lstStyle/>
          <a:p>
            <a:fld id="{7B7F71A7-5C7E-46E2-9A5E-459EE1C023D9}"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3207250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some benefits of hosting part or all of an organization's AD DS in Azure?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following are the benefits of hosting part or all of an organization's AD DS in Azure: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Centralized identity management.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SSO across applications, including those hosted outside the organization.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Scalability and availability, without additional infrastructure.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Built-in disaster recovery.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integration of third-party identity providers, if required.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Easy integration with any existing Office 365, Microsoft Intune, and Dynamics CRM accounts.</a:t>
            </a:r>
          </a:p>
          <a:p>
            <a:pPr>
              <a:lnSpc>
                <a:spcPct val="115000"/>
              </a:lnSpc>
              <a:spcAft>
                <a:spcPts val="1000"/>
              </a:spcAft>
            </a:pPr>
            <a:r>
              <a:rPr lang="en-US" sz="1000" dirty="0">
                <a:latin typeface="Arial"/>
                <a:ea typeface="Calibri"/>
                <a:cs typeface="Times New Roman"/>
              </a:rPr>
              <a:t>Hybrid scenarios also enable some resources to be secured on-premises, with others in the cloud.</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Microsoft Online Service Sign-In Assistant for IT Professionals. Provides end user sign-in capabilities to Microsoft Online Services, such as Office 365. </a:t>
            </a:r>
          </a:p>
          <a:p>
            <a:pPr marL="457200" marR="0">
              <a:lnSpc>
                <a:spcPct val="115000"/>
              </a:lnSpc>
              <a:spcBef>
                <a:spcPts val="0"/>
              </a:spcBef>
              <a:spcAft>
                <a:spcPts val="995"/>
              </a:spcAft>
            </a:pPr>
            <a:r>
              <a:rPr lang="en-US" sz="1000" u="sng" dirty="0">
                <a:solidFill>
                  <a:srgbClr val="0000FF"/>
                </a:solidFill>
                <a:effectLst/>
                <a:latin typeface="Arial"/>
                <a:ea typeface="Times New Roman"/>
                <a:cs typeface="Segoe UI"/>
                <a:hlinkClick r:id="rId3"/>
              </a:rPr>
              <a:t>http://aka.ms/Rkgh8c</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Microsoft Azure Active Directory Module for Windows PowerShell (64-bit version). Provides necessary Windows PowerShell cmdlets for managing users, groups, and devices in Azure AD.</a:t>
            </a:r>
          </a:p>
          <a:p>
            <a:pPr marL="457200" marR="0">
              <a:lnSpc>
                <a:spcPts val="1300"/>
              </a:lnSpc>
              <a:spcBef>
                <a:spcPts val="0"/>
              </a:spcBef>
              <a:spcAft>
                <a:spcPts val="0"/>
              </a:spcAft>
            </a:pPr>
            <a:r>
              <a:rPr lang="en-US" sz="1000" u="sng" dirty="0">
                <a:solidFill>
                  <a:srgbClr val="0000FF"/>
                </a:solidFill>
                <a:effectLst/>
                <a:latin typeface="Arial"/>
                <a:ea typeface="Times New Roman"/>
                <a:cs typeface="Segoe UI"/>
                <a:hlinkClick r:id="rId4"/>
              </a:rPr>
              <a:t>http://aka.ms/Cuedhw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B7F71A7-5C7E-46E2-9A5E-459EE1C023D9}"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531093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R="0" lvl="0">
              <a:lnSpc>
                <a:spcPct val="115000"/>
              </a:lnSpc>
              <a:spcBef>
                <a:spcPts val="0"/>
              </a:spcBef>
              <a:spcAft>
                <a:spcPts val="995"/>
              </a:spcAft>
            </a:pPr>
            <a:r>
              <a:rPr lang="en-US" sz="1000" b="1" dirty="0">
                <a:latin typeface="Arial"/>
                <a:ea typeface="Times New Roman"/>
                <a:cs typeface="Times New Roman"/>
              </a:rPr>
              <a:t>Best Practices </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Before you implement Azure AD, plan how you want to provide access to applications.</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Separate your testing and production subscriptions to avoid giving employees access to production services that they do not require.</a:t>
            </a:r>
          </a:p>
          <a:p>
            <a:pPr marL="342900" marR="0" lvl="0" indent="-342900">
              <a:lnSpc>
                <a:spcPct val="115000"/>
              </a:lnSpc>
              <a:spcBef>
                <a:spcPts val="0"/>
              </a:spcBef>
              <a:spcAft>
                <a:spcPts val="995"/>
              </a:spcAft>
              <a:buFont typeface="Symbol"/>
              <a:buChar char=""/>
            </a:pPr>
            <a:r>
              <a:rPr lang="en-US" sz="1000" dirty="0">
                <a:solidFill>
                  <a:prstClr val="black"/>
                </a:solidFill>
                <a:latin typeface="Arial"/>
                <a:ea typeface="Times New Roman"/>
                <a:cs typeface="Times New Roman"/>
              </a:rPr>
              <a:t>Use RBAC to provide users and groups with appropriate permissions to access Azure resources based on their job profiles.</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don't receive a text or voice call that contains the verification code for Azure Multi-Factor Authentication</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If you have set up other options for security verification, click </a:t>
            </a:r>
            <a:r>
              <a:rPr lang="en-US" sz="1000" b="1" dirty="0">
                <a:solidFill>
                  <a:prstClr val="black"/>
                </a:solidFill>
                <a:latin typeface="Arial"/>
                <a:ea typeface="Calibri"/>
                <a:cs typeface="Times New Roman"/>
              </a:rPr>
              <a:t>Other verification options</a:t>
            </a:r>
            <a:r>
              <a:rPr lang="en-US" sz="1000" dirty="0">
                <a:solidFill>
                  <a:prstClr val="black"/>
                </a:solidFill>
                <a:latin typeface="Arial"/>
                <a:ea typeface="Calibri"/>
                <a:cs typeface="Times New Roman"/>
              </a:rPr>
              <a:t>, and then select a different option. Also, make sure that your phone numbers are correct in your user account settings.</a:t>
            </a:r>
          </a:p>
          <a:p>
            <a:pPr lvl="0">
              <a:lnSpc>
                <a:spcPct val="115000"/>
              </a:lnSpc>
              <a:spcAft>
                <a:spcPts val="1000"/>
              </a:spcAft>
            </a:pPr>
            <a:r>
              <a:rPr lang="en-US" sz="1000" b="1" dirty="0">
                <a:solidFill>
                  <a:prstClr val="black"/>
                </a:solidFill>
                <a:latin typeface="Arial"/>
                <a:ea typeface="Calibri"/>
                <a:cs typeface="Times New Roman"/>
              </a:rPr>
              <a:t>Note:</a:t>
            </a:r>
            <a:r>
              <a:rPr lang="en-US" sz="1000" dirty="0">
                <a:solidFill>
                  <a:prstClr val="black"/>
                </a:solidFill>
                <a:latin typeface="Arial"/>
                <a:ea typeface="Calibri"/>
                <a:cs typeface="Times New Roman"/>
              </a:rPr>
              <a:t> Ensure that you cover the common issues and the corresponding troubleshooting tips listed in this section. Encourage students to share tips from their own work environments.</a:t>
            </a:r>
          </a:p>
          <a:p>
            <a:pPr lvl="0">
              <a:lnSpc>
                <a:spcPct val="115000"/>
              </a:lnSpc>
              <a:spcAft>
                <a:spcPts val="1000"/>
              </a:spcAft>
            </a:pPr>
            <a:r>
              <a:rPr lang="en-US" sz="1000" dirty="0">
                <a:solidFill>
                  <a:prstClr val="black"/>
                </a:solidFill>
                <a:latin typeface="Arial"/>
                <a:ea typeface="Calibri"/>
                <a:cs typeface="Times New Roman"/>
              </a:rPr>
              <a:t>Use the discussion question to consolidate the students’ knowledge of Azure AD and compare the features of Azure AD with AD DS.</a:t>
            </a:r>
            <a:endParaRPr lang="en-US" dirty="0"/>
          </a:p>
        </p:txBody>
      </p:sp>
      <p:sp>
        <p:nvSpPr>
          <p:cNvPr id="4" name="Slide Number Placeholder 3"/>
          <p:cNvSpPr>
            <a:spLocks noGrp="1"/>
          </p:cNvSpPr>
          <p:nvPr>
            <p:ph type="sldNum" sz="quarter" idx="10"/>
          </p:nvPr>
        </p:nvSpPr>
        <p:spPr/>
        <p:txBody>
          <a:bodyPr/>
          <a:lstStyle/>
          <a:p>
            <a:fld id="{7B7F71A7-5C7E-46E2-9A5E-459EE1C023D9}"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4071467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Have the students perform the steps with you so that the lab environment is correctly configured for the lab at the end of this module. You must perform these tasks to prepare the environment for the demonstrations in this module.</a:t>
            </a:r>
          </a:p>
          <a:p>
            <a:pPr>
              <a:lnSpc>
                <a:spcPct val="115000"/>
              </a:lnSpc>
              <a:spcAft>
                <a:spcPts val="1000"/>
              </a:spcAft>
            </a:pPr>
            <a:r>
              <a:rPr lang="en-US" sz="1000" dirty="0">
                <a:solidFill>
                  <a:srgbClr val="000000"/>
                </a:solidFill>
                <a:latin typeface="Arial"/>
                <a:ea typeface="Calibri"/>
                <a:cs typeface="Times New Roman"/>
              </a:rPr>
              <a:t>The labs in this course use custom Azure PowerShell cmdlets, including </a:t>
            </a:r>
            <a:r>
              <a:rPr lang="en-US" sz="1000" b="1" dirty="0">
                <a:latin typeface="Arial"/>
                <a:ea typeface="Calibri"/>
                <a:cs typeface="Times New Roman"/>
              </a:rPr>
              <a:t>Setup-Azure</a:t>
            </a:r>
            <a:r>
              <a:rPr lang="en-US" sz="1000" dirty="0">
                <a:solidFill>
                  <a:srgbClr val="000000"/>
                </a:solidFill>
                <a:latin typeface="Arial"/>
                <a:ea typeface="Calibri"/>
                <a:cs typeface="Times New Roman"/>
              </a:rPr>
              <a:t> to prepare the Azure environment for the lab, and </a:t>
            </a:r>
            <a:r>
              <a:rPr lang="en-US" sz="1000" b="1" dirty="0">
                <a:latin typeface="Arial"/>
                <a:ea typeface="Calibri"/>
                <a:cs typeface="Times New Roman"/>
              </a:rPr>
              <a:t>Reset-Azure</a:t>
            </a:r>
            <a:r>
              <a:rPr lang="en-US" sz="1000" dirty="0">
                <a:solidFill>
                  <a:srgbClr val="000000"/>
                </a:solidFill>
                <a:latin typeface="Arial"/>
                <a:ea typeface="Calibri"/>
                <a:cs typeface="Times New Roman"/>
              </a:rPr>
              <a:t> to perform clean-up tasks at the end of the lab. These cmdlets are loaded as modules, and you can view the source .psm1 files in </a:t>
            </a:r>
            <a:r>
              <a:rPr lang="en-US" sz="1000" b="1" dirty="0">
                <a:latin typeface="Arial"/>
                <a:ea typeface="Calibri"/>
                <a:cs typeface="Times New Roman"/>
              </a:rPr>
              <a:t>D:\Modules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Times New Roman"/>
              </a:rPr>
              <a:t> Note that the reset script will delete services in your Azure subscription. If you are using your own Azure subscription and not a trial subscription obtained by using a learning pass, you will lose your existing services and data.</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Start the </a:t>
            </a:r>
            <a:r>
              <a:rPr lang="en-US" sz="1000" b="1" dirty="0">
                <a:latin typeface="Arial"/>
                <a:ea typeface="Calibri"/>
                <a:cs typeface="Times New Roman"/>
              </a:rPr>
              <a:t>MSL-TMG1</a:t>
            </a:r>
            <a:r>
              <a:rPr lang="en-US" sz="1000" dirty="0">
                <a:latin typeface="Arial"/>
                <a:ea typeface="Calibri"/>
                <a:cs typeface="Times New Roman"/>
              </a:rPr>
              <a:t> and </a:t>
            </a:r>
            <a:r>
              <a:rPr lang="en-US" sz="1000" b="1" dirty="0">
                <a:latin typeface="Arial"/>
                <a:ea typeface="Calibri"/>
                <a:cs typeface="Times New Roman"/>
              </a:rPr>
              <a:t>20533C-MIA-CL1</a:t>
            </a:r>
            <a:r>
              <a:rPr lang="en-US" sz="1000" dirty="0">
                <a:latin typeface="Arial"/>
                <a:ea typeface="Calibri"/>
                <a:cs typeface="Times New Roman"/>
              </a:rPr>
              <a:t> virtual machines, and then sign in to </a:t>
            </a:r>
            <a:r>
              <a:rPr lang="en-US" sz="1000" b="1" dirty="0">
                <a:latin typeface="Arial"/>
                <a:ea typeface="Calibri"/>
                <a:cs typeface="Times New Roman"/>
              </a:rPr>
              <a:t>20533C-MIA-CL1</a:t>
            </a:r>
            <a:r>
              <a:rPr lang="en-US" sz="1000" dirty="0">
                <a:latin typeface="Arial"/>
                <a:ea typeface="Calibri"/>
                <a:cs typeface="Times New Roman"/>
              </a:rPr>
              <a:t> as </a:t>
            </a:r>
            <a:r>
              <a:rPr lang="en-US" sz="1000" b="1" dirty="0">
                <a:latin typeface="Arial"/>
                <a:ea typeface="Calibri"/>
                <a:cs typeface="Times New Roman"/>
              </a:rPr>
              <a:t>Student</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Prepare the Azure environment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MIA-CL1</a:t>
            </a:r>
            <a:r>
              <a:rPr lang="en-US" sz="1000" dirty="0">
                <a:effectLst/>
                <a:latin typeface="Arial"/>
                <a:ea typeface="Times New Roman"/>
                <a:cs typeface="Times New Roman"/>
              </a:rPr>
              <a:t>, on the taskbar, right-click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 In the </a:t>
            </a:r>
            <a:r>
              <a:rPr lang="en-US" sz="1000" b="1" dirty="0">
                <a:effectLst/>
                <a:latin typeface="Arial"/>
                <a:ea typeface="Times New Roman"/>
                <a:cs typeface="Times New Roman"/>
              </a:rPr>
              <a:t>User Account Control</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Yes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p>
          <a:p>
            <a:pPr lvl="1">
              <a:lnSpc>
                <a:spcPct val="115000"/>
              </a:lnSpc>
              <a:spcBef>
                <a:spcPts val="600"/>
              </a:spcBef>
              <a:spcAft>
                <a:spcPts val="995"/>
              </a:spcAft>
            </a:pPr>
            <a:r>
              <a:rPr lang="en-US" sz="1000" dirty="0">
                <a:effectLst/>
                <a:latin typeface="Arial"/>
                <a:ea typeface="Times New Roman"/>
                <a:cs typeface="Times New Roman"/>
              </a:rPr>
              <a:t>Setup-Azure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At the command prompt, type the module number, and then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Confirm your selection, and then press Enter. </a:t>
            </a:r>
          </a:p>
          <a:p>
            <a:pPr marL="190500" marR="0">
              <a:lnSpc>
                <a:spcPct val="115000"/>
              </a:lnSpc>
              <a:spcBef>
                <a:spcPts val="0"/>
              </a:spcBef>
              <a:spcAft>
                <a:spcPts val="1000"/>
              </a:spcAft>
            </a:pPr>
            <a:r>
              <a:rPr lang="en-US" sz="1000" dirty="0">
                <a:latin typeface="Arial"/>
                <a:ea typeface="Calibri"/>
                <a:cs typeface="Times New Roman"/>
              </a:rPr>
              <a:t>The script will take a few seconds to configure your Azure environment, which will be ready to use for the lab at the end of this module.</a:t>
            </a:r>
          </a:p>
        </p:txBody>
      </p:sp>
      <p:sp>
        <p:nvSpPr>
          <p:cNvPr id="4" name="Slide Number Placeholder 3"/>
          <p:cNvSpPr>
            <a:spLocks noGrp="1"/>
          </p:cNvSpPr>
          <p:nvPr>
            <p:ph type="sldNum" sz="quarter" idx="10"/>
          </p:nvPr>
        </p:nvSpPr>
        <p:spPr/>
        <p:txBody>
          <a:bodyPr/>
          <a:lstStyle/>
          <a:p>
            <a:fld id="{7B7F71A7-5C7E-46E2-9A5E-459EE1C023D9}"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222010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Use this slide to introduce Azure AD and Multi-Factor Authentication as components of Azure services. This is the same slide presented in the lesson, Overview of Microsoft Azure, in Module 1. The services that are covered in this module, Azure AD and Multi-Factor Authentication, are highlighted in red. Closely related services that are mentioned in this module, such as Web Apps, are highlighted in orange.</a:t>
            </a:r>
          </a:p>
        </p:txBody>
      </p:sp>
      <p:sp>
        <p:nvSpPr>
          <p:cNvPr id="4" name="Slide Number Placeholder 3"/>
          <p:cNvSpPr>
            <a:spLocks noGrp="1"/>
          </p:cNvSpPr>
          <p:nvPr>
            <p:ph type="sldNum" sz="quarter" idx="10"/>
          </p:nvPr>
        </p:nvSpPr>
        <p:spPr/>
        <p:txBody>
          <a:bodyPr/>
          <a:lstStyle/>
          <a:p>
            <a:fld id="{7B7F71A7-5C7E-46E2-9A5E-459EE1C023D9}"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77803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there is still confusion regarding the differences between AD DS, which is on</a:t>
            </a:r>
            <a:r>
              <a:rPr lang="en-US" sz="1000" dirty="0">
                <a:effectLst/>
                <a:latin typeface="Arial"/>
                <a:ea typeface="Calibri"/>
                <a:cs typeface="Cambria Math"/>
              </a:rPr>
              <a:t>-</a:t>
            </a:r>
            <a:r>
              <a:rPr lang="en-US" sz="1000" dirty="0">
                <a:latin typeface="Arial"/>
                <a:ea typeface="Calibri"/>
                <a:cs typeface="Times New Roman"/>
              </a:rPr>
              <a:t>premises, and Azure AD, which is in the cloud. Explain that the purpose of this lesson is to identify the most important characteristics of each and introduce the management of Azure AD. Highlight the similarities and differences. Explain the differences between different Azure AD editions, and point that Lesson 3 will </a:t>
            </a:r>
            <a:br>
              <a:rPr lang="en-US" sz="1000" dirty="0">
                <a:latin typeface="Arial"/>
                <a:ea typeface="Calibri"/>
                <a:cs typeface="Times New Roman"/>
              </a:rPr>
            </a:br>
            <a:r>
              <a:rPr lang="en-US" sz="1000" dirty="0">
                <a:latin typeface="Arial"/>
                <a:ea typeface="Calibri"/>
                <a:cs typeface="Times New Roman"/>
              </a:rPr>
              <a:t>cover Azure AD Premium in more detail.</a:t>
            </a:r>
          </a:p>
        </p:txBody>
      </p:sp>
      <p:sp>
        <p:nvSpPr>
          <p:cNvPr id="4" name="Slide Number Placeholder 3"/>
          <p:cNvSpPr>
            <a:spLocks noGrp="1"/>
          </p:cNvSpPr>
          <p:nvPr>
            <p:ph type="sldNum" sz="quarter" idx="10"/>
          </p:nvPr>
        </p:nvSpPr>
        <p:spPr/>
        <p:txBody>
          <a:bodyPr/>
          <a:lstStyle/>
          <a:p>
            <a:fld id="{7B7F71A7-5C7E-46E2-9A5E-459EE1C023D9}"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1658774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 start by demonstrating how to create users and group objects in Azure AD. Explain in detail the different types of users that you can create. Many participants still expect to see familiar tools such as Active Directory Users and Computers, so briefly explain that you can manage Azure AD by using portals or through Windows PowerShell. If you demonstrate Windows PowerShell management, we recommend that you practice before the demonstration so that you are familiar with the cmdlets. </a:t>
            </a:r>
          </a:p>
        </p:txBody>
      </p:sp>
      <p:sp>
        <p:nvSpPr>
          <p:cNvPr id="4" name="Slide Number Placeholder 3"/>
          <p:cNvSpPr>
            <a:spLocks noGrp="1"/>
          </p:cNvSpPr>
          <p:nvPr>
            <p:ph type="sldNum" sz="quarter" idx="10"/>
          </p:nvPr>
        </p:nvSpPr>
        <p:spPr/>
        <p:txBody>
          <a:bodyPr/>
          <a:lstStyle/>
          <a:p>
            <a:fld id="{7B7F71A7-5C7E-46E2-9A5E-459EE1C023D9}"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254903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following key point to students: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Support for multiple Azure AD directories, within the same subscription, enables administrators to have both a live production directory and another directory for testing or non-production use, or for data synchronized from another Active Directory forest. </a:t>
            </a:r>
          </a:p>
        </p:txBody>
      </p:sp>
      <p:sp>
        <p:nvSpPr>
          <p:cNvPr id="4" name="Slide Number Placeholder 3"/>
          <p:cNvSpPr>
            <a:spLocks noGrp="1"/>
          </p:cNvSpPr>
          <p:nvPr>
            <p:ph type="sldNum" sz="quarter" idx="10"/>
          </p:nvPr>
        </p:nvSpPr>
        <p:spPr/>
        <p:txBody>
          <a:bodyPr/>
          <a:lstStyle/>
          <a:p>
            <a:fld id="{7B7F71A7-5C7E-46E2-9A5E-459EE1C023D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72224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If time permits, you can demonstrate Azure AD B2B, and for that demonstration, you should prepare custom .csv files that contain the email addresses of invited users. Be sure that you have some provisioned resource in Azure AD to demonstrate the invitation model of B2B. When you present B2C, focus on how to extend identity by using social network identities such as Facebook or LinkedIn.</a:t>
            </a:r>
          </a:p>
        </p:txBody>
      </p:sp>
      <p:sp>
        <p:nvSpPr>
          <p:cNvPr id="4" name="Slide Number Placeholder 3"/>
          <p:cNvSpPr>
            <a:spLocks noGrp="1"/>
          </p:cNvSpPr>
          <p:nvPr>
            <p:ph type="sldNum" sz="quarter" idx="10"/>
          </p:nvPr>
        </p:nvSpPr>
        <p:spPr/>
        <p:txBody>
          <a:bodyPr/>
          <a:lstStyle/>
          <a:p>
            <a:fld id="{7B7F71A7-5C7E-46E2-9A5E-459EE1C023D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Azure Active Directory</a:t>
            </a:r>
          </a:p>
        </p:txBody>
      </p:sp>
    </p:spTree>
    <p:extLst>
      <p:ext uri="{BB962C8B-B14F-4D97-AF65-F5344CB8AC3E}">
        <p14:creationId xmlns:p14="http://schemas.microsoft.com/office/powerpoint/2010/main" val="369699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66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hyperlink" Target="http://myapps.microsoft.com/"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hyperlink" Target="http://azure.microsoft.com/en-us/gallery/active-directory/"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9</a:t>
            </a:r>
          </a:p>
        </p:txBody>
      </p:sp>
      <p:sp>
        <p:nvSpPr>
          <p:cNvPr id="3" name="Subtitle 2"/>
          <p:cNvSpPr>
            <a:spLocks noGrp="1"/>
          </p:cNvSpPr>
          <p:nvPr>
            <p:ph type="subTitle" sz="quarter" idx="1"/>
          </p:nvPr>
        </p:nvSpPr>
        <p:spPr/>
        <p:txBody>
          <a:bodyPr/>
          <a:lstStyle/>
          <a:p>
            <a:r>
              <a:rPr lang="en-US" dirty="0"/>
              <a:t>Implementing Azure </a:t>
            </a:r>
            <a:br>
              <a:rPr lang="en-US" dirty="0"/>
            </a:br>
            <a:r>
              <a:rPr lang="en-US" dirty="0"/>
              <a:t>Active Directory
</a:t>
            </a:r>
          </a:p>
        </p:txBody>
      </p:sp>
    </p:spTree>
    <p:custDataLst>
      <p:tags r:id="rId1"/>
    </p:custDataLst>
    <p:extLst>
      <p:ext uri="{BB962C8B-B14F-4D97-AF65-F5344CB8AC3E}">
        <p14:creationId xmlns:p14="http://schemas.microsoft.com/office/powerpoint/2010/main" val="220913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79ee7ce8-1df6-4934-93b5-652fd76478a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Demonstration: Managing Azure AD users, groups, and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pPr lvl="0"/>
            <a:r>
              <a:rPr lang="en-US" dirty="0"/>
              <a:t>Create a new directory called Adatum</a:t>
            </a:r>
          </a:p>
          <a:p>
            <a:pPr lvl="0"/>
            <a:r>
              <a:rPr lang="en-US" dirty="0"/>
              <a:t>Create a new Global Administrator user account</a:t>
            </a:r>
          </a:p>
          <a:p>
            <a:pPr lvl="0"/>
            <a:r>
              <a:rPr lang="en-US" dirty="0"/>
              <a:t>Join a Windows 10–based computer to Azure AD</a:t>
            </a:r>
          </a:p>
          <a:p>
            <a:pPr marL="0" indent="0">
              <a:buNone/>
            </a:pPr>
            <a:endParaRPr lang="en-US" dirty="0"/>
          </a:p>
        </p:txBody>
      </p:sp>
    </p:spTree>
    <p:custDataLst>
      <p:tags r:id="rId1"/>
    </p:custDataLst>
    <p:extLst>
      <p:ext uri="{BB962C8B-B14F-4D97-AF65-F5344CB8AC3E}">
        <p14:creationId xmlns:p14="http://schemas.microsoft.com/office/powerpoint/2010/main" val="210337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1841885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application and resource access with Azure AD</a:t>
            </a:r>
          </a:p>
        </p:txBody>
      </p:sp>
      <p:sp>
        <p:nvSpPr>
          <p:cNvPr id="3" name="Text Placeholder 2"/>
          <p:cNvSpPr>
            <a:spLocks noGrp="1"/>
          </p:cNvSpPr>
          <p:nvPr>
            <p:ph type="body" idx="1"/>
          </p:nvPr>
        </p:nvSpPr>
        <p:spPr/>
        <p:txBody>
          <a:bodyPr/>
          <a:lstStyle/>
          <a:p>
            <a:r>
              <a:rPr lang="en-US" dirty="0"/>
              <a:t>Overview of managing cloud applications
Integrating applications with Azure AD
Implementing access to on-premises applications
Implementing RBAC
Azure AD Privileged Identity Management
Demonstration: Integrating SaaS apps with Azure AD and configuring RBAC</a:t>
            </a:r>
          </a:p>
        </p:txBody>
      </p:sp>
    </p:spTree>
    <p:custDataLst>
      <p:tags r:id="rId1"/>
    </p:custDataLst>
    <p:extLst>
      <p:ext uri="{BB962C8B-B14F-4D97-AF65-F5344CB8AC3E}">
        <p14:creationId xmlns:p14="http://schemas.microsoft.com/office/powerpoint/2010/main" val="256817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managing cloud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solidFill>
                  <a:srgbClr val="000000"/>
                </a:solidFill>
              </a:rPr>
              <a:t>Enable SSO for apps</a:t>
            </a:r>
          </a:p>
          <a:p>
            <a:pPr lvl="0"/>
            <a:r>
              <a:rPr lang="en-GB" dirty="0">
                <a:solidFill>
                  <a:srgbClr val="000000"/>
                </a:solidFill>
              </a:rPr>
              <a:t>Use centralized application access management</a:t>
            </a:r>
          </a:p>
          <a:p>
            <a:pPr lvl="0"/>
            <a:r>
              <a:rPr lang="en-GB" dirty="0">
                <a:solidFill>
                  <a:srgbClr val="000000"/>
                </a:solidFill>
              </a:rPr>
              <a:t>Grant access to users and groups from Azure AD or from AD DS</a:t>
            </a:r>
          </a:p>
          <a:p>
            <a:pPr lvl="0"/>
            <a:r>
              <a:rPr lang="en-GB" dirty="0">
                <a:solidFill>
                  <a:srgbClr val="000000"/>
                </a:solidFill>
              </a:rPr>
              <a:t>Use unified reporting and monitoring</a:t>
            </a:r>
            <a:endParaRPr lang="en-US" dirty="0">
              <a:solidFill>
                <a:srgbClr val="000000"/>
              </a:solidFill>
            </a:endParaRPr>
          </a:p>
          <a:p>
            <a:r>
              <a:rPr lang="en-US" dirty="0"/>
              <a:t>Use the Application Access Panel</a:t>
            </a:r>
          </a:p>
          <a:p>
            <a:pPr marL="288925" lvl="1" indent="0">
              <a:buNone/>
            </a:pPr>
            <a:r>
              <a:rPr lang="en-US" dirty="0"/>
              <a:t>	</a:t>
            </a:r>
            <a:r>
              <a:rPr lang="en-US" dirty="0">
                <a:hlinkClick r:id="rId4"/>
              </a:rPr>
              <a:t>http://myapps.microsoft.com</a:t>
            </a:r>
            <a:endParaRPr lang="en-US" dirty="0"/>
          </a:p>
          <a:p>
            <a:r>
              <a:rPr lang="en-GB" dirty="0">
                <a:solidFill>
                  <a:srgbClr val="000000"/>
                </a:solidFill>
              </a:rPr>
              <a:t>Find SaaS apps by using the Cloud App </a:t>
            </a:r>
            <a:br>
              <a:rPr lang="en-GB" dirty="0">
                <a:solidFill>
                  <a:srgbClr val="000000"/>
                </a:solidFill>
              </a:rPr>
            </a:br>
            <a:r>
              <a:rPr lang="en-GB" dirty="0">
                <a:solidFill>
                  <a:srgbClr val="000000"/>
                </a:solidFill>
              </a:rPr>
              <a:t>Discovery tool</a:t>
            </a:r>
          </a:p>
          <a:p>
            <a:r>
              <a:rPr lang="en-GB" dirty="0">
                <a:solidFill>
                  <a:srgbClr val="000000"/>
                </a:solidFill>
              </a:rPr>
              <a:t>Implement conditional access</a:t>
            </a:r>
            <a:endParaRPr lang="en-US" dirty="0"/>
          </a:p>
        </p:txBody>
      </p:sp>
    </p:spTree>
    <p:custDataLst>
      <p:tags r:id="rId1"/>
    </p:custDataLst>
    <p:extLst>
      <p:ext uri="{BB962C8B-B14F-4D97-AF65-F5344CB8AC3E}">
        <p14:creationId xmlns:p14="http://schemas.microsoft.com/office/powerpoint/2010/main" val="1134710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applications with Azure AD</a:t>
            </a:r>
          </a:p>
        </p:txBody>
      </p:sp>
      <p:sp>
        <p:nvSpPr>
          <p:cNvPr id="4" name="Content Placeholder 2"/>
          <p:cNvSpPr>
            <a:spLocks noGrp="1"/>
          </p:cNvSpPr>
          <p:nvPr/>
        </p:nvSpPr>
        <p:spPr bwMode="auto">
          <a:xfrm>
            <a:off x="458788" y="88786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Add an application from the Azure AD application gallery</a:t>
            </a:r>
          </a:p>
          <a:p>
            <a:pPr marL="365760" lvl="1"/>
            <a:r>
              <a:rPr lang="en-US" sz="2000" dirty="0">
                <a:hlinkClick r:id="rId4"/>
              </a:rPr>
              <a:t>http://azure.microsoft.com/en-us/gallery/active-directory/</a:t>
            </a:r>
            <a:endParaRPr lang="en-US" sz="2000" dirty="0"/>
          </a:p>
          <a:p>
            <a:endParaRPr lang="en-US" sz="2400" dirty="0"/>
          </a:p>
          <a:p>
            <a:r>
              <a:rPr lang="en-US" sz="2400" dirty="0"/>
              <a:t>Add a custom LOB application in Azure AD:</a:t>
            </a:r>
          </a:p>
          <a:p>
            <a:pPr marL="365760" lvl="1"/>
            <a:r>
              <a:rPr lang="en-US" sz="2000" dirty="0"/>
              <a:t>Register the web app in the Azure AD tenant</a:t>
            </a:r>
          </a:p>
          <a:p>
            <a:pPr marL="365760" lvl="1"/>
            <a:r>
              <a:rPr lang="en-US" sz="2000" dirty="0"/>
              <a:t>Add logic or code to the web app:</a:t>
            </a:r>
          </a:p>
          <a:p>
            <a:pPr marL="576072" lvl="2"/>
            <a:r>
              <a:rPr lang="en-US" sz="1800" dirty="0"/>
              <a:t>Block and redirect unauthenticated request</a:t>
            </a:r>
          </a:p>
          <a:p>
            <a:pPr marL="576072" lvl="2"/>
            <a:r>
              <a:rPr lang="en-US" sz="1800" dirty="0"/>
              <a:t>Grant access to authenticated requests</a:t>
            </a:r>
          </a:p>
          <a:p>
            <a:endParaRPr lang="en-US" sz="2400" dirty="0"/>
          </a:p>
          <a:p>
            <a:r>
              <a:rPr lang="en-US" sz="2400" dirty="0"/>
              <a:t>Add a SaaS application that is not listed in the Azure AD application gallery:</a:t>
            </a:r>
          </a:p>
          <a:p>
            <a:pPr marL="365760" lvl="1"/>
            <a:r>
              <a:rPr lang="en-US" sz="2000" dirty="0"/>
              <a:t>Register the web app in the Azure AD tenant</a:t>
            </a:r>
          </a:p>
          <a:p>
            <a:pPr marL="365760" lvl="1"/>
            <a:r>
              <a:rPr lang="en-US" sz="2000" dirty="0"/>
              <a:t>Configure SSO with Azure AD</a:t>
            </a:r>
          </a:p>
          <a:p>
            <a:pPr marL="365760" lvl="1"/>
            <a:r>
              <a:rPr lang="en-US" sz="2000" dirty="0"/>
              <a:t>Assign users and groups to the application</a:t>
            </a:r>
          </a:p>
        </p:txBody>
      </p:sp>
    </p:spTree>
    <p:custDataLst>
      <p:tags r:id="rId1"/>
    </p:custDataLst>
    <p:extLst>
      <p:ext uri="{BB962C8B-B14F-4D97-AF65-F5344CB8AC3E}">
        <p14:creationId xmlns:p14="http://schemas.microsoft.com/office/powerpoint/2010/main" val="137899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88425" cy="740664"/>
          </a:xfrm>
        </p:spPr>
        <p:txBody>
          <a:bodyPr/>
          <a:lstStyle/>
          <a:p>
            <a:r>
              <a:rPr lang="en-US" dirty="0"/>
              <a:t>Implementing access to on-premises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solidFill>
                  <a:srgbClr val="000000"/>
                </a:solidFill>
              </a:rPr>
              <a:t>Use Azure AD to manage access to internal browser-based applications, such as:</a:t>
            </a:r>
          </a:p>
          <a:p>
            <a:pPr marL="365760" lvl="1"/>
            <a:r>
              <a:rPr lang="en-GB" dirty="0">
                <a:solidFill>
                  <a:srgbClr val="000000"/>
                </a:solidFill>
              </a:rPr>
              <a:t>SharePoint sites</a:t>
            </a:r>
          </a:p>
          <a:p>
            <a:pPr marL="365760" lvl="1"/>
            <a:r>
              <a:rPr lang="en-GB" dirty="0">
                <a:solidFill>
                  <a:srgbClr val="000000"/>
                </a:solidFill>
              </a:rPr>
              <a:t>Outlook Web Access</a:t>
            </a:r>
          </a:p>
          <a:p>
            <a:pPr marL="365760" lvl="1"/>
            <a:r>
              <a:rPr lang="en-GB" dirty="0">
                <a:solidFill>
                  <a:srgbClr val="000000"/>
                </a:solidFill>
              </a:rPr>
              <a:t>IIS-based applications</a:t>
            </a:r>
          </a:p>
          <a:p>
            <a:pPr lvl="0"/>
            <a:r>
              <a:rPr lang="en-GB" dirty="0">
                <a:solidFill>
                  <a:srgbClr val="000000"/>
                </a:solidFill>
              </a:rPr>
              <a:t>Azure AD Application Proxy</a:t>
            </a:r>
          </a:p>
          <a:p>
            <a:pPr marL="365760" lvl="1"/>
            <a:r>
              <a:rPr lang="en-GB" dirty="0">
                <a:solidFill>
                  <a:srgbClr val="000000"/>
                </a:solidFill>
              </a:rPr>
              <a:t>Requires a connector installed in the on-premises infrastructure</a:t>
            </a:r>
          </a:p>
          <a:p>
            <a:pPr marL="365760" lvl="1"/>
            <a:r>
              <a:rPr lang="en-GB" dirty="0">
                <a:solidFill>
                  <a:srgbClr val="000000"/>
                </a:solidFill>
              </a:rPr>
              <a:t>Makes apps available to authenticated users only</a:t>
            </a:r>
          </a:p>
          <a:p>
            <a:pPr marL="365760" lvl="1"/>
            <a:r>
              <a:rPr lang="en-GB" dirty="0">
                <a:solidFill>
                  <a:srgbClr val="000000"/>
                </a:solidFill>
              </a:rPr>
              <a:t>Uses a cloud proxy hosted in Azure</a:t>
            </a:r>
            <a:endParaRPr lang="en-US" dirty="0">
              <a:solidFill>
                <a:srgbClr val="000000"/>
              </a:solidFill>
            </a:endParaRPr>
          </a:p>
          <a:p>
            <a:pPr marL="0" indent="0">
              <a:buNone/>
            </a:pPr>
            <a:endParaRPr lang="en-US" dirty="0"/>
          </a:p>
        </p:txBody>
      </p:sp>
    </p:spTree>
    <p:custDataLst>
      <p:tags r:id="rId1"/>
    </p:custDataLst>
    <p:extLst>
      <p:ext uri="{BB962C8B-B14F-4D97-AF65-F5344CB8AC3E}">
        <p14:creationId xmlns:p14="http://schemas.microsoft.com/office/powerpoint/2010/main" val="2861434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9abcfe3-be97-4e12-bbb2-4a8ef0608f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RBAC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RBAC built-in roles</a:t>
            </a:r>
          </a:p>
          <a:p>
            <a:r>
              <a:rPr lang="en-US" sz="2400" dirty="0"/>
              <a:t>Owner </a:t>
            </a:r>
          </a:p>
          <a:p>
            <a:r>
              <a:rPr lang="en-US" sz="2400" dirty="0"/>
              <a:t>Contributor</a:t>
            </a:r>
          </a:p>
          <a:p>
            <a:r>
              <a:rPr lang="en-US" sz="2400" dirty="0"/>
              <a:t>Reader</a:t>
            </a:r>
          </a:p>
          <a:p>
            <a:pPr marL="0" indent="0">
              <a:buNone/>
            </a:pPr>
            <a:r>
              <a:rPr lang="en-US" dirty="0"/>
              <a:t>You can manage RBAC by using:</a:t>
            </a:r>
          </a:p>
          <a:p>
            <a:r>
              <a:rPr lang="en-US" sz="2400" dirty="0"/>
              <a:t>The Azure portal</a:t>
            </a:r>
          </a:p>
          <a:p>
            <a:r>
              <a:rPr lang="en-US" sz="2400" dirty="0"/>
              <a:t>Azure PowerShell in the Resource Manager mode</a:t>
            </a:r>
          </a:p>
          <a:p>
            <a:r>
              <a:rPr lang="en-US" sz="2400" dirty="0"/>
              <a:t>Azure command-line interface </a:t>
            </a:r>
          </a:p>
          <a:p>
            <a:pPr lvl="1"/>
            <a:endParaRPr lang="en-US" dirty="0"/>
          </a:p>
          <a:p>
            <a:pPr marL="288925" lvl="1" indent="0">
              <a:buNone/>
            </a:pPr>
            <a:r>
              <a:rPr lang="en-US" sz="2000" b="1" dirty="0"/>
              <a:t>New-AzureRmRoleAssignment -UserPrincipalName user@somedomain.com -RoleDefinitionName Reader -Scope /subscriptions/GUID/resourceGroups/ResourceGroupName</a:t>
            </a:r>
          </a:p>
        </p:txBody>
      </p:sp>
    </p:spTree>
    <p:custDataLst>
      <p:tags r:id="rId1"/>
    </p:custDataLst>
    <p:extLst>
      <p:ext uri="{BB962C8B-B14F-4D97-AF65-F5344CB8AC3E}">
        <p14:creationId xmlns:p14="http://schemas.microsoft.com/office/powerpoint/2010/main" val="108663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dd630e5-6be6-4f36-87c4-4b0775bf5d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Privileged Identity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Discover which users are the Azure AD administrators</a:t>
            </a:r>
          </a:p>
          <a:p>
            <a:r>
              <a:rPr lang="en-US" dirty="0"/>
              <a:t>Enable on-demand, just-in-time administrative access to directory resources</a:t>
            </a:r>
          </a:p>
          <a:p>
            <a:r>
              <a:rPr lang="en-US" dirty="0"/>
              <a:t>Get reports about administrator access history and the changes in administrator assignments</a:t>
            </a:r>
          </a:p>
          <a:p>
            <a:r>
              <a:rPr lang="en-US" dirty="0"/>
              <a:t>Get alerts about access to a privileged role</a:t>
            </a:r>
          </a:p>
          <a:p>
            <a:endParaRPr lang="en-US" dirty="0"/>
          </a:p>
        </p:txBody>
      </p:sp>
    </p:spTree>
    <p:custDataLst>
      <p:tags r:id="rId1"/>
    </p:custDataLst>
    <p:extLst>
      <p:ext uri="{BB962C8B-B14F-4D97-AF65-F5344CB8AC3E}">
        <p14:creationId xmlns:p14="http://schemas.microsoft.com/office/powerpoint/2010/main" val="2892999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1209922-a320-4d39-bd46-d633037d8c9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US" dirty="0"/>
              <a:t>Demonstration: Integrating SaaS apps with Azure AD and configuring RBAC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pPr lvl="0"/>
            <a:r>
              <a:rPr lang="en-US" dirty="0"/>
              <a:t>Add a directory application and configure SSO</a:t>
            </a:r>
          </a:p>
          <a:p>
            <a:pPr lvl="0"/>
            <a:r>
              <a:rPr lang="en-US" dirty="0"/>
              <a:t>Implement Role-Based Access Control</a:t>
            </a:r>
          </a:p>
          <a:p>
            <a:pPr marL="0" indent="0">
              <a:buNone/>
            </a:pPr>
            <a:endParaRPr lang="en-US" dirty="0"/>
          </a:p>
        </p:txBody>
      </p:sp>
    </p:spTree>
    <p:custDataLst>
      <p:tags r:id="rId1"/>
    </p:custDataLst>
    <p:extLst>
      <p:ext uri="{BB962C8B-B14F-4D97-AF65-F5344CB8AC3E}">
        <p14:creationId xmlns:p14="http://schemas.microsoft.com/office/powerpoint/2010/main" val="780367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33042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Creating and managing Azure AD tenants
Configuring application and resource access with Azure AD
Overview of Azure AD Premium</a:t>
            </a:r>
          </a:p>
        </p:txBody>
      </p:sp>
    </p:spTree>
    <p:custDataLst>
      <p:tags r:id="rId1"/>
    </p:custDataLst>
    <p:extLst>
      <p:ext uri="{BB962C8B-B14F-4D97-AF65-F5344CB8AC3E}">
        <p14:creationId xmlns:p14="http://schemas.microsoft.com/office/powerpoint/2010/main" val="333490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Overview of Azure AD Premium</a:t>
            </a:r>
          </a:p>
        </p:txBody>
      </p:sp>
      <p:sp>
        <p:nvSpPr>
          <p:cNvPr id="3" name="Text Placeholder 2"/>
          <p:cNvSpPr>
            <a:spLocks noGrp="1"/>
          </p:cNvSpPr>
          <p:nvPr>
            <p:ph type="body" idx="1"/>
          </p:nvPr>
        </p:nvSpPr>
        <p:spPr/>
        <p:txBody>
          <a:bodyPr/>
          <a:lstStyle/>
          <a:p>
            <a:r>
              <a:rPr lang="en-US" dirty="0"/>
              <a:t>Introducing Azure AD Premium
Azure Multi-Factor Authentication
Configuring advanced Multi-Factor Authentication settings
Demonstration: Configuring and using Azure AD Premium Multi-Factor Authentication</a:t>
            </a:r>
          </a:p>
        </p:txBody>
      </p:sp>
    </p:spTree>
    <p:custDataLst>
      <p:tags r:id="rId1"/>
    </p:custDataLst>
    <p:extLst>
      <p:ext uri="{BB962C8B-B14F-4D97-AF65-F5344CB8AC3E}">
        <p14:creationId xmlns:p14="http://schemas.microsoft.com/office/powerpoint/2010/main" val="50159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Azure AD Premium</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dirty="0">
                <a:solidFill>
                  <a:srgbClr val="000000"/>
                </a:solidFill>
              </a:rPr>
              <a:t>Features of Azure AD Premium:</a:t>
            </a:r>
          </a:p>
          <a:p>
            <a:pPr lvl="0"/>
            <a:r>
              <a:rPr lang="en-GB" dirty="0">
                <a:solidFill>
                  <a:srgbClr val="000000"/>
                </a:solidFill>
              </a:rPr>
              <a:t>Self-service group management</a:t>
            </a:r>
          </a:p>
          <a:p>
            <a:pPr lvl="0"/>
            <a:r>
              <a:rPr lang="en-GB" dirty="0">
                <a:solidFill>
                  <a:srgbClr val="000000"/>
                </a:solidFill>
              </a:rPr>
              <a:t>Advanced security reports and alerts</a:t>
            </a:r>
          </a:p>
          <a:p>
            <a:r>
              <a:rPr lang="en-GB" dirty="0">
                <a:solidFill>
                  <a:srgbClr val="000000"/>
                </a:solidFill>
              </a:rPr>
              <a:t>Multi-Factor Authentication</a:t>
            </a:r>
          </a:p>
          <a:p>
            <a:pPr lvl="0"/>
            <a:r>
              <a:rPr lang="en-GB" dirty="0">
                <a:solidFill>
                  <a:srgbClr val="000000"/>
                </a:solidFill>
              </a:rPr>
              <a:t>Microsoft Identity Manager (MIM)</a:t>
            </a:r>
          </a:p>
          <a:p>
            <a:r>
              <a:rPr lang="en-GB" dirty="0">
                <a:solidFill>
                  <a:srgbClr val="000000"/>
                </a:solidFill>
              </a:rPr>
              <a:t>Enterprise SLA of 99.9 percent</a:t>
            </a:r>
            <a:endParaRPr lang="en-US" dirty="0">
              <a:solidFill>
                <a:srgbClr val="000000"/>
              </a:solidFill>
            </a:endParaRPr>
          </a:p>
          <a:p>
            <a:pPr lvl="0"/>
            <a:r>
              <a:rPr lang="en-GB" dirty="0">
                <a:solidFill>
                  <a:srgbClr val="000000"/>
                </a:solidFill>
              </a:rPr>
              <a:t>Self-service password reset with writeback</a:t>
            </a:r>
          </a:p>
          <a:p>
            <a:pPr lvl="0"/>
            <a:r>
              <a:rPr lang="en-GB" dirty="0">
                <a:solidFill>
                  <a:srgbClr val="000000"/>
                </a:solidFill>
              </a:rPr>
              <a:t>Cloud App Discovery</a:t>
            </a:r>
          </a:p>
          <a:p>
            <a:pPr lvl="0"/>
            <a:r>
              <a:rPr lang="en-US" dirty="0">
                <a:solidFill>
                  <a:srgbClr val="000000"/>
                </a:solidFill>
              </a:rPr>
              <a:t>Azure AD Connect Health</a:t>
            </a:r>
          </a:p>
          <a:p>
            <a:endParaRPr lang="en-US" dirty="0"/>
          </a:p>
        </p:txBody>
      </p:sp>
    </p:spTree>
    <p:custDataLst>
      <p:tags r:id="rId1"/>
    </p:custDataLst>
    <p:extLst>
      <p:ext uri="{BB962C8B-B14F-4D97-AF65-F5344CB8AC3E}">
        <p14:creationId xmlns:p14="http://schemas.microsoft.com/office/powerpoint/2010/main" val="2683762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Multi-Factor Authentication</a:t>
            </a:r>
          </a:p>
        </p:txBody>
      </p:sp>
      <p:sp>
        <p:nvSpPr>
          <p:cNvPr id="4" name="Content Placeholder 2"/>
          <p:cNvSpPr>
            <a:spLocks noGrp="1"/>
          </p:cNvSpPr>
          <p:nvPr/>
        </p:nvSpPr>
        <p:spPr bwMode="auto">
          <a:xfrm>
            <a:off x="477838" y="107836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Multi-Factor Authentication requires additional form of authentication:</a:t>
            </a:r>
          </a:p>
          <a:p>
            <a:r>
              <a:rPr lang="en-US" dirty="0"/>
              <a:t>Mobile app authentication</a:t>
            </a:r>
          </a:p>
          <a:p>
            <a:r>
              <a:rPr lang="en-US" dirty="0"/>
              <a:t>Phone call</a:t>
            </a:r>
          </a:p>
          <a:p>
            <a:r>
              <a:rPr lang="en-US" dirty="0"/>
              <a:t>Text message</a:t>
            </a:r>
          </a:p>
          <a:p>
            <a:r>
              <a:rPr lang="en-US" dirty="0"/>
              <a:t>Email message</a:t>
            </a:r>
          </a:p>
          <a:p>
            <a:r>
              <a:rPr lang="en-US" dirty="0"/>
              <a:t>Third party OAuth token</a:t>
            </a:r>
          </a:p>
          <a:p>
            <a:endParaRPr lang="en-US" dirty="0"/>
          </a:p>
          <a:p>
            <a:pPr marL="0" indent="0">
              <a:buNone/>
            </a:pPr>
            <a:r>
              <a:rPr lang="en-US" dirty="0"/>
              <a:t>Multi-factor security solution:</a:t>
            </a:r>
          </a:p>
          <a:p>
            <a:r>
              <a:rPr lang="en-US" dirty="0"/>
              <a:t>For cloud-only apps</a:t>
            </a:r>
          </a:p>
          <a:p>
            <a:r>
              <a:rPr lang="en-US" dirty="0"/>
              <a:t>For on-premises applications</a:t>
            </a:r>
          </a:p>
          <a:p>
            <a:endParaRPr lang="en-US" dirty="0"/>
          </a:p>
          <a:p>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560" y="63341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36769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26271f7-6697-4f5c-807c-ffeb068cb95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836025" cy="740664"/>
          </a:xfrm>
        </p:spPr>
        <p:txBody>
          <a:bodyPr/>
          <a:lstStyle/>
          <a:p>
            <a:r>
              <a:rPr lang="en-US" dirty="0"/>
              <a:t>Technical scenarios for Azure Multi-Factor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Azure Multi-Factor Authentication:</a:t>
            </a:r>
            <a:endParaRPr lang="en-IN" dirty="0"/>
          </a:p>
          <a:p>
            <a:pPr lvl="0"/>
            <a:r>
              <a:rPr lang="en-GB" dirty="0"/>
              <a:t>To provide multi-factor authentication for </a:t>
            </a:r>
            <a:br>
              <a:rPr lang="en-GB" dirty="0"/>
            </a:br>
            <a:r>
              <a:rPr lang="en-GB" dirty="0"/>
              <a:t>Office 365 </a:t>
            </a:r>
            <a:endParaRPr lang="en-IN" dirty="0"/>
          </a:p>
          <a:p>
            <a:pPr lvl="0"/>
            <a:r>
              <a:rPr lang="en-GB" dirty="0"/>
              <a:t>For federated users</a:t>
            </a:r>
            <a:endParaRPr lang="en-IN" dirty="0"/>
          </a:p>
          <a:p>
            <a:pPr lvl="0"/>
            <a:r>
              <a:rPr lang="en-GB" dirty="0"/>
              <a:t>With Remote Desktop Gateway by using RADIUS </a:t>
            </a:r>
            <a:endParaRPr lang="en-IN" dirty="0"/>
          </a:p>
          <a:p>
            <a:r>
              <a:rPr lang="en-GB" dirty="0"/>
              <a:t>With Active Directory Federation Services</a:t>
            </a:r>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0918" y="63341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9560" y="63341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97332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140825" cy="740664"/>
          </a:xfrm>
        </p:spPr>
        <p:txBody>
          <a:bodyPr/>
          <a:lstStyle/>
          <a:p>
            <a:r>
              <a:rPr lang="en-US" dirty="0"/>
              <a:t>Configuring advanced Multi-Factor </a:t>
            </a:r>
            <a:br>
              <a:rPr lang="en-US" dirty="0"/>
            </a:br>
            <a:r>
              <a:rPr lang="en-US" dirty="0"/>
              <a:t>Authentication settings</a:t>
            </a:r>
          </a:p>
        </p:txBody>
      </p:sp>
      <p:sp>
        <p:nvSpPr>
          <p:cNvPr id="4" name="Content Placeholder 2"/>
          <p:cNvSpPr>
            <a:spLocks noGrp="1"/>
          </p:cNvSpPr>
          <p:nvPr/>
        </p:nvSpPr>
        <p:spPr bwMode="auto">
          <a:xfrm>
            <a:off x="406033"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solidFill>
                  <a:srgbClr val="000000"/>
                </a:solidFill>
              </a:rPr>
              <a:t>Fraud Alert</a:t>
            </a:r>
          </a:p>
          <a:p>
            <a:pPr lvl="0"/>
            <a:r>
              <a:rPr lang="en-GB" dirty="0">
                <a:solidFill>
                  <a:srgbClr val="000000"/>
                </a:solidFill>
              </a:rPr>
              <a:t>One-Time Bypass</a:t>
            </a:r>
          </a:p>
          <a:p>
            <a:pPr lvl="0"/>
            <a:r>
              <a:rPr lang="en-GB" dirty="0">
                <a:solidFill>
                  <a:srgbClr val="000000"/>
                </a:solidFill>
              </a:rPr>
              <a:t>Custom Voice Messages</a:t>
            </a:r>
          </a:p>
          <a:p>
            <a:pPr lvl="0"/>
            <a:r>
              <a:rPr lang="en-GB" dirty="0">
                <a:solidFill>
                  <a:srgbClr val="000000"/>
                </a:solidFill>
              </a:rPr>
              <a:t>Trusted IPs</a:t>
            </a:r>
          </a:p>
          <a:p>
            <a:pPr lvl="0"/>
            <a:r>
              <a:rPr lang="en-GB" dirty="0">
                <a:solidFill>
                  <a:srgbClr val="000000"/>
                </a:solidFill>
              </a:rPr>
              <a:t>App Passwords</a:t>
            </a:r>
          </a:p>
          <a:p>
            <a:pPr lvl="0"/>
            <a:r>
              <a:rPr lang="en-GB" dirty="0">
                <a:solidFill>
                  <a:srgbClr val="000000"/>
                </a:solidFill>
              </a:rPr>
              <a:t>Caching</a:t>
            </a:r>
          </a:p>
          <a:p>
            <a:pPr lvl="0"/>
            <a:r>
              <a:rPr lang="en-GB" dirty="0">
                <a:solidFill>
                  <a:srgbClr val="000000"/>
                </a:solidFill>
              </a:rPr>
              <a:t>Suspend Multi-Factor Authentication</a:t>
            </a:r>
            <a:endParaRPr lang="en-US" dirty="0">
              <a:solidFill>
                <a:srgbClr val="000000"/>
              </a:solidFill>
            </a:endParaRPr>
          </a:p>
          <a:p>
            <a:r>
              <a:rPr lang="en-US" dirty="0"/>
              <a:t>Require selected users to provide contact </a:t>
            </a:r>
            <a:br>
              <a:rPr lang="en-US" dirty="0"/>
            </a:br>
            <a:r>
              <a:rPr lang="en-US" dirty="0"/>
              <a:t>methods again</a:t>
            </a:r>
          </a:p>
          <a:p>
            <a:r>
              <a:rPr lang="en-US" dirty="0"/>
              <a:t>Delete users existing password</a:t>
            </a:r>
          </a:p>
          <a:p>
            <a:r>
              <a:rPr lang="en-US" dirty="0"/>
              <a:t>Restore MFA on all suspended devices for a user</a:t>
            </a:r>
          </a:p>
        </p:txBody>
      </p:sp>
    </p:spTree>
    <p:custDataLst>
      <p:tags r:id="rId1"/>
    </p:custDataLst>
    <p:extLst>
      <p:ext uri="{BB962C8B-B14F-4D97-AF65-F5344CB8AC3E}">
        <p14:creationId xmlns:p14="http://schemas.microsoft.com/office/powerpoint/2010/main" val="4247435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21d4153-36b3-442e-9bb2-9f4bf06473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and using Azure AD Premium Multi-Factor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pPr lvl="0"/>
            <a:r>
              <a:rPr lang="en-US" dirty="0"/>
              <a:t>Create a Multi-Factor Authentication provider</a:t>
            </a:r>
          </a:p>
          <a:p>
            <a:pPr lvl="0"/>
            <a:r>
              <a:rPr lang="en-US" dirty="0"/>
              <a:t>Configure fraud alerts</a:t>
            </a:r>
          </a:p>
          <a:p>
            <a:pPr lvl="0"/>
            <a:r>
              <a:rPr lang="en-US" dirty="0"/>
              <a:t>View fraud alert reports</a:t>
            </a:r>
          </a:p>
          <a:p>
            <a:pPr lvl="0"/>
            <a:r>
              <a:rPr lang="en-US" dirty="0"/>
              <a:t>Configure one-time bypass settings</a:t>
            </a:r>
          </a:p>
          <a:p>
            <a:pPr lvl="0"/>
            <a:r>
              <a:rPr lang="en-US" dirty="0"/>
              <a:t>Create a one-time bypass</a:t>
            </a:r>
          </a:p>
          <a:p>
            <a:pPr lvl="0"/>
            <a:r>
              <a:rPr lang="en-US" dirty="0"/>
              <a:t>Configure trusted IP addresses</a:t>
            </a:r>
          </a:p>
          <a:p>
            <a:pPr lvl="0"/>
            <a:r>
              <a:rPr lang="en-US" dirty="0"/>
              <a:t>Enable users to create app passwords</a:t>
            </a:r>
          </a:p>
          <a:p>
            <a:endParaRPr lang="en-US" dirty="0"/>
          </a:p>
        </p:txBody>
      </p:sp>
    </p:spTree>
    <p:custDataLst>
      <p:tags r:id="rId1"/>
    </p:custDataLst>
    <p:extLst>
      <p:ext uri="{BB962C8B-B14F-4D97-AF65-F5344CB8AC3E}">
        <p14:creationId xmlns:p14="http://schemas.microsoft.com/office/powerpoint/2010/main" val="1919617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26905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732948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Azure AD</a:t>
            </a:r>
          </a:p>
        </p:txBody>
      </p:sp>
      <p:sp>
        <p:nvSpPr>
          <p:cNvPr id="3" name="Text Placeholder 2"/>
          <p:cNvSpPr>
            <a:spLocks noGrp="1"/>
          </p:cNvSpPr>
          <p:nvPr>
            <p:ph type="body" idx="1"/>
          </p:nvPr>
        </p:nvSpPr>
        <p:spPr>
          <a:xfrm>
            <a:off x="458788" y="1021215"/>
            <a:ext cx="8304212" cy="5147356"/>
          </a:xfrm>
        </p:spPr>
        <p:txBody>
          <a:bodyPr/>
          <a:lstStyle/>
          <a:p>
            <a:r>
              <a:rPr lang="en-US" dirty="0"/>
              <a:t>Exercise 1: Administering Azure AD
Exercise 2: Configuring SSO
Exercise 3: Configuring Multi-Factor Authentication
Exercise 4: Configuring SSO from a Windows 10–based computer that is joined to Azure AD</a:t>
            </a:r>
          </a:p>
        </p:txBody>
      </p:sp>
      <p:sp>
        <p:nvSpPr>
          <p:cNvPr id="4" name="TextBox 3"/>
          <p:cNvSpPr txBox="1"/>
          <p:nvPr/>
        </p:nvSpPr>
        <p:spPr>
          <a:xfrm>
            <a:off x="458788" y="3899118"/>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432518"/>
            <a:ext cx="8119156" cy="1815882"/>
          </a:xfrm>
          <a:prstGeom prst="rect">
            <a:avLst/>
          </a:prstGeom>
          <a:noFill/>
        </p:spPr>
        <p:txBody>
          <a:bodyPr vert="horz" wrap="square" rtlCol="0">
            <a:spAutoFit/>
          </a:bodyPr>
          <a:lstStyle/>
          <a:p>
            <a:r>
              <a:rPr lang="it-IT" sz="2800" b="0" i="0" u="none" strike="noStrike" baseline="0" dirty="0">
                <a:latin typeface="Segoe UI"/>
              </a:rPr>
              <a:t>Virtual machine: 		</a:t>
            </a:r>
            <a:r>
              <a:rPr lang="en-US" sz="2800" b="1" i="0" u="none" strike="noStrike" baseline="0" dirty="0">
                <a:latin typeface="Segoe UI"/>
              </a:rPr>
              <a:t>20533C-MIA-CL1</a:t>
            </a:r>
            <a:endParaRPr lang="it-IT" sz="2800" b="0" i="0" u="none" strike="noStrike" baseline="0" dirty="0">
              <a:latin typeface="Segoe UI"/>
            </a:endParaRPr>
          </a:p>
          <a:p>
            <a:r>
              <a:rPr lang="it-IT" sz="2800" b="0" i="0" u="none" strike="noStrike" baseline="0" dirty="0">
                <a:latin typeface="Segoe UI"/>
              </a:rPr>
              <a:t>User name: 		</a:t>
            </a:r>
            <a:r>
              <a:rPr lang="en-US" sz="2800" b="1" i="0" u="none" strike="noStrike" baseline="0" dirty="0">
                <a:latin typeface="Segoe UI"/>
              </a:rPr>
              <a:t>Student</a:t>
            </a:r>
            <a:endParaRPr lang="it-IT"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a:p>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custDataLst>
      <p:tags r:id="rId1"/>
    </p:custDataLst>
    <p:extLst>
      <p:ext uri="{BB962C8B-B14F-4D97-AF65-F5344CB8AC3E}">
        <p14:creationId xmlns:p14="http://schemas.microsoft.com/office/powerpoint/2010/main" val="742157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914400"/>
            <a:ext cx="8119156" cy="5837495"/>
          </a:xfrm>
          <a:prstGeom prst="rect">
            <a:avLst/>
          </a:prstGeom>
          <a:noFill/>
        </p:spPr>
        <p:txBody>
          <a:bodyPr vert="horz" wrap="square" rtlCol="0">
            <a:spAutoFit/>
          </a:bodyPr>
          <a:lstStyle/>
          <a:p>
            <a:pPr>
              <a:spcBef>
                <a:spcPts val="600"/>
              </a:spcBef>
              <a:spcAft>
                <a:spcPts val="1000"/>
              </a:spcAft>
            </a:pPr>
            <a:r>
              <a:rPr lang="en-US" sz="2400" dirty="0">
                <a:effectLst/>
                <a:latin typeface="Segoe UI" pitchFamily="34" charset="0"/>
                <a:ea typeface="Segoe UI" pitchFamily="34" charset="0"/>
                <a:cs typeface="Segoe UI" pitchFamily="34" charset="0"/>
              </a:rPr>
              <a:t>The IT department at A. Datum Corporation currently uses AD DS, and a range of Active Directory-aware applications. While preparing for synchronizing its AD DS to Azure AD, A. Datum wants you to test some of the features of Azure AD. The company wants you to control access to third-party SaaS apps by using Azure AD users and groups. </a:t>
            </a:r>
            <a:br>
              <a:rPr lang="en-US" sz="2400" dirty="0">
                <a:effectLst/>
                <a:latin typeface="Segoe UI" pitchFamily="34" charset="0"/>
                <a:ea typeface="Segoe UI" pitchFamily="34" charset="0"/>
                <a:cs typeface="Segoe UI" pitchFamily="34" charset="0"/>
              </a:rPr>
            </a:br>
            <a:r>
              <a:rPr lang="en-US" sz="2400" dirty="0">
                <a:effectLst/>
                <a:latin typeface="Segoe UI" pitchFamily="34" charset="0"/>
                <a:ea typeface="Segoe UI" pitchFamily="34" charset="0"/>
                <a:cs typeface="Segoe UI" pitchFamily="34" charset="0"/>
              </a:rPr>
              <a:t>A. Datum also wants you to configure SSO to these apps and protect them by using Multi-Factor Authentication. </a:t>
            </a:r>
          </a:p>
          <a:p>
            <a:pPr lvl="0">
              <a:spcBef>
                <a:spcPts val="600"/>
              </a:spcBef>
              <a:spcAft>
                <a:spcPts val="1000"/>
              </a:spcAft>
            </a:pPr>
            <a:r>
              <a:rPr lang="en-US" sz="2400" dirty="0">
                <a:effectLst/>
                <a:latin typeface="Segoe UI" pitchFamily="34" charset="0"/>
                <a:ea typeface="Segoe UI" pitchFamily="34" charset="0"/>
                <a:cs typeface="Segoe UI" pitchFamily="34" charset="0"/>
              </a:rPr>
              <a:t>In addition to these tasks, A. Datum wants you to </a:t>
            </a:r>
            <a:r>
              <a:rPr lang="en-US" sz="2400" dirty="0">
                <a:solidFill>
                  <a:srgbClr val="000000"/>
                </a:solidFill>
                <a:latin typeface="Segoe UI" pitchFamily="34" charset="0"/>
                <a:ea typeface="Segoe UI" pitchFamily="34" charset="0"/>
                <a:cs typeface="Segoe UI" pitchFamily="34" charset="0"/>
              </a:rPr>
              <a:t>evaluate some of the advanced features Azure AD Premium offers. Additionally, it wants you join a Windows 10–based computer to an Azure AD tenant to test the Azure AD functionality and prepare for implementing this configuration on all the Windows 10–based computers </a:t>
            </a:r>
            <a:br>
              <a:rPr lang="en-US" sz="2400" dirty="0">
                <a:solidFill>
                  <a:srgbClr val="000000"/>
                </a:solidFill>
                <a:latin typeface="Segoe UI" pitchFamily="34" charset="0"/>
                <a:ea typeface="Segoe UI" pitchFamily="34" charset="0"/>
                <a:cs typeface="Segoe UI" pitchFamily="34" charset="0"/>
              </a:rPr>
            </a:br>
            <a:r>
              <a:rPr lang="en-US" sz="2400" dirty="0">
                <a:solidFill>
                  <a:srgbClr val="000000"/>
                </a:solidFill>
                <a:latin typeface="Segoe UI" pitchFamily="34" charset="0"/>
                <a:ea typeface="Segoe UI" pitchFamily="34" charset="0"/>
                <a:cs typeface="Segoe UI" pitchFamily="34" charset="0"/>
              </a:rPr>
              <a:t>in the Research department.</a:t>
            </a:r>
          </a:p>
        </p:txBody>
      </p:sp>
    </p:spTree>
    <p:custDataLst>
      <p:tags r:id="rId1"/>
    </p:custDataLst>
    <p:extLst>
      <p:ext uri="{BB962C8B-B14F-4D97-AF65-F5344CB8AC3E}">
        <p14:creationId xmlns:p14="http://schemas.microsoft.com/office/powerpoint/2010/main" val="392732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Lesson 1: Creating and managing Azure AD tenants</a:t>
            </a:r>
          </a:p>
        </p:txBody>
      </p:sp>
      <p:sp>
        <p:nvSpPr>
          <p:cNvPr id="3" name="Text Placeholder 2"/>
          <p:cNvSpPr>
            <a:spLocks noGrp="1"/>
          </p:cNvSpPr>
          <p:nvPr>
            <p:ph type="body" idx="1"/>
          </p:nvPr>
        </p:nvSpPr>
        <p:spPr/>
        <p:txBody>
          <a:bodyPr/>
          <a:lstStyle/>
          <a:p>
            <a:r>
              <a:rPr lang="en-US" dirty="0"/>
              <a:t>Demonstration: Preparing the Microsoft Azure environment for the lab and demonstrations in this module
Active Directory as a component of Azure
Overview of Azure AD
Managing Azure AD users, groups, and devices
Managing multiple Azure AD tenants
Implementing Azure AD B2B and Azure AD B2C
Demonstration: Managing Azure AD users, groups, and devices</a:t>
            </a:r>
          </a:p>
        </p:txBody>
      </p:sp>
    </p:spTree>
    <p:custDataLst>
      <p:tags r:id="rId1"/>
    </p:custDataLst>
    <p:extLst>
      <p:ext uri="{BB962C8B-B14F-4D97-AF65-F5344CB8AC3E}">
        <p14:creationId xmlns:p14="http://schemas.microsoft.com/office/powerpoint/2010/main" val="3907852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What is the major benefit of joining Windows 10–based devices to Azure AD?
What is the requirement for Delegated Group Management in Azure AD?</a:t>
            </a:r>
          </a:p>
        </p:txBody>
      </p:sp>
    </p:spTree>
    <p:custDataLst>
      <p:tags r:id="rId1"/>
    </p:custDataLst>
    <p:extLst>
      <p:ext uri="{BB962C8B-B14F-4D97-AF65-F5344CB8AC3E}">
        <p14:creationId xmlns:p14="http://schemas.microsoft.com/office/powerpoint/2010/main" val="2040604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
Tools
Best Practices
Common Issues and Troubleshooting Tips</a:t>
            </a:r>
          </a:p>
        </p:txBody>
      </p:sp>
    </p:spTree>
    <p:custDataLst>
      <p:tags r:id="rId1"/>
    </p:custDataLst>
    <p:extLst>
      <p:ext uri="{BB962C8B-B14F-4D97-AF65-F5344CB8AC3E}">
        <p14:creationId xmlns:p14="http://schemas.microsoft.com/office/powerpoint/2010/main" val="3283887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70669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7a0e942d-7342-4a2d-a3f9-3d9048de41af">
    <p:spTree>
      <p:nvGrpSpPr>
        <p:cNvPr id="1" name=""/>
        <p:cNvGrpSpPr/>
        <p:nvPr/>
      </p:nvGrpSpPr>
      <p:grpSpPr>
        <a:xfrm>
          <a:off x="0" y="0"/>
          <a:ext cx="0" cy="0"/>
          <a:chOff x="0" y="0"/>
          <a:chExt cx="0" cy="0"/>
        </a:xfrm>
      </p:grpSpPr>
      <p:sp>
        <p:nvSpPr>
          <p:cNvPr id="2" name="Title 1"/>
          <p:cNvSpPr>
            <a:spLocks noGrp="1"/>
          </p:cNvSpPr>
          <p:nvPr>
            <p:ph type="title"/>
          </p:nvPr>
        </p:nvSpPr>
        <p:spPr>
          <a:xfrm>
            <a:off x="304800" y="-2"/>
            <a:ext cx="8912226" cy="740664"/>
          </a:xfrm>
        </p:spPr>
        <p:txBody>
          <a:bodyPr/>
          <a:lstStyle/>
          <a:p>
            <a:r>
              <a:rPr lang="en-US" sz="2600" dirty="0"/>
              <a:t>Demonstration: Preparing the Microsoft Azure environment for the lab and demonstrations in this module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prepare the Azure environment for the lab and demos in this module</a:t>
            </a:r>
          </a:p>
          <a:p>
            <a:endParaRPr lang="en-US" dirty="0"/>
          </a:p>
        </p:txBody>
      </p:sp>
    </p:spTree>
    <p:custDataLst>
      <p:tags r:id="rId1"/>
    </p:custDataLst>
    <p:extLst>
      <p:ext uri="{BB962C8B-B14F-4D97-AF65-F5344CB8AC3E}">
        <p14:creationId xmlns:p14="http://schemas.microsoft.com/office/powerpoint/2010/main" val="339998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Directory as a component of Azure</a:t>
            </a:r>
          </a:p>
        </p:txBody>
      </p:sp>
      <p:sp>
        <p:nvSpPr>
          <p:cNvPr id="4" name="Rounded Rectangle 3"/>
          <p:cNvSpPr/>
          <p:nvPr/>
        </p:nvSpPr>
        <p:spPr bwMode="auto">
          <a:xfrm>
            <a:off x="6899066" y="1059015"/>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64029" y="1063664"/>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171912" y="2778087"/>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7" name="Rounded Rectangle 6"/>
          <p:cNvSpPr/>
          <p:nvPr/>
        </p:nvSpPr>
        <p:spPr bwMode="auto">
          <a:xfrm>
            <a:off x="171912" y="3456331"/>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8" name="Rounded Rectangle 7"/>
          <p:cNvSpPr/>
          <p:nvPr/>
        </p:nvSpPr>
        <p:spPr bwMode="auto">
          <a:xfrm>
            <a:off x="6993334" y="2324736"/>
            <a:ext cx="1990750" cy="382421"/>
          </a:xfrm>
          <a:prstGeom prst="roundRect">
            <a:avLst/>
          </a:prstGeom>
          <a:solidFill>
            <a:srgbClr val="FF9605"/>
          </a:solid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91524" y="279233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0" name="Rounded Rectangle 9"/>
          <p:cNvSpPr/>
          <p:nvPr/>
        </p:nvSpPr>
        <p:spPr bwMode="auto">
          <a:xfrm>
            <a:off x="6993334" y="348801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1" name="Rounded Rectangle 10"/>
          <p:cNvSpPr/>
          <p:nvPr/>
        </p:nvSpPr>
        <p:spPr bwMode="auto">
          <a:xfrm>
            <a:off x="2342484" y="1062156"/>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2" name="Rounded Rectangle 11"/>
          <p:cNvSpPr/>
          <p:nvPr/>
        </p:nvSpPr>
        <p:spPr bwMode="auto">
          <a:xfrm>
            <a:off x="2428030" y="2795202"/>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Traffic Manager</a:t>
            </a:r>
          </a:p>
        </p:txBody>
      </p:sp>
      <p:sp>
        <p:nvSpPr>
          <p:cNvPr id="13" name="Rounded Rectangle 12"/>
          <p:cNvSpPr/>
          <p:nvPr/>
        </p:nvSpPr>
        <p:spPr bwMode="auto">
          <a:xfrm>
            <a:off x="2428030" y="3265304"/>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4" name="Rounded Rectangle 13"/>
          <p:cNvSpPr/>
          <p:nvPr/>
        </p:nvSpPr>
        <p:spPr bwMode="auto">
          <a:xfrm>
            <a:off x="2428029" y="1441734"/>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a:t>
            </a:r>
          </a:p>
        </p:txBody>
      </p:sp>
      <p:sp>
        <p:nvSpPr>
          <p:cNvPr id="15" name="Rounded Rectangle 14"/>
          <p:cNvSpPr/>
          <p:nvPr/>
        </p:nvSpPr>
        <p:spPr bwMode="auto">
          <a:xfrm>
            <a:off x="4622127" y="1062156"/>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6" name="Rounded Rectangle 15"/>
          <p:cNvSpPr/>
          <p:nvPr/>
        </p:nvSpPr>
        <p:spPr bwMode="auto">
          <a:xfrm>
            <a:off x="4730010" y="2160043"/>
            <a:ext cx="1992711" cy="38270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Storage</a:t>
            </a:r>
          </a:p>
        </p:txBody>
      </p:sp>
      <p:sp>
        <p:nvSpPr>
          <p:cNvPr id="17" name="Rounded Rectangle 16"/>
          <p:cNvSpPr/>
          <p:nvPr/>
        </p:nvSpPr>
        <p:spPr bwMode="auto">
          <a:xfrm>
            <a:off x="4728363" y="3068073"/>
            <a:ext cx="1991837" cy="588911"/>
          </a:xfrm>
          <a:prstGeom prst="roundRect">
            <a:avLst/>
          </a:prstGeom>
          <a:solidFill>
            <a:srgbClr val="FF9605"/>
          </a:solid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Azure SQL Database</a:t>
            </a:r>
          </a:p>
        </p:txBody>
      </p:sp>
      <p:sp>
        <p:nvSpPr>
          <p:cNvPr id="18" name="Rounded Rectangle 17"/>
          <p:cNvSpPr/>
          <p:nvPr/>
        </p:nvSpPr>
        <p:spPr bwMode="auto">
          <a:xfrm>
            <a:off x="4730010" y="2615845"/>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DocumentDB</a:t>
            </a:r>
          </a:p>
        </p:txBody>
      </p:sp>
      <p:sp>
        <p:nvSpPr>
          <p:cNvPr id="19" name="Rounded Rectangle 18"/>
          <p:cNvSpPr/>
          <p:nvPr/>
        </p:nvSpPr>
        <p:spPr bwMode="auto">
          <a:xfrm>
            <a:off x="4726820" y="3730081"/>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0" name="Rounded Rectangle 19"/>
          <p:cNvSpPr/>
          <p:nvPr/>
        </p:nvSpPr>
        <p:spPr bwMode="auto">
          <a:xfrm>
            <a:off x="2428030" y="3720797"/>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Load Balancer</a:t>
            </a:r>
          </a:p>
        </p:txBody>
      </p:sp>
      <p:sp>
        <p:nvSpPr>
          <p:cNvPr id="21" name="Rounded Rectangle 20"/>
          <p:cNvSpPr/>
          <p:nvPr/>
        </p:nvSpPr>
        <p:spPr bwMode="auto">
          <a:xfrm>
            <a:off x="170696" y="2106536"/>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2" name="Rounded Rectangle 21"/>
          <p:cNvSpPr/>
          <p:nvPr/>
        </p:nvSpPr>
        <p:spPr bwMode="auto">
          <a:xfrm>
            <a:off x="171912" y="1657125"/>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3" name="Rounded Rectangle 22"/>
          <p:cNvSpPr/>
          <p:nvPr/>
        </p:nvSpPr>
        <p:spPr bwMode="auto">
          <a:xfrm>
            <a:off x="2428030" y="1891678"/>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4" name="Rounded Rectangle 23"/>
          <p:cNvSpPr/>
          <p:nvPr/>
        </p:nvSpPr>
        <p:spPr bwMode="auto">
          <a:xfrm>
            <a:off x="2428030" y="2355586"/>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5" name="Rounded Rectangle 24"/>
          <p:cNvSpPr/>
          <p:nvPr/>
        </p:nvSpPr>
        <p:spPr bwMode="auto">
          <a:xfrm>
            <a:off x="64029" y="4328369"/>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6" name="Rounded Rectangle 25"/>
          <p:cNvSpPr/>
          <p:nvPr/>
        </p:nvSpPr>
        <p:spPr bwMode="auto">
          <a:xfrm>
            <a:off x="2418084" y="5596006"/>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7" name="Rounded Rectangle 26"/>
          <p:cNvSpPr/>
          <p:nvPr/>
        </p:nvSpPr>
        <p:spPr bwMode="auto">
          <a:xfrm>
            <a:off x="166817" y="5114336"/>
            <a:ext cx="1990750" cy="405583"/>
          </a:xfrm>
          <a:prstGeom prst="roundRect">
            <a:avLst/>
          </a:prstGeom>
          <a:solidFill>
            <a:srgbClr val="FF5353"/>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a:t>
            </a:r>
          </a:p>
        </p:txBody>
      </p:sp>
      <p:sp>
        <p:nvSpPr>
          <p:cNvPr id="28" name="Rounded Rectangle 27"/>
          <p:cNvSpPr/>
          <p:nvPr/>
        </p:nvSpPr>
        <p:spPr bwMode="auto">
          <a:xfrm>
            <a:off x="2418084" y="6069302"/>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29" name="Rounded Rectangle 28"/>
          <p:cNvSpPr/>
          <p:nvPr/>
        </p:nvSpPr>
        <p:spPr bwMode="auto">
          <a:xfrm>
            <a:off x="166817" y="558763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0" name="Rounded Rectangle 29"/>
          <p:cNvSpPr/>
          <p:nvPr/>
        </p:nvSpPr>
        <p:spPr bwMode="auto">
          <a:xfrm>
            <a:off x="166817" y="6054203"/>
            <a:ext cx="1990750" cy="386609"/>
          </a:xfrm>
          <a:prstGeom prst="roundRect">
            <a:avLst/>
          </a:prstGeom>
          <a:solidFill>
            <a:srgbClr val="FF5353"/>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MFA</a:t>
            </a:r>
          </a:p>
        </p:txBody>
      </p:sp>
      <p:sp>
        <p:nvSpPr>
          <p:cNvPr id="31" name="Rounded Rectangle 30"/>
          <p:cNvSpPr/>
          <p:nvPr/>
        </p:nvSpPr>
        <p:spPr bwMode="auto">
          <a:xfrm>
            <a:off x="2418084" y="5120843"/>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2" name="Rounded Rectangle 31"/>
          <p:cNvSpPr/>
          <p:nvPr/>
        </p:nvSpPr>
        <p:spPr bwMode="auto">
          <a:xfrm>
            <a:off x="4663637" y="5935240"/>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a:t>
            </a:r>
            <a:r>
              <a:rPr kumimoji="0" lang="en-US" sz="1800" b="0" i="0" u="none" strike="noStrike" kern="0" cap="none" spc="20" normalizeH="0" baseline="0" dirty="0">
                <a:ln>
                  <a:noFill/>
                </a:ln>
                <a:solidFill>
                  <a:srgbClr val="000000"/>
                </a:solidFill>
                <a:effectLst/>
                <a:uLnTx/>
                <a:uFillTx/>
                <a:latin typeface="Segoe UI" panose="020B0502040204020203" pitchFamily="34" charset="0"/>
                <a:ea typeface="+mn-ea"/>
                <a:cs typeface="Segoe UI" panose="020B0502040204020203" pitchFamily="34" charset="0"/>
              </a:rPr>
              <a:t>Center</a:t>
            </a:r>
          </a:p>
        </p:txBody>
      </p:sp>
      <p:sp>
        <p:nvSpPr>
          <p:cNvPr id="33" name="Rounded Rectangle 32"/>
          <p:cNvSpPr/>
          <p:nvPr/>
        </p:nvSpPr>
        <p:spPr bwMode="auto">
          <a:xfrm>
            <a:off x="4663637" y="5462419"/>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182692" y="4644184"/>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5" name="Rounded Rectangle 34"/>
          <p:cNvSpPr/>
          <p:nvPr/>
        </p:nvSpPr>
        <p:spPr bwMode="auto">
          <a:xfrm>
            <a:off x="2422372" y="4642100"/>
            <a:ext cx="1958999" cy="386002"/>
          </a:xfrm>
          <a:prstGeom prst="roundRect">
            <a:avLst/>
          </a:prstGeom>
          <a:solidFill>
            <a:srgbClr val="FF9605"/>
          </a:solid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Automation</a:t>
            </a:r>
          </a:p>
        </p:txBody>
      </p:sp>
    </p:spTree>
    <p:custDataLst>
      <p:tags r:id="rId1"/>
    </p:custDataLst>
    <p:extLst>
      <p:ext uri="{BB962C8B-B14F-4D97-AF65-F5344CB8AC3E}">
        <p14:creationId xmlns:p14="http://schemas.microsoft.com/office/powerpoint/2010/main" val="146667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AD</a:t>
            </a:r>
          </a:p>
        </p:txBody>
      </p:sp>
      <p:sp>
        <p:nvSpPr>
          <p:cNvPr id="4" name="Content Placeholder 2"/>
          <p:cNvSpPr>
            <a:spLocks noGrp="1"/>
          </p:cNvSpPr>
          <p:nvPr/>
        </p:nvSpPr>
        <p:spPr bwMode="auto">
          <a:xfrm>
            <a:off x="458788" y="1021215"/>
            <a:ext cx="8119156" cy="56908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Microsoft-managed </a:t>
            </a:r>
          </a:p>
          <a:p>
            <a:r>
              <a:rPr lang="en-US" sz="2000" dirty="0"/>
              <a:t>A platform as a service offering</a:t>
            </a:r>
          </a:p>
          <a:p>
            <a:r>
              <a:rPr lang="en-US" sz="2000" dirty="0"/>
              <a:t>Multitenant by design</a:t>
            </a:r>
          </a:p>
          <a:p>
            <a:r>
              <a:rPr lang="en-US" sz="2000" dirty="0"/>
              <a:t>Employs Internet-friendly protocols</a:t>
            </a:r>
          </a:p>
          <a:p>
            <a:r>
              <a:rPr lang="en-US" sz="2000" dirty="0"/>
              <a:t>Supports users, groups, applications, and devices</a:t>
            </a:r>
          </a:p>
          <a:p>
            <a:r>
              <a:rPr lang="en-US" sz="2000" dirty="0"/>
              <a:t>No organizational units or computer objects</a:t>
            </a:r>
          </a:p>
          <a:p>
            <a:r>
              <a:rPr lang="en-US" sz="2000" dirty="0"/>
              <a:t>Does not support Group Policy objects</a:t>
            </a:r>
          </a:p>
          <a:p>
            <a:r>
              <a:rPr lang="en-US" sz="2000" dirty="0"/>
              <a:t>No support for forests, relies on federations to extend scope of authentication and authorization</a:t>
            </a:r>
          </a:p>
          <a:p>
            <a:r>
              <a:rPr lang="en-US" sz="2000" dirty="0"/>
              <a:t>Delegation model based on Role-based Access Control</a:t>
            </a:r>
          </a:p>
          <a:p>
            <a:r>
              <a:rPr lang="en-US" sz="2000" dirty="0"/>
              <a:t>Easily extensible, includes multi-factor authentication support</a:t>
            </a:r>
          </a:p>
          <a:p>
            <a:r>
              <a:rPr lang="en-US" sz="2000" dirty="0"/>
              <a:t>Provides authentication and authorization:</a:t>
            </a:r>
          </a:p>
          <a:p>
            <a:pPr marL="365760" lvl="1"/>
            <a:r>
              <a:rPr lang="en-US" sz="1800" dirty="0"/>
              <a:t>Cloud identity</a:t>
            </a:r>
          </a:p>
          <a:p>
            <a:pPr marL="365760" lvl="1"/>
            <a:r>
              <a:rPr lang="en-US" sz="1800" dirty="0"/>
              <a:t>Synchronized identity</a:t>
            </a:r>
          </a:p>
          <a:p>
            <a:pPr marL="365760" lvl="1"/>
            <a:r>
              <a:rPr lang="en-US" sz="1800" dirty="0"/>
              <a:t>Federated identity</a:t>
            </a:r>
          </a:p>
          <a:p>
            <a:endParaRPr lang="en-US" dirty="0"/>
          </a:p>
        </p:txBody>
      </p:sp>
    </p:spTree>
    <p:custDataLst>
      <p:tags r:id="rId1"/>
    </p:custDataLst>
    <p:extLst>
      <p:ext uri="{BB962C8B-B14F-4D97-AF65-F5344CB8AC3E}">
        <p14:creationId xmlns:p14="http://schemas.microsoft.com/office/powerpoint/2010/main" val="350341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Azure AD users, groups, and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dirty="0">
                <a:solidFill>
                  <a:srgbClr val="000000"/>
                </a:solidFill>
              </a:rPr>
              <a:t>User tasks:</a:t>
            </a:r>
          </a:p>
          <a:p>
            <a:pPr lvl="0"/>
            <a:r>
              <a:rPr lang="en-GB" dirty="0">
                <a:solidFill>
                  <a:srgbClr val="000000"/>
                </a:solidFill>
              </a:rPr>
              <a:t>Add, edit, delete a user</a:t>
            </a:r>
          </a:p>
          <a:p>
            <a:pPr lvl="0"/>
            <a:r>
              <a:rPr lang="en-GB" dirty="0">
                <a:solidFill>
                  <a:srgbClr val="000000"/>
                </a:solidFill>
              </a:rPr>
              <a:t>Reset user's password</a:t>
            </a:r>
          </a:p>
          <a:p>
            <a:pPr marL="0" lvl="0" indent="0">
              <a:buNone/>
            </a:pPr>
            <a:r>
              <a:rPr lang="en-GB" dirty="0">
                <a:solidFill>
                  <a:srgbClr val="000000"/>
                </a:solidFill>
              </a:rPr>
              <a:t>Group tasks:</a:t>
            </a:r>
          </a:p>
          <a:p>
            <a:pPr lvl="0"/>
            <a:r>
              <a:rPr lang="en-GB" dirty="0">
                <a:solidFill>
                  <a:srgbClr val="000000"/>
                </a:solidFill>
              </a:rPr>
              <a:t>Add, edit, delete a group</a:t>
            </a:r>
          </a:p>
          <a:p>
            <a:pPr lvl="0"/>
            <a:r>
              <a:rPr lang="en-GB" dirty="0">
                <a:solidFill>
                  <a:srgbClr val="000000"/>
                </a:solidFill>
              </a:rPr>
              <a:t>Manage group membership</a:t>
            </a:r>
          </a:p>
          <a:p>
            <a:pPr marL="0" lvl="0" indent="0">
              <a:buNone/>
            </a:pPr>
            <a:r>
              <a:rPr lang="en-GB" dirty="0">
                <a:solidFill>
                  <a:srgbClr val="000000"/>
                </a:solidFill>
              </a:rPr>
              <a:t>Tools:</a:t>
            </a:r>
          </a:p>
          <a:p>
            <a:pPr lvl="0"/>
            <a:r>
              <a:rPr lang="en-GB" dirty="0">
                <a:solidFill>
                  <a:srgbClr val="000000"/>
                </a:solidFill>
              </a:rPr>
              <a:t>The Azure portal</a:t>
            </a:r>
          </a:p>
          <a:p>
            <a:pPr lvl="0"/>
            <a:r>
              <a:rPr lang="en-GB" dirty="0">
                <a:solidFill>
                  <a:srgbClr val="000000"/>
                </a:solidFill>
              </a:rPr>
              <a:t>Windows PowerShell</a:t>
            </a:r>
          </a:p>
          <a:p>
            <a:pPr lvl="0"/>
            <a:r>
              <a:rPr lang="en-GB" dirty="0">
                <a:solidFill>
                  <a:srgbClr val="000000"/>
                </a:solidFill>
              </a:rPr>
              <a:t>Bulk creation and editing by using a CSV file</a:t>
            </a:r>
            <a:endParaRPr lang="en-US" dirty="0">
              <a:solidFill>
                <a:srgbClr val="000000"/>
              </a:solidFill>
            </a:endParaRPr>
          </a:p>
          <a:p>
            <a:endParaRPr lang="en-US" dirty="0"/>
          </a:p>
        </p:txBody>
      </p:sp>
    </p:spTree>
    <p:custDataLst>
      <p:tags r:id="rId1"/>
    </p:custDataLst>
    <p:extLst>
      <p:ext uri="{BB962C8B-B14F-4D97-AF65-F5344CB8AC3E}">
        <p14:creationId xmlns:p14="http://schemas.microsoft.com/office/powerpoint/2010/main" val="352128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4408173-2937-429f-b016-cb65d41faa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multiple Azure AD tenants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dirty="0">
                <a:solidFill>
                  <a:srgbClr val="000000"/>
                </a:solidFill>
              </a:rPr>
              <a:t>Uses for multiple directories:</a:t>
            </a:r>
          </a:p>
          <a:p>
            <a:r>
              <a:rPr lang="en-GB" sz="2400" dirty="0">
                <a:solidFill>
                  <a:srgbClr val="000000"/>
                </a:solidFill>
              </a:rPr>
              <a:t>Live directory</a:t>
            </a:r>
          </a:p>
          <a:p>
            <a:r>
              <a:rPr lang="en-GB" sz="2400" dirty="0">
                <a:solidFill>
                  <a:srgbClr val="000000"/>
                </a:solidFill>
              </a:rPr>
              <a:t>Test directory</a:t>
            </a:r>
          </a:p>
          <a:p>
            <a:r>
              <a:rPr lang="en-GB" sz="2400" dirty="0">
                <a:solidFill>
                  <a:srgbClr val="000000"/>
                </a:solidFill>
              </a:rPr>
              <a:t>Sync directory</a:t>
            </a:r>
          </a:p>
          <a:p>
            <a:pPr marL="0" lvl="0" indent="0">
              <a:buNone/>
            </a:pPr>
            <a:r>
              <a:rPr lang="en-US" dirty="0"/>
              <a:t>Multiple cloud services can use Azure AD for authentication and authorization</a:t>
            </a:r>
            <a:r>
              <a:rPr lang="en-GB" dirty="0">
                <a:solidFill>
                  <a:srgbClr val="000000"/>
                </a:solidFill>
              </a:rPr>
              <a:t>:</a:t>
            </a:r>
          </a:p>
          <a:p>
            <a:r>
              <a:rPr lang="en-GB" sz="2400" dirty="0">
                <a:solidFill>
                  <a:srgbClr val="000000"/>
                </a:solidFill>
              </a:rPr>
              <a:t>Azure</a:t>
            </a:r>
          </a:p>
          <a:p>
            <a:r>
              <a:rPr lang="en-GB" sz="2400" dirty="0">
                <a:solidFill>
                  <a:srgbClr val="000000"/>
                </a:solidFill>
              </a:rPr>
              <a:t>Office 365</a:t>
            </a:r>
          </a:p>
          <a:p>
            <a:r>
              <a:rPr lang="en-GB" sz="2400" dirty="0">
                <a:solidFill>
                  <a:srgbClr val="000000"/>
                </a:solidFill>
              </a:rPr>
              <a:t>Intune</a:t>
            </a:r>
          </a:p>
          <a:p>
            <a:pPr marL="0" lvl="0" indent="0">
              <a:buNone/>
            </a:pPr>
            <a:r>
              <a:rPr lang="en-GB" dirty="0">
                <a:solidFill>
                  <a:srgbClr val="000000"/>
                </a:solidFill>
              </a:rPr>
              <a:t>You can add users from one directory to another directory</a:t>
            </a:r>
          </a:p>
          <a:p>
            <a:pPr marL="0" lvl="0" indent="0">
              <a:buNone/>
            </a:pPr>
            <a:endParaRPr lang="en-US" dirty="0">
              <a:solidFill>
                <a:srgbClr val="000000"/>
              </a:solidFill>
            </a:endParaRPr>
          </a:p>
          <a:p>
            <a:endParaRPr lang="en-US" dirty="0"/>
          </a:p>
        </p:txBody>
      </p:sp>
    </p:spTree>
    <p:custDataLst>
      <p:tags r:id="rId1"/>
    </p:custDataLst>
    <p:extLst>
      <p:ext uri="{BB962C8B-B14F-4D97-AF65-F5344CB8AC3E}">
        <p14:creationId xmlns:p14="http://schemas.microsoft.com/office/powerpoint/2010/main" val="3497254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7ad4624-c66f-4679-9c41-15195d3106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Azure AD B2B and Azure AD B2C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Azure AD Business to Business (B2B)</a:t>
            </a:r>
          </a:p>
          <a:p>
            <a:r>
              <a:rPr lang="en-US" sz="2400" dirty="0"/>
              <a:t>Provides simple and secure sharing of data and applications</a:t>
            </a:r>
          </a:p>
          <a:p>
            <a:r>
              <a:rPr lang="en-IN" sz="2400" dirty="0"/>
              <a:t>Works with partners that have their own Azure AD tenant and with partners that do not have an Azure AD tenant</a:t>
            </a:r>
            <a:endParaRPr lang="en-US" sz="2400" dirty="0"/>
          </a:p>
          <a:p>
            <a:r>
              <a:rPr lang="en-US" sz="2400" dirty="0"/>
              <a:t>Requires a company to federate only once with Azure AD</a:t>
            </a:r>
          </a:p>
          <a:p>
            <a:pPr marL="0" indent="0">
              <a:buNone/>
            </a:pPr>
            <a:endParaRPr lang="en-US" sz="2400" dirty="0"/>
          </a:p>
          <a:p>
            <a:pPr marL="0" indent="0">
              <a:buNone/>
            </a:pPr>
            <a:r>
              <a:rPr lang="en-US" sz="2400" dirty="0"/>
              <a:t>Azure AD Business to Consumer (B2C)</a:t>
            </a:r>
          </a:p>
          <a:p>
            <a:r>
              <a:rPr lang="en-US" sz="2400" dirty="0"/>
              <a:t>Provides Identity as a Service for applications</a:t>
            </a:r>
          </a:p>
          <a:p>
            <a:r>
              <a:rPr lang="en-US" sz="2400" dirty="0"/>
              <a:t>Supports standard protocols, such as OpenID Connect and OAuth 2.0</a:t>
            </a:r>
          </a:p>
          <a:p>
            <a:r>
              <a:rPr lang="en-US" sz="2400" dirty="0"/>
              <a:t>Supports identity management by using social accounts such as Facebook, Google, and LinkedIn</a:t>
            </a:r>
          </a:p>
          <a:p>
            <a:pPr marL="0" indent="0">
              <a:buNone/>
            </a:pPr>
            <a:endParaRPr lang="en-US" dirty="0"/>
          </a:p>
        </p:txBody>
      </p:sp>
    </p:spTree>
    <p:custDataLst>
      <p:tags r:id="rId1"/>
    </p:custDataLst>
    <p:extLst>
      <p:ext uri="{BB962C8B-B14F-4D97-AF65-F5344CB8AC3E}">
        <p14:creationId xmlns:p14="http://schemas.microsoft.com/office/powerpoint/2010/main" val="12077574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1091</TotalTime>
  <Words>4860</Words>
  <Application>Microsoft Office PowerPoint</Application>
  <PresentationFormat>On-screen Show (4:3)</PresentationFormat>
  <Paragraphs>528</Paragraphs>
  <Slides>32</Slides>
  <Notes>32</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Courier New</vt:lpstr>
      <vt:lpstr>Verdana</vt:lpstr>
      <vt:lpstr>Wingdings</vt:lpstr>
      <vt:lpstr>Segoe UI</vt:lpstr>
      <vt:lpstr>Cambria Math</vt:lpstr>
      <vt:lpstr>Times New Roman</vt:lpstr>
      <vt:lpstr>Arial</vt:lpstr>
      <vt:lpstr>Calibri</vt:lpstr>
      <vt:lpstr>Symbol</vt:lpstr>
      <vt:lpstr>NG_MOC_Core_ModuleNew2</vt:lpstr>
      <vt:lpstr>Module 9</vt:lpstr>
      <vt:lpstr>Module Overview</vt:lpstr>
      <vt:lpstr>Lesson 1: Creating and managing Azure AD tenants</vt:lpstr>
      <vt:lpstr>Demonstration: Preparing the Microsoft Azure environment for the lab and demonstrations in this module</vt:lpstr>
      <vt:lpstr>Active Directory as a component of Azure</vt:lpstr>
      <vt:lpstr>Overview of Azure AD</vt:lpstr>
      <vt:lpstr>Managing Azure AD users, groups, and devices</vt:lpstr>
      <vt:lpstr>Managing multiple Azure AD tenants</vt:lpstr>
      <vt:lpstr>Implementing Azure AD B2B and Azure AD B2C</vt:lpstr>
      <vt:lpstr>Demonstration: Managing Azure AD users, groups, and devices</vt:lpstr>
      <vt:lpstr>PowerPoint Presentation</vt:lpstr>
      <vt:lpstr>Lesson 2: Configuring application and resource access with Azure AD</vt:lpstr>
      <vt:lpstr>Overview of managing cloud applications</vt:lpstr>
      <vt:lpstr>Integrating applications with Azure AD</vt:lpstr>
      <vt:lpstr>Implementing access to on-premises applications</vt:lpstr>
      <vt:lpstr>Implementing RBAC</vt:lpstr>
      <vt:lpstr>Azure AD Privileged Identity Management</vt:lpstr>
      <vt:lpstr>Demonstration: Integrating SaaS apps with Azure AD and configuring RBAC</vt:lpstr>
      <vt:lpstr>PowerPoint Presentation</vt:lpstr>
      <vt:lpstr>Lesson 3: Overview of Azure AD Premium</vt:lpstr>
      <vt:lpstr>Introducing Azure AD Premium</vt:lpstr>
      <vt:lpstr>Azure Multi-Factor Authentication</vt:lpstr>
      <vt:lpstr>Technical scenarios for Azure Multi-Factor Authentication</vt:lpstr>
      <vt:lpstr>Configuring advanced Multi-Factor  Authentication settings</vt:lpstr>
      <vt:lpstr>Demonstration: Configuring and using Azure AD Premium Multi-Factor Authentication</vt:lpstr>
      <vt:lpstr>PowerPoint Presentation</vt:lpstr>
      <vt:lpstr>PowerPoint Presentation</vt:lpstr>
      <vt:lpstr>Lab: Implementing Azure AD</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mahipal</dc:creator>
  <cp:lastModifiedBy>Kathy Krause</cp:lastModifiedBy>
  <cp:revision>10</cp:revision>
  <dcterms:created xsi:type="dcterms:W3CDTF">2017-02-21T12:13:35Z</dcterms:created>
  <dcterms:modified xsi:type="dcterms:W3CDTF">2017-03-02T20:00:04Z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BAA76C86-400D-47C2-8450-9A64741B45BC</vt:lpwstr>
  </property>
  <property fmtid="{D5CDD505-2E9C-101B-9397-08002B2CF9AE}" pid="3" name="ArticulatePath">
    <vt:lpwstr>20533C_09</vt:lpwstr>
  </property>
</Properties>
</file>