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theme/theme3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Lst>
  <p:notesMasterIdLst>
    <p:notesMasterId r:id="rId65"/>
  </p:notesMasterIdLst>
  <p:sldIdLst>
    <p:sldId id="256" r:id="rId33"/>
    <p:sldId id="283"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84" r:id="rId51"/>
    <p:sldId id="285" r:id="rId52"/>
    <p:sldId id="286" r:id="rId53"/>
    <p:sldId id="273" r:id="rId54"/>
    <p:sldId id="274" r:id="rId55"/>
    <p:sldId id="275" r:id="rId56"/>
    <p:sldId id="276" r:id="rId57"/>
    <p:sldId id="277" r:id="rId58"/>
    <p:sldId id="278" r:id="rId59"/>
    <p:sldId id="279" r:id="rId60"/>
    <p:sldId id="280" r:id="rId61"/>
    <p:sldId id="281" r:id="rId62"/>
    <p:sldId id="282" r:id="rId63"/>
    <p:sldId id="287" r:id="rId64"/>
  </p:sldIdLst>
  <p:sldSz cx="9144000" cy="6858000" type="screen4x3"/>
  <p:notesSz cx="6858000" cy="9144000"/>
  <p:embeddedFontLst>
    <p:embeddedFont>
      <p:font typeface="Segoe UI" panose="020B0502040204020203" pitchFamily="34" charset="0"/>
      <p:regular r:id="rId66"/>
      <p:bold r:id="rId67"/>
      <p:italic r:id="rId68"/>
      <p:boldItalic r:id="rId69"/>
    </p:embeddedFont>
    <p:embeddedFont>
      <p:font typeface="Calibri" panose="020F0502020204030204" pitchFamily="34" charset="0"/>
      <p:regular r:id="rId70"/>
      <p:bold r:id="rId71"/>
      <p:italic r:id="rId72"/>
      <p:boldItalic r:id="rId73"/>
    </p:embeddedFont>
    <p:embeddedFont>
      <p:font typeface="Verdana" panose="020B0604030504040204" pitchFamily="34" charset="0"/>
      <p:regular r:id="rId74"/>
      <p:bold r:id="rId75"/>
      <p:italic r:id="rId76"/>
      <p:boldItalic r:id="rId7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vertBarState="minimized" horzBarState="maximized">
    <p:restoredLeft sz="5604" autoAdjust="0"/>
    <p:restoredTop sz="95401" autoAdjust="0"/>
  </p:normalViewPr>
  <p:slideViewPr>
    <p:cSldViewPr snapToGrid="0">
      <p:cViewPr varScale="1">
        <p:scale>
          <a:sx n="76" d="100"/>
          <a:sy n="76" d="100"/>
        </p:scale>
        <p:origin x="1470" y="90"/>
      </p:cViewPr>
      <p:guideLst/>
    </p:cSldViewPr>
  </p:slideViewPr>
  <p:notesTextViewPr>
    <p:cViewPr>
      <p:scale>
        <a:sx n="1" d="1"/>
        <a:sy n="1" d="1"/>
      </p:scale>
      <p:origin x="0" y="0"/>
    </p:cViewPr>
  </p:notesTextViewPr>
  <p:notesViewPr>
    <p:cSldViewPr snapToGrid="0">
      <p:cViewPr>
        <p:scale>
          <a:sx n="104" d="100"/>
          <a:sy n="104" d="100"/>
        </p:scale>
        <p:origin x="1536" y="-132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slide" Target="slides/slide23.xml"/><Relationship Id="rId63" Type="http://schemas.openxmlformats.org/officeDocument/2006/relationships/slide" Target="slides/slide31.xml"/><Relationship Id="rId68" Type="http://schemas.openxmlformats.org/officeDocument/2006/relationships/font" Target="fonts/font3.fntdata"/><Relationship Id="rId76" Type="http://schemas.openxmlformats.org/officeDocument/2006/relationships/font" Target="fonts/font11.fntdata"/><Relationship Id="rId7" Type="http://schemas.openxmlformats.org/officeDocument/2006/relationships/slideMaster" Target="slideMasters/slideMaster7.xml"/><Relationship Id="rId71"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slide" Target="slides/slide21.xml"/><Relationship Id="rId58" Type="http://schemas.openxmlformats.org/officeDocument/2006/relationships/slide" Target="slides/slide26.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29.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slide" Target="slides/slide20.xml"/><Relationship Id="rId60" Type="http://schemas.openxmlformats.org/officeDocument/2006/relationships/slide" Target="slides/slide28.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slide" Target="slides/slide24.xml"/><Relationship Id="rId64" Type="http://schemas.openxmlformats.org/officeDocument/2006/relationships/slide" Target="slides/slide32.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Master" Target="slideMasters/slideMaster8.xml"/><Relationship Id="rId51" Type="http://schemas.openxmlformats.org/officeDocument/2006/relationships/slide" Target="slides/slide19.xml"/><Relationship Id="rId72" Type="http://schemas.openxmlformats.org/officeDocument/2006/relationships/font" Target="fonts/font7.fntdata"/><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59" Type="http://schemas.openxmlformats.org/officeDocument/2006/relationships/slide" Target="slides/slide27.xml"/><Relationship Id="rId67" Type="http://schemas.openxmlformats.org/officeDocument/2006/relationships/font" Target="fonts/font2.fntdata"/><Relationship Id="rId20" Type="http://schemas.openxmlformats.org/officeDocument/2006/relationships/slideMaster" Target="slideMasters/slideMaster20.xml"/><Relationship Id="rId41" Type="http://schemas.openxmlformats.org/officeDocument/2006/relationships/slide" Target="slides/slide9.xml"/><Relationship Id="rId54" Type="http://schemas.openxmlformats.org/officeDocument/2006/relationships/slide" Target="slides/slide22.xml"/><Relationship Id="rId62" Type="http://schemas.openxmlformats.org/officeDocument/2006/relationships/slide" Target="slides/slide30.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C18FC-1132-4D3F-95B1-693F8FAF7B84}" type="datetimeFigureOut">
              <a:rPr lang="en-US" smtClean="0"/>
              <a:t>3/14/2017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0282E-066F-48F7-A361-FE3FB2B4113E}" type="slidenum">
              <a:rPr lang="en-US" smtClean="0"/>
              <a:t>‹#›</a:t>
            </a:fld>
            <a:endParaRPr lang="en-US" dirty="0"/>
          </a:p>
        </p:txBody>
      </p:sp>
    </p:spTree>
    <p:extLst>
      <p:ext uri="{BB962C8B-B14F-4D97-AF65-F5344CB8AC3E}">
        <p14:creationId xmlns:p14="http://schemas.microsoft.com/office/powerpoint/2010/main" val="2345337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ka.ms/v8825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aka.ms/prtkih"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aka.ms/Jlpj42" TargetMode="External"/><Relationship Id="rId4" Type="http://schemas.openxmlformats.org/officeDocument/2006/relationships/hyperlink" Target="http://aka.ms/Xzzho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85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Extend an on-premises Active Directory domain to Microsoft Azure.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Synchronize user accounts between on-premises Active Directory Domain Services (AD DS) and Microsoft Azure Active Directory (Azure AD).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Set up single sign-on (SSO) by using federation between on-premises Active Directory and </a:t>
            </a:r>
            <a:br>
              <a:rPr lang="en-US" sz="1000" dirty="0">
                <a:effectLst/>
                <a:latin typeface="Arial" panose="020B0604020202020204" pitchFamily="34" charset="0"/>
                <a:ea typeface="Times New Roman" panose="02020603050405020304" pitchFamily="18" charset="0"/>
                <a:cs typeface="Times New Roman" panose="02020603050405020304" pitchFamily="18" charset="0"/>
              </a:rPr>
            </a:br>
            <a:r>
              <a:rPr lang="en-US" sz="1000" dirty="0">
                <a:effectLst/>
                <a:latin typeface="Arial" panose="020B0604020202020204" pitchFamily="34" charset="0"/>
                <a:ea typeface="Times New Roman" panose="02020603050405020304" pitchFamily="18" charset="0"/>
                <a:cs typeface="Times New Roman" panose="02020603050405020304" pitchFamily="18" charset="0"/>
              </a:rPr>
              <a:t>Azure AD.</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20533C_10.pptx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perform the demonstrations in this module by using your own Azure subscription if you wish. However, the setup scripts that prepare the environment will delete all existing services and data in the Azure subscription. If you want to retain your existing Azure services and data, we recommend that you provision a trial subscription by using a learning pass, and then use the trial subscription when delivering this module.</a:t>
            </a:r>
          </a:p>
        </p:txBody>
      </p:sp>
      <p:sp>
        <p:nvSpPr>
          <p:cNvPr id="4" name="Slide Number Placeholder 3"/>
          <p:cNvSpPr>
            <a:spLocks noGrp="1"/>
          </p:cNvSpPr>
          <p:nvPr>
            <p:ph type="sldNum" sz="quarter" idx="10"/>
          </p:nvPr>
        </p:nvSpPr>
        <p:spPr/>
        <p:txBody>
          <a:bodyPr/>
          <a:lstStyle/>
          <a:p>
            <a:fld id="{38B0282E-066F-48F7-A361-FE3FB2B4113E}"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3303148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Azure AD Connect combines and enhances the functionality of DirSync and Azure AD Sync.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the initial synchronization performs a full synchronization and that subsequent synchronizations only perform incremental updates. Emphasize that Azure AD Connect is necessary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for both password sync</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hronization</a:t>
            </a:r>
            <a:r>
              <a:rPr lang="en-US" sz="1000" dirty="0">
                <a:effectLst/>
                <a:latin typeface="Arial" panose="020B0604020202020204" pitchFamily="34" charset="0"/>
                <a:ea typeface="Calibri" panose="020F0502020204030204" pitchFamily="34" charset="0"/>
                <a:cs typeface="Times New Roman" panose="02020603050405020304" pitchFamily="18" charset="0"/>
              </a:rPr>
              <a:t> and federation-based integration between AD DS and Azure AD.</a:t>
            </a:r>
          </a:p>
        </p:txBody>
      </p:sp>
      <p:sp>
        <p:nvSpPr>
          <p:cNvPr id="4" name="Slide Number Placeholder 3"/>
          <p:cNvSpPr>
            <a:spLocks noGrp="1"/>
          </p:cNvSpPr>
          <p:nvPr>
            <p:ph type="sldNum" sz="quarter" idx="10"/>
          </p:nvPr>
        </p:nvSpPr>
        <p:spPr/>
        <p:txBody>
          <a:bodyPr/>
          <a:lstStyle/>
          <a:p>
            <a:fld id="{38B0282E-066F-48F7-A361-FE3FB2B4113E}"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95076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differing levels of support that directory synchronization, directory synchronization with password sync</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hronization</a:t>
            </a:r>
            <a:r>
              <a:rPr lang="en-US" sz="1000" dirty="0">
                <a:effectLst/>
                <a:latin typeface="Arial" panose="020B0604020202020204" pitchFamily="34" charset="0"/>
                <a:ea typeface="Calibri" panose="020F0502020204030204" pitchFamily="34" charset="0"/>
                <a:cs typeface="Times New Roman" panose="02020603050405020304" pitchFamily="18" charset="0"/>
              </a:rPr>
              <a:t>, and directory synchronization with federation provide. Highlight that all three options use directory synchronization to synchronize users, groups, and contacts. However, with single sign-on, the authentication takes place against on-premises Active Directory. Contrast this with the password sync</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hronization scenario</a:t>
            </a:r>
            <a:r>
              <a:rPr lang="en-US" sz="1000" dirty="0">
                <a:effectLst/>
                <a:latin typeface="Arial" panose="020B0604020202020204" pitchFamily="34" charset="0"/>
                <a:ea typeface="Calibri" panose="020F0502020204030204" pitchFamily="34" charset="0"/>
                <a:cs typeface="Times New Roman" panose="02020603050405020304" pitchFamily="18" charset="0"/>
              </a:rPr>
              <a:t>, where authentication against Azure resources takes place in Azure AD, but both user accounts use the same password.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Emphasize that with password sync</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hronization</a:t>
            </a:r>
            <a:r>
              <a:rPr lang="en-US" sz="1000" dirty="0">
                <a:effectLst/>
                <a:latin typeface="Arial" panose="020B0604020202020204" pitchFamily="34" charset="0"/>
                <a:ea typeface="Calibri" panose="020F0502020204030204" pitchFamily="34" charset="0"/>
                <a:cs typeface="Times New Roman" panose="02020603050405020304" pitchFamily="18" charset="0"/>
              </a:rPr>
              <a:t>, the password itself does not replicate to Azure AD, but rather a hash of the password. Azure AD applies another SHA-256–based hash, and it stores the result in its local data store. When a user attempts to authenticate, this authentication process generates a password hash. This hash is then compared to the hash stored in Azure AD. If the two match, by implication, the passwords must also match, and the authentication attempt succeeds.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the feature comparison table, point out that while Active Directory Federation Services (AD FS) has many benefits, it also has high implementation and management overhead.</a:t>
            </a:r>
          </a:p>
        </p:txBody>
      </p:sp>
      <p:sp>
        <p:nvSpPr>
          <p:cNvPr id="4" name="Slide Number Placeholder 3"/>
          <p:cNvSpPr>
            <a:spLocks noGrp="1"/>
          </p:cNvSpPr>
          <p:nvPr>
            <p:ph type="sldNum" sz="quarter" idx="10"/>
          </p:nvPr>
        </p:nvSpPr>
        <p:spPr/>
        <p:txBody>
          <a:bodyPr/>
          <a:lstStyle/>
          <a:p>
            <a:fld id="{38B0282E-066F-48F7-A361-FE3FB2B4113E}"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24144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Host a discussion on which option would best suit each student’s organization. Use a flipchart to list the most popular options.</a:t>
            </a:r>
          </a:p>
        </p:txBody>
      </p:sp>
      <p:sp>
        <p:nvSpPr>
          <p:cNvPr id="4" name="Slide Number Placeholder 3"/>
          <p:cNvSpPr>
            <a:spLocks noGrp="1"/>
          </p:cNvSpPr>
          <p:nvPr>
            <p:ph type="sldNum" sz="quarter" idx="10"/>
          </p:nvPr>
        </p:nvSpPr>
        <p:spPr/>
        <p:txBody>
          <a:bodyPr/>
          <a:lstStyle/>
          <a:p>
            <a:fld id="{38B0282E-066F-48F7-A361-FE3FB2B4113E}"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7155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topic can take significant time to present. Ensure that you explain the need for user principal name (UPN) matching. Do not discuss certificate requirements in detail because the next lesson covers AD FS.</a:t>
            </a:r>
          </a:p>
        </p:txBody>
      </p:sp>
      <p:sp>
        <p:nvSpPr>
          <p:cNvPr id="4" name="Slide Number Placeholder 3"/>
          <p:cNvSpPr>
            <a:spLocks noGrp="1"/>
          </p:cNvSpPr>
          <p:nvPr>
            <p:ph type="sldNum" sz="quarter" idx="10"/>
          </p:nvPr>
        </p:nvSpPr>
        <p:spPr/>
        <p:txBody>
          <a:bodyPr/>
          <a:lstStyle/>
          <a:p>
            <a:fld id="{38B0282E-066F-48F7-A361-FE3FB2B4113E}"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58289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topic has one additional slide.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Start the topic by emphasizing that Azure AD Connect simplifies identity synchronization compared with Directory Synchronization and the Azure AD Sync tools. Many small customers will use express setup. Therefore, explain the effects of the installation and how they change the server that hosts Azure AD Connect. Point out that even if you use express setup, you later can configure filtering of user objects, and you can run manual or scheduled synchronization.</a:t>
            </a:r>
          </a:p>
        </p:txBody>
      </p:sp>
      <p:sp>
        <p:nvSpPr>
          <p:cNvPr id="4" name="Slide Number Placeholder 3"/>
          <p:cNvSpPr>
            <a:spLocks noGrp="1"/>
          </p:cNvSpPr>
          <p:nvPr>
            <p:ph type="sldNum" sz="quarter" idx="10"/>
          </p:nvPr>
        </p:nvSpPr>
        <p:spPr/>
        <p:txBody>
          <a:bodyPr/>
          <a:lstStyle/>
          <a:p>
            <a:fld id="{38B0282E-066F-48F7-A361-FE3FB2B4113E}" type="slidenum">
              <a:rPr lang="en-US" smtClean="0"/>
              <a:t>14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22317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This slide provides information about custom installation properties. Mention that with custom setup, you have greater control over synchronization options. Additionally, custom setup is required for some advanced synchronization options such as filtering and write-back. The next demonstration covers Azure AD Connect custom installation.</a:t>
            </a:r>
          </a:p>
        </p:txBody>
      </p:sp>
      <p:sp>
        <p:nvSpPr>
          <p:cNvPr id="4" name="Slide Number Placeholder 3"/>
          <p:cNvSpPr>
            <a:spLocks noGrp="1"/>
          </p:cNvSpPr>
          <p:nvPr>
            <p:ph type="sldNum" sz="quarter" idx="10"/>
          </p:nvPr>
        </p:nvSpPr>
        <p:spPr/>
        <p:txBody>
          <a:bodyPr/>
          <a:lstStyle/>
          <a:p>
            <a:fld id="{38B0282E-066F-48F7-A361-FE3FB2B4113E}"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91293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8B0282E-066F-48F7-A361-FE3FB2B4113E}"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65573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8B0282E-066F-48F7-A361-FE3FB2B4113E}"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01200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Before starting this demonstration, ensure that you performed the “Preparing the Azure environment” demonstration at the beginning of the first lesson in this module. Additionally, ensure that the setup script is complete.</a:t>
            </a:r>
          </a:p>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For this demonstration, you need to create an Azure AD tenant and a user with the Global Admin role in this tenant.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new Azure Active Directory tenant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MIA-CL1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Student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Start Internet Explorer, browse to the Azure portal and, when prompted, sign in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by using the Microsoft account that is either the Service Administrator or a Co-Administrator of your Azure subscription.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Azure portal, create a new Azure Active Directory tenant with the following settings:</a:t>
            </a:r>
          </a:p>
          <a:p>
            <a:pPr marL="742950" marR="0" lvl="1" indent="-285750">
              <a:lnSpc>
                <a:spcPct val="115000"/>
              </a:lnSpc>
              <a:spcBef>
                <a:spcPts val="0"/>
              </a:spcBef>
              <a:spcAft>
                <a:spcPts val="995"/>
              </a:spcAft>
              <a:buFont typeface="Courier New" panose="02070309020205020404" pitchFamily="49" charset="0"/>
              <a:buChar char="o"/>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Organization name: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AdatumSync</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Initial domain name: </a:t>
            </a:r>
            <a:r>
              <a:rPr lang="en-US" sz="1000" dirty="0">
                <a:latin typeface="Arial" panose="020B0604020202020204" pitchFamily="34" charset="0"/>
                <a:ea typeface="Calibri" panose="020F0502020204030204" pitchFamily="34" charset="0"/>
                <a:cs typeface="Times New Roman" panose="02020603050405020304" pitchFamily="18" charset="0"/>
              </a:rPr>
              <a:t>A</a:t>
            </a:r>
            <a:r>
              <a:rPr lang="en-US" sz="1000" dirty="0">
                <a:effectLst/>
                <a:latin typeface="Arial" panose="020B0604020202020204" pitchFamily="34" charset="0"/>
                <a:ea typeface="Calibri" panose="020F0502020204030204" pitchFamily="34" charset="0"/>
                <a:cs typeface="Times New Roman" panose="02020603050405020304" pitchFamily="18" charset="0"/>
              </a:rPr>
              <a:t> unique, valid name</a:t>
            </a:r>
          </a:p>
          <a:p>
            <a:pPr marL="742950" marR="0" lvl="1" indent="-285750">
              <a:lnSpc>
                <a:spcPct val="115000"/>
              </a:lnSpc>
              <a:spcBef>
                <a:spcPts val="0"/>
              </a:spcBef>
              <a:spcAft>
                <a:spcPts val="995"/>
              </a:spcAft>
              <a:buFont typeface="Courier New" panose="02070309020205020404" pitchFamily="49" charset="0"/>
              <a:buChar char="o"/>
              <a:tabLst>
                <a:tab pos="685800" algn="l"/>
              </a:tabLst>
            </a:pPr>
            <a:r>
              <a:rPr lang="en-US" sz="1000" dirty="0">
                <a:effectLst/>
                <a:latin typeface="Arial" panose="020B0604020202020204" pitchFamily="34" charset="0"/>
                <a:ea typeface="Calibri" panose="020F0502020204030204" pitchFamily="34" charset="0"/>
                <a:cs typeface="Times New Roman" panose="02020603050405020304" pitchFamily="18" charset="0"/>
              </a:rPr>
              <a:t>Country or region: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United States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Note that you could use Default Directory or any other existing Azure Active Directory tenant. We chose to create a new Azure AD tenant to eliminate any dependencies on other modules in this course.</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Global Admin account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Azure portal, in the newly created Azure Active Directory tenant, create a new Global Admin user with the following settings:</a:t>
            </a:r>
          </a:p>
          <a:p>
            <a:pPr marL="742950" marR="0" lvl="1" indent="-285750">
              <a:lnSpc>
                <a:spcPct val="115000"/>
              </a:lnSpc>
              <a:spcBef>
                <a:spcPts val="0"/>
              </a:spcBef>
              <a:spcAft>
                <a:spcPts val="995"/>
              </a:spcAft>
              <a:buFont typeface="Courier New" panose="02070309020205020404" pitchFamily="49" charset="0"/>
              <a:buChar char="o"/>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SyncAdmin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tabLst>
                <a:tab pos="6858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syncadmin@</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domain name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.onmicrosoft.com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where domain name is the unique name you assigned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AdatumSync</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Azure AD tenant earlier in the previous task</a:t>
            </a:r>
          </a:p>
          <a:p>
            <a:pPr marL="742950" marR="0" lvl="1" indent="-285750">
              <a:lnSpc>
                <a:spcPct val="115000"/>
              </a:lnSpc>
              <a:spcBef>
                <a:spcPts val="0"/>
              </a:spcBef>
              <a:spcAft>
                <a:spcPts val="995"/>
              </a:spcAft>
              <a:buFont typeface="Symbol" panose="05050102010706020507" pitchFamily="18" charset="2"/>
              <a:buChar char=""/>
              <a:tabLst>
                <a:tab pos="685800" algn="l"/>
              </a:tabLs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8B0282E-066F-48F7-A361-FE3FB2B4113E}"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92195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742950" lvl="1" indent="-285750">
              <a:lnSpc>
                <a:spcPct val="115000"/>
              </a:lnSpc>
              <a:spcAft>
                <a:spcPts val="995"/>
              </a:spcAft>
              <a:buFont typeface="Courier New" panose="02070309020205020404" pitchFamily="49" charset="0"/>
              <a:buChar char="o"/>
              <a:tabLst>
                <a:tab pos="6858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First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Sync</a:t>
            </a:r>
          </a:p>
          <a:p>
            <a:pPr marL="742950" lvl="1" indent="-285750">
              <a:lnSpc>
                <a:spcPct val="115000"/>
              </a:lnSpc>
              <a:spcAft>
                <a:spcPts val="995"/>
              </a:spcAft>
              <a:buFont typeface="Courier New" panose="02070309020205020404" pitchFamily="49" charset="0"/>
              <a:buChar char="o"/>
              <a:tabLst>
                <a:tab pos="6858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Last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a:t>
            </a:r>
          </a:p>
          <a:p>
            <a:pPr marL="742950" lvl="1" indent="-285750">
              <a:lnSpc>
                <a:spcPct val="115000"/>
              </a:lnSpc>
              <a:spcAft>
                <a:spcPts val="995"/>
              </a:spcAft>
              <a:buFont typeface="Courier New" panose="02070309020205020404" pitchFamily="49" charset="0"/>
              <a:buChar char="o"/>
              <a:tabLst>
                <a:tab pos="6858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Directory role: </a:t>
            </a:r>
            <a:r>
              <a:rPr lang="en-US" sz="1000" b="1" dirty="0">
                <a:latin typeface="Arial" panose="020B0604020202020204" pitchFamily="34" charset="0"/>
                <a:ea typeface="Times New Roman" panose="02020603050405020304" pitchFamily="18" charset="0"/>
                <a:cs typeface="Times New Roman" panose="02020603050405020304" pitchFamily="18" charset="0"/>
              </a:rPr>
              <a:t>Global administrator</a:t>
            </a:r>
          </a:p>
          <a:p>
            <a:pPr marL="742950" lvl="1" indent="-285750">
              <a:lnSpc>
                <a:spcPct val="115000"/>
              </a:lnSpc>
              <a:spcAft>
                <a:spcPts val="995"/>
              </a:spcAft>
              <a:buFont typeface="Courier New" panose="02070309020205020404" pitchFamily="49" charset="0"/>
              <a:buChar char="o"/>
              <a:tabLst>
                <a:tab pos="6858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Show Password: Enable the checkbox</a:t>
            </a: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Open a new InPrivate Internet Explorer session, browse to the Azure portal and sign in as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SyncAdmin</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marL="342900" lvl="0" indent="-342900">
              <a:lnSpc>
                <a:spcPct val="115000"/>
              </a:lnSpc>
              <a:spcAft>
                <a:spcPts val="995"/>
              </a:spcAft>
              <a:buFont typeface="+mj-lt"/>
              <a:buAutoNum type="arabicPeriod" startAt="2"/>
              <a:tabLst>
                <a:tab pos="685800" algn="l"/>
              </a:tabLs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InPrivate Internet Explorer session, change the temporary password to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Pa55w.rd</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sign out from the Azure portal. </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InPrivate Internet Explorer session.</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Install Azure AD Connect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MIA-CL1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Azure portal, switch to the Default Directory.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Virtual machines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blade, initiate a Remote Desktop Protocol (RDP) session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sign in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Pa55w.rd1234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disable Internet Explorer Enhanced Security Configuration</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 administrators and users. </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open Internet Explorer and download Azure AD Connect from </a:t>
            </a:r>
            <a:r>
              <a:rPr lang="en-US" sz="1000" u="sng" dirty="0">
                <a:latin typeface="Arial" panose="020B0604020202020204" pitchFamily="34" charset="0"/>
                <a:cs typeface="Arial" panose="020B0604020202020204" pitchFamily="34" charset="0"/>
                <a:hlinkClick r:id="rId3"/>
              </a:rPr>
              <a:t>https://aka.ms/v8825y</a:t>
            </a:r>
            <a:endParaRPr lang="en-US" sz="1000" dirty="0">
              <a:latin typeface="Arial" panose="020B0604020202020204" pitchFamily="34" charset="0"/>
              <a:cs typeface="Arial" panose="020B0604020202020204" pitchFamily="34" charset="0"/>
            </a:endParaRP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 AD Connect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 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Synchronization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Set the credentials for the Azure AD tenant </a:t>
            </a:r>
            <a:r>
              <a:rPr lang="en-US" sz="1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AdatumSync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the SyncAdmin Global Admin account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ote the message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directory associated with this account has no verified domains. You should verify a domain in Azure AD before continuing.”</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is expected because you have not verified the domain. You would need to add and verify a custom domain if you wanted to implement same sign-on or single sign-on. However, this will not prevent you from implementing directory synchronization.</a:t>
            </a:r>
          </a:p>
        </p:txBody>
      </p:sp>
      <p:sp>
        <p:nvSpPr>
          <p:cNvPr id="4" name="Slide Number Placeholder 3"/>
          <p:cNvSpPr>
            <a:spLocks noGrp="1"/>
          </p:cNvSpPr>
          <p:nvPr>
            <p:ph type="sldNum" sz="quarter" idx="10"/>
          </p:nvPr>
        </p:nvSpPr>
        <p:spPr/>
        <p:txBody>
          <a:bodyPr/>
          <a:lstStyle/>
          <a:p>
            <a:fld id="{38B0282E-066F-48F7-A361-FE3FB2B4113E}" type="slidenum">
              <a:rPr lang="en-US" smtClean="0"/>
              <a:t>19</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26258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latin typeface="Arial" panose="020B0604020202020204" pitchFamily="34" charset="0"/>
                <a:ea typeface="Calibri" panose="020F0502020204030204" pitchFamily="34" charset="0"/>
                <a:cs typeface="Times New Roman" panose="02020603050405020304" pitchFamily="18" charset="0"/>
              </a:rPr>
              <a:t>Microsoft is continually improving the Azure portal, and might have updated the user interface since this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module was written. Therefore, before teaching this module, familiarize yourself with the latest version of the Azure portal.</a:t>
            </a:r>
            <a:endParaRPr lang="en-US" dirty="0"/>
          </a:p>
        </p:txBody>
      </p:sp>
      <p:sp>
        <p:nvSpPr>
          <p:cNvPr id="4" name="Slide Number Placeholder 3"/>
          <p:cNvSpPr>
            <a:spLocks noGrp="1"/>
          </p:cNvSpPr>
          <p:nvPr>
            <p:ph type="sldNum" sz="quarter" idx="10"/>
          </p:nvPr>
        </p:nvSpPr>
        <p:spPr/>
        <p:txBody>
          <a:bodyPr/>
          <a:lstStyle/>
          <a:p>
            <a:fld id="{38B0282E-066F-48F7-A361-FE3FB2B4113E}"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39666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your directories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forest is selected, and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ADATUM\Student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Pa55w.rd1234</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Directory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Verify that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Configured Directories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adatum.com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is listed,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and OU filtering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page, leave the default option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Sync all domains and OUs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Uniquely identifying your users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 are represented only once across all directories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Filtering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Synchronize all users and devices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is selected,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Optional feature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 hash synchronization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Ready to configure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synchronization process as soon as the configuration completes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Installation might take 5–10 minutes.</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Configuration complete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close Azure AD Connect.</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remote desktop connection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Reset the environment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all open applications without saving any files.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taskbar,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Reset-Azure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will be prompted to sign in twice. Sign in by using the Microsoft account associated with your Azure subscription.</a:t>
            </a:r>
          </a:p>
        </p:txBody>
      </p:sp>
      <p:sp>
        <p:nvSpPr>
          <p:cNvPr id="4" name="Slide Number Placeholder 3"/>
          <p:cNvSpPr>
            <a:spLocks noGrp="1"/>
          </p:cNvSpPr>
          <p:nvPr>
            <p:ph type="sldNum" sz="quarter" idx="10"/>
          </p:nvPr>
        </p:nvSpPr>
        <p:spPr/>
        <p:txBody>
          <a:bodyPr/>
          <a:lstStyle/>
          <a:p>
            <a:fld id="{38B0282E-066F-48F7-A361-FE3FB2B4113E}" type="slidenum">
              <a:rPr lang="en-US" smtClean="0"/>
              <a:t>20</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72754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have multiple Azure subscriptions, select the one you want the script to target.</a:t>
            </a: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for confirmation,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script may remove Azure services in your subscription. Therefore, we recommend that you use an Azure trial pass that was provisioned specifically for this course, and not your own Azure account.</a:t>
            </a:r>
          </a:p>
          <a:p>
            <a:pPr lvl="0">
              <a:lnSpc>
                <a:spcPts val="1300"/>
              </a:lnSpc>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script will take a few minutes to reset your Azure environment and prepare it for the next lab. </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script removes all storage, virtual machines, virtual networks, cloud services, and resource groups. The script does not remove the Azure AD directory tenants. You can delete them manually if needed.</a:t>
            </a:r>
            <a:endParaRPr lang="en-US" dirty="0"/>
          </a:p>
        </p:txBody>
      </p:sp>
      <p:sp>
        <p:nvSpPr>
          <p:cNvPr id="4" name="Slide Number Placeholder 3"/>
          <p:cNvSpPr>
            <a:spLocks noGrp="1"/>
          </p:cNvSpPr>
          <p:nvPr>
            <p:ph type="sldNum" sz="quarter" idx="10"/>
          </p:nvPr>
        </p:nvSpPr>
        <p:spPr/>
        <p:txBody>
          <a:bodyPr/>
          <a:lstStyle/>
          <a:p>
            <a:fld id="{38B0282E-066F-48F7-A361-FE3FB2B4113E}"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7320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AD FS deployment options that provide resiliency and scalability?</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provide resiliency and scalability, you can deploy AD FS as:</a:t>
            </a:r>
          </a:p>
          <a:p>
            <a:pPr marL="347472" indent="-347472">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A standalone federation server.</a:t>
            </a:r>
          </a:p>
          <a:p>
            <a:pPr marL="347472" indent="-347472">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A farm federation server by using WID.</a:t>
            </a:r>
          </a:p>
          <a:p>
            <a:pPr marL="347472" indent="-347472">
              <a:lnSpc>
                <a:spcPct val="107000"/>
              </a:lnSpc>
              <a:spcAft>
                <a:spcPts val="800"/>
              </a:spcAft>
              <a:buFont typeface="Arial" panose="020B0604020202020204" pitchFamily="34" charset="0"/>
              <a:buChar char="•"/>
            </a:pPr>
            <a:r>
              <a:rPr lang="en-US" sz="1000" dirty="0">
                <a:effectLst/>
                <a:latin typeface="Arial" panose="020B0604020202020204" pitchFamily="34" charset="0"/>
                <a:ea typeface="Calibri" panose="020F0502020204030204" pitchFamily="34" charset="0"/>
                <a:cs typeface="Times New Roman" panose="02020603050405020304" pitchFamily="18" charset="0"/>
              </a:rPr>
              <a:t>A farm federation server by using SQL Server.</a:t>
            </a:r>
          </a:p>
        </p:txBody>
      </p:sp>
      <p:sp>
        <p:nvSpPr>
          <p:cNvPr id="4" name="Slide Number Placeholder 3"/>
          <p:cNvSpPr>
            <a:spLocks noGrp="1"/>
          </p:cNvSpPr>
          <p:nvPr>
            <p:ph type="sldNum" sz="quarter" idx="10"/>
          </p:nvPr>
        </p:nvSpPr>
        <p:spPr/>
        <p:txBody>
          <a:bodyPr/>
          <a:lstStyle/>
          <a:p>
            <a:fld id="{38B0282E-066F-48F7-A361-FE3FB2B4113E}" type="slidenum">
              <a:rPr lang="en-US" smtClean="0"/>
              <a:t>22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06800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a:t>
            </a:r>
            <a:r>
              <a:rPr lang="en-US" sz="1000" dirty="0">
                <a:effectLst/>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Take students through the process for accessing resources over a federated trust by using AD FS and Azure AD.</a:t>
            </a:r>
          </a:p>
        </p:txBody>
      </p:sp>
      <p:sp>
        <p:nvSpPr>
          <p:cNvPr id="4" name="Slide Number Placeholder 3"/>
          <p:cNvSpPr>
            <a:spLocks noGrp="1"/>
          </p:cNvSpPr>
          <p:nvPr>
            <p:ph type="sldNum" sz="quarter" idx="10"/>
          </p:nvPr>
        </p:nvSpPr>
        <p:spPr/>
        <p:txBody>
          <a:bodyPr/>
          <a:lstStyle/>
          <a:p>
            <a:fld id="{38B0282E-066F-48F7-A361-FE3FB2B4113E}"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57196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role of the AD FS service and explain the improvements in Windows Server 2012 R2 and Windows Server 2016. Explain how the AD FS proxy or Web Application Proxy role service protects the AD FS server or server farm. Point out that proxies typically are not domain members and that they usually reside in a perimeter network. Only port 443 (HTTPS) needs to be open between the proxy and the AD FS server.</a:t>
            </a:r>
          </a:p>
        </p:txBody>
      </p:sp>
      <p:sp>
        <p:nvSpPr>
          <p:cNvPr id="4" name="Slide Number Placeholder 3"/>
          <p:cNvSpPr>
            <a:spLocks noGrp="1"/>
          </p:cNvSpPr>
          <p:nvPr>
            <p:ph type="sldNum" sz="quarter" idx="10"/>
          </p:nvPr>
        </p:nvSpPr>
        <p:spPr/>
        <p:txBody>
          <a:bodyPr/>
          <a:lstStyle/>
          <a:p>
            <a:fld id="{38B0282E-066F-48F7-A361-FE3FB2B4113E}"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30045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Take students through the numerous AD FS deployment planning considerations, including: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Client (browser) requirements.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Conditional access.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Number and placement of AD FS servers and AD FS proxies.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High availability and resiliency considerations.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Scalability with Windows Internal Database (WID) and SQL Server.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8B0282E-066F-48F7-A361-FE3FB2B4113E}"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354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8B0282E-066F-48F7-A361-FE3FB2B4113E}"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292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main management and maintenance tasks.</a:t>
            </a:r>
          </a:p>
        </p:txBody>
      </p:sp>
      <p:sp>
        <p:nvSpPr>
          <p:cNvPr id="4" name="Slide Number Placeholder 3"/>
          <p:cNvSpPr>
            <a:spLocks noGrp="1"/>
          </p:cNvSpPr>
          <p:nvPr>
            <p:ph type="sldNum" sz="quarter" idx="10"/>
          </p:nvPr>
        </p:nvSpPr>
        <p:spPr/>
        <p:txBody>
          <a:bodyPr/>
          <a:lstStyle/>
          <a:p>
            <a:fld id="{38B0282E-066F-48F7-A361-FE3FB2B4113E}" type="slidenum">
              <a:rPr lang="en-US" smtClean="0"/>
              <a:t>27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36484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Ensure that students completed the “Preparing the Azure environment” demonstration at the beginning of this module.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The Azure portal undergoes periodic improvements, and the user interface might have changed from the time this lab was written. Before students start the lab, make them aware of any differences between the steps described in the lab and the current Azure portal user interface.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This lab uses the Azure classic portal.</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Configuring directory synchronization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 Datum plans to implement directory integration. To test the planned implementation, you need to deploy and configure Azure AD Connect to synchronize your on-premises AD with a test Azure AD tenant. To eliminate the need to verify a custom DNS domain, you will be using the default DNS name of the test Azure AD domain.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Synchronizing directories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 Datum wants to test Azure AD synchronization by changing a few attributes of a user account and then performing manual synchronization.</a:t>
            </a:r>
          </a:p>
        </p:txBody>
      </p:sp>
      <p:sp>
        <p:nvSpPr>
          <p:cNvPr id="4" name="Slide Number Placeholder 3"/>
          <p:cNvSpPr>
            <a:spLocks noGrp="1"/>
          </p:cNvSpPr>
          <p:nvPr>
            <p:ph type="sldNum" sz="quarter" idx="10"/>
          </p:nvPr>
        </p:nvSpPr>
        <p:spPr/>
        <p:txBody>
          <a:bodyPr/>
          <a:lstStyle/>
          <a:p>
            <a:fld id="{38B0282E-066F-48F7-A361-FE3FB2B4113E}" type="slidenum">
              <a:rPr lang="en-US" smtClean="0"/>
              <a:t>28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4448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38B0282E-066F-48F7-A361-FE3FB2B4113E}" type="slidenum">
              <a:rPr lang="en-US" smtClean="0"/>
              <a:t>29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75412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8B0282E-066F-48F7-A361-FE3FB2B4113E}"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7973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How do you configure OU–level filtering for directory synchronization?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enable organizational unit (OU) filtering directly in the Azure AD Connect interface when running the initial synchronization wizard, or at any point afterwards. Alternatively, you can also enable it from the Synchronization Service Manager.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do you use Azure AD Connect custom setup?</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use Azure AD Connect custom setup in complex scenarios that require integration across multiple AD DS forests or for AD FS deployments.</a:t>
            </a:r>
          </a:p>
        </p:txBody>
      </p:sp>
      <p:sp>
        <p:nvSpPr>
          <p:cNvPr id="4" name="Slide Number Placeholder 3"/>
          <p:cNvSpPr>
            <a:spLocks noGrp="1"/>
          </p:cNvSpPr>
          <p:nvPr>
            <p:ph type="sldNum" sz="quarter" idx="10"/>
          </p:nvPr>
        </p:nvSpPr>
        <p:spPr/>
        <p:txBody>
          <a:bodyPr/>
          <a:lstStyle/>
          <a:p>
            <a:fld id="{38B0282E-066F-48F7-A361-FE3FB2B4113E}" type="slidenum">
              <a:rPr lang="en-US" smtClean="0"/>
              <a:t>30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33208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Common Issue: </a:t>
            </a:r>
            <a:r>
              <a:rPr lang="en-US" sz="1000" dirty="0">
                <a:effectLst/>
                <a:latin typeface="Arial" panose="020B0604020202020204" pitchFamily="34" charset="0"/>
                <a:ea typeface="Calibri" panose="020F0502020204030204" pitchFamily="34" charset="0"/>
                <a:cs typeface="Times New Roman" panose="02020603050405020304" pitchFamily="18" charset="0"/>
              </a:rPr>
              <a:t>Typical issues that can lead to problems include: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Installation errors, such as using incorrect on-premises or Azure AD credentials.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Inadvertently deactivating directory synchronization in the portal or through the Windows PowerShell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command-line interface.</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Unexpected changes in AD DS that affect OU scoping or attribute filtering.</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Corrupted AD DS, requiring directory recovery.</a:t>
            </a: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Troubleshooting Tip: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in advance the accounts that you will use for integration.</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Windows PowerShell to verify whether directory integration is enabled.</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Synchronization Service Manager to redefine OU filtering.</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Before you proceed with directory integration, verify that AD DS is fully operational and fix any attribute inconsistencies.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the end of the module, discuss the common issues that can occur during directory integration and corresponding troubleshooting tips. Use the discussion question to validate students’ knowledge of Azure AD Connect and different options for synchronizing identities from AD DS.</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How can you integrate users, groups, and devices from AD DS with Azure AD?</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 use one of the following options:</a:t>
            </a: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Synchronize on-premises Active Directory with Azure AD.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Synchronize AD DS with Azure AD by using password synchronization (optionally with SSO).</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Implement SSO between on-premises AD DS and Azure AD by using AD FS.</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Implement SSO with Azure AD pass-through authentication.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8B0282E-066F-48F7-A361-FE3FB2B4113E}" type="slidenum">
              <a:rPr lang="en-US" smtClean="0"/>
              <a:t>31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panose="020B0604020202020204" pitchFamily="34" charset="0"/>
              </a:rPr>
              <a:t>(More notes on the next slide)</a:t>
            </a:r>
            <a:endParaRPr lang="en-US" sz="1000" dirty="0">
              <a:latin typeface="Arial" panose="020B0604020202020204" pitchFamily="34" charset="0"/>
            </a:endParaRPr>
          </a:p>
        </p:txBody>
      </p:sp>
    </p:spTree>
    <p:extLst>
      <p:ext uri="{BB962C8B-B14F-4D97-AF65-F5344CB8AC3E}">
        <p14:creationId xmlns:p14="http://schemas.microsoft.com/office/powerpoint/2010/main" val="2361818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Tools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following section lists the tools that this module references:</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Online Service Sign-In Assistant for IT Professionals RTW. Provides end-user sign-in capabilities to Microsoft cloud services such as Office 365.</a:t>
            </a:r>
          </a:p>
          <a:p>
            <a:pPr marL="457200" lvl="0">
              <a:lnSpc>
                <a:spcPct val="115000"/>
              </a:lnSpc>
              <a:spcAft>
                <a:spcPts val="995"/>
              </a:spcAft>
            </a:pPr>
            <a:r>
              <a:rPr lang="en-US" sz="1000" u="sng" dirty="0">
                <a:solidFill>
                  <a:prstClr val="black"/>
                </a:solidFill>
                <a:latin typeface="Arial" panose="020B0604020202020204" pitchFamily="34" charset="0"/>
                <a:ea typeface="Times New Roman" panose="02020603050405020304" pitchFamily="18" charset="0"/>
                <a:cs typeface="Segoe UI" panose="020B0502040204020203" pitchFamily="34" charset="0"/>
                <a:hlinkClick r:id="rId3"/>
              </a:rPr>
              <a:t>http://aka.ms/prtkih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Azure Active Directory Module for Windows PowerShell (64-bit version). Provides necessary Windows PowerShell cmdlets for managing users, groups, and devices in Azure AD.</a:t>
            </a:r>
          </a:p>
          <a:p>
            <a:pPr marL="457200" lvl="0">
              <a:lnSpc>
                <a:spcPts val="1300"/>
              </a:lnSpc>
            </a:pPr>
            <a:r>
              <a:rPr lang="en-US" sz="1000" u="sng" dirty="0">
                <a:solidFill>
                  <a:prstClr val="black"/>
                </a:solidFill>
                <a:latin typeface="Arial" panose="020B0604020202020204" pitchFamily="34" charset="0"/>
                <a:ea typeface="Times New Roman" panose="02020603050405020304" pitchFamily="18" charset="0"/>
                <a:cs typeface="Segoe UI" panose="020B0502040204020203" pitchFamily="34" charset="0"/>
                <a:hlinkClick r:id="rId4"/>
              </a:rPr>
              <a:t>http://aka.ms/Xzzhol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Microsoft Azure Active Directory Connect. Enables directory synchronization or federation of on-premises AD DS users with Azure AD.</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pPr>
            <a:r>
              <a:rPr lang="en-US" sz="1000" u="sng" dirty="0">
                <a:solidFill>
                  <a:prstClr val="black"/>
                </a:solidFill>
                <a:latin typeface="Arial" panose="020B0604020202020204" pitchFamily="34" charset="0"/>
                <a:ea typeface="Times New Roman" panose="02020603050405020304" pitchFamily="18" charset="0"/>
                <a:cs typeface="Segoe UI" panose="020B0502040204020203" pitchFamily="34" charset="0"/>
                <a:hlinkClick r:id="rId5"/>
              </a:rPr>
              <a:t>http://aka.ms/Jlpj42</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38B0282E-066F-48F7-A361-FE3FB2B4113E}" type="slidenum">
              <a:rPr lang="en-US" smtClean="0"/>
              <a:t>32</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57749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Before students start the lab, you need to decide which Azure region is closest to your classroom location. Ensure that all students have this information because they will need it during the lab.</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How should you configure caching on Azure virtual machines hosting AD DS domain controllers?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Set the caching to None on the disk(s) hosting the database, SYSVOL, and log files.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Set the caching to ReadOnly on the disk(s) hosting the database, SYSVOL, and log files.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Set the caching to ReadWrite on the disk(s) hosting the database, SYSVOL, and log files.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Set the caching to ReadWrite on the disk(s) hosting the database and SYSVOL files, and set it to None for the disk hosting log files.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Set the caching to ReadWrite on the disk(s) hosting the database and SYSVOL files, and set it to ReadOnly for the disk hosting log files.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 Option 1: Set the caching to None on the disk(s) hosting the database, SYSVOL, and log files.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Set the caching to ReadOnly on the disk(s) hosting the database, SYSVOL, and log files.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Set the caching to ReadWrite on the disk(s) hosting the database, SYSVOL, and log files.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Set the caching to ReadWrite on the disk(s) hosting the database and SYSVOL files, and set it to None for the disk hosting log files.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Set the caching to ReadWrite on the disk(s) hosting the database and SYSVOL files, and set it to ReadOnly for the disk hosting log files.</a:t>
            </a:r>
          </a:p>
        </p:txBody>
      </p:sp>
      <p:sp>
        <p:nvSpPr>
          <p:cNvPr id="4" name="Slide Number Placeholder 3"/>
          <p:cNvSpPr>
            <a:spLocks noGrp="1"/>
          </p:cNvSpPr>
          <p:nvPr>
            <p:ph type="sldNum" sz="quarter" idx="10"/>
          </p:nvPr>
        </p:nvSpPr>
        <p:spPr/>
        <p:txBody>
          <a:bodyPr/>
          <a:lstStyle/>
          <a:p>
            <a:fld id="{38B0282E-066F-48F7-A361-FE3FB2B4113E}"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74282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Have students perform the steps with you to configure the lab environment correctly. You must perform these tasks to prepare the environment for the demonstrations in this module.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Important:</a:t>
            </a:r>
            <a:r>
              <a:rPr lang="en-US" sz="1000" dirty="0">
                <a:effectLst/>
                <a:latin typeface="Arial" panose="020B0604020202020204" pitchFamily="34" charset="0"/>
                <a:ea typeface="Calibri" panose="020F0502020204030204" pitchFamily="34" charset="0"/>
                <a:cs typeface="Times New Roman" panose="02020603050405020304" pitchFamily="18" charset="0"/>
              </a:rPr>
              <a:t> Note that the setup script might delete resources in your Azure subscription. If you are using your own Azure subscription and not a trial subscription from a learning pass, it is possible that you could lose all existing services and data.</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MSL-TMG1</a:t>
            </a:r>
            <a:r>
              <a:rPr lang="en-US" sz="1000" dirty="0">
                <a:effectLst/>
                <a:latin typeface="Arial" panose="020B0604020202020204" pitchFamily="34" charset="0"/>
                <a:ea typeface="Calibri" panose="020F0502020204030204" pitchFamily="34" charset="0"/>
                <a:cs typeface="Times New Roman" panose="02020603050405020304" pitchFamily="18" charset="0"/>
              </a:rPr>
              <a:t> and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20533C-MIA-CL1</a:t>
            </a:r>
            <a:r>
              <a:rPr lang="en-US" sz="1000" dirty="0">
                <a:effectLst/>
                <a:latin typeface="Arial" panose="020B0604020202020204" pitchFamily="34" charset="0"/>
                <a:ea typeface="Calibri" panose="020F0502020204030204" pitchFamily="34" charset="0"/>
                <a:cs typeface="Times New Roman" panose="02020603050405020304" pitchFamily="18" charset="0"/>
              </a:rPr>
              <a:t> virtual machines, and then sign in to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20533C-MIA-CL1</a:t>
            </a:r>
            <a:r>
              <a:rPr lang="en-US" sz="1000" dirty="0">
                <a:effectLst/>
                <a:latin typeface="Arial" panose="020B0604020202020204" pitchFamily="34" charset="0"/>
                <a:ea typeface="Calibri" panose="020F0502020204030204" pitchFamily="34" charset="0"/>
                <a:cs typeface="Times New Roman" panose="02020603050405020304" pitchFamily="18" charset="0"/>
              </a:rPr>
              <a:t>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Student</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Prepare the Azure environment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taskbar,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Account Control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Setup-Azure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the command prompt, type the module number, and then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Confirm your selection, and then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prompted, sign in by using the Microsoft account that is either the Service Administrator or a Co-Administrator of your Azure subscription.</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prompted, enter the Azure region to use, and then press Enter.</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The script will take 30-40 minutes to configure your Azure environment, which you can use for the lab at the end of this module. At the end of setup, you should have a Windows Server 2016 Azure VM named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adVM </a:t>
            </a:r>
            <a:r>
              <a:rPr lang="en-US" sz="1000" dirty="0">
                <a:effectLst/>
                <a:latin typeface="Arial" panose="020B0604020202020204" pitchFamily="34" charset="0"/>
                <a:ea typeface="Calibri" panose="020F0502020204030204" pitchFamily="34" charset="0"/>
                <a:cs typeface="Times New Roman" panose="02020603050405020304" pitchFamily="18" charset="0"/>
              </a:rPr>
              <a:t>configured as an Active Directory domain controller.</a:t>
            </a:r>
          </a:p>
        </p:txBody>
      </p:sp>
      <p:sp>
        <p:nvSpPr>
          <p:cNvPr id="4" name="Slide Number Placeholder 3"/>
          <p:cNvSpPr>
            <a:spLocks noGrp="1"/>
          </p:cNvSpPr>
          <p:nvPr>
            <p:ph type="sldNum" sz="quarter" idx="10"/>
          </p:nvPr>
        </p:nvSpPr>
        <p:spPr/>
        <p:txBody>
          <a:bodyPr/>
          <a:lstStyle/>
          <a:p>
            <a:fld id="{38B0282E-066F-48F7-A361-FE3FB2B4113E}"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236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characteristics of AD DS and focus on what differentiates it from Azure AD. Explain that deploying AD DS domain controllers on Azure virtual machines is different from using Azure AD.</a:t>
            </a:r>
          </a:p>
        </p:txBody>
      </p:sp>
      <p:sp>
        <p:nvSpPr>
          <p:cNvPr id="4" name="Slide Number Placeholder 3"/>
          <p:cNvSpPr>
            <a:spLocks noGrp="1"/>
          </p:cNvSpPr>
          <p:nvPr>
            <p:ph type="sldNum" sz="quarter" idx="10"/>
          </p:nvPr>
        </p:nvSpPr>
        <p:spPr/>
        <p:txBody>
          <a:bodyPr/>
          <a:lstStyle/>
          <a:p>
            <a:fld id="{38B0282E-066F-48F7-A361-FE3FB2B4113E}"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09591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Highlight the benefits of deploying AD DS domain controllers that are part of your on-premises domain to Azure virtual machines. Explain the planning considerations.</a:t>
            </a:r>
          </a:p>
        </p:txBody>
      </p:sp>
      <p:sp>
        <p:nvSpPr>
          <p:cNvPr id="4" name="Slide Number Placeholder 3"/>
          <p:cNvSpPr>
            <a:spLocks noGrp="1"/>
          </p:cNvSpPr>
          <p:nvPr>
            <p:ph type="sldNum" sz="quarter" idx="10"/>
          </p:nvPr>
        </p:nvSpPr>
        <p:spPr/>
        <p:txBody>
          <a:bodyPr/>
          <a:lstStyle/>
          <a:p>
            <a:fld id="{38B0282E-066F-48F7-A361-FE3FB2B4113E}"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5507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Take students through the process of deploying AD DS domain controllers to Azure. Point out that hosting AD DS domain controllers in Azure warrants additional security provisions, such as the use of jump hosts. </a:t>
            </a:r>
          </a:p>
        </p:txBody>
      </p:sp>
      <p:sp>
        <p:nvSpPr>
          <p:cNvPr id="4" name="Slide Number Placeholder 3"/>
          <p:cNvSpPr>
            <a:spLocks noGrp="1"/>
          </p:cNvSpPr>
          <p:nvPr>
            <p:ph type="sldNum" sz="quarter" idx="10"/>
          </p:nvPr>
        </p:nvSpPr>
        <p:spPr/>
        <p:txBody>
          <a:bodyPr/>
          <a:lstStyle/>
          <a:p>
            <a:fld id="{38B0282E-066F-48F7-A361-FE3FB2B4113E}"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40515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Consider running the Azure AD Connect installation wizard with custom settings and discussing the possible directory synchronization options.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Is there a way to install Azure AD Connect unattended?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Currently, you can install Azure AD Connect only by using the installation wizard. Unattended or silent installation is not supported.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Can you rename a server after you install Azure AD Connect on it?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No, you cannot rename a server after you install Azure AD Connect on it because changing the server name will prevent the synchronization engine from connecting to the Microsoft SQL Server database. As a result, the Azure AD Connect service will not start.</a:t>
            </a:r>
          </a:p>
        </p:txBody>
      </p:sp>
      <p:sp>
        <p:nvSpPr>
          <p:cNvPr id="4" name="Slide Number Placeholder 3"/>
          <p:cNvSpPr>
            <a:spLocks noGrp="1"/>
          </p:cNvSpPr>
          <p:nvPr>
            <p:ph type="sldNum" sz="quarter" idx="10"/>
          </p:nvPr>
        </p:nvSpPr>
        <p:spPr/>
        <p:txBody>
          <a:bodyPr/>
          <a:lstStyle/>
          <a:p>
            <a:fld id="{38B0282E-066F-48F7-A361-FE3FB2B4113E}"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10: Managing an Active Directory infrastructure in a hybrid environment</a:t>
            </a:r>
            <a:endParaRPr lang="en-US"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306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1047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87987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08063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83999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56031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424322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115303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3660024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59211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901216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784677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6001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030662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229714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8552527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815241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965030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766393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91656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1224915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02981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656941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987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006424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576453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761791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788488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3193346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684218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256831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104182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4123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3576120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2697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2124000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889702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075383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788748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7337831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495410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7869762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12573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500613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624444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878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195706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371237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5194343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024140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275260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1764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6003334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008959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7524125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399725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309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9081910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5166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45684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813540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753498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862846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726760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684618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8497210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79921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1909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568484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496260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0688028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126599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4667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6917823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7227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13488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79678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606056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44613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660161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76416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6200597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24691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039900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743331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95624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801052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8966316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235626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5177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922022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58495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1075217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215573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7175161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9110455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693206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919757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75976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698341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71255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00525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593298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53585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203026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0576695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795984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5294044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974910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044295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969168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41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88537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3182702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6763361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4661015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850303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748642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535083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4988516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632422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4784168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491202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1117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111242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028059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11627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292902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4089574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8664032"/>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853952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320106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324472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899265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4355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1560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711866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16713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144652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33911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6551475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7761177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086530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193816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118617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4666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121779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044536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5556405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321291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192352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983932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2921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6816071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8409638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59710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070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115022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110337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26845784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140928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1854906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077178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163566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960875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94497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6495904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292556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4187025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904635"/>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14417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816721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8613733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1824320"/>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0855808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69532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441519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160587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558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755217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3632576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097503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977197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29293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3049682"/>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4942450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348981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3661591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19285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6484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2259904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226906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93464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3791478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471121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115460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040660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6397890"/>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3335312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514861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598390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1976688"/>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5482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1015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0655563"/>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5405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747425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37070998"/>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0629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145281"/>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2744079"/>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59199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681734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6126467"/>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6215629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3985967"/>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145279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87062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71478"/>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366577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509562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85117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956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177444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896775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09331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9395641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355726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547957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948939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5837244"/>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0303536"/>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42363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909929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1428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14112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6266611"/>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352526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632576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7118035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342306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7421290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559682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0965474"/>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274079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9050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978795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3720933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5844484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571550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6360764"/>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67779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714288196"/>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454364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7098924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814551"/>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0266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7133527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909612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951951"/>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3563198"/>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300020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88818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565628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9419635"/>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1124651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2466257"/>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86984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755467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564557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2040087"/>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137583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57553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04462281"/>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06223"/>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1242037"/>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9280229"/>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703378"/>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163564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487516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1203061"/>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31145586"/>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629683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933934"/>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7974475"/>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88698"/>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64388411"/>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98229476"/>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972647"/>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780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338422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639544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54392842"/>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9406738"/>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20749211"/>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9681858"/>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063777"/>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0988927"/>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26741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539931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51704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14673599"/>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6687062"/>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064497"/>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962912"/>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17545864"/>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587930"/>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126246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1676685"/>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370978"/>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1072124"/>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8698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2194733"/>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2390339"/>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3916205"/>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973657"/>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3997533"/>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53075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7892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4939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60374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64157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79873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6684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71036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978295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9729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4346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08952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1694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66031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24625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60585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97277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7658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92528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0405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220641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38355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21354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9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1673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09423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616281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08948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58624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18732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37008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69353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09466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613036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063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1572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58094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40972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261059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616644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273168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23831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222354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982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781761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99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3809510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75652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927478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896965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7821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1431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9632705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34546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76695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75052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3877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352081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26813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88713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4948429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4707632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573097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56035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746572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0264128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283445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730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7769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229467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66109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2209399"/>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667019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3666696"/>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920836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612316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16822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389851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938486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2764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042576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562519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01581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966600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581676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162495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27725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8634525"/>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5915883"/>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8360000"/>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410706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8306438"/>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9052290"/>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0461071"/>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638404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09688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73922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911473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306374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814413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02.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6.xml"/><Relationship Id="rId5" Type="http://schemas.openxmlformats.org/officeDocument/2006/relationships/image" Target="../media/image5.png"/><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8.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162.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6.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22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34.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8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10</a:t>
            </a:r>
          </a:p>
        </p:txBody>
      </p:sp>
      <p:sp>
        <p:nvSpPr>
          <p:cNvPr id="3" name="Subtitle 2"/>
          <p:cNvSpPr>
            <a:spLocks noGrp="1"/>
          </p:cNvSpPr>
          <p:nvPr>
            <p:ph type="subTitle" sz="quarter" idx="1"/>
          </p:nvPr>
        </p:nvSpPr>
        <p:spPr/>
        <p:txBody>
          <a:bodyPr/>
          <a:lstStyle/>
          <a:p>
            <a:r>
              <a:rPr lang="en-CA" dirty="0"/>
              <a:t>Managing an Active Directory infrastructure in a hybrid environment
</a:t>
            </a:r>
            <a:endParaRPr lang="en-US" dirty="0"/>
          </a:p>
        </p:txBody>
      </p:sp>
    </p:spTree>
    <p:extLst>
      <p:ext uri="{BB962C8B-B14F-4D97-AF65-F5344CB8AC3E}">
        <p14:creationId xmlns:p14="http://schemas.microsoft.com/office/powerpoint/2010/main" val="377618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directory synchronization</a:t>
            </a:r>
          </a:p>
        </p:txBody>
      </p:sp>
      <p:sp>
        <p:nvSpPr>
          <p:cNvPr id="4" name="Content Placeholder 2"/>
          <p:cNvSpPr txBox="1">
            <a:spLocks/>
          </p:cNvSpPr>
          <p:nvPr/>
        </p:nvSpPr>
        <p:spPr>
          <a:xfrm>
            <a:off x="302870" y="4745986"/>
            <a:ext cx="8346589" cy="165481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sz="2400" kern="0" dirty="0"/>
              <a:t>Azure AD Connect is made up of three primary components:</a:t>
            </a:r>
          </a:p>
          <a:p>
            <a:r>
              <a:rPr lang="en-US" sz="2400" kern="0" dirty="0"/>
              <a:t>Synchronization</a:t>
            </a:r>
          </a:p>
          <a:p>
            <a:r>
              <a:rPr lang="en-US" sz="2400" kern="0" dirty="0"/>
              <a:t>AD FS</a:t>
            </a:r>
          </a:p>
          <a:p>
            <a:r>
              <a:rPr lang="en-US" sz="2400" kern="0" dirty="0"/>
              <a:t>Health monitoring</a:t>
            </a:r>
          </a:p>
        </p:txBody>
      </p:sp>
      <p:grpSp>
        <p:nvGrpSpPr>
          <p:cNvPr id="5" name="Group 4" descr="Illustration of objects and attributes synchronizing from on-premises Active Directory to Microsoft Azure Active Directory (Azure AD). The illustration also depicts some attributes writing back to on-premises Active Directory.&#10;&#10;"/>
          <p:cNvGrpSpPr/>
          <p:nvPr/>
        </p:nvGrpSpPr>
        <p:grpSpPr>
          <a:xfrm>
            <a:off x="-55798" y="1039345"/>
            <a:ext cx="8867817" cy="3376681"/>
            <a:chOff x="-55798" y="1303505"/>
            <a:chExt cx="8867817" cy="3376681"/>
          </a:xfrm>
        </p:grpSpPr>
        <p:pic>
          <p:nvPicPr>
            <p:cNvPr id="6" name="Picture 5"/>
            <p:cNvPicPr>
              <a:picLocks noChangeAspect="1"/>
            </p:cNvPicPr>
            <p:nvPr/>
          </p:nvPicPr>
          <p:blipFill>
            <a:blip r:embed="rId3"/>
            <a:stretch>
              <a:fillRect/>
            </a:stretch>
          </p:blipFill>
          <p:spPr>
            <a:xfrm>
              <a:off x="3039151" y="1303505"/>
              <a:ext cx="5772868" cy="3376681"/>
            </a:xfrm>
            <a:prstGeom prst="rect">
              <a:avLst/>
            </a:prstGeom>
          </p:spPr>
        </p:pic>
        <p:cxnSp>
          <p:nvCxnSpPr>
            <p:cNvPr id="7" name="Straight Arrow Connector 6"/>
            <p:cNvCxnSpPr/>
            <p:nvPr/>
          </p:nvCxnSpPr>
          <p:spPr bwMode="auto">
            <a:xfrm flipV="1">
              <a:off x="1919838" y="2898667"/>
              <a:ext cx="3498121" cy="23380"/>
            </a:xfrm>
            <a:prstGeom prst="straightConnector1">
              <a:avLst/>
            </a:prstGeom>
            <a:gradFill rotWithShape="1">
              <a:gsLst>
                <a:gs pos="0">
                  <a:srgbClr val="E4CD9A"/>
                </a:gs>
                <a:gs pos="100000">
                  <a:srgbClr val="EEEFD7"/>
                </a:gs>
              </a:gsLst>
              <a:lin ang="2700000" scaled="1"/>
            </a:gradFill>
            <a:ln w="82550" cap="flat" cmpd="sng" algn="ctr">
              <a:solidFill>
                <a:schemeClr val="tx1"/>
              </a:solidFill>
              <a:prstDash val="solid"/>
              <a:round/>
              <a:headEnd type="none" w="med" len="med"/>
              <a:tailEnd type="triangle"/>
            </a:ln>
            <a:effectLst/>
          </p:spPr>
        </p:cxnSp>
        <p:sp>
          <p:nvSpPr>
            <p:cNvPr id="8" name="Isosceles Triangle 7"/>
            <p:cNvSpPr/>
            <p:nvPr/>
          </p:nvSpPr>
          <p:spPr bwMode="auto">
            <a:xfrm>
              <a:off x="5417959" y="1621842"/>
              <a:ext cx="2436469" cy="1979631"/>
            </a:xfrm>
            <a:prstGeom prst="triangle">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2338565" y="3601473"/>
              <a:ext cx="2459263" cy="461665"/>
            </a:xfrm>
            <a:prstGeom prst="rect">
              <a:avLst/>
            </a:prstGeom>
            <a:solidFill>
              <a:schemeClr val="bg1"/>
            </a:solidFill>
          </p:spPr>
          <p:txBody>
            <a:bodyPr wrap="none" rtlCol="0">
              <a:spAutoFit/>
            </a:bodyPr>
            <a:lstStyle/>
            <a:p>
              <a:pPr lvl="0" algn="ctr" fontAlgn="base">
                <a:spcBef>
                  <a:spcPct val="0"/>
                </a:spcBef>
                <a:spcAft>
                  <a:spcPct val="0"/>
                </a:spcAft>
              </a:pPr>
              <a:r>
                <a:rPr lang="en-GB" sz="2400" dirty="0">
                  <a:solidFill>
                    <a:srgbClr val="000000"/>
                  </a:solidFill>
                  <a:latin typeface="Segoe UI" panose="020B0502040204020203" pitchFamily="34" charset="0"/>
                  <a:cs typeface="Segoe UI" panose="020B0502040204020203" pitchFamily="34" charset="0"/>
                </a:rPr>
                <a:t>Some write-back</a:t>
              </a:r>
            </a:p>
          </p:txBody>
        </p:sp>
        <p:sp>
          <p:nvSpPr>
            <p:cNvPr id="10" name="TextBox 9"/>
            <p:cNvSpPr txBox="1"/>
            <p:nvPr/>
          </p:nvSpPr>
          <p:spPr>
            <a:xfrm>
              <a:off x="2017544" y="2378516"/>
              <a:ext cx="3189463" cy="461665"/>
            </a:xfrm>
            <a:prstGeom prst="rect">
              <a:avLst/>
            </a:prstGeom>
            <a:solidFill>
              <a:schemeClr val="bg1"/>
            </a:solidFill>
          </p:spPr>
          <p:txBody>
            <a:bodyPr wrap="none" rtlCol="0">
              <a:spAutoFit/>
            </a:bodyPr>
            <a:lstStyle/>
            <a:p>
              <a:pPr lvl="0" fontAlgn="base">
                <a:spcBef>
                  <a:spcPct val="0"/>
                </a:spcBef>
                <a:spcAft>
                  <a:spcPct val="0"/>
                </a:spcAft>
              </a:pPr>
              <a:r>
                <a:rPr lang="en-GB" sz="2400" dirty="0">
                  <a:solidFill>
                    <a:srgbClr val="000000"/>
                  </a:solidFill>
                  <a:latin typeface="Segoe UI" panose="020B0502040204020203" pitchFamily="34" charset="0"/>
                  <a:cs typeface="Segoe UI" panose="020B0502040204020203" pitchFamily="34" charset="0"/>
                </a:rPr>
                <a:t>Objects and attributes</a:t>
              </a:r>
            </a:p>
          </p:txBody>
        </p:sp>
        <p:pic>
          <p:nvPicPr>
            <p:cNvPr id="11" name="Picture 10"/>
            <p:cNvPicPr>
              <a:picLocks noChangeAspect="1"/>
            </p:cNvPicPr>
            <p:nvPr/>
          </p:nvPicPr>
          <p:blipFill>
            <a:blip r:embed="rId4"/>
            <a:stretch>
              <a:fillRect/>
            </a:stretch>
          </p:blipFill>
          <p:spPr>
            <a:xfrm>
              <a:off x="526390" y="2478167"/>
              <a:ext cx="619953" cy="1166969"/>
            </a:xfrm>
            <a:prstGeom prst="rect">
              <a:avLst/>
            </a:prstGeom>
          </p:spPr>
        </p:pic>
        <p:sp>
          <p:nvSpPr>
            <p:cNvPr id="12" name="Isosceles Triangle 11"/>
            <p:cNvSpPr/>
            <p:nvPr/>
          </p:nvSpPr>
          <p:spPr bwMode="auto">
            <a:xfrm>
              <a:off x="790551" y="1928559"/>
              <a:ext cx="865785" cy="786677"/>
            </a:xfrm>
            <a:prstGeom prst="triangle">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5798" y="3740607"/>
              <a:ext cx="2477201" cy="830997"/>
            </a:xfrm>
            <a:prstGeom prst="rect">
              <a:avLst/>
            </a:prstGeom>
            <a:noFill/>
          </p:spPr>
          <p:txBody>
            <a:bodyPr wrap="square" rtlCol="0">
              <a:spAutoFit/>
            </a:bodyPr>
            <a:lstStyle/>
            <a:p>
              <a:pPr lvl="0" algn="ctr" fontAlgn="base">
                <a:spcBef>
                  <a:spcPct val="0"/>
                </a:spcBef>
                <a:spcAft>
                  <a:spcPct val="0"/>
                </a:spcAft>
              </a:pPr>
              <a:r>
                <a:rPr lang="en-GB" sz="2400" dirty="0">
                  <a:solidFill>
                    <a:srgbClr val="000000"/>
                  </a:solidFill>
                  <a:latin typeface="Segoe UI" panose="020B0502040204020203" pitchFamily="34" charset="0"/>
                  <a:cs typeface="Segoe UI" panose="020B0502040204020203" pitchFamily="34" charset="0"/>
                </a:rPr>
                <a:t>On-premises</a:t>
              </a:r>
              <a:br>
                <a:rPr lang="en-GB" sz="2400" dirty="0">
                  <a:solidFill>
                    <a:srgbClr val="000000"/>
                  </a:solidFill>
                  <a:latin typeface="Segoe UI" panose="020B0502040204020203" pitchFamily="34" charset="0"/>
                  <a:cs typeface="Segoe UI" panose="020B0502040204020203" pitchFamily="34" charset="0"/>
                </a:rPr>
              </a:br>
              <a:r>
                <a:rPr lang="en-GB" sz="2400" dirty="0">
                  <a:solidFill>
                    <a:srgbClr val="000000"/>
                  </a:solidFill>
                  <a:latin typeface="Segoe UI" panose="020B0502040204020203" pitchFamily="34" charset="0"/>
                  <a:cs typeface="Segoe UI" panose="020B0502040204020203" pitchFamily="34" charset="0"/>
                </a:rPr>
                <a:t> AD DS</a:t>
              </a:r>
            </a:p>
          </p:txBody>
        </p:sp>
        <p:sp>
          <p:nvSpPr>
            <p:cNvPr id="14" name="TextBox 13"/>
            <p:cNvSpPr txBox="1"/>
            <p:nvPr/>
          </p:nvSpPr>
          <p:spPr>
            <a:xfrm>
              <a:off x="5791079" y="2576346"/>
              <a:ext cx="1644846" cy="830997"/>
            </a:xfrm>
            <a:prstGeom prst="rect">
              <a:avLst/>
            </a:prstGeom>
            <a:noFill/>
          </p:spPr>
          <p:txBody>
            <a:bodyPr wrap="square" rtlCol="0">
              <a:spAutoFit/>
            </a:bodyPr>
            <a:lstStyle/>
            <a:p>
              <a:pPr lvl="0" algn="ctr" fontAlgn="base">
                <a:spcBef>
                  <a:spcPct val="0"/>
                </a:spcBef>
                <a:spcAft>
                  <a:spcPct val="0"/>
                </a:spcAft>
              </a:pPr>
              <a:r>
                <a:rPr lang="en-GB" sz="2400" dirty="0">
                  <a:solidFill>
                    <a:srgbClr val="000000"/>
                  </a:solidFill>
                  <a:latin typeface="Segoe UI" panose="020B0502040204020203" pitchFamily="34" charset="0"/>
                  <a:cs typeface="Segoe UI" panose="020B0502040204020203" pitchFamily="34" charset="0"/>
                </a:rPr>
                <a:t>Azure</a:t>
              </a:r>
              <a:br>
                <a:rPr lang="en-GB" sz="2400" dirty="0">
                  <a:solidFill>
                    <a:srgbClr val="000000"/>
                  </a:solidFill>
                  <a:latin typeface="Segoe UI" panose="020B0502040204020203" pitchFamily="34" charset="0"/>
                  <a:cs typeface="Segoe UI" panose="020B0502040204020203" pitchFamily="34" charset="0"/>
                </a:rPr>
              </a:br>
              <a:r>
                <a:rPr lang="en-GB" sz="2400" dirty="0">
                  <a:solidFill>
                    <a:srgbClr val="000000"/>
                  </a:solidFill>
                  <a:latin typeface="Segoe UI" panose="020B0502040204020203" pitchFamily="34" charset="0"/>
                  <a:cs typeface="Segoe UI" panose="020B0502040204020203" pitchFamily="34" charset="0"/>
                </a:rPr>
                <a:t> AD</a:t>
              </a:r>
            </a:p>
          </p:txBody>
        </p:sp>
        <p:cxnSp>
          <p:nvCxnSpPr>
            <p:cNvPr id="15" name="Straight Arrow Connector 14"/>
            <p:cNvCxnSpPr/>
            <p:nvPr/>
          </p:nvCxnSpPr>
          <p:spPr bwMode="auto">
            <a:xfrm flipH="1">
              <a:off x="1662404" y="3536663"/>
              <a:ext cx="3679355" cy="17654"/>
            </a:xfrm>
            <a:prstGeom prst="straightConnector1">
              <a:avLst/>
            </a:prstGeom>
            <a:gradFill rotWithShape="1">
              <a:gsLst>
                <a:gs pos="0">
                  <a:srgbClr val="E4CD9A"/>
                </a:gs>
                <a:gs pos="100000">
                  <a:srgbClr val="EEEFD7"/>
                </a:gs>
              </a:gsLst>
              <a:lin ang="2700000" scaled="1"/>
            </a:gradFill>
            <a:ln w="88900" cap="flat" cmpd="sng" algn="ctr">
              <a:solidFill>
                <a:srgbClr val="FF8C00"/>
              </a:solidFill>
              <a:prstDash val="sysDash"/>
              <a:round/>
              <a:headEnd type="none" w="med" len="med"/>
              <a:tailEnd type="triangle"/>
            </a:ln>
            <a:effectLst/>
          </p:spPr>
        </p:cxnSp>
      </p:grpSp>
    </p:spTree>
    <p:extLst>
      <p:ext uri="{BB962C8B-B14F-4D97-AF65-F5344CB8AC3E}">
        <p14:creationId xmlns:p14="http://schemas.microsoft.com/office/powerpoint/2010/main" val="399534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Comparing Azure AD integration scenarios</a:t>
            </a:r>
            <a:endParaRPr lang="en-US" dirty="0"/>
          </a:p>
        </p:txBody>
      </p:sp>
      <p:graphicFrame>
        <p:nvGraphicFramePr>
          <p:cNvPr id="4" name="Content Placeholder 2"/>
          <p:cNvGraphicFramePr>
            <a:graphicFrameLocks/>
          </p:cNvGraphicFramePr>
          <p:nvPr>
            <p:extLst>
              <p:ext uri="{D42A27DB-BD31-4B8C-83A1-F6EECF244321}">
                <p14:modId xmlns:p14="http://schemas.microsoft.com/office/powerpoint/2010/main" val="2045909328"/>
              </p:ext>
            </p:extLst>
          </p:nvPr>
        </p:nvGraphicFramePr>
        <p:xfrm>
          <a:off x="693495" y="853440"/>
          <a:ext cx="7779947" cy="5404611"/>
        </p:xfrm>
        <a:graphic>
          <a:graphicData uri="http://schemas.openxmlformats.org/drawingml/2006/table">
            <a:tbl>
              <a:tblPr firstRow="1" bandRow="1">
                <a:tableStyleId>{073A0DAA-6AF3-43AB-8588-CEC1D06C72B9}</a:tableStyleId>
              </a:tblPr>
              <a:tblGrid>
                <a:gridCol w="2495261">
                  <a:extLst>
                    <a:ext uri="{9D8B030D-6E8A-4147-A177-3AD203B41FA5}">
                      <a16:colId xmlns:a16="http://schemas.microsoft.com/office/drawing/2014/main" xmlns="" val="20000"/>
                    </a:ext>
                  </a:extLst>
                </a:gridCol>
                <a:gridCol w="1642110">
                  <a:extLst>
                    <a:ext uri="{9D8B030D-6E8A-4147-A177-3AD203B41FA5}">
                      <a16:colId xmlns:a16="http://schemas.microsoft.com/office/drawing/2014/main" xmlns="" val="20001"/>
                    </a:ext>
                  </a:extLst>
                </a:gridCol>
                <a:gridCol w="1820441">
                  <a:extLst>
                    <a:ext uri="{9D8B030D-6E8A-4147-A177-3AD203B41FA5}">
                      <a16:colId xmlns:a16="http://schemas.microsoft.com/office/drawing/2014/main" xmlns="" val="20002"/>
                    </a:ext>
                  </a:extLst>
                </a:gridCol>
                <a:gridCol w="1822135">
                  <a:extLst>
                    <a:ext uri="{9D8B030D-6E8A-4147-A177-3AD203B41FA5}">
                      <a16:colId xmlns:a16="http://schemas.microsoft.com/office/drawing/2014/main" xmlns="" val="20003"/>
                    </a:ext>
                  </a:extLst>
                </a:gridCol>
              </a:tblGrid>
              <a:tr h="820017">
                <a:tc>
                  <a:txBody>
                    <a:bodyPr/>
                    <a:lstStyle/>
                    <a:p>
                      <a:r>
                        <a:rPr lang="en-GB" sz="1200" dirty="0">
                          <a:latin typeface="Segoe UI" panose="020B0502040204020203" pitchFamily="34" charset="0"/>
                          <a:cs typeface="Segoe UI" panose="020B0502040204020203" pitchFamily="34" charset="0"/>
                        </a:rPr>
                        <a:t>Factor</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Directory synchronization only</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Directory synchronization </a:t>
                      </a:r>
                      <a:r>
                        <a:rPr lang="en-GB" sz="1200" baseline="0" dirty="0">
                          <a:latin typeface="Segoe UI" panose="020B0502040204020203" pitchFamily="34" charset="0"/>
                          <a:cs typeface="Segoe UI" panose="020B0502040204020203" pitchFamily="34" charset="0"/>
                        </a:rPr>
                        <a:t> with password </a:t>
                      </a:r>
                      <a:r>
                        <a:rPr lang="en-GB" sz="1200" dirty="0">
                          <a:latin typeface="Segoe UI" panose="020B0502040204020203" pitchFamily="34" charset="0"/>
                          <a:cs typeface="Segoe UI" panose="020B0502040204020203" pitchFamily="34" charset="0"/>
                        </a:rPr>
                        <a:t>synchronization</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Directory synchronization </a:t>
                      </a:r>
                      <a:r>
                        <a:rPr lang="en-GB" sz="1200" baseline="0" dirty="0">
                          <a:latin typeface="Segoe UI" panose="020B0502040204020203" pitchFamily="34" charset="0"/>
                          <a:cs typeface="Segoe UI" panose="020B0502040204020203" pitchFamily="34" charset="0"/>
                        </a:rPr>
                        <a:t> with</a:t>
                      </a:r>
                      <a:br>
                        <a:rPr lang="en-GB" sz="1200" baseline="0" dirty="0">
                          <a:latin typeface="Segoe UI" panose="020B0502040204020203" pitchFamily="34" charset="0"/>
                          <a:cs typeface="Segoe UI" panose="020B0502040204020203" pitchFamily="34" charset="0"/>
                        </a:rPr>
                      </a:br>
                      <a:r>
                        <a:rPr lang="en-GB" sz="1200" dirty="0">
                          <a:latin typeface="Segoe UI" panose="020B0502040204020203" pitchFamily="34" charset="0"/>
                          <a:cs typeface="Segoe UI" panose="020B0502040204020203" pitchFamily="34" charset="0"/>
                        </a:rPr>
                        <a:t>federation</a:t>
                      </a:r>
                      <a:endParaRPr lang="en-US" sz="1200" dirty="0">
                        <a:latin typeface="Segoe UI" panose="020B0502040204020203" pitchFamily="34" charset="0"/>
                        <a:cs typeface="Segoe UI" panose="020B0502040204020203" pitchFamily="34" charset="0"/>
                      </a:endParaRPr>
                    </a:p>
                  </a:txBody>
                  <a:tcPr marL="87786" marR="87786" marT="43893" marB="43893"/>
                </a:tc>
                <a:extLst>
                  <a:ext uri="{0D108BD9-81ED-4DB2-BD59-A6C34878D82A}">
                    <a16:rowId xmlns:a16="http://schemas.microsoft.com/office/drawing/2014/main" xmlns="" val="10000"/>
                  </a:ext>
                </a:extLst>
              </a:tr>
              <a:tr h="461735">
                <a:tc>
                  <a:txBody>
                    <a:bodyPr/>
                    <a:lstStyle/>
                    <a:p>
                      <a:r>
                        <a:rPr lang="en-GB" sz="1200" dirty="0">
                          <a:latin typeface="Segoe UI" panose="020B0502040204020203" pitchFamily="34" charset="0"/>
                          <a:cs typeface="Segoe UI" panose="020B0502040204020203" pitchFamily="34" charset="0"/>
                        </a:rPr>
                        <a:t>Sync users,</a:t>
                      </a:r>
                      <a:r>
                        <a:rPr lang="en-GB" sz="1200" baseline="0" dirty="0">
                          <a:latin typeface="Segoe UI" panose="020B0502040204020203" pitchFamily="34" charset="0"/>
                          <a:cs typeface="Segoe UI" panose="020B0502040204020203" pitchFamily="34" charset="0"/>
                        </a:rPr>
                        <a:t> groups and contacts with Azure</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xmlns="" val="10001"/>
                  </a:ext>
                </a:extLst>
              </a:tr>
              <a:tr h="452423">
                <a:tc>
                  <a:txBody>
                    <a:bodyPr/>
                    <a:lstStyle/>
                    <a:p>
                      <a:r>
                        <a:rPr lang="en-GB" sz="1200" dirty="0">
                          <a:latin typeface="Segoe UI" panose="020B0502040204020203" pitchFamily="34" charset="0"/>
                          <a:cs typeface="Segoe UI" panose="020B0502040204020203" pitchFamily="34" charset="0"/>
                        </a:rPr>
                        <a:t>Sync incremental</a:t>
                      </a:r>
                      <a:r>
                        <a:rPr lang="en-GB" sz="1200" baseline="0" dirty="0">
                          <a:latin typeface="Segoe UI" panose="020B0502040204020203" pitchFamily="34" charset="0"/>
                          <a:cs typeface="Segoe UI" panose="020B0502040204020203" pitchFamily="34" charset="0"/>
                        </a:rPr>
                        <a:t> updates with Azure</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xmlns="" val="10002"/>
                  </a:ext>
                </a:extLst>
              </a:tr>
              <a:tr h="461735">
                <a:tc>
                  <a:txBody>
                    <a:bodyPr/>
                    <a:lstStyle/>
                    <a:p>
                      <a:r>
                        <a:rPr lang="en-GB" sz="1200" dirty="0">
                          <a:latin typeface="Segoe UI" panose="020B0502040204020203" pitchFamily="34" charset="0"/>
                          <a:cs typeface="Segoe UI" panose="020B0502040204020203" pitchFamily="34" charset="0"/>
                        </a:rPr>
                        <a:t>Enable</a:t>
                      </a:r>
                      <a:r>
                        <a:rPr lang="en-GB" sz="1200" baseline="0" dirty="0">
                          <a:latin typeface="Segoe UI" panose="020B0502040204020203" pitchFamily="34" charset="0"/>
                          <a:cs typeface="Segoe UI" panose="020B0502040204020203" pitchFamily="34" charset="0"/>
                        </a:rPr>
                        <a:t> hybrid Office 365 scenarios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r>
                        <a:rPr lang="en-GB" sz="1200" baseline="0" dirty="0">
                          <a:latin typeface="Segoe UI" panose="020B0502040204020203" pitchFamily="34" charset="0"/>
                          <a:cs typeface="Segoe UI" panose="020B0502040204020203" pitchFamily="34" charset="0"/>
                        </a:rPr>
                        <a:t>, limited support</a:t>
                      </a:r>
                      <a:endParaRPr lang="en-US" sz="1200" dirty="0">
                        <a:latin typeface="Segoe UI" panose="020B0502040204020203" pitchFamily="34" charset="0"/>
                        <a:cs typeface="Segoe UI" panose="020B0502040204020203" pitchFamily="34" charset="0"/>
                      </a:endParaRPr>
                    </a:p>
                  </a:txBody>
                  <a:tcPr marL="87786" marR="87786" marT="43893" marB="43893">
                    <a:solidFill>
                      <a:srgbClr val="FFC000"/>
                    </a:solidFill>
                  </a:tcPr>
                </a:tc>
                <a:tc>
                  <a:txBody>
                    <a:bodyPr/>
                    <a:lstStyle/>
                    <a:p>
                      <a:r>
                        <a:rPr lang="en-GB" sz="1200" dirty="0">
                          <a:latin typeface="Segoe UI" panose="020B0502040204020203" pitchFamily="34" charset="0"/>
                          <a:cs typeface="Segoe UI" panose="020B0502040204020203" pitchFamily="34" charset="0"/>
                        </a:rPr>
                        <a:t>Yes,</a:t>
                      </a:r>
                      <a:r>
                        <a:rPr lang="en-GB" sz="1200" baseline="0" dirty="0">
                          <a:latin typeface="Segoe UI" panose="020B0502040204020203" pitchFamily="34" charset="0"/>
                          <a:cs typeface="Segoe UI" panose="020B0502040204020203" pitchFamily="34" charset="0"/>
                        </a:rPr>
                        <a:t> limited support</a:t>
                      </a:r>
                      <a:endParaRPr lang="en-US" sz="1200" dirty="0">
                        <a:latin typeface="Segoe UI" panose="020B0502040204020203" pitchFamily="34" charset="0"/>
                        <a:cs typeface="Segoe UI" panose="020B0502040204020203" pitchFamily="34" charset="0"/>
                      </a:endParaRPr>
                    </a:p>
                  </a:txBody>
                  <a:tcPr marL="87786" marR="87786" marT="43893" marB="43893">
                    <a:solidFill>
                      <a:srgbClr val="FFC000"/>
                    </a:solidFill>
                  </a:tcPr>
                </a:tc>
                <a:tc>
                  <a:txBody>
                    <a:bodyPr/>
                    <a:lstStyle/>
                    <a:p>
                      <a:r>
                        <a:rPr lang="en-GB" sz="1200" dirty="0">
                          <a:latin typeface="Segoe UI" panose="020B0502040204020203" pitchFamily="34" charset="0"/>
                          <a:cs typeface="Segoe UI" panose="020B0502040204020203" pitchFamily="34" charset="0"/>
                        </a:rPr>
                        <a:t>Yes</a:t>
                      </a:r>
                      <a:r>
                        <a:rPr lang="en-GB" sz="1200" baseline="0" dirty="0">
                          <a:latin typeface="Segoe UI" panose="020B0502040204020203" pitchFamily="34" charset="0"/>
                          <a:cs typeface="Segoe UI" panose="020B0502040204020203" pitchFamily="34" charset="0"/>
                        </a:rPr>
                        <a:t>, full support</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xmlns="" val="10003"/>
                  </a:ext>
                </a:extLst>
              </a:tr>
              <a:tr h="461735">
                <a:tc>
                  <a:txBody>
                    <a:bodyPr/>
                    <a:lstStyle/>
                    <a:p>
                      <a:r>
                        <a:rPr lang="en-GB" sz="1200" dirty="0">
                          <a:latin typeface="Segoe UI" panose="020B0502040204020203" pitchFamily="34" charset="0"/>
                          <a:cs typeface="Segoe UI" panose="020B0502040204020203" pitchFamily="34" charset="0"/>
                        </a:rPr>
                        <a:t>Users</a:t>
                      </a:r>
                      <a:r>
                        <a:rPr lang="en-GB" sz="1200" baseline="0" dirty="0">
                          <a:latin typeface="Segoe UI" panose="020B0502040204020203" pitchFamily="34" charset="0"/>
                          <a:cs typeface="Segoe UI" panose="020B0502040204020203" pitchFamily="34" charset="0"/>
                        </a:rPr>
                        <a:t> can sign in with on-premises credentials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xmlns="" val="10004"/>
                  </a:ext>
                </a:extLst>
              </a:tr>
              <a:tr h="452423">
                <a:tc>
                  <a:txBody>
                    <a:bodyPr/>
                    <a:lstStyle/>
                    <a:p>
                      <a:r>
                        <a:rPr lang="en-GB" sz="1200" dirty="0">
                          <a:latin typeface="Segoe UI" panose="020B0502040204020203" pitchFamily="34" charset="0"/>
                          <a:cs typeface="Segoe UI" panose="020B0502040204020203" pitchFamily="34" charset="0"/>
                        </a:rPr>
                        <a:t>Reduce password </a:t>
                      </a:r>
                      <a:r>
                        <a:rPr lang="en-GB" sz="1200" baseline="0" dirty="0">
                          <a:latin typeface="Segoe UI" panose="020B0502040204020203" pitchFamily="34" charset="0"/>
                          <a:cs typeface="Segoe UI" panose="020B0502040204020203" pitchFamily="34" charset="0"/>
                        </a:rPr>
                        <a:t>administration costs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xmlns="" val="10005"/>
                  </a:ext>
                </a:extLst>
              </a:tr>
              <a:tr h="461735">
                <a:tc>
                  <a:txBody>
                    <a:bodyPr/>
                    <a:lstStyle/>
                    <a:p>
                      <a:r>
                        <a:rPr lang="en-GB" sz="1200" dirty="0">
                          <a:latin typeface="Segoe UI" panose="020B0502040204020203" pitchFamily="34" charset="0"/>
                          <a:cs typeface="Segoe UI" panose="020B0502040204020203" pitchFamily="34" charset="0"/>
                        </a:rPr>
                        <a:t>Control password policies from an on-premises directory</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xmlns="" val="10006"/>
                  </a:ext>
                </a:extLst>
              </a:tr>
              <a:tr h="452423">
                <a:tc>
                  <a:txBody>
                    <a:bodyPr/>
                    <a:lstStyle/>
                    <a:p>
                      <a:r>
                        <a:rPr lang="en-GB" sz="1200" dirty="0">
                          <a:latin typeface="Segoe UI" panose="020B0502040204020203" pitchFamily="34" charset="0"/>
                          <a:cs typeface="Segoe UI" panose="020B0502040204020203" pitchFamily="34" charset="0"/>
                        </a:rPr>
                        <a:t>Enable cloud-based</a:t>
                      </a:r>
                      <a:r>
                        <a:rPr lang="en-GB" sz="1200" baseline="0" dirty="0">
                          <a:latin typeface="Segoe UI" panose="020B0502040204020203" pitchFamily="34" charset="0"/>
                          <a:cs typeface="Segoe UI" panose="020B0502040204020203" pitchFamily="34" charset="0"/>
                        </a:rPr>
                        <a:t> multi-factor authentication </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xmlns="" val="10007"/>
                  </a:ext>
                </a:extLst>
              </a:tr>
              <a:tr h="271610">
                <a:tc>
                  <a:txBody>
                    <a:bodyPr/>
                    <a:lstStyle/>
                    <a:p>
                      <a:r>
                        <a:rPr lang="en-GB" sz="1200" dirty="0">
                          <a:latin typeface="Segoe UI" panose="020B0502040204020203" pitchFamily="34" charset="0"/>
                          <a:cs typeface="Segoe UI" panose="020B0502040204020203" pitchFamily="34" charset="0"/>
                        </a:rPr>
                        <a:t>Enable on-premises</a:t>
                      </a:r>
                      <a:r>
                        <a:rPr lang="en-GB" sz="1200" baseline="0" dirty="0">
                          <a:latin typeface="Segoe UI" panose="020B0502040204020203" pitchFamily="34" charset="0"/>
                          <a:cs typeface="Segoe UI" panose="020B0502040204020203" pitchFamily="34" charset="0"/>
                        </a:rPr>
                        <a:t> multi-factor authentication </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xmlns="" val="10008"/>
                  </a:ext>
                </a:extLst>
              </a:tr>
              <a:tr h="461735">
                <a:tc>
                  <a:txBody>
                    <a:bodyPr/>
                    <a:lstStyle/>
                    <a:p>
                      <a:r>
                        <a:rPr lang="en-GB" sz="1200" dirty="0">
                          <a:latin typeface="Segoe UI" panose="020B0502040204020203" pitchFamily="34" charset="0"/>
                          <a:cs typeface="Segoe UI" panose="020B0502040204020203" pitchFamily="34" charset="0"/>
                        </a:rPr>
                        <a:t>Authenticate</a:t>
                      </a:r>
                      <a:r>
                        <a:rPr lang="en-GB" sz="1200" baseline="0" dirty="0">
                          <a:latin typeface="Segoe UI" panose="020B0502040204020203" pitchFamily="34" charset="0"/>
                          <a:cs typeface="Segoe UI" panose="020B0502040204020203" pitchFamily="34" charset="0"/>
                        </a:rPr>
                        <a:t> against on-premises directory</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xmlns="" val="10009"/>
                  </a:ext>
                </a:extLst>
              </a:tr>
              <a:tr h="461735">
                <a:tc>
                  <a:txBody>
                    <a:bodyPr/>
                    <a:lstStyle/>
                    <a:p>
                      <a:r>
                        <a:rPr lang="en-GB" sz="1200" dirty="0">
                          <a:latin typeface="Segoe UI" panose="020B0502040204020203" pitchFamily="34" charset="0"/>
                          <a:cs typeface="Segoe UI" panose="020B0502040204020203" pitchFamily="34" charset="0"/>
                        </a:rPr>
                        <a:t>Implement</a:t>
                      </a:r>
                      <a:r>
                        <a:rPr lang="en-GB" sz="1200" baseline="0" dirty="0">
                          <a:latin typeface="Segoe UI" panose="020B0502040204020203" pitchFamily="34" charset="0"/>
                          <a:cs typeface="Segoe UI" panose="020B0502040204020203" pitchFamily="34" charset="0"/>
                        </a:rPr>
                        <a:t> SSO with  organizational credentials</a:t>
                      </a:r>
                      <a:endParaRPr lang="en-US" sz="1200" dirty="0">
                        <a:latin typeface="Segoe UI" panose="020B0502040204020203" pitchFamily="34" charset="0"/>
                        <a:cs typeface="Segoe UI" panose="020B0502040204020203" pitchFamily="34" charset="0"/>
                      </a:endParaRPr>
                    </a:p>
                  </a:txBody>
                  <a:tcPr marL="87786" marR="87786" marT="43893" marB="43893"/>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No</a:t>
                      </a:r>
                      <a:endParaRPr lang="en-US" sz="1200" dirty="0">
                        <a:latin typeface="Segoe UI" panose="020B0502040204020203" pitchFamily="34" charset="0"/>
                        <a:cs typeface="Segoe UI" panose="020B0502040204020203" pitchFamily="34" charset="0"/>
                      </a:endParaRPr>
                    </a:p>
                  </a:txBody>
                  <a:tcPr marL="87786" marR="87786" marT="43893" marB="43893">
                    <a:solidFill>
                      <a:srgbClr val="DF0808"/>
                    </a:solidFill>
                  </a:tcPr>
                </a:tc>
                <a:tc>
                  <a:txBody>
                    <a:bodyPr/>
                    <a:lstStyle/>
                    <a:p>
                      <a:r>
                        <a:rPr lang="en-GB" sz="1200" dirty="0">
                          <a:latin typeface="Segoe UI" panose="020B0502040204020203" pitchFamily="34" charset="0"/>
                          <a:cs typeface="Segoe UI" panose="020B0502040204020203" pitchFamily="34" charset="0"/>
                        </a:rPr>
                        <a:t>Yes</a:t>
                      </a:r>
                      <a:endParaRPr lang="en-US" sz="1200" dirty="0">
                        <a:latin typeface="Segoe UI" panose="020B0502040204020203" pitchFamily="34" charset="0"/>
                        <a:cs typeface="Segoe UI" panose="020B0502040204020203" pitchFamily="34" charset="0"/>
                      </a:endParaRPr>
                    </a:p>
                  </a:txBody>
                  <a:tcPr marL="87786" marR="87786" marT="43893" marB="43893">
                    <a:solidFill>
                      <a:srgbClr val="92D050"/>
                    </a:solid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54164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bb1ea5f-c795-445c-a46f-dc7b25d23d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Discussion: Which directory synchronization option is suitable for my environment?</a:t>
            </a:r>
            <a:endParaRPr lang="en-US" dirty="0"/>
          </a:p>
        </p:txBody>
      </p:sp>
      <p:sp>
        <p:nvSpPr>
          <p:cNvPr id="4" name="Content Placeholder 2"/>
          <p:cNvSpPr txBox="1">
            <a:spLocks/>
          </p:cNvSpPr>
          <p:nvPr/>
        </p:nvSpPr>
        <p:spPr>
          <a:xfrm>
            <a:off x="458788" y="115456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Which directory synchronization option would be optimal for your organization?</a:t>
            </a:r>
            <a:endParaRPr lang="en-GB" kern="0" dirty="0">
              <a:solidFill>
                <a:srgbClr val="000000"/>
              </a:solidFill>
            </a:endParaRPr>
          </a:p>
          <a:p>
            <a:pPr marL="0" lvl="0" indent="0">
              <a:buNone/>
            </a:pPr>
            <a:endParaRPr lang="en-US" kern="0" dirty="0">
              <a:solidFill>
                <a:srgbClr val="00000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1751" y="2925369"/>
            <a:ext cx="1560936" cy="1684732"/>
          </a:xfrm>
          <a:prstGeom prst="rect">
            <a:avLst/>
          </a:prstGeom>
        </p:spPr>
      </p:pic>
      <p:sp>
        <p:nvSpPr>
          <p:cNvPr id="6" name="Rectangular Callout 5"/>
          <p:cNvSpPr/>
          <p:nvPr/>
        </p:nvSpPr>
        <p:spPr bwMode="auto">
          <a:xfrm>
            <a:off x="379562" y="1065004"/>
            <a:ext cx="8195095" cy="1373396"/>
          </a:xfrm>
          <a:prstGeom prst="wedgeRectCallout">
            <a:avLst>
              <a:gd name="adj1" fmla="val -19655"/>
              <a:gd name="adj2" fmla="val 78574"/>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dirty="0">
              <a:solidFill>
                <a:srgbClr val="000000"/>
              </a:solidFill>
              <a:latin typeface="Verdana" pitchFamily="34" charset="0"/>
              <a:cs typeface="Arial" charset="0"/>
            </a:endParaRPr>
          </a:p>
        </p:txBody>
      </p:sp>
      <p:sp>
        <p:nvSpPr>
          <p:cNvPr id="7" name="Rectangle 6"/>
          <p:cNvSpPr/>
          <p:nvPr/>
        </p:nvSpPr>
        <p:spPr bwMode="auto">
          <a:xfrm>
            <a:off x="6591300" y="4610101"/>
            <a:ext cx="2347427" cy="2070618"/>
          </a:xfrm>
          <a:prstGeom prst="rect">
            <a:avLst/>
          </a:prstGeom>
          <a:noFill/>
          <a:ln w="9525" cap="flat" cmpd="sng" algn="ctr">
            <a:solidFill>
              <a:srgbClr val="0070C0"/>
            </a:solid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algn="ctr" eaLnBrk="0" fontAlgn="base" hangingPunct="0">
              <a:spcBef>
                <a:spcPct val="0"/>
              </a:spcBef>
              <a:spcAft>
                <a:spcPct val="0"/>
              </a:spcAft>
            </a:pPr>
            <a:r>
              <a:rPr lang="en-CA" dirty="0">
                <a:solidFill>
                  <a:srgbClr val="000000"/>
                </a:solidFill>
                <a:latin typeface="Segoe UI" panose="020B0502040204020203" pitchFamily="34" charset="0"/>
                <a:cs typeface="Segoe UI" panose="020B0502040204020203" pitchFamily="34" charset="0"/>
              </a:rPr>
              <a:t>5 minutes</a:t>
            </a:r>
          </a:p>
        </p:txBody>
      </p:sp>
      <p:pic>
        <p:nvPicPr>
          <p:cNvPr id="8" name="Picture 7"/>
          <p:cNvPicPr>
            <a:picLocks noChangeAspect="1"/>
          </p:cNvPicPr>
          <p:nvPr/>
        </p:nvPicPr>
        <p:blipFill>
          <a:blip r:embed="rId4"/>
          <a:stretch>
            <a:fillRect/>
          </a:stretch>
        </p:blipFill>
        <p:spPr>
          <a:xfrm>
            <a:off x="7301739" y="5360231"/>
            <a:ext cx="1058407" cy="1320486"/>
          </a:xfrm>
          <a:prstGeom prst="rect">
            <a:avLst/>
          </a:prstGeom>
        </p:spPr>
      </p:pic>
      <p:pic>
        <p:nvPicPr>
          <p:cNvPr id="9" name="Freeform 8"/>
          <p:cNvPicPr>
            <a:picLocks noChangeArrowheads="1"/>
          </p:cNvPicPr>
          <p:nvPr/>
        </p:nvPicPr>
        <p:blipFill>
          <a:blip r:embed="rId5">
            <a:extLst>
              <a:ext uri="{28A0092B-C50C-407E-A947-70E740481C1C}">
                <a14:useLocalDpi xmlns:a14="http://schemas.microsoft.com/office/drawing/2010/main" val="0"/>
              </a:ext>
            </a:extLst>
          </a:blip>
          <a:srcRect t="-8333" b="-29723"/>
          <a:stretch>
            <a:fillRect/>
          </a:stretch>
        </p:blipFill>
        <p:spPr bwMode="auto">
          <a:xfrm>
            <a:off x="7301739" y="4907192"/>
            <a:ext cx="1230057" cy="81593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78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Preparing on-premises Active Directory for directory synchronization</a:t>
            </a:r>
            <a:endParaRPr lang="en-US" dirty="0"/>
          </a:p>
        </p:txBody>
      </p:sp>
      <p:sp>
        <p:nvSpPr>
          <p:cNvPr id="4" name="Content Placeholder 2"/>
          <p:cNvSpPr txBox="1">
            <a:spLocks/>
          </p:cNvSpPr>
          <p:nvPr/>
        </p:nvSpPr>
        <p:spPr>
          <a:xfrm>
            <a:off x="460375" y="1318927"/>
            <a:ext cx="831307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Review domain controller requirements</a:t>
            </a:r>
          </a:p>
          <a:p>
            <a:pPr lvl="0"/>
            <a:r>
              <a:rPr lang="en-US" kern="0" dirty="0">
                <a:solidFill>
                  <a:srgbClr val="000000"/>
                </a:solidFill>
              </a:rPr>
              <a:t>Review Azure AD Connect computer requirements</a:t>
            </a:r>
          </a:p>
          <a:p>
            <a:pPr lvl="0"/>
            <a:r>
              <a:rPr lang="en-US" kern="0" dirty="0">
                <a:solidFill>
                  <a:srgbClr val="000000"/>
                </a:solidFill>
              </a:rPr>
              <a:t>Review hardware recommendations</a:t>
            </a:r>
          </a:p>
          <a:p>
            <a:pPr lvl="0"/>
            <a:r>
              <a:rPr lang="en-US" kern="0" dirty="0">
                <a:solidFill>
                  <a:srgbClr val="000000"/>
                </a:solidFill>
              </a:rPr>
              <a:t>Review accounts and required permissions</a:t>
            </a:r>
          </a:p>
          <a:p>
            <a:pPr lvl="0"/>
            <a:r>
              <a:rPr lang="en-US" kern="0" dirty="0">
                <a:solidFill>
                  <a:srgbClr val="000000"/>
                </a:solidFill>
              </a:rPr>
              <a:t>Review network connectivity requirements</a:t>
            </a:r>
          </a:p>
          <a:p>
            <a:pPr lvl="0"/>
            <a:r>
              <a:rPr lang="en-US" kern="0" dirty="0">
                <a:solidFill>
                  <a:srgbClr val="000000"/>
                </a:solidFill>
              </a:rPr>
              <a:t>Review certificate requirements</a:t>
            </a:r>
          </a:p>
          <a:p>
            <a:pPr lvl="0"/>
            <a:r>
              <a:rPr lang="en-US" kern="0" dirty="0">
                <a:solidFill>
                  <a:srgbClr val="000000"/>
                </a:solidFill>
              </a:rPr>
              <a:t>Review Azure AD Connect supporting components</a:t>
            </a:r>
          </a:p>
          <a:p>
            <a:pPr lvl="0"/>
            <a:r>
              <a:rPr lang="en-US" kern="0" dirty="0">
                <a:solidFill>
                  <a:srgbClr val="000000"/>
                </a:solidFill>
              </a:rPr>
              <a:t>Review UPN requirements</a:t>
            </a:r>
          </a:p>
          <a:p>
            <a:pPr lvl="0"/>
            <a:r>
              <a:rPr lang="en-US" kern="0" dirty="0">
                <a:solidFill>
                  <a:srgbClr val="000000"/>
                </a:solidFill>
              </a:rPr>
              <a:t>Clean up AD DS</a:t>
            </a:r>
            <a:endParaRPr lang="en-GB" kern="0" dirty="0">
              <a:solidFill>
                <a:srgbClr val="000000"/>
              </a:solidFill>
            </a:endParaRPr>
          </a:p>
          <a:p>
            <a:pPr lvl="1"/>
            <a:endParaRPr lang="en-GB"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89042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216f18-bb9c-4942-923f-ad8aacf761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Installing and configuring Azure AD Connect</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Use express settings for: </a:t>
            </a:r>
          </a:p>
          <a:p>
            <a:pPr lvl="1"/>
            <a:r>
              <a:rPr lang="en-US" kern="0" dirty="0">
                <a:solidFill>
                  <a:srgbClr val="000000"/>
                </a:solidFill>
              </a:rPr>
              <a:t>A single Active Directory forest</a:t>
            </a:r>
          </a:p>
          <a:p>
            <a:pPr lvl="1"/>
            <a:r>
              <a:rPr lang="en-US" kern="0" dirty="0">
                <a:solidFill>
                  <a:srgbClr val="000000"/>
                </a:solidFill>
              </a:rPr>
              <a:t>Signing in with the same password by using password synchronization</a:t>
            </a:r>
          </a:p>
          <a:p>
            <a:pPr lvl="0"/>
            <a:r>
              <a:rPr lang="en-US" kern="0" dirty="0">
                <a:solidFill>
                  <a:srgbClr val="000000"/>
                </a:solidFill>
              </a:rPr>
              <a:t>Installing Azure AD Connect with express settings:</a:t>
            </a:r>
          </a:p>
          <a:p>
            <a:pPr lvl="1"/>
            <a:r>
              <a:rPr lang="en-US" kern="0" dirty="0">
                <a:solidFill>
                  <a:srgbClr val="000000"/>
                </a:solidFill>
              </a:rPr>
              <a:t>Installs the synchronization engine</a:t>
            </a:r>
          </a:p>
          <a:p>
            <a:pPr lvl="1"/>
            <a:r>
              <a:rPr lang="en-US" kern="0" dirty="0">
                <a:solidFill>
                  <a:srgbClr val="000000"/>
                </a:solidFill>
              </a:rPr>
              <a:t>Configures Azure AD Connector</a:t>
            </a:r>
          </a:p>
          <a:p>
            <a:pPr lvl="1"/>
            <a:r>
              <a:rPr lang="en-US" kern="0" dirty="0">
                <a:solidFill>
                  <a:srgbClr val="000000"/>
                </a:solidFill>
              </a:rPr>
              <a:t>Configures the on-premises AD DS connector</a:t>
            </a:r>
          </a:p>
          <a:p>
            <a:pPr lvl="1"/>
            <a:r>
              <a:rPr lang="en-US" kern="0" dirty="0">
                <a:solidFill>
                  <a:srgbClr val="000000"/>
                </a:solidFill>
              </a:rPr>
              <a:t>Enables password synchronization</a:t>
            </a:r>
          </a:p>
          <a:p>
            <a:pPr lvl="1"/>
            <a:r>
              <a:rPr lang="en-US" kern="0" dirty="0">
                <a:solidFill>
                  <a:srgbClr val="000000"/>
                </a:solidFill>
              </a:rPr>
              <a:t>Configures synchronization services</a:t>
            </a:r>
          </a:p>
          <a:p>
            <a:pPr lvl="1"/>
            <a:r>
              <a:rPr lang="en-US" kern="0" dirty="0">
                <a:solidFill>
                  <a:srgbClr val="000000"/>
                </a:solidFill>
              </a:rPr>
              <a:t>Configures synchronization services for Exchange hybrid deployment (optional)</a:t>
            </a:r>
          </a:p>
          <a:p>
            <a:pPr marL="0" lvl="0" indent="0">
              <a:buNone/>
            </a:pPr>
            <a:endParaRPr lang="en-US"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1507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00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name="5efa306f-f2e2-42bb-84b8-30a92d3f04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Installing and configuring Azure AD Connect</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3736" lvl="1" indent="-173736"/>
            <a:r>
              <a:rPr lang="en-US" sz="2800" kern="0" dirty="0">
                <a:solidFill>
                  <a:srgbClr val="000000"/>
                </a:solidFill>
              </a:rPr>
              <a:t>Use customized settings when:</a:t>
            </a:r>
          </a:p>
          <a:p>
            <a:pPr marL="457200" lvl="2"/>
            <a:r>
              <a:rPr lang="en-US" kern="0" dirty="0">
                <a:solidFill>
                  <a:srgbClr val="000000"/>
                </a:solidFill>
              </a:rPr>
              <a:t>You have multiple forests and want to support many on-premises topologies</a:t>
            </a:r>
          </a:p>
          <a:p>
            <a:pPr marL="457200" lvl="2"/>
            <a:r>
              <a:rPr lang="en-US" kern="0" dirty="0">
                <a:solidFill>
                  <a:srgbClr val="000000"/>
                </a:solidFill>
              </a:rPr>
              <a:t>You want to customize your sign-in option, such as using </a:t>
            </a:r>
            <a:br>
              <a:rPr lang="en-US" kern="0" dirty="0">
                <a:solidFill>
                  <a:srgbClr val="000000"/>
                </a:solidFill>
              </a:rPr>
            </a:br>
            <a:r>
              <a:rPr lang="en-US" kern="0" dirty="0">
                <a:solidFill>
                  <a:srgbClr val="000000"/>
                </a:solidFill>
              </a:rPr>
              <a:t>AD FS for federation or using a non-Microsoft identity provider</a:t>
            </a:r>
          </a:p>
          <a:p>
            <a:pPr marL="457200" lvl="2"/>
            <a:r>
              <a:rPr lang="en-US" kern="0" dirty="0">
                <a:solidFill>
                  <a:srgbClr val="000000"/>
                </a:solidFill>
              </a:rPr>
              <a:t>You customize synchronization features, such as filtering and write-back</a:t>
            </a:r>
          </a:p>
          <a:p>
            <a:pPr marL="173736" lvl="1" indent="-173736"/>
            <a:r>
              <a:rPr lang="en-US" sz="2800" kern="0" dirty="0">
                <a:solidFill>
                  <a:srgbClr val="000000"/>
                </a:solidFill>
              </a:rPr>
              <a:t>Azure AD Connect filtering options:</a:t>
            </a:r>
          </a:p>
          <a:p>
            <a:pPr marL="457200" lvl="2" indent="-173736"/>
            <a:r>
              <a:rPr lang="en-US" kern="0" dirty="0">
                <a:solidFill>
                  <a:srgbClr val="000000"/>
                </a:solidFill>
              </a:rPr>
              <a:t>Single group membership</a:t>
            </a:r>
          </a:p>
          <a:p>
            <a:pPr marL="457200" lvl="2" indent="-173736"/>
            <a:r>
              <a:rPr lang="en-US" kern="0" dirty="0">
                <a:solidFill>
                  <a:srgbClr val="000000"/>
                </a:solidFill>
              </a:rPr>
              <a:t>Domain</a:t>
            </a:r>
          </a:p>
          <a:p>
            <a:pPr marL="457200" lvl="2" indent="-173736"/>
            <a:r>
              <a:rPr lang="en-US" kern="0" dirty="0">
                <a:solidFill>
                  <a:srgbClr val="000000"/>
                </a:solidFill>
              </a:rPr>
              <a:t>OU</a:t>
            </a:r>
          </a:p>
          <a:p>
            <a:pPr marL="457200" lvl="2" indent="-173736"/>
            <a:r>
              <a:rPr lang="en-US" kern="0" dirty="0">
                <a:solidFill>
                  <a:srgbClr val="000000"/>
                </a:solidFill>
              </a:rPr>
              <a:t>Attribute</a:t>
            </a:r>
          </a:p>
          <a:p>
            <a:pPr marL="173736" lvl="1" indent="-173736"/>
            <a:r>
              <a:rPr lang="en-US" sz="2800" kern="0" dirty="0">
                <a:solidFill>
                  <a:srgbClr val="000000"/>
                </a:solidFill>
              </a:rPr>
              <a:t>Manual or scheduled Azure AD Connect synchronization</a:t>
            </a:r>
            <a:endParaRPr lang="en-US"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827" y="63341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469" y="631507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320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92932c4b-8bff-4539-8aeb-91b1f273fd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dirty="0"/>
              <a:t>Managing and monitoring directory synchronization by using Azure AD Connect Health</a:t>
            </a:r>
            <a:endParaRPr lang="en-US" sz="24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Azure AD Connect Health capabilities:</a:t>
            </a:r>
          </a:p>
          <a:p>
            <a:pPr lvl="0"/>
            <a:r>
              <a:rPr lang="en-US" kern="0" dirty="0">
                <a:solidFill>
                  <a:srgbClr val="000000"/>
                </a:solidFill>
              </a:rPr>
              <a:t>Alerts provide:</a:t>
            </a:r>
          </a:p>
          <a:p>
            <a:pPr lvl="1"/>
            <a:r>
              <a:rPr lang="en-US" kern="0" dirty="0">
                <a:solidFill>
                  <a:srgbClr val="000000"/>
                </a:solidFill>
              </a:rPr>
              <a:t>Information about events</a:t>
            </a:r>
          </a:p>
          <a:p>
            <a:pPr lvl="1"/>
            <a:r>
              <a:rPr lang="en-US" kern="0" dirty="0">
                <a:solidFill>
                  <a:srgbClr val="000000"/>
                </a:solidFill>
              </a:rPr>
              <a:t>Synchronization status</a:t>
            </a:r>
          </a:p>
          <a:p>
            <a:pPr lvl="1"/>
            <a:r>
              <a:rPr lang="en-US" kern="0" dirty="0">
                <a:solidFill>
                  <a:srgbClr val="000000"/>
                </a:solidFill>
              </a:rPr>
              <a:t>Links to documentation</a:t>
            </a:r>
          </a:p>
          <a:p>
            <a:pPr lvl="1"/>
            <a:r>
              <a:rPr lang="en-US" kern="0" dirty="0">
                <a:solidFill>
                  <a:srgbClr val="000000"/>
                </a:solidFill>
              </a:rPr>
              <a:t>Email subscription for critical alerts</a:t>
            </a:r>
          </a:p>
          <a:p>
            <a:pPr lvl="0"/>
            <a:r>
              <a:rPr lang="en-US" kern="0" dirty="0">
                <a:solidFill>
                  <a:srgbClr val="000000"/>
                </a:solidFill>
              </a:rPr>
              <a:t>Sync insight provides:</a:t>
            </a:r>
          </a:p>
          <a:p>
            <a:pPr lvl="1"/>
            <a:r>
              <a:rPr lang="en-US" kern="0" dirty="0">
                <a:solidFill>
                  <a:srgbClr val="000000"/>
                </a:solidFill>
              </a:rPr>
              <a:t>Latency of synchronization objects</a:t>
            </a:r>
          </a:p>
          <a:p>
            <a:pPr lvl="1"/>
            <a:r>
              <a:rPr lang="en-US" kern="0" dirty="0">
                <a:solidFill>
                  <a:srgbClr val="000000"/>
                </a:solidFill>
              </a:rPr>
              <a:t>Synchronization object change trend</a:t>
            </a:r>
          </a:p>
        </p:txBody>
      </p:sp>
    </p:spTree>
    <p:extLst>
      <p:ext uri="{BB962C8B-B14F-4D97-AF65-F5344CB8AC3E}">
        <p14:creationId xmlns:p14="http://schemas.microsoft.com/office/powerpoint/2010/main" val="291741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2930fad1-ab7d-447e-9b08-d1f086874b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Azure AD Domain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Azure AD Domain Services:</a:t>
            </a:r>
          </a:p>
          <a:p>
            <a:pPr lvl="0"/>
            <a:r>
              <a:rPr lang="en-US" kern="0" dirty="0">
                <a:solidFill>
                  <a:srgbClr val="000000"/>
                </a:solidFill>
              </a:rPr>
              <a:t>Managed domain services on Azure</a:t>
            </a:r>
          </a:p>
          <a:p>
            <a:pPr lvl="0"/>
            <a:r>
              <a:rPr lang="en-US" kern="0" dirty="0">
                <a:solidFill>
                  <a:srgbClr val="000000"/>
                </a:solidFill>
              </a:rPr>
              <a:t>Integrates with Azure AD</a:t>
            </a:r>
          </a:p>
          <a:p>
            <a:pPr lvl="0"/>
            <a:r>
              <a:rPr lang="en-US" kern="0" dirty="0">
                <a:solidFill>
                  <a:srgbClr val="000000"/>
                </a:solidFill>
              </a:rPr>
              <a:t>Provides support for directory-aware applications</a:t>
            </a:r>
          </a:p>
          <a:p>
            <a:pPr lvl="0"/>
            <a:r>
              <a:rPr lang="en-US" kern="0" dirty="0">
                <a:solidFill>
                  <a:srgbClr val="000000"/>
                </a:solidFill>
              </a:rPr>
              <a:t>Provides support for joining a domain</a:t>
            </a:r>
          </a:p>
          <a:p>
            <a:pPr lvl="0"/>
            <a:r>
              <a:rPr lang="en-US" kern="0" dirty="0">
                <a:solidFill>
                  <a:srgbClr val="000000"/>
                </a:solidFill>
              </a:rPr>
              <a:t>Supports NTLM and Kerberos authentication</a:t>
            </a:r>
          </a:p>
          <a:p>
            <a:pPr lvl="0"/>
            <a:r>
              <a:rPr lang="en-US" kern="0" dirty="0">
                <a:solidFill>
                  <a:srgbClr val="000000"/>
                </a:solidFill>
              </a:rPr>
              <a:t>Uses organizational credentials and passwords</a:t>
            </a:r>
          </a:p>
          <a:p>
            <a:pPr lvl="0"/>
            <a:r>
              <a:rPr lang="en-US" kern="0" dirty="0">
                <a:solidFill>
                  <a:srgbClr val="000000"/>
                </a:solidFill>
              </a:rPr>
              <a:t>Manage by using Group Policy</a:t>
            </a:r>
          </a:p>
        </p:txBody>
      </p:sp>
    </p:spTree>
    <p:extLst>
      <p:ext uri="{BB962C8B-B14F-4D97-AF65-F5344CB8AC3E}">
        <p14:creationId xmlns:p14="http://schemas.microsoft.com/office/powerpoint/2010/main" val="105215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0ac83e0-966a-4f96-a2dd-f5d283218b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Demonstration: Implementing directory synchronization by using Azure AD Connect</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learn how to:</a:t>
            </a:r>
          </a:p>
          <a:p>
            <a:pPr lvl="0"/>
            <a:r>
              <a:rPr lang="en-US" kern="0" dirty="0">
                <a:solidFill>
                  <a:srgbClr val="000000"/>
                </a:solidFill>
              </a:rPr>
              <a:t>Enable directory synchronization</a:t>
            </a:r>
          </a:p>
          <a:p>
            <a:pPr lvl="0"/>
            <a:r>
              <a:rPr lang="en-US" kern="0" dirty="0">
                <a:solidFill>
                  <a:srgbClr val="000000"/>
                </a:solidFill>
              </a:rPr>
              <a:t>Install Azure AD Connect by using custom settings</a:t>
            </a:r>
          </a:p>
          <a:p>
            <a:pPr lvl="0"/>
            <a:r>
              <a:rPr lang="en-US" kern="0" dirty="0">
                <a:solidFill>
                  <a:srgbClr val="000000"/>
                </a:solidFill>
              </a:rPr>
              <a:t>Synchronize users from on-premises AD DS</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65965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17124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011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7935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3960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Implementing federation</a:t>
            </a:r>
          </a:p>
        </p:txBody>
      </p:sp>
      <p:sp>
        <p:nvSpPr>
          <p:cNvPr id="3" name="Text Placeholder 2"/>
          <p:cNvSpPr>
            <a:spLocks noGrp="1"/>
          </p:cNvSpPr>
          <p:nvPr>
            <p:ph type="body" idx="1"/>
          </p:nvPr>
        </p:nvSpPr>
        <p:spPr/>
        <p:txBody>
          <a:bodyPr/>
          <a:lstStyle/>
          <a:p>
            <a:r>
              <a:rPr lang="en-CA" dirty="0"/>
              <a:t>Overview of AD FS and Web Application Proxy
Planning for the deployment of AD FS with Azure
Deploying AD FS
Managing and maintaining AD FS</a:t>
            </a:r>
            <a:endParaRPr lang="en-US" dirty="0"/>
          </a:p>
        </p:txBody>
      </p:sp>
    </p:spTree>
    <p:extLst>
      <p:ext uri="{BB962C8B-B14F-4D97-AF65-F5344CB8AC3E}">
        <p14:creationId xmlns:p14="http://schemas.microsoft.com/office/powerpoint/2010/main" val="282286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AD FS and Web Application Proxy</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IN" sz="2400" kern="0" dirty="0">
                <a:solidFill>
                  <a:srgbClr val="000000"/>
                </a:solidFill>
              </a:rPr>
              <a:t>How AD FS works with Azure AD:</a:t>
            </a:r>
            <a:endParaRPr lang="en-GB" sz="2400" kern="0" dirty="0">
              <a:solidFill>
                <a:srgbClr val="000000"/>
              </a:solidFill>
            </a:endParaRPr>
          </a:p>
          <a:p>
            <a:pPr marL="514350" lvl="0" indent="-514350">
              <a:buFont typeface="+mj-lt"/>
              <a:buAutoNum type="arabicPeriod"/>
            </a:pPr>
            <a:r>
              <a:rPr lang="en-GB" sz="2400" kern="0" dirty="0">
                <a:solidFill>
                  <a:srgbClr val="000000"/>
                </a:solidFill>
              </a:rPr>
              <a:t>A client makes an authentication request to a resource that Azure AD protects</a:t>
            </a:r>
          </a:p>
          <a:p>
            <a:pPr marL="514350" lvl="0" indent="-514350">
              <a:buFont typeface="+mj-lt"/>
              <a:buAutoNum type="arabicPeriod"/>
            </a:pPr>
            <a:r>
              <a:rPr lang="en-GB" sz="2400" kern="0" dirty="0">
                <a:solidFill>
                  <a:srgbClr val="000000"/>
                </a:solidFill>
              </a:rPr>
              <a:t>The authentication request redirects to the on-premises federation service, typically through a proxy</a:t>
            </a:r>
          </a:p>
          <a:p>
            <a:pPr marL="514350" lvl="0" indent="-514350">
              <a:buFont typeface="+mj-lt"/>
              <a:buAutoNum type="arabicPeriod"/>
            </a:pPr>
            <a:r>
              <a:rPr lang="en-GB" sz="2400" kern="0" dirty="0">
                <a:solidFill>
                  <a:srgbClr val="000000"/>
                </a:solidFill>
              </a:rPr>
              <a:t>The proxy passes the request to the server that runs the AD FS service; AD FS verifies that the user authenticates successfully against AD DS</a:t>
            </a:r>
          </a:p>
          <a:p>
            <a:pPr marL="514350" lvl="0" indent="-514350">
              <a:buFont typeface="+mj-lt"/>
              <a:buAutoNum type="arabicPeriod"/>
            </a:pPr>
            <a:r>
              <a:rPr lang="en-GB" sz="2400" kern="0" dirty="0">
                <a:solidFill>
                  <a:srgbClr val="000000"/>
                </a:solidFill>
              </a:rPr>
              <a:t>AD FS creates a token that contains claims about the user</a:t>
            </a:r>
          </a:p>
          <a:p>
            <a:pPr marL="514350" lvl="0" indent="-514350">
              <a:buFont typeface="+mj-lt"/>
              <a:buAutoNum type="arabicPeriod"/>
            </a:pPr>
            <a:r>
              <a:rPr lang="en-GB" sz="2400" kern="0" dirty="0">
                <a:solidFill>
                  <a:srgbClr val="000000"/>
                </a:solidFill>
              </a:rPr>
              <a:t>AD FS passes that token back to Azure AD</a:t>
            </a:r>
          </a:p>
          <a:p>
            <a:pPr marL="514350" lvl="0" indent="-514350">
              <a:buFont typeface="+mj-lt"/>
              <a:buAutoNum type="arabicPeriod"/>
            </a:pPr>
            <a:r>
              <a:rPr lang="en-GB" sz="2400" kern="0" dirty="0">
                <a:solidFill>
                  <a:srgbClr val="000000"/>
                </a:solidFill>
              </a:rPr>
              <a:t>Azure AD generates a security token that grants access to the requested resource</a:t>
            </a:r>
            <a:endParaRPr lang="en-US" sz="2400"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849" y="6410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2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name="99488dd4-dbc4-4cda-bd36-33877839c9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AD FS and Web Application Proxy</a:t>
            </a:r>
            <a:endParaRPr lang="en-US" dirty="0"/>
          </a:p>
        </p:txBody>
      </p:sp>
      <p:sp>
        <p:nvSpPr>
          <p:cNvPr id="4" name="Content Placeholder 2"/>
          <p:cNvSpPr txBox="1">
            <a:spLocks/>
          </p:cNvSpPr>
          <p:nvPr/>
        </p:nvSpPr>
        <p:spPr>
          <a:xfrm>
            <a:off x="142240" y="1021215"/>
            <a:ext cx="885952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AD FS servers:</a:t>
            </a:r>
          </a:p>
          <a:p>
            <a:pPr lvl="1"/>
            <a:r>
              <a:rPr lang="en-GB" kern="0" dirty="0">
                <a:solidFill>
                  <a:srgbClr val="000000"/>
                </a:solidFill>
              </a:rPr>
              <a:t>Authenticate users against an Active Directory domain controller</a:t>
            </a:r>
          </a:p>
          <a:p>
            <a:pPr marL="174625" lvl="1" indent="-174625">
              <a:buSzPct val="90000"/>
            </a:pPr>
            <a:r>
              <a:rPr lang="en-GB" kern="0" dirty="0">
                <a:solidFill>
                  <a:srgbClr val="000000"/>
                </a:solidFill>
              </a:rPr>
              <a:t>AD FS authentication methods:</a:t>
            </a:r>
          </a:p>
          <a:p>
            <a:pPr lvl="1"/>
            <a:r>
              <a:rPr lang="en-US" kern="0" dirty="0">
                <a:solidFill>
                  <a:srgbClr val="000000"/>
                </a:solidFill>
              </a:rPr>
              <a:t>Forms authentication </a:t>
            </a:r>
          </a:p>
          <a:p>
            <a:pPr lvl="1"/>
            <a:r>
              <a:rPr lang="en-US" kern="0" dirty="0">
                <a:solidFill>
                  <a:srgbClr val="000000"/>
                </a:solidFill>
              </a:rPr>
              <a:t>Certificate authentication </a:t>
            </a:r>
          </a:p>
          <a:p>
            <a:pPr lvl="1"/>
            <a:r>
              <a:rPr lang="en-US" kern="0" dirty="0">
                <a:solidFill>
                  <a:srgbClr val="000000"/>
                </a:solidFill>
              </a:rPr>
              <a:t>Windows authentication </a:t>
            </a:r>
          </a:p>
          <a:p>
            <a:pPr lvl="1"/>
            <a:r>
              <a:rPr lang="en-US" kern="0" dirty="0">
                <a:solidFill>
                  <a:srgbClr val="000000"/>
                </a:solidFill>
              </a:rPr>
              <a:t>Device authentication</a:t>
            </a:r>
          </a:p>
          <a:p>
            <a:pPr lvl="1"/>
            <a:r>
              <a:rPr lang="en-US" kern="0" dirty="0">
                <a:solidFill>
                  <a:srgbClr val="000000"/>
                </a:solidFill>
              </a:rPr>
              <a:t>Azure Multi-Factor Authentication</a:t>
            </a:r>
            <a:endParaRPr lang="en-GB" kern="0" dirty="0">
              <a:solidFill>
                <a:srgbClr val="000000"/>
              </a:solidFill>
            </a:endParaRPr>
          </a:p>
          <a:p>
            <a:pPr lvl="0"/>
            <a:r>
              <a:rPr lang="en-GB" sz="2400" kern="0" dirty="0">
                <a:solidFill>
                  <a:srgbClr val="000000"/>
                </a:solidFill>
              </a:rPr>
              <a:t>AD FS proxy or Web Application Proxy servers:</a:t>
            </a:r>
          </a:p>
          <a:p>
            <a:pPr lvl="1"/>
            <a:r>
              <a:rPr lang="en-GB" kern="0" dirty="0">
                <a:solidFill>
                  <a:srgbClr val="000000"/>
                </a:solidFill>
              </a:rPr>
              <a:t>Provide Internet-accessible service and protect AD FS servers</a:t>
            </a:r>
          </a:p>
          <a:p>
            <a:pPr lvl="1"/>
            <a:r>
              <a:rPr lang="en-GB" kern="0" dirty="0">
                <a:solidFill>
                  <a:srgbClr val="000000"/>
                </a:solidFill>
              </a:rPr>
              <a:t>Are located in the perimeter network and redirect incoming authentication requests to the AD FS server</a:t>
            </a:r>
          </a:p>
          <a:p>
            <a:pPr lvl="0"/>
            <a:endParaRPr lang="en-US" kern="0" dirty="0">
              <a:solidFill>
                <a:srgbClr val="000000"/>
              </a:solidFill>
            </a:endParaRPr>
          </a:p>
          <a:p>
            <a:pPr marL="0" lvl="0" indent="0">
              <a:buNone/>
            </a:pPr>
            <a:endParaRPr lang="en-US"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6207" y="64103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849" y="64103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1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7981876" cy="740664"/>
          </a:xfrm>
        </p:spPr>
        <p:txBody>
          <a:bodyPr/>
          <a:lstStyle/>
          <a:p>
            <a:r>
              <a:rPr lang="en-CA" dirty="0"/>
              <a:t>Planning for the deployment of AD FS with Azure</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Plan for devices and browsers</a:t>
            </a:r>
          </a:p>
          <a:p>
            <a:pPr lvl="0"/>
            <a:r>
              <a:rPr lang="en-GB" kern="0" dirty="0">
                <a:solidFill>
                  <a:srgbClr val="000000"/>
                </a:solidFill>
              </a:rPr>
              <a:t>Plan server placement</a:t>
            </a:r>
          </a:p>
          <a:p>
            <a:pPr lvl="0"/>
            <a:r>
              <a:rPr lang="en-GB" kern="0" dirty="0">
                <a:solidFill>
                  <a:srgbClr val="000000"/>
                </a:solidFill>
              </a:rPr>
              <a:t>Plan scalability</a:t>
            </a:r>
          </a:p>
          <a:p>
            <a:pPr lvl="0"/>
            <a:r>
              <a:rPr lang="en-GB" kern="0" dirty="0">
                <a:solidFill>
                  <a:srgbClr val="000000"/>
                </a:solidFill>
              </a:rPr>
              <a:t>Plan conditional access</a:t>
            </a:r>
          </a:p>
          <a:p>
            <a:pPr lvl="0"/>
            <a:r>
              <a:rPr lang="en-GB" kern="0" dirty="0">
                <a:solidFill>
                  <a:srgbClr val="000000"/>
                </a:solidFill>
              </a:rPr>
              <a:t>Plan certificates</a:t>
            </a:r>
          </a:p>
          <a:p>
            <a:pPr lvl="0"/>
            <a:r>
              <a:rPr lang="en-GB" kern="0" dirty="0">
                <a:solidFill>
                  <a:srgbClr val="000000"/>
                </a:solidFill>
              </a:rPr>
              <a:t>Plan availability</a:t>
            </a:r>
          </a:p>
          <a:p>
            <a:pPr lvl="0"/>
            <a:r>
              <a:rPr lang="en-GB" kern="0" dirty="0">
                <a:solidFill>
                  <a:srgbClr val="000000"/>
                </a:solidFill>
              </a:rPr>
              <a:t>Plan database servers</a:t>
            </a:r>
            <a:endParaRPr lang="en-US" kern="0" dirty="0">
              <a:solidFill>
                <a:srgbClr val="000000"/>
              </a:solidFill>
            </a:endParaRPr>
          </a:p>
          <a:p>
            <a:pPr lvl="0"/>
            <a:endParaRPr lang="en-GB" kern="0" dirty="0">
              <a:solidFill>
                <a:srgbClr val="000000"/>
              </a:solidFill>
            </a:endParaRPr>
          </a:p>
          <a:p>
            <a:pPr marL="0" lvl="0" indent="0">
              <a:buNone/>
            </a:pPr>
            <a:endParaRPr lang="en-US" kern="0" dirty="0">
              <a:solidFill>
                <a:srgbClr val="000000"/>
              </a:solidFill>
            </a:endParaRPr>
          </a:p>
        </p:txBody>
      </p:sp>
    </p:spTree>
    <p:extLst>
      <p:ext uri="{BB962C8B-B14F-4D97-AF65-F5344CB8AC3E}">
        <p14:creationId xmlns:p14="http://schemas.microsoft.com/office/powerpoint/2010/main" val="2842703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AD FS</a:t>
            </a:r>
          </a:p>
        </p:txBody>
      </p:sp>
      <p:sp>
        <p:nvSpPr>
          <p:cNvPr id="4" name="Content Placeholder 2"/>
          <p:cNvSpPr txBox="1">
            <a:spLocks/>
          </p:cNvSpPr>
          <p:nvPr/>
        </p:nvSpPr>
        <p:spPr>
          <a:xfrm>
            <a:off x="458788" y="103784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Review account requirements:</a:t>
            </a:r>
          </a:p>
          <a:p>
            <a:pPr lvl="1"/>
            <a:r>
              <a:rPr lang="en-GB" kern="0" dirty="0">
                <a:solidFill>
                  <a:srgbClr val="000000"/>
                </a:solidFill>
              </a:rPr>
              <a:t>Existing user accounts </a:t>
            </a:r>
          </a:p>
          <a:p>
            <a:pPr lvl="1"/>
            <a:r>
              <a:rPr lang="en-GB" kern="0" dirty="0">
                <a:solidFill>
                  <a:srgbClr val="000000"/>
                </a:solidFill>
              </a:rPr>
              <a:t>gMSAs</a:t>
            </a:r>
          </a:p>
          <a:p>
            <a:pPr lvl="0"/>
            <a:r>
              <a:rPr lang="en-GB" kern="0" dirty="0">
                <a:solidFill>
                  <a:srgbClr val="000000"/>
                </a:solidFill>
              </a:rPr>
              <a:t>Review namespace requirements</a:t>
            </a:r>
          </a:p>
          <a:p>
            <a:pPr lvl="0"/>
            <a:r>
              <a:rPr lang="en-GB" kern="0" dirty="0">
                <a:solidFill>
                  <a:srgbClr val="000000"/>
                </a:solidFill>
              </a:rPr>
              <a:t>Review DNS requirements:</a:t>
            </a:r>
          </a:p>
          <a:p>
            <a:pPr lvl="1"/>
            <a:r>
              <a:rPr lang="en-GB" kern="0" dirty="0">
                <a:solidFill>
                  <a:srgbClr val="000000"/>
                </a:solidFill>
              </a:rPr>
              <a:t>Host records configured for internal and external DNS</a:t>
            </a:r>
          </a:p>
          <a:p>
            <a:pPr lvl="0"/>
            <a:r>
              <a:rPr lang="en-GB" kern="0" dirty="0">
                <a:solidFill>
                  <a:srgbClr val="000000"/>
                </a:solidFill>
              </a:rPr>
              <a:t>Review certificate requirements:</a:t>
            </a:r>
          </a:p>
          <a:p>
            <a:pPr lvl="1"/>
            <a:r>
              <a:rPr lang="en-GB" kern="0" dirty="0">
                <a:solidFill>
                  <a:srgbClr val="000000"/>
                </a:solidFill>
              </a:rPr>
              <a:t>Token-signing certificate</a:t>
            </a:r>
          </a:p>
          <a:p>
            <a:pPr lvl="1"/>
            <a:r>
              <a:rPr lang="en-GB" kern="0" dirty="0">
                <a:solidFill>
                  <a:srgbClr val="000000"/>
                </a:solidFill>
              </a:rPr>
              <a:t>Encryption </a:t>
            </a:r>
            <a:r>
              <a:rPr lang="en-US" kern="0" dirty="0">
                <a:solidFill>
                  <a:srgbClr val="000000"/>
                </a:solidFill>
              </a:rPr>
              <a:t>SSL </a:t>
            </a:r>
            <a:r>
              <a:rPr lang="en-GB" kern="0" dirty="0">
                <a:solidFill>
                  <a:srgbClr val="000000"/>
                </a:solidFill>
              </a:rPr>
              <a:t>certificates</a:t>
            </a:r>
          </a:p>
          <a:p>
            <a:pPr lvl="0"/>
            <a:r>
              <a:rPr lang="en-GB" kern="0" dirty="0">
                <a:solidFill>
                  <a:srgbClr val="000000"/>
                </a:solidFill>
              </a:rPr>
              <a:t>Review firewall requirements</a:t>
            </a:r>
          </a:p>
          <a:p>
            <a:pPr lvl="0"/>
            <a:r>
              <a:rPr lang="en-GB" kern="0" dirty="0">
                <a:solidFill>
                  <a:srgbClr val="000000"/>
                </a:solidFill>
              </a:rPr>
              <a:t>Review load-balancing requirements:</a:t>
            </a:r>
          </a:p>
          <a:p>
            <a:pPr lvl="1"/>
            <a:r>
              <a:rPr lang="en-US" kern="0" dirty="0">
                <a:solidFill>
                  <a:srgbClr val="000000"/>
                </a:solidFill>
              </a:rPr>
              <a:t>Server farms and proxies</a:t>
            </a:r>
          </a:p>
        </p:txBody>
      </p:sp>
    </p:spTree>
    <p:extLst>
      <p:ext uri="{BB962C8B-B14F-4D97-AF65-F5344CB8AC3E}">
        <p14:creationId xmlns:p14="http://schemas.microsoft.com/office/powerpoint/2010/main" val="15418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c157fae-bf0b-47e1-a3fb-714bcc0320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Managing and maintaining AD FS</a:t>
            </a:r>
            <a:endParaRPr lang="en-US"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Manage AD FS with Azure AD Connect</a:t>
            </a:r>
          </a:p>
          <a:p>
            <a:pPr lvl="0"/>
            <a:r>
              <a:rPr lang="en-US" kern="0" dirty="0">
                <a:solidFill>
                  <a:srgbClr val="000000"/>
                </a:solidFill>
              </a:rPr>
              <a:t>Manage the certificate life cycle</a:t>
            </a:r>
          </a:p>
          <a:p>
            <a:pPr lvl="0"/>
            <a:r>
              <a:rPr lang="en-US" kern="0" dirty="0">
                <a:solidFill>
                  <a:srgbClr val="000000"/>
                </a:solidFill>
              </a:rPr>
              <a:t>Convert domains to federated</a:t>
            </a:r>
          </a:p>
          <a:p>
            <a:pPr lvl="0"/>
            <a:r>
              <a:rPr lang="en-US" kern="0" dirty="0">
                <a:solidFill>
                  <a:srgbClr val="000000"/>
                </a:solidFill>
              </a:rPr>
              <a:t>Monitor AD FS with Azure AD Connect Health</a:t>
            </a:r>
          </a:p>
        </p:txBody>
      </p:sp>
    </p:spTree>
    <p:extLst>
      <p:ext uri="{BB962C8B-B14F-4D97-AF65-F5344CB8AC3E}">
        <p14:creationId xmlns:p14="http://schemas.microsoft.com/office/powerpoint/2010/main" val="3953812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Implementing and managing Azure AD synchronization</a:t>
            </a:r>
            <a:endParaRPr lang="en-US" dirty="0"/>
          </a:p>
        </p:txBody>
      </p:sp>
      <p:sp>
        <p:nvSpPr>
          <p:cNvPr id="3" name="Text Placeholder 2"/>
          <p:cNvSpPr>
            <a:spLocks noGrp="1"/>
          </p:cNvSpPr>
          <p:nvPr>
            <p:ph type="body" idx="1"/>
          </p:nvPr>
        </p:nvSpPr>
        <p:spPr/>
        <p:txBody>
          <a:bodyPr/>
          <a:lstStyle/>
          <a:p>
            <a:r>
              <a:rPr lang="en-CA" dirty="0"/>
              <a:t>Exercise 1: Configuring directory synchronization
Exercise 2: Synchronizing directories</a:t>
            </a:r>
            <a:endParaRPr lang="en-US" dirty="0"/>
          </a:p>
        </p:txBody>
      </p:sp>
      <p:sp>
        <p:nvSpPr>
          <p:cNvPr id="4" name="TextBox 3"/>
          <p:cNvSpPr txBox="1"/>
          <p:nvPr/>
        </p:nvSpPr>
        <p:spPr>
          <a:xfrm>
            <a:off x="458788" y="3376373"/>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3908326"/>
            <a:ext cx="6753772" cy="1815882"/>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a:t>
            </a:r>
            <a:r>
              <a:rPr lang="en-US" sz="2800" b="1" i="0" u="none" strike="noStrike" baseline="0" dirty="0">
                <a:latin typeface="Segoe UI" panose="020B0502040204020203" pitchFamily="34" charset="0"/>
              </a:rPr>
              <a:t> 		20533C-MIA-CL1</a:t>
            </a:r>
          </a:p>
          <a:p>
            <a:r>
              <a:rPr lang="en-US" sz="2800" b="0" i="0" u="none" strike="noStrike" baseline="0" dirty="0">
                <a:latin typeface="Segoe UI" panose="020B0502040204020203" pitchFamily="34" charset="0"/>
              </a:rPr>
              <a:t>User name:</a:t>
            </a:r>
            <a:r>
              <a:rPr lang="en-US" sz="2800" b="1" i="0" u="none" strike="noStrike" baseline="0" dirty="0">
                <a:latin typeface="Segoe UI" panose="020B0502040204020203" pitchFamily="34" charset="0"/>
              </a:rPr>
              <a:t> 		Student</a:t>
            </a: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endParaRPr lang="en-US" sz="2800" b="0" i="0" u="none" strike="noStrike" baseline="0" dirty="0">
              <a:latin typeface="Segoe UI" panose="020B0502040204020203" pitchFamily="34" charset="0"/>
            </a:endParaRPr>
          </a:p>
          <a:p>
            <a:r>
              <a:rPr lang="en-US" sz="2800" b="0" i="0" u="none" strike="noStrike" baseline="0" dirty="0">
                <a:solidFill>
                  <a:srgbClr val="B3B3B3"/>
                </a:solidFill>
                <a:latin typeface="Segoe UI" panose="020B0502040204020203" pitchFamily="34" charset="0"/>
              </a:rPr>
              <a:t> </a:t>
            </a:r>
            <a:endParaRPr lang="en-US" sz="280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a:latin typeface="Segoe UI" panose="020B0502040204020203" pitchFamily="34" charset="0"/>
              </a:rPr>
              <a:t>Estimated Time: 60 minutes</a:t>
            </a:r>
          </a:p>
        </p:txBody>
      </p:sp>
    </p:spTree>
    <p:extLst>
      <p:ext uri="{BB962C8B-B14F-4D97-AF65-F5344CB8AC3E}">
        <p14:creationId xmlns:p14="http://schemas.microsoft.com/office/powerpoint/2010/main" val="483701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4401205"/>
          </a:xfrm>
          <a:prstGeom prst="rect">
            <a:avLst/>
          </a:prstGeom>
          <a:noFill/>
        </p:spPr>
        <p:txBody>
          <a:bodyPr vert="horz" wrap="square" rtlCol="0">
            <a:spAutoFit/>
          </a:bodyPr>
          <a:lstStyle/>
          <a:p>
            <a:pPr>
              <a:spcBef>
                <a:spcPts val="600"/>
              </a:spcBef>
              <a:spcAft>
                <a:spcPts val="800"/>
              </a:spcAft>
            </a:pPr>
            <a:r>
              <a:rPr lang="en-US" sz="2800" dirty="0">
                <a:effectLst/>
                <a:latin typeface="Segoe UI" panose="020B0502040204020203" pitchFamily="34" charset="0"/>
                <a:ea typeface="Calibri" panose="020F0502020204030204" pitchFamily="34" charset="0"/>
                <a:cs typeface="Times New Roman" panose="02020603050405020304" pitchFamily="18" charset="0"/>
              </a:rPr>
              <a:t>A. Datum Corporation users rely on SSO to access on-premises applications. While evaluating Azure for A. Datum, you need to verify that A. Datum users can use their existing credentials to access resources in Azure, including non-Microsoft software as a service (SaaS) applications. You need to verify that any changes to passwords or Active Directory user and group accounts in on-premises Active Directory automatically replicate to </a:t>
            </a:r>
            <a:br>
              <a:rPr lang="en-US" sz="2800" dirty="0">
                <a:effectLst/>
                <a:latin typeface="Segoe UI" panose="020B0502040204020203" pitchFamily="34" charset="0"/>
                <a:ea typeface="Calibri" panose="020F0502020204030204" pitchFamily="34" charset="0"/>
                <a:cs typeface="Times New Roman" panose="02020603050405020304" pitchFamily="18" charset="0"/>
              </a:rPr>
            </a:br>
            <a:r>
              <a:rPr lang="en-US" sz="2800" dirty="0">
                <a:effectLst/>
                <a:latin typeface="Segoe UI" panose="020B0502040204020203" pitchFamily="34" charset="0"/>
                <a:ea typeface="Calibri" panose="020F0502020204030204" pitchFamily="34" charset="0"/>
                <a:cs typeface="Times New Roman" panose="02020603050405020304" pitchFamily="18" charset="0"/>
              </a:rPr>
              <a:t>Azure AD.</a:t>
            </a:r>
          </a:p>
        </p:txBody>
      </p:sp>
    </p:spTree>
    <p:extLst>
      <p:ext uri="{BB962C8B-B14F-4D97-AF65-F5344CB8AC3E}">
        <p14:creationId xmlns:p14="http://schemas.microsoft.com/office/powerpoint/2010/main" val="262977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CA" dirty="0"/>
              <a:t>Extending an on-premises Active Directory domain to Azure IaaS
Implementing directory synchronization by using Azure AD Connect
Implementing federation</a:t>
            </a:r>
            <a:endParaRPr lang="en-US" dirty="0"/>
          </a:p>
        </p:txBody>
      </p:sp>
    </p:spTree>
    <p:extLst>
      <p:ext uri="{BB962C8B-B14F-4D97-AF65-F5344CB8AC3E}">
        <p14:creationId xmlns:p14="http://schemas.microsoft.com/office/powerpoint/2010/main" val="1119560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6218973-78b6-4c33-8832-b5f97123d1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CA" dirty="0"/>
              <a:t>How do you configure OU-level filtering for directory synchronization?
When do you use Azure AD Connect custom setup?</a:t>
            </a:r>
            <a:endParaRPr lang="en-US" dirty="0"/>
          </a:p>
        </p:txBody>
      </p:sp>
    </p:spTree>
    <p:extLst>
      <p:ext uri="{BB962C8B-B14F-4D97-AF65-F5344CB8AC3E}">
        <p14:creationId xmlns:p14="http://schemas.microsoft.com/office/powerpoint/2010/main" val="4109636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CA" dirty="0"/>
              <a:t>Common Issues and Troubleshooting Tips</a:t>
            </a:r>
          </a:p>
          <a:p>
            <a:r>
              <a:rPr lang="en-CA" dirty="0"/>
              <a:t>Review Question
Tools</a:t>
            </a:r>
            <a:endParaRPr lang="en-US" dirty="0"/>
          </a:p>
        </p:txBody>
      </p:sp>
    </p:spTree>
    <p:extLst>
      <p:ext uri="{BB962C8B-B14F-4D97-AF65-F5344CB8AC3E}">
        <p14:creationId xmlns:p14="http://schemas.microsoft.com/office/powerpoint/2010/main" val="226957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0578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64648" cy="740664"/>
          </a:xfrm>
        </p:spPr>
        <p:txBody>
          <a:bodyPr/>
          <a:lstStyle/>
          <a:p>
            <a:r>
              <a:rPr lang="en-CA" dirty="0"/>
              <a:t>Lesson 1: Extending an on-premises Active Directory domain to Azure IaaS</a:t>
            </a:r>
            <a:endParaRPr lang="en-US" dirty="0"/>
          </a:p>
        </p:txBody>
      </p:sp>
      <p:sp>
        <p:nvSpPr>
          <p:cNvPr id="3" name="Text Placeholder 2"/>
          <p:cNvSpPr>
            <a:spLocks noGrp="1"/>
          </p:cNvSpPr>
          <p:nvPr>
            <p:ph type="body" idx="1"/>
          </p:nvPr>
        </p:nvSpPr>
        <p:spPr/>
        <p:txBody>
          <a:bodyPr/>
          <a:lstStyle/>
          <a:p>
            <a:r>
              <a:rPr lang="en-CA" dirty="0"/>
              <a:t>Demonstration: Preparing the Azure environment for the lab and the demonstrations in this module
Overview of AD DS and Azure integration options
Planning to deploy Active Directory domain controllers on Azure virtual machines
Implementing Active Directory domain controllers on Azure virtual machines</a:t>
            </a:r>
            <a:endParaRPr lang="en-US" dirty="0"/>
          </a:p>
        </p:txBody>
      </p:sp>
    </p:spTree>
    <p:extLst>
      <p:ext uri="{BB962C8B-B14F-4D97-AF65-F5344CB8AC3E}">
        <p14:creationId xmlns:p14="http://schemas.microsoft.com/office/powerpoint/2010/main" val="241324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92e5a90d-1096-43ec-be9a-dc86b98f80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dirty="0"/>
              <a:t>Demonstration: Preparing the Azure environment for the lab and the demonstrations in this module</a:t>
            </a:r>
            <a:endParaRPr lang="en-US" sz="24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To prepare the lab environment for this module, you must:</a:t>
            </a:r>
          </a:p>
          <a:p>
            <a:pPr lvl="0"/>
            <a:r>
              <a:rPr lang="en-GB" kern="0" dirty="0">
                <a:solidFill>
                  <a:srgbClr val="000000"/>
                </a:solidFill>
              </a:rPr>
              <a:t>Sign in to your Azure subscription</a:t>
            </a:r>
          </a:p>
          <a:p>
            <a:pPr lvl="0"/>
            <a:r>
              <a:rPr lang="en-GB" kern="0" dirty="0">
                <a:solidFill>
                  <a:srgbClr val="000000"/>
                </a:solidFill>
              </a:rPr>
              <a:t>Prepare the Azure environment</a:t>
            </a:r>
            <a:endParaRPr lang="en-US" kern="0" dirty="0">
              <a:solidFill>
                <a:srgbClr val="000000"/>
              </a:solidFill>
            </a:endParaRPr>
          </a:p>
          <a:p>
            <a:pPr marL="0" lvl="0" indent="0">
              <a:buNone/>
            </a:pPr>
            <a:endParaRPr lang="en-US" kern="0" dirty="0">
              <a:solidFill>
                <a:srgbClr val="000000"/>
              </a:solidFill>
            </a:endParaRPr>
          </a:p>
        </p:txBody>
      </p:sp>
    </p:spTree>
    <p:extLst>
      <p:ext uri="{BB962C8B-B14F-4D97-AF65-F5344CB8AC3E}">
        <p14:creationId xmlns:p14="http://schemas.microsoft.com/office/powerpoint/2010/main" val="102642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28713" cy="740664"/>
          </a:xfrm>
        </p:spPr>
        <p:txBody>
          <a:bodyPr/>
          <a:lstStyle/>
          <a:p>
            <a:r>
              <a:rPr lang="en-CA" dirty="0"/>
              <a:t>Overview of AD DS and Azure integration options</a:t>
            </a:r>
            <a:endParaRPr lang="en-US" dirty="0"/>
          </a:p>
        </p:txBody>
      </p:sp>
      <p:sp>
        <p:nvSpPr>
          <p:cNvPr id="4" name="Content Placeholder 2"/>
          <p:cNvSpPr txBox="1">
            <a:spLocks/>
          </p:cNvSpPr>
          <p:nvPr/>
        </p:nvSpPr>
        <p:spPr>
          <a:xfrm>
            <a:off x="458787" y="1021215"/>
            <a:ext cx="832740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AD DS was designed for on-premises deployments:</a:t>
            </a:r>
          </a:p>
          <a:p>
            <a:pPr lvl="1"/>
            <a:r>
              <a:rPr lang="en-US" sz="2000" kern="0" dirty="0">
                <a:solidFill>
                  <a:srgbClr val="000000"/>
                </a:solidFill>
              </a:rPr>
              <a:t>Single-tenant by design</a:t>
            </a:r>
          </a:p>
          <a:p>
            <a:pPr lvl="1"/>
            <a:r>
              <a:rPr lang="en-US" sz="2000" kern="0" dirty="0">
                <a:solidFill>
                  <a:srgbClr val="000000"/>
                </a:solidFill>
              </a:rPr>
              <a:t>Relies on protocols not suited for Internet communication</a:t>
            </a:r>
          </a:p>
          <a:p>
            <a:pPr lvl="1"/>
            <a:r>
              <a:rPr lang="en-US" sz="2000" kern="0" dirty="0">
                <a:solidFill>
                  <a:srgbClr val="000000"/>
                </a:solidFill>
              </a:rPr>
              <a:t>Requires domain-joined computers to deliver full functionality</a:t>
            </a:r>
          </a:p>
          <a:p>
            <a:pPr lvl="0"/>
            <a:r>
              <a:rPr lang="en-US" sz="2400" kern="0" dirty="0">
                <a:solidFill>
                  <a:srgbClr val="000000"/>
                </a:solidFill>
              </a:rPr>
              <a:t>You can deploy AD DS domain controllers in Azure virtual machines to:</a:t>
            </a:r>
          </a:p>
          <a:p>
            <a:pPr lvl="1"/>
            <a:r>
              <a:rPr lang="en-US" sz="2000" kern="0" dirty="0">
                <a:solidFill>
                  <a:srgbClr val="000000"/>
                </a:solidFill>
              </a:rPr>
              <a:t>Implement an AD DS environment that you manage</a:t>
            </a:r>
          </a:p>
          <a:p>
            <a:pPr lvl="2"/>
            <a:r>
              <a:rPr lang="en-US" sz="1600" kern="0" dirty="0">
                <a:solidFill>
                  <a:srgbClr val="000000"/>
                </a:solidFill>
              </a:rPr>
              <a:t>Create a separate AD DS domain and forest</a:t>
            </a:r>
          </a:p>
          <a:p>
            <a:pPr lvl="2"/>
            <a:r>
              <a:rPr lang="en-US" sz="1600" kern="0" dirty="0">
                <a:solidFill>
                  <a:srgbClr val="000000"/>
                </a:solidFill>
              </a:rPr>
              <a:t>Extend your on-premises AD DS (this requires hybrid connectivity)</a:t>
            </a:r>
          </a:p>
          <a:p>
            <a:pPr lvl="1"/>
            <a:r>
              <a:rPr lang="en-US" sz="2000" kern="0" dirty="0">
                <a:solidFill>
                  <a:srgbClr val="000000"/>
                </a:solidFill>
              </a:rPr>
              <a:t>Implement a managed AD DS environment (Azure AD)</a:t>
            </a:r>
          </a:p>
          <a:p>
            <a:pPr lvl="1"/>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78431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Planning to deploy Active Directory domain controllers on Azure virtual machines</a:t>
            </a:r>
            <a:endParaRPr lang="en-US" dirty="0"/>
          </a:p>
        </p:txBody>
      </p:sp>
      <p:sp>
        <p:nvSpPr>
          <p:cNvPr id="4" name="Content Placeholder 2"/>
          <p:cNvSpPr txBox="1">
            <a:spLocks/>
          </p:cNvSpPr>
          <p:nvPr/>
        </p:nvSpPr>
        <p:spPr>
          <a:xfrm>
            <a:off x="458787" y="925965"/>
            <a:ext cx="832740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kern="0" dirty="0">
                <a:solidFill>
                  <a:srgbClr val="000000"/>
                </a:solidFill>
              </a:rPr>
              <a:t>Reasons for placing domain controllers in Azure:</a:t>
            </a:r>
          </a:p>
          <a:p>
            <a:pPr lvl="1"/>
            <a:r>
              <a:rPr lang="en-US" sz="1800" kern="0" dirty="0">
                <a:solidFill>
                  <a:srgbClr val="000000"/>
                </a:solidFill>
              </a:rPr>
              <a:t>Keeping authentication requests for Azure-based services within Azure</a:t>
            </a:r>
            <a:endParaRPr lang="en-IN" sz="1800" kern="0" dirty="0">
              <a:solidFill>
                <a:srgbClr val="000000"/>
              </a:solidFill>
            </a:endParaRPr>
          </a:p>
          <a:p>
            <a:pPr lvl="1"/>
            <a:r>
              <a:rPr lang="en-US" sz="1800" kern="0" dirty="0">
                <a:solidFill>
                  <a:srgbClr val="000000"/>
                </a:solidFill>
              </a:rPr>
              <a:t>Extending access to on-premises Active Directory to other regions</a:t>
            </a:r>
            <a:endParaRPr lang="en-IN" sz="1800" kern="0" dirty="0">
              <a:solidFill>
                <a:srgbClr val="000000"/>
              </a:solidFill>
            </a:endParaRPr>
          </a:p>
          <a:p>
            <a:pPr lvl="1"/>
            <a:r>
              <a:rPr lang="en-US" sz="1800" kern="0" dirty="0">
                <a:solidFill>
                  <a:srgbClr val="000000"/>
                </a:solidFill>
              </a:rPr>
              <a:t>Enhancing resiliency of directory synchronization and federation deployments</a:t>
            </a:r>
            <a:endParaRPr lang="en-IN" sz="1800" kern="0" dirty="0">
              <a:solidFill>
                <a:srgbClr val="000000"/>
              </a:solidFill>
            </a:endParaRPr>
          </a:p>
          <a:p>
            <a:pPr lvl="0"/>
            <a:r>
              <a:rPr lang="en-GB" sz="2000" kern="0" dirty="0">
                <a:solidFill>
                  <a:srgbClr val="000000"/>
                </a:solidFill>
              </a:rPr>
              <a:t>Deployment scenarios:</a:t>
            </a:r>
          </a:p>
          <a:p>
            <a:pPr lvl="1"/>
            <a:r>
              <a:rPr lang="en-GB" sz="1800" kern="0" dirty="0">
                <a:solidFill>
                  <a:srgbClr val="000000"/>
                </a:solidFill>
              </a:rPr>
              <a:t>Deploy AD DS only in Azure</a:t>
            </a:r>
          </a:p>
          <a:p>
            <a:pPr lvl="1"/>
            <a:r>
              <a:rPr lang="en-US" sz="1800" kern="0" dirty="0">
                <a:solidFill>
                  <a:srgbClr val="000000"/>
                </a:solidFill>
              </a:rPr>
              <a:t>Deploy AD DS only in an on-premises infrastructure with cross-premises connectivity</a:t>
            </a:r>
          </a:p>
          <a:p>
            <a:pPr lvl="1"/>
            <a:r>
              <a:rPr lang="en-US" sz="1800" kern="0" dirty="0">
                <a:solidFill>
                  <a:srgbClr val="000000"/>
                </a:solidFill>
              </a:rPr>
              <a:t>Deploy AD DS in an on-premises infrastructure and on Azure virtual machines</a:t>
            </a:r>
            <a:endParaRPr lang="en-GB" sz="1800" kern="0" dirty="0">
              <a:solidFill>
                <a:srgbClr val="000000"/>
              </a:solidFill>
            </a:endParaRPr>
          </a:p>
          <a:p>
            <a:pPr lvl="0"/>
            <a:r>
              <a:rPr lang="en-GB" sz="2000" kern="0" dirty="0">
                <a:solidFill>
                  <a:srgbClr val="000000"/>
                </a:solidFill>
              </a:rPr>
              <a:t>Planning considerations:</a:t>
            </a:r>
          </a:p>
          <a:p>
            <a:pPr lvl="1"/>
            <a:r>
              <a:rPr lang="en-US" sz="1800" kern="0" dirty="0">
                <a:solidFill>
                  <a:srgbClr val="000000"/>
                </a:solidFill>
              </a:rPr>
              <a:t>Inter-site connectivity</a:t>
            </a:r>
          </a:p>
          <a:p>
            <a:pPr lvl="1"/>
            <a:r>
              <a:rPr lang="en-US" sz="1800" kern="0" dirty="0">
                <a:solidFill>
                  <a:srgbClr val="000000"/>
                </a:solidFill>
              </a:rPr>
              <a:t>Active Directory topology</a:t>
            </a:r>
          </a:p>
          <a:p>
            <a:pPr lvl="1"/>
            <a:r>
              <a:rPr lang="en-US" sz="1800" kern="0" dirty="0">
                <a:solidFill>
                  <a:srgbClr val="000000"/>
                </a:solidFill>
              </a:rPr>
              <a:t>Read-only domain controllers</a:t>
            </a:r>
          </a:p>
          <a:p>
            <a:pPr lvl="1"/>
            <a:r>
              <a:rPr lang="en-US" sz="1800" kern="0" dirty="0">
                <a:solidFill>
                  <a:srgbClr val="000000"/>
                </a:solidFill>
              </a:rPr>
              <a:t>Global catalogs</a:t>
            </a:r>
          </a:p>
          <a:p>
            <a:pPr marL="0" lvl="0" indent="0">
              <a:buNone/>
            </a:pPr>
            <a:endParaRPr lang="en-US" sz="2000" kern="0" dirty="0">
              <a:solidFill>
                <a:srgbClr val="000000"/>
              </a:solidFill>
            </a:endParaRPr>
          </a:p>
        </p:txBody>
      </p:sp>
    </p:spTree>
    <p:extLst>
      <p:ext uri="{BB962C8B-B14F-4D97-AF65-F5344CB8AC3E}">
        <p14:creationId xmlns:p14="http://schemas.microsoft.com/office/powerpoint/2010/main" val="237392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Active Directory domain controllers on Azure virtual machines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an Azure virtual network with cross-premises connectivity</a:t>
            </a:r>
          </a:p>
          <a:p>
            <a:pPr marL="514350" lvl="0" indent="-514350">
              <a:buFont typeface="+mj-lt"/>
              <a:buAutoNum type="arabicPeriod"/>
            </a:pPr>
            <a:r>
              <a:rPr lang="en-US" kern="0" dirty="0">
                <a:solidFill>
                  <a:srgbClr val="000000"/>
                </a:solidFill>
              </a:rPr>
              <a:t>Create an Azure storage account</a:t>
            </a:r>
          </a:p>
          <a:p>
            <a:pPr marL="514350" lvl="0" indent="-514350">
              <a:buFont typeface="+mj-lt"/>
              <a:buAutoNum type="arabicPeriod"/>
            </a:pPr>
            <a:r>
              <a:rPr lang="en-US" kern="0" dirty="0">
                <a:solidFill>
                  <a:srgbClr val="000000"/>
                </a:solidFill>
              </a:rPr>
              <a:t>Deploy an Azure VM into the virtual network and assign to it a static IP address</a:t>
            </a:r>
          </a:p>
          <a:p>
            <a:pPr marL="514350" lvl="0" indent="-514350">
              <a:buFont typeface="+mj-lt"/>
              <a:buAutoNum type="arabicPeriod"/>
            </a:pPr>
            <a:r>
              <a:rPr lang="en-US" kern="0" dirty="0">
                <a:solidFill>
                  <a:srgbClr val="000000"/>
                </a:solidFill>
              </a:rPr>
              <a:t>Install the AD DS and DNS server roles in the Azure VM</a:t>
            </a:r>
          </a:p>
        </p:txBody>
      </p:sp>
    </p:spTree>
    <p:extLst>
      <p:ext uri="{BB962C8B-B14F-4D97-AF65-F5344CB8AC3E}">
        <p14:creationId xmlns:p14="http://schemas.microsoft.com/office/powerpoint/2010/main" val="265908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Lesson 2: Implementing directory synchronization by using Azure AD Connect</a:t>
            </a:r>
            <a:endParaRPr lang="en-US" dirty="0"/>
          </a:p>
        </p:txBody>
      </p:sp>
      <p:sp>
        <p:nvSpPr>
          <p:cNvPr id="3" name="Text Placeholder 2"/>
          <p:cNvSpPr>
            <a:spLocks noGrp="1"/>
          </p:cNvSpPr>
          <p:nvPr>
            <p:ph type="body" idx="1"/>
          </p:nvPr>
        </p:nvSpPr>
        <p:spPr>
          <a:xfrm>
            <a:off x="458788" y="960252"/>
            <a:ext cx="8119156" cy="5147356"/>
          </a:xfrm>
        </p:spPr>
        <p:txBody>
          <a:bodyPr/>
          <a:lstStyle/>
          <a:p>
            <a:r>
              <a:rPr lang="en-CA" sz="2400" dirty="0"/>
              <a:t>Overview of directory synchronization
Comparing Azure AD integration scenarios
Discussion: Which directory synchronization option is suitable for my environment?
Preparing on-premises Active Directory for directory synchronization
Installing and configuring Azure AD Connect
Managing and monitoring directory synchronization by using Azure AD Connect Health
Implementing Azure AD Domain Services
Demonstration: Implementing directory synchronization by using Azure AD Connect</a:t>
            </a:r>
            <a:endParaRPr lang="en-US" sz="2400" dirty="0"/>
          </a:p>
        </p:txBody>
      </p:sp>
    </p:spTree>
    <p:extLst>
      <p:ext uri="{BB962C8B-B14F-4D97-AF65-F5344CB8AC3E}">
        <p14:creationId xmlns:p14="http://schemas.microsoft.com/office/powerpoint/2010/main" val="392289605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87</TotalTime>
  <Words>4617</Words>
  <Application>Microsoft Office PowerPoint</Application>
  <PresentationFormat>On-screen Show (4:3)</PresentationFormat>
  <Paragraphs>500</Paragraphs>
  <Slides>32</Slides>
  <Notes>32</Notes>
  <HiddenSlides>5</HiddenSlides>
  <MMClips>0</MMClips>
  <ScaleCrop>false</ScaleCrop>
  <HeadingPairs>
    <vt:vector size="6" baseType="variant">
      <vt:variant>
        <vt:lpstr>Fonts Used</vt:lpstr>
      </vt:variant>
      <vt:variant>
        <vt:i4>8</vt:i4>
      </vt:variant>
      <vt:variant>
        <vt:lpstr>Theme</vt:lpstr>
      </vt:variant>
      <vt:variant>
        <vt:i4>32</vt:i4>
      </vt:variant>
      <vt:variant>
        <vt:lpstr>Slide Titles</vt:lpstr>
      </vt:variant>
      <vt:variant>
        <vt:i4>32</vt:i4>
      </vt:variant>
    </vt:vector>
  </HeadingPairs>
  <TitlesOfParts>
    <vt:vector size="72" baseType="lpstr">
      <vt:lpstr>Segoe UI</vt:lpstr>
      <vt:lpstr>Symbol</vt:lpstr>
      <vt:lpstr>Calibri</vt:lpstr>
      <vt:lpstr>Verdana</vt:lpstr>
      <vt:lpstr>Times New Roman</vt:lpstr>
      <vt:lpstr>Wingdings</vt:lpstr>
      <vt:lpstr>Arial</vt:lpstr>
      <vt:lpstr>Courier New</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Module 10</vt:lpstr>
      <vt:lpstr>PowerPoint Presentation</vt:lpstr>
      <vt:lpstr>Module Overview</vt:lpstr>
      <vt:lpstr>Lesson 1: Extending an on-premises Active Directory domain to Azure IaaS</vt:lpstr>
      <vt:lpstr>Demonstration: Preparing the Azure environment for the lab and the demonstrations in this module</vt:lpstr>
      <vt:lpstr>Overview of AD DS and Azure integration options</vt:lpstr>
      <vt:lpstr>Planning to deploy Active Directory domain controllers on Azure virtual machines</vt:lpstr>
      <vt:lpstr>Implementing Active Directory domain controllers on Azure virtual machines</vt:lpstr>
      <vt:lpstr>Lesson 2: Implementing directory synchronization by using Azure AD Connect</vt:lpstr>
      <vt:lpstr>Overview of directory synchronization</vt:lpstr>
      <vt:lpstr>Comparing Azure AD integration scenarios</vt:lpstr>
      <vt:lpstr>Discussion: Which directory synchronization option is suitable for my environment?</vt:lpstr>
      <vt:lpstr>Preparing on-premises Active Directory for directory synchronization</vt:lpstr>
      <vt:lpstr>Installing and configuring Azure AD Connect</vt:lpstr>
      <vt:lpstr>Installing and configuring Azure AD Connect</vt:lpstr>
      <vt:lpstr>Managing and monitoring directory synchronization by using Azure AD Connect Health</vt:lpstr>
      <vt:lpstr>Implementing Azure AD Domain Services</vt:lpstr>
      <vt:lpstr>Demonstration: Implementing directory synchronization by using Azure AD Connect</vt:lpstr>
      <vt:lpstr>PowerPoint Presentation</vt:lpstr>
      <vt:lpstr>PowerPoint Presentation</vt:lpstr>
      <vt:lpstr>PowerPoint Presentation</vt:lpstr>
      <vt:lpstr>Lesson 3: Implementing federation</vt:lpstr>
      <vt:lpstr>Overview of AD FS and Web Application Proxy</vt:lpstr>
      <vt:lpstr>Overview of AD FS and Web Application Proxy</vt:lpstr>
      <vt:lpstr>Planning for the deployment of AD FS with Azure</vt:lpstr>
      <vt:lpstr>Deploying AD FS</vt:lpstr>
      <vt:lpstr>Managing and maintaining AD FS</vt:lpstr>
      <vt:lpstr>Lab: Implementing and managing Azure AD synchronization</vt:lpstr>
      <vt:lpstr>Lab Scenario</vt:lpstr>
      <vt:lpstr>Lab Review</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Anuradha Sridhar</dc:creator>
  <cp:lastModifiedBy>Margaret Horak</cp:lastModifiedBy>
  <cp:revision>13</cp:revision>
  <dcterms:created xsi:type="dcterms:W3CDTF">2017-02-20T16:55:53Z</dcterms:created>
  <dcterms:modified xsi:type="dcterms:W3CDTF">2017-03-14T23:30:19Z</dcterms:modified>
</cp:coreProperties>
</file>